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9"/>
  </p:notesMasterIdLst>
  <p:handoutMasterIdLst>
    <p:handoutMasterId r:id="rId30"/>
  </p:handoutMasterIdLst>
  <p:sldIdLst>
    <p:sldId id="421" r:id="rId2"/>
    <p:sldId id="440" r:id="rId3"/>
    <p:sldId id="443" r:id="rId4"/>
    <p:sldId id="445" r:id="rId5"/>
    <p:sldId id="279" r:id="rId6"/>
    <p:sldId id="281" r:id="rId7"/>
    <p:sldId id="283" r:id="rId8"/>
    <p:sldId id="285" r:id="rId9"/>
    <p:sldId id="298" r:id="rId10"/>
    <p:sldId id="299" r:id="rId11"/>
    <p:sldId id="300" r:id="rId12"/>
    <p:sldId id="428" r:id="rId13"/>
    <p:sldId id="427" r:id="rId14"/>
    <p:sldId id="311" r:id="rId15"/>
    <p:sldId id="312" r:id="rId16"/>
    <p:sldId id="309" r:id="rId17"/>
    <p:sldId id="340" r:id="rId18"/>
    <p:sldId id="460" r:id="rId19"/>
    <p:sldId id="459" r:id="rId20"/>
    <p:sldId id="450" r:id="rId21"/>
    <p:sldId id="405" r:id="rId22"/>
    <p:sldId id="406" r:id="rId23"/>
    <p:sldId id="408" r:id="rId24"/>
    <p:sldId id="403" r:id="rId25"/>
    <p:sldId id="413" r:id="rId26"/>
    <p:sldId id="414" r:id="rId27"/>
    <p:sldId id="456" r:id="rId28"/>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FF"/>
    <a:srgbClr val="FFCCFF"/>
    <a:srgbClr val="CCFFFF"/>
    <a:srgbClr val="FA5F2E"/>
    <a:srgbClr val="FFCC00"/>
    <a:srgbClr val="CC99FF"/>
    <a:srgbClr val="FF00FF"/>
    <a:srgbClr val="00FF00"/>
    <a:srgbClr val="E7F939"/>
    <a:srgbClr val="CC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8" autoAdjust="0"/>
    <p:restoredTop sz="91935" autoAdjust="0"/>
  </p:normalViewPr>
  <p:slideViewPr>
    <p:cSldViewPr>
      <p:cViewPr>
        <p:scale>
          <a:sx n="70" d="100"/>
          <a:sy n="70" d="100"/>
        </p:scale>
        <p:origin x="-1386" y="-18"/>
      </p:cViewPr>
      <p:guideLst>
        <p:guide orient="horz" pos="2160"/>
        <p:guide pos="2880"/>
      </p:guideLst>
    </p:cSldViewPr>
  </p:slideViewPr>
  <p:notesTextViewPr>
    <p:cViewPr>
      <p:scale>
        <a:sx n="100" d="100"/>
        <a:sy n="100" d="100"/>
      </p:scale>
      <p:origin x="0" y="0"/>
    </p:cViewPr>
  </p:notesTextViewPr>
  <p:sorterViewPr>
    <p:cViewPr>
      <p:scale>
        <a:sx n="100" d="100"/>
        <a:sy n="100" d="100"/>
      </p:scale>
      <p:origin x="-222" y="716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diagrams/_rels/data2.xml.rels><?xml version="1.0" encoding="UTF-8" standalone="yes"?>
<Relationships xmlns="http://schemas.openxmlformats.org/package/2006/relationships"><Relationship Id="rId1" Type="http://schemas.openxmlformats.org/officeDocument/2006/relationships/image" Target="../media/image3.jpeg"/></Relationships>
</file>

<file path=ppt/diagrams/_rels/drawing2.xml.rels><?xml version="1.0" encoding="UTF-8" standalone="yes"?>
<Relationships xmlns="http://schemas.openxmlformats.org/package/2006/relationships"><Relationship Id="rId1" Type="http://schemas.openxmlformats.org/officeDocument/2006/relationships/image" Target="../media/image3.jpe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EBC65C7-445B-4EB9-85FD-0A458284C406}" type="doc">
      <dgm:prSet loTypeId="urn:microsoft.com/office/officeart/2005/8/layout/vProcess5" loCatId="process" qsTypeId="urn:microsoft.com/office/officeart/2005/8/quickstyle/3d1" qsCatId="3D" csTypeId="urn:microsoft.com/office/officeart/2005/8/colors/colorful5" csCatId="colorful" phldr="1"/>
      <dgm:spPr/>
      <dgm:t>
        <a:bodyPr/>
        <a:lstStyle/>
        <a:p>
          <a:pPr rtl="1"/>
          <a:endParaRPr lang="fa-IR"/>
        </a:p>
      </dgm:t>
    </dgm:pt>
    <dgm:pt modelId="{86312612-7411-467B-8850-6BF1E7FCC44D}">
      <dgm:prSet phldrT="[Text]" custT="1"/>
      <dgm:spPr/>
      <dgm:t>
        <a:bodyPr/>
        <a:lstStyle/>
        <a:p>
          <a:pPr rtl="1"/>
          <a:r>
            <a:rPr lang="en-US" sz="4000" b="1" dirty="0" smtClean="0"/>
            <a:t>type 2 diabetes</a:t>
          </a:r>
          <a:endParaRPr lang="fa-IR" sz="4000" b="1" dirty="0"/>
        </a:p>
      </dgm:t>
    </dgm:pt>
    <dgm:pt modelId="{881566E7-2FD3-45F0-BD2A-FEEDC9EC8A36}" type="parTrans" cxnId="{6D8C7F2B-760D-4DDC-8D7F-ED6FDE5A0DF7}">
      <dgm:prSet/>
      <dgm:spPr/>
      <dgm:t>
        <a:bodyPr/>
        <a:lstStyle/>
        <a:p>
          <a:pPr rtl="1"/>
          <a:endParaRPr lang="fa-IR"/>
        </a:p>
      </dgm:t>
    </dgm:pt>
    <dgm:pt modelId="{C7839CAF-B6E5-41E5-ACE0-525B6FA39A14}" type="sibTrans" cxnId="{6D8C7F2B-760D-4DDC-8D7F-ED6FDE5A0DF7}">
      <dgm:prSet/>
      <dgm:spPr>
        <a:solidFill>
          <a:srgbClr val="FF00FF">
            <a:alpha val="89804"/>
          </a:srgbClr>
        </a:solidFill>
      </dgm:spPr>
      <dgm:t>
        <a:bodyPr/>
        <a:lstStyle/>
        <a:p>
          <a:pPr rtl="1"/>
          <a:endParaRPr lang="fa-IR"/>
        </a:p>
      </dgm:t>
    </dgm:pt>
    <dgm:pt modelId="{6294BBCC-E58C-4F81-87F4-692AAF7609AF}">
      <dgm:prSet phldrT="[Text]" custT="1"/>
      <dgm:spPr/>
      <dgm:t>
        <a:bodyPr/>
        <a:lstStyle/>
        <a:p>
          <a:pPr rtl="1"/>
          <a:r>
            <a:rPr lang="en-US" sz="2800" dirty="0" smtClean="0">
              <a:solidFill>
                <a:schemeClr val="tx1"/>
              </a:solidFill>
            </a:rPr>
            <a:t>Common disorder  via dysfunction of organs specially heart, eyes and kidney</a:t>
          </a:r>
          <a:endParaRPr lang="fa-IR" sz="2800" dirty="0">
            <a:solidFill>
              <a:schemeClr val="tx1"/>
            </a:solidFill>
          </a:endParaRPr>
        </a:p>
      </dgm:t>
    </dgm:pt>
    <dgm:pt modelId="{2CD60379-F7E1-40F1-A4ED-E9DF0DC71D2C}" type="parTrans" cxnId="{5136E4A0-8047-4E9C-99DD-EE8DC0B536EA}">
      <dgm:prSet/>
      <dgm:spPr/>
      <dgm:t>
        <a:bodyPr/>
        <a:lstStyle/>
        <a:p>
          <a:pPr rtl="1"/>
          <a:endParaRPr lang="fa-IR"/>
        </a:p>
      </dgm:t>
    </dgm:pt>
    <dgm:pt modelId="{33930A39-AD0E-43C4-A4AF-3A5BBC746697}" type="sibTrans" cxnId="{5136E4A0-8047-4E9C-99DD-EE8DC0B536EA}">
      <dgm:prSet/>
      <dgm:spPr>
        <a:solidFill>
          <a:srgbClr val="FF00FF">
            <a:alpha val="90000"/>
          </a:srgbClr>
        </a:solidFill>
      </dgm:spPr>
      <dgm:t>
        <a:bodyPr/>
        <a:lstStyle/>
        <a:p>
          <a:pPr rtl="1"/>
          <a:endParaRPr lang="fa-IR"/>
        </a:p>
      </dgm:t>
    </dgm:pt>
    <dgm:pt modelId="{3808DB44-FF7A-4542-B3BD-6D6EE2537271}">
      <dgm:prSet phldrT="[Text]" custT="1"/>
      <dgm:spPr/>
      <dgm:t>
        <a:bodyPr/>
        <a:lstStyle/>
        <a:p>
          <a:pPr rtl="1"/>
          <a:r>
            <a:rPr lang="en-US" sz="2400" b="1" dirty="0" smtClean="0">
              <a:cs typeface="B Nazanin" pitchFamily="2" charset="-78"/>
            </a:rPr>
            <a:t>%50 of patients with </a:t>
          </a:r>
          <a:r>
            <a:rPr lang="en-US" sz="2400" b="1" dirty="0" smtClean="0"/>
            <a:t>type 2 diabetes </a:t>
          </a:r>
          <a:r>
            <a:rPr lang="en-US" sz="2400" b="1" dirty="0" smtClean="0">
              <a:cs typeface="B Nazanin" pitchFamily="2" charset="-78"/>
            </a:rPr>
            <a:t>died by CAD complications </a:t>
          </a:r>
          <a:endParaRPr lang="fa-IR" sz="2400" b="1" dirty="0">
            <a:solidFill>
              <a:schemeClr val="tx1"/>
            </a:solidFill>
          </a:endParaRPr>
        </a:p>
      </dgm:t>
    </dgm:pt>
    <dgm:pt modelId="{14815AFA-0D61-41BF-B7C9-AB024FDD1823}" type="parTrans" cxnId="{C87903B6-B927-41B3-8A90-9A6E2B212690}">
      <dgm:prSet/>
      <dgm:spPr/>
      <dgm:t>
        <a:bodyPr/>
        <a:lstStyle/>
        <a:p>
          <a:pPr rtl="1"/>
          <a:endParaRPr lang="fa-IR"/>
        </a:p>
      </dgm:t>
    </dgm:pt>
    <dgm:pt modelId="{186C5AC1-0389-4877-A189-CCF392C1FBA8}" type="sibTrans" cxnId="{C87903B6-B927-41B3-8A90-9A6E2B212690}">
      <dgm:prSet/>
      <dgm:spPr/>
      <dgm:t>
        <a:bodyPr/>
        <a:lstStyle/>
        <a:p>
          <a:pPr rtl="1"/>
          <a:endParaRPr lang="fa-IR"/>
        </a:p>
      </dgm:t>
    </dgm:pt>
    <dgm:pt modelId="{9064E562-34DD-41C0-9818-B4A43B54BFB8}" type="pres">
      <dgm:prSet presAssocID="{2EBC65C7-445B-4EB9-85FD-0A458284C406}" presName="outerComposite" presStyleCnt="0">
        <dgm:presLayoutVars>
          <dgm:chMax val="5"/>
          <dgm:dir/>
          <dgm:resizeHandles val="exact"/>
        </dgm:presLayoutVars>
      </dgm:prSet>
      <dgm:spPr/>
      <dgm:t>
        <a:bodyPr/>
        <a:lstStyle/>
        <a:p>
          <a:pPr rtl="1"/>
          <a:endParaRPr lang="fa-IR"/>
        </a:p>
      </dgm:t>
    </dgm:pt>
    <dgm:pt modelId="{9F3E8759-8D92-44B2-8049-E5494E2C5F78}" type="pres">
      <dgm:prSet presAssocID="{2EBC65C7-445B-4EB9-85FD-0A458284C406}" presName="dummyMaxCanvas" presStyleCnt="0">
        <dgm:presLayoutVars/>
      </dgm:prSet>
      <dgm:spPr/>
    </dgm:pt>
    <dgm:pt modelId="{58ACAAB8-D231-4403-909C-FE693718279A}" type="pres">
      <dgm:prSet presAssocID="{2EBC65C7-445B-4EB9-85FD-0A458284C406}" presName="ThreeNodes_1" presStyleLbl="node1" presStyleIdx="0" presStyleCnt="3" custScaleY="72030" custLinFactNeighborX="1634" custLinFactNeighborY="-18444">
        <dgm:presLayoutVars>
          <dgm:bulletEnabled val="1"/>
        </dgm:presLayoutVars>
      </dgm:prSet>
      <dgm:spPr/>
      <dgm:t>
        <a:bodyPr/>
        <a:lstStyle/>
        <a:p>
          <a:pPr rtl="1"/>
          <a:endParaRPr lang="fa-IR"/>
        </a:p>
      </dgm:t>
    </dgm:pt>
    <dgm:pt modelId="{4B0108A6-F392-4AE2-AC47-3F62D5591061}" type="pres">
      <dgm:prSet presAssocID="{2EBC65C7-445B-4EB9-85FD-0A458284C406}" presName="ThreeNodes_2" presStyleLbl="node1" presStyleIdx="1" presStyleCnt="3" custScaleY="85328" custLinFactNeighborX="-2084" custLinFactNeighborY="-43741">
        <dgm:presLayoutVars>
          <dgm:bulletEnabled val="1"/>
        </dgm:presLayoutVars>
      </dgm:prSet>
      <dgm:spPr/>
      <dgm:t>
        <a:bodyPr/>
        <a:lstStyle/>
        <a:p>
          <a:pPr rtl="1"/>
          <a:endParaRPr lang="fa-IR"/>
        </a:p>
      </dgm:t>
    </dgm:pt>
    <dgm:pt modelId="{A82C9918-0A63-45B9-8CCE-6DFB535D1ECC}" type="pres">
      <dgm:prSet presAssocID="{2EBC65C7-445B-4EB9-85FD-0A458284C406}" presName="ThreeNodes_3" presStyleLbl="node1" presStyleIdx="2" presStyleCnt="3" custAng="0" custLinFactNeighborX="-695" custLinFactNeighborY="-59433">
        <dgm:presLayoutVars>
          <dgm:bulletEnabled val="1"/>
        </dgm:presLayoutVars>
      </dgm:prSet>
      <dgm:spPr/>
      <dgm:t>
        <a:bodyPr/>
        <a:lstStyle/>
        <a:p>
          <a:pPr rtl="1"/>
          <a:endParaRPr lang="fa-IR"/>
        </a:p>
      </dgm:t>
    </dgm:pt>
    <dgm:pt modelId="{E9E630BA-4B71-4583-A6A9-59E30A445BC4}" type="pres">
      <dgm:prSet presAssocID="{2EBC65C7-445B-4EB9-85FD-0A458284C406}" presName="ThreeConn_1-2" presStyleLbl="fgAccFollowNode1" presStyleIdx="0" presStyleCnt="2" custLinFactNeighborX="-25673" custLinFactNeighborY="-68647">
        <dgm:presLayoutVars>
          <dgm:bulletEnabled val="1"/>
        </dgm:presLayoutVars>
      </dgm:prSet>
      <dgm:spPr/>
      <dgm:t>
        <a:bodyPr/>
        <a:lstStyle/>
        <a:p>
          <a:pPr rtl="1"/>
          <a:endParaRPr lang="fa-IR"/>
        </a:p>
      </dgm:t>
    </dgm:pt>
    <dgm:pt modelId="{4AE2070C-7D65-4848-BB8F-D1918F9FD3FF}" type="pres">
      <dgm:prSet presAssocID="{2EBC65C7-445B-4EB9-85FD-0A458284C406}" presName="ThreeConn_2-3" presStyleLbl="fgAccFollowNode1" presStyleIdx="1" presStyleCnt="2" custLinFactNeighborX="-36923" custLinFactNeighborY="-89329">
        <dgm:presLayoutVars>
          <dgm:bulletEnabled val="1"/>
        </dgm:presLayoutVars>
      </dgm:prSet>
      <dgm:spPr/>
      <dgm:t>
        <a:bodyPr/>
        <a:lstStyle/>
        <a:p>
          <a:pPr rtl="1"/>
          <a:endParaRPr lang="fa-IR"/>
        </a:p>
      </dgm:t>
    </dgm:pt>
    <dgm:pt modelId="{71E4A1DB-0DE0-4EC7-881C-FEBEC2960876}" type="pres">
      <dgm:prSet presAssocID="{2EBC65C7-445B-4EB9-85FD-0A458284C406}" presName="ThreeNodes_1_text" presStyleLbl="node1" presStyleIdx="2" presStyleCnt="3">
        <dgm:presLayoutVars>
          <dgm:bulletEnabled val="1"/>
        </dgm:presLayoutVars>
      </dgm:prSet>
      <dgm:spPr/>
      <dgm:t>
        <a:bodyPr/>
        <a:lstStyle/>
        <a:p>
          <a:pPr rtl="1"/>
          <a:endParaRPr lang="fa-IR"/>
        </a:p>
      </dgm:t>
    </dgm:pt>
    <dgm:pt modelId="{1B5CA394-694B-459D-8D38-1AC27779ADA0}" type="pres">
      <dgm:prSet presAssocID="{2EBC65C7-445B-4EB9-85FD-0A458284C406}" presName="ThreeNodes_2_text" presStyleLbl="node1" presStyleIdx="2" presStyleCnt="3">
        <dgm:presLayoutVars>
          <dgm:bulletEnabled val="1"/>
        </dgm:presLayoutVars>
      </dgm:prSet>
      <dgm:spPr/>
      <dgm:t>
        <a:bodyPr/>
        <a:lstStyle/>
        <a:p>
          <a:pPr rtl="1"/>
          <a:endParaRPr lang="fa-IR"/>
        </a:p>
      </dgm:t>
    </dgm:pt>
    <dgm:pt modelId="{4BA5E231-B93D-462F-AFB1-00F162477EEE}" type="pres">
      <dgm:prSet presAssocID="{2EBC65C7-445B-4EB9-85FD-0A458284C406}" presName="ThreeNodes_3_text" presStyleLbl="node1" presStyleIdx="2" presStyleCnt="3">
        <dgm:presLayoutVars>
          <dgm:bulletEnabled val="1"/>
        </dgm:presLayoutVars>
      </dgm:prSet>
      <dgm:spPr/>
      <dgm:t>
        <a:bodyPr/>
        <a:lstStyle/>
        <a:p>
          <a:pPr rtl="1"/>
          <a:endParaRPr lang="fa-IR"/>
        </a:p>
      </dgm:t>
    </dgm:pt>
  </dgm:ptLst>
  <dgm:cxnLst>
    <dgm:cxn modelId="{C87903B6-B927-41B3-8A90-9A6E2B212690}" srcId="{2EBC65C7-445B-4EB9-85FD-0A458284C406}" destId="{3808DB44-FF7A-4542-B3BD-6D6EE2537271}" srcOrd="2" destOrd="0" parTransId="{14815AFA-0D61-41BF-B7C9-AB024FDD1823}" sibTransId="{186C5AC1-0389-4877-A189-CCF392C1FBA8}"/>
    <dgm:cxn modelId="{B369CF8B-77CB-479F-8C4C-DEB25322A22D}" type="presOf" srcId="{2EBC65C7-445B-4EB9-85FD-0A458284C406}" destId="{9064E562-34DD-41C0-9818-B4A43B54BFB8}" srcOrd="0" destOrd="0" presId="urn:microsoft.com/office/officeart/2005/8/layout/vProcess5"/>
    <dgm:cxn modelId="{A7FD150C-B261-49D5-80FA-531DA45D49EF}" type="presOf" srcId="{3808DB44-FF7A-4542-B3BD-6D6EE2537271}" destId="{4BA5E231-B93D-462F-AFB1-00F162477EEE}" srcOrd="1" destOrd="0" presId="urn:microsoft.com/office/officeart/2005/8/layout/vProcess5"/>
    <dgm:cxn modelId="{52E0CD55-A123-49E9-BC77-4CBBC06755B1}" type="presOf" srcId="{86312612-7411-467B-8850-6BF1E7FCC44D}" destId="{58ACAAB8-D231-4403-909C-FE693718279A}" srcOrd="0" destOrd="0" presId="urn:microsoft.com/office/officeart/2005/8/layout/vProcess5"/>
    <dgm:cxn modelId="{966F1D3F-C2BA-4A69-856C-3582EEEC1380}" type="presOf" srcId="{6294BBCC-E58C-4F81-87F4-692AAF7609AF}" destId="{4B0108A6-F392-4AE2-AC47-3F62D5591061}" srcOrd="0" destOrd="0" presId="urn:microsoft.com/office/officeart/2005/8/layout/vProcess5"/>
    <dgm:cxn modelId="{6D8C7F2B-760D-4DDC-8D7F-ED6FDE5A0DF7}" srcId="{2EBC65C7-445B-4EB9-85FD-0A458284C406}" destId="{86312612-7411-467B-8850-6BF1E7FCC44D}" srcOrd="0" destOrd="0" parTransId="{881566E7-2FD3-45F0-BD2A-FEEDC9EC8A36}" sibTransId="{C7839CAF-B6E5-41E5-ACE0-525B6FA39A14}"/>
    <dgm:cxn modelId="{5136E4A0-8047-4E9C-99DD-EE8DC0B536EA}" srcId="{2EBC65C7-445B-4EB9-85FD-0A458284C406}" destId="{6294BBCC-E58C-4F81-87F4-692AAF7609AF}" srcOrd="1" destOrd="0" parTransId="{2CD60379-F7E1-40F1-A4ED-E9DF0DC71D2C}" sibTransId="{33930A39-AD0E-43C4-A4AF-3A5BBC746697}"/>
    <dgm:cxn modelId="{F1BA51CE-5C54-4EB6-9DC5-91A9F7479444}" type="presOf" srcId="{3808DB44-FF7A-4542-B3BD-6D6EE2537271}" destId="{A82C9918-0A63-45B9-8CCE-6DFB535D1ECC}" srcOrd="0" destOrd="0" presId="urn:microsoft.com/office/officeart/2005/8/layout/vProcess5"/>
    <dgm:cxn modelId="{C63B1263-C979-494D-AF9D-AD8217CBE40F}" type="presOf" srcId="{86312612-7411-467B-8850-6BF1E7FCC44D}" destId="{71E4A1DB-0DE0-4EC7-881C-FEBEC2960876}" srcOrd="1" destOrd="0" presId="urn:microsoft.com/office/officeart/2005/8/layout/vProcess5"/>
    <dgm:cxn modelId="{9635ABEE-F4BC-43C6-9EB6-C431B16FB5C0}" type="presOf" srcId="{33930A39-AD0E-43C4-A4AF-3A5BBC746697}" destId="{4AE2070C-7D65-4848-BB8F-D1918F9FD3FF}" srcOrd="0" destOrd="0" presId="urn:microsoft.com/office/officeart/2005/8/layout/vProcess5"/>
    <dgm:cxn modelId="{77EBA9D7-1A83-4EE3-A7DB-9D05BAB2F7E1}" type="presOf" srcId="{C7839CAF-B6E5-41E5-ACE0-525B6FA39A14}" destId="{E9E630BA-4B71-4583-A6A9-59E30A445BC4}" srcOrd="0" destOrd="0" presId="urn:microsoft.com/office/officeart/2005/8/layout/vProcess5"/>
    <dgm:cxn modelId="{F935EBB0-1578-4B0A-8776-EA5A61B7D3F1}" type="presOf" srcId="{6294BBCC-E58C-4F81-87F4-692AAF7609AF}" destId="{1B5CA394-694B-459D-8D38-1AC27779ADA0}" srcOrd="1" destOrd="0" presId="urn:microsoft.com/office/officeart/2005/8/layout/vProcess5"/>
    <dgm:cxn modelId="{4E98E8AC-C0EB-4D94-BAC8-206F73D16FAF}" type="presParOf" srcId="{9064E562-34DD-41C0-9818-B4A43B54BFB8}" destId="{9F3E8759-8D92-44B2-8049-E5494E2C5F78}" srcOrd="0" destOrd="0" presId="urn:microsoft.com/office/officeart/2005/8/layout/vProcess5"/>
    <dgm:cxn modelId="{9F2F806E-60E2-4370-85AD-7F8825BC4072}" type="presParOf" srcId="{9064E562-34DD-41C0-9818-B4A43B54BFB8}" destId="{58ACAAB8-D231-4403-909C-FE693718279A}" srcOrd="1" destOrd="0" presId="urn:microsoft.com/office/officeart/2005/8/layout/vProcess5"/>
    <dgm:cxn modelId="{4C788BE0-73E2-43FF-BE9E-0CA35C51A05B}" type="presParOf" srcId="{9064E562-34DD-41C0-9818-B4A43B54BFB8}" destId="{4B0108A6-F392-4AE2-AC47-3F62D5591061}" srcOrd="2" destOrd="0" presId="urn:microsoft.com/office/officeart/2005/8/layout/vProcess5"/>
    <dgm:cxn modelId="{653A4A86-CCEA-41AF-8B17-F511BCCF9EE0}" type="presParOf" srcId="{9064E562-34DD-41C0-9818-B4A43B54BFB8}" destId="{A82C9918-0A63-45B9-8CCE-6DFB535D1ECC}" srcOrd="3" destOrd="0" presId="urn:microsoft.com/office/officeart/2005/8/layout/vProcess5"/>
    <dgm:cxn modelId="{3370A7F5-58DA-4CF9-A2DC-395454CB6D7E}" type="presParOf" srcId="{9064E562-34DD-41C0-9818-B4A43B54BFB8}" destId="{E9E630BA-4B71-4583-A6A9-59E30A445BC4}" srcOrd="4" destOrd="0" presId="urn:microsoft.com/office/officeart/2005/8/layout/vProcess5"/>
    <dgm:cxn modelId="{1B714EF1-F647-4998-BAD7-36288B0D8384}" type="presParOf" srcId="{9064E562-34DD-41C0-9818-B4A43B54BFB8}" destId="{4AE2070C-7D65-4848-BB8F-D1918F9FD3FF}" srcOrd="5" destOrd="0" presId="urn:microsoft.com/office/officeart/2005/8/layout/vProcess5"/>
    <dgm:cxn modelId="{509AD92E-E6F9-4091-B672-2EA075ABEEF7}" type="presParOf" srcId="{9064E562-34DD-41C0-9818-B4A43B54BFB8}" destId="{71E4A1DB-0DE0-4EC7-881C-FEBEC2960876}" srcOrd="6" destOrd="0" presId="urn:microsoft.com/office/officeart/2005/8/layout/vProcess5"/>
    <dgm:cxn modelId="{EEFAB384-CB57-43F4-B56A-BEAB757D9F89}" type="presParOf" srcId="{9064E562-34DD-41C0-9818-B4A43B54BFB8}" destId="{1B5CA394-694B-459D-8D38-1AC27779ADA0}" srcOrd="7" destOrd="0" presId="urn:microsoft.com/office/officeart/2005/8/layout/vProcess5"/>
    <dgm:cxn modelId="{71A7BA3A-3D47-42A0-BA41-F5FB4B70B4C2}" type="presParOf" srcId="{9064E562-34DD-41C0-9818-B4A43B54BFB8}" destId="{4BA5E231-B93D-462F-AFB1-00F162477EEE}"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12AE5FD-0C0F-41F8-B8BE-762E21402B52}" type="doc">
      <dgm:prSet loTypeId="urn:microsoft.com/office/officeart/2005/8/layout/radial2" loCatId="relationship" qsTypeId="urn:microsoft.com/office/officeart/2005/8/quickstyle/3d2" qsCatId="3D" csTypeId="urn:microsoft.com/office/officeart/2005/8/colors/colorful5" csCatId="colorful" phldr="1"/>
      <dgm:spPr/>
      <dgm:t>
        <a:bodyPr/>
        <a:lstStyle/>
        <a:p>
          <a:pPr rtl="1"/>
          <a:endParaRPr lang="fa-IR"/>
        </a:p>
      </dgm:t>
    </dgm:pt>
    <dgm:pt modelId="{FC6CAF61-26C8-4059-8A32-D0994C45A75A}">
      <dgm:prSet phldrT="[Text]" custT="1"/>
      <dgm:spPr/>
      <dgm:t>
        <a:bodyPr/>
        <a:lstStyle/>
        <a:p>
          <a:pPr rtl="1"/>
          <a:r>
            <a:rPr lang="en-US" sz="2400" b="1" dirty="0" smtClean="0">
              <a:solidFill>
                <a:schemeClr val="tx1"/>
              </a:solidFill>
            </a:rPr>
            <a:t>Secreted by liver</a:t>
          </a:r>
          <a:endParaRPr lang="fa-IR" sz="2400" b="1" dirty="0">
            <a:solidFill>
              <a:schemeClr val="tx1"/>
            </a:solidFill>
          </a:endParaRPr>
        </a:p>
      </dgm:t>
    </dgm:pt>
    <dgm:pt modelId="{977C78DF-7993-4AC5-927E-FFFD6866D276}" type="parTrans" cxnId="{8E3807CA-9947-4748-BBA0-843C97F91825}">
      <dgm:prSet>
        <dgm:style>
          <a:lnRef idx="3">
            <a:schemeClr val="dk1"/>
          </a:lnRef>
          <a:fillRef idx="0">
            <a:schemeClr val="dk1"/>
          </a:fillRef>
          <a:effectRef idx="2">
            <a:schemeClr val="dk1"/>
          </a:effectRef>
          <a:fontRef idx="minor">
            <a:schemeClr val="tx1"/>
          </a:fontRef>
        </dgm:style>
      </dgm:prSet>
      <dgm:spPr/>
      <dgm:t>
        <a:bodyPr/>
        <a:lstStyle/>
        <a:p>
          <a:pPr rtl="1"/>
          <a:endParaRPr lang="fa-IR" sz="1200"/>
        </a:p>
      </dgm:t>
    </dgm:pt>
    <dgm:pt modelId="{683CCF24-787B-4142-BF5F-DB808CBE93BE}" type="sibTrans" cxnId="{8E3807CA-9947-4748-BBA0-843C97F91825}">
      <dgm:prSet/>
      <dgm:spPr/>
      <dgm:t>
        <a:bodyPr/>
        <a:lstStyle/>
        <a:p>
          <a:pPr rtl="1"/>
          <a:endParaRPr lang="fa-IR" sz="1200"/>
        </a:p>
      </dgm:t>
    </dgm:pt>
    <dgm:pt modelId="{5B76C7DA-7196-4522-B378-979F571DFC5F}">
      <dgm:prSet phldrT="[Text]" custT="1"/>
      <dgm:spPr/>
      <dgm:t>
        <a:bodyPr/>
        <a:lstStyle/>
        <a:p>
          <a:pPr rtl="1"/>
          <a:r>
            <a:rPr lang="en-US" sz="1600" b="1" dirty="0" smtClean="0">
              <a:solidFill>
                <a:schemeClr val="tx1"/>
              </a:solidFill>
            </a:rPr>
            <a:t>Transportation of cholesterol and lipid</a:t>
          </a:r>
          <a:endParaRPr lang="fa-IR" sz="1600" b="1" dirty="0">
            <a:solidFill>
              <a:schemeClr val="tx1"/>
            </a:solidFill>
          </a:endParaRPr>
        </a:p>
      </dgm:t>
    </dgm:pt>
    <dgm:pt modelId="{EA630947-BF31-4A9E-BBF2-0C20CADF1CEB}" type="parTrans" cxnId="{7F7B4145-1897-4F7E-ACAA-745CA33D64CF}">
      <dgm:prSet>
        <dgm:style>
          <a:lnRef idx="3">
            <a:schemeClr val="dk1"/>
          </a:lnRef>
          <a:fillRef idx="0">
            <a:schemeClr val="dk1"/>
          </a:fillRef>
          <a:effectRef idx="2">
            <a:schemeClr val="dk1"/>
          </a:effectRef>
          <a:fontRef idx="minor">
            <a:schemeClr val="tx1"/>
          </a:fontRef>
        </dgm:style>
      </dgm:prSet>
      <dgm:spPr/>
      <dgm:t>
        <a:bodyPr/>
        <a:lstStyle/>
        <a:p>
          <a:pPr rtl="1"/>
          <a:endParaRPr lang="fa-IR" sz="1200"/>
        </a:p>
      </dgm:t>
    </dgm:pt>
    <dgm:pt modelId="{7A0A8CA4-1A20-419B-8A81-42F602588118}" type="sibTrans" cxnId="{7F7B4145-1897-4F7E-ACAA-745CA33D64CF}">
      <dgm:prSet/>
      <dgm:spPr/>
      <dgm:t>
        <a:bodyPr/>
        <a:lstStyle/>
        <a:p>
          <a:pPr rtl="1"/>
          <a:endParaRPr lang="fa-IR" sz="1200"/>
        </a:p>
      </dgm:t>
    </dgm:pt>
    <dgm:pt modelId="{E86E403E-B4E2-45E0-B243-0489D8DA69A9}">
      <dgm:prSet phldrT="[Text]" custT="1"/>
      <dgm:spPr/>
      <dgm:t>
        <a:bodyPr/>
        <a:lstStyle/>
        <a:p>
          <a:pPr defTabSz="711200" rtl="1">
            <a:lnSpc>
              <a:spcPct val="90000"/>
            </a:lnSpc>
            <a:spcBef>
              <a:spcPct val="0"/>
            </a:spcBef>
            <a:spcAft>
              <a:spcPct val="35000"/>
            </a:spcAft>
          </a:pPr>
          <a:r>
            <a:rPr lang="en-US" sz="1600" b="1" dirty="0" smtClean="0">
              <a:solidFill>
                <a:schemeClr val="tx1"/>
              </a:solidFill>
              <a:cs typeface="B Nazanin" pitchFamily="2" charset="-78"/>
            </a:rPr>
            <a:t> changes in sequence of </a:t>
          </a:r>
          <a:r>
            <a:rPr lang="en-US" sz="1600" b="1" dirty="0" err="1" smtClean="0">
              <a:solidFill>
                <a:schemeClr val="tx1"/>
              </a:solidFill>
              <a:cs typeface="B Nazanin" pitchFamily="2" charset="-78"/>
            </a:rPr>
            <a:t>Apo­B</a:t>
          </a:r>
          <a:r>
            <a:rPr lang="en-US" sz="1600" b="1" dirty="0" smtClean="0">
              <a:solidFill>
                <a:schemeClr val="tx1"/>
              </a:solidFill>
              <a:cs typeface="B Nazanin" pitchFamily="2" charset="-78"/>
            </a:rPr>
            <a:t> gene on concentration of LDL-C</a:t>
          </a:r>
        </a:p>
      </dgm:t>
    </dgm:pt>
    <dgm:pt modelId="{B00EC4F2-DF5D-43C7-837C-5B624C77A279}" type="sibTrans" cxnId="{D6D2473A-B716-4A25-97E8-6735146D9D46}">
      <dgm:prSet/>
      <dgm:spPr/>
      <dgm:t>
        <a:bodyPr/>
        <a:lstStyle/>
        <a:p>
          <a:pPr rtl="1"/>
          <a:endParaRPr lang="fa-IR" sz="1200"/>
        </a:p>
      </dgm:t>
    </dgm:pt>
    <dgm:pt modelId="{93E5A11C-5333-4A04-B380-8A4FE94F562F}" type="parTrans" cxnId="{D6D2473A-B716-4A25-97E8-6735146D9D46}">
      <dgm:prSet>
        <dgm:style>
          <a:lnRef idx="3">
            <a:schemeClr val="dk1"/>
          </a:lnRef>
          <a:fillRef idx="0">
            <a:schemeClr val="dk1"/>
          </a:fillRef>
          <a:effectRef idx="2">
            <a:schemeClr val="dk1"/>
          </a:effectRef>
          <a:fontRef idx="minor">
            <a:schemeClr val="tx1"/>
          </a:fontRef>
        </dgm:style>
      </dgm:prSet>
      <dgm:spPr/>
      <dgm:t>
        <a:bodyPr/>
        <a:lstStyle/>
        <a:p>
          <a:pPr rtl="1"/>
          <a:endParaRPr lang="fa-IR" sz="1200"/>
        </a:p>
      </dgm:t>
    </dgm:pt>
    <dgm:pt modelId="{3097A541-9A07-47D2-ACDD-802A3EE8067E}" type="pres">
      <dgm:prSet presAssocID="{612AE5FD-0C0F-41F8-B8BE-762E21402B52}" presName="composite" presStyleCnt="0">
        <dgm:presLayoutVars>
          <dgm:chMax val="5"/>
          <dgm:dir val="rev"/>
          <dgm:animLvl val="ctr"/>
          <dgm:resizeHandles val="exact"/>
        </dgm:presLayoutVars>
      </dgm:prSet>
      <dgm:spPr/>
      <dgm:t>
        <a:bodyPr/>
        <a:lstStyle/>
        <a:p>
          <a:pPr rtl="1"/>
          <a:endParaRPr lang="fa-IR"/>
        </a:p>
      </dgm:t>
    </dgm:pt>
    <dgm:pt modelId="{98481B81-5A25-4C65-A72C-2D8E4145CE3D}" type="pres">
      <dgm:prSet presAssocID="{612AE5FD-0C0F-41F8-B8BE-762E21402B52}" presName="cycle" presStyleCnt="0"/>
      <dgm:spPr/>
    </dgm:pt>
    <dgm:pt modelId="{DB347F93-88DF-4B58-9D54-24C76B5A94C3}" type="pres">
      <dgm:prSet presAssocID="{612AE5FD-0C0F-41F8-B8BE-762E21402B52}" presName="centerShape" presStyleCnt="0"/>
      <dgm:spPr/>
    </dgm:pt>
    <dgm:pt modelId="{A2CBCE23-F13C-4642-9852-38298D99243E}" type="pres">
      <dgm:prSet presAssocID="{612AE5FD-0C0F-41F8-B8BE-762E21402B52}" presName="connSite" presStyleLbl="node1" presStyleIdx="0" presStyleCnt="4"/>
      <dgm:spPr/>
    </dgm:pt>
    <dgm:pt modelId="{873BCD5E-F7EE-4C66-A4E2-80B101C4FD91}" type="pres">
      <dgm:prSet presAssocID="{612AE5FD-0C0F-41F8-B8BE-762E21402B52}" presName="visible" presStyleLbl="node1" presStyleIdx="0" presStyleCnt="4" custScaleX="140404" custScaleY="154370" custLinFactNeighborX="32267" custLinFactNeighborY="-9819"/>
      <dgm:spPr>
        <a:blipFill rotWithShape="0">
          <a:blip xmlns:r="http://schemas.openxmlformats.org/officeDocument/2006/relationships" r:embed="rId1"/>
          <a:stretch>
            <a:fillRect/>
          </a:stretch>
        </a:blipFill>
      </dgm:spPr>
    </dgm:pt>
    <dgm:pt modelId="{4BAFB2D8-3E87-428F-AA17-2B6BA1FF10DC}" type="pres">
      <dgm:prSet presAssocID="{977C78DF-7993-4AC5-927E-FFFD6866D276}" presName="Name25" presStyleLbl="parChTrans1D1" presStyleIdx="0" presStyleCnt="3"/>
      <dgm:spPr/>
      <dgm:t>
        <a:bodyPr/>
        <a:lstStyle/>
        <a:p>
          <a:pPr rtl="1"/>
          <a:endParaRPr lang="fa-IR"/>
        </a:p>
      </dgm:t>
    </dgm:pt>
    <dgm:pt modelId="{817DA310-E1DB-4B4A-BE60-CA55880043ED}" type="pres">
      <dgm:prSet presAssocID="{FC6CAF61-26C8-4059-8A32-D0994C45A75A}" presName="node" presStyleCnt="0"/>
      <dgm:spPr/>
    </dgm:pt>
    <dgm:pt modelId="{AAF72B00-D783-42D6-B147-324817D17C1C}" type="pres">
      <dgm:prSet presAssocID="{FC6CAF61-26C8-4059-8A32-D0994C45A75A}" presName="parentNode" presStyleLbl="node1" presStyleIdx="1" presStyleCnt="4" custScaleX="124549" custScaleY="115059" custLinFactNeighborX="21705" custLinFactNeighborY="-1676">
        <dgm:presLayoutVars>
          <dgm:chMax val="1"/>
          <dgm:bulletEnabled val="1"/>
        </dgm:presLayoutVars>
      </dgm:prSet>
      <dgm:spPr/>
      <dgm:t>
        <a:bodyPr/>
        <a:lstStyle/>
        <a:p>
          <a:pPr rtl="1"/>
          <a:endParaRPr lang="fa-IR"/>
        </a:p>
      </dgm:t>
    </dgm:pt>
    <dgm:pt modelId="{5DD7BDB4-3791-426A-B488-05DA143AF9CE}" type="pres">
      <dgm:prSet presAssocID="{FC6CAF61-26C8-4059-8A32-D0994C45A75A}" presName="childNode" presStyleLbl="revTx" presStyleIdx="0" presStyleCnt="0">
        <dgm:presLayoutVars>
          <dgm:bulletEnabled val="1"/>
        </dgm:presLayoutVars>
      </dgm:prSet>
      <dgm:spPr/>
      <dgm:t>
        <a:bodyPr/>
        <a:lstStyle/>
        <a:p>
          <a:pPr rtl="1"/>
          <a:endParaRPr lang="fa-IR"/>
        </a:p>
      </dgm:t>
    </dgm:pt>
    <dgm:pt modelId="{08C3A354-9867-44F1-849F-7B39946603C9}" type="pres">
      <dgm:prSet presAssocID="{EA630947-BF31-4A9E-BBF2-0C20CADF1CEB}" presName="Name25" presStyleLbl="parChTrans1D1" presStyleIdx="1" presStyleCnt="3"/>
      <dgm:spPr/>
      <dgm:t>
        <a:bodyPr/>
        <a:lstStyle/>
        <a:p>
          <a:pPr rtl="1"/>
          <a:endParaRPr lang="fa-IR"/>
        </a:p>
      </dgm:t>
    </dgm:pt>
    <dgm:pt modelId="{AF3AD02A-A018-4193-A719-63FD14A53827}" type="pres">
      <dgm:prSet presAssocID="{5B76C7DA-7196-4522-B378-979F571DFC5F}" presName="node" presStyleCnt="0"/>
      <dgm:spPr/>
    </dgm:pt>
    <dgm:pt modelId="{B9B92BE7-AC2A-4599-B007-7E445CD6CB69}" type="pres">
      <dgm:prSet presAssocID="{5B76C7DA-7196-4522-B378-979F571DFC5F}" presName="parentNode" presStyleLbl="node1" presStyleIdx="2" presStyleCnt="4" custScaleX="125657" custScaleY="111611" custLinFactNeighborX="14988" custLinFactNeighborY="-5377">
        <dgm:presLayoutVars>
          <dgm:chMax val="1"/>
          <dgm:bulletEnabled val="1"/>
        </dgm:presLayoutVars>
      </dgm:prSet>
      <dgm:spPr/>
      <dgm:t>
        <a:bodyPr/>
        <a:lstStyle/>
        <a:p>
          <a:pPr rtl="1"/>
          <a:endParaRPr lang="fa-IR"/>
        </a:p>
      </dgm:t>
    </dgm:pt>
    <dgm:pt modelId="{9739C674-D7CB-44AF-B144-0BE4332A9C31}" type="pres">
      <dgm:prSet presAssocID="{5B76C7DA-7196-4522-B378-979F571DFC5F}" presName="childNode" presStyleLbl="revTx" presStyleIdx="0" presStyleCnt="0">
        <dgm:presLayoutVars>
          <dgm:bulletEnabled val="1"/>
        </dgm:presLayoutVars>
      </dgm:prSet>
      <dgm:spPr/>
      <dgm:t>
        <a:bodyPr/>
        <a:lstStyle/>
        <a:p>
          <a:pPr rtl="1"/>
          <a:endParaRPr lang="fa-IR"/>
        </a:p>
      </dgm:t>
    </dgm:pt>
    <dgm:pt modelId="{33D851BA-4CD6-40D6-BA28-48BE185C0A96}" type="pres">
      <dgm:prSet presAssocID="{93E5A11C-5333-4A04-B380-8A4FE94F562F}" presName="Name25" presStyleLbl="parChTrans1D1" presStyleIdx="2" presStyleCnt="3"/>
      <dgm:spPr/>
      <dgm:t>
        <a:bodyPr/>
        <a:lstStyle/>
        <a:p>
          <a:pPr rtl="1"/>
          <a:endParaRPr lang="fa-IR"/>
        </a:p>
      </dgm:t>
    </dgm:pt>
    <dgm:pt modelId="{9FAD004B-1F84-4464-8EF2-351A71E91AD8}" type="pres">
      <dgm:prSet presAssocID="{E86E403E-B4E2-45E0-B243-0489D8DA69A9}" presName="node" presStyleCnt="0"/>
      <dgm:spPr/>
    </dgm:pt>
    <dgm:pt modelId="{0A1EFBE8-98A6-49DB-A941-CBA1EB2467E4}" type="pres">
      <dgm:prSet presAssocID="{E86E403E-B4E2-45E0-B243-0489D8DA69A9}" presName="parentNode" presStyleLbl="node1" presStyleIdx="3" presStyleCnt="4" custScaleX="128044" custScaleY="117206" custLinFactNeighborX="-1281" custLinFactNeighborY="-4557">
        <dgm:presLayoutVars>
          <dgm:chMax val="1"/>
          <dgm:bulletEnabled val="1"/>
        </dgm:presLayoutVars>
      </dgm:prSet>
      <dgm:spPr/>
      <dgm:t>
        <a:bodyPr/>
        <a:lstStyle/>
        <a:p>
          <a:pPr rtl="1"/>
          <a:endParaRPr lang="fa-IR"/>
        </a:p>
      </dgm:t>
    </dgm:pt>
    <dgm:pt modelId="{ECAB244B-E393-4635-8B45-811B8365D014}" type="pres">
      <dgm:prSet presAssocID="{E86E403E-B4E2-45E0-B243-0489D8DA69A9}" presName="childNode" presStyleLbl="revTx" presStyleIdx="0" presStyleCnt="0">
        <dgm:presLayoutVars>
          <dgm:bulletEnabled val="1"/>
        </dgm:presLayoutVars>
      </dgm:prSet>
      <dgm:spPr/>
      <dgm:t>
        <a:bodyPr/>
        <a:lstStyle/>
        <a:p>
          <a:pPr rtl="1"/>
          <a:endParaRPr lang="fa-IR"/>
        </a:p>
      </dgm:t>
    </dgm:pt>
  </dgm:ptLst>
  <dgm:cxnLst>
    <dgm:cxn modelId="{8E3807CA-9947-4748-BBA0-843C97F91825}" srcId="{612AE5FD-0C0F-41F8-B8BE-762E21402B52}" destId="{FC6CAF61-26C8-4059-8A32-D0994C45A75A}" srcOrd="0" destOrd="0" parTransId="{977C78DF-7993-4AC5-927E-FFFD6866D276}" sibTransId="{683CCF24-787B-4142-BF5F-DB808CBE93BE}"/>
    <dgm:cxn modelId="{030BA2B8-F3FC-4A06-ABA4-99809A20418B}" type="presOf" srcId="{977C78DF-7993-4AC5-927E-FFFD6866D276}" destId="{4BAFB2D8-3E87-428F-AA17-2B6BA1FF10DC}" srcOrd="0" destOrd="0" presId="urn:microsoft.com/office/officeart/2005/8/layout/radial2"/>
    <dgm:cxn modelId="{F2783B29-C15E-4662-A1DF-CFE0DC55D7FE}" type="presOf" srcId="{93E5A11C-5333-4A04-B380-8A4FE94F562F}" destId="{33D851BA-4CD6-40D6-BA28-48BE185C0A96}" srcOrd="0" destOrd="0" presId="urn:microsoft.com/office/officeart/2005/8/layout/radial2"/>
    <dgm:cxn modelId="{7F7B4145-1897-4F7E-ACAA-745CA33D64CF}" srcId="{612AE5FD-0C0F-41F8-B8BE-762E21402B52}" destId="{5B76C7DA-7196-4522-B378-979F571DFC5F}" srcOrd="1" destOrd="0" parTransId="{EA630947-BF31-4A9E-BBF2-0C20CADF1CEB}" sibTransId="{7A0A8CA4-1A20-419B-8A81-42F602588118}"/>
    <dgm:cxn modelId="{49408C70-3E69-4C63-B882-F9F4B93453EE}" type="presOf" srcId="{E86E403E-B4E2-45E0-B243-0489D8DA69A9}" destId="{0A1EFBE8-98A6-49DB-A941-CBA1EB2467E4}" srcOrd="0" destOrd="0" presId="urn:microsoft.com/office/officeart/2005/8/layout/radial2"/>
    <dgm:cxn modelId="{BA733651-59B8-4FFF-B2E0-7806D6136EE3}" type="presOf" srcId="{FC6CAF61-26C8-4059-8A32-D0994C45A75A}" destId="{AAF72B00-D783-42D6-B147-324817D17C1C}" srcOrd="0" destOrd="0" presId="urn:microsoft.com/office/officeart/2005/8/layout/radial2"/>
    <dgm:cxn modelId="{50CAAE22-B1F7-4E89-B2E3-2325A3B839B6}" type="presOf" srcId="{5B76C7DA-7196-4522-B378-979F571DFC5F}" destId="{B9B92BE7-AC2A-4599-B007-7E445CD6CB69}" srcOrd="0" destOrd="0" presId="urn:microsoft.com/office/officeart/2005/8/layout/radial2"/>
    <dgm:cxn modelId="{D6D2473A-B716-4A25-97E8-6735146D9D46}" srcId="{612AE5FD-0C0F-41F8-B8BE-762E21402B52}" destId="{E86E403E-B4E2-45E0-B243-0489D8DA69A9}" srcOrd="2" destOrd="0" parTransId="{93E5A11C-5333-4A04-B380-8A4FE94F562F}" sibTransId="{B00EC4F2-DF5D-43C7-837C-5B624C77A279}"/>
    <dgm:cxn modelId="{C2F9B68B-999E-4777-A5CC-4E85BFF8455D}" type="presOf" srcId="{612AE5FD-0C0F-41F8-B8BE-762E21402B52}" destId="{3097A541-9A07-47D2-ACDD-802A3EE8067E}" srcOrd="0" destOrd="0" presId="urn:microsoft.com/office/officeart/2005/8/layout/radial2"/>
    <dgm:cxn modelId="{553CAA86-40E5-407A-A045-F78810257A9E}" type="presOf" srcId="{EA630947-BF31-4A9E-BBF2-0C20CADF1CEB}" destId="{08C3A354-9867-44F1-849F-7B39946603C9}" srcOrd="0" destOrd="0" presId="urn:microsoft.com/office/officeart/2005/8/layout/radial2"/>
    <dgm:cxn modelId="{B52AE66A-7A38-4006-94B0-37EB8C80EB16}" type="presParOf" srcId="{3097A541-9A07-47D2-ACDD-802A3EE8067E}" destId="{98481B81-5A25-4C65-A72C-2D8E4145CE3D}" srcOrd="0" destOrd="0" presId="urn:microsoft.com/office/officeart/2005/8/layout/radial2"/>
    <dgm:cxn modelId="{1FCCFADD-6A33-46E0-B868-5ADD52866F95}" type="presParOf" srcId="{98481B81-5A25-4C65-A72C-2D8E4145CE3D}" destId="{DB347F93-88DF-4B58-9D54-24C76B5A94C3}" srcOrd="0" destOrd="0" presId="urn:microsoft.com/office/officeart/2005/8/layout/radial2"/>
    <dgm:cxn modelId="{5DC77761-DD30-4E19-95CA-00C727B85152}" type="presParOf" srcId="{DB347F93-88DF-4B58-9D54-24C76B5A94C3}" destId="{A2CBCE23-F13C-4642-9852-38298D99243E}" srcOrd="0" destOrd="0" presId="urn:microsoft.com/office/officeart/2005/8/layout/radial2"/>
    <dgm:cxn modelId="{60B90219-03D4-4742-BEF3-BEA8DA7172E1}" type="presParOf" srcId="{DB347F93-88DF-4B58-9D54-24C76B5A94C3}" destId="{873BCD5E-F7EE-4C66-A4E2-80B101C4FD91}" srcOrd="1" destOrd="0" presId="urn:microsoft.com/office/officeart/2005/8/layout/radial2"/>
    <dgm:cxn modelId="{07629944-1F9B-4CD5-9B41-351D03A19408}" type="presParOf" srcId="{98481B81-5A25-4C65-A72C-2D8E4145CE3D}" destId="{4BAFB2D8-3E87-428F-AA17-2B6BA1FF10DC}" srcOrd="1" destOrd="0" presId="urn:microsoft.com/office/officeart/2005/8/layout/radial2"/>
    <dgm:cxn modelId="{732B0DA2-BBE6-45D4-8058-F8476753D7C5}" type="presParOf" srcId="{98481B81-5A25-4C65-A72C-2D8E4145CE3D}" destId="{817DA310-E1DB-4B4A-BE60-CA55880043ED}" srcOrd="2" destOrd="0" presId="urn:microsoft.com/office/officeart/2005/8/layout/radial2"/>
    <dgm:cxn modelId="{B2D292B3-C665-40C1-9FB0-99ABD881AB78}" type="presParOf" srcId="{817DA310-E1DB-4B4A-BE60-CA55880043ED}" destId="{AAF72B00-D783-42D6-B147-324817D17C1C}" srcOrd="0" destOrd="0" presId="urn:microsoft.com/office/officeart/2005/8/layout/radial2"/>
    <dgm:cxn modelId="{222C6401-353F-4A98-B8C8-05E5ADC6E75B}" type="presParOf" srcId="{817DA310-E1DB-4B4A-BE60-CA55880043ED}" destId="{5DD7BDB4-3791-426A-B488-05DA143AF9CE}" srcOrd="1" destOrd="0" presId="urn:microsoft.com/office/officeart/2005/8/layout/radial2"/>
    <dgm:cxn modelId="{FE9CAEAE-A8BF-4141-AAED-2B112972C1B2}" type="presParOf" srcId="{98481B81-5A25-4C65-A72C-2D8E4145CE3D}" destId="{08C3A354-9867-44F1-849F-7B39946603C9}" srcOrd="3" destOrd="0" presId="urn:microsoft.com/office/officeart/2005/8/layout/radial2"/>
    <dgm:cxn modelId="{FC858776-83D3-43C0-98CC-02EC33E545BC}" type="presParOf" srcId="{98481B81-5A25-4C65-A72C-2D8E4145CE3D}" destId="{AF3AD02A-A018-4193-A719-63FD14A53827}" srcOrd="4" destOrd="0" presId="urn:microsoft.com/office/officeart/2005/8/layout/radial2"/>
    <dgm:cxn modelId="{E4223E7C-2C70-474E-8CC6-F7F8C454ABC1}" type="presParOf" srcId="{AF3AD02A-A018-4193-A719-63FD14A53827}" destId="{B9B92BE7-AC2A-4599-B007-7E445CD6CB69}" srcOrd="0" destOrd="0" presId="urn:microsoft.com/office/officeart/2005/8/layout/radial2"/>
    <dgm:cxn modelId="{F9E26119-8281-4E53-AE4F-EF5B7D2D9B86}" type="presParOf" srcId="{AF3AD02A-A018-4193-A719-63FD14A53827}" destId="{9739C674-D7CB-44AF-B144-0BE4332A9C31}" srcOrd="1" destOrd="0" presId="urn:microsoft.com/office/officeart/2005/8/layout/radial2"/>
    <dgm:cxn modelId="{17928FCF-5F0F-4FA6-8B9B-6EFDD48A86EE}" type="presParOf" srcId="{98481B81-5A25-4C65-A72C-2D8E4145CE3D}" destId="{33D851BA-4CD6-40D6-BA28-48BE185C0A96}" srcOrd="5" destOrd="0" presId="urn:microsoft.com/office/officeart/2005/8/layout/radial2"/>
    <dgm:cxn modelId="{440BCECB-A5BC-4325-98BE-A230C3EF9042}" type="presParOf" srcId="{98481B81-5A25-4C65-A72C-2D8E4145CE3D}" destId="{9FAD004B-1F84-4464-8EF2-351A71E91AD8}" srcOrd="6" destOrd="0" presId="urn:microsoft.com/office/officeart/2005/8/layout/radial2"/>
    <dgm:cxn modelId="{437BB800-E145-4807-A68D-9B40FFC7AC51}" type="presParOf" srcId="{9FAD004B-1F84-4464-8EF2-351A71E91AD8}" destId="{0A1EFBE8-98A6-49DB-A941-CBA1EB2467E4}" srcOrd="0" destOrd="0" presId="urn:microsoft.com/office/officeart/2005/8/layout/radial2"/>
    <dgm:cxn modelId="{CDEC2320-3F6E-4587-9489-2E5C58D010BF}" type="presParOf" srcId="{9FAD004B-1F84-4464-8EF2-351A71E91AD8}" destId="{ECAB244B-E393-4635-8B45-811B8365D014}" srcOrd="1" destOrd="0" presId="urn:microsoft.com/office/officeart/2005/8/layout/radial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520F1F2-991C-4BA5-9FA3-660A553A917B}"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0C475A08-9C19-437D-9F00-B20CEBCA9E85}">
      <dgm:prSet phldrT="[Text]">
        <dgm:style>
          <a:lnRef idx="0">
            <a:schemeClr val="accent6"/>
          </a:lnRef>
          <a:fillRef idx="3">
            <a:schemeClr val="accent6"/>
          </a:fillRef>
          <a:effectRef idx="3">
            <a:schemeClr val="accent6"/>
          </a:effectRef>
          <a:fontRef idx="minor">
            <a:schemeClr val="lt1"/>
          </a:fontRef>
        </dgm:style>
      </dgm:prSet>
      <dgm:spPr/>
      <dgm:t>
        <a:bodyPr/>
        <a:lstStyle/>
        <a:p>
          <a:r>
            <a:rPr lang="en-US" b="1" dirty="0" smtClean="0">
              <a:solidFill>
                <a:schemeClr val="tx1"/>
              </a:solidFill>
              <a:cs typeface="B Nazanin" pitchFamily="2" charset="-78"/>
            </a:rPr>
            <a:t>Determining sample</a:t>
          </a:r>
          <a:endParaRPr lang="en-US" dirty="0"/>
        </a:p>
      </dgm:t>
    </dgm:pt>
    <dgm:pt modelId="{D8F8971C-8C6A-41A7-A1BA-D324212F352F}" type="parTrans" cxnId="{CD8627CC-A495-469B-A77E-D23CEABBB1F9}">
      <dgm:prSet/>
      <dgm:spPr/>
      <dgm:t>
        <a:bodyPr/>
        <a:lstStyle/>
        <a:p>
          <a:endParaRPr lang="en-US"/>
        </a:p>
      </dgm:t>
    </dgm:pt>
    <dgm:pt modelId="{E31D1B36-E1BA-45F5-B7E9-160DAE253E57}" type="sibTrans" cxnId="{CD8627CC-A495-469B-A77E-D23CEABBB1F9}">
      <dgm:prSet/>
      <dgm:spPr/>
      <dgm:t>
        <a:bodyPr/>
        <a:lstStyle/>
        <a:p>
          <a:endParaRPr lang="en-US"/>
        </a:p>
      </dgm:t>
    </dgm:pt>
    <dgm:pt modelId="{C0C856D8-9A7E-414C-AD76-C4C6E1329AD6}">
      <dgm:prSet phldrT="[Text]">
        <dgm:style>
          <a:lnRef idx="0">
            <a:schemeClr val="accent6"/>
          </a:lnRef>
          <a:fillRef idx="3">
            <a:schemeClr val="accent6"/>
          </a:fillRef>
          <a:effectRef idx="3">
            <a:schemeClr val="accent6"/>
          </a:effectRef>
          <a:fontRef idx="minor">
            <a:schemeClr val="lt1"/>
          </a:fontRef>
        </dgm:style>
      </dgm:prSet>
      <dgm:spPr/>
      <dgm:t>
        <a:bodyPr/>
        <a:lstStyle/>
        <a:p>
          <a:r>
            <a:rPr lang="en-US" b="1" dirty="0" smtClean="0">
              <a:solidFill>
                <a:schemeClr val="tx1"/>
              </a:solidFill>
            </a:rPr>
            <a:t>Data gathering</a:t>
          </a:r>
          <a:endParaRPr lang="en-US" b="1" dirty="0">
            <a:solidFill>
              <a:schemeClr val="tx1"/>
            </a:solidFill>
          </a:endParaRPr>
        </a:p>
      </dgm:t>
    </dgm:pt>
    <dgm:pt modelId="{46BCC5EB-9ABB-461B-832C-516A7AA86BDE}" type="parTrans" cxnId="{78B398D9-7BD4-4EE1-B2F6-3278ACB994A3}">
      <dgm:prSet/>
      <dgm:spPr/>
      <dgm:t>
        <a:bodyPr/>
        <a:lstStyle/>
        <a:p>
          <a:endParaRPr lang="en-US"/>
        </a:p>
      </dgm:t>
    </dgm:pt>
    <dgm:pt modelId="{C46C16F4-694D-4495-8554-1BAD8745EF3C}" type="sibTrans" cxnId="{78B398D9-7BD4-4EE1-B2F6-3278ACB994A3}">
      <dgm:prSet/>
      <dgm:spPr/>
      <dgm:t>
        <a:bodyPr/>
        <a:lstStyle/>
        <a:p>
          <a:endParaRPr lang="en-US"/>
        </a:p>
      </dgm:t>
    </dgm:pt>
    <dgm:pt modelId="{F94959D8-C07B-42D1-9D4E-6A73DD59EDA5}">
      <dgm:prSet phldrT="[Text]">
        <dgm:style>
          <a:lnRef idx="1">
            <a:schemeClr val="accent3"/>
          </a:lnRef>
          <a:fillRef idx="3">
            <a:schemeClr val="accent3"/>
          </a:fillRef>
          <a:effectRef idx="2">
            <a:schemeClr val="accent3"/>
          </a:effectRef>
          <a:fontRef idx="minor">
            <a:schemeClr val="lt1"/>
          </a:fontRef>
        </dgm:style>
      </dgm:prSet>
      <dgm:spPr>
        <a:solidFill>
          <a:srgbClr val="00FF00"/>
        </a:solidFill>
      </dgm:spPr>
      <dgm:t>
        <a:bodyPr/>
        <a:lstStyle/>
        <a:p>
          <a:r>
            <a:rPr lang="en-US" dirty="0" smtClean="0"/>
            <a:t>Summer 1390</a:t>
          </a:r>
          <a:endParaRPr lang="en-US" dirty="0"/>
        </a:p>
      </dgm:t>
    </dgm:pt>
    <dgm:pt modelId="{92E4E812-57AB-48F1-ADE8-3075EE25C7FE}" type="parTrans" cxnId="{C35E992E-3E1F-4790-9FA1-3417350FD48F}">
      <dgm:prSet/>
      <dgm:spPr/>
      <dgm:t>
        <a:bodyPr/>
        <a:lstStyle/>
        <a:p>
          <a:endParaRPr lang="en-US"/>
        </a:p>
      </dgm:t>
    </dgm:pt>
    <dgm:pt modelId="{08EC66B0-08FB-4C97-8B3A-93AF430158B0}" type="sibTrans" cxnId="{C35E992E-3E1F-4790-9FA1-3417350FD48F}">
      <dgm:prSet/>
      <dgm:spPr/>
      <dgm:t>
        <a:bodyPr/>
        <a:lstStyle/>
        <a:p>
          <a:endParaRPr lang="en-US"/>
        </a:p>
      </dgm:t>
    </dgm:pt>
    <dgm:pt modelId="{A148E8F8-C941-40C1-B636-5090330D46DD}">
      <dgm:prSet phldrT="[Text]">
        <dgm:style>
          <a:lnRef idx="1">
            <a:schemeClr val="accent3"/>
          </a:lnRef>
          <a:fillRef idx="3">
            <a:schemeClr val="accent3"/>
          </a:fillRef>
          <a:effectRef idx="2">
            <a:schemeClr val="accent3"/>
          </a:effectRef>
          <a:fontRef idx="minor">
            <a:schemeClr val="lt1"/>
          </a:fontRef>
        </dgm:style>
      </dgm:prSet>
      <dgm:spPr>
        <a:solidFill>
          <a:srgbClr val="00FF00"/>
        </a:solidFill>
      </dgm:spPr>
      <dgm:t>
        <a:bodyPr/>
        <a:lstStyle/>
        <a:p>
          <a:r>
            <a:rPr lang="en-US" dirty="0" smtClean="0"/>
            <a:t>Autumn 1391</a:t>
          </a:r>
          <a:endParaRPr lang="en-US" dirty="0"/>
        </a:p>
      </dgm:t>
    </dgm:pt>
    <dgm:pt modelId="{B3583CDC-23FB-40BE-967F-89A7C0D9F50E}" type="parTrans" cxnId="{1C85DC1F-BC3C-45F7-9855-CA368B7598FC}">
      <dgm:prSet/>
      <dgm:spPr/>
      <dgm:t>
        <a:bodyPr/>
        <a:lstStyle/>
        <a:p>
          <a:endParaRPr lang="en-US"/>
        </a:p>
      </dgm:t>
    </dgm:pt>
    <dgm:pt modelId="{06EA8636-70FE-46F8-BA99-30BD4065378B}" type="sibTrans" cxnId="{1C85DC1F-BC3C-45F7-9855-CA368B7598FC}">
      <dgm:prSet/>
      <dgm:spPr/>
      <dgm:t>
        <a:bodyPr/>
        <a:lstStyle/>
        <a:p>
          <a:endParaRPr lang="en-US"/>
        </a:p>
      </dgm:t>
    </dgm:pt>
    <dgm:pt modelId="{565452BB-2359-471F-9DC1-FCFB245FE7F6}">
      <dgm:prSet phldrT="[Text]">
        <dgm:style>
          <a:lnRef idx="1">
            <a:schemeClr val="accent3"/>
          </a:lnRef>
          <a:fillRef idx="3">
            <a:schemeClr val="accent3"/>
          </a:fillRef>
          <a:effectRef idx="2">
            <a:schemeClr val="accent3"/>
          </a:effectRef>
          <a:fontRef idx="minor">
            <a:schemeClr val="lt1"/>
          </a:fontRef>
        </dgm:style>
      </dgm:prSet>
      <dgm:spPr>
        <a:solidFill>
          <a:srgbClr val="00FF00"/>
        </a:solidFill>
      </dgm:spPr>
      <dgm:t>
        <a:bodyPr/>
        <a:lstStyle/>
        <a:p>
          <a:pPr algn="l"/>
          <a:endParaRPr lang="en-US" dirty="0"/>
        </a:p>
      </dgm:t>
    </dgm:pt>
    <dgm:pt modelId="{3E18325F-DA46-4362-A108-7903BBD2B558}" type="parTrans" cxnId="{5436D133-D1E1-44AC-9F29-5D506A136F04}">
      <dgm:prSet/>
      <dgm:spPr/>
      <dgm:t>
        <a:bodyPr/>
        <a:lstStyle/>
        <a:p>
          <a:endParaRPr lang="en-US"/>
        </a:p>
      </dgm:t>
    </dgm:pt>
    <dgm:pt modelId="{823E2FAF-66F9-4F62-AC70-3708BA652AE4}" type="sibTrans" cxnId="{5436D133-D1E1-44AC-9F29-5D506A136F04}">
      <dgm:prSet/>
      <dgm:spPr/>
      <dgm:t>
        <a:bodyPr/>
        <a:lstStyle/>
        <a:p>
          <a:endParaRPr lang="en-US"/>
        </a:p>
      </dgm:t>
    </dgm:pt>
    <dgm:pt modelId="{437070BA-27DC-4410-AF9B-A7470C6843A0}">
      <dgm:prSet phldrT="[Text]">
        <dgm:style>
          <a:lnRef idx="1">
            <a:schemeClr val="accent3"/>
          </a:lnRef>
          <a:fillRef idx="3">
            <a:schemeClr val="accent3"/>
          </a:fillRef>
          <a:effectRef idx="2">
            <a:schemeClr val="accent3"/>
          </a:effectRef>
          <a:fontRef idx="minor">
            <a:schemeClr val="lt1"/>
          </a:fontRef>
        </dgm:style>
      </dgm:prSet>
      <dgm:spPr>
        <a:solidFill>
          <a:srgbClr val="00FF00"/>
        </a:solidFill>
      </dgm:spPr>
      <dgm:t>
        <a:bodyPr/>
        <a:lstStyle/>
        <a:p>
          <a:pPr algn="ctr"/>
          <a:r>
            <a:rPr lang="en-US" dirty="0" smtClean="0"/>
            <a:t>N=700</a:t>
          </a:r>
          <a:endParaRPr lang="en-US" dirty="0"/>
        </a:p>
      </dgm:t>
    </dgm:pt>
    <dgm:pt modelId="{D458E6F4-B742-482A-8B95-3BA83C21332E}" type="sibTrans" cxnId="{9C0B342E-82E5-4D64-8476-45623D49B75B}">
      <dgm:prSet/>
      <dgm:spPr/>
      <dgm:t>
        <a:bodyPr/>
        <a:lstStyle/>
        <a:p>
          <a:endParaRPr lang="en-US"/>
        </a:p>
      </dgm:t>
    </dgm:pt>
    <dgm:pt modelId="{491AF22D-093F-4977-9A68-0449F491EF68}" type="parTrans" cxnId="{9C0B342E-82E5-4D64-8476-45623D49B75B}">
      <dgm:prSet/>
      <dgm:spPr/>
      <dgm:t>
        <a:bodyPr/>
        <a:lstStyle/>
        <a:p>
          <a:endParaRPr lang="en-US"/>
        </a:p>
      </dgm:t>
    </dgm:pt>
    <dgm:pt modelId="{A97255EE-2C68-4805-9707-5ACD46CFCBFC}" type="pres">
      <dgm:prSet presAssocID="{6520F1F2-991C-4BA5-9FA3-660A553A917B}" presName="Name0" presStyleCnt="0">
        <dgm:presLayoutVars>
          <dgm:dir/>
          <dgm:animLvl val="lvl"/>
          <dgm:resizeHandles/>
        </dgm:presLayoutVars>
      </dgm:prSet>
      <dgm:spPr/>
      <dgm:t>
        <a:bodyPr/>
        <a:lstStyle/>
        <a:p>
          <a:endParaRPr lang="en-US"/>
        </a:p>
      </dgm:t>
    </dgm:pt>
    <dgm:pt modelId="{AF615D58-9AE1-4D1B-A046-DD83E58B348F}" type="pres">
      <dgm:prSet presAssocID="{0C475A08-9C19-437D-9F00-B20CEBCA9E85}" presName="linNode" presStyleCnt="0"/>
      <dgm:spPr/>
    </dgm:pt>
    <dgm:pt modelId="{874A1098-253A-47C3-AB89-8DCA773EDF0C}" type="pres">
      <dgm:prSet presAssocID="{0C475A08-9C19-437D-9F00-B20CEBCA9E85}" presName="parentShp" presStyleLbl="node1" presStyleIdx="0" presStyleCnt="2">
        <dgm:presLayoutVars>
          <dgm:bulletEnabled val="1"/>
        </dgm:presLayoutVars>
      </dgm:prSet>
      <dgm:spPr/>
      <dgm:t>
        <a:bodyPr/>
        <a:lstStyle/>
        <a:p>
          <a:endParaRPr lang="en-US"/>
        </a:p>
      </dgm:t>
    </dgm:pt>
    <dgm:pt modelId="{AF7B2F23-97D7-43A5-8A7C-3B6BEAC79205}" type="pres">
      <dgm:prSet presAssocID="{0C475A08-9C19-437D-9F00-B20CEBCA9E85}" presName="childShp" presStyleLbl="bgAccFollowNode1" presStyleIdx="0" presStyleCnt="2">
        <dgm:presLayoutVars>
          <dgm:bulletEnabled val="1"/>
        </dgm:presLayoutVars>
      </dgm:prSet>
      <dgm:spPr/>
      <dgm:t>
        <a:bodyPr/>
        <a:lstStyle/>
        <a:p>
          <a:endParaRPr lang="en-US"/>
        </a:p>
      </dgm:t>
    </dgm:pt>
    <dgm:pt modelId="{614F3981-C75E-41D7-A0CA-211AA4C976B8}" type="pres">
      <dgm:prSet presAssocID="{E31D1B36-E1BA-45F5-B7E9-160DAE253E57}" presName="spacing" presStyleCnt="0"/>
      <dgm:spPr/>
    </dgm:pt>
    <dgm:pt modelId="{7563CE0F-6542-4B2B-977C-3F052934E1A4}" type="pres">
      <dgm:prSet presAssocID="{C0C856D8-9A7E-414C-AD76-C4C6E1329AD6}" presName="linNode" presStyleCnt="0"/>
      <dgm:spPr/>
    </dgm:pt>
    <dgm:pt modelId="{3EECDD0A-0293-4D56-9E6D-5C56C000AB9D}" type="pres">
      <dgm:prSet presAssocID="{C0C856D8-9A7E-414C-AD76-C4C6E1329AD6}" presName="parentShp" presStyleLbl="node1" presStyleIdx="1" presStyleCnt="2">
        <dgm:presLayoutVars>
          <dgm:bulletEnabled val="1"/>
        </dgm:presLayoutVars>
      </dgm:prSet>
      <dgm:spPr/>
      <dgm:t>
        <a:bodyPr/>
        <a:lstStyle/>
        <a:p>
          <a:endParaRPr lang="en-US"/>
        </a:p>
      </dgm:t>
    </dgm:pt>
    <dgm:pt modelId="{1FB2BECE-E80E-4302-8874-0CD92D196AA6}" type="pres">
      <dgm:prSet presAssocID="{C0C856D8-9A7E-414C-AD76-C4C6E1329AD6}" presName="childShp" presStyleLbl="bgAccFollowNode1" presStyleIdx="1" presStyleCnt="2">
        <dgm:presLayoutVars>
          <dgm:bulletEnabled val="1"/>
        </dgm:presLayoutVars>
      </dgm:prSet>
      <dgm:spPr/>
      <dgm:t>
        <a:bodyPr/>
        <a:lstStyle/>
        <a:p>
          <a:endParaRPr lang="en-US"/>
        </a:p>
      </dgm:t>
    </dgm:pt>
  </dgm:ptLst>
  <dgm:cxnLst>
    <dgm:cxn modelId="{61CC96AE-74CC-456B-8A7C-6AD3BC40DB64}" type="presOf" srcId="{A148E8F8-C941-40C1-B636-5090330D46DD}" destId="{1FB2BECE-E80E-4302-8874-0CD92D196AA6}" srcOrd="0" destOrd="1" presId="urn:microsoft.com/office/officeart/2005/8/layout/vList6"/>
    <dgm:cxn modelId="{A8934884-922D-4D14-8EBA-D876CEC0DEAB}" type="presOf" srcId="{6520F1F2-991C-4BA5-9FA3-660A553A917B}" destId="{A97255EE-2C68-4805-9707-5ACD46CFCBFC}" srcOrd="0" destOrd="0" presId="urn:microsoft.com/office/officeart/2005/8/layout/vList6"/>
    <dgm:cxn modelId="{CD8627CC-A495-469B-A77E-D23CEABBB1F9}" srcId="{6520F1F2-991C-4BA5-9FA3-660A553A917B}" destId="{0C475A08-9C19-437D-9F00-B20CEBCA9E85}" srcOrd="0" destOrd="0" parTransId="{D8F8971C-8C6A-41A7-A1BA-D324212F352F}" sibTransId="{E31D1B36-E1BA-45F5-B7E9-160DAE253E57}"/>
    <dgm:cxn modelId="{78B398D9-7BD4-4EE1-B2F6-3278ACB994A3}" srcId="{6520F1F2-991C-4BA5-9FA3-660A553A917B}" destId="{C0C856D8-9A7E-414C-AD76-C4C6E1329AD6}" srcOrd="1" destOrd="0" parTransId="{46BCC5EB-9ABB-461B-832C-516A7AA86BDE}" sibTransId="{C46C16F4-694D-4495-8554-1BAD8745EF3C}"/>
    <dgm:cxn modelId="{7F94FBD3-39DC-4E18-9CCE-EDDD1D1F8446}" type="presOf" srcId="{437070BA-27DC-4410-AF9B-A7470C6843A0}" destId="{AF7B2F23-97D7-43A5-8A7C-3B6BEAC79205}" srcOrd="0" destOrd="1" presId="urn:microsoft.com/office/officeart/2005/8/layout/vList6"/>
    <dgm:cxn modelId="{C35E992E-3E1F-4790-9FA1-3417350FD48F}" srcId="{C0C856D8-9A7E-414C-AD76-C4C6E1329AD6}" destId="{F94959D8-C07B-42D1-9D4E-6A73DD59EDA5}" srcOrd="0" destOrd="0" parTransId="{92E4E812-57AB-48F1-ADE8-3075EE25C7FE}" sibTransId="{08EC66B0-08FB-4C97-8B3A-93AF430158B0}"/>
    <dgm:cxn modelId="{80C26E91-DBC9-4DF4-B41B-8858D141767E}" type="presOf" srcId="{0C475A08-9C19-437D-9F00-B20CEBCA9E85}" destId="{874A1098-253A-47C3-AB89-8DCA773EDF0C}" srcOrd="0" destOrd="0" presId="urn:microsoft.com/office/officeart/2005/8/layout/vList6"/>
    <dgm:cxn modelId="{C6C1DB44-6909-4E6D-8748-786095351F8E}" type="presOf" srcId="{565452BB-2359-471F-9DC1-FCFB245FE7F6}" destId="{AF7B2F23-97D7-43A5-8A7C-3B6BEAC79205}" srcOrd="0" destOrd="0" presId="urn:microsoft.com/office/officeart/2005/8/layout/vList6"/>
    <dgm:cxn modelId="{99D52730-E474-4521-A7C4-83F7500F5D1A}" type="presOf" srcId="{C0C856D8-9A7E-414C-AD76-C4C6E1329AD6}" destId="{3EECDD0A-0293-4D56-9E6D-5C56C000AB9D}" srcOrd="0" destOrd="0" presId="urn:microsoft.com/office/officeart/2005/8/layout/vList6"/>
    <dgm:cxn modelId="{9C0B342E-82E5-4D64-8476-45623D49B75B}" srcId="{0C475A08-9C19-437D-9F00-B20CEBCA9E85}" destId="{437070BA-27DC-4410-AF9B-A7470C6843A0}" srcOrd="1" destOrd="0" parTransId="{491AF22D-093F-4977-9A68-0449F491EF68}" sibTransId="{D458E6F4-B742-482A-8B95-3BA83C21332E}"/>
    <dgm:cxn modelId="{1C85DC1F-BC3C-45F7-9855-CA368B7598FC}" srcId="{C0C856D8-9A7E-414C-AD76-C4C6E1329AD6}" destId="{A148E8F8-C941-40C1-B636-5090330D46DD}" srcOrd="1" destOrd="0" parTransId="{B3583CDC-23FB-40BE-967F-89A7C0D9F50E}" sibTransId="{06EA8636-70FE-46F8-BA99-30BD4065378B}"/>
    <dgm:cxn modelId="{DEDB1C57-C361-4CB3-8EF7-6FBB0732A664}" type="presOf" srcId="{F94959D8-C07B-42D1-9D4E-6A73DD59EDA5}" destId="{1FB2BECE-E80E-4302-8874-0CD92D196AA6}" srcOrd="0" destOrd="0" presId="urn:microsoft.com/office/officeart/2005/8/layout/vList6"/>
    <dgm:cxn modelId="{5436D133-D1E1-44AC-9F29-5D506A136F04}" srcId="{0C475A08-9C19-437D-9F00-B20CEBCA9E85}" destId="{565452BB-2359-471F-9DC1-FCFB245FE7F6}" srcOrd="0" destOrd="0" parTransId="{3E18325F-DA46-4362-A108-7903BBD2B558}" sibTransId="{823E2FAF-66F9-4F62-AC70-3708BA652AE4}"/>
    <dgm:cxn modelId="{48469BE5-31CE-42FA-9C9D-51F64EA67165}" type="presParOf" srcId="{A97255EE-2C68-4805-9707-5ACD46CFCBFC}" destId="{AF615D58-9AE1-4D1B-A046-DD83E58B348F}" srcOrd="0" destOrd="0" presId="urn:microsoft.com/office/officeart/2005/8/layout/vList6"/>
    <dgm:cxn modelId="{09BBEE7E-7546-441E-BF8E-56C1DB265093}" type="presParOf" srcId="{AF615D58-9AE1-4D1B-A046-DD83E58B348F}" destId="{874A1098-253A-47C3-AB89-8DCA773EDF0C}" srcOrd="0" destOrd="0" presId="urn:microsoft.com/office/officeart/2005/8/layout/vList6"/>
    <dgm:cxn modelId="{2EAE4CD3-B7C9-4F2B-8456-9E0B48537BD6}" type="presParOf" srcId="{AF615D58-9AE1-4D1B-A046-DD83E58B348F}" destId="{AF7B2F23-97D7-43A5-8A7C-3B6BEAC79205}" srcOrd="1" destOrd="0" presId="urn:microsoft.com/office/officeart/2005/8/layout/vList6"/>
    <dgm:cxn modelId="{270AFAD0-B52A-4D60-92E5-D91A1C3743DD}" type="presParOf" srcId="{A97255EE-2C68-4805-9707-5ACD46CFCBFC}" destId="{614F3981-C75E-41D7-A0CA-211AA4C976B8}" srcOrd="1" destOrd="0" presId="urn:microsoft.com/office/officeart/2005/8/layout/vList6"/>
    <dgm:cxn modelId="{42F01DB7-5F3E-440F-B954-C0DFDBC55B3B}" type="presParOf" srcId="{A97255EE-2C68-4805-9707-5ACD46CFCBFC}" destId="{7563CE0F-6542-4B2B-977C-3F052934E1A4}" srcOrd="2" destOrd="0" presId="urn:microsoft.com/office/officeart/2005/8/layout/vList6"/>
    <dgm:cxn modelId="{7BADE7DA-6176-4B4E-ABF9-EE003F29F9AD}" type="presParOf" srcId="{7563CE0F-6542-4B2B-977C-3F052934E1A4}" destId="{3EECDD0A-0293-4D56-9E6D-5C56C000AB9D}" srcOrd="0" destOrd="0" presId="urn:microsoft.com/office/officeart/2005/8/layout/vList6"/>
    <dgm:cxn modelId="{B349B97A-5EA7-47EF-B8D8-C5310529B5BC}" type="presParOf" srcId="{7563CE0F-6542-4B2B-977C-3F052934E1A4}" destId="{1FB2BECE-E80E-4302-8874-0CD92D196AA6}"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520F1F2-991C-4BA5-9FA3-660A553A917B}"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0C475A08-9C19-437D-9F00-B20CEBCA9E85}">
      <dgm:prSet phldrT="[Text]">
        <dgm:style>
          <a:lnRef idx="0">
            <a:schemeClr val="accent6"/>
          </a:lnRef>
          <a:fillRef idx="3">
            <a:schemeClr val="accent6"/>
          </a:fillRef>
          <a:effectRef idx="3">
            <a:schemeClr val="accent6"/>
          </a:effectRef>
          <a:fontRef idx="minor">
            <a:schemeClr val="lt1"/>
          </a:fontRef>
        </dgm:style>
      </dgm:prSet>
      <dgm:spPr/>
      <dgm:t>
        <a:bodyPr/>
        <a:lstStyle/>
        <a:p>
          <a:r>
            <a:rPr lang="en-US" b="1" dirty="0" smtClean="0">
              <a:solidFill>
                <a:schemeClr val="tx1"/>
              </a:solidFill>
              <a:cs typeface="B Nazanin" pitchFamily="2" charset="-78"/>
            </a:rPr>
            <a:t>6000 phone calls</a:t>
          </a:r>
          <a:endParaRPr lang="en-US" dirty="0"/>
        </a:p>
      </dgm:t>
    </dgm:pt>
    <dgm:pt modelId="{D8F8971C-8C6A-41A7-A1BA-D324212F352F}" type="parTrans" cxnId="{CD8627CC-A495-469B-A77E-D23CEABBB1F9}">
      <dgm:prSet/>
      <dgm:spPr/>
      <dgm:t>
        <a:bodyPr/>
        <a:lstStyle/>
        <a:p>
          <a:endParaRPr lang="en-US"/>
        </a:p>
      </dgm:t>
    </dgm:pt>
    <dgm:pt modelId="{E31D1B36-E1BA-45F5-B7E9-160DAE253E57}" type="sibTrans" cxnId="{CD8627CC-A495-469B-A77E-D23CEABBB1F9}">
      <dgm:prSet/>
      <dgm:spPr/>
      <dgm:t>
        <a:bodyPr/>
        <a:lstStyle/>
        <a:p>
          <a:endParaRPr lang="en-US"/>
        </a:p>
      </dgm:t>
    </dgm:pt>
    <dgm:pt modelId="{565452BB-2359-471F-9DC1-FCFB245FE7F6}">
      <dgm:prSet phldrT="[Text]">
        <dgm:style>
          <a:lnRef idx="1">
            <a:schemeClr val="accent3"/>
          </a:lnRef>
          <a:fillRef idx="3">
            <a:schemeClr val="accent3"/>
          </a:fillRef>
          <a:effectRef idx="2">
            <a:schemeClr val="accent3"/>
          </a:effectRef>
          <a:fontRef idx="minor">
            <a:schemeClr val="lt1"/>
          </a:fontRef>
        </dgm:style>
      </dgm:prSet>
      <dgm:spPr>
        <a:solidFill>
          <a:srgbClr val="00FF00"/>
        </a:solidFill>
      </dgm:spPr>
      <dgm:t>
        <a:bodyPr/>
        <a:lstStyle/>
        <a:p>
          <a:pPr algn="l"/>
          <a:endParaRPr lang="en-US" dirty="0"/>
        </a:p>
      </dgm:t>
    </dgm:pt>
    <dgm:pt modelId="{3E18325F-DA46-4362-A108-7903BBD2B558}" type="parTrans" cxnId="{5436D133-D1E1-44AC-9F29-5D506A136F04}">
      <dgm:prSet/>
      <dgm:spPr/>
      <dgm:t>
        <a:bodyPr/>
        <a:lstStyle/>
        <a:p>
          <a:endParaRPr lang="en-US"/>
        </a:p>
      </dgm:t>
    </dgm:pt>
    <dgm:pt modelId="{823E2FAF-66F9-4F62-AC70-3708BA652AE4}" type="sibTrans" cxnId="{5436D133-D1E1-44AC-9F29-5D506A136F04}">
      <dgm:prSet/>
      <dgm:spPr/>
      <dgm:t>
        <a:bodyPr/>
        <a:lstStyle/>
        <a:p>
          <a:endParaRPr lang="en-US"/>
        </a:p>
      </dgm:t>
    </dgm:pt>
    <dgm:pt modelId="{437070BA-27DC-4410-AF9B-A7470C6843A0}">
      <dgm:prSet phldrT="[Text]">
        <dgm:style>
          <a:lnRef idx="1">
            <a:schemeClr val="accent3"/>
          </a:lnRef>
          <a:fillRef idx="3">
            <a:schemeClr val="accent3"/>
          </a:fillRef>
          <a:effectRef idx="2">
            <a:schemeClr val="accent3"/>
          </a:effectRef>
          <a:fontRef idx="minor">
            <a:schemeClr val="lt1"/>
          </a:fontRef>
        </dgm:style>
      </dgm:prSet>
      <dgm:spPr>
        <a:solidFill>
          <a:srgbClr val="00FF00"/>
        </a:solidFill>
      </dgm:spPr>
      <dgm:t>
        <a:bodyPr/>
        <a:lstStyle/>
        <a:p>
          <a:pPr algn="ctr"/>
          <a:r>
            <a:rPr lang="en-US" dirty="0" smtClean="0"/>
            <a:t>N=817 patients</a:t>
          </a:r>
          <a:endParaRPr lang="en-US" dirty="0"/>
        </a:p>
      </dgm:t>
    </dgm:pt>
    <dgm:pt modelId="{D458E6F4-B742-482A-8B95-3BA83C21332E}" type="sibTrans" cxnId="{9C0B342E-82E5-4D64-8476-45623D49B75B}">
      <dgm:prSet/>
      <dgm:spPr/>
      <dgm:t>
        <a:bodyPr/>
        <a:lstStyle/>
        <a:p>
          <a:endParaRPr lang="en-US"/>
        </a:p>
      </dgm:t>
    </dgm:pt>
    <dgm:pt modelId="{491AF22D-093F-4977-9A68-0449F491EF68}" type="parTrans" cxnId="{9C0B342E-82E5-4D64-8476-45623D49B75B}">
      <dgm:prSet/>
      <dgm:spPr/>
      <dgm:t>
        <a:bodyPr/>
        <a:lstStyle/>
        <a:p>
          <a:endParaRPr lang="en-US"/>
        </a:p>
      </dgm:t>
    </dgm:pt>
    <dgm:pt modelId="{A97255EE-2C68-4805-9707-5ACD46CFCBFC}" type="pres">
      <dgm:prSet presAssocID="{6520F1F2-991C-4BA5-9FA3-660A553A917B}" presName="Name0" presStyleCnt="0">
        <dgm:presLayoutVars>
          <dgm:dir/>
          <dgm:animLvl val="lvl"/>
          <dgm:resizeHandles/>
        </dgm:presLayoutVars>
      </dgm:prSet>
      <dgm:spPr/>
      <dgm:t>
        <a:bodyPr/>
        <a:lstStyle/>
        <a:p>
          <a:endParaRPr lang="en-US"/>
        </a:p>
      </dgm:t>
    </dgm:pt>
    <dgm:pt modelId="{AF615D58-9AE1-4D1B-A046-DD83E58B348F}" type="pres">
      <dgm:prSet presAssocID="{0C475A08-9C19-437D-9F00-B20CEBCA9E85}" presName="linNode" presStyleCnt="0"/>
      <dgm:spPr/>
    </dgm:pt>
    <dgm:pt modelId="{874A1098-253A-47C3-AB89-8DCA773EDF0C}" type="pres">
      <dgm:prSet presAssocID="{0C475A08-9C19-437D-9F00-B20CEBCA9E85}" presName="parentShp" presStyleLbl="node1" presStyleIdx="0" presStyleCnt="1">
        <dgm:presLayoutVars>
          <dgm:bulletEnabled val="1"/>
        </dgm:presLayoutVars>
      </dgm:prSet>
      <dgm:spPr/>
      <dgm:t>
        <a:bodyPr/>
        <a:lstStyle/>
        <a:p>
          <a:endParaRPr lang="en-US"/>
        </a:p>
      </dgm:t>
    </dgm:pt>
    <dgm:pt modelId="{AF7B2F23-97D7-43A5-8A7C-3B6BEAC79205}" type="pres">
      <dgm:prSet presAssocID="{0C475A08-9C19-437D-9F00-B20CEBCA9E85}" presName="childShp" presStyleLbl="bgAccFollowNode1" presStyleIdx="0" presStyleCnt="1">
        <dgm:presLayoutVars>
          <dgm:bulletEnabled val="1"/>
        </dgm:presLayoutVars>
      </dgm:prSet>
      <dgm:spPr/>
      <dgm:t>
        <a:bodyPr/>
        <a:lstStyle/>
        <a:p>
          <a:endParaRPr lang="en-US"/>
        </a:p>
      </dgm:t>
    </dgm:pt>
  </dgm:ptLst>
  <dgm:cxnLst>
    <dgm:cxn modelId="{CD8627CC-A495-469B-A77E-D23CEABBB1F9}" srcId="{6520F1F2-991C-4BA5-9FA3-660A553A917B}" destId="{0C475A08-9C19-437D-9F00-B20CEBCA9E85}" srcOrd="0" destOrd="0" parTransId="{D8F8971C-8C6A-41A7-A1BA-D324212F352F}" sibTransId="{E31D1B36-E1BA-45F5-B7E9-160DAE253E57}"/>
    <dgm:cxn modelId="{1AAE9D7D-8843-4CF2-AD5D-5A8D0F68ADFD}" type="presOf" srcId="{0C475A08-9C19-437D-9F00-B20CEBCA9E85}" destId="{874A1098-253A-47C3-AB89-8DCA773EDF0C}" srcOrd="0" destOrd="0" presId="urn:microsoft.com/office/officeart/2005/8/layout/vList6"/>
    <dgm:cxn modelId="{B9C1C108-A10A-4BD0-9237-071B6E966305}" type="presOf" srcId="{565452BB-2359-471F-9DC1-FCFB245FE7F6}" destId="{AF7B2F23-97D7-43A5-8A7C-3B6BEAC79205}" srcOrd="0" destOrd="0" presId="urn:microsoft.com/office/officeart/2005/8/layout/vList6"/>
    <dgm:cxn modelId="{5436D133-D1E1-44AC-9F29-5D506A136F04}" srcId="{0C475A08-9C19-437D-9F00-B20CEBCA9E85}" destId="{565452BB-2359-471F-9DC1-FCFB245FE7F6}" srcOrd="0" destOrd="0" parTransId="{3E18325F-DA46-4362-A108-7903BBD2B558}" sibTransId="{823E2FAF-66F9-4F62-AC70-3708BA652AE4}"/>
    <dgm:cxn modelId="{2B14589A-E2B8-496C-B6B1-BB2632635CB0}" type="presOf" srcId="{6520F1F2-991C-4BA5-9FA3-660A553A917B}" destId="{A97255EE-2C68-4805-9707-5ACD46CFCBFC}" srcOrd="0" destOrd="0" presId="urn:microsoft.com/office/officeart/2005/8/layout/vList6"/>
    <dgm:cxn modelId="{8C20B8D5-9922-4E8E-BB05-5F878C16B910}" type="presOf" srcId="{437070BA-27DC-4410-AF9B-A7470C6843A0}" destId="{AF7B2F23-97D7-43A5-8A7C-3B6BEAC79205}" srcOrd="0" destOrd="1" presId="urn:microsoft.com/office/officeart/2005/8/layout/vList6"/>
    <dgm:cxn modelId="{9C0B342E-82E5-4D64-8476-45623D49B75B}" srcId="{0C475A08-9C19-437D-9F00-B20CEBCA9E85}" destId="{437070BA-27DC-4410-AF9B-A7470C6843A0}" srcOrd="1" destOrd="0" parTransId="{491AF22D-093F-4977-9A68-0449F491EF68}" sibTransId="{D458E6F4-B742-482A-8B95-3BA83C21332E}"/>
    <dgm:cxn modelId="{216C1797-9100-4B82-A9B0-C8CB2556900C}" type="presParOf" srcId="{A97255EE-2C68-4805-9707-5ACD46CFCBFC}" destId="{AF615D58-9AE1-4D1B-A046-DD83E58B348F}" srcOrd="0" destOrd="0" presId="urn:microsoft.com/office/officeart/2005/8/layout/vList6"/>
    <dgm:cxn modelId="{AC4E7338-D078-4950-8B26-14F2EC2EE137}" type="presParOf" srcId="{AF615D58-9AE1-4D1B-A046-DD83E58B348F}" destId="{874A1098-253A-47C3-AB89-8DCA773EDF0C}" srcOrd="0" destOrd="0" presId="urn:microsoft.com/office/officeart/2005/8/layout/vList6"/>
    <dgm:cxn modelId="{928E5ECD-16F2-4398-B0FD-D1F681315C3C}" type="presParOf" srcId="{AF615D58-9AE1-4D1B-A046-DD83E58B348F}" destId="{AF7B2F23-97D7-43A5-8A7C-3B6BEAC79205}" srcOrd="1" destOrd="0" presId="urn:microsoft.com/office/officeart/2005/8/layout/vList6"/>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ACAAB8-D231-4403-909C-FE693718279A}">
      <dsp:nvSpPr>
        <dsp:cNvPr id="0" name=""/>
        <dsp:cNvSpPr/>
      </dsp:nvSpPr>
      <dsp:spPr>
        <a:xfrm>
          <a:off x="114300" y="0"/>
          <a:ext cx="6995160" cy="1154000"/>
        </a:xfrm>
        <a:prstGeom prst="roundRect">
          <a:avLst>
            <a:gd name="adj" fmla="val 1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rtl="1">
            <a:lnSpc>
              <a:spcPct val="90000"/>
            </a:lnSpc>
            <a:spcBef>
              <a:spcPct val="0"/>
            </a:spcBef>
            <a:spcAft>
              <a:spcPct val="35000"/>
            </a:spcAft>
          </a:pPr>
          <a:r>
            <a:rPr lang="en-US" sz="4000" b="1" kern="1200" dirty="0" smtClean="0"/>
            <a:t>type 2 diabetes</a:t>
          </a:r>
          <a:endParaRPr lang="fa-IR" sz="4000" b="1" kern="1200" dirty="0"/>
        </a:p>
      </dsp:txBody>
      <dsp:txXfrm>
        <a:off x="148100" y="33800"/>
        <a:ext cx="5292606" cy="1086400"/>
      </dsp:txXfrm>
    </dsp:sp>
    <dsp:sp modelId="{4B0108A6-F392-4AE2-AC47-3F62D5591061}">
      <dsp:nvSpPr>
        <dsp:cNvPr id="0" name=""/>
        <dsp:cNvSpPr/>
      </dsp:nvSpPr>
      <dsp:spPr>
        <a:xfrm>
          <a:off x="471440" y="1285880"/>
          <a:ext cx="6995160" cy="1367049"/>
        </a:xfrm>
        <a:prstGeom prst="roundRect">
          <a:avLst>
            <a:gd name="adj" fmla="val 10000"/>
          </a:avLst>
        </a:prstGeom>
        <a:gradFill rotWithShape="0">
          <a:gsLst>
            <a:gs pos="0">
              <a:schemeClr val="accent5">
                <a:hueOff val="-4966938"/>
                <a:satOff val="19906"/>
                <a:lumOff val="4314"/>
                <a:alphaOff val="0"/>
                <a:shade val="51000"/>
                <a:satMod val="130000"/>
              </a:schemeClr>
            </a:gs>
            <a:gs pos="80000">
              <a:schemeClr val="accent5">
                <a:hueOff val="-4966938"/>
                <a:satOff val="19906"/>
                <a:lumOff val="4314"/>
                <a:alphaOff val="0"/>
                <a:shade val="93000"/>
                <a:satMod val="130000"/>
              </a:schemeClr>
            </a:gs>
            <a:gs pos="100000">
              <a:schemeClr val="accent5">
                <a:hueOff val="-4966938"/>
                <a:satOff val="19906"/>
                <a:lumOff val="431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en-US" sz="2800" kern="1200" dirty="0" smtClean="0">
              <a:solidFill>
                <a:schemeClr val="tx1"/>
              </a:solidFill>
            </a:rPr>
            <a:t>Common disorder  via dysfunction of organs specially heart, eyes and kidney</a:t>
          </a:r>
          <a:endParaRPr lang="fa-IR" sz="2800" kern="1200" dirty="0">
            <a:solidFill>
              <a:schemeClr val="tx1"/>
            </a:solidFill>
          </a:endParaRPr>
        </a:p>
      </dsp:txBody>
      <dsp:txXfrm>
        <a:off x="511479" y="1325919"/>
        <a:ext cx="5256490" cy="1286971"/>
      </dsp:txXfrm>
    </dsp:sp>
    <dsp:sp modelId="{A82C9918-0A63-45B9-8CCE-6DFB535D1ECC}">
      <dsp:nvSpPr>
        <dsp:cNvPr id="0" name=""/>
        <dsp:cNvSpPr/>
      </dsp:nvSpPr>
      <dsp:spPr>
        <a:xfrm>
          <a:off x="1185823" y="2786075"/>
          <a:ext cx="6995160" cy="1602110"/>
        </a:xfrm>
        <a:prstGeom prst="roundRect">
          <a:avLst>
            <a:gd name="adj" fmla="val 10000"/>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en-US" sz="2400" b="1" kern="1200" dirty="0" smtClean="0">
              <a:cs typeface="B Nazanin" pitchFamily="2" charset="-78"/>
            </a:rPr>
            <a:t>%50 of patients with </a:t>
          </a:r>
          <a:r>
            <a:rPr lang="en-US" sz="2400" b="1" kern="1200" dirty="0" smtClean="0"/>
            <a:t>type 2 diabetes </a:t>
          </a:r>
          <a:r>
            <a:rPr lang="en-US" sz="2400" b="1" kern="1200" dirty="0" smtClean="0">
              <a:cs typeface="B Nazanin" pitchFamily="2" charset="-78"/>
            </a:rPr>
            <a:t>died by CAD complications </a:t>
          </a:r>
          <a:endParaRPr lang="fa-IR" sz="2400" b="1" kern="1200" dirty="0">
            <a:solidFill>
              <a:schemeClr val="tx1"/>
            </a:solidFill>
          </a:endParaRPr>
        </a:p>
      </dsp:txBody>
      <dsp:txXfrm>
        <a:off x="1232747" y="2832999"/>
        <a:ext cx="5242720" cy="1508262"/>
      </dsp:txXfrm>
    </dsp:sp>
    <dsp:sp modelId="{E9E630BA-4B71-4583-A6A9-59E30A445BC4}">
      <dsp:nvSpPr>
        <dsp:cNvPr id="0" name=""/>
        <dsp:cNvSpPr/>
      </dsp:nvSpPr>
      <dsp:spPr>
        <a:xfrm>
          <a:off x="5686436" y="500063"/>
          <a:ext cx="1041371" cy="1041371"/>
        </a:xfrm>
        <a:prstGeom prst="downArrow">
          <a:avLst>
            <a:gd name="adj1" fmla="val 55000"/>
            <a:gd name="adj2" fmla="val 45000"/>
          </a:avLst>
        </a:prstGeom>
        <a:solidFill>
          <a:srgbClr val="FF00FF">
            <a:alpha val="89804"/>
          </a:srgbClr>
        </a:solidFill>
        <a:ln w="9525" cap="flat" cmpd="sng" algn="ctr">
          <a:solidFill>
            <a:schemeClr val="accent5">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ctr" defTabSz="1600200" rtl="1">
            <a:lnSpc>
              <a:spcPct val="90000"/>
            </a:lnSpc>
            <a:spcBef>
              <a:spcPct val="0"/>
            </a:spcBef>
            <a:spcAft>
              <a:spcPct val="35000"/>
            </a:spcAft>
          </a:pPr>
          <a:endParaRPr lang="fa-IR" sz="3600" kern="1200"/>
        </a:p>
      </dsp:txBody>
      <dsp:txXfrm>
        <a:off x="5920744" y="500063"/>
        <a:ext cx="572755" cy="783632"/>
      </dsp:txXfrm>
    </dsp:sp>
    <dsp:sp modelId="{4AE2070C-7D65-4848-BB8F-D1918F9FD3FF}">
      <dsp:nvSpPr>
        <dsp:cNvPr id="0" name=""/>
        <dsp:cNvSpPr/>
      </dsp:nvSpPr>
      <dsp:spPr>
        <a:xfrm>
          <a:off x="6186502" y="2143135"/>
          <a:ext cx="1041371" cy="1041371"/>
        </a:xfrm>
        <a:prstGeom prst="downArrow">
          <a:avLst>
            <a:gd name="adj1" fmla="val 55000"/>
            <a:gd name="adj2" fmla="val 45000"/>
          </a:avLst>
        </a:prstGeom>
        <a:solidFill>
          <a:srgbClr val="FF00FF">
            <a:alpha val="90000"/>
          </a:srgbClr>
        </a:solidFill>
        <a:ln w="9525" cap="flat" cmpd="sng" algn="ctr">
          <a:solidFill>
            <a:schemeClr val="accent5">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ctr" defTabSz="1600200" rtl="1">
            <a:lnSpc>
              <a:spcPct val="90000"/>
            </a:lnSpc>
            <a:spcBef>
              <a:spcPct val="0"/>
            </a:spcBef>
            <a:spcAft>
              <a:spcPct val="35000"/>
            </a:spcAft>
          </a:pPr>
          <a:endParaRPr lang="fa-IR" sz="3600" kern="1200"/>
        </a:p>
      </dsp:txBody>
      <dsp:txXfrm>
        <a:off x="6420810" y="2143135"/>
        <a:ext cx="572755" cy="78363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D851BA-4CD6-40D6-BA28-48BE185C0A96}">
      <dsp:nvSpPr>
        <dsp:cNvPr id="0" name=""/>
        <dsp:cNvSpPr/>
      </dsp:nvSpPr>
      <dsp:spPr>
        <a:xfrm rot="8315131">
          <a:off x="4726220" y="3314768"/>
          <a:ext cx="514247" cy="52207"/>
        </a:xfrm>
        <a:custGeom>
          <a:avLst/>
          <a:gdLst/>
          <a:ahLst/>
          <a:cxnLst/>
          <a:rect l="0" t="0" r="0" b="0"/>
          <a:pathLst>
            <a:path>
              <a:moveTo>
                <a:pt x="0" y="26103"/>
              </a:moveTo>
              <a:lnTo>
                <a:pt x="514247" y="26103"/>
              </a:lnTo>
            </a:path>
          </a:pathLst>
        </a:custGeom>
        <a:noFill/>
        <a:ln w="38100" cap="flat" cmpd="sng" algn="ctr">
          <a:solidFill>
            <a:schemeClr val="dk1"/>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40000"/>
      </dsp:spPr>
      <dsp:style>
        <a:lnRef idx="3">
          <a:schemeClr val="dk1"/>
        </a:lnRef>
        <a:fillRef idx="0">
          <a:schemeClr val="dk1"/>
        </a:fillRef>
        <a:effectRef idx="2">
          <a:schemeClr val="dk1"/>
        </a:effectRef>
        <a:fontRef idx="minor">
          <a:schemeClr val="tx1"/>
        </a:fontRef>
      </dsp:style>
    </dsp:sp>
    <dsp:sp modelId="{08C3A354-9867-44F1-849F-7B39946603C9}">
      <dsp:nvSpPr>
        <dsp:cNvPr id="0" name=""/>
        <dsp:cNvSpPr/>
      </dsp:nvSpPr>
      <dsp:spPr>
        <a:xfrm rot="10925129">
          <a:off x="4795787" y="2370441"/>
          <a:ext cx="380511" cy="52207"/>
        </a:xfrm>
        <a:custGeom>
          <a:avLst/>
          <a:gdLst/>
          <a:ahLst/>
          <a:cxnLst/>
          <a:rect l="0" t="0" r="0" b="0"/>
          <a:pathLst>
            <a:path>
              <a:moveTo>
                <a:pt x="0" y="26103"/>
              </a:moveTo>
              <a:lnTo>
                <a:pt x="380511" y="26103"/>
              </a:lnTo>
            </a:path>
          </a:pathLst>
        </a:custGeom>
        <a:noFill/>
        <a:ln w="38100" cap="flat" cmpd="sng" algn="ctr">
          <a:solidFill>
            <a:schemeClr val="dk1"/>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40000"/>
      </dsp:spPr>
      <dsp:style>
        <a:lnRef idx="3">
          <a:schemeClr val="dk1"/>
        </a:lnRef>
        <a:fillRef idx="0">
          <a:schemeClr val="dk1"/>
        </a:fillRef>
        <a:effectRef idx="2">
          <a:schemeClr val="dk1"/>
        </a:effectRef>
        <a:fontRef idx="minor">
          <a:schemeClr val="tx1"/>
        </a:fontRef>
      </dsp:style>
    </dsp:sp>
    <dsp:sp modelId="{4BAFB2D8-3E87-428F-AA17-2B6BA1FF10DC}">
      <dsp:nvSpPr>
        <dsp:cNvPr id="0" name=""/>
        <dsp:cNvSpPr/>
      </dsp:nvSpPr>
      <dsp:spPr>
        <a:xfrm rot="13674020">
          <a:off x="4967704" y="1443982"/>
          <a:ext cx="346064" cy="52207"/>
        </a:xfrm>
        <a:custGeom>
          <a:avLst/>
          <a:gdLst/>
          <a:ahLst/>
          <a:cxnLst/>
          <a:rect l="0" t="0" r="0" b="0"/>
          <a:pathLst>
            <a:path>
              <a:moveTo>
                <a:pt x="0" y="26103"/>
              </a:moveTo>
              <a:lnTo>
                <a:pt x="346064" y="26103"/>
              </a:lnTo>
            </a:path>
          </a:pathLst>
        </a:custGeom>
        <a:noFill/>
        <a:ln w="38100" cap="flat" cmpd="sng" algn="ctr">
          <a:solidFill>
            <a:schemeClr val="dk1"/>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40000"/>
      </dsp:spPr>
      <dsp:style>
        <a:lnRef idx="3">
          <a:schemeClr val="dk1"/>
        </a:lnRef>
        <a:fillRef idx="0">
          <a:schemeClr val="dk1"/>
        </a:fillRef>
        <a:effectRef idx="2">
          <a:schemeClr val="dk1"/>
        </a:effectRef>
        <a:fontRef idx="minor">
          <a:schemeClr val="tx1"/>
        </a:fontRef>
      </dsp:style>
    </dsp:sp>
    <dsp:sp modelId="{873BCD5E-F7EE-4C66-A4E2-80B101C4FD91}">
      <dsp:nvSpPr>
        <dsp:cNvPr id="0" name=""/>
        <dsp:cNvSpPr/>
      </dsp:nvSpPr>
      <dsp:spPr>
        <a:xfrm>
          <a:off x="4878289" y="357186"/>
          <a:ext cx="3351310" cy="3684665"/>
        </a:xfrm>
        <a:prstGeom prst="ellipse">
          <a:avLst/>
        </a:prstGeom>
        <a:blipFill rotWithShape="0">
          <a:blip xmlns:r="http://schemas.openxmlformats.org/officeDocument/2006/relationships" r:embed="rId1"/>
          <a:stretch>
            <a:fillRect/>
          </a:stretch>
        </a:blip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AAF72B00-D783-42D6-B147-324817D17C1C}">
      <dsp:nvSpPr>
        <dsp:cNvPr id="0" name=""/>
        <dsp:cNvSpPr/>
      </dsp:nvSpPr>
      <dsp:spPr>
        <a:xfrm>
          <a:off x="3561360" y="-114716"/>
          <a:ext cx="1783720" cy="1647809"/>
        </a:xfrm>
        <a:prstGeom prst="ellipse">
          <a:avLst/>
        </a:prstGeom>
        <a:gradFill rotWithShape="0">
          <a:gsLst>
            <a:gs pos="0">
              <a:schemeClr val="accent5">
                <a:hueOff val="-3311292"/>
                <a:satOff val="13270"/>
                <a:lumOff val="2876"/>
                <a:alphaOff val="0"/>
                <a:shade val="51000"/>
                <a:satMod val="130000"/>
              </a:schemeClr>
            </a:gs>
            <a:gs pos="80000">
              <a:schemeClr val="accent5">
                <a:hueOff val="-3311292"/>
                <a:satOff val="13270"/>
                <a:lumOff val="2876"/>
                <a:alphaOff val="0"/>
                <a:shade val="93000"/>
                <a:satMod val="130000"/>
              </a:schemeClr>
            </a:gs>
            <a:gs pos="100000">
              <a:schemeClr val="accent5">
                <a:hueOff val="-3311292"/>
                <a:satOff val="13270"/>
                <a:lumOff val="287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en-US" sz="2400" b="1" kern="1200" dirty="0" smtClean="0">
              <a:solidFill>
                <a:schemeClr val="tx1"/>
              </a:solidFill>
            </a:rPr>
            <a:t>Secreted by liver</a:t>
          </a:r>
          <a:endParaRPr lang="fa-IR" sz="2400" b="1" kern="1200" dirty="0">
            <a:solidFill>
              <a:schemeClr val="tx1"/>
            </a:solidFill>
          </a:endParaRPr>
        </a:p>
      </dsp:txBody>
      <dsp:txXfrm>
        <a:off x="3822580" y="126600"/>
        <a:ext cx="1261280" cy="1165177"/>
      </dsp:txXfrm>
    </dsp:sp>
    <dsp:sp modelId="{B9B92BE7-AC2A-4599-B007-7E445CD6CB69}">
      <dsp:nvSpPr>
        <dsp:cNvPr id="0" name=""/>
        <dsp:cNvSpPr/>
      </dsp:nvSpPr>
      <dsp:spPr>
        <a:xfrm>
          <a:off x="2997080" y="1557668"/>
          <a:ext cx="1799588" cy="1598429"/>
        </a:xfrm>
        <a:prstGeom prst="ellipse">
          <a:avLst/>
        </a:prstGeom>
        <a:gradFill rotWithShape="0">
          <a:gsLst>
            <a:gs pos="0">
              <a:schemeClr val="accent5">
                <a:hueOff val="-6622584"/>
                <a:satOff val="26541"/>
                <a:lumOff val="5752"/>
                <a:alphaOff val="0"/>
                <a:shade val="51000"/>
                <a:satMod val="130000"/>
              </a:schemeClr>
            </a:gs>
            <a:gs pos="80000">
              <a:schemeClr val="accent5">
                <a:hueOff val="-6622584"/>
                <a:satOff val="26541"/>
                <a:lumOff val="5752"/>
                <a:alphaOff val="0"/>
                <a:shade val="93000"/>
                <a:satMod val="130000"/>
              </a:schemeClr>
            </a:gs>
            <a:gs pos="100000">
              <a:schemeClr val="accent5">
                <a:hueOff val="-6622584"/>
                <a:satOff val="26541"/>
                <a:lumOff val="5752"/>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en-US" sz="1600" b="1" kern="1200" dirty="0" smtClean="0">
              <a:solidFill>
                <a:schemeClr val="tx1"/>
              </a:solidFill>
            </a:rPr>
            <a:t>Transportation of cholesterol and lipid</a:t>
          </a:r>
          <a:endParaRPr lang="fa-IR" sz="1600" b="1" kern="1200" dirty="0">
            <a:solidFill>
              <a:schemeClr val="tx1"/>
            </a:solidFill>
          </a:endParaRPr>
        </a:p>
      </dsp:txBody>
      <dsp:txXfrm>
        <a:off x="3260624" y="1791753"/>
        <a:ext cx="1272500" cy="1130259"/>
      </dsp:txXfrm>
    </dsp:sp>
    <dsp:sp modelId="{0A1EFBE8-98A6-49DB-A941-CBA1EB2467E4}">
      <dsp:nvSpPr>
        <dsp:cNvPr id="0" name=""/>
        <dsp:cNvSpPr/>
      </dsp:nvSpPr>
      <dsp:spPr>
        <a:xfrm>
          <a:off x="3213397" y="3254049"/>
          <a:ext cx="1833773" cy="1678557"/>
        </a:xfrm>
        <a:prstGeom prst="ellipse">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en-US" sz="1600" b="1" kern="1200" dirty="0" smtClean="0">
              <a:solidFill>
                <a:schemeClr val="tx1"/>
              </a:solidFill>
              <a:cs typeface="B Nazanin" pitchFamily="2" charset="-78"/>
            </a:rPr>
            <a:t> changes in sequence of </a:t>
          </a:r>
          <a:r>
            <a:rPr lang="en-US" sz="1600" b="1" kern="1200" dirty="0" err="1" smtClean="0">
              <a:solidFill>
                <a:schemeClr val="tx1"/>
              </a:solidFill>
              <a:cs typeface="B Nazanin" pitchFamily="2" charset="-78"/>
            </a:rPr>
            <a:t>Apo­B</a:t>
          </a:r>
          <a:r>
            <a:rPr lang="en-US" sz="1600" b="1" kern="1200" dirty="0" smtClean="0">
              <a:solidFill>
                <a:schemeClr val="tx1"/>
              </a:solidFill>
              <a:cs typeface="B Nazanin" pitchFamily="2" charset="-78"/>
            </a:rPr>
            <a:t> gene on concentration of LDL-C</a:t>
          </a:r>
        </a:p>
      </dsp:txBody>
      <dsp:txXfrm>
        <a:off x="3481947" y="3499868"/>
        <a:ext cx="1296673" cy="118691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7B2F23-97D7-43A5-8A7C-3B6BEAC79205}">
      <dsp:nvSpPr>
        <dsp:cNvPr id="0" name=""/>
        <dsp:cNvSpPr/>
      </dsp:nvSpPr>
      <dsp:spPr>
        <a:xfrm>
          <a:off x="2135574" y="250"/>
          <a:ext cx="3203361" cy="975519"/>
        </a:xfrm>
        <a:prstGeom prst="rightArrow">
          <a:avLst>
            <a:gd name="adj1" fmla="val 75000"/>
            <a:gd name="adj2" fmla="val 50000"/>
          </a:avLst>
        </a:prstGeom>
        <a:solidFill>
          <a:srgbClr val="00FF00"/>
        </a:solidFill>
        <a:ln w="9525" cap="flat" cmpd="sng" algn="ctr">
          <a:solidFill>
            <a:schemeClr val="accent3">
              <a:shade val="95000"/>
              <a:satMod val="105000"/>
            </a:schemeClr>
          </a:solidFill>
          <a:prstDash val="solid"/>
        </a:ln>
        <a:effectLst>
          <a:outerShdw blurRad="40000" dist="230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14605" tIns="14605" rIns="14605" bIns="14605" numCol="1" spcCol="1270" anchor="t" anchorCtr="0">
          <a:noAutofit/>
        </a:bodyPr>
        <a:lstStyle/>
        <a:p>
          <a:pPr marL="228600" lvl="1" indent="-228600" algn="l" defTabSz="1022350">
            <a:lnSpc>
              <a:spcPct val="90000"/>
            </a:lnSpc>
            <a:spcBef>
              <a:spcPct val="0"/>
            </a:spcBef>
            <a:spcAft>
              <a:spcPct val="15000"/>
            </a:spcAft>
            <a:buChar char="••"/>
          </a:pPr>
          <a:endParaRPr lang="en-US" sz="2300" kern="1200" dirty="0"/>
        </a:p>
        <a:p>
          <a:pPr marL="228600" lvl="1" indent="-228600" algn="ctr" defTabSz="1022350">
            <a:lnSpc>
              <a:spcPct val="90000"/>
            </a:lnSpc>
            <a:spcBef>
              <a:spcPct val="0"/>
            </a:spcBef>
            <a:spcAft>
              <a:spcPct val="15000"/>
            </a:spcAft>
            <a:buChar char="••"/>
          </a:pPr>
          <a:r>
            <a:rPr lang="en-US" sz="2300" kern="1200" dirty="0" smtClean="0"/>
            <a:t>N=700</a:t>
          </a:r>
          <a:endParaRPr lang="en-US" sz="2300" kern="1200" dirty="0"/>
        </a:p>
      </dsp:txBody>
      <dsp:txXfrm>
        <a:off x="2135574" y="122190"/>
        <a:ext cx="2837541" cy="731639"/>
      </dsp:txXfrm>
    </dsp:sp>
    <dsp:sp modelId="{874A1098-253A-47C3-AB89-8DCA773EDF0C}">
      <dsp:nvSpPr>
        <dsp:cNvPr id="0" name=""/>
        <dsp:cNvSpPr/>
      </dsp:nvSpPr>
      <dsp:spPr>
        <a:xfrm>
          <a:off x="0" y="250"/>
          <a:ext cx="2135574" cy="975519"/>
        </a:xfrm>
        <a:prstGeom prst="roundRect">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en-US" sz="2600" b="1" kern="1200" dirty="0" smtClean="0">
              <a:solidFill>
                <a:schemeClr val="tx1"/>
              </a:solidFill>
              <a:cs typeface="B Nazanin" pitchFamily="2" charset="-78"/>
            </a:rPr>
            <a:t>Determining sample</a:t>
          </a:r>
          <a:endParaRPr lang="en-US" sz="2600" kern="1200" dirty="0"/>
        </a:p>
      </dsp:txBody>
      <dsp:txXfrm>
        <a:off x="47621" y="47871"/>
        <a:ext cx="2040332" cy="880277"/>
      </dsp:txXfrm>
    </dsp:sp>
    <dsp:sp modelId="{1FB2BECE-E80E-4302-8874-0CD92D196AA6}">
      <dsp:nvSpPr>
        <dsp:cNvPr id="0" name=""/>
        <dsp:cNvSpPr/>
      </dsp:nvSpPr>
      <dsp:spPr>
        <a:xfrm>
          <a:off x="2135574" y="1073321"/>
          <a:ext cx="3203361" cy="975519"/>
        </a:xfrm>
        <a:prstGeom prst="rightArrow">
          <a:avLst>
            <a:gd name="adj1" fmla="val 75000"/>
            <a:gd name="adj2" fmla="val 50000"/>
          </a:avLst>
        </a:prstGeom>
        <a:solidFill>
          <a:srgbClr val="00FF00"/>
        </a:solidFill>
        <a:ln w="9525" cap="flat" cmpd="sng" algn="ctr">
          <a:solidFill>
            <a:schemeClr val="accent3">
              <a:shade val="95000"/>
              <a:satMod val="105000"/>
            </a:schemeClr>
          </a:solidFill>
          <a:prstDash val="solid"/>
        </a:ln>
        <a:effectLst>
          <a:outerShdw blurRad="40000" dist="230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14605" tIns="14605" rIns="14605" bIns="14605" numCol="1" spcCol="1270" anchor="t" anchorCtr="0">
          <a:noAutofit/>
        </a:bodyPr>
        <a:lstStyle/>
        <a:p>
          <a:pPr marL="228600" lvl="1" indent="-228600" algn="l" defTabSz="1022350">
            <a:lnSpc>
              <a:spcPct val="90000"/>
            </a:lnSpc>
            <a:spcBef>
              <a:spcPct val="0"/>
            </a:spcBef>
            <a:spcAft>
              <a:spcPct val="15000"/>
            </a:spcAft>
            <a:buChar char="••"/>
          </a:pPr>
          <a:r>
            <a:rPr lang="en-US" sz="2300" kern="1200" dirty="0" smtClean="0"/>
            <a:t>Summer 1390</a:t>
          </a:r>
          <a:endParaRPr lang="en-US" sz="2300" kern="1200" dirty="0"/>
        </a:p>
        <a:p>
          <a:pPr marL="228600" lvl="1" indent="-228600" algn="l" defTabSz="1022350">
            <a:lnSpc>
              <a:spcPct val="90000"/>
            </a:lnSpc>
            <a:spcBef>
              <a:spcPct val="0"/>
            </a:spcBef>
            <a:spcAft>
              <a:spcPct val="15000"/>
            </a:spcAft>
            <a:buChar char="••"/>
          </a:pPr>
          <a:r>
            <a:rPr lang="en-US" sz="2300" kern="1200" dirty="0" smtClean="0"/>
            <a:t>Autumn 1391</a:t>
          </a:r>
          <a:endParaRPr lang="en-US" sz="2300" kern="1200" dirty="0"/>
        </a:p>
      </dsp:txBody>
      <dsp:txXfrm>
        <a:off x="2135574" y="1195261"/>
        <a:ext cx="2837541" cy="731639"/>
      </dsp:txXfrm>
    </dsp:sp>
    <dsp:sp modelId="{3EECDD0A-0293-4D56-9E6D-5C56C000AB9D}">
      <dsp:nvSpPr>
        <dsp:cNvPr id="0" name=""/>
        <dsp:cNvSpPr/>
      </dsp:nvSpPr>
      <dsp:spPr>
        <a:xfrm>
          <a:off x="0" y="1073321"/>
          <a:ext cx="2135574" cy="975519"/>
        </a:xfrm>
        <a:prstGeom prst="roundRect">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en-US" sz="2600" b="1" kern="1200" dirty="0" smtClean="0">
              <a:solidFill>
                <a:schemeClr val="tx1"/>
              </a:solidFill>
            </a:rPr>
            <a:t>Data gathering</a:t>
          </a:r>
          <a:endParaRPr lang="en-US" sz="2600" b="1" kern="1200" dirty="0">
            <a:solidFill>
              <a:schemeClr val="tx1"/>
            </a:solidFill>
          </a:endParaRPr>
        </a:p>
      </dsp:txBody>
      <dsp:txXfrm>
        <a:off x="47621" y="1120942"/>
        <a:ext cx="2040332" cy="88027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7B2F23-97D7-43A5-8A7C-3B6BEAC79205}">
      <dsp:nvSpPr>
        <dsp:cNvPr id="0" name=""/>
        <dsp:cNvSpPr/>
      </dsp:nvSpPr>
      <dsp:spPr>
        <a:xfrm>
          <a:off x="2160239" y="0"/>
          <a:ext cx="3240360" cy="1184995"/>
        </a:xfrm>
        <a:prstGeom prst="rightArrow">
          <a:avLst>
            <a:gd name="adj1" fmla="val 75000"/>
            <a:gd name="adj2" fmla="val 50000"/>
          </a:avLst>
        </a:prstGeom>
        <a:solidFill>
          <a:srgbClr val="00FF00"/>
        </a:solidFill>
        <a:ln w="9525" cap="flat" cmpd="sng" algn="ctr">
          <a:solidFill>
            <a:schemeClr val="accent3">
              <a:shade val="95000"/>
              <a:satMod val="105000"/>
            </a:schemeClr>
          </a:solidFill>
          <a:prstDash val="solid"/>
        </a:ln>
        <a:effectLst>
          <a:outerShdw blurRad="40000" dist="230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17780" tIns="17780" rIns="17780" bIns="17780" numCol="1" spcCol="1270" anchor="t" anchorCtr="0">
          <a:noAutofit/>
        </a:bodyPr>
        <a:lstStyle/>
        <a:p>
          <a:pPr marL="285750" lvl="1" indent="-285750" algn="l" defTabSz="1244600">
            <a:lnSpc>
              <a:spcPct val="90000"/>
            </a:lnSpc>
            <a:spcBef>
              <a:spcPct val="0"/>
            </a:spcBef>
            <a:spcAft>
              <a:spcPct val="15000"/>
            </a:spcAft>
            <a:buChar char="••"/>
          </a:pPr>
          <a:endParaRPr lang="en-US" sz="2800" kern="1200" dirty="0"/>
        </a:p>
        <a:p>
          <a:pPr marL="285750" lvl="1" indent="-285750" algn="ctr" defTabSz="1244600">
            <a:lnSpc>
              <a:spcPct val="90000"/>
            </a:lnSpc>
            <a:spcBef>
              <a:spcPct val="0"/>
            </a:spcBef>
            <a:spcAft>
              <a:spcPct val="15000"/>
            </a:spcAft>
            <a:buChar char="••"/>
          </a:pPr>
          <a:r>
            <a:rPr lang="en-US" sz="2800" kern="1200" dirty="0" smtClean="0"/>
            <a:t>N=817 patients</a:t>
          </a:r>
          <a:endParaRPr lang="en-US" sz="2800" kern="1200" dirty="0"/>
        </a:p>
      </dsp:txBody>
      <dsp:txXfrm>
        <a:off x="2160239" y="148124"/>
        <a:ext cx="2795987" cy="888747"/>
      </dsp:txXfrm>
    </dsp:sp>
    <dsp:sp modelId="{874A1098-253A-47C3-AB89-8DCA773EDF0C}">
      <dsp:nvSpPr>
        <dsp:cNvPr id="0" name=""/>
        <dsp:cNvSpPr/>
      </dsp:nvSpPr>
      <dsp:spPr>
        <a:xfrm>
          <a:off x="0" y="0"/>
          <a:ext cx="2160240" cy="1184995"/>
        </a:xfrm>
        <a:prstGeom prst="roundRect">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txBody>
        <a:bodyPr spcFirstLastPara="0" vert="horz" wrap="square" lIns="114300" tIns="57150" rIns="114300" bIns="57150" numCol="1" spcCol="1270" anchor="ctr" anchorCtr="0">
          <a:noAutofit/>
        </a:bodyPr>
        <a:lstStyle/>
        <a:p>
          <a:pPr lvl="0" algn="ctr" defTabSz="1333500">
            <a:lnSpc>
              <a:spcPct val="90000"/>
            </a:lnSpc>
            <a:spcBef>
              <a:spcPct val="0"/>
            </a:spcBef>
            <a:spcAft>
              <a:spcPct val="35000"/>
            </a:spcAft>
          </a:pPr>
          <a:r>
            <a:rPr lang="en-US" sz="3000" b="1" kern="1200" dirty="0" smtClean="0">
              <a:solidFill>
                <a:schemeClr val="tx1"/>
              </a:solidFill>
              <a:cs typeface="B Nazanin" pitchFamily="2" charset="-78"/>
            </a:rPr>
            <a:t>6000 phone calls</a:t>
          </a:r>
          <a:endParaRPr lang="en-US" sz="3000" kern="1200" dirty="0"/>
        </a:p>
      </dsp:txBody>
      <dsp:txXfrm>
        <a:off x="57847" y="57847"/>
        <a:ext cx="2044546" cy="1069301"/>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97F32D6D-D1CE-4DAB-8AB5-5AEE391A7CB5}" type="datetimeFigureOut">
              <a:rPr lang="fa-IR" smtClean="0"/>
              <a:pPr/>
              <a:t>1435/02/04</a:t>
            </a:fld>
            <a:endParaRPr lang="fa-IR"/>
          </a:p>
        </p:txBody>
      </p:sp>
      <p:sp>
        <p:nvSpPr>
          <p:cNvPr id="4" name="Footer Placeholder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5" name="Slide Number Placeholder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38C2C3D7-BEF2-4289-9FC7-8013DAC16FE3}" type="slidenum">
              <a:rPr lang="fa-IR" smtClean="0"/>
              <a:pPr/>
              <a:t>‹#›</a:t>
            </a:fld>
            <a:endParaRPr lang="fa-IR"/>
          </a:p>
        </p:txBody>
      </p:sp>
    </p:spTree>
    <p:extLst>
      <p:ext uri="{BB962C8B-B14F-4D97-AF65-F5344CB8AC3E}">
        <p14:creationId xmlns:p14="http://schemas.microsoft.com/office/powerpoint/2010/main" val="4758483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361EA5D5-D9B2-4582-A57E-D8E8174541A4}" type="datetimeFigureOut">
              <a:rPr lang="fa-IR" smtClean="0"/>
              <a:pPr/>
              <a:t>1435/02/04</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A36EBE9A-DC4B-467D-B520-6081089DFEF0}" type="slidenum">
              <a:rPr lang="fa-IR" smtClean="0"/>
              <a:pPr/>
              <a:t>‹#›</a:t>
            </a:fld>
            <a:endParaRPr lang="fa-IR"/>
          </a:p>
        </p:txBody>
      </p:sp>
    </p:spTree>
    <p:extLst>
      <p:ext uri="{BB962C8B-B14F-4D97-AF65-F5344CB8AC3E}">
        <p14:creationId xmlns:p14="http://schemas.microsoft.com/office/powerpoint/2010/main" val="325102775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BEDECC48-1AF9-4705-8893-20B0C488D2AA}" type="datetimeFigureOut">
              <a:rPr lang="fa-IR" smtClean="0"/>
              <a:pPr/>
              <a:t>1435/02/04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FCF782E-3A10-4F83-ACAE-F6A11BF714F7}"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BEDECC48-1AF9-4705-8893-20B0C488D2AA}" type="datetimeFigureOut">
              <a:rPr lang="fa-IR" smtClean="0"/>
              <a:pPr/>
              <a:t>1435/02/04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FCF782E-3A10-4F83-ACAE-F6A11BF714F7}"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BEDECC48-1AF9-4705-8893-20B0C488D2AA}" type="datetimeFigureOut">
              <a:rPr lang="fa-IR" smtClean="0"/>
              <a:pPr/>
              <a:t>1435/02/04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FCF782E-3A10-4F83-ACAE-F6A11BF714F7}"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BEDECC48-1AF9-4705-8893-20B0C488D2AA}" type="datetimeFigureOut">
              <a:rPr lang="fa-IR" smtClean="0"/>
              <a:pPr/>
              <a:t>1435/02/04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FCF782E-3A10-4F83-ACAE-F6A11BF714F7}"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DECC48-1AF9-4705-8893-20B0C488D2AA}" type="datetimeFigureOut">
              <a:rPr lang="fa-IR" smtClean="0"/>
              <a:pPr/>
              <a:t>1435/02/04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FCF782E-3A10-4F83-ACAE-F6A11BF714F7}" type="slidenum">
              <a:rPr lang="fa-IR" smtClean="0"/>
              <a:pPr/>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BEDECC48-1AF9-4705-8893-20B0C488D2AA}" type="datetimeFigureOut">
              <a:rPr lang="fa-IR" smtClean="0"/>
              <a:pPr/>
              <a:t>1435/02/04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2FCF782E-3A10-4F83-ACAE-F6A11BF714F7}"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BEDECC48-1AF9-4705-8893-20B0C488D2AA}" type="datetimeFigureOut">
              <a:rPr lang="fa-IR" smtClean="0"/>
              <a:pPr/>
              <a:t>1435/02/04</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2FCF782E-3A10-4F83-ACAE-F6A11BF714F7}"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BEDECC48-1AF9-4705-8893-20B0C488D2AA}" type="datetimeFigureOut">
              <a:rPr lang="fa-IR" smtClean="0"/>
              <a:pPr/>
              <a:t>1435/02/04</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2FCF782E-3A10-4F83-ACAE-F6A11BF714F7}"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DECC48-1AF9-4705-8893-20B0C488D2AA}" type="datetimeFigureOut">
              <a:rPr lang="fa-IR" smtClean="0"/>
              <a:pPr/>
              <a:t>1435/02/04</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2FCF782E-3A10-4F83-ACAE-F6A11BF714F7}"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DECC48-1AF9-4705-8893-20B0C488D2AA}" type="datetimeFigureOut">
              <a:rPr lang="fa-IR" smtClean="0"/>
              <a:pPr/>
              <a:t>1435/02/04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2FCF782E-3A10-4F83-ACAE-F6A11BF714F7}"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DECC48-1AF9-4705-8893-20B0C488D2AA}" type="datetimeFigureOut">
              <a:rPr lang="fa-IR" smtClean="0"/>
              <a:pPr/>
              <a:t>1435/02/04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2FCF782E-3A10-4F83-ACAE-F6A11BF714F7}" type="slidenum">
              <a:rPr lang="fa-IR" smtClean="0"/>
              <a:pPr/>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EDECC48-1AF9-4705-8893-20B0C488D2AA}" type="datetimeFigureOut">
              <a:rPr lang="fa-IR" smtClean="0"/>
              <a:pPr/>
              <a:t>1435/02/04</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FCF782E-3A10-4F83-ACAE-F6A11BF714F7}"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hyperlink" Target="mailto:Ronak.nikbazm@gmail.com"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4.gif"/><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srcRect/>
          <a:stretch>
            <a:fillRect/>
          </a:stretch>
        </p:blipFill>
        <p:spPr bwMode="auto">
          <a:xfrm>
            <a:off x="-45695" y="0"/>
            <a:ext cx="9753600" cy="7200900"/>
          </a:xfrm>
          <a:prstGeom prst="rect">
            <a:avLst/>
          </a:prstGeom>
          <a:solidFill>
            <a:schemeClr val="bg1"/>
          </a:solidFill>
          <a:ln w="9525">
            <a:solidFill>
              <a:srgbClr val="CC0099"/>
            </a:solidFill>
            <a:miter lim="800000"/>
            <a:headEnd/>
            <a:tailEnd/>
          </a:ln>
          <a:effectLst/>
        </p:spPr>
      </p:pic>
      <p:pic>
        <p:nvPicPr>
          <p:cNvPr id="3" name="Picture 2" descr="Description: tums_logo"/>
          <p:cNvPicPr/>
          <p:nvPr/>
        </p:nvPicPr>
        <p:blipFill>
          <a:blip r:embed="rId3" cstate="print"/>
          <a:srcRect/>
          <a:stretch>
            <a:fillRect/>
          </a:stretch>
        </p:blipFill>
        <p:spPr bwMode="auto">
          <a:xfrm>
            <a:off x="3732314" y="283421"/>
            <a:ext cx="1937840" cy="1071570"/>
          </a:xfrm>
          <a:prstGeom prst="rect">
            <a:avLst/>
          </a:prstGeom>
          <a:noFill/>
          <a:ln w="9525">
            <a:noFill/>
            <a:miter lim="800000"/>
            <a:headEnd/>
            <a:tailEnd/>
          </a:ln>
        </p:spPr>
      </p:pic>
      <p:sp>
        <p:nvSpPr>
          <p:cNvPr id="4" name="Rectangle 3"/>
          <p:cNvSpPr/>
          <p:nvPr/>
        </p:nvSpPr>
        <p:spPr>
          <a:xfrm>
            <a:off x="2986722" y="1428736"/>
            <a:ext cx="4134918" cy="1015663"/>
          </a:xfrm>
          <a:prstGeom prst="rect">
            <a:avLst/>
          </a:prstGeom>
        </p:spPr>
        <p:txBody>
          <a:bodyPr wrap="square">
            <a:spAutoFit/>
          </a:bodyPr>
          <a:lstStyle/>
          <a:p>
            <a:pPr algn="ctr"/>
            <a:r>
              <a:rPr lang="en-US" sz="2000" b="1" dirty="0" smtClean="0">
                <a:cs typeface="+mj-cs"/>
              </a:rPr>
              <a:t>Tehran University of Medical Sciences</a:t>
            </a:r>
            <a:endParaRPr lang="en-US" sz="2000" dirty="0" smtClean="0">
              <a:cs typeface="+mj-cs"/>
            </a:endParaRPr>
          </a:p>
          <a:p>
            <a:pPr algn="ctr">
              <a:buNone/>
            </a:pPr>
            <a:endParaRPr lang="en-US" sz="2000" b="1" dirty="0" smtClean="0">
              <a:cs typeface="+mj-cs"/>
            </a:endParaRPr>
          </a:p>
        </p:txBody>
      </p:sp>
      <p:sp>
        <p:nvSpPr>
          <p:cNvPr id="9" name="Rectangle 8"/>
          <p:cNvSpPr/>
          <p:nvPr/>
        </p:nvSpPr>
        <p:spPr>
          <a:xfrm>
            <a:off x="2986722" y="4143380"/>
            <a:ext cx="2670592" cy="400110"/>
          </a:xfrm>
          <a:prstGeom prst="rect">
            <a:avLst/>
          </a:prstGeom>
        </p:spPr>
        <p:txBody>
          <a:bodyPr wrap="square">
            <a:spAutoFit/>
          </a:bodyPr>
          <a:lstStyle/>
          <a:p>
            <a:pPr algn="ctr"/>
            <a:endParaRPr lang="en-US" sz="2000" b="1" dirty="0" smtClean="0">
              <a:cs typeface="B Nazanin" pitchFamily="2" charset="-78"/>
            </a:endParaRPr>
          </a:p>
        </p:txBody>
      </p:sp>
      <p:sp>
        <p:nvSpPr>
          <p:cNvPr id="8" name="Rectangle 7"/>
          <p:cNvSpPr/>
          <p:nvPr/>
        </p:nvSpPr>
        <p:spPr>
          <a:xfrm>
            <a:off x="502150" y="2636912"/>
            <a:ext cx="7419432" cy="2308324"/>
          </a:xfrm>
          <a:prstGeom prst="rect">
            <a:avLst/>
          </a:prstGeom>
          <a:gradFill flip="none" rotWithShape="1">
            <a:gsLst>
              <a:gs pos="0">
                <a:srgbClr val="FFCCFF">
                  <a:shade val="30000"/>
                  <a:satMod val="115000"/>
                </a:srgbClr>
              </a:gs>
              <a:gs pos="50000">
                <a:srgbClr val="FFCCFF">
                  <a:shade val="67500"/>
                  <a:satMod val="115000"/>
                </a:srgbClr>
              </a:gs>
              <a:gs pos="100000">
                <a:srgbClr val="FFCCFF">
                  <a:shade val="100000"/>
                  <a:satMod val="115000"/>
                </a:srgbClr>
              </a:gs>
            </a:gsLst>
            <a:lin ang="18900000" scaled="1"/>
            <a:tileRect/>
          </a:gradFill>
          <a:ln/>
        </p:spPr>
        <p:style>
          <a:lnRef idx="2">
            <a:schemeClr val="accent4"/>
          </a:lnRef>
          <a:fillRef idx="1001">
            <a:schemeClr val="lt1"/>
          </a:fillRef>
          <a:effectRef idx="0">
            <a:schemeClr val="accent4"/>
          </a:effectRef>
          <a:fontRef idx="minor">
            <a:schemeClr val="dk1"/>
          </a:fontRef>
        </p:style>
        <p:txBody>
          <a:bodyPr wrap="square">
            <a:spAutoFit/>
          </a:bodyPr>
          <a:lstStyle/>
          <a:p>
            <a:pPr algn="ctr" rtl="0"/>
            <a:r>
              <a:rPr lang="en-US" sz="2400" b="1" dirty="0" smtClean="0"/>
              <a:t>Assessment of </a:t>
            </a:r>
            <a:r>
              <a:rPr lang="en-US" sz="2400" b="1" dirty="0" err="1" smtClean="0"/>
              <a:t>Apo­B</a:t>
            </a:r>
            <a:r>
              <a:rPr lang="en-US" sz="2400" b="1" dirty="0" smtClean="0"/>
              <a:t> EcoRI genotypic frequency and the relationship between </a:t>
            </a:r>
            <a:r>
              <a:rPr lang="en-US" sz="2400" b="1" dirty="0" err="1" smtClean="0"/>
              <a:t>Apo­B</a:t>
            </a:r>
            <a:r>
              <a:rPr lang="en-US" sz="2400" b="1" dirty="0" smtClean="0"/>
              <a:t> EcoRI with general obesity in patients with type 2 diabetes: </a:t>
            </a:r>
            <a:endParaRPr lang="en-US" sz="2400" b="1" dirty="0" smtClean="0"/>
          </a:p>
          <a:p>
            <a:pPr algn="ctr" rtl="0"/>
            <a:r>
              <a:rPr lang="en-US" sz="2400" b="1" dirty="0" smtClean="0"/>
              <a:t>Gene-saturated </a:t>
            </a:r>
            <a:r>
              <a:rPr lang="en-US" sz="2400" b="1" dirty="0" smtClean="0"/>
              <a:t>fatty acid interaction</a:t>
            </a:r>
          </a:p>
          <a:p>
            <a:pPr algn="ctr" rtl="0"/>
            <a:endParaRPr lang="en-US" sz="2400" b="1" dirty="0"/>
          </a:p>
          <a:p>
            <a:pPr algn="ctr" rtl="0"/>
            <a:r>
              <a:rPr lang="en-US" sz="2400" b="1" dirty="0" smtClean="0"/>
              <a:t> </a:t>
            </a:r>
          </a:p>
        </p:txBody>
      </p:sp>
      <p:sp>
        <p:nvSpPr>
          <p:cNvPr id="10" name="Rectangle 9"/>
          <p:cNvSpPr/>
          <p:nvPr/>
        </p:nvSpPr>
        <p:spPr>
          <a:xfrm>
            <a:off x="1499969" y="5386486"/>
            <a:ext cx="6429420" cy="1200329"/>
          </a:xfrm>
          <a:prstGeom prst="rect">
            <a:avLst/>
          </a:prstGeom>
        </p:spPr>
        <p:txBody>
          <a:bodyPr wrap="square">
            <a:spAutoFit/>
          </a:bodyPr>
          <a:lstStyle/>
          <a:p>
            <a:pPr algn="ctr">
              <a:buNone/>
            </a:pPr>
            <a:r>
              <a:rPr lang="en-US" sz="2400" b="1" dirty="0" smtClean="0">
                <a:cs typeface="+mj-cs"/>
              </a:rPr>
              <a:t>Presented by:</a:t>
            </a:r>
          </a:p>
          <a:p>
            <a:pPr algn="ctr">
              <a:buNone/>
            </a:pPr>
            <a:r>
              <a:rPr lang="en-US" sz="2400" b="1" dirty="0" smtClean="0">
                <a:cs typeface="+mj-cs"/>
              </a:rPr>
              <a:t> </a:t>
            </a:r>
            <a:r>
              <a:rPr lang="en-US" sz="2400" b="1" dirty="0" err="1" smtClean="0">
                <a:cs typeface="+mj-cs"/>
              </a:rPr>
              <a:t>Ronak</a:t>
            </a:r>
            <a:r>
              <a:rPr lang="en-US" sz="2400" b="1" dirty="0" smtClean="0">
                <a:cs typeface="+mj-cs"/>
              </a:rPr>
              <a:t> </a:t>
            </a:r>
            <a:r>
              <a:rPr lang="en-US" sz="2400" b="1" dirty="0" err="1" smtClean="0">
                <a:cs typeface="+mj-cs"/>
              </a:rPr>
              <a:t>nikbazm</a:t>
            </a:r>
            <a:endParaRPr lang="en-US" sz="2400" b="1" dirty="0" smtClean="0">
              <a:cs typeface="+mj-cs"/>
            </a:endParaRPr>
          </a:p>
          <a:p>
            <a:pPr algn="ctr">
              <a:buNone/>
            </a:pPr>
            <a:r>
              <a:rPr lang="en-CA" sz="2400" b="1" dirty="0" smtClean="0">
                <a:cs typeface="+mj-cs"/>
              </a:rPr>
              <a:t>Email:</a:t>
            </a:r>
            <a:r>
              <a:rPr lang="en-US" sz="2400" b="1" dirty="0" err="1" smtClean="0">
                <a:solidFill>
                  <a:srgbClr val="9966FF"/>
                </a:solidFill>
                <a:cs typeface="+mj-cs"/>
                <a:hlinkClick r:id="rId4"/>
              </a:rPr>
              <a:t>Ronak.nikbazm</a:t>
            </a:r>
            <a:r>
              <a:rPr lang="en-CA" sz="2400" b="1" dirty="0" smtClean="0">
                <a:solidFill>
                  <a:srgbClr val="9966FF"/>
                </a:solidFill>
                <a:cs typeface="+mj-cs"/>
                <a:hlinkClick r:id="rId4"/>
              </a:rPr>
              <a:t>@</a:t>
            </a:r>
            <a:r>
              <a:rPr lang="en-US" sz="2400" b="1" dirty="0" smtClean="0">
                <a:solidFill>
                  <a:srgbClr val="9966FF"/>
                </a:solidFill>
                <a:cs typeface="+mj-cs"/>
                <a:hlinkClick r:id="rId4"/>
              </a:rPr>
              <a:t>yahoo</a:t>
            </a:r>
            <a:r>
              <a:rPr lang="en-CA" sz="2400" b="1" dirty="0" smtClean="0">
                <a:solidFill>
                  <a:srgbClr val="9966FF"/>
                </a:solidFill>
                <a:cs typeface="+mj-cs"/>
                <a:hlinkClick r:id="rId4"/>
              </a:rPr>
              <a:t>.com</a:t>
            </a:r>
            <a:endParaRPr kumimoji="0" lang="fa-IR" sz="2400" b="1" i="0" u="none" strike="noStrike" cap="none" normalizeH="0" baseline="0" dirty="0" smtClean="0">
              <a:ln>
                <a:noFill/>
              </a:ln>
              <a:solidFill>
                <a:srgbClr val="9966FF"/>
              </a:solidFill>
              <a:effectLst/>
              <a:latin typeface="Arial" pitchFamily="34" charset="0"/>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b="1" dirty="0" smtClean="0">
                <a:cs typeface="B Nazanin" pitchFamily="2" charset="-78"/>
              </a:rPr>
              <a:t/>
            </a:r>
            <a:br>
              <a:rPr lang="fa-IR" b="1" dirty="0" smtClean="0">
                <a:cs typeface="B Nazanin" pitchFamily="2" charset="-78"/>
              </a:rPr>
            </a:br>
            <a:r>
              <a:rPr lang="en-US" sz="3600" b="1" dirty="0" smtClean="0">
                <a:cs typeface="B Nazanin" pitchFamily="2" charset="-78"/>
              </a:rPr>
              <a:t> Methods (cont) </a:t>
            </a:r>
            <a:r>
              <a:rPr lang="fa-IR" b="1" dirty="0" smtClean="0">
                <a:cs typeface="B Nazanin" pitchFamily="2" charset="-78"/>
              </a:rPr>
              <a:t/>
            </a:r>
            <a:br>
              <a:rPr lang="fa-IR" b="1" dirty="0" smtClean="0">
                <a:cs typeface="B Nazanin" pitchFamily="2" charset="-78"/>
              </a:rPr>
            </a:br>
            <a:r>
              <a:rPr lang="en-US" dirty="0" smtClean="0"/>
              <a:t/>
            </a:r>
            <a:br>
              <a:rPr lang="en-US" dirty="0" smtClean="0"/>
            </a:br>
            <a:endParaRPr lang="fa-IR" dirty="0"/>
          </a:p>
        </p:txBody>
      </p:sp>
      <p:sp>
        <p:nvSpPr>
          <p:cNvPr id="3" name="Content Placeholder 2"/>
          <p:cNvSpPr>
            <a:spLocks noGrp="1"/>
          </p:cNvSpPr>
          <p:nvPr>
            <p:ph idx="1"/>
          </p:nvPr>
        </p:nvSpPr>
        <p:spPr>
          <a:xfrm>
            <a:off x="395536" y="1600200"/>
            <a:ext cx="8229600" cy="4525963"/>
          </a:xfrm>
        </p:spPr>
        <p:txBody>
          <a:bodyPr>
            <a:normAutofit/>
          </a:bodyPr>
          <a:lstStyle/>
          <a:p>
            <a:pPr algn="l" rtl="0"/>
            <a:endParaRPr lang="en-US" sz="2400" dirty="0" smtClean="0">
              <a:cs typeface="B Nazanin" pitchFamily="2" charset="-78"/>
            </a:endParaRPr>
          </a:p>
          <a:p>
            <a:pPr algn="ctr" rtl="0"/>
            <a:r>
              <a:rPr lang="en-US" sz="2400" dirty="0" smtClean="0">
                <a:cs typeface="B Nazanin" pitchFamily="2" charset="-78"/>
              </a:rPr>
              <a:t> </a:t>
            </a:r>
            <a:r>
              <a:rPr lang="en-US" sz="2400" dirty="0">
                <a:cs typeface="B Nazanin" pitchFamily="2" charset="-78"/>
              </a:rPr>
              <a:t>descriptive-analytical </a:t>
            </a:r>
            <a:r>
              <a:rPr lang="en-US" sz="2400" dirty="0" smtClean="0">
                <a:cs typeface="B Nazanin" pitchFamily="2" charset="-78"/>
              </a:rPr>
              <a:t>study</a:t>
            </a:r>
          </a:p>
          <a:p>
            <a:pPr algn="l" rtl="0"/>
            <a:endParaRPr lang="fa-IR" sz="2400" dirty="0" smtClean="0">
              <a:cs typeface="B Nazanin" pitchFamily="2" charset="-78"/>
            </a:endParaRPr>
          </a:p>
          <a:p>
            <a:pPr algn="l" rtl="0"/>
            <a:r>
              <a:rPr lang="en-US" sz="2400" dirty="0" smtClean="0">
                <a:cs typeface="B Nazanin" pitchFamily="2" charset="-78"/>
              </a:rPr>
              <a:t>Determining  the frequency </a:t>
            </a:r>
            <a:r>
              <a:rPr lang="en-US" sz="2400" dirty="0">
                <a:cs typeface="B Nazanin" pitchFamily="2" charset="-78"/>
              </a:rPr>
              <a:t>of Apo </a:t>
            </a:r>
            <a:r>
              <a:rPr lang="en-US" sz="2400" dirty="0" smtClean="0">
                <a:cs typeface="B Nazanin" pitchFamily="2" charset="-78"/>
              </a:rPr>
              <a:t>B EcoRI polymorphism </a:t>
            </a:r>
          </a:p>
          <a:p>
            <a:pPr algn="l" rtl="0"/>
            <a:endParaRPr lang="fa-IR" sz="2400" dirty="0" smtClean="0">
              <a:cs typeface="B Nazanin" pitchFamily="2" charset="-78"/>
            </a:endParaRPr>
          </a:p>
          <a:p>
            <a:pPr algn="l" rtl="0"/>
            <a:r>
              <a:rPr lang="en-US" sz="2400" dirty="0" smtClean="0">
                <a:cs typeface="B Nazanin" pitchFamily="2" charset="-78"/>
              </a:rPr>
              <a:t>Assessment of the relationship between fat intake and general obesity</a:t>
            </a:r>
          </a:p>
          <a:p>
            <a:pPr algn="l" rtl="0"/>
            <a:r>
              <a:rPr lang="en-US" sz="2400" dirty="0" smtClean="0">
                <a:cs typeface="B Nazanin" pitchFamily="2" charset="-78"/>
              </a:rPr>
              <a:t>Some factors such as age, gender, education </a:t>
            </a:r>
            <a:r>
              <a:rPr lang="en-US" sz="2400" dirty="0" err="1" smtClean="0">
                <a:cs typeface="B Nazanin" pitchFamily="2" charset="-78"/>
              </a:rPr>
              <a:t>etc</a:t>
            </a:r>
            <a:endParaRPr lang="en-US" sz="2400" dirty="0" smtClean="0">
              <a:cs typeface="B Nazanin" pitchFamily="2" charset="-78"/>
            </a:endParaRPr>
          </a:p>
          <a:p>
            <a:pPr algn="l" rtl="0"/>
            <a:r>
              <a:rPr lang="fa-IR" sz="2400" dirty="0" smtClean="0">
                <a:cs typeface="B Nazanin" pitchFamily="2" charset="-78"/>
              </a:rPr>
              <a:t> </a:t>
            </a:r>
            <a:r>
              <a:rPr lang="en-US" sz="2400" dirty="0" smtClean="0">
                <a:cs typeface="B Nazanin" pitchFamily="2" charset="-78"/>
              </a:rPr>
              <a:t>A retrospective cohort for assessing the relationship between Apo B </a:t>
            </a:r>
            <a:r>
              <a:rPr lang="en-US" sz="2400" dirty="0" err="1" smtClean="0">
                <a:cs typeface="B Nazanin" pitchFamily="2" charset="-78"/>
              </a:rPr>
              <a:t>EcoRI</a:t>
            </a:r>
            <a:r>
              <a:rPr lang="en-US" sz="2400" dirty="0" smtClean="0">
                <a:cs typeface="B Nazanin" pitchFamily="2" charset="-78"/>
              </a:rPr>
              <a:t> polymorphism with general obesity</a:t>
            </a:r>
          </a:p>
          <a:p>
            <a:pPr algn="l" rtl="0"/>
            <a:endParaRPr lang="fa-IR" sz="2400" dirty="0"/>
          </a:p>
        </p:txBody>
      </p:sp>
      <p:sp>
        <p:nvSpPr>
          <p:cNvPr id="4" name="Rounded Rectangle 3"/>
          <p:cNvSpPr/>
          <p:nvPr/>
        </p:nvSpPr>
        <p:spPr>
          <a:xfrm>
            <a:off x="467544" y="908720"/>
            <a:ext cx="8286808" cy="571504"/>
          </a:xfrm>
          <a:prstGeom prst="roundRect">
            <a:avLst/>
          </a:prstGeom>
          <a:ln/>
        </p:spPr>
        <p:style>
          <a:lnRef idx="1">
            <a:schemeClr val="accent4"/>
          </a:lnRef>
          <a:fillRef idx="2">
            <a:schemeClr val="accent4"/>
          </a:fillRef>
          <a:effectRef idx="1">
            <a:schemeClr val="accent4"/>
          </a:effectRef>
          <a:fontRef idx="minor">
            <a:schemeClr val="dk1"/>
          </a:fontRef>
        </p:style>
        <p:txBody>
          <a:bodyPr rtlCol="1" anchor="ct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fa-IR" sz="3600" b="1" dirty="0" smtClean="0">
                <a:cs typeface="B Nazanin" pitchFamily="2" charset="-78"/>
              </a:rPr>
              <a:t>نوع مطالعه</a:t>
            </a:r>
            <a:endParaRPr lang="fa-IR" sz="3600" b="1" cap="all" dirty="0">
              <a:ln w="0"/>
              <a:solidFill>
                <a:srgbClr val="7030A0"/>
              </a:solidFill>
              <a:effectLst>
                <a:reflection blurRad="12700" stA="50000" endPos="50000" dist="5000" dir="5400000" sy="-100000" rotWithShape="0"/>
              </a:effectLst>
              <a:cs typeface="+mj-cs"/>
            </a:endParaRPr>
          </a:p>
        </p:txBody>
      </p:sp>
      <p:pic>
        <p:nvPicPr>
          <p:cNvPr id="7" name="Picture 2" descr="C:\Users\mr nikbazm\Desktop\study design.jpg"/>
          <p:cNvPicPr>
            <a:picLocks noChangeAspect="1" noChangeArrowheads="1"/>
          </p:cNvPicPr>
          <p:nvPr/>
        </p:nvPicPr>
        <p:blipFill>
          <a:blip r:embed="rId2" cstate="print"/>
          <a:srcRect/>
          <a:stretch>
            <a:fillRect/>
          </a:stretch>
        </p:blipFill>
        <p:spPr bwMode="auto">
          <a:xfrm>
            <a:off x="0" y="0"/>
            <a:ext cx="2786050" cy="270892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1143000"/>
          </a:xfrm>
        </p:spPr>
        <p:txBody>
          <a:bodyPr>
            <a:normAutofit fontScale="90000"/>
          </a:bodyPr>
          <a:lstStyle/>
          <a:p>
            <a:r>
              <a:rPr lang="fa-IR" b="1" dirty="0" smtClean="0">
                <a:cs typeface="B Nazanin" pitchFamily="2" charset="-78"/>
              </a:rPr>
              <a:t> </a:t>
            </a:r>
            <a:br>
              <a:rPr lang="fa-IR" b="1" dirty="0" smtClean="0">
                <a:cs typeface="B Nazanin" pitchFamily="2" charset="-78"/>
              </a:rPr>
            </a:br>
            <a:r>
              <a:rPr lang="fa-IR" b="1" dirty="0" smtClean="0">
                <a:cs typeface="B Nazanin" pitchFamily="2" charset="-78"/>
              </a:rPr>
              <a:t> </a:t>
            </a:r>
            <a:r>
              <a:rPr lang="en-US" b="1" dirty="0" smtClean="0">
                <a:cs typeface="B Nazanin" pitchFamily="2" charset="-78"/>
              </a:rPr>
              <a:t>Methods (cont) </a:t>
            </a:r>
            <a:r>
              <a:rPr lang="en-US" dirty="0" smtClean="0">
                <a:cs typeface="B Nazanin" pitchFamily="2" charset="-78"/>
              </a:rPr>
              <a:t/>
            </a:r>
            <a:br>
              <a:rPr lang="en-US" dirty="0" smtClean="0">
                <a:cs typeface="B Nazanin" pitchFamily="2" charset="-78"/>
              </a:rPr>
            </a:br>
            <a:endParaRPr lang="fa-IR" dirty="0">
              <a:cs typeface="B Nazanin" pitchFamily="2" charset="-78"/>
            </a:endParaRPr>
          </a:p>
        </p:txBody>
      </p:sp>
      <p:sp>
        <p:nvSpPr>
          <p:cNvPr id="3" name="Content Placeholder 2"/>
          <p:cNvSpPr>
            <a:spLocks noGrp="1"/>
          </p:cNvSpPr>
          <p:nvPr>
            <p:ph idx="1"/>
          </p:nvPr>
        </p:nvSpPr>
        <p:spPr/>
        <p:txBody>
          <a:bodyPr>
            <a:normAutofit/>
          </a:bodyPr>
          <a:lstStyle/>
          <a:p>
            <a:pPr algn="l" rtl="0"/>
            <a:endParaRPr lang="fa-IR" sz="2400" dirty="0" smtClean="0">
              <a:cs typeface="B Nazanin" pitchFamily="2" charset="-78"/>
            </a:endParaRPr>
          </a:p>
          <a:p>
            <a:pPr algn="l" rtl="0"/>
            <a:r>
              <a:rPr lang="en-US" sz="2400" dirty="0" err="1" smtClean="0">
                <a:cs typeface="B Nazanin" pitchFamily="2" charset="-78"/>
              </a:rPr>
              <a:t>Prticipants</a:t>
            </a:r>
            <a:r>
              <a:rPr lang="en-US" sz="2400" dirty="0" smtClean="0">
                <a:cs typeface="B Nazanin" pitchFamily="2" charset="-78"/>
              </a:rPr>
              <a:t>:</a:t>
            </a:r>
            <a:r>
              <a:rPr lang="fa-IR" sz="2400" dirty="0" smtClean="0">
                <a:cs typeface="B Nazanin" pitchFamily="2" charset="-78"/>
              </a:rPr>
              <a:t> </a:t>
            </a:r>
            <a:endParaRPr lang="en-US" sz="2400" dirty="0" smtClean="0">
              <a:cs typeface="B Nazanin" pitchFamily="2" charset="-78"/>
            </a:endParaRPr>
          </a:p>
          <a:p>
            <a:pPr algn="l" rtl="0"/>
            <a:endParaRPr lang="fa-IR" sz="2400" dirty="0" smtClean="0">
              <a:cs typeface="B Nazanin" pitchFamily="2" charset="-78"/>
            </a:endParaRPr>
          </a:p>
          <a:p>
            <a:pPr algn="l" rtl="0"/>
            <a:r>
              <a:rPr lang="en-US" sz="2400" dirty="0">
                <a:cs typeface="B Nazanin" pitchFamily="2" charset="-78"/>
              </a:rPr>
              <a:t>Among patients with type 2 diabetes </a:t>
            </a:r>
            <a:r>
              <a:rPr lang="en-US" sz="2400" dirty="0" smtClean="0">
                <a:cs typeface="B Nazanin" pitchFamily="2" charset="-78"/>
              </a:rPr>
              <a:t>who </a:t>
            </a:r>
            <a:r>
              <a:rPr lang="en-US" sz="2400" dirty="0" err="1" smtClean="0">
                <a:cs typeface="B Nazanin" pitchFamily="2" charset="-78"/>
              </a:rPr>
              <a:t>refered</a:t>
            </a:r>
            <a:r>
              <a:rPr lang="en-US" sz="2400" dirty="0" smtClean="0">
                <a:cs typeface="B Nazanin" pitchFamily="2" charset="-78"/>
              </a:rPr>
              <a:t> </a:t>
            </a:r>
            <a:r>
              <a:rPr lang="en-US" sz="2400" dirty="0">
                <a:cs typeface="B Nazanin" pitchFamily="2" charset="-78"/>
              </a:rPr>
              <a:t>to 21 </a:t>
            </a:r>
            <a:r>
              <a:rPr lang="en-US" sz="2400" dirty="0" smtClean="0">
                <a:cs typeface="B Nazanin" pitchFamily="2" charset="-78"/>
              </a:rPr>
              <a:t>centers </a:t>
            </a:r>
            <a:r>
              <a:rPr lang="en-US" sz="2400" dirty="0">
                <a:cs typeface="B Nazanin" pitchFamily="2" charset="-78"/>
              </a:rPr>
              <a:t>of diabetic patients in </a:t>
            </a:r>
            <a:r>
              <a:rPr lang="en-US" sz="2400" dirty="0" smtClean="0">
                <a:cs typeface="B Nazanin" pitchFamily="2" charset="-78"/>
              </a:rPr>
              <a:t>Tehran</a:t>
            </a:r>
            <a:endParaRPr lang="fa-IR" sz="2400" dirty="0" smtClean="0">
              <a:cs typeface="B Nazanin" pitchFamily="2" charset="-78"/>
            </a:endParaRPr>
          </a:p>
          <a:p>
            <a:pPr algn="l" rtl="0"/>
            <a:r>
              <a:rPr lang="en-US" sz="2400" dirty="0" smtClean="0">
                <a:cs typeface="B Nazanin" pitchFamily="2" charset="-78"/>
              </a:rPr>
              <a:t>817 patients entered the study</a:t>
            </a:r>
            <a:endParaRPr lang="fa-IR" sz="2400" dirty="0" smtClean="0">
              <a:cs typeface="B Nazanin" pitchFamily="2" charset="-78"/>
            </a:endParaRPr>
          </a:p>
          <a:p>
            <a:pPr algn="l" rtl="0"/>
            <a:r>
              <a:rPr lang="en-US" sz="2400" dirty="0" smtClean="0">
                <a:cs typeface="B Nazanin" pitchFamily="2" charset="-78"/>
              </a:rPr>
              <a:t>650 subject : genetic tests</a:t>
            </a:r>
            <a:endParaRPr lang="fa-IR" sz="2400" dirty="0" smtClean="0">
              <a:cs typeface="B Nazanin" pitchFamily="2" charset="-78"/>
            </a:endParaRPr>
          </a:p>
          <a:p>
            <a:pPr algn="l" rtl="0"/>
            <a:endParaRPr lang="en-US" sz="2400" dirty="0" smtClean="0">
              <a:cs typeface="B Nazanin" pitchFamily="2" charset="-78"/>
            </a:endParaRPr>
          </a:p>
          <a:p>
            <a:pPr algn="l" rtl="0"/>
            <a:endParaRPr lang="fa-IR" sz="2400" dirty="0">
              <a:cs typeface="B Nazanin" pitchFamily="2" charset="-78"/>
            </a:endParaRPr>
          </a:p>
        </p:txBody>
      </p:sp>
      <p:sp>
        <p:nvSpPr>
          <p:cNvPr id="5" name="Rounded Rectangle 4"/>
          <p:cNvSpPr/>
          <p:nvPr/>
        </p:nvSpPr>
        <p:spPr>
          <a:xfrm>
            <a:off x="467544" y="980728"/>
            <a:ext cx="8286808" cy="571504"/>
          </a:xfrm>
          <a:prstGeom prst="roundRect">
            <a:avLst/>
          </a:prstGeom>
          <a:ln/>
        </p:spPr>
        <p:style>
          <a:lnRef idx="1">
            <a:schemeClr val="accent4"/>
          </a:lnRef>
          <a:fillRef idx="2">
            <a:schemeClr val="accent4"/>
          </a:fillRef>
          <a:effectRef idx="1">
            <a:schemeClr val="accent4"/>
          </a:effectRef>
          <a:fontRef idx="minor">
            <a:schemeClr val="dk1"/>
          </a:fontRef>
        </p:style>
        <p:txBody>
          <a:bodyPr rtlCol="1" anchor="ct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b="1" dirty="0" smtClean="0">
                <a:cs typeface="B Nazanin" pitchFamily="2" charset="-78"/>
              </a:rPr>
              <a:t>Statistical population</a:t>
            </a:r>
            <a:endParaRPr lang="fa-IR" sz="3600" b="1" cap="all" dirty="0">
              <a:ln w="0"/>
              <a:solidFill>
                <a:srgbClr val="7030A0"/>
              </a:solidFill>
              <a:effectLst>
                <a:reflection blurRad="12700" stA="50000" endPos="50000" dist="5000" dir="5400000" sy="-100000" rotWithShape="0"/>
              </a:effectLst>
              <a:cs typeface="+mj-cs"/>
            </a:endParaRPr>
          </a:p>
        </p:txBody>
      </p:sp>
      <p:pic>
        <p:nvPicPr>
          <p:cNvPr id="7" name="Picture 2" descr="C:\Users\mr nikbazm\Desktop\society.jpg"/>
          <p:cNvPicPr>
            <a:picLocks noChangeAspect="1" noChangeArrowheads="1"/>
          </p:cNvPicPr>
          <p:nvPr/>
        </p:nvPicPr>
        <p:blipFill>
          <a:blip r:embed="rId2" cstate="print"/>
          <a:srcRect/>
          <a:stretch>
            <a:fillRect/>
          </a:stretch>
        </p:blipFill>
        <p:spPr bwMode="auto">
          <a:xfrm>
            <a:off x="0" y="0"/>
            <a:ext cx="2643174" cy="2852936"/>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8229600" cy="857272"/>
          </a:xfrm>
        </p:spPr>
        <p:style>
          <a:lnRef idx="1">
            <a:schemeClr val="accent4"/>
          </a:lnRef>
          <a:fillRef idx="2">
            <a:schemeClr val="accent4"/>
          </a:fillRef>
          <a:effectRef idx="1">
            <a:schemeClr val="accent4"/>
          </a:effectRef>
          <a:fontRef idx="minor">
            <a:schemeClr val="dk1"/>
          </a:fontRef>
        </p:style>
        <p:txBody>
          <a:bodyPr/>
          <a:lstStyle/>
          <a:p>
            <a:r>
              <a:rPr lang="en-US" b="1" dirty="0" smtClean="0">
                <a:cs typeface="B Nazanin" pitchFamily="2" charset="-78"/>
              </a:rPr>
              <a:t>Methods (cont)</a:t>
            </a:r>
            <a:endParaRPr lang="en-US" dirty="0"/>
          </a:p>
        </p:txBody>
      </p:sp>
      <p:grpSp>
        <p:nvGrpSpPr>
          <p:cNvPr id="4" name="Content Placeholder 3"/>
          <p:cNvGrpSpPr>
            <a:grpSpLocks noGrp="1"/>
          </p:cNvGrpSpPr>
          <p:nvPr/>
        </p:nvGrpSpPr>
        <p:grpSpPr>
          <a:xfrm>
            <a:off x="4929190" y="2648669"/>
            <a:ext cx="3713065" cy="4209331"/>
            <a:chOff x="987050" y="1706734"/>
            <a:chExt cx="1564602" cy="1230692"/>
          </a:xfrm>
        </p:grpSpPr>
        <p:sp>
          <p:nvSpPr>
            <p:cNvPr id="5" name="Rounded Rectangle 4"/>
            <p:cNvSpPr/>
            <p:nvPr/>
          </p:nvSpPr>
          <p:spPr>
            <a:xfrm>
              <a:off x="987050" y="1706734"/>
              <a:ext cx="1564602" cy="1188272"/>
            </a:xfrm>
            <a:prstGeom prst="roundRect">
              <a:avLst/>
            </a:prstGeom>
          </p:spPr>
          <p:style>
            <a:lnRef idx="0">
              <a:schemeClr val="accent5"/>
            </a:lnRef>
            <a:fillRef idx="3">
              <a:schemeClr val="accent5"/>
            </a:fillRef>
            <a:effectRef idx="3">
              <a:schemeClr val="accent5"/>
            </a:effectRef>
            <a:fontRef idx="minor">
              <a:schemeClr val="lt1"/>
            </a:fontRef>
          </p:style>
        </p:sp>
        <p:sp>
          <p:nvSpPr>
            <p:cNvPr id="6" name="Rounded Rectangle 4"/>
            <p:cNvSpPr/>
            <p:nvPr/>
          </p:nvSpPr>
          <p:spPr>
            <a:xfrm>
              <a:off x="1001264" y="1865169"/>
              <a:ext cx="1506382" cy="107225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7630" tIns="87630" rIns="87630" bIns="87630" numCol="1" spcCol="1270" anchor="ctr" anchorCtr="0">
              <a:noAutofit/>
            </a:bodyPr>
            <a:lstStyle/>
            <a:p>
              <a:pPr>
                <a:buBlip>
                  <a:blip r:embed="rId2"/>
                </a:buBlip>
              </a:pPr>
              <a:r>
                <a:rPr lang="en-US" sz="2000" dirty="0" smtClean="0">
                  <a:solidFill>
                    <a:schemeClr val="tx1"/>
                  </a:solidFill>
                  <a:cs typeface="B Nazanin" pitchFamily="2" charset="-78"/>
                </a:rPr>
                <a:t>Patients with type 2 diabetes recognized by </a:t>
              </a:r>
              <a:r>
                <a:rPr lang="en-US" sz="2000" dirty="0" smtClean="0">
                  <a:solidFill>
                    <a:srgbClr val="FF0000"/>
                  </a:solidFill>
                  <a:cs typeface="B Nazanin" pitchFamily="2" charset="-78"/>
                </a:rPr>
                <a:t>physician</a:t>
              </a:r>
              <a:r>
                <a:rPr lang="en-US" sz="2000" dirty="0" smtClean="0">
                  <a:solidFill>
                    <a:schemeClr val="tx1"/>
                  </a:solidFill>
                  <a:cs typeface="B Nazanin" pitchFamily="2" charset="-78"/>
                </a:rPr>
                <a:t> : </a:t>
              </a:r>
              <a:endParaRPr lang="fa-IR" sz="2000" dirty="0" smtClean="0">
                <a:solidFill>
                  <a:schemeClr val="tx1"/>
                </a:solidFill>
                <a:cs typeface="B Nazanin" pitchFamily="2" charset="-78"/>
              </a:endParaRPr>
            </a:p>
            <a:p>
              <a:pPr>
                <a:buBlip>
                  <a:blip r:embed="rId2"/>
                </a:buBlip>
              </a:pPr>
              <a:r>
                <a:rPr lang="en-US" sz="2000" dirty="0" smtClean="0">
                  <a:solidFill>
                    <a:schemeClr val="tx1"/>
                  </a:solidFill>
                  <a:cs typeface="B Nazanin" pitchFamily="2" charset="-78"/>
                </a:rPr>
                <a:t>Age 65-35 </a:t>
              </a:r>
              <a:r>
                <a:rPr lang="en-US" sz="2000" dirty="0" err="1" smtClean="0">
                  <a:solidFill>
                    <a:schemeClr val="tx1"/>
                  </a:solidFill>
                  <a:cs typeface="B Nazanin" pitchFamily="2" charset="-78"/>
                </a:rPr>
                <a:t>yearsold</a:t>
              </a:r>
              <a:endParaRPr lang="fa-IR" sz="2000" dirty="0" smtClean="0">
                <a:solidFill>
                  <a:schemeClr val="tx1"/>
                </a:solidFill>
                <a:cs typeface="B Nazanin" pitchFamily="2" charset="-78"/>
              </a:endParaRPr>
            </a:p>
            <a:p>
              <a:pPr lvl="0"/>
              <a:r>
                <a:rPr lang="en-US" sz="2000" dirty="0" smtClean="0">
                  <a:solidFill>
                    <a:prstClr val="black"/>
                  </a:solidFill>
                  <a:cs typeface="B Nazanin" pitchFamily="2" charset="-78"/>
                </a:rPr>
                <a:t>No Insulin injection</a:t>
              </a:r>
              <a:endParaRPr lang="fa-IR" sz="2000" dirty="0" smtClean="0">
                <a:solidFill>
                  <a:prstClr val="black"/>
                </a:solidFill>
                <a:cs typeface="B Nazanin" pitchFamily="2" charset="-78"/>
              </a:endParaRPr>
            </a:p>
            <a:p>
              <a:pPr>
                <a:buBlip>
                  <a:blip r:embed="rId2"/>
                </a:buBlip>
              </a:pPr>
              <a:endParaRPr lang="fa-IR" sz="2000" dirty="0" smtClean="0">
                <a:solidFill>
                  <a:schemeClr val="tx1"/>
                </a:solidFill>
                <a:cs typeface="B Nazanin" pitchFamily="2" charset="-78"/>
              </a:endParaRPr>
            </a:p>
          </p:txBody>
        </p:sp>
      </p:grpSp>
      <p:grpSp>
        <p:nvGrpSpPr>
          <p:cNvPr id="7" name="Group 6"/>
          <p:cNvGrpSpPr/>
          <p:nvPr/>
        </p:nvGrpSpPr>
        <p:grpSpPr>
          <a:xfrm>
            <a:off x="539552" y="2564904"/>
            <a:ext cx="3818134" cy="4102035"/>
            <a:chOff x="839123" y="1748452"/>
            <a:chExt cx="1622396" cy="1188272"/>
          </a:xfrm>
        </p:grpSpPr>
        <p:sp>
          <p:nvSpPr>
            <p:cNvPr id="8" name="Rounded Rectangle 7"/>
            <p:cNvSpPr/>
            <p:nvPr/>
          </p:nvSpPr>
          <p:spPr>
            <a:xfrm>
              <a:off x="839123" y="1748452"/>
              <a:ext cx="1622396" cy="1188272"/>
            </a:xfrm>
            <a:prstGeom prst="roundRect">
              <a:avLst/>
            </a:prstGeom>
          </p:spPr>
          <p:style>
            <a:lnRef idx="0">
              <a:schemeClr val="lt1">
                <a:hueOff val="0"/>
                <a:satOff val="0"/>
                <a:lumOff val="0"/>
                <a:alphaOff val="0"/>
              </a:schemeClr>
            </a:lnRef>
            <a:fillRef idx="3">
              <a:schemeClr val="accent5">
                <a:hueOff val="-9933876"/>
                <a:satOff val="39811"/>
                <a:lumOff val="8628"/>
                <a:alphaOff val="0"/>
              </a:schemeClr>
            </a:fillRef>
            <a:effectRef idx="3">
              <a:schemeClr val="accent5">
                <a:hueOff val="-9933876"/>
                <a:satOff val="39811"/>
                <a:lumOff val="8628"/>
                <a:alphaOff val="0"/>
              </a:schemeClr>
            </a:effectRef>
            <a:fontRef idx="minor">
              <a:schemeClr val="lt1"/>
            </a:fontRef>
          </p:style>
        </p:sp>
        <p:sp>
          <p:nvSpPr>
            <p:cNvPr id="9" name="Rounded Rectangle 4"/>
            <p:cNvSpPr/>
            <p:nvPr/>
          </p:nvSpPr>
          <p:spPr>
            <a:xfrm>
              <a:off x="852687" y="1852748"/>
              <a:ext cx="1578477" cy="107225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7630" tIns="87630" rIns="87630" bIns="87630" numCol="1" spcCol="1270" anchor="ctr" anchorCtr="0">
              <a:noAutofit/>
            </a:bodyPr>
            <a:lstStyle/>
            <a:p>
              <a:endParaRPr lang="fa-IR" dirty="0" smtClean="0">
                <a:solidFill>
                  <a:schemeClr val="tx1"/>
                </a:solidFill>
                <a:cs typeface="B Nazanin" pitchFamily="2" charset="-78"/>
              </a:endParaRPr>
            </a:p>
            <a:p>
              <a:pPr>
                <a:buBlip>
                  <a:blip r:embed="rId2"/>
                </a:buBlip>
              </a:pPr>
              <a:r>
                <a:rPr lang="en-US" dirty="0" smtClean="0">
                  <a:solidFill>
                    <a:schemeClr val="tx1"/>
                  </a:solidFill>
                  <a:cs typeface="B Nazanin" pitchFamily="2" charset="-78"/>
                </a:rPr>
                <a:t>Under 35 and above 65 years old</a:t>
              </a:r>
              <a:endParaRPr lang="fa-IR" dirty="0" smtClean="0">
                <a:solidFill>
                  <a:schemeClr val="tx1"/>
                </a:solidFill>
                <a:cs typeface="B Nazanin" pitchFamily="2" charset="-78"/>
              </a:endParaRPr>
            </a:p>
            <a:p>
              <a:pPr>
                <a:buBlip>
                  <a:blip r:embed="rId2"/>
                </a:buBlip>
              </a:pPr>
              <a:r>
                <a:rPr lang="en-US" dirty="0" smtClean="0">
                  <a:solidFill>
                    <a:schemeClr val="tx1"/>
                  </a:solidFill>
                  <a:cs typeface="B Nazanin" pitchFamily="2" charset="-78"/>
                </a:rPr>
                <a:t>Insulin injection during 6 months ago</a:t>
              </a:r>
              <a:endParaRPr lang="fa-IR" dirty="0" smtClean="0">
                <a:solidFill>
                  <a:schemeClr val="tx1"/>
                </a:solidFill>
                <a:cs typeface="B Nazanin" pitchFamily="2" charset="-78"/>
              </a:endParaRPr>
            </a:p>
            <a:p>
              <a:pPr>
                <a:buBlip>
                  <a:blip r:embed="rId2"/>
                </a:buBlip>
              </a:pPr>
              <a:r>
                <a:rPr lang="en-US" dirty="0" smtClean="0">
                  <a:solidFill>
                    <a:schemeClr val="tx1"/>
                  </a:solidFill>
                  <a:cs typeface="B Nazanin" pitchFamily="2" charset="-78"/>
                </a:rPr>
                <a:t>Pregnancy and Lactation</a:t>
              </a:r>
              <a:endParaRPr lang="fa-IR" dirty="0" smtClean="0">
                <a:solidFill>
                  <a:schemeClr val="tx1"/>
                </a:solidFill>
                <a:cs typeface="B Nazanin" pitchFamily="2" charset="-78"/>
              </a:endParaRPr>
            </a:p>
            <a:p>
              <a:pPr>
                <a:buBlip>
                  <a:blip r:embed="rId2"/>
                </a:buBlip>
              </a:pPr>
              <a:r>
                <a:rPr lang="en-US" dirty="0" smtClean="0">
                  <a:solidFill>
                    <a:schemeClr val="tx1"/>
                  </a:solidFill>
                  <a:cs typeface="B Nazanin" pitchFamily="2" charset="-78"/>
                </a:rPr>
                <a:t>Drug intake</a:t>
              </a:r>
              <a:endParaRPr lang="fa-IR" dirty="0" smtClean="0">
                <a:solidFill>
                  <a:schemeClr val="tx1"/>
                </a:solidFill>
                <a:cs typeface="B Nazanin" pitchFamily="2" charset="-78"/>
              </a:endParaRPr>
            </a:p>
            <a:p>
              <a:pPr>
                <a:buBlip>
                  <a:blip r:embed="rId2"/>
                </a:buBlip>
              </a:pPr>
              <a:r>
                <a:rPr lang="en-US" dirty="0" smtClean="0">
                  <a:solidFill>
                    <a:schemeClr val="tx1"/>
                  </a:solidFill>
                  <a:cs typeface="B Nazanin" pitchFamily="2" charset="-78"/>
                </a:rPr>
                <a:t>Alcohol intake 24 hours before  test </a:t>
              </a:r>
            </a:p>
          </p:txBody>
        </p:sp>
      </p:grpSp>
      <p:sp>
        <p:nvSpPr>
          <p:cNvPr id="13" name="Down Arrow 12"/>
          <p:cNvSpPr/>
          <p:nvPr/>
        </p:nvSpPr>
        <p:spPr>
          <a:xfrm>
            <a:off x="5220072" y="1081385"/>
            <a:ext cx="2852390" cy="2172462"/>
          </a:xfrm>
          <a:prstGeom prst="downArrow">
            <a:avLst/>
          </a:prstGeom>
          <a:solidFill>
            <a:srgbClr val="00FF00"/>
          </a:solidFill>
        </p:spPr>
        <p:style>
          <a:lnRef idx="2">
            <a:schemeClr val="lt1">
              <a:hueOff val="0"/>
              <a:satOff val="0"/>
              <a:lumOff val="0"/>
              <a:alphaOff val="0"/>
            </a:schemeClr>
          </a:lnRef>
          <a:fillRef idx="1">
            <a:schemeClr val="accent3">
              <a:hueOff val="11250264"/>
              <a:satOff val="-16880"/>
              <a:lumOff val="-2745"/>
              <a:alphaOff val="0"/>
            </a:schemeClr>
          </a:fillRef>
          <a:effectRef idx="0">
            <a:schemeClr val="accent3">
              <a:hueOff val="11250264"/>
              <a:satOff val="-16880"/>
              <a:lumOff val="-2745"/>
              <a:alphaOff val="0"/>
            </a:schemeClr>
          </a:effectRef>
          <a:fontRef idx="minor">
            <a:schemeClr val="lt1"/>
          </a:fontRef>
        </p:style>
      </p:sp>
      <p:sp>
        <p:nvSpPr>
          <p:cNvPr id="14" name="TextBox 13"/>
          <p:cNvSpPr txBox="1"/>
          <p:nvPr/>
        </p:nvSpPr>
        <p:spPr>
          <a:xfrm>
            <a:off x="5857884" y="1428736"/>
            <a:ext cx="1571636" cy="954107"/>
          </a:xfrm>
          <a:prstGeom prst="rect">
            <a:avLst/>
          </a:prstGeom>
          <a:noFill/>
        </p:spPr>
        <p:txBody>
          <a:bodyPr wrap="square" rtlCol="1">
            <a:spAutoFit/>
          </a:bodyPr>
          <a:lstStyle/>
          <a:p>
            <a:pPr algn="ctr"/>
            <a:r>
              <a:rPr lang="en-US" sz="2800" b="1" dirty="0" smtClean="0">
                <a:cs typeface="B Nazanin" pitchFamily="2" charset="-78"/>
              </a:rPr>
              <a:t>Including criteria</a:t>
            </a:r>
            <a:endParaRPr lang="fa-IR" sz="2800" b="1" dirty="0" smtClean="0">
              <a:cs typeface="B Nazanin" pitchFamily="2" charset="-78"/>
            </a:endParaRPr>
          </a:p>
        </p:txBody>
      </p:sp>
      <p:sp>
        <p:nvSpPr>
          <p:cNvPr id="15" name="Up Arrow 14"/>
          <p:cNvSpPr/>
          <p:nvPr/>
        </p:nvSpPr>
        <p:spPr>
          <a:xfrm>
            <a:off x="571473" y="1071546"/>
            <a:ext cx="3287271" cy="2172462"/>
          </a:xfrm>
          <a:prstGeom prst="upArrow">
            <a:avLst/>
          </a:prstGeom>
          <a:solidFill>
            <a:srgbClr val="9966FF"/>
          </a:solidFill>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a:lstStyle/>
          <a:p>
            <a:pPr algn="ctr"/>
            <a:r>
              <a:rPr lang="en-US" sz="2800" b="1" dirty="0" smtClean="0">
                <a:solidFill>
                  <a:srgbClr val="002060"/>
                </a:solidFill>
                <a:cs typeface="B Nazanin" pitchFamily="2" charset="-78"/>
              </a:rPr>
              <a:t>Excluding criteria</a:t>
            </a:r>
            <a:endParaRPr lang="fa-IR" sz="2800" b="1" dirty="0" smtClean="0">
              <a:solidFill>
                <a:srgbClr val="002060"/>
              </a:solidFill>
              <a:cs typeface="B Nazanin" pitchFamily="2" charset="-78"/>
            </a:endParaRPr>
          </a:p>
          <a:p>
            <a:endParaRPr lang="fa-I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60648"/>
            <a:ext cx="8229600" cy="596584"/>
          </a:xfrm>
        </p:spPr>
        <p:txBody>
          <a:bodyPr>
            <a:normAutofit/>
          </a:bodyPr>
          <a:lstStyle/>
          <a:p>
            <a:r>
              <a:rPr lang="en-US" sz="3200" b="1" dirty="0" smtClean="0">
                <a:cs typeface="B Nazanin" pitchFamily="2" charset="-78"/>
              </a:rPr>
              <a:t>Methods (cont)</a:t>
            </a:r>
            <a:endParaRPr lang="en-US" sz="3600" dirty="0"/>
          </a:p>
        </p:txBody>
      </p:sp>
      <p:sp>
        <p:nvSpPr>
          <p:cNvPr id="41" name="Rounded Rectangle 40"/>
          <p:cNvSpPr/>
          <p:nvPr/>
        </p:nvSpPr>
        <p:spPr>
          <a:xfrm>
            <a:off x="395536" y="5013176"/>
            <a:ext cx="1638206" cy="1096996"/>
          </a:xfrm>
          <a:prstGeom prst="roundRect">
            <a:avLst/>
          </a:prstGeom>
        </p:spPr>
        <p:style>
          <a:lnRef idx="1">
            <a:schemeClr val="accent5"/>
          </a:lnRef>
          <a:fillRef idx="2">
            <a:schemeClr val="accent5"/>
          </a:fillRef>
          <a:effectRef idx="1">
            <a:schemeClr val="accent5"/>
          </a:effectRef>
          <a:fontRef idx="minor">
            <a:schemeClr val="dk1"/>
          </a:fontRef>
        </p:style>
        <p:txBody>
          <a:bodyPr/>
          <a:lstStyle/>
          <a:p>
            <a:pPr algn="ctr"/>
            <a:r>
              <a:rPr lang="en-US" b="1" dirty="0" smtClean="0">
                <a:solidFill>
                  <a:schemeClr val="tx1"/>
                </a:solidFill>
                <a:cs typeface="B Nazanin" pitchFamily="2" charset="-78"/>
              </a:rPr>
              <a:t>12 hours fasting</a:t>
            </a:r>
            <a:endParaRPr lang="en-US" b="1" dirty="0">
              <a:solidFill>
                <a:schemeClr val="tx1"/>
              </a:solidFill>
              <a:cs typeface="B Nazanin" pitchFamily="2" charset="-78"/>
            </a:endParaRPr>
          </a:p>
        </p:txBody>
      </p:sp>
      <p:sp>
        <p:nvSpPr>
          <p:cNvPr id="42" name="Rounded Rectangle 41"/>
          <p:cNvSpPr/>
          <p:nvPr/>
        </p:nvSpPr>
        <p:spPr>
          <a:xfrm>
            <a:off x="5580112" y="5013176"/>
            <a:ext cx="1617116" cy="1096996"/>
          </a:xfrm>
          <a:prstGeom prst="roundRect">
            <a:avLst/>
          </a:prstGeom>
        </p:spPr>
        <p:style>
          <a:lnRef idx="1">
            <a:schemeClr val="accent2"/>
          </a:lnRef>
          <a:fillRef idx="2">
            <a:schemeClr val="accent2"/>
          </a:fillRef>
          <a:effectRef idx="1">
            <a:schemeClr val="accent2"/>
          </a:effectRef>
          <a:fontRef idx="minor">
            <a:schemeClr val="dk1"/>
          </a:fontRef>
        </p:style>
        <p:txBody>
          <a:bodyPr/>
          <a:lstStyle/>
          <a:p>
            <a:r>
              <a:rPr lang="en-US" sz="1600" b="1" dirty="0" err="1" smtClean="0">
                <a:solidFill>
                  <a:schemeClr val="tx1"/>
                </a:solidFill>
                <a:cs typeface="B Nazanin" pitchFamily="2" charset="-78"/>
              </a:rPr>
              <a:t>Questionnairs</a:t>
            </a:r>
            <a:r>
              <a:rPr lang="en-US" sz="1600" b="1" dirty="0" smtClean="0">
                <a:solidFill>
                  <a:schemeClr val="tx1"/>
                </a:solidFill>
                <a:cs typeface="B Nazanin" pitchFamily="2" charset="-78"/>
              </a:rPr>
              <a:t>:</a:t>
            </a:r>
          </a:p>
          <a:p>
            <a:pPr algn="l"/>
            <a:r>
              <a:rPr lang="en-US" sz="1600" b="1" dirty="0" smtClean="0">
                <a:solidFill>
                  <a:schemeClr val="tx1"/>
                </a:solidFill>
                <a:cs typeface="B Nazanin" pitchFamily="2" charset="-78"/>
              </a:rPr>
              <a:t>General Data</a:t>
            </a:r>
          </a:p>
          <a:p>
            <a:r>
              <a:rPr lang="en-US" sz="1600" b="1" dirty="0" smtClean="0">
                <a:solidFill>
                  <a:schemeClr val="tx1"/>
                </a:solidFill>
                <a:cs typeface="B Nazanin" pitchFamily="2" charset="-78"/>
              </a:rPr>
              <a:t>Food frequency</a:t>
            </a:r>
          </a:p>
          <a:p>
            <a:pPr algn="l"/>
            <a:r>
              <a:rPr lang="en-US" sz="1600" b="1" dirty="0" err="1" smtClean="0">
                <a:solidFill>
                  <a:schemeClr val="tx1"/>
                </a:solidFill>
                <a:cs typeface="B Nazanin" pitchFamily="2" charset="-78"/>
              </a:rPr>
              <a:t>Physicalactivity</a:t>
            </a:r>
            <a:endParaRPr lang="en-US" sz="1600" b="1" dirty="0">
              <a:solidFill>
                <a:schemeClr val="tx1"/>
              </a:solidFill>
              <a:cs typeface="B Nazanin" pitchFamily="2" charset="-78"/>
            </a:endParaRPr>
          </a:p>
        </p:txBody>
      </p:sp>
      <p:sp>
        <p:nvSpPr>
          <p:cNvPr id="43" name="Rounded Rectangle 42"/>
          <p:cNvSpPr/>
          <p:nvPr/>
        </p:nvSpPr>
        <p:spPr>
          <a:xfrm>
            <a:off x="3851920" y="5013176"/>
            <a:ext cx="1617116" cy="1096996"/>
          </a:xfrm>
          <a:prstGeom prst="roundRect">
            <a:avLst/>
          </a:prstGeom>
          <a:solidFill>
            <a:srgbClr val="C7459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en-US" sz="2800" b="1" dirty="0" smtClean="0">
                <a:solidFill>
                  <a:schemeClr val="tx1"/>
                </a:solidFill>
                <a:cs typeface="B Nazanin" pitchFamily="2" charset="-78"/>
              </a:rPr>
              <a:t>Blood sample</a:t>
            </a:r>
            <a:endParaRPr lang="en-US" sz="2800" b="1" dirty="0">
              <a:solidFill>
                <a:schemeClr val="tx1"/>
              </a:solidFill>
              <a:cs typeface="B Nazanin" pitchFamily="2" charset="-78"/>
            </a:endParaRPr>
          </a:p>
        </p:txBody>
      </p:sp>
      <p:sp>
        <p:nvSpPr>
          <p:cNvPr id="44" name="Rounded Rectangle 43"/>
          <p:cNvSpPr/>
          <p:nvPr/>
        </p:nvSpPr>
        <p:spPr>
          <a:xfrm>
            <a:off x="2123728" y="5013176"/>
            <a:ext cx="1617116" cy="1096996"/>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en-US" sz="2000" dirty="0" smtClean="0"/>
              <a:t>Completing the </a:t>
            </a:r>
          </a:p>
          <a:p>
            <a:pPr algn="ctr"/>
            <a:r>
              <a:rPr lang="en-US" sz="2000" dirty="0" smtClean="0"/>
              <a:t>Written Consent</a:t>
            </a:r>
            <a:endParaRPr lang="en-US" dirty="0">
              <a:solidFill>
                <a:schemeClr val="tx1"/>
              </a:solidFill>
              <a:cs typeface="B Nazanin" pitchFamily="2" charset="-78"/>
            </a:endParaRPr>
          </a:p>
        </p:txBody>
      </p:sp>
      <p:sp>
        <p:nvSpPr>
          <p:cNvPr id="45" name="Rounded Rectangle 44"/>
          <p:cNvSpPr/>
          <p:nvPr/>
        </p:nvSpPr>
        <p:spPr>
          <a:xfrm>
            <a:off x="7308304" y="5013176"/>
            <a:ext cx="1617116" cy="1096996"/>
          </a:xfrm>
          <a:prstGeom prst="roundRect">
            <a:avLst/>
          </a:prstGeom>
        </p:spPr>
        <p:style>
          <a:lnRef idx="1">
            <a:schemeClr val="accent4"/>
          </a:lnRef>
          <a:fillRef idx="2">
            <a:schemeClr val="accent4"/>
          </a:fillRef>
          <a:effectRef idx="1">
            <a:schemeClr val="accent4"/>
          </a:effectRef>
          <a:fontRef idx="minor">
            <a:schemeClr val="dk1"/>
          </a:fontRef>
        </p:style>
        <p:txBody>
          <a:bodyPr/>
          <a:lstStyle/>
          <a:p>
            <a:r>
              <a:rPr lang="en-US" b="1" dirty="0" smtClean="0">
                <a:solidFill>
                  <a:schemeClr val="tx1"/>
                </a:solidFill>
                <a:cs typeface="B Nazanin" pitchFamily="2" charset="-78"/>
              </a:rPr>
              <a:t>Anthropometric measurements</a:t>
            </a:r>
            <a:endParaRPr lang="en-US" b="1" dirty="0">
              <a:solidFill>
                <a:schemeClr val="tx1"/>
              </a:solidFill>
              <a:cs typeface="B Nazanin" pitchFamily="2" charset="-78"/>
            </a:endParaRPr>
          </a:p>
        </p:txBody>
      </p:sp>
      <p:sp>
        <p:nvSpPr>
          <p:cNvPr id="47" name="Rounded Rectangle 46"/>
          <p:cNvSpPr/>
          <p:nvPr/>
        </p:nvSpPr>
        <p:spPr>
          <a:xfrm>
            <a:off x="285720" y="857232"/>
            <a:ext cx="8286808" cy="571504"/>
          </a:xfrm>
          <a:prstGeom prst="roundRect">
            <a:avLst/>
          </a:prstGeom>
          <a:ln/>
        </p:spPr>
        <p:style>
          <a:lnRef idx="1">
            <a:schemeClr val="accent4"/>
          </a:lnRef>
          <a:fillRef idx="2">
            <a:schemeClr val="accent4"/>
          </a:fillRef>
          <a:effectRef idx="1">
            <a:schemeClr val="accent4"/>
          </a:effectRef>
          <a:fontRef idx="minor">
            <a:schemeClr val="dk1"/>
          </a:fontRef>
        </p:style>
        <p:txBody>
          <a:bodyPr rtlCol="1" anchor="ct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200" b="1" dirty="0" smtClean="0">
                <a:cs typeface="B Nazanin" pitchFamily="2" charset="-78"/>
              </a:rPr>
              <a:t>Data gathering</a:t>
            </a:r>
            <a:endParaRPr lang="fa-IR" sz="3200" b="1" cap="all" dirty="0">
              <a:ln w="0"/>
              <a:solidFill>
                <a:srgbClr val="7030A0"/>
              </a:solidFill>
              <a:effectLst>
                <a:reflection blurRad="12700" stA="50000" endPos="50000" dist="5000" dir="5400000" sy="-100000" rotWithShape="0"/>
              </a:effectLst>
              <a:cs typeface="+mj-cs"/>
            </a:endParaRPr>
          </a:p>
        </p:txBody>
      </p:sp>
      <p:graphicFrame>
        <p:nvGraphicFramePr>
          <p:cNvPr id="31" name="Content Placeholder 3"/>
          <p:cNvGraphicFramePr>
            <a:graphicFrameLocks noGrp="1"/>
          </p:cNvGraphicFramePr>
          <p:nvPr>
            <p:ph idx="1"/>
          </p:nvPr>
        </p:nvGraphicFramePr>
        <p:xfrm>
          <a:off x="539552" y="1412776"/>
          <a:ext cx="5338936" cy="20490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2" name="Content Placeholder 3"/>
          <p:cNvGraphicFramePr>
            <a:graphicFrameLocks/>
          </p:cNvGraphicFramePr>
          <p:nvPr>
            <p:extLst>
              <p:ext uri="{D42A27DB-BD31-4B8C-83A1-F6EECF244321}">
                <p14:modId xmlns:p14="http://schemas.microsoft.com/office/powerpoint/2010/main" val="1914271584"/>
              </p:ext>
            </p:extLst>
          </p:nvPr>
        </p:nvGraphicFramePr>
        <p:xfrm>
          <a:off x="539552" y="3645024"/>
          <a:ext cx="5400600" cy="118499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11156"/>
          </a:xfrm>
        </p:spPr>
        <p:txBody>
          <a:bodyPr>
            <a:normAutofit fontScale="90000"/>
          </a:bodyPr>
          <a:lstStyle/>
          <a:p>
            <a:r>
              <a:rPr lang="fa-IR" sz="3600" b="1" dirty="0" smtClean="0">
                <a:cs typeface="B Nazanin" pitchFamily="2" charset="-78"/>
              </a:rPr>
              <a:t/>
            </a:r>
            <a:br>
              <a:rPr lang="fa-IR" sz="3600" b="1" dirty="0" smtClean="0">
                <a:cs typeface="B Nazanin" pitchFamily="2" charset="-78"/>
              </a:rPr>
            </a:br>
            <a:r>
              <a:rPr lang="en-US" sz="3200" b="1" dirty="0" smtClean="0">
                <a:cs typeface="B Nazanin" pitchFamily="2" charset="-78"/>
              </a:rPr>
              <a:t> Methods (cont) </a:t>
            </a:r>
            <a:endParaRPr lang="fa-IR" dirty="0">
              <a:cs typeface="B Nazanin" pitchFamily="2" charset="-78"/>
            </a:endParaRPr>
          </a:p>
        </p:txBody>
      </p:sp>
      <p:sp>
        <p:nvSpPr>
          <p:cNvPr id="3" name="Content Placeholder 2"/>
          <p:cNvSpPr>
            <a:spLocks noGrp="1"/>
          </p:cNvSpPr>
          <p:nvPr>
            <p:ph idx="1"/>
          </p:nvPr>
        </p:nvSpPr>
        <p:spPr/>
        <p:txBody>
          <a:bodyPr>
            <a:normAutofit/>
          </a:bodyPr>
          <a:lstStyle/>
          <a:p>
            <a:endParaRPr lang="fa-IR" sz="2600" dirty="0" smtClean="0">
              <a:cs typeface="B Nazanin" pitchFamily="2" charset="-78"/>
            </a:endParaRPr>
          </a:p>
          <a:p>
            <a:pPr algn="l"/>
            <a:r>
              <a:rPr lang="en-US" sz="2600" dirty="0" smtClean="0">
                <a:cs typeface="B Nazanin" pitchFamily="2" charset="-78"/>
              </a:rPr>
              <a:t>Include:</a:t>
            </a:r>
            <a:endParaRPr lang="fa-IR" sz="2600" dirty="0" smtClean="0">
              <a:cs typeface="B Nazanin" pitchFamily="2" charset="-78"/>
            </a:endParaRPr>
          </a:p>
          <a:p>
            <a:pPr algn="l" rtl="0">
              <a:buNone/>
            </a:pPr>
            <a:r>
              <a:rPr lang="en-US" sz="2600" dirty="0" smtClean="0">
                <a:cs typeface="B Nazanin" pitchFamily="2" charset="-78"/>
              </a:rPr>
              <a:t>Personal data, duration of diabetes, familial history, Some diseases such as: Cardiovascular diseases, renal, GI, cataract, complications due to diabetes, </a:t>
            </a:r>
            <a:r>
              <a:rPr lang="en-US" sz="2800" dirty="0" smtClean="0"/>
              <a:t>thyroid, smoking, physical activity, drugs and supplements</a:t>
            </a:r>
            <a:endParaRPr lang="en-US" sz="2600" dirty="0" smtClean="0">
              <a:cs typeface="B Nazanin" pitchFamily="2" charset="-78"/>
            </a:endParaRPr>
          </a:p>
          <a:p>
            <a:pPr>
              <a:buNone/>
            </a:pPr>
            <a:endParaRPr lang="fa-IR" dirty="0"/>
          </a:p>
        </p:txBody>
      </p:sp>
      <p:sp>
        <p:nvSpPr>
          <p:cNvPr id="4" name="Rounded Rectangle 3"/>
          <p:cNvSpPr/>
          <p:nvPr/>
        </p:nvSpPr>
        <p:spPr>
          <a:xfrm>
            <a:off x="323528" y="1052736"/>
            <a:ext cx="8463314" cy="571504"/>
          </a:xfrm>
          <a:prstGeom prst="roundRect">
            <a:avLst/>
          </a:prstGeom>
          <a:ln/>
        </p:spPr>
        <p:style>
          <a:lnRef idx="1">
            <a:schemeClr val="accent4"/>
          </a:lnRef>
          <a:fillRef idx="2">
            <a:schemeClr val="accent4"/>
          </a:fillRef>
          <a:effectRef idx="1">
            <a:schemeClr val="accent4"/>
          </a:effectRef>
          <a:fontRef idx="minor">
            <a:schemeClr val="dk1"/>
          </a:fontRef>
        </p:style>
        <p:txBody>
          <a:bodyPr rtlCol="1" anchor="ct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fa-IR" sz="3200" b="1" dirty="0" smtClean="0">
                <a:cs typeface="B Nazanin" pitchFamily="2" charset="-78"/>
              </a:rPr>
              <a:t> </a:t>
            </a:r>
            <a:endParaRPr lang="en-US" sz="3200" b="1" dirty="0" smtClean="0">
              <a:cs typeface="B Nazanin" pitchFamily="2" charset="-78"/>
            </a:endParaRPr>
          </a:p>
          <a:p>
            <a:pPr algn="ctr"/>
            <a:r>
              <a:rPr lang="en-US" sz="3200" b="1" dirty="0" smtClean="0">
                <a:solidFill>
                  <a:schemeClr val="tx1"/>
                </a:solidFill>
                <a:cs typeface="B Nazanin" pitchFamily="2" charset="-78"/>
              </a:rPr>
              <a:t>Epidemiologic data</a:t>
            </a:r>
          </a:p>
          <a:p>
            <a:pPr algn="ctr"/>
            <a:endParaRPr lang="fa-IR" sz="3200" b="1" cap="all" dirty="0">
              <a:ln w="0"/>
              <a:solidFill>
                <a:srgbClr val="7030A0"/>
              </a:solidFill>
              <a:effectLst>
                <a:reflection blurRad="12700" stA="50000" endPos="50000" dist="5000" dir="5400000" sy="-100000" rotWithShape="0"/>
              </a:effectLst>
              <a:cs typeface="+mj-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9784"/>
          </a:xfrm>
        </p:spPr>
        <p:txBody>
          <a:bodyPr>
            <a:normAutofit/>
          </a:bodyPr>
          <a:lstStyle/>
          <a:p>
            <a:r>
              <a:rPr lang="en-US" b="1" smtClean="0">
                <a:cs typeface="B Nazanin" pitchFamily="2" charset="-78"/>
              </a:rPr>
              <a:t>Methods (cont)</a:t>
            </a:r>
            <a:endParaRPr lang="fa-IR" dirty="0">
              <a:cs typeface="B Nazanin" pitchFamily="2" charset="-78"/>
            </a:endParaRPr>
          </a:p>
        </p:txBody>
      </p:sp>
      <p:sp>
        <p:nvSpPr>
          <p:cNvPr id="3" name="Content Placeholder 2"/>
          <p:cNvSpPr>
            <a:spLocks noGrp="1"/>
          </p:cNvSpPr>
          <p:nvPr>
            <p:ph idx="1"/>
          </p:nvPr>
        </p:nvSpPr>
        <p:spPr/>
        <p:txBody>
          <a:bodyPr>
            <a:normAutofit/>
          </a:bodyPr>
          <a:lstStyle/>
          <a:p>
            <a:pPr>
              <a:buNone/>
            </a:pPr>
            <a:endParaRPr lang="fa-IR" sz="2400" dirty="0" smtClean="0">
              <a:cs typeface="B Nazanin" pitchFamily="2" charset="-78"/>
            </a:endParaRPr>
          </a:p>
          <a:p>
            <a:r>
              <a:rPr lang="en-US" sz="1800" b="1" dirty="0" smtClean="0">
                <a:cs typeface="B Nazanin" pitchFamily="2" charset="-78"/>
              </a:rPr>
              <a:t>(FFQ)</a:t>
            </a:r>
            <a:r>
              <a:rPr lang="fa-IR" sz="1800" dirty="0" smtClean="0">
                <a:cs typeface="B Nazanin" pitchFamily="2" charset="-78"/>
              </a:rPr>
              <a:t> </a:t>
            </a:r>
            <a:r>
              <a:rPr lang="en-US" sz="1800" dirty="0" smtClean="0">
                <a:cs typeface="B Nazanin" pitchFamily="2" charset="-78"/>
              </a:rPr>
              <a:t>Validated semi quantitative food frequency questionnaire</a:t>
            </a:r>
            <a:endParaRPr lang="fa-IR" sz="1800" dirty="0" smtClean="0">
              <a:cs typeface="B Nazanin" pitchFamily="2" charset="-78"/>
            </a:endParaRPr>
          </a:p>
          <a:p>
            <a:r>
              <a:rPr lang="en-US" sz="1800" dirty="0" smtClean="0">
                <a:cs typeface="B Nazanin" pitchFamily="2" charset="-78"/>
              </a:rPr>
              <a:t>Food status assessment during 1 year ago</a:t>
            </a:r>
            <a:endParaRPr lang="fa-IR" sz="1800" dirty="0" smtClean="0">
              <a:cs typeface="B Nazanin" pitchFamily="2" charset="-78"/>
            </a:endParaRPr>
          </a:p>
          <a:p>
            <a:endParaRPr lang="fa-IR" sz="2400" dirty="0" smtClean="0">
              <a:cs typeface="B Nazanin" pitchFamily="2" charset="-78"/>
            </a:endParaRPr>
          </a:p>
          <a:p>
            <a:endParaRPr lang="fa-IR" dirty="0">
              <a:cs typeface="B Nazanin" pitchFamily="2" charset="-78"/>
            </a:endParaRPr>
          </a:p>
        </p:txBody>
      </p:sp>
      <p:sp>
        <p:nvSpPr>
          <p:cNvPr id="4" name="Rounded Rectangle 3"/>
          <p:cNvSpPr/>
          <p:nvPr/>
        </p:nvSpPr>
        <p:spPr>
          <a:xfrm>
            <a:off x="323528" y="1052736"/>
            <a:ext cx="8286808" cy="571504"/>
          </a:xfrm>
          <a:prstGeom prst="roundRect">
            <a:avLst/>
          </a:prstGeom>
          <a:ln/>
        </p:spPr>
        <p:style>
          <a:lnRef idx="1">
            <a:schemeClr val="accent4"/>
          </a:lnRef>
          <a:fillRef idx="2">
            <a:schemeClr val="accent4"/>
          </a:fillRef>
          <a:effectRef idx="1">
            <a:schemeClr val="accent4"/>
          </a:effectRef>
          <a:fontRef idx="minor">
            <a:schemeClr val="dk1"/>
          </a:fontRef>
        </p:style>
        <p:txBody>
          <a:bodyPr rtlCol="1" anchor="ct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2400" b="1" dirty="0" smtClean="0">
                <a:cs typeface="B Nazanin" pitchFamily="2" charset="-78"/>
              </a:rPr>
              <a:t>(</a:t>
            </a:r>
            <a:r>
              <a:rPr lang="en-US" sz="2400" b="1" dirty="0" smtClean="0">
                <a:cs typeface="B Nazanin" pitchFamily="2" charset="-78"/>
              </a:rPr>
              <a:t>FFQ)</a:t>
            </a:r>
            <a:endParaRPr lang="fa-IR" sz="2400" b="1" cap="all" dirty="0">
              <a:ln w="0"/>
              <a:solidFill>
                <a:srgbClr val="7030A0"/>
              </a:solidFill>
              <a:effectLst>
                <a:reflection blurRad="12700" stA="50000" endPos="50000" dist="5000" dir="5400000" sy="-100000" rotWithShape="0"/>
              </a:effectLst>
              <a:cs typeface="+mj-cs"/>
            </a:endParaRPr>
          </a:p>
        </p:txBody>
      </p:sp>
      <p:pic>
        <p:nvPicPr>
          <p:cNvPr id="7" name="Picture 2" descr="C:\Documents and Settings\rnikbazm\Desktop\Ax sokhanrani ppt\imageDNA EGG.JPG"/>
          <p:cNvPicPr>
            <a:picLocks noChangeAspect="1" noChangeArrowheads="1"/>
          </p:cNvPicPr>
          <p:nvPr/>
        </p:nvPicPr>
        <p:blipFill>
          <a:blip r:embed="rId2" cstate="print"/>
          <a:srcRect/>
          <a:stretch>
            <a:fillRect/>
          </a:stretch>
        </p:blipFill>
        <p:spPr bwMode="auto">
          <a:xfrm>
            <a:off x="1" y="3643314"/>
            <a:ext cx="9143999" cy="3386084"/>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cs typeface="B Nazanin" pitchFamily="2" charset="-78"/>
              </a:rPr>
              <a:t>Methods (cont) </a:t>
            </a:r>
            <a:r>
              <a:rPr lang="en-US" dirty="0" smtClean="0"/>
              <a:t/>
            </a:r>
            <a:br>
              <a:rPr lang="en-US" dirty="0" smtClean="0"/>
            </a:br>
            <a:endParaRPr lang="fa-IR" dirty="0"/>
          </a:p>
        </p:txBody>
      </p:sp>
      <p:sp>
        <p:nvSpPr>
          <p:cNvPr id="4" name="Rounded Rectangle 3"/>
          <p:cNvSpPr/>
          <p:nvPr/>
        </p:nvSpPr>
        <p:spPr>
          <a:xfrm>
            <a:off x="395536" y="908720"/>
            <a:ext cx="8286808" cy="571504"/>
          </a:xfrm>
          <a:prstGeom prst="roundRect">
            <a:avLst/>
          </a:prstGeom>
          <a:ln/>
        </p:spPr>
        <p:style>
          <a:lnRef idx="1">
            <a:schemeClr val="accent4"/>
          </a:lnRef>
          <a:fillRef idx="2">
            <a:schemeClr val="accent4"/>
          </a:fillRef>
          <a:effectRef idx="1">
            <a:schemeClr val="accent4"/>
          </a:effectRef>
          <a:fontRef idx="minor">
            <a:schemeClr val="dk1"/>
          </a:fontRef>
        </p:style>
        <p:txBody>
          <a:bodyPr rtlCol="1" anchor="ct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200" dirty="0" smtClean="0">
                <a:cs typeface="B Nazanin" pitchFamily="2" charset="-78"/>
              </a:rPr>
              <a:t>Data gathering</a:t>
            </a:r>
            <a:endParaRPr lang="fa-IR" sz="3200" b="1" cap="all" dirty="0">
              <a:ln w="0"/>
              <a:solidFill>
                <a:srgbClr val="7030A0"/>
              </a:solidFill>
              <a:effectLst>
                <a:reflection blurRad="12700" stA="50000" endPos="50000" dist="5000" dir="5400000" sy="-100000" rotWithShape="0"/>
              </a:effectLst>
              <a:cs typeface="+mj-cs"/>
            </a:endParaRPr>
          </a:p>
        </p:txBody>
      </p:sp>
      <p:grpSp>
        <p:nvGrpSpPr>
          <p:cNvPr id="13" name="Group 12"/>
          <p:cNvGrpSpPr/>
          <p:nvPr/>
        </p:nvGrpSpPr>
        <p:grpSpPr>
          <a:xfrm>
            <a:off x="7143768" y="1643050"/>
            <a:ext cx="1622396" cy="1118679"/>
            <a:chOff x="1000694" y="1706734"/>
            <a:chExt cx="1622396" cy="1230692"/>
          </a:xfrm>
          <a:solidFill>
            <a:srgbClr val="FFCC00"/>
          </a:solidFill>
        </p:grpSpPr>
        <p:sp>
          <p:nvSpPr>
            <p:cNvPr id="14" name="Rounded Rectangle 13"/>
            <p:cNvSpPr/>
            <p:nvPr/>
          </p:nvSpPr>
          <p:spPr>
            <a:xfrm>
              <a:off x="1000694" y="1706734"/>
              <a:ext cx="1622396" cy="1188272"/>
            </a:xfrm>
            <a:prstGeom prst="roundRect">
              <a:avLst/>
            </a:prstGeom>
            <a:grpFill/>
          </p:spPr>
          <p:style>
            <a:lnRef idx="0">
              <a:schemeClr val="lt1">
                <a:hueOff val="0"/>
                <a:satOff val="0"/>
                <a:lumOff val="0"/>
                <a:alphaOff val="0"/>
              </a:schemeClr>
            </a:lnRef>
            <a:fillRef idx="3">
              <a:schemeClr val="accent5">
                <a:hueOff val="-9933876"/>
                <a:satOff val="39811"/>
                <a:lumOff val="8628"/>
                <a:alphaOff val="0"/>
              </a:schemeClr>
            </a:fillRef>
            <a:effectRef idx="3">
              <a:schemeClr val="accent5">
                <a:hueOff val="-9933876"/>
                <a:satOff val="39811"/>
                <a:lumOff val="8628"/>
                <a:alphaOff val="0"/>
              </a:schemeClr>
            </a:effectRef>
            <a:fontRef idx="minor">
              <a:schemeClr val="lt1"/>
            </a:fontRef>
          </p:style>
        </p:sp>
        <p:sp>
          <p:nvSpPr>
            <p:cNvPr id="15" name="Rounded Rectangle 4"/>
            <p:cNvSpPr/>
            <p:nvPr/>
          </p:nvSpPr>
          <p:spPr>
            <a:xfrm>
              <a:off x="1001264" y="1865169"/>
              <a:ext cx="1506382" cy="1072257"/>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400" dirty="0" smtClean="0">
                  <a:solidFill>
                    <a:schemeClr val="tx1"/>
                  </a:solidFill>
                </a:rPr>
                <a:t>Genetic amplified fragment</a:t>
              </a:r>
              <a:endParaRPr lang="fa-IR" sz="2300" b="1" dirty="0">
                <a:solidFill>
                  <a:schemeClr val="tx1"/>
                </a:solidFill>
              </a:endParaRPr>
            </a:p>
          </p:txBody>
        </p:sp>
      </p:grpSp>
      <p:grpSp>
        <p:nvGrpSpPr>
          <p:cNvPr id="19" name="Group 18"/>
          <p:cNvGrpSpPr/>
          <p:nvPr/>
        </p:nvGrpSpPr>
        <p:grpSpPr>
          <a:xfrm>
            <a:off x="2857488" y="1714488"/>
            <a:ext cx="1622396" cy="1080120"/>
            <a:chOff x="1144140" y="1074243"/>
            <a:chExt cx="1622396" cy="1188272"/>
          </a:xfrm>
          <a:solidFill>
            <a:srgbClr val="FFCC00"/>
          </a:solidFill>
        </p:grpSpPr>
        <p:sp>
          <p:nvSpPr>
            <p:cNvPr id="20" name="Rounded Rectangle 19"/>
            <p:cNvSpPr/>
            <p:nvPr/>
          </p:nvSpPr>
          <p:spPr>
            <a:xfrm>
              <a:off x="1144140" y="1074243"/>
              <a:ext cx="1622396" cy="1188272"/>
            </a:xfrm>
            <a:prstGeom prst="roundRect">
              <a:avLst/>
            </a:prstGeom>
            <a:grpFill/>
          </p:spPr>
          <p:style>
            <a:lnRef idx="0">
              <a:schemeClr val="lt1">
                <a:hueOff val="0"/>
                <a:satOff val="0"/>
                <a:lumOff val="0"/>
                <a:alphaOff val="0"/>
              </a:schemeClr>
            </a:lnRef>
            <a:fillRef idx="3">
              <a:schemeClr val="accent5">
                <a:hueOff val="-9933876"/>
                <a:satOff val="39811"/>
                <a:lumOff val="8628"/>
                <a:alphaOff val="0"/>
              </a:schemeClr>
            </a:fillRef>
            <a:effectRef idx="3">
              <a:schemeClr val="accent5">
                <a:hueOff val="-9933876"/>
                <a:satOff val="39811"/>
                <a:lumOff val="8628"/>
                <a:alphaOff val="0"/>
              </a:schemeClr>
            </a:effectRef>
            <a:fontRef idx="minor">
              <a:schemeClr val="lt1"/>
            </a:fontRef>
          </p:style>
        </p:sp>
        <p:sp>
          <p:nvSpPr>
            <p:cNvPr id="21" name="Rounded Rectangle 4"/>
            <p:cNvSpPr/>
            <p:nvPr/>
          </p:nvSpPr>
          <p:spPr>
            <a:xfrm>
              <a:off x="1215578" y="1074243"/>
              <a:ext cx="1506382" cy="1072257"/>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b="1" kern="1200" dirty="0" smtClean="0">
                  <a:solidFill>
                    <a:schemeClr val="bg1"/>
                  </a:solidFill>
                </a:rPr>
                <a:t>DNA extraction</a:t>
              </a:r>
              <a:endParaRPr lang="fa-IR" sz="2300" b="1" kern="1200" dirty="0">
                <a:solidFill>
                  <a:schemeClr val="bg1"/>
                </a:solidFill>
              </a:endParaRPr>
            </a:p>
          </p:txBody>
        </p:sp>
      </p:grpSp>
      <p:pic>
        <p:nvPicPr>
          <p:cNvPr id="1026" name="Picture 2" descr="C:\Users\mr nikbazm\Desktop\ppt s\DNA zarebeens.jpg"/>
          <p:cNvPicPr>
            <a:picLocks noGrp="1" noChangeAspect="1" noChangeArrowheads="1"/>
          </p:cNvPicPr>
          <p:nvPr>
            <p:ph idx="1"/>
          </p:nvPr>
        </p:nvPicPr>
        <p:blipFill>
          <a:blip r:embed="rId2" cstate="print"/>
          <a:srcRect/>
          <a:stretch>
            <a:fillRect/>
          </a:stretch>
        </p:blipFill>
        <p:spPr bwMode="auto">
          <a:xfrm>
            <a:off x="0" y="0"/>
            <a:ext cx="2714612" cy="3286124"/>
          </a:xfrm>
          <a:prstGeom prst="rect">
            <a:avLst/>
          </a:prstGeom>
          <a:noFill/>
        </p:spPr>
      </p:pic>
      <p:grpSp>
        <p:nvGrpSpPr>
          <p:cNvPr id="34" name="Group 33"/>
          <p:cNvGrpSpPr/>
          <p:nvPr/>
        </p:nvGrpSpPr>
        <p:grpSpPr>
          <a:xfrm>
            <a:off x="1115616" y="4509120"/>
            <a:ext cx="1622396" cy="1080120"/>
            <a:chOff x="1144140" y="602697"/>
            <a:chExt cx="1622396" cy="1188272"/>
          </a:xfrm>
          <a:solidFill>
            <a:srgbClr val="FFCC00"/>
          </a:solidFill>
        </p:grpSpPr>
        <p:sp>
          <p:nvSpPr>
            <p:cNvPr id="38" name="Rounded Rectangle 37"/>
            <p:cNvSpPr/>
            <p:nvPr/>
          </p:nvSpPr>
          <p:spPr>
            <a:xfrm>
              <a:off x="1144140" y="602697"/>
              <a:ext cx="1622396" cy="1188272"/>
            </a:xfrm>
            <a:prstGeom prst="roundRect">
              <a:avLst/>
            </a:prstGeom>
            <a:grpFill/>
          </p:spPr>
          <p:style>
            <a:lnRef idx="0">
              <a:schemeClr val="lt1">
                <a:hueOff val="0"/>
                <a:satOff val="0"/>
                <a:lumOff val="0"/>
                <a:alphaOff val="0"/>
              </a:schemeClr>
            </a:lnRef>
            <a:fillRef idx="3">
              <a:schemeClr val="accent5">
                <a:hueOff val="-9933876"/>
                <a:satOff val="39811"/>
                <a:lumOff val="8628"/>
                <a:alphaOff val="0"/>
              </a:schemeClr>
            </a:fillRef>
            <a:effectRef idx="3">
              <a:schemeClr val="accent5">
                <a:hueOff val="-9933876"/>
                <a:satOff val="39811"/>
                <a:lumOff val="8628"/>
                <a:alphaOff val="0"/>
              </a:schemeClr>
            </a:effectRef>
            <a:fontRef idx="minor">
              <a:schemeClr val="lt1"/>
            </a:fontRef>
          </p:style>
        </p:sp>
        <p:sp>
          <p:nvSpPr>
            <p:cNvPr id="39" name="Rounded Rectangle 4"/>
            <p:cNvSpPr/>
            <p:nvPr/>
          </p:nvSpPr>
          <p:spPr>
            <a:xfrm>
              <a:off x="1215578" y="681288"/>
              <a:ext cx="1506382" cy="1072257"/>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87630" tIns="87630" rIns="87630" bIns="87630" numCol="1" spcCol="1270" anchor="ctr" anchorCtr="0">
              <a:noAutofit/>
            </a:bodyPr>
            <a:lstStyle/>
            <a:p>
              <a:pPr algn="ctr"/>
              <a:r>
                <a:rPr lang="en-US" sz="2000" b="1" dirty="0" smtClean="0">
                  <a:solidFill>
                    <a:schemeClr val="tx1"/>
                  </a:solidFill>
                  <a:cs typeface="B Nazanin" pitchFamily="2" charset="-78"/>
                </a:rPr>
                <a:t>electrophoresis</a:t>
              </a:r>
              <a:endParaRPr lang="fa-IR" sz="2000" b="1" dirty="0" smtClean="0">
                <a:solidFill>
                  <a:schemeClr val="tx1"/>
                </a:solidFill>
                <a:cs typeface="B Nazanin" pitchFamily="2" charset="-78"/>
              </a:endParaRPr>
            </a:p>
          </p:txBody>
        </p:sp>
      </p:grpSp>
      <p:grpSp>
        <p:nvGrpSpPr>
          <p:cNvPr id="40" name="Group 39"/>
          <p:cNvGrpSpPr/>
          <p:nvPr/>
        </p:nvGrpSpPr>
        <p:grpSpPr>
          <a:xfrm>
            <a:off x="0" y="4869160"/>
            <a:ext cx="1043608" cy="1380122"/>
            <a:chOff x="2715776" y="1074244"/>
            <a:chExt cx="1622396" cy="1188272"/>
          </a:xfrm>
          <a:solidFill>
            <a:srgbClr val="FFCC00"/>
          </a:solidFill>
        </p:grpSpPr>
        <p:sp>
          <p:nvSpPr>
            <p:cNvPr id="41" name="Rounded Rectangle 40"/>
            <p:cNvSpPr/>
            <p:nvPr/>
          </p:nvSpPr>
          <p:spPr>
            <a:xfrm>
              <a:off x="2715776" y="1074244"/>
              <a:ext cx="1622396" cy="1188272"/>
            </a:xfrm>
            <a:prstGeom prst="roundRect">
              <a:avLst/>
            </a:prstGeom>
            <a:grpFill/>
          </p:spPr>
          <p:style>
            <a:lnRef idx="0">
              <a:schemeClr val="lt1">
                <a:hueOff val="0"/>
                <a:satOff val="0"/>
                <a:lumOff val="0"/>
                <a:alphaOff val="0"/>
              </a:schemeClr>
            </a:lnRef>
            <a:fillRef idx="3">
              <a:schemeClr val="accent5">
                <a:hueOff val="-9933876"/>
                <a:satOff val="39811"/>
                <a:lumOff val="8628"/>
                <a:alphaOff val="0"/>
              </a:schemeClr>
            </a:fillRef>
            <a:effectRef idx="3">
              <a:schemeClr val="accent5">
                <a:hueOff val="-9933876"/>
                <a:satOff val="39811"/>
                <a:lumOff val="8628"/>
                <a:alphaOff val="0"/>
              </a:schemeClr>
            </a:effectRef>
            <a:fontRef idx="minor">
              <a:schemeClr val="lt1"/>
            </a:fontRef>
          </p:style>
        </p:sp>
        <p:sp>
          <p:nvSpPr>
            <p:cNvPr id="42" name="Rounded Rectangle 4"/>
            <p:cNvSpPr/>
            <p:nvPr/>
          </p:nvSpPr>
          <p:spPr>
            <a:xfrm>
              <a:off x="2787215" y="1074244"/>
              <a:ext cx="1215126" cy="107225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87630" tIns="87630" rIns="87630" bIns="87630" numCol="1" spcCol="1270" anchor="ctr" anchorCtr="0">
              <a:noAutofit/>
            </a:bodyPr>
            <a:lstStyle/>
            <a:p>
              <a:pPr algn="ctr"/>
              <a:r>
                <a:rPr lang="en-US" sz="2400" b="1" dirty="0" smtClean="0">
                  <a:solidFill>
                    <a:schemeClr val="tx1"/>
                  </a:solidFill>
                </a:rPr>
                <a:t>RFLP</a:t>
              </a:r>
              <a:endParaRPr lang="en-US" sz="2400" dirty="0" smtClean="0">
                <a:solidFill>
                  <a:schemeClr val="tx1"/>
                </a:solidFill>
                <a:cs typeface="B Nazanin" pitchFamily="2" charset="-78"/>
              </a:endParaRPr>
            </a:p>
          </p:txBody>
        </p:sp>
      </p:grpSp>
      <p:grpSp>
        <p:nvGrpSpPr>
          <p:cNvPr id="43" name="Group 42"/>
          <p:cNvGrpSpPr/>
          <p:nvPr/>
        </p:nvGrpSpPr>
        <p:grpSpPr>
          <a:xfrm>
            <a:off x="1115616" y="5661248"/>
            <a:ext cx="1623038" cy="1196752"/>
            <a:chOff x="2787214" y="1958184"/>
            <a:chExt cx="1623038" cy="1316582"/>
          </a:xfrm>
          <a:solidFill>
            <a:srgbClr val="FFCC00"/>
          </a:solidFill>
        </p:grpSpPr>
        <p:sp>
          <p:nvSpPr>
            <p:cNvPr id="44" name="Rounded Rectangle 43"/>
            <p:cNvSpPr/>
            <p:nvPr/>
          </p:nvSpPr>
          <p:spPr>
            <a:xfrm>
              <a:off x="2787214" y="2086494"/>
              <a:ext cx="1622396" cy="1188272"/>
            </a:xfrm>
            <a:prstGeom prst="roundRect">
              <a:avLst/>
            </a:prstGeom>
            <a:grpFill/>
          </p:spPr>
          <p:style>
            <a:lnRef idx="0">
              <a:schemeClr val="lt1">
                <a:hueOff val="0"/>
                <a:satOff val="0"/>
                <a:lumOff val="0"/>
                <a:alphaOff val="0"/>
              </a:schemeClr>
            </a:lnRef>
            <a:fillRef idx="3">
              <a:schemeClr val="accent5">
                <a:hueOff val="-9933876"/>
                <a:satOff val="39811"/>
                <a:lumOff val="8628"/>
                <a:alphaOff val="0"/>
              </a:schemeClr>
            </a:fillRef>
            <a:effectRef idx="3">
              <a:schemeClr val="accent5">
                <a:hueOff val="-9933876"/>
                <a:satOff val="39811"/>
                <a:lumOff val="8628"/>
                <a:alphaOff val="0"/>
              </a:schemeClr>
            </a:effectRef>
            <a:fontRef idx="minor">
              <a:schemeClr val="lt1"/>
            </a:fontRef>
          </p:style>
        </p:sp>
        <p:sp>
          <p:nvSpPr>
            <p:cNvPr id="48" name="Rounded Rectangle 4"/>
            <p:cNvSpPr/>
            <p:nvPr/>
          </p:nvSpPr>
          <p:spPr>
            <a:xfrm>
              <a:off x="2832432" y="1958184"/>
              <a:ext cx="1577820" cy="1072257"/>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87630" tIns="87630" rIns="87630" bIns="87630" numCol="1" spcCol="1270" anchor="ctr" anchorCtr="0">
              <a:noAutofit/>
            </a:bodyPr>
            <a:lstStyle/>
            <a:p>
              <a:pPr algn="l"/>
              <a:endParaRPr lang="en-US" sz="2400" dirty="0" smtClean="0">
                <a:solidFill>
                  <a:schemeClr val="tx1"/>
                </a:solidFill>
                <a:cs typeface="B Nazanin" pitchFamily="2" charset="-78"/>
              </a:endParaRPr>
            </a:p>
            <a:p>
              <a:pPr algn="l"/>
              <a:r>
                <a:rPr lang="en-US" sz="2000" b="1" dirty="0" err="1" smtClean="0">
                  <a:solidFill>
                    <a:schemeClr val="tx1"/>
                  </a:solidFill>
                  <a:cs typeface="B Nazanin" pitchFamily="2" charset="-78"/>
                </a:rPr>
                <a:t>Prestain</a:t>
              </a:r>
              <a:r>
                <a:rPr lang="en-US" sz="2000" b="1" dirty="0" smtClean="0">
                  <a:solidFill>
                    <a:schemeClr val="tx1"/>
                  </a:solidFill>
                  <a:cs typeface="B Nazanin" pitchFamily="2" charset="-78"/>
                </a:rPr>
                <a:t> </a:t>
              </a:r>
              <a:r>
                <a:rPr lang="en-US" sz="2000" dirty="0" smtClean="0">
                  <a:cs typeface="B Nazanin" pitchFamily="2" charset="-78"/>
                </a:rPr>
                <a:t>method for </a:t>
              </a:r>
              <a:r>
                <a:rPr lang="en-US" sz="2000" b="1" dirty="0" smtClean="0">
                  <a:solidFill>
                    <a:schemeClr val="tx1"/>
                  </a:solidFill>
                  <a:cs typeface="B Nazanin" pitchFamily="2" charset="-78"/>
                </a:rPr>
                <a:t>gel </a:t>
              </a:r>
              <a:r>
                <a:rPr lang="en-US" sz="2000" b="1" dirty="0">
                  <a:solidFill>
                    <a:schemeClr val="tx1"/>
                  </a:solidFill>
                  <a:cs typeface="B Nazanin" pitchFamily="2" charset="-78"/>
                </a:rPr>
                <a:t>staining:</a:t>
              </a:r>
            </a:p>
            <a:p>
              <a:pPr algn="l"/>
              <a:r>
                <a:rPr lang="en-US" sz="2000" dirty="0" smtClean="0">
                  <a:cs typeface="B Nazanin" pitchFamily="2" charset="-78"/>
                </a:rPr>
                <a:t> </a:t>
              </a:r>
              <a:endParaRPr lang="fa-IR" sz="2000" b="1" dirty="0" smtClean="0">
                <a:solidFill>
                  <a:schemeClr val="tx1"/>
                </a:solidFill>
                <a:cs typeface="B Nazanin" pitchFamily="2" charset="-78"/>
              </a:endParaRPr>
            </a:p>
          </p:txBody>
        </p:sp>
      </p:grpSp>
      <p:grpSp>
        <p:nvGrpSpPr>
          <p:cNvPr id="36" name="Group 35"/>
          <p:cNvGrpSpPr/>
          <p:nvPr/>
        </p:nvGrpSpPr>
        <p:grpSpPr>
          <a:xfrm>
            <a:off x="4572000" y="1556792"/>
            <a:ext cx="2606486" cy="1440160"/>
            <a:chOff x="1737657" y="-71787"/>
            <a:chExt cx="2606486" cy="1080119"/>
          </a:xfrm>
        </p:grpSpPr>
        <p:sp>
          <p:nvSpPr>
            <p:cNvPr id="37" name="Right Arrow 36"/>
            <p:cNvSpPr/>
            <p:nvPr/>
          </p:nvSpPr>
          <p:spPr>
            <a:xfrm>
              <a:off x="1737657" y="221"/>
              <a:ext cx="2606486" cy="864539"/>
            </a:xfrm>
            <a:prstGeom prst="rightArrow">
              <a:avLst>
                <a:gd name="adj1" fmla="val 75000"/>
                <a:gd name="adj2" fmla="val 50000"/>
              </a:avLst>
            </a:prstGeom>
            <a:solidFill>
              <a:srgbClr val="CC99FF">
                <a:alpha val="90000"/>
              </a:srgbClr>
            </a:solidFill>
            <a:ln>
              <a:solidFill>
                <a:srgbClr val="FF00FF">
                  <a:alpha val="90000"/>
                </a:srgbClr>
              </a:solid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a:lstStyle/>
            <a:p>
              <a:pPr algn="ctr"/>
              <a:r>
                <a:rPr lang="en-US" sz="2400" dirty="0" smtClean="0">
                  <a:solidFill>
                    <a:schemeClr val="tx1"/>
                  </a:solidFill>
                </a:rPr>
                <a:t>Salting out </a:t>
              </a:r>
            </a:p>
            <a:p>
              <a:pPr algn="ctr"/>
              <a:endParaRPr lang="en-US" sz="2400" dirty="0" smtClean="0">
                <a:solidFill>
                  <a:schemeClr val="tx1"/>
                </a:solidFill>
              </a:endParaRPr>
            </a:p>
            <a:p>
              <a:pPr algn="ctr"/>
              <a:endParaRPr lang="en-US" sz="2400" dirty="0" smtClean="0">
                <a:solidFill>
                  <a:schemeClr val="tx1"/>
                </a:solidFill>
              </a:endParaRPr>
            </a:p>
            <a:p>
              <a:pPr algn="ctr"/>
              <a:endParaRPr lang="en-US" sz="2400" dirty="0" smtClean="0">
                <a:solidFill>
                  <a:schemeClr val="tx1"/>
                </a:solidFill>
              </a:endParaRPr>
            </a:p>
            <a:p>
              <a:pPr algn="ctr"/>
              <a:endParaRPr lang="en-US" sz="2400" dirty="0">
                <a:solidFill>
                  <a:schemeClr val="tx1"/>
                </a:solidFill>
              </a:endParaRPr>
            </a:p>
          </p:txBody>
        </p:sp>
        <p:sp>
          <p:nvSpPr>
            <p:cNvPr id="49" name="Right Arrow 4"/>
            <p:cNvSpPr/>
            <p:nvPr/>
          </p:nvSpPr>
          <p:spPr>
            <a:xfrm>
              <a:off x="1737657" y="-71787"/>
              <a:ext cx="2282284" cy="108011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endParaRPr lang="en-US" sz="2000" kern="1200"/>
            </a:p>
            <a:p>
              <a:pPr marL="228600" lvl="1" indent="-228600" algn="l" defTabSz="889000">
                <a:lnSpc>
                  <a:spcPct val="90000"/>
                </a:lnSpc>
                <a:spcBef>
                  <a:spcPct val="0"/>
                </a:spcBef>
                <a:spcAft>
                  <a:spcPct val="15000"/>
                </a:spcAft>
                <a:buChar char="••"/>
              </a:pPr>
              <a:endParaRPr lang="en-US" sz="2000" kern="1200"/>
            </a:p>
          </p:txBody>
        </p:sp>
      </p:grpSp>
      <p:grpSp>
        <p:nvGrpSpPr>
          <p:cNvPr id="50" name="Group 49"/>
          <p:cNvGrpSpPr/>
          <p:nvPr/>
        </p:nvGrpSpPr>
        <p:grpSpPr>
          <a:xfrm>
            <a:off x="395536" y="2996952"/>
            <a:ext cx="2606486" cy="1440160"/>
            <a:chOff x="1737657" y="-71787"/>
            <a:chExt cx="2606486" cy="1080119"/>
          </a:xfrm>
        </p:grpSpPr>
        <p:sp>
          <p:nvSpPr>
            <p:cNvPr id="51" name="Right Arrow 50"/>
            <p:cNvSpPr/>
            <p:nvPr/>
          </p:nvSpPr>
          <p:spPr>
            <a:xfrm>
              <a:off x="1737657" y="221"/>
              <a:ext cx="2606486" cy="864539"/>
            </a:xfrm>
            <a:prstGeom prst="rightArrow">
              <a:avLst>
                <a:gd name="adj1" fmla="val 75000"/>
                <a:gd name="adj2" fmla="val 50000"/>
              </a:avLst>
            </a:prstGeom>
            <a:solidFill>
              <a:srgbClr val="CC99FF">
                <a:alpha val="90000"/>
              </a:srgbClr>
            </a:solidFill>
            <a:ln>
              <a:solidFill>
                <a:srgbClr val="FF00FF">
                  <a:alpha val="90000"/>
                </a:srgbClr>
              </a:solid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a:lstStyle/>
            <a:p>
              <a:pPr algn="ctr"/>
              <a:r>
                <a:rPr lang="en-US" sz="2400" dirty="0" smtClean="0">
                  <a:solidFill>
                    <a:schemeClr val="tx1"/>
                  </a:solidFill>
                </a:rPr>
                <a:t>Genotyping:</a:t>
              </a:r>
            </a:p>
            <a:p>
              <a:pPr algn="ctr"/>
              <a:r>
                <a:rPr lang="en-US" sz="2400" dirty="0" smtClean="0">
                  <a:cs typeface="B Nazanin" pitchFamily="2" charset="-78"/>
                </a:rPr>
                <a:t>PCR-RFLP</a:t>
              </a:r>
              <a:endParaRPr lang="en-US" sz="2400" dirty="0" smtClean="0">
                <a:solidFill>
                  <a:schemeClr val="tx1"/>
                </a:solidFill>
              </a:endParaRPr>
            </a:p>
            <a:p>
              <a:pPr algn="ctr"/>
              <a:endParaRPr lang="en-US" sz="2400" dirty="0" smtClean="0">
                <a:solidFill>
                  <a:schemeClr val="tx1"/>
                </a:solidFill>
              </a:endParaRPr>
            </a:p>
            <a:p>
              <a:pPr algn="ctr"/>
              <a:endParaRPr lang="en-US" sz="2400" dirty="0" smtClean="0">
                <a:solidFill>
                  <a:schemeClr val="tx1"/>
                </a:solidFill>
              </a:endParaRPr>
            </a:p>
            <a:p>
              <a:pPr algn="ctr"/>
              <a:endParaRPr lang="en-US" sz="1600" dirty="0" smtClean="0">
                <a:solidFill>
                  <a:schemeClr val="tx1"/>
                </a:solidFill>
              </a:endParaRPr>
            </a:p>
            <a:p>
              <a:pPr algn="ctr"/>
              <a:r>
                <a:rPr lang="en-US" sz="1600" b="1" dirty="0" smtClean="0">
                  <a:solidFill>
                    <a:schemeClr val="tx1"/>
                  </a:solidFill>
                  <a:cs typeface="B Nazanin" pitchFamily="2" charset="-78"/>
                </a:rPr>
                <a:t> </a:t>
              </a:r>
              <a:endParaRPr lang="en-US" sz="1600" dirty="0" smtClean="0">
                <a:solidFill>
                  <a:schemeClr val="tx1"/>
                </a:solidFill>
              </a:endParaRPr>
            </a:p>
            <a:p>
              <a:pPr algn="ctr"/>
              <a:r>
                <a:rPr lang="en-US" sz="2000" dirty="0" smtClean="0">
                  <a:solidFill>
                    <a:schemeClr val="tx1"/>
                  </a:solidFill>
                </a:rPr>
                <a:t>Of PCR </a:t>
              </a:r>
              <a:r>
                <a:rPr lang="en-US" sz="2400" dirty="0" smtClean="0">
                  <a:solidFill>
                    <a:schemeClr val="tx1"/>
                  </a:solidFill>
                </a:rPr>
                <a:t>products</a:t>
              </a:r>
              <a:endParaRPr lang="en-US" sz="2400" dirty="0">
                <a:solidFill>
                  <a:schemeClr val="tx1"/>
                </a:solidFill>
              </a:endParaRPr>
            </a:p>
          </p:txBody>
        </p:sp>
        <p:sp>
          <p:nvSpPr>
            <p:cNvPr id="52" name="Right Arrow 4"/>
            <p:cNvSpPr/>
            <p:nvPr/>
          </p:nvSpPr>
          <p:spPr>
            <a:xfrm>
              <a:off x="1737657" y="-71787"/>
              <a:ext cx="2282284" cy="108011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endParaRPr lang="en-US" sz="2000" kern="1200"/>
            </a:p>
            <a:p>
              <a:pPr marL="228600" lvl="1" indent="-228600" algn="l" defTabSz="889000">
                <a:lnSpc>
                  <a:spcPct val="90000"/>
                </a:lnSpc>
                <a:spcBef>
                  <a:spcPct val="0"/>
                </a:spcBef>
                <a:spcAft>
                  <a:spcPct val="15000"/>
                </a:spcAft>
                <a:buChar char="••"/>
              </a:pPr>
              <a:endParaRPr lang="en-US" sz="2000" kern="1200"/>
            </a:p>
          </p:txBody>
        </p:sp>
      </p:grpSp>
      <p:grpSp>
        <p:nvGrpSpPr>
          <p:cNvPr id="53" name="Group 52"/>
          <p:cNvGrpSpPr/>
          <p:nvPr/>
        </p:nvGrpSpPr>
        <p:grpSpPr>
          <a:xfrm>
            <a:off x="3347864" y="2996952"/>
            <a:ext cx="2606486" cy="1440160"/>
            <a:chOff x="1737657" y="-71787"/>
            <a:chExt cx="2606486" cy="1080119"/>
          </a:xfrm>
        </p:grpSpPr>
        <p:sp>
          <p:nvSpPr>
            <p:cNvPr id="54" name="Right Arrow 53"/>
            <p:cNvSpPr/>
            <p:nvPr/>
          </p:nvSpPr>
          <p:spPr>
            <a:xfrm>
              <a:off x="1737657" y="221"/>
              <a:ext cx="2606486" cy="864539"/>
            </a:xfrm>
            <a:prstGeom prst="rightArrow">
              <a:avLst>
                <a:gd name="adj1" fmla="val 75000"/>
                <a:gd name="adj2" fmla="val 50000"/>
              </a:avLst>
            </a:prstGeom>
            <a:solidFill>
              <a:srgbClr val="CC99FF">
                <a:alpha val="90000"/>
              </a:srgbClr>
            </a:solidFill>
            <a:ln>
              <a:solidFill>
                <a:srgbClr val="FF00FF">
                  <a:alpha val="90000"/>
                </a:srgbClr>
              </a:solid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a:lstStyle/>
            <a:p>
              <a:pPr algn="ctr"/>
              <a:r>
                <a:rPr lang="en-US" sz="2400" dirty="0" err="1" smtClean="0">
                  <a:solidFill>
                    <a:schemeClr val="tx1"/>
                  </a:solidFill>
                </a:rPr>
                <a:t>Agarose</a:t>
              </a:r>
              <a:r>
                <a:rPr lang="en-US" sz="2400" dirty="0" smtClean="0">
                  <a:solidFill>
                    <a:schemeClr val="tx1"/>
                  </a:solidFill>
                </a:rPr>
                <a:t> gel</a:t>
              </a:r>
            </a:p>
            <a:p>
              <a:pPr algn="ctr"/>
              <a:endParaRPr lang="en-US" sz="2400" dirty="0" smtClean="0">
                <a:solidFill>
                  <a:schemeClr val="tx1"/>
                </a:solidFill>
              </a:endParaRPr>
            </a:p>
            <a:p>
              <a:pPr algn="ctr"/>
              <a:endParaRPr lang="en-US" sz="2400" dirty="0" smtClean="0">
                <a:solidFill>
                  <a:schemeClr val="tx1"/>
                </a:solidFill>
              </a:endParaRPr>
            </a:p>
            <a:p>
              <a:pPr algn="ctr"/>
              <a:endParaRPr lang="en-US" sz="2400" dirty="0" smtClean="0">
                <a:solidFill>
                  <a:schemeClr val="tx1"/>
                </a:solidFill>
              </a:endParaRPr>
            </a:p>
            <a:p>
              <a:pPr algn="ctr"/>
              <a:endParaRPr lang="en-US" sz="2400" dirty="0" smtClean="0">
                <a:solidFill>
                  <a:schemeClr val="tx1"/>
                </a:solidFill>
              </a:endParaRPr>
            </a:p>
            <a:p>
              <a:pPr algn="ctr"/>
              <a:endParaRPr lang="en-US" sz="2400" dirty="0">
                <a:solidFill>
                  <a:schemeClr val="tx1"/>
                </a:solidFill>
              </a:endParaRPr>
            </a:p>
          </p:txBody>
        </p:sp>
        <p:sp>
          <p:nvSpPr>
            <p:cNvPr id="55" name="Right Arrow 4"/>
            <p:cNvSpPr/>
            <p:nvPr/>
          </p:nvSpPr>
          <p:spPr>
            <a:xfrm>
              <a:off x="1737657" y="-71787"/>
              <a:ext cx="2282284" cy="108011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endParaRPr lang="en-US" sz="2000" kern="1200"/>
            </a:p>
            <a:p>
              <a:pPr marL="228600" lvl="1" indent="-228600" algn="l" defTabSz="889000">
                <a:lnSpc>
                  <a:spcPct val="90000"/>
                </a:lnSpc>
                <a:spcBef>
                  <a:spcPct val="0"/>
                </a:spcBef>
                <a:spcAft>
                  <a:spcPct val="15000"/>
                </a:spcAft>
                <a:buChar char="••"/>
              </a:pPr>
              <a:endParaRPr lang="en-US" sz="2000" kern="1200"/>
            </a:p>
          </p:txBody>
        </p:sp>
      </p:grpSp>
      <p:grpSp>
        <p:nvGrpSpPr>
          <p:cNvPr id="56" name="Group 55"/>
          <p:cNvGrpSpPr/>
          <p:nvPr/>
        </p:nvGrpSpPr>
        <p:grpSpPr>
          <a:xfrm>
            <a:off x="6300192" y="3068960"/>
            <a:ext cx="2606486" cy="1512168"/>
            <a:chOff x="1737657" y="-125793"/>
            <a:chExt cx="2606486" cy="1134125"/>
          </a:xfrm>
        </p:grpSpPr>
        <p:sp>
          <p:nvSpPr>
            <p:cNvPr id="57" name="Right Arrow 56"/>
            <p:cNvSpPr/>
            <p:nvPr/>
          </p:nvSpPr>
          <p:spPr>
            <a:xfrm>
              <a:off x="1737657" y="-125793"/>
              <a:ext cx="2606486" cy="864539"/>
            </a:xfrm>
            <a:prstGeom prst="rightArrow">
              <a:avLst>
                <a:gd name="adj1" fmla="val 75000"/>
                <a:gd name="adj2" fmla="val 50000"/>
              </a:avLst>
            </a:prstGeom>
            <a:solidFill>
              <a:srgbClr val="CC99FF">
                <a:alpha val="90000"/>
              </a:srgbClr>
            </a:solidFill>
            <a:ln>
              <a:solidFill>
                <a:srgbClr val="FF00FF">
                  <a:alpha val="90000"/>
                </a:srgbClr>
              </a:solid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a:lstStyle/>
            <a:p>
              <a:pPr algn="ctr"/>
              <a:r>
                <a:rPr lang="en-US" sz="2400" dirty="0" smtClean="0">
                  <a:solidFill>
                    <a:schemeClr val="tx1"/>
                  </a:solidFill>
                </a:rPr>
                <a:t>Genotypic groups (n=650)</a:t>
              </a:r>
            </a:p>
            <a:p>
              <a:pPr algn="ctr"/>
              <a:endParaRPr lang="en-US" sz="2400" dirty="0" smtClean="0">
                <a:solidFill>
                  <a:schemeClr val="tx1"/>
                </a:solidFill>
              </a:endParaRPr>
            </a:p>
            <a:p>
              <a:pPr algn="ctr"/>
              <a:endParaRPr lang="en-US" sz="2400" dirty="0" smtClean="0">
                <a:solidFill>
                  <a:schemeClr val="tx1"/>
                </a:solidFill>
              </a:endParaRPr>
            </a:p>
            <a:p>
              <a:pPr algn="ctr"/>
              <a:endParaRPr lang="en-US" sz="2400" dirty="0" smtClean="0">
                <a:solidFill>
                  <a:schemeClr val="tx1"/>
                </a:solidFill>
              </a:endParaRPr>
            </a:p>
            <a:p>
              <a:pPr algn="ctr"/>
              <a:endParaRPr lang="en-US" sz="2400" dirty="0" smtClean="0">
                <a:solidFill>
                  <a:schemeClr val="tx1"/>
                </a:solidFill>
              </a:endParaRPr>
            </a:p>
            <a:p>
              <a:pPr algn="ctr"/>
              <a:endParaRPr lang="en-US" sz="2400" dirty="0">
                <a:solidFill>
                  <a:schemeClr val="tx1"/>
                </a:solidFill>
              </a:endParaRPr>
            </a:p>
          </p:txBody>
        </p:sp>
        <p:sp>
          <p:nvSpPr>
            <p:cNvPr id="58" name="Right Arrow 4"/>
            <p:cNvSpPr/>
            <p:nvPr/>
          </p:nvSpPr>
          <p:spPr>
            <a:xfrm>
              <a:off x="1737657" y="-71787"/>
              <a:ext cx="2282284" cy="108011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endParaRPr lang="en-US" sz="2000" kern="1200"/>
            </a:p>
            <a:p>
              <a:pPr marL="228600" lvl="1" indent="-228600" algn="l" defTabSz="889000">
                <a:lnSpc>
                  <a:spcPct val="90000"/>
                </a:lnSpc>
                <a:spcBef>
                  <a:spcPct val="0"/>
                </a:spcBef>
                <a:spcAft>
                  <a:spcPct val="15000"/>
                </a:spcAft>
                <a:buChar char="••"/>
              </a:pPr>
              <a:endParaRPr lang="en-US" sz="2000" kern="1200"/>
            </a:p>
          </p:txBody>
        </p:sp>
      </p:grpSp>
      <p:sp>
        <p:nvSpPr>
          <p:cNvPr id="65" name="Rounded Rectangle 64"/>
          <p:cNvSpPr/>
          <p:nvPr/>
        </p:nvSpPr>
        <p:spPr>
          <a:xfrm>
            <a:off x="2915816" y="4624580"/>
            <a:ext cx="6228184" cy="2011331"/>
          </a:xfrm>
          <a:prstGeom prst="roundRect">
            <a:avLst/>
          </a:prstGeom>
          <a:solidFill>
            <a:srgbClr val="FFFF00"/>
          </a:solidFill>
        </p:spPr>
        <p:style>
          <a:lnRef idx="0">
            <a:schemeClr val="lt1">
              <a:hueOff val="0"/>
              <a:satOff val="0"/>
              <a:lumOff val="0"/>
              <a:alphaOff val="0"/>
            </a:schemeClr>
          </a:lnRef>
          <a:fillRef idx="3">
            <a:schemeClr val="accent5">
              <a:hueOff val="-9933876"/>
              <a:satOff val="39811"/>
              <a:lumOff val="8628"/>
              <a:alphaOff val="0"/>
            </a:schemeClr>
          </a:fillRef>
          <a:effectRef idx="3">
            <a:schemeClr val="accent5">
              <a:hueOff val="-9933876"/>
              <a:satOff val="39811"/>
              <a:lumOff val="8628"/>
              <a:alphaOff val="0"/>
            </a:schemeClr>
          </a:effectRef>
          <a:fontRef idx="minor">
            <a:schemeClr val="lt1"/>
          </a:fontRef>
        </p:style>
        <p:txBody>
          <a:bodyPr/>
          <a:lstStyle/>
          <a:p>
            <a:pPr algn="l"/>
            <a:r>
              <a:rPr lang="en-US" b="1" dirty="0" smtClean="0">
                <a:solidFill>
                  <a:schemeClr val="tx1"/>
                </a:solidFill>
                <a:cs typeface="B Nazanin" pitchFamily="2" charset="-78"/>
              </a:rPr>
              <a:t>APOB gene </a:t>
            </a:r>
            <a:r>
              <a:rPr lang="en-US" dirty="0" smtClean="0">
                <a:solidFill>
                  <a:schemeClr val="tx1"/>
                </a:solidFill>
              </a:rPr>
              <a:t>sequence  select from </a:t>
            </a:r>
            <a:r>
              <a:rPr lang="en-US" b="1" dirty="0" err="1" smtClean="0">
                <a:solidFill>
                  <a:schemeClr val="tx1"/>
                </a:solidFill>
                <a:cs typeface="B Nazanin" pitchFamily="2" charset="-78"/>
              </a:rPr>
              <a:t>Entrez</a:t>
            </a:r>
            <a:r>
              <a:rPr lang="en-US" b="1" dirty="0" smtClean="0">
                <a:solidFill>
                  <a:schemeClr val="tx1"/>
                </a:solidFill>
                <a:cs typeface="B Nazanin" pitchFamily="2" charset="-78"/>
              </a:rPr>
              <a:t> NCBI and Ensemble</a:t>
            </a:r>
          </a:p>
          <a:p>
            <a:pPr algn="l" rtl="0"/>
            <a:r>
              <a:rPr lang="en-US" dirty="0" smtClean="0">
                <a:solidFill>
                  <a:schemeClr val="tx1"/>
                </a:solidFill>
              </a:rPr>
              <a:t> Select 29 </a:t>
            </a:r>
            <a:r>
              <a:rPr lang="en-US" dirty="0" err="1" smtClean="0">
                <a:solidFill>
                  <a:schemeClr val="tx1"/>
                </a:solidFill>
              </a:rPr>
              <a:t>exon</a:t>
            </a:r>
            <a:r>
              <a:rPr lang="en-US" dirty="0" smtClean="0">
                <a:solidFill>
                  <a:schemeClr val="tx1"/>
                </a:solidFill>
              </a:rPr>
              <a:t> sequence</a:t>
            </a:r>
          </a:p>
          <a:p>
            <a:pPr algn="l" rtl="0"/>
            <a:r>
              <a:rPr lang="en-US" b="1" dirty="0" smtClean="0">
                <a:solidFill>
                  <a:schemeClr val="tx1"/>
                </a:solidFill>
                <a:cs typeface="B Nazanin" pitchFamily="2" charset="-78"/>
              </a:rPr>
              <a:t>Forward </a:t>
            </a:r>
            <a:r>
              <a:rPr lang="en-US" dirty="0" smtClean="0">
                <a:solidFill>
                  <a:schemeClr val="tx1"/>
                </a:solidFill>
              </a:rPr>
              <a:t>sequence designed</a:t>
            </a:r>
          </a:p>
          <a:p>
            <a:pPr algn="l" rtl="0"/>
            <a:r>
              <a:rPr lang="en-US" b="1" dirty="0" smtClean="0">
                <a:solidFill>
                  <a:schemeClr val="tx1"/>
                </a:solidFill>
                <a:cs typeface="B Nazanin" pitchFamily="2" charset="-78"/>
              </a:rPr>
              <a:t>Reverse </a:t>
            </a:r>
            <a:r>
              <a:rPr lang="en-US" dirty="0" smtClean="0">
                <a:solidFill>
                  <a:schemeClr val="tx1"/>
                </a:solidFill>
              </a:rPr>
              <a:t>sequence obtained from before papers</a:t>
            </a:r>
          </a:p>
          <a:p>
            <a:pPr algn="l"/>
            <a:r>
              <a:rPr lang="en-US" b="1" dirty="0" smtClean="0">
                <a:solidFill>
                  <a:schemeClr val="tx1"/>
                </a:solidFill>
              </a:rPr>
              <a:t>Forward primer: CACTGGGACCTACCAAGAG </a:t>
            </a:r>
          </a:p>
          <a:p>
            <a:pPr algn="l"/>
            <a:r>
              <a:rPr lang="en-US" b="1" dirty="0" smtClean="0">
                <a:solidFill>
                  <a:schemeClr val="tx1"/>
                </a:solidFill>
              </a:rPr>
              <a:t>Reverse primer: CTCGAAAGGAAGTGTAATCAC</a:t>
            </a:r>
            <a:endParaRPr lang="fa-IR" b="1" dirty="0" smtClean="0">
              <a:solidFill>
                <a:schemeClr val="tx1"/>
              </a:solidFill>
            </a:endParaRPr>
          </a:p>
          <a:p>
            <a:pPr algn="l" rtl="0"/>
            <a:endParaRPr lang="en-US" dirty="0" smtClean="0"/>
          </a:p>
          <a:p>
            <a:pPr algn="l" rtl="0"/>
            <a:endParaRPr lang="en-US" dirty="0" smtClean="0"/>
          </a:p>
          <a:p>
            <a:pPr algn="l" rtl="0"/>
            <a:endParaRPr lang="en-US" dirty="0" smtClean="0"/>
          </a:p>
          <a:p>
            <a:pPr algn="l" rtl="0"/>
            <a:endParaRPr lang="en-US" dirty="0" smtClean="0"/>
          </a:p>
          <a:p>
            <a:pPr algn="l" rtl="0"/>
            <a:endParaRPr lang="en-US" b="1" dirty="0" smtClean="0">
              <a:cs typeface="B Nazanin" pitchFamily="2" charset="-78"/>
            </a:endParaRPr>
          </a:p>
          <a:p>
            <a:pPr algn="l"/>
            <a:endParaRPr lang="en-US" b="1" dirty="0">
              <a:solidFill>
                <a:schemeClr val="tx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150137642"/>
              </p:ext>
            </p:extLst>
          </p:nvPr>
        </p:nvGraphicFramePr>
        <p:xfrm>
          <a:off x="251520" y="1000109"/>
          <a:ext cx="8640960" cy="5270631"/>
        </p:xfrm>
        <a:graphic>
          <a:graphicData uri="http://schemas.openxmlformats.org/drawingml/2006/table">
            <a:tbl>
              <a:tblPr>
                <a:tableStyleId>{08FB837D-C827-4EFA-A057-4D05807E0F7C}</a:tableStyleId>
              </a:tblPr>
              <a:tblGrid>
                <a:gridCol w="2880320"/>
                <a:gridCol w="2356626"/>
                <a:gridCol w="3404014"/>
              </a:tblGrid>
              <a:tr h="1564795">
                <a:tc gridSpan="3">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000" b="1" dirty="0" smtClean="0">
                          <a:latin typeface="+mn-lt"/>
                          <a:ea typeface="Calibri"/>
                          <a:cs typeface="Arial"/>
                        </a:rPr>
                        <a:t>Table1-</a:t>
                      </a:r>
                      <a:r>
                        <a:rPr lang="en-US" sz="2000" dirty="0" smtClean="0"/>
                        <a:t>Number </a:t>
                      </a:r>
                      <a:r>
                        <a:rPr lang="en-US" sz="2000" b="1" dirty="0" smtClean="0">
                          <a:latin typeface="+mn-lt"/>
                          <a:ea typeface="Calibri"/>
                          <a:cs typeface="Arial"/>
                        </a:rPr>
                        <a:t>and </a:t>
                      </a:r>
                      <a:r>
                        <a:rPr lang="en-US" sz="2000" dirty="0" smtClean="0"/>
                        <a:t>percent of </a:t>
                      </a:r>
                      <a:r>
                        <a:rPr lang="en-US" sz="2000" b="1" dirty="0" smtClean="0">
                          <a:cs typeface="B Nazanin" pitchFamily="2" charset="-78"/>
                        </a:rPr>
                        <a:t>patients with type 2 diabetes in Tehran in </a:t>
                      </a:r>
                      <a:r>
                        <a:rPr lang="en-US" sz="2000" dirty="0" err="1" smtClean="0"/>
                        <a:t>Apo­B</a:t>
                      </a:r>
                      <a:r>
                        <a:rPr lang="en-US" sz="2000" dirty="0" smtClean="0"/>
                        <a:t> </a:t>
                      </a:r>
                      <a:r>
                        <a:rPr lang="en-US" sz="2000" dirty="0" err="1" smtClean="0"/>
                        <a:t>Apo­B</a:t>
                      </a:r>
                      <a:r>
                        <a:rPr lang="en-US" sz="2000" dirty="0" smtClean="0"/>
                        <a:t> </a:t>
                      </a:r>
                      <a:r>
                        <a:rPr lang="en-US" sz="2000" dirty="0" err="1" smtClean="0"/>
                        <a:t>EcoRI</a:t>
                      </a:r>
                      <a:r>
                        <a:rPr lang="en-US" sz="2000" dirty="0" smtClean="0"/>
                        <a:t> genotypes</a:t>
                      </a:r>
                    </a:p>
                    <a:p>
                      <a:pPr marL="0" marR="0" indent="0" algn="l" defTabSz="914400" rtl="0" eaLnBrk="1" fontAlgn="auto" latinLnBrk="0" hangingPunct="1">
                        <a:lnSpc>
                          <a:spcPct val="115000"/>
                        </a:lnSpc>
                        <a:spcBef>
                          <a:spcPts val="0"/>
                        </a:spcBef>
                        <a:spcAft>
                          <a:spcPts val="0"/>
                        </a:spcAft>
                        <a:buClrTx/>
                        <a:buSzTx/>
                        <a:buFontTx/>
                        <a:buNone/>
                        <a:tabLst/>
                        <a:defRPr/>
                      </a:pPr>
                      <a:endParaRPr lang="en-US" sz="2000" b="1" dirty="0" smtClean="0">
                        <a:latin typeface="+mn-lt"/>
                        <a:ea typeface="Calibri"/>
                        <a:cs typeface="Arial"/>
                      </a:endParaRPr>
                    </a:p>
                    <a:p>
                      <a:pPr marL="0" marR="0" indent="0" algn="l" defTabSz="914400" rtl="1" eaLnBrk="1" fontAlgn="auto" latinLnBrk="0" hangingPunct="1">
                        <a:lnSpc>
                          <a:spcPct val="115000"/>
                        </a:lnSpc>
                        <a:spcBef>
                          <a:spcPts val="0"/>
                        </a:spcBef>
                        <a:spcAft>
                          <a:spcPts val="0"/>
                        </a:spcAft>
                        <a:buClrTx/>
                        <a:buSzTx/>
                        <a:buFontTx/>
                        <a:buNone/>
                        <a:tabLst/>
                        <a:defRPr/>
                      </a:pPr>
                      <a:endParaRPr lang="en-US" sz="2000" b="1" dirty="0" smtClean="0">
                        <a:latin typeface="+mn-lt"/>
                        <a:ea typeface="Calibri"/>
                        <a:cs typeface="B Nazanin" pitchFamily="2" charset="-78"/>
                      </a:endParaRPr>
                    </a:p>
                    <a:p>
                      <a:pPr algn="l" rtl="1">
                        <a:lnSpc>
                          <a:spcPct val="115000"/>
                        </a:lnSpc>
                      </a:pPr>
                      <a:endParaRPr lang="en-US" sz="2000" b="1" dirty="0">
                        <a:latin typeface="Calibri"/>
                        <a:ea typeface="Calibri"/>
                        <a:cs typeface="Arial"/>
                      </a:endParaRPr>
                    </a:p>
                  </a:txBody>
                  <a:tcPr marL="68580" marR="68580" marT="0" marB="0" anchor="ctr"/>
                </a:tc>
                <a:tc hMerge="1">
                  <a:txBody>
                    <a:bodyPr/>
                    <a:lstStyle/>
                    <a:p>
                      <a:pPr rtl="1"/>
                      <a:endParaRPr lang="fa-IR"/>
                    </a:p>
                  </a:txBody>
                  <a:tcPr/>
                </a:tc>
                <a:tc hMerge="1">
                  <a:txBody>
                    <a:bodyPr/>
                    <a:lstStyle/>
                    <a:p>
                      <a:pPr rtl="1"/>
                      <a:endParaRPr lang="fa-IR"/>
                    </a:p>
                  </a:txBody>
                  <a:tcPr/>
                </a:tc>
              </a:tr>
              <a:tr h="621232">
                <a:tc>
                  <a:txBody>
                    <a:bodyPr/>
                    <a:lstStyle/>
                    <a:p>
                      <a:pPr algn="ctr" rtl="1">
                        <a:lnSpc>
                          <a:spcPct val="115000"/>
                        </a:lnSpc>
                      </a:pPr>
                      <a:r>
                        <a:rPr lang="en-US" sz="2000" dirty="0" smtClean="0"/>
                        <a:t>Genetic variants</a:t>
                      </a:r>
                      <a:endParaRPr lang="en-US" sz="2000" b="1" dirty="0">
                        <a:latin typeface="Calibri"/>
                        <a:ea typeface="Calibri"/>
                        <a:cs typeface="Arial"/>
                      </a:endParaRPr>
                    </a:p>
                  </a:txBody>
                  <a:tcPr marL="68580" marR="68580" marT="0" marB="0" anchor="ctr"/>
                </a:tc>
                <a:tc>
                  <a:txBody>
                    <a:bodyPr/>
                    <a:lstStyle/>
                    <a:p>
                      <a:pPr algn="ctr" rtl="1">
                        <a:lnSpc>
                          <a:spcPct val="115000"/>
                        </a:lnSpc>
                      </a:pPr>
                      <a:r>
                        <a:rPr lang="en-US" sz="2000" dirty="0" smtClean="0"/>
                        <a:t>Number</a:t>
                      </a:r>
                      <a:endParaRPr lang="en-US" sz="2000" b="1" dirty="0">
                        <a:latin typeface="Calibri"/>
                        <a:ea typeface="Calibri"/>
                        <a:cs typeface="Arial"/>
                      </a:endParaRPr>
                    </a:p>
                  </a:txBody>
                  <a:tcPr marL="68580" marR="68580" marT="0" marB="0" anchor="ctr"/>
                </a:tc>
                <a:tc>
                  <a:txBody>
                    <a:bodyPr/>
                    <a:lstStyle/>
                    <a:p>
                      <a:pPr algn="ctr" rtl="1">
                        <a:lnSpc>
                          <a:spcPct val="115000"/>
                        </a:lnSpc>
                      </a:pPr>
                      <a:r>
                        <a:rPr lang="en-US" sz="2000" dirty="0" smtClean="0"/>
                        <a:t>Percent</a:t>
                      </a:r>
                      <a:endParaRPr lang="en-US" sz="2000" b="1" dirty="0">
                        <a:latin typeface="Calibri"/>
                        <a:ea typeface="Calibri"/>
                        <a:cs typeface="Arial"/>
                      </a:endParaRPr>
                    </a:p>
                  </a:txBody>
                  <a:tcPr marL="68580" marR="68580" marT="0" marB="0" anchor="ctr"/>
                </a:tc>
              </a:tr>
              <a:tr h="761130">
                <a:tc>
                  <a:txBody>
                    <a:bodyPr/>
                    <a:lstStyle/>
                    <a:p>
                      <a:pPr marL="38100" marR="38100" algn="l" rtl="0">
                        <a:lnSpc>
                          <a:spcPts val="1600"/>
                        </a:lnSpc>
                        <a:spcBef>
                          <a:spcPts val="500"/>
                        </a:spcBef>
                        <a:spcAft>
                          <a:spcPts val="500"/>
                        </a:spcAft>
                      </a:pPr>
                      <a:r>
                        <a:rPr lang="en-US" sz="2000" b="1" dirty="0" smtClean="0"/>
                        <a:t>Dominant homozygote</a:t>
                      </a:r>
                      <a:endParaRPr lang="en-US" sz="2000" b="1" dirty="0" smtClean="0">
                        <a:latin typeface="+mn-lt"/>
                        <a:ea typeface="Calibri"/>
                        <a:cs typeface="B Nazanin" pitchFamily="2" charset="-78"/>
                      </a:endParaRPr>
                    </a:p>
                    <a:p>
                      <a:pPr algn="l" rtl="1">
                        <a:lnSpc>
                          <a:spcPct val="115000"/>
                        </a:lnSpc>
                      </a:pPr>
                      <a:r>
                        <a:rPr lang="fa-IR" sz="2000" b="1" dirty="0" smtClean="0"/>
                        <a:t> </a:t>
                      </a:r>
                      <a:r>
                        <a:rPr lang="en-US" sz="2000" b="1" dirty="0"/>
                        <a:t>(E+/E+)</a:t>
                      </a:r>
                      <a:endParaRPr lang="en-US" sz="2000" b="1" dirty="0">
                        <a:latin typeface="Calibri"/>
                        <a:ea typeface="Calibri"/>
                        <a:cs typeface="Arial"/>
                      </a:endParaRPr>
                    </a:p>
                  </a:txBody>
                  <a:tcPr marL="68580" marR="68580" marT="0" marB="0" anchor="ctr"/>
                </a:tc>
                <a:tc>
                  <a:txBody>
                    <a:bodyPr/>
                    <a:lstStyle/>
                    <a:p>
                      <a:pPr algn="ctr" rtl="1">
                        <a:lnSpc>
                          <a:spcPct val="115000"/>
                        </a:lnSpc>
                      </a:pPr>
                      <a:r>
                        <a:rPr lang="en-US" sz="3200" b="1" dirty="0" smtClean="0"/>
                        <a:t>505</a:t>
                      </a:r>
                      <a:endParaRPr lang="en-US" sz="3200" b="1" dirty="0">
                        <a:latin typeface="Calibri"/>
                        <a:ea typeface="Calibri"/>
                        <a:cs typeface="Arial"/>
                      </a:endParaRPr>
                    </a:p>
                  </a:txBody>
                  <a:tcPr marL="68580" marR="68580" marT="0" marB="0" anchor="ctr"/>
                </a:tc>
                <a:tc>
                  <a:txBody>
                    <a:bodyPr/>
                    <a:lstStyle/>
                    <a:p>
                      <a:pPr algn="ctr" rtl="1">
                        <a:lnSpc>
                          <a:spcPct val="115000"/>
                        </a:lnSpc>
                      </a:pPr>
                      <a:r>
                        <a:rPr lang="en-US" sz="2800" b="1" dirty="0" smtClean="0"/>
                        <a:t>77.7</a:t>
                      </a:r>
                      <a:endParaRPr lang="en-US" sz="2800" b="1" dirty="0">
                        <a:latin typeface="Calibri"/>
                        <a:ea typeface="Calibri"/>
                        <a:cs typeface="Arial"/>
                      </a:endParaRPr>
                    </a:p>
                  </a:txBody>
                  <a:tcPr marL="68580" marR="68580" marT="0" marB="0" anchor="ctr"/>
                </a:tc>
              </a:tr>
              <a:tr h="737536">
                <a:tc>
                  <a:txBody>
                    <a:bodyPr/>
                    <a:lstStyle/>
                    <a:p>
                      <a:pPr marL="0" marR="0" indent="0" algn="l" defTabSz="914400" rtl="1" eaLnBrk="1" fontAlgn="auto" latinLnBrk="0" hangingPunct="1">
                        <a:lnSpc>
                          <a:spcPct val="115000"/>
                        </a:lnSpc>
                        <a:spcBef>
                          <a:spcPts val="0"/>
                        </a:spcBef>
                        <a:spcAft>
                          <a:spcPts val="0"/>
                        </a:spcAft>
                        <a:buClrTx/>
                        <a:buSzTx/>
                        <a:buFontTx/>
                        <a:buNone/>
                        <a:tabLst/>
                        <a:defRPr/>
                      </a:pPr>
                      <a:r>
                        <a:rPr lang="en-US" sz="2000" b="1" dirty="0" smtClean="0"/>
                        <a:t>Heterozygote</a:t>
                      </a:r>
                      <a:r>
                        <a:rPr lang="fa-IR" sz="2000" b="1" dirty="0" smtClean="0"/>
                        <a:t>    </a:t>
                      </a:r>
                    </a:p>
                    <a:p>
                      <a:pPr algn="l" rtl="1">
                        <a:lnSpc>
                          <a:spcPct val="115000"/>
                        </a:lnSpc>
                      </a:pPr>
                      <a:r>
                        <a:rPr lang="fa-IR" sz="2000" b="1" dirty="0" smtClean="0"/>
                        <a:t>  </a:t>
                      </a:r>
                      <a:r>
                        <a:rPr lang="en-US" sz="2000" b="1" dirty="0"/>
                        <a:t>(E+/E-)</a:t>
                      </a:r>
                      <a:endParaRPr lang="en-US" sz="2000" b="1" dirty="0">
                        <a:latin typeface="Calibri"/>
                        <a:ea typeface="Calibri"/>
                        <a:cs typeface="Arial"/>
                      </a:endParaRPr>
                    </a:p>
                  </a:txBody>
                  <a:tcPr marL="68580" marR="68580" marT="0" marB="0" anchor="ctr"/>
                </a:tc>
                <a:tc>
                  <a:txBody>
                    <a:bodyPr/>
                    <a:lstStyle/>
                    <a:p>
                      <a:pPr algn="ctr" rtl="1">
                        <a:lnSpc>
                          <a:spcPct val="115000"/>
                        </a:lnSpc>
                      </a:pPr>
                      <a:r>
                        <a:rPr lang="en-US" sz="3200" b="1" dirty="0" smtClean="0"/>
                        <a:t>137</a:t>
                      </a:r>
                      <a:endParaRPr lang="en-US" sz="3200" b="1" dirty="0">
                        <a:latin typeface="Calibri"/>
                        <a:ea typeface="Calibri"/>
                        <a:cs typeface="Arial"/>
                      </a:endParaRPr>
                    </a:p>
                  </a:txBody>
                  <a:tcPr marL="68580" marR="68580" marT="0" marB="0" anchor="ctr"/>
                </a:tc>
                <a:tc>
                  <a:txBody>
                    <a:bodyPr/>
                    <a:lstStyle/>
                    <a:p>
                      <a:pPr algn="ctr" rtl="1">
                        <a:lnSpc>
                          <a:spcPct val="115000"/>
                        </a:lnSpc>
                      </a:pPr>
                      <a:r>
                        <a:rPr lang="en-US" sz="2800" b="1" dirty="0" smtClean="0"/>
                        <a:t>21.1</a:t>
                      </a:r>
                      <a:endParaRPr lang="en-US" sz="2800" b="1" dirty="0">
                        <a:latin typeface="Calibri"/>
                        <a:ea typeface="Calibri"/>
                        <a:cs typeface="Arial"/>
                      </a:endParaRPr>
                    </a:p>
                  </a:txBody>
                  <a:tcPr marL="68580" marR="68580" marT="0" marB="0" anchor="ctr"/>
                </a:tc>
              </a:tr>
              <a:tr h="797475">
                <a:tc>
                  <a:txBody>
                    <a:bodyPr/>
                    <a:lstStyle/>
                    <a:p>
                      <a:pPr algn="l" rtl="0">
                        <a:lnSpc>
                          <a:spcPts val="2000"/>
                        </a:lnSpc>
                        <a:spcAft>
                          <a:spcPts val="0"/>
                        </a:spcAft>
                      </a:pPr>
                      <a:r>
                        <a:rPr lang="en-US" sz="2000" b="1" dirty="0" smtClean="0"/>
                        <a:t>Recessive homozygote</a:t>
                      </a:r>
                      <a:endParaRPr lang="en-US" sz="2000" b="1" dirty="0" smtClean="0">
                        <a:solidFill>
                          <a:schemeClr val="tx1"/>
                        </a:solidFill>
                        <a:latin typeface="+mn-lt"/>
                        <a:ea typeface="Calibri"/>
                        <a:cs typeface="Arial"/>
                      </a:endParaRPr>
                    </a:p>
                    <a:p>
                      <a:pPr algn="l" rtl="1">
                        <a:lnSpc>
                          <a:spcPct val="115000"/>
                        </a:lnSpc>
                      </a:pPr>
                      <a:r>
                        <a:rPr lang="fa-IR" sz="2000" b="1" dirty="0" smtClean="0"/>
                        <a:t> </a:t>
                      </a:r>
                      <a:r>
                        <a:rPr lang="en-US" sz="2000" b="1" dirty="0"/>
                        <a:t>(E-/E-)</a:t>
                      </a:r>
                      <a:endParaRPr lang="en-US" sz="2000" b="1" dirty="0">
                        <a:latin typeface="Calibri"/>
                        <a:ea typeface="Calibri"/>
                        <a:cs typeface="Arial"/>
                      </a:endParaRPr>
                    </a:p>
                  </a:txBody>
                  <a:tcPr marL="68580" marR="68580" marT="0" marB="0" anchor="ctr"/>
                </a:tc>
                <a:tc>
                  <a:txBody>
                    <a:bodyPr/>
                    <a:lstStyle/>
                    <a:p>
                      <a:pPr algn="ctr" rtl="1">
                        <a:lnSpc>
                          <a:spcPct val="115000"/>
                        </a:lnSpc>
                      </a:pPr>
                      <a:r>
                        <a:rPr lang="en-US" sz="3200" b="1" dirty="0" smtClean="0"/>
                        <a:t>8</a:t>
                      </a:r>
                      <a:endParaRPr lang="en-US" sz="3200" b="1" dirty="0">
                        <a:latin typeface="Calibri"/>
                        <a:ea typeface="Calibri"/>
                        <a:cs typeface="Arial"/>
                      </a:endParaRPr>
                    </a:p>
                  </a:txBody>
                  <a:tcPr marL="68580" marR="68580" marT="0" marB="0" anchor="ctr"/>
                </a:tc>
                <a:tc>
                  <a:txBody>
                    <a:bodyPr/>
                    <a:lstStyle/>
                    <a:p>
                      <a:pPr algn="ctr" rtl="1">
                        <a:lnSpc>
                          <a:spcPct val="115000"/>
                        </a:lnSpc>
                      </a:pPr>
                      <a:r>
                        <a:rPr lang="en-US" sz="2800" b="1" dirty="0" smtClean="0"/>
                        <a:t>1.2</a:t>
                      </a:r>
                      <a:endParaRPr lang="en-US" sz="2800" b="1" dirty="0">
                        <a:latin typeface="Calibri"/>
                        <a:ea typeface="Calibri"/>
                        <a:cs typeface="Arial"/>
                      </a:endParaRPr>
                    </a:p>
                  </a:txBody>
                  <a:tcPr marL="68580" marR="68580" marT="0" marB="0" anchor="ctr"/>
                </a:tc>
              </a:tr>
              <a:tr h="621232">
                <a:tc>
                  <a:txBody>
                    <a:bodyPr/>
                    <a:lstStyle/>
                    <a:p>
                      <a:pPr algn="l" rtl="1">
                        <a:lnSpc>
                          <a:spcPct val="115000"/>
                        </a:lnSpc>
                      </a:pPr>
                      <a:r>
                        <a:rPr lang="en-US" sz="2000" dirty="0" smtClean="0"/>
                        <a:t>Total</a:t>
                      </a:r>
                      <a:endParaRPr lang="en-US" sz="2000" b="1" dirty="0">
                        <a:latin typeface="Calibri"/>
                        <a:ea typeface="Calibri"/>
                        <a:cs typeface="Arial"/>
                      </a:endParaRPr>
                    </a:p>
                  </a:txBody>
                  <a:tcPr marL="68580" marR="68580" marT="0" marB="0" anchor="ctr"/>
                </a:tc>
                <a:tc>
                  <a:txBody>
                    <a:bodyPr/>
                    <a:lstStyle/>
                    <a:p>
                      <a:pPr algn="ctr" rtl="1">
                        <a:lnSpc>
                          <a:spcPct val="115000"/>
                        </a:lnSpc>
                      </a:pPr>
                      <a:r>
                        <a:rPr lang="en-US" sz="3200" b="1" dirty="0" smtClean="0"/>
                        <a:t>650</a:t>
                      </a:r>
                      <a:endParaRPr lang="en-US" sz="3200" b="1" dirty="0">
                        <a:latin typeface="Calibri"/>
                        <a:ea typeface="Calibri"/>
                        <a:cs typeface="Arial"/>
                      </a:endParaRPr>
                    </a:p>
                  </a:txBody>
                  <a:tcPr marL="68580" marR="68580" marT="0" marB="0" anchor="ctr"/>
                </a:tc>
                <a:tc>
                  <a:txBody>
                    <a:bodyPr/>
                    <a:lstStyle/>
                    <a:p>
                      <a:pPr algn="ctr" rtl="1">
                        <a:lnSpc>
                          <a:spcPct val="115000"/>
                        </a:lnSpc>
                      </a:pPr>
                      <a:r>
                        <a:rPr lang="en-US" sz="3200" b="0" dirty="0" smtClean="0"/>
                        <a:t>100</a:t>
                      </a:r>
                      <a:endParaRPr lang="en-US" sz="3200" b="0" dirty="0">
                        <a:latin typeface="Calibri"/>
                        <a:ea typeface="Calibri"/>
                        <a:cs typeface="Arial"/>
                      </a:endParaRPr>
                    </a:p>
                  </a:txBody>
                  <a:tcPr marL="68580" marR="68580" marT="0" marB="0" anchor="ctr"/>
                </a:tc>
              </a:tr>
            </a:tbl>
          </a:graphicData>
        </a:graphic>
      </p:graphicFrame>
      <p:sp>
        <p:nvSpPr>
          <p:cNvPr id="3" name="Rounded Rectangle 2"/>
          <p:cNvSpPr/>
          <p:nvPr/>
        </p:nvSpPr>
        <p:spPr>
          <a:xfrm>
            <a:off x="251520" y="357166"/>
            <a:ext cx="8640960" cy="571504"/>
          </a:xfrm>
          <a:prstGeom prst="roundRect">
            <a:avLst/>
          </a:prstGeom>
          <a:ln/>
        </p:spPr>
        <p:style>
          <a:lnRef idx="1">
            <a:schemeClr val="accent4"/>
          </a:lnRef>
          <a:fillRef idx="2">
            <a:schemeClr val="accent4"/>
          </a:fillRef>
          <a:effectRef idx="1">
            <a:schemeClr val="accent4"/>
          </a:effectRef>
          <a:fontRef idx="minor">
            <a:schemeClr val="dk1"/>
          </a:fontRef>
        </p:style>
        <p:txBody>
          <a:bodyPr rtlCol="1" anchor="ct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4000" b="1" cap="all" dirty="0" smtClean="0">
                <a:ln w="0"/>
                <a:solidFill>
                  <a:srgbClr val="7030A0"/>
                </a:solidFill>
                <a:effectLst>
                  <a:reflection blurRad="12700" stA="50000" endPos="50000" dist="5000" dir="5400000" sy="-100000" rotWithShape="0"/>
                </a:effectLst>
              </a:rPr>
              <a:t>Result</a:t>
            </a:r>
            <a:endParaRPr lang="fa-IR" sz="4000" b="1" cap="all" dirty="0">
              <a:ln w="0"/>
              <a:solidFill>
                <a:srgbClr val="7030A0"/>
              </a:solidFill>
              <a:effectLst>
                <a:reflection blurRad="12700" stA="50000" endPos="50000" dist="5000" dir="5400000" sy="-100000" rotWithShape="0"/>
              </a:effectLs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035825126"/>
              </p:ext>
            </p:extLst>
          </p:nvPr>
        </p:nvGraphicFramePr>
        <p:xfrm>
          <a:off x="237872" y="1052736"/>
          <a:ext cx="8640959" cy="5616624"/>
        </p:xfrm>
        <a:graphic>
          <a:graphicData uri="http://schemas.openxmlformats.org/drawingml/2006/table">
            <a:tbl>
              <a:tblPr>
                <a:tableStyleId>{08FB837D-C827-4EFA-A057-4D05807E0F7C}</a:tableStyleId>
              </a:tblPr>
              <a:tblGrid>
                <a:gridCol w="1224136"/>
                <a:gridCol w="2075140"/>
                <a:gridCol w="2120963"/>
                <a:gridCol w="2120963"/>
                <a:gridCol w="1099757"/>
              </a:tblGrid>
              <a:tr h="1165676">
                <a:tc gridSpan="5">
                  <a:txBody>
                    <a:bodyPr/>
                    <a:lstStyle/>
                    <a:p>
                      <a:pPr marL="0" marR="0" indent="0" algn="l" defTabSz="914400" rtl="1" eaLnBrk="1" fontAlgn="auto" latinLnBrk="0" hangingPunct="1">
                        <a:lnSpc>
                          <a:spcPts val="2000"/>
                        </a:lnSpc>
                        <a:spcBef>
                          <a:spcPts val="0"/>
                        </a:spcBef>
                        <a:spcAft>
                          <a:spcPts val="0"/>
                        </a:spcAft>
                        <a:buClrTx/>
                        <a:buSzTx/>
                        <a:buFontTx/>
                        <a:buNone/>
                        <a:tabLst/>
                        <a:defRPr/>
                      </a:pPr>
                      <a:r>
                        <a:rPr lang="en-US" sz="2000" b="1" dirty="0" smtClean="0">
                          <a:solidFill>
                            <a:schemeClr val="tx1"/>
                          </a:solidFill>
                          <a:latin typeface="Calibri"/>
                          <a:ea typeface="Calibri"/>
                          <a:cs typeface="Arial"/>
                        </a:rPr>
                        <a:t>Table2-</a:t>
                      </a:r>
                      <a:r>
                        <a:rPr lang="en-US" sz="2000" dirty="0" smtClean="0"/>
                        <a:t>Mean </a:t>
                      </a:r>
                      <a:r>
                        <a:rPr lang="en-US" sz="2000" dirty="0" smtClean="0"/>
                        <a:t>± SD quantitative variables </a:t>
                      </a:r>
                      <a:r>
                        <a:rPr lang="en-US" sz="2000" baseline="0" dirty="0" smtClean="0"/>
                        <a:t>in </a:t>
                      </a:r>
                      <a:r>
                        <a:rPr lang="en-US" sz="2000" dirty="0" err="1" smtClean="0"/>
                        <a:t>Apo­B</a:t>
                      </a:r>
                      <a:r>
                        <a:rPr lang="en-US" sz="2000" dirty="0" smtClean="0"/>
                        <a:t> EcoRI genotypes</a:t>
                      </a:r>
                      <a:r>
                        <a:rPr lang="en-US" sz="2000" baseline="0" dirty="0" smtClean="0"/>
                        <a:t> in </a:t>
                      </a:r>
                      <a:r>
                        <a:rPr lang="en-US" sz="2000" b="1" dirty="0" smtClean="0">
                          <a:cs typeface="B Nazanin" pitchFamily="2" charset="-78"/>
                        </a:rPr>
                        <a:t>patients with type 2 diabetes in Tehran</a:t>
                      </a:r>
                      <a:r>
                        <a:rPr lang="en-US" sz="2000" dirty="0" smtClean="0"/>
                        <a:t>  </a:t>
                      </a:r>
                      <a:endParaRPr lang="en-US" sz="2000" b="1" dirty="0" smtClean="0">
                        <a:latin typeface="+mn-lt"/>
                        <a:ea typeface="Calibri"/>
                        <a:cs typeface="B Nazanin" pitchFamily="2" charset="-78"/>
                      </a:endParaRPr>
                    </a:p>
                    <a:p>
                      <a:pPr algn="l" rtl="1">
                        <a:lnSpc>
                          <a:spcPts val="2000"/>
                        </a:lnSpc>
                        <a:spcAft>
                          <a:spcPts val="0"/>
                        </a:spcAft>
                      </a:pPr>
                      <a:endParaRPr lang="fa-IR" sz="2000" dirty="0" smtClean="0"/>
                    </a:p>
                    <a:p>
                      <a:pPr algn="r" rtl="1">
                        <a:lnSpc>
                          <a:spcPct val="115000"/>
                        </a:lnSpc>
                      </a:pPr>
                      <a:endParaRPr lang="en-US" sz="2000" b="1" dirty="0">
                        <a:solidFill>
                          <a:schemeClr val="tx1"/>
                        </a:solidFill>
                        <a:latin typeface="Calibri"/>
                        <a:ea typeface="Calibri"/>
                        <a:cs typeface="Arial"/>
                      </a:endParaRPr>
                    </a:p>
                  </a:txBody>
                  <a:tcPr marL="66853" marR="66853" marT="0" marB="0" anchor="ct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r>
              <a:tr h="546097">
                <a:tc rowSpan="2">
                  <a:txBody>
                    <a:bodyPr/>
                    <a:lstStyle/>
                    <a:p>
                      <a:pPr algn="r" rtl="1">
                        <a:lnSpc>
                          <a:spcPts val="2000"/>
                        </a:lnSpc>
                        <a:spcAft>
                          <a:spcPts val="0"/>
                        </a:spcAft>
                      </a:pPr>
                      <a:endParaRPr lang="fa-IR" sz="2000" dirty="0"/>
                    </a:p>
                    <a:p>
                      <a:pPr algn="r" rtl="1">
                        <a:lnSpc>
                          <a:spcPts val="2000"/>
                        </a:lnSpc>
                      </a:pPr>
                      <a:r>
                        <a:rPr lang="en-US" sz="2000" dirty="0" smtClean="0"/>
                        <a:t>Quantitative variables</a:t>
                      </a:r>
                      <a:endParaRPr lang="en-US" sz="2000" b="1" dirty="0">
                        <a:solidFill>
                          <a:schemeClr val="tx1"/>
                        </a:solidFill>
                        <a:latin typeface="Calibri"/>
                        <a:ea typeface="Calibri"/>
                        <a:cs typeface="Arial"/>
                      </a:endParaRPr>
                    </a:p>
                  </a:txBody>
                  <a:tcPr marL="66853" marR="66853" marT="0" marB="0" anchor="ctr"/>
                </a:tc>
                <a:tc>
                  <a:txBody>
                    <a:bodyPr/>
                    <a:lstStyle/>
                    <a:p>
                      <a:pPr marL="38100" marR="38100" algn="ctr" rtl="0">
                        <a:lnSpc>
                          <a:spcPts val="1600"/>
                        </a:lnSpc>
                        <a:spcBef>
                          <a:spcPts val="500"/>
                        </a:spcBef>
                        <a:spcAft>
                          <a:spcPts val="500"/>
                        </a:spcAft>
                      </a:pPr>
                      <a:r>
                        <a:rPr lang="en-US" sz="2000" b="1" dirty="0" smtClean="0"/>
                        <a:t>Dominant homozygote</a:t>
                      </a:r>
                      <a:endParaRPr lang="en-US" sz="2000" b="1" dirty="0">
                        <a:latin typeface="+mn-lt"/>
                        <a:ea typeface="Calibri"/>
                        <a:cs typeface="B Nazanin" pitchFamily="2" charset="-78"/>
                      </a:endParaRPr>
                    </a:p>
                  </a:txBody>
                  <a:tcPr marL="66853" marR="66853" marT="0" marB="0" anchor="ctr"/>
                </a:tc>
                <a:tc>
                  <a:txBody>
                    <a:bodyPr/>
                    <a:lstStyle/>
                    <a:p>
                      <a:pPr algn="ctr" rtl="0">
                        <a:lnSpc>
                          <a:spcPts val="2000"/>
                        </a:lnSpc>
                        <a:spcAft>
                          <a:spcPts val="0"/>
                        </a:spcAft>
                      </a:pPr>
                      <a:r>
                        <a:rPr lang="en-US" sz="2000" b="1" dirty="0" smtClean="0"/>
                        <a:t>Heterozygote</a:t>
                      </a:r>
                      <a:endParaRPr lang="en-US" sz="2000" b="1" dirty="0">
                        <a:solidFill>
                          <a:schemeClr val="tx1"/>
                        </a:solidFill>
                        <a:latin typeface="Calibri"/>
                        <a:ea typeface="Calibri"/>
                        <a:cs typeface="Arial"/>
                      </a:endParaRPr>
                    </a:p>
                  </a:txBody>
                  <a:tcPr marL="66853" marR="66853" marT="0" marB="0" anchor="ctr"/>
                </a:tc>
                <a:tc>
                  <a:txBody>
                    <a:bodyPr/>
                    <a:lstStyle/>
                    <a:p>
                      <a:pPr algn="ctr" rtl="0">
                        <a:lnSpc>
                          <a:spcPts val="2000"/>
                        </a:lnSpc>
                        <a:spcAft>
                          <a:spcPts val="0"/>
                        </a:spcAft>
                      </a:pPr>
                      <a:r>
                        <a:rPr lang="en-US" sz="2000" b="1" dirty="0" smtClean="0"/>
                        <a:t>Recessive homozygote</a:t>
                      </a:r>
                      <a:endParaRPr lang="en-US" sz="2000" b="1" dirty="0">
                        <a:solidFill>
                          <a:schemeClr val="tx1"/>
                        </a:solidFill>
                        <a:latin typeface="Calibri"/>
                        <a:ea typeface="Calibri"/>
                        <a:cs typeface="Arial"/>
                      </a:endParaRPr>
                    </a:p>
                  </a:txBody>
                  <a:tcPr marL="66853" marR="66853" marT="0" marB="0" anchor="ctr"/>
                </a:tc>
                <a:tc rowSpan="2">
                  <a:txBody>
                    <a:bodyPr/>
                    <a:lstStyle/>
                    <a:p>
                      <a:pPr algn="ctr" rtl="0">
                        <a:lnSpc>
                          <a:spcPts val="2000"/>
                        </a:lnSpc>
                        <a:spcAft>
                          <a:spcPts val="0"/>
                        </a:spcAft>
                      </a:pPr>
                      <a:r>
                        <a:rPr lang="en-US" sz="2000" dirty="0" smtClean="0"/>
                        <a:t>P value</a:t>
                      </a:r>
                      <a:endParaRPr lang="en-US" sz="2000" b="1" dirty="0">
                        <a:solidFill>
                          <a:schemeClr val="tx1"/>
                        </a:solidFill>
                        <a:latin typeface="Calibri"/>
                        <a:ea typeface="Calibri"/>
                        <a:cs typeface="Arial"/>
                      </a:endParaRPr>
                    </a:p>
                  </a:txBody>
                  <a:tcPr marL="66853" marR="66853" marT="0" marB="0" anchor="ctr"/>
                </a:tc>
              </a:tr>
              <a:tr h="1090929">
                <a:tc vMerge="1">
                  <a:txBody>
                    <a:bodyPr/>
                    <a:lstStyle/>
                    <a:p>
                      <a:pPr rtl="1"/>
                      <a:endParaRPr lang="fa-IR"/>
                    </a:p>
                  </a:txBody>
                  <a:tcPr/>
                </a:tc>
                <a:tc>
                  <a:txBody>
                    <a:bodyPr/>
                    <a:lstStyle/>
                    <a:p>
                      <a:pPr marL="38100" marR="38100" algn="ctr" rtl="0">
                        <a:lnSpc>
                          <a:spcPts val="1600"/>
                        </a:lnSpc>
                        <a:spcBef>
                          <a:spcPts val="500"/>
                        </a:spcBef>
                        <a:spcAft>
                          <a:spcPts val="500"/>
                        </a:spcAft>
                      </a:pPr>
                      <a:r>
                        <a:rPr lang="en-US" sz="2000" dirty="0" smtClean="0"/>
                        <a:t>mean ± SD</a:t>
                      </a:r>
                      <a:endParaRPr lang="en-US" sz="2000" b="1" dirty="0">
                        <a:latin typeface="+mn-lt"/>
                        <a:ea typeface="Calibri"/>
                        <a:cs typeface="B Nazanin" pitchFamily="2" charset="-78"/>
                      </a:endParaRPr>
                    </a:p>
                  </a:txBody>
                  <a:tcPr marL="66853" marR="66853" marT="0" marB="0" anchor="ctr"/>
                </a:tc>
                <a:tc>
                  <a:txBody>
                    <a:bodyPr/>
                    <a:lstStyle/>
                    <a:p>
                      <a:pPr marL="38100" marR="38100" algn="ctr" rtl="0">
                        <a:lnSpc>
                          <a:spcPts val="1600"/>
                        </a:lnSpc>
                        <a:spcBef>
                          <a:spcPts val="500"/>
                        </a:spcBef>
                        <a:spcAft>
                          <a:spcPts val="500"/>
                        </a:spcAft>
                      </a:pPr>
                      <a:r>
                        <a:rPr lang="en-US" sz="2000" dirty="0" smtClean="0"/>
                        <a:t>mean ± SD</a:t>
                      </a:r>
                      <a:endParaRPr lang="en-US" sz="2000" b="1" dirty="0">
                        <a:latin typeface="+mn-lt"/>
                        <a:ea typeface="Calibri"/>
                        <a:cs typeface="B Nazanin" pitchFamily="2" charset="-78"/>
                      </a:endParaRPr>
                    </a:p>
                  </a:txBody>
                  <a:tcPr marL="66853" marR="66853" marT="0" marB="0" anchor="ctr"/>
                </a:tc>
                <a:tc>
                  <a:txBody>
                    <a:bodyPr/>
                    <a:lstStyle/>
                    <a:p>
                      <a:pPr marL="38100" marR="38100" algn="ctr" rtl="0">
                        <a:lnSpc>
                          <a:spcPts val="1600"/>
                        </a:lnSpc>
                        <a:spcBef>
                          <a:spcPts val="500"/>
                        </a:spcBef>
                        <a:spcAft>
                          <a:spcPts val="500"/>
                        </a:spcAft>
                      </a:pPr>
                      <a:r>
                        <a:rPr lang="en-US" sz="2000" dirty="0" smtClean="0"/>
                        <a:t>mean ± SD</a:t>
                      </a:r>
                      <a:endParaRPr lang="en-US" sz="2000" b="1" dirty="0">
                        <a:latin typeface="+mn-lt"/>
                        <a:ea typeface="Calibri"/>
                        <a:cs typeface="B Nazanin" pitchFamily="2" charset="-78"/>
                      </a:endParaRPr>
                    </a:p>
                  </a:txBody>
                  <a:tcPr marL="66853" marR="66853" marT="0" marB="0" anchor="ctr"/>
                </a:tc>
                <a:tc vMerge="1">
                  <a:txBody>
                    <a:bodyPr/>
                    <a:lstStyle/>
                    <a:p>
                      <a:pPr rtl="1"/>
                      <a:endParaRPr lang="fa-IR"/>
                    </a:p>
                  </a:txBody>
                  <a:tcPr/>
                </a:tc>
              </a:tr>
              <a:tr h="831123">
                <a:tc>
                  <a:txBody>
                    <a:bodyPr/>
                    <a:lstStyle/>
                    <a:p>
                      <a:pPr algn="l" rtl="0">
                        <a:lnSpc>
                          <a:spcPts val="2000"/>
                        </a:lnSpc>
                      </a:pPr>
                      <a:r>
                        <a:rPr lang="en-US" sz="2000" dirty="0" smtClean="0"/>
                        <a:t>Age(year)</a:t>
                      </a:r>
                      <a:endParaRPr lang="en-US" sz="2000" b="1" dirty="0">
                        <a:solidFill>
                          <a:schemeClr val="tx1"/>
                        </a:solidFill>
                        <a:latin typeface="Calibri"/>
                        <a:ea typeface="Calibri"/>
                        <a:cs typeface="Arial"/>
                      </a:endParaRPr>
                    </a:p>
                  </a:txBody>
                  <a:tcPr marL="66853" marR="66853" marT="0" marB="0" anchor="b"/>
                </a:tc>
                <a:tc>
                  <a:txBody>
                    <a:bodyPr/>
                    <a:lstStyle/>
                    <a:p>
                      <a:pPr algn="ctr" rtl="0">
                        <a:lnSpc>
                          <a:spcPts val="2000"/>
                        </a:lnSpc>
                      </a:pPr>
                      <a:r>
                        <a:rPr lang="en-US" sz="2000" dirty="0" smtClean="0"/>
                        <a:t>53.0</a:t>
                      </a:r>
                      <a:r>
                        <a:rPr lang="fa-IR" sz="2000" dirty="0" smtClean="0"/>
                        <a:t>±</a:t>
                      </a:r>
                      <a:r>
                        <a:rPr lang="en-US" sz="2000" dirty="0" smtClean="0"/>
                        <a:t>6.69</a:t>
                      </a:r>
                      <a:endParaRPr lang="en-US" sz="2000" b="1" dirty="0">
                        <a:solidFill>
                          <a:schemeClr val="tx1"/>
                        </a:solidFill>
                        <a:latin typeface="Calibri"/>
                        <a:ea typeface="Calibri"/>
                        <a:cs typeface="Arial"/>
                      </a:endParaRPr>
                    </a:p>
                  </a:txBody>
                  <a:tcPr marL="66853" marR="66853" marT="0" marB="0" anchor="b"/>
                </a:tc>
                <a:tc>
                  <a:txBody>
                    <a:bodyPr/>
                    <a:lstStyle/>
                    <a:p>
                      <a:pPr algn="ctr" rtl="1">
                        <a:lnSpc>
                          <a:spcPts val="2000"/>
                        </a:lnSpc>
                      </a:pPr>
                      <a:r>
                        <a:rPr lang="en-US" sz="2000" dirty="0" smtClean="0"/>
                        <a:t>6.28</a:t>
                      </a:r>
                      <a:r>
                        <a:rPr lang="fa-IR" sz="2000" dirty="0" smtClean="0"/>
                        <a:t>± </a:t>
                      </a:r>
                      <a:r>
                        <a:rPr lang="en-US" sz="2000" dirty="0" smtClean="0"/>
                        <a:t>54.4</a:t>
                      </a:r>
                      <a:endParaRPr lang="en-US" sz="2000" b="1" dirty="0">
                        <a:solidFill>
                          <a:schemeClr val="tx1"/>
                        </a:solidFill>
                        <a:latin typeface="Calibri"/>
                        <a:ea typeface="Calibri"/>
                        <a:cs typeface="Arial"/>
                      </a:endParaRPr>
                    </a:p>
                  </a:txBody>
                  <a:tcPr marL="66853" marR="66853" marT="0" marB="0" anchor="b"/>
                </a:tc>
                <a:tc>
                  <a:txBody>
                    <a:bodyPr/>
                    <a:lstStyle/>
                    <a:p>
                      <a:pPr algn="ctr" rtl="1">
                        <a:lnSpc>
                          <a:spcPts val="2000"/>
                        </a:lnSpc>
                        <a:spcAft>
                          <a:spcPts val="0"/>
                        </a:spcAft>
                      </a:pPr>
                      <a:r>
                        <a:rPr lang="en-US" sz="2000" dirty="0" smtClean="0"/>
                        <a:t>4.30</a:t>
                      </a:r>
                      <a:r>
                        <a:rPr lang="fa-IR" sz="2000" dirty="0" smtClean="0"/>
                        <a:t>±</a:t>
                      </a:r>
                      <a:r>
                        <a:rPr lang="en-US" sz="2000" dirty="0" smtClean="0"/>
                        <a:t>58.5</a:t>
                      </a:r>
                      <a:endParaRPr lang="en-US" sz="2000" b="1" dirty="0">
                        <a:solidFill>
                          <a:schemeClr val="tx1"/>
                        </a:solidFill>
                        <a:latin typeface="Calibri"/>
                        <a:ea typeface="Calibri"/>
                        <a:cs typeface="Arial"/>
                      </a:endParaRPr>
                    </a:p>
                  </a:txBody>
                  <a:tcPr marL="66853" marR="66853" marT="0" marB="0" anchor="b"/>
                </a:tc>
                <a:tc>
                  <a:txBody>
                    <a:bodyPr/>
                    <a:lstStyle/>
                    <a:p>
                      <a:pPr algn="ctr" rtl="1">
                        <a:lnSpc>
                          <a:spcPts val="2000"/>
                        </a:lnSpc>
                        <a:spcAft>
                          <a:spcPts val="0"/>
                        </a:spcAft>
                      </a:pPr>
                      <a:r>
                        <a:rPr lang="en-US" sz="2000" b="0" dirty="0" smtClean="0">
                          <a:solidFill>
                            <a:schemeClr val="tx1"/>
                          </a:solidFill>
                          <a:latin typeface="Calibri"/>
                          <a:ea typeface="Calibri"/>
                          <a:cs typeface="Arial"/>
                        </a:rPr>
                        <a:t>0.096</a:t>
                      </a:r>
                      <a:endParaRPr lang="en-US" sz="2000" b="0" dirty="0">
                        <a:solidFill>
                          <a:schemeClr val="tx1"/>
                        </a:solidFill>
                        <a:latin typeface="Calibri"/>
                        <a:ea typeface="Calibri"/>
                        <a:cs typeface="Arial"/>
                      </a:endParaRPr>
                    </a:p>
                  </a:txBody>
                  <a:tcPr marL="66853" marR="66853" marT="0" marB="0" anchor="b"/>
                </a:tc>
              </a:tr>
              <a:tr h="1477556">
                <a:tc>
                  <a:txBody>
                    <a:bodyPr/>
                    <a:lstStyle/>
                    <a:p>
                      <a:pPr algn="ctr" rtl="1">
                        <a:lnSpc>
                          <a:spcPts val="2000"/>
                        </a:lnSpc>
                        <a:spcAft>
                          <a:spcPts val="0"/>
                        </a:spcAft>
                      </a:pPr>
                      <a:r>
                        <a:rPr lang="en-US" sz="2000" b="1" dirty="0" smtClean="0"/>
                        <a:t>Body mass</a:t>
                      </a:r>
                      <a:r>
                        <a:rPr lang="en-US" sz="2000" b="1" baseline="0" dirty="0" smtClean="0"/>
                        <a:t> index</a:t>
                      </a:r>
                      <a:r>
                        <a:rPr lang="en-US" sz="2000" b="1" dirty="0" smtClean="0"/>
                        <a:t> </a:t>
                      </a:r>
                      <a:r>
                        <a:rPr lang="fa-IR" sz="2000" b="1" dirty="0" smtClean="0"/>
                        <a:t>(</a:t>
                      </a:r>
                      <a:r>
                        <a:rPr lang="en-US" sz="2000" b="1" dirty="0" smtClean="0"/>
                        <a:t>Kg/m</a:t>
                      </a:r>
                      <a:r>
                        <a:rPr lang="en-US" sz="2400" b="1" dirty="0" smtClean="0"/>
                        <a:t>2</a:t>
                      </a:r>
                      <a:r>
                        <a:rPr lang="fa-IR" sz="2000" b="1" dirty="0" smtClean="0"/>
                        <a:t>)</a:t>
                      </a:r>
                      <a:endParaRPr lang="en-US" sz="2000" b="1" dirty="0">
                        <a:solidFill>
                          <a:schemeClr val="tx1"/>
                        </a:solidFill>
                        <a:latin typeface="Calibri"/>
                        <a:ea typeface="Calibri"/>
                        <a:cs typeface="Arial"/>
                      </a:endParaRPr>
                    </a:p>
                  </a:txBody>
                  <a:tcPr marL="66853" marR="66853" marT="0" marB="0" anchor="ctr"/>
                </a:tc>
                <a:tc>
                  <a:txBody>
                    <a:bodyPr/>
                    <a:lstStyle/>
                    <a:p>
                      <a:pPr algn="ctr" rtl="1">
                        <a:lnSpc>
                          <a:spcPts val="2000"/>
                        </a:lnSpc>
                        <a:spcAft>
                          <a:spcPts val="0"/>
                        </a:spcAft>
                      </a:pPr>
                      <a:r>
                        <a:rPr lang="en-US" sz="2000" dirty="0" smtClean="0"/>
                        <a:t>4.74</a:t>
                      </a:r>
                      <a:r>
                        <a:rPr lang="fa-IR" sz="2000" dirty="0" smtClean="0"/>
                        <a:t>±</a:t>
                      </a:r>
                      <a:r>
                        <a:rPr lang="en-US" sz="2000" dirty="0" smtClean="0"/>
                        <a:t>29.0</a:t>
                      </a:r>
                      <a:endParaRPr lang="en-US" sz="2000" b="1" dirty="0">
                        <a:solidFill>
                          <a:schemeClr val="tx1"/>
                        </a:solidFill>
                        <a:latin typeface="Calibri"/>
                        <a:ea typeface="Calibri"/>
                        <a:cs typeface="Arial"/>
                      </a:endParaRPr>
                    </a:p>
                  </a:txBody>
                  <a:tcPr marL="66853" marR="66853" marT="0" marB="0" anchor="ctr"/>
                </a:tc>
                <a:tc>
                  <a:txBody>
                    <a:bodyPr/>
                    <a:lstStyle/>
                    <a:p>
                      <a:pPr algn="ctr" rtl="1">
                        <a:lnSpc>
                          <a:spcPts val="2000"/>
                        </a:lnSpc>
                        <a:spcAft>
                          <a:spcPts val="0"/>
                        </a:spcAft>
                      </a:pPr>
                      <a:r>
                        <a:rPr lang="en-US" sz="2000" dirty="0" smtClean="0"/>
                        <a:t>4.62</a:t>
                      </a:r>
                      <a:r>
                        <a:rPr lang="fa-IR" sz="2000" dirty="0" smtClean="0"/>
                        <a:t>±</a:t>
                      </a:r>
                      <a:r>
                        <a:rPr lang="en-US" sz="2000" dirty="0" smtClean="0"/>
                        <a:t>29.3</a:t>
                      </a:r>
                      <a:endParaRPr lang="en-US" sz="2000" b="1" dirty="0">
                        <a:solidFill>
                          <a:schemeClr val="tx1"/>
                        </a:solidFill>
                        <a:latin typeface="Calibri"/>
                        <a:ea typeface="Calibri"/>
                        <a:cs typeface="Arial"/>
                      </a:endParaRPr>
                    </a:p>
                  </a:txBody>
                  <a:tcPr marL="66853" marR="66853" marT="0" marB="0" anchor="ctr"/>
                </a:tc>
                <a:tc>
                  <a:txBody>
                    <a:bodyPr/>
                    <a:lstStyle/>
                    <a:p>
                      <a:pPr algn="ctr" rtl="1">
                        <a:lnSpc>
                          <a:spcPts val="2000"/>
                        </a:lnSpc>
                        <a:spcAft>
                          <a:spcPts val="0"/>
                        </a:spcAft>
                      </a:pPr>
                      <a:r>
                        <a:rPr lang="en-US" sz="2000" dirty="0" smtClean="0"/>
                        <a:t>2.79</a:t>
                      </a:r>
                      <a:r>
                        <a:rPr lang="fa-IR" sz="2000" dirty="0" smtClean="0"/>
                        <a:t>±</a:t>
                      </a:r>
                      <a:r>
                        <a:rPr lang="en-US" sz="2000" dirty="0" smtClean="0"/>
                        <a:t>27.5</a:t>
                      </a:r>
                      <a:endParaRPr lang="en-US" sz="2000" b="1" dirty="0">
                        <a:solidFill>
                          <a:schemeClr val="tx1"/>
                        </a:solidFill>
                        <a:latin typeface="Calibri"/>
                        <a:ea typeface="Calibri"/>
                        <a:cs typeface="Arial"/>
                      </a:endParaRPr>
                    </a:p>
                  </a:txBody>
                  <a:tcPr marL="66853" marR="66853" marT="0" marB="0" anchor="ctr"/>
                </a:tc>
                <a:tc>
                  <a:txBody>
                    <a:bodyPr/>
                    <a:lstStyle/>
                    <a:p>
                      <a:pPr algn="ctr" rtl="1">
                        <a:lnSpc>
                          <a:spcPts val="2000"/>
                        </a:lnSpc>
                        <a:spcAft>
                          <a:spcPts val="0"/>
                        </a:spcAft>
                      </a:pPr>
                      <a:r>
                        <a:rPr lang="en-US" sz="2000" b="1" dirty="0" smtClean="0"/>
                        <a:t>0.005</a:t>
                      </a:r>
                      <a:endParaRPr lang="en-US" sz="2000" b="1" dirty="0">
                        <a:solidFill>
                          <a:schemeClr val="tx1"/>
                        </a:solidFill>
                        <a:latin typeface="Calibri"/>
                        <a:ea typeface="Calibri"/>
                        <a:cs typeface="Arial"/>
                      </a:endParaRPr>
                    </a:p>
                  </a:txBody>
                  <a:tcPr marL="66853" marR="66853" marT="0" marB="0" anchor="ctr"/>
                </a:tc>
              </a:tr>
              <a:tr h="505243">
                <a:tc gridSpan="5">
                  <a:txBody>
                    <a:bodyPr/>
                    <a:lstStyle/>
                    <a:p>
                      <a:pPr algn="l" rtl="1">
                        <a:lnSpc>
                          <a:spcPts val="2000"/>
                        </a:lnSpc>
                        <a:spcAft>
                          <a:spcPts val="0"/>
                        </a:spcAft>
                      </a:pPr>
                      <a:r>
                        <a:rPr lang="fa-IR" sz="2000" dirty="0" smtClean="0"/>
                        <a:t> </a:t>
                      </a:r>
                      <a:r>
                        <a:rPr lang="en-US" sz="2000" dirty="0" smtClean="0"/>
                        <a:t>*ANOVA</a:t>
                      </a:r>
                      <a:endParaRPr lang="en-US" sz="2000" b="1" dirty="0">
                        <a:solidFill>
                          <a:schemeClr val="tx1"/>
                        </a:solidFill>
                        <a:latin typeface="Calibri"/>
                        <a:ea typeface="Calibri"/>
                        <a:cs typeface="Arial"/>
                      </a:endParaRPr>
                    </a:p>
                  </a:txBody>
                  <a:tcPr marL="66853" marR="66853" marT="0" marB="0" anchor="ct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r>
            </a:tbl>
          </a:graphicData>
        </a:graphic>
      </p:graphicFrame>
      <p:sp>
        <p:nvSpPr>
          <p:cNvPr id="4" name="Rounded Rectangle 3"/>
          <p:cNvSpPr/>
          <p:nvPr/>
        </p:nvSpPr>
        <p:spPr>
          <a:xfrm>
            <a:off x="251520" y="214290"/>
            <a:ext cx="8640960" cy="571504"/>
          </a:xfrm>
          <a:prstGeom prst="roundRect">
            <a:avLst/>
          </a:prstGeom>
          <a:ln/>
        </p:spPr>
        <p:style>
          <a:lnRef idx="1">
            <a:schemeClr val="accent4"/>
          </a:lnRef>
          <a:fillRef idx="2">
            <a:schemeClr val="accent4"/>
          </a:fillRef>
          <a:effectRef idx="1">
            <a:schemeClr val="accent4"/>
          </a:effectRef>
          <a:fontRef idx="minor">
            <a:schemeClr val="dk1"/>
          </a:fontRef>
        </p:style>
        <p:txBody>
          <a:bodyPr rtlCol="1" anchor="ct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4000" b="1" cap="all" dirty="0" smtClean="0">
                <a:ln w="0"/>
                <a:solidFill>
                  <a:srgbClr val="7030A0"/>
                </a:solidFill>
                <a:effectLst>
                  <a:reflection blurRad="12700" stA="50000" endPos="50000" dist="5000" dir="5400000" sy="-100000" rotWithShape="0"/>
                </a:effectLst>
              </a:rPr>
              <a:t>Result</a:t>
            </a:r>
            <a:endParaRPr lang="fa-IR" sz="4000" b="1" cap="all" dirty="0">
              <a:ln w="0"/>
              <a:solidFill>
                <a:srgbClr val="7030A0"/>
              </a:solidFill>
              <a:effectLst>
                <a:reflection blurRad="12700" stA="50000" endPos="50000" dist="5000" dir="5400000" sy="-100000" rotWithShape="0"/>
              </a:effectLst>
            </a:endParaRPr>
          </a:p>
        </p:txBody>
      </p:sp>
      <p:sp>
        <p:nvSpPr>
          <p:cNvPr id="5" name="Flowchart: Connector 4"/>
          <p:cNvSpPr/>
          <p:nvPr/>
        </p:nvSpPr>
        <p:spPr>
          <a:xfrm>
            <a:off x="7956376" y="4869160"/>
            <a:ext cx="720080" cy="936104"/>
          </a:xfrm>
          <a:prstGeom prst="flowChartConnector">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172587003"/>
              </p:ext>
            </p:extLst>
          </p:nvPr>
        </p:nvGraphicFramePr>
        <p:xfrm>
          <a:off x="251520" y="756255"/>
          <a:ext cx="8640959" cy="5841098"/>
        </p:xfrm>
        <a:graphic>
          <a:graphicData uri="http://schemas.openxmlformats.org/drawingml/2006/table">
            <a:tbl>
              <a:tblPr rtl="1">
                <a:tableStyleId>{08FB837D-C827-4EFA-A057-4D05807E0F7C}</a:tableStyleId>
              </a:tblPr>
              <a:tblGrid>
                <a:gridCol w="2060390"/>
                <a:gridCol w="2060390"/>
                <a:gridCol w="2467443"/>
                <a:gridCol w="2052736"/>
              </a:tblGrid>
              <a:tr h="1818710">
                <a:tc gridSpan="4">
                  <a:txBody>
                    <a:bodyPr/>
                    <a:lstStyle/>
                    <a:p>
                      <a:pPr marL="0" marR="38100" indent="0" algn="l" defTabSz="914400" rtl="1" eaLnBrk="1" fontAlgn="auto" latinLnBrk="0" hangingPunct="1">
                        <a:lnSpc>
                          <a:spcPct val="115000"/>
                        </a:lnSpc>
                        <a:spcBef>
                          <a:spcPts val="500"/>
                        </a:spcBef>
                        <a:spcAft>
                          <a:spcPts val="0"/>
                        </a:spcAft>
                        <a:buClrTx/>
                        <a:buSzTx/>
                        <a:buFontTx/>
                        <a:buNone/>
                        <a:tabLst/>
                        <a:defRPr/>
                      </a:pPr>
                      <a:r>
                        <a:rPr lang="en-US" sz="2000" dirty="0" smtClean="0"/>
                        <a:t>Table3-Body mass</a:t>
                      </a:r>
                      <a:r>
                        <a:rPr lang="en-US" sz="2000" baseline="0" dirty="0" smtClean="0"/>
                        <a:t> index </a:t>
                      </a:r>
                      <a:r>
                        <a:rPr lang="en-US" sz="2000" dirty="0" smtClean="0"/>
                        <a:t>mean in different groups of Saturated fatty</a:t>
                      </a:r>
                      <a:r>
                        <a:rPr lang="en-US" sz="2000" baseline="0" dirty="0" smtClean="0"/>
                        <a:t> acid intake in </a:t>
                      </a:r>
                      <a:r>
                        <a:rPr lang="en-US" sz="2000" dirty="0" err="1" smtClean="0"/>
                        <a:t>Apo­B</a:t>
                      </a:r>
                      <a:r>
                        <a:rPr lang="en-US" sz="2000" dirty="0" smtClean="0"/>
                        <a:t> EcoRI genotypes</a:t>
                      </a:r>
                      <a:r>
                        <a:rPr lang="en-US" sz="2000" baseline="0" dirty="0" smtClean="0"/>
                        <a:t> in </a:t>
                      </a:r>
                      <a:r>
                        <a:rPr lang="en-US" sz="2000" b="1" dirty="0" smtClean="0">
                          <a:cs typeface="B Nazanin" pitchFamily="2" charset="-78"/>
                        </a:rPr>
                        <a:t>patients with type 2 diabetes in Tehran</a:t>
                      </a:r>
                      <a:endParaRPr lang="en-US" sz="2000" b="1" dirty="0" smtClean="0">
                        <a:latin typeface="+mn-lt"/>
                        <a:ea typeface="Calibri"/>
                        <a:cs typeface="B Nazanin" pitchFamily="2" charset="-78"/>
                      </a:endParaRPr>
                    </a:p>
                    <a:p>
                      <a:pPr marR="38100" algn="l" rtl="1">
                        <a:lnSpc>
                          <a:spcPct val="115000"/>
                        </a:lnSpc>
                        <a:spcBef>
                          <a:spcPts val="500"/>
                        </a:spcBef>
                        <a:spcAft>
                          <a:spcPts val="0"/>
                        </a:spcAft>
                      </a:pPr>
                      <a:r>
                        <a:rPr lang="en-US" sz="2000" dirty="0" smtClean="0"/>
                        <a:t> </a:t>
                      </a:r>
                      <a:endParaRPr lang="en-US" sz="2000" b="1" dirty="0">
                        <a:latin typeface="Calibri"/>
                        <a:ea typeface="Calibri"/>
                        <a:cs typeface="Arial"/>
                      </a:endParaRPr>
                    </a:p>
                  </a:txBody>
                  <a:tcPr marL="57620" marR="57620" marT="0" marB="0" anchor="ct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r>
              <a:tr h="950144">
                <a:tc>
                  <a:txBody>
                    <a:bodyPr/>
                    <a:lstStyle/>
                    <a:p>
                      <a:pPr marR="38100" algn="ctr" rtl="1">
                        <a:lnSpc>
                          <a:spcPts val="1600"/>
                        </a:lnSpc>
                      </a:pPr>
                      <a:r>
                        <a:rPr lang="en-US" sz="2000" dirty="0"/>
                        <a:t>P value</a:t>
                      </a:r>
                      <a:endParaRPr lang="en-US" sz="2000" b="1" dirty="0">
                        <a:latin typeface="Calibri"/>
                        <a:ea typeface="Calibri"/>
                        <a:cs typeface="Arial"/>
                      </a:endParaRPr>
                    </a:p>
                  </a:txBody>
                  <a:tcPr marL="57620" marR="57620" marT="0" marB="0" anchor="ctr"/>
                </a:tc>
                <a:tc>
                  <a:txBody>
                    <a:bodyPr/>
                    <a:lstStyle/>
                    <a:p>
                      <a:pPr marL="38100" marR="38100" algn="ctr" rtl="0">
                        <a:lnSpc>
                          <a:spcPts val="1600"/>
                        </a:lnSpc>
                        <a:spcBef>
                          <a:spcPts val="500"/>
                        </a:spcBef>
                        <a:spcAft>
                          <a:spcPts val="500"/>
                        </a:spcAft>
                      </a:pPr>
                      <a:r>
                        <a:rPr lang="en-US" sz="2000" dirty="0" smtClean="0"/>
                        <a:t>mean ± SD</a:t>
                      </a:r>
                      <a:endParaRPr lang="en-US" sz="2000" b="1" dirty="0">
                        <a:latin typeface="+mn-lt"/>
                        <a:ea typeface="Calibri"/>
                        <a:cs typeface="B Nazanin" pitchFamily="2" charset="-78"/>
                      </a:endParaRPr>
                    </a:p>
                  </a:txBody>
                  <a:tcPr marL="57620" marR="57620" marT="0" marB="0" anchor="ctr"/>
                </a:tc>
                <a:tc>
                  <a:txBody>
                    <a:bodyPr/>
                    <a:lstStyle/>
                    <a:p>
                      <a:pPr marL="38100" marR="38100" algn="ctr" rtl="0">
                        <a:lnSpc>
                          <a:spcPts val="1600"/>
                        </a:lnSpc>
                        <a:spcBef>
                          <a:spcPts val="500"/>
                        </a:spcBef>
                        <a:spcAft>
                          <a:spcPts val="500"/>
                        </a:spcAft>
                      </a:pPr>
                      <a:r>
                        <a:rPr lang="en-US" sz="2000" dirty="0" smtClean="0"/>
                        <a:t>Genotypic groups</a:t>
                      </a:r>
                      <a:endParaRPr lang="en-US" sz="2000" b="1" dirty="0">
                        <a:latin typeface="Calibri"/>
                        <a:ea typeface="Calibri"/>
                        <a:cs typeface="B Nazanin" pitchFamily="2" charset="-78"/>
                      </a:endParaRPr>
                    </a:p>
                  </a:txBody>
                  <a:tcPr marL="58021" marR="58021" marT="0" marB="0" anchor="ctr"/>
                </a:tc>
                <a:tc>
                  <a:txBody>
                    <a:bodyPr/>
                    <a:lstStyle/>
                    <a:p>
                      <a:pPr algn="ctr" rtl="1">
                        <a:lnSpc>
                          <a:spcPct val="115000"/>
                        </a:lnSpc>
                        <a:spcAft>
                          <a:spcPts val="0"/>
                        </a:spcAft>
                      </a:pPr>
                      <a:r>
                        <a:rPr lang="en-US" sz="2000" dirty="0" smtClean="0"/>
                        <a:t>Saturated fatty</a:t>
                      </a:r>
                      <a:r>
                        <a:rPr lang="en-US" sz="2000" baseline="0" dirty="0" smtClean="0"/>
                        <a:t> acid intake </a:t>
                      </a:r>
                      <a:endParaRPr lang="en-US" sz="2000" b="1" dirty="0">
                        <a:latin typeface="Calibri"/>
                        <a:ea typeface="Calibri"/>
                        <a:cs typeface="Arial"/>
                      </a:endParaRPr>
                    </a:p>
                  </a:txBody>
                  <a:tcPr marL="57620" marR="57620" marT="0" marB="0" anchor="ctr"/>
                </a:tc>
              </a:tr>
              <a:tr h="480038">
                <a:tc rowSpan="2">
                  <a:txBody>
                    <a:bodyPr/>
                    <a:lstStyle/>
                    <a:p>
                      <a:pPr marL="38100" marR="38100" algn="ctr" rtl="1">
                        <a:lnSpc>
                          <a:spcPts val="1600"/>
                        </a:lnSpc>
                        <a:spcBef>
                          <a:spcPts val="500"/>
                        </a:spcBef>
                        <a:spcAft>
                          <a:spcPts val="500"/>
                        </a:spcAft>
                      </a:pPr>
                      <a:r>
                        <a:rPr lang="en-US" sz="2000" dirty="0" smtClean="0"/>
                        <a:t>0/223</a:t>
                      </a:r>
                      <a:endParaRPr lang="en-US" sz="2000" b="1" dirty="0">
                        <a:latin typeface="Calibri"/>
                        <a:ea typeface="Calibri"/>
                        <a:cs typeface="Arial"/>
                      </a:endParaRPr>
                    </a:p>
                  </a:txBody>
                  <a:tcPr marL="57620" marR="57620" marT="0" marB="0" anchor="ctr"/>
                </a:tc>
                <a:tc>
                  <a:txBody>
                    <a:bodyPr/>
                    <a:lstStyle/>
                    <a:p>
                      <a:pPr marL="38100" marR="38100" algn="ctr" rtl="0">
                        <a:lnSpc>
                          <a:spcPts val="1600"/>
                        </a:lnSpc>
                        <a:spcBef>
                          <a:spcPts val="500"/>
                        </a:spcBef>
                        <a:spcAft>
                          <a:spcPts val="500"/>
                        </a:spcAft>
                      </a:pPr>
                      <a:r>
                        <a:rPr lang="en-US" sz="2000" dirty="0"/>
                        <a:t>29/1±4/56</a:t>
                      </a:r>
                      <a:endParaRPr lang="en-US" sz="2000" b="1" dirty="0">
                        <a:latin typeface="Calibri"/>
                        <a:ea typeface="Calibri"/>
                        <a:cs typeface="Arial"/>
                      </a:endParaRPr>
                    </a:p>
                  </a:txBody>
                  <a:tcPr marL="57620" marR="57620" marT="0" marB="0" anchor="ctr"/>
                </a:tc>
                <a:tc>
                  <a:txBody>
                    <a:bodyPr/>
                    <a:lstStyle/>
                    <a:p>
                      <a:pPr marL="38100" marR="38100" algn="ctr" rtl="0">
                        <a:lnSpc>
                          <a:spcPts val="1600"/>
                        </a:lnSpc>
                        <a:spcBef>
                          <a:spcPts val="500"/>
                        </a:spcBef>
                        <a:spcAft>
                          <a:spcPts val="500"/>
                        </a:spcAft>
                      </a:pPr>
                      <a:r>
                        <a:rPr lang="en-US" sz="2000" dirty="0" smtClean="0"/>
                        <a:t>Dominant homozygote</a:t>
                      </a:r>
                      <a:endParaRPr lang="en-US" sz="2000" b="1" dirty="0">
                        <a:latin typeface="Calibri"/>
                        <a:ea typeface="Calibri"/>
                        <a:cs typeface="B Nazanin" pitchFamily="2" charset="-78"/>
                      </a:endParaRPr>
                    </a:p>
                  </a:txBody>
                  <a:tcPr marL="58021" marR="58021" marT="0" marB="0" anchor="ctr"/>
                </a:tc>
                <a:tc rowSpan="2">
                  <a:txBody>
                    <a:bodyPr/>
                    <a:lstStyle/>
                    <a:p>
                      <a:pPr algn="ctr" rtl="1">
                        <a:lnSpc>
                          <a:spcPct val="115000"/>
                        </a:lnSpc>
                      </a:pPr>
                      <a:r>
                        <a:rPr lang="en-US" sz="2000" dirty="0" smtClean="0"/>
                        <a:t>Equal or less than 7% of calorie</a:t>
                      </a:r>
                      <a:endParaRPr lang="en-US" sz="2000" b="1" dirty="0">
                        <a:latin typeface="Calibri"/>
                        <a:ea typeface="Calibri"/>
                        <a:cs typeface="Arial"/>
                      </a:endParaRPr>
                    </a:p>
                  </a:txBody>
                  <a:tcPr marL="57620" marR="57620" marT="0" marB="0" anchor="ctr"/>
                </a:tc>
              </a:tr>
              <a:tr h="825486">
                <a:tc vMerge="1">
                  <a:txBody>
                    <a:bodyPr/>
                    <a:lstStyle/>
                    <a:p>
                      <a:pPr rtl="1"/>
                      <a:endParaRPr lang="fa-IR"/>
                    </a:p>
                  </a:txBody>
                  <a:tcPr/>
                </a:tc>
                <a:tc>
                  <a:txBody>
                    <a:bodyPr/>
                    <a:lstStyle/>
                    <a:p>
                      <a:pPr marL="38100" marR="38100" algn="ctr" rtl="0">
                        <a:lnSpc>
                          <a:spcPts val="1600"/>
                        </a:lnSpc>
                        <a:spcBef>
                          <a:spcPts val="500"/>
                        </a:spcBef>
                        <a:spcAft>
                          <a:spcPts val="500"/>
                        </a:spcAft>
                      </a:pPr>
                      <a:r>
                        <a:rPr lang="en-US" sz="2000" dirty="0"/>
                        <a:t>30/3±4/51</a:t>
                      </a:r>
                      <a:endParaRPr lang="en-US" sz="2000" b="1" dirty="0">
                        <a:latin typeface="Calibri"/>
                        <a:ea typeface="Calibri"/>
                        <a:cs typeface="Arial"/>
                      </a:endParaRPr>
                    </a:p>
                  </a:txBody>
                  <a:tcPr marL="57620" marR="57620" marT="0" marB="0" anchor="ctr"/>
                </a:tc>
                <a:tc>
                  <a:txBody>
                    <a:bodyPr/>
                    <a:lstStyle/>
                    <a:p>
                      <a:pPr marL="38100" marR="38100" algn="ctr" rtl="0">
                        <a:lnSpc>
                          <a:spcPts val="1600"/>
                        </a:lnSpc>
                        <a:spcBef>
                          <a:spcPts val="500"/>
                        </a:spcBef>
                        <a:spcAft>
                          <a:spcPts val="500"/>
                        </a:spcAft>
                      </a:pPr>
                      <a:r>
                        <a:rPr lang="en-US" sz="2000" dirty="0" smtClean="0"/>
                        <a:t>Heterozygote and recessive homozygote</a:t>
                      </a:r>
                      <a:endParaRPr lang="en-US" sz="2000" b="1" dirty="0">
                        <a:latin typeface="Calibri"/>
                        <a:ea typeface="Calibri"/>
                        <a:cs typeface="B Nazanin" pitchFamily="2" charset="-78"/>
                      </a:endParaRPr>
                    </a:p>
                  </a:txBody>
                  <a:tcPr marL="58021" marR="58021" marT="0" marB="0" anchor="ctr"/>
                </a:tc>
                <a:tc vMerge="1">
                  <a:txBody>
                    <a:bodyPr/>
                    <a:lstStyle/>
                    <a:p>
                      <a:pPr rtl="1"/>
                      <a:endParaRPr lang="fa-IR"/>
                    </a:p>
                  </a:txBody>
                  <a:tcPr/>
                </a:tc>
              </a:tr>
              <a:tr h="480038">
                <a:tc rowSpan="2">
                  <a:txBody>
                    <a:bodyPr/>
                    <a:lstStyle/>
                    <a:p>
                      <a:pPr marL="38100" marR="38100" algn="ctr" rtl="0">
                        <a:lnSpc>
                          <a:spcPts val="1600"/>
                        </a:lnSpc>
                        <a:spcBef>
                          <a:spcPts val="500"/>
                        </a:spcBef>
                        <a:spcAft>
                          <a:spcPts val="500"/>
                        </a:spcAft>
                      </a:pPr>
                      <a:r>
                        <a:rPr lang="en-US" sz="2000" dirty="0"/>
                        <a:t>0/022</a:t>
                      </a:r>
                      <a:endParaRPr lang="en-US" sz="2000" b="1" dirty="0">
                        <a:latin typeface="Calibri"/>
                        <a:ea typeface="Calibri"/>
                        <a:cs typeface="Arial"/>
                      </a:endParaRPr>
                    </a:p>
                  </a:txBody>
                  <a:tcPr marL="57620" marR="57620" marT="0" marB="0" anchor="ctr"/>
                </a:tc>
                <a:tc>
                  <a:txBody>
                    <a:bodyPr/>
                    <a:lstStyle/>
                    <a:p>
                      <a:pPr marL="38100" marR="38100" algn="ctr" rtl="0">
                        <a:lnSpc>
                          <a:spcPts val="1600"/>
                        </a:lnSpc>
                        <a:spcBef>
                          <a:spcPts val="500"/>
                        </a:spcBef>
                        <a:spcAft>
                          <a:spcPts val="500"/>
                        </a:spcAft>
                      </a:pPr>
                      <a:r>
                        <a:rPr lang="en-US" sz="2000" dirty="0"/>
                        <a:t>28/9±4/46</a:t>
                      </a:r>
                      <a:endParaRPr lang="en-US" sz="2000" b="1" dirty="0">
                        <a:latin typeface="Calibri"/>
                        <a:ea typeface="Calibri"/>
                        <a:cs typeface="Arial"/>
                      </a:endParaRPr>
                    </a:p>
                  </a:txBody>
                  <a:tcPr marL="57620" marR="57620" marT="0" marB="0" anchor="ctr"/>
                </a:tc>
                <a:tc>
                  <a:txBody>
                    <a:bodyPr/>
                    <a:lstStyle/>
                    <a:p>
                      <a:pPr marL="38100" marR="38100" algn="ctr" rtl="0">
                        <a:lnSpc>
                          <a:spcPts val="1600"/>
                        </a:lnSpc>
                        <a:spcBef>
                          <a:spcPts val="500"/>
                        </a:spcBef>
                        <a:spcAft>
                          <a:spcPts val="500"/>
                        </a:spcAft>
                      </a:pPr>
                      <a:r>
                        <a:rPr lang="en-US" sz="2000" dirty="0" smtClean="0"/>
                        <a:t>Dominant homozygote</a:t>
                      </a:r>
                      <a:endParaRPr lang="en-US" sz="2000" b="1" dirty="0">
                        <a:latin typeface="+mn-lt"/>
                        <a:ea typeface="Calibri"/>
                        <a:cs typeface="B Nazanin" pitchFamily="2" charset="-78"/>
                      </a:endParaRPr>
                    </a:p>
                  </a:txBody>
                  <a:tcPr marL="58021" marR="58021" marT="0" marB="0" anchor="ctr"/>
                </a:tc>
                <a:tc rowSpan="2">
                  <a:txBody>
                    <a:bodyPr/>
                    <a:lstStyle/>
                    <a:p>
                      <a:pPr algn="ctr" rtl="1">
                        <a:lnSpc>
                          <a:spcPct val="115000"/>
                        </a:lnSpc>
                      </a:pPr>
                      <a:r>
                        <a:rPr lang="en-US" sz="2000" dirty="0" smtClean="0"/>
                        <a:t>More than 7% of calorie</a:t>
                      </a:r>
                      <a:endParaRPr lang="en-US" sz="2000" b="1" dirty="0">
                        <a:latin typeface="+mn-lt"/>
                        <a:ea typeface="Calibri"/>
                        <a:cs typeface="Arial"/>
                      </a:endParaRPr>
                    </a:p>
                  </a:txBody>
                  <a:tcPr marL="57620" marR="57620" marT="0" marB="0" anchor="ctr"/>
                </a:tc>
              </a:tr>
              <a:tr h="806644">
                <a:tc vMerge="1">
                  <a:txBody>
                    <a:bodyPr/>
                    <a:lstStyle/>
                    <a:p>
                      <a:pPr rtl="1"/>
                      <a:endParaRPr lang="fa-IR"/>
                    </a:p>
                  </a:txBody>
                  <a:tcPr/>
                </a:tc>
                <a:tc>
                  <a:txBody>
                    <a:bodyPr/>
                    <a:lstStyle/>
                    <a:p>
                      <a:pPr marL="38100" marR="38100" algn="ctr" rtl="0">
                        <a:lnSpc>
                          <a:spcPts val="1600"/>
                        </a:lnSpc>
                        <a:spcBef>
                          <a:spcPts val="500"/>
                        </a:spcBef>
                        <a:spcAft>
                          <a:spcPts val="500"/>
                        </a:spcAft>
                      </a:pPr>
                      <a:r>
                        <a:rPr lang="en-US" sz="2000" dirty="0"/>
                        <a:t>30/2±5/15</a:t>
                      </a:r>
                      <a:endParaRPr lang="en-US" sz="2000" b="1" dirty="0">
                        <a:latin typeface="Calibri"/>
                        <a:ea typeface="Calibri"/>
                        <a:cs typeface="Arial"/>
                      </a:endParaRPr>
                    </a:p>
                  </a:txBody>
                  <a:tcPr marL="57620" marR="57620" marT="0" marB="0" anchor="ctr"/>
                </a:tc>
                <a:tc>
                  <a:txBody>
                    <a:bodyPr/>
                    <a:lstStyle/>
                    <a:p>
                      <a:pPr marL="38100" marR="38100" algn="ctr" rtl="0">
                        <a:lnSpc>
                          <a:spcPts val="1600"/>
                        </a:lnSpc>
                        <a:spcBef>
                          <a:spcPts val="500"/>
                        </a:spcBef>
                        <a:spcAft>
                          <a:spcPts val="500"/>
                        </a:spcAft>
                      </a:pPr>
                      <a:r>
                        <a:rPr lang="en-US" sz="2000" dirty="0" smtClean="0"/>
                        <a:t>Heterozygote and recessive homozygote</a:t>
                      </a:r>
                      <a:endParaRPr lang="en-US" sz="2000" b="1" dirty="0">
                        <a:latin typeface="+mn-lt"/>
                        <a:ea typeface="Calibri"/>
                        <a:cs typeface="B Nazanin" pitchFamily="2" charset="-78"/>
                      </a:endParaRPr>
                    </a:p>
                  </a:txBody>
                  <a:tcPr marL="58021" marR="58021" marT="0" marB="0" anchor="ctr"/>
                </a:tc>
                <a:tc vMerge="1">
                  <a:txBody>
                    <a:bodyPr/>
                    <a:lstStyle/>
                    <a:p>
                      <a:pPr rtl="1"/>
                      <a:endParaRPr lang="fa-IR"/>
                    </a:p>
                  </a:txBody>
                  <a:tcPr/>
                </a:tc>
              </a:tr>
              <a:tr h="480038">
                <a:tc gridSpan="4">
                  <a:txBody>
                    <a:bodyPr/>
                    <a:lstStyle/>
                    <a:p>
                      <a:pPr marL="38100" marR="38100" algn="l" rtl="1">
                        <a:lnSpc>
                          <a:spcPts val="1600"/>
                        </a:lnSpc>
                        <a:spcBef>
                          <a:spcPts val="500"/>
                        </a:spcBef>
                        <a:spcAft>
                          <a:spcPts val="500"/>
                        </a:spcAft>
                      </a:pPr>
                      <a:r>
                        <a:rPr lang="en-US" sz="2000" dirty="0" smtClean="0"/>
                        <a:t>test</a:t>
                      </a:r>
                      <a:r>
                        <a:rPr lang="fa-IR" sz="2000" dirty="0"/>
                        <a:t>-</a:t>
                      </a:r>
                      <a:r>
                        <a:rPr lang="en-US" sz="2000" dirty="0"/>
                        <a:t> Independent Student's </a:t>
                      </a:r>
                      <a:r>
                        <a:rPr lang="en-US" sz="2000" dirty="0" smtClean="0"/>
                        <a:t>t</a:t>
                      </a:r>
                      <a:endParaRPr lang="en-US" sz="2000" b="1" dirty="0">
                        <a:latin typeface="Calibri"/>
                        <a:ea typeface="Calibri"/>
                        <a:cs typeface="Arial"/>
                      </a:endParaRPr>
                    </a:p>
                  </a:txBody>
                  <a:tcPr marL="57620" marR="57620" marT="0" marB="0" anchor="ct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r>
            </a:tbl>
          </a:graphicData>
        </a:graphic>
      </p:graphicFrame>
      <p:sp>
        <p:nvSpPr>
          <p:cNvPr id="3" name="Rounded Rectangle 2"/>
          <p:cNvSpPr/>
          <p:nvPr/>
        </p:nvSpPr>
        <p:spPr>
          <a:xfrm>
            <a:off x="310667" y="116632"/>
            <a:ext cx="8568952" cy="571504"/>
          </a:xfrm>
          <a:prstGeom prst="roundRect">
            <a:avLst/>
          </a:prstGeom>
          <a:ln/>
        </p:spPr>
        <p:style>
          <a:lnRef idx="1">
            <a:schemeClr val="accent4"/>
          </a:lnRef>
          <a:fillRef idx="2">
            <a:schemeClr val="accent4"/>
          </a:fillRef>
          <a:effectRef idx="1">
            <a:schemeClr val="accent4"/>
          </a:effectRef>
          <a:fontRef idx="minor">
            <a:schemeClr val="dk1"/>
          </a:fontRef>
        </p:style>
        <p:txBody>
          <a:bodyPr rtlCol="1" anchor="ct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4000" b="1" cap="all" dirty="0" smtClean="0">
                <a:ln w="0"/>
                <a:solidFill>
                  <a:srgbClr val="7030A0"/>
                </a:solidFill>
                <a:effectLst>
                  <a:reflection blurRad="12700" stA="50000" endPos="50000" dist="5000" dir="5400000" sy="-100000" rotWithShape="0"/>
                </a:effectLst>
              </a:rPr>
              <a:t>Result</a:t>
            </a:r>
            <a:endParaRPr lang="fa-IR" sz="4000" b="1" cap="all" dirty="0">
              <a:ln w="0"/>
              <a:solidFill>
                <a:srgbClr val="7030A0"/>
              </a:solidFill>
              <a:effectLst>
                <a:reflection blurRad="12700" stA="50000" endPos="50000" dist="5000" dir="5400000" sy="-100000" rotWithShape="0"/>
              </a:effectLst>
            </a:endParaRPr>
          </a:p>
        </p:txBody>
      </p:sp>
      <p:sp>
        <p:nvSpPr>
          <p:cNvPr id="4" name="Oval 3"/>
          <p:cNvSpPr/>
          <p:nvPr/>
        </p:nvSpPr>
        <p:spPr>
          <a:xfrm>
            <a:off x="7236296" y="5085184"/>
            <a:ext cx="1224136" cy="720080"/>
          </a:xfrm>
          <a:prstGeom prst="ellipse">
            <a:avLst/>
          </a:prstGeom>
          <a:noFill/>
          <a:ln>
            <a:solidFill>
              <a:srgbClr val="FA5F2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857232"/>
          </a:xfrm>
        </p:spPr>
        <p:txBody>
          <a:bodyPr/>
          <a:lstStyle/>
          <a:p>
            <a:r>
              <a:rPr lang="en-US" b="1" dirty="0" smtClean="0"/>
              <a:t>Introduction</a:t>
            </a:r>
            <a:endParaRPr lang="fa-IR"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55208550"/>
              </p:ext>
            </p:extLst>
          </p:nvPr>
        </p:nvGraphicFramePr>
        <p:xfrm>
          <a:off x="457200" y="785794"/>
          <a:ext cx="8229600" cy="53403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algn="ctr">
              <a:buNone/>
            </a:pPr>
            <a:r>
              <a:rPr lang="en-US" sz="5400" b="1" dirty="0" smtClean="0">
                <a:cs typeface="B Nazanin" pitchFamily="2" charset="-78"/>
              </a:rPr>
              <a:t>Discussion</a:t>
            </a:r>
            <a:endParaRPr lang="fa-IR" sz="5400" b="1" dirty="0">
              <a:cs typeface="B Nazanin" pitchFamily="2" charset="-78"/>
            </a:endParaRPr>
          </a:p>
        </p:txBody>
      </p:sp>
      <p:pic>
        <p:nvPicPr>
          <p:cNvPr id="2051" name="Picture 3" descr="C:\Users\mr nikbazm\Desktop\confuse.gif"/>
          <p:cNvPicPr>
            <a:picLocks noChangeAspect="1" noChangeArrowheads="1"/>
          </p:cNvPicPr>
          <p:nvPr/>
        </p:nvPicPr>
        <p:blipFill>
          <a:blip r:embed="rId2" cstate="print"/>
          <a:srcRect/>
          <a:stretch>
            <a:fillRect/>
          </a:stretch>
        </p:blipFill>
        <p:spPr bwMode="auto">
          <a:xfrm>
            <a:off x="928662" y="1214422"/>
            <a:ext cx="7358114" cy="4929198"/>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500042"/>
            <a:ext cx="8229600" cy="1143000"/>
          </a:xfrm>
        </p:spPr>
        <p:txBody>
          <a:bodyPr>
            <a:normAutofit fontScale="90000"/>
          </a:bodyPr>
          <a:lstStyle/>
          <a:p>
            <a:r>
              <a:rPr lang="fa-IR" sz="2400" b="1" dirty="0" smtClean="0">
                <a:latin typeface="Sakkal Majalla" pitchFamily="2" charset="-78"/>
                <a:ea typeface="Calibri" pitchFamily="34" charset="0"/>
                <a:cs typeface="B Nazanin" pitchFamily="2" charset="-78"/>
              </a:rPr>
              <a:t/>
            </a:r>
            <a:br>
              <a:rPr lang="fa-IR" sz="2400" b="1" dirty="0" smtClean="0">
                <a:latin typeface="Sakkal Majalla" pitchFamily="2" charset="-78"/>
                <a:ea typeface="Calibri" pitchFamily="34" charset="0"/>
                <a:cs typeface="B Nazanin" pitchFamily="2" charset="-78"/>
              </a:rPr>
            </a:br>
            <a:r>
              <a:rPr lang="fa-IR" sz="2400" b="1" dirty="0" smtClean="0">
                <a:latin typeface="Sakkal Majalla" pitchFamily="2" charset="-78"/>
                <a:ea typeface="Calibri" pitchFamily="34" charset="0"/>
                <a:cs typeface="B Nazanin" pitchFamily="2" charset="-78"/>
              </a:rPr>
              <a:t/>
            </a:r>
            <a:br>
              <a:rPr lang="fa-IR" sz="2400" b="1" dirty="0" smtClean="0">
                <a:latin typeface="Sakkal Majalla" pitchFamily="2" charset="-78"/>
                <a:ea typeface="Calibri" pitchFamily="34" charset="0"/>
                <a:cs typeface="B Nazanin" pitchFamily="2" charset="-78"/>
              </a:rPr>
            </a:br>
            <a:r>
              <a:rPr lang="en-US" sz="4800" b="1" dirty="0" smtClean="0">
                <a:cs typeface="B Nazanin" pitchFamily="2" charset="-78"/>
              </a:rPr>
              <a:t>Discussion</a:t>
            </a:r>
            <a:r>
              <a:rPr lang="fa-IR" sz="4800" b="1" dirty="0" smtClean="0">
                <a:cs typeface="B Nazanin" pitchFamily="2" charset="-78"/>
              </a:rPr>
              <a:t/>
            </a:r>
            <a:br>
              <a:rPr lang="fa-IR" sz="4800" b="1" dirty="0" smtClean="0">
                <a:cs typeface="B Nazanin" pitchFamily="2" charset="-78"/>
              </a:rPr>
            </a:br>
            <a:r>
              <a:rPr lang="fa-IR" sz="2400" b="1" dirty="0" smtClean="0">
                <a:latin typeface="Sakkal Majalla" pitchFamily="2" charset="-78"/>
                <a:ea typeface="Calibri" pitchFamily="34" charset="0"/>
                <a:cs typeface="B Nazanin" pitchFamily="2" charset="-78"/>
              </a:rPr>
              <a:t> </a:t>
            </a:r>
            <a:r>
              <a:rPr lang="fa-IR" sz="2700" dirty="0" smtClean="0">
                <a:cs typeface="B Nazanin" pitchFamily="2" charset="-78"/>
              </a:rPr>
              <a:t/>
            </a:r>
            <a:br>
              <a:rPr lang="fa-IR" sz="2700" dirty="0" smtClean="0">
                <a:cs typeface="B Nazanin" pitchFamily="2" charset="-78"/>
              </a:rPr>
            </a:br>
            <a:r>
              <a:rPr lang="en-US" dirty="0" smtClean="0"/>
              <a:t/>
            </a:r>
            <a:br>
              <a:rPr lang="en-US" dirty="0" smtClean="0"/>
            </a:br>
            <a:endParaRPr lang="fa-IR" dirty="0"/>
          </a:p>
        </p:txBody>
      </p:sp>
      <p:sp>
        <p:nvSpPr>
          <p:cNvPr id="3" name="Content Placeholder 2"/>
          <p:cNvSpPr>
            <a:spLocks noGrp="1"/>
          </p:cNvSpPr>
          <p:nvPr>
            <p:ph idx="1"/>
          </p:nvPr>
        </p:nvSpPr>
        <p:spPr>
          <a:xfrm>
            <a:off x="467544" y="1556792"/>
            <a:ext cx="8229600" cy="4525963"/>
          </a:xfrm>
        </p:spPr>
        <p:txBody>
          <a:bodyPr>
            <a:noAutofit/>
          </a:bodyPr>
          <a:lstStyle/>
          <a:p>
            <a:pPr algn="l" rtl="0"/>
            <a:r>
              <a:rPr lang="en-US" sz="2400" b="1" dirty="0" smtClean="0">
                <a:cs typeface="+mj-cs"/>
              </a:rPr>
              <a:t>According </a:t>
            </a:r>
            <a:r>
              <a:rPr lang="en-US" sz="2400" b="1" dirty="0" smtClean="0">
                <a:cs typeface="+mj-cs"/>
              </a:rPr>
              <a:t>to the  current results, there was significant difference in the interaction between SFA intake and </a:t>
            </a:r>
            <a:r>
              <a:rPr lang="en-US" sz="2400" b="1" dirty="0" err="1" smtClean="0">
                <a:cs typeface="+mj-cs"/>
              </a:rPr>
              <a:t>Apo­B</a:t>
            </a:r>
            <a:r>
              <a:rPr lang="en-US" sz="2400" b="1" dirty="0" smtClean="0">
                <a:cs typeface="+mj-cs"/>
              </a:rPr>
              <a:t> EcoRI genotypes on obesity.  </a:t>
            </a:r>
            <a:r>
              <a:rPr lang="fa-IR" sz="2400" b="1" dirty="0" smtClean="0">
                <a:cs typeface="+mj-cs"/>
              </a:rPr>
              <a:t> </a:t>
            </a:r>
            <a:endParaRPr lang="en-US" sz="2400" b="1" dirty="0" smtClean="0">
              <a:cs typeface="+mj-cs"/>
            </a:endParaRPr>
          </a:p>
          <a:p>
            <a:pPr algn="l" rtl="0">
              <a:buNone/>
            </a:pPr>
            <a:endParaRPr lang="en-US" sz="2400" b="1" dirty="0" smtClean="0">
              <a:cs typeface="+mj-cs"/>
            </a:endParaRPr>
          </a:p>
          <a:p>
            <a:pPr algn="l" rtl="0"/>
            <a:r>
              <a:rPr lang="en-US" sz="2400" b="1" dirty="0" smtClean="0">
                <a:cs typeface="B Nazanin" pitchFamily="2" charset="-78"/>
              </a:rPr>
              <a:t>In patients with </a:t>
            </a:r>
            <a:r>
              <a:rPr lang="en-US" sz="2400" b="1" dirty="0" smtClean="0"/>
              <a:t>equal or less than 7% of calorie, there was less BMI in dominant homozygote than heterozygote and recessive homozygote, </a:t>
            </a:r>
            <a:r>
              <a:rPr lang="en-US" sz="2400" b="1" dirty="0" smtClean="0">
                <a:cs typeface="B Nazanin" pitchFamily="2" charset="-78"/>
              </a:rPr>
              <a:t>but  there was not </a:t>
            </a:r>
            <a:r>
              <a:rPr lang="en-US" sz="2400" b="1" dirty="0" smtClean="0"/>
              <a:t>significant difference</a:t>
            </a:r>
            <a:r>
              <a:rPr lang="en-US" sz="2400" b="1" dirty="0" smtClean="0"/>
              <a:t>.</a:t>
            </a:r>
          </a:p>
          <a:p>
            <a:pPr algn="l" rtl="0"/>
            <a:endParaRPr lang="en-US" sz="2400" b="1" dirty="0" smtClean="0">
              <a:ea typeface="Calibri"/>
              <a:cs typeface="Arial"/>
            </a:endParaRPr>
          </a:p>
          <a:p>
            <a:pPr algn="l" rtl="0">
              <a:buNone/>
            </a:pPr>
            <a:r>
              <a:rPr lang="en-US" sz="2400" b="1" dirty="0" smtClean="0">
                <a:ea typeface="Calibri"/>
                <a:cs typeface="B Nazanin" pitchFamily="2" charset="-78"/>
              </a:rPr>
              <a:t>While in</a:t>
            </a:r>
            <a:r>
              <a:rPr lang="en-US" sz="2400" b="1" dirty="0" smtClean="0">
                <a:cs typeface="B Nazanin" pitchFamily="2" charset="-78"/>
              </a:rPr>
              <a:t> patients with </a:t>
            </a:r>
            <a:r>
              <a:rPr lang="en-US" sz="2400" b="1" dirty="0" smtClean="0"/>
              <a:t>more than 7% of calorie, mean of BMI in dominant homozygote group was significantly less than heterozygote and recessive homozygote(p&lt;0.05).</a:t>
            </a:r>
            <a:endParaRPr lang="en-US" sz="2400" b="1" dirty="0" smtClean="0">
              <a:ea typeface="Calibri"/>
              <a:cs typeface="B Nazanin" pitchFamily="2" charset="-78"/>
            </a:endParaRPr>
          </a:p>
          <a:p>
            <a:pPr algn="l" rtl="0"/>
            <a:r>
              <a:rPr lang="en-US" sz="2400" dirty="0" smtClean="0">
                <a:cs typeface="B Nazanin" pitchFamily="2" charset="-78"/>
              </a:rPr>
              <a:t> </a:t>
            </a:r>
          </a:p>
          <a:p>
            <a:pPr algn="l" rtl="0"/>
            <a:endParaRPr lang="fa-IR" sz="2400" dirty="0"/>
          </a:p>
        </p:txBody>
      </p:sp>
      <p:sp>
        <p:nvSpPr>
          <p:cNvPr id="4" name="Rounded Rectangle 3"/>
          <p:cNvSpPr/>
          <p:nvPr/>
        </p:nvSpPr>
        <p:spPr>
          <a:xfrm>
            <a:off x="611560" y="908720"/>
            <a:ext cx="8072494" cy="504056"/>
          </a:xfrm>
          <a:prstGeom prst="roundRect">
            <a:avLst/>
          </a:prstGeom>
          <a:ln/>
        </p:spPr>
        <p:style>
          <a:lnRef idx="1">
            <a:schemeClr val="accent4"/>
          </a:lnRef>
          <a:fillRef idx="2">
            <a:schemeClr val="accent4"/>
          </a:fillRef>
          <a:effectRef idx="1">
            <a:schemeClr val="accent4"/>
          </a:effectRef>
          <a:fontRef idx="minor">
            <a:schemeClr val="dk1"/>
          </a:fontRef>
        </p:style>
        <p:txBody>
          <a:bodyPr rtlCol="1" anchor="ct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l"/>
            <a:r>
              <a:rPr lang="en-US" sz="2000" b="1" dirty="0" smtClean="0"/>
              <a:t>Interaction between SFA intake and </a:t>
            </a:r>
            <a:r>
              <a:rPr lang="en-US" sz="2000" b="1" dirty="0" err="1" smtClean="0">
                <a:cs typeface="B Nazanin" pitchFamily="2" charset="-78"/>
              </a:rPr>
              <a:t>Apo­B</a:t>
            </a:r>
            <a:r>
              <a:rPr lang="en-US" sz="2000" b="1" dirty="0" smtClean="0">
                <a:cs typeface="B Nazanin" pitchFamily="2" charset="-78"/>
              </a:rPr>
              <a:t> EcoRI genotypes on obesity</a:t>
            </a:r>
            <a:endParaRPr lang="en-US" sz="2000" b="1" dirty="0" smtClean="0"/>
          </a:p>
          <a:p>
            <a:pPr algn="l"/>
            <a:r>
              <a:rPr lang="en-US" sz="2000" b="1" dirty="0" smtClean="0">
                <a:cs typeface="B Nazanin" pitchFamily="2" charset="-78"/>
              </a:rPr>
              <a:t> </a:t>
            </a:r>
            <a:endParaRPr lang="fa-IR" sz="2000" b="1" cap="all" dirty="0">
              <a:ln w="0"/>
              <a:solidFill>
                <a:srgbClr val="7030A0"/>
              </a:solidFill>
              <a:effectLst>
                <a:reflection blurRad="12700" stA="50000" endPos="50000" dist="5000" dir="5400000" sy="-100000" rotWithShape="0"/>
              </a:effectLst>
              <a:cs typeface="+mj-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29600" cy="1143000"/>
          </a:xfrm>
        </p:spPr>
        <p:txBody>
          <a:bodyPr>
            <a:normAutofit fontScale="90000"/>
          </a:bodyPr>
          <a:lstStyle/>
          <a:p>
            <a:r>
              <a:rPr lang="fa-IR" b="1" dirty="0" smtClean="0">
                <a:latin typeface="Sakkal Majalla" pitchFamily="2" charset="-78"/>
                <a:ea typeface="Calibri" pitchFamily="34" charset="0"/>
                <a:cs typeface="B Nazanin" pitchFamily="2" charset="-78"/>
              </a:rPr>
              <a:t/>
            </a:r>
            <a:br>
              <a:rPr lang="fa-IR" b="1" dirty="0" smtClean="0">
                <a:latin typeface="Sakkal Majalla" pitchFamily="2" charset="-78"/>
                <a:ea typeface="Calibri" pitchFamily="34" charset="0"/>
                <a:cs typeface="B Nazanin" pitchFamily="2" charset="-78"/>
              </a:rPr>
            </a:br>
            <a:endParaRPr lang="fa-IR" dirty="0"/>
          </a:p>
        </p:txBody>
      </p:sp>
      <p:sp>
        <p:nvSpPr>
          <p:cNvPr id="3" name="Content Placeholder 2"/>
          <p:cNvSpPr>
            <a:spLocks noGrp="1"/>
          </p:cNvSpPr>
          <p:nvPr>
            <p:ph idx="1"/>
          </p:nvPr>
        </p:nvSpPr>
        <p:spPr/>
        <p:txBody>
          <a:bodyPr>
            <a:noAutofit/>
          </a:bodyPr>
          <a:lstStyle/>
          <a:p>
            <a:pPr algn="l">
              <a:buNone/>
            </a:pPr>
            <a:r>
              <a:rPr lang="en-US" sz="2400" dirty="0" smtClean="0"/>
              <a:t>It could be said that via SFA intake more than 7% of calorie in heterozygote and recessive homozygote general obesity</a:t>
            </a:r>
            <a:endParaRPr lang="fa-IR" sz="2400" dirty="0" smtClean="0">
              <a:cs typeface="B Nazanin" pitchFamily="2" charset="-78"/>
            </a:endParaRPr>
          </a:p>
          <a:p>
            <a:pPr algn="l" rtl="0">
              <a:buNone/>
            </a:pPr>
            <a:r>
              <a:rPr lang="en-US" sz="2400" dirty="0" smtClean="0"/>
              <a:t>Increases </a:t>
            </a:r>
            <a:r>
              <a:rPr lang="fa-IR" sz="2400" dirty="0" smtClean="0">
                <a:cs typeface="B Nazanin" pitchFamily="2" charset="-78"/>
              </a:rPr>
              <a:t>)</a:t>
            </a:r>
            <a:r>
              <a:rPr lang="en-US" sz="2400" dirty="0" smtClean="0">
                <a:cs typeface="B Nazanin" pitchFamily="2" charset="-78"/>
              </a:rPr>
              <a:t>p</a:t>
            </a:r>
            <a:r>
              <a:rPr lang="en-US" sz="2400" dirty="0" smtClean="0"/>
              <a:t> </a:t>
            </a:r>
            <a:r>
              <a:rPr lang="fa-IR" sz="2400" dirty="0" smtClean="0">
                <a:cs typeface="B Nazanin" pitchFamily="2" charset="-78"/>
              </a:rPr>
              <a:t>(0/05&gt;</a:t>
            </a:r>
            <a:r>
              <a:rPr lang="en-US" sz="2400" dirty="0" smtClean="0">
                <a:cs typeface="B Nazanin" pitchFamily="2" charset="-78"/>
              </a:rPr>
              <a:t>.</a:t>
            </a:r>
            <a:endParaRPr lang="fa-IR" sz="2400" dirty="0"/>
          </a:p>
        </p:txBody>
      </p:sp>
      <p:sp>
        <p:nvSpPr>
          <p:cNvPr id="4" name="Rounded Rectangle 3"/>
          <p:cNvSpPr/>
          <p:nvPr/>
        </p:nvSpPr>
        <p:spPr>
          <a:xfrm>
            <a:off x="467544" y="548680"/>
            <a:ext cx="8286808" cy="642942"/>
          </a:xfrm>
          <a:prstGeom prst="roundRect">
            <a:avLst/>
          </a:prstGeom>
          <a:ln/>
        </p:spPr>
        <p:style>
          <a:lnRef idx="1">
            <a:schemeClr val="accent4"/>
          </a:lnRef>
          <a:fillRef idx="2">
            <a:schemeClr val="accent4"/>
          </a:fillRef>
          <a:effectRef idx="1">
            <a:schemeClr val="accent4"/>
          </a:effectRef>
          <a:fontRef idx="minor">
            <a:schemeClr val="dk1"/>
          </a:fontRef>
        </p:style>
        <p:txBody>
          <a:bodyPr rtlCol="1" anchor="ct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buNone/>
            </a:pPr>
            <a:r>
              <a:rPr lang="en-US" sz="4800" b="1" dirty="0" smtClean="0">
                <a:cs typeface="B Nazanin" pitchFamily="2" charset="-78"/>
              </a:rPr>
              <a:t>Discussion</a:t>
            </a:r>
            <a:endParaRPr lang="fa-IR" sz="4800" b="1" dirty="0">
              <a:cs typeface="B Nazanin" pitchFamily="2" charset="-78"/>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b="1" dirty="0" smtClean="0">
                <a:latin typeface="Sakkal Majalla" pitchFamily="2" charset="-78"/>
                <a:ea typeface="Calibri" pitchFamily="34" charset="0"/>
                <a:cs typeface="B Nazanin" pitchFamily="2" charset="-78"/>
              </a:rPr>
              <a:t/>
            </a:r>
            <a:br>
              <a:rPr lang="fa-IR" b="1" dirty="0" smtClean="0">
                <a:latin typeface="Sakkal Majalla" pitchFamily="2" charset="-78"/>
                <a:ea typeface="Calibri" pitchFamily="34" charset="0"/>
                <a:cs typeface="B Nazanin" pitchFamily="2" charset="-78"/>
              </a:rPr>
            </a:br>
            <a:endParaRPr lang="fa-IR" dirty="0"/>
          </a:p>
        </p:txBody>
      </p:sp>
      <p:sp>
        <p:nvSpPr>
          <p:cNvPr id="3" name="Content Placeholder 2"/>
          <p:cNvSpPr>
            <a:spLocks noGrp="1"/>
          </p:cNvSpPr>
          <p:nvPr>
            <p:ph idx="1"/>
          </p:nvPr>
        </p:nvSpPr>
        <p:spPr/>
        <p:txBody>
          <a:bodyPr>
            <a:normAutofit/>
          </a:bodyPr>
          <a:lstStyle/>
          <a:p>
            <a:pPr algn="l" rtl="0"/>
            <a:r>
              <a:rPr lang="en-US" sz="2400" dirty="0" smtClean="0"/>
              <a:t>The results of our study indicate genotype alone does not have any effect on general obesity while its combination with diet (here we focus on  high intake of SFA) can increase general </a:t>
            </a:r>
            <a:r>
              <a:rPr lang="en-US" sz="2400" dirty="0" smtClean="0"/>
              <a:t>obesity</a:t>
            </a:r>
          </a:p>
          <a:p>
            <a:pPr algn="l" rtl="0"/>
            <a:endParaRPr lang="en-US" sz="2400" dirty="0" smtClean="0">
              <a:cs typeface="B Nazanin" pitchFamily="2" charset="-78"/>
            </a:endParaRPr>
          </a:p>
          <a:p>
            <a:pPr algn="l" rtl="0">
              <a:buNone/>
            </a:pPr>
            <a:r>
              <a:rPr lang="en-US" sz="2400" dirty="0" smtClean="0"/>
              <a:t>It shows inappropriate diet about high intake of SFA in patients with type 2 diabetes even same condition is capable reveal predisposition to general obesity</a:t>
            </a:r>
            <a:r>
              <a:rPr lang="en-US" sz="2400" dirty="0" smtClean="0"/>
              <a:t>.</a:t>
            </a:r>
            <a:endParaRPr lang="en-US" sz="2400" dirty="0" smtClean="0"/>
          </a:p>
          <a:p>
            <a:pPr algn="l" rtl="0">
              <a:buNone/>
            </a:pPr>
            <a:r>
              <a:rPr lang="en-US" sz="2400" dirty="0" smtClean="0"/>
              <a:t>In other words,  genetic predisposition reveal in condition  via abuse SFA intake    </a:t>
            </a:r>
            <a:endParaRPr lang="fa-IR" sz="2400" dirty="0"/>
          </a:p>
        </p:txBody>
      </p:sp>
      <p:sp>
        <p:nvSpPr>
          <p:cNvPr id="4" name="Rounded Rectangle 3"/>
          <p:cNvSpPr/>
          <p:nvPr/>
        </p:nvSpPr>
        <p:spPr>
          <a:xfrm>
            <a:off x="395536" y="548680"/>
            <a:ext cx="8286808" cy="642942"/>
          </a:xfrm>
          <a:prstGeom prst="roundRect">
            <a:avLst/>
          </a:prstGeom>
          <a:ln/>
        </p:spPr>
        <p:style>
          <a:lnRef idx="1">
            <a:schemeClr val="accent4"/>
          </a:lnRef>
          <a:fillRef idx="2">
            <a:schemeClr val="accent4"/>
          </a:fillRef>
          <a:effectRef idx="1">
            <a:schemeClr val="accent4"/>
          </a:effectRef>
          <a:fontRef idx="minor">
            <a:schemeClr val="dk1"/>
          </a:fontRef>
        </p:style>
        <p:txBody>
          <a:bodyPr rtlCol="1" anchor="ct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4800" b="1" dirty="0" smtClean="0">
                <a:cs typeface="B Nazanin" pitchFamily="2" charset="-78"/>
              </a:rPr>
              <a:t>Discussion</a:t>
            </a:r>
            <a:endParaRPr lang="fa-IR" sz="4800" b="1" dirty="0" smtClean="0">
              <a:cs typeface="B Nazanin" pitchFamily="2" charset="-78"/>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b="1" dirty="0" smtClean="0">
                <a:cs typeface="B Nazanin" pitchFamily="2" charset="-78"/>
              </a:rPr>
              <a:t/>
            </a:r>
            <a:br>
              <a:rPr lang="fa-IR" b="1" dirty="0" smtClean="0">
                <a:cs typeface="B Nazanin" pitchFamily="2" charset="-78"/>
              </a:rPr>
            </a:br>
            <a:r>
              <a:rPr lang="en-US" b="1" dirty="0" smtClean="0">
                <a:cs typeface="B Nazanin" pitchFamily="2" charset="-78"/>
              </a:rPr>
              <a:t/>
            </a:r>
            <a:br>
              <a:rPr lang="en-US" b="1" dirty="0" smtClean="0">
                <a:cs typeface="B Nazanin" pitchFamily="2" charset="-78"/>
              </a:rPr>
            </a:br>
            <a:r>
              <a:rPr lang="en-US" dirty="0" smtClean="0"/>
              <a:t/>
            </a:r>
            <a:br>
              <a:rPr lang="en-US" dirty="0" smtClean="0"/>
            </a:br>
            <a:endParaRPr lang="fa-IR" dirty="0"/>
          </a:p>
        </p:txBody>
      </p:sp>
      <p:sp>
        <p:nvSpPr>
          <p:cNvPr id="3" name="Content Placeholder 2"/>
          <p:cNvSpPr>
            <a:spLocks noGrp="1"/>
          </p:cNvSpPr>
          <p:nvPr>
            <p:ph idx="1"/>
          </p:nvPr>
        </p:nvSpPr>
        <p:spPr/>
        <p:txBody>
          <a:bodyPr>
            <a:normAutofit/>
          </a:bodyPr>
          <a:lstStyle/>
          <a:p>
            <a:endParaRPr lang="fa-IR" dirty="0" smtClean="0">
              <a:cs typeface="B Nazanin" pitchFamily="2" charset="-78"/>
            </a:endParaRPr>
          </a:p>
          <a:p>
            <a:pPr algn="l">
              <a:buNone/>
            </a:pPr>
            <a:r>
              <a:rPr lang="en-US" dirty="0" smtClean="0"/>
              <a:t>There was seen in </a:t>
            </a:r>
            <a:r>
              <a:rPr lang="en-US" dirty="0" err="1" smtClean="0"/>
              <a:t>food-</a:t>
            </a:r>
            <a:r>
              <a:rPr lang="en-US" dirty="0" err="1" smtClean="0">
                <a:cs typeface="B Nazanin" pitchFamily="2" charset="-78"/>
              </a:rPr>
              <a:t>Apo­B</a:t>
            </a:r>
            <a:r>
              <a:rPr lang="en-US" dirty="0" smtClean="0">
                <a:cs typeface="B Nazanin" pitchFamily="2" charset="-78"/>
              </a:rPr>
              <a:t> EcoRI polymorphism interaction </a:t>
            </a:r>
            <a:r>
              <a:rPr lang="en-US" dirty="0" smtClean="0"/>
              <a:t>high intake of SFA in patients with type 2 diabetes is capable reveal predisposition to general obesity. </a:t>
            </a:r>
            <a:endParaRPr lang="fa-IR" dirty="0" smtClean="0">
              <a:cs typeface="B Nazanin" pitchFamily="2" charset="-78"/>
            </a:endParaRPr>
          </a:p>
          <a:p>
            <a:pPr marL="0" indent="0">
              <a:buNone/>
            </a:pPr>
            <a:endParaRPr lang="fa-IR" dirty="0">
              <a:solidFill>
                <a:srgbClr val="FF0000"/>
              </a:solidFill>
              <a:cs typeface="B Nazanin" pitchFamily="2" charset="-78"/>
            </a:endParaRPr>
          </a:p>
        </p:txBody>
      </p:sp>
      <p:sp>
        <p:nvSpPr>
          <p:cNvPr id="4" name="Rounded Rectangle 3"/>
          <p:cNvSpPr/>
          <p:nvPr/>
        </p:nvSpPr>
        <p:spPr>
          <a:xfrm>
            <a:off x="428596" y="428604"/>
            <a:ext cx="8286808" cy="1000132"/>
          </a:xfrm>
          <a:prstGeom prst="roundRect">
            <a:avLst/>
          </a:prstGeom>
          <a:ln/>
        </p:spPr>
        <p:style>
          <a:lnRef idx="1">
            <a:schemeClr val="accent4"/>
          </a:lnRef>
          <a:fillRef idx="2">
            <a:schemeClr val="accent4"/>
          </a:fillRef>
          <a:effectRef idx="1">
            <a:schemeClr val="accent4"/>
          </a:effectRef>
          <a:fontRef idx="minor">
            <a:schemeClr val="dk1"/>
          </a:fontRef>
        </p:style>
        <p:txBody>
          <a:bodyPr rtlCol="1" anchor="ct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4400" b="1" dirty="0" smtClean="0">
                <a:cs typeface="B Nazanin" pitchFamily="2" charset="-78"/>
              </a:rPr>
              <a:t>Conclusion</a:t>
            </a:r>
            <a:endParaRPr lang="fa-IR" sz="4400" b="1" cap="all" dirty="0">
              <a:ln w="0"/>
              <a:solidFill>
                <a:srgbClr val="7030A0"/>
              </a:solidFill>
              <a:effectLst>
                <a:reflection blurRad="12700" stA="50000" endPos="50000" dist="5000" dir="5400000" sy="-100000" rotWithShape="0"/>
              </a:effectLst>
              <a:cs typeface="+mj-cs"/>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b="1" dirty="0" smtClean="0">
                <a:cs typeface="B Nazanin" pitchFamily="2" charset="-78"/>
              </a:rPr>
              <a:t/>
            </a:r>
            <a:br>
              <a:rPr lang="fa-IR" b="1" dirty="0" smtClean="0">
                <a:cs typeface="B Nazanin" pitchFamily="2" charset="-78"/>
              </a:rPr>
            </a:br>
            <a:r>
              <a:rPr lang="en-US" dirty="0" smtClean="0">
                <a:cs typeface="B Nazanin" pitchFamily="2" charset="-78"/>
              </a:rPr>
              <a:t/>
            </a:r>
            <a:br>
              <a:rPr lang="en-US" dirty="0" smtClean="0">
                <a:cs typeface="B Nazanin" pitchFamily="2" charset="-78"/>
              </a:rPr>
            </a:br>
            <a:endParaRPr lang="fa-IR" dirty="0">
              <a:cs typeface="B Nazanin" pitchFamily="2" charset="-78"/>
            </a:endParaRPr>
          </a:p>
        </p:txBody>
      </p:sp>
      <p:sp>
        <p:nvSpPr>
          <p:cNvPr id="3" name="Content Placeholder 2"/>
          <p:cNvSpPr>
            <a:spLocks noGrp="1"/>
          </p:cNvSpPr>
          <p:nvPr>
            <p:ph idx="1"/>
          </p:nvPr>
        </p:nvSpPr>
        <p:spPr/>
        <p:txBody>
          <a:bodyPr>
            <a:normAutofit lnSpcReduction="10000"/>
          </a:bodyPr>
          <a:lstStyle/>
          <a:p>
            <a:pPr algn="l" rtl="0"/>
            <a:r>
              <a:rPr lang="en-US" b="1" dirty="0" smtClean="0">
                <a:solidFill>
                  <a:srgbClr val="FF0000"/>
                </a:solidFill>
                <a:cs typeface="B Nazanin" pitchFamily="2" charset="-78"/>
              </a:rPr>
              <a:t>Strengths</a:t>
            </a:r>
            <a:endParaRPr lang="en-US" dirty="0" smtClean="0">
              <a:solidFill>
                <a:srgbClr val="FF0000"/>
              </a:solidFill>
              <a:cs typeface="B Nazanin" pitchFamily="2" charset="-78"/>
            </a:endParaRPr>
          </a:p>
          <a:p>
            <a:pPr lvl="0" algn="l" rtl="0"/>
            <a:r>
              <a:rPr lang="en-US" sz="3000" dirty="0" smtClean="0"/>
              <a:t>The first study in relationship between dietary fat and </a:t>
            </a:r>
            <a:r>
              <a:rPr lang="en-US" sz="3000" dirty="0" err="1" smtClean="0">
                <a:cs typeface="B Nazanin" pitchFamily="2" charset="-78"/>
              </a:rPr>
              <a:t>Apo­B</a:t>
            </a:r>
            <a:r>
              <a:rPr lang="en-US" sz="3000" dirty="0" smtClean="0">
                <a:cs typeface="B Nazanin" pitchFamily="2" charset="-78"/>
              </a:rPr>
              <a:t> EcoRI polymorphism in Iran </a:t>
            </a:r>
          </a:p>
          <a:p>
            <a:pPr lvl="0" algn="l" rtl="0"/>
            <a:r>
              <a:rPr lang="en-US" sz="3000" dirty="0" smtClean="0"/>
              <a:t>The sample size was relatively high</a:t>
            </a:r>
            <a:endParaRPr lang="en-US" sz="3000" dirty="0" smtClean="0">
              <a:cs typeface="B Nazanin" pitchFamily="2" charset="-78"/>
            </a:endParaRPr>
          </a:p>
          <a:p>
            <a:pPr algn="l" rtl="0"/>
            <a:r>
              <a:rPr lang="fa-IR" sz="3000" dirty="0" smtClean="0">
                <a:cs typeface="B Nazanin" pitchFamily="2" charset="-78"/>
              </a:rPr>
              <a:t> </a:t>
            </a:r>
            <a:r>
              <a:rPr lang="en-US" sz="3000" dirty="0" smtClean="0"/>
              <a:t> Widely distributed population</a:t>
            </a:r>
            <a:endParaRPr lang="en-US" sz="3000" dirty="0" smtClean="0">
              <a:cs typeface="B Nazanin" pitchFamily="2" charset="-78"/>
            </a:endParaRPr>
          </a:p>
          <a:p>
            <a:pPr algn="l" rtl="0"/>
            <a:r>
              <a:rPr lang="en-US" b="1" dirty="0" smtClean="0">
                <a:solidFill>
                  <a:srgbClr val="FF0000"/>
                </a:solidFill>
              </a:rPr>
              <a:t>The restrictions </a:t>
            </a:r>
            <a:endParaRPr lang="en-US" b="1" dirty="0" smtClean="0">
              <a:solidFill>
                <a:srgbClr val="FF0000"/>
              </a:solidFill>
              <a:cs typeface="B Nazanin" pitchFamily="2" charset="-78"/>
            </a:endParaRPr>
          </a:p>
          <a:p>
            <a:pPr lvl="0" algn="l" rtl="0"/>
            <a:r>
              <a:rPr lang="en-US" sz="3000" dirty="0" smtClean="0"/>
              <a:t>Only on in patients with type 2 </a:t>
            </a:r>
            <a:r>
              <a:rPr lang="en-US" sz="3000" dirty="0" smtClean="0"/>
              <a:t>diabetes</a:t>
            </a:r>
            <a:endParaRPr lang="en-US" sz="3000" dirty="0" smtClean="0">
              <a:cs typeface="B Nazanin" pitchFamily="2" charset="-78"/>
            </a:endParaRPr>
          </a:p>
          <a:p>
            <a:pPr algn="l" rtl="0"/>
            <a:r>
              <a:rPr lang="en-US" sz="3000" dirty="0" smtClean="0"/>
              <a:t>Inability to use a more accurate method of dietary intakes</a:t>
            </a:r>
            <a:endParaRPr lang="fa-IR" sz="3000" dirty="0">
              <a:cs typeface="B Nazanin" pitchFamily="2" charset="-78"/>
            </a:endParaRPr>
          </a:p>
        </p:txBody>
      </p:sp>
      <p:sp>
        <p:nvSpPr>
          <p:cNvPr id="4" name="Rounded Rectangle 3"/>
          <p:cNvSpPr/>
          <p:nvPr/>
        </p:nvSpPr>
        <p:spPr>
          <a:xfrm>
            <a:off x="395536" y="476672"/>
            <a:ext cx="8424936" cy="1000132"/>
          </a:xfrm>
          <a:prstGeom prst="roundRect">
            <a:avLst/>
          </a:prstGeom>
          <a:ln/>
        </p:spPr>
        <p:style>
          <a:lnRef idx="1">
            <a:schemeClr val="accent4"/>
          </a:lnRef>
          <a:fillRef idx="2">
            <a:schemeClr val="accent4"/>
          </a:fillRef>
          <a:effectRef idx="1">
            <a:schemeClr val="accent4"/>
          </a:effectRef>
          <a:fontRef idx="minor">
            <a:schemeClr val="dk1"/>
          </a:fontRef>
        </p:style>
        <p:txBody>
          <a:bodyPr rtlCol="1" anchor="ct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endParaRPr lang="en-US" sz="3200" b="1" dirty="0" smtClean="0">
              <a:solidFill>
                <a:srgbClr val="FF0000"/>
              </a:solidFill>
              <a:cs typeface="B Nazanin" pitchFamily="2" charset="-78"/>
            </a:endParaRPr>
          </a:p>
          <a:p>
            <a:pPr algn="ctr"/>
            <a:r>
              <a:rPr lang="en-US" sz="3200" b="1" dirty="0" smtClean="0">
                <a:solidFill>
                  <a:srgbClr val="FF0000"/>
                </a:solidFill>
                <a:cs typeface="B Nazanin" pitchFamily="2" charset="-78"/>
              </a:rPr>
              <a:t>Strengths</a:t>
            </a:r>
            <a:endParaRPr lang="en-US" sz="3200" dirty="0">
              <a:solidFill>
                <a:srgbClr val="FF0000"/>
              </a:solidFill>
              <a:cs typeface="B Nazanin" pitchFamily="2" charset="-78"/>
            </a:endParaRPr>
          </a:p>
          <a:p>
            <a:pPr algn="ctr"/>
            <a:r>
              <a:rPr lang="en-US" sz="3200" b="1" dirty="0" smtClean="0">
                <a:solidFill>
                  <a:schemeClr val="tx1"/>
                </a:solidFill>
                <a:cs typeface="B Nazanin" pitchFamily="2" charset="-78"/>
              </a:rPr>
              <a:t>and </a:t>
            </a:r>
            <a:r>
              <a:rPr lang="en-US" sz="3200" dirty="0" smtClean="0">
                <a:solidFill>
                  <a:schemeClr val="tx1"/>
                </a:solidFill>
              </a:rPr>
              <a:t>t</a:t>
            </a:r>
            <a:r>
              <a:rPr lang="en-US" sz="3200" dirty="0" smtClean="0"/>
              <a:t>he restrictions </a:t>
            </a:r>
            <a:endParaRPr lang="en-US" sz="3200" dirty="0">
              <a:solidFill>
                <a:srgbClr val="FF0000"/>
              </a:solidFill>
              <a:cs typeface="B Nazanin" pitchFamily="2" charset="-78"/>
            </a:endParaRPr>
          </a:p>
          <a:p>
            <a:pPr algn="ctr"/>
            <a:endParaRPr lang="fa-IR" sz="4400" b="1" cap="all" dirty="0">
              <a:ln w="0"/>
              <a:solidFill>
                <a:srgbClr val="7030A0"/>
              </a:solidFill>
              <a:effectLst>
                <a:reflection blurRad="12700" stA="50000" endPos="50000" dist="5000" dir="5400000" sy="-100000" rotWithShape="0"/>
              </a:effectLst>
              <a:cs typeface="+mj-cs"/>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b="1" dirty="0" smtClean="0">
                <a:cs typeface="B Nazanin" pitchFamily="2" charset="-78"/>
              </a:rPr>
              <a:t/>
            </a:r>
            <a:br>
              <a:rPr lang="fa-IR" b="1" dirty="0" smtClean="0">
                <a:cs typeface="B Nazanin" pitchFamily="2" charset="-78"/>
              </a:rPr>
            </a:br>
            <a:r>
              <a:rPr lang="en-US" dirty="0" smtClean="0">
                <a:cs typeface="B Nazanin" pitchFamily="2" charset="-78"/>
              </a:rPr>
              <a:t/>
            </a:r>
            <a:br>
              <a:rPr lang="en-US" dirty="0" smtClean="0">
                <a:cs typeface="B Nazanin" pitchFamily="2" charset="-78"/>
              </a:rPr>
            </a:br>
            <a:endParaRPr lang="fa-IR" dirty="0">
              <a:cs typeface="B Nazanin" pitchFamily="2" charset="-78"/>
            </a:endParaRPr>
          </a:p>
        </p:txBody>
      </p:sp>
      <p:sp>
        <p:nvSpPr>
          <p:cNvPr id="3" name="Content Placeholder 2"/>
          <p:cNvSpPr>
            <a:spLocks noGrp="1"/>
          </p:cNvSpPr>
          <p:nvPr>
            <p:ph idx="1"/>
          </p:nvPr>
        </p:nvSpPr>
        <p:spPr/>
        <p:txBody>
          <a:bodyPr>
            <a:normAutofit lnSpcReduction="10000"/>
          </a:bodyPr>
          <a:lstStyle/>
          <a:p>
            <a:pPr lvl="0" algn="l" rtl="0">
              <a:buNone/>
            </a:pPr>
            <a:endParaRPr lang="fa-IR" sz="2400" dirty="0" smtClean="0">
              <a:cs typeface="B Nazanin" pitchFamily="2" charset="-78"/>
            </a:endParaRPr>
          </a:p>
          <a:p>
            <a:pPr algn="l" rtl="0">
              <a:buFont typeface="Wingdings" pitchFamily="2" charset="2"/>
              <a:buChar char="§"/>
            </a:pPr>
            <a:r>
              <a:rPr lang="en-US" sz="2400" dirty="0" smtClean="0"/>
              <a:t>Case-control studies in order to compare healthy control subjects with patients with type 2 diabetes.   </a:t>
            </a:r>
          </a:p>
          <a:p>
            <a:pPr lvl="0" algn="l" rtl="0"/>
            <a:endParaRPr lang="en-US" sz="2400" dirty="0" smtClean="0">
              <a:cs typeface="B Nazanin" pitchFamily="2" charset="-78"/>
            </a:endParaRPr>
          </a:p>
          <a:p>
            <a:pPr lvl="0" algn="l" rtl="0">
              <a:buFont typeface="Wingdings" pitchFamily="2" charset="2"/>
              <a:buChar char="§"/>
            </a:pPr>
            <a:r>
              <a:rPr lang="en-US" sz="2400" dirty="0" smtClean="0"/>
              <a:t>Studies with prescribed diets and control  them in order to more accurate study  of genotype effect on general obesity</a:t>
            </a:r>
            <a:endParaRPr lang="en-US" sz="2400" dirty="0" smtClean="0">
              <a:cs typeface="B Nazanin" pitchFamily="2" charset="-78"/>
            </a:endParaRPr>
          </a:p>
          <a:p>
            <a:pPr lvl="0" algn="l" rtl="0">
              <a:buNone/>
            </a:pPr>
            <a:r>
              <a:rPr lang="en-US" sz="2400" dirty="0" smtClean="0"/>
              <a:t>Studies that have examined different </a:t>
            </a:r>
            <a:r>
              <a:rPr lang="en-US" sz="2400" dirty="0" err="1" smtClean="0">
                <a:cs typeface="B Nazanin" pitchFamily="2" charset="-78"/>
              </a:rPr>
              <a:t>Apo­B</a:t>
            </a:r>
            <a:r>
              <a:rPr lang="en-US" sz="2400" dirty="0" smtClean="0">
                <a:cs typeface="B Nazanin" pitchFamily="2" charset="-78"/>
              </a:rPr>
              <a:t> </a:t>
            </a:r>
            <a:r>
              <a:rPr lang="en-US" sz="2400" dirty="0" err="1" smtClean="0"/>
              <a:t>polymophisms</a:t>
            </a:r>
            <a:r>
              <a:rPr lang="en-US" sz="2400" dirty="0" smtClean="0"/>
              <a:t> together</a:t>
            </a:r>
            <a:endParaRPr lang="en-US" sz="2400" dirty="0" smtClean="0">
              <a:cs typeface="B Nazanin" pitchFamily="2" charset="-78"/>
            </a:endParaRPr>
          </a:p>
          <a:p>
            <a:pPr lvl="0" algn="l" rtl="0">
              <a:buNone/>
            </a:pPr>
            <a:endParaRPr lang="en-US" sz="2400" dirty="0" smtClean="0">
              <a:cs typeface="B Nazanin" pitchFamily="2" charset="-78"/>
            </a:endParaRPr>
          </a:p>
          <a:p>
            <a:pPr algn="l" rtl="0"/>
            <a:r>
              <a:rPr lang="en-US" sz="2400" dirty="0" smtClean="0"/>
              <a:t>Study of healthy subjects with normal blood lipid that don’t use any lowering lipid medication </a:t>
            </a:r>
            <a:endParaRPr lang="en-US" sz="2400" dirty="0" smtClean="0">
              <a:cs typeface="B Nazanin" pitchFamily="2" charset="-78"/>
            </a:endParaRPr>
          </a:p>
          <a:p>
            <a:pPr algn="l" rtl="0">
              <a:buNone/>
            </a:pPr>
            <a:endParaRPr lang="fa-IR" sz="2400" dirty="0">
              <a:cs typeface="B Nazanin" pitchFamily="2" charset="-78"/>
            </a:endParaRPr>
          </a:p>
        </p:txBody>
      </p:sp>
      <p:sp>
        <p:nvSpPr>
          <p:cNvPr id="5" name="Rounded Rectangle 4"/>
          <p:cNvSpPr/>
          <p:nvPr/>
        </p:nvSpPr>
        <p:spPr>
          <a:xfrm>
            <a:off x="323528" y="535329"/>
            <a:ext cx="8286808" cy="1000132"/>
          </a:xfrm>
          <a:prstGeom prst="roundRect">
            <a:avLst/>
          </a:prstGeom>
          <a:ln/>
        </p:spPr>
        <p:style>
          <a:lnRef idx="1">
            <a:schemeClr val="accent4"/>
          </a:lnRef>
          <a:fillRef idx="2">
            <a:schemeClr val="accent4"/>
          </a:fillRef>
          <a:effectRef idx="1">
            <a:schemeClr val="accent4"/>
          </a:effectRef>
          <a:fontRef idx="minor">
            <a:schemeClr val="dk1"/>
          </a:fontRef>
        </p:style>
        <p:txBody>
          <a:bodyPr rtlCol="1" anchor="ct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4400" dirty="0" smtClean="0"/>
              <a:t>Suggestions</a:t>
            </a:r>
            <a:endParaRPr lang="fa-IR" sz="4400" b="1" cap="all" dirty="0">
              <a:ln w="0"/>
              <a:solidFill>
                <a:srgbClr val="7030A0"/>
              </a:solidFill>
              <a:effectLst>
                <a:reflection blurRad="12700" stA="50000" endPos="50000" dist="5000" dir="5400000" sy="-100000" rotWithShape="0"/>
              </a:effectLst>
              <a:cs typeface="+mj-cs"/>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rnikbazm\Desktop\Ax sokhanrani ppt\DNA sib.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TextBox 1"/>
          <p:cNvSpPr txBox="1"/>
          <p:nvPr/>
        </p:nvSpPr>
        <p:spPr>
          <a:xfrm>
            <a:off x="1835696" y="1124744"/>
            <a:ext cx="6696744" cy="769441"/>
          </a:xfrm>
          <a:prstGeom prst="rect">
            <a:avLst/>
          </a:prstGeom>
          <a:noFill/>
        </p:spPr>
        <p:txBody>
          <a:bodyPr wrap="square" rtlCol="0">
            <a:spAutoFit/>
          </a:bodyPr>
          <a:lstStyle/>
          <a:p>
            <a:r>
              <a:rPr lang="en-US" sz="4400" dirty="0" smtClean="0"/>
              <a:t>Thank you for your attention</a:t>
            </a:r>
            <a:endParaRPr lang="en-US" sz="4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b="1" dirty="0" smtClean="0">
                <a:cs typeface="B Nazanin" pitchFamily="2" charset="-78"/>
              </a:rPr>
              <a:t/>
            </a:r>
            <a:br>
              <a:rPr lang="fa-IR" b="1" dirty="0" smtClean="0">
                <a:cs typeface="B Nazanin" pitchFamily="2" charset="-78"/>
              </a:rPr>
            </a:br>
            <a:r>
              <a:rPr lang="en-US" b="1" dirty="0" smtClean="0"/>
              <a:t>Introduction (cont)</a:t>
            </a:r>
            <a:r>
              <a:rPr lang="fa-IR" b="1" dirty="0" smtClean="0">
                <a:cs typeface="B Nazanin" pitchFamily="2" charset="-78"/>
              </a:rPr>
              <a:t/>
            </a:r>
            <a:br>
              <a:rPr lang="fa-IR" b="1" dirty="0" smtClean="0">
                <a:cs typeface="B Nazanin" pitchFamily="2" charset="-78"/>
              </a:rPr>
            </a:br>
            <a:r>
              <a:rPr lang="fa-IR" sz="3600" b="1" dirty="0" smtClean="0">
                <a:cs typeface="B Nazanin" pitchFamily="2" charset="-78"/>
              </a:rPr>
              <a:t/>
            </a:r>
            <a:br>
              <a:rPr lang="fa-IR" sz="3600" b="1" dirty="0" smtClean="0">
                <a:cs typeface="B Nazanin" pitchFamily="2" charset="-78"/>
              </a:rPr>
            </a:br>
            <a:endParaRPr lang="fa-IR" sz="36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05624967"/>
              </p:ext>
            </p:extLst>
          </p:nvPr>
        </p:nvGraphicFramePr>
        <p:xfrm>
          <a:off x="642910" y="1643050"/>
          <a:ext cx="8229600" cy="48831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285720" y="1928802"/>
            <a:ext cx="3714776" cy="707886"/>
          </a:xfrm>
          <a:prstGeom prst="rect">
            <a:avLst/>
          </a:prstGeom>
        </p:spPr>
        <p:style>
          <a:lnRef idx="1">
            <a:schemeClr val="accent5"/>
          </a:lnRef>
          <a:fillRef idx="2">
            <a:schemeClr val="accent5"/>
          </a:fillRef>
          <a:effectRef idx="1">
            <a:schemeClr val="accent5"/>
          </a:effectRef>
          <a:fontRef idx="minor">
            <a:schemeClr val="dk1"/>
          </a:fontRef>
        </p:style>
        <p:txBody>
          <a:bodyPr wrap="square" rtlCol="1">
            <a:spAutoFit/>
          </a:bodyPr>
          <a:lstStyle/>
          <a:p>
            <a:pPr lvl="0">
              <a:buBlip>
                <a:blip r:embed="rId7"/>
              </a:buBlip>
            </a:pPr>
            <a:r>
              <a:rPr lang="en-US" sz="2000" b="1" dirty="0" smtClean="0">
                <a:cs typeface="B Nazanin" pitchFamily="2" charset="-78"/>
              </a:rPr>
              <a:t>Main apolipoprotein of LDL-C</a:t>
            </a:r>
            <a:endParaRPr lang="fa-IR" sz="2000" b="1" dirty="0" smtClean="0"/>
          </a:p>
          <a:p>
            <a:pPr lvl="0">
              <a:buBlip>
                <a:blip r:embed="rId7"/>
              </a:buBlip>
            </a:pPr>
            <a:r>
              <a:rPr lang="en-US" sz="2000" b="1" dirty="0" smtClean="0">
                <a:cs typeface="B Nazanin" pitchFamily="2" charset="-78"/>
              </a:rPr>
              <a:t>As ligand for LDL-C receptor</a:t>
            </a:r>
            <a:endParaRPr lang="fa-IR" sz="2000" b="1" dirty="0"/>
          </a:p>
        </p:txBody>
      </p:sp>
      <p:sp>
        <p:nvSpPr>
          <p:cNvPr id="6" name="TextBox 5"/>
          <p:cNvSpPr txBox="1"/>
          <p:nvPr/>
        </p:nvSpPr>
        <p:spPr>
          <a:xfrm>
            <a:off x="214282" y="3071810"/>
            <a:ext cx="3286116" cy="1754326"/>
          </a:xfrm>
          <a:prstGeom prst="rect">
            <a:avLst/>
          </a:prstGeom>
          <a:solidFill>
            <a:srgbClr val="99FF66"/>
          </a:solidFill>
        </p:spPr>
        <p:style>
          <a:lnRef idx="1">
            <a:schemeClr val="accent3"/>
          </a:lnRef>
          <a:fillRef idx="2">
            <a:schemeClr val="accent3"/>
          </a:fillRef>
          <a:effectRef idx="1">
            <a:schemeClr val="accent3"/>
          </a:effectRef>
          <a:fontRef idx="minor">
            <a:schemeClr val="dk1"/>
          </a:fontRef>
        </p:style>
        <p:txBody>
          <a:bodyPr wrap="square" rtlCol="1">
            <a:spAutoFit/>
          </a:bodyPr>
          <a:lstStyle/>
          <a:p>
            <a:pPr algn="l"/>
            <a:r>
              <a:rPr lang="en-US" dirty="0" smtClean="0"/>
              <a:t>Important role in cholesterol  homeostasis because  it mediates the interaction between  Apo-B with</a:t>
            </a:r>
            <a:r>
              <a:rPr lang="en-US" b="1" dirty="0">
                <a:cs typeface="B Nazanin" pitchFamily="2" charset="-78"/>
              </a:rPr>
              <a:t> </a:t>
            </a:r>
            <a:r>
              <a:rPr lang="en-US" b="1" dirty="0" smtClean="0">
                <a:cs typeface="B Nazanin" pitchFamily="2" charset="-78"/>
              </a:rPr>
              <a:t> absorption of LDL-C from liver and peripheral cells</a:t>
            </a:r>
            <a:r>
              <a:rPr lang="en-US" dirty="0" smtClean="0"/>
              <a:t> </a:t>
            </a:r>
          </a:p>
        </p:txBody>
      </p:sp>
      <p:sp>
        <p:nvSpPr>
          <p:cNvPr id="13" name="Oval Callout 12"/>
          <p:cNvSpPr/>
          <p:nvPr/>
        </p:nvSpPr>
        <p:spPr>
          <a:xfrm>
            <a:off x="6643702" y="214290"/>
            <a:ext cx="2214578" cy="1643074"/>
          </a:xfrm>
          <a:prstGeom prst="wedgeEllipseCallou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4000" b="1" dirty="0" err="1" smtClean="0">
                <a:solidFill>
                  <a:schemeClr val="tx1"/>
                </a:solidFill>
                <a:cs typeface="B Nazanin" pitchFamily="2" charset="-78"/>
              </a:rPr>
              <a:t>Apo­B</a:t>
            </a:r>
            <a:endParaRPr lang="fa-IR" sz="4000"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noChangeAspect="1" noChangeArrowheads="1"/>
          </p:cNvPicPr>
          <p:nvPr>
            <p:ph idx="1"/>
          </p:nvPr>
        </p:nvPicPr>
        <p:blipFill>
          <a:blip r:embed="rId2" cstate="print"/>
          <a:srcRect/>
          <a:stretch>
            <a:fillRect/>
          </a:stretch>
        </p:blipFill>
        <p:spPr bwMode="auto">
          <a:xfrm>
            <a:off x="0" y="0"/>
            <a:ext cx="9144000" cy="7143728"/>
          </a:xfrm>
          <a:prstGeom prst="rect">
            <a:avLst/>
          </a:prstGeom>
          <a:solidFill>
            <a:schemeClr val="bg1"/>
          </a:solidFill>
          <a:ln w="9525">
            <a:noFill/>
            <a:miter lim="800000"/>
            <a:headEnd/>
            <a:tailEnd/>
          </a:ln>
          <a:effectLst/>
        </p:spPr>
      </p:pic>
      <p:sp>
        <p:nvSpPr>
          <p:cNvPr id="6" name="TextBox 5"/>
          <p:cNvSpPr txBox="1"/>
          <p:nvPr/>
        </p:nvSpPr>
        <p:spPr>
          <a:xfrm>
            <a:off x="392877" y="1774762"/>
            <a:ext cx="7500990" cy="461665"/>
          </a:xfrm>
          <a:prstGeom prst="rect">
            <a:avLst/>
          </a:prstGeom>
          <a:noFill/>
        </p:spPr>
        <p:txBody>
          <a:bodyPr wrap="square" rtlCol="1">
            <a:spAutoFit/>
          </a:bodyPr>
          <a:lstStyle/>
          <a:p>
            <a:pPr rtl="0"/>
            <a:r>
              <a:rPr lang="en-US" sz="2400" dirty="0" smtClean="0"/>
              <a:t>One of the polymorphic site in coding region of </a:t>
            </a:r>
            <a:r>
              <a:rPr lang="en-US" sz="2400" b="1" dirty="0" smtClean="0"/>
              <a:t>APOB gene</a:t>
            </a:r>
            <a:endParaRPr lang="en-US" sz="2400" dirty="0"/>
          </a:p>
        </p:txBody>
      </p:sp>
      <p:sp>
        <p:nvSpPr>
          <p:cNvPr id="7" name="TextBox 6"/>
          <p:cNvSpPr txBox="1"/>
          <p:nvPr/>
        </p:nvSpPr>
        <p:spPr>
          <a:xfrm>
            <a:off x="642910" y="2643182"/>
            <a:ext cx="6715204" cy="1569660"/>
          </a:xfrm>
          <a:prstGeom prst="rect">
            <a:avLst/>
          </a:prstGeom>
          <a:solidFill>
            <a:schemeClr val="bg1"/>
          </a:solidFill>
        </p:spPr>
        <p:txBody>
          <a:bodyPr wrap="square" rtlCol="1">
            <a:spAutoFit/>
          </a:bodyPr>
          <a:lstStyle/>
          <a:p>
            <a:pPr algn="l"/>
            <a:r>
              <a:rPr lang="en-US" sz="2400" dirty="0" smtClean="0"/>
              <a:t>Detecting a mutation in coding region (exon 29) Glu4154Lys by replacing </a:t>
            </a:r>
            <a:r>
              <a:rPr lang="en-US" sz="2400" dirty="0" err="1" smtClean="0"/>
              <a:t>Glutamin</a:t>
            </a:r>
            <a:r>
              <a:rPr lang="en-US" sz="2400" dirty="0" smtClean="0"/>
              <a:t> with </a:t>
            </a:r>
            <a:r>
              <a:rPr lang="en-US" sz="2400" dirty="0" err="1" smtClean="0"/>
              <a:t>Lysin</a:t>
            </a:r>
            <a:r>
              <a:rPr lang="en-US" sz="2400" dirty="0" smtClean="0"/>
              <a:t> in </a:t>
            </a:r>
            <a:r>
              <a:rPr lang="en-US" sz="2400" dirty="0" err="1" smtClean="0"/>
              <a:t>peptid</a:t>
            </a:r>
            <a:r>
              <a:rPr lang="en-US" sz="2400" dirty="0" smtClean="0"/>
              <a:t> of main domain of recognizing the LDL-C receptor</a:t>
            </a:r>
            <a:endParaRPr lang="fa-IR" dirty="0"/>
          </a:p>
        </p:txBody>
      </p:sp>
      <p:sp>
        <p:nvSpPr>
          <p:cNvPr id="8" name="TextBox 7"/>
          <p:cNvSpPr txBox="1"/>
          <p:nvPr/>
        </p:nvSpPr>
        <p:spPr>
          <a:xfrm flipH="1">
            <a:off x="214282" y="4214818"/>
            <a:ext cx="7858180" cy="1569660"/>
          </a:xfrm>
          <a:prstGeom prst="rect">
            <a:avLst/>
          </a:prstGeom>
          <a:solidFill>
            <a:schemeClr val="bg1"/>
          </a:solidFill>
        </p:spPr>
        <p:txBody>
          <a:bodyPr wrap="square" rtlCol="1">
            <a:spAutoFit/>
          </a:bodyPr>
          <a:lstStyle/>
          <a:p>
            <a:pPr algn="l"/>
            <a:r>
              <a:rPr lang="en-US" sz="2400" dirty="0" smtClean="0"/>
              <a:t>Some evidences                Genetic variety of </a:t>
            </a:r>
            <a:r>
              <a:rPr lang="en-US" sz="2400" dirty="0" err="1" smtClean="0"/>
              <a:t>Apo­B</a:t>
            </a:r>
            <a:r>
              <a:rPr lang="en-US" sz="2400" dirty="0" smtClean="0"/>
              <a:t> sites probably regulates effects of factors such as diet</a:t>
            </a:r>
          </a:p>
          <a:p>
            <a:pPr algn="l"/>
            <a:r>
              <a:rPr lang="en-US" sz="2400" dirty="0" smtClean="0"/>
              <a:t>                </a:t>
            </a:r>
          </a:p>
          <a:p>
            <a:pPr algn="l"/>
            <a:endParaRPr lang="en-US" sz="2400" dirty="0"/>
          </a:p>
        </p:txBody>
      </p:sp>
      <p:sp>
        <p:nvSpPr>
          <p:cNvPr id="10" name="Left Arrow 9"/>
          <p:cNvSpPr/>
          <p:nvPr/>
        </p:nvSpPr>
        <p:spPr>
          <a:xfrm rot="10800000">
            <a:off x="2357422" y="4143380"/>
            <a:ext cx="928694" cy="571504"/>
          </a:xfrm>
          <a:prstGeom prst="leftArrow">
            <a:avLst/>
          </a:prstGeom>
        </p:spPr>
        <p:style>
          <a:lnRef idx="0">
            <a:schemeClr val="accent4"/>
          </a:lnRef>
          <a:fillRef idx="3">
            <a:schemeClr val="accent4"/>
          </a:fillRef>
          <a:effectRef idx="3">
            <a:schemeClr val="accent4"/>
          </a:effectRef>
          <a:fontRef idx="minor">
            <a:schemeClr val="lt1"/>
          </a:fontRef>
        </p:style>
        <p:txBody>
          <a:bodyPr rtlCol="1" anchor="ctr"/>
          <a:lstStyle/>
          <a:p>
            <a:pPr algn="ctr"/>
            <a:endParaRPr lang="fa-IR"/>
          </a:p>
        </p:txBody>
      </p:sp>
      <p:sp>
        <p:nvSpPr>
          <p:cNvPr id="14" name="Title 1"/>
          <p:cNvSpPr>
            <a:spLocks noGrp="1"/>
          </p:cNvSpPr>
          <p:nvPr>
            <p:ph type="title"/>
          </p:nvPr>
        </p:nvSpPr>
        <p:spPr/>
        <p:txBody>
          <a:bodyPr>
            <a:normAutofit fontScale="90000"/>
          </a:bodyPr>
          <a:lstStyle/>
          <a:p>
            <a:r>
              <a:rPr lang="fa-IR" b="1" dirty="0" smtClean="0">
                <a:solidFill>
                  <a:schemeClr val="bg1">
                    <a:lumMod val="65000"/>
                  </a:schemeClr>
                </a:solidFill>
                <a:cs typeface="B Nazanin" pitchFamily="2" charset="-78"/>
              </a:rPr>
              <a:t/>
            </a:r>
            <a:br>
              <a:rPr lang="fa-IR" b="1" dirty="0" smtClean="0">
                <a:solidFill>
                  <a:schemeClr val="bg1">
                    <a:lumMod val="65000"/>
                  </a:schemeClr>
                </a:solidFill>
                <a:cs typeface="B Nazanin" pitchFamily="2" charset="-78"/>
              </a:rPr>
            </a:br>
            <a:r>
              <a:rPr lang="fa-IR" b="1" dirty="0" smtClean="0">
                <a:solidFill>
                  <a:schemeClr val="bg1">
                    <a:lumMod val="65000"/>
                  </a:schemeClr>
                </a:solidFill>
                <a:cs typeface="B Nazanin" pitchFamily="2" charset="-78"/>
              </a:rPr>
              <a:t/>
            </a:r>
            <a:br>
              <a:rPr lang="fa-IR" b="1" dirty="0" smtClean="0">
                <a:solidFill>
                  <a:schemeClr val="bg1">
                    <a:lumMod val="65000"/>
                  </a:schemeClr>
                </a:solidFill>
                <a:cs typeface="B Nazanin" pitchFamily="2" charset="-78"/>
              </a:rPr>
            </a:br>
            <a:r>
              <a:rPr lang="en-US" b="1" dirty="0" smtClean="0"/>
              <a:t> Introduction (cont) </a:t>
            </a:r>
            <a:r>
              <a:rPr lang="fa-IR" b="1" dirty="0" smtClean="0">
                <a:cs typeface="B Nazanin" pitchFamily="2" charset="-78"/>
              </a:rPr>
              <a:t/>
            </a:r>
            <a:br>
              <a:rPr lang="fa-IR" b="1" dirty="0" smtClean="0">
                <a:cs typeface="B Nazanin" pitchFamily="2" charset="-78"/>
              </a:rPr>
            </a:br>
            <a:r>
              <a:rPr lang="en-US" sz="4000" b="1" dirty="0" err="1" smtClean="0">
                <a:cs typeface="B Nazanin" pitchFamily="2" charset="-78"/>
              </a:rPr>
              <a:t>EcoRI</a:t>
            </a:r>
            <a:r>
              <a:rPr lang="en-US" sz="4000" b="1" dirty="0" smtClean="0">
                <a:cs typeface="B Nazanin" pitchFamily="2" charset="-78"/>
              </a:rPr>
              <a:t> polymorphism:</a:t>
            </a:r>
            <a:r>
              <a:rPr lang="fa-IR" sz="4000" b="1" dirty="0" smtClean="0">
                <a:cs typeface="B Nazanin" pitchFamily="2" charset="-78"/>
              </a:rPr>
              <a:t> </a:t>
            </a:r>
            <a:r>
              <a:rPr lang="en-US" sz="4000" b="1" dirty="0" err="1" smtClean="0">
                <a:cs typeface="B Nazanin" pitchFamily="2" charset="-78"/>
              </a:rPr>
              <a:t>Apo­B</a:t>
            </a:r>
            <a:r>
              <a:rPr lang="fa-IR" sz="4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r>
            <a:br>
              <a:rPr lang="fa-IR" sz="4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br>
            <a:r>
              <a:rPr lang="fa-IR" b="1" dirty="0" smtClean="0">
                <a:cs typeface="B Nazanin" pitchFamily="2" charset="-78"/>
              </a:rPr>
              <a:t/>
            </a:r>
            <a:br>
              <a:rPr lang="fa-IR" b="1" dirty="0" smtClean="0">
                <a:cs typeface="B Nazanin" pitchFamily="2" charset="-78"/>
              </a:rPr>
            </a:br>
            <a:endParaRPr lang="fa-I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b="1" dirty="0" smtClean="0">
                <a:cs typeface="B Nazanin" pitchFamily="2" charset="-78"/>
              </a:rPr>
              <a:t/>
            </a:r>
            <a:br>
              <a:rPr lang="fa-IR" b="1" dirty="0" smtClean="0">
                <a:cs typeface="B Nazanin" pitchFamily="2" charset="-78"/>
              </a:rPr>
            </a:br>
            <a:r>
              <a:rPr lang="fa-IR" b="1" dirty="0" smtClean="0">
                <a:cs typeface="B Nazanin" pitchFamily="2" charset="-78"/>
              </a:rPr>
              <a:t/>
            </a:r>
            <a:br>
              <a:rPr lang="fa-IR" b="1" dirty="0" smtClean="0">
                <a:cs typeface="B Nazanin" pitchFamily="2" charset="-78"/>
              </a:rPr>
            </a:br>
            <a:r>
              <a:rPr lang="en-US" b="1" dirty="0" smtClean="0"/>
              <a:t> Introduction (cont) </a:t>
            </a:r>
            <a:r>
              <a:rPr lang="fa-IR" b="1" dirty="0" smtClean="0">
                <a:cs typeface="B Nazanin" pitchFamily="2" charset="-78"/>
              </a:rPr>
              <a:t/>
            </a:r>
            <a:br>
              <a:rPr lang="fa-IR" b="1" dirty="0" smtClean="0">
                <a:cs typeface="B Nazanin" pitchFamily="2" charset="-78"/>
              </a:rPr>
            </a:br>
            <a:r>
              <a:rPr lang="fa-IR" b="1" dirty="0" smtClean="0">
                <a:cs typeface="B Nazanin" pitchFamily="2" charset="-78"/>
              </a:rPr>
              <a:t/>
            </a:r>
            <a:br>
              <a:rPr lang="fa-IR" b="1" dirty="0" smtClean="0">
                <a:cs typeface="B Nazanin" pitchFamily="2" charset="-78"/>
              </a:rPr>
            </a:br>
            <a:endParaRPr lang="fa-IR" dirty="0"/>
          </a:p>
        </p:txBody>
      </p:sp>
      <p:sp>
        <p:nvSpPr>
          <p:cNvPr id="3" name="Content Placeholder 2"/>
          <p:cNvSpPr>
            <a:spLocks noGrp="1"/>
          </p:cNvSpPr>
          <p:nvPr>
            <p:ph idx="1"/>
          </p:nvPr>
        </p:nvSpPr>
        <p:spPr/>
        <p:txBody>
          <a:bodyPr>
            <a:normAutofit/>
          </a:bodyPr>
          <a:lstStyle/>
          <a:p>
            <a:endParaRPr lang="fa-IR" sz="2400" dirty="0" smtClean="0">
              <a:cs typeface="B Nazanin" pitchFamily="2" charset="-78"/>
            </a:endParaRPr>
          </a:p>
          <a:p>
            <a:endParaRPr lang="fa-IR" sz="2400" dirty="0" smtClean="0">
              <a:cs typeface="B Nazanin" pitchFamily="2" charset="-78"/>
            </a:endParaRPr>
          </a:p>
          <a:p>
            <a:pPr marL="0" indent="0" algn="l">
              <a:buNone/>
            </a:pPr>
            <a:r>
              <a:rPr lang="en-US" sz="2400" b="1" dirty="0" smtClean="0">
                <a:cs typeface="B Nazanin" pitchFamily="2" charset="-78"/>
              </a:rPr>
              <a:t>So far</a:t>
            </a:r>
            <a:endParaRPr lang="en-US" sz="2400" dirty="0" smtClean="0">
              <a:cs typeface="B Nazanin" pitchFamily="2" charset="-78"/>
            </a:endParaRPr>
          </a:p>
          <a:p>
            <a:pPr marL="0" indent="0" algn="l" rtl="0">
              <a:buNone/>
            </a:pPr>
            <a:r>
              <a:rPr lang="en-US" sz="2400" b="1" dirty="0" smtClean="0">
                <a:cs typeface="B Nazanin" pitchFamily="2" charset="-78"/>
              </a:rPr>
              <a:t>there has not been any study on frequency of </a:t>
            </a:r>
            <a:r>
              <a:rPr lang="en-US" sz="2400" b="1" dirty="0" err="1" smtClean="0">
                <a:cs typeface="B Nazanin" pitchFamily="2" charset="-78"/>
              </a:rPr>
              <a:t>Apo­B</a:t>
            </a:r>
            <a:r>
              <a:rPr lang="en-US" sz="2400" b="1" dirty="0" smtClean="0">
                <a:cs typeface="B Nazanin" pitchFamily="2" charset="-78"/>
              </a:rPr>
              <a:t> EcoRI polymorphism and it’s relationship with the risk factors of cardiovascular diseases in IRAN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200" b="1" dirty="0" smtClean="0">
                <a:cs typeface="B Nazanin" pitchFamily="2" charset="-78"/>
              </a:rPr>
              <a:t/>
            </a:r>
            <a:br>
              <a:rPr lang="fa-IR" sz="3200" b="1" dirty="0" smtClean="0">
                <a:cs typeface="B Nazanin" pitchFamily="2" charset="-78"/>
              </a:rPr>
            </a:br>
            <a:endParaRPr lang="en-US" sz="3200" dirty="0">
              <a:cs typeface="B Nazanin" pitchFamily="2" charset="-78"/>
            </a:endParaRPr>
          </a:p>
        </p:txBody>
      </p:sp>
      <p:sp>
        <p:nvSpPr>
          <p:cNvPr id="3" name="Content Placeholder 2"/>
          <p:cNvSpPr>
            <a:spLocks noGrp="1"/>
          </p:cNvSpPr>
          <p:nvPr>
            <p:ph idx="1"/>
          </p:nvPr>
        </p:nvSpPr>
        <p:spPr/>
        <p:txBody>
          <a:bodyPr/>
          <a:lstStyle/>
          <a:p>
            <a:endParaRPr lang="fa-IR" sz="2400" dirty="0" smtClean="0">
              <a:solidFill>
                <a:srgbClr val="FF0000"/>
              </a:solidFill>
              <a:cs typeface="B Nazanin" pitchFamily="2" charset="-78"/>
            </a:endParaRPr>
          </a:p>
          <a:p>
            <a:pPr algn="l" rtl="0"/>
            <a:r>
              <a:rPr lang="en-US" sz="2400" b="1" dirty="0" smtClean="0"/>
              <a:t>Determining the genetic </a:t>
            </a:r>
            <a:r>
              <a:rPr lang="en-US" sz="2400" b="1" dirty="0" smtClean="0">
                <a:cs typeface="B Nazanin" pitchFamily="2" charset="-78"/>
              </a:rPr>
              <a:t>frequency of </a:t>
            </a:r>
            <a:r>
              <a:rPr lang="en-US" sz="2400" b="1" dirty="0" err="1" smtClean="0">
                <a:cs typeface="B Nazanin" pitchFamily="2" charset="-78"/>
              </a:rPr>
              <a:t>Apo­B</a:t>
            </a:r>
            <a:r>
              <a:rPr lang="en-US" sz="2400" b="1" dirty="0" smtClean="0">
                <a:cs typeface="B Nazanin" pitchFamily="2" charset="-78"/>
              </a:rPr>
              <a:t> EcoRI polymorphism and the relationship between </a:t>
            </a:r>
            <a:r>
              <a:rPr lang="en-US" sz="2400" b="1" dirty="0" err="1">
                <a:cs typeface="B Nazanin" pitchFamily="2" charset="-78"/>
              </a:rPr>
              <a:t>Apo­B</a:t>
            </a:r>
            <a:r>
              <a:rPr lang="en-US" sz="2400" b="1" dirty="0">
                <a:cs typeface="B Nazanin" pitchFamily="2" charset="-78"/>
              </a:rPr>
              <a:t> EcoRI </a:t>
            </a:r>
            <a:r>
              <a:rPr lang="en-US" sz="2400" b="1" dirty="0" smtClean="0">
                <a:cs typeface="B Nazanin" pitchFamily="2" charset="-78"/>
              </a:rPr>
              <a:t>with general obesity in patients with type 2 diabetes in Tehran:  Gene-saturated fatty acid interaction </a:t>
            </a:r>
            <a:endParaRPr lang="en-US" sz="2400" dirty="0" smtClean="0">
              <a:solidFill>
                <a:srgbClr val="FF0000"/>
              </a:solidFill>
            </a:endParaRPr>
          </a:p>
          <a:p>
            <a:endParaRPr lang="fa-IR" dirty="0">
              <a:solidFill>
                <a:srgbClr val="FF0000"/>
              </a:solidFill>
              <a:cs typeface="B Nazanin" pitchFamily="2" charset="-78"/>
            </a:endParaRPr>
          </a:p>
        </p:txBody>
      </p:sp>
      <p:sp>
        <p:nvSpPr>
          <p:cNvPr id="4" name="Rounded Rectangle 3"/>
          <p:cNvSpPr/>
          <p:nvPr/>
        </p:nvSpPr>
        <p:spPr>
          <a:xfrm>
            <a:off x="467544" y="489616"/>
            <a:ext cx="8286808" cy="604527"/>
          </a:xfrm>
          <a:prstGeom prst="roundRect">
            <a:avLst/>
          </a:prstGeom>
          <a:ln/>
        </p:spPr>
        <p:style>
          <a:lnRef idx="1">
            <a:schemeClr val="accent4"/>
          </a:lnRef>
          <a:fillRef idx="2">
            <a:schemeClr val="accent4"/>
          </a:fillRef>
          <a:effectRef idx="1">
            <a:schemeClr val="accent4"/>
          </a:effectRef>
          <a:fontRef idx="minor">
            <a:schemeClr val="dk1"/>
          </a:fontRef>
        </p:style>
        <p:txBody>
          <a:bodyPr rtlCol="1" anchor="ct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b="1" dirty="0" smtClean="0">
                <a:cs typeface="B Nazanin" pitchFamily="2" charset="-78"/>
              </a:rPr>
              <a:t>Aims</a:t>
            </a:r>
            <a:endParaRPr lang="fa-IR" sz="3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cs typeface="+mj-cs"/>
            </a:endParaRPr>
          </a:p>
        </p:txBody>
      </p:sp>
      <p:sp>
        <p:nvSpPr>
          <p:cNvPr id="5" name="Rounded Rectangle 4"/>
          <p:cNvSpPr/>
          <p:nvPr/>
        </p:nvSpPr>
        <p:spPr>
          <a:xfrm>
            <a:off x="476118" y="489615"/>
            <a:ext cx="8286808" cy="604527"/>
          </a:xfrm>
          <a:prstGeom prst="roundRect">
            <a:avLst/>
          </a:prstGeom>
          <a:ln/>
        </p:spPr>
        <p:style>
          <a:lnRef idx="1">
            <a:schemeClr val="accent4"/>
          </a:lnRef>
          <a:fillRef idx="2">
            <a:schemeClr val="accent4"/>
          </a:fillRef>
          <a:effectRef idx="1">
            <a:schemeClr val="accent4"/>
          </a:effectRef>
          <a:fontRef idx="minor">
            <a:schemeClr val="dk1"/>
          </a:fontRef>
        </p:style>
        <p:txBody>
          <a:bodyPr rtlCol="1" anchor="ct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b="1" dirty="0" smtClean="0">
                <a:cs typeface="B Nazanin" pitchFamily="2" charset="-78"/>
              </a:rPr>
              <a:t>Aims</a:t>
            </a:r>
            <a:endParaRPr lang="fa-IR" sz="3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cs typeface="+mj-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lvl="0"/>
            <a:endParaRPr lang="en-US" sz="2400" dirty="0" smtClean="0">
              <a:cs typeface="B Nazanin" pitchFamily="2" charset="-78"/>
            </a:endParaRPr>
          </a:p>
          <a:p>
            <a:pPr marL="0" indent="0" algn="l">
              <a:buNone/>
            </a:pPr>
            <a:r>
              <a:rPr lang="en-US" sz="2400" dirty="0" smtClean="0">
                <a:cs typeface="B Nazanin" pitchFamily="2" charset="-78"/>
              </a:rPr>
              <a:t>Comparing the age, gender, job, education, smoking, alcohol, physical activity, duration of diabetes, familial history of  diabetes, lowering lipid drug taking, taking of herbal supplement lowering blood glucose in different genotypic </a:t>
            </a:r>
            <a:r>
              <a:rPr lang="en-US" sz="2400" dirty="0">
                <a:cs typeface="B Nazanin" pitchFamily="2" charset="-78"/>
              </a:rPr>
              <a:t>groups </a:t>
            </a:r>
            <a:r>
              <a:rPr lang="en-US" sz="2400" dirty="0" smtClean="0">
                <a:cs typeface="B Nazanin" pitchFamily="2" charset="-78"/>
              </a:rPr>
              <a:t>of </a:t>
            </a:r>
            <a:r>
              <a:rPr lang="en-US" sz="2400" dirty="0" err="1" smtClean="0">
                <a:cs typeface="B Nazanin" pitchFamily="2" charset="-78"/>
              </a:rPr>
              <a:t>Apo­B</a:t>
            </a:r>
            <a:r>
              <a:rPr lang="en-US" sz="2400" dirty="0" smtClean="0">
                <a:cs typeface="B Nazanin" pitchFamily="2" charset="-78"/>
              </a:rPr>
              <a:t> </a:t>
            </a:r>
            <a:r>
              <a:rPr lang="en-US" sz="2400" dirty="0">
                <a:cs typeface="B Nazanin" pitchFamily="2" charset="-78"/>
              </a:rPr>
              <a:t>EcoRI</a:t>
            </a:r>
            <a:endParaRPr lang="fa-IR" sz="2400" dirty="0">
              <a:cs typeface="B Nazanin" pitchFamily="2" charset="-78"/>
            </a:endParaRPr>
          </a:p>
          <a:p>
            <a:pPr marL="0" lvl="0" indent="0" algn="l">
              <a:buNone/>
            </a:pPr>
            <a:r>
              <a:rPr lang="en-US" sz="2400" dirty="0" smtClean="0">
                <a:cs typeface="B Nazanin" pitchFamily="2" charset="-78"/>
              </a:rPr>
              <a:t> </a:t>
            </a:r>
          </a:p>
          <a:p>
            <a:pPr lvl="0"/>
            <a:endParaRPr lang="fa-IR" sz="2400" dirty="0" smtClean="0">
              <a:cs typeface="B Nazanin" pitchFamily="2" charset="-78"/>
            </a:endParaRPr>
          </a:p>
          <a:p>
            <a:pPr algn="l"/>
            <a:r>
              <a:rPr lang="en-US" sz="2400" dirty="0" smtClean="0">
                <a:cs typeface="B Nazanin" pitchFamily="2" charset="-78"/>
              </a:rPr>
              <a:t>Comparing the mean of body mass index in </a:t>
            </a:r>
            <a:r>
              <a:rPr lang="en-US" sz="2400" dirty="0" err="1">
                <a:cs typeface="B Nazanin" pitchFamily="2" charset="-78"/>
              </a:rPr>
              <a:t>Apo­B</a:t>
            </a:r>
            <a:r>
              <a:rPr lang="en-US" sz="2400" dirty="0">
                <a:cs typeface="B Nazanin" pitchFamily="2" charset="-78"/>
              </a:rPr>
              <a:t> </a:t>
            </a:r>
            <a:r>
              <a:rPr lang="en-US" sz="2400" dirty="0" smtClean="0">
                <a:cs typeface="B Nazanin" pitchFamily="2" charset="-78"/>
              </a:rPr>
              <a:t>EcoRI genotypes</a:t>
            </a:r>
            <a:endParaRPr lang="fa-IR" sz="2400" dirty="0">
              <a:cs typeface="B Nazanin" pitchFamily="2" charset="-78"/>
            </a:endParaRPr>
          </a:p>
          <a:p>
            <a:pPr lvl="0" algn="l"/>
            <a:endParaRPr lang="en-US" sz="2400" dirty="0" smtClean="0">
              <a:cs typeface="B Nazanin" pitchFamily="2" charset="-78"/>
            </a:endParaRPr>
          </a:p>
          <a:p>
            <a:pPr lvl="0" algn="l"/>
            <a:r>
              <a:rPr lang="en-US" sz="2400" dirty="0" smtClean="0">
                <a:cs typeface="B Nazanin" pitchFamily="2" charset="-78"/>
              </a:rPr>
              <a:t>Comparing the mean anthropometric measures in different groups of saturated fatty acids</a:t>
            </a:r>
            <a:endParaRPr lang="en-US" sz="2400" dirty="0">
              <a:cs typeface="B Nazanin" pitchFamily="2" charset="-78"/>
            </a:endParaRPr>
          </a:p>
        </p:txBody>
      </p:sp>
      <p:sp>
        <p:nvSpPr>
          <p:cNvPr id="5" name="Rounded Rectangle 4"/>
          <p:cNvSpPr/>
          <p:nvPr/>
        </p:nvSpPr>
        <p:spPr>
          <a:xfrm>
            <a:off x="482745" y="782564"/>
            <a:ext cx="8286808" cy="604527"/>
          </a:xfrm>
          <a:prstGeom prst="roundRect">
            <a:avLst/>
          </a:prstGeom>
          <a:ln/>
        </p:spPr>
        <p:style>
          <a:lnRef idx="1">
            <a:schemeClr val="accent4"/>
          </a:lnRef>
          <a:fillRef idx="2">
            <a:schemeClr val="accent4"/>
          </a:fillRef>
          <a:effectRef idx="1">
            <a:schemeClr val="accent4"/>
          </a:effectRef>
          <a:fontRef idx="minor">
            <a:schemeClr val="dk1"/>
          </a:fontRef>
        </p:style>
        <p:txBody>
          <a:bodyPr rtlCol="1" anchor="ct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b="1" dirty="0" smtClean="0">
                <a:cs typeface="B Nazanin" pitchFamily="2" charset="-78"/>
              </a:rPr>
              <a:t>Aims</a:t>
            </a:r>
            <a:endParaRPr lang="fa-IR" sz="3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cs typeface="+mj-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fa-IR" sz="2400" dirty="0" smtClean="0">
              <a:cs typeface="B Nazanin" pitchFamily="2" charset="-78"/>
            </a:endParaRPr>
          </a:p>
          <a:p>
            <a:pPr algn="l" rtl="0"/>
            <a:r>
              <a:rPr lang="en-US" sz="2400" dirty="0" smtClean="0">
                <a:cs typeface="B Nazanin" pitchFamily="2" charset="-78"/>
              </a:rPr>
              <a:t>Recognizing the high risk of genotypic groups, designing screening programs and training  </a:t>
            </a:r>
            <a:r>
              <a:rPr lang="en-US" sz="2400" dirty="0">
                <a:cs typeface="B Nazanin" pitchFamily="2" charset="-78"/>
              </a:rPr>
              <a:t>the </a:t>
            </a:r>
            <a:r>
              <a:rPr lang="en-US" sz="2400" dirty="0" smtClean="0">
                <a:cs typeface="B Nazanin" pitchFamily="2" charset="-78"/>
              </a:rPr>
              <a:t>correction of the pattern of dietary according to genetic arrangement for general obesity and prevention of cardiovascular diseases in patients with type 2 diabetes</a:t>
            </a:r>
          </a:p>
          <a:p>
            <a:endParaRPr lang="fa-IR" sz="2400" dirty="0">
              <a:cs typeface="B Nazanin" pitchFamily="2" charset="-78"/>
            </a:endParaRPr>
          </a:p>
        </p:txBody>
      </p:sp>
      <p:sp>
        <p:nvSpPr>
          <p:cNvPr id="5" name="Rounded Rectangle 4"/>
          <p:cNvSpPr/>
          <p:nvPr/>
        </p:nvSpPr>
        <p:spPr>
          <a:xfrm>
            <a:off x="476118" y="489615"/>
            <a:ext cx="8286808" cy="604527"/>
          </a:xfrm>
          <a:prstGeom prst="roundRect">
            <a:avLst/>
          </a:prstGeom>
          <a:ln/>
        </p:spPr>
        <p:style>
          <a:lnRef idx="1">
            <a:schemeClr val="accent4"/>
          </a:lnRef>
          <a:fillRef idx="2">
            <a:schemeClr val="accent4"/>
          </a:fillRef>
          <a:effectRef idx="1">
            <a:schemeClr val="accent4"/>
          </a:effectRef>
          <a:fontRef idx="minor">
            <a:schemeClr val="dk1"/>
          </a:fontRef>
        </p:style>
        <p:txBody>
          <a:bodyPr rtlCol="1" anchor="ct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b="1" dirty="0" smtClean="0">
                <a:cs typeface="B Nazanin" pitchFamily="2" charset="-78"/>
              </a:rPr>
              <a:t>Aims</a:t>
            </a:r>
            <a:endParaRPr lang="fa-IR" sz="3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0221" y="274638"/>
            <a:ext cx="8229600" cy="1143000"/>
          </a:xfrm>
        </p:spPr>
        <p:txBody>
          <a:bodyPr>
            <a:normAutofit fontScale="90000"/>
          </a:bodyPr>
          <a:lstStyle/>
          <a:p>
            <a:r>
              <a:rPr lang="fa-IR" b="1" dirty="0" smtClean="0">
                <a:cs typeface="B Nazanin" pitchFamily="2" charset="-78"/>
              </a:rPr>
              <a:t/>
            </a:r>
            <a:br>
              <a:rPr lang="fa-IR" b="1" dirty="0" smtClean="0">
                <a:cs typeface="B Nazanin" pitchFamily="2" charset="-78"/>
              </a:rPr>
            </a:br>
            <a:r>
              <a:rPr lang="en-US" b="1" dirty="0" smtClean="0">
                <a:cs typeface="B Nazanin" pitchFamily="2" charset="-78"/>
              </a:rPr>
              <a:t>Methods</a:t>
            </a:r>
            <a:r>
              <a:rPr lang="fa-IR" b="1" dirty="0" smtClean="0">
                <a:cs typeface="B Nazanin" pitchFamily="2" charset="-78"/>
              </a:rPr>
              <a:t/>
            </a:r>
            <a:br>
              <a:rPr lang="fa-IR" b="1" dirty="0" smtClean="0">
                <a:cs typeface="B Nazanin" pitchFamily="2" charset="-78"/>
              </a:rPr>
            </a:br>
            <a:r>
              <a:rPr lang="en-US" dirty="0" smtClean="0">
                <a:cs typeface="B Nazanin" pitchFamily="2" charset="-78"/>
              </a:rPr>
              <a:t/>
            </a:r>
            <a:br>
              <a:rPr lang="en-US" dirty="0" smtClean="0">
                <a:cs typeface="B Nazanin" pitchFamily="2" charset="-78"/>
              </a:rPr>
            </a:br>
            <a:endParaRPr lang="fa-IR" dirty="0">
              <a:cs typeface="B Nazanin" pitchFamily="2" charset="-78"/>
            </a:endParaRPr>
          </a:p>
        </p:txBody>
      </p:sp>
      <p:sp>
        <p:nvSpPr>
          <p:cNvPr id="3" name="Content Placeholder 2"/>
          <p:cNvSpPr>
            <a:spLocks noGrp="1"/>
          </p:cNvSpPr>
          <p:nvPr>
            <p:ph idx="1"/>
          </p:nvPr>
        </p:nvSpPr>
        <p:spPr>
          <a:xfrm>
            <a:off x="390221" y="1639341"/>
            <a:ext cx="8229600" cy="4525963"/>
          </a:xfrm>
        </p:spPr>
        <p:txBody>
          <a:bodyPr>
            <a:normAutofit lnSpcReduction="10000"/>
          </a:bodyPr>
          <a:lstStyle/>
          <a:p>
            <a:pPr algn="l" rtl="0"/>
            <a:endParaRPr lang="en-US" sz="2400" dirty="0" smtClean="0">
              <a:cs typeface="B Nazanin" pitchFamily="2" charset="-78"/>
            </a:endParaRPr>
          </a:p>
          <a:p>
            <a:pPr algn="l" rtl="0"/>
            <a:endParaRPr lang="en-US" sz="2400" dirty="0">
              <a:cs typeface="B Nazanin" pitchFamily="2" charset="-78"/>
            </a:endParaRPr>
          </a:p>
          <a:p>
            <a:pPr algn="l" rtl="0"/>
            <a:r>
              <a:rPr lang="en-US" sz="2400" b="1" dirty="0" smtClean="0">
                <a:solidFill>
                  <a:srgbClr val="FF0000"/>
                </a:solidFill>
                <a:cs typeface="B Nazanin" pitchFamily="2" charset="-78"/>
              </a:rPr>
              <a:t>Tehran</a:t>
            </a:r>
            <a:endParaRPr lang="en-US" sz="2400" b="1" dirty="0" smtClean="0">
              <a:solidFill>
                <a:srgbClr val="FF0000"/>
              </a:solidFill>
              <a:cs typeface="B Nazanin" pitchFamily="2" charset="-78"/>
            </a:endParaRPr>
          </a:p>
          <a:p>
            <a:pPr algn="l" rtl="0"/>
            <a:endParaRPr lang="en-US" sz="2400" dirty="0" smtClean="0">
              <a:cs typeface="B Nazanin" pitchFamily="2" charset="-78"/>
            </a:endParaRPr>
          </a:p>
          <a:p>
            <a:pPr algn="l" rtl="0"/>
            <a:r>
              <a:rPr lang="en-US" sz="2400" dirty="0" smtClean="0">
                <a:cs typeface="B Nazanin" pitchFamily="2" charset="-78"/>
              </a:rPr>
              <a:t>Best selection for cross-sectional study with the intended genetic goal </a:t>
            </a:r>
          </a:p>
          <a:p>
            <a:pPr algn="l" rtl="0"/>
            <a:r>
              <a:rPr lang="en-US" sz="2400" dirty="0" smtClean="0">
                <a:cs typeface="B Nazanin" pitchFamily="2" charset="-78"/>
              </a:rPr>
              <a:t> </a:t>
            </a:r>
          </a:p>
          <a:p>
            <a:pPr algn="l" rtl="0"/>
            <a:r>
              <a:rPr lang="en-US" sz="2400" dirty="0" smtClean="0">
                <a:cs typeface="B Nazanin" pitchFamily="2" charset="-78"/>
              </a:rPr>
              <a:t>Including </a:t>
            </a:r>
            <a:r>
              <a:rPr lang="en-US" sz="2400" dirty="0">
                <a:cs typeface="B Nazanin" pitchFamily="2" charset="-78"/>
              </a:rPr>
              <a:t>approximately different Iranian </a:t>
            </a:r>
            <a:r>
              <a:rPr lang="en-US" sz="2400" dirty="0" smtClean="0">
                <a:cs typeface="B Nazanin" pitchFamily="2" charset="-78"/>
              </a:rPr>
              <a:t>ethnicities </a:t>
            </a:r>
            <a:endParaRPr lang="fa-IR" sz="2400" dirty="0">
              <a:cs typeface="B Nazanin" pitchFamily="2" charset="-78"/>
            </a:endParaRPr>
          </a:p>
          <a:p>
            <a:pPr algn="l" rtl="0"/>
            <a:endParaRPr lang="fa-IR" sz="2400" dirty="0" smtClean="0">
              <a:cs typeface="B Nazanin" pitchFamily="2" charset="-78"/>
            </a:endParaRPr>
          </a:p>
          <a:p>
            <a:pPr algn="l" rtl="0"/>
            <a:r>
              <a:rPr lang="en-US" sz="2400" dirty="0" smtClean="0">
                <a:cs typeface="B Nazanin" pitchFamily="2" charset="-78"/>
              </a:rPr>
              <a:t>Also diabetic centers in Tehran admit diabetic patients from all over of the country</a:t>
            </a:r>
          </a:p>
          <a:p>
            <a:pPr algn="l" rtl="0"/>
            <a:endParaRPr lang="fa-IR" dirty="0">
              <a:cs typeface="B Nazanin" pitchFamily="2" charset="-78"/>
            </a:endParaRPr>
          </a:p>
        </p:txBody>
      </p:sp>
      <p:sp>
        <p:nvSpPr>
          <p:cNvPr id="4" name="Rounded Rectangle 3"/>
          <p:cNvSpPr/>
          <p:nvPr/>
        </p:nvSpPr>
        <p:spPr>
          <a:xfrm>
            <a:off x="256549" y="908720"/>
            <a:ext cx="8286808" cy="571504"/>
          </a:xfrm>
          <a:prstGeom prst="roundRect">
            <a:avLst/>
          </a:prstGeom>
          <a:ln/>
        </p:spPr>
        <p:style>
          <a:lnRef idx="1">
            <a:schemeClr val="accent4"/>
          </a:lnRef>
          <a:fillRef idx="2">
            <a:schemeClr val="accent4"/>
          </a:fillRef>
          <a:effectRef idx="1">
            <a:schemeClr val="accent4"/>
          </a:effectRef>
          <a:fontRef idx="minor">
            <a:schemeClr val="dk1"/>
          </a:fontRef>
        </p:style>
        <p:txBody>
          <a:bodyPr rtlCol="1" anchor="ct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2800" b="1" dirty="0" err="1" smtClean="0">
                <a:cs typeface="B Nazanin" pitchFamily="2" charset="-78"/>
              </a:rPr>
              <a:t>Charachteristics</a:t>
            </a:r>
            <a:r>
              <a:rPr lang="en-US" sz="2800" b="1" dirty="0" smtClean="0">
                <a:cs typeface="B Nazanin" pitchFamily="2" charset="-78"/>
              </a:rPr>
              <a:t> of study place</a:t>
            </a:r>
            <a:endParaRPr lang="fa-IR" sz="2800" b="1" cap="all" dirty="0">
              <a:ln w="0"/>
              <a:solidFill>
                <a:srgbClr val="7030A0"/>
              </a:solidFill>
              <a:effectLst>
                <a:reflection blurRad="12700" stA="50000" endPos="50000" dist="5000" dir="5400000" sy="-100000" rotWithShape="0"/>
              </a:effectLst>
              <a:cs typeface="+mj-cs"/>
            </a:endParaRPr>
          </a:p>
        </p:txBody>
      </p:sp>
      <p:pic>
        <p:nvPicPr>
          <p:cNvPr id="7176" name="Picture 8" descr="C:\Users\mr nikbazm\Desktop\tehran-milad-tower.jpg"/>
          <p:cNvPicPr>
            <a:picLocks noChangeAspect="1" noChangeArrowheads="1"/>
          </p:cNvPicPr>
          <p:nvPr/>
        </p:nvPicPr>
        <p:blipFill>
          <a:blip r:embed="rId2" cstate="print"/>
          <a:srcRect/>
          <a:stretch>
            <a:fillRect/>
          </a:stretch>
        </p:blipFill>
        <p:spPr bwMode="auto">
          <a:xfrm>
            <a:off x="-66979" y="1"/>
            <a:ext cx="1966583" cy="2420887"/>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3218</TotalTime>
  <Words>1184</Words>
  <Application>Microsoft Office PowerPoint</Application>
  <PresentationFormat>On-screen Show (4:3)</PresentationFormat>
  <Paragraphs>261</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PowerPoint Presentation</vt:lpstr>
      <vt:lpstr>Introduction</vt:lpstr>
      <vt:lpstr> Introduction (cont)  </vt:lpstr>
      <vt:lpstr>   Introduction (cont)  EcoRI polymorphism: Apo­B  </vt:lpstr>
      <vt:lpstr>   Introduction (cont)   </vt:lpstr>
      <vt:lpstr> </vt:lpstr>
      <vt:lpstr>PowerPoint Presentation</vt:lpstr>
      <vt:lpstr>PowerPoint Presentation</vt:lpstr>
      <vt:lpstr> Methods  </vt:lpstr>
      <vt:lpstr>  Methods (cont)   </vt:lpstr>
      <vt:lpstr>   Methods (cont)  </vt:lpstr>
      <vt:lpstr>Methods (cont)</vt:lpstr>
      <vt:lpstr>Methods (cont)</vt:lpstr>
      <vt:lpstr>  Methods (cont) </vt:lpstr>
      <vt:lpstr>Methods (cont)</vt:lpstr>
      <vt:lpstr>Methods (cont)  </vt:lpstr>
      <vt:lpstr>PowerPoint Presentation</vt:lpstr>
      <vt:lpstr>PowerPoint Presentation</vt:lpstr>
      <vt:lpstr>PowerPoint Presentation</vt:lpstr>
      <vt:lpstr>PowerPoint Presentation</vt:lpstr>
      <vt:lpstr>  Discussion    </vt:lpstr>
      <vt:lpstr> </vt:lpstr>
      <vt:lpstr> </vt:lpstr>
      <vt:lpstr>   </vt:lpstr>
      <vt:lpstr>  </vt:lpstr>
      <vt:lpstr>  </vt:lpstr>
      <vt:lpstr>PowerPoint Presentation</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mr nikbazm</dc:creator>
  <cp:lastModifiedBy>farnaz</cp:lastModifiedBy>
  <cp:revision>442</cp:revision>
  <dcterms:created xsi:type="dcterms:W3CDTF">2013-06-04T03:37:21Z</dcterms:created>
  <dcterms:modified xsi:type="dcterms:W3CDTF">2013-12-07T05:02:03Z</dcterms:modified>
</cp:coreProperties>
</file>