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4"/>
  </p:handoutMasterIdLst>
  <p:sldIdLst>
    <p:sldId id="26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9" r:id="rId12"/>
    <p:sldId id="278" r:id="rId13"/>
    <p:sldId id="283" r:id="rId14"/>
    <p:sldId id="280" r:id="rId15"/>
    <p:sldId id="281" r:id="rId16"/>
    <p:sldId id="273" r:id="rId17"/>
    <p:sldId id="270" r:id="rId18"/>
    <p:sldId id="268" r:id="rId19"/>
    <p:sldId id="269" r:id="rId20"/>
    <p:sldId id="265" r:id="rId21"/>
    <p:sldId id="284" r:id="rId22"/>
    <p:sldId id="27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1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2863D-7D7F-492A-88DE-880C9DC1F5F5}" type="datetimeFigureOut">
              <a:rPr lang="en-US" smtClean="0"/>
              <a:pPr/>
              <a:t>11/8/2014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FF10A-23A9-4371-B55F-1C8F008F8E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3176-7587-45E4-B51B-BB5FABB83263}" type="datetimeFigureOut">
              <a:rPr lang="en-US" smtClean="0"/>
              <a:pPr/>
              <a:t>11/8/2014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CF882-B747-4816-8312-B9663E40EC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3176-7587-45E4-B51B-BB5FABB83263}" type="datetimeFigureOut">
              <a:rPr lang="en-US" smtClean="0"/>
              <a:pPr/>
              <a:t>11/8/2014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CF882-B747-4816-8312-B9663E40EC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3176-7587-45E4-B51B-BB5FABB83263}" type="datetimeFigureOut">
              <a:rPr lang="en-US" smtClean="0"/>
              <a:pPr/>
              <a:t>11/8/2014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CF882-B747-4816-8312-B9663E40EC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3176-7587-45E4-B51B-BB5FABB83263}" type="datetimeFigureOut">
              <a:rPr lang="en-US" smtClean="0"/>
              <a:pPr/>
              <a:t>11/8/2014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CF882-B747-4816-8312-B9663E40EC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3176-7587-45E4-B51B-BB5FABB83263}" type="datetimeFigureOut">
              <a:rPr lang="en-US" smtClean="0"/>
              <a:pPr/>
              <a:t>11/8/2014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CF882-B747-4816-8312-B9663E40EC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3176-7587-45E4-B51B-BB5FABB83263}" type="datetimeFigureOut">
              <a:rPr lang="en-US" smtClean="0"/>
              <a:pPr/>
              <a:t>11/8/2014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CF882-B747-4816-8312-B9663E40EC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3176-7587-45E4-B51B-BB5FABB83263}" type="datetimeFigureOut">
              <a:rPr lang="en-US" smtClean="0"/>
              <a:pPr/>
              <a:t>11/8/2014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CF882-B747-4816-8312-B9663E40EC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3176-7587-45E4-B51B-BB5FABB83263}" type="datetimeFigureOut">
              <a:rPr lang="en-US" smtClean="0"/>
              <a:pPr/>
              <a:t>11/8/2014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CF882-B747-4816-8312-B9663E40EC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3176-7587-45E4-B51B-BB5FABB83263}" type="datetimeFigureOut">
              <a:rPr lang="en-US" smtClean="0"/>
              <a:pPr/>
              <a:t>11/8/2014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CF882-B747-4816-8312-B9663E40EC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3176-7587-45E4-B51B-BB5FABB83263}" type="datetimeFigureOut">
              <a:rPr lang="en-US" smtClean="0"/>
              <a:pPr/>
              <a:t>11/8/2014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CF882-B747-4816-8312-B9663E40EC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3176-7587-45E4-B51B-BB5FABB83263}" type="datetimeFigureOut">
              <a:rPr lang="en-US" smtClean="0"/>
              <a:pPr/>
              <a:t>11/8/2014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CF882-B747-4816-8312-B9663E40EC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C3176-7587-45E4-B51B-BB5FABB83263}" type="datetimeFigureOut">
              <a:rPr lang="en-US" smtClean="0"/>
              <a:pPr/>
              <a:t>11/8/2014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CF882-B747-4816-8312-B9663E40EC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oleObject" Target="../embeddings/Microsoft_Office_Excel_97-2003_Worksheet1.xls"/><Relationship Id="rId7" Type="http://schemas.openxmlformats.org/officeDocument/2006/relationships/oleObject" Target="../embeddings/Microsoft_Office_Excel_97-2003_Worksheet5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Microsoft_Office_Excel_97-2003_Worksheet4.xls"/><Relationship Id="rId5" Type="http://schemas.openxmlformats.org/officeDocument/2006/relationships/oleObject" Target="../embeddings/Microsoft_Office_Excel_97-2003_Worksheet3.xls"/><Relationship Id="rId4" Type="http://schemas.openxmlformats.org/officeDocument/2006/relationships/oleObject" Target="../embeddings/Microsoft_Office_Excel_97-2003_Worksheet2.xls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250825" y="188913"/>
          <a:ext cx="8675688" cy="6508750"/>
        </p:xfrm>
        <a:graphic>
          <a:graphicData uri="http://schemas.openxmlformats.org/presentationml/2006/ole">
            <p:oleObj spid="_x0000_s2050" name="Slide" r:id="rId3" imgW="4572000" imgH="3429000" progId="PowerPoint.Slid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ctrTitle"/>
          </p:nvPr>
        </p:nvSpPr>
        <p:spPr>
          <a:xfrm>
            <a:off x="571500" y="142875"/>
            <a:ext cx="7772400" cy="1470025"/>
          </a:xfrm>
        </p:spPr>
        <p:txBody>
          <a:bodyPr/>
          <a:lstStyle/>
          <a:p>
            <a:r>
              <a:rPr lang="en-US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Proportion of Deaths from </a:t>
            </a:r>
            <a:r>
              <a:rPr lang="en-US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Noncommunicable</a:t>
            </a:r>
            <a:r>
              <a:rPr lang="en-US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Diseases among Persons Younger than 60 Years of Age, According to Income Group of Countries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1714500"/>
            <a:ext cx="5857875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Box 3"/>
          <p:cNvSpPr txBox="1">
            <a:spLocks noChangeArrowheads="1"/>
          </p:cNvSpPr>
          <p:nvPr/>
        </p:nvSpPr>
        <p:spPr bwMode="auto">
          <a:xfrm>
            <a:off x="1785938" y="6438900"/>
            <a:ext cx="500062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/>
              <a:t>Hunter DJ. N </a:t>
            </a:r>
            <a:r>
              <a:rPr lang="en-US" sz="1400" dirty="0" err="1"/>
              <a:t>Engl</a:t>
            </a:r>
            <a:r>
              <a:rPr lang="en-US" sz="1400" dirty="0"/>
              <a:t> J Med 2013; 369: 1336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42852"/>
            <a:ext cx="7772400" cy="928694"/>
          </a:xfrm>
        </p:spPr>
        <p:txBody>
          <a:bodyPr>
            <a:normAutofit/>
          </a:bodyPr>
          <a:lstStyle/>
          <a:p>
            <a:r>
              <a:rPr lang="en-US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WHO 2012 World Health Statistics</a:t>
            </a:r>
            <a:endParaRPr lang="en-US" sz="35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6" y="1357298"/>
            <a:ext cx="8786842" cy="464347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(CVD) accounts for the majority of death </a:t>
            </a:r>
            <a:r>
              <a:rPr lang="en-US" sz="3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from NCDs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causing 17 million deaths in 2008, or nearly half </a:t>
            </a:r>
            <a:r>
              <a:rPr lang="en-US" sz="3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of all 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reported cases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and it is expected that by 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2030, 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CVD death 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will reach 28 million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Cancer (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21%), respiratory disease 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(12 %), and diabetes (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3.5%)</a:t>
            </a:r>
            <a:endParaRPr lang="en-US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6407371"/>
            <a:ext cx="6072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Curr Hypertens Rep (2012) </a:t>
            </a:r>
            <a:r>
              <a:rPr lang="sv-SE" sz="1400" dirty="0" smtClean="0"/>
              <a:t>14:475–477.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6" y="1357298"/>
            <a:ext cx="8786842" cy="500066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70000"/>
              </a:lnSpc>
            </a:pP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probability of dying from 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 NCD 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during prime working years of 30 to 70 years of age 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 nearly 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two-fold higher (48 % vs. 26 %) in low-income </a:t>
            </a:r>
            <a:r>
              <a:rPr lang="en-US" sz="3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and middle-income 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countries compared to wealthier nations. </a:t>
            </a:r>
            <a:r>
              <a:rPr lang="en-US" sz="3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 addition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80 % of all NCD deaths overall occurred in </a:t>
            </a:r>
            <a:r>
              <a:rPr lang="en-US" sz="3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lowest 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income </a:t>
            </a:r>
            <a:r>
              <a:rPr lang="en-US" sz="3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nations. 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problem for these nations,</a:t>
            </a:r>
          </a:p>
          <a:p>
            <a:pPr algn="just">
              <a:lnSpc>
                <a:spcPct val="170000"/>
              </a:lnSpc>
            </a:pP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therefore, is huge.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282" y="6407371"/>
            <a:ext cx="6072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Curr Hypertens Rep (2012) </a:t>
            </a:r>
            <a:r>
              <a:rPr lang="sv-SE" sz="1400" dirty="0" smtClean="0"/>
              <a:t>14:475–477.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42910" y="142852"/>
            <a:ext cx="7772400" cy="928694"/>
          </a:xfrm>
        </p:spPr>
        <p:txBody>
          <a:bodyPr>
            <a:normAutofit/>
          </a:bodyPr>
          <a:lstStyle/>
          <a:p>
            <a:r>
              <a:rPr lang="en-US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WHO 2012 World Health Statistics</a:t>
            </a:r>
            <a:endParaRPr lang="en-US" sz="35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6" y="142852"/>
            <a:ext cx="8786842" cy="621510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7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 contrast to hypertension, which showed </a:t>
            </a:r>
            <a:r>
              <a:rPr lang="en-US" sz="27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overall worldwide </a:t>
            </a:r>
            <a:r>
              <a:rPr lang="en-US" sz="27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improvement, the WHO Report </a:t>
            </a:r>
            <a:r>
              <a:rPr lang="en-US" sz="27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notes concerning </a:t>
            </a:r>
            <a:r>
              <a:rPr lang="en-US" sz="27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observations on metabolic syndrome </a:t>
            </a:r>
            <a:r>
              <a:rPr lang="en-US" sz="27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and diabetes</a:t>
            </a:r>
            <a:r>
              <a:rPr lang="en-US" sz="27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which has been well correlated with obesity.</a:t>
            </a:r>
          </a:p>
          <a:p>
            <a:pPr algn="just">
              <a:lnSpc>
                <a:spcPct val="150000"/>
              </a:lnSpc>
            </a:pP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According to the WHO report, </a:t>
            </a:r>
            <a:r>
              <a:rPr lang="en-US" sz="27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obesity rose from 5 % </a:t>
            </a:r>
            <a:r>
              <a:rPr lang="en-US" sz="27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to 10 </a:t>
            </a:r>
            <a:r>
              <a:rPr lang="en-US" sz="27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% in men worldwide, and from 8 % to 14 % </a:t>
            </a:r>
            <a:r>
              <a:rPr lang="en-US" sz="27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in women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 reported elsewhere, during this 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same time 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frame, </a:t>
            </a:r>
            <a:r>
              <a:rPr lang="en-US" sz="27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worldwide diabetes prevalence rose </a:t>
            </a:r>
            <a:r>
              <a:rPr lang="en-US" sz="27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from 8.3 </a:t>
            </a:r>
            <a:r>
              <a:rPr lang="en-US" sz="27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% and 7.5 % in men and women, respectively, </a:t>
            </a:r>
            <a:r>
              <a:rPr lang="en-US" sz="27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 1980</a:t>
            </a:r>
            <a:r>
              <a:rPr lang="en-US" sz="27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to 9.8 % and 9.2 % in </a:t>
            </a:r>
            <a:r>
              <a:rPr lang="en-US" sz="27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2008.</a:t>
            </a:r>
            <a:endParaRPr lang="en-US" sz="27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6407371"/>
            <a:ext cx="6072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Curr Hypertens Rep (2012) </a:t>
            </a:r>
            <a:r>
              <a:rPr lang="sv-SE" sz="1400" dirty="0" smtClean="0"/>
              <a:t>14:475–477.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214290"/>
            <a:ext cx="8786842" cy="121444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Associations between poverty, non-communicable diseases (NCDs), and development </a:t>
            </a:r>
            <a:r>
              <a:rPr lang="en-US" sz="2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goals MDG=Millennium </a:t>
            </a:r>
            <a:r>
              <a:rPr lang="en-US" sz="2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Development </a:t>
            </a:r>
            <a:r>
              <a:rPr lang="en-US" sz="2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Goal</a:t>
            </a:r>
            <a:endParaRPr lang="en-US" sz="2300" dirty="0"/>
          </a:p>
        </p:txBody>
      </p:sp>
      <p:sp>
        <p:nvSpPr>
          <p:cNvPr id="4" name="TextBox 3"/>
          <p:cNvSpPr txBox="1"/>
          <p:nvPr/>
        </p:nvSpPr>
        <p:spPr>
          <a:xfrm>
            <a:off x="1000100" y="6357958"/>
            <a:ext cx="6072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>
                <a:latin typeface="Times New Roman" pitchFamily="18" charset="0"/>
                <a:cs typeface="Times New Roman" pitchFamily="18" charset="0"/>
              </a:rPr>
              <a:t>Curr Hypertens Rep. 2012; 14(6):475-7.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7" y="1738313"/>
            <a:ext cx="7500990" cy="4548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142876"/>
            <a:ext cx="8501090" cy="107154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2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Five priority actions by countries and international agencies for the non-communicable disease (NCD) </a:t>
            </a:r>
            <a:r>
              <a:rPr lang="en-US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crisis</a:t>
            </a:r>
            <a:endParaRPr lang="en-US" sz="2500" dirty="0"/>
          </a:p>
        </p:txBody>
      </p:sp>
      <p:sp>
        <p:nvSpPr>
          <p:cNvPr id="4" name="TextBox 3"/>
          <p:cNvSpPr txBox="1"/>
          <p:nvPr/>
        </p:nvSpPr>
        <p:spPr>
          <a:xfrm>
            <a:off x="928662" y="6286520"/>
            <a:ext cx="6072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>
                <a:latin typeface="Times New Roman" pitchFamily="18" charset="0"/>
                <a:cs typeface="Times New Roman" pitchFamily="18" charset="0"/>
              </a:rPr>
              <a:t>Curr Hypertens Rep. 2012; 14(6):475-7.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357298"/>
            <a:ext cx="7715303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6" y="857232"/>
            <a:ext cx="8786842" cy="5357850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Focus on </a:t>
            </a:r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behavioural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change as the core component of all clinical </a:t>
            </a:r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programmes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for the prevention and management of chronic disease</a:t>
            </a:r>
            <a:r>
              <a:rPr lang="en-US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Establish </a:t>
            </a:r>
            <a:r>
              <a:rPr lang="en-US" sz="25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actual </a:t>
            </a:r>
            <a:r>
              <a:rPr lang="en-US" sz="25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centres</a:t>
            </a:r>
            <a:r>
              <a:rPr lang="en-US" sz="25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to design, implement, study and improve preventive </a:t>
            </a:r>
            <a:r>
              <a:rPr lang="en-US" sz="25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programmes</a:t>
            </a:r>
            <a:r>
              <a:rPr lang="en-US" sz="25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for chronic disease. </a:t>
            </a:r>
            <a:endParaRPr lang="en-US" sz="25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Use 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human-</a:t>
            </a:r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centred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design in the creation of prevention </a:t>
            </a:r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programmes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with an inclination to action, rapid prototyping and multiple iterations. </a:t>
            </a:r>
            <a:endParaRPr lang="en-US" sz="25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5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Extend </a:t>
            </a:r>
            <a:r>
              <a:rPr lang="en-US" sz="25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the knowledge and skills of Sports and Exercise Medicine </a:t>
            </a:r>
            <a:r>
              <a:rPr lang="en-US" sz="25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professionals </a:t>
            </a:r>
            <a:r>
              <a:rPr lang="en-US" sz="25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to build new </a:t>
            </a:r>
            <a:r>
              <a:rPr lang="en-US" sz="25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programmes</a:t>
            </a:r>
            <a:r>
              <a:rPr lang="en-US" sz="25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for the prevention and treatment of chronic </a:t>
            </a:r>
            <a:r>
              <a:rPr lang="en-US" sz="25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disease.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Mobilise</a:t>
            </a:r>
            <a:r>
              <a:rPr lang="en-US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resources and leverage networks to scale and distribute </a:t>
            </a:r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programmes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of prevention.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282" y="6357958"/>
            <a:ext cx="6072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Br J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Spoorts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Med. 2013; 47(16):1003-11.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42910" y="142852"/>
            <a:ext cx="7772400" cy="571504"/>
          </a:xfrm>
        </p:spPr>
        <p:txBody>
          <a:bodyPr>
            <a:normAutofit fontScale="90000"/>
          </a:bodyPr>
          <a:lstStyle/>
          <a:p>
            <a:r>
              <a:rPr lang="en-US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Prevention of NCD</a:t>
            </a:r>
            <a:endParaRPr lang="en-US" sz="35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6" y="285728"/>
            <a:ext cx="8786842" cy="5929354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Most of the interventions advocated by WHO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are nothing to do with doctors and health systems. 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Most of what needs to be done to counter NCDs lies outside the health systems.</a:t>
            </a:r>
          </a:p>
          <a:p>
            <a:pPr algn="just">
              <a:lnSpc>
                <a:spcPct val="15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 have strong evidence that we can prevent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prediabetes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prehypertension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progressing to the full blown conditions by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helping people change their lifestyles and lose weight.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Again, this is nothing to do with doctors and drugs. The programmers are unaffordable if they use doctors rather than community health workers.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6286521"/>
            <a:ext cx="2143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BMJ .2011; 343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ubtitle 2"/>
          <p:cNvSpPr>
            <a:spLocks noGrp="1"/>
          </p:cNvSpPr>
          <p:nvPr>
            <p:ph type="subTitle" idx="1"/>
          </p:nvPr>
        </p:nvSpPr>
        <p:spPr>
          <a:xfrm>
            <a:off x="142875" y="0"/>
            <a:ext cx="8501063" cy="664368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During the last decades, the incidence of NCDs increased worldwide and 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Population Based Cohort Studies</a:t>
            </a:r>
            <a:r>
              <a:rPr lang="en-US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designed to determine the risk factors of these diseases especially CVDs</a:t>
            </a:r>
          </a:p>
        </p:txBody>
      </p:sp>
      <p:pic>
        <p:nvPicPr>
          <p:cNvPr id="9219" name="Picture 2" descr="http://static.ddmcdn.com/gif/population-six-billion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081338"/>
            <a:ext cx="381000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000125"/>
            <a:ext cx="8382000" cy="5553075"/>
          </a:xfrm>
          <a:prstGeom prst="rect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0070C0"/>
              </a:buClr>
              <a:buSzPct val="150000"/>
              <a:buFont typeface="Wingdings" pitchFamily="2" charset="2"/>
              <a:buChar char="Ø"/>
              <a:defRPr/>
            </a:pPr>
            <a:r>
              <a:rPr lang="en-US" sz="1900" dirty="0">
                <a:solidFill>
                  <a:srgbClr val="7030A0"/>
                </a:solidFill>
                <a:cs typeface="Times New Roman" pitchFamily="18" charset="0"/>
              </a:rPr>
              <a:t>Framingham </a:t>
            </a:r>
            <a:r>
              <a:rPr lang="en-US" sz="1900" dirty="0">
                <a:cs typeface="Times New Roman" pitchFamily="18" charset="0"/>
              </a:rPr>
              <a:t>Heart Study in US (1948)</a:t>
            </a:r>
          </a:p>
          <a:p>
            <a:pPr marL="285750" indent="-285750" algn="just">
              <a:lnSpc>
                <a:spcPct val="150000"/>
              </a:lnSpc>
              <a:buClr>
                <a:srgbClr val="0070C0"/>
              </a:buClr>
              <a:buSzPct val="150000"/>
              <a:buFont typeface="Wingdings" pitchFamily="2" charset="2"/>
              <a:buChar char="Ø"/>
              <a:defRPr/>
            </a:pPr>
            <a:r>
              <a:rPr lang="en-US" sz="1900" dirty="0">
                <a:cs typeface="Times New Roman" pitchFamily="18" charset="0"/>
              </a:rPr>
              <a:t>Puerto Rico Heart Health program (1965)</a:t>
            </a:r>
          </a:p>
          <a:p>
            <a:pPr marL="285750" indent="-285750" algn="just">
              <a:lnSpc>
                <a:spcPct val="150000"/>
              </a:lnSpc>
              <a:buClr>
                <a:srgbClr val="0070C0"/>
              </a:buClr>
              <a:buSzPct val="150000"/>
              <a:buFont typeface="Wingdings" pitchFamily="2" charset="2"/>
              <a:buChar char="Ø"/>
              <a:defRPr/>
            </a:pPr>
            <a:r>
              <a:rPr lang="en-US" sz="1900" dirty="0">
                <a:solidFill>
                  <a:srgbClr val="7030A0"/>
                </a:solidFill>
                <a:cs typeface="Times New Roman" pitchFamily="18" charset="0"/>
              </a:rPr>
              <a:t>Bogalusa </a:t>
            </a:r>
            <a:r>
              <a:rPr lang="en-US" sz="1900" dirty="0">
                <a:cs typeface="Times New Roman" pitchFamily="18" charset="0"/>
              </a:rPr>
              <a:t>Heart Study in US (1972)</a:t>
            </a:r>
          </a:p>
          <a:p>
            <a:pPr marL="285750" indent="-285750" algn="just">
              <a:lnSpc>
                <a:spcPct val="150000"/>
              </a:lnSpc>
              <a:buClr>
                <a:srgbClr val="0070C0"/>
              </a:buClr>
              <a:buSzPct val="150000"/>
              <a:buFont typeface="Wingdings" pitchFamily="2" charset="2"/>
              <a:buChar char="Ø"/>
              <a:defRPr/>
            </a:pPr>
            <a:r>
              <a:rPr lang="en-US" sz="1900" dirty="0">
                <a:solidFill>
                  <a:srgbClr val="7030A0"/>
                </a:solidFill>
                <a:cs typeface="Times New Roman" pitchFamily="18" charset="0"/>
              </a:rPr>
              <a:t>Honolulu</a:t>
            </a:r>
            <a:r>
              <a:rPr lang="en-US" sz="1900" dirty="0">
                <a:cs typeface="Times New Roman" pitchFamily="18" charset="0"/>
              </a:rPr>
              <a:t> Heart Program among Japanese Americas (1980)</a:t>
            </a:r>
          </a:p>
          <a:p>
            <a:pPr marL="285750" indent="-285750" algn="just">
              <a:lnSpc>
                <a:spcPct val="150000"/>
              </a:lnSpc>
              <a:buClr>
                <a:srgbClr val="0070C0"/>
              </a:buClr>
              <a:buSzPct val="150000"/>
              <a:buFont typeface="Wingdings" pitchFamily="2" charset="2"/>
              <a:buChar char="Ø"/>
              <a:defRPr/>
            </a:pPr>
            <a:r>
              <a:rPr lang="en-US" sz="1900" dirty="0">
                <a:solidFill>
                  <a:srgbClr val="7030A0"/>
                </a:solidFill>
                <a:cs typeface="Times New Roman" pitchFamily="18" charset="0"/>
              </a:rPr>
              <a:t>MONICA (</a:t>
            </a:r>
            <a:r>
              <a:rPr lang="en-US" sz="1900" dirty="0">
                <a:cs typeface="Times New Roman" pitchFamily="18" charset="0"/>
              </a:rPr>
              <a:t>multinational Monitoring of trends and determinants in Cardiovascular </a:t>
            </a:r>
            <a:r>
              <a:rPr lang="en-US" sz="1900" dirty="0" err="1">
                <a:cs typeface="Times New Roman" pitchFamily="18" charset="0"/>
              </a:rPr>
              <a:t>isease</a:t>
            </a:r>
            <a:r>
              <a:rPr lang="en-US" sz="1900" dirty="0">
                <a:cs typeface="Times New Roman" pitchFamily="18" charset="0"/>
              </a:rPr>
              <a:t>) in 21 countries (1980)</a:t>
            </a:r>
          </a:p>
          <a:p>
            <a:pPr marL="285750" indent="-285750" algn="just">
              <a:lnSpc>
                <a:spcPct val="150000"/>
              </a:lnSpc>
              <a:buClr>
                <a:srgbClr val="0070C0"/>
              </a:buClr>
              <a:buSzPct val="150000"/>
              <a:buFont typeface="Wingdings" pitchFamily="2" charset="2"/>
              <a:buChar char="Ø"/>
              <a:defRPr/>
            </a:pPr>
            <a:r>
              <a:rPr lang="en-US" sz="1900" dirty="0">
                <a:solidFill>
                  <a:srgbClr val="7030A0"/>
                </a:solidFill>
                <a:cs typeface="Times New Roman" pitchFamily="18" charset="0"/>
              </a:rPr>
              <a:t>ARIC </a:t>
            </a:r>
            <a:r>
              <a:rPr lang="en-US" sz="1900" dirty="0">
                <a:cs typeface="Times New Roman" pitchFamily="18" charset="0"/>
              </a:rPr>
              <a:t>(</a:t>
            </a:r>
            <a:r>
              <a:rPr lang="en-US" sz="1600" dirty="0">
                <a:cs typeface="Times New Roman" pitchFamily="18" charset="0"/>
              </a:rPr>
              <a:t>Atherosclerosis Risk in Communities Study) in four US communities (1987)</a:t>
            </a:r>
          </a:p>
          <a:p>
            <a:pPr marL="285750" indent="-285750" algn="just">
              <a:lnSpc>
                <a:spcPct val="150000"/>
              </a:lnSpc>
              <a:buClr>
                <a:srgbClr val="0070C0"/>
              </a:buClr>
              <a:buSzPct val="150000"/>
              <a:buFont typeface="Wingdings" pitchFamily="2" charset="2"/>
              <a:buChar char="Ø"/>
              <a:defRPr/>
            </a:pPr>
            <a:r>
              <a:rPr lang="en-US" sz="1900" dirty="0">
                <a:solidFill>
                  <a:srgbClr val="7030A0"/>
                </a:solidFill>
                <a:cs typeface="Times New Roman" pitchFamily="18" charset="0"/>
              </a:rPr>
              <a:t>CHS </a:t>
            </a:r>
            <a:r>
              <a:rPr lang="en-US" sz="1900" dirty="0">
                <a:cs typeface="Times New Roman" pitchFamily="18" charset="0"/>
              </a:rPr>
              <a:t>(Cardiovascular Health Study) in US (1989)</a:t>
            </a:r>
          </a:p>
          <a:p>
            <a:pPr marL="285750" indent="-285750" algn="just">
              <a:lnSpc>
                <a:spcPct val="150000"/>
              </a:lnSpc>
              <a:buClr>
                <a:srgbClr val="0070C0"/>
              </a:buClr>
              <a:buSzPct val="150000"/>
              <a:buFont typeface="Wingdings" pitchFamily="2" charset="2"/>
              <a:buChar char="Ø"/>
              <a:defRPr/>
            </a:pPr>
            <a:r>
              <a:rPr lang="en-US" sz="1900" dirty="0">
                <a:solidFill>
                  <a:srgbClr val="7030A0"/>
                </a:solidFill>
                <a:cs typeface="Times New Roman" pitchFamily="18" charset="0"/>
              </a:rPr>
              <a:t>SHS</a:t>
            </a:r>
            <a:r>
              <a:rPr lang="en-US" sz="1900" dirty="0">
                <a:cs typeface="Times New Roman" pitchFamily="18" charset="0"/>
              </a:rPr>
              <a:t> (Strong Heart Study) in America Indians (1989)</a:t>
            </a:r>
          </a:p>
          <a:p>
            <a:pPr marL="285750" indent="-285750" algn="just">
              <a:lnSpc>
                <a:spcPct val="150000"/>
              </a:lnSpc>
              <a:buClr>
                <a:srgbClr val="0070C0"/>
              </a:buClr>
              <a:buSzPct val="150000"/>
              <a:buFont typeface="Wingdings" pitchFamily="2" charset="2"/>
              <a:buChar char="Ø"/>
              <a:defRPr/>
            </a:pPr>
            <a:r>
              <a:rPr lang="en-US" sz="1900" dirty="0">
                <a:cs typeface="Times New Roman" pitchFamily="18" charset="0"/>
              </a:rPr>
              <a:t>Rotterdam Study in the Netherlands (1990)</a:t>
            </a:r>
          </a:p>
          <a:p>
            <a:pPr marL="285750" indent="-285750" algn="just">
              <a:lnSpc>
                <a:spcPct val="150000"/>
              </a:lnSpc>
              <a:buClr>
                <a:srgbClr val="0070C0"/>
              </a:buClr>
              <a:buSzPct val="150000"/>
              <a:buFont typeface="Wingdings" pitchFamily="2" charset="2"/>
              <a:buChar char="Ø"/>
              <a:defRPr/>
            </a:pPr>
            <a:r>
              <a:rPr lang="en-US" sz="1900" dirty="0" err="1">
                <a:solidFill>
                  <a:srgbClr val="7030A0"/>
                </a:solidFill>
                <a:cs typeface="Times New Roman" pitchFamily="18" charset="0"/>
              </a:rPr>
              <a:t>AusDiab</a:t>
            </a:r>
            <a:r>
              <a:rPr lang="en-US" sz="1900" dirty="0">
                <a:cs typeface="Times New Roman" pitchFamily="18" charset="0"/>
              </a:rPr>
              <a:t> (</a:t>
            </a:r>
            <a:r>
              <a:rPr lang="en-US" sz="1900" dirty="0" err="1">
                <a:cs typeface="Times New Roman" pitchFamily="18" charset="0"/>
              </a:rPr>
              <a:t>Austrailian</a:t>
            </a:r>
            <a:r>
              <a:rPr lang="en-US" sz="1900" dirty="0">
                <a:cs typeface="Times New Roman" pitchFamily="18" charset="0"/>
              </a:rPr>
              <a:t> Diabetes, Obesity and Lifestyle Study) (1999)</a:t>
            </a:r>
          </a:p>
          <a:p>
            <a:pPr marL="285750" indent="-285750" algn="just">
              <a:lnSpc>
                <a:spcPct val="150000"/>
              </a:lnSpc>
              <a:buClr>
                <a:srgbClr val="0070C0"/>
              </a:buClr>
              <a:buSzPct val="150000"/>
              <a:buFont typeface="Wingdings" pitchFamily="2" charset="2"/>
              <a:buChar char="Ø"/>
              <a:defRPr/>
            </a:pPr>
            <a:r>
              <a:rPr lang="en-US" sz="1900" dirty="0">
                <a:solidFill>
                  <a:srgbClr val="7030A0"/>
                </a:solidFill>
                <a:cs typeface="Times New Roman" pitchFamily="18" charset="0"/>
              </a:rPr>
              <a:t>TLGS </a:t>
            </a:r>
            <a:r>
              <a:rPr lang="en-US" sz="1900" dirty="0">
                <a:cs typeface="Times New Roman" pitchFamily="18" charset="0"/>
              </a:rPr>
              <a:t>(Tehran Lipid and Glucose Study) in Iran (1999)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115888"/>
            <a:ext cx="9001125" cy="8128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2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Prospective Studies of </a:t>
            </a:r>
            <a:r>
              <a:rPr lang="en-US" sz="25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Cardiometabolic</a:t>
            </a:r>
            <a:r>
              <a:rPr lang="en-US" sz="2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Disease and Risk Factors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75" y="285750"/>
            <a:ext cx="8604250" cy="6357960"/>
          </a:xfrm>
        </p:spPr>
        <p:txBody>
          <a:bodyPr>
            <a:normAutofit/>
          </a:bodyPr>
          <a:lstStyle/>
          <a:p>
            <a:pPr rtl="1">
              <a:lnSpc>
                <a:spcPct val="90000"/>
              </a:lnSpc>
              <a:defRPr/>
            </a:pPr>
            <a:r>
              <a:rPr lang="fa-IR" sz="5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itchFamily="34" charset="0"/>
                <a:cs typeface="A  Mitra_1 (MRT)" pitchFamily="2" charset="-78"/>
              </a:rPr>
              <a:t>مطالعات کوهورت بیماری های غیرواگیر</a:t>
            </a:r>
            <a:r>
              <a:rPr lang="fa-IR" sz="4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itchFamily="34" charset="0"/>
                <a:cs typeface="A  Mitra_1 (MRT)" pitchFamily="2" charset="-78"/>
              </a:rPr>
              <a:t/>
            </a:r>
            <a:br>
              <a:rPr lang="fa-IR" sz="4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itchFamily="34" charset="0"/>
                <a:cs typeface="A  Mitra_1 (MRT)" pitchFamily="2" charset="-78"/>
              </a:rPr>
            </a:br>
            <a:r>
              <a:rPr lang="fa-IR" sz="4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itchFamily="34" charset="0"/>
                <a:cs typeface="A  Mitra_1 (MRT)" pitchFamily="2" charset="-78"/>
              </a:rPr>
              <a:t/>
            </a:r>
            <a:br>
              <a:rPr lang="fa-IR" sz="4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itchFamily="34" charset="0"/>
                <a:cs typeface="A  Mitra_1 (MRT)" pitchFamily="2" charset="-78"/>
              </a:rPr>
            </a:br>
            <a:r>
              <a:rPr lang="fa-IR" sz="3300" b="1" dirty="0" smtClean="0">
                <a:solidFill>
                  <a:srgbClr val="7030A0"/>
                </a:solidFill>
                <a:latin typeface="Microsoft Tai Le" pitchFamily="34" charset="0"/>
                <a:cs typeface="A  Mitra_1 (MRT)" pitchFamily="2" charset="-78"/>
              </a:rPr>
              <a:t>تلاش برای شناسایی و پیشگیری</a:t>
            </a:r>
            <a:br>
              <a:rPr lang="fa-IR" sz="3300" b="1" dirty="0" smtClean="0">
                <a:solidFill>
                  <a:srgbClr val="7030A0"/>
                </a:solidFill>
                <a:latin typeface="Microsoft Tai Le" pitchFamily="34" charset="0"/>
                <a:cs typeface="A  Mitra_1 (MRT)" pitchFamily="2" charset="-78"/>
              </a:rPr>
            </a:br>
            <a:r>
              <a:rPr lang="fa-IR" sz="3300" b="1" dirty="0" smtClean="0">
                <a:solidFill>
                  <a:srgbClr val="7030A0"/>
                </a:solidFill>
                <a:latin typeface="Microsoft Tai Le" pitchFamily="34" charset="0"/>
                <a:cs typeface="A  Mitra_1 (MRT)" pitchFamily="2" charset="-78"/>
              </a:rPr>
              <a:t>مهمترین بیماری های قرن</a:t>
            </a:r>
            <a:r>
              <a:rPr lang="fa-IR" sz="3900" b="1" dirty="0" smtClean="0">
                <a:solidFill>
                  <a:srgbClr val="7030A0"/>
                </a:solidFill>
                <a:latin typeface="Microsoft Tai Le" pitchFamily="34" charset="0"/>
                <a:cs typeface="A  Mitra_1 (MRT)" pitchFamily="2" charset="-78"/>
              </a:rPr>
              <a:t/>
            </a:r>
            <a:br>
              <a:rPr lang="fa-IR" sz="3900" b="1" dirty="0" smtClean="0">
                <a:solidFill>
                  <a:srgbClr val="7030A0"/>
                </a:solidFill>
                <a:latin typeface="Microsoft Tai Le" pitchFamily="34" charset="0"/>
                <a:cs typeface="A  Mitra_1 (MRT)" pitchFamily="2" charset="-78"/>
              </a:rPr>
            </a:br>
            <a:r>
              <a:rPr lang="fa-IR" sz="3900" b="1" dirty="0" smtClean="0">
                <a:solidFill>
                  <a:srgbClr val="7030A0"/>
                </a:solidFill>
                <a:latin typeface="Microsoft Tai Le" pitchFamily="34" charset="0"/>
                <a:cs typeface="A  Mitra_1 (MRT)" pitchFamily="2" charset="-78"/>
              </a:rPr>
              <a:t/>
            </a:r>
            <a:br>
              <a:rPr lang="fa-IR" sz="3900" b="1" dirty="0" smtClean="0">
                <a:solidFill>
                  <a:srgbClr val="7030A0"/>
                </a:solidFill>
                <a:latin typeface="Microsoft Tai Le" pitchFamily="34" charset="0"/>
                <a:cs typeface="A  Mitra_1 (MRT)" pitchFamily="2" charset="-78"/>
              </a:rPr>
            </a:br>
            <a:r>
              <a:rPr lang="fa-IR" sz="4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  Mitra_1 (MRT)" pitchFamily="2" charset="-78"/>
              </a:rPr>
              <a:t>دکتر </a:t>
            </a:r>
            <a:r>
              <a:rPr lang="fa-IR" sz="480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  Mitra_1 (MRT)" pitchFamily="2" charset="-78"/>
              </a:rPr>
              <a:t>فريدون عزيزي</a:t>
            </a:r>
            <a:r>
              <a:rPr lang="fa-IR" sz="4800" dirty="0">
                <a:solidFill>
                  <a:srgbClr val="00B050"/>
                </a:solidFill>
                <a:cs typeface="A  Mitra_1 (MRT)" pitchFamily="2" charset="-78"/>
              </a:rPr>
              <a:t> </a:t>
            </a:r>
            <a:r>
              <a:rPr lang="fa-IR" sz="4800" dirty="0">
                <a:solidFill>
                  <a:srgbClr val="FFFF00"/>
                </a:solidFill>
                <a:cs typeface="A  Mitra_1 (MRT)" pitchFamily="2" charset="-78"/>
              </a:rPr>
              <a:t/>
            </a:r>
            <a:br>
              <a:rPr lang="fa-IR" sz="4800" dirty="0">
                <a:solidFill>
                  <a:srgbClr val="FFFF00"/>
                </a:solidFill>
                <a:cs typeface="A  Mitra_1 (MRT)" pitchFamily="2" charset="-78"/>
              </a:rPr>
            </a:br>
            <a:r>
              <a:rPr lang="fa-IR" sz="4000" dirty="0">
                <a:solidFill>
                  <a:srgbClr val="00FF00"/>
                </a:solidFill>
                <a:cs typeface="Mitra" pitchFamily="2" charset="-78"/>
              </a:rPr>
              <a:t/>
            </a:r>
            <a:br>
              <a:rPr lang="fa-IR" sz="4000" dirty="0">
                <a:solidFill>
                  <a:srgbClr val="00FF00"/>
                </a:solidFill>
                <a:cs typeface="Mitra" pitchFamily="2" charset="-78"/>
              </a:rPr>
            </a:br>
            <a:r>
              <a:rPr lang="fa-I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Mitra" pitchFamily="2" charset="-78"/>
              </a:rPr>
              <a:t/>
            </a:r>
            <a:br>
              <a:rPr lang="fa-I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Mitra" pitchFamily="2" charset="-78"/>
              </a:rPr>
            </a:br>
            <a:r>
              <a:rPr lang="fa-IR" sz="2500" b="1" dirty="0" smtClean="0">
                <a:solidFill>
                  <a:srgbClr val="0070C0"/>
                </a:solidFill>
                <a:cs typeface="A  Mitra_1 (MRT)" pitchFamily="2" charset="-78"/>
              </a:rPr>
              <a:t>پژوهشکده علوم غدد درون ریز و متابولیسم</a:t>
            </a:r>
            <a:br>
              <a:rPr lang="fa-IR" sz="2500" b="1" dirty="0" smtClean="0">
                <a:solidFill>
                  <a:srgbClr val="0070C0"/>
                </a:solidFill>
                <a:cs typeface="A  Mitra_1 (MRT)" pitchFamily="2" charset="-78"/>
              </a:rPr>
            </a:br>
            <a:r>
              <a:rPr lang="fa-IR" sz="2500" b="1" dirty="0" smtClean="0">
                <a:solidFill>
                  <a:srgbClr val="0070C0"/>
                </a:solidFill>
                <a:cs typeface="A  Mitra_1 (MRT)" pitchFamily="2" charset="-78"/>
              </a:rPr>
              <a:t>دانشگاه علوم پزشکی شهید بهتشی</a:t>
            </a:r>
            <a:endParaRPr lang="en-US" sz="2500" b="1" dirty="0" smtClean="0">
              <a:solidFill>
                <a:srgbClr val="0070C0"/>
              </a:solidFill>
              <a:latin typeface="Microsoft Tai Le" pitchFamily="34" charset="0"/>
              <a:cs typeface="A  Mitra_1 (MRT)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Placeholder 6"/>
          <p:cNvSpPr>
            <a:spLocks noGrp="1"/>
          </p:cNvSpPr>
          <p:nvPr>
            <p:ph type="body" sz="quarter" idx="4294967295"/>
          </p:nvPr>
        </p:nvSpPr>
        <p:spPr>
          <a:xfrm rot="16200000">
            <a:off x="-259556" y="2447131"/>
            <a:ext cx="1066800" cy="395288"/>
          </a:xfrm>
        </p:spPr>
        <p:txBody>
          <a:bodyPr anchor="b"/>
          <a:lstStyle/>
          <a:p>
            <a:pPr marL="0" indent="0" algn="ctr" eaLnBrk="1" hangingPunct="1">
              <a:buFontTx/>
              <a:buNone/>
            </a:pPr>
            <a:r>
              <a:rPr lang="en-US" sz="1200" b="1" smtClean="0">
                <a:solidFill>
                  <a:srgbClr val="FFFF00"/>
                </a:solidFill>
              </a:rPr>
              <a:t>Male</a:t>
            </a:r>
          </a:p>
        </p:txBody>
      </p:sp>
      <p:sp>
        <p:nvSpPr>
          <p:cNvPr id="10243" name="TextBox 13"/>
          <p:cNvSpPr txBox="1">
            <a:spLocks noChangeArrowheads="1"/>
          </p:cNvSpPr>
          <p:nvPr/>
        </p:nvSpPr>
        <p:spPr bwMode="auto">
          <a:xfrm rot="-5400000">
            <a:off x="-281781" y="4679156"/>
            <a:ext cx="114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latin typeface="+mn-lt"/>
              </a:rPr>
              <a:t> </a:t>
            </a:r>
            <a:r>
              <a:rPr lang="en-US" sz="1200" b="1" dirty="0">
                <a:solidFill>
                  <a:srgbClr val="FFFF00"/>
                </a:solidFill>
                <a:latin typeface="+mn-lt"/>
              </a:rPr>
              <a:t>Female</a:t>
            </a:r>
          </a:p>
        </p:txBody>
      </p:sp>
      <p:sp>
        <p:nvSpPr>
          <p:cNvPr id="3082" name="Text Box 14"/>
          <p:cNvSpPr txBox="1">
            <a:spLocks noChangeArrowheads="1"/>
          </p:cNvSpPr>
          <p:nvPr/>
        </p:nvSpPr>
        <p:spPr bwMode="auto">
          <a:xfrm>
            <a:off x="685800" y="228600"/>
            <a:ext cx="8305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TC, BMI and SBP trends in Iran between 1980 and 2008</a:t>
            </a:r>
          </a:p>
        </p:txBody>
      </p:sp>
      <p:sp>
        <p:nvSpPr>
          <p:cNvPr id="3083" name="Text Placeholder 6"/>
          <p:cNvSpPr>
            <a:spLocks/>
          </p:cNvSpPr>
          <p:nvPr/>
        </p:nvSpPr>
        <p:spPr bwMode="auto">
          <a:xfrm>
            <a:off x="1676400" y="1598613"/>
            <a:ext cx="10668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</a:pPr>
            <a:r>
              <a:rPr lang="en-US" sz="1200" b="1">
                <a:solidFill>
                  <a:srgbClr val="FFFF00"/>
                </a:solidFill>
              </a:rPr>
              <a:t>TC</a:t>
            </a:r>
          </a:p>
        </p:txBody>
      </p:sp>
      <p:sp>
        <p:nvSpPr>
          <p:cNvPr id="3084" name="Text Placeholder 6"/>
          <p:cNvSpPr>
            <a:spLocks/>
          </p:cNvSpPr>
          <p:nvPr/>
        </p:nvSpPr>
        <p:spPr bwMode="auto">
          <a:xfrm>
            <a:off x="4114800" y="1598613"/>
            <a:ext cx="10668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</a:pPr>
            <a:r>
              <a:rPr lang="en-US" sz="1200" b="1">
                <a:solidFill>
                  <a:srgbClr val="FFFF00"/>
                </a:solidFill>
              </a:rPr>
              <a:t>BMI</a:t>
            </a:r>
          </a:p>
        </p:txBody>
      </p:sp>
      <p:sp>
        <p:nvSpPr>
          <p:cNvPr id="3085" name="Text Placeholder 6"/>
          <p:cNvSpPr>
            <a:spLocks/>
          </p:cNvSpPr>
          <p:nvPr/>
        </p:nvSpPr>
        <p:spPr bwMode="auto">
          <a:xfrm>
            <a:off x="6858000" y="1598613"/>
            <a:ext cx="10668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</a:pPr>
            <a:r>
              <a:rPr lang="en-US" sz="1200" b="1">
                <a:solidFill>
                  <a:srgbClr val="FFFF00"/>
                </a:solidFill>
              </a:rPr>
              <a:t>SBP</a:t>
            </a:r>
          </a:p>
        </p:txBody>
      </p:sp>
      <p:sp>
        <p:nvSpPr>
          <p:cNvPr id="3086" name="TextBox 34"/>
          <p:cNvSpPr txBox="1">
            <a:spLocks noChangeArrowheads="1"/>
          </p:cNvSpPr>
          <p:nvPr/>
        </p:nvSpPr>
        <p:spPr bwMode="auto">
          <a:xfrm>
            <a:off x="0" y="6357938"/>
            <a:ext cx="61944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b="1">
                <a:solidFill>
                  <a:srgbClr val="FFCC00"/>
                </a:solidFill>
              </a:rPr>
              <a:t>Farzadfar et al. </a:t>
            </a:r>
            <a:r>
              <a:rPr lang="en-GB" sz="1200" b="1" i="1">
                <a:solidFill>
                  <a:srgbClr val="FFCC00"/>
                </a:solidFill>
              </a:rPr>
              <a:t>Lancet </a:t>
            </a:r>
            <a:r>
              <a:rPr lang="en-GB" sz="1200" b="1">
                <a:solidFill>
                  <a:srgbClr val="FFCC00"/>
                </a:solidFill>
              </a:rPr>
              <a:t>2011, Finucane et al. Lancet 2011, Danaei et al. Lancet 2011 </a:t>
            </a: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762000" y="3990975"/>
            <a:ext cx="2743200" cy="1952625"/>
            <a:chOff x="480" y="2514"/>
            <a:chExt cx="1728" cy="1230"/>
          </a:xfrm>
        </p:grpSpPr>
        <p:graphicFrame>
          <p:nvGraphicFramePr>
            <p:cNvPr id="3079" name="Object 2"/>
            <p:cNvGraphicFramePr>
              <a:graphicFrameLocks noChangeAspect="1"/>
            </p:cNvGraphicFramePr>
            <p:nvPr/>
          </p:nvGraphicFramePr>
          <p:xfrm>
            <a:off x="480" y="2514"/>
            <a:ext cx="1728" cy="1230"/>
          </p:xfrm>
          <a:graphic>
            <a:graphicData uri="http://schemas.openxmlformats.org/presentationml/2006/ole">
              <p:oleObj spid="_x0000_s1031" name="Chart" r:id="rId3" imgW="2743200" imgH="1952625" progId="Excel.Sheet.8">
                <p:embed/>
              </p:oleObj>
            </a:graphicData>
          </a:graphic>
        </p:graphicFrame>
        <p:sp>
          <p:nvSpPr>
            <p:cNvPr id="3098" name="Rectangle 25"/>
            <p:cNvSpPr>
              <a:spLocks noChangeArrowheads="1"/>
            </p:cNvSpPr>
            <p:nvPr/>
          </p:nvSpPr>
          <p:spPr bwMode="auto">
            <a:xfrm>
              <a:off x="1920" y="3072"/>
              <a:ext cx="144" cy="41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3505200" y="3990975"/>
            <a:ext cx="2743200" cy="1952625"/>
            <a:chOff x="2208" y="2514"/>
            <a:chExt cx="1728" cy="1230"/>
          </a:xfrm>
        </p:grpSpPr>
        <p:graphicFrame>
          <p:nvGraphicFramePr>
            <p:cNvPr id="3078" name="Object 3"/>
            <p:cNvGraphicFramePr>
              <a:graphicFrameLocks noChangeAspect="1"/>
            </p:cNvGraphicFramePr>
            <p:nvPr/>
          </p:nvGraphicFramePr>
          <p:xfrm>
            <a:off x="2208" y="2514"/>
            <a:ext cx="1728" cy="1230"/>
          </p:xfrm>
          <a:graphic>
            <a:graphicData uri="http://schemas.openxmlformats.org/presentationml/2006/ole">
              <p:oleObj spid="_x0000_s1030" name="Chart" r:id="rId4" imgW="2743200" imgH="1952625" progId="Excel.Sheet.8">
                <p:embed/>
              </p:oleObj>
            </a:graphicData>
          </a:graphic>
        </p:graphicFrame>
        <p:sp>
          <p:nvSpPr>
            <p:cNvPr id="3097" name="Rectangle 26"/>
            <p:cNvSpPr>
              <a:spLocks noChangeArrowheads="1"/>
            </p:cNvSpPr>
            <p:nvPr/>
          </p:nvSpPr>
          <p:spPr bwMode="auto">
            <a:xfrm>
              <a:off x="3648" y="2928"/>
              <a:ext cx="144" cy="5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3505200" y="1905000"/>
            <a:ext cx="2743200" cy="1952625"/>
            <a:chOff x="2208" y="1200"/>
            <a:chExt cx="1728" cy="1230"/>
          </a:xfrm>
        </p:grpSpPr>
        <p:graphicFrame>
          <p:nvGraphicFramePr>
            <p:cNvPr id="3077" name="Object 4"/>
            <p:cNvGraphicFramePr>
              <a:graphicFrameLocks noChangeAspect="1"/>
            </p:cNvGraphicFramePr>
            <p:nvPr/>
          </p:nvGraphicFramePr>
          <p:xfrm>
            <a:off x="2208" y="1200"/>
            <a:ext cx="1728" cy="1230"/>
          </p:xfrm>
          <a:graphic>
            <a:graphicData uri="http://schemas.openxmlformats.org/presentationml/2006/ole">
              <p:oleObj spid="_x0000_s1029" name="Chart" r:id="rId5" imgW="2743200" imgH="1952625" progId="Excel.Sheet.8">
                <p:embed/>
              </p:oleObj>
            </a:graphicData>
          </a:graphic>
        </p:graphicFrame>
        <p:sp>
          <p:nvSpPr>
            <p:cNvPr id="3096" name="Rectangle 27"/>
            <p:cNvSpPr>
              <a:spLocks noChangeArrowheads="1"/>
            </p:cNvSpPr>
            <p:nvPr/>
          </p:nvSpPr>
          <p:spPr bwMode="auto">
            <a:xfrm>
              <a:off x="3734" y="1710"/>
              <a:ext cx="144" cy="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6248400" y="1905000"/>
            <a:ext cx="2743200" cy="1952625"/>
            <a:chOff x="3936" y="1200"/>
            <a:chExt cx="1728" cy="1230"/>
          </a:xfrm>
        </p:grpSpPr>
        <p:graphicFrame>
          <p:nvGraphicFramePr>
            <p:cNvPr id="3076" name="Object 5"/>
            <p:cNvGraphicFramePr>
              <a:graphicFrameLocks noChangeAspect="1"/>
            </p:cNvGraphicFramePr>
            <p:nvPr/>
          </p:nvGraphicFramePr>
          <p:xfrm>
            <a:off x="3936" y="1200"/>
            <a:ext cx="1728" cy="1230"/>
          </p:xfrm>
          <a:graphic>
            <a:graphicData uri="http://schemas.openxmlformats.org/presentationml/2006/ole">
              <p:oleObj spid="_x0000_s1028" name="Chart" r:id="rId6" imgW="2743200" imgH="1952625" progId="Excel.Sheet.8">
                <p:embed/>
              </p:oleObj>
            </a:graphicData>
          </a:graphic>
        </p:graphicFrame>
        <p:sp>
          <p:nvSpPr>
            <p:cNvPr id="3095" name="Rectangle 28"/>
            <p:cNvSpPr>
              <a:spLocks noChangeArrowheads="1"/>
            </p:cNvSpPr>
            <p:nvPr/>
          </p:nvSpPr>
          <p:spPr bwMode="auto">
            <a:xfrm>
              <a:off x="5376" y="1834"/>
              <a:ext cx="144" cy="3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762000" y="1905000"/>
            <a:ext cx="2743200" cy="1952625"/>
            <a:chOff x="480" y="1200"/>
            <a:chExt cx="1728" cy="1230"/>
          </a:xfrm>
        </p:grpSpPr>
        <p:graphicFrame>
          <p:nvGraphicFramePr>
            <p:cNvPr id="3075" name="Object 6"/>
            <p:cNvGraphicFramePr>
              <a:graphicFrameLocks noChangeAspect="1"/>
            </p:cNvGraphicFramePr>
            <p:nvPr/>
          </p:nvGraphicFramePr>
          <p:xfrm>
            <a:off x="480" y="1200"/>
            <a:ext cx="1728" cy="1230"/>
          </p:xfrm>
          <a:graphic>
            <a:graphicData uri="http://schemas.openxmlformats.org/presentationml/2006/ole">
              <p:oleObj spid="_x0000_s1027" name="Chart" r:id="rId7" imgW="2743200" imgH="1952625" progId="Excel.Sheet.8">
                <p:embed/>
              </p:oleObj>
            </a:graphicData>
          </a:graphic>
        </p:graphicFrame>
        <p:sp>
          <p:nvSpPr>
            <p:cNvPr id="3094" name="Rectangle 36"/>
            <p:cNvSpPr>
              <a:spLocks noChangeArrowheads="1"/>
            </p:cNvSpPr>
            <p:nvPr/>
          </p:nvSpPr>
          <p:spPr bwMode="auto">
            <a:xfrm>
              <a:off x="1920" y="1842"/>
              <a:ext cx="192" cy="3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6248400" y="3962400"/>
            <a:ext cx="2743200" cy="1952625"/>
            <a:chOff x="3936" y="2496"/>
            <a:chExt cx="1728" cy="1230"/>
          </a:xfrm>
        </p:grpSpPr>
        <p:graphicFrame>
          <p:nvGraphicFramePr>
            <p:cNvPr id="3074" name="Object 7"/>
            <p:cNvGraphicFramePr>
              <a:graphicFrameLocks noChangeAspect="1"/>
            </p:cNvGraphicFramePr>
            <p:nvPr/>
          </p:nvGraphicFramePr>
          <p:xfrm>
            <a:off x="3936" y="2496"/>
            <a:ext cx="1728" cy="1230"/>
          </p:xfrm>
          <a:graphic>
            <a:graphicData uri="http://schemas.openxmlformats.org/presentationml/2006/ole">
              <p:oleObj spid="_x0000_s1026" name="Chart" r:id="rId8" imgW="2743200" imgH="1952625" progId="">
                <p:embed/>
              </p:oleObj>
            </a:graphicData>
          </a:graphic>
        </p:graphicFrame>
        <p:sp>
          <p:nvSpPr>
            <p:cNvPr id="3093" name="Rectangle 42"/>
            <p:cNvSpPr>
              <a:spLocks noChangeArrowheads="1"/>
            </p:cNvSpPr>
            <p:nvPr/>
          </p:nvSpPr>
          <p:spPr bwMode="auto">
            <a:xfrm>
              <a:off x="5458" y="3264"/>
              <a:ext cx="96" cy="2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71" name="Group 131"/>
          <p:cNvGraphicFramePr>
            <a:graphicFrameLocks noGrp="1"/>
          </p:cNvGraphicFramePr>
          <p:nvPr>
            <p:ph idx="1"/>
          </p:nvPr>
        </p:nvGraphicFramePr>
        <p:xfrm>
          <a:off x="214282" y="214290"/>
          <a:ext cx="8715436" cy="6453185"/>
        </p:xfrm>
        <a:graphic>
          <a:graphicData uri="http://schemas.openxmlformats.org/drawingml/2006/table">
            <a:tbl>
              <a:tblPr/>
              <a:tblGrid>
                <a:gridCol w="1358790"/>
                <a:gridCol w="7356646"/>
              </a:tblGrid>
              <a:tr h="773297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Mitra" pitchFamily="2" charset="-78"/>
                        </a:rPr>
                        <a:t>سال شروع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Mitra" pitchFamily="2" charset="-7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Mitra" pitchFamily="2" charset="-78"/>
                        </a:rPr>
                        <a:t>برنامه هاي پيشگيري از بيماريهاي غير واگير در جمهوري اسلامي ايران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Mitra" pitchFamily="2" charset="-7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9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Mitra" pitchFamily="2" charset="-78"/>
                        </a:rPr>
                        <a:t>1375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Mitra" pitchFamily="2" charset="-7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Mitra" pitchFamily="2" charset="-78"/>
                        </a:rPr>
                        <a:t>شبكه ملي پيشگيري و مراقبت بيماري ديابت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Mitra" pitchFamily="2" charset="-7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2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Mitra" pitchFamily="2" charset="-78"/>
                        </a:rPr>
                        <a:t>1377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Mitra" pitchFamily="2" charset="-7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Mitra" pitchFamily="2" charset="-78"/>
                        </a:rPr>
                        <a:t>برنامه آينده‌نگر بررسي قند و ليپيدهاي خون در يك جامعه تهراني (</a:t>
                      </a:r>
                      <a:r>
                        <a:rPr kumimoji="0" 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Mitra" pitchFamily="2" charset="-78"/>
                        </a:rPr>
                        <a:t>مرحله </a:t>
                      </a:r>
                      <a:r>
                        <a:rPr kumimoji="0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Mitra" pitchFamily="2" charset="-78"/>
                        </a:rPr>
                        <a:t>اول</a:t>
                      </a:r>
                      <a:r>
                        <a:rPr kumimoji="0" 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Mitra" pitchFamily="2" charset="-78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Mitra" pitchFamily="2" charset="-78"/>
                        </a:rPr>
                        <a:t> TLGS</a:t>
                      </a:r>
                      <a:r>
                        <a:rPr kumimoji="0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Mitra" pitchFamily="2" charset="-78"/>
                        </a:rPr>
                        <a:t>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Mitra" pitchFamily="2" charset="-7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5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Mitra" pitchFamily="2" charset="-78"/>
                        </a:rPr>
                        <a:t>1379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Mitra" pitchFamily="2" charset="-7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Mitra" pitchFamily="2" charset="-78"/>
                        </a:rPr>
                        <a:t>پيشگيري از بيماري‌هاي عروقي قلب: قزوين، ابهر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Mitra" pitchFamily="2" charset="-7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5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Mitra" pitchFamily="2" charset="-78"/>
                        </a:rPr>
                        <a:t>1379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Mitra" pitchFamily="2" charset="-7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Mitra" pitchFamily="2" charset="-78"/>
                        </a:rPr>
                        <a:t>پروژه قلب سالم اصفهان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Mitra" pitchFamily="2" charset="-7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8546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Mitra" pitchFamily="2" charset="-78"/>
                        </a:rPr>
                        <a:t>1380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Mitra" pitchFamily="2" charset="-7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Mitra" pitchFamily="2" charset="-78"/>
                        </a:rPr>
                        <a:t>ايجاد تغيير در شيوه زندگي به منظور پيشگيري و كاهش عوامل خطرساز و پيامدهاي بيماري‌هاي غيرواگير (</a:t>
                      </a:r>
                      <a:r>
                        <a:rPr kumimoji="0" 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Mitra" pitchFamily="2" charset="-78"/>
                        </a:rPr>
                        <a:t>مرحله</a:t>
                      </a:r>
                      <a:r>
                        <a:rPr kumimoji="0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Mitra" pitchFamily="2" charset="-78"/>
                        </a:rPr>
                        <a:t> دوم</a:t>
                      </a:r>
                      <a:r>
                        <a:rPr kumimoji="0" 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Mitra" pitchFamily="2" charset="-78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Mitra" pitchFamily="2" charset="-78"/>
                        </a:rPr>
                        <a:t> TLGS</a:t>
                      </a:r>
                      <a:r>
                        <a:rPr kumimoji="0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Mitra" pitchFamily="2" charset="-78"/>
                        </a:rPr>
                        <a:t>)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Mitra" pitchFamily="2" charset="-78"/>
                        </a:rPr>
                        <a:t> </a:t>
                      </a:r>
                      <a:endParaRPr kumimoji="0" lang="fa-I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Mitra" pitchFamily="2" charset="-7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Mitra" pitchFamily="2" charset="-7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5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Mitra" pitchFamily="2" charset="-78"/>
                        </a:rPr>
                        <a:t>1381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Mitra" pitchFamily="2" charset="-7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Mitra" pitchFamily="2" charset="-78"/>
                        </a:rPr>
                        <a:t>پيشگيري از بيماري‌هاي غيرواگير در سه استان فارس، يزد و زنجان (مرتبط با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Mitra" pitchFamily="2" charset="-78"/>
                        </a:rPr>
                        <a:t> TLGS</a:t>
                      </a:r>
                      <a:r>
                        <a:rPr kumimoji="0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Mitra" pitchFamily="2" charset="-78"/>
                        </a:rPr>
                        <a:t>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Mitra" pitchFamily="2" charset="-7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2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Mitra" pitchFamily="2" charset="-78"/>
                        </a:rPr>
                        <a:t>1381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Mitra" pitchFamily="2" charset="-7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Mitra" pitchFamily="2" charset="-78"/>
                        </a:rPr>
                        <a:t>پروژه قلب سالم خليج فارس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Mitra" pitchFamily="2" charset="-7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2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Mitra" pitchFamily="2" charset="-78"/>
                        </a:rPr>
                        <a:t>1382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Mitra" pitchFamily="2" charset="-7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Mitra" pitchFamily="2" charset="-78"/>
                        </a:rPr>
                        <a:t>پيشگيري از چاقي کودکان در اصفهان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Mitra" pitchFamily="2" charset="-7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0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Mitra" pitchFamily="2" charset="-78"/>
                        </a:rPr>
                        <a:t>1383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Mitra" pitchFamily="2" charset="-7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Mitra" pitchFamily="2" charset="-78"/>
                        </a:rPr>
                        <a:t>بررسي كشوري عوامل خطر بيماريهاي غير واگير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Mitra" pitchFamily="2" charset="-7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9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Mitra" pitchFamily="2" charset="-78"/>
                        </a:rPr>
                        <a:t>1384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Mitra" pitchFamily="2" charset="-7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Mitra" pitchFamily="2" charset="-78"/>
                        </a:rPr>
                        <a:t>(TLGS)</a:t>
                      </a:r>
                      <a:r>
                        <a:rPr kumimoji="0" 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Mitra" pitchFamily="2" charset="-78"/>
                        </a:rPr>
                        <a:t>مرحله سوم مطالعه قندو ليپيد تهران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Mitra" pitchFamily="2" charset="-78"/>
                        </a:rPr>
                        <a:t> 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9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Mitra" pitchFamily="2" charset="-78"/>
                        </a:rPr>
                        <a:t>1387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Mitra" pitchFamily="2" charset="-7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Mitra" pitchFamily="2" charset="-78"/>
                        </a:rPr>
                        <a:t>(TLGS)</a:t>
                      </a:r>
                      <a:r>
                        <a:rPr kumimoji="0" 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Mitra" pitchFamily="2" charset="-78"/>
                        </a:rPr>
                        <a:t>مرحله چهارم مطالعه قند و ليپيد تهران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Mitra" pitchFamily="2" charset="-7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42852"/>
            <a:ext cx="7772400" cy="92869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Global response to non-communicable disease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6" y="1142984"/>
            <a:ext cx="8786842" cy="550072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authors are principal investigators and other researchers in a network of centers of excellence in low and middle income countries conducting research into non-communicable disease. These authors comprise Maria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Terease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Cerqueria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(Mexico), Alejandro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Cravioto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(Bangladesh), Nancy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Dianis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(US),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Hassen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Ghannem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Runisia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)….. 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BMJ. 2011 Jun 30;342:d3823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7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Lifestyle diseases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>
            <a:normAutofit fontScale="92500" lnSpcReduction="20000"/>
          </a:bodyPr>
          <a:lstStyle/>
          <a:p>
            <a:pPr algn="justLow">
              <a:spcAft>
                <a:spcPts val="100"/>
              </a:spcAft>
              <a:defRPr/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Lifestyle diseases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(diseases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 longevity or diseases of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civilization) -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increase in frequency as countries become more industrialized and people live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longer.</a:t>
            </a:r>
          </a:p>
          <a:p>
            <a:pPr algn="justLow">
              <a:spcAft>
                <a:spcPts val="100"/>
              </a:spcAft>
              <a:buFontTx/>
              <a:buNone/>
              <a:defRPr/>
            </a:pPr>
            <a:endParaRPr lang="en-U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Low">
              <a:spcAft>
                <a:spcPts val="100"/>
              </a:spcAft>
              <a:defRPr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These include type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diabetes, heart disease, metabolic syndrome,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obesity, atherosclerosis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chronic renal failure, osteoporosis, stroke,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depression.</a:t>
            </a:r>
          </a:p>
          <a:p>
            <a:pPr algn="justLow">
              <a:spcAft>
                <a:spcPts val="100"/>
              </a:spcAft>
              <a:buFontTx/>
              <a:buNone/>
              <a:defRPr/>
            </a:pPr>
            <a:endParaRPr lang="en-U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Low">
              <a:spcAft>
                <a:spcPts val="100"/>
              </a:spcAft>
              <a:defRPr/>
            </a:pPr>
            <a:r>
              <a:rPr lang="en-PH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Also includes Alzheimer's </a:t>
            </a:r>
            <a:r>
              <a:rPr lang="en-PH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disease, </a:t>
            </a:r>
            <a:r>
              <a:rPr lang="en-PH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asthma</a:t>
            </a:r>
            <a:r>
              <a:rPr lang="en-PH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PH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COPD, and cirrhosis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Lifestyle diseases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75"/>
          </a:xfrm>
        </p:spPr>
        <p:txBody>
          <a:bodyPr/>
          <a:lstStyle/>
          <a:p>
            <a:pPr algn="just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They are caused by an inappropriate relationship of people with their environment</a:t>
            </a:r>
          </a:p>
          <a:p>
            <a:pPr algn="just">
              <a:buFontTx/>
              <a:buNone/>
            </a:pPr>
            <a:endParaRPr lang="en-US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Onset  is insidious, they take years to develop, and once encountered are difficult  cure</a:t>
            </a:r>
          </a:p>
          <a:p>
            <a:pPr algn="just"/>
            <a:endParaRPr lang="en-US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Potentially can be prevented by changes in diet, environment, and lifestyle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88" y="1143000"/>
            <a:ext cx="8429625" cy="5500688"/>
          </a:xfrm>
        </p:spPr>
        <p:txBody>
          <a:bodyPr>
            <a:normAutofit fontScale="92500" lnSpcReduction="10000"/>
          </a:bodyPr>
          <a:lstStyle/>
          <a:p>
            <a:pPr algn="just" rtl="1">
              <a:lnSpc>
                <a:spcPct val="200000"/>
              </a:lnSpc>
              <a:defRPr/>
            </a:pPr>
            <a:r>
              <a:rPr lang="fa-IR" sz="2800" dirty="0" smtClean="0">
                <a:solidFill>
                  <a:srgbClr val="002060"/>
                </a:solidFill>
                <a:cs typeface="A  Mitra_1 (MRT)" pitchFamily="2" charset="-78"/>
              </a:rPr>
              <a:t>ریشه بیماری های غیرواگیر در زندگی داخل رحمی و رشد اولیه است. افزایش این بیماریها در کودکی و نوجوانی نیز دیده می شود. اهمیت رشد اولیه در بیماریهای غیرواگیر را با فرضیه </a:t>
            </a:r>
            <a:r>
              <a:rPr lang="en-US" sz="2800" dirty="0" smtClean="0">
                <a:solidFill>
                  <a:srgbClr val="002060"/>
                </a:solidFill>
                <a:cs typeface="A  Mitra_1 (MRT)" pitchFamily="2" charset="-78"/>
              </a:rPr>
              <a:t>Development plasticity</a:t>
            </a:r>
            <a:r>
              <a:rPr lang="fa-IR" sz="2800" dirty="0" smtClean="0">
                <a:solidFill>
                  <a:srgbClr val="002060"/>
                </a:solidFill>
                <a:cs typeface="A  Mitra_1 (MRT)" pitchFamily="2" charset="-78"/>
              </a:rPr>
              <a:t> توجیه می کنند. این پدیده زمانی اهمیت دارد که سلول ها تمایز پیدا می کنند که بیشتر در زمان بارداری است ولی در مواردی مانند کودکی، بلوغ و منوپوز نیز اتفاق می افتد این تغییرات سبب افزایش خطر بیماریها در سنین بالاتر از زندگی می شود.</a:t>
            </a:r>
            <a:endParaRPr lang="en-US" sz="2800" dirty="0">
              <a:solidFill>
                <a:srgbClr val="002060"/>
              </a:solidFill>
              <a:cs typeface="A  Mitra_1 (MRT)" pitchFamily="2" charset="-78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7225" y="285750"/>
            <a:ext cx="7772400" cy="720725"/>
          </a:xfrm>
        </p:spPr>
        <p:txBody>
          <a:bodyPr>
            <a:normAutofit fontScale="90000"/>
          </a:bodyPr>
          <a:lstStyle/>
          <a:p>
            <a:pPr rtl="1" eaLnBrk="1" hangingPunct="1"/>
            <a:r>
              <a:rPr lang="fa-IR" sz="4000" b="1" dirty="0" smtClean="0">
                <a:solidFill>
                  <a:srgbClr val="C00000"/>
                </a:solidFill>
                <a:cs typeface="Titr" pitchFamily="2" charset="-78"/>
              </a:rPr>
              <a:t>منشا بیماری ها از زندگی داخل رحمی (1)</a:t>
            </a:r>
            <a:endParaRPr lang="en-US" sz="4000" dirty="0" smtClean="0">
              <a:solidFill>
                <a:srgbClr val="C00000"/>
              </a:solidFill>
              <a:cs typeface="Titr" pitchFamily="2" charset="-7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88" y="1214438"/>
            <a:ext cx="8572500" cy="5643562"/>
          </a:xfrm>
        </p:spPr>
        <p:txBody>
          <a:bodyPr>
            <a:normAutofit fontScale="62500" lnSpcReduction="20000"/>
          </a:bodyPr>
          <a:lstStyle/>
          <a:p>
            <a:pPr algn="just" rtl="1">
              <a:lnSpc>
                <a:spcPct val="200000"/>
              </a:lnSpc>
              <a:defRPr/>
            </a:pPr>
            <a:r>
              <a:rPr lang="fa-IR" dirty="0" smtClean="0">
                <a:solidFill>
                  <a:srgbClr val="002060"/>
                </a:solidFill>
                <a:cs typeface="A  Mitra_1 (MRT)" pitchFamily="2" charset="-78"/>
              </a:rPr>
              <a:t>فاکتورهایی که در ابتدای زندگی بر پاسخ های فرد به محیط خود تاثیر می گذارند و او را به بیماری در زندگی آینده حساس می کنند </a:t>
            </a:r>
            <a:r>
              <a:rPr lang="en-US" sz="2700" dirty="0" smtClean="0">
                <a:solidFill>
                  <a:srgbClr val="002060"/>
                </a:solidFill>
                <a:cs typeface="A  Mitra_1 (MRT)" pitchFamily="2" charset="-78"/>
              </a:rPr>
              <a:t>Developmental origins of health &amp; disease (</a:t>
            </a:r>
            <a:r>
              <a:rPr lang="en-US" sz="2700" dirty="0" err="1" smtClean="0">
                <a:solidFill>
                  <a:srgbClr val="002060"/>
                </a:solidFill>
                <a:cs typeface="A  Mitra_1 (MRT)" pitchFamily="2" charset="-78"/>
              </a:rPr>
              <a:t>DoHad</a:t>
            </a:r>
            <a:r>
              <a:rPr lang="en-US" sz="2700" dirty="0" smtClean="0">
                <a:solidFill>
                  <a:srgbClr val="002060"/>
                </a:solidFill>
                <a:cs typeface="A  Mitra_1 (MRT)" pitchFamily="2" charset="-78"/>
              </a:rPr>
              <a:t>) </a:t>
            </a:r>
            <a:r>
              <a:rPr lang="fa-IR" sz="2700" dirty="0" smtClean="0">
                <a:solidFill>
                  <a:srgbClr val="002060"/>
                </a:solidFill>
                <a:cs typeface="A  Mitra_1 (MRT)" pitchFamily="2" charset="-78"/>
              </a:rPr>
              <a:t> نامیده می شوند </a:t>
            </a:r>
            <a:r>
              <a:rPr lang="fa-IR" dirty="0" smtClean="0">
                <a:solidFill>
                  <a:srgbClr val="002060"/>
                </a:solidFill>
                <a:cs typeface="A  Mitra_1 (MRT)" pitchFamily="2" charset="-78"/>
              </a:rPr>
              <a:t>که از پروسه </a:t>
            </a:r>
            <a:r>
              <a:rPr lang="en-US" dirty="0" smtClean="0">
                <a:solidFill>
                  <a:srgbClr val="002060"/>
                </a:solidFill>
                <a:cs typeface="A  Mitra_1 (MRT)" pitchFamily="2" charset="-78"/>
              </a:rPr>
              <a:t>Developmental plasticity</a:t>
            </a:r>
            <a:r>
              <a:rPr lang="fa-IR" dirty="0" smtClean="0">
                <a:solidFill>
                  <a:srgbClr val="002060"/>
                </a:solidFill>
                <a:cs typeface="A  Mitra_1 (MRT)" pitchFamily="2" charset="-78"/>
              </a:rPr>
              <a:t>، که رشد وتوسعه فنوتیپ را مشخص می کند، به وجود می آیند. ماحصل شواهد اپیدمیولوژی و بالینی از مطالعات انسانی عبارتند از: </a:t>
            </a:r>
          </a:p>
          <a:p>
            <a:pPr algn="just" rtl="1">
              <a:lnSpc>
                <a:spcPct val="200000"/>
              </a:lnSpc>
              <a:buFontTx/>
              <a:buChar char="-"/>
              <a:defRPr/>
            </a:pPr>
            <a:r>
              <a:rPr lang="fa-IR" dirty="0" smtClean="0">
                <a:solidFill>
                  <a:srgbClr val="002060"/>
                </a:solidFill>
                <a:cs typeface="A  Mitra_1 (MRT)" pitchFamily="2" charset="-78"/>
              </a:rPr>
              <a:t>فرزندان زنانی که در زمان بارداری در قحطی بسر میبردند، درصد بالایی از خطر ابتلا به بیماری های متابولیک و قلبی عروقی دارند که در طول عمر ادامه می یابد.</a:t>
            </a:r>
          </a:p>
          <a:p>
            <a:pPr lvl="1" algn="just" rtl="1"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fa-IR" dirty="0" smtClean="0">
                <a:solidFill>
                  <a:srgbClr val="00B0F0"/>
                </a:solidFill>
                <a:cs typeface="A  Mitra_1 (MRT)" pitchFamily="2" charset="-78"/>
              </a:rPr>
              <a:t>سطح متیلاسیون برخی ژنها در موقع تولد با بروز چاقی کودکان ارتباط قوی دارد.</a:t>
            </a:r>
          </a:p>
          <a:p>
            <a:pPr lvl="1" algn="just" rtl="1"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fa-IR" dirty="0" smtClean="0">
                <a:solidFill>
                  <a:srgbClr val="00B0F0"/>
                </a:solidFill>
                <a:cs typeface="A  Mitra_1 (MRT)" pitchFamily="2" charset="-78"/>
              </a:rPr>
              <a:t>چاقی و دیابت در زمان بارداری عوامل خطر برای بروز بیماری های متابولیک در فرزندان است.</a:t>
            </a:r>
          </a:p>
          <a:p>
            <a:pPr lvl="1" algn="just" rtl="1"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fa-IR" dirty="0" smtClean="0">
                <a:solidFill>
                  <a:srgbClr val="00B0F0"/>
                </a:solidFill>
                <a:cs typeface="A  Mitra_1 (MRT)" pitchFamily="2" charset="-78"/>
              </a:rPr>
              <a:t>برخی عوامل خطر بیماریهای مزمن از نسلی به نسل دیگر انتقال می یابد (شواهد محدود)</a:t>
            </a:r>
            <a:endParaRPr lang="en-US" dirty="0">
              <a:solidFill>
                <a:srgbClr val="00B0F0"/>
              </a:solidFill>
              <a:cs typeface="A  Mitra_1 (MRT)" pitchFamily="2" charset="-78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404813"/>
            <a:ext cx="7772400" cy="720725"/>
          </a:xfrm>
        </p:spPr>
        <p:txBody>
          <a:bodyPr>
            <a:normAutofit fontScale="90000"/>
          </a:bodyPr>
          <a:lstStyle/>
          <a:p>
            <a:pPr rtl="1" eaLnBrk="1" hangingPunct="1"/>
            <a:r>
              <a:rPr lang="fa-IR" sz="4000" b="1" dirty="0" smtClean="0">
                <a:solidFill>
                  <a:srgbClr val="C00000"/>
                </a:solidFill>
                <a:cs typeface="Titr" pitchFamily="2" charset="-78"/>
              </a:rPr>
              <a:t>منشا بیماری ها از زندگی داخل رحمی (2)</a:t>
            </a:r>
            <a:endParaRPr lang="en-US" sz="4000" dirty="0" smtClean="0">
              <a:solidFill>
                <a:srgbClr val="C00000"/>
              </a:solidFill>
              <a:cs typeface="Titr" pitchFamily="2" charset="-7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896938"/>
          </a:xfrm>
        </p:spPr>
        <p:txBody>
          <a:bodyPr>
            <a:normAutofit fontScale="90000"/>
          </a:bodyPr>
          <a:lstStyle/>
          <a:p>
            <a:r>
              <a:rPr lang="en-US" sz="3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Developmental Origins of Health and Disease (</a:t>
            </a:r>
            <a:r>
              <a:rPr lang="en-US" sz="33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DOHaD</a:t>
            </a:r>
            <a:r>
              <a:rPr lang="en-US" sz="3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412875"/>
            <a:ext cx="8713788" cy="51593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Chronic disease outcomes have </a:t>
            </a:r>
            <a:r>
              <a:rPr lang="en-US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their roots in fetal and early childhood </a:t>
            </a:r>
            <a:r>
              <a:rPr lang="en-US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development</a:t>
            </a:r>
          </a:p>
          <a:p>
            <a:pPr>
              <a:buFontTx/>
              <a:buNone/>
              <a:defRPr/>
            </a:pPr>
            <a:endParaRPr lang="en-US" sz="105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world faces a crisis of increasing chronic diseases </a:t>
            </a:r>
            <a:r>
              <a:rPr lang="en-US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reduction of health and welfare and increased financial burden of NCDs</a:t>
            </a:r>
          </a:p>
          <a:p>
            <a:pPr>
              <a:buFontTx/>
              <a:buNone/>
              <a:defRPr/>
            </a:pPr>
            <a:endParaRPr lang="en-US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Wingdings" panose="05000000000000000000" pitchFamily="2" charset="2"/>
            </a:endParaRPr>
          </a:p>
          <a:p>
            <a:pPr>
              <a:defRPr/>
            </a:pPr>
            <a:r>
              <a:rPr lang="en-US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This includes obesity, type 2 DM, </a:t>
            </a:r>
            <a:r>
              <a:rPr lang="en-US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insulin resistance, </a:t>
            </a:r>
            <a:r>
              <a:rPr lang="en-US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dyslipidemia, CVD and </a:t>
            </a:r>
            <a:r>
              <a:rPr lang="en-US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atherosclerotic </a:t>
            </a:r>
            <a:r>
              <a:rPr lang="en-US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disease</a:t>
            </a:r>
          </a:p>
          <a:p>
            <a:pPr>
              <a:buFontTx/>
              <a:buNone/>
              <a:defRPr/>
            </a:pPr>
            <a:endParaRPr lang="en-US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They are seen at a younger age as </a:t>
            </a:r>
            <a:r>
              <a:rPr lang="en-US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chronic disorders </a:t>
            </a:r>
            <a:r>
              <a:rPr lang="en-US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 childhood </a:t>
            </a:r>
            <a:r>
              <a:rPr lang="en-US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adolescents</a:t>
            </a:r>
          </a:p>
          <a:p>
            <a:pPr>
              <a:defRPr/>
            </a:pPr>
            <a:endParaRPr 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Serves as a framework </a:t>
            </a:r>
            <a:r>
              <a:rPr lang="en-US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 assess the effect of early </a:t>
            </a:r>
            <a:r>
              <a:rPr lang="en-US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nutrition and </a:t>
            </a:r>
            <a:r>
              <a:rPr lang="en-US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growth on long-term </a:t>
            </a:r>
            <a:r>
              <a:rPr lang="en-US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health</a:t>
            </a:r>
            <a:endParaRPr lang="en-US" sz="2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4"/>
          <p:cNvSpPr txBox="1">
            <a:spLocks noChangeArrowheads="1"/>
          </p:cNvSpPr>
          <p:nvPr/>
        </p:nvSpPr>
        <p:spPr bwMode="auto">
          <a:xfrm>
            <a:off x="1214438" y="115888"/>
            <a:ext cx="671512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Effects of a sedentary lifestyle</a:t>
            </a:r>
            <a:endParaRPr lang="en-US" sz="3500" dirty="0">
              <a:solidFill>
                <a:srgbClr val="C00000"/>
              </a:solidFill>
            </a:endParaRPr>
          </a:p>
        </p:txBody>
      </p:sp>
      <p:pic>
        <p:nvPicPr>
          <p:cNvPr id="286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827088"/>
            <a:ext cx="8642350" cy="5915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ctrTitle"/>
          </p:nvPr>
        </p:nvSpPr>
        <p:spPr>
          <a:xfrm>
            <a:off x="214313" y="214313"/>
            <a:ext cx="8786812" cy="928687"/>
          </a:xfrm>
        </p:spPr>
        <p:txBody>
          <a:bodyPr>
            <a:normAutofit/>
          </a:bodyPr>
          <a:lstStyle/>
          <a:p>
            <a:r>
              <a:rPr lang="en-US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Global Deaths According to Cause and Sex, 2008</a:t>
            </a:r>
            <a:br>
              <a:rPr lang="en-US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5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1071563"/>
            <a:ext cx="5715000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Box 3"/>
          <p:cNvSpPr txBox="1">
            <a:spLocks noChangeArrowheads="1"/>
          </p:cNvSpPr>
          <p:nvPr/>
        </p:nvSpPr>
        <p:spPr bwMode="auto">
          <a:xfrm>
            <a:off x="1643042" y="6215082"/>
            <a:ext cx="5000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/>
              <a:t>Hunter DJ. N </a:t>
            </a:r>
            <a:r>
              <a:rPr lang="en-US" sz="1400" dirty="0" err="1"/>
              <a:t>Engl</a:t>
            </a:r>
            <a:r>
              <a:rPr lang="en-US" sz="1400" dirty="0"/>
              <a:t> J Med 2013; 369: 1336</a:t>
            </a:r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717675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1407</Words>
  <Application>Microsoft Office PowerPoint</Application>
  <PresentationFormat>On-screen Show (4:3)</PresentationFormat>
  <Paragraphs>106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Office Theme</vt:lpstr>
      <vt:lpstr>Slide</vt:lpstr>
      <vt:lpstr>Chart</vt:lpstr>
      <vt:lpstr>Slide 1</vt:lpstr>
      <vt:lpstr>مطالعات کوهورت بیماری های غیرواگیر  تلاش برای شناسایی و پیشگیری مهمترین بیماری های قرن  دکتر فريدون عزيزي    پژوهشکده علوم غدد درون ریز و متابولیسم دانشگاه علوم پزشکی شهید بهتشی</vt:lpstr>
      <vt:lpstr>Lifestyle diseases</vt:lpstr>
      <vt:lpstr>Lifestyle diseases</vt:lpstr>
      <vt:lpstr>منشا بیماری ها از زندگی داخل رحمی (1)</vt:lpstr>
      <vt:lpstr>منشا بیماری ها از زندگی داخل رحمی (2)</vt:lpstr>
      <vt:lpstr>Developmental Origins of Health and Disease (DOHaD)</vt:lpstr>
      <vt:lpstr>Slide 8</vt:lpstr>
      <vt:lpstr>Global Deaths According to Cause and Sex, 2008 </vt:lpstr>
      <vt:lpstr>Proportion of Deaths from Noncommunicable Diseases among Persons Younger than 60 Years of Age, According to Income Group of Countries</vt:lpstr>
      <vt:lpstr>WHO 2012 World Health Statistics</vt:lpstr>
      <vt:lpstr>WHO 2012 World Health Statistics</vt:lpstr>
      <vt:lpstr>Slide 13</vt:lpstr>
      <vt:lpstr>Associations between poverty, non-communicable diseases (NCDs), and development goals MDG=Millennium Development Goal</vt:lpstr>
      <vt:lpstr>Five priority actions by countries and international agencies for the non-communicable disease (NCD) crisis</vt:lpstr>
      <vt:lpstr>Prevention of NCD</vt:lpstr>
      <vt:lpstr>Slide 17</vt:lpstr>
      <vt:lpstr>Slide 18</vt:lpstr>
      <vt:lpstr>Prospective Studies of Cardiometabolic Disease and Risk Factors</vt:lpstr>
      <vt:lpstr>Slide 20</vt:lpstr>
      <vt:lpstr>Slide 21</vt:lpstr>
      <vt:lpstr> Global response to non-communicable disease </vt:lpstr>
    </vt:vector>
  </TitlesOfParts>
  <Company>ries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ri-f507c014-f</dc:creator>
  <cp:lastModifiedBy>PARAND</cp:lastModifiedBy>
  <cp:revision>25</cp:revision>
  <dcterms:created xsi:type="dcterms:W3CDTF">2014-01-11T06:47:51Z</dcterms:created>
  <dcterms:modified xsi:type="dcterms:W3CDTF">2014-11-08T09:22:05Z</dcterms:modified>
</cp:coreProperties>
</file>