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57" r:id="rId3"/>
    <p:sldId id="259" r:id="rId4"/>
    <p:sldId id="260" r:id="rId5"/>
    <p:sldId id="261" r:id="rId6"/>
    <p:sldId id="262"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1" r:id="rId20"/>
    <p:sldId id="282" r:id="rId21"/>
    <p:sldId id="283" r:id="rId22"/>
    <p:sldId id="284" r:id="rId23"/>
    <p:sldId id="285" r:id="rId24"/>
    <p:sldId id="286" r:id="rId25"/>
    <p:sldId id="287" r:id="rId26"/>
    <p:sldId id="288" r:id="rId27"/>
    <p:sldId id="290" r:id="rId28"/>
    <p:sldId id="291"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8" autoAdjust="0"/>
    <p:restoredTop sz="94660"/>
  </p:normalViewPr>
  <p:slideViewPr>
    <p:cSldViewPr>
      <p:cViewPr varScale="1">
        <p:scale>
          <a:sx n="86" d="100"/>
          <a:sy n="86" d="100"/>
        </p:scale>
        <p:origin x="-15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DA334-0D23-459E-B3A9-DC9CADE93EB4}" type="datetimeFigureOut">
              <a:rPr lang="en-US" smtClean="0"/>
              <a:pPr/>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A17C6-3A5D-4514-96CD-7BDC87686D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190625" y="877455"/>
            <a:ext cx="4475350" cy="316489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3314" name="Rectangle 2"/>
          <p:cNvSpPr txBox="1">
            <a:spLocks noGrp="1" noChangeArrowheads="1"/>
          </p:cNvSpPr>
          <p:nvPr>
            <p:ph type="body"/>
          </p:nvPr>
        </p:nvSpPr>
        <p:spPr bwMode="auto">
          <a:xfrm>
            <a:off x="1060357" y="4349750"/>
            <a:ext cx="4740088" cy="35112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409719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285C89-6814-4AB1-9C43-E2C231AB55EB}" type="slidenum">
              <a:rPr lang="ar-SA" smtClean="0"/>
              <a:pPr>
                <a:defRPr/>
              </a:pPr>
              <a:t>5</a:t>
            </a:fld>
            <a:endParaRPr lang="en-US"/>
          </a:p>
        </p:txBody>
      </p:sp>
    </p:spTree>
    <p:extLst>
      <p:ext uri="{BB962C8B-B14F-4D97-AF65-F5344CB8AC3E}">
        <p14:creationId xmlns:p14="http://schemas.microsoft.com/office/powerpoint/2010/main" xmlns="" val="30797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31BDA-30DD-47B3-83C1-91C78A693EC9}" type="slidenum">
              <a:rPr lang="en-US" smtClean="0"/>
              <a:pPr/>
              <a:t>6</a:t>
            </a:fld>
            <a:endParaRPr lang="en-US"/>
          </a:p>
        </p:txBody>
      </p:sp>
    </p:spTree>
    <p:extLst>
      <p:ext uri="{BB962C8B-B14F-4D97-AF65-F5344CB8AC3E}">
        <p14:creationId xmlns:p14="http://schemas.microsoft.com/office/powerpoint/2010/main" xmlns="" val="36982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285C89-6814-4AB1-9C43-E2C231AB55EB}" type="slidenum">
              <a:rPr lang="ar-SA" smtClean="0"/>
              <a:pPr>
                <a:defRPr/>
              </a:pPr>
              <a:t>15</a:t>
            </a:fld>
            <a:endParaRPr lang="en-US"/>
          </a:p>
        </p:txBody>
      </p:sp>
    </p:spTree>
    <p:extLst>
      <p:ext uri="{BB962C8B-B14F-4D97-AF65-F5344CB8AC3E}">
        <p14:creationId xmlns:p14="http://schemas.microsoft.com/office/powerpoint/2010/main" xmlns="" val="300520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DE7D3-7F3D-4427-A1E2-2D10CA2DA9E0}" type="slidenum">
              <a:rPr lang="en-US"/>
              <a:pPr/>
              <a:t>20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45648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31BDA-30DD-47B3-83C1-91C78A693EC9}" type="slidenum">
              <a:rPr lang="en-US" smtClean="0"/>
              <a:pPr/>
              <a:t>21</a:t>
            </a:fld>
            <a:endParaRPr lang="en-US"/>
          </a:p>
        </p:txBody>
      </p:sp>
    </p:spTree>
    <p:extLst>
      <p:ext uri="{BB962C8B-B14F-4D97-AF65-F5344CB8AC3E}">
        <p14:creationId xmlns:p14="http://schemas.microsoft.com/office/powerpoint/2010/main" xmlns="" val="110061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EDCE0-9DFC-4A37-8123-893EB40C0F7F}" type="slidenum">
              <a:rPr lang="en-US"/>
              <a:pPr/>
              <a:t>22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309863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190625" y="877455"/>
            <a:ext cx="4475350" cy="316489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21506" name="Rectangle 2"/>
          <p:cNvSpPr txBox="1">
            <a:spLocks noGrp="1" noChangeArrowheads="1"/>
          </p:cNvSpPr>
          <p:nvPr>
            <p:ph type="body"/>
          </p:nvPr>
        </p:nvSpPr>
        <p:spPr bwMode="auto">
          <a:xfrm>
            <a:off x="1060357" y="4349750"/>
            <a:ext cx="4740088" cy="35112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32363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5BF4D-906B-473B-8B99-C723E71D8452}"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5BF4D-906B-473B-8B99-C723E71D8452}"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5BF4D-906B-473B-8B99-C723E71D8452}"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5BF4D-906B-473B-8B99-C723E71D8452}"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5BF4D-906B-473B-8B99-C723E71D8452}"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5BF4D-906B-473B-8B99-C723E71D8452}"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5BF4D-906B-473B-8B99-C723E71D8452}"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5BF4D-906B-473B-8B99-C723E71D8452}"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5BF4D-906B-473B-8B99-C723E71D8452}"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5BF4D-906B-473B-8B99-C723E71D8452}"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5BF4D-906B-473B-8B99-C723E71D8452}"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334E-1E98-4F5A-8F9D-3D7F569B2F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5BF4D-906B-473B-8B99-C723E71D8452}"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1334E-1E98-4F5A-8F9D-3D7F569B2F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term=Meo%20SA%5bAuthor%5d&amp;cauthor=true&amp;cauthor_uid=2601379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ncbi.nlm.nih.gov/pubmed/2601379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26013791" TargetMode="External"/><Relationship Id="rId2" Type="http://schemas.openxmlformats.org/officeDocument/2006/relationships/hyperlink" Target="http://www.ncbi.nlm.nih.gov/pubmed/?term=Meo%20SA%5bAuthor%5d&amp;cauthor=true&amp;cauthor_uid=26013791"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26013791" TargetMode="External"/><Relationship Id="rId2" Type="http://schemas.openxmlformats.org/officeDocument/2006/relationships/hyperlink" Target="http://www.ncbi.nlm.nih.gov/pubmed/?term=Meo%20SA%5bAuthor%5d&amp;cauthor=true&amp;cauthor_uid=2601379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26013791" TargetMode="External"/><Relationship Id="rId2" Type="http://schemas.openxmlformats.org/officeDocument/2006/relationships/hyperlink" Target="http://www.ncbi.nlm.nih.gov/pubmed/?term=Meo%20SA%5bAuthor%5d&amp;cauthor=true&amp;cauthor_uid=26013791"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term=Meo%20SA%5bAuthor%5d&amp;cauthor=true&amp;cauthor_uid=26013791"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www.ncbi.nlm.nih.gov/pubmed/260137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docrinology Research Centre 21 bahman\fasting workshop\images\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445" y="228600"/>
            <a:ext cx="8206155"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Endocrinology Research Centre 21 bahman\fasting workshop\images\Benefits-of-Ramada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53164" y="2895600"/>
            <a:ext cx="4394374" cy="3463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66046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Rectangle 1"/>
          <p:cNvSpPr>
            <a:spLocks noChangeArrowheads="1"/>
          </p:cNvSpPr>
          <p:nvPr/>
        </p:nvSpPr>
        <p:spPr bwMode="auto">
          <a:xfrm>
            <a:off x="762000" y="2697540"/>
            <a:ext cx="80772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kumimoji="0" lang="ar-SA" sz="40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Traditional Arabic" pitchFamily="2" charset="-78"/>
              </a:rPr>
              <a:t>كُلُوا مِن طَيِّبَاتِ مَا رَزَقْنَاكُمْ وَلَا تَطْغَوْا فِيهِ فَيَحِلَّ عَلَيْكُمْ غَضَبِي وَمَن يَحْلِلْ عَلَيْهِ غَضَبِي فَقَدْ هَوَى</a:t>
            </a:r>
            <a:r>
              <a:rPr kumimoji="0" lang="en-US" sz="40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Traditional Arabic" pitchFamily="2" charset="-78"/>
              </a:rPr>
              <a:t> </a:t>
            </a:r>
            <a:r>
              <a:rPr kumimoji="0" lang="en-US" sz="20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rPr>
              <a:t>﴿</a:t>
            </a:r>
            <a:r>
              <a:rPr kumimoji="0" lang="fa-IR" sz="20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rPr>
              <a:t>سوره طه:</a:t>
            </a:r>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81</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fa-IR"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1905000" y="152400"/>
            <a:ext cx="5627719" cy="707886"/>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rPr>
              <a:t>Spirituality and Food</a:t>
            </a:r>
          </a:p>
        </p:txBody>
      </p:sp>
      <p:pic>
        <p:nvPicPr>
          <p:cNvPr id="10" name="Picture 6" descr="C:\Endocrinology Research Centre 21 bahman\fasting workshop\images\BestFruits_article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62400"/>
            <a:ext cx="3810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429000" y="4191000"/>
            <a:ext cx="5410200" cy="2677656"/>
          </a:xfrm>
          <a:prstGeom prst="rect">
            <a:avLst/>
          </a:prstGeom>
        </p:spPr>
        <p:txBody>
          <a:bodyPr wrap="square">
            <a:spAutoFit/>
          </a:bodyPr>
          <a:lstStyle/>
          <a:p>
            <a:pPr algn="ctr" rtl="1"/>
            <a:r>
              <a:rPr lang="fa-IR" sz="2800" dirty="0" smtClean="0">
                <a:effectLst>
                  <a:outerShdw blurRad="38100" dist="38100" dir="2700000" algn="tl">
                    <a:srgbClr val="000000">
                      <a:alpha val="43137"/>
                    </a:srgbClr>
                  </a:outerShdw>
                </a:effectLst>
                <a:cs typeface="B Mitra" pitchFamily="2" charset="-78"/>
              </a:rPr>
              <a:t>( </a:t>
            </a:r>
            <a:r>
              <a:rPr lang="fa-IR" sz="2800" dirty="0">
                <a:effectLst>
                  <a:outerShdw blurRad="38100" dist="38100" dir="2700000" algn="tl">
                    <a:srgbClr val="000000">
                      <a:alpha val="43137"/>
                    </a:srgbClr>
                  </a:outerShdw>
                </a:effectLst>
                <a:cs typeface="B Mitra" pitchFamily="2" charset="-78"/>
              </a:rPr>
              <a:t>و دستور دادیم که ) از این رزق حلال و پاکیزه که نصیبتان کردیم تناول کنید و در آن ( به کفر نعمت و ترک شکرگزاری ) طغیان و سرکشی مکنید و گر نه مستحق غضب و خشم من می شوید ، و هر کس مستوجب خشم من گردید همانا خوار و هلاک خواهد شد.</a:t>
            </a:r>
            <a:endParaRPr lang="en-US" sz="2800" dirty="0">
              <a:effectLst>
                <a:outerShdw blurRad="38100" dist="38100" dir="2700000" algn="tl">
                  <a:srgbClr val="000000">
                    <a:alpha val="43137"/>
                  </a:srgbClr>
                </a:outerShdw>
              </a:effectLst>
              <a:cs typeface="B Mitra" pitchFamily="2" charset="-78"/>
            </a:endParaRPr>
          </a:p>
        </p:txBody>
      </p:sp>
      <p:pic>
        <p:nvPicPr>
          <p:cNvPr id="29704" name="Picture 8" descr="http://upir.ir/94ord/guest/%D8%A7%D9%84%D9%84%D9%871.jpg"/>
          <p:cNvPicPr>
            <a:picLocks noChangeAspect="1" noChangeArrowheads="1"/>
          </p:cNvPicPr>
          <p:nvPr/>
        </p:nvPicPr>
        <p:blipFill>
          <a:blip r:embed="rId3" cstate="print"/>
          <a:srcRect/>
          <a:stretch>
            <a:fillRect/>
          </a:stretch>
        </p:blipFill>
        <p:spPr bwMode="auto">
          <a:xfrm>
            <a:off x="2590800" y="838200"/>
            <a:ext cx="3632842" cy="1679964"/>
          </a:xfrm>
          <a:prstGeom prst="rect">
            <a:avLst/>
          </a:prstGeom>
          <a:noFill/>
        </p:spPr>
      </p:pic>
    </p:spTree>
    <p:extLst>
      <p:ext uri="{BB962C8B-B14F-4D97-AF65-F5344CB8AC3E}">
        <p14:creationId xmlns:p14="http://schemas.microsoft.com/office/powerpoint/2010/main" xmlns="" val="300062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22531" name="Picture 3" descr="C:\Endocrinology Research Centre 21 bahman\fasting workshop\images\fruit-hd-wallpapers-cool-desktop-background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43400"/>
            <a:ext cx="9144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le 9"/>
          <p:cNvSpPr/>
          <p:nvPr/>
        </p:nvSpPr>
        <p:spPr>
          <a:xfrm>
            <a:off x="1611281" y="152400"/>
            <a:ext cx="6542119" cy="707886"/>
          </a:xfrm>
          <a:prstGeom prst="rect">
            <a:avLst/>
          </a:prstGeom>
        </p:spPr>
        <p:txBody>
          <a:bodyPr wrap="square">
            <a:spAutoFit/>
          </a:bodyPr>
          <a:lstStyle/>
          <a:p>
            <a:pPr algn="ctr"/>
            <a:r>
              <a:rPr lang="en-US" sz="4000" b="1" dirty="0" smtClean="0">
                <a:effectLst>
                  <a:outerShdw blurRad="38100" dist="38100" dir="2700000" algn="tl">
                    <a:srgbClr val="000000">
                      <a:alpha val="43137"/>
                    </a:srgbClr>
                  </a:outerShdw>
                </a:effectLst>
              </a:rPr>
              <a:t>Spirituality </a:t>
            </a:r>
            <a:r>
              <a:rPr lang="en-US" sz="4000" b="1" dirty="0">
                <a:effectLst>
                  <a:outerShdw blurRad="38100" dist="38100" dir="2700000" algn="tl">
                    <a:srgbClr val="000000">
                      <a:alpha val="43137"/>
                    </a:srgbClr>
                  </a:outerShdw>
                </a:effectLst>
              </a:rPr>
              <a:t>and </a:t>
            </a:r>
            <a:r>
              <a:rPr lang="en-US" sz="4000" b="1" dirty="0" smtClean="0">
                <a:effectLst>
                  <a:outerShdw blurRad="38100" dist="38100" dir="2700000" algn="tl">
                    <a:srgbClr val="000000">
                      <a:alpha val="43137"/>
                    </a:srgbClr>
                  </a:outerShdw>
                </a:effectLst>
              </a:rPr>
              <a:t>Food</a:t>
            </a:r>
            <a:r>
              <a:rPr lang="en-US" dirty="0" smtClean="0"/>
              <a:t>, </a:t>
            </a:r>
            <a:r>
              <a:rPr lang="en-US" dirty="0"/>
              <a:t>cont'd</a:t>
            </a:r>
            <a:endParaRPr lang="en-US" b="1" dirty="0">
              <a:effectLst>
                <a:outerShdw blurRad="38100" dist="38100" dir="2700000" algn="tl">
                  <a:srgbClr val="000000">
                    <a:alpha val="43137"/>
                  </a:srgbClr>
                </a:outerShdw>
              </a:effectLst>
            </a:endParaRPr>
          </a:p>
        </p:txBody>
      </p:sp>
      <p:sp>
        <p:nvSpPr>
          <p:cNvPr id="11" name="Rectangle 10"/>
          <p:cNvSpPr/>
          <p:nvPr/>
        </p:nvSpPr>
        <p:spPr>
          <a:xfrm>
            <a:off x="457200" y="1295400"/>
            <a:ext cx="8305800" cy="3477875"/>
          </a:xfrm>
          <a:prstGeom prst="rect">
            <a:avLst/>
          </a:prstGeom>
        </p:spPr>
        <p:txBody>
          <a:bodyPr wrap="square">
            <a:spAutoFit/>
          </a:bodyPr>
          <a:lstStyle/>
          <a:p>
            <a:pPr marL="285750" indent="-285750" algn="just">
              <a:buFont typeface="Wingdings" pitchFamily="2" charset="2"/>
              <a:buChar char="v"/>
            </a:pPr>
            <a:r>
              <a:rPr lang="en-US" sz="2200" b="1" dirty="0">
                <a:solidFill>
                  <a:srgbClr val="0070C0"/>
                </a:solidFill>
              </a:rPr>
              <a:t>The physical body is a gift from God; it is given to humans </a:t>
            </a:r>
            <a:r>
              <a:rPr lang="en-US" sz="2200" b="1" dirty="0" smtClean="0">
                <a:solidFill>
                  <a:srgbClr val="0070C0"/>
                </a:solidFill>
              </a:rPr>
              <a:t>as </a:t>
            </a:r>
            <a:r>
              <a:rPr lang="en-US" sz="2200" b="1" dirty="0">
                <a:solidFill>
                  <a:srgbClr val="0070C0"/>
                </a:solidFill>
              </a:rPr>
              <a:t>an </a:t>
            </a:r>
            <a:r>
              <a:rPr lang="en-US" sz="2200" b="1" dirty="0" err="1">
                <a:solidFill>
                  <a:srgbClr val="FF0000"/>
                </a:solidFill>
              </a:rPr>
              <a:t>amanah</a:t>
            </a:r>
            <a:r>
              <a:rPr lang="en-US" sz="2200" b="1" dirty="0">
                <a:solidFill>
                  <a:srgbClr val="FF0000"/>
                </a:solidFill>
              </a:rPr>
              <a:t> (trust) </a:t>
            </a:r>
            <a:r>
              <a:rPr lang="en-US" sz="2200" b="1" dirty="0">
                <a:solidFill>
                  <a:srgbClr val="0070C0"/>
                </a:solidFill>
              </a:rPr>
              <a:t>to take care of for a fixed period. </a:t>
            </a:r>
            <a:endParaRPr lang="en-US" sz="2200" b="1" dirty="0" smtClean="0">
              <a:solidFill>
                <a:srgbClr val="0070C0"/>
              </a:solidFill>
            </a:endParaRPr>
          </a:p>
          <a:p>
            <a:pPr marL="285750" indent="-285750" algn="just">
              <a:buFont typeface="Wingdings" pitchFamily="2" charset="2"/>
              <a:buChar char="v"/>
            </a:pPr>
            <a:endParaRPr lang="en-US" sz="2200" b="1" dirty="0" smtClean="0">
              <a:solidFill>
                <a:srgbClr val="0070C0"/>
              </a:solidFill>
            </a:endParaRPr>
          </a:p>
          <a:p>
            <a:pPr marL="285750" indent="-285750" algn="just">
              <a:buFont typeface="Wingdings" pitchFamily="2" charset="2"/>
              <a:buChar char="v"/>
            </a:pPr>
            <a:r>
              <a:rPr lang="en-US" sz="2200" b="1" dirty="0" smtClean="0">
                <a:solidFill>
                  <a:srgbClr val="FF0000"/>
                </a:solidFill>
              </a:rPr>
              <a:t>How much </a:t>
            </a:r>
            <a:r>
              <a:rPr lang="en-US" sz="2200" b="1" dirty="0">
                <a:solidFill>
                  <a:srgbClr val="FF0000"/>
                </a:solidFill>
              </a:rPr>
              <a:t>food </a:t>
            </a:r>
            <a:r>
              <a:rPr lang="en-US" sz="2200" b="1" dirty="0">
                <a:solidFill>
                  <a:srgbClr val="0070C0"/>
                </a:solidFill>
              </a:rPr>
              <a:t>is consumed and </a:t>
            </a:r>
            <a:r>
              <a:rPr lang="en-US" sz="2200" b="1" dirty="0">
                <a:solidFill>
                  <a:srgbClr val="FF0000"/>
                </a:solidFill>
              </a:rPr>
              <a:t>the choice of food </a:t>
            </a:r>
            <a:r>
              <a:rPr lang="en-US" sz="2200" b="1" dirty="0">
                <a:solidFill>
                  <a:srgbClr val="0070C0"/>
                </a:solidFill>
              </a:rPr>
              <a:t>has a direct </a:t>
            </a:r>
            <a:r>
              <a:rPr lang="en-US" sz="2200" b="1" dirty="0" smtClean="0">
                <a:solidFill>
                  <a:srgbClr val="0070C0"/>
                </a:solidFill>
              </a:rPr>
              <a:t>impact </a:t>
            </a:r>
            <a:r>
              <a:rPr lang="en-US" sz="2200" b="1" dirty="0">
                <a:solidFill>
                  <a:srgbClr val="0070C0"/>
                </a:solidFill>
              </a:rPr>
              <a:t>on the physical and spiritual well-being of the person. </a:t>
            </a:r>
            <a:endParaRPr lang="en-US" sz="2200" b="1" dirty="0" smtClean="0">
              <a:solidFill>
                <a:srgbClr val="0070C0"/>
              </a:solidFill>
            </a:endParaRPr>
          </a:p>
          <a:p>
            <a:pPr marL="285750" indent="-285750" algn="just">
              <a:buFont typeface="Wingdings" pitchFamily="2" charset="2"/>
              <a:buChar char="v"/>
            </a:pPr>
            <a:endParaRPr lang="en-US" sz="2200" b="1" dirty="0">
              <a:solidFill>
                <a:srgbClr val="0070C0"/>
              </a:solidFill>
            </a:endParaRPr>
          </a:p>
          <a:p>
            <a:pPr marL="285750" indent="-285750" algn="just">
              <a:buFont typeface="Wingdings" pitchFamily="2" charset="2"/>
              <a:buChar char="v"/>
            </a:pPr>
            <a:r>
              <a:rPr lang="en-US" sz="2200" b="1" dirty="0">
                <a:solidFill>
                  <a:srgbClr val="0070C0"/>
                </a:solidFill>
              </a:rPr>
              <a:t>The food that you consume affects your </a:t>
            </a:r>
            <a:r>
              <a:rPr lang="en-US" sz="2200" b="1" dirty="0" smtClean="0">
                <a:solidFill>
                  <a:srgbClr val="0070C0"/>
                </a:solidFill>
              </a:rPr>
              <a:t>behavior </a:t>
            </a:r>
            <a:r>
              <a:rPr lang="en-US" sz="2200" b="1" dirty="0">
                <a:solidFill>
                  <a:srgbClr val="0070C0"/>
                </a:solidFill>
              </a:rPr>
              <a:t>and </a:t>
            </a:r>
            <a:r>
              <a:rPr lang="en-US" sz="2200" b="1" dirty="0" smtClean="0">
                <a:solidFill>
                  <a:srgbClr val="0070C0"/>
                </a:solidFill>
              </a:rPr>
              <a:t>personality</a:t>
            </a:r>
            <a:r>
              <a:rPr lang="en-US" sz="2200" b="1" dirty="0">
                <a:solidFill>
                  <a:srgbClr val="0070C0"/>
                </a:solidFill>
              </a:rPr>
              <a:t>. </a:t>
            </a:r>
            <a:endParaRPr lang="en-US" sz="2200" b="1" dirty="0" smtClean="0">
              <a:solidFill>
                <a:srgbClr val="0070C0"/>
              </a:solidFill>
            </a:endParaRPr>
          </a:p>
          <a:p>
            <a:pPr marL="285750" indent="-285750" algn="just">
              <a:buFont typeface="Wingdings" pitchFamily="2" charset="2"/>
              <a:buChar char="v"/>
            </a:pPr>
            <a:r>
              <a:rPr lang="en-US" sz="2200" b="1" dirty="0" smtClean="0">
                <a:solidFill>
                  <a:srgbClr val="0070C0"/>
                </a:solidFill>
              </a:rPr>
              <a:t>Natural </a:t>
            </a:r>
            <a:r>
              <a:rPr lang="en-US" sz="2200" b="1" dirty="0">
                <a:solidFill>
                  <a:srgbClr val="0070C0"/>
                </a:solidFill>
              </a:rPr>
              <a:t>and healthy food assists </a:t>
            </a:r>
            <a:r>
              <a:rPr lang="en-US" sz="2200" b="1" dirty="0" smtClean="0">
                <a:solidFill>
                  <a:srgbClr val="0070C0"/>
                </a:solidFill>
              </a:rPr>
              <a:t>the </a:t>
            </a:r>
            <a:r>
              <a:rPr lang="en-US" sz="2200" b="1" dirty="0">
                <a:solidFill>
                  <a:srgbClr val="0070C0"/>
                </a:solidFill>
              </a:rPr>
              <a:t>development of a good personality. </a:t>
            </a:r>
            <a:endParaRPr lang="en-US" sz="2200" b="1" dirty="0" smtClean="0">
              <a:solidFill>
                <a:srgbClr val="0070C0"/>
              </a:solidFill>
            </a:endParaRPr>
          </a:p>
          <a:p>
            <a:pPr marL="285750" indent="-285750" algn="just">
              <a:buFont typeface="Wingdings" pitchFamily="2" charset="2"/>
              <a:buChar char="v"/>
            </a:pPr>
            <a:endParaRPr lang="en-US" sz="2200" b="1" dirty="0" smtClean="0">
              <a:solidFill>
                <a:srgbClr val="0070C0"/>
              </a:solidFill>
            </a:endParaRPr>
          </a:p>
        </p:txBody>
      </p:sp>
      <p:sp>
        <p:nvSpPr>
          <p:cNvPr id="6" name="Rectangle 5"/>
          <p:cNvSpPr/>
          <p:nvPr/>
        </p:nvSpPr>
        <p:spPr>
          <a:xfrm>
            <a:off x="0" y="6596390"/>
            <a:ext cx="9144000" cy="261610"/>
          </a:xfrm>
          <a:prstGeom prst="rect">
            <a:avLst/>
          </a:prstGeom>
        </p:spPr>
        <p:txBody>
          <a:bodyPr wrap="square">
            <a:spAutoFit/>
          </a:bodyPr>
          <a:lstStyle/>
          <a:p>
            <a:r>
              <a:rPr lang="en-US" sz="1100" dirty="0" smtClean="0"/>
              <a:t>Ramadan health guide. Equality and Human Rights Department of Health.USA. Sept 07</a:t>
            </a:r>
            <a:endParaRPr lang="en-US" sz="1100" dirty="0"/>
          </a:p>
        </p:txBody>
      </p:sp>
      <p:sp>
        <p:nvSpPr>
          <p:cNvPr id="7" name="Slide Number Placeholder 2"/>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Rectangle 7"/>
          <p:cNvSpPr/>
          <p:nvPr/>
        </p:nvSpPr>
        <p:spPr>
          <a:xfrm>
            <a:off x="762000" y="4495800"/>
            <a:ext cx="8153400" cy="1569660"/>
          </a:xfrm>
          <a:prstGeom prst="rect">
            <a:avLst/>
          </a:prstGeom>
        </p:spPr>
        <p:txBody>
          <a:bodyPr wrap="square">
            <a:spAutoFit/>
          </a:bodyPr>
          <a:lstStyle/>
          <a:p>
            <a:pPr marL="285750" indent="-285750" algn="just">
              <a:buFont typeface="Wingdings" pitchFamily="2" charset="2"/>
              <a:buChar char="v"/>
            </a:pPr>
            <a:r>
              <a:rPr lang="en-US" sz="2400" b="1" dirty="0" smtClean="0">
                <a:solidFill>
                  <a:schemeClr val="tx1">
                    <a:lumMod val="95000"/>
                    <a:lumOff val="5000"/>
                  </a:schemeClr>
                </a:solidFill>
              </a:rPr>
              <a:t>Over-eating has long been frowned upon in Islam as it is thought to increase worldly appetites and cause sluggishness, thereby ‘dulling’ the soul, hampering spiritual growth and increase physical ailments</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xmlns="" val="21863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29698" name="Picture 2" descr="http://almadina.qa/wp-content/uploads/2011/07/quran-im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9140" y="3769774"/>
            <a:ext cx="4795060" cy="30882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306481" y="152400"/>
            <a:ext cx="6882176" cy="707886"/>
          </a:xfrm>
          <a:prstGeom prst="rect">
            <a:avLst/>
          </a:prstGeom>
        </p:spPr>
        <p:txBody>
          <a:bodyPr wrap="square">
            <a:spAutoFit/>
          </a:bodyPr>
          <a:lstStyle/>
          <a:p>
            <a:pPr algn="ctr"/>
            <a:r>
              <a:rPr lang="en-US" sz="4000" b="1" dirty="0" smtClean="0">
                <a:effectLst>
                  <a:outerShdw blurRad="38100" dist="38100" dir="2700000" algn="tl">
                    <a:srgbClr val="000000">
                      <a:alpha val="43137"/>
                    </a:srgbClr>
                  </a:outerShdw>
                </a:effectLst>
              </a:rPr>
              <a:t>Spirituality </a:t>
            </a:r>
            <a:r>
              <a:rPr lang="en-US" sz="4000" b="1" dirty="0">
                <a:effectLst>
                  <a:outerShdw blurRad="38100" dist="38100" dir="2700000" algn="tl">
                    <a:srgbClr val="000000">
                      <a:alpha val="43137"/>
                    </a:srgbClr>
                  </a:outerShdw>
                </a:effectLst>
              </a:rPr>
              <a:t>and </a:t>
            </a:r>
            <a:r>
              <a:rPr lang="en-US" sz="4000" b="1" dirty="0" smtClean="0">
                <a:effectLst>
                  <a:outerShdw blurRad="38100" dist="38100" dir="2700000" algn="tl">
                    <a:srgbClr val="000000">
                      <a:alpha val="43137"/>
                    </a:srgbClr>
                  </a:outerShdw>
                </a:effectLst>
              </a:rPr>
              <a:t>Food, </a:t>
            </a:r>
            <a:r>
              <a:rPr lang="en-US" dirty="0" smtClean="0"/>
              <a:t>cont'd</a:t>
            </a:r>
            <a:endParaRPr lang="en-US" b="1" dirty="0">
              <a:effectLst>
                <a:outerShdw blurRad="38100" dist="38100" dir="2700000" algn="tl">
                  <a:srgbClr val="000000">
                    <a:alpha val="43137"/>
                  </a:srgbClr>
                </a:outerShdw>
              </a:effectLst>
            </a:endParaRPr>
          </a:p>
        </p:txBody>
      </p:sp>
      <p:sp>
        <p:nvSpPr>
          <p:cNvPr id="7" name="Rectangle 1"/>
          <p:cNvSpPr>
            <a:spLocks noChangeArrowheads="1"/>
          </p:cNvSpPr>
          <p:nvPr/>
        </p:nvSpPr>
        <p:spPr bwMode="auto">
          <a:xfrm>
            <a:off x="6096000" y="1067812"/>
            <a:ext cx="2876206"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32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Traditional Arabic" pitchFamily="2" charset="-78"/>
              </a:rPr>
              <a:t>يَا بَنِي آدَمَ خُذُواْ زِينَتَكُمْ عِندَ كُلِّ مَسْجِدٍ وكُلُواْ وَاشْرَبُواْ وَلاَ تُسْرِفُواْ إِنَّهُ لاَ يُحِبُّ الْمُسْرِفِينَ</a:t>
            </a:r>
            <a:endParaRPr kumimoji="0" lang="fa-IR" sz="32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Traditional Arabic" pitchFamily="2" charset="-78"/>
            </a:endParaRPr>
          </a:p>
          <a:p>
            <a:pPr algn="ctr" rtl="1" fontAlgn="base">
              <a:spcBef>
                <a:spcPct val="0"/>
              </a:spcBef>
              <a:spcAft>
                <a:spcPct val="0"/>
              </a:spcAft>
            </a:pPr>
            <a:r>
              <a:rPr kumimoji="0" lang="en-US" sz="32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Traditional Arabic" pitchFamily="2" charset="-78"/>
              </a:rPr>
              <a:t> </a:t>
            </a:r>
            <a:r>
              <a:rPr lang="fa-IR" b="1" dirty="0" smtClean="0">
                <a:latin typeface="Arial" pitchFamily="34" charset="0"/>
                <a:cs typeface="Arial" pitchFamily="34" charset="0"/>
              </a:rPr>
              <a:t>سوره الاعراف</a:t>
            </a:r>
            <a:r>
              <a:rPr lang="en-US" b="1" dirty="0">
                <a:solidFill>
                  <a:srgbClr val="176200"/>
                </a:solidFill>
                <a:latin typeface="Arial" pitchFamily="34" charset="0"/>
                <a:cs typeface="Arial" pitchFamily="34" charset="0"/>
              </a:rPr>
              <a:t>﴿۳۱﴾</a:t>
            </a:r>
            <a:r>
              <a:rPr lang="fa-IR" sz="3200" b="1" dirty="0">
                <a:solidFill>
                  <a:srgbClr val="176200"/>
                </a:solidFill>
                <a:effectLst>
                  <a:outerShdw blurRad="38100" dist="38100" dir="2700000" algn="tl">
                    <a:srgbClr val="000000">
                      <a:alpha val="43137"/>
                    </a:srgbClr>
                  </a:outerShdw>
                </a:effectLst>
                <a:latin typeface="Arial" pitchFamily="34" charset="0"/>
                <a:cs typeface="Arial" pitchFamily="34" charset="0"/>
              </a:rPr>
              <a:t> </a:t>
            </a:r>
            <a:endParaRPr lang="en-US" sz="3200" b="1" dirty="0">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9" name="Rectangle 2"/>
          <p:cNvSpPr>
            <a:spLocks noChangeArrowheads="1"/>
          </p:cNvSpPr>
          <p:nvPr/>
        </p:nvSpPr>
        <p:spPr bwMode="auto">
          <a:xfrm>
            <a:off x="2966260" y="866745"/>
            <a:ext cx="3205940" cy="2954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800" b="1" dirty="0" smtClean="0">
                <a:solidFill>
                  <a:srgbClr val="53E917"/>
                </a:solidFill>
                <a:effectLst>
                  <a:outerShdw blurRad="38100" dist="38100" dir="2700000" algn="tl">
                    <a:srgbClr val="000000">
                      <a:alpha val="43137"/>
                    </a:srgbClr>
                  </a:outerShdw>
                </a:effectLst>
                <a:latin typeface="+mj-lt"/>
                <a:ea typeface="+mj-ea"/>
                <a:cs typeface="B Mitra" pitchFamily="2" charset="-78"/>
              </a:rPr>
              <a:t>اى فرزندان آدم جامه خود را در هر نمازى برگيريد و بخوريد و بياشاميد و[لى] زياده‏روى مكنيد كه او اسرافكاران را دوست نمى‏دارد</a:t>
            </a:r>
            <a:r>
              <a:rPr lang="en-US" sz="2800" b="1" dirty="0" smtClean="0">
                <a:solidFill>
                  <a:srgbClr val="53E917"/>
                </a:solidFill>
                <a:effectLst>
                  <a:outerShdw blurRad="38100" dist="38100" dir="2700000" algn="tl">
                    <a:srgbClr val="000000">
                      <a:alpha val="43137"/>
                    </a:srgbClr>
                  </a:outerShdw>
                </a:effectLst>
                <a:latin typeface="+mj-lt"/>
                <a:ea typeface="+mj-ea"/>
                <a:cs typeface="B Mitra" pitchFamily="2" charset="-78"/>
              </a:rPr>
              <a:t> </a:t>
            </a:r>
            <a:r>
              <a:rPr lang="fa-IR" sz="2800" dirty="0" smtClean="0">
                <a:solidFill>
                  <a:srgbClr val="000000"/>
                </a:solidFill>
                <a:effectLst>
                  <a:outerShdw blurRad="38100" dist="38100" dir="2700000" algn="tl">
                    <a:srgbClr val="000000">
                      <a:alpha val="43137"/>
                    </a:srgbClr>
                  </a:outerShdw>
                </a:effectLst>
                <a:latin typeface="Arial" pitchFamily="34" charset="0"/>
                <a:cs typeface="B Mitra" pitchFamily="2" charset="-78"/>
              </a:rPr>
              <a:t>.</a:t>
            </a:r>
          </a:p>
          <a:p>
            <a:pPr algn="ctr" rtl="1" fontAlgn="base">
              <a:spcBef>
                <a:spcPct val="0"/>
              </a:spcBef>
              <a:spcAft>
                <a:spcPct val="0"/>
              </a:spcAft>
            </a:pPr>
            <a:r>
              <a:rPr kumimoji="0" lang="fa-IR"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B Mitra" pitchFamily="2" charset="-78"/>
              </a:rPr>
              <a:t>سوره اعراف (</a:t>
            </a:r>
            <a:r>
              <a:rPr lang="fa-IR" dirty="0" smtClean="0">
                <a:solidFill>
                  <a:srgbClr val="000000"/>
                </a:solidFill>
                <a:effectLst>
                  <a:outerShdw blurRad="38100" dist="38100" dir="2700000" algn="tl">
                    <a:srgbClr val="000000">
                      <a:alpha val="43137"/>
                    </a:srgbClr>
                  </a:outerShdw>
                </a:effectLst>
                <a:latin typeface="Arial" pitchFamily="34" charset="0"/>
                <a:cs typeface="B Mitra" pitchFamily="2" charset="-78"/>
              </a:rPr>
              <a:t>31</a:t>
            </a:r>
            <a:r>
              <a:rPr kumimoji="0" lang="fa-IR" i="0" u="none" strike="noStrike" cap="none" normalizeH="0" dirty="0" smtClean="0">
                <a:ln>
                  <a:noFill/>
                </a:ln>
                <a:solidFill>
                  <a:srgbClr val="000000"/>
                </a:solidFill>
                <a:effectLst>
                  <a:outerShdw blurRad="38100" dist="38100" dir="2700000" algn="tl">
                    <a:srgbClr val="000000">
                      <a:alpha val="43137"/>
                    </a:srgbClr>
                  </a:outerShdw>
                </a:effectLst>
                <a:latin typeface="Arial" pitchFamily="34" charset="0"/>
                <a:cs typeface="B Mitra" pitchFamily="2" charset="-78"/>
              </a:rPr>
              <a:t>)</a:t>
            </a:r>
            <a:endParaRPr kumimoji="0" lang="en-US" i="0" u="none" strike="noStrike" cap="none" normalizeH="0" baseline="0" dirty="0" smtClean="0">
              <a:ln>
                <a:noFill/>
              </a:ln>
              <a:solidFill>
                <a:srgbClr val="176200"/>
              </a:solidFill>
              <a:effectLst>
                <a:outerShdw blurRad="38100" dist="38100" dir="2700000" algn="tl">
                  <a:srgbClr val="000000">
                    <a:alpha val="43137"/>
                  </a:srgbClr>
                </a:outerShdw>
              </a:effectLst>
              <a:latin typeface="Arial" pitchFamily="34" charset="0"/>
              <a:cs typeface="B Mitra" pitchFamily="2" charset="-78"/>
            </a:endParaRPr>
          </a:p>
        </p:txBody>
      </p:sp>
      <p:sp>
        <p:nvSpPr>
          <p:cNvPr id="10" name="Rectangle 9"/>
          <p:cNvSpPr/>
          <p:nvPr/>
        </p:nvSpPr>
        <p:spPr>
          <a:xfrm>
            <a:off x="228600" y="1042987"/>
            <a:ext cx="2743200" cy="2462213"/>
          </a:xfrm>
          <a:prstGeom prst="rect">
            <a:avLst/>
          </a:prstGeom>
        </p:spPr>
        <p:txBody>
          <a:bodyPr wrap="square">
            <a:spAutoFit/>
          </a:bodyPr>
          <a:lstStyle/>
          <a:p>
            <a:pPr algn="ctr"/>
            <a:r>
              <a:rPr lang="en-US" sz="2200" b="1" dirty="0" smtClean="0">
                <a:effectLst>
                  <a:outerShdw blurRad="38100" dist="38100" dir="2700000" algn="tl">
                    <a:srgbClr val="000000">
                      <a:alpha val="43137"/>
                    </a:srgbClr>
                  </a:outerShdw>
                </a:effectLst>
              </a:rPr>
              <a:t>In </a:t>
            </a:r>
            <a:r>
              <a:rPr lang="en-US" sz="2200" b="1" dirty="0">
                <a:effectLst>
                  <a:outerShdw blurRad="38100" dist="38100" dir="2700000" algn="tl">
                    <a:srgbClr val="000000">
                      <a:alpha val="43137"/>
                    </a:srgbClr>
                  </a:outerShdw>
                </a:effectLst>
              </a:rPr>
              <a:t>chapter 7 </a:t>
            </a:r>
            <a:r>
              <a:rPr lang="en-US" sz="2200" b="1" dirty="0" smtClean="0">
                <a:effectLst>
                  <a:outerShdw blurRad="38100" dist="38100" dir="2700000" algn="tl">
                    <a:srgbClr val="000000">
                      <a:alpha val="43137"/>
                    </a:srgbClr>
                  </a:outerShdw>
                </a:effectLst>
              </a:rPr>
              <a:t>verse 31 </a:t>
            </a:r>
            <a:r>
              <a:rPr lang="en-US" sz="2200" b="1" dirty="0">
                <a:effectLst>
                  <a:outerShdw blurRad="38100" dist="38100" dir="2700000" algn="tl">
                    <a:srgbClr val="000000">
                      <a:alpha val="43137"/>
                    </a:srgbClr>
                  </a:outerShdw>
                </a:effectLst>
              </a:rPr>
              <a:t>the Qur’an </a:t>
            </a:r>
            <a:r>
              <a:rPr lang="en-US" sz="2200" b="1" dirty="0" smtClean="0">
                <a:effectLst>
                  <a:outerShdw blurRad="38100" dist="38100" dir="2700000" algn="tl">
                    <a:srgbClr val="000000">
                      <a:alpha val="43137"/>
                    </a:srgbClr>
                  </a:outerShdw>
                </a:effectLst>
              </a:rPr>
              <a:t>is categorical </a:t>
            </a:r>
            <a:r>
              <a:rPr lang="en-US" sz="2200" b="1" dirty="0">
                <a:effectLst>
                  <a:outerShdw blurRad="38100" dist="38100" dir="2700000" algn="tl">
                    <a:srgbClr val="000000">
                      <a:alpha val="43137"/>
                    </a:srgbClr>
                  </a:outerShdw>
                </a:effectLst>
              </a:rPr>
              <a:t>“Eat and </a:t>
            </a:r>
            <a:r>
              <a:rPr lang="en-US" sz="2200" b="1" dirty="0" smtClean="0">
                <a:effectLst>
                  <a:outerShdw blurRad="38100" dist="38100" dir="2700000" algn="tl">
                    <a:srgbClr val="000000">
                      <a:alpha val="43137"/>
                    </a:srgbClr>
                  </a:outerShdw>
                </a:effectLst>
              </a:rPr>
              <a:t> drink </a:t>
            </a:r>
            <a:r>
              <a:rPr lang="en-US" sz="2200" b="1" dirty="0">
                <a:effectLst>
                  <a:outerShdw blurRad="38100" dist="38100" dir="2700000" algn="tl">
                    <a:srgbClr val="000000">
                      <a:alpha val="43137"/>
                    </a:srgbClr>
                  </a:outerShdw>
                </a:effectLst>
              </a:rPr>
              <a:t>freely: </a:t>
            </a:r>
            <a:r>
              <a:rPr lang="en-US" sz="2200" b="1" dirty="0" smtClean="0">
                <a:effectLst>
                  <a:outerShdw blurRad="38100" dist="38100" dir="2700000" algn="tl">
                    <a:srgbClr val="000000">
                      <a:alpha val="43137"/>
                    </a:srgbClr>
                  </a:outerShdw>
                </a:effectLst>
              </a:rPr>
              <a:t>But waste </a:t>
            </a:r>
            <a:r>
              <a:rPr lang="en-US" sz="2200" b="1" dirty="0">
                <a:effectLst>
                  <a:outerShdw blurRad="38100" dist="38100" dir="2700000" algn="tl">
                    <a:srgbClr val="000000">
                      <a:alpha val="43137"/>
                    </a:srgbClr>
                  </a:outerShdw>
                </a:effectLst>
              </a:rPr>
              <a:t>not </a:t>
            </a:r>
            <a:r>
              <a:rPr lang="en-US" sz="2200" b="1" dirty="0" smtClean="0">
                <a:effectLst>
                  <a:outerShdw blurRad="38100" dist="38100" dir="2700000" algn="tl">
                    <a:srgbClr val="000000">
                      <a:alpha val="43137"/>
                    </a:srgbClr>
                  </a:outerShdw>
                </a:effectLst>
              </a:rPr>
              <a:t>by excess</a:t>
            </a:r>
            <a:r>
              <a:rPr lang="en-US" sz="2200" b="1" dirty="0">
                <a:effectLst>
                  <a:outerShdw blurRad="38100" dist="38100" dir="2700000" algn="tl">
                    <a:srgbClr val="000000">
                      <a:alpha val="43137"/>
                    </a:srgbClr>
                  </a:outerShdw>
                </a:effectLst>
              </a:rPr>
              <a:t>, for He </a:t>
            </a:r>
            <a:r>
              <a:rPr lang="en-US" sz="2200" b="1" dirty="0" smtClean="0">
                <a:effectLst>
                  <a:outerShdw blurRad="38100" dist="38100" dir="2700000" algn="tl">
                    <a:srgbClr val="000000">
                      <a:alpha val="43137"/>
                    </a:srgbClr>
                  </a:outerShdw>
                </a:effectLst>
              </a:rPr>
              <a:t>does not </a:t>
            </a:r>
            <a:r>
              <a:rPr lang="en-US" sz="2200" b="1" dirty="0">
                <a:effectLst>
                  <a:outerShdw blurRad="38100" dist="38100" dir="2700000" algn="tl">
                    <a:srgbClr val="000000">
                      <a:alpha val="43137"/>
                    </a:srgbClr>
                  </a:outerShdw>
                </a:effectLst>
              </a:rPr>
              <a:t>like </a:t>
            </a:r>
            <a:r>
              <a:rPr lang="en-US" sz="2200" b="1" dirty="0" smtClean="0">
                <a:effectLst>
                  <a:outerShdw blurRad="38100" dist="38100" dir="2700000" algn="tl">
                    <a:srgbClr val="000000">
                      <a:alpha val="43137"/>
                    </a:srgbClr>
                  </a:outerShdw>
                </a:effectLst>
              </a:rPr>
              <a:t>the </a:t>
            </a:r>
            <a:r>
              <a:rPr lang="en-US" sz="2200" b="1" dirty="0">
                <a:effectLst>
                  <a:outerShdw blurRad="38100" dist="38100" dir="2700000" algn="tl">
                    <a:srgbClr val="000000">
                      <a:alpha val="43137"/>
                    </a:srgbClr>
                  </a:outerShdw>
                </a:effectLst>
              </a:rPr>
              <a:t>wasters.” </a:t>
            </a:r>
          </a:p>
        </p:txBody>
      </p:sp>
    </p:spTree>
    <p:extLst>
      <p:ext uri="{BB962C8B-B14F-4D97-AF65-F5344CB8AC3E}">
        <p14:creationId xmlns:p14="http://schemas.microsoft.com/office/powerpoint/2010/main" xmlns="" val="366548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3" name="Picture 3" descr="C:\Endocrinology Research Centre 21 bahman\fasting workshop\images\spirituality.jpg"/>
          <p:cNvPicPr>
            <a:picLocks noChangeAspect="1" noChangeArrowheads="1"/>
          </p:cNvPicPr>
          <p:nvPr/>
        </p:nvPicPr>
        <p:blipFill>
          <a:blip r:embed="rId2" cstate="print">
            <a:lum bright="30000"/>
            <a:extLst>
              <a:ext uri="{28A0092B-C50C-407E-A947-70E740481C1C}">
                <a14:useLocalDpi xmlns:a14="http://schemas.microsoft.com/office/drawing/2010/main" xmlns="" val="0"/>
              </a:ext>
            </a:extLst>
          </a:blip>
          <a:srcRect/>
          <a:stretch>
            <a:fillRect/>
          </a:stretch>
        </p:blipFill>
        <p:spPr bwMode="auto">
          <a:xfrm>
            <a:off x="0" y="0"/>
            <a:ext cx="92201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81000" y="1600200"/>
            <a:ext cx="8458200" cy="3693319"/>
          </a:xfrm>
          <a:prstGeom prst="rect">
            <a:avLst/>
          </a:prstGeom>
        </p:spPr>
        <p:txBody>
          <a:bodyPr wrap="square">
            <a:spAutoFit/>
          </a:bodyPr>
          <a:lstStyle/>
          <a:p>
            <a:pPr marL="342900" indent="-342900" algn="just">
              <a:buFont typeface="Wingdings" pitchFamily="2" charset="2"/>
              <a:buChar char="v"/>
            </a:pPr>
            <a:r>
              <a:rPr lang="en-US" sz="2600" dirty="0">
                <a:effectLst>
                  <a:outerShdw blurRad="38100" dist="38100" dir="2700000" algn="tl">
                    <a:srgbClr val="000000">
                      <a:alpha val="43137"/>
                    </a:srgbClr>
                  </a:outerShdw>
                </a:effectLst>
              </a:rPr>
              <a:t>Islam thus creates a sense of responsibility in people to take </a:t>
            </a:r>
            <a:r>
              <a:rPr lang="en-US" sz="2600" dirty="0" smtClean="0">
                <a:effectLst>
                  <a:outerShdw blurRad="38100" dist="38100" dir="2700000" algn="tl">
                    <a:srgbClr val="000000">
                      <a:alpha val="43137"/>
                    </a:srgbClr>
                  </a:outerShdw>
                </a:effectLst>
              </a:rPr>
              <a:t>a </a:t>
            </a:r>
            <a:r>
              <a:rPr lang="en-US" sz="2600" dirty="0">
                <a:effectLst>
                  <a:outerShdw blurRad="38100" dist="38100" dir="2700000" algn="tl">
                    <a:srgbClr val="000000">
                      <a:alpha val="43137"/>
                    </a:srgbClr>
                  </a:outerShdw>
                </a:effectLst>
              </a:rPr>
              <a:t>healthy living lifestyle </a:t>
            </a:r>
            <a:r>
              <a:rPr lang="en-US" sz="2600" dirty="0" smtClean="0">
                <a:effectLst>
                  <a:outerShdw blurRad="38100" dist="38100" dir="2700000" algn="tl">
                    <a:srgbClr val="000000">
                      <a:alpha val="43137"/>
                    </a:srgbClr>
                  </a:outerShdw>
                </a:effectLst>
              </a:rPr>
              <a:t>as normal</a:t>
            </a:r>
            <a:r>
              <a:rPr lang="en-US" sz="2600" dirty="0">
                <a:effectLst>
                  <a:outerShdw blurRad="38100" dist="38100" dir="2700000" algn="tl">
                    <a:srgbClr val="000000">
                      <a:alpha val="43137"/>
                    </a:srgbClr>
                  </a:outerShdw>
                </a:effectLst>
              </a:rPr>
              <a:t>. </a:t>
            </a:r>
            <a:endParaRPr lang="en-US" sz="2600" dirty="0" smtClean="0">
              <a:effectLst>
                <a:outerShdw blurRad="38100" dist="38100" dir="2700000" algn="tl">
                  <a:srgbClr val="000000">
                    <a:alpha val="43137"/>
                  </a:srgbClr>
                </a:outerShdw>
              </a:effectLst>
            </a:endParaRPr>
          </a:p>
          <a:p>
            <a:pPr marL="342900" indent="-342900" algn="just">
              <a:buFont typeface="Wingdings" pitchFamily="2" charset="2"/>
              <a:buChar char="v"/>
            </a:pPr>
            <a:endParaRPr lang="en-US" sz="2600" dirty="0" smtClean="0">
              <a:effectLst>
                <a:outerShdw blurRad="38100" dist="38100" dir="2700000" algn="tl">
                  <a:srgbClr val="000000">
                    <a:alpha val="43137"/>
                  </a:srgbClr>
                </a:outerShdw>
              </a:effectLst>
            </a:endParaRPr>
          </a:p>
          <a:p>
            <a:pPr marL="342900" indent="-342900" algn="just">
              <a:buFont typeface="Wingdings" pitchFamily="2" charset="2"/>
              <a:buChar char="v"/>
            </a:pPr>
            <a:r>
              <a:rPr lang="en-US" sz="2600" dirty="0" smtClean="0">
                <a:effectLst>
                  <a:outerShdw blurRad="38100" dist="38100" dir="2700000" algn="tl">
                    <a:srgbClr val="000000">
                      <a:alpha val="43137"/>
                    </a:srgbClr>
                  </a:outerShdw>
                </a:effectLst>
              </a:rPr>
              <a:t>Fasting </a:t>
            </a:r>
            <a:r>
              <a:rPr lang="en-US" sz="2600" dirty="0">
                <a:effectLst>
                  <a:outerShdw blurRad="38100" dist="38100" dir="2700000" algn="tl">
                    <a:srgbClr val="000000">
                      <a:alpha val="43137"/>
                    </a:srgbClr>
                  </a:outerShdw>
                </a:effectLst>
              </a:rPr>
              <a:t>in the month of </a:t>
            </a:r>
            <a:r>
              <a:rPr lang="en-US" sz="2600" dirty="0" smtClean="0">
                <a:effectLst>
                  <a:outerShdw blurRad="38100" dist="38100" dir="2700000" algn="tl">
                    <a:srgbClr val="000000">
                      <a:alpha val="43137"/>
                    </a:srgbClr>
                  </a:outerShdw>
                </a:effectLst>
              </a:rPr>
              <a:t>Ramadan </a:t>
            </a:r>
            <a:r>
              <a:rPr lang="en-US" sz="2600" dirty="0">
                <a:effectLst>
                  <a:outerShdw blurRad="38100" dist="38100" dir="2700000" algn="tl">
                    <a:srgbClr val="000000">
                      <a:alpha val="43137"/>
                    </a:srgbClr>
                  </a:outerShdw>
                </a:effectLst>
              </a:rPr>
              <a:t>teaches us </a:t>
            </a:r>
            <a:r>
              <a:rPr lang="en-US" sz="2600" dirty="0" smtClean="0">
                <a:effectLst>
                  <a:outerShdw blurRad="38100" dist="38100" dir="2700000" algn="tl">
                    <a:srgbClr val="000000">
                      <a:alpha val="43137"/>
                    </a:srgbClr>
                  </a:outerShdw>
                </a:effectLst>
              </a:rPr>
              <a:t>to manage </a:t>
            </a:r>
            <a:r>
              <a:rPr lang="en-US" sz="2600" dirty="0">
                <a:effectLst>
                  <a:outerShdw blurRad="38100" dist="38100" dir="2700000" algn="tl">
                    <a:srgbClr val="000000">
                      <a:alpha val="43137"/>
                    </a:srgbClr>
                  </a:outerShdw>
                </a:effectLst>
              </a:rPr>
              <a:t>and practice spirituality and </a:t>
            </a:r>
            <a:r>
              <a:rPr lang="en-US" sz="2600" dirty="0" smtClean="0">
                <a:effectLst>
                  <a:outerShdw blurRad="38100" dist="38100" dir="2700000" algn="tl">
                    <a:srgbClr val="000000">
                      <a:alpha val="43137"/>
                    </a:srgbClr>
                  </a:outerShdw>
                </a:effectLst>
              </a:rPr>
              <a:t>not </a:t>
            </a:r>
            <a:r>
              <a:rPr lang="en-US" sz="2600" dirty="0">
                <a:effectLst>
                  <a:outerShdw blurRad="38100" dist="38100" dir="2700000" algn="tl">
                    <a:srgbClr val="000000">
                      <a:alpha val="43137"/>
                    </a:srgbClr>
                  </a:outerShdw>
                </a:effectLst>
              </a:rPr>
              <a:t>to eat excessively. </a:t>
            </a:r>
            <a:endParaRPr lang="en-US" sz="2600" dirty="0" smtClean="0">
              <a:effectLst>
                <a:outerShdw blurRad="38100" dist="38100" dir="2700000" algn="tl">
                  <a:srgbClr val="000000">
                    <a:alpha val="43137"/>
                  </a:srgbClr>
                </a:outerShdw>
              </a:effectLst>
            </a:endParaRPr>
          </a:p>
          <a:p>
            <a:pPr marL="342900" indent="-342900" algn="just">
              <a:buFont typeface="Wingdings" pitchFamily="2" charset="2"/>
              <a:buChar char="v"/>
            </a:pPr>
            <a:endParaRPr lang="en-US" sz="2600" dirty="0" smtClean="0">
              <a:effectLst>
                <a:outerShdw blurRad="38100" dist="38100" dir="2700000" algn="tl">
                  <a:srgbClr val="000000">
                    <a:alpha val="43137"/>
                  </a:srgbClr>
                </a:outerShdw>
              </a:effectLst>
            </a:endParaRPr>
          </a:p>
          <a:p>
            <a:pPr marL="342900" indent="-342900" algn="just">
              <a:buFont typeface="Wingdings" pitchFamily="2" charset="2"/>
              <a:buChar char="v"/>
            </a:pPr>
            <a:r>
              <a:rPr lang="en-US" sz="2600" dirty="0" smtClean="0">
                <a:effectLst>
                  <a:outerShdw blurRad="38100" dist="38100" dir="2700000" algn="tl">
                    <a:srgbClr val="000000">
                      <a:alpha val="43137"/>
                    </a:srgbClr>
                  </a:outerShdw>
                </a:effectLst>
              </a:rPr>
              <a:t>The </a:t>
            </a:r>
            <a:r>
              <a:rPr lang="en-US" sz="2600" dirty="0">
                <a:effectLst>
                  <a:outerShdw blurRad="38100" dist="38100" dir="2700000" algn="tl">
                    <a:srgbClr val="000000">
                      <a:alpha val="43137"/>
                    </a:srgbClr>
                  </a:outerShdw>
                </a:effectLst>
              </a:rPr>
              <a:t>essential part of spirituality in food </a:t>
            </a:r>
            <a:r>
              <a:rPr lang="en-US" sz="2600" dirty="0" smtClean="0">
                <a:effectLst>
                  <a:outerShdw blurRad="38100" dist="38100" dir="2700000" algn="tl">
                    <a:srgbClr val="000000">
                      <a:alpha val="43137"/>
                    </a:srgbClr>
                  </a:outerShdw>
                </a:effectLst>
              </a:rPr>
              <a:t>is that we </a:t>
            </a:r>
            <a:r>
              <a:rPr lang="en-US" sz="2600" dirty="0">
                <a:effectLst>
                  <a:outerShdw blurRad="38100" dist="38100" dir="2700000" algn="tl">
                    <a:srgbClr val="000000">
                      <a:alpha val="43137"/>
                    </a:srgbClr>
                  </a:outerShdw>
                </a:effectLst>
              </a:rPr>
              <a:t>are grateful and thankful for the food </a:t>
            </a:r>
            <a:r>
              <a:rPr lang="en-US" sz="2600" dirty="0" smtClean="0">
                <a:effectLst>
                  <a:outerShdw blurRad="38100" dist="38100" dir="2700000" algn="tl">
                    <a:srgbClr val="000000">
                      <a:alpha val="43137"/>
                    </a:srgbClr>
                  </a:outerShdw>
                </a:effectLst>
              </a:rPr>
              <a:t>we get</a:t>
            </a:r>
            <a:r>
              <a:rPr lang="en-US" sz="2600" dirty="0">
                <a:effectLst>
                  <a:outerShdw blurRad="38100" dist="38100" dir="2700000" algn="tl">
                    <a:srgbClr val="000000">
                      <a:alpha val="43137"/>
                    </a:srgbClr>
                  </a:outerShdw>
                </a:effectLst>
              </a:rPr>
              <a:t>.</a:t>
            </a:r>
          </a:p>
        </p:txBody>
      </p:sp>
      <p:sp>
        <p:nvSpPr>
          <p:cNvPr id="8" name="Rectangle 7"/>
          <p:cNvSpPr/>
          <p:nvPr/>
        </p:nvSpPr>
        <p:spPr>
          <a:xfrm>
            <a:off x="1219200" y="152400"/>
            <a:ext cx="7239000" cy="707886"/>
          </a:xfrm>
          <a:prstGeom prst="rect">
            <a:avLst/>
          </a:prstGeom>
        </p:spPr>
        <p:txBody>
          <a:bodyPr wrap="square">
            <a:spAutoFit/>
          </a:bodyPr>
          <a:lstStyle/>
          <a:p>
            <a:pPr algn="ctr"/>
            <a:r>
              <a:rPr lang="en-US" sz="4000" b="1" dirty="0" smtClean="0">
                <a:effectLst>
                  <a:outerShdw blurRad="38100" dist="38100" dir="2700000" algn="tl">
                    <a:srgbClr val="000000">
                      <a:alpha val="43137"/>
                    </a:srgbClr>
                  </a:outerShdw>
                </a:effectLst>
              </a:rPr>
              <a:t>Spirituality </a:t>
            </a:r>
            <a:r>
              <a:rPr lang="en-US" sz="4000" b="1" dirty="0">
                <a:effectLst>
                  <a:outerShdw blurRad="38100" dist="38100" dir="2700000" algn="tl">
                    <a:srgbClr val="000000">
                      <a:alpha val="43137"/>
                    </a:srgbClr>
                  </a:outerShdw>
                </a:effectLst>
              </a:rPr>
              <a:t>and </a:t>
            </a:r>
            <a:r>
              <a:rPr lang="en-US" sz="4000" b="1" dirty="0" smtClean="0">
                <a:effectLst>
                  <a:outerShdw blurRad="38100" dist="38100" dir="2700000" algn="tl">
                    <a:srgbClr val="000000">
                      <a:alpha val="43137"/>
                    </a:srgbClr>
                  </a:outerShdw>
                </a:effectLst>
              </a:rPr>
              <a:t>Food</a:t>
            </a:r>
            <a:r>
              <a:rPr lang="en-US" dirty="0" smtClean="0"/>
              <a:t>,</a:t>
            </a:r>
            <a:r>
              <a:rPr lang="en-US" sz="4000" dirty="0"/>
              <a:t> </a:t>
            </a:r>
            <a:r>
              <a:rPr lang="en-US" dirty="0" smtClean="0"/>
              <a:t>cont'd</a:t>
            </a:r>
            <a:endParaRPr lang="en-US" dirty="0"/>
          </a:p>
        </p:txBody>
      </p:sp>
      <p:sp>
        <p:nvSpPr>
          <p:cNvPr id="9" name="Rectangle 8"/>
          <p:cNvSpPr/>
          <p:nvPr/>
        </p:nvSpPr>
        <p:spPr>
          <a:xfrm>
            <a:off x="0" y="6596390"/>
            <a:ext cx="9144000" cy="261610"/>
          </a:xfrm>
          <a:prstGeom prst="rect">
            <a:avLst/>
          </a:prstGeom>
        </p:spPr>
        <p:txBody>
          <a:bodyPr wrap="square">
            <a:spAutoFit/>
          </a:bodyPr>
          <a:lstStyle/>
          <a:p>
            <a:r>
              <a:rPr lang="en-US" sz="1100" dirty="0" smtClean="0">
                <a:solidFill>
                  <a:srgbClr val="FFFF00"/>
                </a:solidFill>
              </a:rPr>
              <a:t>Ramadan health guide. Equality and Human Rights Department of Health.USA. Sept 07</a:t>
            </a:r>
            <a:endParaRPr lang="en-US" sz="1100" dirty="0">
              <a:solidFill>
                <a:srgbClr val="FFFF00"/>
              </a:solidFill>
            </a:endParaRPr>
          </a:p>
        </p:txBody>
      </p:sp>
    </p:spTree>
    <p:extLst>
      <p:ext uri="{BB962C8B-B14F-4D97-AF65-F5344CB8AC3E}">
        <p14:creationId xmlns:p14="http://schemas.microsoft.com/office/powerpoint/2010/main" xmlns="" val="427537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763000" cy="1066800"/>
          </a:xfrm>
        </p:spPr>
        <p:txBody>
          <a:bodyPr/>
          <a:lstStyle/>
          <a:p>
            <a:pPr algn="ctr"/>
            <a:r>
              <a:rPr lang="en-US" sz="2400" b="1" dirty="0" smtClean="0">
                <a:latin typeface="Albertus Extra Bold" pitchFamily="34" charset="0"/>
              </a:rPr>
              <a:t>Benefits of Fasting in Islam : How character-building is achieved…</a:t>
            </a:r>
          </a:p>
        </p:txBody>
      </p:sp>
      <p:sp>
        <p:nvSpPr>
          <p:cNvPr id="376837" name="Text Box 5"/>
          <p:cNvSpPr txBox="1">
            <a:spLocks noChangeArrowheads="1"/>
          </p:cNvSpPr>
          <p:nvPr/>
        </p:nvSpPr>
        <p:spPr bwMode="auto">
          <a:xfrm>
            <a:off x="1981200" y="3048000"/>
            <a:ext cx="2133600" cy="822325"/>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a:r>
              <a:rPr lang="en-US" sz="2400" b="1">
                <a:solidFill>
                  <a:schemeClr val="bg1"/>
                </a:solidFill>
              </a:rPr>
              <a:t>Taqwa (Self-restraint)</a:t>
            </a:r>
          </a:p>
        </p:txBody>
      </p:sp>
      <p:sp>
        <p:nvSpPr>
          <p:cNvPr id="376838" name="AutoShape 6"/>
          <p:cNvSpPr>
            <a:spLocks noChangeArrowheads="1"/>
          </p:cNvSpPr>
          <p:nvPr/>
        </p:nvSpPr>
        <p:spPr bwMode="auto">
          <a:xfrm>
            <a:off x="76200" y="3048000"/>
            <a:ext cx="1676400" cy="838200"/>
          </a:xfrm>
          <a:prstGeom prst="homePlate">
            <a:avLst>
              <a:gd name="adj" fmla="val 50046"/>
            </a:avLst>
          </a:prstGeom>
          <a:solidFill>
            <a:schemeClr val="accent2"/>
          </a:solidFill>
          <a:ln w="9525">
            <a:solidFill>
              <a:schemeClr val="tx1"/>
            </a:solidFill>
            <a:miter lim="800000"/>
            <a:headEnd/>
            <a:tailEnd/>
          </a:ln>
          <a:effectLst>
            <a:outerShdw dist="35921" dir="2700000" algn="ctr" rotWithShape="0">
              <a:schemeClr val="accent1"/>
            </a:outerShdw>
          </a:effectLst>
        </p:spPr>
        <p:txBody>
          <a:bodyPr lIns="45720" rIns="45720" anchor="ctr"/>
          <a:lstStyle/>
          <a:p>
            <a:pPr algn="ctr">
              <a:lnSpc>
                <a:spcPct val="110000"/>
              </a:lnSpc>
              <a:defRPr/>
            </a:pPr>
            <a:r>
              <a:rPr lang="en-GB" sz="2400" b="1">
                <a:solidFill>
                  <a:schemeClr val="bg1"/>
                </a:solidFill>
                <a:latin typeface="Arial" charset="0"/>
                <a:cs typeface="Arial" charset="0"/>
              </a:rPr>
              <a:t>Fasting</a:t>
            </a:r>
          </a:p>
        </p:txBody>
      </p:sp>
      <p:sp>
        <p:nvSpPr>
          <p:cNvPr id="376839" name="Text Box 7"/>
          <p:cNvSpPr txBox="1">
            <a:spLocks noChangeArrowheads="1"/>
          </p:cNvSpPr>
          <p:nvPr/>
        </p:nvSpPr>
        <p:spPr bwMode="auto">
          <a:xfrm>
            <a:off x="5029200" y="22860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a:solidFill>
                  <a:schemeClr val="bg1"/>
                </a:solidFill>
              </a:rPr>
              <a:t>Patience</a:t>
            </a:r>
          </a:p>
        </p:txBody>
      </p:sp>
      <p:sp>
        <p:nvSpPr>
          <p:cNvPr id="376840" name="AutoShape 8"/>
          <p:cNvSpPr>
            <a:spLocks noChangeArrowheads="1"/>
          </p:cNvSpPr>
          <p:nvPr/>
        </p:nvSpPr>
        <p:spPr bwMode="auto">
          <a:xfrm rot="5400000">
            <a:off x="3962400" y="3276600"/>
            <a:ext cx="1371600" cy="304800"/>
          </a:xfrm>
          <a:prstGeom prst="triangle">
            <a:avLst>
              <a:gd name="adj" fmla="val 50000"/>
            </a:avLst>
          </a:prstGeom>
          <a:solidFill>
            <a:schemeClr val="accent2"/>
          </a:solidFill>
          <a:ln>
            <a:noFill/>
          </a:ln>
          <a:effectLst>
            <a:prstShdw prst="shdw17" dist="17961" dir="13500000">
              <a:srgbClr val="000000"/>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lIns="45720" rIns="45720" anchor="ctr"/>
          <a:lstStyle/>
          <a:p>
            <a:endParaRPr lang="en-US"/>
          </a:p>
        </p:txBody>
      </p:sp>
      <p:sp>
        <p:nvSpPr>
          <p:cNvPr id="376845" name="Text Box 13"/>
          <p:cNvSpPr txBox="1">
            <a:spLocks noChangeArrowheads="1"/>
          </p:cNvSpPr>
          <p:nvPr/>
        </p:nvSpPr>
        <p:spPr bwMode="auto">
          <a:xfrm>
            <a:off x="5029200" y="28956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a:solidFill>
                  <a:schemeClr val="bg1"/>
                </a:solidFill>
              </a:rPr>
              <a:t>Self-control</a:t>
            </a:r>
          </a:p>
        </p:txBody>
      </p:sp>
      <p:sp>
        <p:nvSpPr>
          <p:cNvPr id="376846" name="Text Box 14"/>
          <p:cNvSpPr txBox="1">
            <a:spLocks noChangeArrowheads="1"/>
          </p:cNvSpPr>
          <p:nvPr/>
        </p:nvSpPr>
        <p:spPr bwMode="auto">
          <a:xfrm>
            <a:off x="5029200" y="35814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a:solidFill>
                  <a:schemeClr val="bg1"/>
                </a:solidFill>
              </a:rPr>
              <a:t>Self-discipline</a:t>
            </a:r>
          </a:p>
        </p:txBody>
      </p:sp>
      <p:sp>
        <p:nvSpPr>
          <p:cNvPr id="376847" name="Text Box 15"/>
          <p:cNvSpPr txBox="1">
            <a:spLocks noChangeArrowheads="1"/>
          </p:cNvSpPr>
          <p:nvPr/>
        </p:nvSpPr>
        <p:spPr bwMode="auto">
          <a:xfrm>
            <a:off x="5029200" y="42672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a:solidFill>
                  <a:schemeClr val="bg1"/>
                </a:solidFill>
              </a:rPr>
              <a:t>Responsibility</a:t>
            </a:r>
          </a:p>
        </p:txBody>
      </p:sp>
      <p:sp>
        <p:nvSpPr>
          <p:cNvPr id="376848" name="Text Box 16"/>
          <p:cNvSpPr txBox="1">
            <a:spLocks noChangeArrowheads="1"/>
          </p:cNvSpPr>
          <p:nvPr/>
        </p:nvSpPr>
        <p:spPr bwMode="auto">
          <a:xfrm>
            <a:off x="5029200" y="49530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Obedience</a:t>
            </a:r>
          </a:p>
        </p:txBody>
      </p:sp>
      <p:sp>
        <p:nvSpPr>
          <p:cNvPr id="376849" name="Text Box 17"/>
          <p:cNvSpPr txBox="1">
            <a:spLocks noChangeArrowheads="1"/>
          </p:cNvSpPr>
          <p:nvPr/>
        </p:nvSpPr>
        <p:spPr bwMode="auto">
          <a:xfrm>
            <a:off x="5029200" y="56388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Purification of soul</a:t>
            </a:r>
          </a:p>
        </p:txBody>
      </p:sp>
      <p:sp>
        <p:nvSpPr>
          <p:cNvPr id="376857" name="Text Box 25"/>
          <p:cNvSpPr txBox="1">
            <a:spLocks noChangeArrowheads="1"/>
          </p:cNvSpPr>
          <p:nvPr/>
        </p:nvSpPr>
        <p:spPr bwMode="auto">
          <a:xfrm>
            <a:off x="5029200" y="10668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a:solidFill>
                  <a:schemeClr val="bg1"/>
                </a:solidFill>
              </a:rPr>
              <a:t>God-fearing nature</a:t>
            </a:r>
          </a:p>
        </p:txBody>
      </p:sp>
      <p:sp>
        <p:nvSpPr>
          <p:cNvPr id="376858" name="Text Box 26"/>
          <p:cNvSpPr txBox="1">
            <a:spLocks noChangeArrowheads="1"/>
          </p:cNvSpPr>
          <p:nvPr/>
        </p:nvSpPr>
        <p:spPr bwMode="auto">
          <a:xfrm>
            <a:off x="5029200" y="1676400"/>
            <a:ext cx="2895600" cy="366713"/>
          </a:xfrm>
          <a:prstGeom prst="rect">
            <a:avLst/>
          </a:prstGeom>
          <a:solidFill>
            <a:schemeClr val="hlink"/>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Afterlife Accountability</a:t>
            </a:r>
          </a:p>
        </p:txBody>
      </p:sp>
      <p:sp>
        <p:nvSpPr>
          <p:cNvPr id="2" name="Rectangle 1"/>
          <p:cNvSpPr/>
          <p:nvPr/>
        </p:nvSpPr>
        <p:spPr>
          <a:xfrm>
            <a:off x="6400800" y="6477000"/>
            <a:ext cx="2667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a:spLocks noGrp="1"/>
          </p:cNvSpPr>
          <p:nvPr>
            <p:ph type="sldNum" sz="quarter" idx="12"/>
          </p:nvPr>
        </p:nvSpPr>
        <p:spPr>
          <a:xfrm>
            <a:off x="7010400" y="6492875"/>
            <a:ext cx="2133600" cy="365125"/>
          </a:xfrm>
          <a:noFill/>
        </p:spPr>
        <p:txBody>
          <a:bodyPr/>
          <a:lstStyle/>
          <a:p>
            <a:fld id="{5E357F07-F199-43E2-A909-425637AE06C9}" type="slidenum">
              <a:rPr lang="ar-SA" altLang="en-US" smtClean="0"/>
              <a:pPr/>
              <a:t>14</a:t>
            </a:fld>
            <a:endParaRPr lang="en-US" altLang="en-US" sz="1000" smtClean="0"/>
          </a:p>
        </p:txBody>
      </p:sp>
      <p:sp>
        <p:nvSpPr>
          <p:cNvPr id="3" name="Rectangle 2"/>
          <p:cNvSpPr/>
          <p:nvPr/>
        </p:nvSpPr>
        <p:spPr>
          <a:xfrm>
            <a:off x="0" y="6611779"/>
            <a:ext cx="9144000" cy="246221"/>
          </a:xfrm>
          <a:prstGeom prst="rect">
            <a:avLst/>
          </a:prstGeom>
        </p:spPr>
        <p:txBody>
          <a:bodyPr wrap="square">
            <a:spAutoFit/>
          </a:bodyPr>
          <a:lstStyle/>
          <a:p>
            <a:r>
              <a:rPr lang="en-US" sz="1000" dirty="0"/>
              <a:t>This presentation is a part of More on Islam presentation series. For other titles please contact moreonislam@hotmail.com</a:t>
            </a:r>
          </a:p>
        </p:txBody>
      </p:sp>
    </p:spTree>
    <p:extLst>
      <p:ext uri="{BB962C8B-B14F-4D97-AF65-F5344CB8AC3E}">
        <p14:creationId xmlns:p14="http://schemas.microsoft.com/office/powerpoint/2010/main" xmlns="" val="3206511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76837"/>
                                        </p:tgtEl>
                                        <p:attrNameLst>
                                          <p:attrName>style.visibility</p:attrName>
                                        </p:attrNameLst>
                                      </p:cBhvr>
                                      <p:to>
                                        <p:strVal val="visible"/>
                                      </p:to>
                                    </p:set>
                                    <p:anim calcmode="lin" valueType="num">
                                      <p:cBhvr>
                                        <p:cTn id="7" dur="500" fill="hold"/>
                                        <p:tgtEl>
                                          <p:spTgt spid="376837"/>
                                        </p:tgtEl>
                                        <p:attrNameLst>
                                          <p:attrName>ppt_w</p:attrName>
                                        </p:attrNameLst>
                                      </p:cBhvr>
                                      <p:tavLst>
                                        <p:tav tm="0">
                                          <p:val>
                                            <p:fltVal val="0"/>
                                          </p:val>
                                        </p:tav>
                                        <p:tav tm="100000">
                                          <p:val>
                                            <p:strVal val="#ppt_w"/>
                                          </p:val>
                                        </p:tav>
                                      </p:tavLst>
                                    </p:anim>
                                    <p:anim calcmode="lin" valueType="num">
                                      <p:cBhvr>
                                        <p:cTn id="8" dur="500" fill="hold"/>
                                        <p:tgtEl>
                                          <p:spTgt spid="376837"/>
                                        </p:tgtEl>
                                        <p:attrNameLst>
                                          <p:attrName>ppt_h</p:attrName>
                                        </p:attrNameLst>
                                      </p:cBhvr>
                                      <p:tavLst>
                                        <p:tav tm="0">
                                          <p:val>
                                            <p:fltVal val="0"/>
                                          </p:val>
                                        </p:tav>
                                        <p:tav tm="100000">
                                          <p:val>
                                            <p:strVal val="#ppt_h"/>
                                          </p:val>
                                        </p:tav>
                                      </p:tavLst>
                                    </p:anim>
                                    <p:animEffect transition="in" filter="fade">
                                      <p:cBhvr>
                                        <p:cTn id="9" dur="500"/>
                                        <p:tgtEl>
                                          <p:spTgt spid="376837"/>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76840"/>
                                        </p:tgtEl>
                                        <p:attrNameLst>
                                          <p:attrName>style.visibility</p:attrName>
                                        </p:attrNameLst>
                                      </p:cBhvr>
                                      <p:to>
                                        <p:strVal val="visible"/>
                                      </p:to>
                                    </p:set>
                                  </p:childTnLst>
                                </p:cTn>
                              </p:par>
                            </p:childTnLst>
                          </p:cTn>
                        </p:par>
                        <p:par>
                          <p:cTn id="13" fill="hold" nodeType="afterGroup">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376857"/>
                                        </p:tgtEl>
                                        <p:attrNameLst>
                                          <p:attrName>style.visibility</p:attrName>
                                        </p:attrNameLst>
                                      </p:cBhvr>
                                      <p:to>
                                        <p:strVal val="visible"/>
                                      </p:to>
                                    </p:set>
                                    <p:anim calcmode="lin" valueType="num">
                                      <p:cBhvr>
                                        <p:cTn id="16" dur="500" fill="hold"/>
                                        <p:tgtEl>
                                          <p:spTgt spid="376857"/>
                                        </p:tgtEl>
                                        <p:attrNameLst>
                                          <p:attrName>ppt_w</p:attrName>
                                        </p:attrNameLst>
                                      </p:cBhvr>
                                      <p:tavLst>
                                        <p:tav tm="0">
                                          <p:val>
                                            <p:fltVal val="0"/>
                                          </p:val>
                                        </p:tav>
                                        <p:tav tm="100000">
                                          <p:val>
                                            <p:strVal val="#ppt_w"/>
                                          </p:val>
                                        </p:tav>
                                      </p:tavLst>
                                    </p:anim>
                                    <p:anim calcmode="lin" valueType="num">
                                      <p:cBhvr>
                                        <p:cTn id="17" dur="500" fill="hold"/>
                                        <p:tgtEl>
                                          <p:spTgt spid="376857"/>
                                        </p:tgtEl>
                                        <p:attrNameLst>
                                          <p:attrName>ppt_h</p:attrName>
                                        </p:attrNameLst>
                                      </p:cBhvr>
                                      <p:tavLst>
                                        <p:tav tm="0">
                                          <p:val>
                                            <p:fltVal val="0"/>
                                          </p:val>
                                        </p:tav>
                                        <p:tav tm="100000">
                                          <p:val>
                                            <p:strVal val="#ppt_h"/>
                                          </p:val>
                                        </p:tav>
                                      </p:tavLst>
                                    </p:anim>
                                    <p:animEffect transition="in" filter="fade">
                                      <p:cBhvr>
                                        <p:cTn id="18" dur="500"/>
                                        <p:tgtEl>
                                          <p:spTgt spid="376857"/>
                                        </p:tgtEl>
                                      </p:cBhvr>
                                    </p:animEffect>
                                  </p:childTnLst>
                                </p:cTn>
                              </p:par>
                            </p:childTnLst>
                          </p:cTn>
                        </p:par>
                        <p:par>
                          <p:cTn id="19" fill="hold" nodeType="afterGroup">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376858"/>
                                        </p:tgtEl>
                                        <p:attrNameLst>
                                          <p:attrName>style.visibility</p:attrName>
                                        </p:attrNameLst>
                                      </p:cBhvr>
                                      <p:to>
                                        <p:strVal val="visible"/>
                                      </p:to>
                                    </p:set>
                                    <p:anim calcmode="lin" valueType="num">
                                      <p:cBhvr>
                                        <p:cTn id="22" dur="500" fill="hold"/>
                                        <p:tgtEl>
                                          <p:spTgt spid="376858"/>
                                        </p:tgtEl>
                                        <p:attrNameLst>
                                          <p:attrName>ppt_w</p:attrName>
                                        </p:attrNameLst>
                                      </p:cBhvr>
                                      <p:tavLst>
                                        <p:tav tm="0">
                                          <p:val>
                                            <p:fltVal val="0"/>
                                          </p:val>
                                        </p:tav>
                                        <p:tav tm="100000">
                                          <p:val>
                                            <p:strVal val="#ppt_w"/>
                                          </p:val>
                                        </p:tav>
                                      </p:tavLst>
                                    </p:anim>
                                    <p:anim calcmode="lin" valueType="num">
                                      <p:cBhvr>
                                        <p:cTn id="23" dur="500" fill="hold"/>
                                        <p:tgtEl>
                                          <p:spTgt spid="376858"/>
                                        </p:tgtEl>
                                        <p:attrNameLst>
                                          <p:attrName>ppt_h</p:attrName>
                                        </p:attrNameLst>
                                      </p:cBhvr>
                                      <p:tavLst>
                                        <p:tav tm="0">
                                          <p:val>
                                            <p:fltVal val="0"/>
                                          </p:val>
                                        </p:tav>
                                        <p:tav tm="100000">
                                          <p:val>
                                            <p:strVal val="#ppt_h"/>
                                          </p:val>
                                        </p:tav>
                                      </p:tavLst>
                                    </p:anim>
                                    <p:animEffect transition="in" filter="fade">
                                      <p:cBhvr>
                                        <p:cTn id="24" dur="500"/>
                                        <p:tgtEl>
                                          <p:spTgt spid="376858"/>
                                        </p:tgtEl>
                                      </p:cBhvr>
                                    </p:animEffect>
                                  </p:childTnLst>
                                </p:cTn>
                              </p:par>
                            </p:childTnLst>
                          </p:cTn>
                        </p:par>
                        <p:par>
                          <p:cTn id="25" fill="hold" nodeType="afterGroup">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376839"/>
                                        </p:tgtEl>
                                        <p:attrNameLst>
                                          <p:attrName>style.visibility</p:attrName>
                                        </p:attrNameLst>
                                      </p:cBhvr>
                                      <p:to>
                                        <p:strVal val="visible"/>
                                      </p:to>
                                    </p:set>
                                    <p:anim calcmode="lin" valueType="num">
                                      <p:cBhvr>
                                        <p:cTn id="28" dur="500" fill="hold"/>
                                        <p:tgtEl>
                                          <p:spTgt spid="376839"/>
                                        </p:tgtEl>
                                        <p:attrNameLst>
                                          <p:attrName>ppt_w</p:attrName>
                                        </p:attrNameLst>
                                      </p:cBhvr>
                                      <p:tavLst>
                                        <p:tav tm="0">
                                          <p:val>
                                            <p:fltVal val="0"/>
                                          </p:val>
                                        </p:tav>
                                        <p:tav tm="100000">
                                          <p:val>
                                            <p:strVal val="#ppt_w"/>
                                          </p:val>
                                        </p:tav>
                                      </p:tavLst>
                                    </p:anim>
                                    <p:anim calcmode="lin" valueType="num">
                                      <p:cBhvr>
                                        <p:cTn id="29" dur="500" fill="hold"/>
                                        <p:tgtEl>
                                          <p:spTgt spid="376839"/>
                                        </p:tgtEl>
                                        <p:attrNameLst>
                                          <p:attrName>ppt_h</p:attrName>
                                        </p:attrNameLst>
                                      </p:cBhvr>
                                      <p:tavLst>
                                        <p:tav tm="0">
                                          <p:val>
                                            <p:fltVal val="0"/>
                                          </p:val>
                                        </p:tav>
                                        <p:tav tm="100000">
                                          <p:val>
                                            <p:strVal val="#ppt_h"/>
                                          </p:val>
                                        </p:tav>
                                      </p:tavLst>
                                    </p:anim>
                                    <p:animEffect transition="in" filter="fade">
                                      <p:cBhvr>
                                        <p:cTn id="30" dur="500"/>
                                        <p:tgtEl>
                                          <p:spTgt spid="376839"/>
                                        </p:tgtEl>
                                      </p:cBhvr>
                                    </p:animEffect>
                                  </p:childTnLst>
                                </p:cTn>
                              </p:par>
                            </p:childTnLst>
                          </p:cTn>
                        </p:par>
                        <p:par>
                          <p:cTn id="31" fill="hold" nodeType="afterGroup">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376845"/>
                                        </p:tgtEl>
                                        <p:attrNameLst>
                                          <p:attrName>style.visibility</p:attrName>
                                        </p:attrNameLst>
                                      </p:cBhvr>
                                      <p:to>
                                        <p:strVal val="visible"/>
                                      </p:to>
                                    </p:set>
                                    <p:anim calcmode="lin" valueType="num">
                                      <p:cBhvr>
                                        <p:cTn id="34" dur="500" fill="hold"/>
                                        <p:tgtEl>
                                          <p:spTgt spid="376845"/>
                                        </p:tgtEl>
                                        <p:attrNameLst>
                                          <p:attrName>ppt_w</p:attrName>
                                        </p:attrNameLst>
                                      </p:cBhvr>
                                      <p:tavLst>
                                        <p:tav tm="0">
                                          <p:val>
                                            <p:fltVal val="0"/>
                                          </p:val>
                                        </p:tav>
                                        <p:tav tm="100000">
                                          <p:val>
                                            <p:strVal val="#ppt_w"/>
                                          </p:val>
                                        </p:tav>
                                      </p:tavLst>
                                    </p:anim>
                                    <p:anim calcmode="lin" valueType="num">
                                      <p:cBhvr>
                                        <p:cTn id="35" dur="500" fill="hold"/>
                                        <p:tgtEl>
                                          <p:spTgt spid="376845"/>
                                        </p:tgtEl>
                                        <p:attrNameLst>
                                          <p:attrName>ppt_h</p:attrName>
                                        </p:attrNameLst>
                                      </p:cBhvr>
                                      <p:tavLst>
                                        <p:tav tm="0">
                                          <p:val>
                                            <p:fltVal val="0"/>
                                          </p:val>
                                        </p:tav>
                                        <p:tav tm="100000">
                                          <p:val>
                                            <p:strVal val="#ppt_h"/>
                                          </p:val>
                                        </p:tav>
                                      </p:tavLst>
                                    </p:anim>
                                    <p:animEffect transition="in" filter="fade">
                                      <p:cBhvr>
                                        <p:cTn id="36" dur="500"/>
                                        <p:tgtEl>
                                          <p:spTgt spid="376845"/>
                                        </p:tgtEl>
                                      </p:cBhvr>
                                    </p:animEffect>
                                  </p:childTnLst>
                                </p:cTn>
                              </p:par>
                            </p:childTnLst>
                          </p:cTn>
                        </p:par>
                        <p:par>
                          <p:cTn id="37" fill="hold" nodeType="afterGroup">
                            <p:stCondLst>
                              <p:cond delay="2500"/>
                            </p:stCondLst>
                            <p:childTnLst>
                              <p:par>
                                <p:cTn id="38" presetID="53" presetClass="entr" presetSubtype="0" fill="hold" grpId="0" nodeType="afterEffect">
                                  <p:stCondLst>
                                    <p:cond delay="0"/>
                                  </p:stCondLst>
                                  <p:childTnLst>
                                    <p:set>
                                      <p:cBhvr>
                                        <p:cTn id="39" dur="1" fill="hold">
                                          <p:stCondLst>
                                            <p:cond delay="0"/>
                                          </p:stCondLst>
                                        </p:cTn>
                                        <p:tgtEl>
                                          <p:spTgt spid="376846"/>
                                        </p:tgtEl>
                                        <p:attrNameLst>
                                          <p:attrName>style.visibility</p:attrName>
                                        </p:attrNameLst>
                                      </p:cBhvr>
                                      <p:to>
                                        <p:strVal val="visible"/>
                                      </p:to>
                                    </p:set>
                                    <p:anim calcmode="lin" valueType="num">
                                      <p:cBhvr>
                                        <p:cTn id="40" dur="500" fill="hold"/>
                                        <p:tgtEl>
                                          <p:spTgt spid="376846"/>
                                        </p:tgtEl>
                                        <p:attrNameLst>
                                          <p:attrName>ppt_w</p:attrName>
                                        </p:attrNameLst>
                                      </p:cBhvr>
                                      <p:tavLst>
                                        <p:tav tm="0">
                                          <p:val>
                                            <p:fltVal val="0"/>
                                          </p:val>
                                        </p:tav>
                                        <p:tav tm="100000">
                                          <p:val>
                                            <p:strVal val="#ppt_w"/>
                                          </p:val>
                                        </p:tav>
                                      </p:tavLst>
                                    </p:anim>
                                    <p:anim calcmode="lin" valueType="num">
                                      <p:cBhvr>
                                        <p:cTn id="41" dur="500" fill="hold"/>
                                        <p:tgtEl>
                                          <p:spTgt spid="376846"/>
                                        </p:tgtEl>
                                        <p:attrNameLst>
                                          <p:attrName>ppt_h</p:attrName>
                                        </p:attrNameLst>
                                      </p:cBhvr>
                                      <p:tavLst>
                                        <p:tav tm="0">
                                          <p:val>
                                            <p:fltVal val="0"/>
                                          </p:val>
                                        </p:tav>
                                        <p:tav tm="100000">
                                          <p:val>
                                            <p:strVal val="#ppt_h"/>
                                          </p:val>
                                        </p:tav>
                                      </p:tavLst>
                                    </p:anim>
                                    <p:animEffect transition="in" filter="fade">
                                      <p:cBhvr>
                                        <p:cTn id="42" dur="500"/>
                                        <p:tgtEl>
                                          <p:spTgt spid="376846"/>
                                        </p:tgtEl>
                                      </p:cBhvr>
                                    </p:animEffect>
                                  </p:childTnLst>
                                </p:cTn>
                              </p:par>
                            </p:childTnLst>
                          </p:cTn>
                        </p:par>
                        <p:par>
                          <p:cTn id="43" fill="hold" nodeType="afterGroup">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376847"/>
                                        </p:tgtEl>
                                        <p:attrNameLst>
                                          <p:attrName>style.visibility</p:attrName>
                                        </p:attrNameLst>
                                      </p:cBhvr>
                                      <p:to>
                                        <p:strVal val="visible"/>
                                      </p:to>
                                    </p:set>
                                    <p:anim calcmode="lin" valueType="num">
                                      <p:cBhvr>
                                        <p:cTn id="46" dur="500" fill="hold"/>
                                        <p:tgtEl>
                                          <p:spTgt spid="376847"/>
                                        </p:tgtEl>
                                        <p:attrNameLst>
                                          <p:attrName>ppt_w</p:attrName>
                                        </p:attrNameLst>
                                      </p:cBhvr>
                                      <p:tavLst>
                                        <p:tav tm="0">
                                          <p:val>
                                            <p:fltVal val="0"/>
                                          </p:val>
                                        </p:tav>
                                        <p:tav tm="100000">
                                          <p:val>
                                            <p:strVal val="#ppt_w"/>
                                          </p:val>
                                        </p:tav>
                                      </p:tavLst>
                                    </p:anim>
                                    <p:anim calcmode="lin" valueType="num">
                                      <p:cBhvr>
                                        <p:cTn id="47" dur="500" fill="hold"/>
                                        <p:tgtEl>
                                          <p:spTgt spid="376847"/>
                                        </p:tgtEl>
                                        <p:attrNameLst>
                                          <p:attrName>ppt_h</p:attrName>
                                        </p:attrNameLst>
                                      </p:cBhvr>
                                      <p:tavLst>
                                        <p:tav tm="0">
                                          <p:val>
                                            <p:fltVal val="0"/>
                                          </p:val>
                                        </p:tav>
                                        <p:tav tm="100000">
                                          <p:val>
                                            <p:strVal val="#ppt_h"/>
                                          </p:val>
                                        </p:tav>
                                      </p:tavLst>
                                    </p:anim>
                                    <p:animEffect transition="in" filter="fade">
                                      <p:cBhvr>
                                        <p:cTn id="48" dur="500"/>
                                        <p:tgtEl>
                                          <p:spTgt spid="376847"/>
                                        </p:tgtEl>
                                      </p:cBhvr>
                                    </p:animEffect>
                                  </p:childTnLst>
                                </p:cTn>
                              </p:par>
                            </p:childTnLst>
                          </p:cTn>
                        </p:par>
                        <p:par>
                          <p:cTn id="49" fill="hold" nodeType="afterGroup">
                            <p:stCondLst>
                              <p:cond delay="3500"/>
                            </p:stCondLst>
                            <p:childTnLst>
                              <p:par>
                                <p:cTn id="50" presetID="53" presetClass="entr" presetSubtype="0" fill="hold" grpId="0" nodeType="afterEffect">
                                  <p:stCondLst>
                                    <p:cond delay="0"/>
                                  </p:stCondLst>
                                  <p:childTnLst>
                                    <p:set>
                                      <p:cBhvr>
                                        <p:cTn id="51" dur="1" fill="hold">
                                          <p:stCondLst>
                                            <p:cond delay="0"/>
                                          </p:stCondLst>
                                        </p:cTn>
                                        <p:tgtEl>
                                          <p:spTgt spid="376848"/>
                                        </p:tgtEl>
                                        <p:attrNameLst>
                                          <p:attrName>style.visibility</p:attrName>
                                        </p:attrNameLst>
                                      </p:cBhvr>
                                      <p:to>
                                        <p:strVal val="visible"/>
                                      </p:to>
                                    </p:set>
                                    <p:anim calcmode="lin" valueType="num">
                                      <p:cBhvr>
                                        <p:cTn id="52" dur="500" fill="hold"/>
                                        <p:tgtEl>
                                          <p:spTgt spid="376848"/>
                                        </p:tgtEl>
                                        <p:attrNameLst>
                                          <p:attrName>ppt_w</p:attrName>
                                        </p:attrNameLst>
                                      </p:cBhvr>
                                      <p:tavLst>
                                        <p:tav tm="0">
                                          <p:val>
                                            <p:fltVal val="0"/>
                                          </p:val>
                                        </p:tav>
                                        <p:tav tm="100000">
                                          <p:val>
                                            <p:strVal val="#ppt_w"/>
                                          </p:val>
                                        </p:tav>
                                      </p:tavLst>
                                    </p:anim>
                                    <p:anim calcmode="lin" valueType="num">
                                      <p:cBhvr>
                                        <p:cTn id="53" dur="500" fill="hold"/>
                                        <p:tgtEl>
                                          <p:spTgt spid="376848"/>
                                        </p:tgtEl>
                                        <p:attrNameLst>
                                          <p:attrName>ppt_h</p:attrName>
                                        </p:attrNameLst>
                                      </p:cBhvr>
                                      <p:tavLst>
                                        <p:tav tm="0">
                                          <p:val>
                                            <p:fltVal val="0"/>
                                          </p:val>
                                        </p:tav>
                                        <p:tav tm="100000">
                                          <p:val>
                                            <p:strVal val="#ppt_h"/>
                                          </p:val>
                                        </p:tav>
                                      </p:tavLst>
                                    </p:anim>
                                    <p:animEffect transition="in" filter="fade">
                                      <p:cBhvr>
                                        <p:cTn id="54" dur="500"/>
                                        <p:tgtEl>
                                          <p:spTgt spid="376848"/>
                                        </p:tgtEl>
                                      </p:cBhvr>
                                    </p:animEffect>
                                  </p:childTnLst>
                                </p:cTn>
                              </p:par>
                            </p:childTnLst>
                          </p:cTn>
                        </p:par>
                        <p:par>
                          <p:cTn id="55" fill="hold" nodeType="afterGroup">
                            <p:stCondLst>
                              <p:cond delay="4000"/>
                            </p:stCondLst>
                            <p:childTnLst>
                              <p:par>
                                <p:cTn id="56" presetID="53" presetClass="entr" presetSubtype="0" fill="hold" grpId="0" nodeType="afterEffect">
                                  <p:stCondLst>
                                    <p:cond delay="0"/>
                                  </p:stCondLst>
                                  <p:childTnLst>
                                    <p:set>
                                      <p:cBhvr>
                                        <p:cTn id="57" dur="1" fill="hold">
                                          <p:stCondLst>
                                            <p:cond delay="0"/>
                                          </p:stCondLst>
                                        </p:cTn>
                                        <p:tgtEl>
                                          <p:spTgt spid="376849"/>
                                        </p:tgtEl>
                                        <p:attrNameLst>
                                          <p:attrName>style.visibility</p:attrName>
                                        </p:attrNameLst>
                                      </p:cBhvr>
                                      <p:to>
                                        <p:strVal val="visible"/>
                                      </p:to>
                                    </p:set>
                                    <p:anim calcmode="lin" valueType="num">
                                      <p:cBhvr>
                                        <p:cTn id="58" dur="500" fill="hold"/>
                                        <p:tgtEl>
                                          <p:spTgt spid="376849"/>
                                        </p:tgtEl>
                                        <p:attrNameLst>
                                          <p:attrName>ppt_w</p:attrName>
                                        </p:attrNameLst>
                                      </p:cBhvr>
                                      <p:tavLst>
                                        <p:tav tm="0">
                                          <p:val>
                                            <p:fltVal val="0"/>
                                          </p:val>
                                        </p:tav>
                                        <p:tav tm="100000">
                                          <p:val>
                                            <p:strVal val="#ppt_w"/>
                                          </p:val>
                                        </p:tav>
                                      </p:tavLst>
                                    </p:anim>
                                    <p:anim calcmode="lin" valueType="num">
                                      <p:cBhvr>
                                        <p:cTn id="59" dur="500" fill="hold"/>
                                        <p:tgtEl>
                                          <p:spTgt spid="376849"/>
                                        </p:tgtEl>
                                        <p:attrNameLst>
                                          <p:attrName>ppt_h</p:attrName>
                                        </p:attrNameLst>
                                      </p:cBhvr>
                                      <p:tavLst>
                                        <p:tav tm="0">
                                          <p:val>
                                            <p:fltVal val="0"/>
                                          </p:val>
                                        </p:tav>
                                        <p:tav tm="100000">
                                          <p:val>
                                            <p:strVal val="#ppt_h"/>
                                          </p:val>
                                        </p:tav>
                                      </p:tavLst>
                                    </p:anim>
                                    <p:animEffect transition="in" filter="fade">
                                      <p:cBhvr>
                                        <p:cTn id="60" dur="500"/>
                                        <p:tgtEl>
                                          <p:spTgt spid="376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p:bldP spid="376839" grpId="0" animBg="1"/>
      <p:bldP spid="376840" grpId="0" animBg="1"/>
      <p:bldP spid="376845" grpId="0" animBg="1"/>
      <p:bldP spid="376846" grpId="0" animBg="1"/>
      <p:bldP spid="376847" grpId="0" animBg="1"/>
      <p:bldP spid="376848" grpId="0" animBg="1"/>
      <p:bldP spid="376849" grpId="0" animBg="1"/>
      <p:bldP spid="376857" grpId="0" animBg="1"/>
      <p:bldP spid="3768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xfrm>
            <a:off x="7010400" y="6492875"/>
            <a:ext cx="2133600" cy="365125"/>
          </a:xfrm>
          <a:noFill/>
        </p:spPr>
        <p:txBody>
          <a:bodyPr/>
          <a:lstStyle/>
          <a:p>
            <a:fld id="{5E357F07-F199-43E2-A909-425637AE06C9}" type="slidenum">
              <a:rPr lang="ar-SA" altLang="en-US" smtClean="0"/>
              <a:pPr/>
              <a:t>15</a:t>
            </a:fld>
            <a:endParaRPr lang="en-US" altLang="en-US" sz="1000" smtClean="0"/>
          </a:p>
        </p:txBody>
      </p:sp>
      <p:sp>
        <p:nvSpPr>
          <p:cNvPr id="12291" name="Rectangle 2"/>
          <p:cNvSpPr>
            <a:spLocks noGrp="1" noChangeArrowheads="1"/>
          </p:cNvSpPr>
          <p:nvPr>
            <p:ph type="title" idx="4294967295"/>
          </p:nvPr>
        </p:nvSpPr>
        <p:spPr>
          <a:xfrm>
            <a:off x="963304" y="609600"/>
            <a:ext cx="7342496" cy="838200"/>
          </a:xfrm>
        </p:spPr>
        <p:txBody>
          <a:bodyPr>
            <a:normAutofit/>
          </a:bodyPr>
          <a:lstStyle/>
          <a:p>
            <a:r>
              <a:rPr lang="en-US" sz="3000" dirty="0" smtClean="0">
                <a:effectLst>
                  <a:outerShdw blurRad="38100" dist="38100" dir="2700000" algn="tl">
                    <a:srgbClr val="000000">
                      <a:alpha val="43137"/>
                    </a:srgbClr>
                  </a:outerShdw>
                </a:effectLst>
              </a:rPr>
              <a:t>Annual training for character-building</a:t>
            </a:r>
          </a:p>
        </p:txBody>
      </p:sp>
      <p:sp>
        <p:nvSpPr>
          <p:cNvPr id="12292" name="PubPieSlice"/>
          <p:cNvSpPr>
            <a:spLocks noEditPoints="1" noChangeArrowheads="1"/>
          </p:cNvSpPr>
          <p:nvPr/>
        </p:nvSpPr>
        <p:spPr bwMode="auto">
          <a:xfrm rot="1366249">
            <a:off x="5334000" y="2896488"/>
            <a:ext cx="2895600" cy="2819400"/>
          </a:xfrm>
          <a:custGeom>
            <a:avLst/>
            <a:gdLst>
              <a:gd name="T0" fmla="*/ 202603785 w 21600"/>
              <a:gd name="T1" fmla="*/ 170339 h 21600"/>
              <a:gd name="T2" fmla="*/ 194085630 w 21600"/>
              <a:gd name="T3" fmla="*/ 184005007 h 21600"/>
              <a:gd name="T4" fmla="*/ 43112134 w 21600"/>
              <a:gd name="T5" fmla="*/ 6835438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1273" y="10"/>
                </a:moveTo>
                <a:cubicBezTo>
                  <a:pt x="11116" y="3"/>
                  <a:pt x="10958" y="0"/>
                  <a:pt x="10800" y="0"/>
                </a:cubicBezTo>
                <a:cubicBezTo>
                  <a:pt x="7537" y="-1"/>
                  <a:pt x="4449" y="1474"/>
                  <a:pt x="2399" y="4012"/>
                </a:cubicBezTo>
                <a:lnTo>
                  <a:pt x="10800" y="10800"/>
                </a:lnTo>
                <a:close/>
              </a:path>
            </a:pathLst>
          </a:custGeom>
          <a:solidFill>
            <a:srgbClr val="FFFF66"/>
          </a:solidFill>
          <a:ln w="9525">
            <a:noFill/>
            <a:miter lim="800000"/>
            <a:headEnd/>
            <a:tailEnd/>
          </a:ln>
        </p:spPr>
        <p:txBody>
          <a:bodyPr/>
          <a:lstStyle/>
          <a:p>
            <a:endParaRPr lang="en-US" sz="1200"/>
          </a:p>
        </p:txBody>
      </p:sp>
      <p:sp>
        <p:nvSpPr>
          <p:cNvPr id="12293" name="Text Box 27"/>
          <p:cNvSpPr txBox="1">
            <a:spLocks noChangeArrowheads="1"/>
          </p:cNvSpPr>
          <p:nvPr/>
        </p:nvSpPr>
        <p:spPr bwMode="auto">
          <a:xfrm>
            <a:off x="6294437" y="3124200"/>
            <a:ext cx="1096963" cy="336550"/>
          </a:xfrm>
          <a:prstGeom prst="rect">
            <a:avLst/>
          </a:prstGeom>
          <a:noFill/>
          <a:ln w="9525" algn="ctr">
            <a:noFill/>
            <a:miter lim="800000"/>
            <a:headEnd/>
            <a:tailEnd/>
          </a:ln>
        </p:spPr>
        <p:txBody>
          <a:bodyPr wrap="none">
            <a:spAutoFit/>
          </a:bodyPr>
          <a:lstStyle/>
          <a:p>
            <a:r>
              <a:rPr lang="en-US" sz="1600" b="1" dirty="0">
                <a:solidFill>
                  <a:schemeClr val="hlink"/>
                </a:solidFill>
              </a:rPr>
              <a:t>Ramadan</a:t>
            </a:r>
          </a:p>
        </p:txBody>
      </p:sp>
      <p:sp>
        <p:nvSpPr>
          <p:cNvPr id="12294" name="PubPieSlice"/>
          <p:cNvSpPr>
            <a:spLocks noEditPoints="1" noChangeArrowheads="1"/>
          </p:cNvSpPr>
          <p:nvPr/>
        </p:nvSpPr>
        <p:spPr bwMode="auto">
          <a:xfrm rot="-1391812">
            <a:off x="5334000" y="2896488"/>
            <a:ext cx="2895600" cy="2819400"/>
          </a:xfrm>
          <a:custGeom>
            <a:avLst/>
            <a:gdLst>
              <a:gd name="T0" fmla="*/ 183285180 w 21600"/>
              <a:gd name="T1" fmla="*/ 272542 h 21600"/>
              <a:gd name="T2" fmla="*/ 194085630 w 21600"/>
              <a:gd name="T3" fmla="*/ 184005007 h 21600"/>
              <a:gd name="T4" fmla="*/ 338338002 w 21600"/>
              <a:gd name="T5" fmla="*/ 60909085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199" y="16"/>
                </a:moveTo>
                <a:cubicBezTo>
                  <a:pt x="4476" y="335"/>
                  <a:pt x="0" y="5068"/>
                  <a:pt x="0" y="10799"/>
                </a:cubicBezTo>
                <a:cubicBezTo>
                  <a:pt x="0" y="16764"/>
                  <a:pt x="4835" y="21600"/>
                  <a:pt x="10800" y="21600"/>
                </a:cubicBezTo>
                <a:cubicBezTo>
                  <a:pt x="16764" y="21600"/>
                  <a:pt x="21600" y="16764"/>
                  <a:pt x="21600" y="10800"/>
                </a:cubicBezTo>
                <a:cubicBezTo>
                  <a:pt x="21600" y="8131"/>
                  <a:pt x="20612" y="5557"/>
                  <a:pt x="18827" y="3574"/>
                </a:cubicBezTo>
                <a:lnTo>
                  <a:pt x="10800" y="10800"/>
                </a:lnTo>
                <a:close/>
              </a:path>
            </a:pathLst>
          </a:custGeom>
          <a:solidFill>
            <a:schemeClr val="accent4">
              <a:lumMod val="40000"/>
              <a:lumOff val="60000"/>
            </a:schemeClr>
          </a:solidFill>
          <a:ln w="9525">
            <a:noFill/>
            <a:miter lim="800000"/>
            <a:headEnd/>
            <a:tailEnd/>
          </a:ln>
        </p:spPr>
        <p:txBody>
          <a:bodyPr/>
          <a:lstStyle/>
          <a:p>
            <a:endParaRPr lang="en-US" b="1" u="sng"/>
          </a:p>
        </p:txBody>
      </p:sp>
      <p:sp>
        <p:nvSpPr>
          <p:cNvPr id="12295" name="Text Box 28"/>
          <p:cNvSpPr txBox="1">
            <a:spLocks noChangeArrowheads="1"/>
          </p:cNvSpPr>
          <p:nvPr/>
        </p:nvSpPr>
        <p:spPr bwMode="auto">
          <a:xfrm>
            <a:off x="5873750" y="4235450"/>
            <a:ext cx="1898650" cy="641350"/>
          </a:xfrm>
          <a:prstGeom prst="rect">
            <a:avLst/>
          </a:prstGeom>
          <a:noFill/>
          <a:ln w="9525" algn="ctr">
            <a:noFill/>
            <a:miter lim="800000"/>
            <a:headEnd/>
            <a:tailEnd/>
          </a:ln>
        </p:spPr>
        <p:txBody>
          <a:bodyPr wrap="none">
            <a:spAutoFit/>
          </a:bodyPr>
          <a:lstStyle/>
          <a:p>
            <a:r>
              <a:rPr lang="en-US" b="1" dirty="0">
                <a:solidFill>
                  <a:srgbClr val="FFFF00"/>
                </a:solidFill>
              </a:rPr>
              <a:t/>
            </a:r>
            <a:br>
              <a:rPr lang="en-US" b="1" dirty="0">
                <a:solidFill>
                  <a:srgbClr val="FFFF00"/>
                </a:solidFill>
              </a:rPr>
            </a:br>
            <a:r>
              <a:rPr lang="en-US" b="1" dirty="0">
                <a:solidFill>
                  <a:srgbClr val="333333"/>
                </a:solidFill>
              </a:rPr>
              <a:t>Rest of the year</a:t>
            </a:r>
          </a:p>
        </p:txBody>
      </p:sp>
      <p:grpSp>
        <p:nvGrpSpPr>
          <p:cNvPr id="2" name="Group 33"/>
          <p:cNvGrpSpPr>
            <a:grpSpLocks/>
          </p:cNvGrpSpPr>
          <p:nvPr/>
        </p:nvGrpSpPr>
        <p:grpSpPr bwMode="auto">
          <a:xfrm>
            <a:off x="533400" y="1862137"/>
            <a:ext cx="4343400" cy="3929063"/>
            <a:chOff x="336" y="885"/>
            <a:chExt cx="2736" cy="2475"/>
          </a:xfrm>
        </p:grpSpPr>
        <p:pic>
          <p:nvPicPr>
            <p:cNvPr id="14" name="Picture 32"/>
            <p:cNvPicPr>
              <a:picLocks noChangeAspect="1" noChangeArrowheads="1"/>
            </p:cNvPicPr>
            <p:nvPr/>
          </p:nvPicPr>
          <p:blipFill>
            <a:blip r:embed="rId3" cstate="print"/>
            <a:srcRect/>
            <a:stretch>
              <a:fillRect/>
            </a:stretch>
          </p:blipFill>
          <p:spPr bwMode="auto">
            <a:xfrm>
              <a:off x="336" y="2064"/>
              <a:ext cx="2736" cy="1296"/>
            </a:xfrm>
            <a:prstGeom prst="rect">
              <a:avLst/>
            </a:prstGeom>
            <a:noFill/>
            <a:ln w="9525" algn="ctr">
              <a:noFill/>
              <a:miter lim="800000"/>
              <a:headEnd/>
              <a:tailEnd/>
            </a:ln>
          </p:spPr>
        </p:pic>
        <p:sp>
          <p:nvSpPr>
            <p:cNvPr id="15" name="Text Box 29"/>
            <p:cNvSpPr txBox="1">
              <a:spLocks noChangeArrowheads="1"/>
            </p:cNvSpPr>
            <p:nvPr/>
          </p:nvSpPr>
          <p:spPr bwMode="auto">
            <a:xfrm>
              <a:off x="336" y="885"/>
              <a:ext cx="2736" cy="1208"/>
            </a:xfrm>
            <a:prstGeom prst="rect">
              <a:avLst/>
            </a:prstGeom>
            <a:solidFill>
              <a:srgbClr val="080808"/>
            </a:solidFill>
            <a:ln w="9525">
              <a:noFill/>
              <a:miter lim="800000"/>
              <a:headEnd/>
              <a:tailEnd/>
            </a:ln>
          </p:spPr>
          <p:txBody>
            <a:bodyPr lIns="45720" rIns="45720">
              <a:spAutoFit/>
            </a:bodyPr>
            <a:lstStyle/>
            <a:p>
              <a:pPr algn="l"/>
              <a:r>
                <a:rPr lang="en-GB" sz="2400" b="1" dirty="0">
                  <a:solidFill>
                    <a:srgbClr val="FFFF00"/>
                  </a:solidFill>
                  <a:latin typeface="Franklin Gothic Medium" pitchFamily="34" charset="0"/>
                  <a:cs typeface="Arial" charset="0"/>
                </a:rPr>
                <a:t>Ramadan provides an annual training opportunity that is meant to fulfil the character-building needs for the rest of the year.</a:t>
              </a:r>
            </a:p>
          </p:txBody>
        </p:sp>
      </p:grpSp>
      <p:sp>
        <p:nvSpPr>
          <p:cNvPr id="12" name="Rectangle 11"/>
          <p:cNvSpPr/>
          <p:nvPr/>
        </p:nvSpPr>
        <p:spPr>
          <a:xfrm>
            <a:off x="304800" y="76200"/>
            <a:ext cx="8610600"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rPr>
              <a:t>What </a:t>
            </a:r>
            <a:r>
              <a:rPr lang="en-US" sz="3200" b="1" dirty="0">
                <a:effectLst>
                  <a:outerShdw blurRad="38100" dist="38100" dir="2700000" algn="tl">
                    <a:srgbClr val="000000">
                      <a:alpha val="43137"/>
                    </a:srgbClr>
                  </a:outerShdw>
                </a:effectLst>
              </a:rPr>
              <a:t>Could </a:t>
            </a:r>
            <a:r>
              <a:rPr lang="en-US" sz="3200" b="1" dirty="0" smtClean="0">
                <a:effectLst>
                  <a:outerShdw blurRad="38100" dist="38100" dir="2700000" algn="tl">
                    <a:srgbClr val="000000">
                      <a:alpha val="43137"/>
                    </a:srgbClr>
                  </a:outerShdw>
                </a:effectLst>
              </a:rPr>
              <a:t>We </a:t>
            </a:r>
            <a:r>
              <a:rPr lang="en-US" sz="3200" b="1" dirty="0">
                <a:effectLst>
                  <a:outerShdw blurRad="38100" dist="38100" dir="2700000" algn="tl">
                    <a:srgbClr val="000000">
                      <a:alpha val="43137"/>
                    </a:srgbClr>
                  </a:outerShdw>
                </a:effectLst>
              </a:rPr>
              <a:t>Gain </a:t>
            </a:r>
            <a:r>
              <a:rPr lang="en-US" sz="3200" b="1" dirty="0" smtClean="0">
                <a:effectLst>
                  <a:outerShdw blurRad="38100" dist="38100" dir="2700000" algn="tl">
                    <a:srgbClr val="000000">
                      <a:alpha val="43137"/>
                    </a:srgbClr>
                  </a:outerShdw>
                </a:effectLst>
              </a:rPr>
              <a:t>From </a:t>
            </a:r>
            <a:r>
              <a:rPr lang="en-US" sz="3200" b="1" dirty="0">
                <a:effectLst>
                  <a:outerShdw blurRad="38100" dist="38100" dir="2700000" algn="tl">
                    <a:srgbClr val="000000">
                      <a:alpha val="43137"/>
                    </a:srgbClr>
                  </a:outerShdw>
                </a:effectLst>
              </a:rPr>
              <a:t>Ramadan Fasting</a:t>
            </a:r>
            <a:r>
              <a:rPr lang="en-US" sz="3200" b="1" dirty="0" smtClean="0">
                <a:effectLst>
                  <a:outerShdw blurRad="38100" dist="38100" dir="2700000" algn="tl">
                    <a:srgbClr val="000000">
                      <a:alpha val="43137"/>
                    </a:srgbClr>
                  </a:outerShdw>
                </a:effectLst>
              </a:rPr>
              <a:t>?</a:t>
            </a:r>
            <a:r>
              <a:rPr lang="en-US" sz="3200" dirty="0" smtClean="0"/>
              <a:t> </a:t>
            </a:r>
            <a:r>
              <a:rPr lang="en-US" dirty="0" smtClean="0"/>
              <a:t>cont'd</a:t>
            </a:r>
            <a:endParaRPr lang="en-US" b="1" dirty="0">
              <a:effectLst>
                <a:outerShdw blurRad="38100" dist="38100" dir="2700000" algn="tl">
                  <a:srgbClr val="000000">
                    <a:alpha val="43137"/>
                  </a:srgbClr>
                </a:outerShdw>
              </a:effectLst>
            </a:endParaRPr>
          </a:p>
        </p:txBody>
      </p:sp>
      <p:sp>
        <p:nvSpPr>
          <p:cNvPr id="16" name="Rectangle 15"/>
          <p:cNvSpPr/>
          <p:nvPr/>
        </p:nvSpPr>
        <p:spPr>
          <a:xfrm>
            <a:off x="0" y="6611779"/>
            <a:ext cx="9144000" cy="246221"/>
          </a:xfrm>
          <a:prstGeom prst="rect">
            <a:avLst/>
          </a:prstGeom>
        </p:spPr>
        <p:txBody>
          <a:bodyPr wrap="square">
            <a:spAutoFit/>
          </a:bodyPr>
          <a:lstStyle/>
          <a:p>
            <a:r>
              <a:rPr lang="en-US" sz="1000" dirty="0"/>
              <a:t>This presentation is a part of More on Islam presentation series. For other titles please contact moreonislam@hotmail.com</a:t>
            </a:r>
          </a:p>
        </p:txBody>
      </p:sp>
    </p:spTree>
    <p:extLst>
      <p:ext uri="{BB962C8B-B14F-4D97-AF65-F5344CB8AC3E}">
        <p14:creationId xmlns:p14="http://schemas.microsoft.com/office/powerpoint/2010/main" xmlns="" val="2403951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3429000" cy="5355312"/>
          </a:xfrm>
          <a:prstGeom prst="rect">
            <a:avLst/>
          </a:prstGeom>
          <a:solidFill>
            <a:schemeClr val="bg1"/>
          </a:solidFill>
        </p:spPr>
        <p:txBody>
          <a:bodyPr wrap="square">
            <a:spAutoFit/>
          </a:bodyPr>
          <a:lstStyle/>
          <a:p>
            <a:pPr marL="342900" indent="-342900" algn="ctr">
              <a:buFont typeface="Wingdings" pitchFamily="2" charset="2"/>
              <a:buChar char="v"/>
            </a:pPr>
            <a:r>
              <a:rPr lang="en-US" dirty="0" smtClean="0">
                <a:solidFill>
                  <a:srgbClr val="7030A0"/>
                </a:solidFill>
              </a:rPr>
              <a:t>Those </a:t>
            </a:r>
            <a:r>
              <a:rPr lang="en-US" dirty="0">
                <a:solidFill>
                  <a:srgbClr val="7030A0"/>
                </a:solidFill>
              </a:rPr>
              <a:t>who fast but make </a:t>
            </a:r>
            <a:r>
              <a:rPr lang="en-US" dirty="0" smtClean="0">
                <a:solidFill>
                  <a:srgbClr val="7030A0"/>
                </a:solidFill>
              </a:rPr>
              <a:t>no change </a:t>
            </a:r>
            <a:r>
              <a:rPr lang="en-US" dirty="0">
                <a:solidFill>
                  <a:srgbClr val="7030A0"/>
                </a:solidFill>
              </a:rPr>
              <a:t>to their lives except </a:t>
            </a:r>
            <a:r>
              <a:rPr lang="en-US" dirty="0" smtClean="0">
                <a:solidFill>
                  <a:srgbClr val="7030A0"/>
                </a:solidFill>
              </a:rPr>
              <a:t>delaying </a:t>
            </a:r>
            <a:r>
              <a:rPr lang="en-US" dirty="0">
                <a:solidFill>
                  <a:srgbClr val="7030A0"/>
                </a:solidFill>
              </a:rPr>
              <a:t>a meal cannot really expect to become any different </a:t>
            </a:r>
            <a:r>
              <a:rPr lang="en-US" dirty="0" smtClean="0">
                <a:solidFill>
                  <a:srgbClr val="7030A0"/>
                </a:solidFill>
              </a:rPr>
              <a:t>in </a:t>
            </a:r>
            <a:r>
              <a:rPr lang="en-US" dirty="0">
                <a:solidFill>
                  <a:srgbClr val="7030A0"/>
                </a:solidFill>
              </a:rPr>
              <a:t>their </a:t>
            </a:r>
            <a:r>
              <a:rPr lang="en-US" dirty="0" smtClean="0">
                <a:solidFill>
                  <a:srgbClr val="7030A0"/>
                </a:solidFill>
              </a:rPr>
              <a:t>behavior </a:t>
            </a:r>
            <a:r>
              <a:rPr lang="en-US" dirty="0">
                <a:solidFill>
                  <a:srgbClr val="7030A0"/>
                </a:solidFill>
              </a:rPr>
              <a:t>during or after Ramadan</a:t>
            </a:r>
            <a:r>
              <a:rPr lang="en-US" dirty="0" smtClean="0">
                <a:solidFill>
                  <a:srgbClr val="7030A0"/>
                </a:solidFill>
              </a:rPr>
              <a:t>.</a:t>
            </a:r>
          </a:p>
          <a:p>
            <a:pPr marL="342900" indent="-342900" algn="ctr">
              <a:buFont typeface="Wingdings" pitchFamily="2" charset="2"/>
              <a:buChar char="v"/>
            </a:pPr>
            <a:endParaRPr lang="en-US" dirty="0" smtClean="0">
              <a:solidFill>
                <a:srgbClr val="7030A0"/>
              </a:solidFill>
            </a:endParaRPr>
          </a:p>
          <a:p>
            <a:pPr marL="342900" indent="-342900" algn="ctr">
              <a:buFont typeface="Wingdings" pitchFamily="2" charset="2"/>
              <a:buChar char="v"/>
            </a:pPr>
            <a:r>
              <a:rPr lang="en-US" dirty="0" smtClean="0">
                <a:solidFill>
                  <a:srgbClr val="7030A0"/>
                </a:solidFill>
              </a:rPr>
              <a:t>In </a:t>
            </a:r>
            <a:r>
              <a:rPr lang="en-US" dirty="0">
                <a:solidFill>
                  <a:srgbClr val="7030A0"/>
                </a:solidFill>
              </a:rPr>
              <a:t>many ways, </a:t>
            </a:r>
            <a:r>
              <a:rPr lang="en-US" dirty="0" smtClean="0">
                <a:solidFill>
                  <a:srgbClr val="7030A0"/>
                </a:solidFill>
              </a:rPr>
              <a:t>this </a:t>
            </a:r>
            <a:r>
              <a:rPr lang="en-US" dirty="0">
                <a:solidFill>
                  <a:srgbClr val="7030A0"/>
                </a:solidFill>
              </a:rPr>
              <a:t>is a wasted </a:t>
            </a:r>
            <a:r>
              <a:rPr lang="en-US" dirty="0" smtClean="0">
                <a:solidFill>
                  <a:srgbClr val="7030A0"/>
                </a:solidFill>
              </a:rPr>
              <a:t>fast</a:t>
            </a:r>
          </a:p>
          <a:p>
            <a:pPr marL="342900" indent="-342900" algn="ctr">
              <a:buFont typeface="Wingdings" pitchFamily="2" charset="2"/>
              <a:buChar char="v"/>
            </a:pPr>
            <a:endParaRPr lang="en-US" dirty="0">
              <a:solidFill>
                <a:srgbClr val="7030A0"/>
              </a:solidFill>
            </a:endParaRPr>
          </a:p>
          <a:p>
            <a:pPr marL="342900" indent="-342900" algn="ctr">
              <a:buFont typeface="Wingdings" pitchFamily="2" charset="2"/>
              <a:buChar char="v"/>
            </a:pPr>
            <a:r>
              <a:rPr lang="en-US" dirty="0" smtClean="0">
                <a:solidFill>
                  <a:srgbClr val="7030A0"/>
                </a:solidFill>
              </a:rPr>
              <a:t>Fasting </a:t>
            </a:r>
            <a:r>
              <a:rPr lang="en-US" dirty="0">
                <a:solidFill>
                  <a:srgbClr val="7030A0"/>
                </a:solidFill>
              </a:rPr>
              <a:t>is, therefore, about much more than just giving up food </a:t>
            </a:r>
            <a:r>
              <a:rPr lang="en-US" dirty="0" smtClean="0">
                <a:solidFill>
                  <a:srgbClr val="7030A0"/>
                </a:solidFill>
              </a:rPr>
              <a:t>and </a:t>
            </a:r>
            <a:r>
              <a:rPr lang="en-US" dirty="0">
                <a:solidFill>
                  <a:srgbClr val="7030A0"/>
                </a:solidFill>
              </a:rPr>
              <a:t>drink and hoping to lose a couple of pounds. </a:t>
            </a:r>
            <a:endParaRPr lang="en-US" dirty="0" smtClean="0">
              <a:solidFill>
                <a:srgbClr val="7030A0"/>
              </a:solidFill>
            </a:endParaRPr>
          </a:p>
          <a:p>
            <a:pPr algn="ctr"/>
            <a:endParaRPr lang="en-US" dirty="0" smtClean="0">
              <a:solidFill>
                <a:srgbClr val="7030A0"/>
              </a:solidFill>
            </a:endParaRPr>
          </a:p>
          <a:p>
            <a:pPr marL="342900" indent="-342900" algn="ctr">
              <a:buFont typeface="Wingdings" pitchFamily="2" charset="2"/>
              <a:buChar char="v"/>
            </a:pPr>
            <a:r>
              <a:rPr lang="en-US" dirty="0" smtClean="0">
                <a:solidFill>
                  <a:srgbClr val="7030A0"/>
                </a:solidFill>
              </a:rPr>
              <a:t>By </a:t>
            </a:r>
            <a:r>
              <a:rPr lang="en-US" dirty="0">
                <a:solidFill>
                  <a:srgbClr val="7030A0"/>
                </a:solidFill>
              </a:rPr>
              <a:t>fasting a </a:t>
            </a:r>
            <a:r>
              <a:rPr lang="en-US" dirty="0" smtClean="0">
                <a:solidFill>
                  <a:srgbClr val="7030A0"/>
                </a:solidFill>
              </a:rPr>
              <a:t>person </a:t>
            </a:r>
            <a:r>
              <a:rPr lang="en-US" dirty="0">
                <a:solidFill>
                  <a:srgbClr val="7030A0"/>
                </a:solidFill>
              </a:rPr>
              <a:t>reflects, acts and betters his or her character. </a:t>
            </a:r>
          </a:p>
        </p:txBody>
      </p:sp>
      <p:sp>
        <p:nvSpPr>
          <p:cNvPr id="8" name="Rectangle 7"/>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31656" y="1387019"/>
            <a:ext cx="4183743" cy="4708981"/>
          </a:xfrm>
          <a:prstGeom prst="rect">
            <a:avLst/>
          </a:prstGeom>
        </p:spPr>
        <p:txBody>
          <a:bodyPr wrap="square">
            <a:spAutoFit/>
          </a:bodyPr>
          <a:lstStyle/>
          <a:p>
            <a:pPr algn="ctr"/>
            <a:r>
              <a:rPr lang="fa-IR" sz="2800" dirty="0">
                <a:cs typeface="B Nazanin" pitchFamily="2" charset="-78"/>
              </a:rPr>
              <a:t>امام صادق (ع) </a:t>
            </a:r>
            <a:r>
              <a:rPr lang="fa-IR" sz="2800" dirty="0" smtClean="0">
                <a:cs typeface="B Nazanin" pitchFamily="2" charset="-78"/>
              </a:rPr>
              <a:t>فرمودند: </a:t>
            </a:r>
            <a:r>
              <a:rPr lang="fa-IR" sz="2800" dirty="0">
                <a:cs typeface="B Nazanin" pitchFamily="2" charset="-78"/>
              </a:rPr>
              <a:t>روزه گرفتن تنها جلوگیری از خوردن و آشامیدن نیست </a:t>
            </a:r>
            <a:r>
              <a:rPr lang="fa-IR" sz="2800" dirty="0" smtClean="0">
                <a:cs typeface="B Nazanin" pitchFamily="2" charset="-78"/>
              </a:rPr>
              <a:t>هرگاه </a:t>
            </a:r>
            <a:r>
              <a:rPr lang="fa-IR" sz="2800" dirty="0">
                <a:cs typeface="B Nazanin" pitchFamily="2" charset="-78"/>
              </a:rPr>
              <a:t>روزه گرفتی و دهان خود را از نوشیدنی و خوردنی بستی ، باید گوش و چشم تو نیز از حرام و ناشایست بسته شود ، </a:t>
            </a:r>
            <a:endParaRPr lang="en-US" sz="2800" dirty="0" smtClean="0">
              <a:cs typeface="B Nazanin" pitchFamily="2" charset="-78"/>
            </a:endParaRPr>
          </a:p>
          <a:p>
            <a:pPr algn="ctr"/>
            <a:r>
              <a:rPr lang="fa-IR" sz="2800" dirty="0" smtClean="0">
                <a:cs typeface="B Nazanin" pitchFamily="2" charset="-78"/>
              </a:rPr>
              <a:t>آرامش </a:t>
            </a:r>
            <a:r>
              <a:rPr lang="fa-IR" sz="2800" dirty="0">
                <a:cs typeface="B Nazanin" pitchFamily="2" charset="-78"/>
              </a:rPr>
              <a:t>و وقاری که ویژه روزه داری است را از دست مده . مبادا روزی که روزه هستی اعمالت با روزهای قبل که روزه نیستی یکسان باشد. </a:t>
            </a:r>
            <a:endParaRPr lang="en-US" sz="2800" dirty="0" smtClean="0">
              <a:cs typeface="B Nazanin" pitchFamily="2" charset="-78"/>
            </a:endParaRPr>
          </a:p>
          <a:p>
            <a:pPr algn="ctr"/>
            <a:r>
              <a:rPr lang="fa-IR" sz="2000" dirty="0" smtClean="0">
                <a:cs typeface="B Nazanin" pitchFamily="2" charset="-78"/>
              </a:rPr>
              <a:t>گزیده </a:t>
            </a:r>
            <a:r>
              <a:rPr lang="fa-IR" sz="2000" dirty="0">
                <a:cs typeface="B Nazanin" pitchFamily="2" charset="-78"/>
              </a:rPr>
              <a:t>کافی جلد 3 صفحه 135</a:t>
            </a:r>
            <a:endParaRPr lang="en-US" sz="2000" dirty="0">
              <a:cs typeface="B Nazanin" pitchFamily="2" charset="-78"/>
            </a:endParaRPr>
          </a:p>
        </p:txBody>
      </p:sp>
      <p:sp>
        <p:nvSpPr>
          <p:cNvPr id="10" name="Slide Number Placeholder 3"/>
          <p:cNvSpPr>
            <a:spLocks noGrp="1"/>
          </p:cNvSpPr>
          <p:nvPr>
            <p:ph type="sldNum" sz="quarter" idx="12"/>
          </p:nvPr>
        </p:nvSpPr>
        <p:spPr>
          <a:xfrm>
            <a:off x="7010400" y="6515100"/>
            <a:ext cx="2133600" cy="365125"/>
          </a:xfrm>
        </p:spPr>
        <p:txBody>
          <a:bodyPr/>
          <a:lstStyle/>
          <a:p>
            <a:fld id="{B6F15528-21DE-4FAA-801E-634DDDAF4B2B}" type="slidenum">
              <a:rPr lang="en-US" smtClean="0"/>
              <a:pPr/>
              <a:t>16</a:t>
            </a:fld>
            <a:endParaRPr lang="en-US" dirty="0"/>
          </a:p>
        </p:txBody>
      </p:sp>
      <p:sp>
        <p:nvSpPr>
          <p:cNvPr id="7" name="Rectangle 6"/>
          <p:cNvSpPr/>
          <p:nvPr/>
        </p:nvSpPr>
        <p:spPr>
          <a:xfrm>
            <a:off x="533400" y="76200"/>
            <a:ext cx="8382000" cy="1077218"/>
          </a:xfrm>
          <a:prstGeom prst="rect">
            <a:avLst/>
          </a:prstGeom>
        </p:spPr>
        <p:txBody>
          <a:bodyPr wrap="square">
            <a:spAutoFit/>
          </a:bodyPr>
          <a:lstStyle/>
          <a:p>
            <a:pPr algn="ctr"/>
            <a:r>
              <a:rPr lang="en-US" sz="3200" b="1" dirty="0" smtClean="0">
                <a:solidFill>
                  <a:srgbClr val="7030A0"/>
                </a:solidFill>
              </a:rPr>
              <a:t>What </a:t>
            </a:r>
            <a:r>
              <a:rPr lang="en-US" sz="3200" b="1" dirty="0">
                <a:solidFill>
                  <a:srgbClr val="7030A0"/>
                </a:solidFill>
              </a:rPr>
              <a:t>Could </a:t>
            </a:r>
            <a:r>
              <a:rPr lang="en-US" sz="3200" b="1" dirty="0" smtClean="0">
                <a:solidFill>
                  <a:srgbClr val="7030A0"/>
                </a:solidFill>
              </a:rPr>
              <a:t>We </a:t>
            </a:r>
            <a:r>
              <a:rPr lang="en-US" sz="3200" b="1" dirty="0">
                <a:solidFill>
                  <a:srgbClr val="7030A0"/>
                </a:solidFill>
              </a:rPr>
              <a:t>Gain </a:t>
            </a:r>
            <a:r>
              <a:rPr lang="en-US" sz="3200" b="1" dirty="0" smtClean="0">
                <a:solidFill>
                  <a:srgbClr val="7030A0"/>
                </a:solidFill>
              </a:rPr>
              <a:t>From </a:t>
            </a:r>
            <a:r>
              <a:rPr lang="en-US" sz="3200" b="1" dirty="0">
                <a:solidFill>
                  <a:srgbClr val="7030A0"/>
                </a:solidFill>
              </a:rPr>
              <a:t>Ramadan Fasting</a:t>
            </a:r>
            <a:r>
              <a:rPr lang="en-US" sz="3200" b="1" dirty="0" smtClean="0">
                <a:solidFill>
                  <a:srgbClr val="7030A0"/>
                </a:solidFill>
              </a:rPr>
              <a:t>? </a:t>
            </a:r>
            <a:r>
              <a:rPr lang="en-US" dirty="0" smtClean="0">
                <a:solidFill>
                  <a:srgbClr val="7030A0"/>
                </a:solidFill>
              </a:rPr>
              <a:t>cont'd</a:t>
            </a:r>
            <a:endParaRPr lang="en-US" dirty="0">
              <a:solidFill>
                <a:srgbClr val="7030A0"/>
              </a:solidFill>
            </a:endParaRPr>
          </a:p>
        </p:txBody>
      </p:sp>
    </p:spTree>
    <p:extLst>
      <p:ext uri="{BB962C8B-B14F-4D97-AF65-F5344CB8AC3E}">
        <p14:creationId xmlns:p14="http://schemas.microsoft.com/office/powerpoint/2010/main" xmlns="" val="210613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04800"/>
            <a:ext cx="9144001" cy="646331"/>
          </a:xfrm>
          <a:prstGeom prst="rect">
            <a:avLst/>
          </a:prstGeom>
        </p:spPr>
        <p:txBody>
          <a:bodyPr wrap="square">
            <a:spAutoFit/>
          </a:bodyPr>
          <a:lstStyle/>
          <a:p>
            <a:pPr algn="ctr"/>
            <a:r>
              <a:rPr lang="en-US" sz="3600" b="1" dirty="0" smtClean="0">
                <a:solidFill>
                  <a:srgbClr val="C8EC14"/>
                </a:solidFill>
                <a:effectLst>
                  <a:outerShdw blurRad="38100" dist="38100" dir="2700000" algn="tl">
                    <a:srgbClr val="000000">
                      <a:alpha val="43137"/>
                    </a:srgbClr>
                  </a:outerShdw>
                </a:effectLst>
              </a:rPr>
              <a:t>Physiological </a:t>
            </a:r>
            <a:r>
              <a:rPr lang="en-US" sz="3600" b="1" dirty="0">
                <a:solidFill>
                  <a:srgbClr val="C8EC14"/>
                </a:solidFill>
                <a:effectLst>
                  <a:outerShdw blurRad="38100" dist="38100" dir="2700000" algn="tl">
                    <a:srgbClr val="000000">
                      <a:alpha val="43137"/>
                    </a:srgbClr>
                  </a:outerShdw>
                </a:effectLst>
              </a:rPr>
              <a:t>changes </a:t>
            </a:r>
            <a:r>
              <a:rPr lang="en-US" sz="3600" b="1" dirty="0" smtClean="0">
                <a:solidFill>
                  <a:srgbClr val="C8EC14"/>
                </a:solidFill>
                <a:effectLst>
                  <a:outerShdw blurRad="38100" dist="38100" dir="2700000" algn="tl">
                    <a:srgbClr val="000000">
                      <a:alpha val="43137"/>
                    </a:srgbClr>
                  </a:outerShdw>
                </a:effectLst>
              </a:rPr>
              <a:t>during Ramadan Fasting</a:t>
            </a:r>
            <a:endParaRPr lang="en-US" sz="3600" b="1" dirty="0">
              <a:solidFill>
                <a:srgbClr val="C8EC14"/>
              </a:solidFill>
              <a:effectLst>
                <a:outerShdw blurRad="38100" dist="38100" dir="2700000" algn="tl">
                  <a:srgbClr val="000000">
                    <a:alpha val="43137"/>
                  </a:srgbClr>
                </a:outerShdw>
              </a:effectLst>
            </a:endParaRPr>
          </a:p>
        </p:txBody>
      </p:sp>
      <p:sp>
        <p:nvSpPr>
          <p:cNvPr id="6" name="Rectangle 5"/>
          <p:cNvSpPr/>
          <p:nvPr/>
        </p:nvSpPr>
        <p:spPr>
          <a:xfrm rot="20714517">
            <a:off x="389923" y="1810563"/>
            <a:ext cx="1897455" cy="1477328"/>
          </a:xfrm>
          <a:prstGeom prst="rect">
            <a:avLst/>
          </a:prstGeom>
        </p:spPr>
        <p:txBody>
          <a:bodyPr wrap="square">
            <a:spAutoFit/>
          </a:bodyPr>
          <a:lstStyle/>
          <a:p>
            <a:r>
              <a:rPr lang="en-US" dirty="0">
                <a:solidFill>
                  <a:schemeClr val="tx2">
                    <a:lumMod val="60000"/>
                    <a:lumOff val="40000"/>
                  </a:schemeClr>
                </a:solidFill>
              </a:rPr>
              <a:t>Technically the body enters </a:t>
            </a:r>
            <a:r>
              <a:rPr lang="en-US" dirty="0" smtClean="0">
                <a:solidFill>
                  <a:schemeClr val="accent6">
                    <a:lumMod val="75000"/>
                  </a:schemeClr>
                </a:solidFill>
              </a:rPr>
              <a:t>into a fasting state eight hours or </a:t>
            </a:r>
            <a:r>
              <a:rPr lang="en-US" dirty="0">
                <a:solidFill>
                  <a:schemeClr val="accent6">
                    <a:lumMod val="75000"/>
                  </a:schemeClr>
                </a:solidFill>
              </a:rPr>
              <a:t>so after the last </a:t>
            </a:r>
            <a:r>
              <a:rPr lang="en-US" dirty="0" smtClean="0">
                <a:solidFill>
                  <a:schemeClr val="accent6">
                    <a:lumMod val="75000"/>
                  </a:schemeClr>
                </a:solidFill>
              </a:rPr>
              <a:t>meal</a:t>
            </a:r>
            <a:endParaRPr lang="en-US" dirty="0">
              <a:solidFill>
                <a:schemeClr val="tx2">
                  <a:lumMod val="60000"/>
                  <a:lumOff val="40000"/>
                </a:schemeClr>
              </a:solidFill>
            </a:endParaRPr>
          </a:p>
        </p:txBody>
      </p:sp>
      <p:sp>
        <p:nvSpPr>
          <p:cNvPr id="7" name="Rectangle 6"/>
          <p:cNvSpPr/>
          <p:nvPr/>
        </p:nvSpPr>
        <p:spPr>
          <a:xfrm>
            <a:off x="2971800" y="3708737"/>
            <a:ext cx="5181600" cy="1200329"/>
          </a:xfrm>
          <a:prstGeom prst="rect">
            <a:avLst/>
          </a:prstGeom>
        </p:spPr>
        <p:txBody>
          <a:bodyPr wrap="square">
            <a:spAutoFit/>
          </a:bodyPr>
          <a:lstStyle/>
          <a:p>
            <a:pPr algn="just"/>
            <a:r>
              <a:rPr lang="en-US" sz="2400" dirty="0" smtClean="0">
                <a:solidFill>
                  <a:schemeClr val="accent6">
                    <a:lumMod val="75000"/>
                  </a:schemeClr>
                </a:solidFill>
              </a:rPr>
              <a:t>Later </a:t>
            </a:r>
            <a:r>
              <a:rPr lang="en-US" sz="2400" dirty="0">
                <a:solidFill>
                  <a:schemeClr val="accent6">
                    <a:lumMod val="75000"/>
                  </a:schemeClr>
                </a:solidFill>
              </a:rPr>
              <a:t>in the fast</a:t>
            </a:r>
            <a:r>
              <a:rPr lang="en-US" sz="2400" dirty="0"/>
              <a:t>, once the stores of glucose </a:t>
            </a:r>
            <a:r>
              <a:rPr lang="en-US" sz="2400" dirty="0" smtClean="0"/>
              <a:t>run </a:t>
            </a:r>
            <a:r>
              <a:rPr lang="en-US" sz="2400" dirty="0"/>
              <a:t>out,</a:t>
            </a:r>
            <a:r>
              <a:rPr lang="en-US" sz="2400" dirty="0">
                <a:solidFill>
                  <a:schemeClr val="accent6">
                    <a:lumMod val="75000"/>
                  </a:schemeClr>
                </a:solidFill>
              </a:rPr>
              <a:t> fat becomes the next store source </a:t>
            </a:r>
            <a:r>
              <a:rPr lang="en-US" sz="2400" dirty="0"/>
              <a:t>of energy </a:t>
            </a:r>
            <a:r>
              <a:rPr lang="en-US" sz="2400" dirty="0" smtClean="0"/>
              <a:t>.</a:t>
            </a:r>
          </a:p>
        </p:txBody>
      </p:sp>
      <p:sp>
        <p:nvSpPr>
          <p:cNvPr id="3" name="Footer Placeholder 2"/>
          <p:cNvSpPr>
            <a:spLocks noGrp="1"/>
          </p:cNvSpPr>
          <p:nvPr>
            <p:ph type="ftr" sz="quarter" idx="11"/>
          </p:nvPr>
        </p:nvSpPr>
        <p:spPr/>
        <p:txBody>
          <a:bodyPr/>
          <a:lstStyle/>
          <a:p>
            <a:endParaRPr lang="en-US"/>
          </a:p>
        </p:txBody>
      </p:sp>
      <p:pic>
        <p:nvPicPr>
          <p:cNvPr id="38914" name="Picture 2" descr="C:\Endocrinology Research Centre 21 bahman\fasting workshop\images\fruit-lemon-hd-unique-nature-15473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57800"/>
            <a:ext cx="91440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B6F15528-21DE-4FAA-801E-634DDDAF4B2B}" type="slidenum">
              <a:rPr lang="en-US" smtClean="0">
                <a:solidFill>
                  <a:schemeClr val="tx1"/>
                </a:solidFill>
              </a:rPr>
              <a:pPr/>
              <a:t>17</a:t>
            </a:fld>
            <a:endParaRPr lang="en-US" dirty="0">
              <a:solidFill>
                <a:schemeClr val="tx1"/>
              </a:solidFill>
            </a:endParaRPr>
          </a:p>
        </p:txBody>
      </p:sp>
      <p:sp>
        <p:nvSpPr>
          <p:cNvPr id="10" name="Rectangle 9"/>
          <p:cNvSpPr/>
          <p:nvPr/>
        </p:nvSpPr>
        <p:spPr>
          <a:xfrm>
            <a:off x="3048000" y="1524000"/>
            <a:ext cx="4876800" cy="1015663"/>
          </a:xfrm>
          <a:prstGeom prst="rect">
            <a:avLst/>
          </a:prstGeom>
        </p:spPr>
        <p:txBody>
          <a:bodyPr wrap="square">
            <a:spAutoFit/>
          </a:bodyPr>
          <a:lstStyle/>
          <a:p>
            <a:pPr algn="just"/>
            <a:r>
              <a:rPr lang="en-US" sz="2000" dirty="0" smtClean="0">
                <a:solidFill>
                  <a:schemeClr val="accent6">
                    <a:lumMod val="75000"/>
                  </a:schemeClr>
                </a:solidFill>
              </a:rPr>
              <a:t>In the normal state, body glucose</a:t>
            </a:r>
            <a:r>
              <a:rPr lang="en-US" sz="2000" dirty="0" smtClean="0"/>
              <a:t>, which is stored in the liver and muscles, is the body’s main source of energy. </a:t>
            </a:r>
          </a:p>
        </p:txBody>
      </p:sp>
      <p:sp>
        <p:nvSpPr>
          <p:cNvPr id="11" name="Rectangle 10"/>
          <p:cNvSpPr/>
          <p:nvPr/>
        </p:nvSpPr>
        <p:spPr>
          <a:xfrm>
            <a:off x="3048000" y="2706469"/>
            <a:ext cx="4800600" cy="707886"/>
          </a:xfrm>
          <a:prstGeom prst="rect">
            <a:avLst/>
          </a:prstGeom>
        </p:spPr>
        <p:txBody>
          <a:bodyPr wrap="square">
            <a:spAutoFit/>
          </a:bodyPr>
          <a:lstStyle/>
          <a:p>
            <a:pPr algn="just"/>
            <a:r>
              <a:rPr lang="en-US" sz="2000" dirty="0" smtClean="0">
                <a:solidFill>
                  <a:schemeClr val="accent6">
                    <a:lumMod val="75000"/>
                  </a:schemeClr>
                </a:solidFill>
              </a:rPr>
              <a:t>During a fast, this store of glucose is used up first </a:t>
            </a:r>
            <a:r>
              <a:rPr lang="en-US" sz="2000" dirty="0" smtClean="0"/>
              <a:t>to provide energy. </a:t>
            </a:r>
          </a:p>
        </p:txBody>
      </p:sp>
      <p:sp>
        <p:nvSpPr>
          <p:cNvPr id="13" name="Rectangle 12"/>
          <p:cNvSpPr/>
          <p:nvPr/>
        </p:nvSpPr>
        <p:spPr>
          <a:xfrm>
            <a:off x="0" y="6596390"/>
            <a:ext cx="9144000" cy="261610"/>
          </a:xfrm>
          <a:prstGeom prst="rect">
            <a:avLst/>
          </a:prstGeom>
        </p:spPr>
        <p:txBody>
          <a:bodyPr wrap="square">
            <a:spAutoFit/>
          </a:bodyPr>
          <a:lstStyle/>
          <a:p>
            <a:r>
              <a:rPr lang="en-US" sz="1100" dirty="0" smtClean="0"/>
              <a:t>Ramadan health guide. Equality and Human Rights Department of Health.USA. Sept 07</a:t>
            </a:r>
            <a:endParaRPr lang="en-US" sz="1100" dirty="0"/>
          </a:p>
        </p:txBody>
      </p:sp>
    </p:spTree>
    <p:extLst>
      <p:ext uri="{BB962C8B-B14F-4D97-AF65-F5344CB8AC3E}">
        <p14:creationId xmlns:p14="http://schemas.microsoft.com/office/powerpoint/2010/main" xmlns="" val="1951506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1334869"/>
            <a:ext cx="7924800" cy="707886"/>
          </a:xfrm>
          <a:prstGeom prst="rect">
            <a:avLst/>
          </a:prstGeom>
          <a:solidFill>
            <a:schemeClr val="bg1"/>
          </a:solidFill>
        </p:spPr>
        <p:txBody>
          <a:bodyPr wrap="square">
            <a:spAutoFit/>
          </a:bodyPr>
          <a:lstStyle/>
          <a:p>
            <a:pPr algn="ctr"/>
            <a:r>
              <a:rPr lang="en-US" sz="2000" b="1" dirty="0"/>
              <a:t>Only with a prolonged fast of many days to weeks, does </a:t>
            </a:r>
            <a:r>
              <a:rPr lang="en-US" sz="2000" b="1" dirty="0" smtClean="0"/>
              <a:t>the </a:t>
            </a:r>
            <a:r>
              <a:rPr lang="en-US" sz="2000" b="1" dirty="0"/>
              <a:t>body eventually turn to protein for </a:t>
            </a:r>
            <a:r>
              <a:rPr lang="en-US" sz="2000" b="1" dirty="0" smtClean="0"/>
              <a:t>energy : starvation</a:t>
            </a:r>
            <a:endParaRPr lang="en-US" sz="2000" b="1" dirty="0"/>
          </a:p>
        </p:txBody>
      </p:sp>
      <p:sp>
        <p:nvSpPr>
          <p:cNvPr id="6" name="Slide Number Placeholder 4"/>
          <p:cNvSpPr>
            <a:spLocks noGrp="1"/>
          </p:cNvSpPr>
          <p:nvPr>
            <p:ph type="sldNum" sz="quarter" idx="12"/>
          </p:nvPr>
        </p:nvSpPr>
        <p:spPr>
          <a:xfrm>
            <a:off x="6553200" y="6356350"/>
            <a:ext cx="2133600" cy="365125"/>
          </a:xfrm>
        </p:spPr>
        <p:txBody>
          <a:bodyPr/>
          <a:lstStyle/>
          <a:p>
            <a:fld id="{B6F15528-21DE-4FAA-801E-634DDDAF4B2B}" type="slidenum">
              <a:rPr lang="en-US" smtClean="0"/>
              <a:pPr/>
              <a:t>18</a:t>
            </a:fld>
            <a:endParaRPr lang="en-US"/>
          </a:p>
        </p:txBody>
      </p:sp>
      <p:sp>
        <p:nvSpPr>
          <p:cNvPr id="8" name="Rectangle 7"/>
          <p:cNvSpPr/>
          <p:nvPr/>
        </p:nvSpPr>
        <p:spPr>
          <a:xfrm>
            <a:off x="1905000" y="2451080"/>
            <a:ext cx="5486400" cy="3416320"/>
          </a:xfrm>
          <a:prstGeom prst="rect">
            <a:avLst/>
          </a:prstGeom>
        </p:spPr>
        <p:txBody>
          <a:bodyPr wrap="square">
            <a:spAutoFit/>
          </a:bodyPr>
          <a:lstStyle/>
          <a:p>
            <a:pPr marL="285750" indent="-285750" algn="just">
              <a:buFont typeface="Wingdings" pitchFamily="2" charset="2"/>
              <a:buChar char="Ø"/>
            </a:pPr>
            <a:r>
              <a:rPr lang="en-US" dirty="0">
                <a:solidFill>
                  <a:srgbClr val="00B0F0"/>
                </a:solidFill>
              </a:rPr>
              <a:t>As the Ramadan fast only extends from dawn till dusk, </a:t>
            </a:r>
            <a:r>
              <a:rPr lang="en-US" dirty="0" smtClean="0">
                <a:solidFill>
                  <a:srgbClr val="FF0000"/>
                </a:solidFill>
              </a:rPr>
              <a:t>there is ample opportunity to replenish energy stores at pre-dawn </a:t>
            </a:r>
            <a:r>
              <a:rPr lang="en-US" dirty="0">
                <a:solidFill>
                  <a:srgbClr val="FF0000"/>
                </a:solidFill>
              </a:rPr>
              <a:t>and dusk </a:t>
            </a:r>
            <a:r>
              <a:rPr lang="en-US" dirty="0" smtClean="0">
                <a:solidFill>
                  <a:srgbClr val="FF0000"/>
                </a:solidFill>
              </a:rPr>
              <a:t>meals.</a:t>
            </a:r>
          </a:p>
          <a:p>
            <a:pPr marL="285750" indent="-285750" algn="just">
              <a:buFont typeface="Wingdings" pitchFamily="2" charset="2"/>
              <a:buChar char="Ø"/>
            </a:pPr>
            <a:endParaRPr lang="en-US" dirty="0" smtClean="0">
              <a:solidFill>
                <a:srgbClr val="00B0F0"/>
              </a:solidFill>
            </a:endParaRPr>
          </a:p>
          <a:p>
            <a:pPr marL="285750" indent="-285750" algn="just">
              <a:buFont typeface="Wingdings" pitchFamily="2" charset="2"/>
              <a:buChar char="Ø"/>
            </a:pPr>
            <a:r>
              <a:rPr lang="en-US" dirty="0" smtClean="0">
                <a:solidFill>
                  <a:srgbClr val="00B0F0"/>
                </a:solidFill>
              </a:rPr>
              <a:t>This </a:t>
            </a:r>
            <a:r>
              <a:rPr lang="en-US" dirty="0">
                <a:solidFill>
                  <a:srgbClr val="00B0F0"/>
                </a:solidFill>
              </a:rPr>
              <a:t>provides a </a:t>
            </a:r>
            <a:r>
              <a:rPr lang="en-US" dirty="0">
                <a:solidFill>
                  <a:srgbClr val="FF0000"/>
                </a:solidFill>
              </a:rPr>
              <a:t>progressive </a:t>
            </a:r>
            <a:r>
              <a:rPr lang="en-US" dirty="0" smtClean="0">
                <a:solidFill>
                  <a:srgbClr val="FF0000"/>
                </a:solidFill>
              </a:rPr>
              <a:t>gentle </a:t>
            </a:r>
            <a:r>
              <a:rPr lang="en-US" dirty="0">
                <a:solidFill>
                  <a:srgbClr val="FF0000"/>
                </a:solidFill>
              </a:rPr>
              <a:t>transition from using glucose to fat </a:t>
            </a:r>
            <a:r>
              <a:rPr lang="en-US" dirty="0">
                <a:solidFill>
                  <a:srgbClr val="00B0F0"/>
                </a:solidFill>
              </a:rPr>
              <a:t>as the main </a:t>
            </a:r>
            <a:r>
              <a:rPr lang="en-US" dirty="0" smtClean="0">
                <a:solidFill>
                  <a:srgbClr val="00B0F0"/>
                </a:solidFill>
              </a:rPr>
              <a:t>source </a:t>
            </a:r>
            <a:r>
              <a:rPr lang="en-US" dirty="0">
                <a:solidFill>
                  <a:srgbClr val="00B0F0"/>
                </a:solidFill>
              </a:rPr>
              <a:t>of energy, and prevents the breakdown of </a:t>
            </a:r>
            <a:r>
              <a:rPr lang="en-US" dirty="0" smtClean="0">
                <a:solidFill>
                  <a:srgbClr val="00B0F0"/>
                </a:solidFill>
              </a:rPr>
              <a:t>muscle </a:t>
            </a:r>
            <a:r>
              <a:rPr lang="en-US" dirty="0">
                <a:solidFill>
                  <a:srgbClr val="00B0F0"/>
                </a:solidFill>
              </a:rPr>
              <a:t>for protein. </a:t>
            </a:r>
            <a:endParaRPr lang="en-US" dirty="0" smtClean="0">
              <a:solidFill>
                <a:srgbClr val="00B0F0"/>
              </a:solidFill>
            </a:endParaRPr>
          </a:p>
          <a:p>
            <a:pPr marL="285750" indent="-285750" algn="just">
              <a:buFont typeface="Wingdings" pitchFamily="2" charset="2"/>
              <a:buChar char="Ø"/>
            </a:pPr>
            <a:endParaRPr lang="en-US" dirty="0" smtClean="0">
              <a:solidFill>
                <a:srgbClr val="00B0F0"/>
              </a:solidFill>
            </a:endParaRPr>
          </a:p>
          <a:p>
            <a:pPr marL="285750" indent="-285750" algn="just">
              <a:buFont typeface="Wingdings" pitchFamily="2" charset="2"/>
              <a:buChar char="Ø"/>
            </a:pPr>
            <a:r>
              <a:rPr lang="en-US" dirty="0" smtClean="0">
                <a:solidFill>
                  <a:srgbClr val="FF0000"/>
                </a:solidFill>
              </a:rPr>
              <a:t>A detoxification </a:t>
            </a:r>
            <a:r>
              <a:rPr lang="en-US" dirty="0">
                <a:solidFill>
                  <a:srgbClr val="FF0000"/>
                </a:solidFill>
              </a:rPr>
              <a:t>process also seems to occur</a:t>
            </a:r>
            <a:r>
              <a:rPr lang="en-US" dirty="0">
                <a:solidFill>
                  <a:srgbClr val="00B0F0"/>
                </a:solidFill>
              </a:rPr>
              <a:t>, as any toxins stored </a:t>
            </a:r>
            <a:r>
              <a:rPr lang="en-US" dirty="0" smtClean="0">
                <a:solidFill>
                  <a:srgbClr val="00B0F0"/>
                </a:solidFill>
              </a:rPr>
              <a:t>in </a:t>
            </a:r>
            <a:r>
              <a:rPr lang="en-US" dirty="0">
                <a:solidFill>
                  <a:srgbClr val="00B0F0"/>
                </a:solidFill>
              </a:rPr>
              <a:t>the body’s fat are dissolved and removed from the body. </a:t>
            </a:r>
          </a:p>
        </p:txBody>
      </p:sp>
      <p:sp>
        <p:nvSpPr>
          <p:cNvPr id="13" name="Rectangle 12"/>
          <p:cNvSpPr/>
          <p:nvPr/>
        </p:nvSpPr>
        <p:spPr>
          <a:xfrm>
            <a:off x="-1" y="304800"/>
            <a:ext cx="9144001" cy="646331"/>
          </a:xfrm>
          <a:prstGeom prst="rect">
            <a:avLst/>
          </a:prstGeom>
          <a:solidFill>
            <a:schemeClr val="bg1"/>
          </a:solidFill>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2400" dirty="0" smtClean="0">
                <a:solidFill>
                  <a:srgbClr val="C8EC14"/>
                </a:solidFill>
                <a:latin typeface="Calibri"/>
              </a:rPr>
              <a:t>,</a:t>
            </a:r>
            <a:r>
              <a:rPr lang="en-US" sz="3600" dirty="0" smtClean="0">
                <a:solidFill>
                  <a:srgbClr val="C8EC14"/>
                </a:solidFill>
                <a:latin typeface="Calibri"/>
              </a:rPr>
              <a:t> </a:t>
            </a:r>
            <a:r>
              <a:rPr lang="en-US" sz="2400" dirty="0" smtClean="0">
                <a:solidFill>
                  <a:srgbClr val="C8EC14"/>
                </a:solidFill>
                <a:latin typeface="Calibri"/>
              </a:rPr>
              <a:t>cont'd</a:t>
            </a:r>
            <a:endParaRPr lang="en-US" sz="3600" b="1" dirty="0" smtClean="0">
              <a:solidFill>
                <a:srgbClr val="C8EC14"/>
              </a:solidFill>
              <a:effectLst>
                <a:outerShdw blurRad="38100" dist="38100" dir="2700000" algn="tl">
                  <a:srgbClr val="000000">
                    <a:alpha val="43137"/>
                  </a:srgbClr>
                </a:outerShdw>
              </a:effectLst>
            </a:endParaRPr>
          </a:p>
        </p:txBody>
      </p:sp>
      <p:sp>
        <p:nvSpPr>
          <p:cNvPr id="11" name="Rectangle 10"/>
          <p:cNvSpPr/>
          <p:nvPr/>
        </p:nvSpPr>
        <p:spPr>
          <a:xfrm>
            <a:off x="0" y="6596390"/>
            <a:ext cx="9144000" cy="261610"/>
          </a:xfrm>
          <a:prstGeom prst="rect">
            <a:avLst/>
          </a:prstGeom>
        </p:spPr>
        <p:txBody>
          <a:bodyPr wrap="square">
            <a:spAutoFit/>
          </a:bodyPr>
          <a:lstStyle/>
          <a:p>
            <a:r>
              <a:rPr lang="en-US" sz="1100" dirty="0" smtClean="0"/>
              <a:t>Ramadan health guide. Equality and Human Rights Department of Health.USA. Sept 07</a:t>
            </a:r>
            <a:endParaRPr lang="en-US" sz="1100" dirty="0"/>
          </a:p>
        </p:txBody>
      </p:sp>
    </p:spTree>
    <p:extLst>
      <p:ext uri="{BB962C8B-B14F-4D97-AF65-F5344CB8AC3E}">
        <p14:creationId xmlns:p14="http://schemas.microsoft.com/office/powerpoint/2010/main" xmlns="" val="32544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105400" y="6492875"/>
            <a:ext cx="4038600" cy="365125"/>
          </a:xfrm>
          <a:solidFill>
            <a:schemeClr val="bg1"/>
          </a:solidFill>
        </p:spPr>
        <p:txBody>
          <a:bodyPr/>
          <a:lstStyle/>
          <a:p>
            <a:fld id="{B6F15528-21DE-4FAA-801E-634DDDAF4B2B}" type="slidenum">
              <a:rPr lang="en-US" smtClean="0"/>
              <a:pPr/>
              <a:t>19</a:t>
            </a:fld>
            <a:endParaRPr lang="en-US" dirty="0"/>
          </a:p>
        </p:txBody>
      </p:sp>
      <p:pic>
        <p:nvPicPr>
          <p:cNvPr id="40962" name="Picture 2" descr="C:\Endocrinology Research Centre 21 bahman\fasting workshop\images\happy-ramadan-powerpoint-backgroun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81400"/>
            <a:ext cx="3505200" cy="3276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bwMode="auto">
          <a:xfrm>
            <a:off x="381000" y="4572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a-IR" sz="2400" b="1" dirty="0" smtClean="0">
                <a:cs typeface="B Mitra" pitchFamily="2" charset="-78"/>
              </a:rPr>
              <a:t>الف. تاثیر روزه داری بر متابولیسم کربوهیدرات</a:t>
            </a:r>
            <a:endParaRPr lang="en-US" sz="2400" dirty="0">
              <a:cs typeface="B Mitra" pitchFamily="2" charset="-78"/>
            </a:endParaRPr>
          </a:p>
        </p:txBody>
      </p:sp>
      <p:sp>
        <p:nvSpPr>
          <p:cNvPr id="7" name="Rectangle 3"/>
          <p:cNvSpPr txBox="1">
            <a:spLocks noChangeArrowheads="1"/>
          </p:cNvSpPr>
          <p:nvPr/>
        </p:nvSpPr>
        <p:spPr bwMode="auto">
          <a:xfrm>
            <a:off x="3505200" y="1295400"/>
            <a:ext cx="52578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r" rtl="1">
              <a:spcBef>
                <a:spcPts val="0"/>
              </a:spcBef>
              <a:buFontTx/>
              <a:buAutoNum type="arabicPeriod"/>
            </a:pPr>
            <a:r>
              <a:rPr lang="fa-IR" sz="2400" b="1" dirty="0" smtClean="0">
                <a:solidFill>
                  <a:srgbClr val="00B0F0"/>
                </a:solidFill>
                <a:cs typeface="B Mitra" pitchFamily="2" charset="-78"/>
              </a:rPr>
              <a:t>تغییرات سطح گلوکز سرم در طول روزه داری:</a:t>
            </a:r>
            <a:endParaRPr lang="en-US" sz="2400" b="1" dirty="0" smtClean="0">
              <a:solidFill>
                <a:srgbClr val="00B0F0"/>
              </a:solidFill>
              <a:cs typeface="B Mitra" pitchFamily="2" charset="-78"/>
            </a:endParaRPr>
          </a:p>
          <a:p>
            <a:pPr algn="r" rtl="1">
              <a:spcBef>
                <a:spcPts val="0"/>
              </a:spcBef>
              <a:buFont typeface="Wingdings" pitchFamily="2" charset="2"/>
              <a:buChar char="ü"/>
            </a:pPr>
            <a:r>
              <a:rPr lang="fa-IR" sz="2000" dirty="0" smtClean="0">
                <a:cs typeface="B Mitra" pitchFamily="2" charset="-78"/>
              </a:rPr>
              <a:t> در روز های اول: کاهش اندک در سطح گلوکز سرم</a:t>
            </a:r>
          </a:p>
          <a:p>
            <a:pPr algn="r" rtl="1">
              <a:spcBef>
                <a:spcPts val="0"/>
              </a:spcBef>
              <a:buFont typeface="Wingdings" pitchFamily="2" charset="2"/>
              <a:buChar char="ü"/>
            </a:pPr>
            <a:r>
              <a:rPr lang="fa-IR" sz="2000" dirty="0" smtClean="0">
                <a:cs typeface="B Mitra" pitchFamily="2" charset="-78"/>
              </a:rPr>
              <a:t> در دهه دوم:</a:t>
            </a:r>
            <a:r>
              <a:rPr lang="en-US" sz="2000" dirty="0" smtClean="0">
                <a:cs typeface="B Mitra" pitchFamily="2" charset="-78"/>
              </a:rPr>
              <a:t> </a:t>
            </a:r>
            <a:r>
              <a:rPr lang="fa-IR" sz="2000" dirty="0" smtClean="0">
                <a:cs typeface="B Mitra" pitchFamily="2" charset="-78"/>
              </a:rPr>
              <a:t>برگشت به مقادیر قبل از روزه داری</a:t>
            </a:r>
          </a:p>
          <a:p>
            <a:pPr algn="r" rtl="1">
              <a:spcBef>
                <a:spcPts val="0"/>
              </a:spcBef>
              <a:buFont typeface="Wingdings" pitchFamily="2" charset="2"/>
              <a:buChar char="ü"/>
            </a:pPr>
            <a:r>
              <a:rPr lang="fa-IR" sz="2000" dirty="0" smtClean="0">
                <a:cs typeface="B Mitra" pitchFamily="2" charset="-78"/>
              </a:rPr>
              <a:t>در دهه آخر: اندکی افزایش</a:t>
            </a:r>
          </a:p>
          <a:p>
            <a:pPr algn="r" rtl="1">
              <a:spcBef>
                <a:spcPts val="0"/>
              </a:spcBef>
              <a:buFont typeface="Wingdings" pitchFamily="2" charset="2"/>
              <a:buChar char="ü"/>
            </a:pPr>
            <a:r>
              <a:rPr lang="fa-IR" sz="2000" dirty="0" smtClean="0">
                <a:cs typeface="B Mitra" pitchFamily="2" charset="-78"/>
              </a:rPr>
              <a:t>حداکثر کاهش سطح گلوکز سرم در طول روزه داری: 63 میلی گرم در دسی لیتر</a:t>
            </a:r>
            <a:endParaRPr lang="en-US" sz="2000" dirty="0" smtClean="0">
              <a:cs typeface="B Mitra" pitchFamily="2" charset="-78"/>
            </a:endParaRPr>
          </a:p>
          <a:p>
            <a:pPr algn="r" rtl="1">
              <a:spcBef>
                <a:spcPts val="0"/>
              </a:spcBef>
              <a:buFontTx/>
              <a:buNone/>
            </a:pPr>
            <a:r>
              <a:rPr lang="fa-IR" sz="2400" b="1" dirty="0" smtClean="0">
                <a:solidFill>
                  <a:srgbClr val="00B0F0"/>
                </a:solidFill>
                <a:cs typeface="B Mitra" pitchFamily="2" charset="-78"/>
              </a:rPr>
              <a:t>2. کاهش سطح انسولین سرم</a:t>
            </a:r>
          </a:p>
          <a:p>
            <a:pPr algn="r" rtl="1">
              <a:spcBef>
                <a:spcPts val="0"/>
              </a:spcBef>
              <a:buFontTx/>
              <a:buNone/>
            </a:pPr>
            <a:r>
              <a:rPr lang="fa-IR" sz="2400" b="1" dirty="0" smtClean="0">
                <a:solidFill>
                  <a:srgbClr val="00B0F0"/>
                </a:solidFill>
                <a:cs typeface="B Mitra" pitchFamily="2" charset="-78"/>
              </a:rPr>
              <a:t>3. افزایش سطح گلوکاگون</a:t>
            </a:r>
          </a:p>
          <a:p>
            <a:pPr algn="r" rtl="1">
              <a:spcBef>
                <a:spcPts val="0"/>
              </a:spcBef>
              <a:buFontTx/>
              <a:buNone/>
            </a:pPr>
            <a:r>
              <a:rPr lang="fa-IR" sz="2400" b="1" dirty="0" smtClean="0">
                <a:solidFill>
                  <a:srgbClr val="00B0F0"/>
                </a:solidFill>
                <a:cs typeface="B Mitra" pitchFamily="2" charset="-78"/>
              </a:rPr>
              <a:t>4. افزایش فعالیت سمپاتیک</a:t>
            </a:r>
          </a:p>
          <a:p>
            <a:pPr algn="r" rtl="1">
              <a:spcBef>
                <a:spcPts val="0"/>
              </a:spcBef>
              <a:buFontTx/>
              <a:buNone/>
            </a:pPr>
            <a:endParaRPr lang="fa-IR" sz="2400" b="1" dirty="0" smtClean="0">
              <a:solidFill>
                <a:srgbClr val="00B0F0"/>
              </a:solidFill>
              <a:cs typeface="B Mitra" pitchFamily="2" charset="-78"/>
            </a:endParaRPr>
          </a:p>
          <a:p>
            <a:pPr algn="r" rtl="1">
              <a:spcBef>
                <a:spcPts val="0"/>
              </a:spcBef>
              <a:buFontTx/>
              <a:buNone/>
            </a:pPr>
            <a:r>
              <a:rPr lang="fa-IR" sz="2400" b="1" dirty="0" smtClean="0">
                <a:solidFill>
                  <a:srgbClr val="00B0F0"/>
                </a:solidFill>
                <a:cs typeface="B Mitra" pitchFamily="2" charset="-78"/>
              </a:rPr>
              <a:t>5. افزایش سطح گلیکوژنولیز (تخلیه ذخایر گلیکوژن) و گلوکونئوژنز با افزایش مدت زمان روزه داری</a:t>
            </a:r>
            <a:endParaRPr lang="fa-IR" sz="2400" dirty="0">
              <a:cs typeface="B Mitra" pitchFamily="2" charset="-78"/>
            </a:endParaRPr>
          </a:p>
        </p:txBody>
      </p:sp>
      <p:sp>
        <p:nvSpPr>
          <p:cNvPr id="9" name="Rectangle 8"/>
          <p:cNvSpPr/>
          <p:nvPr/>
        </p:nvSpPr>
        <p:spPr>
          <a:xfrm>
            <a:off x="-1" y="76200"/>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sp>
        <p:nvSpPr>
          <p:cNvPr id="12" name="Rectangle 11"/>
          <p:cNvSpPr/>
          <p:nvPr/>
        </p:nvSpPr>
        <p:spPr>
          <a:xfrm>
            <a:off x="3412" y="6400800"/>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
        <p:nvSpPr>
          <p:cNvPr id="13" name="Rectangle 12"/>
          <p:cNvSpPr/>
          <p:nvPr/>
        </p:nvSpPr>
        <p:spPr>
          <a:xfrm>
            <a:off x="3412" y="6581001"/>
            <a:ext cx="3292889" cy="246221"/>
          </a:xfrm>
          <a:prstGeom prst="rect">
            <a:avLst/>
          </a:prstGeom>
        </p:spPr>
        <p:txBody>
          <a:bodyPr wrap="none">
            <a:spAutoFit/>
          </a:bodyPr>
          <a:lstStyle/>
          <a:p>
            <a:r>
              <a:rPr lang="fa-IR" sz="1000" dirty="0" smtClean="0">
                <a:cs typeface="B Nazanin" pitchFamily="2" charset="-78"/>
              </a:rPr>
              <a:t>عزیزی، ف. غدد درون ریز و متابولیم ایران 1388.دوره 11. شماره 2. 120-109.</a:t>
            </a:r>
            <a:endParaRPr lang="en-US" sz="1000" dirty="0">
              <a:cs typeface="B Nazanin" pitchFamily="2" charset="-78"/>
            </a:endParaRPr>
          </a:p>
        </p:txBody>
      </p:sp>
      <p:sp>
        <p:nvSpPr>
          <p:cNvPr id="14" name="Rectangle 13"/>
          <p:cNvSpPr/>
          <p:nvPr/>
        </p:nvSpPr>
        <p:spPr>
          <a:xfrm>
            <a:off x="0" y="6249270"/>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Tree>
    <p:extLst>
      <p:ext uri="{BB962C8B-B14F-4D97-AF65-F5344CB8AC3E}">
        <p14:creationId xmlns:p14="http://schemas.microsoft.com/office/powerpoint/2010/main" xmlns="" val="227917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949575"/>
            <a:ext cx="7772400" cy="1470025"/>
          </a:xfrm>
        </p:spPr>
        <p:txBody>
          <a:bodyPr>
            <a:normAutofit/>
          </a:bodyPr>
          <a:lstStyle/>
          <a:p>
            <a:r>
              <a:rPr lang="en-US" sz="5400" b="1" dirty="0" smtClean="0">
                <a:solidFill>
                  <a:schemeClr val="accent3">
                    <a:lumMod val="75000"/>
                  </a:schemeClr>
                </a:solidFill>
                <a:effectLst>
                  <a:outerShdw blurRad="38100" dist="38100" dir="2700000" algn="tl">
                    <a:srgbClr val="000000">
                      <a:alpha val="43137"/>
                    </a:srgbClr>
                  </a:outerShdw>
                </a:effectLst>
                <a:latin typeface="PrudentialHeavy" pitchFamily="2" charset="0"/>
                <a:cs typeface="Times New Roman" pitchFamily="18" charset="0"/>
              </a:rPr>
              <a:t>Benefits of Islamic fasting</a:t>
            </a:r>
            <a:endParaRPr lang="en-US" sz="5400" dirty="0">
              <a:solidFill>
                <a:schemeClr val="accent3">
                  <a:lumMod val="75000"/>
                </a:schemeClr>
              </a:solidFill>
              <a:effectLst>
                <a:outerShdw blurRad="38100" dist="38100" dir="2700000" algn="tl">
                  <a:srgbClr val="000000">
                    <a:alpha val="43137"/>
                  </a:srgbClr>
                </a:outerShdw>
              </a:effectLst>
              <a:latin typeface="PrudentialHeavy" pitchFamily="2" charset="0"/>
            </a:endParaRPr>
          </a:p>
        </p:txBody>
      </p:sp>
      <p:sp>
        <p:nvSpPr>
          <p:cNvPr id="6" name="Subtitle 5"/>
          <p:cNvSpPr>
            <a:spLocks noGrp="1"/>
          </p:cNvSpPr>
          <p:nvPr>
            <p:ph type="subTitle" idx="1"/>
          </p:nvPr>
        </p:nvSpPr>
        <p:spPr>
          <a:xfrm>
            <a:off x="609600" y="4648200"/>
            <a:ext cx="7696200" cy="1981200"/>
          </a:xfrm>
        </p:spPr>
        <p:txBody>
          <a:bodyPr>
            <a:noAutofit/>
          </a:bodyPr>
          <a:lstStyle/>
          <a:p>
            <a:r>
              <a:rPr lang="en-US" sz="2000" b="1" dirty="0" smtClean="0">
                <a:solidFill>
                  <a:schemeClr val="tx1"/>
                </a:solidFill>
              </a:rPr>
              <a:t>Parvin Mirmiran, PhD</a:t>
            </a:r>
          </a:p>
          <a:p>
            <a:r>
              <a:rPr lang="en-US" sz="2000" b="1" dirty="0" smtClean="0">
                <a:solidFill>
                  <a:schemeClr val="tx1"/>
                </a:solidFill>
              </a:rPr>
              <a:t>Zahra Bahadoran</a:t>
            </a:r>
          </a:p>
          <a:p>
            <a:r>
              <a:rPr lang="en-US" sz="1600" dirty="0" smtClean="0">
                <a:solidFill>
                  <a:schemeClr val="tx1"/>
                </a:solidFill>
              </a:rPr>
              <a:t>Nutrition and Endocrine Research Center, Research Institute for Endocrine Disease</a:t>
            </a:r>
          </a:p>
          <a:p>
            <a:r>
              <a:rPr lang="en-US" sz="1600" dirty="0" smtClean="0">
                <a:solidFill>
                  <a:schemeClr val="tx1"/>
                </a:solidFill>
              </a:rPr>
              <a:t>National Nutrition and Food Technology Research Institute</a:t>
            </a:r>
          </a:p>
          <a:p>
            <a:r>
              <a:rPr lang="en-US" sz="1600" dirty="0" err="1" smtClean="0">
                <a:solidFill>
                  <a:schemeClr val="tx1"/>
                </a:solidFill>
              </a:rPr>
              <a:t>Shahid</a:t>
            </a:r>
            <a:r>
              <a:rPr lang="en-US" sz="1600" dirty="0" smtClean="0">
                <a:solidFill>
                  <a:schemeClr val="tx1"/>
                </a:solidFill>
              </a:rPr>
              <a:t> </a:t>
            </a:r>
            <a:r>
              <a:rPr lang="en-US" sz="1600" dirty="0" err="1" smtClean="0">
                <a:solidFill>
                  <a:schemeClr val="tx1"/>
                </a:solidFill>
              </a:rPr>
              <a:t>Beheshti</a:t>
            </a:r>
            <a:r>
              <a:rPr lang="en-US" sz="1600" dirty="0" smtClean="0">
                <a:solidFill>
                  <a:schemeClr val="tx1"/>
                </a:solidFill>
              </a:rPr>
              <a:t> University of Medical Sciences</a:t>
            </a:r>
          </a:p>
          <a:p>
            <a:r>
              <a:rPr lang="en-US" sz="1600" dirty="0" smtClean="0">
                <a:solidFill>
                  <a:schemeClr val="tx1"/>
                </a:solidFill>
              </a:rPr>
              <a:t>1395/2/30</a:t>
            </a:r>
          </a:p>
        </p:txBody>
      </p:sp>
      <p:pic>
        <p:nvPicPr>
          <p:cNvPr id="9" name="Picture 1" descr="arm1"/>
          <p:cNvPicPr>
            <a:picLocks noChangeAspect="1" noChangeArrowheads="1"/>
          </p:cNvPicPr>
          <p:nvPr/>
        </p:nvPicPr>
        <p:blipFill>
          <a:blip r:embed="rId2" cstate="print"/>
          <a:srcRect/>
          <a:stretch>
            <a:fillRect/>
          </a:stretch>
        </p:blipFill>
        <p:spPr bwMode="auto">
          <a:xfrm>
            <a:off x="28575" y="209550"/>
            <a:ext cx="1266825" cy="1085850"/>
          </a:xfrm>
          <a:prstGeom prst="rect">
            <a:avLst/>
          </a:prstGeom>
          <a:noFill/>
          <a:ln w="9525">
            <a:noFill/>
            <a:miter lim="800000"/>
            <a:headEnd/>
            <a:tailEnd/>
          </a:ln>
        </p:spPr>
      </p:pic>
      <p:sp>
        <p:nvSpPr>
          <p:cNvPr id="8" name="Footer Placeholder 7"/>
          <p:cNvSpPr>
            <a:spLocks noGrp="1"/>
          </p:cNvSpPr>
          <p:nvPr>
            <p:ph type="ftr" sz="quarter" idx="11"/>
          </p:nvPr>
        </p:nvSpPr>
        <p:spPr>
          <a:xfrm>
            <a:off x="2971800" y="6492875"/>
            <a:ext cx="2895600" cy="365125"/>
          </a:xfrm>
        </p:spPr>
        <p:txBody>
          <a:bodyPr/>
          <a:lstStyle/>
          <a:p>
            <a:r>
              <a:rPr lang="en-US" smtClean="0"/>
              <a:t>P.Mirmiran-SBMU</a:t>
            </a:r>
            <a:endParaRPr lang="en-US"/>
          </a:p>
        </p:txBody>
      </p:sp>
      <p:pic>
        <p:nvPicPr>
          <p:cNvPr id="11" name="Picture 2" descr="C:\Users\dr_mirmiran\Desktop\کارگاه روزه داری\header_01_fa.gif"/>
          <p:cNvPicPr>
            <a:picLocks noChangeAspect="1" noChangeArrowheads="1"/>
          </p:cNvPicPr>
          <p:nvPr/>
        </p:nvPicPr>
        <p:blipFill>
          <a:blip r:embed="rId3" cstate="print"/>
          <a:srcRect/>
          <a:stretch>
            <a:fillRect/>
          </a:stretch>
        </p:blipFill>
        <p:spPr bwMode="auto">
          <a:xfrm>
            <a:off x="5247752" y="0"/>
            <a:ext cx="3743848" cy="1295400"/>
          </a:xfrm>
          <a:prstGeom prst="rect">
            <a:avLst/>
          </a:prstGeom>
          <a:noFill/>
          <a:ln>
            <a:solidFill>
              <a:schemeClr val="bg1"/>
            </a:solidFill>
          </a:ln>
        </p:spPr>
      </p:pic>
      <p:sp>
        <p:nvSpPr>
          <p:cNvPr id="12" name="Rectangle 11"/>
          <p:cNvSpPr/>
          <p:nvPr/>
        </p:nvSpPr>
        <p:spPr>
          <a:xfrm>
            <a:off x="5105400" y="152400"/>
            <a:ext cx="2895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1600200"/>
            <a:ext cx="8077200" cy="954107"/>
          </a:xfrm>
          <a:prstGeom prst="rect">
            <a:avLst/>
          </a:prstGeom>
          <a:solidFill>
            <a:srgbClr val="C8EC14"/>
          </a:solidFill>
        </p:spPr>
        <p:txBody>
          <a:bodyPr wrap="square">
            <a:spAutoFit/>
          </a:bodyPr>
          <a:lstStyle/>
          <a:p>
            <a:pPr algn="ctr"/>
            <a:r>
              <a:rPr lang="en-US" sz="2800" b="1" dirty="0" smtClean="0"/>
              <a:t>The 2</a:t>
            </a:r>
            <a:r>
              <a:rPr lang="en-US" sz="2800" b="1" baseline="30000" dirty="0" smtClean="0"/>
              <a:t>nd</a:t>
            </a:r>
            <a:r>
              <a:rPr lang="en-US" sz="2800" b="1" dirty="0" smtClean="0"/>
              <a:t> Symposium  on Dietary Instructions During Ramadan Fasting</a:t>
            </a:r>
          </a:p>
        </p:txBody>
      </p:sp>
    </p:spTree>
    <p:extLst>
      <p:ext uri="{BB962C8B-B14F-4D97-AF65-F5344CB8AC3E}">
        <p14:creationId xmlns:p14="http://schemas.microsoft.com/office/powerpoint/2010/main" xmlns="" val="1872964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docrinology Research Centre 21 bahman\fasting workshop\images\apple_fruit_desktop_wallpaper_widescreen_05.jpg"/>
          <p:cNvPicPr>
            <a:picLocks noChangeAspect="1" noChangeArrowheads="1"/>
          </p:cNvPicPr>
          <p:nvPr/>
        </p:nvPicPr>
        <p:blipFill>
          <a:blip r:embed="rId3" cstate="print">
            <a:lum bright="40000"/>
            <a:extLst>
              <a:ext uri="{28A0092B-C50C-407E-A947-70E740481C1C}">
                <a14:useLocalDpi xmlns:a14="http://schemas.microsoft.com/office/drawing/2010/main" xmlns="" val="0"/>
              </a:ext>
            </a:extLst>
          </a:blip>
          <a:srcRect/>
          <a:stretch>
            <a:fillRect/>
          </a:stretch>
        </p:blipFill>
        <p:spPr bwMode="auto">
          <a:xfrm>
            <a:off x="-228600" y="0"/>
            <a:ext cx="93726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24869" y="1600200"/>
            <a:ext cx="8490531" cy="1569660"/>
          </a:xfrm>
          <a:prstGeom prst="rect">
            <a:avLst/>
          </a:prstGeom>
          <a:noFill/>
        </p:spPr>
        <p:txBody>
          <a:bodyPr wrap="square" rtlCol="0">
            <a:spAutoFit/>
          </a:bodyPr>
          <a:lstStyle/>
          <a:p>
            <a:pPr algn="r" rtl="1"/>
            <a:r>
              <a:rPr lang="fa-IR" sz="2400" b="1" dirty="0" smtClean="0">
                <a:solidFill>
                  <a:srgbClr val="FFC000"/>
                </a:solidFill>
                <a:effectLst>
                  <a:outerShdw blurRad="38100" dist="38100" dir="2700000" algn="tl">
                    <a:srgbClr val="000000">
                      <a:alpha val="43137"/>
                    </a:srgbClr>
                  </a:outerShdw>
                </a:effectLst>
                <a:cs typeface="B Mitra" pitchFamily="2" charset="-78"/>
              </a:rPr>
              <a:t>در روزه داری اسلامی :</a:t>
            </a:r>
          </a:p>
          <a:p>
            <a:pPr algn="r" rtl="1"/>
            <a:r>
              <a:rPr lang="fa-IR" sz="2400" b="1" dirty="0" smtClean="0">
                <a:solidFill>
                  <a:srgbClr val="FFC000"/>
                </a:solidFill>
                <a:effectLst>
                  <a:outerShdw blurRad="38100" dist="38100" dir="2700000" algn="tl">
                    <a:srgbClr val="000000">
                      <a:alpha val="43137"/>
                    </a:srgbClr>
                  </a:outerShdw>
                </a:effectLst>
                <a:cs typeface="B Mitra" pitchFamily="2" charset="-78"/>
              </a:rPr>
              <a:t>غذای مکفی مصرف شده در سحر    +  ذخیره گلیکوژن  + و در روزهای طولانی تر، مقدار کم گلوکونئوژنز:</a:t>
            </a:r>
          </a:p>
          <a:p>
            <a:pPr algn="r" rtl="1"/>
            <a:r>
              <a:rPr lang="fa-IR" sz="2400" b="1" dirty="0" smtClean="0">
                <a:solidFill>
                  <a:srgbClr val="FFC000"/>
                </a:solidFill>
                <a:effectLst>
                  <a:outerShdw blurRad="38100" dist="38100" dir="2700000" algn="tl">
                    <a:srgbClr val="000000">
                      <a:alpha val="43137"/>
                    </a:srgbClr>
                  </a:outerShdw>
                </a:effectLst>
                <a:cs typeface="B Mitra" pitchFamily="2" charset="-78"/>
              </a:rPr>
              <a:t>طبیعی نگه داشتن غلظت گلوکز سرم</a:t>
            </a:r>
            <a:endParaRPr lang="en-US" sz="2400" b="1" dirty="0">
              <a:solidFill>
                <a:srgbClr val="FFC000"/>
              </a:solidFill>
              <a:effectLst>
                <a:outerShdw blurRad="38100" dist="38100" dir="2700000" algn="tl">
                  <a:srgbClr val="000000">
                    <a:alpha val="43137"/>
                  </a:srgbClr>
                </a:outerShdw>
              </a:effectLst>
              <a:cs typeface="B Mitra" pitchFamily="2" charset="-78"/>
            </a:endParaRPr>
          </a:p>
        </p:txBody>
      </p:sp>
      <p:sp>
        <p:nvSpPr>
          <p:cNvPr id="12" name="TextBox 11"/>
          <p:cNvSpPr txBox="1"/>
          <p:nvPr/>
        </p:nvSpPr>
        <p:spPr>
          <a:xfrm>
            <a:off x="381000" y="5602069"/>
            <a:ext cx="8610600" cy="646331"/>
          </a:xfrm>
          <a:prstGeom prst="rect">
            <a:avLst/>
          </a:prstGeom>
          <a:noFill/>
        </p:spPr>
        <p:txBody>
          <a:bodyPr wrap="square" rtlCol="0">
            <a:spAutoFit/>
          </a:bodyPr>
          <a:lstStyle/>
          <a:p>
            <a:pPr marL="285750" indent="-285750" algn="r" rtl="1">
              <a:buFont typeface="Wingdings" pitchFamily="2" charset="2"/>
              <a:buChar char="q"/>
            </a:pPr>
            <a:r>
              <a:rPr lang="fa-IR" b="1" dirty="0" smtClean="0">
                <a:solidFill>
                  <a:schemeClr val="accent6">
                    <a:lumMod val="50000"/>
                  </a:schemeClr>
                </a:solidFill>
                <a:effectLst>
                  <a:outerShdw blurRad="38100" dist="38100" dir="2700000" algn="tl">
                    <a:srgbClr val="000000">
                      <a:alpha val="43137"/>
                    </a:srgbClr>
                  </a:outerShdw>
                </a:effectLst>
                <a:cs typeface="B Mitra" pitchFamily="2" charset="-78"/>
              </a:rPr>
              <a:t>هم چنین، ممکن است تغییرات مختصری در غلظت گلوکز سرم بر حسب عادات غذایی، تغییرات فردی متابولیسم و تنظیم انرژی و نیز فعالیت های بدنی در افراد مختلف اتفاق بیافتد.</a:t>
            </a:r>
            <a:endParaRPr lang="en-US" b="1" dirty="0">
              <a:solidFill>
                <a:schemeClr val="accent6">
                  <a:lumMod val="50000"/>
                </a:schemeClr>
              </a:solidFill>
              <a:effectLst>
                <a:outerShdw blurRad="38100" dist="38100" dir="2700000" algn="tl">
                  <a:srgbClr val="000000">
                    <a:alpha val="43137"/>
                  </a:srgbClr>
                </a:outerShdw>
              </a:effectLst>
              <a:cs typeface="B Mitra" pitchFamily="2" charset="-78"/>
            </a:endParaRPr>
          </a:p>
        </p:txBody>
      </p:sp>
      <p:sp>
        <p:nvSpPr>
          <p:cNvPr id="14" name="Slide Number Placeholder 1"/>
          <p:cNvSpPr>
            <a:spLocks noGrp="1"/>
          </p:cNvSpPr>
          <p:nvPr>
            <p:ph type="sldNum" sz="quarter" idx="12"/>
          </p:nvPr>
        </p:nvSpPr>
        <p:spPr>
          <a:xfrm>
            <a:off x="6553200" y="6356350"/>
            <a:ext cx="2133600" cy="365125"/>
          </a:xfrm>
        </p:spPr>
        <p:txBody>
          <a:bodyPr/>
          <a:lstStyle/>
          <a:p>
            <a:fld id="{B6F15528-21DE-4FAA-801E-634DDDAF4B2B}" type="slidenum">
              <a:rPr lang="en-US" b="1" smtClean="0">
                <a:solidFill>
                  <a:srgbClr val="FFC000"/>
                </a:solidFill>
                <a:effectLst>
                  <a:outerShdw blurRad="38100" dist="38100" dir="2700000" algn="tl">
                    <a:srgbClr val="000000">
                      <a:alpha val="43137"/>
                    </a:srgbClr>
                  </a:outerShdw>
                </a:effectLst>
                <a:cs typeface="B Mitra" pitchFamily="2" charset="-78"/>
              </a:rPr>
              <a:pPr/>
              <a:t>20</a:t>
            </a:fld>
            <a:endParaRPr lang="en-US" b="1">
              <a:solidFill>
                <a:srgbClr val="FFC000"/>
              </a:solidFill>
              <a:effectLst>
                <a:outerShdw blurRad="38100" dist="38100" dir="2700000" algn="tl">
                  <a:srgbClr val="000000">
                    <a:alpha val="43137"/>
                  </a:srgbClr>
                </a:outerShdw>
              </a:effectLst>
              <a:cs typeface="B Mitra" pitchFamily="2" charset="-78"/>
            </a:endParaRPr>
          </a:p>
        </p:txBody>
      </p:sp>
      <p:sp>
        <p:nvSpPr>
          <p:cNvPr id="15" name="Rectangle 2"/>
          <p:cNvSpPr txBox="1">
            <a:spLocks noChangeArrowheads="1"/>
          </p:cNvSpPr>
          <p:nvPr/>
        </p:nvSpPr>
        <p:spPr bwMode="auto">
          <a:xfrm>
            <a:off x="381000" y="3048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a-IR" sz="2800" b="1" dirty="0" smtClean="0">
                <a:solidFill>
                  <a:schemeClr val="tx1"/>
                </a:solidFill>
                <a:cs typeface="B Mitra" pitchFamily="2" charset="-78"/>
              </a:rPr>
              <a:t>الف. تاثیر روزه داری بر متابولیسم کربوهیدرات</a:t>
            </a:r>
            <a:r>
              <a:rPr lang="fa-IR" sz="1800" b="1" dirty="0" smtClean="0">
                <a:solidFill>
                  <a:schemeClr val="tx1"/>
                </a:solidFill>
                <a:cs typeface="B Mitra" pitchFamily="2" charset="-78"/>
              </a:rPr>
              <a:t>، ادامه</a:t>
            </a:r>
            <a:endParaRPr lang="en-US" sz="1800" b="1" dirty="0">
              <a:solidFill>
                <a:schemeClr val="tx1"/>
              </a:solidFill>
              <a:cs typeface="B Mitra" pitchFamily="2" charset="-78"/>
            </a:endParaRPr>
          </a:p>
        </p:txBody>
      </p:sp>
      <p:sp>
        <p:nvSpPr>
          <p:cNvPr id="13" name="Rectangle 12"/>
          <p:cNvSpPr/>
          <p:nvPr/>
        </p:nvSpPr>
        <p:spPr>
          <a:xfrm>
            <a:off x="-76200" y="6400800"/>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
        <p:nvSpPr>
          <p:cNvPr id="16" name="TextBox 15"/>
          <p:cNvSpPr txBox="1"/>
          <p:nvPr/>
        </p:nvSpPr>
        <p:spPr>
          <a:xfrm>
            <a:off x="457200" y="3200400"/>
            <a:ext cx="8077200" cy="2308324"/>
          </a:xfrm>
          <a:prstGeom prst="rect">
            <a:avLst/>
          </a:prstGeom>
          <a:noFill/>
        </p:spPr>
        <p:txBody>
          <a:bodyPr wrap="square" rtlCol="0">
            <a:spAutoFit/>
          </a:bodyPr>
          <a:lstStyle/>
          <a:p>
            <a:pPr marL="285750" indent="-285750" algn="ctr" rtl="1">
              <a:buFont typeface="Wingdings" pitchFamily="2" charset="2"/>
              <a:buChar char="v"/>
            </a:pPr>
            <a:r>
              <a:rPr lang="fa-IR" sz="3600" b="1" dirty="0" smtClean="0">
                <a:cs typeface="B Mitra" pitchFamily="2" charset="-78"/>
              </a:rPr>
              <a:t>در صورت عدم مصرف وعده سحری: </a:t>
            </a:r>
            <a:r>
              <a:rPr lang="fa-IR" sz="3600" dirty="0" smtClean="0">
                <a:cs typeface="B Mitra" pitchFamily="2" charset="-78"/>
              </a:rPr>
              <a:t>به علت طولانی شدن ساعات بی غذایی، در اواخر ساعات روز پدیده گلوکونئوژنز همراه با شکسته شدن پروتئین های عضلانی اتفاق می افتد که پدیده مطلوبی نیست.</a:t>
            </a:r>
            <a:endParaRPr lang="en-US" sz="3600" dirty="0">
              <a:cs typeface="B Mitra" pitchFamily="2" charset="-78"/>
            </a:endParaRPr>
          </a:p>
        </p:txBody>
      </p:sp>
      <p:sp>
        <p:nvSpPr>
          <p:cNvPr id="11" name="Rectangle 10"/>
          <p:cNvSpPr/>
          <p:nvPr/>
        </p:nvSpPr>
        <p:spPr>
          <a:xfrm>
            <a:off x="-1" y="76200"/>
            <a:ext cx="9144001" cy="584775"/>
          </a:xfrm>
          <a:prstGeom prst="rect">
            <a:avLst/>
          </a:prstGeom>
        </p:spPr>
        <p:txBody>
          <a:bodyPr wrap="square">
            <a:spAutoFit/>
          </a:bodyPr>
          <a:lstStyle/>
          <a:p>
            <a:pPr algn="ctr"/>
            <a:r>
              <a:rPr lang="en-US" sz="3200" b="1" dirty="0" smtClean="0">
                <a:solidFill>
                  <a:srgbClr val="C8EC14"/>
                </a:solidFill>
                <a:effectLst>
                  <a:outerShdw blurRad="38100" dist="38100" dir="2700000" algn="tl">
                    <a:srgbClr val="000000">
                      <a:alpha val="43137"/>
                    </a:srgbClr>
                  </a:outerShdw>
                </a:effectLst>
              </a:rPr>
              <a:t>Physiological </a:t>
            </a:r>
            <a:r>
              <a:rPr lang="en-US" sz="3200" b="1" dirty="0">
                <a:solidFill>
                  <a:srgbClr val="C8EC14"/>
                </a:solidFill>
                <a:effectLst>
                  <a:outerShdw blurRad="38100" dist="38100" dir="2700000" algn="tl">
                    <a:srgbClr val="000000">
                      <a:alpha val="43137"/>
                    </a:srgbClr>
                  </a:outerShdw>
                </a:effectLst>
              </a:rPr>
              <a:t>changes </a:t>
            </a:r>
            <a:r>
              <a:rPr lang="en-US" sz="3200" b="1" dirty="0" smtClean="0">
                <a:solidFill>
                  <a:srgbClr val="C8EC14"/>
                </a:solidFill>
                <a:effectLst>
                  <a:outerShdw blurRad="38100" dist="38100" dir="2700000" algn="tl">
                    <a:srgbClr val="000000">
                      <a:alpha val="43137"/>
                    </a:srgbClr>
                  </a:outerShdw>
                </a:effectLst>
              </a:rPr>
              <a:t>during Ramadan Fasting</a:t>
            </a:r>
            <a:r>
              <a:rPr lang="en-US" sz="2000" dirty="0" smtClean="0">
                <a:solidFill>
                  <a:srgbClr val="C8EC14"/>
                </a:solidFill>
                <a:latin typeface="Calibri"/>
              </a:rPr>
              <a:t>,</a:t>
            </a:r>
            <a:r>
              <a:rPr lang="en-US" sz="3200" dirty="0" smtClean="0">
                <a:solidFill>
                  <a:srgbClr val="C8EC14"/>
                </a:solidFill>
                <a:latin typeface="Calibri"/>
              </a:rPr>
              <a:t> </a:t>
            </a:r>
            <a:r>
              <a:rPr lang="en-US" sz="2000" dirty="0">
                <a:solidFill>
                  <a:srgbClr val="C8EC14"/>
                </a:solidFill>
                <a:latin typeface="Calibri"/>
              </a:rPr>
              <a:t>cont'd</a:t>
            </a:r>
            <a:endParaRPr lang="en-US" sz="3200" b="1" dirty="0">
              <a:solidFill>
                <a:srgbClr val="C8EC14"/>
              </a:solidFill>
              <a:effectLst>
                <a:outerShdw blurRad="38100" dist="38100" dir="2700000" algn="tl">
                  <a:srgbClr val="000000">
                    <a:alpha val="43137"/>
                  </a:srgbClr>
                </a:outerShdw>
              </a:effectLst>
            </a:endParaRPr>
          </a:p>
        </p:txBody>
      </p:sp>
      <p:sp>
        <p:nvSpPr>
          <p:cNvPr id="17" name="Rectangle 16"/>
          <p:cNvSpPr/>
          <p:nvPr/>
        </p:nvSpPr>
        <p:spPr>
          <a:xfrm>
            <a:off x="-72788" y="6581001"/>
            <a:ext cx="3292889" cy="246221"/>
          </a:xfrm>
          <a:prstGeom prst="rect">
            <a:avLst/>
          </a:prstGeom>
        </p:spPr>
        <p:txBody>
          <a:bodyPr wrap="none">
            <a:spAutoFit/>
          </a:bodyPr>
          <a:lstStyle/>
          <a:p>
            <a:r>
              <a:rPr lang="fa-IR" sz="1000" dirty="0" smtClean="0">
                <a:cs typeface="B Nazanin" pitchFamily="2" charset="-78"/>
              </a:rPr>
              <a:t>عزیزی، ف. غدد درون ریز و متابولیم ایران 1388.دوره 11. شماره 2. 120-109.</a:t>
            </a:r>
            <a:endParaRPr lang="en-US" sz="1000" dirty="0">
              <a:cs typeface="B Nazanin" pitchFamily="2" charset="-78"/>
            </a:endParaRPr>
          </a:p>
        </p:txBody>
      </p:sp>
      <p:sp>
        <p:nvSpPr>
          <p:cNvPr id="18" name="Rectangle 17"/>
          <p:cNvSpPr/>
          <p:nvPr/>
        </p:nvSpPr>
        <p:spPr>
          <a:xfrm>
            <a:off x="-76200" y="6249270"/>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Tree>
    <p:extLst>
      <p:ext uri="{BB962C8B-B14F-4D97-AF65-F5344CB8AC3E}">
        <p14:creationId xmlns:p14="http://schemas.microsoft.com/office/powerpoint/2010/main" xmlns="" val="554283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410200" y="6356350"/>
            <a:ext cx="3733800" cy="501650"/>
          </a:xfrm>
          <a:solidFill>
            <a:schemeClr val="bg1"/>
          </a:solidFill>
        </p:spPr>
        <p:txBody>
          <a:bodyPr/>
          <a:lstStyle/>
          <a:p>
            <a:fld id="{B6F15528-21DE-4FAA-801E-634DDDAF4B2B}" type="slidenum">
              <a:rPr lang="en-US" smtClean="0">
                <a:solidFill>
                  <a:srgbClr val="7030A0"/>
                </a:solidFill>
              </a:rPr>
              <a:pPr/>
              <a:t>21</a:t>
            </a:fld>
            <a:endParaRPr lang="en-US">
              <a:solidFill>
                <a:srgbClr val="7030A0"/>
              </a:solidFill>
            </a:endParaRPr>
          </a:p>
        </p:txBody>
      </p:sp>
      <p:sp>
        <p:nvSpPr>
          <p:cNvPr id="3" name="Rectangle 3"/>
          <p:cNvSpPr txBox="1">
            <a:spLocks noChangeArrowheads="1"/>
          </p:cNvSpPr>
          <p:nvPr/>
        </p:nvSpPr>
        <p:spPr bwMode="auto">
          <a:xfrm>
            <a:off x="457200" y="1219200"/>
            <a:ext cx="8229600" cy="40386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rtl="1">
              <a:buFont typeface="Wingdings" pitchFamily="2" charset="2"/>
              <a:buChar char="v"/>
            </a:pPr>
            <a:r>
              <a:rPr lang="fa-IR" sz="2400" dirty="0" smtClean="0">
                <a:cs typeface="2  Nazanin" pitchFamily="2" charset="-78"/>
              </a:rPr>
              <a:t>به طور کلی تغییرات چربی ها در ماه رمضان متغیر بوده و بستگی به کمیت و کیفیت غذای مصرفی در افطار و سحر، میزان فعالیت بدنی و میزان تغییرات وزن بدن دارد.</a:t>
            </a:r>
          </a:p>
          <a:p>
            <a:pPr marL="0" indent="0" algn="r" rtl="1">
              <a:buNone/>
            </a:pPr>
            <a:r>
              <a:rPr lang="fa-IR" sz="2000" b="1" dirty="0" smtClean="0">
                <a:solidFill>
                  <a:srgbClr val="FF0000"/>
                </a:solidFill>
                <a:cs typeface="B Mitra" pitchFamily="2" charset="-78"/>
              </a:rPr>
              <a:t>در نتایج حاصل از اکثریت مطالعات موارد زیر گزارش شده اند:</a:t>
            </a:r>
            <a:endParaRPr lang="en-US" sz="2000" b="1" dirty="0" smtClean="0">
              <a:solidFill>
                <a:srgbClr val="FF0000"/>
              </a:solidFill>
              <a:cs typeface="B Mitra" pitchFamily="2" charset="-78"/>
            </a:endParaRPr>
          </a:p>
          <a:p>
            <a:pPr algn="r" rtl="1">
              <a:buFont typeface="Wingdings" pitchFamily="2" charset="2"/>
              <a:buChar char="v"/>
            </a:pPr>
            <a:r>
              <a:rPr lang="fa-IR" sz="2000" b="1" dirty="0" smtClean="0">
                <a:solidFill>
                  <a:srgbClr val="7030A0"/>
                </a:solidFill>
                <a:cs typeface="B Mitra" pitchFamily="2" charset="-78"/>
              </a:rPr>
              <a:t>کاهش </a:t>
            </a:r>
            <a:r>
              <a:rPr lang="en-US" sz="2000" b="1" dirty="0">
                <a:solidFill>
                  <a:srgbClr val="7030A0"/>
                </a:solidFill>
                <a:cs typeface="B Mitra" pitchFamily="2" charset="-78"/>
              </a:rPr>
              <a:t>LDL-C</a:t>
            </a:r>
            <a:r>
              <a:rPr lang="fa-IR" sz="2000" b="1" dirty="0" smtClean="0">
                <a:solidFill>
                  <a:srgbClr val="7030A0"/>
                </a:solidFill>
                <a:cs typeface="B Mitra" pitchFamily="2" charset="-78"/>
              </a:rPr>
              <a:t> و</a:t>
            </a:r>
            <a:r>
              <a:rPr lang="fa-IR" sz="2000" b="1" dirty="0">
                <a:solidFill>
                  <a:srgbClr val="7030A0"/>
                </a:solidFill>
                <a:cs typeface="B Mitra" pitchFamily="2" charset="-78"/>
              </a:rPr>
              <a:t> </a:t>
            </a:r>
            <a:r>
              <a:rPr lang="en-US" sz="2000" b="1" dirty="0">
                <a:solidFill>
                  <a:srgbClr val="7030A0"/>
                </a:solidFill>
                <a:cs typeface="B Mitra" pitchFamily="2" charset="-78"/>
              </a:rPr>
              <a:t>VLDL-c</a:t>
            </a:r>
            <a:endParaRPr lang="fa-IR" sz="2000" b="1" dirty="0">
              <a:solidFill>
                <a:srgbClr val="7030A0"/>
              </a:solidFill>
              <a:cs typeface="B Mitra" pitchFamily="2" charset="-78"/>
            </a:endParaRPr>
          </a:p>
          <a:p>
            <a:pPr algn="r" rtl="1">
              <a:buFont typeface="Wingdings" pitchFamily="2" charset="2"/>
              <a:buChar char="v"/>
            </a:pPr>
            <a:r>
              <a:rPr lang="fa-IR" sz="2000" b="1" dirty="0" smtClean="0">
                <a:solidFill>
                  <a:srgbClr val="7030A0"/>
                </a:solidFill>
                <a:cs typeface="B Mitra" pitchFamily="2" charset="-78"/>
              </a:rPr>
              <a:t>کاهش نسبت </a:t>
            </a:r>
            <a:r>
              <a:rPr lang="en-US" sz="2000" b="1" dirty="0" smtClean="0">
                <a:solidFill>
                  <a:srgbClr val="7030A0"/>
                </a:solidFill>
                <a:cs typeface="B Mitra" pitchFamily="2" charset="-78"/>
              </a:rPr>
              <a:t>LDL-C/HDL-C</a:t>
            </a:r>
            <a:r>
              <a:rPr lang="fa-IR" sz="2000" b="1" dirty="0" smtClean="0">
                <a:solidFill>
                  <a:srgbClr val="7030A0"/>
                </a:solidFill>
                <a:cs typeface="B Mitra" pitchFamily="2" charset="-78"/>
              </a:rPr>
              <a:t> و </a:t>
            </a:r>
            <a:r>
              <a:rPr lang="en-US" sz="2000" b="1" dirty="0" smtClean="0">
                <a:solidFill>
                  <a:srgbClr val="7030A0"/>
                </a:solidFill>
                <a:cs typeface="B Mitra" pitchFamily="2" charset="-78"/>
              </a:rPr>
              <a:t>TG/</a:t>
            </a:r>
            <a:r>
              <a:rPr lang="en-US" sz="2000" b="1" dirty="0">
                <a:solidFill>
                  <a:srgbClr val="7030A0"/>
                </a:solidFill>
                <a:cs typeface="B Mitra" pitchFamily="2" charset="-78"/>
              </a:rPr>
              <a:t>HDL-C</a:t>
            </a:r>
            <a:endParaRPr lang="fa-IR" sz="2000" b="1" dirty="0" smtClean="0">
              <a:solidFill>
                <a:srgbClr val="7030A0"/>
              </a:solidFill>
              <a:cs typeface="B Mitra" pitchFamily="2" charset="-78"/>
            </a:endParaRPr>
          </a:p>
          <a:p>
            <a:pPr algn="r" rtl="1">
              <a:buFont typeface="Wingdings" pitchFamily="2" charset="2"/>
              <a:buChar char="v"/>
            </a:pPr>
            <a:r>
              <a:rPr lang="fa-IR" sz="2000" b="1" dirty="0" smtClean="0">
                <a:solidFill>
                  <a:srgbClr val="7030A0"/>
                </a:solidFill>
                <a:cs typeface="B Mitra" pitchFamily="2" charset="-78"/>
              </a:rPr>
              <a:t>افزایش </a:t>
            </a:r>
            <a:r>
              <a:rPr lang="en-US" sz="2000" b="1" dirty="0" smtClean="0">
                <a:solidFill>
                  <a:srgbClr val="7030A0"/>
                </a:solidFill>
                <a:cs typeface="B Mitra" pitchFamily="2" charset="-78"/>
              </a:rPr>
              <a:t>HDL-C</a:t>
            </a:r>
            <a:endParaRPr lang="fa-IR" sz="2000" b="1" dirty="0" smtClean="0">
              <a:solidFill>
                <a:srgbClr val="7030A0"/>
              </a:solidFill>
              <a:cs typeface="B Mitra" pitchFamily="2" charset="-78"/>
            </a:endParaRPr>
          </a:p>
          <a:p>
            <a:pPr algn="r" rtl="1">
              <a:buFont typeface="Wingdings" pitchFamily="2" charset="2"/>
              <a:buChar char="v"/>
            </a:pPr>
            <a:r>
              <a:rPr lang="fa-IR" sz="2000" b="1" dirty="0" smtClean="0">
                <a:solidFill>
                  <a:srgbClr val="7030A0"/>
                </a:solidFill>
                <a:cs typeface="B Mitra" pitchFamily="2" charset="-78"/>
              </a:rPr>
              <a:t>افزایش </a:t>
            </a:r>
            <a:r>
              <a:rPr lang="en-US" sz="2000" b="1" dirty="0" smtClean="0">
                <a:solidFill>
                  <a:srgbClr val="7030A0"/>
                </a:solidFill>
                <a:cs typeface="B Mitra" pitchFamily="2" charset="-78"/>
              </a:rPr>
              <a:t>APo-A1</a:t>
            </a:r>
            <a:r>
              <a:rPr lang="fa-IR" sz="2000" b="1" dirty="0" smtClean="0">
                <a:solidFill>
                  <a:srgbClr val="7030A0"/>
                </a:solidFill>
                <a:cs typeface="B Mitra" pitchFamily="2" charset="-78"/>
              </a:rPr>
              <a:t>  و کاهش </a:t>
            </a:r>
            <a:r>
              <a:rPr lang="en-US" sz="2000" b="1" dirty="0" err="1" smtClean="0">
                <a:solidFill>
                  <a:srgbClr val="7030A0"/>
                </a:solidFill>
                <a:cs typeface="B Mitra" pitchFamily="2" charset="-78"/>
              </a:rPr>
              <a:t>APo</a:t>
            </a:r>
            <a:r>
              <a:rPr lang="en-US" sz="2000" b="1" dirty="0" smtClean="0">
                <a:solidFill>
                  <a:srgbClr val="7030A0"/>
                </a:solidFill>
                <a:cs typeface="B Mitra" pitchFamily="2" charset="-78"/>
              </a:rPr>
              <a:t>-B</a:t>
            </a:r>
            <a:endParaRPr lang="fa-IR" sz="2000" b="1" dirty="0" smtClean="0">
              <a:solidFill>
                <a:srgbClr val="7030A0"/>
              </a:solidFill>
              <a:cs typeface="B Mitra" pitchFamily="2" charset="-78"/>
            </a:endParaRPr>
          </a:p>
          <a:p>
            <a:pPr algn="r" rtl="1">
              <a:buFont typeface="Wingdings" pitchFamily="2" charset="2"/>
              <a:buChar char="v"/>
            </a:pPr>
            <a:r>
              <a:rPr lang="fa-IR" sz="2000" b="1" dirty="0" smtClean="0">
                <a:solidFill>
                  <a:schemeClr val="accent5">
                    <a:lumMod val="50000"/>
                  </a:schemeClr>
                </a:solidFill>
                <a:cs typeface="B Mitra" pitchFamily="2" charset="-78"/>
              </a:rPr>
              <a:t>نتایج در رابطه با غلظت کلسترول و </a:t>
            </a:r>
            <a:r>
              <a:rPr lang="en-US" sz="2000" b="1" dirty="0" smtClean="0">
                <a:solidFill>
                  <a:schemeClr val="accent5">
                    <a:lumMod val="50000"/>
                  </a:schemeClr>
                </a:solidFill>
                <a:cs typeface="B Mitra" pitchFamily="2" charset="-78"/>
              </a:rPr>
              <a:t>TG</a:t>
            </a:r>
            <a:r>
              <a:rPr lang="fa-IR" sz="2000" b="1" dirty="0" smtClean="0">
                <a:solidFill>
                  <a:schemeClr val="accent5">
                    <a:lumMod val="50000"/>
                  </a:schemeClr>
                </a:solidFill>
                <a:cs typeface="B Mitra" pitchFamily="2" charset="-78"/>
              </a:rPr>
              <a:t> متناقض است. </a:t>
            </a:r>
          </a:p>
          <a:p>
            <a:pPr marL="0" indent="0" algn="r" rtl="1">
              <a:buNone/>
            </a:pPr>
            <a:r>
              <a:rPr lang="fa-IR" sz="2000" b="1" dirty="0" smtClean="0">
                <a:solidFill>
                  <a:schemeClr val="accent5">
                    <a:lumMod val="50000"/>
                  </a:schemeClr>
                </a:solidFill>
                <a:cs typeface="B Mitra" pitchFamily="2" charset="-78"/>
              </a:rPr>
              <a:t>      بعضی مطالعات: غلظت </a:t>
            </a:r>
            <a:r>
              <a:rPr lang="fa-IR" sz="2000" b="1" dirty="0">
                <a:solidFill>
                  <a:schemeClr val="accent5">
                    <a:lumMod val="50000"/>
                  </a:schemeClr>
                </a:solidFill>
                <a:cs typeface="B Mitra" pitchFamily="2" charset="-78"/>
              </a:rPr>
              <a:t>کلسترول سرم و </a:t>
            </a:r>
            <a:r>
              <a:rPr lang="en-US" sz="2000" b="1" dirty="0">
                <a:solidFill>
                  <a:schemeClr val="accent5">
                    <a:lumMod val="50000"/>
                  </a:schemeClr>
                </a:solidFill>
                <a:cs typeface="B Mitra" pitchFamily="2" charset="-78"/>
              </a:rPr>
              <a:t>LDL-C</a:t>
            </a:r>
            <a:r>
              <a:rPr lang="fa-IR" sz="2000" b="1" dirty="0">
                <a:solidFill>
                  <a:schemeClr val="accent5">
                    <a:lumMod val="50000"/>
                  </a:schemeClr>
                </a:solidFill>
                <a:cs typeface="B Mitra" pitchFamily="2" charset="-78"/>
              </a:rPr>
              <a:t> در روزهای اول کاهش، در روزهای </a:t>
            </a:r>
            <a:r>
              <a:rPr lang="fa-IR" sz="2000" b="1" dirty="0" smtClean="0">
                <a:solidFill>
                  <a:schemeClr val="accent5">
                    <a:lumMod val="50000"/>
                  </a:schemeClr>
                </a:solidFill>
                <a:cs typeface="B Mitra" pitchFamily="2" charset="-78"/>
              </a:rPr>
              <a:t>بعد  </a:t>
            </a:r>
          </a:p>
          <a:p>
            <a:pPr marL="0" indent="0" algn="r" rtl="1">
              <a:buNone/>
            </a:pPr>
            <a:r>
              <a:rPr lang="fa-IR" sz="2000" b="1" dirty="0" smtClean="0">
                <a:solidFill>
                  <a:schemeClr val="accent5">
                    <a:lumMod val="50000"/>
                  </a:schemeClr>
                </a:solidFill>
                <a:cs typeface="B Mitra" pitchFamily="2" charset="-78"/>
              </a:rPr>
              <a:t>      افزایش </a:t>
            </a:r>
            <a:r>
              <a:rPr lang="fa-IR" sz="2000" b="1" dirty="0">
                <a:solidFill>
                  <a:schemeClr val="accent5">
                    <a:lumMod val="50000"/>
                  </a:schemeClr>
                </a:solidFill>
                <a:cs typeface="B Mitra" pitchFamily="2" charset="-78"/>
              </a:rPr>
              <a:t>می یابد: ممکن است مربوط به کاهش وزن هنگام روزه داری </a:t>
            </a:r>
            <a:r>
              <a:rPr lang="fa-IR" sz="2000" b="1" dirty="0" smtClean="0">
                <a:solidFill>
                  <a:schemeClr val="accent5">
                    <a:lumMod val="50000"/>
                  </a:schemeClr>
                </a:solidFill>
                <a:cs typeface="B Mitra" pitchFamily="2" charset="-78"/>
              </a:rPr>
              <a:t>یا مصرف وعده غذایی </a:t>
            </a:r>
          </a:p>
          <a:p>
            <a:pPr marL="0" indent="0" algn="r" rtl="1">
              <a:buNone/>
            </a:pPr>
            <a:r>
              <a:rPr lang="fa-IR" sz="2000" b="1" dirty="0" smtClean="0">
                <a:solidFill>
                  <a:schemeClr val="accent5">
                    <a:lumMod val="50000"/>
                  </a:schemeClr>
                </a:solidFill>
                <a:cs typeface="B Mitra" pitchFamily="2" charset="-78"/>
              </a:rPr>
              <a:t>       حجیم باشد.</a:t>
            </a:r>
            <a:endParaRPr lang="fa-IR" sz="2000" b="1" dirty="0">
              <a:solidFill>
                <a:schemeClr val="accent5">
                  <a:lumMod val="50000"/>
                </a:schemeClr>
              </a:solidFill>
              <a:cs typeface="B Mitra" pitchFamily="2" charset="-78"/>
            </a:endParaRPr>
          </a:p>
          <a:p>
            <a:pPr algn="r" rtl="1">
              <a:buFont typeface="Wingdings" pitchFamily="2" charset="2"/>
              <a:buChar char="v"/>
            </a:pPr>
            <a:endParaRPr lang="en-US" sz="2000" b="1" dirty="0">
              <a:solidFill>
                <a:srgbClr val="7030A0"/>
              </a:solidFill>
              <a:cs typeface="B Mitra" pitchFamily="2" charset="-78"/>
            </a:endParaRPr>
          </a:p>
        </p:txBody>
      </p:sp>
      <p:sp>
        <p:nvSpPr>
          <p:cNvPr id="4" name="Rectangle 2"/>
          <p:cNvSpPr txBox="1">
            <a:spLocks noChangeArrowheads="1"/>
          </p:cNvSpPr>
          <p:nvPr/>
        </p:nvSpPr>
        <p:spPr>
          <a:xfrm>
            <a:off x="457200" y="655638"/>
            <a:ext cx="82296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b="1" dirty="0" smtClean="0">
                <a:solidFill>
                  <a:srgbClr val="7030A0"/>
                </a:solidFill>
                <a:cs typeface="B Mitra" pitchFamily="2" charset="-78"/>
              </a:rPr>
              <a:t>ب. تاثیر روزه داری بر متابولیسم لیپیدها</a:t>
            </a:r>
            <a:endParaRPr lang="en-US" sz="2800" dirty="0">
              <a:solidFill>
                <a:srgbClr val="7030A0"/>
              </a:solidFill>
              <a:cs typeface="B Mitra" pitchFamily="2" charset="-78"/>
            </a:endParaRPr>
          </a:p>
        </p:txBody>
      </p:sp>
      <p:sp>
        <p:nvSpPr>
          <p:cNvPr id="8" name="Rectangle 7"/>
          <p:cNvSpPr/>
          <p:nvPr/>
        </p:nvSpPr>
        <p:spPr>
          <a:xfrm>
            <a:off x="13648" y="5804356"/>
            <a:ext cx="6324600" cy="215444"/>
          </a:xfrm>
          <a:prstGeom prst="rect">
            <a:avLst/>
          </a:prstGeom>
        </p:spPr>
        <p:txBody>
          <a:bodyPr wrap="square">
            <a:spAutoFit/>
          </a:bodyPr>
          <a:lstStyle/>
          <a:p>
            <a:r>
              <a:rPr lang="en-US" sz="800" dirty="0" err="1" smtClean="0"/>
              <a:t>Akrami</a:t>
            </a:r>
            <a:r>
              <a:rPr lang="en-US" sz="800" dirty="0" smtClean="0"/>
              <a:t> </a:t>
            </a:r>
            <a:r>
              <a:rPr lang="en-US" sz="800" dirty="0" err="1" smtClean="0"/>
              <a:t>Mohajeri</a:t>
            </a:r>
            <a:r>
              <a:rPr lang="en-US" sz="800" dirty="0" smtClean="0"/>
              <a:t> F et al. </a:t>
            </a:r>
            <a:r>
              <a:rPr lang="en-US" sz="800" dirty="0" err="1" smtClean="0"/>
              <a:t>Responses:Iran</a:t>
            </a:r>
            <a:r>
              <a:rPr lang="en-US" sz="800" dirty="0" smtClean="0"/>
              <a:t> J Basic Med </a:t>
            </a:r>
            <a:r>
              <a:rPr lang="en-US" sz="800" dirty="0" err="1" smtClean="0"/>
              <a:t>Sci</a:t>
            </a:r>
            <a:r>
              <a:rPr lang="en-US" sz="800" dirty="0" smtClean="0"/>
              <a:t>; 2013; 16: 1217-1222</a:t>
            </a:r>
            <a:r>
              <a:rPr lang="fa-IR" sz="800" dirty="0" smtClean="0"/>
              <a:t>.</a:t>
            </a:r>
            <a:endParaRPr lang="en-US" sz="800" dirty="0" smtClean="0"/>
          </a:p>
        </p:txBody>
      </p:sp>
      <p:sp>
        <p:nvSpPr>
          <p:cNvPr id="11" name="Rectangle 10"/>
          <p:cNvSpPr/>
          <p:nvPr/>
        </p:nvSpPr>
        <p:spPr>
          <a:xfrm>
            <a:off x="-4549" y="5499556"/>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
        <p:nvSpPr>
          <p:cNvPr id="12" name="Rectangle 11"/>
          <p:cNvSpPr/>
          <p:nvPr/>
        </p:nvSpPr>
        <p:spPr>
          <a:xfrm>
            <a:off x="0" y="5651956"/>
            <a:ext cx="4114800" cy="215444"/>
          </a:xfrm>
          <a:prstGeom prst="rect">
            <a:avLst/>
          </a:prstGeom>
        </p:spPr>
        <p:txBody>
          <a:bodyPr wrap="square">
            <a:spAutoFit/>
          </a:bodyPr>
          <a:lstStyle/>
          <a:p>
            <a:r>
              <a:rPr lang="en-US" sz="800" dirty="0" err="1" smtClean="0"/>
              <a:t>Akaberi</a:t>
            </a:r>
            <a:r>
              <a:rPr lang="en-US" sz="800" dirty="0" smtClean="0"/>
              <a:t> A, et al. Pak J Med </a:t>
            </a:r>
            <a:r>
              <a:rPr lang="en-US" sz="800" dirty="0" err="1" smtClean="0"/>
              <a:t>Sci</a:t>
            </a:r>
            <a:r>
              <a:rPr lang="en-US" sz="800" dirty="0" smtClean="0"/>
              <a:t> 2014;30(4):708-711. </a:t>
            </a:r>
            <a:endParaRPr lang="en-US" sz="800" dirty="0"/>
          </a:p>
        </p:txBody>
      </p:sp>
      <p:sp>
        <p:nvSpPr>
          <p:cNvPr id="14" name="Rectangle 13"/>
          <p:cNvSpPr/>
          <p:nvPr/>
        </p:nvSpPr>
        <p:spPr>
          <a:xfrm>
            <a:off x="-4549" y="6490156"/>
            <a:ext cx="8229600" cy="215444"/>
          </a:xfrm>
          <a:prstGeom prst="rect">
            <a:avLst/>
          </a:prstGeom>
        </p:spPr>
        <p:txBody>
          <a:bodyPr wrap="square">
            <a:spAutoFit/>
          </a:bodyPr>
          <a:lstStyle/>
          <a:p>
            <a:r>
              <a:rPr lang="en-US" sz="800" dirty="0" err="1" smtClean="0"/>
              <a:t>Akaberi</a:t>
            </a:r>
            <a:r>
              <a:rPr lang="en-US" sz="800" dirty="0" smtClean="0"/>
              <a:t> A, et al.</a:t>
            </a:r>
            <a:r>
              <a:rPr lang="fa-IR" sz="800" dirty="0" smtClean="0"/>
              <a:t>.</a:t>
            </a:r>
            <a:r>
              <a:rPr lang="en-US" sz="800" dirty="0" smtClean="0"/>
              <a:t>Pak J Med </a:t>
            </a:r>
            <a:r>
              <a:rPr lang="en-US" sz="800" dirty="0" err="1" smtClean="0"/>
              <a:t>Sci</a:t>
            </a:r>
            <a:r>
              <a:rPr lang="en-US" sz="800" dirty="0" smtClean="0"/>
              <a:t> 2014;30(4):708-711. </a:t>
            </a:r>
            <a:endParaRPr lang="en-US" sz="800" dirty="0"/>
          </a:p>
        </p:txBody>
      </p:sp>
      <p:sp>
        <p:nvSpPr>
          <p:cNvPr id="15" name="Rectangle 14"/>
          <p:cNvSpPr/>
          <p:nvPr/>
        </p:nvSpPr>
        <p:spPr>
          <a:xfrm>
            <a:off x="0" y="6289497"/>
            <a:ext cx="9144000" cy="215444"/>
          </a:xfrm>
          <a:prstGeom prst="rect">
            <a:avLst/>
          </a:prstGeom>
          <a:noFill/>
        </p:spPr>
        <p:txBody>
          <a:bodyPr wrap="square">
            <a:spAutoFit/>
          </a:bodyPr>
          <a:lstStyle/>
          <a:p>
            <a:r>
              <a:rPr lang="en-US" sz="800" u="sng" dirty="0" err="1" smtClean="0">
                <a:hlinkClick r:id="rId3"/>
              </a:rPr>
              <a:t>Meo</a:t>
            </a:r>
            <a:r>
              <a:rPr lang="en-US" sz="800" u="sng" dirty="0" smtClean="0">
                <a:hlinkClick r:id="rId3"/>
              </a:rPr>
              <a:t> SA</a:t>
            </a:r>
            <a:r>
              <a:rPr lang="en-US" sz="800" dirty="0" smtClean="0"/>
              <a:t>..</a:t>
            </a:r>
            <a:r>
              <a:rPr lang="en-US" sz="800" u="sng" dirty="0" smtClean="0">
                <a:hlinkClick r:id="rId4" tooltip="JPMA. The Journal of the Pakistan Medical Association."/>
              </a:rPr>
              <a:t> </a:t>
            </a:r>
            <a:r>
              <a:rPr lang="en-US" sz="800" u="sng" dirty="0">
                <a:hlinkClick r:id="rId4" tooltip="JPMA. The Journal of the Pakistan Medical Association."/>
              </a:rPr>
              <a:t>J Pak Med Assoc.</a:t>
            </a:r>
            <a:r>
              <a:rPr lang="en-US" sz="800" dirty="0"/>
              <a:t> 2015 May;65(5 </a:t>
            </a:r>
            <a:r>
              <a:rPr lang="en-US" sz="800" dirty="0" err="1"/>
              <a:t>Suppl</a:t>
            </a:r>
            <a:r>
              <a:rPr lang="en-US" sz="800" dirty="0"/>
              <a:t> 1):S6-S14</a:t>
            </a:r>
            <a:r>
              <a:rPr lang="en-US" sz="800" dirty="0" smtClean="0"/>
              <a:t>.</a:t>
            </a:r>
            <a:endParaRPr lang="en-US" sz="800" dirty="0"/>
          </a:p>
        </p:txBody>
      </p:sp>
      <p:sp>
        <p:nvSpPr>
          <p:cNvPr id="16" name="Rectangle 15"/>
          <p:cNvSpPr/>
          <p:nvPr/>
        </p:nvSpPr>
        <p:spPr>
          <a:xfrm>
            <a:off x="-18695" y="5956756"/>
            <a:ext cx="2228495" cy="215444"/>
          </a:xfrm>
          <a:prstGeom prst="rect">
            <a:avLst/>
          </a:prstGeom>
        </p:spPr>
        <p:txBody>
          <a:bodyPr wrap="none">
            <a:spAutoFit/>
          </a:bodyPr>
          <a:lstStyle/>
          <a:p>
            <a:r>
              <a:rPr lang="en-US" sz="800" dirty="0" err="1"/>
              <a:t>Nematy</a:t>
            </a:r>
            <a:r>
              <a:rPr lang="en-US" sz="800" dirty="0"/>
              <a:t> et al. </a:t>
            </a:r>
            <a:r>
              <a:rPr lang="en-US" sz="800" dirty="0" smtClean="0"/>
              <a:t>Nutrition </a:t>
            </a:r>
            <a:r>
              <a:rPr lang="en-US" sz="800" dirty="0"/>
              <a:t>Journal 2012, 11:69</a:t>
            </a:r>
          </a:p>
        </p:txBody>
      </p:sp>
      <p:sp>
        <p:nvSpPr>
          <p:cNvPr id="13" name="Rectangle 12"/>
          <p:cNvSpPr/>
          <p:nvPr/>
        </p:nvSpPr>
        <p:spPr>
          <a:xfrm>
            <a:off x="-1" y="76200"/>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sp>
        <p:nvSpPr>
          <p:cNvPr id="17" name="Rectangle 16"/>
          <p:cNvSpPr/>
          <p:nvPr/>
        </p:nvSpPr>
        <p:spPr>
          <a:xfrm>
            <a:off x="0" y="6581001"/>
            <a:ext cx="3558988" cy="261610"/>
          </a:xfrm>
          <a:prstGeom prst="rect">
            <a:avLst/>
          </a:prstGeom>
        </p:spPr>
        <p:txBody>
          <a:bodyPr wrap="none">
            <a:spAutoFit/>
          </a:bodyPr>
          <a:lstStyle/>
          <a:p>
            <a:r>
              <a:rPr lang="fa-IR" sz="1050" dirty="0" smtClean="0">
                <a:cs typeface="B Nazanin" pitchFamily="2" charset="-78"/>
              </a:rPr>
              <a:t>عزیزی، ف. غدد درون ریز و متابولیم ایران 1388.دوره 11. شماره 2. 120-109.</a:t>
            </a:r>
            <a:endParaRPr lang="en-US" sz="1050" dirty="0">
              <a:cs typeface="B Nazanin" pitchFamily="2" charset="-78"/>
            </a:endParaRPr>
          </a:p>
        </p:txBody>
      </p:sp>
      <p:sp>
        <p:nvSpPr>
          <p:cNvPr id="18" name="Rectangle 17"/>
          <p:cNvSpPr/>
          <p:nvPr/>
        </p:nvSpPr>
        <p:spPr>
          <a:xfrm>
            <a:off x="13648" y="6090467"/>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Tree>
    <p:extLst>
      <p:ext uri="{BB962C8B-B14F-4D97-AF65-F5344CB8AC3E}">
        <p14:creationId xmlns:p14="http://schemas.microsoft.com/office/powerpoint/2010/main" xmlns="" val="65406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762000" y="2209800"/>
            <a:ext cx="7391400" cy="2667000"/>
          </a:xfrm>
        </p:spPr>
        <p:txBody>
          <a:bodyPr>
            <a:normAutofit/>
          </a:bodyPr>
          <a:lstStyle/>
          <a:p>
            <a:pPr algn="r" rtl="1"/>
            <a:r>
              <a:rPr lang="fa-IR" sz="2800" dirty="0" smtClean="0">
                <a:solidFill>
                  <a:srgbClr val="7030A0"/>
                </a:solidFill>
                <a:cs typeface="B Mitra" pitchFamily="2" charset="-78"/>
              </a:rPr>
              <a:t>به طور کلی طول مدت نخوردن غذا در ماه رمضان آنقدر نیست که موجب تغییر زیاد و آشکار در محور هیپوتالاموس-هیپوفیز-تیروئید شود.</a:t>
            </a:r>
          </a:p>
          <a:p>
            <a:pPr algn="r" rtl="1"/>
            <a:r>
              <a:rPr lang="fa-IR" sz="2800" dirty="0" smtClean="0">
                <a:solidFill>
                  <a:srgbClr val="7030A0"/>
                </a:solidFill>
                <a:cs typeface="B Mitra" pitchFamily="2" charset="-78"/>
              </a:rPr>
              <a:t>هم چنین هیچ تغییری در غلظت های سرمی تستوسترون، </a:t>
            </a:r>
            <a:r>
              <a:rPr lang="en-US" sz="2800" dirty="0" smtClean="0">
                <a:solidFill>
                  <a:srgbClr val="7030A0"/>
                </a:solidFill>
                <a:cs typeface="B Mitra" pitchFamily="2" charset="-78"/>
              </a:rPr>
              <a:t>LH</a:t>
            </a:r>
            <a:r>
              <a:rPr lang="fa-IR" sz="2800" dirty="0" smtClean="0">
                <a:solidFill>
                  <a:srgbClr val="7030A0"/>
                </a:solidFill>
                <a:cs typeface="B Mitra" pitchFamily="2" charset="-78"/>
              </a:rPr>
              <a:t>، </a:t>
            </a:r>
            <a:r>
              <a:rPr lang="en-US" sz="2800" dirty="0" smtClean="0">
                <a:solidFill>
                  <a:srgbClr val="7030A0"/>
                </a:solidFill>
                <a:cs typeface="B Mitra" pitchFamily="2" charset="-78"/>
              </a:rPr>
              <a:t>FSH</a:t>
            </a:r>
            <a:r>
              <a:rPr lang="fa-IR" sz="2800" dirty="0" smtClean="0">
                <a:solidFill>
                  <a:srgbClr val="7030A0"/>
                </a:solidFill>
                <a:cs typeface="B Mitra" pitchFamily="2" charset="-78"/>
              </a:rPr>
              <a:t> و پرولاکتین در افراد روزه دار دیده نمی شود.</a:t>
            </a:r>
          </a:p>
        </p:txBody>
      </p:sp>
      <p:sp>
        <p:nvSpPr>
          <p:cNvPr id="4" name="Rectangle 2"/>
          <p:cNvSpPr txBox="1">
            <a:spLocks noChangeArrowheads="1"/>
          </p:cNvSpPr>
          <p:nvPr/>
        </p:nvSpPr>
        <p:spPr>
          <a:xfrm>
            <a:off x="457200" y="1036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200" b="1" dirty="0" smtClean="0">
                <a:cs typeface="B Mitra" pitchFamily="2" charset="-78"/>
              </a:rPr>
              <a:t>ج. تاثیر روزه داری بر عملکرد اندوکرین</a:t>
            </a:r>
            <a:endParaRPr lang="en-US" sz="3200" dirty="0">
              <a:cs typeface="B Mitra" pitchFamily="2" charset="-78"/>
            </a:endParaRPr>
          </a:p>
        </p:txBody>
      </p:sp>
      <p:pic>
        <p:nvPicPr>
          <p:cNvPr id="44034" name="Picture 2" descr="C:\Endocrinology Research Centre 21 bahman\fasting workshop\images\fruit.jpg"/>
          <p:cNvPicPr>
            <a:picLocks noChangeAspect="1" noChangeArrowheads="1"/>
          </p:cNvPicPr>
          <p:nvPr/>
        </p:nvPicPr>
        <p:blipFill>
          <a:blip r:embed="rId3" cstate="print">
            <a:lum bright="40000"/>
            <a:extLst>
              <a:ext uri="{28A0092B-C50C-407E-A947-70E740481C1C}">
                <a14:useLocalDpi xmlns:a14="http://schemas.microsoft.com/office/drawing/2010/main" xmlns="" val="0"/>
              </a:ext>
            </a:extLst>
          </a:blip>
          <a:srcRect/>
          <a:stretch>
            <a:fillRect/>
          </a:stretch>
        </p:blipFill>
        <p:spPr bwMode="auto">
          <a:xfrm>
            <a:off x="0" y="5410200"/>
            <a:ext cx="9144000" cy="1447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1"/>
          <p:cNvSpPr>
            <a:spLocks noGrp="1"/>
          </p:cNvSpPr>
          <p:nvPr>
            <p:ph type="sldNum" sz="quarter" idx="12"/>
          </p:nvPr>
        </p:nvSpPr>
        <p:spPr>
          <a:xfrm>
            <a:off x="6858000" y="6356350"/>
            <a:ext cx="2133600" cy="365125"/>
          </a:xfrm>
        </p:spPr>
        <p:txBody>
          <a:bodyPr/>
          <a:lstStyle/>
          <a:p>
            <a:fld id="{B6F15528-21DE-4FAA-801E-634DDDAF4B2B}" type="slidenum">
              <a:rPr lang="en-US" smtClean="0">
                <a:solidFill>
                  <a:srgbClr val="FF0000"/>
                </a:solidFill>
              </a:rPr>
              <a:pPr/>
              <a:t>22</a:t>
            </a:fld>
            <a:endParaRPr lang="en-US" dirty="0">
              <a:solidFill>
                <a:srgbClr val="FF0000"/>
              </a:solidFill>
            </a:endParaRPr>
          </a:p>
        </p:txBody>
      </p:sp>
      <p:sp>
        <p:nvSpPr>
          <p:cNvPr id="10" name="Rectangle 9"/>
          <p:cNvSpPr/>
          <p:nvPr/>
        </p:nvSpPr>
        <p:spPr>
          <a:xfrm>
            <a:off x="-1" y="253425"/>
            <a:ext cx="9144001" cy="584775"/>
          </a:xfrm>
          <a:prstGeom prst="rect">
            <a:avLst/>
          </a:prstGeom>
        </p:spPr>
        <p:txBody>
          <a:bodyPr wrap="square">
            <a:spAutoFit/>
          </a:bodyPr>
          <a:lstStyle/>
          <a:p>
            <a:pPr algn="ctr"/>
            <a:r>
              <a:rPr lang="en-US" sz="3200" b="1" dirty="0" smtClean="0">
                <a:solidFill>
                  <a:srgbClr val="C8EC14"/>
                </a:solidFill>
                <a:effectLst>
                  <a:outerShdw blurRad="38100" dist="38100" dir="2700000" algn="tl">
                    <a:srgbClr val="000000">
                      <a:alpha val="43137"/>
                    </a:srgbClr>
                  </a:outerShdw>
                </a:effectLst>
              </a:rPr>
              <a:t>Physiological </a:t>
            </a:r>
            <a:r>
              <a:rPr lang="en-US" sz="3200" b="1" dirty="0">
                <a:solidFill>
                  <a:srgbClr val="C8EC14"/>
                </a:solidFill>
                <a:effectLst>
                  <a:outerShdw blurRad="38100" dist="38100" dir="2700000" algn="tl">
                    <a:srgbClr val="000000">
                      <a:alpha val="43137"/>
                    </a:srgbClr>
                  </a:outerShdw>
                </a:effectLst>
              </a:rPr>
              <a:t>changes </a:t>
            </a:r>
            <a:r>
              <a:rPr lang="en-US" sz="3200" b="1" dirty="0" smtClean="0">
                <a:solidFill>
                  <a:srgbClr val="C8EC14"/>
                </a:solidFill>
                <a:effectLst>
                  <a:outerShdw blurRad="38100" dist="38100" dir="2700000" algn="tl">
                    <a:srgbClr val="000000">
                      <a:alpha val="43137"/>
                    </a:srgbClr>
                  </a:outerShdw>
                </a:effectLst>
              </a:rPr>
              <a:t>during Ramadan Fasting</a:t>
            </a:r>
            <a:r>
              <a:rPr lang="en-US" sz="2000" dirty="0" smtClean="0">
                <a:solidFill>
                  <a:srgbClr val="C8EC14"/>
                </a:solidFill>
                <a:latin typeface="Calibri"/>
              </a:rPr>
              <a:t>,</a:t>
            </a:r>
            <a:r>
              <a:rPr lang="en-US" sz="3200" dirty="0" smtClean="0">
                <a:solidFill>
                  <a:srgbClr val="C8EC14"/>
                </a:solidFill>
                <a:latin typeface="Calibri"/>
              </a:rPr>
              <a:t> </a:t>
            </a:r>
            <a:r>
              <a:rPr lang="en-US" sz="2000" dirty="0">
                <a:solidFill>
                  <a:srgbClr val="C8EC14"/>
                </a:solidFill>
                <a:latin typeface="Calibri"/>
              </a:rPr>
              <a:t>cont'd</a:t>
            </a:r>
            <a:endParaRPr lang="en-US" sz="3200" b="1" dirty="0">
              <a:solidFill>
                <a:srgbClr val="C8EC14"/>
              </a:solidFill>
              <a:effectLst>
                <a:outerShdw blurRad="38100" dist="38100" dir="2700000" algn="tl">
                  <a:srgbClr val="000000">
                    <a:alpha val="43137"/>
                  </a:srgbClr>
                </a:outerShdw>
              </a:effectLst>
            </a:endParaRPr>
          </a:p>
        </p:txBody>
      </p:sp>
      <p:sp>
        <p:nvSpPr>
          <p:cNvPr id="12" name="Rectangle 11"/>
          <p:cNvSpPr/>
          <p:nvPr/>
        </p:nvSpPr>
        <p:spPr>
          <a:xfrm>
            <a:off x="3412" y="6400800"/>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
        <p:nvSpPr>
          <p:cNvPr id="13" name="Rectangle 12"/>
          <p:cNvSpPr/>
          <p:nvPr/>
        </p:nvSpPr>
        <p:spPr>
          <a:xfrm>
            <a:off x="3412" y="6581001"/>
            <a:ext cx="3292889" cy="246221"/>
          </a:xfrm>
          <a:prstGeom prst="rect">
            <a:avLst/>
          </a:prstGeom>
        </p:spPr>
        <p:txBody>
          <a:bodyPr wrap="none">
            <a:spAutoFit/>
          </a:bodyPr>
          <a:lstStyle/>
          <a:p>
            <a:r>
              <a:rPr lang="fa-IR" sz="1000" dirty="0" smtClean="0">
                <a:cs typeface="B Nazanin" pitchFamily="2" charset="-78"/>
              </a:rPr>
              <a:t>عزیزی، ف. غدد درون ریز و متابولیم ایران 1388.دوره 11. شماره 2. 120-109.</a:t>
            </a:r>
            <a:endParaRPr lang="en-US" sz="1000" dirty="0">
              <a:cs typeface="B Nazanin" pitchFamily="2" charset="-78"/>
            </a:endParaRPr>
          </a:p>
        </p:txBody>
      </p:sp>
      <p:sp>
        <p:nvSpPr>
          <p:cNvPr id="14" name="Rectangle 13"/>
          <p:cNvSpPr/>
          <p:nvPr/>
        </p:nvSpPr>
        <p:spPr>
          <a:xfrm>
            <a:off x="0" y="6249270"/>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Tree>
    <p:extLst>
      <p:ext uri="{BB962C8B-B14F-4D97-AF65-F5344CB8AC3E}">
        <p14:creationId xmlns:p14="http://schemas.microsoft.com/office/powerpoint/2010/main" xmlns="" val="3478062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9" y="6246168"/>
            <a:ext cx="9063251" cy="230832"/>
          </a:xfrm>
          <a:prstGeom prst="rect">
            <a:avLst/>
          </a:prstGeom>
        </p:spPr>
        <p:txBody>
          <a:bodyPr wrap="square">
            <a:spAutoFit/>
          </a:bodyPr>
          <a:lstStyle/>
          <a:p>
            <a:r>
              <a:rPr lang="en-US" sz="900" dirty="0" smtClean="0"/>
              <a:t> </a:t>
            </a:r>
            <a:r>
              <a:rPr lang="en-US" sz="900" dirty="0" err="1" smtClean="0"/>
              <a:t>Akrami</a:t>
            </a:r>
            <a:r>
              <a:rPr lang="en-US" sz="900" dirty="0" smtClean="0"/>
              <a:t> </a:t>
            </a:r>
            <a:r>
              <a:rPr lang="en-US" sz="900" dirty="0" err="1" smtClean="0"/>
              <a:t>Mohajeri</a:t>
            </a:r>
            <a:r>
              <a:rPr lang="en-US" sz="900" dirty="0" smtClean="0"/>
              <a:t> F, et al. Iran J Basic Med </a:t>
            </a:r>
            <a:r>
              <a:rPr lang="en-US" sz="900" dirty="0" err="1" smtClean="0"/>
              <a:t>Sci</a:t>
            </a:r>
            <a:r>
              <a:rPr lang="en-US" sz="900" dirty="0" smtClean="0"/>
              <a:t>; 2013; 16: 1217-1222. </a:t>
            </a:r>
          </a:p>
        </p:txBody>
      </p:sp>
      <p:sp>
        <p:nvSpPr>
          <p:cNvPr id="4" name="Rectangle 2"/>
          <p:cNvSpPr txBox="1">
            <a:spLocks noChangeArrowheads="1"/>
          </p:cNvSpPr>
          <p:nvPr/>
        </p:nvSpPr>
        <p:spPr>
          <a:xfrm>
            <a:off x="685800" y="137160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b="1" dirty="0" smtClean="0">
                <a:cs typeface="B Mitra" pitchFamily="2" charset="-78"/>
              </a:rPr>
              <a:t>د. تاثیرات روزه داری بر التهاب</a:t>
            </a:r>
            <a:endParaRPr lang="en-US" sz="2800" dirty="0">
              <a:cs typeface="B Mitra" pitchFamily="2" charset="-78"/>
            </a:endParaRPr>
          </a:p>
        </p:txBody>
      </p:sp>
      <p:sp>
        <p:nvSpPr>
          <p:cNvPr id="5" name="Rectangle 4"/>
          <p:cNvSpPr/>
          <p:nvPr/>
        </p:nvSpPr>
        <p:spPr>
          <a:xfrm>
            <a:off x="4549" y="6535579"/>
            <a:ext cx="9144000" cy="230832"/>
          </a:xfrm>
          <a:prstGeom prst="rect">
            <a:avLst/>
          </a:prstGeom>
          <a:solidFill>
            <a:schemeClr val="bg1"/>
          </a:solidFill>
        </p:spPr>
        <p:txBody>
          <a:bodyPr wrap="square">
            <a:spAutoFit/>
          </a:bodyPr>
          <a:lstStyle/>
          <a:p>
            <a:r>
              <a:rPr lang="en-US" sz="900" dirty="0" err="1" smtClean="0">
                <a:hlinkClick r:id="rId2"/>
              </a:rPr>
              <a:t>Meo</a:t>
            </a:r>
            <a:r>
              <a:rPr lang="en-US" sz="900" dirty="0" smtClean="0">
                <a:hlinkClick r:id="rId2"/>
              </a:rPr>
              <a:t> SA</a:t>
            </a:r>
            <a:r>
              <a:rPr lang="en-US" sz="900" dirty="0" smtClean="0"/>
              <a:t>.</a:t>
            </a:r>
            <a:r>
              <a:rPr lang="en-US" sz="900" dirty="0" smtClean="0">
                <a:hlinkClick r:id="rId3" tooltip="JPMA. The Journal of the Pakistan Medical Association."/>
              </a:rPr>
              <a:t> </a:t>
            </a:r>
            <a:r>
              <a:rPr lang="en-US" sz="900" dirty="0">
                <a:hlinkClick r:id="rId3" tooltip="JPMA. The Journal of the Pakistan Medical Association."/>
              </a:rPr>
              <a:t>J Pak Med Assoc.</a:t>
            </a:r>
            <a:r>
              <a:rPr lang="en-US" sz="900" dirty="0"/>
              <a:t> 2015 May;65(5 </a:t>
            </a:r>
            <a:r>
              <a:rPr lang="en-US" sz="900" dirty="0" err="1"/>
              <a:t>Suppl</a:t>
            </a:r>
            <a:r>
              <a:rPr lang="en-US" sz="900" dirty="0"/>
              <a:t> 1):S6-S14</a:t>
            </a:r>
            <a:r>
              <a:rPr lang="en-US" sz="900" dirty="0" smtClean="0"/>
              <a:t>.</a:t>
            </a:r>
            <a:endParaRPr lang="en-US" sz="900" dirty="0"/>
          </a:p>
        </p:txBody>
      </p:sp>
      <p:sp>
        <p:nvSpPr>
          <p:cNvPr id="6" name="Rectangle 5"/>
          <p:cNvSpPr/>
          <p:nvPr/>
        </p:nvSpPr>
        <p:spPr>
          <a:xfrm>
            <a:off x="1066800" y="1981200"/>
            <a:ext cx="7696200" cy="1754326"/>
          </a:xfrm>
          <a:prstGeom prst="rect">
            <a:avLst/>
          </a:prstGeom>
        </p:spPr>
        <p:txBody>
          <a:bodyPr wrap="square">
            <a:spAutoFit/>
          </a:bodyPr>
          <a:lstStyle/>
          <a:p>
            <a:pPr marL="285750" indent="-285750">
              <a:lnSpc>
                <a:spcPct val="150000"/>
              </a:lnSpc>
              <a:buFont typeface="Wingdings" pitchFamily="2" charset="2"/>
              <a:buChar char="q"/>
            </a:pPr>
            <a:r>
              <a:rPr lang="en-US" sz="2400" b="1" dirty="0" smtClean="0"/>
              <a:t>Ramadan </a:t>
            </a:r>
            <a:r>
              <a:rPr lang="en-US" sz="2400" b="1" dirty="0"/>
              <a:t>fasting decreases the inflammation, via </a:t>
            </a:r>
            <a:r>
              <a:rPr lang="en-US" sz="2400" b="1" dirty="0" smtClean="0"/>
              <a:t>ameliorating </a:t>
            </a:r>
            <a:r>
              <a:rPr lang="en-US" sz="2400" b="1" dirty="0" err="1" smtClean="0"/>
              <a:t>chemokines</a:t>
            </a:r>
            <a:r>
              <a:rPr lang="en-US" sz="2400" b="1" dirty="0" smtClean="0"/>
              <a:t> and reducing pro-inflammatory </a:t>
            </a:r>
            <a:r>
              <a:rPr lang="en-US" sz="2400" b="1" dirty="0"/>
              <a:t>cytokines IL-1b, IL-6, </a:t>
            </a:r>
            <a:r>
              <a:rPr lang="en-US" sz="2400" b="1" dirty="0" err="1"/>
              <a:t>tumour</a:t>
            </a:r>
            <a:r>
              <a:rPr lang="en-US" sz="2400" b="1" dirty="0"/>
              <a:t> necrosis factor </a:t>
            </a:r>
            <a:r>
              <a:rPr lang="en-US" sz="2400" b="1" dirty="0" err="1" smtClean="0"/>
              <a:t>alfa</a:t>
            </a:r>
            <a:r>
              <a:rPr lang="en-US" sz="2400" b="1" dirty="0" smtClean="0"/>
              <a:t>.</a:t>
            </a:r>
            <a:endParaRPr lang="fa-IR" sz="2400" b="1" dirty="0"/>
          </a:p>
        </p:txBody>
      </p:sp>
      <p:sp>
        <p:nvSpPr>
          <p:cNvPr id="7" name="Slide Number Placeholder 2"/>
          <p:cNvSpPr>
            <a:spLocks noGrp="1"/>
          </p:cNvSpPr>
          <p:nvPr>
            <p:ph type="sldNum" sz="quarter" idx="12"/>
          </p:nvPr>
        </p:nvSpPr>
        <p:spPr>
          <a:xfrm>
            <a:off x="7010400" y="6492875"/>
            <a:ext cx="2133600" cy="365125"/>
          </a:xfrm>
        </p:spPr>
        <p:txBody>
          <a:bodyPr/>
          <a:lstStyle/>
          <a:p>
            <a:fld id="{B6F15528-21DE-4FAA-801E-634DDDAF4B2B}" type="slidenum">
              <a:rPr lang="en-US" smtClean="0"/>
              <a:pPr/>
              <a:t>23</a:t>
            </a:fld>
            <a:endParaRPr lang="en-US" dirty="0"/>
          </a:p>
        </p:txBody>
      </p:sp>
      <p:sp>
        <p:nvSpPr>
          <p:cNvPr id="8" name="Rectangle 7"/>
          <p:cNvSpPr/>
          <p:nvPr/>
        </p:nvSpPr>
        <p:spPr>
          <a:xfrm>
            <a:off x="228599" y="605135"/>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pic>
        <p:nvPicPr>
          <p:cNvPr id="9" name="Picture 2" descr="C:\Endocrinology Research Centre 21 bahman\fasting workshop\images\desktop-hd-red-green-apple-fruits-background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3810000"/>
            <a:ext cx="2946400" cy="2209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6776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9" y="6642556"/>
            <a:ext cx="9144000" cy="215444"/>
          </a:xfrm>
          <a:prstGeom prst="rect">
            <a:avLst/>
          </a:prstGeom>
          <a:solidFill>
            <a:schemeClr val="bg1"/>
          </a:solidFill>
        </p:spPr>
        <p:txBody>
          <a:bodyPr wrap="square">
            <a:spAutoFit/>
          </a:bodyPr>
          <a:lstStyle/>
          <a:p>
            <a:r>
              <a:rPr lang="en-US" sz="800" dirty="0" err="1" smtClean="0">
                <a:hlinkClick r:id="rId2"/>
              </a:rPr>
              <a:t>Meo</a:t>
            </a:r>
            <a:r>
              <a:rPr lang="en-US" sz="800" dirty="0" smtClean="0">
                <a:hlinkClick r:id="rId2"/>
              </a:rPr>
              <a:t> SA</a:t>
            </a:r>
            <a:r>
              <a:rPr lang="en-US" sz="800" dirty="0" smtClean="0"/>
              <a:t>..</a:t>
            </a:r>
            <a:r>
              <a:rPr lang="en-US" sz="800" dirty="0" smtClean="0">
                <a:hlinkClick r:id="rId3" tooltip="JPMA. The Journal of the Pakistan Medical Association."/>
              </a:rPr>
              <a:t> </a:t>
            </a:r>
            <a:r>
              <a:rPr lang="en-US" sz="800" dirty="0">
                <a:hlinkClick r:id="rId3" tooltip="JPMA. The Journal of the Pakistan Medical Association."/>
              </a:rPr>
              <a:t>J Pak Med Assoc.</a:t>
            </a:r>
            <a:r>
              <a:rPr lang="en-US" sz="800" dirty="0"/>
              <a:t> 2015 May;65(5 </a:t>
            </a:r>
            <a:r>
              <a:rPr lang="en-US" sz="800" dirty="0" err="1"/>
              <a:t>Suppl</a:t>
            </a:r>
            <a:r>
              <a:rPr lang="en-US" sz="800" dirty="0"/>
              <a:t> 1):S6-S14</a:t>
            </a:r>
            <a:r>
              <a:rPr lang="en-US" sz="800" dirty="0" smtClean="0"/>
              <a:t>.</a:t>
            </a:r>
            <a:endParaRPr lang="en-US" sz="800" dirty="0"/>
          </a:p>
        </p:txBody>
      </p:sp>
      <p:sp>
        <p:nvSpPr>
          <p:cNvPr id="4" name="Rectangle 3"/>
          <p:cNvSpPr/>
          <p:nvPr/>
        </p:nvSpPr>
        <p:spPr>
          <a:xfrm>
            <a:off x="494731" y="1346538"/>
            <a:ext cx="8229600" cy="1015663"/>
          </a:xfrm>
          <a:prstGeom prst="rect">
            <a:avLst/>
          </a:prstGeom>
          <a:solidFill>
            <a:schemeClr val="bg1"/>
          </a:solidFill>
        </p:spPr>
        <p:txBody>
          <a:bodyPr wrap="square">
            <a:spAutoFit/>
          </a:bodyPr>
          <a:lstStyle/>
          <a:p>
            <a:pPr marL="285750" indent="-285750">
              <a:buFont typeface="Wingdings" pitchFamily="2" charset="2"/>
              <a:buChar char="q"/>
            </a:pPr>
            <a:r>
              <a:rPr lang="en-US" sz="2000" b="1" dirty="0" smtClean="0">
                <a:solidFill>
                  <a:schemeClr val="accent2">
                    <a:lumMod val="75000"/>
                  </a:schemeClr>
                </a:solidFill>
              </a:rPr>
              <a:t>In many studies it has been suggested that fasting in Ramadan reduces </a:t>
            </a:r>
            <a:r>
              <a:rPr lang="en-US" sz="2000" b="1" dirty="0">
                <a:solidFill>
                  <a:schemeClr val="accent2">
                    <a:lumMod val="75000"/>
                  </a:schemeClr>
                </a:solidFill>
              </a:rPr>
              <a:t>body weight, waist circumference, body mass index, </a:t>
            </a:r>
            <a:r>
              <a:rPr lang="en-US" sz="2000" b="1" dirty="0" smtClean="0">
                <a:solidFill>
                  <a:schemeClr val="accent2">
                    <a:lumMod val="75000"/>
                  </a:schemeClr>
                </a:solidFill>
              </a:rPr>
              <a:t> and body fat</a:t>
            </a:r>
            <a:r>
              <a:rPr lang="en-US" sz="2000" b="1" dirty="0">
                <a:solidFill>
                  <a:schemeClr val="accent2">
                    <a:lumMod val="75000"/>
                  </a:schemeClr>
                </a:solidFill>
              </a:rPr>
              <a:t>.</a:t>
            </a:r>
            <a:endParaRPr lang="fa-IR" sz="2000" b="1" dirty="0">
              <a:solidFill>
                <a:schemeClr val="accent2">
                  <a:lumMod val="75000"/>
                </a:schemeClr>
              </a:solidFill>
            </a:endParaRPr>
          </a:p>
        </p:txBody>
      </p:sp>
      <p:sp>
        <p:nvSpPr>
          <p:cNvPr id="5" name="Rectangle 4"/>
          <p:cNvSpPr/>
          <p:nvPr/>
        </p:nvSpPr>
        <p:spPr>
          <a:xfrm>
            <a:off x="0" y="6490156"/>
            <a:ext cx="9067800" cy="215444"/>
          </a:xfrm>
          <a:prstGeom prst="rect">
            <a:avLst/>
          </a:prstGeom>
          <a:solidFill>
            <a:schemeClr val="bg1"/>
          </a:solidFill>
        </p:spPr>
        <p:txBody>
          <a:bodyPr wrap="square">
            <a:spAutoFit/>
          </a:bodyPr>
          <a:lstStyle/>
          <a:p>
            <a:r>
              <a:rPr lang="en-US" sz="800" dirty="0" err="1" smtClean="0"/>
              <a:t>Salahuddin</a:t>
            </a:r>
            <a:r>
              <a:rPr lang="en-US" sz="800" dirty="0" smtClean="0"/>
              <a:t> M et </a:t>
            </a:r>
            <a:r>
              <a:rPr lang="en-US" sz="800" dirty="0" err="1" smtClean="0"/>
              <a:t>al.Journal</a:t>
            </a:r>
            <a:r>
              <a:rPr lang="en-US" sz="800" dirty="0" smtClean="0"/>
              <a:t> of Clinical and Diagnostic Research. 2014 Mar, </a:t>
            </a:r>
            <a:r>
              <a:rPr lang="en-US" sz="800" dirty="0" err="1" smtClean="0"/>
              <a:t>Vol</a:t>
            </a:r>
            <a:r>
              <a:rPr lang="en-US" sz="800" dirty="0" smtClean="0"/>
              <a:t>-8(3): 16-18</a:t>
            </a:r>
            <a:endParaRPr lang="en-US" sz="800" dirty="0"/>
          </a:p>
        </p:txBody>
      </p:sp>
      <p:sp>
        <p:nvSpPr>
          <p:cNvPr id="6" name="Rectangle 5"/>
          <p:cNvSpPr/>
          <p:nvPr/>
        </p:nvSpPr>
        <p:spPr>
          <a:xfrm>
            <a:off x="1562669" y="4520625"/>
            <a:ext cx="7505131" cy="707886"/>
          </a:xfrm>
          <a:prstGeom prst="rect">
            <a:avLst/>
          </a:prstGeom>
          <a:solidFill>
            <a:schemeClr val="bg1"/>
          </a:solidFill>
        </p:spPr>
        <p:txBody>
          <a:bodyPr wrap="square">
            <a:spAutoFit/>
          </a:bodyPr>
          <a:lstStyle/>
          <a:p>
            <a:pPr marL="285750" indent="-285750">
              <a:buFont typeface="Wingdings" pitchFamily="2" charset="2"/>
              <a:buChar char="Ø"/>
            </a:pPr>
            <a:r>
              <a:rPr lang="en-US" sz="2000" b="1" dirty="0" smtClean="0">
                <a:solidFill>
                  <a:schemeClr val="accent2">
                    <a:lumMod val="75000"/>
                  </a:schemeClr>
                </a:solidFill>
              </a:rPr>
              <a:t>But without control, weight changes mostly</a:t>
            </a:r>
            <a:r>
              <a:rPr lang="en-US" sz="2000" b="1" dirty="0">
                <a:solidFill>
                  <a:schemeClr val="accent2">
                    <a:lumMod val="75000"/>
                  </a:schemeClr>
                </a:solidFill>
              </a:rPr>
              <a:t> </a:t>
            </a:r>
            <a:r>
              <a:rPr lang="en-US" sz="2000" b="1" dirty="0" smtClean="0">
                <a:solidFill>
                  <a:schemeClr val="accent2">
                    <a:lumMod val="75000"/>
                  </a:schemeClr>
                </a:solidFill>
              </a:rPr>
              <a:t>reversed after Ramadan, gradually returning to pre-Ramadan status. </a:t>
            </a:r>
            <a:endParaRPr lang="en-US" sz="2000" b="1" dirty="0">
              <a:solidFill>
                <a:schemeClr val="accent2">
                  <a:lumMod val="75000"/>
                </a:schemeClr>
              </a:solidFill>
            </a:endParaRPr>
          </a:p>
        </p:txBody>
      </p:sp>
      <p:sp>
        <p:nvSpPr>
          <p:cNvPr id="7" name="Rectangle 6"/>
          <p:cNvSpPr/>
          <p:nvPr/>
        </p:nvSpPr>
        <p:spPr>
          <a:xfrm>
            <a:off x="0" y="6324600"/>
            <a:ext cx="2930610" cy="215444"/>
          </a:xfrm>
          <a:prstGeom prst="rect">
            <a:avLst/>
          </a:prstGeom>
        </p:spPr>
        <p:txBody>
          <a:bodyPr wrap="none">
            <a:spAutoFit/>
          </a:bodyPr>
          <a:lstStyle/>
          <a:p>
            <a:r>
              <a:rPr lang="en-US" sz="800" dirty="0" smtClean="0"/>
              <a:t>B </a:t>
            </a:r>
            <a:r>
              <a:rPr lang="en-US" sz="800" dirty="0" err="1" smtClean="0"/>
              <a:t>Sadeghirad</a:t>
            </a:r>
            <a:r>
              <a:rPr lang="en-US" sz="800" dirty="0" smtClean="0"/>
              <a:t> et al. Public Health Nutrition: 17(2), 396–406</a:t>
            </a:r>
            <a:endParaRPr lang="en-US" sz="800" dirty="0"/>
          </a:p>
        </p:txBody>
      </p:sp>
      <p:sp>
        <p:nvSpPr>
          <p:cNvPr id="9" name="Rectangle 8"/>
          <p:cNvSpPr/>
          <p:nvPr/>
        </p:nvSpPr>
        <p:spPr>
          <a:xfrm>
            <a:off x="0" y="6169968"/>
            <a:ext cx="4724400" cy="230832"/>
          </a:xfrm>
          <a:prstGeom prst="rect">
            <a:avLst/>
          </a:prstGeom>
        </p:spPr>
        <p:txBody>
          <a:bodyPr wrap="square">
            <a:spAutoFit/>
          </a:bodyPr>
          <a:lstStyle/>
          <a:p>
            <a:r>
              <a:rPr lang="en-US" sz="900" dirty="0" err="1" smtClean="0"/>
              <a:t>Azizi</a:t>
            </a:r>
            <a:r>
              <a:rPr lang="en-US" sz="900" dirty="0" smtClean="0"/>
              <a:t>, F. Ann </a:t>
            </a:r>
            <a:r>
              <a:rPr lang="en-US" sz="900" dirty="0" err="1" smtClean="0"/>
              <a:t>Nutr</a:t>
            </a:r>
            <a:r>
              <a:rPr lang="en-US" sz="900" dirty="0" smtClean="0"/>
              <a:t> </a:t>
            </a:r>
            <a:r>
              <a:rPr lang="en-US" sz="900" dirty="0" err="1" smtClean="0"/>
              <a:t>Metab</a:t>
            </a:r>
            <a:r>
              <a:rPr lang="en-US" sz="900" dirty="0" smtClean="0"/>
              <a:t> 2010;56:273–282</a:t>
            </a:r>
          </a:p>
        </p:txBody>
      </p:sp>
      <p:sp>
        <p:nvSpPr>
          <p:cNvPr id="10" name="Rectangle 9"/>
          <p:cNvSpPr/>
          <p:nvPr/>
        </p:nvSpPr>
        <p:spPr>
          <a:xfrm>
            <a:off x="1143000" y="3276600"/>
            <a:ext cx="7772400" cy="923330"/>
          </a:xfrm>
          <a:prstGeom prst="rect">
            <a:avLst/>
          </a:prstGeom>
        </p:spPr>
        <p:txBody>
          <a:bodyPr wrap="square">
            <a:spAutoFit/>
          </a:bodyPr>
          <a:lstStyle/>
          <a:p>
            <a:pPr marL="285750" indent="-285750">
              <a:buFont typeface="Wingdings" pitchFamily="2" charset="2"/>
              <a:buChar char="Ø"/>
            </a:pPr>
            <a:r>
              <a:rPr lang="en-US" dirty="0" smtClean="0"/>
              <a:t>The mean weight lose after </a:t>
            </a:r>
            <a:r>
              <a:rPr lang="en-US" dirty="0"/>
              <a:t>fasting </a:t>
            </a:r>
            <a:r>
              <a:rPr lang="en-US" dirty="0" smtClean="0"/>
              <a:t>in the </a:t>
            </a:r>
            <a:r>
              <a:rPr lang="en-US" dirty="0"/>
              <a:t>month of </a:t>
            </a:r>
            <a:r>
              <a:rPr lang="en-US" dirty="0" smtClean="0"/>
              <a:t>Ramadan was  </a:t>
            </a:r>
            <a:r>
              <a:rPr lang="en-US" dirty="0" smtClean="0">
                <a:cs typeface="B Mitra" pitchFamily="2" charset="-78"/>
              </a:rPr>
              <a:t>1.7-3.8 Kg (specially in overweight subjects)</a:t>
            </a:r>
          </a:p>
          <a:p>
            <a:pPr marL="285750" indent="-285750">
              <a:buFont typeface="Wingdings" pitchFamily="2" charset="2"/>
              <a:buChar char="Ø"/>
            </a:pPr>
            <a:r>
              <a:rPr lang="en-US" dirty="0" smtClean="0">
                <a:cs typeface="B Mitra" pitchFamily="2" charset="-78"/>
              </a:rPr>
              <a:t>The degree of weight loss depends on age, sex, and physical activity</a:t>
            </a:r>
            <a:endParaRPr lang="en-US" dirty="0"/>
          </a:p>
        </p:txBody>
      </p:sp>
      <p:sp>
        <p:nvSpPr>
          <p:cNvPr id="11" name="Rectangle 10"/>
          <p:cNvSpPr/>
          <p:nvPr/>
        </p:nvSpPr>
        <p:spPr>
          <a:xfrm>
            <a:off x="0" y="6032956"/>
            <a:ext cx="8798257" cy="215444"/>
          </a:xfrm>
          <a:prstGeom prst="rect">
            <a:avLst/>
          </a:prstGeom>
        </p:spPr>
        <p:txBody>
          <a:bodyPr wrap="square">
            <a:spAutoFit/>
          </a:bodyPr>
          <a:lstStyle/>
          <a:p>
            <a:r>
              <a:rPr lang="en-US" sz="800" dirty="0" err="1"/>
              <a:t>Norouzy</a:t>
            </a:r>
            <a:r>
              <a:rPr lang="en-US" sz="800" dirty="0"/>
              <a:t> A</a:t>
            </a:r>
            <a:r>
              <a:rPr lang="en-US" sz="800" dirty="0" smtClean="0"/>
              <a:t>. et al.).J </a:t>
            </a:r>
            <a:r>
              <a:rPr lang="en-US" sz="800" dirty="0"/>
              <a:t>Hum </a:t>
            </a:r>
            <a:r>
              <a:rPr lang="en-US" sz="800" dirty="0" err="1"/>
              <a:t>Nutr</a:t>
            </a:r>
            <a:r>
              <a:rPr lang="en-US" sz="800" dirty="0"/>
              <a:t> </a:t>
            </a:r>
            <a:r>
              <a:rPr lang="en-US" sz="800" dirty="0" smtClean="0"/>
              <a:t>Diet</a:t>
            </a:r>
            <a:r>
              <a:rPr lang="en-US" sz="800" dirty="0"/>
              <a:t>(2013</a:t>
            </a:r>
            <a:r>
              <a:rPr lang="en-US" sz="800" dirty="0" smtClean="0"/>
              <a:t>. </a:t>
            </a:r>
            <a:r>
              <a:rPr lang="en-US" sz="800" dirty="0"/>
              <a:t>26 (Suppl. 1), 97–104</a:t>
            </a:r>
          </a:p>
        </p:txBody>
      </p:sp>
      <p:sp>
        <p:nvSpPr>
          <p:cNvPr id="12" name="Rectangle 2"/>
          <p:cNvSpPr txBox="1">
            <a:spLocks noChangeArrowheads="1"/>
          </p:cNvSpPr>
          <p:nvPr/>
        </p:nvSpPr>
        <p:spPr>
          <a:xfrm>
            <a:off x="457200" y="571500"/>
            <a:ext cx="8229600" cy="571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b="1" dirty="0" smtClean="0">
                <a:cs typeface="B Nazanin" pitchFamily="2" charset="-78"/>
              </a:rPr>
              <a:t>ه</a:t>
            </a:r>
            <a:r>
              <a:rPr lang="fa-IR" sz="2800" b="1" dirty="0" smtClean="0">
                <a:cs typeface="B Mitra" pitchFamily="2" charset="-78"/>
              </a:rPr>
              <a:t>. تاثیر روزه داری بر کاهش وزن</a:t>
            </a:r>
            <a:endParaRPr lang="en-US" sz="2800" dirty="0">
              <a:cs typeface="B Mitra" pitchFamily="2" charset="-78"/>
            </a:endParaRPr>
          </a:p>
        </p:txBody>
      </p:sp>
      <p:sp>
        <p:nvSpPr>
          <p:cNvPr id="13" name="Rectangle 12"/>
          <p:cNvSpPr/>
          <p:nvPr/>
        </p:nvSpPr>
        <p:spPr>
          <a:xfrm>
            <a:off x="1066800" y="2514600"/>
            <a:ext cx="7657531" cy="646331"/>
          </a:xfrm>
          <a:prstGeom prst="rect">
            <a:avLst/>
          </a:prstGeom>
          <a:solidFill>
            <a:schemeClr val="bg1"/>
          </a:solidFill>
        </p:spPr>
        <p:txBody>
          <a:bodyPr wrap="square">
            <a:spAutoFit/>
          </a:bodyPr>
          <a:lstStyle/>
          <a:p>
            <a:pPr marL="285750" indent="-285750">
              <a:buFont typeface="Wingdings" pitchFamily="2" charset="2"/>
              <a:buChar char="q"/>
            </a:pPr>
            <a:r>
              <a:rPr lang="en-US" dirty="0" smtClean="0"/>
              <a:t>Reduced appetite; probably </a:t>
            </a:r>
            <a:r>
              <a:rPr lang="en-US" dirty="0"/>
              <a:t>due to ketosis; </a:t>
            </a:r>
            <a:r>
              <a:rPr lang="en-US" dirty="0" smtClean="0"/>
              <a:t> </a:t>
            </a:r>
            <a:r>
              <a:rPr lang="en-US" dirty="0"/>
              <a:t>beta -endorphin may also play a role in diminishing the appetite during fasting</a:t>
            </a:r>
            <a:endParaRPr lang="fa-IR" dirty="0"/>
          </a:p>
        </p:txBody>
      </p:sp>
      <p:sp>
        <p:nvSpPr>
          <p:cNvPr id="14" name="Rectangle 13"/>
          <p:cNvSpPr/>
          <p:nvPr/>
        </p:nvSpPr>
        <p:spPr>
          <a:xfrm>
            <a:off x="-1" y="76200"/>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sp>
        <p:nvSpPr>
          <p:cNvPr id="15" name="Slide Number Placeholder 2"/>
          <p:cNvSpPr>
            <a:spLocks noGrp="1"/>
          </p:cNvSpPr>
          <p:nvPr>
            <p:ph type="sldNum" sz="quarter" idx="12"/>
          </p:nvPr>
        </p:nvSpPr>
        <p:spPr>
          <a:xfrm>
            <a:off x="7010400" y="6492875"/>
            <a:ext cx="2133600" cy="365125"/>
          </a:xfrm>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xmlns="" val="355146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371600"/>
            <a:ext cx="7696200" cy="2062103"/>
          </a:xfrm>
          <a:prstGeom prst="rect">
            <a:avLst/>
          </a:prstGeom>
          <a:solidFill>
            <a:schemeClr val="bg1"/>
          </a:solidFill>
        </p:spPr>
        <p:txBody>
          <a:bodyPr wrap="square">
            <a:spAutoFit/>
          </a:bodyPr>
          <a:lstStyle/>
          <a:p>
            <a:pPr algn="ctr"/>
            <a:r>
              <a:rPr lang="en-US" sz="3200" dirty="0" smtClean="0">
                <a:solidFill>
                  <a:srgbClr val="6EC040"/>
                </a:solidFill>
              </a:rPr>
              <a:t>Ramadan provides </a:t>
            </a:r>
            <a:r>
              <a:rPr lang="en-US" sz="3200" dirty="0">
                <a:solidFill>
                  <a:srgbClr val="6EC040"/>
                </a:solidFill>
              </a:rPr>
              <a:t>an opportunity to </a:t>
            </a:r>
            <a:r>
              <a:rPr lang="en-US" sz="3200" dirty="0" smtClean="0">
                <a:solidFill>
                  <a:srgbClr val="6EC040"/>
                </a:solidFill>
              </a:rPr>
              <a:t>lose weight</a:t>
            </a:r>
            <a:r>
              <a:rPr lang="en-US" sz="3200" dirty="0">
                <a:solidFill>
                  <a:srgbClr val="6EC040"/>
                </a:solidFill>
              </a:rPr>
              <a:t>, but structured and </a:t>
            </a:r>
            <a:r>
              <a:rPr lang="en-US" sz="3200" dirty="0" smtClean="0">
                <a:solidFill>
                  <a:srgbClr val="6EC040"/>
                </a:solidFill>
              </a:rPr>
              <a:t>consistent lifestyle modifications </a:t>
            </a:r>
            <a:r>
              <a:rPr lang="en-US" sz="3200" dirty="0">
                <a:solidFill>
                  <a:srgbClr val="6EC040"/>
                </a:solidFill>
              </a:rPr>
              <a:t>are necessary </a:t>
            </a:r>
            <a:r>
              <a:rPr lang="en-US" sz="3200" dirty="0" smtClean="0">
                <a:solidFill>
                  <a:srgbClr val="6EC040"/>
                </a:solidFill>
              </a:rPr>
              <a:t>to achieve </a:t>
            </a:r>
            <a:r>
              <a:rPr lang="en-US" sz="3200" dirty="0">
                <a:solidFill>
                  <a:srgbClr val="6EC040"/>
                </a:solidFill>
              </a:rPr>
              <a:t>lasting weight loss.</a:t>
            </a:r>
          </a:p>
        </p:txBody>
      </p:sp>
      <p:sp>
        <p:nvSpPr>
          <p:cNvPr id="8" name="Rectangle 2"/>
          <p:cNvSpPr txBox="1">
            <a:spLocks noChangeArrowheads="1"/>
          </p:cNvSpPr>
          <p:nvPr/>
        </p:nvSpPr>
        <p:spPr>
          <a:xfrm>
            <a:off x="457200" y="800100"/>
            <a:ext cx="8229600" cy="571500"/>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2800" b="1" dirty="0" smtClean="0">
                <a:cs typeface="B Mitra" pitchFamily="2" charset="-78"/>
              </a:rPr>
              <a:t>ه. تاثیر روزه داری بر کاهش وزن</a:t>
            </a:r>
            <a:r>
              <a:rPr lang="fa-IR" sz="2000" dirty="0" smtClean="0">
                <a:cs typeface="B Mitra" pitchFamily="2" charset="-78"/>
              </a:rPr>
              <a:t>، ادامه</a:t>
            </a:r>
            <a:endParaRPr lang="en-US" sz="2800" dirty="0">
              <a:cs typeface="B Mitra" pitchFamily="2" charset="-78"/>
            </a:endParaRPr>
          </a:p>
        </p:txBody>
      </p:sp>
      <p:sp>
        <p:nvSpPr>
          <p:cNvPr id="9" name="Rectangle 8"/>
          <p:cNvSpPr/>
          <p:nvPr/>
        </p:nvSpPr>
        <p:spPr>
          <a:xfrm>
            <a:off x="4549" y="6642556"/>
            <a:ext cx="9144000" cy="215444"/>
          </a:xfrm>
          <a:prstGeom prst="rect">
            <a:avLst/>
          </a:prstGeom>
          <a:solidFill>
            <a:schemeClr val="bg1"/>
          </a:solidFill>
        </p:spPr>
        <p:txBody>
          <a:bodyPr wrap="square">
            <a:spAutoFit/>
          </a:bodyPr>
          <a:lstStyle/>
          <a:p>
            <a:r>
              <a:rPr lang="en-US" sz="800" dirty="0" err="1" smtClean="0">
                <a:hlinkClick r:id="rId2"/>
              </a:rPr>
              <a:t>Meo</a:t>
            </a:r>
            <a:r>
              <a:rPr lang="en-US" sz="800" dirty="0" smtClean="0">
                <a:hlinkClick r:id="rId2"/>
              </a:rPr>
              <a:t> SA</a:t>
            </a:r>
            <a:r>
              <a:rPr lang="en-US" sz="800" dirty="0" smtClean="0"/>
              <a:t>.</a:t>
            </a:r>
            <a:r>
              <a:rPr lang="en-US" sz="800" dirty="0" smtClean="0">
                <a:hlinkClick r:id="rId3" tooltip="JPMA. The Journal of the Pakistan Medical Association."/>
              </a:rPr>
              <a:t> </a:t>
            </a:r>
            <a:r>
              <a:rPr lang="en-US" sz="800" dirty="0">
                <a:hlinkClick r:id="rId3" tooltip="JPMA. The Journal of the Pakistan Medical Association."/>
              </a:rPr>
              <a:t>J Pak Med Assoc.</a:t>
            </a:r>
            <a:r>
              <a:rPr lang="en-US" sz="800" dirty="0"/>
              <a:t> 2015 May;65(5 </a:t>
            </a:r>
            <a:r>
              <a:rPr lang="en-US" sz="800" dirty="0" err="1"/>
              <a:t>Suppl</a:t>
            </a:r>
            <a:r>
              <a:rPr lang="en-US" sz="800" dirty="0"/>
              <a:t> 1):S6-S14</a:t>
            </a:r>
            <a:r>
              <a:rPr lang="en-US" sz="800" dirty="0" smtClean="0"/>
              <a:t>.</a:t>
            </a:r>
            <a:endParaRPr lang="en-US" sz="800" dirty="0"/>
          </a:p>
        </p:txBody>
      </p:sp>
      <p:sp>
        <p:nvSpPr>
          <p:cNvPr id="10" name="Rectangle 9"/>
          <p:cNvSpPr/>
          <p:nvPr/>
        </p:nvSpPr>
        <p:spPr>
          <a:xfrm>
            <a:off x="0" y="6490156"/>
            <a:ext cx="9067800" cy="215444"/>
          </a:xfrm>
          <a:prstGeom prst="rect">
            <a:avLst/>
          </a:prstGeom>
          <a:solidFill>
            <a:schemeClr val="bg1"/>
          </a:solidFill>
        </p:spPr>
        <p:txBody>
          <a:bodyPr wrap="square">
            <a:spAutoFit/>
          </a:bodyPr>
          <a:lstStyle/>
          <a:p>
            <a:r>
              <a:rPr lang="en-US" sz="800" dirty="0" err="1" smtClean="0"/>
              <a:t>Salahuddin</a:t>
            </a:r>
            <a:r>
              <a:rPr lang="en-US" sz="800" dirty="0" smtClean="0"/>
              <a:t> M et </a:t>
            </a:r>
            <a:r>
              <a:rPr lang="en-US" sz="800" dirty="0" err="1" smtClean="0"/>
              <a:t>al.Journal</a:t>
            </a:r>
            <a:r>
              <a:rPr lang="en-US" sz="800" dirty="0" smtClean="0"/>
              <a:t> of Clinical and Diagnostic Research. 2014 Mar, </a:t>
            </a:r>
            <a:r>
              <a:rPr lang="en-US" sz="800" dirty="0" err="1" smtClean="0"/>
              <a:t>Vol</a:t>
            </a:r>
            <a:r>
              <a:rPr lang="en-US" sz="800" dirty="0" smtClean="0"/>
              <a:t>-8(3): 16-18</a:t>
            </a:r>
            <a:endParaRPr lang="en-US" sz="800" dirty="0"/>
          </a:p>
        </p:txBody>
      </p:sp>
      <p:sp>
        <p:nvSpPr>
          <p:cNvPr id="11" name="Rectangle 10"/>
          <p:cNvSpPr/>
          <p:nvPr/>
        </p:nvSpPr>
        <p:spPr>
          <a:xfrm>
            <a:off x="0" y="6324600"/>
            <a:ext cx="2959465" cy="215444"/>
          </a:xfrm>
          <a:prstGeom prst="rect">
            <a:avLst/>
          </a:prstGeom>
        </p:spPr>
        <p:txBody>
          <a:bodyPr wrap="none">
            <a:spAutoFit/>
          </a:bodyPr>
          <a:lstStyle/>
          <a:p>
            <a:r>
              <a:rPr lang="en-US" sz="800" dirty="0" smtClean="0"/>
              <a:t>B </a:t>
            </a:r>
            <a:r>
              <a:rPr lang="en-US" sz="800" dirty="0" err="1" smtClean="0"/>
              <a:t>Sadeghirad</a:t>
            </a:r>
            <a:r>
              <a:rPr lang="en-US" sz="800" dirty="0" smtClean="0"/>
              <a:t> et al. Public Health Nutrition: 17(2), 396–406</a:t>
            </a:r>
            <a:endParaRPr lang="en-US" sz="800" dirty="0"/>
          </a:p>
        </p:txBody>
      </p:sp>
      <p:sp>
        <p:nvSpPr>
          <p:cNvPr id="12" name="Rectangle 11"/>
          <p:cNvSpPr/>
          <p:nvPr/>
        </p:nvSpPr>
        <p:spPr>
          <a:xfrm>
            <a:off x="0" y="6169968"/>
            <a:ext cx="4724400" cy="230832"/>
          </a:xfrm>
          <a:prstGeom prst="rect">
            <a:avLst/>
          </a:prstGeom>
        </p:spPr>
        <p:txBody>
          <a:bodyPr wrap="square">
            <a:spAutoFit/>
          </a:bodyPr>
          <a:lstStyle/>
          <a:p>
            <a:r>
              <a:rPr lang="en-US" sz="900" dirty="0" err="1" smtClean="0"/>
              <a:t>Azizi</a:t>
            </a:r>
            <a:r>
              <a:rPr lang="en-US" sz="900" dirty="0" smtClean="0"/>
              <a:t>, F</a:t>
            </a:r>
            <a:r>
              <a:rPr lang="en-US" sz="900" dirty="0"/>
              <a:t>.</a:t>
            </a:r>
            <a:r>
              <a:rPr lang="en-US" sz="900" dirty="0" smtClean="0"/>
              <a:t> Ann </a:t>
            </a:r>
            <a:r>
              <a:rPr lang="en-US" sz="900" dirty="0" err="1" smtClean="0"/>
              <a:t>Nutr</a:t>
            </a:r>
            <a:r>
              <a:rPr lang="en-US" sz="900" dirty="0" smtClean="0"/>
              <a:t> </a:t>
            </a:r>
            <a:r>
              <a:rPr lang="en-US" sz="900" dirty="0" err="1" smtClean="0"/>
              <a:t>Metab</a:t>
            </a:r>
            <a:r>
              <a:rPr lang="en-US" sz="900" dirty="0" smtClean="0"/>
              <a:t> 2010;56:273–282</a:t>
            </a:r>
          </a:p>
        </p:txBody>
      </p:sp>
      <p:sp>
        <p:nvSpPr>
          <p:cNvPr id="13" name="Rectangle 12"/>
          <p:cNvSpPr/>
          <p:nvPr/>
        </p:nvSpPr>
        <p:spPr>
          <a:xfrm>
            <a:off x="0" y="6032956"/>
            <a:ext cx="8798257" cy="215444"/>
          </a:xfrm>
          <a:prstGeom prst="rect">
            <a:avLst/>
          </a:prstGeom>
        </p:spPr>
        <p:txBody>
          <a:bodyPr wrap="square">
            <a:spAutoFit/>
          </a:bodyPr>
          <a:lstStyle/>
          <a:p>
            <a:r>
              <a:rPr lang="en-US" sz="800" dirty="0" err="1"/>
              <a:t>Norouzy</a:t>
            </a:r>
            <a:r>
              <a:rPr lang="en-US" sz="800" dirty="0"/>
              <a:t> A</a:t>
            </a:r>
            <a:r>
              <a:rPr lang="en-US" sz="800" dirty="0" smtClean="0"/>
              <a:t>. et al.) J Hum </a:t>
            </a:r>
            <a:r>
              <a:rPr lang="en-US" sz="800" dirty="0" err="1"/>
              <a:t>Nutr</a:t>
            </a:r>
            <a:r>
              <a:rPr lang="en-US" sz="800" dirty="0"/>
              <a:t> </a:t>
            </a:r>
            <a:r>
              <a:rPr lang="en-US" sz="800" dirty="0" smtClean="0"/>
              <a:t>Diet</a:t>
            </a:r>
            <a:r>
              <a:rPr lang="en-US" sz="800" dirty="0"/>
              <a:t>(2013</a:t>
            </a:r>
            <a:r>
              <a:rPr lang="en-US" sz="800" dirty="0" smtClean="0"/>
              <a:t>. </a:t>
            </a:r>
            <a:r>
              <a:rPr lang="en-US" sz="800" dirty="0"/>
              <a:t>26 (Suppl. 1), 97–104</a:t>
            </a:r>
          </a:p>
        </p:txBody>
      </p:sp>
      <p:pic>
        <p:nvPicPr>
          <p:cNvPr id="69634" name="Picture 2" descr="C:\Users\dr_mirmiran\Desktop\کارگاه روزه داری\dates-resized.jpg"/>
          <p:cNvPicPr>
            <a:picLocks noChangeAspect="1" noChangeArrowheads="1"/>
          </p:cNvPicPr>
          <p:nvPr/>
        </p:nvPicPr>
        <p:blipFill>
          <a:blip r:embed="rId4" cstate="print"/>
          <a:srcRect/>
          <a:stretch>
            <a:fillRect/>
          </a:stretch>
        </p:blipFill>
        <p:spPr bwMode="auto">
          <a:xfrm>
            <a:off x="2530757" y="3458800"/>
            <a:ext cx="4403443" cy="2484800"/>
          </a:xfrm>
          <a:prstGeom prst="rect">
            <a:avLst/>
          </a:prstGeom>
          <a:noFill/>
        </p:spPr>
      </p:pic>
      <p:sp>
        <p:nvSpPr>
          <p:cNvPr id="15" name="Rectangle 14"/>
          <p:cNvSpPr/>
          <p:nvPr/>
        </p:nvSpPr>
        <p:spPr>
          <a:xfrm>
            <a:off x="-1" y="228600"/>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sp>
        <p:nvSpPr>
          <p:cNvPr id="16" name="Slide Number Placeholder 2"/>
          <p:cNvSpPr>
            <a:spLocks noGrp="1"/>
          </p:cNvSpPr>
          <p:nvPr>
            <p:ph type="sldNum" sz="quarter" idx="12"/>
          </p:nvPr>
        </p:nvSpPr>
        <p:spPr>
          <a:xfrm>
            <a:off x="7010400" y="6492875"/>
            <a:ext cx="2133600" cy="365125"/>
          </a:xfrm>
        </p:spPr>
        <p:txBody>
          <a:bodyPr/>
          <a:lstStyle/>
          <a:p>
            <a:fld id="{B6F15528-21DE-4FAA-801E-634DDDAF4B2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55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b="1" dirty="0" smtClean="0">
                <a:cs typeface="B Mitra" pitchFamily="2" charset="-78"/>
              </a:rPr>
              <a:t>ه. تاثیر روزه داری بر کاهش وزن</a:t>
            </a:r>
            <a:r>
              <a:rPr lang="fa-IR" sz="1600" dirty="0" smtClean="0">
                <a:cs typeface="B Mitra" pitchFamily="2" charset="-78"/>
              </a:rPr>
              <a:t>، ادامه</a:t>
            </a:r>
            <a:endParaRPr lang="en-US" sz="1600" dirty="0">
              <a:cs typeface="B Mitra" pitchFamily="2" charset="-78"/>
            </a:endParaRPr>
          </a:p>
        </p:txBody>
      </p:sp>
      <p:sp>
        <p:nvSpPr>
          <p:cNvPr id="3" name="TextBox 2"/>
          <p:cNvSpPr txBox="1"/>
          <p:nvPr/>
        </p:nvSpPr>
        <p:spPr>
          <a:xfrm>
            <a:off x="3962400" y="4267200"/>
            <a:ext cx="4724400" cy="2031325"/>
          </a:xfrm>
          <a:prstGeom prst="rect">
            <a:avLst/>
          </a:prstGeom>
          <a:noFill/>
        </p:spPr>
        <p:txBody>
          <a:bodyPr wrap="square" rtlCol="0">
            <a:spAutoFit/>
          </a:bodyPr>
          <a:lstStyle/>
          <a:p>
            <a:pPr algn="r" rtl="1"/>
            <a:r>
              <a:rPr lang="fa-IR" dirty="0" smtClean="0">
                <a:cs typeface="B Mitra" pitchFamily="2" charset="-78"/>
              </a:rPr>
              <a:t>در بیماران مبتلا به سندرم متابولیک:</a:t>
            </a:r>
          </a:p>
          <a:p>
            <a:pPr marL="285750" indent="-285750" algn="r" rtl="1">
              <a:buFont typeface="Wingdings" pitchFamily="2" charset="2"/>
              <a:buChar char="q"/>
            </a:pPr>
            <a:r>
              <a:rPr lang="fa-IR" dirty="0" smtClean="0">
                <a:cs typeface="B Mitra" pitchFamily="2" charset="-78"/>
              </a:rPr>
              <a:t>کاهش مختصر در انرژی مصرفی روزانه همراه با 2 کیلوگرم کاهش وزن در ماه مبارک رمضان:</a:t>
            </a:r>
          </a:p>
          <a:p>
            <a:pPr marL="285750" indent="-285750" algn="r" rtl="1">
              <a:buFont typeface="Wingdings" pitchFamily="2" charset="2"/>
              <a:buChar char="ü"/>
            </a:pPr>
            <a:r>
              <a:rPr lang="fa-IR" dirty="0" smtClean="0">
                <a:cs typeface="B Mitra" pitchFamily="2" charset="-78"/>
              </a:rPr>
              <a:t>       کاهش غلظت گلوکز سرم</a:t>
            </a:r>
          </a:p>
          <a:p>
            <a:pPr marL="285750" indent="-285750" algn="r" rtl="1">
              <a:buFont typeface="Wingdings" pitchFamily="2" charset="2"/>
              <a:buChar char="ü"/>
            </a:pPr>
            <a:r>
              <a:rPr lang="fa-IR" dirty="0" smtClean="0">
                <a:cs typeface="B Mitra" pitchFamily="2" charset="-78"/>
              </a:rPr>
              <a:t>       افزایش حساسیت به انسولین</a:t>
            </a:r>
          </a:p>
          <a:p>
            <a:pPr marL="285750" indent="-285750" algn="r" rtl="1">
              <a:buFont typeface="Wingdings" pitchFamily="2" charset="2"/>
              <a:buChar char="ü"/>
            </a:pPr>
            <a:r>
              <a:rPr lang="fa-IR" dirty="0" smtClean="0">
                <a:cs typeface="B Mitra" pitchFamily="2" charset="-78"/>
              </a:rPr>
              <a:t>      کاهش توزیع چربی احشایی در افراد جوان</a:t>
            </a:r>
          </a:p>
          <a:p>
            <a:pPr algn="r" rtl="1"/>
            <a:endParaRPr lang="en-US" dirty="0">
              <a:cs typeface="B Mitra" pitchFamily="2" charset="-78"/>
            </a:endParaRPr>
          </a:p>
        </p:txBody>
      </p:sp>
      <p:sp>
        <p:nvSpPr>
          <p:cNvPr id="4" name="Slide Number Placeholder 4"/>
          <p:cNvSpPr>
            <a:spLocks noGrp="1"/>
          </p:cNvSpPr>
          <p:nvPr>
            <p:ph type="sldNum" sz="quarter" idx="12"/>
          </p:nvPr>
        </p:nvSpPr>
        <p:spPr>
          <a:xfrm>
            <a:off x="4953000" y="6356350"/>
            <a:ext cx="4191000" cy="501650"/>
          </a:xfrm>
          <a:solidFill>
            <a:schemeClr val="bg1"/>
          </a:solidFill>
        </p:spPr>
        <p:txBody>
          <a:bodyPr/>
          <a:lstStyle/>
          <a:p>
            <a:fld id="{B6F15528-21DE-4FAA-801E-634DDDAF4B2B}" type="slidenum">
              <a:rPr lang="en-US" smtClean="0"/>
              <a:pPr/>
              <a:t>26</a:t>
            </a:fld>
            <a:endParaRPr lang="en-US" dirty="0"/>
          </a:p>
        </p:txBody>
      </p:sp>
      <p:sp>
        <p:nvSpPr>
          <p:cNvPr id="6" name="TextBox 5"/>
          <p:cNvSpPr txBox="1"/>
          <p:nvPr/>
        </p:nvSpPr>
        <p:spPr>
          <a:xfrm>
            <a:off x="1219200" y="1447800"/>
            <a:ext cx="7467600" cy="2677656"/>
          </a:xfrm>
          <a:prstGeom prst="rect">
            <a:avLst/>
          </a:prstGeom>
          <a:noFill/>
        </p:spPr>
        <p:txBody>
          <a:bodyPr wrap="square" rtlCol="0">
            <a:spAutoFit/>
          </a:bodyPr>
          <a:lstStyle/>
          <a:p>
            <a:pPr algn="r" rtl="1"/>
            <a:r>
              <a:rPr lang="fa-IR" sz="2400" b="1" dirty="0" smtClean="0">
                <a:solidFill>
                  <a:srgbClr val="7030A0"/>
                </a:solidFill>
                <a:effectLst>
                  <a:outerShdw blurRad="38100" dist="38100" dir="2700000" algn="tl">
                    <a:srgbClr val="000000">
                      <a:alpha val="43137"/>
                    </a:srgbClr>
                  </a:outerShdw>
                </a:effectLst>
                <a:cs typeface="B Mitra" pitchFamily="2" charset="-78"/>
              </a:rPr>
              <a:t>بهترین پیشنهاد برای جلوگیری از افزایش وزن در طول ماه مبارک رمضان:</a:t>
            </a:r>
          </a:p>
          <a:p>
            <a:pPr marL="342900" indent="-342900" algn="r" rtl="1">
              <a:buFont typeface="Wingdings" pitchFamily="2" charset="2"/>
              <a:buChar char="q"/>
            </a:pPr>
            <a:r>
              <a:rPr lang="fa-IR" sz="2400" b="1" dirty="0" smtClean="0">
                <a:solidFill>
                  <a:srgbClr val="7030A0"/>
                </a:solidFill>
                <a:effectLst>
                  <a:outerShdw blurRad="38100" dist="38100" dir="2700000" algn="tl">
                    <a:srgbClr val="000000">
                      <a:alpha val="43137"/>
                    </a:srgbClr>
                  </a:outerShdw>
                </a:effectLst>
                <a:cs typeface="B Mitra" pitchFamily="2" charset="-78"/>
              </a:rPr>
              <a:t>کاهش میزان کل کالری</a:t>
            </a:r>
          </a:p>
          <a:p>
            <a:pPr marL="342900" indent="-342900" algn="r" rtl="1">
              <a:buFont typeface="Wingdings" pitchFamily="2" charset="2"/>
              <a:buChar char="q"/>
            </a:pPr>
            <a:r>
              <a:rPr lang="fa-IR" sz="2400" b="1" dirty="0" smtClean="0">
                <a:solidFill>
                  <a:srgbClr val="7030A0"/>
                </a:solidFill>
                <a:effectLst>
                  <a:outerShdw blurRad="38100" dist="38100" dir="2700000" algn="tl">
                    <a:srgbClr val="000000">
                      <a:alpha val="43137"/>
                    </a:srgbClr>
                  </a:outerShdw>
                </a:effectLst>
                <a:cs typeface="B Mitra" pitchFamily="2" charset="-78"/>
              </a:rPr>
              <a:t>کاهش اسیدهای چرب اشباع شده</a:t>
            </a:r>
          </a:p>
          <a:p>
            <a:pPr algn="r" rtl="1"/>
            <a:r>
              <a:rPr lang="fa-IR" sz="2400" b="1" dirty="0" smtClean="0">
                <a:solidFill>
                  <a:srgbClr val="7030A0"/>
                </a:solidFill>
                <a:effectLst>
                  <a:outerShdw blurRad="38100" dist="38100" dir="2700000" algn="tl">
                    <a:srgbClr val="000000">
                      <a:alpha val="43137"/>
                    </a:srgbClr>
                  </a:outerShdw>
                </a:effectLst>
                <a:cs typeface="B Mitra" pitchFamily="2" charset="-78"/>
              </a:rPr>
              <a:t>که منجر می شود به:</a:t>
            </a:r>
          </a:p>
          <a:p>
            <a:pPr marL="342900" indent="-342900" algn="r" rtl="1">
              <a:buFont typeface="Wingdings" pitchFamily="2" charset="2"/>
              <a:buChar char="q"/>
            </a:pPr>
            <a:r>
              <a:rPr lang="fa-IR" sz="2400" b="1" dirty="0" smtClean="0">
                <a:solidFill>
                  <a:srgbClr val="7030A0"/>
                </a:solidFill>
                <a:effectLst>
                  <a:outerShdw blurRad="38100" dist="38100" dir="2700000" algn="tl">
                    <a:srgbClr val="000000">
                      <a:alpha val="43137"/>
                    </a:srgbClr>
                  </a:outerShdw>
                </a:effectLst>
                <a:cs typeface="B Mitra" pitchFamily="2" charset="-78"/>
              </a:rPr>
              <a:t>کاهش کلسترول، </a:t>
            </a:r>
            <a:r>
              <a:rPr lang="en-US" sz="2400" b="1" dirty="0" smtClean="0">
                <a:solidFill>
                  <a:srgbClr val="7030A0"/>
                </a:solidFill>
                <a:effectLst>
                  <a:outerShdw blurRad="38100" dist="38100" dir="2700000" algn="tl">
                    <a:srgbClr val="000000">
                      <a:alpha val="43137"/>
                    </a:srgbClr>
                  </a:outerShdw>
                </a:effectLst>
                <a:cs typeface="B Mitra" pitchFamily="2" charset="-78"/>
              </a:rPr>
              <a:t>LDL-C</a:t>
            </a:r>
            <a:r>
              <a:rPr lang="fa-IR" sz="2400" b="1" dirty="0" smtClean="0">
                <a:solidFill>
                  <a:srgbClr val="7030A0"/>
                </a:solidFill>
                <a:effectLst>
                  <a:outerShdw blurRad="38100" dist="38100" dir="2700000" algn="tl">
                    <a:srgbClr val="000000">
                      <a:alpha val="43137"/>
                    </a:srgbClr>
                  </a:outerShdw>
                </a:effectLst>
                <a:cs typeface="B Mitra" pitchFamily="2" charset="-78"/>
              </a:rPr>
              <a:t>و تری گلیسیرید</a:t>
            </a:r>
          </a:p>
          <a:p>
            <a:pPr marL="342900" indent="-342900" algn="r" rtl="1">
              <a:buFont typeface="Wingdings" pitchFamily="2" charset="2"/>
              <a:buChar char="q"/>
            </a:pPr>
            <a:r>
              <a:rPr lang="fa-IR" sz="2400" b="1" dirty="0" smtClean="0">
                <a:solidFill>
                  <a:srgbClr val="7030A0"/>
                </a:solidFill>
                <a:effectLst>
                  <a:outerShdw blurRad="38100" dist="38100" dir="2700000" algn="tl">
                    <a:srgbClr val="000000">
                      <a:alpha val="43137"/>
                    </a:srgbClr>
                  </a:outerShdw>
                </a:effectLst>
                <a:cs typeface="B Mitra" pitchFamily="2" charset="-78"/>
              </a:rPr>
              <a:t>افزایش </a:t>
            </a:r>
            <a:r>
              <a:rPr lang="en-US" sz="2400" b="1" dirty="0" smtClean="0">
                <a:solidFill>
                  <a:srgbClr val="7030A0"/>
                </a:solidFill>
                <a:effectLst>
                  <a:outerShdw blurRad="38100" dist="38100" dir="2700000" algn="tl">
                    <a:srgbClr val="000000">
                      <a:alpha val="43137"/>
                    </a:srgbClr>
                  </a:outerShdw>
                </a:effectLst>
                <a:cs typeface="B Mitra" pitchFamily="2" charset="-78"/>
              </a:rPr>
              <a:t> HDL-C</a:t>
            </a:r>
            <a:r>
              <a:rPr lang="fa-IR" sz="2400" b="1" dirty="0" smtClean="0">
                <a:solidFill>
                  <a:srgbClr val="7030A0"/>
                </a:solidFill>
                <a:effectLst>
                  <a:outerShdw blurRad="38100" dist="38100" dir="2700000" algn="tl">
                    <a:srgbClr val="000000">
                      <a:alpha val="43137"/>
                    </a:srgbClr>
                  </a:outerShdw>
                </a:effectLst>
                <a:cs typeface="B Mitra" pitchFamily="2" charset="-78"/>
              </a:rPr>
              <a:t>و کاهش عوامل خطرساز قلبی- عروقی</a:t>
            </a:r>
          </a:p>
        </p:txBody>
      </p:sp>
      <p:sp>
        <p:nvSpPr>
          <p:cNvPr id="10" name="Rectangle 9"/>
          <p:cNvSpPr/>
          <p:nvPr/>
        </p:nvSpPr>
        <p:spPr>
          <a:xfrm>
            <a:off x="-1" y="76200"/>
            <a:ext cx="9144001" cy="461665"/>
          </a:xfrm>
          <a:prstGeom prst="rect">
            <a:avLst/>
          </a:prstGeom>
        </p:spPr>
        <p:txBody>
          <a:bodyPr wrap="square">
            <a:spAutoFit/>
          </a:bodyPr>
          <a:lstStyle/>
          <a:p>
            <a:pPr algn="ctr"/>
            <a:r>
              <a:rPr lang="en-US" sz="2400" b="1" dirty="0" smtClean="0">
                <a:solidFill>
                  <a:srgbClr val="C8EC14"/>
                </a:solidFill>
                <a:effectLst>
                  <a:outerShdw blurRad="38100" dist="38100" dir="2700000" algn="tl">
                    <a:srgbClr val="000000">
                      <a:alpha val="43137"/>
                    </a:srgbClr>
                  </a:outerShdw>
                </a:effectLst>
              </a:rPr>
              <a:t>Physiological </a:t>
            </a:r>
            <a:r>
              <a:rPr lang="en-US" sz="2400" b="1" dirty="0">
                <a:solidFill>
                  <a:srgbClr val="C8EC14"/>
                </a:solidFill>
                <a:effectLst>
                  <a:outerShdw blurRad="38100" dist="38100" dir="2700000" algn="tl">
                    <a:srgbClr val="000000">
                      <a:alpha val="43137"/>
                    </a:srgbClr>
                  </a:outerShdw>
                </a:effectLst>
              </a:rPr>
              <a:t>changes </a:t>
            </a:r>
            <a:r>
              <a:rPr lang="en-US" sz="2400" b="1" dirty="0" smtClean="0">
                <a:solidFill>
                  <a:srgbClr val="C8EC14"/>
                </a:solidFill>
                <a:effectLst>
                  <a:outerShdw blurRad="38100" dist="38100" dir="2700000" algn="tl">
                    <a:srgbClr val="000000">
                      <a:alpha val="43137"/>
                    </a:srgbClr>
                  </a:outerShdw>
                </a:effectLst>
              </a:rPr>
              <a:t>during Ramadan Fasting</a:t>
            </a:r>
            <a:r>
              <a:rPr lang="en-US" sz="1600" dirty="0" smtClean="0">
                <a:solidFill>
                  <a:srgbClr val="C8EC14"/>
                </a:solidFill>
                <a:latin typeface="Calibri"/>
              </a:rPr>
              <a:t>,</a:t>
            </a:r>
            <a:r>
              <a:rPr lang="en-US" sz="2400" dirty="0" smtClean="0">
                <a:solidFill>
                  <a:srgbClr val="C8EC14"/>
                </a:solidFill>
                <a:latin typeface="Calibri"/>
              </a:rPr>
              <a:t> </a:t>
            </a:r>
            <a:r>
              <a:rPr lang="en-US" sz="1600" dirty="0">
                <a:solidFill>
                  <a:srgbClr val="C8EC14"/>
                </a:solidFill>
                <a:latin typeface="Calibri"/>
              </a:rPr>
              <a:t>cont'd</a:t>
            </a:r>
            <a:endParaRPr lang="en-US" sz="2400" b="1" dirty="0">
              <a:solidFill>
                <a:srgbClr val="C8EC14"/>
              </a:solidFill>
              <a:effectLst>
                <a:outerShdw blurRad="38100" dist="38100" dir="2700000" algn="tl">
                  <a:srgbClr val="000000">
                    <a:alpha val="43137"/>
                  </a:srgbClr>
                </a:outerShdw>
              </a:effectLst>
            </a:endParaRPr>
          </a:p>
        </p:txBody>
      </p:sp>
      <p:sp>
        <p:nvSpPr>
          <p:cNvPr id="12" name="Rectangle 11"/>
          <p:cNvSpPr/>
          <p:nvPr/>
        </p:nvSpPr>
        <p:spPr>
          <a:xfrm>
            <a:off x="3412" y="6400800"/>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
        <p:nvSpPr>
          <p:cNvPr id="13" name="Rectangle 12"/>
          <p:cNvSpPr/>
          <p:nvPr/>
        </p:nvSpPr>
        <p:spPr>
          <a:xfrm>
            <a:off x="3412" y="6581001"/>
            <a:ext cx="3292889" cy="246221"/>
          </a:xfrm>
          <a:prstGeom prst="rect">
            <a:avLst/>
          </a:prstGeom>
        </p:spPr>
        <p:txBody>
          <a:bodyPr wrap="none">
            <a:spAutoFit/>
          </a:bodyPr>
          <a:lstStyle/>
          <a:p>
            <a:r>
              <a:rPr lang="fa-IR" sz="1000" dirty="0" smtClean="0">
                <a:cs typeface="B Nazanin" pitchFamily="2" charset="-78"/>
              </a:rPr>
              <a:t>عزیزی، ف. غدد درون ریز و متابولیم ایران 1388.دوره 11. شماره 2. 120-109.</a:t>
            </a:r>
            <a:endParaRPr lang="en-US" sz="1000" dirty="0">
              <a:cs typeface="B Nazanin" pitchFamily="2" charset="-78"/>
            </a:endParaRPr>
          </a:p>
        </p:txBody>
      </p:sp>
      <p:sp>
        <p:nvSpPr>
          <p:cNvPr id="14" name="Rectangle 13"/>
          <p:cNvSpPr/>
          <p:nvPr/>
        </p:nvSpPr>
        <p:spPr>
          <a:xfrm>
            <a:off x="0" y="6249270"/>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Tree>
    <p:extLst>
      <p:ext uri="{BB962C8B-B14F-4D97-AF65-F5344CB8AC3E}">
        <p14:creationId xmlns:p14="http://schemas.microsoft.com/office/powerpoint/2010/main" xmlns="" val="2208060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55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b="1" dirty="0" smtClean="0">
                <a:cs typeface="B Mitra" pitchFamily="2" charset="-78"/>
              </a:rPr>
              <a:t>و. سایر تاثیرات روزه داری</a:t>
            </a:r>
            <a:endParaRPr lang="en-US" sz="2800" dirty="0">
              <a:cs typeface="B Mitra" pitchFamily="2" charset="-78"/>
            </a:endParaRPr>
          </a:p>
        </p:txBody>
      </p:sp>
      <p:sp>
        <p:nvSpPr>
          <p:cNvPr id="3" name="TextBox 2"/>
          <p:cNvSpPr txBox="1"/>
          <p:nvPr/>
        </p:nvSpPr>
        <p:spPr>
          <a:xfrm>
            <a:off x="4495800" y="1524000"/>
            <a:ext cx="4389476" cy="2308324"/>
          </a:xfrm>
          <a:prstGeom prst="rect">
            <a:avLst/>
          </a:prstGeom>
          <a:noFill/>
        </p:spPr>
        <p:txBody>
          <a:bodyPr wrap="square" rtlCol="0">
            <a:spAutoFit/>
          </a:bodyPr>
          <a:lstStyle/>
          <a:p>
            <a:pPr algn="r" rtl="1"/>
            <a:r>
              <a:rPr lang="fa-IR" sz="2400" b="1" dirty="0" smtClean="0">
                <a:cs typeface="B Mitra" pitchFamily="2" charset="-78"/>
              </a:rPr>
              <a:t>دستگاه تنفسی </a:t>
            </a:r>
          </a:p>
          <a:p>
            <a:pPr marL="342900" indent="-342900" algn="r" rtl="1">
              <a:buFont typeface="Wingdings" pitchFamily="2" charset="2"/>
              <a:buChar char="q"/>
            </a:pPr>
            <a:r>
              <a:rPr lang="fa-IR" sz="2400" dirty="0" smtClean="0">
                <a:cs typeface="B Mitra" pitchFamily="2" charset="-78"/>
              </a:rPr>
              <a:t>در افراد سالم تغییر عمده ای در فعالیت حجمی ریه ها و مقادیر اسپیرومتری ایجاد نمی کند.</a:t>
            </a:r>
          </a:p>
          <a:p>
            <a:pPr marL="342900" indent="-342900" algn="r" rtl="1">
              <a:buFont typeface="Wingdings" pitchFamily="2" charset="2"/>
              <a:buChar char="q"/>
            </a:pPr>
            <a:r>
              <a:rPr lang="fa-IR" sz="2400" dirty="0" smtClean="0">
                <a:cs typeface="B Mitra" pitchFamily="2" charset="-78"/>
              </a:rPr>
              <a:t>بیشتر افرادی که مبتلا به آسم  و بیماری های مزمن ریوی و علامت دار هستند نباید روزه بگیرند. </a:t>
            </a:r>
            <a:endParaRPr lang="en-US" sz="2400" dirty="0">
              <a:cs typeface="B Mitra" pitchFamily="2" charset="-78"/>
            </a:endParaRPr>
          </a:p>
        </p:txBody>
      </p:sp>
      <p:sp>
        <p:nvSpPr>
          <p:cNvPr id="4" name="Rectangle 3"/>
          <p:cNvSpPr/>
          <p:nvPr/>
        </p:nvSpPr>
        <p:spPr>
          <a:xfrm>
            <a:off x="3087913" y="4114800"/>
            <a:ext cx="5675087" cy="2308324"/>
          </a:xfrm>
          <a:prstGeom prst="rect">
            <a:avLst/>
          </a:prstGeom>
        </p:spPr>
        <p:txBody>
          <a:bodyPr wrap="square">
            <a:spAutoFit/>
          </a:bodyPr>
          <a:lstStyle/>
          <a:p>
            <a:pPr algn="r" rtl="1"/>
            <a:r>
              <a:rPr lang="fa-IR" sz="2400" b="1" dirty="0">
                <a:cs typeface="B Mitra" pitchFamily="2" charset="-78"/>
              </a:rPr>
              <a:t>دستگاه </a:t>
            </a:r>
            <a:r>
              <a:rPr lang="fa-IR" sz="2400" b="1" dirty="0" smtClean="0">
                <a:cs typeface="B Mitra" pitchFamily="2" charset="-78"/>
              </a:rPr>
              <a:t>گوارش</a:t>
            </a:r>
          </a:p>
          <a:p>
            <a:pPr marL="285750" indent="-285750" algn="r" rtl="1">
              <a:buFont typeface="Wingdings" pitchFamily="2" charset="2"/>
              <a:buChar char="q"/>
            </a:pPr>
            <a:r>
              <a:rPr lang="fa-IR" sz="2400" dirty="0" smtClean="0">
                <a:cs typeface="B Mitra" pitchFamily="2" charset="-78"/>
              </a:rPr>
              <a:t>کاهش حرکت روده ای</a:t>
            </a:r>
          </a:p>
          <a:p>
            <a:pPr marL="285750" indent="-285750" algn="r" rtl="1">
              <a:buFont typeface="Wingdings" pitchFamily="2" charset="2"/>
              <a:buChar char="q"/>
            </a:pPr>
            <a:r>
              <a:rPr lang="fa-IR" sz="2400" dirty="0" smtClean="0">
                <a:cs typeface="B Mitra" pitchFamily="2" charset="-78"/>
              </a:rPr>
              <a:t>روزه داری می تواند برای افراد مبتلا به کولیت یا سایر بیماری های حرکتی روده ها مفید باشد. </a:t>
            </a:r>
          </a:p>
          <a:p>
            <a:pPr marL="285750" indent="-285750" algn="r" rtl="1">
              <a:buFont typeface="Wingdings" pitchFamily="2" charset="2"/>
              <a:buChar char="q"/>
            </a:pPr>
            <a:r>
              <a:rPr lang="fa-IR" sz="2400" dirty="0" smtClean="0">
                <a:cs typeface="B Mitra" pitchFamily="2" charset="-78"/>
              </a:rPr>
              <a:t>بیماران مبتلا به زخم های اثنی عشری شدید دارای عوارض باید از  روزه داری خودداری نمایند.</a:t>
            </a:r>
            <a:endParaRPr lang="fa-IR" sz="2400" dirty="0">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45058" name="Picture 2" descr="C:\Endocrinology Research Centre 21 bahman\fasting workshop\images\Objectives-Benefits-Fasting-Islam-dates-fasr-ramad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81200"/>
            <a:ext cx="4183535" cy="294808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 y="76200"/>
            <a:ext cx="9144001" cy="584775"/>
          </a:xfrm>
          <a:prstGeom prst="rect">
            <a:avLst/>
          </a:prstGeom>
        </p:spPr>
        <p:txBody>
          <a:bodyPr wrap="square">
            <a:spAutoFit/>
          </a:bodyPr>
          <a:lstStyle/>
          <a:p>
            <a:pPr algn="ctr"/>
            <a:r>
              <a:rPr lang="en-US" sz="3200" b="1" dirty="0" smtClean="0">
                <a:solidFill>
                  <a:srgbClr val="C8EC14"/>
                </a:solidFill>
                <a:effectLst>
                  <a:outerShdw blurRad="38100" dist="38100" dir="2700000" algn="tl">
                    <a:srgbClr val="000000">
                      <a:alpha val="43137"/>
                    </a:srgbClr>
                  </a:outerShdw>
                </a:effectLst>
              </a:rPr>
              <a:t>Physiological </a:t>
            </a:r>
            <a:r>
              <a:rPr lang="en-US" sz="3200" b="1" dirty="0">
                <a:solidFill>
                  <a:srgbClr val="C8EC14"/>
                </a:solidFill>
                <a:effectLst>
                  <a:outerShdw blurRad="38100" dist="38100" dir="2700000" algn="tl">
                    <a:srgbClr val="000000">
                      <a:alpha val="43137"/>
                    </a:srgbClr>
                  </a:outerShdw>
                </a:effectLst>
              </a:rPr>
              <a:t>changes </a:t>
            </a:r>
            <a:r>
              <a:rPr lang="en-US" sz="3200" b="1" dirty="0" smtClean="0">
                <a:solidFill>
                  <a:srgbClr val="C8EC14"/>
                </a:solidFill>
                <a:effectLst>
                  <a:outerShdw blurRad="38100" dist="38100" dir="2700000" algn="tl">
                    <a:srgbClr val="000000">
                      <a:alpha val="43137"/>
                    </a:srgbClr>
                  </a:outerShdw>
                </a:effectLst>
              </a:rPr>
              <a:t>during Ramadan Fasting</a:t>
            </a:r>
            <a:r>
              <a:rPr lang="en-US" sz="2000" dirty="0" smtClean="0">
                <a:solidFill>
                  <a:srgbClr val="C8EC14"/>
                </a:solidFill>
                <a:latin typeface="Calibri"/>
              </a:rPr>
              <a:t>,</a:t>
            </a:r>
            <a:r>
              <a:rPr lang="en-US" sz="3200" dirty="0" smtClean="0">
                <a:solidFill>
                  <a:srgbClr val="C8EC14"/>
                </a:solidFill>
                <a:latin typeface="Calibri"/>
              </a:rPr>
              <a:t> </a:t>
            </a:r>
            <a:r>
              <a:rPr lang="en-US" sz="2000" dirty="0">
                <a:solidFill>
                  <a:srgbClr val="C8EC14"/>
                </a:solidFill>
                <a:latin typeface="Calibri"/>
              </a:rPr>
              <a:t>cont'd</a:t>
            </a:r>
            <a:endParaRPr lang="en-US" sz="3200" b="1" dirty="0">
              <a:solidFill>
                <a:srgbClr val="C8EC14"/>
              </a:solidFill>
              <a:effectLst>
                <a:outerShdw blurRad="38100" dist="38100" dir="2700000" algn="tl">
                  <a:srgbClr val="000000">
                    <a:alpha val="43137"/>
                  </a:srgbClr>
                </a:outerShdw>
              </a:effectLst>
            </a:endParaRPr>
          </a:p>
        </p:txBody>
      </p:sp>
      <p:sp>
        <p:nvSpPr>
          <p:cNvPr id="12" name="Rectangle 11"/>
          <p:cNvSpPr/>
          <p:nvPr/>
        </p:nvSpPr>
        <p:spPr>
          <a:xfrm>
            <a:off x="3412" y="6400800"/>
            <a:ext cx="4724400" cy="215444"/>
          </a:xfrm>
          <a:prstGeom prst="rect">
            <a:avLst/>
          </a:prstGeom>
        </p:spPr>
        <p:txBody>
          <a:bodyPr wrap="square">
            <a:spAutoFit/>
          </a:bodyPr>
          <a:lstStyle/>
          <a:p>
            <a:r>
              <a:rPr lang="en-US" sz="800" dirty="0" err="1" smtClean="0"/>
              <a:t>Azizi</a:t>
            </a:r>
            <a:r>
              <a:rPr lang="en-US" sz="800" dirty="0" smtClean="0"/>
              <a:t>, F. Ann </a:t>
            </a:r>
            <a:r>
              <a:rPr lang="en-US" sz="800" dirty="0" err="1" smtClean="0"/>
              <a:t>Nutr</a:t>
            </a:r>
            <a:r>
              <a:rPr lang="en-US" sz="800" dirty="0" smtClean="0"/>
              <a:t> </a:t>
            </a:r>
            <a:r>
              <a:rPr lang="en-US" sz="800" dirty="0" err="1" smtClean="0"/>
              <a:t>Metab</a:t>
            </a:r>
            <a:r>
              <a:rPr lang="en-US" sz="800" dirty="0" smtClean="0"/>
              <a:t> 2010;56:273–282</a:t>
            </a:r>
          </a:p>
        </p:txBody>
      </p:sp>
      <p:sp>
        <p:nvSpPr>
          <p:cNvPr id="13" name="Rectangle 12"/>
          <p:cNvSpPr/>
          <p:nvPr/>
        </p:nvSpPr>
        <p:spPr>
          <a:xfrm>
            <a:off x="3412" y="6581001"/>
            <a:ext cx="3292889" cy="246221"/>
          </a:xfrm>
          <a:prstGeom prst="rect">
            <a:avLst/>
          </a:prstGeom>
        </p:spPr>
        <p:txBody>
          <a:bodyPr wrap="none">
            <a:spAutoFit/>
          </a:bodyPr>
          <a:lstStyle/>
          <a:p>
            <a:r>
              <a:rPr lang="fa-IR" sz="1000" dirty="0" smtClean="0">
                <a:cs typeface="B Nazanin" pitchFamily="2" charset="-78"/>
              </a:rPr>
              <a:t>عزیزی، ف. غدد درون ریز و متابولیم ایران 1388.دوره 11. شماره 2. 120-109.</a:t>
            </a:r>
            <a:endParaRPr lang="en-US" sz="1000" dirty="0">
              <a:cs typeface="B Nazanin" pitchFamily="2" charset="-78"/>
            </a:endParaRPr>
          </a:p>
        </p:txBody>
      </p:sp>
      <p:sp>
        <p:nvSpPr>
          <p:cNvPr id="14" name="Rectangle 13"/>
          <p:cNvSpPr/>
          <p:nvPr/>
        </p:nvSpPr>
        <p:spPr>
          <a:xfrm>
            <a:off x="0" y="6249270"/>
            <a:ext cx="9144000" cy="215444"/>
          </a:xfrm>
          <a:prstGeom prst="rect">
            <a:avLst/>
          </a:prstGeom>
        </p:spPr>
        <p:txBody>
          <a:bodyPr wrap="square">
            <a:spAutoFit/>
          </a:bodyPr>
          <a:lstStyle/>
          <a:p>
            <a:r>
              <a:rPr lang="en-US" sz="800" dirty="0" err="1"/>
              <a:t>Jasem</a:t>
            </a:r>
            <a:r>
              <a:rPr lang="en-US" sz="800" dirty="0"/>
              <a:t> Ramadan </a:t>
            </a:r>
            <a:r>
              <a:rPr lang="en-US" sz="800" dirty="0" err="1"/>
              <a:t>Alkandari</a:t>
            </a:r>
            <a:r>
              <a:rPr lang="en-US" sz="800" dirty="0"/>
              <a:t> , </a:t>
            </a:r>
            <a:r>
              <a:rPr lang="en-US" sz="800" dirty="0" smtClean="0"/>
              <a:t>et al, </a:t>
            </a:r>
            <a:r>
              <a:rPr lang="en-US" sz="800" dirty="0"/>
              <a:t>Journal of Sports Sciences, </a:t>
            </a:r>
            <a:r>
              <a:rPr lang="en-US" sz="800" dirty="0" smtClean="0"/>
              <a:t>30:sup1</a:t>
            </a:r>
            <a:r>
              <a:rPr lang="en-US" sz="800" dirty="0"/>
              <a:t>(2012</a:t>
            </a:r>
            <a:r>
              <a:rPr lang="en-US" sz="800" dirty="0" smtClean="0"/>
              <a:t>), </a:t>
            </a:r>
            <a:r>
              <a:rPr lang="en-US" sz="800" dirty="0"/>
              <a:t>S9-S19</a:t>
            </a:r>
          </a:p>
        </p:txBody>
      </p:sp>
    </p:spTree>
    <p:extLst>
      <p:ext uri="{BB962C8B-B14F-4D97-AF65-F5344CB8AC3E}">
        <p14:creationId xmlns:p14="http://schemas.microsoft.com/office/powerpoint/2010/main" xmlns="" val="1426194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5.picofile.com/file/8121781784/4444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3810000"/>
            <a:ext cx="9027886"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6520190"/>
            <a:ext cx="9144000" cy="261610"/>
          </a:xfrm>
          <a:prstGeom prst="rect">
            <a:avLst/>
          </a:prstGeom>
        </p:spPr>
        <p:txBody>
          <a:bodyPr wrap="square">
            <a:spAutoFit/>
          </a:bodyPr>
          <a:lstStyle/>
          <a:p>
            <a:r>
              <a:rPr lang="en-US" sz="1100" dirty="0" err="1"/>
              <a:t>Jasem</a:t>
            </a:r>
            <a:r>
              <a:rPr lang="en-US" sz="1100" dirty="0"/>
              <a:t> Ramadan </a:t>
            </a:r>
            <a:r>
              <a:rPr lang="en-US" sz="1100" dirty="0" smtClean="0"/>
              <a:t>et al. </a:t>
            </a:r>
            <a:r>
              <a:rPr lang="en-US" sz="1100" dirty="0"/>
              <a:t>Journal of Sports Sciences, (</a:t>
            </a:r>
            <a:r>
              <a:rPr lang="en-US" sz="1100" dirty="0" smtClean="0"/>
              <a:t>2012)</a:t>
            </a:r>
            <a:endParaRPr lang="en-US" sz="1100" dirty="0"/>
          </a:p>
        </p:txBody>
      </p:sp>
      <p:sp>
        <p:nvSpPr>
          <p:cNvPr id="10" name="Rectangle 9"/>
          <p:cNvSpPr/>
          <p:nvPr/>
        </p:nvSpPr>
        <p:spPr>
          <a:xfrm>
            <a:off x="0" y="6107668"/>
            <a:ext cx="9157648" cy="369332"/>
          </a:xfrm>
          <a:prstGeom prst="rect">
            <a:avLst/>
          </a:prstGeom>
        </p:spPr>
        <p:txBody>
          <a:bodyPr wrap="square">
            <a:spAutoFit/>
          </a:bodyPr>
          <a:lstStyle/>
          <a:p>
            <a:endParaRPr lang="en-US" sz="900" dirty="0" smtClean="0"/>
          </a:p>
          <a:p>
            <a:r>
              <a:rPr lang="en-US" sz="900" dirty="0" smtClean="0"/>
              <a:t> </a:t>
            </a:r>
            <a:r>
              <a:rPr lang="en-US" sz="900" dirty="0" err="1" smtClean="0"/>
              <a:t>Akrami</a:t>
            </a:r>
            <a:r>
              <a:rPr lang="en-US" sz="900" dirty="0" smtClean="0"/>
              <a:t> </a:t>
            </a:r>
            <a:r>
              <a:rPr lang="en-US" sz="900" dirty="0" err="1" smtClean="0"/>
              <a:t>Mohajeri</a:t>
            </a:r>
            <a:r>
              <a:rPr lang="en-US" sz="900" dirty="0" smtClean="0"/>
              <a:t> F et al. Iran J Basic Med </a:t>
            </a:r>
            <a:r>
              <a:rPr lang="en-US" sz="900" dirty="0" err="1" smtClean="0"/>
              <a:t>Sci</a:t>
            </a:r>
            <a:r>
              <a:rPr lang="en-US" sz="900" dirty="0" smtClean="0"/>
              <a:t>; 2013;	</a:t>
            </a:r>
          </a:p>
        </p:txBody>
      </p:sp>
      <p:sp>
        <p:nvSpPr>
          <p:cNvPr id="11" name="Slide Number Placeholder 2"/>
          <p:cNvSpPr>
            <a:spLocks noGrp="1"/>
          </p:cNvSpPr>
          <p:nvPr>
            <p:ph type="sldNum" sz="quarter" idx="12"/>
          </p:nvPr>
        </p:nvSpPr>
        <p:spPr>
          <a:xfrm>
            <a:off x="6553200" y="6356350"/>
            <a:ext cx="2133600" cy="365125"/>
          </a:xfrm>
        </p:spPr>
        <p:txBody>
          <a:bodyPr/>
          <a:lstStyle/>
          <a:p>
            <a:fld id="{B6F15528-21DE-4FAA-801E-634DDDAF4B2B}" type="slidenum">
              <a:rPr lang="en-US" smtClean="0"/>
              <a:pPr/>
              <a:t>28</a:t>
            </a:fld>
            <a:endParaRPr lang="en-US" dirty="0"/>
          </a:p>
        </p:txBody>
      </p:sp>
      <p:sp>
        <p:nvSpPr>
          <p:cNvPr id="12" name="TextBox 11"/>
          <p:cNvSpPr txBox="1"/>
          <p:nvPr/>
        </p:nvSpPr>
        <p:spPr>
          <a:xfrm>
            <a:off x="2635724" y="124683"/>
            <a:ext cx="38862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Summary</a:t>
            </a:r>
            <a:endParaRPr lang="en-US" sz="3600" b="1" dirty="0">
              <a:effectLst>
                <a:outerShdw blurRad="38100" dist="38100" dir="2700000" algn="tl">
                  <a:srgbClr val="000000">
                    <a:alpha val="43137"/>
                  </a:srgbClr>
                </a:outerShdw>
              </a:effectLst>
            </a:endParaRPr>
          </a:p>
        </p:txBody>
      </p:sp>
      <p:sp>
        <p:nvSpPr>
          <p:cNvPr id="13" name="Rectangle 12"/>
          <p:cNvSpPr/>
          <p:nvPr/>
        </p:nvSpPr>
        <p:spPr>
          <a:xfrm>
            <a:off x="381000" y="991612"/>
            <a:ext cx="8077200" cy="3046988"/>
          </a:xfrm>
          <a:prstGeom prst="rect">
            <a:avLst/>
          </a:prstGeom>
        </p:spPr>
        <p:txBody>
          <a:bodyPr wrap="square">
            <a:spAutoFit/>
          </a:bodyPr>
          <a:lstStyle/>
          <a:p>
            <a:r>
              <a:rPr lang="en-US" sz="2400" dirty="0">
                <a:solidFill>
                  <a:srgbClr val="7030A0"/>
                </a:solidFill>
              </a:rPr>
              <a:t>The literature on the effects of Ramadan fasting </a:t>
            </a:r>
            <a:r>
              <a:rPr lang="en-US" sz="2400" dirty="0" smtClean="0">
                <a:solidFill>
                  <a:srgbClr val="7030A0"/>
                </a:solidFill>
              </a:rPr>
              <a:t>on various </a:t>
            </a:r>
            <a:r>
              <a:rPr lang="en-US" sz="2400" dirty="0">
                <a:solidFill>
                  <a:srgbClr val="7030A0"/>
                </a:solidFill>
              </a:rPr>
              <a:t>aspects of health </a:t>
            </a:r>
            <a:r>
              <a:rPr lang="en-US" sz="2400" dirty="0" smtClean="0">
                <a:solidFill>
                  <a:srgbClr val="7030A0"/>
                </a:solidFill>
              </a:rPr>
              <a:t>is </a:t>
            </a:r>
            <a:r>
              <a:rPr lang="en-US" sz="2400" dirty="0">
                <a:solidFill>
                  <a:srgbClr val="7030A0"/>
                </a:solidFill>
              </a:rPr>
              <a:t>diverse and often </a:t>
            </a:r>
            <a:r>
              <a:rPr lang="en-US" sz="2400" dirty="0" smtClean="0">
                <a:solidFill>
                  <a:srgbClr val="7030A0"/>
                </a:solidFill>
              </a:rPr>
              <a:t>contradictory because </a:t>
            </a:r>
            <a:r>
              <a:rPr lang="en-US" sz="2400" dirty="0">
                <a:solidFill>
                  <a:srgbClr val="7030A0"/>
                </a:solidFill>
              </a:rPr>
              <a:t>of :</a:t>
            </a:r>
            <a:r>
              <a:rPr lang="en-US" sz="2400" dirty="0" smtClean="0">
                <a:solidFill>
                  <a:srgbClr val="7030A0"/>
                </a:solidFill>
              </a:rPr>
              <a:t> </a:t>
            </a:r>
          </a:p>
          <a:p>
            <a:pPr marL="742950" lvl="1" indent="-285750">
              <a:buFont typeface="Wingdings" pitchFamily="2" charset="2"/>
              <a:buChar char="Ø"/>
            </a:pPr>
            <a:r>
              <a:rPr lang="en-US" sz="2400" dirty="0" smtClean="0">
                <a:solidFill>
                  <a:srgbClr val="7030A0"/>
                </a:solidFill>
              </a:rPr>
              <a:t>different ways </a:t>
            </a:r>
            <a:r>
              <a:rPr lang="en-US" sz="2400" dirty="0">
                <a:solidFill>
                  <a:srgbClr val="7030A0"/>
                </a:solidFill>
              </a:rPr>
              <a:t>in which Ramadan fasting is </a:t>
            </a:r>
            <a:r>
              <a:rPr lang="en-US" sz="2400" dirty="0" smtClean="0">
                <a:solidFill>
                  <a:srgbClr val="7030A0"/>
                </a:solidFill>
              </a:rPr>
              <a:t>practiced in different populations</a:t>
            </a:r>
          </a:p>
          <a:p>
            <a:pPr marL="742950" lvl="1" indent="-285750">
              <a:buFont typeface="Wingdings" pitchFamily="2" charset="2"/>
              <a:buChar char="Ø"/>
            </a:pPr>
            <a:r>
              <a:rPr lang="en-US" sz="2400" dirty="0" smtClean="0">
                <a:solidFill>
                  <a:srgbClr val="7030A0"/>
                </a:solidFill>
              </a:rPr>
              <a:t>differences </a:t>
            </a:r>
            <a:r>
              <a:rPr lang="en-US" sz="2400" dirty="0">
                <a:solidFill>
                  <a:srgbClr val="7030A0"/>
                </a:solidFill>
              </a:rPr>
              <a:t>in study </a:t>
            </a:r>
            <a:r>
              <a:rPr lang="en-US" sz="2400" dirty="0" smtClean="0">
                <a:solidFill>
                  <a:srgbClr val="7030A0"/>
                </a:solidFill>
              </a:rPr>
              <a:t>design</a:t>
            </a:r>
            <a:endParaRPr lang="en-US" sz="2400" dirty="0">
              <a:solidFill>
                <a:srgbClr val="7030A0"/>
              </a:solidFill>
            </a:endParaRPr>
          </a:p>
          <a:p>
            <a:pPr marL="742950" lvl="1" indent="-285750">
              <a:buFont typeface="Wingdings" pitchFamily="2" charset="2"/>
              <a:buChar char="Ø"/>
            </a:pPr>
            <a:r>
              <a:rPr lang="en-US" sz="2400" dirty="0">
                <a:solidFill>
                  <a:srgbClr val="7030A0"/>
                </a:solidFill>
              </a:rPr>
              <a:t>seasonal and climatic </a:t>
            </a:r>
            <a:r>
              <a:rPr lang="en-US" sz="2400" dirty="0" smtClean="0">
                <a:solidFill>
                  <a:srgbClr val="7030A0"/>
                </a:solidFill>
              </a:rPr>
              <a:t>differences</a:t>
            </a:r>
          </a:p>
          <a:p>
            <a:pPr marL="742950" lvl="1" indent="-285750">
              <a:buFont typeface="Wingdings" pitchFamily="2" charset="2"/>
              <a:buChar char="Ø"/>
            </a:pPr>
            <a:r>
              <a:rPr lang="en-US" sz="2400" dirty="0" smtClean="0">
                <a:solidFill>
                  <a:srgbClr val="7030A0"/>
                </a:solidFill>
              </a:rPr>
              <a:t>and </a:t>
            </a:r>
            <a:r>
              <a:rPr lang="en-US" sz="2400" dirty="0">
                <a:solidFill>
                  <a:srgbClr val="7030A0"/>
                </a:solidFill>
              </a:rPr>
              <a:t>differences </a:t>
            </a:r>
            <a:r>
              <a:rPr lang="en-US" sz="2400" dirty="0" smtClean="0">
                <a:solidFill>
                  <a:srgbClr val="7030A0"/>
                </a:solidFill>
              </a:rPr>
              <a:t>in the </a:t>
            </a:r>
            <a:r>
              <a:rPr lang="en-US" sz="2400" dirty="0">
                <a:solidFill>
                  <a:srgbClr val="7030A0"/>
                </a:solidFill>
              </a:rPr>
              <a:t>health, ﬁtness and activity levels of the </a:t>
            </a:r>
            <a:r>
              <a:rPr lang="en-US" sz="2400" dirty="0" smtClean="0">
                <a:solidFill>
                  <a:srgbClr val="7030A0"/>
                </a:solidFill>
              </a:rPr>
              <a:t>study populations</a:t>
            </a:r>
            <a:r>
              <a:rPr lang="en-US" sz="2400" dirty="0">
                <a:solidFill>
                  <a:srgbClr val="7030A0"/>
                </a:solidFill>
              </a:rPr>
              <a:t>.</a:t>
            </a:r>
          </a:p>
        </p:txBody>
      </p:sp>
    </p:spTree>
    <p:extLst>
      <p:ext uri="{BB962C8B-B14F-4D97-AF65-F5344CB8AC3E}">
        <p14:creationId xmlns:p14="http://schemas.microsoft.com/office/powerpoint/2010/main" xmlns="" val="1751764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9600" y="1143000"/>
            <a:ext cx="8229600" cy="1015663"/>
          </a:xfrm>
          <a:prstGeom prst="rect">
            <a:avLst/>
          </a:prstGeom>
        </p:spPr>
        <p:txBody>
          <a:bodyPr wrap="square">
            <a:spAutoFit/>
          </a:bodyPr>
          <a:lstStyle/>
          <a:p>
            <a:pPr marL="285750" indent="-285750"/>
            <a:r>
              <a:rPr lang="en-US" sz="2000" dirty="0" smtClean="0">
                <a:solidFill>
                  <a:srgbClr val="7030A0"/>
                </a:solidFill>
              </a:rPr>
              <a:t>     Among </a:t>
            </a:r>
            <a:r>
              <a:rPr lang="en-US" sz="2000" dirty="0">
                <a:solidFill>
                  <a:srgbClr val="7030A0"/>
                </a:solidFill>
              </a:rPr>
              <a:t>healthy adults, there are no adverse effects of Ramadan fasting </a:t>
            </a:r>
            <a:r>
              <a:rPr lang="en-US" sz="2000" dirty="0" smtClean="0">
                <a:solidFill>
                  <a:srgbClr val="7030A0"/>
                </a:solidFill>
              </a:rPr>
              <a:t>on the </a:t>
            </a:r>
            <a:r>
              <a:rPr lang="en-US" sz="2000" dirty="0">
                <a:solidFill>
                  <a:srgbClr val="7030A0"/>
                </a:solidFill>
              </a:rPr>
              <a:t>brain, heart, lung, liver, kidney, </a:t>
            </a:r>
            <a:r>
              <a:rPr lang="en-US" sz="2000" dirty="0" err="1">
                <a:solidFill>
                  <a:srgbClr val="7030A0"/>
                </a:solidFill>
              </a:rPr>
              <a:t>haematologic</a:t>
            </a:r>
            <a:r>
              <a:rPr lang="en-US" sz="2000" dirty="0">
                <a:solidFill>
                  <a:srgbClr val="7030A0"/>
                </a:solidFill>
              </a:rPr>
              <a:t>, endocrine profile and cognitive functions. </a:t>
            </a:r>
            <a:endParaRPr lang="en-US" sz="2000" dirty="0" smtClean="0">
              <a:solidFill>
                <a:srgbClr val="7030A0"/>
              </a:solidFill>
            </a:endParaRPr>
          </a:p>
        </p:txBody>
      </p:sp>
      <p:sp>
        <p:nvSpPr>
          <p:cNvPr id="14" name="Rectangle 13"/>
          <p:cNvSpPr/>
          <p:nvPr/>
        </p:nvSpPr>
        <p:spPr>
          <a:xfrm>
            <a:off x="609600" y="3039070"/>
            <a:ext cx="8382000" cy="1015663"/>
          </a:xfrm>
          <a:prstGeom prst="rect">
            <a:avLst/>
          </a:prstGeom>
        </p:spPr>
        <p:txBody>
          <a:bodyPr wrap="square">
            <a:spAutoFit/>
          </a:bodyPr>
          <a:lstStyle/>
          <a:p>
            <a:pPr marL="285750" indent="-285750"/>
            <a:r>
              <a:rPr lang="en-US" sz="2000" dirty="0" smtClean="0">
                <a:solidFill>
                  <a:srgbClr val="7030A0"/>
                </a:solidFill>
              </a:rPr>
              <a:t>     Those </a:t>
            </a:r>
            <a:r>
              <a:rPr lang="en-US" sz="2000" dirty="0">
                <a:solidFill>
                  <a:srgbClr val="7030A0"/>
                </a:solidFill>
              </a:rPr>
              <a:t>with various illnesses such as diabetes mellitus, </a:t>
            </a:r>
            <a:r>
              <a:rPr lang="en-US" sz="2000" dirty="0" smtClean="0">
                <a:solidFill>
                  <a:srgbClr val="7030A0"/>
                </a:solidFill>
              </a:rPr>
              <a:t>coronary artery </a:t>
            </a:r>
            <a:r>
              <a:rPr lang="en-US" sz="2000" dirty="0">
                <a:solidFill>
                  <a:srgbClr val="7030A0"/>
                </a:solidFill>
              </a:rPr>
              <a:t>disease, renal and eye illness should consult </a:t>
            </a:r>
            <a:r>
              <a:rPr lang="en-US" sz="2000" dirty="0" smtClean="0">
                <a:solidFill>
                  <a:srgbClr val="7030A0"/>
                </a:solidFill>
              </a:rPr>
              <a:t>their physicians </a:t>
            </a:r>
            <a:r>
              <a:rPr lang="en-US" sz="2000" dirty="0">
                <a:solidFill>
                  <a:srgbClr val="7030A0"/>
                </a:solidFill>
              </a:rPr>
              <a:t>and firmly follow the scientific </a:t>
            </a:r>
            <a:r>
              <a:rPr lang="en-US" sz="2000" dirty="0" smtClean="0">
                <a:solidFill>
                  <a:srgbClr val="7030A0"/>
                </a:solidFill>
              </a:rPr>
              <a:t>recommendations.</a:t>
            </a:r>
            <a:endParaRPr lang="en-US" sz="2000" dirty="0">
              <a:solidFill>
                <a:srgbClr val="7030A0"/>
              </a:solidFill>
            </a:endParaRPr>
          </a:p>
        </p:txBody>
      </p:sp>
      <p:sp>
        <p:nvSpPr>
          <p:cNvPr id="15" name="Rectangle 14"/>
          <p:cNvSpPr/>
          <p:nvPr/>
        </p:nvSpPr>
        <p:spPr>
          <a:xfrm>
            <a:off x="609599" y="2209800"/>
            <a:ext cx="8305801" cy="707886"/>
          </a:xfrm>
          <a:prstGeom prst="rect">
            <a:avLst/>
          </a:prstGeom>
        </p:spPr>
        <p:txBody>
          <a:bodyPr wrap="square">
            <a:spAutoFit/>
          </a:bodyPr>
          <a:lstStyle/>
          <a:p>
            <a:pPr marL="285750" indent="-285750"/>
            <a:r>
              <a:rPr lang="en-US" sz="2000" dirty="0" smtClean="0">
                <a:solidFill>
                  <a:srgbClr val="7030A0"/>
                </a:solidFill>
              </a:rPr>
              <a:t>      Ramadan </a:t>
            </a:r>
            <a:r>
              <a:rPr lang="en-US" sz="2000" dirty="0">
                <a:solidFill>
                  <a:srgbClr val="7030A0"/>
                </a:solidFill>
              </a:rPr>
              <a:t>fasting is a healthy non pharmacological means </a:t>
            </a:r>
            <a:r>
              <a:rPr lang="en-US" sz="2000" dirty="0" smtClean="0">
                <a:solidFill>
                  <a:srgbClr val="7030A0"/>
                </a:solidFill>
              </a:rPr>
              <a:t>for minimizing the risk factors </a:t>
            </a:r>
            <a:r>
              <a:rPr lang="en-US" sz="2000" dirty="0">
                <a:solidFill>
                  <a:srgbClr val="7030A0"/>
                </a:solidFill>
              </a:rPr>
              <a:t>and improving health. </a:t>
            </a:r>
          </a:p>
        </p:txBody>
      </p:sp>
      <p:sp>
        <p:nvSpPr>
          <p:cNvPr id="16" name="TextBox 15"/>
          <p:cNvSpPr txBox="1"/>
          <p:nvPr/>
        </p:nvSpPr>
        <p:spPr>
          <a:xfrm>
            <a:off x="2635724" y="206514"/>
            <a:ext cx="38862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Summary</a:t>
            </a:r>
            <a:r>
              <a:rPr lang="en-US" sz="2400" dirty="0" smtClean="0">
                <a:solidFill>
                  <a:prstClr val="black"/>
                </a:solidFill>
              </a:rPr>
              <a:t> </a:t>
            </a:r>
            <a:r>
              <a:rPr lang="en-US" sz="2400" dirty="0">
                <a:solidFill>
                  <a:prstClr val="black"/>
                </a:solidFill>
              </a:rPr>
              <a:t>, cont'd</a:t>
            </a:r>
            <a:endParaRPr lang="en-US" sz="4000" b="1" dirty="0">
              <a:effectLst>
                <a:outerShdw blurRad="38100" dist="38100" dir="2700000" algn="tl">
                  <a:srgbClr val="000000">
                    <a:alpha val="43137"/>
                  </a:srgbClr>
                </a:outerShdw>
              </a:effectLs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19600"/>
            <a:ext cx="91440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Slide Number Placeholder 2"/>
          <p:cNvSpPr>
            <a:spLocks noGrp="1"/>
          </p:cNvSpPr>
          <p:nvPr>
            <p:ph type="sldNum" sz="quarter" idx="12"/>
          </p:nvPr>
        </p:nvSpPr>
        <p:spPr>
          <a:xfrm>
            <a:off x="7010400" y="6492875"/>
            <a:ext cx="2133600" cy="365125"/>
          </a:xfrm>
          <a:noFill/>
        </p:spPr>
        <p:txBody>
          <a:bodyPr/>
          <a:lstStyle/>
          <a:p>
            <a:fld id="{B6F15528-21DE-4FAA-801E-634DDDAF4B2B}" type="slidenum">
              <a:rPr lang="en-US" smtClean="0"/>
              <a:pPr/>
              <a:t>29</a:t>
            </a:fld>
            <a:endParaRPr lang="en-US" dirty="0"/>
          </a:p>
        </p:txBody>
      </p:sp>
      <p:sp>
        <p:nvSpPr>
          <p:cNvPr id="23" name="Rectangle 22"/>
          <p:cNvSpPr/>
          <p:nvPr/>
        </p:nvSpPr>
        <p:spPr>
          <a:xfrm>
            <a:off x="4549" y="6566356"/>
            <a:ext cx="9144000" cy="230832"/>
          </a:xfrm>
          <a:prstGeom prst="rect">
            <a:avLst/>
          </a:prstGeom>
          <a:noFill/>
        </p:spPr>
        <p:txBody>
          <a:bodyPr wrap="square">
            <a:spAutoFit/>
          </a:bodyPr>
          <a:lstStyle/>
          <a:p>
            <a:r>
              <a:rPr lang="en-US" sz="900" dirty="0" err="1" smtClean="0">
                <a:hlinkClick r:id="rId3"/>
              </a:rPr>
              <a:t>Meo</a:t>
            </a:r>
            <a:r>
              <a:rPr lang="en-US" sz="900" dirty="0" smtClean="0">
                <a:hlinkClick r:id="rId3"/>
              </a:rPr>
              <a:t> SA</a:t>
            </a:r>
            <a:r>
              <a:rPr lang="en-US" sz="900" dirty="0" smtClean="0"/>
              <a:t>..</a:t>
            </a:r>
            <a:r>
              <a:rPr lang="en-US" sz="900" dirty="0" smtClean="0">
                <a:hlinkClick r:id="rId4" tooltip="JPMA. The Journal of the Pakistan Medical Association."/>
              </a:rPr>
              <a:t> </a:t>
            </a:r>
            <a:r>
              <a:rPr lang="en-US" sz="900" dirty="0">
                <a:hlinkClick r:id="rId4" tooltip="JPMA. The Journal of the Pakistan Medical Association."/>
              </a:rPr>
              <a:t>J Pak Med Assoc.</a:t>
            </a:r>
            <a:r>
              <a:rPr lang="en-US" sz="900" dirty="0"/>
              <a:t> 2015 May;65(5 </a:t>
            </a:r>
            <a:r>
              <a:rPr lang="en-US" sz="900" dirty="0" err="1"/>
              <a:t>Suppl</a:t>
            </a:r>
            <a:r>
              <a:rPr lang="en-US" sz="900" dirty="0"/>
              <a:t> 1):S6-S14</a:t>
            </a:r>
            <a:r>
              <a:rPr lang="en-US" sz="900" dirty="0" smtClean="0"/>
              <a:t>.</a:t>
            </a:r>
            <a:endParaRPr lang="en-US" sz="900" dirty="0"/>
          </a:p>
        </p:txBody>
      </p:sp>
      <p:sp>
        <p:nvSpPr>
          <p:cNvPr id="24" name="Rectangle 23"/>
          <p:cNvSpPr/>
          <p:nvPr/>
        </p:nvSpPr>
        <p:spPr>
          <a:xfrm>
            <a:off x="0" y="6400800"/>
            <a:ext cx="9144000" cy="246221"/>
          </a:xfrm>
          <a:prstGeom prst="rect">
            <a:avLst/>
          </a:prstGeom>
          <a:noFill/>
        </p:spPr>
        <p:txBody>
          <a:bodyPr wrap="square">
            <a:spAutoFit/>
          </a:bodyPr>
          <a:lstStyle/>
          <a:p>
            <a:r>
              <a:rPr lang="en-US" sz="1000" dirty="0" err="1"/>
              <a:t>Jasem</a:t>
            </a:r>
            <a:r>
              <a:rPr lang="en-US" sz="1000" dirty="0"/>
              <a:t> Ramadan </a:t>
            </a:r>
            <a:r>
              <a:rPr lang="en-US" sz="1000" dirty="0" err="1"/>
              <a:t>Alkandari</a:t>
            </a:r>
            <a:r>
              <a:rPr lang="en-US" sz="1000" dirty="0"/>
              <a:t> , </a:t>
            </a:r>
            <a:r>
              <a:rPr lang="en-US" sz="1000" dirty="0" smtClean="0"/>
              <a:t>et al. </a:t>
            </a:r>
            <a:r>
              <a:rPr lang="en-US" sz="1000" dirty="0"/>
              <a:t>Journal of Sports Sciences, </a:t>
            </a:r>
            <a:r>
              <a:rPr lang="en-US" sz="1000" dirty="0" smtClean="0"/>
              <a:t>30:sup1</a:t>
            </a:r>
            <a:r>
              <a:rPr lang="en-US" sz="1000" dirty="0"/>
              <a:t>(2012</a:t>
            </a:r>
            <a:r>
              <a:rPr lang="en-US" sz="1000" dirty="0" smtClean="0"/>
              <a:t>), </a:t>
            </a:r>
            <a:r>
              <a:rPr lang="en-US" sz="1000" dirty="0"/>
              <a:t>S9-S19</a:t>
            </a:r>
          </a:p>
        </p:txBody>
      </p:sp>
    </p:spTree>
    <p:extLst>
      <p:ext uri="{BB962C8B-B14F-4D97-AF65-F5344CB8AC3E}">
        <p14:creationId xmlns:p14="http://schemas.microsoft.com/office/powerpoint/2010/main" xmlns="" val="366434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1" y="0"/>
            <a:ext cx="9144001"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286560" y="1631692"/>
            <a:ext cx="3594240" cy="360755"/>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2945" tIns="41473" rIns="82945" bIns="41473">
            <a:spAutoFit/>
          </a:bodyPr>
          <a:lstStyle/>
          <a:p>
            <a:pPr>
              <a:spcBef>
                <a:spcPct val="50000"/>
              </a:spcBef>
            </a:pPr>
            <a:endParaRPr lang="en-US"/>
          </a:p>
        </p:txBody>
      </p:sp>
      <p:sp>
        <p:nvSpPr>
          <p:cNvPr id="2" name="Rectangle 1"/>
          <p:cNvSpPr/>
          <p:nvPr/>
        </p:nvSpPr>
        <p:spPr>
          <a:xfrm>
            <a:off x="0" y="0"/>
            <a:ext cx="8991599" cy="6555641"/>
          </a:xfrm>
          <a:prstGeom prst="rect">
            <a:avLst/>
          </a:prstGeom>
        </p:spPr>
        <p:txBody>
          <a:bodyPr wrap="square">
            <a:spAutoFit/>
          </a:bodyPr>
          <a:lstStyle/>
          <a:p>
            <a:pPr algn="r" rtl="1"/>
            <a:r>
              <a:rPr lang="fa-IR" sz="4000" b="1" dirty="0">
                <a:solidFill>
                  <a:schemeClr val="bg1"/>
                </a:solidFill>
                <a:latin typeface="Arabic Typesetting" pitchFamily="66" charset="-78"/>
                <a:cs typeface="Arabic Typesetting" pitchFamily="66" charset="-78"/>
              </a:rPr>
              <a:t/>
            </a:r>
            <a:br>
              <a:rPr lang="fa-IR" sz="4000" b="1" dirty="0">
                <a:solidFill>
                  <a:schemeClr val="bg1"/>
                </a:solidFill>
                <a:latin typeface="Arabic Typesetting" pitchFamily="66" charset="-78"/>
                <a:cs typeface="Arabic Typesetting" pitchFamily="66" charset="-78"/>
              </a:rPr>
            </a:br>
            <a:r>
              <a:rPr lang="fa-IR" sz="4400" b="1" dirty="0">
                <a:solidFill>
                  <a:schemeClr val="bg1"/>
                </a:solidFill>
                <a:latin typeface="Arabic Typesetting" pitchFamily="66" charset="-78"/>
                <a:cs typeface="Arabic Typesetting" pitchFamily="66" charset="-78"/>
              </a:rPr>
              <a:t>قال رسول الله (صلی الله علیه و آله</a:t>
            </a:r>
            <a:r>
              <a:rPr lang="fa-IR" sz="4400" b="1" dirty="0" smtClean="0">
                <a:solidFill>
                  <a:schemeClr val="bg1"/>
                </a:solidFill>
                <a:latin typeface="Arabic Typesetting" pitchFamily="66" charset="-78"/>
                <a:cs typeface="Arabic Typesetting" pitchFamily="66" charset="-78"/>
              </a:rPr>
              <a:t>)</a:t>
            </a:r>
            <a:r>
              <a:rPr lang="en-US" sz="4400" b="1" dirty="0" smtClean="0">
                <a:solidFill>
                  <a:schemeClr val="bg1"/>
                </a:solidFill>
                <a:latin typeface="Arabic Typesetting" pitchFamily="66" charset="-78"/>
                <a:cs typeface="Arabic Typesetting" pitchFamily="66" charset="-78"/>
              </a:rPr>
              <a:t> :</a:t>
            </a:r>
            <a:r>
              <a:rPr lang="fa-IR" sz="4400" b="1" dirty="0">
                <a:solidFill>
                  <a:schemeClr val="bg1"/>
                </a:solidFill>
                <a:latin typeface="Arabic Typesetting" pitchFamily="66" charset="-78"/>
                <a:cs typeface="Arabic Typesetting" pitchFamily="66" charset="-78"/>
              </a:rPr>
              <a:t/>
            </a:r>
            <a:br>
              <a:rPr lang="fa-IR" sz="4400" b="1" dirty="0">
                <a:solidFill>
                  <a:schemeClr val="bg1"/>
                </a:solidFill>
                <a:latin typeface="Arabic Typesetting" pitchFamily="66" charset="-78"/>
                <a:cs typeface="Arabic Typesetting" pitchFamily="66" charset="-78"/>
              </a:rPr>
            </a:br>
            <a:r>
              <a:rPr lang="fa-IR" sz="4400" b="1" dirty="0">
                <a:solidFill>
                  <a:schemeClr val="bg1"/>
                </a:solidFill>
                <a:latin typeface="Arabic Typesetting" pitchFamily="66" charset="-78"/>
                <a:cs typeface="Arabic Typesetting" pitchFamily="66" charset="-78"/>
              </a:rPr>
              <a:t>«</a:t>
            </a:r>
            <a:r>
              <a:rPr lang="fa-IR" sz="4400" b="1" dirty="0" smtClean="0">
                <a:solidFill>
                  <a:schemeClr val="bg1"/>
                </a:solidFill>
                <a:latin typeface="Arabic Typesetting" pitchFamily="66" charset="-78"/>
                <a:cs typeface="Arabic Typesetting" pitchFamily="66" charset="-78"/>
              </a:rPr>
              <a:t>ان </a:t>
            </a:r>
            <a:r>
              <a:rPr lang="fa-IR" sz="4400" b="1" dirty="0">
                <a:solidFill>
                  <a:schemeClr val="bg1"/>
                </a:solidFill>
                <a:latin typeface="Arabic Typesetting" pitchFamily="66" charset="-78"/>
                <a:cs typeface="Arabic Typesetting" pitchFamily="66" charset="-78"/>
              </a:rPr>
              <a:t>ابواب السماء تفتح فی اول لیلة من شهر رمضان و لا تغلق الی اخر لیلة </a:t>
            </a:r>
            <a:r>
              <a:rPr lang="fa-IR" sz="4400" b="1" dirty="0" smtClean="0">
                <a:solidFill>
                  <a:schemeClr val="bg1"/>
                </a:solidFill>
                <a:latin typeface="Arabic Typesetting" pitchFamily="66" charset="-78"/>
                <a:cs typeface="Arabic Typesetting" pitchFamily="66" charset="-78"/>
              </a:rPr>
              <a:t>منه»</a:t>
            </a:r>
          </a:p>
          <a:p>
            <a:pPr algn="r" rtl="1"/>
            <a:r>
              <a:rPr lang="fa-IR" sz="6000" b="1" dirty="0" smtClean="0">
                <a:solidFill>
                  <a:schemeClr val="bg1"/>
                </a:solidFill>
                <a:latin typeface="Arabic Typesetting" pitchFamily="66" charset="-78"/>
                <a:cs typeface="Arabic Typesetting" pitchFamily="66" charset="-78"/>
              </a:rPr>
              <a:t>رسول </a:t>
            </a:r>
            <a:r>
              <a:rPr lang="fa-IR" sz="6000" b="1" dirty="0">
                <a:solidFill>
                  <a:schemeClr val="bg1"/>
                </a:solidFill>
                <a:latin typeface="Arabic Typesetting" pitchFamily="66" charset="-78"/>
                <a:cs typeface="Arabic Typesetting" pitchFamily="66" charset="-78"/>
              </a:rPr>
              <a:t>خدا (صلی الله علیه و آله) فرمود:</a:t>
            </a:r>
            <a:br>
              <a:rPr lang="fa-IR" sz="6000" b="1" dirty="0">
                <a:solidFill>
                  <a:schemeClr val="bg1"/>
                </a:solidFill>
                <a:latin typeface="Arabic Typesetting" pitchFamily="66" charset="-78"/>
                <a:cs typeface="Arabic Typesetting" pitchFamily="66" charset="-78"/>
              </a:rPr>
            </a:br>
            <a:r>
              <a:rPr lang="fa-IR" sz="6000" b="1" dirty="0">
                <a:solidFill>
                  <a:schemeClr val="bg1"/>
                </a:solidFill>
                <a:latin typeface="Arabic Typesetting" pitchFamily="66" charset="-78"/>
                <a:cs typeface="Arabic Typesetting" pitchFamily="66" charset="-78"/>
              </a:rPr>
              <a:t>درهای آسمان در اولین شب ماه رمضان گشوده می شود و تا آخرین شب آن بسته نخواهد شد</a:t>
            </a:r>
            <a:r>
              <a:rPr lang="fa-IR" sz="6000" b="1" dirty="0" smtClean="0">
                <a:solidFill>
                  <a:schemeClr val="bg1"/>
                </a:solidFill>
                <a:latin typeface="Arabic Typesetting" pitchFamily="66" charset="-78"/>
                <a:cs typeface="Arabic Typesetting" pitchFamily="66" charset="-78"/>
              </a:rPr>
              <a:t>.</a:t>
            </a:r>
            <a:endParaRPr lang="fa-IR" sz="4800" b="1" dirty="0" smtClean="0">
              <a:solidFill>
                <a:schemeClr val="bg1"/>
              </a:solidFill>
              <a:latin typeface="Arabic Typesetting" pitchFamily="66" charset="-78"/>
              <a:cs typeface="Arabic Typesetting" pitchFamily="66" charset="-78"/>
            </a:endParaRPr>
          </a:p>
          <a:p>
            <a:pPr rtl="1"/>
            <a:r>
              <a:rPr lang="fa-IR" sz="4000" b="1" dirty="0">
                <a:solidFill>
                  <a:schemeClr val="bg1"/>
                </a:solidFill>
                <a:latin typeface="Arabic Typesetting" pitchFamily="66" charset="-78"/>
                <a:cs typeface="Arabic Typesetting" pitchFamily="66" charset="-78"/>
              </a:rPr>
              <a:t/>
            </a:r>
            <a:br>
              <a:rPr lang="fa-IR" sz="4000" b="1" dirty="0">
                <a:solidFill>
                  <a:schemeClr val="bg1"/>
                </a:solidFill>
                <a:latin typeface="Arabic Typesetting" pitchFamily="66" charset="-78"/>
                <a:cs typeface="Arabic Typesetting" pitchFamily="66" charset="-78"/>
              </a:rPr>
            </a:br>
            <a:r>
              <a:rPr lang="fa-IR" sz="2800" b="1" dirty="0">
                <a:solidFill>
                  <a:schemeClr val="bg1"/>
                </a:solidFill>
                <a:latin typeface="Arabic Typesetting" pitchFamily="66" charset="-78"/>
                <a:cs typeface="Arabic Typesetting" pitchFamily="66" charset="-78"/>
              </a:rPr>
              <a:t>بحار الانوار، ج 93، ص 344</a:t>
            </a:r>
            <a:endParaRPr lang="en-US" sz="2800" b="1" dirty="0">
              <a:solidFill>
                <a:schemeClr val="bg1"/>
              </a:solidFill>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xmlns="" val="1056873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90" y="3276600"/>
            <a:ext cx="312370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2295479" y="3776990"/>
            <a:ext cx="6596055" cy="369332"/>
          </a:xfrm>
          <a:prstGeom prst="rect">
            <a:avLst/>
          </a:prstGeom>
        </p:spPr>
        <p:txBody>
          <a:bodyPr wrap="square">
            <a:spAutoFit/>
          </a:bodyPr>
          <a:lstStyle/>
          <a:p>
            <a:pPr marL="285750" indent="-285750">
              <a:buFont typeface="Wingdings" pitchFamily="2" charset="2"/>
              <a:buChar char="v"/>
            </a:pPr>
            <a:r>
              <a:rPr lang="en-US" b="1" dirty="0">
                <a:solidFill>
                  <a:srgbClr val="00B0F0"/>
                </a:solidFill>
              </a:rPr>
              <a:t>Balanced food and fluid intake is important between fasts</a:t>
            </a:r>
            <a:r>
              <a:rPr lang="en-US" sz="1600" dirty="0" smtClean="0"/>
              <a:t>.</a:t>
            </a:r>
          </a:p>
        </p:txBody>
      </p:sp>
      <p:sp>
        <p:nvSpPr>
          <p:cNvPr id="14" name="Rectangle 13"/>
          <p:cNvSpPr/>
          <p:nvPr/>
        </p:nvSpPr>
        <p:spPr>
          <a:xfrm>
            <a:off x="304800" y="76200"/>
            <a:ext cx="6289863" cy="584775"/>
          </a:xfrm>
          <a:prstGeom prst="rect">
            <a:avLst/>
          </a:prstGeom>
        </p:spPr>
        <p:txBody>
          <a:bodyPr wrap="none">
            <a:spAutoFit/>
          </a:bodyPr>
          <a:lstStyle/>
          <a:p>
            <a:r>
              <a:rPr lang="en-US" sz="3200" b="1" dirty="0"/>
              <a:t>General Tips for a Healthy Ramadan</a:t>
            </a:r>
          </a:p>
        </p:txBody>
      </p:sp>
      <p:sp>
        <p:nvSpPr>
          <p:cNvPr id="15" name="Slide Number Placeholder 3"/>
          <p:cNvSpPr>
            <a:spLocks noGrp="1"/>
          </p:cNvSpPr>
          <p:nvPr>
            <p:ph type="sldNum" sz="quarter" idx="12"/>
          </p:nvPr>
        </p:nvSpPr>
        <p:spPr>
          <a:xfrm>
            <a:off x="7010400" y="6569075"/>
            <a:ext cx="2133600" cy="365125"/>
          </a:xfrm>
        </p:spPr>
        <p:txBody>
          <a:bodyPr/>
          <a:lstStyle/>
          <a:p>
            <a:fld id="{B6F15528-21DE-4FAA-801E-634DDDAF4B2B}" type="slidenum">
              <a:rPr lang="en-US" smtClean="0"/>
              <a:pPr/>
              <a:t>30</a:t>
            </a:fld>
            <a:endParaRPr lang="en-US" dirty="0"/>
          </a:p>
        </p:txBody>
      </p:sp>
      <p:sp>
        <p:nvSpPr>
          <p:cNvPr id="17" name="Rectangle 16"/>
          <p:cNvSpPr/>
          <p:nvPr/>
        </p:nvSpPr>
        <p:spPr>
          <a:xfrm>
            <a:off x="762000" y="2057400"/>
            <a:ext cx="8229600" cy="1200329"/>
          </a:xfrm>
          <a:prstGeom prst="rect">
            <a:avLst/>
          </a:prstGeom>
        </p:spPr>
        <p:txBody>
          <a:bodyPr wrap="square">
            <a:spAutoFit/>
          </a:bodyPr>
          <a:lstStyle/>
          <a:p>
            <a:pPr marL="285750" indent="-285750">
              <a:buFont typeface="Wingdings" pitchFamily="2" charset="2"/>
              <a:buChar char="v"/>
            </a:pPr>
            <a:r>
              <a:rPr lang="en-US" b="1" dirty="0">
                <a:solidFill>
                  <a:srgbClr val="00B0F0"/>
                </a:solidFill>
              </a:rPr>
              <a:t>Fasting during the month of </a:t>
            </a:r>
            <a:r>
              <a:rPr lang="en-US" b="1" dirty="0" smtClean="0">
                <a:solidFill>
                  <a:srgbClr val="00B0F0"/>
                </a:solidFill>
              </a:rPr>
              <a:t>Ramadan provides </a:t>
            </a:r>
            <a:r>
              <a:rPr lang="en-US" b="1" dirty="0">
                <a:solidFill>
                  <a:srgbClr val="00B0F0"/>
                </a:solidFill>
              </a:rPr>
              <a:t>an opportunity for health </a:t>
            </a:r>
            <a:r>
              <a:rPr lang="en-US" b="1" dirty="0" smtClean="0">
                <a:solidFill>
                  <a:srgbClr val="00B0F0"/>
                </a:solidFill>
              </a:rPr>
              <a:t>professionals to </a:t>
            </a:r>
            <a:r>
              <a:rPr lang="en-US" b="1" dirty="0">
                <a:solidFill>
                  <a:srgbClr val="00B0F0"/>
                </a:solidFill>
              </a:rPr>
              <a:t>promote health improvement among </a:t>
            </a:r>
            <a:r>
              <a:rPr lang="en-US" b="1" dirty="0" smtClean="0">
                <a:solidFill>
                  <a:srgbClr val="00B0F0"/>
                </a:solidFill>
              </a:rPr>
              <a:t>fasting individuals </a:t>
            </a:r>
            <a:r>
              <a:rPr lang="en-US" b="1" dirty="0">
                <a:solidFill>
                  <a:srgbClr val="00B0F0"/>
                </a:solidFill>
              </a:rPr>
              <a:t>by offering lifestyle advice on </a:t>
            </a:r>
            <a:r>
              <a:rPr lang="en-US" b="1" dirty="0" smtClean="0">
                <a:solidFill>
                  <a:srgbClr val="00B0F0"/>
                </a:solidFill>
              </a:rPr>
              <a:t>topics such </a:t>
            </a:r>
            <a:r>
              <a:rPr lang="en-US" b="1" dirty="0">
                <a:solidFill>
                  <a:srgbClr val="00B0F0"/>
                </a:solidFill>
              </a:rPr>
              <a:t>as diet, sports and exercise, and </a:t>
            </a:r>
            <a:r>
              <a:rPr lang="en-US" b="1" dirty="0" smtClean="0">
                <a:solidFill>
                  <a:srgbClr val="00B0F0"/>
                </a:solidFill>
              </a:rPr>
              <a:t>smoking cessation</a:t>
            </a:r>
            <a:r>
              <a:rPr lang="en-US" b="1" dirty="0">
                <a:solidFill>
                  <a:srgbClr val="00B0F0"/>
                </a:solidFill>
              </a:rPr>
              <a:t>.</a:t>
            </a:r>
          </a:p>
        </p:txBody>
      </p:sp>
      <p:sp>
        <p:nvSpPr>
          <p:cNvPr id="18" name="Rectangle 17"/>
          <p:cNvSpPr/>
          <p:nvPr/>
        </p:nvSpPr>
        <p:spPr>
          <a:xfrm>
            <a:off x="0" y="6553200"/>
            <a:ext cx="8229600" cy="246221"/>
          </a:xfrm>
          <a:prstGeom prst="rect">
            <a:avLst/>
          </a:prstGeom>
        </p:spPr>
        <p:txBody>
          <a:bodyPr wrap="square">
            <a:spAutoFit/>
          </a:bodyPr>
          <a:lstStyle/>
          <a:p>
            <a:r>
              <a:rPr lang="en-US" sz="1000" dirty="0" err="1"/>
              <a:t>Jasem</a:t>
            </a:r>
            <a:r>
              <a:rPr lang="en-US" sz="1000" dirty="0"/>
              <a:t> Ramadan </a:t>
            </a:r>
            <a:r>
              <a:rPr lang="en-US" sz="1000" dirty="0" err="1"/>
              <a:t>Alkandari</a:t>
            </a:r>
            <a:r>
              <a:rPr lang="en-US" sz="1000" dirty="0"/>
              <a:t> </a:t>
            </a:r>
            <a:r>
              <a:rPr lang="en-US" sz="1000" dirty="0" smtClean="0"/>
              <a:t>et al.  Journal of Sports Sciences, 2012</a:t>
            </a:r>
            <a:endParaRPr lang="en-US" sz="1000" dirty="0"/>
          </a:p>
        </p:txBody>
      </p:sp>
      <p:sp>
        <p:nvSpPr>
          <p:cNvPr id="19" name="Rectangle 18"/>
          <p:cNvSpPr/>
          <p:nvPr/>
        </p:nvSpPr>
        <p:spPr>
          <a:xfrm>
            <a:off x="0" y="6248400"/>
            <a:ext cx="7848600" cy="230832"/>
          </a:xfrm>
          <a:prstGeom prst="rect">
            <a:avLst/>
          </a:prstGeom>
          <a:solidFill>
            <a:schemeClr val="bg1"/>
          </a:solidFill>
        </p:spPr>
        <p:txBody>
          <a:bodyPr wrap="square">
            <a:spAutoFit/>
          </a:bodyPr>
          <a:lstStyle/>
          <a:p>
            <a:r>
              <a:rPr lang="en-US" sz="900" dirty="0" err="1" smtClean="0"/>
              <a:t>Attarzadeh</a:t>
            </a:r>
            <a:r>
              <a:rPr lang="en-US" sz="900" dirty="0" smtClean="0"/>
              <a:t> </a:t>
            </a:r>
            <a:r>
              <a:rPr lang="en-US" sz="900" dirty="0" err="1" smtClean="0"/>
              <a:t>Hosseini</a:t>
            </a:r>
            <a:r>
              <a:rPr lang="en-US" sz="900" dirty="0" smtClean="0"/>
              <a:t> SR, </a:t>
            </a:r>
            <a:r>
              <a:rPr lang="en-US" sz="900" dirty="0" err="1" smtClean="0"/>
              <a:t>Hejazi</a:t>
            </a:r>
            <a:r>
              <a:rPr lang="en-US" sz="900" dirty="0" smtClean="0"/>
              <a:t> K. Iran J Basic Med </a:t>
            </a:r>
            <a:r>
              <a:rPr lang="en-US" sz="900" dirty="0" err="1" smtClean="0"/>
              <a:t>Sci</a:t>
            </a:r>
            <a:r>
              <a:rPr lang="en-US" sz="900" dirty="0" smtClean="0"/>
              <a:t>; 2013</a:t>
            </a:r>
            <a:r>
              <a:rPr lang="en-US" sz="900" dirty="0"/>
              <a:t>.</a:t>
            </a:r>
            <a:r>
              <a:rPr lang="en-US" sz="900" dirty="0" smtClean="0"/>
              <a:t>	</a:t>
            </a:r>
          </a:p>
        </p:txBody>
      </p:sp>
      <p:sp>
        <p:nvSpPr>
          <p:cNvPr id="20" name="Rectangle 19"/>
          <p:cNvSpPr/>
          <p:nvPr/>
        </p:nvSpPr>
        <p:spPr>
          <a:xfrm>
            <a:off x="228600" y="838200"/>
            <a:ext cx="8839200" cy="954107"/>
          </a:xfrm>
          <a:prstGeom prst="rect">
            <a:avLst/>
          </a:prstGeom>
        </p:spPr>
        <p:txBody>
          <a:bodyPr wrap="square">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The fasts of Ramadan can improve a person’s health but - if the correct diet is not followed - can possibly worsen it! </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21" name="Rectangle 20"/>
          <p:cNvSpPr/>
          <p:nvPr/>
        </p:nvSpPr>
        <p:spPr>
          <a:xfrm>
            <a:off x="2686222" y="4298722"/>
            <a:ext cx="6015859" cy="646331"/>
          </a:xfrm>
          <a:prstGeom prst="rect">
            <a:avLst/>
          </a:prstGeom>
        </p:spPr>
        <p:txBody>
          <a:bodyPr wrap="square">
            <a:spAutoFit/>
          </a:bodyPr>
          <a:lstStyle/>
          <a:p>
            <a:pPr marL="285750" indent="-285750">
              <a:buFont typeface="Wingdings" pitchFamily="2" charset="2"/>
              <a:buChar char="v"/>
            </a:pPr>
            <a:r>
              <a:rPr lang="en-US" b="1" dirty="0">
                <a:solidFill>
                  <a:srgbClr val="00B0F0"/>
                </a:solidFill>
              </a:rPr>
              <a:t>The deciding factor is not the fast itself, but rather what is consumed in the non-fasting hours. </a:t>
            </a:r>
          </a:p>
        </p:txBody>
      </p:sp>
      <p:sp>
        <p:nvSpPr>
          <p:cNvPr id="22" name="Rectangle 21"/>
          <p:cNvSpPr/>
          <p:nvPr/>
        </p:nvSpPr>
        <p:spPr>
          <a:xfrm>
            <a:off x="3011988" y="5020270"/>
            <a:ext cx="6210370" cy="923330"/>
          </a:xfrm>
          <a:prstGeom prst="rect">
            <a:avLst/>
          </a:prstGeom>
        </p:spPr>
        <p:txBody>
          <a:bodyPr wrap="square">
            <a:spAutoFit/>
          </a:bodyPr>
          <a:lstStyle/>
          <a:p>
            <a:pPr marL="285750" indent="-285750">
              <a:buFont typeface="Wingdings" pitchFamily="2" charset="2"/>
              <a:buChar char="v"/>
            </a:pPr>
            <a:r>
              <a:rPr lang="en-US" b="1" dirty="0" smtClean="0">
                <a:solidFill>
                  <a:srgbClr val="00B0F0"/>
                </a:solidFill>
              </a:rPr>
              <a:t>Overeating </a:t>
            </a:r>
            <a:r>
              <a:rPr lang="en-US" b="1" dirty="0">
                <a:solidFill>
                  <a:srgbClr val="00B0F0"/>
                </a:solidFill>
              </a:rPr>
              <a:t>can not only harm the body but it is </a:t>
            </a:r>
            <a:r>
              <a:rPr lang="en-US" b="1" dirty="0" smtClean="0">
                <a:solidFill>
                  <a:srgbClr val="00B0F0"/>
                </a:solidFill>
              </a:rPr>
              <a:t>thought </a:t>
            </a:r>
            <a:r>
              <a:rPr lang="en-US" b="1" dirty="0">
                <a:solidFill>
                  <a:srgbClr val="00B0F0"/>
                </a:solidFill>
              </a:rPr>
              <a:t>to also interfere with a person’s spiritual growth </a:t>
            </a:r>
            <a:r>
              <a:rPr lang="en-US" b="1" dirty="0" smtClean="0">
                <a:solidFill>
                  <a:srgbClr val="00B0F0"/>
                </a:solidFill>
              </a:rPr>
              <a:t>during </a:t>
            </a:r>
            <a:r>
              <a:rPr lang="en-US" b="1" dirty="0">
                <a:solidFill>
                  <a:srgbClr val="00B0F0"/>
                </a:solidFill>
              </a:rPr>
              <a:t>the month. </a:t>
            </a:r>
          </a:p>
        </p:txBody>
      </p:sp>
      <p:sp>
        <p:nvSpPr>
          <p:cNvPr id="23" name="Rectangle 22"/>
          <p:cNvSpPr/>
          <p:nvPr/>
        </p:nvSpPr>
        <p:spPr>
          <a:xfrm>
            <a:off x="0" y="6400800"/>
            <a:ext cx="9144000" cy="230832"/>
          </a:xfrm>
          <a:prstGeom prst="rect">
            <a:avLst/>
          </a:prstGeom>
        </p:spPr>
        <p:txBody>
          <a:bodyPr wrap="square">
            <a:spAutoFit/>
          </a:bodyPr>
          <a:lstStyle/>
          <a:p>
            <a:r>
              <a:rPr lang="en-US" sz="900" dirty="0" smtClean="0"/>
              <a:t>Ramadan health guide. Equality and Human Rights Department of Health.USA. Sept 07</a:t>
            </a:r>
            <a:endParaRPr lang="en-US" sz="900" dirty="0"/>
          </a:p>
        </p:txBody>
      </p:sp>
    </p:spTree>
    <p:extLst>
      <p:ext uri="{BB962C8B-B14F-4D97-AF65-F5344CB8AC3E}">
        <p14:creationId xmlns:p14="http://schemas.microsoft.com/office/powerpoint/2010/main" xmlns="" val="2845821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1" y="0"/>
            <a:ext cx="914256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 Box 2"/>
          <p:cNvSpPr txBox="1">
            <a:spLocks noChangeArrowheads="1"/>
          </p:cNvSpPr>
          <p:nvPr/>
        </p:nvSpPr>
        <p:spPr bwMode="auto">
          <a:xfrm>
            <a:off x="865834" y="414763"/>
            <a:ext cx="7257600" cy="11650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40820"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5pPr>
            <a:lvl6pPr marL="1535113" indent="-215900" defTabSz="457200" fontAlgn="base" hangingPunct="0">
              <a:lnSpc>
                <a:spcPct val="93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6pPr>
            <a:lvl7pPr marL="1992313" indent="-215900" defTabSz="457200" fontAlgn="base" hangingPunct="0">
              <a:lnSpc>
                <a:spcPct val="93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7pPr>
            <a:lvl8pPr marL="2449513" indent="-215900" defTabSz="457200" fontAlgn="base" hangingPunct="0">
              <a:lnSpc>
                <a:spcPct val="93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8pPr>
            <a:lvl9pPr marL="2906713" indent="-215900" defTabSz="457200" fontAlgn="base" hangingPunct="0">
              <a:lnSpc>
                <a:spcPct val="93000"/>
              </a:lnSpc>
              <a:spcBef>
                <a:spcPct val="0"/>
              </a:spcBef>
              <a:spcAft>
                <a:spcPct val="0"/>
              </a:spcAft>
              <a:buClr>
                <a:srgbClr val="000000"/>
              </a:buClr>
              <a:buSzPct val="45000"/>
              <a:buFont typeface="Wingdings"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Lucida Sans Unicode" pitchFamily="34" charset="0"/>
              </a:defRPr>
            </a:lvl9pPr>
          </a:lstStyle>
          <a:p>
            <a:pPr algn="ctr">
              <a:lnSpc>
                <a:spcPct val="98000"/>
              </a:lnSpc>
            </a:pPr>
            <a:endParaRPr lang="en-GB" sz="7300" b="1" i="1" u="sng" dirty="0">
              <a:solidFill>
                <a:srgbClr val="FFD320"/>
              </a:solidFill>
              <a:latin typeface="DejaVu Serif Condensed" pitchFamily="16"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7" name="Rectangle 6"/>
          <p:cNvSpPr/>
          <p:nvPr/>
        </p:nvSpPr>
        <p:spPr>
          <a:xfrm>
            <a:off x="534121" y="381000"/>
            <a:ext cx="8077200" cy="5940088"/>
          </a:xfrm>
          <a:prstGeom prst="rect">
            <a:avLst/>
          </a:prstGeom>
        </p:spPr>
        <p:txBody>
          <a:bodyPr wrap="square">
            <a:spAutoFit/>
          </a:bodyPr>
          <a:lstStyle/>
          <a:p>
            <a:pPr algn="r" rtl="1"/>
            <a:r>
              <a:rPr lang="fa-IR" sz="3200" b="1" dirty="0" smtClean="0">
                <a:solidFill>
                  <a:srgbClr val="FFC000"/>
                </a:solidFill>
                <a:effectLst>
                  <a:outerShdw blurRad="38100" dist="38100" dir="2700000" algn="tl">
                    <a:srgbClr val="000000">
                      <a:alpha val="43137"/>
                    </a:srgbClr>
                  </a:outerShdw>
                </a:effectLst>
                <a:cs typeface="B Mitra" pitchFamily="2" charset="-78"/>
              </a:rPr>
              <a:t>پیامبر </a:t>
            </a:r>
            <a:r>
              <a:rPr lang="fa-IR" sz="3200" b="1" dirty="0">
                <a:solidFill>
                  <a:srgbClr val="FFC000"/>
                </a:solidFill>
                <a:effectLst>
                  <a:outerShdw blurRad="38100" dist="38100" dir="2700000" algn="tl">
                    <a:srgbClr val="000000">
                      <a:alpha val="43137"/>
                    </a:srgbClr>
                  </a:outerShdw>
                </a:effectLst>
                <a:cs typeface="B Mitra" pitchFamily="2" charset="-78"/>
              </a:rPr>
              <a:t>خدا «صلی­ الله ­علیه ­وآله» فرمودند: </a:t>
            </a:r>
            <a:endParaRPr lang="en-US" sz="3200" b="1" dirty="0" smtClean="0">
              <a:solidFill>
                <a:srgbClr val="FFC000"/>
              </a:solidFill>
              <a:effectLst>
                <a:outerShdw blurRad="38100" dist="38100" dir="2700000" algn="tl">
                  <a:srgbClr val="000000">
                    <a:alpha val="43137"/>
                  </a:srgbClr>
                </a:outerShdw>
              </a:effectLst>
              <a:cs typeface="B Mitra" pitchFamily="2" charset="-78"/>
            </a:endParaRPr>
          </a:p>
          <a:p>
            <a:pPr algn="r" rtl="1"/>
            <a:endParaRPr lang="en-US" sz="3200" b="1" dirty="0" smtClean="0">
              <a:solidFill>
                <a:srgbClr val="FFC000"/>
              </a:solidFill>
              <a:effectLst>
                <a:outerShdw blurRad="38100" dist="38100" dir="2700000" algn="tl">
                  <a:srgbClr val="000000">
                    <a:alpha val="43137"/>
                  </a:srgbClr>
                </a:outerShdw>
              </a:effectLst>
              <a:cs typeface="B Mitra" pitchFamily="2" charset="-78"/>
            </a:endParaRPr>
          </a:p>
          <a:p>
            <a:pPr algn="r" rtl="1"/>
            <a:r>
              <a:rPr lang="fa-IR" sz="3200" b="1" dirty="0">
                <a:solidFill>
                  <a:srgbClr val="FFC000"/>
                </a:solidFill>
                <a:effectLst>
                  <a:outerShdw blurRad="38100" dist="38100" dir="2700000" algn="tl">
                    <a:srgbClr val="000000">
                      <a:alpha val="43137"/>
                    </a:srgbClr>
                  </a:outerShdw>
                </a:effectLst>
                <a:cs typeface="B Mitra" pitchFamily="2" charset="-78"/>
              </a:rPr>
              <a:t>قَالَ اللَّهُ عَزَّ وَ جَلَّ الصَّوْمُ لِي وَ أَنَا أَجْزِي بِهِ وَ لِلصَّائِمِ فَرْحَتَانِ حِينَ يُفْطِرُ وَ حِينَ يَلْقَى رَبَّهُ وَ الَّذِي نَفْسُ مُحَمَّدٍ بِيَدِهِ لَخُلُوفُ فَمِ الصَّائِمِ أَطْيَبُ عِنْدَ اللَّهِ مِنْ رِيحِ الْمِسْكِ</a:t>
            </a:r>
            <a:r>
              <a:rPr lang="en-US" sz="3200" b="1" dirty="0" smtClean="0">
                <a:solidFill>
                  <a:srgbClr val="FFC000"/>
                </a:solidFill>
                <a:effectLst>
                  <a:outerShdw blurRad="38100" dist="38100" dir="2700000" algn="tl">
                    <a:srgbClr val="000000">
                      <a:alpha val="43137"/>
                    </a:srgbClr>
                  </a:outerShdw>
                </a:effectLst>
                <a:cs typeface="B Mitra" pitchFamily="2" charset="-78"/>
              </a:rPr>
              <a:t>.</a:t>
            </a:r>
          </a:p>
          <a:p>
            <a:pPr algn="r" rtl="1"/>
            <a:endParaRPr lang="en-US" sz="3200" b="1" dirty="0">
              <a:solidFill>
                <a:srgbClr val="FFC000"/>
              </a:solidFill>
              <a:effectLst>
                <a:outerShdw blurRad="38100" dist="38100" dir="2700000" algn="tl">
                  <a:srgbClr val="000000">
                    <a:alpha val="43137"/>
                  </a:srgbClr>
                </a:outerShdw>
              </a:effectLst>
              <a:cs typeface="B Mitra" pitchFamily="2" charset="-78"/>
            </a:endParaRPr>
          </a:p>
          <a:p>
            <a:pPr algn="r" rtl="1"/>
            <a:r>
              <a:rPr lang="fa-IR" sz="3200" b="1" dirty="0" smtClean="0">
                <a:solidFill>
                  <a:srgbClr val="FFC000"/>
                </a:solidFill>
                <a:effectLst>
                  <a:outerShdw blurRad="38100" dist="38100" dir="2700000" algn="tl">
                    <a:srgbClr val="000000">
                      <a:alpha val="43137"/>
                    </a:srgbClr>
                  </a:outerShdw>
                </a:effectLst>
                <a:cs typeface="B Mitra" pitchFamily="2" charset="-78"/>
              </a:rPr>
              <a:t>خداوند </a:t>
            </a:r>
            <a:r>
              <a:rPr lang="fa-IR" sz="3200" b="1" dirty="0">
                <a:solidFill>
                  <a:srgbClr val="FFC000"/>
                </a:solidFill>
                <a:effectLst>
                  <a:outerShdw blurRad="38100" dist="38100" dir="2700000" algn="tl">
                    <a:srgbClr val="000000">
                      <a:alpha val="43137"/>
                    </a:srgbClr>
                  </a:outerShdw>
                </a:effectLst>
                <a:cs typeface="B Mitra" pitchFamily="2" charset="-78"/>
              </a:rPr>
              <a:t>عزوجل فرمود: روزه برای من است و خود من پاداش آن را می‏پردازم و برای روزه دار دو [زمان] شادی وجود دارد، 1- زمانی که افطار می‏کند 2- زمانی که پروردگارش را ملاقات می‏کند. </a:t>
            </a:r>
          </a:p>
          <a:p>
            <a:pPr rtl="1"/>
            <a:r>
              <a:rPr lang="fa-IR" sz="3200" b="1" dirty="0">
                <a:solidFill>
                  <a:srgbClr val="FFC000"/>
                </a:solidFill>
                <a:effectLst>
                  <a:outerShdw blurRad="38100" dist="38100" dir="2700000" algn="tl">
                    <a:srgbClr val="000000">
                      <a:alpha val="43137"/>
                    </a:srgbClr>
                  </a:outerShdw>
                </a:effectLst>
                <a:cs typeface="B Mitra" pitchFamily="2" charset="-78"/>
              </a:rPr>
              <a:t> </a:t>
            </a:r>
            <a:br>
              <a:rPr lang="fa-IR" sz="3200" b="1" dirty="0">
                <a:solidFill>
                  <a:srgbClr val="FFC000"/>
                </a:solidFill>
                <a:effectLst>
                  <a:outerShdw blurRad="38100" dist="38100" dir="2700000" algn="tl">
                    <a:srgbClr val="000000">
                      <a:alpha val="43137"/>
                    </a:srgbClr>
                  </a:outerShdw>
                </a:effectLst>
                <a:cs typeface="B Mitra" pitchFamily="2" charset="-78"/>
              </a:rPr>
            </a:br>
            <a:r>
              <a:rPr lang="fa-IR" sz="2800" dirty="0">
                <a:solidFill>
                  <a:srgbClr val="FFC000"/>
                </a:solidFill>
                <a:cs typeface="B Mitra" pitchFamily="2" charset="-78"/>
              </a:rPr>
              <a:t>وسائل الشیعه ج 7 ص 294، ح 15 و 16 ; 27 و 30</a:t>
            </a:r>
            <a:endParaRPr lang="en-US" sz="2800" dirty="0">
              <a:solidFill>
                <a:srgbClr val="FFC000"/>
              </a:solidFill>
              <a:cs typeface="B Mitra" pitchFamily="2" charset="-78"/>
            </a:endParaRPr>
          </a:p>
        </p:txBody>
      </p:sp>
    </p:spTree>
    <p:extLst>
      <p:ext uri="{BB962C8B-B14F-4D97-AF65-F5344CB8AC3E}">
        <p14:creationId xmlns:p14="http://schemas.microsoft.com/office/powerpoint/2010/main" xmlns="" val="1512146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Endocrinology Research Centre 21 bahman\fasting workshop\images\82005413137335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p:cNvSpPr txBox="1">
            <a:spLocks noChangeArrowheads="1"/>
          </p:cNvSpPr>
          <p:nvPr/>
        </p:nvSpPr>
        <p:spPr>
          <a:xfrm>
            <a:off x="0" y="685800"/>
            <a:ext cx="7467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n-US" sz="3600" b="1" dirty="0">
              <a:solidFill>
                <a:srgbClr val="00B0F0"/>
              </a:solidFill>
            </a:endParaRPr>
          </a:p>
          <a:p>
            <a:pPr>
              <a:lnSpc>
                <a:spcPct val="90000"/>
              </a:lnSpc>
              <a:buFontTx/>
              <a:buNone/>
            </a:pPr>
            <a:r>
              <a:rPr lang="en-US" sz="3600" b="1" dirty="0" smtClean="0">
                <a:solidFill>
                  <a:schemeClr val="accent5">
                    <a:lumMod val="60000"/>
                    <a:lumOff val="40000"/>
                  </a:schemeClr>
                </a:solidFill>
              </a:rPr>
              <a:t> HAVE  A  BLESSED  RAMADAN</a:t>
            </a:r>
          </a:p>
          <a:p>
            <a:pPr>
              <a:lnSpc>
                <a:spcPct val="90000"/>
              </a:lnSpc>
              <a:buFontTx/>
              <a:buNone/>
            </a:pPr>
            <a:r>
              <a:rPr lang="en-US" sz="3600" b="1" dirty="0" smtClean="0">
                <a:solidFill>
                  <a:schemeClr val="accent5">
                    <a:lumMod val="60000"/>
                    <a:lumOff val="40000"/>
                  </a:schemeClr>
                </a:solidFill>
              </a:rPr>
              <a:t>                 </a:t>
            </a:r>
            <a:endParaRPr lang="en-US" sz="3600" b="1" dirty="0">
              <a:solidFill>
                <a:schemeClr val="accent5">
                  <a:lumMod val="60000"/>
                  <a:lumOff val="40000"/>
                </a:schemeClr>
              </a:solidFill>
            </a:endParaRPr>
          </a:p>
        </p:txBody>
      </p:sp>
    </p:spTree>
    <p:extLst>
      <p:ext uri="{BB962C8B-B14F-4D97-AF65-F5344CB8AC3E}">
        <p14:creationId xmlns:p14="http://schemas.microsoft.com/office/powerpoint/2010/main" xmlns="" val="260231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sz="4800" b="1" dirty="0" smtClean="0">
                <a:effectLst>
                  <a:outerShdw blurRad="38100" dist="38100" dir="2700000" algn="tl">
                    <a:srgbClr val="000000">
                      <a:alpha val="43137"/>
                    </a:srgbClr>
                  </a:outerShdw>
                </a:effectLst>
                <a:cs typeface="B Davat" pitchFamily="2" charset="-78"/>
              </a:rPr>
              <a:t>فهرست </a:t>
            </a:r>
            <a:endParaRPr lang="en-US" sz="4800" b="1" dirty="0">
              <a:effectLst>
                <a:outerShdw blurRad="38100" dist="38100" dir="2700000" algn="tl">
                  <a:srgbClr val="000000">
                    <a:alpha val="43137"/>
                  </a:srgbClr>
                </a:outerShdw>
              </a:effectLst>
              <a:cs typeface="B Davat" pitchFamily="2" charset="-78"/>
            </a:endParaRPr>
          </a:p>
        </p:txBody>
      </p:sp>
      <p:sp>
        <p:nvSpPr>
          <p:cNvPr id="4" name="Rectangle 3"/>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4"/>
          <p:cNvSpPr>
            <a:spLocks noGrp="1"/>
          </p:cNvSpPr>
          <p:nvPr>
            <p:ph type="sldNum" sz="quarter" idx="12"/>
          </p:nvPr>
        </p:nvSpPr>
        <p:spPr>
          <a:xfrm>
            <a:off x="7010400" y="6553200"/>
            <a:ext cx="2133600" cy="365125"/>
          </a:xfrm>
        </p:spPr>
        <p:txBody>
          <a:bodyPr/>
          <a:lstStyle/>
          <a:p>
            <a:fld id="{B6F15528-21DE-4FAA-801E-634DDDAF4B2B}" type="slidenum">
              <a:rPr lang="en-US" smtClean="0"/>
              <a:pPr/>
              <a:t>4</a:t>
            </a:fld>
            <a:endParaRPr lang="en-US" dirty="0"/>
          </a:p>
        </p:txBody>
      </p:sp>
      <p:sp>
        <p:nvSpPr>
          <p:cNvPr id="8" name="Content Placeholder 2"/>
          <p:cNvSpPr txBox="1">
            <a:spLocks/>
          </p:cNvSpPr>
          <p:nvPr/>
        </p:nvSpPr>
        <p:spPr bwMode="auto">
          <a:xfrm>
            <a:off x="0" y="1951037"/>
            <a:ext cx="8991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rtl="1">
              <a:spcBef>
                <a:spcPct val="0"/>
              </a:spcBef>
            </a:pPr>
            <a:r>
              <a:rPr lang="fa-IR" sz="4000" dirty="0" smtClean="0">
                <a:solidFill>
                  <a:schemeClr val="tx2"/>
                </a:solidFill>
                <a:latin typeface="+mj-lt"/>
                <a:ea typeface="+mj-ea"/>
                <a:cs typeface="B Davat" pitchFamily="2" charset="-78"/>
              </a:rPr>
              <a:t>کلیات</a:t>
            </a:r>
          </a:p>
          <a:p>
            <a:pPr algn="r" rtl="1">
              <a:spcBef>
                <a:spcPct val="0"/>
              </a:spcBef>
            </a:pPr>
            <a:r>
              <a:rPr lang="fa-IR" sz="4000" dirty="0" smtClean="0">
                <a:solidFill>
                  <a:schemeClr val="tx2"/>
                </a:solidFill>
                <a:latin typeface="+mj-lt"/>
                <a:ea typeface="+mj-ea"/>
                <a:cs typeface="B Davat" pitchFamily="2" charset="-78"/>
              </a:rPr>
              <a:t>غذا وسلامت معنوی</a:t>
            </a:r>
          </a:p>
          <a:p>
            <a:pPr algn="r" rtl="1">
              <a:spcBef>
                <a:spcPct val="0"/>
              </a:spcBef>
            </a:pPr>
            <a:r>
              <a:rPr lang="fa-IR" sz="4000" dirty="0" smtClean="0">
                <a:solidFill>
                  <a:schemeClr val="tx2"/>
                </a:solidFill>
                <a:latin typeface="+mj-lt"/>
                <a:ea typeface="+mj-ea"/>
                <a:cs typeface="B Davat" pitchFamily="2" charset="-78"/>
              </a:rPr>
              <a:t>اثرات ارزشمند روزه داری در ماه مبارک رمضان بر سلامت روحی افراد</a:t>
            </a:r>
          </a:p>
          <a:p>
            <a:pPr algn="r" rtl="1">
              <a:spcBef>
                <a:spcPct val="0"/>
              </a:spcBef>
            </a:pPr>
            <a:r>
              <a:rPr lang="fa-IR" sz="4000" dirty="0" smtClean="0">
                <a:solidFill>
                  <a:schemeClr val="tx2"/>
                </a:solidFill>
                <a:latin typeface="+mj-lt"/>
                <a:ea typeface="+mj-ea"/>
                <a:cs typeface="B Davat" pitchFamily="2" charset="-78"/>
              </a:rPr>
              <a:t>اثرات روزه داری در ماه مبارک رمضان بر سلامت جسمی</a:t>
            </a:r>
          </a:p>
          <a:p>
            <a:pPr algn="r" rtl="1">
              <a:spcBef>
                <a:spcPct val="0"/>
              </a:spcBef>
            </a:pPr>
            <a:r>
              <a:rPr lang="fa-IR" sz="4000" dirty="0" smtClean="0">
                <a:solidFill>
                  <a:schemeClr val="tx2"/>
                </a:solidFill>
                <a:latin typeface="+mj-lt"/>
                <a:ea typeface="+mj-ea"/>
                <a:cs typeface="B Davat" pitchFamily="2" charset="-78"/>
              </a:rPr>
              <a:t>جمع بندی</a:t>
            </a:r>
          </a:p>
          <a:p>
            <a:pPr algn="r" rtl="1">
              <a:spcBef>
                <a:spcPct val="0"/>
              </a:spcBef>
            </a:pPr>
            <a:r>
              <a:rPr lang="fa-IR" sz="4000" dirty="0" smtClean="0">
                <a:solidFill>
                  <a:schemeClr val="tx2"/>
                </a:solidFill>
                <a:latin typeface="+mj-lt"/>
                <a:ea typeface="+mj-ea"/>
                <a:cs typeface="B Davat" pitchFamily="2" charset="-78"/>
              </a:rPr>
              <a:t>توصیه های کلی برای روزه داری سالم در ماه مبارک رمضان</a:t>
            </a:r>
          </a:p>
          <a:p>
            <a:pPr algn="r" rtl="1">
              <a:spcBef>
                <a:spcPct val="0"/>
              </a:spcBef>
            </a:pPr>
            <a:endParaRPr lang="en-US" sz="4000" dirty="0">
              <a:solidFill>
                <a:schemeClr val="tx2"/>
              </a:solidFill>
              <a:latin typeface="+mj-lt"/>
              <a:ea typeface="+mj-ea"/>
              <a:cs typeface="B Davat" pitchFamily="2" charset="-78"/>
            </a:endParaRPr>
          </a:p>
        </p:txBody>
      </p:sp>
    </p:spTree>
    <p:extLst>
      <p:ext uri="{BB962C8B-B14F-4D97-AF65-F5344CB8AC3E}">
        <p14:creationId xmlns:p14="http://schemas.microsoft.com/office/powerpoint/2010/main" xmlns="" val="164478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C:\Endocrinology Research Centre 21 bahman\fasting workshop\images\water-bubbles-and-lights-powerpoint-background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99004"/>
            <a:ext cx="9144000" cy="3258996"/>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p:cNvSpPr/>
          <p:nvPr/>
        </p:nvSpPr>
        <p:spPr>
          <a:xfrm>
            <a:off x="685800" y="1371600"/>
            <a:ext cx="8077200" cy="3416320"/>
          </a:xfrm>
          <a:prstGeom prst="rect">
            <a:avLst/>
          </a:prstGeom>
        </p:spPr>
        <p:txBody>
          <a:bodyPr wrap="square">
            <a:spAutoFit/>
          </a:bodyPr>
          <a:lstStyle/>
          <a:p>
            <a:pPr marL="342900" indent="-342900" algn="just" rtl="1">
              <a:buFont typeface="Wingdings" pitchFamily="2" charset="2"/>
              <a:buChar char="v"/>
            </a:pPr>
            <a:r>
              <a:rPr lang="fa-IR" sz="2400" b="1" dirty="0">
                <a:cs typeface="B Mitra" pitchFamily="2" charset="-78"/>
              </a:rPr>
              <a:t>پيروان بسياري از اديان بزرگ دنيا روزهايي از سال را به روزه داري مي پردازند، ولي روزه داري اسلامي داراي خصوصيات ويژه اي </a:t>
            </a:r>
            <a:r>
              <a:rPr lang="fa-IR" sz="2400" b="1" dirty="0" smtClean="0">
                <a:cs typeface="B Mitra" pitchFamily="2" charset="-78"/>
              </a:rPr>
              <a:t>است.</a:t>
            </a:r>
          </a:p>
          <a:p>
            <a:pPr algn="just" rtl="1"/>
            <a:endParaRPr lang="en-US" sz="2400" b="1" dirty="0" smtClean="0">
              <a:cs typeface="B Mitra" pitchFamily="2" charset="-78"/>
            </a:endParaRPr>
          </a:p>
          <a:p>
            <a:pPr marL="342900" indent="-342900" algn="just" rtl="1">
              <a:buFont typeface="Wingdings" pitchFamily="2" charset="2"/>
              <a:buChar char="v"/>
            </a:pPr>
            <a:r>
              <a:rPr lang="fa-IR" sz="2400" b="1" dirty="0" smtClean="0">
                <a:cs typeface="B Mitra" pitchFamily="2" charset="-78"/>
              </a:rPr>
              <a:t>رمضان</a:t>
            </a:r>
            <a:r>
              <a:rPr lang="fa-IR" sz="2400" b="1" dirty="0">
                <a:cs typeface="B Mitra" pitchFamily="2" charset="-78"/>
              </a:rPr>
              <a:t>، ماه نهم تقويم قمري اسلامي است و همه افراد مسلمان سالم بايد در اين ماه همه روزها را روزه داشته باشند</a:t>
            </a:r>
            <a:r>
              <a:rPr lang="fa-IR" sz="2400" b="1" dirty="0" smtClean="0">
                <a:cs typeface="B Mitra" pitchFamily="2" charset="-78"/>
              </a:rPr>
              <a:t>. </a:t>
            </a:r>
          </a:p>
          <a:p>
            <a:pPr marL="342900" indent="-342900" algn="just" rtl="1">
              <a:buFont typeface="Wingdings" pitchFamily="2" charset="2"/>
              <a:buChar char="v"/>
            </a:pPr>
            <a:endParaRPr lang="fa-IR" sz="2400" b="1" dirty="0" smtClean="0">
              <a:cs typeface="B Mitra" pitchFamily="2" charset="-78"/>
            </a:endParaRPr>
          </a:p>
          <a:p>
            <a:pPr marL="342900" indent="-342900" algn="just" rtl="1">
              <a:buFont typeface="Wingdings" pitchFamily="2" charset="2"/>
              <a:buChar char="v"/>
            </a:pPr>
            <a:r>
              <a:rPr lang="fa-IR" sz="2400" b="1" dirty="0" smtClean="0">
                <a:cs typeface="B Mitra" pitchFamily="2" charset="-78"/>
              </a:rPr>
              <a:t>از </a:t>
            </a:r>
            <a:r>
              <a:rPr lang="fa-IR" sz="2400" b="1" dirty="0">
                <a:cs typeface="B Mitra" pitchFamily="2" charset="-78"/>
              </a:rPr>
              <a:t>آن جا که بيش از يک </a:t>
            </a:r>
            <a:r>
              <a:rPr lang="fa-IR" sz="2400" b="1" dirty="0" smtClean="0">
                <a:cs typeface="B Mitra" pitchFamily="2" charset="-78"/>
              </a:rPr>
              <a:t>ميليارد</a:t>
            </a:r>
            <a:r>
              <a:rPr lang="fa-IR" sz="2400" b="1" dirty="0">
                <a:cs typeface="B Mitra" pitchFamily="2" charset="-78"/>
              </a:rPr>
              <a:t> </a:t>
            </a:r>
            <a:r>
              <a:rPr lang="fa-IR" sz="2400" b="1" dirty="0" smtClean="0">
                <a:cs typeface="B Mitra" pitchFamily="2" charset="-78"/>
              </a:rPr>
              <a:t>و پانصد میلیون نفر </a:t>
            </a:r>
            <a:r>
              <a:rPr lang="fa-IR" sz="2400" b="1" dirty="0">
                <a:cs typeface="B Mitra" pitchFamily="2" charset="-78"/>
              </a:rPr>
              <a:t>در جهان پيرو دين اسلام هستند، به نظر مي رسد که چندين صد ميليون مسلمان از روزه داري ماه رمضان تبعيت مي کنند. </a:t>
            </a:r>
            <a:endParaRPr lang="fa-IR" sz="2400" b="1" dirty="0" smtClean="0">
              <a:cs typeface="B Mitra" pitchFamily="2" charset="-78"/>
            </a:endParaRPr>
          </a:p>
        </p:txBody>
      </p:sp>
      <p:sp>
        <p:nvSpPr>
          <p:cNvPr id="26" name="Rectangle 2"/>
          <p:cNvSpPr txBox="1">
            <a:spLocks noChangeArrowheads="1"/>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000" b="1" dirty="0" smtClean="0">
                <a:solidFill>
                  <a:srgbClr val="53E917"/>
                </a:solidFill>
                <a:effectLst>
                  <a:outerShdw blurRad="38100" dist="38100" dir="2700000" algn="tl">
                    <a:srgbClr val="000000">
                      <a:alpha val="43137"/>
                    </a:srgbClr>
                  </a:outerShdw>
                </a:effectLst>
                <a:cs typeface="B Mitra" pitchFamily="2" charset="-78"/>
              </a:rPr>
              <a:t>جایگاه ویژه ماه مبارک رمضان در اسلام</a:t>
            </a:r>
            <a:endParaRPr lang="en-GB" sz="4000" b="1" dirty="0">
              <a:solidFill>
                <a:srgbClr val="53E917"/>
              </a:solidFill>
              <a:effectLst>
                <a:outerShdw blurRad="38100" dist="38100" dir="2700000" algn="tl">
                  <a:srgbClr val="000000">
                    <a:alpha val="43137"/>
                  </a:srgbClr>
                </a:outerShdw>
              </a:effectLst>
              <a:cs typeface="B Mitra" pitchFamily="2" charset="-78"/>
            </a:endParaRPr>
          </a:p>
        </p:txBody>
      </p:sp>
      <p:sp>
        <p:nvSpPr>
          <p:cNvPr id="7" name="Rectangle 6"/>
          <p:cNvSpPr/>
          <p:nvPr/>
        </p:nvSpPr>
        <p:spPr>
          <a:xfrm>
            <a:off x="0" y="6581001"/>
            <a:ext cx="3927678" cy="276999"/>
          </a:xfrm>
          <a:prstGeom prst="rect">
            <a:avLst/>
          </a:prstGeom>
        </p:spPr>
        <p:txBody>
          <a:bodyPr wrap="none">
            <a:spAutoFit/>
          </a:bodyPr>
          <a:lstStyle/>
          <a:p>
            <a:r>
              <a:rPr lang="fa-IR" sz="1200" dirty="0" smtClean="0">
                <a:cs typeface="B Nazanin" pitchFamily="2" charset="-78"/>
              </a:rPr>
              <a:t>عزیزی، ف. غدد درون ریز و متابولیم ایران 1388.دوره 11. شماره 2. 120-109.</a:t>
            </a:r>
            <a:endParaRPr lang="en-US" sz="1200" dirty="0">
              <a:cs typeface="B Nazanin" pitchFamily="2" charset="-78"/>
            </a:endParaRPr>
          </a:p>
        </p:txBody>
      </p:sp>
      <p:sp>
        <p:nvSpPr>
          <p:cNvPr id="8" name="Slide Number Placeholder 4"/>
          <p:cNvSpPr>
            <a:spLocks noGrp="1"/>
          </p:cNvSpPr>
          <p:nvPr>
            <p:ph type="sldNum" sz="quarter" idx="12"/>
          </p:nvPr>
        </p:nvSpPr>
        <p:spPr>
          <a:xfrm>
            <a:off x="7010400" y="6553200"/>
            <a:ext cx="2133600" cy="365125"/>
          </a:xfrm>
        </p:spPr>
        <p:txBody>
          <a:bodyPr/>
          <a:lstStyle/>
          <a:p>
            <a:fld id="{B6F15528-21DE-4FAA-801E-634DDDAF4B2B}" type="slidenum">
              <a:rPr lang="en-US" smtClean="0"/>
              <a:pPr/>
              <a:t>5</a:t>
            </a:fld>
            <a:endParaRPr lang="en-US" dirty="0"/>
          </a:p>
        </p:txBody>
      </p:sp>
      <p:sp>
        <p:nvSpPr>
          <p:cNvPr id="2" name="Rectangle 1"/>
          <p:cNvSpPr/>
          <p:nvPr/>
        </p:nvSpPr>
        <p:spPr>
          <a:xfrm rot="854004">
            <a:off x="8270161" y="171746"/>
            <a:ext cx="710451" cy="461665"/>
          </a:xfrm>
          <a:prstGeom prst="rect">
            <a:avLst/>
          </a:prstGeom>
        </p:spPr>
        <p:txBody>
          <a:bodyPr wrap="none">
            <a:spAutoFit/>
          </a:bodyPr>
          <a:lstStyle/>
          <a:p>
            <a:pPr algn="r" rtl="1">
              <a:spcBef>
                <a:spcPct val="0"/>
              </a:spcBef>
            </a:pPr>
            <a:r>
              <a:rPr lang="fa-IR" sz="2400" dirty="0">
                <a:solidFill>
                  <a:schemeClr val="tx2"/>
                </a:solidFill>
                <a:cs typeface="B Davat" pitchFamily="2" charset="-78"/>
              </a:rPr>
              <a:t>کلیات</a:t>
            </a:r>
          </a:p>
        </p:txBody>
      </p:sp>
    </p:spTree>
    <p:extLst>
      <p:ext uri="{BB962C8B-B14F-4D97-AF65-F5344CB8AC3E}">
        <p14:creationId xmlns:p14="http://schemas.microsoft.com/office/powerpoint/2010/main" xmlns="" val="26420861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62484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81000" y="0"/>
            <a:ext cx="8495731" cy="1323439"/>
          </a:xfrm>
          <a:prstGeom prst="rect">
            <a:avLst/>
          </a:prstGeom>
          <a:solidFill>
            <a:schemeClr val="bg1"/>
          </a:solidFill>
        </p:spPr>
        <p:txBody>
          <a:bodyPr wrap="square" rtlCol="0">
            <a:spAutoFit/>
          </a:bodyPr>
          <a:lstStyle/>
          <a:p>
            <a:pPr algn="ctr" rtl="1"/>
            <a:r>
              <a:rPr lang="fa-IR" sz="4000" b="1" dirty="0" smtClean="0">
                <a:solidFill>
                  <a:srgbClr val="53E917"/>
                </a:solidFill>
                <a:effectLst>
                  <a:outerShdw blurRad="38100" dist="38100" dir="2700000" algn="tl">
                    <a:srgbClr val="000000">
                      <a:alpha val="43137"/>
                    </a:srgbClr>
                  </a:outerShdw>
                </a:effectLst>
                <a:latin typeface="+mj-lt"/>
                <a:ea typeface="+mj-ea"/>
                <a:cs typeface="B Mitra" pitchFamily="2" charset="-78"/>
              </a:rPr>
              <a:t>روزه داری ماه مبارک رمضان ؛ یک مدل منحصر به فرد از روزه داری</a:t>
            </a:r>
            <a:endParaRPr lang="en-US" sz="4000" b="1" dirty="0">
              <a:solidFill>
                <a:srgbClr val="53E917"/>
              </a:solidFill>
              <a:effectLst>
                <a:outerShdw blurRad="38100" dist="38100" dir="2700000" algn="tl">
                  <a:srgbClr val="000000">
                    <a:alpha val="43137"/>
                  </a:srgbClr>
                </a:outerShdw>
              </a:effectLst>
              <a:latin typeface="+mj-lt"/>
              <a:ea typeface="+mj-ea"/>
              <a:cs typeface="B Mitra" pitchFamily="2" charset="-78"/>
            </a:endParaRPr>
          </a:p>
        </p:txBody>
      </p:sp>
      <p:sp>
        <p:nvSpPr>
          <p:cNvPr id="7" name="TextBox 6"/>
          <p:cNvSpPr txBox="1"/>
          <p:nvPr/>
        </p:nvSpPr>
        <p:spPr>
          <a:xfrm>
            <a:off x="914400" y="1295400"/>
            <a:ext cx="8001000" cy="4208844"/>
          </a:xfrm>
          <a:prstGeom prst="rect">
            <a:avLst/>
          </a:prstGeom>
          <a:solidFill>
            <a:schemeClr val="bg1"/>
          </a:solidFill>
        </p:spPr>
        <p:txBody>
          <a:bodyPr wrap="square" rtlCol="0">
            <a:spAutoFit/>
          </a:bodyPr>
          <a:lstStyle/>
          <a:p>
            <a:pPr algn="just" rtl="1">
              <a:lnSpc>
                <a:spcPct val="150000"/>
              </a:lnSpc>
            </a:pPr>
            <a:r>
              <a:rPr lang="fa-IR" sz="2000" b="1" dirty="0" smtClean="0">
                <a:cs typeface="B Mitra" pitchFamily="2" charset="-78"/>
              </a:rPr>
              <a:t>1. در روزه داری اسلامی غذا و نوشیدنی صرف نمی شود ولی در روزه داری تجربی فقط </a:t>
            </a:r>
            <a:r>
              <a:rPr lang="fa-IR" sz="2000" b="1" dirty="0">
                <a:cs typeface="B Mitra" pitchFamily="2" charset="-78"/>
              </a:rPr>
              <a:t>غذا </a:t>
            </a:r>
            <a:r>
              <a:rPr lang="fa-IR" sz="2000" b="1" dirty="0" smtClean="0">
                <a:cs typeface="B Mitra" pitchFamily="2" charset="-78"/>
              </a:rPr>
              <a:t>صرف </a:t>
            </a:r>
            <a:r>
              <a:rPr lang="fa-IR" sz="2000" b="1" dirty="0">
                <a:cs typeface="B Mitra" pitchFamily="2" charset="-78"/>
              </a:rPr>
              <a:t>نمی </a:t>
            </a:r>
            <a:r>
              <a:rPr lang="fa-IR" sz="2000" b="1" dirty="0" smtClean="0">
                <a:cs typeface="B Mitra" pitchFamily="2" charset="-78"/>
              </a:rPr>
              <a:t>شود.</a:t>
            </a:r>
          </a:p>
          <a:p>
            <a:pPr algn="just" rtl="1">
              <a:lnSpc>
                <a:spcPct val="150000"/>
              </a:lnSpc>
            </a:pPr>
            <a:r>
              <a:rPr lang="fa-IR" sz="2000" b="1" dirty="0" smtClean="0">
                <a:cs typeface="B Mitra" pitchFamily="2" charset="-78"/>
              </a:rPr>
              <a:t>2. روزه داری ماه رمضان به صورت متناوب و از سحر تا افطار است. در حالی که در روزه داری تجربی برای چند روز مستمر می باشد.</a:t>
            </a:r>
          </a:p>
          <a:p>
            <a:pPr algn="just" rtl="1">
              <a:lnSpc>
                <a:spcPct val="150000"/>
              </a:lnSpc>
            </a:pPr>
            <a:r>
              <a:rPr lang="fa-IR" sz="2000" b="1" dirty="0" smtClean="0">
                <a:cs typeface="B Mitra" pitchFamily="2" charset="-78"/>
              </a:rPr>
              <a:t>3. در روزه داری اسلامی بدن تنها از خوردن و آشامیدن منع نشده است بلکه چشم، گوش، زبان، و دستگاه تولیدمثل باید از مواردی که شرع توضیح داده است اجتناب نمایند.</a:t>
            </a:r>
          </a:p>
          <a:p>
            <a:pPr algn="just" rtl="1">
              <a:lnSpc>
                <a:spcPct val="150000"/>
              </a:lnSpc>
            </a:pPr>
            <a:r>
              <a:rPr lang="fa-IR" sz="2000" b="1" dirty="0" smtClean="0">
                <a:cs typeface="B Mitra" pitchFamily="2" charset="-78"/>
              </a:rPr>
              <a:t>4. بیداری ساعاتی از شب قبل از فجر به طور متناوب در روزه داری اسلامی اتفاق می افتد که ممکن است تغییرات عمده بیوشیمیایی در مغز ایجاد کند.</a:t>
            </a:r>
          </a:p>
          <a:p>
            <a:pPr algn="just" rtl="1">
              <a:lnSpc>
                <a:spcPct val="150000"/>
              </a:lnSpc>
            </a:pPr>
            <a:r>
              <a:rPr lang="fa-IR" sz="2000" b="1" dirty="0" smtClean="0">
                <a:cs typeface="B Mitra" pitchFamily="2" charset="-78"/>
              </a:rPr>
              <a:t> </a:t>
            </a:r>
            <a:endParaRPr lang="en-US" sz="2000" b="1" dirty="0">
              <a:cs typeface="B Mitra" pitchFamily="2" charset="-78"/>
            </a:endParaRPr>
          </a:p>
        </p:txBody>
      </p:sp>
      <p:sp>
        <p:nvSpPr>
          <p:cNvPr id="10" name="Slide Number Placeholder 4"/>
          <p:cNvSpPr>
            <a:spLocks noGrp="1"/>
          </p:cNvSpPr>
          <p:nvPr>
            <p:ph type="sldNum" sz="quarter" idx="12"/>
          </p:nvPr>
        </p:nvSpPr>
        <p:spPr>
          <a:xfrm>
            <a:off x="7010400" y="6553200"/>
            <a:ext cx="2133600" cy="365125"/>
          </a:xfrm>
        </p:spPr>
        <p:txBody>
          <a:bodyPr/>
          <a:lstStyle/>
          <a:p>
            <a:fld id="{B6F15528-21DE-4FAA-801E-634DDDAF4B2B}" type="slidenum">
              <a:rPr lang="en-US" smtClean="0"/>
              <a:pPr/>
              <a:t>6</a:t>
            </a:fld>
            <a:endParaRPr lang="en-US" dirty="0"/>
          </a:p>
        </p:txBody>
      </p:sp>
      <p:pic>
        <p:nvPicPr>
          <p:cNvPr id="11268" name="Picture 4" descr="C:\Endocrinology Research Centre 21 bahman\fasting workshop\images\Strawberryist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486400"/>
            <a:ext cx="2438400"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2188191" y="5429071"/>
            <a:ext cx="6574809" cy="1200329"/>
          </a:xfrm>
          <a:prstGeom prst="rect">
            <a:avLst/>
          </a:prstGeom>
          <a:noFill/>
        </p:spPr>
        <p:txBody>
          <a:bodyPr wrap="square" rtlCol="0">
            <a:spAutoFit/>
          </a:bodyPr>
          <a:lstStyle/>
          <a:p>
            <a:pPr algn="ctr" rtl="1"/>
            <a:r>
              <a:rPr lang="fa-IR" sz="2400" b="1" dirty="0" smtClean="0">
                <a:effectLst>
                  <a:outerShdw blurRad="38100" dist="38100" dir="2700000" algn="tl">
                    <a:srgbClr val="000000">
                      <a:alpha val="43137"/>
                    </a:srgbClr>
                  </a:outerShdw>
                </a:effectLst>
                <a:cs typeface="B Mitra" pitchFamily="2" charset="-78"/>
              </a:rPr>
              <a:t>به نظر می رسد تغییرات فیزیولوژیکی که در اثر </a:t>
            </a:r>
            <a:r>
              <a:rPr lang="fa-IR" sz="2400" b="1" dirty="0">
                <a:effectLst>
                  <a:outerShdw blurRad="38100" dist="38100" dir="2700000" algn="tl">
                    <a:srgbClr val="000000">
                      <a:alpha val="43137"/>
                    </a:srgbClr>
                  </a:outerShdw>
                </a:effectLst>
                <a:cs typeface="B Mitra" pitchFamily="2" charset="-78"/>
              </a:rPr>
              <a:t>روزه داری </a:t>
            </a:r>
            <a:r>
              <a:rPr lang="fa-IR" sz="2400" b="1" dirty="0" smtClean="0">
                <a:effectLst>
                  <a:outerShdw blurRad="38100" dist="38100" dir="2700000" algn="tl">
                    <a:srgbClr val="000000">
                      <a:alpha val="43137"/>
                    </a:srgbClr>
                  </a:outerShdw>
                </a:effectLst>
                <a:cs typeface="B Mitra" pitchFamily="2" charset="-78"/>
              </a:rPr>
              <a:t>اسلامی اتفاق می افتد با آنچه در روزه </a:t>
            </a:r>
            <a:r>
              <a:rPr lang="fa-IR" sz="2400" b="1" dirty="0">
                <a:effectLst>
                  <a:outerShdw blurRad="38100" dist="38100" dir="2700000" algn="tl">
                    <a:srgbClr val="000000">
                      <a:alpha val="43137"/>
                    </a:srgbClr>
                  </a:outerShdw>
                </a:effectLst>
                <a:cs typeface="B Mitra" pitchFamily="2" charset="-78"/>
              </a:rPr>
              <a:t>داری </a:t>
            </a:r>
            <a:r>
              <a:rPr lang="fa-IR" sz="2400" b="1" dirty="0" smtClean="0">
                <a:effectLst>
                  <a:outerShdw blurRad="38100" dist="38100" dir="2700000" algn="tl">
                    <a:srgbClr val="000000">
                      <a:alpha val="43137"/>
                    </a:srgbClr>
                  </a:outerShdw>
                </a:effectLst>
                <a:cs typeface="B Mitra" pitchFamily="2" charset="-78"/>
              </a:rPr>
              <a:t>تجربی بدست می آید متفاوت باشد</a:t>
            </a:r>
            <a:endParaRPr lang="en-US" sz="2400" b="1" dirty="0">
              <a:effectLst>
                <a:outerShdw blurRad="38100" dist="38100" dir="2700000" algn="tl">
                  <a:srgbClr val="000000">
                    <a:alpha val="43137"/>
                  </a:srgbClr>
                </a:outerShdw>
              </a:effectLst>
              <a:cs typeface="B Mitra" pitchFamily="2" charset="-78"/>
            </a:endParaRPr>
          </a:p>
        </p:txBody>
      </p:sp>
      <p:sp>
        <p:nvSpPr>
          <p:cNvPr id="11" name="Rectangle 10"/>
          <p:cNvSpPr/>
          <p:nvPr/>
        </p:nvSpPr>
        <p:spPr>
          <a:xfrm rot="854004">
            <a:off x="8223657" y="7307"/>
            <a:ext cx="962122" cy="400110"/>
          </a:xfrm>
          <a:prstGeom prst="rect">
            <a:avLst/>
          </a:prstGeom>
        </p:spPr>
        <p:txBody>
          <a:bodyPr wrap="none">
            <a:spAutoFit/>
          </a:bodyPr>
          <a:lstStyle/>
          <a:p>
            <a:pPr algn="r" rtl="1">
              <a:spcBef>
                <a:spcPct val="0"/>
              </a:spcBef>
            </a:pPr>
            <a:r>
              <a:rPr lang="fa-IR" sz="2000" dirty="0" smtClean="0">
                <a:solidFill>
                  <a:schemeClr val="tx2"/>
                </a:solidFill>
                <a:cs typeface="B Davat" pitchFamily="2" charset="-78"/>
              </a:rPr>
              <a:t>کلیات، </a:t>
            </a:r>
            <a:r>
              <a:rPr lang="fa-IR" sz="1400" dirty="0" smtClean="0">
                <a:solidFill>
                  <a:schemeClr val="tx2"/>
                </a:solidFill>
                <a:cs typeface="B Davat" pitchFamily="2" charset="-78"/>
              </a:rPr>
              <a:t>ادامه</a:t>
            </a:r>
            <a:endParaRPr lang="fa-IR" sz="1400" dirty="0">
              <a:solidFill>
                <a:schemeClr val="tx2"/>
              </a:solidFill>
              <a:cs typeface="B Davat" pitchFamily="2" charset="-78"/>
            </a:endParaRPr>
          </a:p>
        </p:txBody>
      </p:sp>
      <p:sp>
        <p:nvSpPr>
          <p:cNvPr id="14" name="Rectangle 13"/>
          <p:cNvSpPr/>
          <p:nvPr/>
        </p:nvSpPr>
        <p:spPr>
          <a:xfrm>
            <a:off x="0" y="6581001"/>
            <a:ext cx="3927678" cy="276999"/>
          </a:xfrm>
          <a:prstGeom prst="rect">
            <a:avLst/>
          </a:prstGeom>
        </p:spPr>
        <p:txBody>
          <a:bodyPr wrap="none">
            <a:spAutoFit/>
          </a:bodyPr>
          <a:lstStyle/>
          <a:p>
            <a:r>
              <a:rPr lang="fa-IR" sz="1200" dirty="0" smtClean="0">
                <a:cs typeface="B Nazanin" pitchFamily="2" charset="-78"/>
              </a:rPr>
              <a:t>عزیزی، ف. غدد درون ریز و متابولیم ایران 1388.دوره 11. شماره 2. 120-109.</a:t>
            </a:r>
            <a:endParaRPr lang="en-US" sz="1200" dirty="0">
              <a:cs typeface="B Nazanin" pitchFamily="2" charset="-78"/>
            </a:endParaRPr>
          </a:p>
        </p:txBody>
      </p:sp>
    </p:spTree>
    <p:extLst>
      <p:ext uri="{BB962C8B-B14F-4D97-AF65-F5344CB8AC3E}">
        <p14:creationId xmlns:p14="http://schemas.microsoft.com/office/powerpoint/2010/main" xmlns="" val="78805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12290" name="Picture 2" descr="C:\Endocrinology Research Centre 21 bahman\fasting workshop\images\beautiful-hands-and-pray-powerpoint-backgrounds.jpg"/>
          <p:cNvPicPr>
            <a:picLocks noChangeAspect="1" noChangeArrowheads="1"/>
          </p:cNvPicPr>
          <p:nvPr/>
        </p:nvPicPr>
        <p:blipFill>
          <a:blip r:embed="rId2" cstate="print">
            <a:lum bright="10000"/>
            <a:extLst>
              <a:ext uri="{28A0092B-C50C-407E-A947-70E740481C1C}">
                <a14:useLocalDpi xmlns:a14="http://schemas.microsoft.com/office/drawing/2010/main" xmlns="" val="0"/>
              </a:ext>
            </a:extLst>
          </a:blip>
          <a:srcRect/>
          <a:stretch>
            <a:fillRect/>
          </a:stretch>
        </p:blipFill>
        <p:spPr bwMode="auto">
          <a:xfrm>
            <a:off x="0" y="15240"/>
            <a:ext cx="9144000" cy="68427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4"/>
          <p:cNvSpPr txBox="1">
            <a:spLocks noChangeArrowheads="1"/>
          </p:cNvSpPr>
          <p:nvPr/>
        </p:nvSpPr>
        <p:spPr bwMode="auto">
          <a:xfrm>
            <a:off x="152400" y="991612"/>
            <a:ext cx="9144000" cy="2039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pPr>
            <a:r>
              <a:rPr lang="ar-SA" sz="4400" b="1" dirty="0">
                <a:effectLst>
                  <a:outerShdw blurRad="38100" dist="38100" dir="2700000" algn="tl">
                    <a:srgbClr val="000000"/>
                  </a:outerShdw>
                </a:effectLst>
                <a:cs typeface="Simplified Arabic" pitchFamily="2" charset="-78"/>
              </a:rPr>
              <a:t>يَا أَيُّهَا الَّذِينَ آَمَنُوا كُتِبَ عَلَيْكُمُ الصِّيَامُ كَمَا كُتِبَ عَلَى الَّذِينَ مِنْ قَبْلِكُمْ لَعَلَّكُمْ </a:t>
            </a:r>
            <a:r>
              <a:rPr lang="ar-SA" sz="4400" b="1" dirty="0" smtClean="0">
                <a:effectLst>
                  <a:outerShdw blurRad="38100" dist="38100" dir="2700000" algn="tl">
                    <a:srgbClr val="000000"/>
                  </a:outerShdw>
                </a:effectLst>
                <a:cs typeface="Simplified Arabic" pitchFamily="2" charset="-78"/>
              </a:rPr>
              <a:t>تَتَّقُونَ</a:t>
            </a:r>
            <a:r>
              <a:rPr lang="ar-SA" sz="4000" b="1" dirty="0" smtClean="0">
                <a:effectLst>
                  <a:outerShdw blurRad="38100" dist="38100" dir="2700000" algn="tl">
                    <a:srgbClr val="000000"/>
                  </a:outerShdw>
                </a:effectLst>
                <a:cs typeface="Simplified Arabic" pitchFamily="2" charset="-78"/>
              </a:rPr>
              <a:t> </a:t>
            </a:r>
            <a:r>
              <a:rPr lang="ar-SA" b="1" dirty="0">
                <a:effectLst>
                  <a:outerShdw blurRad="38100" dist="38100" dir="2700000" algn="tl">
                    <a:srgbClr val="000000"/>
                  </a:outerShdw>
                </a:effectLst>
                <a:cs typeface="Simplified Arabic" pitchFamily="2" charset="-78"/>
              </a:rPr>
              <a:t>[البقرة: 183]</a:t>
            </a:r>
            <a:r>
              <a:rPr lang="en-US" b="1" dirty="0">
                <a:effectLst>
                  <a:outerShdw blurRad="38100" dist="38100" dir="2700000" algn="tl">
                    <a:srgbClr val="000000"/>
                  </a:outerShdw>
                </a:effectLst>
                <a:cs typeface="Simplified Arabic" pitchFamily="2" charset="-78"/>
              </a:rPr>
              <a:t> </a:t>
            </a:r>
          </a:p>
        </p:txBody>
      </p:sp>
      <p:sp>
        <p:nvSpPr>
          <p:cNvPr id="8" name="Text Box 5"/>
          <p:cNvSpPr txBox="1">
            <a:spLocks noChangeArrowheads="1"/>
          </p:cNvSpPr>
          <p:nvPr/>
        </p:nvSpPr>
        <p:spPr bwMode="auto">
          <a:xfrm>
            <a:off x="2346325" y="228600"/>
            <a:ext cx="421301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ar-SA" sz="4000" b="1" dirty="0"/>
              <a:t>بِسْمِ اللَّهِ الرَّحْمَنِ الرَّحِيمِ </a:t>
            </a:r>
            <a:endParaRPr lang="en-US" sz="4000" b="1" dirty="0"/>
          </a:p>
        </p:txBody>
      </p:sp>
      <p:sp>
        <p:nvSpPr>
          <p:cNvPr id="9" name="Rectangle 8"/>
          <p:cNvSpPr>
            <a:spLocks noChangeArrowheads="1"/>
          </p:cNvSpPr>
          <p:nvPr/>
        </p:nvSpPr>
        <p:spPr bwMode="auto">
          <a:xfrm>
            <a:off x="1447800" y="5238690"/>
            <a:ext cx="665695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rtl="0"/>
            <a:r>
              <a:rPr lang="en-US" sz="2000" b="1" dirty="0"/>
              <a:t>In the Name of Allah , the Most Gracious , the Most Merciful </a:t>
            </a:r>
          </a:p>
        </p:txBody>
      </p:sp>
      <p:sp>
        <p:nvSpPr>
          <p:cNvPr id="10" name="Text Box 2"/>
          <p:cNvSpPr txBox="1">
            <a:spLocks noChangeArrowheads="1"/>
          </p:cNvSpPr>
          <p:nvPr/>
        </p:nvSpPr>
        <p:spPr bwMode="auto">
          <a:xfrm>
            <a:off x="152400" y="5675293"/>
            <a:ext cx="9144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b="1" dirty="0"/>
              <a:t>" O you who believe! Observing As-</a:t>
            </a:r>
            <a:r>
              <a:rPr lang="en-US" b="1" dirty="0" err="1"/>
              <a:t>Saum</a:t>
            </a:r>
            <a:r>
              <a:rPr lang="en-US" b="1" dirty="0"/>
              <a:t> ( the fasting ) is prescribed for you as it was prescribed for those before you , that you may become Al-</a:t>
            </a:r>
            <a:r>
              <a:rPr lang="en-US" b="1" dirty="0" err="1"/>
              <a:t>Muttaqeen</a:t>
            </a:r>
            <a:r>
              <a:rPr lang="en-US" b="1" dirty="0"/>
              <a:t> ( the pious ) " </a:t>
            </a:r>
          </a:p>
          <a:p>
            <a:pPr algn="ctr"/>
            <a:r>
              <a:rPr lang="en-US" sz="1400" b="1" dirty="0"/>
              <a:t>Surah Al-</a:t>
            </a:r>
            <a:r>
              <a:rPr lang="en-US" sz="1400" b="1" dirty="0" err="1"/>
              <a:t>Baqarah</a:t>
            </a:r>
            <a:r>
              <a:rPr lang="en-US" sz="1400" b="1" dirty="0"/>
              <a:t> ( v. 183 )</a:t>
            </a:r>
            <a:r>
              <a:rPr lang="en-US" b="1" dirty="0"/>
              <a:t> </a:t>
            </a:r>
          </a:p>
        </p:txBody>
      </p:sp>
      <p:sp>
        <p:nvSpPr>
          <p:cNvPr id="11" name="Rectangle 10"/>
          <p:cNvSpPr>
            <a:spLocks noChangeArrowheads="1"/>
          </p:cNvSpPr>
          <p:nvPr/>
        </p:nvSpPr>
        <p:spPr bwMode="auto">
          <a:xfrm>
            <a:off x="228600" y="3260468"/>
            <a:ext cx="86106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effectLst/>
                <a:latin typeface="Arial" pitchFamily="34" charset="0"/>
                <a:cs typeface="2  Nazanin" pitchFamily="2" charset="-78"/>
              </a:rPr>
              <a:t>اى كسانى كه ايمان آورده‏ايد روزه بر شما مقرر شده است همان گونه كه بر كسانى كه پيش از شما [بودند] مقرر شده بود باشد كه پرهيزگارى كنيد</a:t>
            </a:r>
            <a:r>
              <a:rPr lang="en-US" sz="3200" b="1" dirty="0" smtClean="0">
                <a:latin typeface="Arial" pitchFamily="34" charset="0"/>
                <a:cs typeface="2  Nazanin" pitchFamily="2" charset="-78"/>
              </a:rPr>
              <a:t> </a:t>
            </a:r>
            <a:r>
              <a:rPr lang="fa-IR" sz="3200" b="1" dirty="0" smtClean="0">
                <a:latin typeface="Arial" pitchFamily="34" charset="0"/>
                <a:cs typeface="2  Nazanin" pitchFamily="2" charset="-78"/>
              </a:rPr>
              <a:t> </a:t>
            </a:r>
            <a:r>
              <a:rPr lang="fa-IR" sz="1200" b="1" dirty="0" smtClean="0">
                <a:latin typeface="Arial" pitchFamily="34" charset="0"/>
                <a:cs typeface="2  Nazanin" pitchFamily="2" charset="-78"/>
              </a:rPr>
              <a:t>(س مبارکه بقره آیه 183)</a:t>
            </a:r>
            <a:endParaRPr kumimoji="0" lang="en-US" sz="3200" b="1" i="0" u="none" strike="noStrike" cap="none" normalizeH="0" baseline="0" dirty="0" smtClean="0">
              <a:ln>
                <a:noFill/>
              </a:ln>
              <a:effectLst/>
              <a:latin typeface="Arial" pitchFamily="34" charset="0"/>
              <a:cs typeface="2  Nazanin" pitchFamily="2" charset="-78"/>
            </a:endParaRPr>
          </a:p>
        </p:txBody>
      </p:sp>
      <p:sp>
        <p:nvSpPr>
          <p:cNvPr id="12" name="Slide Number Placeholder 2"/>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b="1" smtClean="0">
                <a:solidFill>
                  <a:schemeClr val="tx1"/>
                </a:solidFill>
              </a:rPr>
              <a:pPr/>
              <a:t>7</a:t>
            </a:fld>
            <a:endParaRPr lang="en-US" b="1">
              <a:solidFill>
                <a:schemeClr val="tx1"/>
              </a:solidFill>
            </a:endParaRPr>
          </a:p>
        </p:txBody>
      </p:sp>
      <p:sp>
        <p:nvSpPr>
          <p:cNvPr id="13" name="Rectangle 12"/>
          <p:cNvSpPr/>
          <p:nvPr/>
        </p:nvSpPr>
        <p:spPr>
          <a:xfrm rot="854004">
            <a:off x="8072190" y="80255"/>
            <a:ext cx="1106392" cy="461665"/>
          </a:xfrm>
          <a:prstGeom prst="rect">
            <a:avLst/>
          </a:prstGeom>
        </p:spPr>
        <p:txBody>
          <a:bodyPr wrap="none">
            <a:spAutoFit/>
          </a:bodyPr>
          <a:lstStyle/>
          <a:p>
            <a:pPr algn="r" rtl="1">
              <a:spcBef>
                <a:spcPct val="0"/>
              </a:spcBef>
            </a:pPr>
            <a:r>
              <a:rPr lang="fa-IR" sz="2400" dirty="0" smtClean="0">
                <a:solidFill>
                  <a:schemeClr val="tx2"/>
                </a:solidFill>
                <a:cs typeface="B Davat" pitchFamily="2" charset="-78"/>
              </a:rPr>
              <a:t>کلیات، </a:t>
            </a:r>
            <a:r>
              <a:rPr lang="fa-IR" sz="1600" dirty="0" smtClean="0">
                <a:solidFill>
                  <a:schemeClr val="tx2"/>
                </a:solidFill>
                <a:cs typeface="B Davat" pitchFamily="2" charset="-78"/>
              </a:rPr>
              <a:t>ادامه</a:t>
            </a:r>
            <a:endParaRPr lang="fa-IR" sz="1600" dirty="0">
              <a:solidFill>
                <a:schemeClr val="tx2"/>
              </a:solidFill>
              <a:cs typeface="B Davat" pitchFamily="2" charset="-78"/>
            </a:endParaRPr>
          </a:p>
        </p:txBody>
      </p:sp>
    </p:spTree>
    <p:extLst>
      <p:ext uri="{BB962C8B-B14F-4D97-AF65-F5344CB8AC3E}">
        <p14:creationId xmlns:p14="http://schemas.microsoft.com/office/powerpoint/2010/main" xmlns="" val="415633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Endocrinology Research Centre 21 bahman\fasting workshop\images\shutterstock_90779018-e1361203723345.jpg"/>
          <p:cNvPicPr>
            <a:picLocks noChangeAspect="1" noChangeArrowheads="1"/>
          </p:cNvPicPr>
          <p:nvPr/>
        </p:nvPicPr>
        <p:blipFill>
          <a:blip r:embed="rId2" cstate="print">
            <a:lum bright="40000"/>
            <a:extLst>
              <a:ext uri="{28A0092B-C50C-407E-A947-70E740481C1C}">
                <a14:useLocalDpi xmlns:a14="http://schemas.microsoft.com/office/drawing/2010/main" xmlns="" val="0"/>
              </a:ext>
            </a:extLst>
          </a:blip>
          <a:srcRect/>
          <a:stretch>
            <a:fillRect/>
          </a:stretch>
        </p:blipFill>
        <p:spPr bwMode="auto">
          <a:xfrm>
            <a:off x="-2859" y="0"/>
            <a:ext cx="914685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Endocrinology Research Centre 21 bahman\fasting workshop\images\islam-quran-tasbeh-300x27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59881">
            <a:off x="6115540" y="108299"/>
            <a:ext cx="2857500" cy="26003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1" name="Rectangle 20"/>
          <p:cNvSpPr>
            <a:spLocks noChangeArrowheads="1"/>
          </p:cNvSpPr>
          <p:nvPr/>
        </p:nvSpPr>
        <p:spPr bwMode="auto">
          <a:xfrm>
            <a:off x="76200" y="1003518"/>
            <a:ext cx="6047097"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Traditional Arabic" pitchFamily="2" charset="-78"/>
              </a:rPr>
              <a:t>أَيَّامًا مَّعْدُودَاتٍ فَمَن كَانَ مِنكُم مَّرِيضًا أَوْ عَلَى سَفَرٍ فَعِدَّةٌ مِّنْ أَيَّامٍ أُخَرَ وَعَلَى الَّذِينَ يُطِيقُونَهُ فِدْيَةٌ طَعَامُ مِسْكِينٍ فَمَن تَطَوَّعَ خَيْرًا فَهُوَ خَيْرٌ لَّهُ وَأَن تَصُومُواْ خَيْرٌ لَّكُمْ إِن كُنتُمْ تَعْلَمُونَ</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Traditional Arabic" pitchFamily="2" charset="-78"/>
              </a:rPr>
              <a:t> </a:t>
            </a:r>
            <a:r>
              <a:rPr kumimoji="0" lang="fa-IR"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Traditional Arabic" pitchFamily="2" charset="-78"/>
              </a:rPr>
              <a:t>. سوره </a:t>
            </a:r>
            <a:r>
              <a:rPr lang="fa-IR" sz="2800" b="1" dirty="0" smtClean="0">
                <a:solidFill>
                  <a:srgbClr val="C00000"/>
                </a:solidFill>
                <a:effectLst>
                  <a:outerShdw blurRad="38100" dist="38100" dir="2700000" algn="tl">
                    <a:srgbClr val="000000">
                      <a:alpha val="43137"/>
                    </a:srgbClr>
                  </a:outerShdw>
                </a:effectLst>
                <a:latin typeface="Arial" pitchFamily="34" charset="0"/>
                <a:cs typeface="Traditional Arabic" pitchFamily="2" charset="-78"/>
              </a:rPr>
              <a:t>البقره </a:t>
            </a:r>
            <a:r>
              <a:rPr kumimoji="0" lang="en-US" sz="20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rPr>
              <a:t>﴿۱۸۴﴾ </a:t>
            </a:r>
          </a:p>
        </p:txBody>
      </p:sp>
      <p:sp>
        <p:nvSpPr>
          <p:cNvPr id="22" name="Rectangle 21"/>
          <p:cNvSpPr>
            <a:spLocks noChangeArrowheads="1"/>
          </p:cNvSpPr>
          <p:nvPr/>
        </p:nvSpPr>
        <p:spPr bwMode="auto">
          <a:xfrm rot="10800000" flipV="1">
            <a:off x="454329" y="3112531"/>
            <a:ext cx="866064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400" b="1" dirty="0" smtClean="0">
                <a:effectLst>
                  <a:outerShdw blurRad="38100" dist="38100" dir="2700000" algn="tl">
                    <a:srgbClr val="000000">
                      <a:alpha val="43137"/>
                    </a:srgbClr>
                  </a:outerShdw>
                </a:effectLst>
                <a:latin typeface="+mj-lt"/>
                <a:ea typeface="+mj-ea"/>
                <a:cs typeface="B Mitra" pitchFamily="2" charset="-78"/>
              </a:rPr>
              <a:t>]</a:t>
            </a:r>
            <a:r>
              <a:rPr lang="ar-SA" sz="2400" b="1" dirty="0" smtClean="0">
                <a:effectLst>
                  <a:outerShdw blurRad="38100" dist="38100" dir="2700000" algn="tl">
                    <a:srgbClr val="000000">
                      <a:alpha val="43137"/>
                    </a:srgbClr>
                  </a:outerShdw>
                </a:effectLst>
                <a:latin typeface="+mj-lt"/>
                <a:ea typeface="+mj-ea"/>
                <a:cs typeface="B Mitra" pitchFamily="2" charset="-78"/>
              </a:rPr>
              <a:t>روزه در] روزهاى معدودى [بر شما مقرر شده است] [ولى] هر كس از شما بيمار يا در سفر باشد [به همان شماره] تعدادى از روزهاى ديگر [را روزه بدارد] و بر كسانى كه [روزه] طاقت‏فرساست كفاره‏اى است كه خوراك دادن به بينوايى است و هر كس به ميل خود بيشتر نيكى كند پس آن براى او بهتر است و اگر بدانيد روزه گرفتن براى شما بهتر است</a:t>
            </a:r>
            <a:r>
              <a:rPr lang="fa-IR" sz="2400" b="1" dirty="0" smtClean="0">
                <a:effectLst>
                  <a:outerShdw blurRad="38100" dist="38100" dir="2700000" algn="tl">
                    <a:srgbClr val="000000">
                      <a:alpha val="43137"/>
                    </a:srgbClr>
                  </a:outerShdw>
                </a:effectLst>
                <a:latin typeface="+mj-lt"/>
                <a:ea typeface="+mj-ea"/>
                <a:cs typeface="B Mitra" pitchFamily="2" charset="-78"/>
              </a:rPr>
              <a:t>. </a:t>
            </a:r>
            <a:r>
              <a:rPr lang="fa-IR" sz="1200" b="1" dirty="0" smtClean="0">
                <a:effectLst>
                  <a:outerShdw blurRad="38100" dist="38100" dir="2700000" algn="tl">
                    <a:srgbClr val="000000">
                      <a:alpha val="43137"/>
                    </a:srgbClr>
                  </a:outerShdw>
                </a:effectLst>
                <a:latin typeface="+mj-lt"/>
                <a:ea typeface="+mj-ea"/>
                <a:cs typeface="B Mitra" pitchFamily="2" charset="-78"/>
              </a:rPr>
              <a:t>سوره بقره </a:t>
            </a:r>
            <a:r>
              <a:rPr kumimoji="0" lang="fa-IR" sz="1200" b="1"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a:t>
            </a:r>
            <a:r>
              <a:rPr kumimoji="0" lang="en-US" sz="1200" b="1"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۱۸۴</a:t>
            </a:r>
            <a:r>
              <a:rPr kumimoji="0" lang="fa-IR" sz="1200" b="1"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a:t>
            </a:r>
            <a:endParaRPr kumimoji="0" lang="en-US" sz="1200" b="1"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endParaRPr>
          </a:p>
        </p:txBody>
      </p:sp>
      <p:sp>
        <p:nvSpPr>
          <p:cNvPr id="24" name="Rectangle 23"/>
          <p:cNvSpPr/>
          <p:nvPr/>
        </p:nvSpPr>
        <p:spPr>
          <a:xfrm>
            <a:off x="166909" y="5305961"/>
            <a:ext cx="8900891" cy="1323439"/>
          </a:xfrm>
          <a:prstGeom prst="rect">
            <a:avLst/>
          </a:prstGeom>
        </p:spPr>
        <p:txBody>
          <a:bodyPr wrap="square">
            <a:spAutoFit/>
          </a:bodyPr>
          <a:lstStyle/>
          <a:p>
            <a:r>
              <a:rPr lang="en-US" sz="2000" b="1" dirty="0">
                <a:solidFill>
                  <a:srgbClr val="C00000"/>
                </a:solidFill>
                <a:effectLst>
                  <a:outerShdw blurRad="38100" dist="38100" dir="2700000" algn="tl">
                    <a:srgbClr val="000000">
                      <a:alpha val="43137"/>
                    </a:srgbClr>
                  </a:outerShdw>
                </a:effectLst>
              </a:rPr>
              <a:t>(Fast) a certain number of days; and (for) him who is sick among you, or on a journey, (the same) number of other days; and for those who can afford it there is a ransom: the feeding of a man in need - but whoso doeth good of his own accord, it is better for him: and that ye fast is better for you if ye did but know - </a:t>
            </a:r>
            <a:r>
              <a:rPr lang="en-US" sz="2000" b="1" dirty="0" smtClean="0">
                <a:solidFill>
                  <a:srgbClr val="C00000"/>
                </a:solidFill>
                <a:effectLst>
                  <a:outerShdw blurRad="38100" dist="38100" dir="2700000" algn="tl">
                    <a:srgbClr val="000000">
                      <a:alpha val="43137"/>
                    </a:srgbClr>
                  </a:outerShdw>
                </a:effectLst>
              </a:rPr>
              <a:t>(2</a:t>
            </a:r>
            <a:r>
              <a:rPr lang="fa-IR" sz="2000" b="1"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 </a:t>
            </a:r>
            <a:r>
              <a:rPr lang="en-US" sz="2000" b="1" dirty="0">
                <a:solidFill>
                  <a:srgbClr val="C00000"/>
                </a:solidFill>
                <a:effectLst>
                  <a:outerShdw blurRad="38100" dist="38100" dir="2700000" algn="tl">
                    <a:srgbClr val="000000">
                      <a:alpha val="43137"/>
                    </a:srgbClr>
                  </a:outerShdw>
                </a:effectLst>
              </a:rPr>
              <a:t>184 )</a:t>
            </a:r>
          </a:p>
        </p:txBody>
      </p:sp>
      <p:sp>
        <p:nvSpPr>
          <p:cNvPr id="25" name="Rectangle 2"/>
          <p:cNvSpPr txBox="1">
            <a:spLocks noChangeArrowheads="1"/>
          </p:cNvSpPr>
          <p:nvPr/>
        </p:nvSpPr>
        <p:spPr>
          <a:xfrm>
            <a:off x="76200" y="0"/>
            <a:ext cx="5867400" cy="8382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b="1" dirty="0" smtClean="0">
                <a:solidFill>
                  <a:srgbClr val="002060"/>
                </a:solidFill>
                <a:cs typeface="B Mitra" pitchFamily="2" charset="-78"/>
              </a:rPr>
              <a:t>چه کسانی نمی توانند روزه بگیرند؟</a:t>
            </a:r>
            <a:endParaRPr lang="en-US" dirty="0">
              <a:solidFill>
                <a:srgbClr val="002060"/>
              </a:solidFill>
              <a:cs typeface="B Mitra" pitchFamily="2" charset="-78"/>
            </a:endParaRPr>
          </a:p>
        </p:txBody>
      </p:sp>
      <p:sp>
        <p:nvSpPr>
          <p:cNvPr id="8" name="Rectangle 7"/>
          <p:cNvSpPr/>
          <p:nvPr/>
        </p:nvSpPr>
        <p:spPr>
          <a:xfrm rot="854004">
            <a:off x="8072190" y="80255"/>
            <a:ext cx="1106392" cy="461665"/>
          </a:xfrm>
          <a:prstGeom prst="rect">
            <a:avLst/>
          </a:prstGeom>
        </p:spPr>
        <p:txBody>
          <a:bodyPr wrap="none">
            <a:spAutoFit/>
          </a:bodyPr>
          <a:lstStyle/>
          <a:p>
            <a:pPr algn="r" rtl="1">
              <a:spcBef>
                <a:spcPct val="0"/>
              </a:spcBef>
            </a:pPr>
            <a:r>
              <a:rPr lang="fa-IR" sz="2400" dirty="0" smtClean="0">
                <a:solidFill>
                  <a:schemeClr val="tx2"/>
                </a:solidFill>
                <a:cs typeface="B Davat" pitchFamily="2" charset="-78"/>
              </a:rPr>
              <a:t>کلیات، </a:t>
            </a:r>
            <a:r>
              <a:rPr lang="fa-IR" sz="1600" dirty="0" smtClean="0">
                <a:solidFill>
                  <a:schemeClr val="tx2"/>
                </a:solidFill>
                <a:cs typeface="B Davat" pitchFamily="2" charset="-78"/>
              </a:rPr>
              <a:t>ادامه</a:t>
            </a:r>
            <a:endParaRPr lang="fa-IR" sz="1600" dirty="0">
              <a:solidFill>
                <a:schemeClr val="tx2"/>
              </a:solidFill>
              <a:cs typeface="B Davat" pitchFamily="2" charset="-78"/>
            </a:endParaRPr>
          </a:p>
        </p:txBody>
      </p:sp>
    </p:spTree>
    <p:extLst>
      <p:ext uri="{BB962C8B-B14F-4D97-AF65-F5344CB8AC3E}">
        <p14:creationId xmlns:p14="http://schemas.microsoft.com/office/powerpoint/2010/main" xmlns="" val="626436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5" descr="C:\Endocrinology Research Centre 21 bahman\fasting workshop\images\islam-quran-tasbeh-300x2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59881">
            <a:off x="6115540" y="108299"/>
            <a:ext cx="2857500" cy="26003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rot="10800000" flipV="1">
            <a:off x="0" y="990601"/>
            <a:ext cx="6400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400" b="1" dirty="0" smtClean="0">
                <a:solidFill>
                  <a:schemeClr val="accent3">
                    <a:lumMod val="75000"/>
                  </a:schemeClr>
                </a:solidFill>
                <a:effectLst>
                  <a:outerShdw blurRad="38100" dist="38100" dir="2700000" algn="tl">
                    <a:srgbClr val="000000">
                      <a:alpha val="43137"/>
                    </a:srgbClr>
                  </a:outerShdw>
                </a:effectLst>
                <a:latin typeface="+mj-lt"/>
                <a:ea typeface="+mj-ea"/>
                <a:cs typeface="B Mitra" pitchFamily="2" charset="-78"/>
              </a:rPr>
              <a:t>شَهْرُ رَمَضَانَ الَّذِيَ أُنزِلَ فِيهِ الْقُرْآنُ هُدًى لِّلنَّاسِ وَبَيِّنَاتٍ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a:t>
            </a:r>
            <a:r>
              <a:rPr lang="en-US" sz="2400" b="1" dirty="0" smtClean="0">
                <a:solidFill>
                  <a:schemeClr val="accent3">
                    <a:lumMod val="75000"/>
                  </a:schemeClr>
                </a:solidFill>
                <a:effectLst>
                  <a:outerShdw blurRad="38100" dist="38100" dir="2700000" algn="tl">
                    <a:srgbClr val="000000">
                      <a:alpha val="43137"/>
                    </a:srgbClr>
                  </a:outerShdw>
                </a:effectLst>
                <a:latin typeface="+mj-lt"/>
                <a:ea typeface="+mj-ea"/>
                <a:cs typeface="B Mitra" pitchFamily="2" charset="-78"/>
              </a:rPr>
              <a:t> ﴿</a:t>
            </a:r>
            <a:r>
              <a:rPr lang="fa-IR" sz="2400" b="1" dirty="0" smtClean="0">
                <a:solidFill>
                  <a:schemeClr val="accent3">
                    <a:lumMod val="75000"/>
                  </a:schemeClr>
                </a:solidFill>
                <a:effectLst>
                  <a:outerShdw blurRad="38100" dist="38100" dir="2700000" algn="tl">
                    <a:srgbClr val="000000">
                      <a:alpha val="43137"/>
                    </a:srgbClr>
                  </a:outerShdw>
                </a:effectLst>
                <a:latin typeface="+mj-lt"/>
                <a:ea typeface="+mj-ea"/>
                <a:cs typeface="B Mitra" pitchFamily="2" charset="-78"/>
              </a:rPr>
              <a:t>سوره بقره، آیه</a:t>
            </a:r>
            <a:r>
              <a:rPr lang="en-US" sz="2400" b="1" dirty="0" smtClean="0">
                <a:solidFill>
                  <a:schemeClr val="accent3">
                    <a:lumMod val="75000"/>
                  </a:schemeClr>
                </a:solidFill>
                <a:effectLst>
                  <a:outerShdw blurRad="38100" dist="38100" dir="2700000" algn="tl">
                    <a:srgbClr val="000000">
                      <a:alpha val="43137"/>
                    </a:srgbClr>
                  </a:outerShdw>
                </a:effectLst>
                <a:latin typeface="+mj-lt"/>
                <a:ea typeface="+mj-ea"/>
                <a:cs typeface="B Mitra" pitchFamily="2" charset="-78"/>
              </a:rPr>
              <a:t>۱۸۵﴾ </a:t>
            </a:r>
          </a:p>
        </p:txBody>
      </p:sp>
      <p:sp>
        <p:nvSpPr>
          <p:cNvPr id="7" name="Rectangle 4"/>
          <p:cNvSpPr>
            <a:spLocks noChangeArrowheads="1"/>
          </p:cNvSpPr>
          <p:nvPr/>
        </p:nvSpPr>
        <p:spPr bwMode="auto">
          <a:xfrm rot="10800000" flipV="1">
            <a:off x="228600" y="3090951"/>
            <a:ext cx="8770256"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ماه رمضان [همان ماه] است كه در آن قرآن فرو فرستاده شده است [كتابى ] كه مردم را راهبر و [متضمن] دلايل آشكار هدايت و [ميزان] تشخيص حق از باطل است پس هر كس از شما اين ماه را درك كند بايد آن را روزه بدارد و كسى كه بيمار يا در سفر است [بايد به شماره آن] تعدادى از روزهاى ديگر [را روزه بدارد] خدا براى شما آسانى مى‏خواهد و براى شما دشوارى نمى‏خواهد تا شماره [مقرر] را تكميل كنيد و خدا را به پاس آنكه </a:t>
            </a:r>
            <a:r>
              <a:rPr lang="fa-IR" sz="2400" dirty="0" smtClean="0">
                <a:effectLst>
                  <a:outerShdw blurRad="38100" dist="38100" dir="2700000" algn="tl">
                    <a:srgbClr val="000000">
                      <a:alpha val="43137"/>
                    </a:srgbClr>
                  </a:outerShdw>
                </a:effectLst>
                <a:latin typeface="Arial" pitchFamily="34" charset="0"/>
                <a:cs typeface="B Mitra" pitchFamily="2" charset="-78"/>
              </a:rPr>
              <a:t>هدایتتان</a:t>
            </a:r>
            <a:r>
              <a:rPr kumimoji="0" lang="ar-SA"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 كرده است به بزرگى بستاييد و باشد كه شكرگزارى كنيد</a:t>
            </a:r>
            <a:r>
              <a:rPr kumimoji="0" lang="fa-IR" sz="24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 </a:t>
            </a:r>
            <a:r>
              <a:rPr lang="fa-IR" sz="2000" dirty="0" smtClean="0">
                <a:effectLst>
                  <a:outerShdw blurRad="38100" dist="38100" dir="2700000" algn="tl">
                    <a:srgbClr val="000000">
                      <a:alpha val="43137"/>
                    </a:srgbClr>
                  </a:outerShdw>
                </a:effectLst>
                <a:latin typeface="Arial" pitchFamily="34" charset="0"/>
                <a:cs typeface="B Mitra" pitchFamily="2" charset="-78"/>
              </a:rPr>
              <a:t>(</a:t>
            </a:r>
            <a:r>
              <a:rPr kumimoji="0" lang="en-US" sz="20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۱۸۵</a:t>
            </a:r>
            <a:r>
              <a:rPr kumimoji="0" lang="fa-IR" sz="20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rPr>
              <a:t>)</a:t>
            </a:r>
            <a:endParaRPr kumimoji="0" lang="en-US" sz="2000" i="0" u="none" strike="noStrike" cap="none" normalizeH="0" baseline="0" dirty="0" smtClean="0">
              <a:ln>
                <a:noFill/>
              </a:ln>
              <a:effectLst>
                <a:outerShdw blurRad="38100" dist="38100" dir="2700000" algn="tl">
                  <a:srgbClr val="000000">
                    <a:alpha val="43137"/>
                  </a:srgbClr>
                </a:outerShdw>
              </a:effectLst>
              <a:latin typeface="Arial" pitchFamily="34" charset="0"/>
              <a:cs typeface="B Mitra" pitchFamily="2" charset="-78"/>
            </a:endParaRPr>
          </a:p>
        </p:txBody>
      </p:sp>
      <p:sp>
        <p:nvSpPr>
          <p:cNvPr id="8" name="Rectangle 7"/>
          <p:cNvSpPr/>
          <p:nvPr/>
        </p:nvSpPr>
        <p:spPr>
          <a:xfrm>
            <a:off x="0" y="5410200"/>
            <a:ext cx="8998856" cy="1200329"/>
          </a:xfrm>
          <a:prstGeom prst="rect">
            <a:avLst/>
          </a:prstGeom>
        </p:spPr>
        <p:txBody>
          <a:bodyPr wrap="square">
            <a:spAutoFit/>
          </a:bodyPr>
          <a:lstStyle/>
          <a:p>
            <a:pPr lvl="1" algn="just">
              <a:defRPr/>
            </a:pPr>
            <a:r>
              <a:rPr lang="en-US" dirty="0">
                <a:solidFill>
                  <a:srgbClr val="002060"/>
                </a:solidFill>
                <a:latin typeface="+mj-lt"/>
                <a:ea typeface="+mj-ea"/>
                <a:cs typeface="B Mitra" pitchFamily="2" charset="-78"/>
              </a:rPr>
              <a:t>“…</a:t>
            </a:r>
            <a:r>
              <a:rPr lang="en-GB" dirty="0">
                <a:solidFill>
                  <a:srgbClr val="002060"/>
                </a:solidFill>
                <a:latin typeface="+mj-lt"/>
                <a:ea typeface="+mj-ea"/>
                <a:cs typeface="B Mitra" pitchFamily="2" charset="-78"/>
              </a:rPr>
              <a:t> but </a:t>
            </a:r>
            <a:r>
              <a:rPr lang="en-US" dirty="0">
                <a:solidFill>
                  <a:srgbClr val="002060"/>
                </a:solidFill>
                <a:latin typeface="+mj-lt"/>
                <a:ea typeface="+mj-ea"/>
                <a:cs typeface="B Mitra" pitchFamily="2" charset="-78"/>
              </a:rPr>
              <a:t>whoever is sick or upon a journey, then (he shall fast)  a (like) number of other days; Allah desires ease for you, and He does not desire for you difficulty, and (He desires) that you should complete the number and that you should exalt the greatness of Allah for His having guided you and that you may give thanks.” -Quran- 2:185</a:t>
            </a:r>
          </a:p>
        </p:txBody>
      </p:sp>
      <p:sp>
        <p:nvSpPr>
          <p:cNvPr id="9" name="Rectangle 2"/>
          <p:cNvSpPr txBox="1">
            <a:spLocks noChangeArrowheads="1"/>
          </p:cNvSpPr>
          <p:nvPr/>
        </p:nvSpPr>
        <p:spPr>
          <a:xfrm>
            <a:off x="0" y="0"/>
            <a:ext cx="6629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sz="4000" b="1" dirty="0" smtClean="0">
                <a:cs typeface="B Mitra" pitchFamily="2" charset="-78"/>
              </a:rPr>
              <a:t>چه کسانی نمی توانند روزه بگیرند؟</a:t>
            </a:r>
            <a:endParaRPr lang="en-US" sz="4000" dirty="0">
              <a:cs typeface="B Mitra" pitchFamily="2" charset="-78"/>
            </a:endParaRPr>
          </a:p>
        </p:txBody>
      </p:sp>
      <p:sp>
        <p:nvSpPr>
          <p:cNvPr id="10" name="Rectangle 9"/>
          <p:cNvSpPr/>
          <p:nvPr/>
        </p:nvSpPr>
        <p:spPr>
          <a:xfrm rot="854004">
            <a:off x="8072190" y="80255"/>
            <a:ext cx="1106392" cy="461665"/>
          </a:xfrm>
          <a:prstGeom prst="rect">
            <a:avLst/>
          </a:prstGeom>
        </p:spPr>
        <p:txBody>
          <a:bodyPr wrap="none">
            <a:spAutoFit/>
          </a:bodyPr>
          <a:lstStyle/>
          <a:p>
            <a:pPr algn="r" rtl="1">
              <a:spcBef>
                <a:spcPct val="0"/>
              </a:spcBef>
            </a:pPr>
            <a:r>
              <a:rPr lang="fa-IR" sz="2400" dirty="0" smtClean="0">
                <a:solidFill>
                  <a:schemeClr val="tx2"/>
                </a:solidFill>
                <a:cs typeface="B Davat" pitchFamily="2" charset="-78"/>
              </a:rPr>
              <a:t>کلیات، </a:t>
            </a:r>
            <a:r>
              <a:rPr lang="fa-IR" sz="1600" dirty="0" smtClean="0">
                <a:solidFill>
                  <a:schemeClr val="tx2"/>
                </a:solidFill>
                <a:cs typeface="B Davat" pitchFamily="2" charset="-78"/>
              </a:rPr>
              <a:t>ادامه</a:t>
            </a:r>
            <a:endParaRPr lang="fa-IR" sz="1600" dirty="0">
              <a:solidFill>
                <a:schemeClr val="tx2"/>
              </a:solidFill>
              <a:cs typeface="B Davat" pitchFamily="2" charset="-78"/>
            </a:endParaRPr>
          </a:p>
        </p:txBody>
      </p:sp>
    </p:spTree>
    <p:extLst>
      <p:ext uri="{BB962C8B-B14F-4D97-AF65-F5344CB8AC3E}">
        <p14:creationId xmlns:p14="http://schemas.microsoft.com/office/powerpoint/2010/main" xmlns="" val="420020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3520</Words>
  <Application>Microsoft Office PowerPoint</Application>
  <PresentationFormat>On-screen Show (4:3)</PresentationFormat>
  <Paragraphs>295</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Benefits of Islamic fasting</vt:lpstr>
      <vt:lpstr>Slide 3</vt:lpstr>
      <vt:lpstr>فهرست </vt:lpstr>
      <vt:lpstr>Slide 5</vt:lpstr>
      <vt:lpstr>Slide 6</vt:lpstr>
      <vt:lpstr>Slide 7</vt:lpstr>
      <vt:lpstr>Slide 8</vt:lpstr>
      <vt:lpstr>Slide 9</vt:lpstr>
      <vt:lpstr>Slide 10</vt:lpstr>
      <vt:lpstr>Slide 11</vt:lpstr>
      <vt:lpstr>Slide 12</vt:lpstr>
      <vt:lpstr>Slide 13</vt:lpstr>
      <vt:lpstr>Benefits of Fasting in Islam : How character-building is achieved…</vt:lpstr>
      <vt:lpstr>Annual training for character-building</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bahadoran</dc:creator>
  <cp:lastModifiedBy>bahadoran</cp:lastModifiedBy>
  <cp:revision>19</cp:revision>
  <dcterms:created xsi:type="dcterms:W3CDTF">2016-05-18T11:14:18Z</dcterms:created>
  <dcterms:modified xsi:type="dcterms:W3CDTF">2016-05-18T13:42:59Z</dcterms:modified>
</cp:coreProperties>
</file>