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0" r:id="rId3"/>
    <p:sldId id="261" r:id="rId4"/>
    <p:sldId id="262" r:id="rId5"/>
    <p:sldId id="263" r:id="rId6"/>
    <p:sldId id="265" r:id="rId7"/>
    <p:sldId id="266" r:id="rId8"/>
    <p:sldId id="267" r:id="rId9"/>
    <p:sldId id="272" r:id="rId10"/>
    <p:sldId id="273" r:id="rId11"/>
    <p:sldId id="274" r:id="rId12"/>
    <p:sldId id="275" r:id="rId13"/>
    <p:sldId id="276" r:id="rId14"/>
    <p:sldId id="282" r:id="rId15"/>
    <p:sldId id="283" r:id="rId16"/>
    <p:sldId id="271" r:id="rId17"/>
    <p:sldId id="279" r:id="rId18"/>
    <p:sldId id="280" r:id="rId19"/>
    <p:sldId id="281" r:id="rId20"/>
    <p:sldId id="257" r:id="rId21"/>
    <p:sldId id="277" r:id="rId22"/>
    <p:sldId id="278" r:id="rId23"/>
    <p:sldId id="26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46" d="100"/>
          <a:sy n="46" d="100"/>
        </p:scale>
        <p:origin x="-1170" y="1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6528C8-9D6B-9A40-B0A3-E1F35D202AC9}" type="datetimeFigureOut">
              <a:rPr lang="en-US" smtClean="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128553-8E66-164A-872F-0D6CE0DBE1C7}" type="slidenum">
              <a:rPr lang="en-US" smtClean="0"/>
              <a:t>‹#›</a:t>
            </a:fld>
            <a:endParaRPr lang="en-US" dirty="0"/>
          </a:p>
        </p:txBody>
      </p:sp>
    </p:spTree>
    <p:extLst>
      <p:ext uri="{BB962C8B-B14F-4D97-AF65-F5344CB8AC3E}">
        <p14:creationId xmlns:p14="http://schemas.microsoft.com/office/powerpoint/2010/main" val="30117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6528C8-9D6B-9A40-B0A3-E1F35D202AC9}" type="datetimeFigureOut">
              <a:rPr lang="en-US" smtClean="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128553-8E66-164A-872F-0D6CE0DBE1C7}" type="slidenum">
              <a:rPr lang="en-US" smtClean="0"/>
              <a:t>‹#›</a:t>
            </a:fld>
            <a:endParaRPr lang="en-US" dirty="0"/>
          </a:p>
        </p:txBody>
      </p:sp>
    </p:spTree>
    <p:extLst>
      <p:ext uri="{BB962C8B-B14F-4D97-AF65-F5344CB8AC3E}">
        <p14:creationId xmlns:p14="http://schemas.microsoft.com/office/powerpoint/2010/main" val="4019238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6528C8-9D6B-9A40-B0A3-E1F35D202AC9}" type="datetimeFigureOut">
              <a:rPr lang="en-US" smtClean="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128553-8E66-164A-872F-0D6CE0DBE1C7}" type="slidenum">
              <a:rPr lang="en-US" smtClean="0"/>
              <a:t>‹#›</a:t>
            </a:fld>
            <a:endParaRPr lang="en-US" dirty="0"/>
          </a:p>
        </p:txBody>
      </p:sp>
    </p:spTree>
    <p:extLst>
      <p:ext uri="{BB962C8B-B14F-4D97-AF65-F5344CB8AC3E}">
        <p14:creationId xmlns:p14="http://schemas.microsoft.com/office/powerpoint/2010/main" val="1929496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6528C8-9D6B-9A40-B0A3-E1F35D202AC9}" type="datetimeFigureOut">
              <a:rPr lang="en-US" smtClean="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128553-8E66-164A-872F-0D6CE0DBE1C7}" type="slidenum">
              <a:rPr lang="en-US" smtClean="0"/>
              <a:t>‹#›</a:t>
            </a:fld>
            <a:endParaRPr lang="en-US" dirty="0"/>
          </a:p>
        </p:txBody>
      </p:sp>
    </p:spTree>
    <p:extLst>
      <p:ext uri="{BB962C8B-B14F-4D97-AF65-F5344CB8AC3E}">
        <p14:creationId xmlns:p14="http://schemas.microsoft.com/office/powerpoint/2010/main" val="2653079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6528C8-9D6B-9A40-B0A3-E1F35D202AC9}" type="datetimeFigureOut">
              <a:rPr lang="en-US" smtClean="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128553-8E66-164A-872F-0D6CE0DBE1C7}" type="slidenum">
              <a:rPr lang="en-US" smtClean="0"/>
              <a:t>‹#›</a:t>
            </a:fld>
            <a:endParaRPr lang="en-US" dirty="0"/>
          </a:p>
        </p:txBody>
      </p:sp>
    </p:spTree>
    <p:extLst>
      <p:ext uri="{BB962C8B-B14F-4D97-AF65-F5344CB8AC3E}">
        <p14:creationId xmlns:p14="http://schemas.microsoft.com/office/powerpoint/2010/main" val="2783365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6528C8-9D6B-9A40-B0A3-E1F35D202AC9}" type="datetimeFigureOut">
              <a:rPr lang="en-US" smtClean="0"/>
              <a:t>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128553-8E66-164A-872F-0D6CE0DBE1C7}" type="slidenum">
              <a:rPr lang="en-US" smtClean="0"/>
              <a:t>‹#›</a:t>
            </a:fld>
            <a:endParaRPr lang="en-US" dirty="0"/>
          </a:p>
        </p:txBody>
      </p:sp>
    </p:spTree>
    <p:extLst>
      <p:ext uri="{BB962C8B-B14F-4D97-AF65-F5344CB8AC3E}">
        <p14:creationId xmlns:p14="http://schemas.microsoft.com/office/powerpoint/2010/main" val="628810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6528C8-9D6B-9A40-B0A3-E1F35D202AC9}" type="datetimeFigureOut">
              <a:rPr lang="en-US" smtClean="0"/>
              <a:t>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128553-8E66-164A-872F-0D6CE0DBE1C7}" type="slidenum">
              <a:rPr lang="en-US" smtClean="0"/>
              <a:t>‹#›</a:t>
            </a:fld>
            <a:endParaRPr lang="en-US" dirty="0"/>
          </a:p>
        </p:txBody>
      </p:sp>
    </p:spTree>
    <p:extLst>
      <p:ext uri="{BB962C8B-B14F-4D97-AF65-F5344CB8AC3E}">
        <p14:creationId xmlns:p14="http://schemas.microsoft.com/office/powerpoint/2010/main" val="248837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6528C8-9D6B-9A40-B0A3-E1F35D202AC9}" type="datetimeFigureOut">
              <a:rPr lang="en-US" smtClean="0"/>
              <a:t>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128553-8E66-164A-872F-0D6CE0DBE1C7}" type="slidenum">
              <a:rPr lang="en-US" smtClean="0"/>
              <a:t>‹#›</a:t>
            </a:fld>
            <a:endParaRPr lang="en-US" dirty="0"/>
          </a:p>
        </p:txBody>
      </p:sp>
    </p:spTree>
    <p:extLst>
      <p:ext uri="{BB962C8B-B14F-4D97-AF65-F5344CB8AC3E}">
        <p14:creationId xmlns:p14="http://schemas.microsoft.com/office/powerpoint/2010/main" val="157061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6528C8-9D6B-9A40-B0A3-E1F35D202AC9}" type="datetimeFigureOut">
              <a:rPr lang="en-US" smtClean="0"/>
              <a:t>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128553-8E66-164A-872F-0D6CE0DBE1C7}" type="slidenum">
              <a:rPr lang="en-US" smtClean="0"/>
              <a:t>‹#›</a:t>
            </a:fld>
            <a:endParaRPr lang="en-US" dirty="0"/>
          </a:p>
        </p:txBody>
      </p:sp>
    </p:spTree>
    <p:extLst>
      <p:ext uri="{BB962C8B-B14F-4D97-AF65-F5344CB8AC3E}">
        <p14:creationId xmlns:p14="http://schemas.microsoft.com/office/powerpoint/2010/main" val="1422289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6528C8-9D6B-9A40-B0A3-E1F35D202AC9}" type="datetimeFigureOut">
              <a:rPr lang="en-US" smtClean="0"/>
              <a:t>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128553-8E66-164A-872F-0D6CE0DBE1C7}" type="slidenum">
              <a:rPr lang="en-US" smtClean="0"/>
              <a:t>‹#›</a:t>
            </a:fld>
            <a:endParaRPr lang="en-US" dirty="0"/>
          </a:p>
        </p:txBody>
      </p:sp>
    </p:spTree>
    <p:extLst>
      <p:ext uri="{BB962C8B-B14F-4D97-AF65-F5344CB8AC3E}">
        <p14:creationId xmlns:p14="http://schemas.microsoft.com/office/powerpoint/2010/main" val="256028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6528C8-9D6B-9A40-B0A3-E1F35D202AC9}" type="datetimeFigureOut">
              <a:rPr lang="en-US" smtClean="0"/>
              <a:t>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128553-8E66-164A-872F-0D6CE0DBE1C7}" type="slidenum">
              <a:rPr lang="en-US" smtClean="0"/>
              <a:t>‹#›</a:t>
            </a:fld>
            <a:endParaRPr lang="en-US" dirty="0"/>
          </a:p>
        </p:txBody>
      </p:sp>
    </p:spTree>
    <p:extLst>
      <p:ext uri="{BB962C8B-B14F-4D97-AF65-F5344CB8AC3E}">
        <p14:creationId xmlns:p14="http://schemas.microsoft.com/office/powerpoint/2010/main" val="2763420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6528C8-9D6B-9A40-B0A3-E1F35D202AC9}" type="datetimeFigureOut">
              <a:rPr lang="en-US" smtClean="0"/>
              <a:t>2/9/2020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128553-8E66-164A-872F-0D6CE0DBE1C7}" type="slidenum">
              <a:rPr lang="en-US" smtClean="0"/>
              <a:t>‹#›</a:t>
            </a:fld>
            <a:endParaRPr lang="en-US" dirty="0"/>
          </a:p>
        </p:txBody>
      </p:sp>
    </p:spTree>
    <p:extLst>
      <p:ext uri="{BB962C8B-B14F-4D97-AF65-F5344CB8AC3E}">
        <p14:creationId xmlns:p14="http://schemas.microsoft.com/office/powerpoint/2010/main" val="38051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t>Liver and Pancreas Transplantation</a:t>
            </a:r>
            <a:endParaRPr lang="en-US" sz="6000" b="1" dirty="0"/>
          </a:p>
        </p:txBody>
      </p:sp>
      <p:sp>
        <p:nvSpPr>
          <p:cNvPr id="3" name="Subtitle 2"/>
          <p:cNvSpPr>
            <a:spLocks noGrp="1"/>
          </p:cNvSpPr>
          <p:nvPr>
            <p:ph type="subTitle" idx="1"/>
          </p:nvPr>
        </p:nvSpPr>
        <p:spPr/>
        <p:txBody>
          <a:bodyPr>
            <a:normAutofit fontScale="77500" lnSpcReduction="20000"/>
          </a:bodyPr>
          <a:lstStyle/>
          <a:p>
            <a:r>
              <a:rPr lang="en-US" dirty="0" smtClean="0"/>
              <a:t>Dr. </a:t>
            </a:r>
            <a:r>
              <a:rPr lang="en-US" dirty="0" err="1" smtClean="0"/>
              <a:t>Rabbani</a:t>
            </a:r>
            <a:endParaRPr lang="en-US" dirty="0" smtClean="0"/>
          </a:p>
          <a:p>
            <a:r>
              <a:rPr lang="en-US" dirty="0" smtClean="0"/>
              <a:t>Assistant Professor </a:t>
            </a:r>
          </a:p>
          <a:p>
            <a:r>
              <a:rPr lang="en-US" dirty="0" err="1" smtClean="0"/>
              <a:t>Shahid</a:t>
            </a:r>
            <a:r>
              <a:rPr lang="en-US" dirty="0" smtClean="0"/>
              <a:t> </a:t>
            </a:r>
            <a:r>
              <a:rPr lang="en-US" dirty="0" err="1" smtClean="0"/>
              <a:t>Beheshti</a:t>
            </a:r>
            <a:r>
              <a:rPr lang="en-US" dirty="0" smtClean="0"/>
              <a:t> University of Medical Science</a:t>
            </a:r>
          </a:p>
          <a:p>
            <a:r>
              <a:rPr lang="en-US" dirty="0" smtClean="0"/>
              <a:t>January 2020</a:t>
            </a:r>
          </a:p>
          <a:p>
            <a:endParaRPr lang="en-US" dirty="0"/>
          </a:p>
        </p:txBody>
      </p:sp>
    </p:spTree>
    <p:extLst>
      <p:ext uri="{BB962C8B-B14F-4D97-AF65-F5344CB8AC3E}">
        <p14:creationId xmlns:p14="http://schemas.microsoft.com/office/powerpoint/2010/main" val="3963929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32500" lnSpcReduction="20000"/>
          </a:bodyPr>
          <a:lstStyle/>
          <a:p>
            <a:pPr lvl="0"/>
            <a:r>
              <a:rPr lang="en-US" dirty="0"/>
              <a:t>19.TabCellcept500mg/PO/BID(starting the second day with max dose of 3gr)</a:t>
            </a:r>
          </a:p>
          <a:p>
            <a:pPr lvl="0"/>
            <a:r>
              <a:rPr lang="en-US" dirty="0"/>
              <a:t>      Adjust the dose </a:t>
            </a:r>
            <a:r>
              <a:rPr lang="en-US" dirty="0" err="1"/>
              <a:t>baesd</a:t>
            </a:r>
            <a:r>
              <a:rPr lang="en-US" dirty="0"/>
              <a:t> on WBC count: </a:t>
            </a:r>
          </a:p>
          <a:p>
            <a:pPr lvl="0"/>
            <a:r>
              <a:rPr lang="en-US" dirty="0"/>
              <a:t>                                   WBC &lt;1500 withhold </a:t>
            </a:r>
            <a:r>
              <a:rPr lang="en-US" dirty="0" err="1"/>
              <a:t>Cellcept</a:t>
            </a:r>
            <a:r>
              <a:rPr lang="en-US" dirty="0"/>
              <a:t> and give GCSF once</a:t>
            </a:r>
          </a:p>
          <a:p>
            <a:pPr lvl="0"/>
            <a:r>
              <a:rPr lang="en-US" dirty="0"/>
              <a:t>                           1500&lt;WBC&lt;2500 : give one dose of GCSF</a:t>
            </a:r>
          </a:p>
          <a:p>
            <a:pPr lvl="0"/>
            <a:r>
              <a:rPr lang="en-US" dirty="0"/>
              <a:t>                           2500&lt;WBC&lt;3500: decrease the </a:t>
            </a:r>
            <a:r>
              <a:rPr lang="en-US" dirty="0" err="1"/>
              <a:t>cellcept</a:t>
            </a:r>
            <a:r>
              <a:rPr lang="en-US" dirty="0"/>
              <a:t> by 500 mg</a:t>
            </a:r>
          </a:p>
          <a:p>
            <a:pPr lvl="0"/>
            <a:r>
              <a:rPr lang="en-US" dirty="0"/>
              <a:t>20. Tab Prednisolone 20 mg / PO / daily after the third dose of MP</a:t>
            </a:r>
          </a:p>
          <a:p>
            <a:pPr lvl="0"/>
            <a:r>
              <a:rPr lang="en-US" dirty="0"/>
              <a:t>21. Tab </a:t>
            </a:r>
            <a:r>
              <a:rPr lang="en-US" dirty="0" err="1"/>
              <a:t>Prograf</a:t>
            </a:r>
            <a:r>
              <a:rPr lang="en-US" dirty="0"/>
              <a:t> 1 mg / PO / BID </a:t>
            </a:r>
            <a:r>
              <a:rPr lang="en-US" dirty="0" err="1"/>
              <a:t>strating</a:t>
            </a:r>
            <a:r>
              <a:rPr lang="en-US" dirty="0"/>
              <a:t> the second day and increasing daily </a:t>
            </a:r>
          </a:p>
          <a:p>
            <a:pPr lvl="0"/>
            <a:r>
              <a:rPr lang="en-US" dirty="0"/>
              <a:t>                 Through level of 10-15 for Autoimmune disease</a:t>
            </a:r>
          </a:p>
          <a:p>
            <a:pPr lvl="0"/>
            <a:r>
              <a:rPr lang="en-US" dirty="0"/>
              <a:t>                 Through level of  8-12 for other indication</a:t>
            </a:r>
          </a:p>
          <a:p>
            <a:pPr lvl="0"/>
            <a:r>
              <a:rPr lang="en-US" dirty="0"/>
              <a:t>                 Through level of 3-5 for CNI minimization renal sparing protocols  </a:t>
            </a:r>
          </a:p>
          <a:p>
            <a:pPr lvl="0"/>
            <a:r>
              <a:rPr lang="en-US" dirty="0"/>
              <a:t>       For 1.8&lt; </a:t>
            </a:r>
            <a:r>
              <a:rPr lang="en-US" dirty="0" err="1"/>
              <a:t>creat</a:t>
            </a:r>
            <a:r>
              <a:rPr lang="en-US" dirty="0"/>
              <a:t>&lt; 2 decrease the dose by 1 mg and recheck serum level</a:t>
            </a:r>
          </a:p>
          <a:p>
            <a:pPr lvl="0"/>
            <a:r>
              <a:rPr lang="en-US" dirty="0"/>
              <a:t>       For 2&lt; </a:t>
            </a:r>
            <a:r>
              <a:rPr lang="en-US" dirty="0" err="1"/>
              <a:t>creat</a:t>
            </a:r>
            <a:r>
              <a:rPr lang="en-US" dirty="0"/>
              <a:t>&lt;2.5 decrease the dose by 2 mg and recheck serum level</a:t>
            </a:r>
          </a:p>
          <a:p>
            <a:pPr lvl="0"/>
            <a:r>
              <a:rPr lang="en-US" dirty="0"/>
              <a:t>       For </a:t>
            </a:r>
            <a:r>
              <a:rPr lang="en-US" dirty="0" err="1"/>
              <a:t>creat</a:t>
            </a:r>
            <a:r>
              <a:rPr lang="en-US" dirty="0"/>
              <a:t>&gt;2.5 withhold </a:t>
            </a:r>
            <a:r>
              <a:rPr lang="en-US" dirty="0" err="1"/>
              <a:t>mediction</a:t>
            </a:r>
            <a:endParaRPr lang="en-US" dirty="0"/>
          </a:p>
          <a:p>
            <a:pPr lvl="0"/>
            <a:r>
              <a:rPr lang="en-US" dirty="0"/>
              <a:t>22. Tab Cyclosporine 5-15 mg/kg/day for patients with convulsion</a:t>
            </a:r>
          </a:p>
          <a:p>
            <a:pPr lvl="0"/>
            <a:r>
              <a:rPr lang="en-US" dirty="0"/>
              <a:t>                  Through level 100-200 </a:t>
            </a:r>
            <a:r>
              <a:rPr lang="en-US" dirty="0" err="1"/>
              <a:t>ng</a:t>
            </a:r>
            <a:r>
              <a:rPr lang="en-US" dirty="0"/>
              <a:t>/ml</a:t>
            </a:r>
          </a:p>
          <a:p>
            <a:pPr lvl="0"/>
            <a:r>
              <a:rPr lang="en-US" dirty="0"/>
              <a:t>23. Amp </a:t>
            </a:r>
            <a:r>
              <a:rPr lang="en-US" dirty="0" err="1"/>
              <a:t>Ganciclovir</a:t>
            </a:r>
            <a:r>
              <a:rPr lang="en-US" dirty="0"/>
              <a:t> 5mg/kg/q12h If GFR&gt;70 ml/min (For CMV disease)</a:t>
            </a:r>
          </a:p>
          <a:p>
            <a:pPr lvl="0"/>
            <a:r>
              <a:rPr lang="en-US" dirty="0"/>
              <a:t>                             2.5mg/kg/q12h If 50&lt;GFR&lt;69 ml/min </a:t>
            </a:r>
          </a:p>
          <a:p>
            <a:pPr lvl="0"/>
            <a:r>
              <a:rPr lang="en-US" dirty="0"/>
              <a:t>                             2.5mg/kg/q24h If 25&lt;GFR&lt;49 ml/min</a:t>
            </a:r>
          </a:p>
          <a:p>
            <a:pPr lvl="0"/>
            <a:r>
              <a:rPr lang="en-US" dirty="0"/>
              <a:t>                             1.25mg/kg/q24h If 10&lt;GFR&lt;24 ml/min</a:t>
            </a:r>
          </a:p>
          <a:p>
            <a:pPr lvl="0"/>
            <a:r>
              <a:rPr lang="en-US" dirty="0"/>
              <a:t>                  1.25mg/kg 3 times a week after hemodialysis if GFR&lt;10 ml/min</a:t>
            </a:r>
          </a:p>
          <a:p>
            <a:pPr lvl="0"/>
            <a:r>
              <a:rPr lang="en-US" dirty="0"/>
              <a:t>24. Tab </a:t>
            </a:r>
            <a:r>
              <a:rPr lang="en-US" dirty="0" err="1"/>
              <a:t>Valganciclovir</a:t>
            </a:r>
            <a:r>
              <a:rPr lang="en-US" dirty="0"/>
              <a:t> 900 mg every 12h if GFR&gt;60 (For CMV infection)</a:t>
            </a:r>
          </a:p>
          <a:p>
            <a:pPr lvl="0"/>
            <a:r>
              <a:rPr lang="en-US" dirty="0"/>
              <a:t>                                 450 mg every 12h if 40&lt;GFR&gt;59</a:t>
            </a:r>
          </a:p>
          <a:p>
            <a:pPr lvl="0"/>
            <a:r>
              <a:rPr lang="en-US" dirty="0"/>
              <a:t>                                 450 mg once daily if 25&lt;GFR&gt;39</a:t>
            </a:r>
          </a:p>
          <a:p>
            <a:pPr lvl="0"/>
            <a:r>
              <a:rPr lang="en-US" dirty="0"/>
              <a:t>                                 450 mg every 2 days if 10&lt;GFR&gt;24</a:t>
            </a:r>
          </a:p>
          <a:p>
            <a:pPr lvl="0"/>
            <a:r>
              <a:rPr lang="en-US" dirty="0"/>
              <a:t>                         200 mg every 3 times a week after hemodialysis if GFR&lt;10</a:t>
            </a:r>
          </a:p>
          <a:p>
            <a:endParaRPr lang="en-US" dirty="0"/>
          </a:p>
        </p:txBody>
      </p:sp>
    </p:spTree>
    <p:extLst>
      <p:ext uri="{BB962C8B-B14F-4D97-AF65-F5344CB8AC3E}">
        <p14:creationId xmlns:p14="http://schemas.microsoft.com/office/powerpoint/2010/main" val="3571153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pPr marL="0" marR="0">
              <a:lnSpc>
                <a:spcPct val="107000"/>
              </a:lnSpc>
              <a:spcBef>
                <a:spcPts val="0"/>
              </a:spcBef>
              <a:spcAft>
                <a:spcPts val="800"/>
              </a:spcAft>
            </a:pPr>
            <a:r>
              <a:rPr lang="en-US" b="1" i="1" dirty="0">
                <a:ea typeface="Calibri"/>
                <a:cs typeface="Arial"/>
              </a:rPr>
              <a:t>Antimicrobial prophylaxis Transplant protocol</a:t>
            </a:r>
            <a:endParaRPr lang="en-US" dirty="0">
              <a:ea typeface="Calibri"/>
              <a:cs typeface="Arial"/>
            </a:endParaRPr>
          </a:p>
          <a:p>
            <a:pPr marL="0" marR="0" algn="just">
              <a:lnSpc>
                <a:spcPct val="107000"/>
              </a:lnSpc>
              <a:spcBef>
                <a:spcPts val="0"/>
              </a:spcBef>
              <a:spcAft>
                <a:spcPts val="800"/>
              </a:spcAft>
            </a:pPr>
            <a:r>
              <a:rPr lang="en-US" b="1" i="1" dirty="0">
                <a:ea typeface="Calibri"/>
                <a:cs typeface="Arial"/>
              </a:rPr>
              <a:t>Bacterial</a:t>
            </a:r>
            <a:endParaRPr lang="en-US" dirty="0">
              <a:ea typeface="Calibri"/>
              <a:cs typeface="Arial"/>
            </a:endParaRPr>
          </a:p>
          <a:p>
            <a:pPr lvl="0" algn="just">
              <a:lnSpc>
                <a:spcPct val="107000"/>
              </a:lnSpc>
              <a:spcBef>
                <a:spcPts val="0"/>
              </a:spcBef>
              <a:buFont typeface="Symbol"/>
              <a:buChar char=""/>
            </a:pPr>
            <a:r>
              <a:rPr lang="en-US" b="1" i="1" dirty="0">
                <a:solidFill>
                  <a:srgbClr val="00B050"/>
                </a:solidFill>
                <a:ea typeface="Calibri"/>
                <a:cs typeface="Arial"/>
              </a:rPr>
              <a:t>Ampicillin-</a:t>
            </a:r>
            <a:r>
              <a:rPr lang="en-US" b="1" i="1" dirty="0" err="1">
                <a:solidFill>
                  <a:srgbClr val="00B050"/>
                </a:solidFill>
                <a:ea typeface="Calibri"/>
                <a:cs typeface="Arial"/>
              </a:rPr>
              <a:t>sulbactam</a:t>
            </a:r>
            <a:r>
              <a:rPr lang="en-US" dirty="0">
                <a:ea typeface="Calibri"/>
                <a:cs typeface="Arial"/>
              </a:rPr>
              <a:t>, 3 gr IV, starting before transplantation surgery and continuing q6h until 48 </a:t>
            </a:r>
            <a:r>
              <a:rPr lang="en-US" dirty="0" err="1">
                <a:ea typeface="Calibri"/>
                <a:cs typeface="Arial"/>
              </a:rPr>
              <a:t>hr</a:t>
            </a:r>
            <a:r>
              <a:rPr lang="en-US" dirty="0">
                <a:ea typeface="Calibri"/>
                <a:cs typeface="Arial"/>
              </a:rPr>
              <a:t> after surgery is completed; if the patient has penicillin allergy manifested by rash, use </a:t>
            </a:r>
            <a:r>
              <a:rPr lang="en-US" dirty="0" err="1">
                <a:ea typeface="Calibri"/>
                <a:cs typeface="Arial"/>
              </a:rPr>
              <a:t>ceftizoxime</a:t>
            </a:r>
            <a:r>
              <a:rPr lang="en-US" dirty="0">
                <a:ea typeface="Calibri"/>
                <a:cs typeface="Arial"/>
              </a:rPr>
              <a:t>, 2 gr IV q12h, plus </a:t>
            </a:r>
            <a:r>
              <a:rPr lang="en-US" dirty="0" err="1">
                <a:ea typeface="Calibri"/>
                <a:cs typeface="Arial"/>
              </a:rPr>
              <a:t>vancomycin</a:t>
            </a:r>
            <a:r>
              <a:rPr lang="en-US" dirty="0">
                <a:ea typeface="Calibri"/>
                <a:cs typeface="Arial"/>
              </a:rPr>
              <a:t>, 1 gr IV q 12h, starting before surgery and continuing until 24 </a:t>
            </a:r>
            <a:r>
              <a:rPr lang="en-US" dirty="0" err="1">
                <a:ea typeface="Calibri"/>
                <a:cs typeface="Arial"/>
              </a:rPr>
              <a:t>hr</a:t>
            </a:r>
            <a:r>
              <a:rPr lang="en-US" dirty="0">
                <a:ea typeface="Calibri"/>
                <a:cs typeface="Arial"/>
              </a:rPr>
              <a:t> after surgery; if the patient has penicillin allergy manifested by anaphylaxis, use gentamycin, 1.5 mg/kg IV q8h, plus </a:t>
            </a:r>
            <a:r>
              <a:rPr lang="en-US" dirty="0" err="1">
                <a:ea typeface="Calibri"/>
                <a:cs typeface="Arial"/>
              </a:rPr>
              <a:t>vancomycin</a:t>
            </a:r>
            <a:r>
              <a:rPr lang="en-US" dirty="0">
                <a:ea typeface="Calibri"/>
                <a:cs typeface="Arial"/>
              </a:rPr>
              <a:t>, 1 gr IV q 12h, starting before surgery and continuing until 24 </a:t>
            </a:r>
            <a:r>
              <a:rPr lang="en-US" dirty="0" err="1">
                <a:ea typeface="Calibri"/>
                <a:cs typeface="Arial"/>
              </a:rPr>
              <a:t>hr</a:t>
            </a:r>
            <a:r>
              <a:rPr lang="en-US" dirty="0">
                <a:ea typeface="Calibri"/>
                <a:cs typeface="Arial"/>
              </a:rPr>
              <a:t> after surgery.</a:t>
            </a:r>
          </a:p>
          <a:p>
            <a:pPr lvl="0" algn="just">
              <a:lnSpc>
                <a:spcPct val="107000"/>
              </a:lnSpc>
              <a:spcBef>
                <a:spcPts val="0"/>
              </a:spcBef>
              <a:spcAft>
                <a:spcPts val="800"/>
              </a:spcAft>
              <a:buFont typeface="Symbol"/>
              <a:buChar char=""/>
            </a:pPr>
            <a:r>
              <a:rPr lang="en-US" dirty="0">
                <a:ea typeface="Calibri"/>
                <a:cs typeface="Arial"/>
              </a:rPr>
              <a:t>Consider </a:t>
            </a:r>
            <a:r>
              <a:rPr lang="en-US" b="1" i="1" dirty="0" err="1">
                <a:solidFill>
                  <a:srgbClr val="00B0F0"/>
                </a:solidFill>
                <a:ea typeface="Calibri"/>
                <a:cs typeface="Arial"/>
              </a:rPr>
              <a:t>Meropenem</a:t>
            </a:r>
            <a:r>
              <a:rPr lang="en-US" b="1" i="1" dirty="0">
                <a:ea typeface="Calibri"/>
                <a:cs typeface="Arial"/>
              </a:rPr>
              <a:t> </a:t>
            </a:r>
            <a:r>
              <a:rPr lang="en-US" dirty="0">
                <a:ea typeface="Calibri"/>
                <a:cs typeface="Arial"/>
              </a:rPr>
              <a:t>1 gr IV q6h, plus</a:t>
            </a:r>
            <a:r>
              <a:rPr lang="en-US" b="1" i="1" dirty="0">
                <a:ea typeface="Calibri"/>
                <a:cs typeface="Arial"/>
              </a:rPr>
              <a:t> </a:t>
            </a:r>
            <a:r>
              <a:rPr lang="en-US" b="1" i="1" dirty="0" err="1">
                <a:solidFill>
                  <a:srgbClr val="00B0F0"/>
                </a:solidFill>
                <a:ea typeface="Calibri"/>
                <a:cs typeface="Arial"/>
              </a:rPr>
              <a:t>Vancomycin</a:t>
            </a:r>
            <a:r>
              <a:rPr lang="en-US" b="1" i="1" dirty="0">
                <a:ea typeface="Calibri"/>
                <a:cs typeface="Arial"/>
              </a:rPr>
              <a:t> </a:t>
            </a:r>
            <a:r>
              <a:rPr lang="en-US" dirty="0">
                <a:ea typeface="Calibri"/>
                <a:cs typeface="Arial"/>
              </a:rPr>
              <a:t>1 gr q12h for high risk individuals starting before operation and continuing for 7 days. Recipients high risk for bacterial infection are: intubated, renal failure or need for renal replacement therapy, ICU stay before transplant, primary graft non-function or dysfunction, positive donor culture, adjust by renal function. </a:t>
            </a:r>
          </a:p>
          <a:p>
            <a:pPr marL="0" marR="0" algn="just">
              <a:lnSpc>
                <a:spcPct val="107000"/>
              </a:lnSpc>
              <a:spcBef>
                <a:spcPts val="0"/>
              </a:spcBef>
              <a:spcAft>
                <a:spcPts val="800"/>
              </a:spcAft>
            </a:pPr>
            <a:r>
              <a:rPr lang="en-US" b="1" i="1" dirty="0">
                <a:ea typeface="Calibri"/>
                <a:cs typeface="Arial"/>
              </a:rPr>
              <a:t>Fungal </a:t>
            </a:r>
            <a:endParaRPr lang="en-US" dirty="0">
              <a:ea typeface="Calibri"/>
              <a:cs typeface="Arial"/>
            </a:endParaRPr>
          </a:p>
          <a:p>
            <a:pPr lvl="0" algn="just">
              <a:lnSpc>
                <a:spcPct val="107000"/>
              </a:lnSpc>
              <a:spcBef>
                <a:spcPts val="0"/>
              </a:spcBef>
              <a:spcAft>
                <a:spcPts val="800"/>
              </a:spcAft>
              <a:buFont typeface="Symbol"/>
              <a:buChar char=""/>
            </a:pPr>
            <a:r>
              <a:rPr lang="en-US" b="1" i="1" dirty="0">
                <a:solidFill>
                  <a:srgbClr val="FF0000"/>
                </a:solidFill>
                <a:ea typeface="Calibri"/>
                <a:cs typeface="Arial"/>
              </a:rPr>
              <a:t>Fluconazole</a:t>
            </a:r>
            <a:r>
              <a:rPr lang="en-US" dirty="0">
                <a:ea typeface="Calibri"/>
                <a:cs typeface="Arial"/>
              </a:rPr>
              <a:t>, 400 mg orally every day until day 30 after transplantation for all recipients, adjust by renal function.</a:t>
            </a:r>
          </a:p>
          <a:p>
            <a:pPr marL="0" marR="0" algn="just">
              <a:lnSpc>
                <a:spcPct val="107000"/>
              </a:lnSpc>
              <a:spcBef>
                <a:spcPts val="0"/>
              </a:spcBef>
              <a:spcAft>
                <a:spcPts val="800"/>
              </a:spcAft>
            </a:pPr>
            <a:r>
              <a:rPr lang="en-US" b="1" i="1" dirty="0" err="1">
                <a:ea typeface="Calibri"/>
                <a:cs typeface="Arial"/>
              </a:rPr>
              <a:t>Pneumocyctis</a:t>
            </a:r>
            <a:r>
              <a:rPr lang="en-US" b="1" i="1" dirty="0">
                <a:ea typeface="Calibri"/>
                <a:cs typeface="Arial"/>
              </a:rPr>
              <a:t> </a:t>
            </a:r>
            <a:r>
              <a:rPr lang="en-US" b="1" i="1" dirty="0" err="1">
                <a:ea typeface="Calibri"/>
                <a:cs typeface="Arial"/>
              </a:rPr>
              <a:t>Jiroveci</a:t>
            </a:r>
            <a:endParaRPr lang="en-US" dirty="0">
              <a:ea typeface="Calibri"/>
              <a:cs typeface="Arial"/>
            </a:endParaRPr>
          </a:p>
          <a:p>
            <a:pPr lvl="0" algn="just">
              <a:lnSpc>
                <a:spcPct val="107000"/>
              </a:lnSpc>
              <a:spcBef>
                <a:spcPts val="0"/>
              </a:spcBef>
              <a:spcAft>
                <a:spcPts val="800"/>
              </a:spcAft>
              <a:buFont typeface="Symbol"/>
              <a:buChar char=""/>
            </a:pPr>
            <a:r>
              <a:rPr lang="en-US" b="1" i="1" dirty="0">
                <a:solidFill>
                  <a:srgbClr val="ED7D31"/>
                </a:solidFill>
                <a:ea typeface="Calibri"/>
                <a:cs typeface="Arial"/>
              </a:rPr>
              <a:t>Trimethoprim-</a:t>
            </a:r>
            <a:r>
              <a:rPr lang="en-US" b="1" i="1" dirty="0" err="1">
                <a:solidFill>
                  <a:srgbClr val="ED7D31"/>
                </a:solidFill>
                <a:ea typeface="Calibri"/>
                <a:cs typeface="Arial"/>
              </a:rPr>
              <a:t>Sulfamethoxazole</a:t>
            </a:r>
            <a:r>
              <a:rPr lang="en-US" b="1" i="1" dirty="0">
                <a:ea typeface="Calibri"/>
                <a:cs typeface="Arial"/>
              </a:rPr>
              <a:t> </a:t>
            </a:r>
            <a:r>
              <a:rPr lang="en-US" dirty="0">
                <a:ea typeface="Calibri"/>
                <a:cs typeface="Arial"/>
              </a:rPr>
              <a:t>(160 and 800 mg, respectively) orally daily until 1 year after transplantation; continue beyond 1 year in patients requiring additional immunosuppression for rejection; if the patient has sulfa allergy, </a:t>
            </a:r>
            <a:r>
              <a:rPr lang="en-US" dirty="0" err="1">
                <a:ea typeface="Calibri"/>
                <a:cs typeface="Arial"/>
              </a:rPr>
              <a:t>dapsone</a:t>
            </a:r>
            <a:r>
              <a:rPr lang="en-US" dirty="0">
                <a:ea typeface="Calibri"/>
                <a:cs typeface="Arial"/>
              </a:rPr>
              <a:t> 100 mg orally every day or </a:t>
            </a:r>
            <a:r>
              <a:rPr lang="en-US" dirty="0" err="1">
                <a:ea typeface="Calibri"/>
                <a:cs typeface="Arial"/>
              </a:rPr>
              <a:t>atovaquone</a:t>
            </a:r>
            <a:r>
              <a:rPr lang="en-US" dirty="0">
                <a:ea typeface="Calibri"/>
                <a:cs typeface="Arial"/>
              </a:rPr>
              <a:t> 750 mg orally BID.</a:t>
            </a:r>
          </a:p>
          <a:p>
            <a:endParaRPr lang="en-US" dirty="0"/>
          </a:p>
        </p:txBody>
      </p:sp>
    </p:spTree>
    <p:extLst>
      <p:ext uri="{BB962C8B-B14F-4D97-AF65-F5344CB8AC3E}">
        <p14:creationId xmlns:p14="http://schemas.microsoft.com/office/powerpoint/2010/main" val="4041632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32500" lnSpcReduction="20000"/>
          </a:bodyPr>
          <a:lstStyle/>
          <a:p>
            <a:pPr marL="0" marR="0">
              <a:lnSpc>
                <a:spcPct val="107000"/>
              </a:lnSpc>
              <a:spcBef>
                <a:spcPts val="0"/>
              </a:spcBef>
              <a:spcAft>
                <a:spcPts val="800"/>
              </a:spcAft>
            </a:pPr>
            <a:r>
              <a:rPr lang="en-US" b="1" i="1" dirty="0">
                <a:ea typeface="Calibri"/>
                <a:cs typeface="Arial"/>
              </a:rPr>
              <a:t>Immunosuppressive Transplant Protocol</a:t>
            </a:r>
            <a:endParaRPr lang="en-US" dirty="0">
              <a:ea typeface="Calibri"/>
              <a:cs typeface="Arial"/>
            </a:endParaRPr>
          </a:p>
          <a:p>
            <a:pPr marL="0" marR="0">
              <a:lnSpc>
                <a:spcPct val="107000"/>
              </a:lnSpc>
              <a:spcBef>
                <a:spcPts val="0"/>
              </a:spcBef>
              <a:spcAft>
                <a:spcPts val="800"/>
              </a:spcAft>
            </a:pPr>
            <a:r>
              <a:rPr lang="en-US" b="1" i="1" dirty="0">
                <a:ea typeface="Calibri"/>
                <a:cs typeface="Arial"/>
              </a:rPr>
              <a:t>Induction:</a:t>
            </a:r>
            <a:endParaRPr lang="en-US" dirty="0">
              <a:ea typeface="Calibri"/>
              <a:cs typeface="Arial"/>
            </a:endParaRPr>
          </a:p>
          <a:p>
            <a:pPr lvl="0" algn="just">
              <a:lnSpc>
                <a:spcPct val="107000"/>
              </a:lnSpc>
              <a:spcBef>
                <a:spcPts val="0"/>
              </a:spcBef>
              <a:buFont typeface="Symbol"/>
              <a:buChar char=""/>
            </a:pPr>
            <a:r>
              <a:rPr lang="en-US" b="1" dirty="0">
                <a:solidFill>
                  <a:srgbClr val="00B050"/>
                </a:solidFill>
                <a:ea typeface="Calibri"/>
                <a:cs typeface="Arial"/>
              </a:rPr>
              <a:t>Methylprednisolone</a:t>
            </a:r>
            <a:r>
              <a:rPr lang="en-US" dirty="0">
                <a:ea typeface="Calibri"/>
                <a:cs typeface="Arial"/>
              </a:rPr>
              <a:t>, 1 gr IV starting in operating room at </a:t>
            </a:r>
            <a:r>
              <a:rPr lang="en-US" dirty="0" err="1">
                <a:ea typeface="Calibri"/>
                <a:cs typeface="Arial"/>
              </a:rPr>
              <a:t>anhepatic</a:t>
            </a:r>
            <a:r>
              <a:rPr lang="en-US" dirty="0">
                <a:ea typeface="Calibri"/>
                <a:cs typeface="Arial"/>
              </a:rPr>
              <a:t> phase for 3 consecutive days for all recipients without special considerations.</a:t>
            </a:r>
          </a:p>
          <a:p>
            <a:pPr lvl="0" algn="just">
              <a:lnSpc>
                <a:spcPct val="107000"/>
              </a:lnSpc>
              <a:spcBef>
                <a:spcPts val="0"/>
              </a:spcBef>
              <a:buFont typeface="Symbol"/>
              <a:buChar char=""/>
            </a:pPr>
            <a:r>
              <a:rPr lang="en-US" b="1" dirty="0">
                <a:solidFill>
                  <a:srgbClr val="00B0F0"/>
                </a:solidFill>
                <a:ea typeface="Calibri"/>
                <a:cs typeface="Arial"/>
              </a:rPr>
              <a:t>Thymoglobulin</a:t>
            </a:r>
            <a:r>
              <a:rPr lang="en-US" dirty="0">
                <a:ea typeface="Calibri"/>
                <a:cs typeface="Arial"/>
              </a:rPr>
              <a:t> 1.5 mg/kg/day up to 6 mg/kg for special considerations. Autoimmune hepatitis, HCV cirrhosis recipients, Fulminant hepatic failure, encephalopathy grade III or IV, renal failure, severe neurologic symptoms such as convulsion are indications to use thymoglobulin as induction therapy.</a:t>
            </a:r>
          </a:p>
          <a:p>
            <a:pPr lvl="0" algn="just">
              <a:lnSpc>
                <a:spcPct val="107000"/>
              </a:lnSpc>
              <a:spcBef>
                <a:spcPts val="0"/>
              </a:spcBef>
              <a:spcAft>
                <a:spcPts val="800"/>
              </a:spcAft>
              <a:buFont typeface="Symbol"/>
              <a:buChar char=""/>
            </a:pPr>
            <a:r>
              <a:rPr lang="en-US" i="1" dirty="0">
                <a:ea typeface="Calibri"/>
                <a:cs typeface="Arial"/>
              </a:rPr>
              <a:t>Half the dosage of thymoglobulin to 0.75 mg/kg/day if PLT count decreases below 50,000 /mL, Hold thymoglobulin if PLT count drops below 25,000 /</a:t>
            </a:r>
            <a:r>
              <a:rPr lang="en-US" i="1" dirty="0" err="1">
                <a:ea typeface="Calibri"/>
                <a:cs typeface="Arial"/>
              </a:rPr>
              <a:t>mL.</a:t>
            </a:r>
            <a:endParaRPr lang="en-US" dirty="0">
              <a:ea typeface="Calibri"/>
              <a:cs typeface="Arial"/>
            </a:endParaRPr>
          </a:p>
          <a:p>
            <a:pPr marL="0" marR="0" algn="just">
              <a:lnSpc>
                <a:spcPct val="107000"/>
              </a:lnSpc>
              <a:spcBef>
                <a:spcPts val="0"/>
              </a:spcBef>
              <a:spcAft>
                <a:spcPts val="800"/>
              </a:spcAft>
            </a:pPr>
            <a:r>
              <a:rPr lang="en-US" dirty="0">
                <a:ea typeface="Calibri"/>
                <a:cs typeface="Arial"/>
              </a:rPr>
              <a:t> </a:t>
            </a:r>
          </a:p>
          <a:p>
            <a:pPr marL="0" marR="0" algn="just">
              <a:lnSpc>
                <a:spcPct val="107000"/>
              </a:lnSpc>
              <a:spcBef>
                <a:spcPts val="0"/>
              </a:spcBef>
              <a:spcAft>
                <a:spcPts val="800"/>
              </a:spcAft>
            </a:pPr>
            <a:r>
              <a:rPr lang="en-US" b="1" i="1" dirty="0">
                <a:ea typeface="Calibri"/>
                <a:cs typeface="Arial"/>
              </a:rPr>
              <a:t>Maintenance:</a:t>
            </a:r>
            <a:endParaRPr lang="en-US" dirty="0">
              <a:ea typeface="Calibri"/>
              <a:cs typeface="Arial"/>
            </a:endParaRPr>
          </a:p>
          <a:p>
            <a:pPr marL="0" marR="0" algn="just">
              <a:lnSpc>
                <a:spcPct val="107000"/>
              </a:lnSpc>
              <a:spcBef>
                <a:spcPts val="0"/>
              </a:spcBef>
              <a:spcAft>
                <a:spcPts val="800"/>
              </a:spcAft>
            </a:pPr>
            <a:r>
              <a:rPr lang="en-US" dirty="0">
                <a:ea typeface="Calibri"/>
                <a:cs typeface="Arial"/>
              </a:rPr>
              <a:t>All recipients are on triple immunosuppressive as maintenance therapy.</a:t>
            </a:r>
          </a:p>
          <a:p>
            <a:pPr lvl="0" algn="just">
              <a:lnSpc>
                <a:spcPct val="107000"/>
              </a:lnSpc>
              <a:spcBef>
                <a:spcPts val="0"/>
              </a:spcBef>
              <a:buFont typeface="Symbol"/>
              <a:buChar char=""/>
            </a:pPr>
            <a:r>
              <a:rPr lang="en-US" dirty="0">
                <a:ea typeface="Calibri"/>
                <a:cs typeface="Arial"/>
              </a:rPr>
              <a:t>Start </a:t>
            </a:r>
            <a:r>
              <a:rPr lang="en-US" b="1" dirty="0" err="1">
                <a:solidFill>
                  <a:srgbClr val="FF0000"/>
                </a:solidFill>
                <a:ea typeface="Calibri"/>
                <a:cs typeface="Arial"/>
              </a:rPr>
              <a:t>Tacrolimus</a:t>
            </a:r>
            <a:r>
              <a:rPr lang="en-US" dirty="0">
                <a:ea typeface="Calibri"/>
                <a:cs typeface="Arial"/>
              </a:rPr>
              <a:t> (</a:t>
            </a:r>
            <a:r>
              <a:rPr lang="en-US" dirty="0" err="1">
                <a:ea typeface="Calibri"/>
                <a:cs typeface="Arial"/>
              </a:rPr>
              <a:t>Prograf</a:t>
            </a:r>
            <a:r>
              <a:rPr lang="en-US" dirty="0">
                <a:ea typeface="Calibri"/>
                <a:cs typeface="Arial"/>
              </a:rPr>
              <a:t>) 0.02-0.03 mg/kg PO twice daily and increase dosage to achieve a blood through level of 8-12 </a:t>
            </a:r>
            <a:r>
              <a:rPr lang="en-US" dirty="0" err="1">
                <a:ea typeface="Calibri"/>
                <a:cs typeface="Calibri"/>
              </a:rPr>
              <a:t>n</a:t>
            </a:r>
            <a:r>
              <a:rPr lang="en-US" dirty="0" err="1">
                <a:ea typeface="Calibri"/>
                <a:cs typeface="Arial"/>
              </a:rPr>
              <a:t>gr</a:t>
            </a:r>
            <a:r>
              <a:rPr lang="en-US" dirty="0">
                <a:ea typeface="Calibri"/>
                <a:cs typeface="Arial"/>
              </a:rPr>
              <a:t>/mL initially and decrease to 7 </a:t>
            </a:r>
            <a:r>
              <a:rPr lang="en-US" dirty="0" err="1">
                <a:ea typeface="Calibri"/>
                <a:cs typeface="Arial"/>
              </a:rPr>
              <a:t>ngr</a:t>
            </a:r>
            <a:r>
              <a:rPr lang="en-US" dirty="0">
                <a:ea typeface="Calibri"/>
                <a:cs typeface="Arial"/>
              </a:rPr>
              <a:t>/mL 6 weeks post transplant. Through level should decease to 5-7 </a:t>
            </a:r>
            <a:r>
              <a:rPr lang="en-US" dirty="0" err="1">
                <a:ea typeface="Calibri"/>
                <a:cs typeface="Arial"/>
              </a:rPr>
              <a:t>ngr</a:t>
            </a:r>
            <a:r>
              <a:rPr lang="en-US" dirty="0">
                <a:ea typeface="Calibri"/>
                <a:cs typeface="Arial"/>
              </a:rPr>
              <a:t>/mL by 6 month and 3-5 </a:t>
            </a:r>
            <a:r>
              <a:rPr lang="en-US" dirty="0" err="1">
                <a:ea typeface="Calibri"/>
                <a:cs typeface="Arial"/>
              </a:rPr>
              <a:t>ngr</a:t>
            </a:r>
            <a:r>
              <a:rPr lang="en-US" dirty="0">
                <a:ea typeface="Calibri"/>
                <a:cs typeface="Arial"/>
              </a:rPr>
              <a:t>/mL at the end of first year.</a:t>
            </a:r>
          </a:p>
          <a:p>
            <a:pPr marL="457200" marR="0" algn="just">
              <a:lnSpc>
                <a:spcPct val="107000"/>
              </a:lnSpc>
              <a:spcBef>
                <a:spcPts val="0"/>
              </a:spcBef>
              <a:spcAft>
                <a:spcPts val="0"/>
              </a:spcAft>
            </a:pPr>
            <a:r>
              <a:rPr lang="en-US" dirty="0">
                <a:ea typeface="Calibri"/>
                <a:cs typeface="Arial"/>
              </a:rPr>
              <a:t>For autoimmune disorders such as AIH, PSC and PBC start </a:t>
            </a:r>
            <a:r>
              <a:rPr lang="en-US" dirty="0" err="1">
                <a:ea typeface="Calibri"/>
                <a:cs typeface="Arial"/>
              </a:rPr>
              <a:t>tacrolimus</a:t>
            </a:r>
            <a:r>
              <a:rPr lang="en-US" dirty="0">
                <a:ea typeface="Calibri"/>
                <a:cs typeface="Arial"/>
              </a:rPr>
              <a:t> 0.02-0.03 mg/kg PO twice daily and increase the dosage to achieve blood through level of 12-15 </a:t>
            </a:r>
            <a:r>
              <a:rPr lang="en-US" dirty="0" err="1">
                <a:ea typeface="Calibri"/>
                <a:cs typeface="Arial"/>
              </a:rPr>
              <a:t>ngr</a:t>
            </a:r>
            <a:r>
              <a:rPr lang="en-US" dirty="0">
                <a:ea typeface="Calibri"/>
                <a:cs typeface="Arial"/>
              </a:rPr>
              <a:t>/mL initially and decrease to 10 </a:t>
            </a:r>
            <a:r>
              <a:rPr lang="en-US" dirty="0" err="1">
                <a:ea typeface="Calibri"/>
                <a:cs typeface="Arial"/>
              </a:rPr>
              <a:t>ngr</a:t>
            </a:r>
            <a:r>
              <a:rPr lang="en-US" dirty="0">
                <a:ea typeface="Calibri"/>
                <a:cs typeface="Arial"/>
              </a:rPr>
              <a:t>/mL 6 weeks post transplant. Through level should decease to 8-10 </a:t>
            </a:r>
            <a:r>
              <a:rPr lang="en-US" dirty="0" err="1">
                <a:ea typeface="Calibri"/>
                <a:cs typeface="Arial"/>
              </a:rPr>
              <a:t>ngr</a:t>
            </a:r>
            <a:r>
              <a:rPr lang="en-US" dirty="0">
                <a:ea typeface="Calibri"/>
                <a:cs typeface="Arial"/>
              </a:rPr>
              <a:t>/mL by 6 month and 5-8 </a:t>
            </a:r>
            <a:r>
              <a:rPr lang="en-US" dirty="0" err="1">
                <a:ea typeface="Calibri"/>
                <a:cs typeface="Arial"/>
              </a:rPr>
              <a:t>ngr</a:t>
            </a:r>
            <a:r>
              <a:rPr lang="en-US" dirty="0">
                <a:ea typeface="Calibri"/>
                <a:cs typeface="Arial"/>
              </a:rPr>
              <a:t>/mL at the end of first year.</a:t>
            </a:r>
          </a:p>
          <a:p>
            <a:pPr lvl="0" algn="just">
              <a:lnSpc>
                <a:spcPct val="107000"/>
              </a:lnSpc>
              <a:spcBef>
                <a:spcPts val="0"/>
              </a:spcBef>
              <a:buFont typeface="Symbol"/>
              <a:buChar char=""/>
            </a:pPr>
            <a:r>
              <a:rPr lang="en-US" b="1" dirty="0" err="1">
                <a:solidFill>
                  <a:srgbClr val="ED7D31"/>
                </a:solidFill>
                <a:ea typeface="Calibri"/>
                <a:cs typeface="Arial"/>
              </a:rPr>
              <a:t>Cellcept</a:t>
            </a:r>
            <a:r>
              <a:rPr lang="en-US" dirty="0">
                <a:ea typeface="Calibri"/>
                <a:cs typeface="Arial"/>
              </a:rPr>
              <a:t> 500 mg PO BID to maximum dose of 3 gr daily is started. Be cautious about </a:t>
            </a:r>
            <a:r>
              <a:rPr lang="en-US" dirty="0" err="1">
                <a:ea typeface="Calibri"/>
                <a:cs typeface="Arial"/>
              </a:rPr>
              <a:t>cytopenia</a:t>
            </a:r>
            <a:r>
              <a:rPr lang="en-US" dirty="0">
                <a:ea typeface="Calibri"/>
                <a:cs typeface="Arial"/>
              </a:rPr>
              <a:t> as a serious side effect of anti-metabolites. In case of GI symptoms either decrease or divide the dosage throughout the day. </a:t>
            </a:r>
            <a:r>
              <a:rPr lang="en-US" dirty="0" err="1">
                <a:ea typeface="Calibri"/>
                <a:cs typeface="Arial"/>
              </a:rPr>
              <a:t>Myfortic</a:t>
            </a:r>
            <a:r>
              <a:rPr lang="en-US" dirty="0">
                <a:ea typeface="Calibri"/>
                <a:cs typeface="Arial"/>
              </a:rPr>
              <a:t> is an enteric-coated form of this drug prescribed 360 mg PO twice a day with maximum dose of 2,160 mg/ day with less GI symptoms. Decrease drug to 1 gr/ day after 1 year post transplant.</a:t>
            </a:r>
          </a:p>
          <a:p>
            <a:pPr lvl="0" algn="just">
              <a:lnSpc>
                <a:spcPct val="107000"/>
              </a:lnSpc>
              <a:spcBef>
                <a:spcPts val="0"/>
              </a:spcBef>
              <a:spcAft>
                <a:spcPts val="800"/>
              </a:spcAft>
              <a:buFont typeface="Symbol"/>
              <a:buChar char=""/>
            </a:pPr>
            <a:r>
              <a:rPr lang="en-US" b="1" dirty="0">
                <a:solidFill>
                  <a:srgbClr val="7030A0"/>
                </a:solidFill>
                <a:ea typeface="Calibri"/>
                <a:cs typeface="Arial"/>
              </a:rPr>
              <a:t>Prednisolone</a:t>
            </a:r>
            <a:r>
              <a:rPr lang="en-US" dirty="0">
                <a:ea typeface="Calibri"/>
                <a:cs typeface="Arial"/>
              </a:rPr>
              <a:t> is given 20 mg/ day to all recipients and tapered throughout the first year. Except for autoimmune disorders such as AIH, PSC and PBC which continue 5 mg prednisolone life long.</a:t>
            </a:r>
          </a:p>
          <a:p>
            <a:endParaRPr lang="en-US" dirty="0"/>
          </a:p>
        </p:txBody>
      </p:sp>
    </p:spTree>
    <p:extLst>
      <p:ext uri="{BB962C8B-B14F-4D97-AF65-F5344CB8AC3E}">
        <p14:creationId xmlns:p14="http://schemas.microsoft.com/office/powerpoint/2010/main" val="2666408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32500" lnSpcReduction="20000"/>
          </a:bodyPr>
          <a:lstStyle/>
          <a:p>
            <a:pPr marL="0" marR="0" algn="just">
              <a:lnSpc>
                <a:spcPct val="107000"/>
              </a:lnSpc>
              <a:spcBef>
                <a:spcPts val="0"/>
              </a:spcBef>
              <a:spcAft>
                <a:spcPts val="800"/>
              </a:spcAft>
            </a:pPr>
            <a:r>
              <a:rPr lang="en-US" b="1" i="1" dirty="0">
                <a:ea typeface="Calibri"/>
                <a:cs typeface="Arial"/>
              </a:rPr>
              <a:t>HBV Prophylaxis Transplant Protocol</a:t>
            </a:r>
            <a:endParaRPr lang="en-US" dirty="0">
              <a:ea typeface="Calibri"/>
              <a:cs typeface="Arial"/>
            </a:endParaRPr>
          </a:p>
          <a:p>
            <a:pPr marL="0" marR="0" algn="just">
              <a:lnSpc>
                <a:spcPct val="107000"/>
              </a:lnSpc>
              <a:spcBef>
                <a:spcPts val="0"/>
              </a:spcBef>
              <a:spcAft>
                <a:spcPts val="800"/>
              </a:spcAft>
            </a:pPr>
            <a:r>
              <a:rPr lang="en-US" b="1" i="1" dirty="0">
                <a:ea typeface="Calibri"/>
                <a:cs typeface="Arial"/>
              </a:rPr>
              <a:t>Recipient is HBs Ag +</a:t>
            </a:r>
            <a:r>
              <a:rPr lang="en-US" dirty="0">
                <a:ea typeface="Calibri"/>
                <a:cs typeface="Arial"/>
              </a:rPr>
              <a:t>: Administer 10,000 units of </a:t>
            </a:r>
            <a:r>
              <a:rPr lang="en-US" dirty="0" err="1">
                <a:ea typeface="Calibri"/>
                <a:cs typeface="Arial"/>
              </a:rPr>
              <a:t>HBIg</a:t>
            </a:r>
            <a:r>
              <a:rPr lang="en-US" dirty="0">
                <a:ea typeface="Calibri"/>
                <a:cs typeface="Arial"/>
              </a:rPr>
              <a:t> IV </a:t>
            </a:r>
            <a:r>
              <a:rPr lang="en-US" dirty="0" err="1">
                <a:ea typeface="Calibri"/>
                <a:cs typeface="Arial"/>
              </a:rPr>
              <a:t>intraoperatively</a:t>
            </a:r>
            <a:r>
              <a:rPr lang="en-US" dirty="0">
                <a:ea typeface="Calibri"/>
                <a:cs typeface="Arial"/>
              </a:rPr>
              <a:t>. Continue with 2000 units of </a:t>
            </a:r>
            <a:r>
              <a:rPr lang="en-US" dirty="0" err="1">
                <a:ea typeface="Calibri"/>
                <a:cs typeface="Arial"/>
              </a:rPr>
              <a:t>HBIg</a:t>
            </a:r>
            <a:r>
              <a:rPr lang="en-US" dirty="0">
                <a:ea typeface="Calibri"/>
                <a:cs typeface="Arial"/>
              </a:rPr>
              <a:t> IV for 6 days starting on postoperative day 1. Then give 2000 units IV every 2 week until discharged home to maintain therapeutic titer level. After discharge administer 1500 units of </a:t>
            </a:r>
            <a:r>
              <a:rPr lang="en-US" dirty="0" err="1">
                <a:ea typeface="Calibri"/>
                <a:cs typeface="Arial"/>
              </a:rPr>
              <a:t>HBIg</a:t>
            </a:r>
            <a:r>
              <a:rPr lang="en-US" dirty="0">
                <a:ea typeface="Calibri"/>
                <a:cs typeface="Arial"/>
              </a:rPr>
              <a:t> IM monthly to maintain therapeutic anti-HBs </a:t>
            </a:r>
            <a:r>
              <a:rPr lang="en-US" dirty="0" err="1">
                <a:ea typeface="Calibri"/>
                <a:cs typeface="Arial"/>
              </a:rPr>
              <a:t>Ab</a:t>
            </a:r>
            <a:r>
              <a:rPr lang="en-US" dirty="0">
                <a:ea typeface="Calibri"/>
                <a:cs typeface="Arial"/>
              </a:rPr>
              <a:t> titer level above 100 International unit/ L until 1 year.</a:t>
            </a:r>
          </a:p>
          <a:p>
            <a:pPr marL="0" marR="0" algn="just">
              <a:lnSpc>
                <a:spcPct val="107000"/>
              </a:lnSpc>
              <a:spcBef>
                <a:spcPts val="0"/>
              </a:spcBef>
              <a:spcAft>
                <a:spcPts val="800"/>
              </a:spcAft>
            </a:pPr>
            <a:r>
              <a:rPr lang="en-US" dirty="0">
                <a:ea typeface="Calibri"/>
                <a:cs typeface="Arial"/>
              </a:rPr>
              <a:t>Place all patients on </a:t>
            </a:r>
            <a:r>
              <a:rPr lang="en-US" dirty="0" err="1">
                <a:ea typeface="Calibri"/>
                <a:cs typeface="Arial"/>
              </a:rPr>
              <a:t>Tenofovir</a:t>
            </a:r>
            <a:r>
              <a:rPr lang="en-US" dirty="0">
                <a:ea typeface="Calibri"/>
                <a:cs typeface="Arial"/>
              </a:rPr>
              <a:t> (TDF). Discontinue </a:t>
            </a:r>
            <a:r>
              <a:rPr lang="en-US" dirty="0" err="1">
                <a:ea typeface="Calibri"/>
                <a:cs typeface="Arial"/>
              </a:rPr>
              <a:t>HBIg</a:t>
            </a:r>
            <a:r>
              <a:rPr lang="en-US" dirty="0">
                <a:ea typeface="Calibri"/>
                <a:cs typeface="Arial"/>
              </a:rPr>
              <a:t> for low risk recipients after 1 year and place them on two antiviral oral agents including one nucleoside and one nucleotide. Eligible patients as low risk for HBV recurrence are: Undetectable HBV DNA levels at time of transplantation, </a:t>
            </a:r>
            <a:r>
              <a:rPr lang="en-US" dirty="0" err="1">
                <a:ea typeface="Calibri"/>
                <a:cs typeface="Arial"/>
              </a:rPr>
              <a:t>HBeAg</a:t>
            </a:r>
            <a:r>
              <a:rPr lang="en-US" dirty="0">
                <a:ea typeface="Calibri"/>
                <a:cs typeface="Arial"/>
              </a:rPr>
              <a:t> negative, fulminant hepatitis B, HDV </a:t>
            </a:r>
            <a:r>
              <a:rPr lang="en-US" dirty="0" err="1">
                <a:ea typeface="Calibri"/>
                <a:cs typeface="Arial"/>
              </a:rPr>
              <a:t>coinfection</a:t>
            </a:r>
            <a:r>
              <a:rPr lang="en-US" dirty="0">
                <a:ea typeface="Calibri"/>
                <a:cs typeface="Arial"/>
              </a:rPr>
              <a:t>. High risk patients for recurrence are: recipients with detectable HBV DNA level at the time of transplantation, </a:t>
            </a:r>
            <a:r>
              <a:rPr lang="en-US" dirty="0" err="1">
                <a:ea typeface="Calibri"/>
                <a:cs typeface="Arial"/>
              </a:rPr>
              <a:t>HBeAg</a:t>
            </a:r>
            <a:r>
              <a:rPr lang="en-US" dirty="0">
                <a:ea typeface="Calibri"/>
                <a:cs typeface="Arial"/>
              </a:rPr>
              <a:t> positive, Presence of drug resistant HBV, HIV </a:t>
            </a:r>
            <a:r>
              <a:rPr lang="en-US" dirty="0" err="1">
                <a:ea typeface="Calibri"/>
                <a:cs typeface="Arial"/>
              </a:rPr>
              <a:t>coinfection</a:t>
            </a:r>
            <a:r>
              <a:rPr lang="en-US" dirty="0">
                <a:ea typeface="Calibri"/>
                <a:cs typeface="Arial"/>
              </a:rPr>
              <a:t>, high risk for HCC recurrence, poor compliance to antiviral therapy. Continue </a:t>
            </a:r>
            <a:r>
              <a:rPr lang="en-US" dirty="0" err="1">
                <a:ea typeface="Calibri"/>
                <a:cs typeface="Arial"/>
              </a:rPr>
              <a:t>HBIg</a:t>
            </a:r>
            <a:r>
              <a:rPr lang="en-US" dirty="0">
                <a:ea typeface="Calibri"/>
                <a:cs typeface="Arial"/>
              </a:rPr>
              <a:t> with anti-</a:t>
            </a:r>
            <a:r>
              <a:rPr lang="en-US" dirty="0" err="1">
                <a:ea typeface="Calibri"/>
                <a:cs typeface="Arial"/>
              </a:rPr>
              <a:t>HBsAb</a:t>
            </a:r>
            <a:r>
              <a:rPr lang="en-US" dirty="0">
                <a:ea typeface="Calibri"/>
                <a:cs typeface="Arial"/>
              </a:rPr>
              <a:t> level above 100 international unit/L and </a:t>
            </a:r>
            <a:r>
              <a:rPr lang="en-US" dirty="0" err="1">
                <a:ea typeface="Calibri"/>
                <a:cs typeface="Arial"/>
              </a:rPr>
              <a:t>Tenofovir</a:t>
            </a:r>
            <a:r>
              <a:rPr lang="en-US" dirty="0">
                <a:ea typeface="Calibri"/>
                <a:cs typeface="Arial"/>
              </a:rPr>
              <a:t> for indefinite time.</a:t>
            </a:r>
          </a:p>
          <a:p>
            <a:pPr marL="0" marR="0" algn="just">
              <a:lnSpc>
                <a:spcPct val="107000"/>
              </a:lnSpc>
              <a:spcBef>
                <a:spcPts val="0"/>
              </a:spcBef>
              <a:spcAft>
                <a:spcPts val="800"/>
              </a:spcAft>
            </a:pPr>
            <a:r>
              <a:rPr lang="en-US" b="1" i="1" dirty="0">
                <a:ea typeface="Calibri"/>
                <a:cs typeface="Arial"/>
              </a:rPr>
              <a:t>Adjustment of adult dosage of </a:t>
            </a:r>
            <a:r>
              <a:rPr lang="en-US" b="1" i="1" dirty="0" err="1">
                <a:ea typeface="Calibri"/>
                <a:cs typeface="Arial"/>
              </a:rPr>
              <a:t>Tenofovir</a:t>
            </a:r>
            <a:r>
              <a:rPr lang="en-US" b="1" i="1" dirty="0">
                <a:ea typeface="Calibri"/>
                <a:cs typeface="Arial"/>
              </a:rPr>
              <a:t> in accordance with </a:t>
            </a:r>
            <a:r>
              <a:rPr lang="en-US" b="1" i="1" dirty="0" err="1">
                <a:ea typeface="Calibri"/>
                <a:cs typeface="Arial"/>
              </a:rPr>
              <a:t>creatinine</a:t>
            </a:r>
            <a:r>
              <a:rPr lang="en-US" b="1" i="1" dirty="0">
                <a:ea typeface="Calibri"/>
                <a:cs typeface="Arial"/>
              </a:rPr>
              <a:t> clearance</a:t>
            </a:r>
            <a:endParaRPr lang="en-US" dirty="0">
              <a:ea typeface="Calibri"/>
              <a:cs typeface="Arial"/>
            </a:endParaRPr>
          </a:p>
          <a:p>
            <a:pPr marL="0" marR="0">
              <a:lnSpc>
                <a:spcPct val="107000"/>
              </a:lnSpc>
              <a:spcBef>
                <a:spcPts val="0"/>
              </a:spcBef>
              <a:spcAft>
                <a:spcPts val="800"/>
              </a:spcAft>
            </a:pPr>
            <a:r>
              <a:rPr lang="en-US" dirty="0">
                <a:ea typeface="Calibri"/>
                <a:cs typeface="Calibri"/>
              </a:rPr>
              <a:t>≥</a:t>
            </a:r>
            <a:r>
              <a:rPr lang="en-US" dirty="0">
                <a:ea typeface="Calibri"/>
                <a:cs typeface="Arial"/>
              </a:rPr>
              <a:t> 50 (mL/min)                300 mg PO daily                                                                                                                  30-49 (mL/min)             300 mg PO q48h                                                                                                                 10-29 (mL/min)             300 mg PO q72-96h</a:t>
            </a:r>
          </a:p>
          <a:p>
            <a:pPr marL="0" marR="0">
              <a:lnSpc>
                <a:spcPct val="107000"/>
              </a:lnSpc>
              <a:spcBef>
                <a:spcPts val="0"/>
              </a:spcBef>
              <a:spcAft>
                <a:spcPts val="800"/>
              </a:spcAft>
            </a:pPr>
            <a:r>
              <a:rPr lang="en-US" b="1" i="1" dirty="0">
                <a:ea typeface="Calibri"/>
                <a:cs typeface="Arial"/>
              </a:rPr>
              <a:t>Anti-</a:t>
            </a:r>
            <a:r>
              <a:rPr lang="en-US" b="1" i="1" dirty="0" err="1">
                <a:ea typeface="Calibri"/>
                <a:cs typeface="Arial"/>
              </a:rPr>
              <a:t>HBc</a:t>
            </a:r>
            <a:r>
              <a:rPr lang="en-US" b="1" i="1" dirty="0">
                <a:ea typeface="Calibri"/>
                <a:cs typeface="Arial"/>
              </a:rPr>
              <a:t> + donor:</a:t>
            </a:r>
            <a:endParaRPr lang="en-US" dirty="0">
              <a:ea typeface="Calibri"/>
              <a:cs typeface="Arial"/>
            </a:endParaRPr>
          </a:p>
          <a:p>
            <a:pPr lvl="0">
              <a:spcBef>
                <a:spcPts val="0"/>
              </a:spcBef>
              <a:buFont typeface="Times New Roman"/>
              <a:buChar char="•"/>
              <a:tabLst>
                <a:tab pos="457200" algn="l"/>
              </a:tabLst>
            </a:pPr>
            <a:r>
              <a:rPr lang="en-US" dirty="0">
                <a:solidFill>
                  <a:srgbClr val="000000"/>
                </a:solidFill>
              </a:rPr>
              <a:t>HBs Ag+ recipient: </a:t>
            </a:r>
            <a:r>
              <a:rPr lang="en-US" dirty="0" err="1">
                <a:solidFill>
                  <a:srgbClr val="000000"/>
                </a:solidFill>
              </a:rPr>
              <a:t>HBIg</a:t>
            </a:r>
            <a:r>
              <a:rPr lang="en-US" dirty="0">
                <a:solidFill>
                  <a:srgbClr val="000000"/>
                </a:solidFill>
              </a:rPr>
              <a:t> + Oral antiviral agent</a:t>
            </a:r>
            <a:endParaRPr lang="en-US" dirty="0" smtClean="0">
              <a:effectLst/>
              <a:latin typeface="Times New Roman"/>
              <a:ea typeface="Times New Roman"/>
            </a:endParaRPr>
          </a:p>
          <a:p>
            <a:pPr lvl="0">
              <a:spcBef>
                <a:spcPts val="0"/>
              </a:spcBef>
              <a:buFont typeface="Times New Roman"/>
              <a:buChar char="•"/>
              <a:tabLst>
                <a:tab pos="457200" algn="l"/>
              </a:tabLst>
            </a:pPr>
            <a:r>
              <a:rPr lang="en-US" dirty="0">
                <a:solidFill>
                  <a:srgbClr val="000000"/>
                </a:solidFill>
              </a:rPr>
              <a:t>Anti-</a:t>
            </a:r>
            <a:r>
              <a:rPr lang="en-US" dirty="0" err="1">
                <a:solidFill>
                  <a:srgbClr val="000000"/>
                </a:solidFill>
              </a:rPr>
              <a:t>HBc</a:t>
            </a:r>
            <a:r>
              <a:rPr lang="en-US" dirty="0">
                <a:solidFill>
                  <a:srgbClr val="000000"/>
                </a:solidFill>
              </a:rPr>
              <a:t>+ and Anti-HBs+ recipient: No treatment</a:t>
            </a:r>
            <a:endParaRPr lang="en-US" dirty="0" smtClean="0">
              <a:effectLst/>
              <a:latin typeface="Times New Roman"/>
              <a:ea typeface="Times New Roman"/>
            </a:endParaRPr>
          </a:p>
          <a:p>
            <a:pPr lvl="0">
              <a:spcBef>
                <a:spcPts val="0"/>
              </a:spcBef>
              <a:buFont typeface="Times New Roman"/>
              <a:buChar char="•"/>
              <a:tabLst>
                <a:tab pos="457200" algn="l"/>
              </a:tabLst>
            </a:pPr>
            <a:r>
              <a:rPr lang="en-US" dirty="0">
                <a:solidFill>
                  <a:srgbClr val="000000"/>
                </a:solidFill>
              </a:rPr>
              <a:t>Anti-</a:t>
            </a:r>
            <a:r>
              <a:rPr lang="en-US" dirty="0" err="1">
                <a:solidFill>
                  <a:srgbClr val="000000"/>
                </a:solidFill>
              </a:rPr>
              <a:t>HBc</a:t>
            </a:r>
            <a:r>
              <a:rPr lang="en-US" dirty="0">
                <a:solidFill>
                  <a:srgbClr val="000000"/>
                </a:solidFill>
              </a:rPr>
              <a:t>+ and Anti-HBs- recipient: Oral antiviral agent</a:t>
            </a:r>
            <a:endParaRPr lang="en-US" dirty="0" smtClean="0">
              <a:effectLst/>
              <a:latin typeface="Times New Roman"/>
              <a:ea typeface="Times New Roman"/>
            </a:endParaRPr>
          </a:p>
          <a:p>
            <a:pPr lvl="0">
              <a:spcBef>
                <a:spcPts val="0"/>
              </a:spcBef>
              <a:buFont typeface="Times New Roman"/>
              <a:buChar char="•"/>
              <a:tabLst>
                <a:tab pos="457200" algn="l"/>
              </a:tabLst>
            </a:pPr>
            <a:r>
              <a:rPr lang="en-US" dirty="0">
                <a:solidFill>
                  <a:srgbClr val="000000"/>
                </a:solidFill>
              </a:rPr>
              <a:t>Anti-</a:t>
            </a:r>
            <a:r>
              <a:rPr lang="en-US" dirty="0" err="1">
                <a:solidFill>
                  <a:srgbClr val="000000"/>
                </a:solidFill>
              </a:rPr>
              <a:t>HBc</a:t>
            </a:r>
            <a:r>
              <a:rPr lang="en-US" dirty="0">
                <a:solidFill>
                  <a:srgbClr val="000000"/>
                </a:solidFill>
              </a:rPr>
              <a:t>- and Anti-HBs+ recipient: Oral antiviral agent</a:t>
            </a:r>
            <a:endParaRPr lang="en-US" dirty="0" smtClean="0">
              <a:effectLst/>
              <a:latin typeface="Times New Roman"/>
              <a:ea typeface="Times New Roman"/>
            </a:endParaRPr>
          </a:p>
          <a:p>
            <a:pPr lvl="0">
              <a:spcBef>
                <a:spcPts val="0"/>
              </a:spcBef>
              <a:buFont typeface="Times New Roman"/>
              <a:buChar char="•"/>
              <a:tabLst>
                <a:tab pos="457200" algn="l"/>
              </a:tabLst>
            </a:pPr>
            <a:r>
              <a:rPr lang="en-US" dirty="0">
                <a:solidFill>
                  <a:srgbClr val="000000"/>
                </a:solidFill>
              </a:rPr>
              <a:t>Anti-</a:t>
            </a:r>
            <a:r>
              <a:rPr lang="en-US" dirty="0" err="1">
                <a:solidFill>
                  <a:srgbClr val="000000"/>
                </a:solidFill>
              </a:rPr>
              <a:t>HBc</a:t>
            </a:r>
            <a:r>
              <a:rPr lang="en-US" dirty="0">
                <a:solidFill>
                  <a:srgbClr val="000000"/>
                </a:solidFill>
              </a:rPr>
              <a:t>- and or Anti-HBs- recipient: Oral antiviral agent</a:t>
            </a:r>
            <a:endParaRPr lang="en-US" dirty="0" smtClean="0">
              <a:effectLst/>
              <a:latin typeface="Times New Roman"/>
              <a:ea typeface="Times New Roman"/>
            </a:endParaRPr>
          </a:p>
          <a:p>
            <a:pPr marL="457200" marR="0">
              <a:spcBef>
                <a:spcPts val="0"/>
              </a:spcBef>
              <a:spcAft>
                <a:spcPts val="0"/>
              </a:spcAft>
            </a:pPr>
            <a:r>
              <a:rPr lang="en-US" dirty="0" smtClean="0">
                <a:effectLst/>
                <a:latin typeface="Times New Roman"/>
                <a:ea typeface="Times New Roman"/>
              </a:rPr>
              <a:t> </a:t>
            </a:r>
          </a:p>
          <a:p>
            <a:pPr marL="0" marR="0">
              <a:lnSpc>
                <a:spcPct val="107000"/>
              </a:lnSpc>
              <a:spcBef>
                <a:spcPts val="0"/>
              </a:spcBef>
              <a:spcAft>
                <a:spcPts val="800"/>
              </a:spcAft>
            </a:pPr>
            <a:r>
              <a:rPr lang="en-US" dirty="0">
                <a:ea typeface="Calibri"/>
                <a:cs typeface="Arial"/>
              </a:rPr>
              <a:t> </a:t>
            </a:r>
          </a:p>
          <a:p>
            <a:pPr marL="0" marR="0">
              <a:lnSpc>
                <a:spcPct val="107000"/>
              </a:lnSpc>
              <a:spcBef>
                <a:spcPts val="0"/>
              </a:spcBef>
              <a:spcAft>
                <a:spcPts val="800"/>
              </a:spcAft>
            </a:pPr>
            <a:r>
              <a:rPr lang="en-US" dirty="0">
                <a:ea typeface="Calibri"/>
                <a:cs typeface="Arial"/>
              </a:rPr>
              <a:t>     </a:t>
            </a:r>
          </a:p>
          <a:p>
            <a:endParaRPr lang="en-US" dirty="0"/>
          </a:p>
        </p:txBody>
      </p:sp>
    </p:spTree>
    <p:extLst>
      <p:ext uri="{BB962C8B-B14F-4D97-AF65-F5344CB8AC3E}">
        <p14:creationId xmlns:p14="http://schemas.microsoft.com/office/powerpoint/2010/main" val="1688374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Liver </a:t>
            </a:r>
            <a:r>
              <a:rPr lang="en-US" dirty="0" err="1" smtClean="0"/>
              <a:t>Tx</a:t>
            </a:r>
            <a:r>
              <a:rPr lang="en-US" dirty="0" smtClean="0"/>
              <a:t> Commission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9852712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Liver </a:t>
            </a:r>
            <a:r>
              <a:rPr lang="en-US" dirty="0" err="1" smtClean="0"/>
              <a:t>Tx</a:t>
            </a:r>
            <a:r>
              <a:rPr lang="en-US" dirty="0" smtClean="0"/>
              <a:t> Symposium at SBUMS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63463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t>Pancreas Transplant</a:t>
            </a:r>
            <a:endParaRPr lang="en-US" sz="60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32922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r>
              <a:rPr lang="en-US" dirty="0" smtClean="0"/>
              <a:t>1966 , University of Minnesota</a:t>
            </a:r>
          </a:p>
          <a:p>
            <a:r>
              <a:rPr lang="en-US" dirty="0" smtClean="0"/>
              <a:t>William Kelly and </a:t>
            </a:r>
            <a:r>
              <a:rPr lang="en-US" dirty="0" err="1" smtClean="0"/>
              <a:t>lilihe</a:t>
            </a:r>
            <a:endParaRPr lang="en-US" dirty="0" smtClean="0"/>
          </a:p>
          <a:p>
            <a:r>
              <a:rPr lang="en-US" dirty="0" smtClean="0"/>
              <a:t>40,000 till 2016</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2593959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Modalities</a:t>
            </a:r>
            <a:endParaRPr lang="en-US" dirty="0"/>
          </a:p>
        </p:txBody>
      </p:sp>
      <p:sp>
        <p:nvSpPr>
          <p:cNvPr id="3" name="Content Placeholder 2"/>
          <p:cNvSpPr>
            <a:spLocks noGrp="1"/>
          </p:cNvSpPr>
          <p:nvPr>
            <p:ph idx="1"/>
          </p:nvPr>
        </p:nvSpPr>
        <p:spPr/>
        <p:txBody>
          <a:bodyPr/>
          <a:lstStyle/>
          <a:p>
            <a:r>
              <a:rPr lang="en-US" dirty="0" smtClean="0"/>
              <a:t>Simultaneous Pancreas and kidney transplant</a:t>
            </a:r>
          </a:p>
          <a:p>
            <a:r>
              <a:rPr lang="en-US" dirty="0" smtClean="0"/>
              <a:t>Pancreas after kidney transplant</a:t>
            </a:r>
          </a:p>
          <a:p>
            <a:r>
              <a:rPr lang="en-US" dirty="0" smtClean="0"/>
              <a:t>Pancreas alone transplant</a:t>
            </a:r>
            <a:endParaRPr lang="en-US" dirty="0"/>
          </a:p>
        </p:txBody>
      </p:sp>
    </p:spTree>
    <p:extLst>
      <p:ext uri="{BB962C8B-B14F-4D97-AF65-F5344CB8AC3E}">
        <p14:creationId xmlns:p14="http://schemas.microsoft.com/office/powerpoint/2010/main" val="28322174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a:t>
            </a:r>
            <a:endParaRPr lang="en-US" dirty="0"/>
          </a:p>
        </p:txBody>
      </p:sp>
      <p:sp>
        <p:nvSpPr>
          <p:cNvPr id="3" name="Content Placeholder 2"/>
          <p:cNvSpPr>
            <a:spLocks noGrp="1"/>
          </p:cNvSpPr>
          <p:nvPr>
            <p:ph idx="1"/>
          </p:nvPr>
        </p:nvSpPr>
        <p:spPr/>
        <p:txBody>
          <a:bodyPr/>
          <a:lstStyle/>
          <a:p>
            <a:r>
              <a:rPr lang="en-US" dirty="0" smtClean="0"/>
              <a:t>1 year 96%</a:t>
            </a:r>
          </a:p>
          <a:p>
            <a:r>
              <a:rPr lang="en-US" dirty="0" smtClean="0"/>
              <a:t>5 years over 83%</a:t>
            </a:r>
          </a:p>
          <a:p>
            <a:pPr marL="0" indent="0">
              <a:buNone/>
            </a:pPr>
            <a:endParaRPr lang="en-US" dirty="0"/>
          </a:p>
        </p:txBody>
      </p:sp>
    </p:spTree>
    <p:extLst>
      <p:ext uri="{BB962C8B-B14F-4D97-AF65-F5344CB8AC3E}">
        <p14:creationId xmlns:p14="http://schemas.microsoft.com/office/powerpoint/2010/main" val="3186104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t>Liver Transplant</a:t>
            </a:r>
            <a:endParaRPr lang="en-US" sz="6000"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688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a:t>
            </a:r>
            <a:endParaRPr lang="en-US" dirty="0"/>
          </a:p>
        </p:txBody>
      </p:sp>
      <p:pic>
        <p:nvPicPr>
          <p:cNvPr id="4" name="Content Placeholder 3" descr="Untitled 2.png"/>
          <p:cNvPicPr>
            <a:picLocks noGrp="1" noChangeAspect="1"/>
          </p:cNvPicPr>
          <p:nvPr>
            <p:ph idx="1"/>
          </p:nvPr>
        </p:nvPicPr>
        <p:blipFill rotWithShape="1">
          <a:blip r:embed="rId2">
            <a:extLst>
              <a:ext uri="{28A0092B-C50C-407E-A947-70E740481C1C}">
                <a14:useLocalDpi xmlns:a14="http://schemas.microsoft.com/office/drawing/2010/main" val="0"/>
              </a:ext>
            </a:extLst>
          </a:blip>
          <a:srcRect t="-68242" b="-68242"/>
          <a:stretch/>
        </p:blipFill>
        <p:spPr>
          <a:xfrm>
            <a:off x="142522" y="1417638"/>
            <a:ext cx="9169509" cy="5042877"/>
          </a:xfrm>
        </p:spPr>
      </p:pic>
    </p:spTree>
    <p:extLst>
      <p:ext uri="{BB962C8B-B14F-4D97-AF65-F5344CB8AC3E}">
        <p14:creationId xmlns:p14="http://schemas.microsoft.com/office/powerpoint/2010/main" val="40668413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Untitled.png"/>
          <p:cNvPicPr>
            <a:picLocks noGrp="1" noChangeAspect="1"/>
          </p:cNvPicPr>
          <p:nvPr>
            <p:ph idx="1"/>
          </p:nvPr>
        </p:nvPicPr>
        <p:blipFill>
          <a:blip r:embed="rId2">
            <a:extLst>
              <a:ext uri="{28A0092B-C50C-407E-A947-70E740481C1C}">
                <a14:useLocalDpi xmlns:a14="http://schemas.microsoft.com/office/drawing/2010/main" val="0"/>
              </a:ext>
            </a:extLst>
          </a:blip>
          <a:srcRect t="-15913" b="-15913"/>
          <a:stretch>
            <a:fillRect/>
          </a:stretch>
        </p:blipFill>
        <p:spPr/>
      </p:pic>
    </p:spTree>
    <p:extLst>
      <p:ext uri="{BB962C8B-B14F-4D97-AF65-F5344CB8AC3E}">
        <p14:creationId xmlns:p14="http://schemas.microsoft.com/office/powerpoint/2010/main" val="1043573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7" name="Content Placeholder 6" descr="Untitled.png"/>
          <p:cNvPicPr>
            <a:picLocks noGrp="1" noChangeAspect="1"/>
          </p:cNvPicPr>
          <p:nvPr>
            <p:ph idx="1"/>
          </p:nvPr>
        </p:nvPicPr>
        <p:blipFill>
          <a:blip r:embed="rId2">
            <a:extLst>
              <a:ext uri="{28A0092B-C50C-407E-A947-70E740481C1C}">
                <a14:useLocalDpi xmlns:a14="http://schemas.microsoft.com/office/drawing/2010/main" val="0"/>
              </a:ext>
            </a:extLst>
          </a:blip>
          <a:srcRect t="-47348" b="-47348"/>
          <a:stretch>
            <a:fillRect/>
          </a:stretch>
        </p:blipFill>
        <p:spPr/>
      </p:pic>
    </p:spTree>
    <p:extLst>
      <p:ext uri="{BB962C8B-B14F-4D97-AF65-F5344CB8AC3E}">
        <p14:creationId xmlns:p14="http://schemas.microsoft.com/office/powerpoint/2010/main" val="3990632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smtClean="0"/>
              <a:t>Thank You</a:t>
            </a:r>
            <a:endParaRPr lang="en-US" sz="66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06662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 Allocation System</a:t>
            </a:r>
            <a:endParaRPr lang="en-US" dirty="0"/>
          </a:p>
        </p:txBody>
      </p:sp>
      <p:sp>
        <p:nvSpPr>
          <p:cNvPr id="3" name="Content Placeholder 2"/>
          <p:cNvSpPr>
            <a:spLocks noGrp="1"/>
          </p:cNvSpPr>
          <p:nvPr>
            <p:ph idx="1"/>
          </p:nvPr>
        </p:nvSpPr>
        <p:spPr/>
        <p:txBody>
          <a:bodyPr/>
          <a:lstStyle/>
          <a:p>
            <a:r>
              <a:rPr lang="en-US" dirty="0" smtClean="0"/>
              <a:t>MELD score</a:t>
            </a:r>
          </a:p>
          <a:p>
            <a:r>
              <a:rPr lang="en-US" dirty="0" smtClean="0"/>
              <a:t>INR, Bill, Creat</a:t>
            </a:r>
          </a:p>
          <a:p>
            <a:r>
              <a:rPr lang="en-US" dirty="0" smtClean="0"/>
              <a:t>Between 6-40</a:t>
            </a:r>
          </a:p>
          <a:p>
            <a:r>
              <a:rPr lang="en-US" dirty="0" smtClean="0"/>
              <a:t>Score above 15 is a valid indication for transplant</a:t>
            </a:r>
          </a:p>
          <a:p>
            <a:endParaRPr lang="en-US" dirty="0" smtClean="0"/>
          </a:p>
          <a:p>
            <a:endParaRPr lang="en-US" dirty="0" smtClean="0"/>
          </a:p>
        </p:txBody>
      </p:sp>
    </p:spTree>
    <p:extLst>
      <p:ext uri="{BB962C8B-B14F-4D97-AF65-F5344CB8AC3E}">
        <p14:creationId xmlns:p14="http://schemas.microsoft.com/office/powerpoint/2010/main" val="1167581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a:t>
            </a:r>
            <a:endParaRPr lang="en-US" dirty="0"/>
          </a:p>
        </p:txBody>
      </p:sp>
      <p:pic>
        <p:nvPicPr>
          <p:cNvPr id="4" name="Content Placeholder 3" descr="Untitled.png"/>
          <p:cNvPicPr>
            <a:picLocks noGrp="1" noChangeAspect="1"/>
          </p:cNvPicPr>
          <p:nvPr>
            <p:ph idx="1"/>
          </p:nvPr>
        </p:nvPicPr>
        <p:blipFill rotWithShape="1">
          <a:blip r:embed="rId2">
            <a:extLst>
              <a:ext uri="{28A0092B-C50C-407E-A947-70E740481C1C}">
                <a14:useLocalDpi xmlns:a14="http://schemas.microsoft.com/office/drawing/2010/main" val="0"/>
              </a:ext>
            </a:extLst>
          </a:blip>
          <a:srcRect l="-37252" t="-1" r="-31178" b="346"/>
          <a:stretch/>
        </p:blipFill>
        <p:spPr>
          <a:xfrm>
            <a:off x="457200" y="1417638"/>
            <a:ext cx="8229600" cy="5239622"/>
          </a:xfrm>
        </p:spPr>
      </p:pic>
    </p:spTree>
    <p:extLst>
      <p:ext uri="{BB962C8B-B14F-4D97-AF65-F5344CB8AC3E}">
        <p14:creationId xmlns:p14="http://schemas.microsoft.com/office/powerpoint/2010/main" val="2273391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MELD Exceptions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HCC</a:t>
            </a:r>
          </a:p>
          <a:p>
            <a:r>
              <a:rPr lang="en-US" dirty="0" smtClean="0"/>
              <a:t>CCA</a:t>
            </a:r>
          </a:p>
          <a:p>
            <a:r>
              <a:rPr lang="en-US" dirty="0" smtClean="0"/>
              <a:t>Amyloidosis</a:t>
            </a:r>
          </a:p>
          <a:p>
            <a:r>
              <a:rPr lang="en-US" dirty="0" err="1" smtClean="0"/>
              <a:t>Hepatopulmonary</a:t>
            </a:r>
            <a:r>
              <a:rPr lang="en-US" dirty="0" smtClean="0"/>
              <a:t> Syndrome</a:t>
            </a:r>
          </a:p>
          <a:p>
            <a:r>
              <a:rPr lang="en-US" dirty="0" smtClean="0"/>
              <a:t>Recurrent Cholangitis</a:t>
            </a:r>
          </a:p>
          <a:p>
            <a:r>
              <a:rPr lang="en-US" dirty="0" smtClean="0"/>
              <a:t>Hepatic </a:t>
            </a:r>
            <a:r>
              <a:rPr lang="en-US" dirty="0" err="1" smtClean="0"/>
              <a:t>Encephalopahy</a:t>
            </a:r>
            <a:endParaRPr lang="en-US" dirty="0" smtClean="0"/>
          </a:p>
          <a:p>
            <a:r>
              <a:rPr lang="en-US" dirty="0" err="1" smtClean="0"/>
              <a:t>Portopulmunary</a:t>
            </a:r>
            <a:r>
              <a:rPr lang="en-US" dirty="0" smtClean="0"/>
              <a:t> HTN</a:t>
            </a:r>
          </a:p>
          <a:p>
            <a:r>
              <a:rPr lang="en-US" dirty="0" smtClean="0"/>
              <a:t>Intractable </a:t>
            </a:r>
            <a:r>
              <a:rPr lang="en-US" dirty="0" err="1" smtClean="0"/>
              <a:t>Pruritis</a:t>
            </a:r>
            <a:endParaRPr lang="en-US" dirty="0" smtClean="0"/>
          </a:p>
          <a:p>
            <a:r>
              <a:rPr lang="en-US" dirty="0" smtClean="0"/>
              <a:t>Budd-</a:t>
            </a:r>
            <a:r>
              <a:rPr lang="en-US" dirty="0" err="1" smtClean="0"/>
              <a:t>Chiari</a:t>
            </a:r>
            <a:r>
              <a:rPr lang="en-US" dirty="0" smtClean="0"/>
              <a:t> syndrome</a:t>
            </a:r>
          </a:p>
          <a:p>
            <a:r>
              <a:rPr lang="en-US" dirty="0" smtClean="0"/>
              <a:t>Cystic Fibrosis</a:t>
            </a:r>
          </a:p>
          <a:p>
            <a:r>
              <a:rPr lang="en-US" dirty="0" smtClean="0"/>
              <a:t>Polycystic liver Disease</a:t>
            </a:r>
          </a:p>
          <a:p>
            <a:r>
              <a:rPr lang="en-US" dirty="0" smtClean="0"/>
              <a:t>Primary </a:t>
            </a:r>
            <a:r>
              <a:rPr lang="en-US" dirty="0" err="1" smtClean="0"/>
              <a:t>Hyperoxaluria</a:t>
            </a:r>
            <a:endParaRPr lang="en-US" dirty="0" smtClean="0"/>
          </a:p>
          <a:p>
            <a:r>
              <a:rPr lang="en-US" dirty="0" smtClean="0"/>
              <a:t>Small for size syndrome</a:t>
            </a:r>
          </a:p>
          <a:p>
            <a:endParaRPr lang="en-US" dirty="0" smtClean="0"/>
          </a:p>
          <a:p>
            <a:endParaRPr lang="en-US" dirty="0" smtClean="0"/>
          </a:p>
          <a:p>
            <a:endParaRPr lang="en-US" dirty="0"/>
          </a:p>
        </p:txBody>
      </p:sp>
    </p:spTree>
    <p:extLst>
      <p:ext uri="{BB962C8B-B14F-4D97-AF65-F5344CB8AC3E}">
        <p14:creationId xmlns:p14="http://schemas.microsoft.com/office/powerpoint/2010/main" val="2283885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3"/>
          <p:cNvPicPr>
            <a:picLocks noGrp="1"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991422" y="2006865"/>
            <a:ext cx="4713817" cy="3535363"/>
          </a:xfrm>
          <a:prstGeom prst="rect">
            <a:avLst/>
          </a:prstGeom>
        </p:spPr>
      </p:pic>
    </p:spTree>
    <p:extLst>
      <p:ext uri="{BB962C8B-B14F-4D97-AF65-F5344CB8AC3E}">
        <p14:creationId xmlns:p14="http://schemas.microsoft.com/office/powerpoint/2010/main" val="100046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3"/>
          <p:cNvPicPr>
            <a:picLocks noGrp="1" noChangeAspect="1"/>
          </p:cNvPicPr>
          <p:nvPr/>
        </p:nvPicPr>
        <p:blipFill>
          <a:blip r:embed="rId2">
            <a:extLst>
              <a:ext uri="{28A0092B-C50C-407E-A947-70E740481C1C}">
                <a14:useLocalDpi xmlns:a14="http://schemas.microsoft.com/office/drawing/2010/main" val="0"/>
              </a:ext>
            </a:extLst>
          </a:blip>
          <a:stretch>
            <a:fillRect/>
          </a:stretch>
        </p:blipFill>
        <p:spPr>
          <a:xfrm>
            <a:off x="2607924" y="1609023"/>
            <a:ext cx="3057525" cy="4210050"/>
          </a:xfrm>
          <a:prstGeom prst="rect">
            <a:avLst/>
          </a:prstGeom>
        </p:spPr>
      </p:pic>
    </p:spTree>
    <p:extLst>
      <p:ext uri="{BB962C8B-B14F-4D97-AF65-F5344CB8AC3E}">
        <p14:creationId xmlns:p14="http://schemas.microsoft.com/office/powerpoint/2010/main" val="3852200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0000"/>
                </a:solidFill>
              </a:rPr>
              <a:t>Reperfusion Syndrome </a:t>
            </a:r>
          </a:p>
          <a:p>
            <a:endParaRPr lang="en-US" dirty="0" smtClean="0">
              <a:solidFill>
                <a:srgbClr val="000000"/>
              </a:solidFill>
            </a:endParaRPr>
          </a:p>
          <a:p>
            <a:r>
              <a:rPr lang="en-US" dirty="0" smtClean="0">
                <a:solidFill>
                  <a:srgbClr val="000000"/>
                </a:solidFill>
              </a:rPr>
              <a:t>Cold Ischemic Time </a:t>
            </a:r>
          </a:p>
          <a:p>
            <a:endParaRPr lang="en-US" dirty="0" smtClean="0">
              <a:solidFill>
                <a:srgbClr val="000000"/>
              </a:solidFill>
            </a:endParaRPr>
          </a:p>
          <a:p>
            <a:r>
              <a:rPr lang="en-US" dirty="0" smtClean="0">
                <a:solidFill>
                  <a:srgbClr val="000000"/>
                </a:solidFill>
              </a:rPr>
              <a:t>Warm Ischemic Time </a:t>
            </a:r>
          </a:p>
          <a:p>
            <a:endParaRPr lang="en-US" dirty="0">
              <a:solidFill>
                <a:srgbClr val="000000"/>
              </a:solidFill>
            </a:endParaRPr>
          </a:p>
        </p:txBody>
      </p:sp>
    </p:spTree>
    <p:extLst>
      <p:ext uri="{BB962C8B-B14F-4D97-AF65-F5344CB8AC3E}">
        <p14:creationId xmlns:p14="http://schemas.microsoft.com/office/powerpoint/2010/main" val="13903553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59692"/>
            <a:ext cx="8229600" cy="5266471"/>
          </a:xfrm>
        </p:spPr>
        <p:txBody>
          <a:bodyPr>
            <a:normAutofit fontScale="25000" lnSpcReduction="20000"/>
          </a:bodyPr>
          <a:lstStyle/>
          <a:p>
            <a:pPr lvl="0"/>
            <a:r>
              <a:rPr lang="en-US" dirty="0"/>
              <a:t>POD order</a:t>
            </a:r>
          </a:p>
          <a:p>
            <a:pPr lvl="0"/>
            <a:r>
              <a:rPr lang="en-US" dirty="0"/>
              <a:t>Imp: </a:t>
            </a:r>
            <a:r>
              <a:rPr lang="en-US" dirty="0" err="1"/>
              <a:t>OLTx</a:t>
            </a:r>
            <a:r>
              <a:rPr lang="en-US" dirty="0"/>
              <a:t> </a:t>
            </a:r>
          </a:p>
          <a:p>
            <a:pPr lvl="0"/>
            <a:r>
              <a:rPr lang="en-US" dirty="0"/>
              <a:t>Position: </a:t>
            </a:r>
            <a:r>
              <a:rPr lang="en-US" dirty="0" err="1"/>
              <a:t>Semisitting</a:t>
            </a:r>
            <a:r>
              <a:rPr lang="en-US" dirty="0"/>
              <a:t> </a:t>
            </a:r>
          </a:p>
          <a:p>
            <a:pPr lvl="0"/>
            <a:r>
              <a:rPr lang="en-US" dirty="0"/>
              <a:t>Diet: NPO</a:t>
            </a:r>
          </a:p>
          <a:p>
            <a:pPr lvl="0"/>
            <a:r>
              <a:rPr lang="en-US" dirty="0"/>
              <a:t>Please:</a:t>
            </a:r>
          </a:p>
          <a:p>
            <a:pPr lvl="0"/>
            <a:r>
              <a:rPr lang="en-US" dirty="0"/>
              <a:t>1. CVS as ITU </a:t>
            </a:r>
            <a:r>
              <a:rPr lang="en-US" dirty="0" err="1"/>
              <a:t>routin</a:t>
            </a:r>
            <a:endParaRPr lang="en-US" dirty="0"/>
          </a:p>
          <a:p>
            <a:pPr lvl="0"/>
            <a:r>
              <a:rPr lang="en-US" dirty="0"/>
              <a:t>2. Chart I/O q 1h</a:t>
            </a:r>
          </a:p>
          <a:p>
            <a:pPr lvl="0"/>
            <a:r>
              <a:rPr lang="en-US" dirty="0"/>
              <a:t>3. Chart NGT, JP Drain, CVP q 6h ( keep CVP 8-10 cmH2O)</a:t>
            </a:r>
          </a:p>
          <a:p>
            <a:pPr lvl="0"/>
            <a:r>
              <a:rPr lang="en-US" dirty="0"/>
              <a:t>4. CXR ( in case of intubation)</a:t>
            </a:r>
          </a:p>
          <a:p>
            <a:pPr lvl="0"/>
            <a:r>
              <a:rPr lang="en-US" dirty="0"/>
              <a:t>5. Serum N/S 1000 cc / IV / TDS </a:t>
            </a:r>
          </a:p>
          <a:p>
            <a:pPr lvl="0"/>
            <a:r>
              <a:rPr lang="en-US" dirty="0"/>
              <a:t>    Add 40 </a:t>
            </a:r>
            <a:r>
              <a:rPr lang="en-US" dirty="0" err="1"/>
              <a:t>meq</a:t>
            </a:r>
            <a:r>
              <a:rPr lang="en-US" dirty="0"/>
              <a:t> KCL 20% / L if  K&lt;4 </a:t>
            </a:r>
            <a:r>
              <a:rPr lang="en-US" dirty="0" err="1"/>
              <a:t>meq</a:t>
            </a:r>
            <a:r>
              <a:rPr lang="en-US" dirty="0"/>
              <a:t>/ L</a:t>
            </a:r>
          </a:p>
          <a:p>
            <a:pPr lvl="0"/>
            <a:r>
              <a:rPr lang="en-US" dirty="0"/>
              <a:t>6. Amp Ampicillin – </a:t>
            </a:r>
            <a:r>
              <a:rPr lang="en-US" dirty="0" err="1"/>
              <a:t>Sulbactam</a:t>
            </a:r>
            <a:r>
              <a:rPr lang="en-US" dirty="0"/>
              <a:t> 1.5 gr/ IV / TID</a:t>
            </a:r>
          </a:p>
          <a:p>
            <a:pPr lvl="0"/>
            <a:r>
              <a:rPr lang="en-US" dirty="0"/>
              <a:t>    or  </a:t>
            </a:r>
          </a:p>
          <a:p>
            <a:pPr lvl="0"/>
            <a:r>
              <a:rPr lang="en-US" dirty="0"/>
              <a:t>    Amp </a:t>
            </a:r>
            <a:r>
              <a:rPr lang="en-US" dirty="0" err="1"/>
              <a:t>Meropenem</a:t>
            </a:r>
            <a:r>
              <a:rPr lang="en-US" dirty="0"/>
              <a:t> 1gr /IV/ QID ( for high risk patients)</a:t>
            </a:r>
          </a:p>
          <a:p>
            <a:pPr lvl="0"/>
            <a:r>
              <a:rPr lang="en-US" dirty="0"/>
              <a:t>7. Amp </a:t>
            </a:r>
            <a:r>
              <a:rPr lang="en-US" dirty="0" err="1"/>
              <a:t>Pantaprazole</a:t>
            </a:r>
            <a:r>
              <a:rPr lang="en-US" dirty="0"/>
              <a:t> 40 mg / IV / BID</a:t>
            </a:r>
          </a:p>
          <a:p>
            <a:pPr lvl="0"/>
            <a:r>
              <a:rPr lang="en-US" dirty="0"/>
              <a:t>8. Amp Methylprednisolone 1000 mg /IV/ daily * 3 days</a:t>
            </a:r>
          </a:p>
          <a:p>
            <a:pPr lvl="0"/>
            <a:r>
              <a:rPr lang="en-US" dirty="0"/>
              <a:t>    or</a:t>
            </a:r>
          </a:p>
          <a:p>
            <a:pPr lvl="0"/>
            <a:r>
              <a:rPr lang="en-US" dirty="0"/>
              <a:t>    Vial </a:t>
            </a:r>
            <a:r>
              <a:rPr lang="en-US" dirty="0" err="1"/>
              <a:t>Thymoglobolin</a:t>
            </a:r>
            <a:r>
              <a:rPr lang="en-US" dirty="0"/>
              <a:t> 1.5 mg / kg / day ( up to 5 mg /kg) (In case of renal         dysfunction)</a:t>
            </a:r>
          </a:p>
          <a:p>
            <a:pPr lvl="0"/>
            <a:r>
              <a:rPr lang="en-US" dirty="0"/>
              <a:t>                               decrease to 0.75 mg / kg if PLT&lt; 50,000</a:t>
            </a:r>
          </a:p>
          <a:p>
            <a:pPr lvl="0"/>
            <a:r>
              <a:rPr lang="en-US" dirty="0"/>
              <a:t>                               HOLD if PLT &lt; 25,000</a:t>
            </a:r>
          </a:p>
          <a:p>
            <a:pPr lvl="0"/>
            <a:r>
              <a:rPr lang="en-US" dirty="0"/>
              <a:t>9. Amp Midazolam  mg / IV/ infusion</a:t>
            </a:r>
          </a:p>
          <a:p>
            <a:pPr lvl="0"/>
            <a:r>
              <a:rPr lang="en-US" dirty="0"/>
              <a:t>10. Amp </a:t>
            </a:r>
            <a:r>
              <a:rPr lang="en-US" dirty="0" err="1"/>
              <a:t>Fentanil</a:t>
            </a:r>
            <a:r>
              <a:rPr lang="en-US" dirty="0"/>
              <a:t>  mg /IV/  infusion</a:t>
            </a:r>
          </a:p>
          <a:p>
            <a:pPr lvl="0"/>
            <a:r>
              <a:rPr lang="en-US" dirty="0"/>
              <a:t>11. Amp </a:t>
            </a:r>
            <a:r>
              <a:rPr lang="en-US" dirty="0" err="1"/>
              <a:t>vit</a:t>
            </a:r>
            <a:r>
              <a:rPr lang="en-US" dirty="0"/>
              <a:t> C / IV / Daily</a:t>
            </a:r>
          </a:p>
          <a:p>
            <a:pPr lvl="0"/>
            <a:r>
              <a:rPr lang="en-US" dirty="0"/>
              <a:t>12. Amp </a:t>
            </a:r>
            <a:r>
              <a:rPr lang="en-US" dirty="0" err="1"/>
              <a:t>vit</a:t>
            </a:r>
            <a:r>
              <a:rPr lang="en-US" dirty="0"/>
              <a:t> B complex / IV / daily</a:t>
            </a:r>
          </a:p>
          <a:p>
            <a:pPr lvl="0"/>
            <a:r>
              <a:rPr lang="en-US" dirty="0"/>
              <a:t>13. Amp Heparin 18 unit / kg / h ( As ordered if INR &lt; 2.5)</a:t>
            </a:r>
          </a:p>
          <a:p>
            <a:pPr lvl="0"/>
            <a:r>
              <a:rPr lang="en-US" dirty="0"/>
              <a:t>14. Cap Fluconazole 100 mg / PO / BID (</a:t>
            </a:r>
            <a:r>
              <a:rPr lang="en-US" dirty="0" err="1"/>
              <a:t>adjuast</a:t>
            </a:r>
            <a:r>
              <a:rPr lang="en-US" dirty="0"/>
              <a:t> for RF)</a:t>
            </a:r>
          </a:p>
          <a:p>
            <a:pPr lvl="0"/>
            <a:r>
              <a:rPr lang="en-US" dirty="0"/>
              <a:t>15. Tab Co-</a:t>
            </a:r>
            <a:r>
              <a:rPr lang="en-US" dirty="0" err="1"/>
              <a:t>Trimoxazole</a:t>
            </a:r>
            <a:r>
              <a:rPr lang="en-US" dirty="0"/>
              <a:t> 1 tab / PO / Daily </a:t>
            </a:r>
          </a:p>
          <a:p>
            <a:pPr lvl="0"/>
            <a:r>
              <a:rPr lang="en-US" dirty="0"/>
              <a:t>16. Vial HBIG 2000 u/ IV / daily for 6 days (HBV)</a:t>
            </a:r>
          </a:p>
          <a:p>
            <a:pPr lvl="0"/>
            <a:r>
              <a:rPr lang="en-US" dirty="0"/>
              <a:t>17. Tab </a:t>
            </a:r>
            <a:r>
              <a:rPr lang="en-US" dirty="0" err="1"/>
              <a:t>Tenofovir</a:t>
            </a:r>
            <a:r>
              <a:rPr lang="en-US" dirty="0"/>
              <a:t> 300mg/PO/Daily(HBV and </a:t>
            </a:r>
            <a:r>
              <a:rPr lang="en-US" dirty="0" err="1"/>
              <a:t>HBc+donors</a:t>
            </a:r>
            <a:r>
              <a:rPr lang="en-US" dirty="0"/>
              <a:t>) if GFR&gt;50 ml/min</a:t>
            </a:r>
          </a:p>
          <a:p>
            <a:pPr lvl="0"/>
            <a:r>
              <a:rPr lang="en-US" dirty="0"/>
              <a:t>                           300mg/PO/q48h if  30&lt;GFR&lt;49 ml/min</a:t>
            </a:r>
          </a:p>
          <a:p>
            <a:pPr lvl="0"/>
            <a:r>
              <a:rPr lang="en-US" dirty="0"/>
              <a:t>                           300mg/PO/q72-96h if 10&lt;GFR&lt;29 ml/min</a:t>
            </a:r>
          </a:p>
          <a:p>
            <a:pPr lvl="0"/>
            <a:r>
              <a:rPr lang="en-US" dirty="0"/>
              <a:t>18. If SBP&gt; 140mmhg or SBP&gt;90 </a:t>
            </a:r>
            <a:r>
              <a:rPr lang="en-US" dirty="0" err="1"/>
              <a:t>mmhg</a:t>
            </a:r>
            <a:r>
              <a:rPr lang="en-US" dirty="0"/>
              <a:t> treat pain with </a:t>
            </a:r>
            <a:r>
              <a:rPr lang="en-US" dirty="0" err="1"/>
              <a:t>narctics</a:t>
            </a:r>
            <a:r>
              <a:rPr lang="en-US" dirty="0"/>
              <a:t> </a:t>
            </a:r>
          </a:p>
          <a:p>
            <a:pPr lvl="0"/>
            <a:r>
              <a:rPr lang="en-US" dirty="0"/>
              <a:t>                                                       treat overload with IV Lasix if CVP&gt;12 </a:t>
            </a:r>
          </a:p>
          <a:p>
            <a:pPr lvl="0"/>
            <a:r>
              <a:rPr lang="en-US" dirty="0"/>
              <a:t>      Tab </a:t>
            </a:r>
            <a:r>
              <a:rPr lang="en-US" dirty="0" err="1"/>
              <a:t>Metoporolol</a:t>
            </a:r>
            <a:r>
              <a:rPr lang="en-US" dirty="0"/>
              <a:t> /PO/BID if PR&gt; 70 /min</a:t>
            </a:r>
          </a:p>
          <a:p>
            <a:pPr lvl="0"/>
            <a:r>
              <a:rPr lang="en-US" dirty="0"/>
              <a:t>       Amp Hydralazine / IV/  if PR&lt; 70/min</a:t>
            </a:r>
          </a:p>
          <a:p>
            <a:pPr lvl="0"/>
            <a:r>
              <a:rPr lang="en-US" dirty="0"/>
              <a:t>       Tab </a:t>
            </a:r>
            <a:r>
              <a:rPr lang="en-US" dirty="0" err="1"/>
              <a:t>Amlidopine</a:t>
            </a:r>
            <a:r>
              <a:rPr lang="en-US" dirty="0"/>
              <a:t> 5 mg /PO/ BID if DBP&gt; 90 </a:t>
            </a:r>
            <a:r>
              <a:rPr lang="en-US" dirty="0" err="1"/>
              <a:t>mmhg</a:t>
            </a:r>
            <a:endParaRPr lang="en-US" dirty="0"/>
          </a:p>
          <a:p>
            <a:pPr lvl="0"/>
            <a:r>
              <a:rPr lang="en-US" dirty="0"/>
              <a:t>       Amp Labetalol or TNG if SBP &gt;180 </a:t>
            </a:r>
            <a:r>
              <a:rPr lang="en-US" dirty="0" err="1"/>
              <a:t>mmhg</a:t>
            </a:r>
            <a:endParaRPr lang="en-US" dirty="0"/>
          </a:p>
          <a:p>
            <a:endParaRPr lang="en-US" dirty="0"/>
          </a:p>
        </p:txBody>
      </p:sp>
    </p:spTree>
    <p:extLst>
      <p:ext uri="{BB962C8B-B14F-4D97-AF65-F5344CB8AC3E}">
        <p14:creationId xmlns:p14="http://schemas.microsoft.com/office/powerpoint/2010/main" val="4038163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321</TotalTime>
  <Words>1347</Words>
  <Application>Microsoft Office PowerPoint</Application>
  <PresentationFormat>On-screen Show (4:3)</PresentationFormat>
  <Paragraphs>145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Liver and Pancreas Transplantation</vt:lpstr>
      <vt:lpstr>Liver Transplant</vt:lpstr>
      <vt:lpstr>Organ Allocation System</vt:lpstr>
      <vt:lpstr>Indications</vt:lpstr>
      <vt:lpstr>MELD Exceptions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Liver Tx Commission</vt:lpstr>
      <vt:lpstr>First Liver Tx Symposium at SBUMS</vt:lpstr>
      <vt:lpstr>Pancreas Transplant</vt:lpstr>
      <vt:lpstr>History</vt:lpstr>
      <vt:lpstr>Modalities</vt:lpstr>
      <vt:lpstr>Survival</vt:lpstr>
      <vt:lpstr>Indication</vt:lpstr>
      <vt:lpstr>PowerPoint Presentation</vt:lpstr>
      <vt:lpstr>PowerPoint Presentation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Liver and Pancreas Transplantation</dc:title>
  <dc:creator>Amir hassan</dc:creator>
  <cp:lastModifiedBy>Art</cp:lastModifiedBy>
  <cp:revision>18</cp:revision>
  <dcterms:created xsi:type="dcterms:W3CDTF">2020-01-18T12:14:43Z</dcterms:created>
  <dcterms:modified xsi:type="dcterms:W3CDTF">2020-02-09T09:28:52Z</dcterms:modified>
</cp:coreProperties>
</file>