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8" r:id="rId2"/>
    <p:sldId id="306" r:id="rId3"/>
    <p:sldId id="305" r:id="rId4"/>
    <p:sldId id="304" r:id="rId5"/>
    <p:sldId id="303" r:id="rId6"/>
    <p:sldId id="302" r:id="rId7"/>
    <p:sldId id="301" r:id="rId8"/>
    <p:sldId id="312" r:id="rId9"/>
    <p:sldId id="313" r:id="rId10"/>
    <p:sldId id="314" r:id="rId11"/>
    <p:sldId id="315" r:id="rId12"/>
    <p:sldId id="316" r:id="rId13"/>
    <p:sldId id="317" r:id="rId14"/>
    <p:sldId id="261" r:id="rId15"/>
    <p:sldId id="271" r:id="rId16"/>
    <p:sldId id="256" r:id="rId17"/>
    <p:sldId id="257" r:id="rId18"/>
    <p:sldId id="259" r:id="rId19"/>
    <p:sldId id="262" r:id="rId20"/>
    <p:sldId id="263" r:id="rId21"/>
    <p:sldId id="264" r:id="rId22"/>
    <p:sldId id="265" r:id="rId23"/>
    <p:sldId id="266" r:id="rId24"/>
    <p:sldId id="267" r:id="rId25"/>
    <p:sldId id="268" r:id="rId26"/>
    <p:sldId id="278" r:id="rId27"/>
    <p:sldId id="280" r:id="rId28"/>
    <p:sldId id="281" r:id="rId29"/>
    <p:sldId id="282" r:id="rId30"/>
    <p:sldId id="279" r:id="rId31"/>
    <p:sldId id="274" r:id="rId32"/>
    <p:sldId id="276" r:id="rId33"/>
    <p:sldId id="289" r:id="rId34"/>
    <p:sldId id="277" r:id="rId35"/>
    <p:sldId id="283" r:id="rId36"/>
    <p:sldId id="293" r:id="rId37"/>
    <p:sldId id="284" r:id="rId38"/>
    <p:sldId id="290" r:id="rId39"/>
    <p:sldId id="291" r:id="rId40"/>
    <p:sldId id="294" r:id="rId41"/>
    <p:sldId id="309" r:id="rId42"/>
    <p:sldId id="310" r:id="rId43"/>
    <p:sldId id="286" r:id="rId44"/>
    <p:sldId id="288" r:id="rId45"/>
    <p:sldId id="31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013" autoAdjust="0"/>
    <p:restoredTop sz="94660"/>
  </p:normalViewPr>
  <p:slideViewPr>
    <p:cSldViewPr>
      <p:cViewPr varScale="1">
        <p:scale>
          <a:sx n="78" d="100"/>
          <a:sy n="78" d="100"/>
        </p:scale>
        <p:origin x="-117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68090-10CD-4131-B9C0-E1443AEC107B}"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710C4-3A93-4F29-B216-56516723A2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smtClean="0"/>
              <a:t>اكن قز</a:t>
            </a: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D0AEA-6B73-4CA0-9B84-8E423C84EC39}"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fa-IR" smtClean="0"/>
              <a:t>ست</a:t>
            </a: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B71D0F-85D5-467D-BD7A-8F7AA71F8AE1}"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A15096-EA02-4777-8170-777540D398E4}" type="datetimeFigureOut">
              <a:rPr lang="en-US" smtClean="0"/>
              <a:pPr/>
              <a:t>1/18/2016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F813D63-36FA-4E55-BD6D-94D0FE8E15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813D63-36FA-4E55-BD6D-94D0FE8E15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813D63-36FA-4E55-BD6D-94D0FE8E15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813D63-36FA-4E55-BD6D-94D0FE8E158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813D63-36FA-4E55-BD6D-94D0FE8E158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813D63-36FA-4E55-BD6D-94D0FE8E158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F813D63-36FA-4E55-BD6D-94D0FE8E15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F813D63-36FA-4E55-BD6D-94D0FE8E158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6A15096-EA02-4777-8170-777540D398E4}" type="datetimeFigureOut">
              <a:rPr lang="en-US" smtClean="0"/>
              <a:pPr/>
              <a:t>1/18/2016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F813D63-36FA-4E55-BD6D-94D0FE8E15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6A15096-EA02-4777-8170-777540D398E4}" type="datetimeFigureOut">
              <a:rPr lang="en-US" smtClean="0"/>
              <a:pPr/>
              <a:t>1/18/2016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813D63-36FA-4E55-BD6D-94D0FE8E15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6A15096-EA02-4777-8170-777540D398E4}" type="datetimeFigureOut">
              <a:rPr lang="en-US" smtClean="0"/>
              <a:pPr/>
              <a:t>1/18/2016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F813D63-36FA-4E55-BD6D-94D0FE8E158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A15096-EA02-4777-8170-777540D398E4}" type="datetimeFigureOut">
              <a:rPr lang="en-US" smtClean="0"/>
              <a:pPr/>
              <a:t>1/18/2016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F813D63-36FA-4E55-BD6D-94D0FE8E15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57400"/>
            <a:ext cx="7406640" cy="1472184"/>
          </a:xfrm>
        </p:spPr>
        <p:txBody>
          <a:bodyPr rtlCol="0"/>
          <a:lstStyle/>
          <a:p>
            <a:pPr eaLnBrk="1" fontAlgn="auto" hangingPunct="1">
              <a:spcAft>
                <a:spcPts val="0"/>
              </a:spcAft>
              <a:defRPr/>
            </a:pPr>
            <a:r>
              <a:rPr lang="en-US" sz="3600" b="1" dirty="0" smtClean="0">
                <a:ln w="18000">
                  <a:solidFill>
                    <a:schemeClr val="accent2">
                      <a:satMod val="140000"/>
                    </a:schemeClr>
                  </a:solidFill>
                  <a:prstDash val="solid"/>
                  <a:miter lim="800000"/>
                </a:ln>
                <a:solidFill>
                  <a:schemeClr val="bg2">
                    <a:lumMod val="75000"/>
                  </a:schemeClr>
                </a:solidFill>
                <a:effectLst>
                  <a:outerShdw blurRad="25500" dist="23000" dir="7020000" algn="tl">
                    <a:srgbClr val="000000">
                      <a:alpha val="50000"/>
                    </a:srgbClr>
                  </a:outerShdw>
                </a:effectLst>
              </a:rPr>
              <a:t>Case Report</a:t>
            </a:r>
          </a:p>
        </p:txBody>
      </p:sp>
      <p:pic>
        <p:nvPicPr>
          <p:cNvPr id="819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00" y="609600"/>
            <a:ext cx="27432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2133600" y="838200"/>
            <a:ext cx="4989513" cy="498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2590800" y="990600"/>
            <a:ext cx="4432300" cy="443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G_0311.JPG"/>
          <p:cNvPicPr>
            <a:picLocks noChangeAspect="1"/>
          </p:cNvPicPr>
          <p:nvPr/>
        </p:nvPicPr>
        <p:blipFill>
          <a:blip r:embed="rId2" cstate="print">
            <a:lum bright="20000" contrast="20000"/>
          </a:blip>
          <a:srcRect r="2000"/>
          <a:stretch>
            <a:fillRect/>
          </a:stretch>
        </p:blipFill>
        <p:spPr bwMode="auto">
          <a:xfrm>
            <a:off x="1295400" y="457200"/>
            <a:ext cx="74676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457200" y="762000"/>
            <a:ext cx="7772400" cy="3832225"/>
          </a:xfrm>
        </p:spPr>
        <p:txBody>
          <a:bodyPr>
            <a:noAutofit/>
          </a:bodyPr>
          <a:lstStyle/>
          <a:p>
            <a:pPr algn="l"/>
            <a:r>
              <a:rPr lang="en-US" sz="2200" dirty="0" smtClean="0">
                <a:solidFill>
                  <a:schemeClr val="accent4"/>
                </a:solidFill>
              </a:rPr>
              <a:t>Problem list </a:t>
            </a:r>
            <a:r>
              <a:rPr lang="en-US" sz="2200" dirty="0" smtClean="0">
                <a:solidFill>
                  <a:schemeClr val="tx1"/>
                </a:solidFill>
              </a:rPr>
              <a:t/>
            </a:r>
            <a:br>
              <a:rPr lang="en-US" sz="22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dirty="0" err="1" smtClean="0">
                <a:solidFill>
                  <a:schemeClr val="tx1"/>
                </a:solidFill>
              </a:rPr>
              <a:t>hypertrichosis</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dirty="0" err="1" smtClean="0">
                <a:solidFill>
                  <a:schemeClr val="tx1"/>
                </a:solidFill>
              </a:rPr>
              <a:t>hirsutism</a:t>
            </a:r>
            <a:r>
              <a:rPr lang="en-US" sz="2000" dirty="0" smtClean="0">
                <a:solidFill>
                  <a:schemeClr val="tx1"/>
                </a:solidFill>
              </a:rPr>
              <a:t>  FGS: 20 , acne </a:t>
            </a:r>
            <a:br>
              <a:rPr lang="en-US" sz="2000" dirty="0" smtClean="0">
                <a:solidFill>
                  <a:schemeClr val="tx1"/>
                </a:solidFill>
              </a:rPr>
            </a:br>
            <a:r>
              <a:rPr lang="en-US" sz="2000" dirty="0" smtClean="0">
                <a:solidFill>
                  <a:schemeClr val="tx1"/>
                </a:solidFill>
              </a:rPr>
              <a:t>depended voice</a:t>
            </a:r>
            <a:br>
              <a:rPr lang="en-US" sz="2000" dirty="0" smtClean="0">
                <a:solidFill>
                  <a:schemeClr val="tx1"/>
                </a:solidFill>
              </a:rPr>
            </a:br>
            <a:r>
              <a:rPr lang="en-US" sz="2000" dirty="0" smtClean="0">
                <a:solidFill>
                  <a:schemeClr val="tx1"/>
                </a:solidFill>
              </a:rPr>
              <a:t>cessation of menstruation</a:t>
            </a:r>
            <a:br>
              <a:rPr lang="en-US" sz="2000" dirty="0" smtClean="0">
                <a:solidFill>
                  <a:schemeClr val="tx1"/>
                </a:solidFill>
              </a:rPr>
            </a:br>
            <a:r>
              <a:rPr lang="en-US" sz="2000" dirty="0" smtClean="0">
                <a:solidFill>
                  <a:schemeClr val="tx1"/>
                </a:solidFill>
              </a:rPr>
              <a:t> rounded face</a:t>
            </a:r>
            <a:br>
              <a:rPr lang="en-US" sz="2000" dirty="0" smtClean="0">
                <a:solidFill>
                  <a:schemeClr val="tx1"/>
                </a:solidFill>
              </a:rPr>
            </a:br>
            <a:r>
              <a:rPr lang="en-US" sz="2000" dirty="0" smtClean="0">
                <a:solidFill>
                  <a:schemeClr val="tx1"/>
                </a:solidFill>
              </a:rPr>
              <a:t> weight gain , central </a:t>
            </a:r>
            <a:r>
              <a:rPr lang="en-US" sz="2000" dirty="0" err="1" smtClean="0">
                <a:solidFill>
                  <a:schemeClr val="tx1"/>
                </a:solidFill>
              </a:rPr>
              <a:t>obecity</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dirty="0" err="1" smtClean="0">
                <a:solidFill>
                  <a:schemeClr val="tx1"/>
                </a:solidFill>
              </a:rPr>
              <a:t>supraclavicular</a:t>
            </a:r>
            <a:r>
              <a:rPr lang="en-US" sz="2000" dirty="0" smtClean="0">
                <a:solidFill>
                  <a:schemeClr val="tx1"/>
                </a:solidFill>
              </a:rPr>
              <a:t> &amp; </a:t>
            </a:r>
            <a:r>
              <a:rPr lang="en-US" sz="2000" dirty="0" err="1" smtClean="0">
                <a:solidFill>
                  <a:schemeClr val="tx1"/>
                </a:solidFill>
              </a:rPr>
              <a:t>dorsocervical</a:t>
            </a:r>
            <a:r>
              <a:rPr lang="en-US" sz="2000" dirty="0" smtClean="0">
                <a:solidFill>
                  <a:schemeClr val="tx1"/>
                </a:solidFill>
              </a:rPr>
              <a:t> fat pad</a:t>
            </a:r>
            <a:br>
              <a:rPr lang="en-US" sz="2000" dirty="0" smtClean="0">
                <a:solidFill>
                  <a:schemeClr val="tx1"/>
                </a:solidFill>
              </a:rPr>
            </a:br>
            <a:r>
              <a:rPr lang="en-US" sz="2000" dirty="0" smtClean="0">
                <a:solidFill>
                  <a:schemeClr val="tx1"/>
                </a:solidFill>
              </a:rPr>
              <a:t> purple </a:t>
            </a:r>
            <a:r>
              <a:rPr lang="en-US" sz="2000" dirty="0" err="1" smtClean="0">
                <a:solidFill>
                  <a:schemeClr val="tx1"/>
                </a:solidFill>
              </a:rPr>
              <a:t>striae</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 elevated </a:t>
            </a:r>
            <a:r>
              <a:rPr lang="en-US" sz="2000" dirty="0" err="1" smtClean="0">
                <a:solidFill>
                  <a:schemeClr val="tx1"/>
                </a:solidFill>
              </a:rPr>
              <a:t>cortisol</a:t>
            </a:r>
            <a:r>
              <a:rPr lang="en-US" sz="2000" dirty="0" smtClean="0">
                <a:solidFill>
                  <a:schemeClr val="tx1"/>
                </a:solidFill>
              </a:rPr>
              <a:t> &amp; testosterone</a:t>
            </a:r>
            <a:br>
              <a:rPr lang="en-US" sz="2000" dirty="0" smtClean="0">
                <a:solidFill>
                  <a:schemeClr val="tx1"/>
                </a:solidFill>
              </a:rPr>
            </a:br>
            <a:r>
              <a:rPr lang="en-US" sz="2000" dirty="0" smtClean="0">
                <a:solidFill>
                  <a:schemeClr val="tx1"/>
                </a:solidFill>
              </a:rPr>
              <a:t> suppressed ACTH</a:t>
            </a:r>
            <a:br>
              <a:rPr lang="en-US" sz="2000" dirty="0" smtClean="0">
                <a:solidFill>
                  <a:schemeClr val="tx1"/>
                </a:solidFill>
              </a:rPr>
            </a:br>
            <a:r>
              <a:rPr lang="en-US" sz="2000" dirty="0" smtClean="0">
                <a:solidFill>
                  <a:schemeClr val="tx1"/>
                </a:solidFill>
              </a:rPr>
              <a:t> 85x55 mm mass in adrenal</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838200"/>
            <a:ext cx="7772400" cy="1829761"/>
          </a:xfrm>
        </p:spPr>
        <p:txBody>
          <a:bodyPr>
            <a:normAutofit/>
          </a:bodyPr>
          <a:lstStyle/>
          <a:p>
            <a:pPr algn="ctr"/>
            <a:r>
              <a:rPr lang="en-US" sz="3000" dirty="0" smtClean="0"/>
              <a:t>What </a:t>
            </a:r>
            <a:r>
              <a:rPr lang="en-US" sz="3000" dirty="0" err="1" smtClean="0"/>
              <a:t>thypes</a:t>
            </a:r>
            <a:r>
              <a:rPr lang="en-US" sz="3000" dirty="0" smtClean="0"/>
              <a:t> of masses are found in the adrenal gland?</a:t>
            </a:r>
            <a:endParaRPr lang="en-US"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610600" cy="3810000"/>
          </a:xfrm>
        </p:spPr>
        <p:txBody>
          <a:bodyPr>
            <a:normAutofit/>
          </a:bodyPr>
          <a:lstStyle/>
          <a:p>
            <a:pPr algn="l">
              <a:lnSpc>
                <a:spcPct val="150000"/>
              </a:lnSpc>
            </a:pPr>
            <a:r>
              <a:rPr lang="en-US" sz="1500" dirty="0" smtClean="0">
                <a:solidFill>
                  <a:schemeClr val="tx1"/>
                </a:solidFill>
              </a:rPr>
              <a:t>The adrenal gland has 2 parts.</a:t>
            </a:r>
            <a:br>
              <a:rPr lang="en-US" sz="1500" dirty="0" smtClean="0">
                <a:solidFill>
                  <a:schemeClr val="tx1"/>
                </a:solidFill>
              </a:rPr>
            </a:br>
            <a:r>
              <a:rPr lang="en-US" sz="1500" dirty="0" smtClean="0">
                <a:solidFill>
                  <a:schemeClr val="tx1"/>
                </a:solidFill>
              </a:rPr>
              <a:t> The outer part, called the cortex, is where most tumors  develop. The function of the cortex is to make certain hormones for the body. These hormones all have a similar chemical structure and are called steroids. They include </a:t>
            </a:r>
            <a:r>
              <a:rPr lang="en-US" sz="1500" dirty="0" err="1" smtClean="0">
                <a:solidFill>
                  <a:schemeClr val="tx1"/>
                </a:solidFill>
              </a:rPr>
              <a:t>Cortisol</a:t>
            </a:r>
            <a:r>
              <a:rPr lang="en-US" sz="1500" dirty="0" smtClean="0">
                <a:solidFill>
                  <a:schemeClr val="tx1"/>
                </a:solidFill>
              </a:rPr>
              <a:t> , </a:t>
            </a:r>
            <a:r>
              <a:rPr lang="en-US" sz="1500" dirty="0" err="1" smtClean="0">
                <a:solidFill>
                  <a:schemeClr val="tx1"/>
                </a:solidFill>
              </a:rPr>
              <a:t>Aldosterone</a:t>
            </a:r>
            <a:r>
              <a:rPr lang="en-US" sz="1500" dirty="0" smtClean="0">
                <a:solidFill>
                  <a:schemeClr val="tx1"/>
                </a:solidFill>
              </a:rPr>
              <a:t> , Adrenal androgens. </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tx1"/>
                </a:solidFill>
              </a:rPr>
              <a:t>The inner part of the adrenal gland, called the medulla, is really an extension of the nervous system. Nervous system hormones such as </a:t>
            </a:r>
            <a:r>
              <a:rPr lang="en-US" sz="1500" dirty="0" err="1" smtClean="0">
                <a:solidFill>
                  <a:schemeClr val="tx1"/>
                </a:solidFill>
              </a:rPr>
              <a:t>norepinephrine</a:t>
            </a:r>
            <a:r>
              <a:rPr lang="en-US" sz="1500" dirty="0" smtClean="0">
                <a:solidFill>
                  <a:schemeClr val="tx1"/>
                </a:solidFill>
              </a:rPr>
              <a:t> and epinephrine are made in the medulla. Tumors and cancers that start in the adrenal </a:t>
            </a:r>
            <a:br>
              <a:rPr lang="en-US" sz="1500" dirty="0" smtClean="0">
                <a:solidFill>
                  <a:schemeClr val="tx1"/>
                </a:solidFill>
              </a:rPr>
            </a:br>
            <a:r>
              <a:rPr lang="en-US" sz="1500" dirty="0" smtClean="0">
                <a:solidFill>
                  <a:schemeClr val="tx1"/>
                </a:solidFill>
              </a:rPr>
              <a:t>medulla include </a:t>
            </a:r>
            <a:r>
              <a:rPr lang="en-US" sz="1500" dirty="0" err="1" smtClean="0">
                <a:solidFill>
                  <a:schemeClr val="tx1"/>
                </a:solidFill>
              </a:rPr>
              <a:t>pheochromocytomas</a:t>
            </a:r>
            <a:r>
              <a:rPr lang="en-US" sz="1500" dirty="0" smtClean="0">
                <a:solidFill>
                  <a:schemeClr val="tx1"/>
                </a:solidFill>
              </a:rPr>
              <a:t> (which are most often benign) and </a:t>
            </a:r>
            <a:r>
              <a:rPr lang="en-US" sz="1500" dirty="0" err="1" smtClean="0">
                <a:solidFill>
                  <a:schemeClr val="tx1"/>
                </a:solidFill>
              </a:rPr>
              <a:t>neuroblastomas</a:t>
            </a:r>
            <a:r>
              <a:rPr lang="en-US" sz="1500" dirty="0" smtClean="0">
                <a:solidFill>
                  <a:schemeClr val="tx1"/>
                </a:solidFill>
              </a:rPr>
              <a:t>. </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829761"/>
          </a:xfrm>
        </p:spPr>
        <p:txBody>
          <a:bodyPr>
            <a:normAutofit/>
          </a:bodyPr>
          <a:lstStyle/>
          <a:p>
            <a:pPr algn="ctr"/>
            <a:r>
              <a:rPr lang="en-US" dirty="0" err="1" smtClean="0">
                <a:solidFill>
                  <a:schemeClr val="accent4"/>
                </a:solidFill>
              </a:rPr>
              <a:t>Adrenocortical</a:t>
            </a:r>
            <a:r>
              <a:rPr lang="en-US" dirty="0" smtClean="0">
                <a:solidFill>
                  <a:schemeClr val="accent4"/>
                </a:solidFill>
              </a:rPr>
              <a:t> Mass</a:t>
            </a:r>
            <a:endParaRPr lang="en-US" dirty="0">
              <a:solidFill>
                <a:schemeClr val="accent4"/>
              </a:solidFill>
            </a:endParaRPr>
          </a:p>
        </p:txBody>
      </p:sp>
      <p:sp>
        <p:nvSpPr>
          <p:cNvPr id="3" name="Subtitle 2"/>
          <p:cNvSpPr>
            <a:spLocks noGrp="1"/>
          </p:cNvSpPr>
          <p:nvPr>
            <p:ph type="subTitle" idx="1"/>
          </p:nvPr>
        </p:nvSpPr>
        <p:spPr>
          <a:xfrm>
            <a:off x="609600" y="2743200"/>
            <a:ext cx="7772400" cy="1199704"/>
          </a:xfrm>
        </p:spPr>
        <p:txBody>
          <a:bodyPr>
            <a:normAutofit/>
          </a:bodyPr>
          <a:lstStyle/>
          <a:p>
            <a:pPr algn="ctr"/>
            <a:r>
              <a:rPr lang="en-US" sz="4400" dirty="0" smtClean="0">
                <a:solidFill>
                  <a:schemeClr val="tx1"/>
                </a:solidFill>
              </a:rPr>
              <a:t>Benign  or Malignant ?</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81000"/>
            <a:ext cx="8610600" cy="4572000"/>
          </a:xfrm>
        </p:spPr>
        <p:txBody>
          <a:bodyPr>
            <a:normAutofit fontScale="90000"/>
          </a:bodyPr>
          <a:lstStyle/>
          <a:p>
            <a:pPr algn="l"/>
            <a:r>
              <a:rPr lang="en-US" sz="1500" dirty="0" smtClean="0">
                <a:solidFill>
                  <a:schemeClr val="tx1"/>
                </a:solidFill>
              </a:rPr>
              <a:t>Adrenal tumors are very common, affecting 3%to 10%of the human population.</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tx1"/>
                </a:solidFill>
              </a:rPr>
              <a:t>They are categorized  as either benign (adenoma) or malignant (carcinoma). </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accent4"/>
                </a:solidFill>
              </a:rPr>
              <a:t>ADRENOCORTICAL ADENOMAS </a:t>
            </a:r>
            <a:r>
              <a:rPr lang="en-US" sz="1500" dirty="0" smtClean="0">
                <a:solidFill>
                  <a:schemeClr val="tx1"/>
                </a:solidFill>
              </a:rPr>
              <a:t>The majority of </a:t>
            </a:r>
            <a:r>
              <a:rPr lang="en-US" sz="1500" dirty="0" err="1" smtClean="0">
                <a:solidFill>
                  <a:schemeClr val="tx1"/>
                </a:solidFill>
              </a:rPr>
              <a:t>adrenocortical</a:t>
            </a:r>
            <a:r>
              <a:rPr lang="en-US" sz="1500" dirty="0" smtClean="0">
                <a:solidFill>
                  <a:schemeClr val="tx1"/>
                </a:solidFill>
              </a:rPr>
              <a:t> tumors are benign, nonfunctioning adenomas that are </a:t>
            </a:r>
            <a:r>
              <a:rPr lang="en-US" sz="1500" dirty="0" err="1" smtClean="0">
                <a:solidFill>
                  <a:schemeClr val="tx1"/>
                </a:solidFill>
              </a:rPr>
              <a:t>discered</a:t>
            </a:r>
            <a:r>
              <a:rPr lang="en-US" sz="1500" dirty="0" smtClean="0">
                <a:solidFill>
                  <a:schemeClr val="tx1"/>
                </a:solidFill>
              </a:rPr>
              <a:t> incidentally on abdominal imaging studies (adrenal </a:t>
            </a:r>
            <a:r>
              <a:rPr lang="en-US" sz="1500" dirty="0" err="1" smtClean="0">
                <a:solidFill>
                  <a:schemeClr val="tx1"/>
                </a:solidFill>
              </a:rPr>
              <a:t>incidentalomas</a:t>
            </a:r>
            <a:r>
              <a:rPr lang="en-US" sz="1500" dirty="0" smtClean="0">
                <a:solidFill>
                  <a:schemeClr val="tx1"/>
                </a:solidFill>
              </a:rPr>
              <a:t>). </a:t>
            </a:r>
            <a:br>
              <a:rPr lang="en-US" sz="1500" dirty="0" smtClean="0">
                <a:solidFill>
                  <a:schemeClr val="tx1"/>
                </a:solidFill>
              </a:rPr>
            </a:br>
            <a:r>
              <a:rPr lang="en-US" sz="1500" dirty="0" smtClean="0">
                <a:solidFill>
                  <a:schemeClr val="tx1"/>
                </a:solidFill>
              </a:rPr>
              <a:t>Others are benign, </a:t>
            </a:r>
            <a:r>
              <a:rPr lang="en-US" sz="1500" dirty="0" err="1" smtClean="0">
                <a:solidFill>
                  <a:schemeClr val="tx1"/>
                </a:solidFill>
              </a:rPr>
              <a:t>hormone­secreting</a:t>
            </a:r>
            <a:r>
              <a:rPr lang="en-US" sz="1500" dirty="0" smtClean="0">
                <a:solidFill>
                  <a:schemeClr val="tx1"/>
                </a:solidFill>
              </a:rPr>
              <a:t> adenomas that cause:</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accent4"/>
                </a:solidFill>
              </a:rPr>
              <a:t>Cushing's </a:t>
            </a:r>
            <a:r>
              <a:rPr lang="en-US" sz="1500" dirty="0" err="1" smtClean="0">
                <a:solidFill>
                  <a:schemeClr val="accent4"/>
                </a:solidFill>
              </a:rPr>
              <a:t>syndrome:</a:t>
            </a:r>
            <a:r>
              <a:rPr lang="en-US" sz="1500" dirty="0" err="1" smtClean="0">
                <a:solidFill>
                  <a:schemeClr val="tx1"/>
                </a:solidFill>
              </a:rPr>
              <a:t>Approximately</a:t>
            </a:r>
            <a:r>
              <a:rPr lang="en-US" sz="1500" dirty="0" smtClean="0">
                <a:solidFill>
                  <a:schemeClr val="tx1"/>
                </a:solidFill>
              </a:rPr>
              <a:t> 10 percent of cases of overt Cushing's syndrome are due to </a:t>
            </a:r>
            <a:r>
              <a:rPr lang="en-US" sz="1500" dirty="0" err="1" smtClean="0">
                <a:solidFill>
                  <a:schemeClr val="tx1"/>
                </a:solidFill>
              </a:rPr>
              <a:t>adrenaladenomas</a:t>
            </a:r>
            <a:r>
              <a:rPr lang="en-US" sz="1500" dirty="0" smtClean="0">
                <a:solidFill>
                  <a:schemeClr val="tx1"/>
                </a:solidFill>
              </a:rPr>
              <a:t>.</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accent4"/>
                </a:solidFill>
              </a:rPr>
              <a:t>primary </a:t>
            </a:r>
            <a:r>
              <a:rPr lang="en-US" sz="1500" dirty="0" err="1" smtClean="0">
                <a:solidFill>
                  <a:schemeClr val="accent4"/>
                </a:solidFill>
              </a:rPr>
              <a:t>aldosteronism</a:t>
            </a:r>
            <a:r>
              <a:rPr lang="en-US" sz="1500" dirty="0" smtClean="0">
                <a:solidFill>
                  <a:schemeClr val="accent4"/>
                </a:solidFill>
              </a:rPr>
              <a:t>:</a:t>
            </a:r>
            <a:r>
              <a:rPr lang="en-US" sz="1500" dirty="0" smtClean="0">
                <a:solidFill>
                  <a:schemeClr val="tx1"/>
                </a:solidFill>
              </a:rPr>
              <a:t> The classic presenting signs of primary </a:t>
            </a:r>
            <a:r>
              <a:rPr lang="en-US" sz="1500" dirty="0" err="1" smtClean="0">
                <a:solidFill>
                  <a:schemeClr val="tx1"/>
                </a:solidFill>
              </a:rPr>
              <a:t>aldosteronism</a:t>
            </a:r>
            <a:r>
              <a:rPr lang="en-US" sz="1500" dirty="0" smtClean="0">
                <a:solidFill>
                  <a:schemeClr val="tx1"/>
                </a:solidFill>
              </a:rPr>
              <a:t> are </a:t>
            </a:r>
            <a:r>
              <a:rPr lang="en-US" sz="1500" dirty="0" err="1" smtClean="0">
                <a:solidFill>
                  <a:schemeClr val="tx1"/>
                </a:solidFill>
              </a:rPr>
              <a:t>hypertensionand</a:t>
            </a:r>
            <a:r>
              <a:rPr lang="en-US" sz="1500" dirty="0" smtClean="0">
                <a:solidFill>
                  <a:schemeClr val="tx1"/>
                </a:solidFill>
              </a:rPr>
              <a:t> </a:t>
            </a:r>
            <a:r>
              <a:rPr lang="en-US" sz="1500" dirty="0" err="1" smtClean="0">
                <a:solidFill>
                  <a:schemeClr val="tx1"/>
                </a:solidFill>
              </a:rPr>
              <a:t>hypokalemia</a:t>
            </a:r>
            <a:r>
              <a:rPr lang="en-US" sz="1500" dirty="0" smtClean="0">
                <a:solidFill>
                  <a:schemeClr val="tx1"/>
                </a:solidFill>
              </a:rPr>
              <a:t>, but potassium levels are frequently normal in </a:t>
            </a:r>
            <a:r>
              <a:rPr lang="en-US" sz="1500" dirty="0" err="1" smtClean="0">
                <a:solidFill>
                  <a:schemeClr val="tx1"/>
                </a:solidFill>
              </a:rPr>
              <a:t>modern­day</a:t>
            </a:r>
            <a:r>
              <a:rPr lang="en-US" sz="1500" dirty="0" smtClean="0">
                <a:solidFill>
                  <a:schemeClr val="tx1"/>
                </a:solidFill>
              </a:rPr>
              <a:t> series of </a:t>
            </a:r>
            <a:r>
              <a:rPr lang="en-US" sz="1500" dirty="0" err="1" smtClean="0">
                <a:solidFill>
                  <a:schemeClr val="tx1"/>
                </a:solidFill>
              </a:rPr>
              <a:t>aldosteronomas</a:t>
            </a:r>
            <a:r>
              <a:rPr lang="en-US" sz="1500" dirty="0" smtClean="0">
                <a:solidFill>
                  <a:schemeClr val="tx1"/>
                </a:solidFill>
              </a:rPr>
              <a:t>.</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accent4"/>
                </a:solidFill>
              </a:rPr>
              <a:t>Androgen and </a:t>
            </a:r>
            <a:r>
              <a:rPr lang="en-US" sz="1500" dirty="0" err="1" smtClean="0">
                <a:solidFill>
                  <a:schemeClr val="accent4"/>
                </a:solidFill>
              </a:rPr>
              <a:t>estrogen­secreting</a:t>
            </a:r>
            <a:r>
              <a:rPr lang="en-US" sz="1500" dirty="0" smtClean="0">
                <a:solidFill>
                  <a:schemeClr val="accent4"/>
                </a:solidFill>
              </a:rPr>
              <a:t> tumors: </a:t>
            </a:r>
            <a:r>
              <a:rPr lang="en-US" sz="1500" dirty="0" smtClean="0">
                <a:solidFill>
                  <a:schemeClr val="tx1"/>
                </a:solidFill>
              </a:rPr>
              <a:t> </a:t>
            </a:r>
            <a:r>
              <a:rPr lang="en-US" sz="1500" dirty="0" err="1" smtClean="0">
                <a:solidFill>
                  <a:schemeClr val="tx1"/>
                </a:solidFill>
              </a:rPr>
              <a:t>Androgen­secreting</a:t>
            </a:r>
            <a:r>
              <a:rPr lang="en-US" sz="1500" dirty="0" smtClean="0">
                <a:solidFill>
                  <a:schemeClr val="tx1"/>
                </a:solidFill>
              </a:rPr>
              <a:t> adrenal tumors are usually malignant, </a:t>
            </a:r>
            <a:r>
              <a:rPr lang="en-US" sz="1500" dirty="0" err="1" smtClean="0">
                <a:solidFill>
                  <a:schemeClr val="tx1"/>
                </a:solidFill>
              </a:rPr>
              <a:t>butbenign</a:t>
            </a:r>
            <a:r>
              <a:rPr lang="en-US" sz="1500" dirty="0" smtClean="0">
                <a:solidFill>
                  <a:schemeClr val="tx1"/>
                </a:solidFill>
              </a:rPr>
              <a:t> tumors have also been described in women. In a report of 21 women with </a:t>
            </a:r>
            <a:r>
              <a:rPr lang="en-US" sz="1500" dirty="0" smtClean="0">
                <a:solidFill>
                  <a:schemeClr val="tx1"/>
                </a:solidFill>
              </a:rPr>
              <a:t/>
            </a:r>
            <a:br>
              <a:rPr lang="en-US" sz="1500" dirty="0" smtClean="0">
                <a:solidFill>
                  <a:schemeClr val="tx1"/>
                </a:solidFill>
              </a:rPr>
            </a:br>
            <a:r>
              <a:rPr lang="en-US" sz="1500" dirty="0" err="1" smtClean="0">
                <a:solidFill>
                  <a:schemeClr val="tx1"/>
                </a:solidFill>
              </a:rPr>
              <a:t>androgen­secreting</a:t>
            </a:r>
            <a:r>
              <a:rPr lang="en-US" sz="1500" dirty="0" smtClean="0">
                <a:solidFill>
                  <a:schemeClr val="tx1"/>
                </a:solidFill>
              </a:rPr>
              <a:t> </a:t>
            </a:r>
            <a:r>
              <a:rPr lang="en-US" sz="1500" dirty="0" err="1" smtClean="0">
                <a:solidFill>
                  <a:schemeClr val="tx1"/>
                </a:solidFill>
              </a:rPr>
              <a:t>tumors,malignant</a:t>
            </a:r>
            <a:r>
              <a:rPr lang="en-US" sz="1500" dirty="0" smtClean="0">
                <a:solidFill>
                  <a:schemeClr val="tx1"/>
                </a:solidFill>
              </a:rPr>
              <a:t> tumors were larger at presentation than benign tumors </a:t>
            </a:r>
            <a:r>
              <a:rPr lang="en-US" sz="1500" dirty="0" smtClean="0">
                <a:solidFill>
                  <a:schemeClr val="tx1"/>
                </a:solidFill>
              </a:rPr>
              <a:t/>
            </a:r>
            <a:br>
              <a:rPr lang="en-US" sz="1500" dirty="0" smtClean="0">
                <a:solidFill>
                  <a:schemeClr val="tx1"/>
                </a:solidFill>
              </a:rPr>
            </a:br>
            <a:r>
              <a:rPr lang="en-US" sz="1500" dirty="0" smtClean="0">
                <a:solidFill>
                  <a:schemeClr val="tx1"/>
                </a:solidFill>
              </a:rPr>
              <a:t>(</a:t>
            </a:r>
            <a:r>
              <a:rPr lang="en-US" sz="1500" dirty="0" smtClean="0">
                <a:solidFill>
                  <a:schemeClr val="tx1"/>
                </a:solidFill>
              </a:rPr>
              <a:t> 14 versus 9 cm, respectively). </a:t>
            </a:r>
            <a:br>
              <a:rPr lang="en-US" sz="1500" dirty="0" smtClean="0">
                <a:solidFill>
                  <a:schemeClr val="tx1"/>
                </a:solidFill>
              </a:rPr>
            </a:b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685800"/>
            <a:ext cx="8382000" cy="3962400"/>
          </a:xfrm>
        </p:spPr>
        <p:txBody>
          <a:bodyPr>
            <a:noAutofit/>
          </a:bodyPr>
          <a:lstStyle/>
          <a:p>
            <a:pPr algn="l"/>
            <a:r>
              <a:rPr lang="en-US" sz="1500" dirty="0" smtClean="0">
                <a:solidFill>
                  <a:schemeClr val="tx1"/>
                </a:solidFill>
              </a:rPr>
              <a:t> </a:t>
            </a:r>
            <a:r>
              <a:rPr lang="en-US" sz="1500" dirty="0" err="1" smtClean="0">
                <a:solidFill>
                  <a:schemeClr val="tx1"/>
                </a:solidFill>
              </a:rPr>
              <a:t>Inaddition</a:t>
            </a:r>
            <a:r>
              <a:rPr lang="en-US" sz="1500" dirty="0" smtClean="0">
                <a:solidFill>
                  <a:schemeClr val="tx1"/>
                </a:solidFill>
              </a:rPr>
              <a:t>, serum testosterone levels were 2.6­fold higher in the women with</a:t>
            </a:r>
            <a:br>
              <a:rPr lang="en-US" sz="1500" dirty="0" smtClean="0">
                <a:solidFill>
                  <a:schemeClr val="tx1"/>
                </a:solidFill>
              </a:rPr>
            </a:br>
            <a:r>
              <a:rPr lang="en-US" sz="1500" dirty="0" smtClean="0">
                <a:solidFill>
                  <a:schemeClr val="tx1"/>
                </a:solidFill>
              </a:rPr>
              <a:t> malignant tumor. Benign </a:t>
            </a:r>
            <a:r>
              <a:rPr lang="en-US" sz="1500" dirty="0" err="1" smtClean="0">
                <a:solidFill>
                  <a:schemeClr val="tx1"/>
                </a:solidFill>
              </a:rPr>
              <a:t>cortisol­secreting</a:t>
            </a:r>
            <a:r>
              <a:rPr lang="en-US" sz="1500" dirty="0" smtClean="0">
                <a:solidFill>
                  <a:schemeClr val="tx1"/>
                </a:solidFill>
              </a:rPr>
              <a:t> adenomas can also produce small amounts of androgens, but the serum androgen levels are usually not elevated.</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err="1" smtClean="0">
                <a:solidFill>
                  <a:schemeClr val="tx1"/>
                </a:solidFill>
              </a:rPr>
              <a:t>Estrogen­secreting</a:t>
            </a:r>
            <a:r>
              <a:rPr lang="en-US" sz="1500" dirty="0" smtClean="0">
                <a:solidFill>
                  <a:schemeClr val="tx1"/>
                </a:solidFill>
              </a:rPr>
              <a:t> tumors are rare and are usually malignant . In males it can </a:t>
            </a:r>
            <a:br>
              <a:rPr lang="en-US" sz="1500" dirty="0" smtClean="0">
                <a:solidFill>
                  <a:schemeClr val="tx1"/>
                </a:solidFill>
              </a:rPr>
            </a:br>
            <a:r>
              <a:rPr lang="en-US" sz="1500" dirty="0" smtClean="0">
                <a:solidFill>
                  <a:schemeClr val="tx1"/>
                </a:solidFill>
              </a:rPr>
              <a:t>present as feminization </a:t>
            </a:r>
            <a:r>
              <a:rPr lang="en-US" sz="1500" dirty="0" err="1" smtClean="0">
                <a:solidFill>
                  <a:schemeClr val="tx1"/>
                </a:solidFill>
              </a:rPr>
              <a:t>withgynecomastia</a:t>
            </a:r>
            <a:r>
              <a:rPr lang="en-US" sz="1500" dirty="0" smtClean="0">
                <a:solidFill>
                  <a:schemeClr val="tx1"/>
                </a:solidFill>
              </a:rPr>
              <a:t>, decreased libido, testicular atrophy; in women it can present with breast tenderness and dysfunctional uterine bleeding.</a:t>
            </a:r>
            <a:br>
              <a:rPr lang="en-US" sz="1500" dirty="0" smtClean="0">
                <a:solidFill>
                  <a:schemeClr val="tx1"/>
                </a:solidFill>
              </a:rPr>
            </a:br>
            <a:r>
              <a:rPr lang="en-US" sz="1500" dirty="0" smtClean="0">
                <a:solidFill>
                  <a:schemeClr val="tx1"/>
                </a:solidFill>
              </a:rPr>
              <a:t> </a:t>
            </a:r>
            <a:br>
              <a:rPr lang="en-US" sz="1500" dirty="0" smtClean="0">
                <a:solidFill>
                  <a:schemeClr val="tx1"/>
                </a:solidFill>
              </a:rPr>
            </a:br>
            <a:r>
              <a:rPr lang="en-US" sz="1500" dirty="0" smtClean="0">
                <a:solidFill>
                  <a:schemeClr val="accent4"/>
                </a:solidFill>
              </a:rPr>
              <a:t>Imaging: </a:t>
            </a:r>
            <a:r>
              <a:rPr lang="en-US" sz="1500" dirty="0" smtClean="0">
                <a:solidFill>
                  <a:schemeClr val="tx1"/>
                </a:solidFill>
              </a:rPr>
              <a:t>Most adrenal adenomas are less than 4 cm in diameter.</a:t>
            </a:r>
            <a:br>
              <a:rPr lang="en-US" sz="1500" dirty="0" smtClean="0">
                <a:solidFill>
                  <a:schemeClr val="tx1"/>
                </a:solidFill>
              </a:rPr>
            </a:br>
            <a:r>
              <a:rPr lang="en-US" sz="1500" dirty="0" smtClean="0">
                <a:solidFill>
                  <a:schemeClr val="tx1"/>
                </a:solidFill>
              </a:rPr>
              <a:t> </a:t>
            </a:r>
            <a:br>
              <a:rPr lang="en-US" sz="1500" dirty="0" smtClean="0">
                <a:solidFill>
                  <a:schemeClr val="tx1"/>
                </a:solidFill>
              </a:rPr>
            </a:br>
            <a:r>
              <a:rPr lang="en-US" sz="1500" dirty="0" smtClean="0">
                <a:solidFill>
                  <a:schemeClr val="tx1"/>
                </a:solidFill>
              </a:rPr>
              <a:t>Adenomas are generally small, homogeneous and well-defined lesions with clear margins. </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tx1"/>
                </a:solidFill>
              </a:rPr>
              <a:t>The </a:t>
            </a:r>
            <a:r>
              <a:rPr lang="en-US" sz="1500" dirty="0" err="1" smtClean="0">
                <a:solidFill>
                  <a:schemeClr val="tx1"/>
                </a:solidFill>
              </a:rPr>
              <a:t>lipid­richnature</a:t>
            </a:r>
            <a:r>
              <a:rPr lang="en-US" sz="1500" dirty="0" smtClean="0">
                <a:solidFill>
                  <a:schemeClr val="tx1"/>
                </a:solidFill>
              </a:rPr>
              <a:t>(70%) of cortical adenomas is helpful in distinguishing this benign tumor from ACC. </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tx1"/>
                </a:solidFill>
              </a:rPr>
              <a:t>As an example, CT attenuation of a benign adenoma as expressed in Hounsfield units (HU) is usually &lt;10on an unenhanced scan which suggests that the likelihood that it is a benign adenoma is nearly 100 percent.</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534400" cy="4524315"/>
          </a:xfrm>
          <a:prstGeom prst="rect">
            <a:avLst/>
          </a:prstGeom>
        </p:spPr>
        <p:txBody>
          <a:bodyPr wrap="square">
            <a:spAutoFit/>
          </a:bodyPr>
          <a:lstStyle/>
          <a:p>
            <a:r>
              <a:rPr lang="en-US" sz="1600" dirty="0" smtClean="0">
                <a:solidFill>
                  <a:schemeClr val="accent4"/>
                </a:solidFill>
              </a:rPr>
              <a:t>ADRENOCORTICAL CARCINOMA </a:t>
            </a:r>
            <a:r>
              <a:rPr lang="en-US" sz="1600" dirty="0" smtClean="0"/>
              <a:t/>
            </a:r>
            <a:br>
              <a:rPr lang="en-US" sz="1600" dirty="0" smtClean="0"/>
            </a:br>
            <a:r>
              <a:rPr lang="en-US" sz="1600" dirty="0" smtClean="0"/>
              <a:t> </a:t>
            </a:r>
            <a:r>
              <a:rPr lang="en-US" sz="1600" dirty="0" err="1" smtClean="0"/>
              <a:t>Adrenocortical</a:t>
            </a:r>
            <a:r>
              <a:rPr lang="en-US" sz="1600" dirty="0" smtClean="0"/>
              <a:t> carcinomas (ACCs) are rare; the incidence is approximately one to two per million population per year . </a:t>
            </a:r>
            <a:br>
              <a:rPr lang="en-US" sz="1600" dirty="0" smtClean="0"/>
            </a:br>
            <a:r>
              <a:rPr lang="en-US" sz="1600" dirty="0" smtClean="0"/>
              <a:t> </a:t>
            </a:r>
          </a:p>
          <a:p>
            <a:r>
              <a:rPr lang="en-US" sz="1600" dirty="0" smtClean="0"/>
              <a:t>Although ACC can develop at any age, there is a bimodal age distribution, with disease peaks before the age </a:t>
            </a:r>
            <a:r>
              <a:rPr lang="en-US" sz="1600" dirty="0" err="1" smtClean="0"/>
              <a:t>offive</a:t>
            </a:r>
            <a:r>
              <a:rPr lang="en-US" sz="1600" dirty="0" smtClean="0"/>
              <a:t> and in the fourth to fifth decade of life . In general, the level of aggressiveness and pace of </a:t>
            </a:r>
            <a:r>
              <a:rPr lang="en-US" sz="1600" dirty="0" err="1" smtClean="0"/>
              <a:t>diseaseprogression</a:t>
            </a:r>
            <a:r>
              <a:rPr lang="en-US" sz="1600" dirty="0" smtClean="0"/>
              <a:t> are more rapid in adults than in children. </a:t>
            </a:r>
          </a:p>
          <a:p>
            <a:endParaRPr lang="en-US" sz="1600" dirty="0" smtClean="0"/>
          </a:p>
          <a:p>
            <a:r>
              <a:rPr lang="en-US" sz="1600" dirty="0" smtClean="0"/>
              <a:t>Women develop ACCs more often than men (F:M 1.5 to 2.5:1</a:t>
            </a:r>
            <a:r>
              <a:rPr lang="en-US" sz="1600" dirty="0" smtClean="0"/>
              <a:t>).</a:t>
            </a:r>
            <a:r>
              <a:rPr lang="en-US" sz="1600" dirty="0" smtClean="0"/>
              <a:t> </a:t>
            </a:r>
            <a:endParaRPr lang="en-US" sz="1600" dirty="0" smtClean="0"/>
          </a:p>
          <a:p>
            <a:r>
              <a:rPr lang="en-US" sz="1600" dirty="0" smtClean="0"/>
              <a:t> </a:t>
            </a:r>
            <a:endParaRPr lang="en-US" sz="1600" dirty="0" smtClean="0"/>
          </a:p>
          <a:p>
            <a:endParaRPr lang="en-US" sz="1600" dirty="0" smtClean="0"/>
          </a:p>
          <a:p>
            <a:r>
              <a:rPr lang="en-US" sz="1600" dirty="0" smtClean="0"/>
              <a:t>Most </a:t>
            </a:r>
            <a:r>
              <a:rPr lang="en-US" sz="1600" dirty="0" smtClean="0"/>
              <a:t>patients(40–60%) present steroid hormone excess (</a:t>
            </a:r>
            <a:r>
              <a:rPr lang="en-US" sz="1600" dirty="0" err="1" smtClean="0"/>
              <a:t>glucocorticoids</a:t>
            </a:r>
            <a:r>
              <a:rPr lang="en-US" sz="1600" dirty="0" smtClean="0"/>
              <a:t>,</a:t>
            </a:r>
            <a:br>
              <a:rPr lang="en-US" sz="1600" dirty="0" smtClean="0"/>
            </a:br>
            <a:r>
              <a:rPr lang="en-US" sz="1600" dirty="0" err="1" smtClean="0"/>
              <a:t>mineralocorticoids</a:t>
            </a:r>
            <a:r>
              <a:rPr lang="en-US" sz="1600" dirty="0" smtClean="0"/>
              <a:t>, androgens) or abdominal mass </a:t>
            </a:r>
            <a:r>
              <a:rPr lang="en-US" sz="1600" dirty="0" err="1" smtClean="0"/>
              <a:t>eﬀects</a:t>
            </a:r>
            <a:r>
              <a:rPr lang="en-US" sz="1600" dirty="0" smtClean="0"/>
              <a:t> (30%),</a:t>
            </a:r>
            <a:br>
              <a:rPr lang="en-US" sz="1600" dirty="0" smtClean="0"/>
            </a:br>
            <a:r>
              <a:rPr lang="en-US" sz="1600" dirty="0" smtClean="0"/>
              <a:t>but 15–20% of patients with ACC are initially diagnosed</a:t>
            </a:r>
            <a:br>
              <a:rPr lang="en-US" sz="1600" dirty="0" smtClean="0"/>
            </a:br>
            <a:r>
              <a:rPr lang="en-US" sz="1600" dirty="0" smtClean="0"/>
              <a:t>incidentally </a:t>
            </a:r>
            <a:r>
              <a:rPr lang="en-US" sz="1600" dirty="0" smtClean="0"/>
              <a:t>.</a:t>
            </a:r>
            <a:r>
              <a:rPr lang="en-US" sz="1600" dirty="0" smtClean="0"/>
              <a:t/>
            </a:r>
            <a:br>
              <a:rPr lang="en-US" sz="1600" dirty="0" smtClean="0"/>
            </a:b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28600"/>
            <a:ext cx="7848600" cy="6248400"/>
          </a:xfrm>
        </p:spPr>
        <p:txBody>
          <a:bodyPr rtlCol="0">
            <a:noAutofit/>
          </a:bodyPr>
          <a:lstStyle/>
          <a:p>
            <a:pPr algn="r" rtl="1" eaLnBrk="1" fontAlgn="auto" hangingPunct="1">
              <a:spcAft>
                <a:spcPts val="0"/>
              </a:spcAft>
              <a:buFont typeface="Arial" pitchFamily="34" charset="0"/>
              <a:buNone/>
              <a:defRPr/>
            </a:pPr>
            <a:r>
              <a:rPr lang="en-US" sz="1300" dirty="0" smtClean="0">
                <a:solidFill>
                  <a:schemeClr val="accent1"/>
                </a:solidFill>
                <a:latin typeface="Times New Roman" pitchFamily="18" charset="0"/>
                <a:cs typeface="Arial" pitchFamily="34" charset="0"/>
              </a:rPr>
              <a:t>ID</a:t>
            </a:r>
            <a:r>
              <a:rPr lang="fa-IR" sz="1300" dirty="0" smtClean="0">
                <a:solidFill>
                  <a:schemeClr val="accent1"/>
                </a:solidFill>
                <a:latin typeface="Times New Roman" pitchFamily="18" charset="0"/>
              </a:rPr>
              <a:t>: </a:t>
            </a:r>
            <a:endParaRPr lang="en-US" sz="1300" dirty="0" smtClean="0">
              <a:solidFill>
                <a:schemeClr val="accent1"/>
              </a:solidFill>
              <a:latin typeface="Times New Roman" pitchFamily="18" charset="0"/>
              <a:cs typeface="Arial" pitchFamily="34" charset="0"/>
            </a:endParaRPr>
          </a:p>
          <a:p>
            <a:pPr algn="r" rtl="1" eaLnBrk="1" fontAlgn="auto" hangingPunct="1">
              <a:spcAft>
                <a:spcPts val="0"/>
              </a:spcAft>
              <a:buFont typeface="Arial" pitchFamily="34" charset="0"/>
              <a:buNone/>
              <a:defRPr/>
            </a:pPr>
            <a:r>
              <a:rPr lang="fa-IR" sz="1300" dirty="0" smtClean="0">
                <a:solidFill>
                  <a:schemeClr val="tx1"/>
                </a:solidFill>
                <a:latin typeface="Times New Roman" pitchFamily="18" charset="0"/>
              </a:rPr>
              <a:t>خانم فريباهاشمي ،26 ساله ،مجرد، ليسانس اقتصاد ،اهل و ساكن قم	</a:t>
            </a:r>
            <a:endParaRPr lang="en-US" sz="1300" dirty="0" smtClean="0">
              <a:solidFill>
                <a:schemeClr val="tx1"/>
              </a:solidFill>
              <a:latin typeface="Times New Roman" pitchFamily="18" charset="0"/>
              <a:cs typeface="Arial" pitchFamily="34" charset="0"/>
            </a:endParaRPr>
          </a:p>
          <a:p>
            <a:pPr algn="r" rtl="1" eaLnBrk="1" fontAlgn="auto" hangingPunct="1">
              <a:spcAft>
                <a:spcPts val="0"/>
              </a:spcAft>
              <a:buFont typeface="Arial" pitchFamily="34" charset="0"/>
              <a:buNone/>
              <a:defRPr/>
            </a:pPr>
            <a:r>
              <a:rPr lang="fa-IR" sz="1300" dirty="0" smtClean="0">
                <a:solidFill>
                  <a:schemeClr val="tx1"/>
                </a:solidFill>
                <a:latin typeface="Times New Roman" pitchFamily="18" charset="0"/>
              </a:rPr>
              <a:t>‍</a:t>
            </a:r>
            <a:r>
              <a:rPr lang="en-US" sz="1300" dirty="0" smtClean="0">
                <a:solidFill>
                  <a:schemeClr val="tx1"/>
                </a:solidFill>
                <a:latin typeface="Times New Roman" pitchFamily="18" charset="0"/>
                <a:cs typeface="Arial" pitchFamily="34" charset="0"/>
              </a:rPr>
              <a:t>C</a:t>
            </a:r>
            <a:r>
              <a:rPr lang="fa-IR" sz="1300" dirty="0" smtClean="0">
                <a:solidFill>
                  <a:schemeClr val="tx1"/>
                </a:solidFill>
                <a:latin typeface="Times New Roman" pitchFamily="18" charset="0"/>
              </a:rPr>
              <a:t>.</a:t>
            </a:r>
            <a:r>
              <a:rPr lang="en-US" sz="1300" dirty="0" smtClean="0">
                <a:solidFill>
                  <a:schemeClr val="tx1"/>
                </a:solidFill>
                <a:latin typeface="Times New Roman" pitchFamily="18" charset="0"/>
                <a:cs typeface="Arial" pitchFamily="34" charset="0"/>
              </a:rPr>
              <a:t>C</a:t>
            </a:r>
            <a:r>
              <a:rPr lang="fa-IR" sz="1300" dirty="0" smtClean="0">
                <a:solidFill>
                  <a:schemeClr val="tx1"/>
                </a:solidFill>
                <a:latin typeface="Times New Roman" pitchFamily="18" charset="0"/>
              </a:rPr>
              <a:t>:</a:t>
            </a:r>
            <a:r>
              <a:rPr lang="fa-IR" sz="1300" dirty="0" smtClean="0">
                <a:solidFill>
                  <a:schemeClr val="tx1"/>
                </a:solidFill>
                <a:latin typeface="Times New Roman" pitchFamily="18" charset="0"/>
                <a:cs typeface="Arial" pitchFamily="34" charset="0"/>
              </a:rPr>
              <a:t>پر مويي</a:t>
            </a:r>
            <a:endParaRPr lang="fa-IR" sz="1400" dirty="0" smtClean="0">
              <a:solidFill>
                <a:schemeClr val="tx1"/>
              </a:solidFill>
            </a:endParaRPr>
          </a:p>
          <a:p>
            <a:pPr algn="r" rtl="1">
              <a:defRPr/>
            </a:pPr>
            <a:r>
              <a:rPr lang="fa-IR" sz="1400" dirty="0" smtClean="0">
                <a:solidFill>
                  <a:schemeClr val="tx1"/>
                </a:solidFill>
              </a:rPr>
              <a:t>بيمارخانم 26ساله با سابقه بروز هيرسوتيسم، هيپرتريكوز وهيپومنوره از فروردين ماه ومتعاقبا امنورو</a:t>
            </a:r>
            <a:r>
              <a:rPr lang="en-US" sz="1400" dirty="0" smtClean="0">
                <a:solidFill>
                  <a:schemeClr val="tx1"/>
                </a:solidFill>
              </a:rPr>
              <a:t>voice deepened</a:t>
            </a:r>
            <a:r>
              <a:rPr lang="fa-IR" sz="1400" dirty="0" smtClean="0">
                <a:solidFill>
                  <a:schemeClr val="tx1"/>
                </a:solidFill>
              </a:rPr>
              <a:t>ازخرداد ماه كه در مراجعه به متخصص زنان در بررسي ها</a:t>
            </a:r>
            <a:r>
              <a:rPr lang="en-US" sz="1400" dirty="0" smtClean="0">
                <a:solidFill>
                  <a:schemeClr val="tx1"/>
                </a:solidFill>
              </a:rPr>
              <a:t>        </a:t>
            </a:r>
            <a:endParaRPr lang="fa-IR" sz="1400" dirty="0" smtClean="0">
              <a:solidFill>
                <a:schemeClr val="tx1"/>
              </a:solidFill>
            </a:endParaRPr>
          </a:p>
          <a:p>
            <a:pPr algn="l" rtl="1">
              <a:defRPr/>
            </a:pPr>
            <a:r>
              <a:rPr lang="en-US" sz="1400" dirty="0" smtClean="0">
                <a:solidFill>
                  <a:schemeClr val="tx1"/>
                </a:solidFill>
              </a:rPr>
              <a:t>TSH :0.5 ,T4 :5.53 ,</a:t>
            </a:r>
            <a:r>
              <a:rPr lang="en-US" sz="1400" dirty="0" err="1" smtClean="0">
                <a:solidFill>
                  <a:schemeClr val="tx1"/>
                </a:solidFill>
              </a:rPr>
              <a:t>Hb</a:t>
            </a:r>
            <a:r>
              <a:rPr lang="en-US" sz="1400" dirty="0" smtClean="0">
                <a:solidFill>
                  <a:schemeClr val="tx1"/>
                </a:solidFill>
              </a:rPr>
              <a:t> :13. 6</a:t>
            </a:r>
          </a:p>
          <a:p>
            <a:pPr algn="r" rtl="1">
              <a:defRPr/>
            </a:pPr>
            <a:r>
              <a:rPr lang="fa-IR" sz="1400" dirty="0" smtClean="0">
                <a:solidFill>
                  <a:schemeClr val="tx1"/>
                </a:solidFill>
              </a:rPr>
              <a:t>سونوگرافي رحم وضمايم نرمال داشته است وتحت درمان با سيپروترون استات وسيپروترون كمپاند قرار گرفته است كه</a:t>
            </a:r>
            <a:r>
              <a:rPr lang="en-US" sz="1400" dirty="0" smtClean="0">
                <a:solidFill>
                  <a:schemeClr val="tx1"/>
                </a:solidFill>
              </a:rPr>
              <a:t> </a:t>
            </a:r>
            <a:r>
              <a:rPr lang="fa-IR" sz="1400" dirty="0" smtClean="0">
                <a:solidFill>
                  <a:schemeClr val="tx1"/>
                </a:solidFill>
              </a:rPr>
              <a:t> كاهش خفيف علايم را بدنبال داشته است و</a:t>
            </a:r>
            <a:r>
              <a:rPr lang="en-US" sz="1400" dirty="0" smtClean="0">
                <a:solidFill>
                  <a:schemeClr val="tx1"/>
                </a:solidFill>
              </a:rPr>
              <a:t> central obesity</a:t>
            </a:r>
            <a:r>
              <a:rPr lang="fa-IR" sz="1400" dirty="0" smtClean="0">
                <a:solidFill>
                  <a:schemeClr val="tx1"/>
                </a:solidFill>
              </a:rPr>
              <a:t>و  </a:t>
            </a:r>
            <a:r>
              <a:rPr lang="en-US" sz="1400" dirty="0" smtClean="0">
                <a:solidFill>
                  <a:schemeClr val="tx1"/>
                </a:solidFill>
              </a:rPr>
              <a:t>weight gain</a:t>
            </a:r>
            <a:r>
              <a:rPr lang="fa-IR" sz="1400" dirty="0" smtClean="0">
                <a:solidFill>
                  <a:schemeClr val="tx1"/>
                </a:solidFill>
              </a:rPr>
              <a:t>نيز به علايم بيمار اضافه شده است و منجر بمراجعه بيمار به فوق تخصص غدد در ابان ماه شده است ودر اين زمان در بررسي ها</a:t>
            </a:r>
            <a:endParaRPr lang="en-US" sz="1200" dirty="0" smtClean="0">
              <a:solidFill>
                <a:schemeClr val="tx1"/>
              </a:solidFill>
            </a:endParaRPr>
          </a:p>
          <a:p>
            <a:pPr algn="l">
              <a:defRPr/>
            </a:pPr>
            <a:r>
              <a:rPr lang="en-US" sz="1200" dirty="0" smtClean="0">
                <a:solidFill>
                  <a:schemeClr val="tx1"/>
                </a:solidFill>
              </a:rPr>
              <a:t>Testosterone:3.69ng/ml                                                                                                                                                                   DHEAS: 23.6 33 </a:t>
            </a:r>
            <a:r>
              <a:rPr lang="el-GR" sz="1200" dirty="0" smtClean="0">
                <a:solidFill>
                  <a:schemeClr val="tx1"/>
                </a:solidFill>
              </a:rPr>
              <a:t>μ</a:t>
            </a:r>
            <a:r>
              <a:rPr lang="en-US" sz="1200" dirty="0" smtClean="0">
                <a:solidFill>
                  <a:schemeClr val="tx1"/>
                </a:solidFill>
              </a:rPr>
              <a:t>g/dl   (80-340) </a:t>
            </a:r>
          </a:p>
          <a:p>
            <a:pPr algn="l">
              <a:defRPr/>
            </a:pPr>
            <a:r>
              <a:rPr lang="en-US" sz="1200" dirty="0" smtClean="0">
                <a:solidFill>
                  <a:schemeClr val="tx1"/>
                </a:solidFill>
              </a:rPr>
              <a:t>17(OH)</a:t>
            </a:r>
            <a:r>
              <a:rPr lang="en-US" sz="1200" dirty="0" err="1" smtClean="0">
                <a:solidFill>
                  <a:schemeClr val="tx1"/>
                </a:solidFill>
              </a:rPr>
              <a:t>Progestron</a:t>
            </a:r>
            <a:r>
              <a:rPr lang="en-US" sz="1200" dirty="0" smtClean="0">
                <a:solidFill>
                  <a:schemeClr val="tx1"/>
                </a:solidFill>
              </a:rPr>
              <a:t>: 5.25ng/ml</a:t>
            </a:r>
          </a:p>
          <a:p>
            <a:pPr algn="l">
              <a:defRPr/>
            </a:pPr>
            <a:r>
              <a:rPr lang="en-US" sz="1200" dirty="0" smtClean="0">
                <a:solidFill>
                  <a:schemeClr val="tx1"/>
                </a:solidFill>
              </a:rPr>
              <a:t>ODST </a:t>
            </a:r>
            <a:r>
              <a:rPr lang="en-US" sz="1200" dirty="0" err="1" smtClean="0">
                <a:solidFill>
                  <a:schemeClr val="tx1"/>
                </a:solidFill>
              </a:rPr>
              <a:t>cortisol</a:t>
            </a:r>
            <a:r>
              <a:rPr lang="en-US" sz="1200" dirty="0" smtClean="0">
                <a:solidFill>
                  <a:schemeClr val="tx1"/>
                </a:solidFill>
              </a:rPr>
              <a:t>: 34.2 33 </a:t>
            </a:r>
            <a:r>
              <a:rPr lang="el-GR" sz="1200" dirty="0" smtClean="0">
                <a:solidFill>
                  <a:schemeClr val="tx1"/>
                </a:solidFill>
              </a:rPr>
              <a:t>μ</a:t>
            </a:r>
            <a:r>
              <a:rPr lang="en-US" sz="1200" dirty="0" smtClean="0">
                <a:solidFill>
                  <a:schemeClr val="tx1"/>
                </a:solidFill>
              </a:rPr>
              <a:t>g/dl </a:t>
            </a:r>
          </a:p>
          <a:p>
            <a:pPr algn="l">
              <a:defRPr/>
            </a:pPr>
            <a:r>
              <a:rPr lang="fa-IR" sz="1200" dirty="0" smtClean="0">
                <a:solidFill>
                  <a:schemeClr val="tx1"/>
                </a:solidFill>
              </a:rPr>
              <a:t> </a:t>
            </a:r>
            <a:r>
              <a:rPr lang="en-US" sz="1200" dirty="0" smtClean="0">
                <a:solidFill>
                  <a:schemeClr val="tx1"/>
                </a:solidFill>
              </a:rPr>
              <a:t> ACTH &lt; 1.6 pg/ml</a:t>
            </a:r>
          </a:p>
          <a:p>
            <a:pPr algn="l">
              <a:defRPr/>
            </a:pPr>
            <a:r>
              <a:rPr lang="en-US" sz="1200" dirty="0" smtClean="0">
                <a:solidFill>
                  <a:schemeClr val="tx1"/>
                </a:solidFill>
              </a:rPr>
              <a:t>LH&lt;  0.25</a:t>
            </a:r>
          </a:p>
          <a:p>
            <a:pPr algn="l">
              <a:defRPr/>
            </a:pPr>
            <a:r>
              <a:rPr lang="en-US" sz="1200" dirty="0" smtClean="0">
                <a:solidFill>
                  <a:schemeClr val="tx1"/>
                </a:solidFill>
              </a:rPr>
              <a:t>FSH &lt; 0.2</a:t>
            </a:r>
          </a:p>
          <a:p>
            <a:pPr algn="l">
              <a:defRPr/>
            </a:pPr>
            <a:r>
              <a:rPr lang="en-US" sz="1200" dirty="0" smtClean="0">
                <a:solidFill>
                  <a:schemeClr val="tx1"/>
                </a:solidFill>
              </a:rPr>
              <a:t>PRL: 351miu/ml(132-498)  </a:t>
            </a:r>
          </a:p>
          <a:p>
            <a:pPr algn="l">
              <a:defRPr/>
            </a:pPr>
            <a:r>
              <a:rPr lang="en-US" sz="1200" dirty="0" smtClean="0">
                <a:solidFill>
                  <a:schemeClr val="tx1"/>
                </a:solidFill>
              </a:rPr>
              <a:t>TSH: 0.9  , T4 : 9.18      </a:t>
            </a:r>
          </a:p>
          <a:p>
            <a:pPr algn="l">
              <a:defRPr/>
            </a:pPr>
            <a:r>
              <a:rPr lang="en-US" sz="1200" dirty="0" smtClean="0">
                <a:solidFill>
                  <a:schemeClr val="tx1"/>
                </a:solidFill>
              </a:rPr>
              <a:t>LFT     NL ,  FBS:94 , Chol:267   (LDL:152, HDL:63)  </a:t>
            </a:r>
          </a:p>
          <a:p>
            <a:pPr algn="l">
              <a:defRPr/>
            </a:pPr>
            <a:r>
              <a:rPr lang="en-US" sz="1200" dirty="0" smtClean="0">
                <a:solidFill>
                  <a:schemeClr val="tx1"/>
                </a:solidFill>
              </a:rPr>
              <a:t>Ca:10.1,  P: 3.2  ,25(OH)</a:t>
            </a:r>
            <a:r>
              <a:rPr lang="en-US" sz="1200" dirty="0" err="1" smtClean="0">
                <a:solidFill>
                  <a:schemeClr val="tx1"/>
                </a:solidFill>
              </a:rPr>
              <a:t>VitD</a:t>
            </a:r>
            <a:r>
              <a:rPr lang="en-US" sz="1200" dirty="0" smtClean="0">
                <a:solidFill>
                  <a:schemeClr val="tx1"/>
                </a:solidFill>
              </a:rPr>
              <a:t>&lt; 4 ,Na:143 , K:4.9, Hb:17.9</a:t>
            </a:r>
          </a:p>
          <a:p>
            <a:pPr algn="r" rtl="1">
              <a:defRPr/>
            </a:pPr>
            <a:r>
              <a:rPr lang="fa-IR" sz="1200" dirty="0" smtClean="0">
                <a:solidFill>
                  <a:schemeClr val="tx1"/>
                </a:solidFill>
              </a:rPr>
              <a:t>با اين ازمايشات بيمار به اين مركز ارجاع ميشود</a:t>
            </a:r>
            <a:r>
              <a:rPr lang="en-US" sz="1200" dirty="0" smtClean="0">
                <a:solidFill>
                  <a:schemeClr val="tx1"/>
                </a:solidFill>
              </a:rPr>
              <a:t>  </a:t>
            </a:r>
            <a:r>
              <a:rPr lang="en-US" sz="1400" dirty="0" smtClean="0">
                <a:solidFill>
                  <a:schemeClr val="tx1"/>
                </a:solidFill>
              </a:rPr>
              <a:t>.</a:t>
            </a:r>
            <a:endParaRPr lang="fa-IR" sz="1400" dirty="0" smtClean="0">
              <a:solidFill>
                <a:schemeClr val="tx1"/>
              </a:solidFill>
            </a:endParaRPr>
          </a:p>
          <a:p>
            <a:pPr algn="r" eaLnBrk="1" fontAlgn="auto" hangingPunct="1">
              <a:spcAft>
                <a:spcPts val="0"/>
              </a:spcAft>
              <a:buFont typeface="Arial" pitchFamily="34" charset="0"/>
              <a:buNone/>
              <a:defRPr/>
            </a:pPr>
            <a:endParaRPr lang="en-US" sz="1300" dirty="0" smtClean="0">
              <a:solidFill>
                <a:schemeClr val="tx1"/>
              </a:solidFill>
            </a:endParaRPr>
          </a:p>
        </p:txBody>
      </p:sp>
      <p:cxnSp>
        <p:nvCxnSpPr>
          <p:cNvPr id="5" name="Straight Arrow Connector 4"/>
          <p:cNvCxnSpPr/>
          <p:nvPr/>
        </p:nvCxnSpPr>
        <p:spPr>
          <a:xfrm>
            <a:off x="3581400" y="5486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762000"/>
            <a:ext cx="8610600" cy="5867400"/>
          </a:xfrm>
        </p:spPr>
        <p:txBody>
          <a:bodyPr>
            <a:noAutofit/>
          </a:bodyPr>
          <a:lstStyle/>
          <a:p>
            <a:pPr algn="l"/>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n-US" sz="1800" dirty="0" smtClean="0">
                <a:solidFill>
                  <a:schemeClr val="tx1"/>
                </a:solidFill>
              </a:rPr>
              <a:t>Adults with </a:t>
            </a:r>
            <a:r>
              <a:rPr lang="en-US" sz="1800" dirty="0" err="1" smtClean="0">
                <a:solidFill>
                  <a:schemeClr val="tx1"/>
                </a:solidFill>
              </a:rPr>
              <a:t>hormone­secreting</a:t>
            </a:r>
            <a:r>
              <a:rPr lang="en-US" sz="1800" dirty="0" smtClean="0">
                <a:solidFill>
                  <a:schemeClr val="tx1"/>
                </a:solidFill>
              </a:rPr>
              <a:t> ACCs usually present </a:t>
            </a:r>
            <a:r>
              <a:rPr lang="en-US" sz="1800" dirty="0" err="1" smtClean="0">
                <a:solidFill>
                  <a:schemeClr val="tx1"/>
                </a:solidFill>
              </a:rPr>
              <a:t>withCushing's</a:t>
            </a:r>
            <a:r>
              <a:rPr lang="en-US" sz="1800" dirty="0" smtClean="0">
                <a:solidFill>
                  <a:schemeClr val="tx1"/>
                </a:solidFill>
              </a:rPr>
              <a:t> syndrome alone (45 percent), or a mixed </a:t>
            </a:r>
            <a:r>
              <a:rPr lang="en-US" sz="1800" dirty="0" smtClean="0">
                <a:solidFill>
                  <a:schemeClr val="tx1"/>
                </a:solidFill>
              </a:rPr>
              <a:t>Cushing's</a:t>
            </a:r>
            <a:br>
              <a:rPr lang="en-US" sz="1800" dirty="0" smtClean="0">
                <a:solidFill>
                  <a:schemeClr val="tx1"/>
                </a:solidFill>
              </a:rPr>
            </a:br>
            <a:r>
              <a:rPr lang="en-US" sz="1800" dirty="0" smtClean="0">
                <a:solidFill>
                  <a:schemeClr val="tx1"/>
                </a:solidFill>
              </a:rPr>
              <a:t> and </a:t>
            </a:r>
            <a:r>
              <a:rPr lang="en-US" sz="1800" dirty="0" err="1" smtClean="0">
                <a:solidFill>
                  <a:schemeClr val="tx1"/>
                </a:solidFill>
              </a:rPr>
              <a:t>virilization</a:t>
            </a:r>
            <a:r>
              <a:rPr lang="en-US" sz="1800" dirty="0" smtClean="0">
                <a:solidFill>
                  <a:schemeClr val="tx1"/>
                </a:solidFill>
              </a:rPr>
              <a:t> syndrome, with overproduction of</a:t>
            </a:r>
            <a:br>
              <a:rPr lang="en-US" sz="1800" dirty="0" smtClean="0">
                <a:solidFill>
                  <a:schemeClr val="tx1"/>
                </a:solidFill>
              </a:rPr>
            </a:br>
            <a:r>
              <a:rPr lang="en-US" sz="1800" dirty="0" smtClean="0">
                <a:solidFill>
                  <a:schemeClr val="tx1"/>
                </a:solidFill>
              </a:rPr>
              <a:t>both </a:t>
            </a:r>
            <a:r>
              <a:rPr lang="en-US" sz="1800" dirty="0" err="1" smtClean="0">
                <a:solidFill>
                  <a:schemeClr val="tx1"/>
                </a:solidFill>
              </a:rPr>
              <a:t>glucocorticoids</a:t>
            </a:r>
            <a:r>
              <a:rPr lang="en-US" sz="1800" dirty="0" smtClean="0">
                <a:solidFill>
                  <a:schemeClr val="tx1"/>
                </a:solidFill>
              </a:rPr>
              <a:t> and androgens (25 percent) so the combination of </a:t>
            </a:r>
            <a:r>
              <a:rPr lang="en-US" sz="1800" dirty="0" err="1" smtClean="0">
                <a:solidFill>
                  <a:schemeClr val="tx1"/>
                </a:solidFill>
              </a:rPr>
              <a:t>hypercortisolism</a:t>
            </a:r>
            <a:r>
              <a:rPr lang="en-US" sz="1800" dirty="0" smtClean="0">
                <a:solidFill>
                  <a:schemeClr val="tx1"/>
                </a:solidFill>
              </a:rPr>
              <a:t> and androgen excess in an adrenal tumor raises the suspicion of ACC </a:t>
            </a:r>
            <a:r>
              <a:rPr lang="en-US" sz="1800" dirty="0" err="1" smtClean="0">
                <a:solidFill>
                  <a:schemeClr val="tx1"/>
                </a:solidFill>
              </a:rPr>
              <a:t>signiﬁcantly</a:t>
            </a:r>
            <a:r>
              <a:rPr lang="en-US" sz="1800" dirty="0" smtClean="0">
                <a:solidFill>
                  <a:schemeClr val="tx1"/>
                </a:solidFill>
              </a:rPr>
              <a:t>. </a:t>
            </a:r>
            <a:br>
              <a:rPr lang="en-US" sz="1800" dirty="0" smtClean="0">
                <a:solidFill>
                  <a:schemeClr val="tx1"/>
                </a:solidFill>
              </a:rPr>
            </a:br>
            <a:r>
              <a:rPr lang="en-US" sz="1800" dirty="0" smtClean="0">
                <a:solidFill>
                  <a:schemeClr val="tx1"/>
                </a:solidFill>
              </a:rPr>
              <a:t> Fewer than 10 percent present with </a:t>
            </a:r>
            <a:r>
              <a:rPr lang="en-US" sz="1800" dirty="0" err="1" smtClean="0">
                <a:solidFill>
                  <a:schemeClr val="tx1"/>
                </a:solidFill>
              </a:rPr>
              <a:t>virilization</a:t>
            </a:r>
            <a:r>
              <a:rPr lang="en-US" sz="1800" dirty="0" smtClean="0">
                <a:solidFill>
                  <a:schemeClr val="tx1"/>
                </a:solidFill>
              </a:rPr>
              <a:t> alone, but the presence of </a:t>
            </a:r>
            <a:r>
              <a:rPr lang="en-US" sz="1800" dirty="0" err="1" smtClean="0">
                <a:solidFill>
                  <a:schemeClr val="tx1"/>
                </a:solidFill>
              </a:rPr>
              <a:t>virilization</a:t>
            </a:r>
            <a:r>
              <a:rPr lang="en-US" sz="1800" dirty="0" smtClean="0">
                <a:solidFill>
                  <a:schemeClr val="tx1"/>
                </a:solidFill>
              </a:rPr>
              <a:t> in a patient with an adrenal neoplasm suggests a ACC rather than an adenoma.</a:t>
            </a:r>
            <a:br>
              <a:rPr lang="en-US" sz="1800" dirty="0" smtClean="0">
                <a:solidFill>
                  <a:schemeClr val="tx1"/>
                </a:solidFill>
              </a:rPr>
            </a:br>
            <a:r>
              <a:rPr lang="en-US" sz="1800" dirty="0" smtClean="0">
                <a:solidFill>
                  <a:schemeClr val="tx1"/>
                </a:solidFill>
              </a:rPr>
              <a:t> </a:t>
            </a:r>
            <a:r>
              <a:rPr lang="en-US" sz="1800" dirty="0" err="1" smtClean="0">
                <a:solidFill>
                  <a:schemeClr val="tx1"/>
                </a:solidFill>
              </a:rPr>
              <a:t>Aldosterone</a:t>
            </a:r>
            <a:r>
              <a:rPr lang="en-US" sz="1800" dirty="0" smtClean="0">
                <a:solidFill>
                  <a:schemeClr val="tx1"/>
                </a:solidFill>
              </a:rPr>
              <a:t>-producing ACC is also rare, probably comprising &lt;2% of patients with ACC . The clinical symptoms associated with </a:t>
            </a:r>
            <a:r>
              <a:rPr lang="en-US" sz="1800" dirty="0" err="1" smtClean="0">
                <a:solidFill>
                  <a:schemeClr val="tx1"/>
                </a:solidFill>
              </a:rPr>
              <a:t>glucocorticoid</a:t>
            </a:r>
            <a:r>
              <a:rPr lang="en-US" sz="1800" dirty="0" smtClean="0">
                <a:solidFill>
                  <a:schemeClr val="tx1"/>
                </a:solidFill>
              </a:rPr>
              <a:t> excess, such </a:t>
            </a:r>
            <a:r>
              <a:rPr lang="en-US" sz="1800" dirty="0" smtClean="0">
                <a:solidFill>
                  <a:schemeClr val="tx1"/>
                </a:solidFill>
              </a:rPr>
              <a:t>as</a:t>
            </a:r>
            <a:br>
              <a:rPr lang="en-US" sz="1800" dirty="0" smtClean="0">
                <a:solidFill>
                  <a:schemeClr val="tx1"/>
                </a:solidFill>
              </a:rPr>
            </a:br>
            <a:r>
              <a:rPr lang="en-US" sz="1800" dirty="0" smtClean="0">
                <a:solidFill>
                  <a:schemeClr val="tx1"/>
                </a:solidFill>
              </a:rPr>
              <a:t> weight gain, weakness, and </a:t>
            </a:r>
            <a:r>
              <a:rPr lang="en-US" sz="1800" dirty="0" err="1" smtClean="0">
                <a:solidFill>
                  <a:schemeClr val="tx1"/>
                </a:solidFill>
              </a:rPr>
              <a:t>insomnia,usually</a:t>
            </a:r>
            <a:r>
              <a:rPr lang="en-US" sz="1800" dirty="0" smtClean="0">
                <a:solidFill>
                  <a:schemeClr val="tx1"/>
                </a:solidFill>
              </a:rPr>
              <a:t> develop very rapidly (over </a:t>
            </a:r>
            <a:r>
              <a:rPr lang="en-US" sz="1800" dirty="0" smtClean="0">
                <a:solidFill>
                  <a:schemeClr val="tx1"/>
                </a:solidFill>
              </a:rPr>
              <a:t/>
            </a:r>
            <a:br>
              <a:rPr lang="en-US" sz="1800" dirty="0" smtClean="0">
                <a:solidFill>
                  <a:schemeClr val="tx1"/>
                </a:solidFill>
              </a:rPr>
            </a:br>
            <a:r>
              <a:rPr lang="en-US" sz="1800" dirty="0" smtClean="0">
                <a:solidFill>
                  <a:schemeClr val="tx1"/>
                </a:solidFill>
              </a:rPr>
              <a:t>three</a:t>
            </a:r>
            <a:r>
              <a:rPr lang="en-US" sz="1800" dirty="0" smtClean="0">
                <a:solidFill>
                  <a:schemeClr val="tx1"/>
                </a:solidFill>
              </a:rPr>
              <a:t> to six months).</a:t>
            </a:r>
            <a:br>
              <a:rPr lang="en-US" sz="1800" dirty="0" smtClean="0">
                <a:solidFill>
                  <a:schemeClr val="tx1"/>
                </a:solidFill>
              </a:rPr>
            </a:br>
            <a:r>
              <a:rPr lang="en-US" sz="1800" dirty="0" smtClean="0">
                <a:solidFill>
                  <a:schemeClr val="tx1"/>
                </a:solidFill>
              </a:rPr>
              <a:t>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304800" y="381000"/>
            <a:ext cx="8458200" cy="4267200"/>
          </a:xfrm>
        </p:spPr>
        <p:txBody>
          <a:bodyPr>
            <a:noAutofit/>
          </a:bodyPr>
          <a:lstStyle/>
          <a:p>
            <a:pPr algn="l"/>
            <a:r>
              <a:rPr lang="en-US" sz="1600" dirty="0" smtClean="0"/>
              <a:t/>
            </a:r>
            <a:br>
              <a:rPr lang="en-US" sz="1600" dirty="0" smtClean="0"/>
            </a:br>
            <a:r>
              <a:rPr lang="en-US" sz="1600" dirty="0" smtClean="0"/>
              <a:t> clinical signs of androgen excess in ACC usually develop rapidly (often&lt;12 months).</a:t>
            </a:r>
            <a:br>
              <a:rPr lang="en-US" sz="1600" dirty="0" smtClean="0"/>
            </a:br>
            <a:r>
              <a:rPr lang="en-US" sz="1600" dirty="0" smtClean="0"/>
              <a:t/>
            </a:r>
            <a:br>
              <a:rPr lang="en-US" sz="1600" dirty="0" smtClean="0"/>
            </a:br>
            <a:r>
              <a:rPr lang="en-US" sz="1600" dirty="0" smtClean="0"/>
              <a:t> Patients who have coexisting </a:t>
            </a:r>
            <a:r>
              <a:rPr lang="en-US" sz="1600" dirty="0" err="1" smtClean="0"/>
              <a:t>hypersecretion</a:t>
            </a:r>
            <a:r>
              <a:rPr lang="en-US" sz="1600" dirty="0" smtClean="0"/>
              <a:t> </a:t>
            </a:r>
            <a:r>
              <a:rPr lang="en-US" sz="1600" dirty="0" err="1" smtClean="0"/>
              <a:t>ofadrenal</a:t>
            </a:r>
            <a:r>
              <a:rPr lang="en-US" sz="1600" dirty="0" smtClean="0"/>
              <a:t> androgens may not experience the typical catabolic effects of </a:t>
            </a:r>
            <a:r>
              <a:rPr lang="en-US" sz="1600" dirty="0" err="1" smtClean="0"/>
              <a:t>glucocorticoid</a:t>
            </a:r>
            <a:r>
              <a:rPr lang="en-US" sz="1600" dirty="0" smtClean="0"/>
              <a:t/>
            </a:r>
            <a:br>
              <a:rPr lang="en-US" sz="1600" dirty="0" smtClean="0"/>
            </a:br>
            <a:r>
              <a:rPr lang="en-US" sz="1600" dirty="0" smtClean="0"/>
              <a:t> excess. </a:t>
            </a:r>
            <a:r>
              <a:rPr lang="en-US" sz="1600" dirty="0" smtClean="0"/>
              <a:t/>
            </a:r>
            <a:br>
              <a:rPr lang="en-US" sz="1600" dirty="0" smtClean="0"/>
            </a:br>
            <a:r>
              <a:rPr lang="en-US" sz="1600" dirty="0" smtClean="0"/>
              <a:t/>
            </a:r>
            <a:br>
              <a:rPr lang="en-US" sz="1600" dirty="0" smtClean="0"/>
            </a:br>
            <a:r>
              <a:rPr lang="en-US" sz="1600" dirty="0" err="1" smtClean="0">
                <a:solidFill>
                  <a:schemeClr val="accent4"/>
                </a:solidFill>
              </a:rPr>
              <a:t>Imaging:</a:t>
            </a:r>
            <a:r>
              <a:rPr lang="en-US" sz="1600" dirty="0" err="1" smtClean="0"/>
              <a:t>Most</a:t>
            </a:r>
            <a:r>
              <a:rPr lang="en-US" sz="1600" dirty="0" smtClean="0"/>
              <a:t> </a:t>
            </a:r>
            <a:r>
              <a:rPr lang="en-US" sz="1600" dirty="0" smtClean="0"/>
              <a:t>ACCs are greater than 4 cm in diameter when discovered . </a:t>
            </a:r>
            <a:br>
              <a:rPr lang="en-US" sz="1600" dirty="0" smtClean="0"/>
            </a:br>
            <a:r>
              <a:rPr lang="en-US" sz="1600" dirty="0" smtClean="0"/>
              <a:t>ACC is a  inhomogeneous mass with heterogeneous enhancement, Central necrosis, Calcification ( 20-30%), irregular borders,  invasion of surrounding structures or lymph node</a:t>
            </a:r>
            <a:br>
              <a:rPr lang="en-US" sz="1600" dirty="0" smtClean="0"/>
            </a:br>
            <a:r>
              <a:rPr lang="en-US" sz="1600" dirty="0" smtClean="0"/>
              <a:t>enlargement.  </a:t>
            </a:r>
            <a:br>
              <a:rPr lang="en-US" sz="1600" dirty="0" smtClean="0"/>
            </a:br>
            <a:r>
              <a:rPr lang="en-US" sz="1600" dirty="0" smtClean="0"/>
              <a:t/>
            </a:r>
            <a:br>
              <a:rPr lang="en-US" sz="1600" dirty="0" smtClean="0"/>
            </a:br>
            <a:r>
              <a:rPr lang="en-US" sz="1600" dirty="0" smtClean="0"/>
              <a:t> </a:t>
            </a:r>
            <a:r>
              <a:rPr lang="en-US" sz="1600" dirty="0" err="1" smtClean="0"/>
              <a:t>Pre­contrast</a:t>
            </a:r>
            <a:r>
              <a:rPr lang="en-US" sz="1600" dirty="0" smtClean="0"/>
              <a:t> HU &gt;20 and &lt;50 percent contrast washout at 10 minutes is more</a:t>
            </a:r>
            <a:br>
              <a:rPr lang="en-US" sz="1600" dirty="0" smtClean="0"/>
            </a:br>
            <a:r>
              <a:rPr lang="en-US" sz="1600" dirty="0" smtClean="0"/>
              <a:t> suspicious for malignancy.</a:t>
            </a:r>
            <a:br>
              <a:rPr lang="en-US" sz="1600" dirty="0" smtClean="0"/>
            </a:b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381000"/>
            <a:ext cx="7772400" cy="2460625"/>
          </a:xfrm>
        </p:spPr>
        <p:txBody>
          <a:bodyPr>
            <a:noAutofit/>
          </a:bodyPr>
          <a:lstStyle/>
          <a:p>
            <a:pPr algn="l"/>
            <a:r>
              <a:rPr lang="en-US" sz="1700" dirty="0" smtClean="0">
                <a:solidFill>
                  <a:schemeClr val="accent4"/>
                </a:solidFill>
              </a:rPr>
              <a:t>In  our patient</a:t>
            </a:r>
            <a:r>
              <a:rPr lang="en-US" sz="1500" dirty="0" smtClean="0">
                <a:solidFill>
                  <a:schemeClr val="tx1"/>
                </a:solidFill>
              </a:rPr>
              <a:t/>
            </a:r>
            <a:br>
              <a:rPr lang="en-US" sz="1500" dirty="0" smtClean="0">
                <a:solidFill>
                  <a:schemeClr val="tx1"/>
                </a:solidFill>
              </a:rPr>
            </a:br>
            <a:r>
              <a:rPr lang="en-US" sz="1500" dirty="0" smtClean="0">
                <a:solidFill>
                  <a:schemeClr val="tx1"/>
                </a:solidFill>
              </a:rPr>
              <a:t>the combination of </a:t>
            </a:r>
            <a:r>
              <a:rPr lang="en-US" sz="1500" dirty="0" err="1" smtClean="0">
                <a:solidFill>
                  <a:schemeClr val="tx1"/>
                </a:solidFill>
              </a:rPr>
              <a:t>hypercortisolism</a:t>
            </a:r>
            <a:r>
              <a:rPr lang="en-US" sz="1500" dirty="0" smtClean="0">
                <a:solidFill>
                  <a:schemeClr val="tx1"/>
                </a:solidFill>
              </a:rPr>
              <a:t> and androgen excess</a:t>
            </a:r>
            <a:br>
              <a:rPr lang="en-US" sz="1500" dirty="0" smtClean="0">
                <a:solidFill>
                  <a:schemeClr val="tx1"/>
                </a:solidFill>
              </a:rPr>
            </a:br>
            <a:r>
              <a:rPr lang="en-US" sz="1500" dirty="0" smtClean="0">
                <a:solidFill>
                  <a:schemeClr val="tx1"/>
                </a:solidFill>
              </a:rPr>
              <a:t> symptoms associated with </a:t>
            </a:r>
            <a:r>
              <a:rPr lang="en-US" sz="1500" dirty="0" err="1" smtClean="0">
                <a:solidFill>
                  <a:schemeClr val="tx1"/>
                </a:solidFill>
              </a:rPr>
              <a:t>glucocorticoid</a:t>
            </a:r>
            <a:r>
              <a:rPr lang="en-US" sz="1500" dirty="0" smtClean="0">
                <a:solidFill>
                  <a:schemeClr val="tx1"/>
                </a:solidFill>
              </a:rPr>
              <a:t> excess develop rapidly symptoms associated with androgen excess are sudden in onset  and develop rapidly</a:t>
            </a:r>
            <a:br>
              <a:rPr lang="en-US" sz="1500" dirty="0" smtClean="0">
                <a:solidFill>
                  <a:schemeClr val="tx1"/>
                </a:solidFill>
              </a:rPr>
            </a:br>
            <a:r>
              <a:rPr lang="en-US" sz="1500" dirty="0" smtClean="0">
                <a:solidFill>
                  <a:schemeClr val="tx1"/>
                </a:solidFill>
              </a:rPr>
              <a:t> testosterone level three times the upper-normal range (&gt; 2 </a:t>
            </a:r>
            <a:r>
              <a:rPr lang="en-US" sz="1500" dirty="0" err="1" smtClean="0">
                <a:solidFill>
                  <a:schemeClr val="tx1"/>
                </a:solidFill>
              </a:rPr>
              <a:t>ng</a:t>
            </a:r>
            <a:r>
              <a:rPr lang="en-US" sz="1500" dirty="0" smtClean="0">
                <a:solidFill>
                  <a:schemeClr val="tx1"/>
                </a:solidFill>
              </a:rPr>
              <a:t>/ml )</a:t>
            </a:r>
            <a:br>
              <a:rPr lang="en-US" sz="1500" dirty="0" smtClean="0">
                <a:solidFill>
                  <a:schemeClr val="tx1"/>
                </a:solidFill>
              </a:rPr>
            </a:br>
            <a:r>
              <a:rPr lang="en-US" sz="1500" dirty="0" smtClean="0">
                <a:solidFill>
                  <a:schemeClr val="tx1"/>
                </a:solidFill>
              </a:rPr>
              <a:t> Size of tumor (8.5 Cm) </a:t>
            </a:r>
            <a:br>
              <a:rPr lang="en-US" sz="1500" dirty="0" smtClean="0">
                <a:solidFill>
                  <a:schemeClr val="tx1"/>
                </a:solidFill>
              </a:rPr>
            </a:br>
            <a:r>
              <a:rPr lang="en-US" sz="1500" dirty="0" smtClean="0">
                <a:solidFill>
                  <a:schemeClr val="tx1"/>
                </a:solidFill>
              </a:rPr>
              <a:t> </a:t>
            </a:r>
            <a:r>
              <a:rPr lang="en-US" sz="1500" dirty="0" err="1" smtClean="0">
                <a:solidFill>
                  <a:schemeClr val="tx1"/>
                </a:solidFill>
              </a:rPr>
              <a:t>heterogenous</a:t>
            </a:r>
            <a:r>
              <a:rPr lang="en-US" sz="1500" dirty="0" smtClean="0">
                <a:solidFill>
                  <a:schemeClr val="tx1"/>
                </a:solidFill>
              </a:rPr>
              <a:t> enhancing mass</a:t>
            </a:r>
            <a:br>
              <a:rPr lang="en-US" sz="1500" dirty="0" smtClean="0">
                <a:solidFill>
                  <a:schemeClr val="tx1"/>
                </a:solidFill>
              </a:rPr>
            </a:br>
            <a:r>
              <a:rPr lang="en-US" sz="1500" dirty="0" smtClean="0">
                <a:solidFill>
                  <a:schemeClr val="tx1"/>
                </a:solidFill>
              </a:rPr>
              <a:t> mean HU :35 in </a:t>
            </a:r>
            <a:r>
              <a:rPr lang="en-US" sz="1500" dirty="0" err="1" smtClean="0">
                <a:solidFill>
                  <a:schemeClr val="tx1"/>
                </a:solidFill>
              </a:rPr>
              <a:t>precontrast</a:t>
            </a:r>
            <a:r>
              <a:rPr lang="en-US" sz="1500" dirty="0" smtClean="0">
                <a:solidFill>
                  <a:schemeClr val="tx1"/>
                </a:solidFill>
              </a:rPr>
              <a:t/>
            </a:r>
            <a:br>
              <a:rPr lang="en-US" sz="1500" dirty="0" smtClean="0">
                <a:solidFill>
                  <a:schemeClr val="tx1"/>
                </a:solidFill>
              </a:rPr>
            </a:br>
            <a:r>
              <a:rPr lang="en-US" sz="1500" dirty="0" smtClean="0">
                <a:solidFill>
                  <a:schemeClr val="tx1"/>
                </a:solidFill>
              </a:rPr>
              <a:t> in early and delayed phase no wash out</a:t>
            </a:r>
            <a:endParaRPr lang="en-US" sz="1500" dirty="0">
              <a:solidFill>
                <a:schemeClr val="tx1"/>
              </a:solidFill>
            </a:endParaRPr>
          </a:p>
        </p:txBody>
      </p:sp>
      <p:sp>
        <p:nvSpPr>
          <p:cNvPr id="4" name="Down Arrow 3"/>
          <p:cNvSpPr/>
          <p:nvPr/>
        </p:nvSpPr>
        <p:spPr>
          <a:xfrm>
            <a:off x="4114800" y="3048000"/>
            <a:ext cx="484632"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3669" y="4267200"/>
            <a:ext cx="4147131" cy="369332"/>
          </a:xfrm>
          <a:prstGeom prst="rect">
            <a:avLst/>
          </a:prstGeom>
          <a:noFill/>
        </p:spPr>
        <p:txBody>
          <a:bodyPr wrap="square" rtlCol="0">
            <a:spAutoFit/>
          </a:bodyPr>
          <a:lstStyle/>
          <a:p>
            <a:pPr algn="ctr"/>
            <a:r>
              <a:rPr lang="en-US" b="1" dirty="0" err="1" smtClean="0">
                <a:solidFill>
                  <a:schemeClr val="accent4"/>
                </a:solidFill>
              </a:rPr>
              <a:t>Adrenocortical</a:t>
            </a:r>
            <a:r>
              <a:rPr lang="en-US" b="1" dirty="0" smtClean="0">
                <a:solidFill>
                  <a:schemeClr val="accent4"/>
                </a:solidFill>
              </a:rPr>
              <a:t>  carcinoma</a:t>
            </a:r>
            <a:endParaRPr lang="en-US" b="1" dirty="0">
              <a:solidFill>
                <a:schemeClr val="accent4"/>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What labs or other study do you need?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228600" y="990600"/>
            <a:ext cx="8763000" cy="400664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57199" y="533400"/>
            <a:ext cx="6452755" cy="257175"/>
          </a:xfrm>
          <a:prstGeom prst="rect">
            <a:avLst/>
          </a:prstGeom>
          <a:noFill/>
          <a:ln w="9525">
            <a:noFill/>
            <a:miter lim="800000"/>
            <a:headEnd/>
            <a:tailEnd/>
          </a:ln>
          <a:effectLst/>
        </p:spPr>
      </p:pic>
      <p:sp>
        <p:nvSpPr>
          <p:cNvPr id="10" name="Rectangle 9"/>
          <p:cNvSpPr/>
          <p:nvPr/>
        </p:nvSpPr>
        <p:spPr>
          <a:xfrm>
            <a:off x="228600" y="6172200"/>
            <a:ext cx="8610600" cy="276999"/>
          </a:xfrm>
          <a:prstGeom prst="rect">
            <a:avLst/>
          </a:prstGeom>
        </p:spPr>
        <p:txBody>
          <a:bodyPr wrap="square">
            <a:spAutoFit/>
          </a:bodyPr>
          <a:lstStyle/>
          <a:p>
            <a:r>
              <a:rPr lang="en-US" sz="1200" dirty="0" smtClean="0">
                <a:solidFill>
                  <a:schemeClr val="bg1"/>
                </a:solidFill>
              </a:rPr>
              <a:t> Recommendations of the ACC Working Group of the European Network for the Study of Adrenal Tumors (ENSAT)</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762000"/>
          <a:ext cx="7848600" cy="3543156"/>
        </p:xfrm>
        <a:graphic>
          <a:graphicData uri="http://schemas.openxmlformats.org/drawingml/2006/table">
            <a:tbl>
              <a:tblPr/>
              <a:tblGrid>
                <a:gridCol w="3352800"/>
                <a:gridCol w="4495800"/>
              </a:tblGrid>
              <a:tr h="297907">
                <a:tc>
                  <a:txBody>
                    <a:bodyPr/>
                    <a:lstStyle/>
                    <a:p>
                      <a:pPr algn="ctr"/>
                      <a:r>
                        <a:rPr lang="en-US" sz="1800" b="1" dirty="0"/>
                        <a:t>Imaging</a:t>
                      </a:r>
                      <a:endParaRPr lang="en-US" sz="1800" dirty="0"/>
                    </a:p>
                  </a:txBody>
                  <a:tcPr marL="28539" marR="28539" marT="28539" marB="2853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sz="1800"/>
                        <a:t> </a:t>
                      </a:r>
                    </a:p>
                  </a:txBody>
                  <a:tcPr marL="28539" marR="28539" marT="28539" marB="28539">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CCCCC"/>
                    </a:solidFill>
                  </a:tcPr>
                </a:tc>
              </a:tr>
              <a:tr h="1726002">
                <a:tc>
                  <a:txBody>
                    <a:bodyPr/>
                    <a:lstStyle/>
                    <a:p>
                      <a:pPr algn="ctr"/>
                      <a:r>
                        <a:rPr lang="en-US" sz="1800" dirty="0"/>
                        <a:t/>
                      </a:r>
                      <a:br>
                        <a:rPr lang="en-US" sz="1800" dirty="0"/>
                      </a:br>
                      <a:endParaRPr lang="en-US" sz="1800" dirty="0"/>
                    </a:p>
                  </a:txBody>
                  <a:tcPr marL="28539" marR="28539" marT="28539" marB="2853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buFont typeface="Arial"/>
                        <a:buChar char="•"/>
                      </a:pPr>
                      <a:r>
                        <a:rPr lang="en-US" sz="1800" dirty="0"/>
                        <a:t>CT or MRI of abdomen and CT </a:t>
                      </a:r>
                      <a:r>
                        <a:rPr lang="en-US" sz="1800" dirty="0" smtClean="0"/>
                        <a:t>thorax</a:t>
                      </a:r>
                      <a:endParaRPr lang="en-US" sz="1800" dirty="0"/>
                    </a:p>
                    <a:p>
                      <a:pPr algn="ctr">
                        <a:buFont typeface="Arial"/>
                        <a:buChar char="•"/>
                      </a:pPr>
                      <a:r>
                        <a:rPr lang="en-US" sz="1800" dirty="0"/>
                        <a:t>Bone </a:t>
                      </a:r>
                      <a:r>
                        <a:rPr lang="en-US" sz="1800" dirty="0" err="1"/>
                        <a:t>scintigraphy</a:t>
                      </a:r>
                      <a:r>
                        <a:rPr lang="en-US" sz="1800" dirty="0"/>
                        <a:t> (when suspecting skeletal metastases</a:t>
                      </a:r>
                      <a:r>
                        <a:rPr lang="en-US" sz="1800" dirty="0" smtClean="0"/>
                        <a:t>)</a:t>
                      </a:r>
                      <a:endParaRPr lang="en-US" sz="1800" dirty="0"/>
                    </a:p>
                    <a:p>
                      <a:pPr algn="ctr">
                        <a:buFont typeface="Arial"/>
                        <a:buChar char="•"/>
                      </a:pPr>
                      <a:r>
                        <a:rPr lang="en-US" sz="1800" dirty="0"/>
                        <a:t>FDG-PET (optional)</a:t>
                      </a:r>
                      <a:br>
                        <a:rPr lang="en-US" sz="1800" dirty="0"/>
                      </a:br>
                      <a:endParaRPr lang="en-US" sz="1800" dirty="0"/>
                    </a:p>
                  </a:txBody>
                  <a:tcPr marL="28539" marR="28539" marT="28539" marB="28539">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297907">
                <a:tc>
                  <a:txBody>
                    <a:bodyPr/>
                    <a:lstStyle/>
                    <a:p>
                      <a:pPr algn="ctr"/>
                      <a:r>
                        <a:rPr lang="en-US" sz="1800" dirty="0"/>
                        <a:t> </a:t>
                      </a:r>
                      <a:r>
                        <a:rPr lang="en-US" sz="1800" b="1" dirty="0"/>
                        <a:t>Staging during follow-up</a:t>
                      </a:r>
                      <a:endParaRPr lang="en-US" sz="1800" dirty="0"/>
                    </a:p>
                  </a:txBody>
                  <a:tcPr marL="28539" marR="28539" marT="28539" marB="2853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CCCCC"/>
                    </a:solidFill>
                  </a:tcPr>
                </a:tc>
                <a:tc>
                  <a:txBody>
                    <a:bodyPr/>
                    <a:lstStyle/>
                    <a:p>
                      <a:pPr algn="ctr"/>
                      <a:r>
                        <a:rPr lang="en-US" sz="1800"/>
                        <a:t> </a:t>
                      </a:r>
                    </a:p>
                  </a:txBody>
                  <a:tcPr marL="28539" marR="28539" marT="28539" marB="28539">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CCCCC"/>
                    </a:solidFill>
                  </a:tcPr>
                </a:tc>
              </a:tr>
              <a:tr h="1037698">
                <a:tc>
                  <a:txBody>
                    <a:bodyPr/>
                    <a:lstStyle/>
                    <a:p>
                      <a:pPr algn="ctr"/>
                      <a:endParaRPr lang="en-US" sz="1800"/>
                    </a:p>
                  </a:txBody>
                  <a:tcPr marL="28539" marR="28539" marT="28539" marB="28539"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buFont typeface="Arial"/>
                        <a:buChar char="•"/>
                      </a:pPr>
                      <a:r>
                        <a:rPr lang="en-US" sz="1800" dirty="0"/>
                        <a:t>CT or MRI of abdomen and CT thorax every 2 - 3 months (depending on treatment)</a:t>
                      </a:r>
                      <a:br>
                        <a:rPr lang="en-US" sz="1800" dirty="0"/>
                      </a:br>
                      <a:endParaRPr lang="en-US" sz="1800" dirty="0"/>
                    </a:p>
                  </a:txBody>
                  <a:tcPr marL="28539" marR="28539" marT="28539" marB="28539">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bl>
          </a:graphicData>
        </a:graphic>
      </p:graphicFrame>
      <p:sp>
        <p:nvSpPr>
          <p:cNvPr id="7" name="Rectangle 6"/>
          <p:cNvSpPr/>
          <p:nvPr/>
        </p:nvSpPr>
        <p:spPr>
          <a:xfrm>
            <a:off x="304800" y="6172200"/>
            <a:ext cx="8839200" cy="276999"/>
          </a:xfrm>
          <a:prstGeom prst="rect">
            <a:avLst/>
          </a:prstGeom>
        </p:spPr>
        <p:txBody>
          <a:bodyPr wrap="square">
            <a:spAutoFit/>
          </a:bodyPr>
          <a:lstStyle/>
          <a:p>
            <a:r>
              <a:rPr lang="en-US" sz="1200" dirty="0" smtClean="0">
                <a:solidFill>
                  <a:schemeClr val="bg1"/>
                </a:solidFill>
              </a:rPr>
              <a:t> Recommendations of the ACC Working Group of the European Network for the Study of Adrenal Tumors (ENSAT)</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667000" y="1143000"/>
            <a:ext cx="4203700" cy="4203700"/>
          </a:xfrm>
          <a:prstGeom prst="rect">
            <a:avLst/>
          </a:prstGeom>
          <a:noFill/>
          <a:ln w="9525">
            <a:noFill/>
            <a:miter lim="800000"/>
            <a:headEnd/>
            <a:tailEnd/>
          </a:ln>
          <a:effectLst/>
        </p:spPr>
      </p:pic>
      <p:cxnSp>
        <p:nvCxnSpPr>
          <p:cNvPr id="5" name="Straight Arrow Connector 4"/>
          <p:cNvCxnSpPr/>
          <p:nvPr/>
        </p:nvCxnSpPr>
        <p:spPr>
          <a:xfrm rot="10800000" flipV="1">
            <a:off x="6172200" y="2133600"/>
            <a:ext cx="1143000" cy="914400"/>
          </a:xfrm>
          <a:prstGeom prst="straightConnector1">
            <a:avLst/>
          </a:prstGeom>
          <a:ln w="28575">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11" name="Rectangle 10"/>
          <p:cNvSpPr/>
          <p:nvPr/>
        </p:nvSpPr>
        <p:spPr>
          <a:xfrm>
            <a:off x="7391400" y="1905000"/>
            <a:ext cx="1492716" cy="369332"/>
          </a:xfrm>
          <a:prstGeom prst="rect">
            <a:avLst/>
          </a:prstGeom>
        </p:spPr>
        <p:txBody>
          <a:bodyPr wrap="none">
            <a:spAutoFit/>
          </a:bodyPr>
          <a:lstStyle/>
          <a:p>
            <a:r>
              <a:rPr lang="en-US" dirty="0" smtClean="0"/>
              <a:t>Lung Nodule</a:t>
            </a:r>
            <a:endParaRPr lang="en-US" dirty="0"/>
          </a:p>
        </p:txBody>
      </p:sp>
      <p:sp>
        <p:nvSpPr>
          <p:cNvPr id="6" name="TextBox 5"/>
          <p:cNvSpPr txBox="1"/>
          <p:nvPr/>
        </p:nvSpPr>
        <p:spPr>
          <a:xfrm>
            <a:off x="838200" y="152400"/>
            <a:ext cx="5562600" cy="523220"/>
          </a:xfrm>
          <a:prstGeom prst="rect">
            <a:avLst/>
          </a:prstGeom>
          <a:noFill/>
        </p:spPr>
        <p:txBody>
          <a:bodyPr wrap="square" rtlCol="0">
            <a:spAutoFit/>
          </a:bodyPr>
          <a:lstStyle/>
          <a:p>
            <a:r>
              <a:rPr lang="en-US" sz="2800" b="1" dirty="0" smtClean="0">
                <a:solidFill>
                  <a:schemeClr val="accent4"/>
                </a:solidFill>
              </a:rPr>
              <a:t>Our patient :  lung CT Scan</a:t>
            </a:r>
            <a:endParaRPr lang="en-US" sz="28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971800" y="1752600"/>
            <a:ext cx="3376613" cy="3376613"/>
          </a:xfrm>
          <a:prstGeom prst="rect">
            <a:avLst/>
          </a:prstGeom>
          <a:noFill/>
          <a:ln w="9525">
            <a:noFill/>
            <a:miter lim="800000"/>
            <a:headEnd/>
            <a:tailEnd/>
          </a:ln>
          <a:effectLst/>
        </p:spPr>
      </p:pic>
      <p:cxnSp>
        <p:nvCxnSpPr>
          <p:cNvPr id="3" name="Straight Arrow Connector 2"/>
          <p:cNvCxnSpPr/>
          <p:nvPr/>
        </p:nvCxnSpPr>
        <p:spPr>
          <a:xfrm>
            <a:off x="2667000" y="2438400"/>
            <a:ext cx="838200" cy="685800"/>
          </a:xfrm>
          <a:prstGeom prst="straightConnector1">
            <a:avLst/>
          </a:prstGeom>
          <a:ln w="28575">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6" name="TextBox 5"/>
          <p:cNvSpPr txBox="1"/>
          <p:nvPr/>
        </p:nvSpPr>
        <p:spPr>
          <a:xfrm>
            <a:off x="304800" y="1752600"/>
            <a:ext cx="2590800" cy="338554"/>
          </a:xfrm>
          <a:prstGeom prst="rect">
            <a:avLst/>
          </a:prstGeom>
          <a:noFill/>
        </p:spPr>
        <p:txBody>
          <a:bodyPr wrap="square" rtlCol="0">
            <a:spAutoFit/>
          </a:bodyPr>
          <a:lstStyle/>
          <a:p>
            <a:r>
              <a:rPr lang="en-US" sz="1600" dirty="0" smtClean="0"/>
              <a:t>Low density liver nodule</a:t>
            </a:r>
            <a:endParaRPr lang="en-US" sz="1600" dirty="0"/>
          </a:p>
        </p:txBody>
      </p:sp>
      <p:sp>
        <p:nvSpPr>
          <p:cNvPr id="9" name="TextBox 8"/>
          <p:cNvSpPr txBox="1"/>
          <p:nvPr/>
        </p:nvSpPr>
        <p:spPr>
          <a:xfrm>
            <a:off x="457200" y="381000"/>
            <a:ext cx="6248400" cy="461665"/>
          </a:xfrm>
          <a:prstGeom prst="rect">
            <a:avLst/>
          </a:prstGeom>
          <a:noFill/>
        </p:spPr>
        <p:txBody>
          <a:bodyPr wrap="square" rtlCol="0">
            <a:spAutoFit/>
          </a:bodyPr>
          <a:lstStyle/>
          <a:p>
            <a:r>
              <a:rPr lang="en-US" sz="2400" b="1" dirty="0" smtClean="0">
                <a:solidFill>
                  <a:schemeClr val="accent4"/>
                </a:solidFill>
              </a:rPr>
              <a:t>Our patient : Abdomen CT Scan</a:t>
            </a:r>
            <a:endParaRPr lang="en-US" sz="24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799" y="533400"/>
            <a:ext cx="6324601" cy="3233891"/>
          </a:xfrm>
          <a:prstGeom prst="rect">
            <a:avLst/>
          </a:prstGeom>
          <a:noFill/>
          <a:ln w="9525">
            <a:noFill/>
            <a:miter lim="800000"/>
            <a:headEnd/>
            <a:tailEnd/>
          </a:ln>
          <a:effectLst/>
        </p:spPr>
      </p:pic>
      <p:sp>
        <p:nvSpPr>
          <p:cNvPr id="5" name="TextBox 4"/>
          <p:cNvSpPr txBox="1"/>
          <p:nvPr/>
        </p:nvSpPr>
        <p:spPr>
          <a:xfrm>
            <a:off x="685800" y="4267200"/>
            <a:ext cx="7772400" cy="461665"/>
          </a:xfrm>
          <a:prstGeom prst="rect">
            <a:avLst/>
          </a:prstGeom>
          <a:noFill/>
        </p:spPr>
        <p:txBody>
          <a:bodyPr wrap="square" rtlCol="0">
            <a:spAutoFit/>
          </a:bodyPr>
          <a:lstStyle/>
          <a:p>
            <a:pPr algn="ctr"/>
            <a:r>
              <a:rPr lang="en-US" sz="1200" b="1" dirty="0" smtClean="0"/>
              <a:t>Localization of distant metastases in 160 patients with metastatic ACC. Data from the German ACC Registry (October 2009)</a:t>
            </a:r>
            <a:endParaRPr lang="en-US" sz="1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4000" dirty="0" smtClean="0">
                <a:solidFill>
                  <a:schemeClr val="tx1"/>
                </a:solidFill>
              </a:rPr>
              <a:t>What is the staging system for </a:t>
            </a:r>
            <a:br>
              <a:rPr lang="en-US" sz="4000" dirty="0" smtClean="0">
                <a:solidFill>
                  <a:schemeClr val="tx1"/>
                </a:solidFill>
              </a:rPr>
            </a:br>
            <a:r>
              <a:rPr lang="en-US" sz="4000" dirty="0" err="1" smtClean="0">
                <a:solidFill>
                  <a:schemeClr val="tx1"/>
                </a:solidFill>
              </a:rPr>
              <a:t>adrenocortical</a:t>
            </a:r>
            <a:r>
              <a:rPr lang="en-US" sz="4000" dirty="0" smtClean="0">
                <a:solidFill>
                  <a:schemeClr val="tx1"/>
                </a:solidFill>
              </a:rPr>
              <a:t> </a:t>
            </a:r>
            <a:r>
              <a:rPr lang="en-US" sz="4000" dirty="0" err="1" smtClean="0">
                <a:solidFill>
                  <a:schemeClr val="tx1"/>
                </a:solidFill>
              </a:rPr>
              <a:t>carcinom</a:t>
            </a:r>
            <a:r>
              <a:rPr lang="en-US" sz="4000" dirty="0" smtClean="0">
                <a:solidFill>
                  <a:schemeClr val="tx1"/>
                </a:solidFill>
              </a:rPr>
              <a:t>?</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81000"/>
            <a:ext cx="7543800" cy="4572000"/>
          </a:xfrm>
        </p:spPr>
        <p:txBody>
          <a:bodyPr rtlCol="0">
            <a:normAutofit/>
          </a:bodyPr>
          <a:lstStyle/>
          <a:p>
            <a:pPr algn="r" rtl="1" eaLnBrk="1" fontAlgn="auto" hangingPunct="1">
              <a:spcAft>
                <a:spcPts val="0"/>
              </a:spcAft>
              <a:buFont typeface="Arial" pitchFamily="34" charset="0"/>
              <a:buNone/>
              <a:defRPr/>
            </a:pPr>
            <a:r>
              <a:rPr lang="en-US" sz="2000" dirty="0" smtClean="0">
                <a:solidFill>
                  <a:schemeClr val="accent1"/>
                </a:solidFill>
              </a:rPr>
              <a:t>H</a:t>
            </a:r>
            <a:r>
              <a:rPr lang="fa-IR" sz="2000" dirty="0" smtClean="0">
                <a:solidFill>
                  <a:schemeClr val="accent1"/>
                </a:solidFill>
              </a:rPr>
              <a:t>.</a:t>
            </a:r>
            <a:r>
              <a:rPr lang="en-US" sz="2000" dirty="0" smtClean="0">
                <a:solidFill>
                  <a:schemeClr val="accent1"/>
                </a:solidFill>
              </a:rPr>
              <a:t>M</a:t>
            </a:r>
            <a:r>
              <a:rPr lang="fa-IR" sz="2000" dirty="0" smtClean="0">
                <a:solidFill>
                  <a:schemeClr val="accent1"/>
                </a:solidFill>
              </a:rPr>
              <a:t>.</a:t>
            </a:r>
            <a:r>
              <a:rPr lang="en-US" sz="2000" dirty="0" smtClean="0">
                <a:solidFill>
                  <a:schemeClr val="accent1"/>
                </a:solidFill>
              </a:rPr>
              <a:t>P</a:t>
            </a:r>
            <a:r>
              <a:rPr lang="fa-IR" sz="2000" dirty="0" smtClean="0">
                <a:solidFill>
                  <a:schemeClr val="accent1"/>
                </a:solidFill>
              </a:rPr>
              <a:t>:</a:t>
            </a:r>
            <a:endParaRPr lang="en-US" sz="2000" dirty="0" smtClean="0">
              <a:solidFill>
                <a:schemeClr val="accent1"/>
              </a:solidFill>
            </a:endParaRPr>
          </a:p>
          <a:p>
            <a:pPr algn="r" rtl="1" eaLnBrk="1" fontAlgn="auto" hangingPunct="1">
              <a:spcAft>
                <a:spcPts val="0"/>
              </a:spcAft>
              <a:buFont typeface="Arial" pitchFamily="34" charset="0"/>
              <a:buNone/>
              <a:defRPr/>
            </a:pPr>
            <a:r>
              <a:rPr lang="en-US" sz="2000" dirty="0" smtClean="0"/>
              <a:t>HLP</a:t>
            </a:r>
            <a:r>
              <a:rPr lang="fa-IR" sz="2000" dirty="0" smtClean="0"/>
              <a:t> (-)، </a:t>
            </a:r>
            <a:r>
              <a:rPr lang="en-US" sz="2000" dirty="0" smtClean="0"/>
              <a:t>DM</a:t>
            </a:r>
            <a:r>
              <a:rPr lang="fa-IR" sz="2000" dirty="0" smtClean="0"/>
              <a:t>(</a:t>
            </a:r>
            <a:r>
              <a:rPr lang="en-US" sz="2000" dirty="0" smtClean="0"/>
              <a:t>-</a:t>
            </a:r>
            <a:r>
              <a:rPr lang="fa-IR" sz="2000" dirty="0" smtClean="0"/>
              <a:t>)، </a:t>
            </a:r>
            <a:r>
              <a:rPr lang="en-US" sz="2000" dirty="0" smtClean="0"/>
              <a:t>HTN </a:t>
            </a:r>
            <a:r>
              <a:rPr lang="fa-IR" sz="2000" dirty="0" smtClean="0"/>
              <a:t>(-)، </a:t>
            </a:r>
            <a:r>
              <a:rPr lang="en-US" sz="2000" dirty="0" smtClean="0"/>
              <a:t>IHD </a:t>
            </a:r>
            <a:r>
              <a:rPr lang="fa-IR" sz="2000" dirty="0" smtClean="0"/>
              <a:t>(-)</a:t>
            </a:r>
          </a:p>
          <a:p>
            <a:pPr algn="r" rtl="1" eaLnBrk="1" fontAlgn="auto" hangingPunct="1">
              <a:spcAft>
                <a:spcPts val="0"/>
              </a:spcAft>
              <a:buFont typeface="Arial" pitchFamily="34" charset="0"/>
              <a:buNone/>
              <a:defRPr/>
            </a:pPr>
            <a:endParaRPr lang="en-US" sz="2000" dirty="0" smtClean="0">
              <a:solidFill>
                <a:schemeClr val="accent1"/>
              </a:solidFill>
            </a:endParaRPr>
          </a:p>
          <a:p>
            <a:pPr algn="r" rtl="1" eaLnBrk="1" fontAlgn="auto" hangingPunct="1">
              <a:spcAft>
                <a:spcPts val="0"/>
              </a:spcAft>
              <a:buFont typeface="Arial" pitchFamily="34" charset="0"/>
              <a:buNone/>
              <a:defRPr/>
            </a:pPr>
            <a:r>
              <a:rPr lang="en-US" sz="2000" dirty="0" smtClean="0">
                <a:solidFill>
                  <a:schemeClr val="accent1"/>
                </a:solidFill>
              </a:rPr>
              <a:t>PDH</a:t>
            </a:r>
            <a:r>
              <a:rPr lang="fa-IR" sz="2000" dirty="0" smtClean="0">
                <a:solidFill>
                  <a:schemeClr val="accent1"/>
                </a:solidFill>
              </a:rPr>
              <a:t>:</a:t>
            </a:r>
            <a:r>
              <a:rPr lang="fa-IR" sz="2000" dirty="0" smtClean="0">
                <a:solidFill>
                  <a:schemeClr val="tx1"/>
                </a:solidFill>
              </a:rPr>
              <a:t>سيپروترون استات و سيپروترون كمپاند از خرداد ماه تا ابانماه</a:t>
            </a:r>
            <a:endParaRPr lang="en-US" sz="2000" dirty="0" smtClean="0">
              <a:solidFill>
                <a:schemeClr val="tx2">
                  <a:lumMod val="60000"/>
                  <a:lumOff val="40000"/>
                </a:schemeClr>
              </a:solidFill>
            </a:endParaRPr>
          </a:p>
          <a:p>
            <a:pPr eaLnBrk="1" fontAlgn="auto" hangingPunct="1">
              <a:spcAft>
                <a:spcPts val="0"/>
              </a:spcAft>
              <a:buFont typeface="Arial" pitchFamily="34" charset="0"/>
              <a:buNone/>
              <a:defRPr/>
            </a:pP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381000" y="251821"/>
            <a:ext cx="8483600" cy="5120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1600" y="914400"/>
            <a:ext cx="7772400" cy="1470025"/>
          </a:xfrm>
        </p:spPr>
        <p:txBody>
          <a:bodyPr>
            <a:noAutofit/>
          </a:bodyPr>
          <a:lstStyle/>
          <a:p>
            <a:pPr algn="l"/>
            <a:r>
              <a:rPr lang="en-US" sz="3200" dirty="0" smtClean="0">
                <a:solidFill>
                  <a:schemeClr val="tx1"/>
                </a:solidFill>
              </a:rPr>
              <a:t>What is the stage of tumor in our      </a:t>
            </a:r>
            <a:br>
              <a:rPr lang="en-US" sz="3200" dirty="0" smtClean="0">
                <a:solidFill>
                  <a:schemeClr val="tx1"/>
                </a:solidFill>
              </a:rPr>
            </a:br>
            <a:r>
              <a:rPr lang="en-US" sz="3200" dirty="0" smtClean="0">
                <a:solidFill>
                  <a:schemeClr val="tx1"/>
                </a:solidFill>
              </a:rPr>
              <a:t>                  </a:t>
            </a:r>
            <a:r>
              <a:rPr lang="en-US" sz="3200" dirty="0" smtClean="0"/>
              <a:t> </a:t>
            </a:r>
            <a:r>
              <a:rPr lang="en-US" sz="3200" dirty="0" smtClean="0">
                <a:solidFill>
                  <a:schemeClr val="tx1"/>
                </a:solidFill>
              </a:rPr>
              <a:t>patient ? </a:t>
            </a:r>
            <a:r>
              <a:rPr lang="en-US" sz="3200" dirty="0" smtClean="0">
                <a:solidFill>
                  <a:schemeClr val="accent4"/>
                </a:solidFill>
              </a:rPr>
              <a:t/>
            </a:r>
            <a:br>
              <a:rPr lang="en-US" sz="3200" dirty="0" smtClean="0">
                <a:solidFill>
                  <a:schemeClr val="accent4"/>
                </a:solidFill>
              </a:rPr>
            </a:br>
            <a:r>
              <a:rPr lang="en-US" sz="3200" dirty="0" smtClean="0">
                <a:solidFill>
                  <a:schemeClr val="accent4"/>
                </a:solidFill>
              </a:rPr>
              <a:t> </a:t>
            </a:r>
            <a:br>
              <a:rPr lang="en-US" sz="3200" dirty="0" smtClean="0">
                <a:solidFill>
                  <a:schemeClr val="accent4"/>
                </a:solidFill>
              </a:rPr>
            </a:br>
            <a:endParaRPr lang="en-US" sz="3200" dirty="0">
              <a:solidFill>
                <a:schemeClr val="accent4"/>
              </a:solidFill>
            </a:endParaRPr>
          </a:p>
        </p:txBody>
      </p:sp>
      <p:sp>
        <p:nvSpPr>
          <p:cNvPr id="4" name="Rectangle 3"/>
          <p:cNvSpPr/>
          <p:nvPr/>
        </p:nvSpPr>
        <p:spPr>
          <a:xfrm>
            <a:off x="3048000" y="3124200"/>
            <a:ext cx="3140603" cy="400110"/>
          </a:xfrm>
          <a:prstGeom prst="rect">
            <a:avLst/>
          </a:prstGeom>
        </p:spPr>
        <p:txBody>
          <a:bodyPr wrap="none">
            <a:spAutoFit/>
          </a:bodyPr>
          <a:lstStyle/>
          <a:p>
            <a:r>
              <a:rPr lang="en-US" sz="2000" dirty="0" smtClean="0">
                <a:solidFill>
                  <a:schemeClr val="accent4"/>
                </a:solidFill>
              </a:rPr>
              <a:t>T2 , N0 , M1  </a:t>
            </a:r>
            <a:r>
              <a:rPr lang="en-US" sz="2000" b="1" dirty="0" smtClean="0">
                <a:solidFill>
                  <a:schemeClr val="accent4"/>
                </a:solidFill>
              </a:rPr>
              <a:t>(stage IV )</a:t>
            </a:r>
            <a:endParaRPr lang="en-US" sz="2000" b="1" dirty="0">
              <a:solidFill>
                <a:schemeClr val="accent4"/>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tx1"/>
                </a:solidFill>
              </a:rPr>
              <a:t>Prognosis?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981200"/>
            <a:ext cx="8305800" cy="2765425"/>
          </a:xfrm>
        </p:spPr>
        <p:txBody>
          <a:bodyPr>
            <a:noAutofit/>
          </a:bodyPr>
          <a:lstStyle/>
          <a:p>
            <a:pPr algn="l"/>
            <a:r>
              <a:rPr lang="en-US" sz="1500" dirty="0" smtClean="0">
                <a:solidFill>
                  <a:schemeClr val="tx1"/>
                </a:solidFill>
              </a:rPr>
              <a:t>Three major criteria are mandatory in order to </a:t>
            </a:r>
            <a:r>
              <a:rPr lang="en-US" sz="1500" dirty="0" err="1" smtClean="0">
                <a:solidFill>
                  <a:schemeClr val="tx1"/>
                </a:solidFill>
              </a:rPr>
              <a:t>deﬁne</a:t>
            </a:r>
            <a:r>
              <a:rPr lang="en-US" sz="1500" dirty="0" smtClean="0">
                <a:solidFill>
                  <a:schemeClr val="tx1"/>
                </a:solidFill>
              </a:rPr>
              <a:t> the disease free survival for the localized ACC (stage I, II, and some III) and the overall survival for stage IV ACC:</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accent4"/>
                </a:solidFill>
              </a:rPr>
              <a:t> (1) staging</a:t>
            </a:r>
            <a:r>
              <a:rPr lang="en-US" sz="1500" dirty="0" smtClean="0">
                <a:solidFill>
                  <a:schemeClr val="tx1"/>
                </a:solidFill>
              </a:rPr>
              <a:t/>
            </a:r>
            <a:br>
              <a:rPr lang="en-US" sz="1500" dirty="0" smtClean="0">
                <a:solidFill>
                  <a:schemeClr val="tx1"/>
                </a:solidFill>
              </a:rPr>
            </a:br>
            <a:r>
              <a:rPr lang="en-US" sz="1500" dirty="0" smtClean="0">
                <a:solidFill>
                  <a:schemeClr val="tx1"/>
                </a:solidFill>
              </a:rPr>
              <a:t> Five-year stage-dependent survival is 66–82% for stage I, 58–64% for stage II, 24–50% for stage III, and 0–17% for stage IV </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tx1"/>
                </a:solidFill>
              </a:rPr>
              <a:t> </a:t>
            </a:r>
            <a:r>
              <a:rPr lang="en-US" sz="1500" dirty="0" smtClean="0">
                <a:solidFill>
                  <a:schemeClr val="accent4"/>
                </a:solidFill>
              </a:rPr>
              <a:t>(2) resection status “R” </a:t>
            </a:r>
            <a:r>
              <a:rPr lang="en-US" sz="1500" dirty="0" smtClean="0">
                <a:solidFill>
                  <a:schemeClr val="tx1"/>
                </a:solidFill>
              </a:rPr>
              <a:t/>
            </a:r>
            <a:br>
              <a:rPr lang="en-US" sz="1500" dirty="0" smtClean="0">
                <a:solidFill>
                  <a:schemeClr val="tx1"/>
                </a:solidFill>
              </a:rPr>
            </a:br>
            <a:r>
              <a:rPr lang="en-US" sz="1500" dirty="0" smtClean="0">
                <a:solidFill>
                  <a:schemeClr val="tx1"/>
                </a:solidFill>
              </a:rPr>
              <a:t> surgery is the single most important intervention and the complete resection (R0) correlates with a better prognosis. </a:t>
            </a:r>
            <a:br>
              <a:rPr lang="en-US" sz="1500" dirty="0" smtClean="0">
                <a:solidFill>
                  <a:schemeClr val="tx1"/>
                </a:solidFill>
              </a:rPr>
            </a:br>
            <a:r>
              <a:rPr lang="en-US" sz="1500" dirty="0" smtClean="0">
                <a:solidFill>
                  <a:schemeClr val="tx1"/>
                </a:solidFill>
              </a:rPr>
              <a:t>Incomplete microscopic resection (R1), an incomplete macroscopic resection (R2) or unknown resection (Rx) are associated with the worst overall survival. </a:t>
            </a:r>
            <a:br>
              <a:rPr lang="en-US" sz="1500" dirty="0" smtClean="0">
                <a:solidFill>
                  <a:schemeClr val="tx1"/>
                </a:solidFill>
              </a:rPr>
            </a:br>
            <a:r>
              <a:rPr lang="en-US" sz="1500" dirty="0" smtClean="0">
                <a:solidFill>
                  <a:schemeClr val="tx1"/>
                </a:solidFill>
              </a:rPr>
              <a:t/>
            </a:r>
            <a:br>
              <a:rPr lang="en-US" sz="1500" dirty="0" smtClean="0">
                <a:solidFill>
                  <a:schemeClr val="tx1"/>
                </a:solidFill>
              </a:rPr>
            </a:br>
            <a:r>
              <a:rPr lang="en-US" sz="1500" dirty="0" smtClean="0">
                <a:solidFill>
                  <a:schemeClr val="accent4"/>
                </a:solidFill>
              </a:rPr>
              <a:t> (3) Grading </a:t>
            </a:r>
            <a:r>
              <a:rPr lang="en-US" sz="1500" dirty="0" smtClean="0">
                <a:solidFill>
                  <a:schemeClr val="tx1"/>
                </a:solidFill>
              </a:rPr>
              <a:t/>
            </a:r>
            <a:br>
              <a:rPr lang="en-US" sz="1500" dirty="0" smtClean="0">
                <a:solidFill>
                  <a:schemeClr val="tx1"/>
                </a:solidFill>
              </a:rPr>
            </a:br>
            <a:r>
              <a:rPr lang="en-US" sz="1500" dirty="0" smtClean="0">
                <a:solidFill>
                  <a:schemeClr val="tx1"/>
                </a:solidFill>
              </a:rPr>
              <a:t>proliferation index, as Ki67% and mitotic count help to assess the ACC prognosis. </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tx1"/>
                </a:solidFill>
              </a:rPr>
              <a:t> Treatment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581400"/>
            <a:ext cx="7772400" cy="1470025"/>
          </a:xfrm>
        </p:spPr>
        <p:txBody>
          <a:bodyPr>
            <a:noAutofit/>
          </a:bodyPr>
          <a:lstStyle/>
          <a:p>
            <a:pPr algn="l"/>
            <a:r>
              <a:rPr lang="en-US" sz="1500" dirty="0" smtClean="0"/>
              <a:t> Complete surgical resection is the only potentially curative treatment for </a:t>
            </a:r>
            <a:r>
              <a:rPr lang="en-US" sz="1500" dirty="0" err="1" smtClean="0"/>
              <a:t>adrenocortical</a:t>
            </a:r>
            <a:r>
              <a:rPr lang="en-US" sz="1500" dirty="0" smtClean="0"/>
              <a:t> carcinoma (ACC) . </a:t>
            </a:r>
            <a:br>
              <a:rPr lang="en-US" sz="1500" dirty="0" smtClean="0"/>
            </a:br>
            <a:r>
              <a:rPr lang="en-US" sz="1500" dirty="0" smtClean="0"/>
              <a:t/>
            </a:r>
            <a:br>
              <a:rPr lang="en-US" sz="1500" dirty="0" smtClean="0"/>
            </a:br>
            <a:r>
              <a:rPr lang="en-US" sz="1500" dirty="0" smtClean="0">
                <a:solidFill>
                  <a:schemeClr val="accent4"/>
                </a:solidFill>
              </a:rPr>
              <a:t>Metastatic ACC</a:t>
            </a:r>
            <a:r>
              <a:rPr lang="en-US" sz="1500" dirty="0" smtClean="0"/>
              <a:t/>
            </a:r>
            <a:br>
              <a:rPr lang="en-US" sz="1500" dirty="0" smtClean="0"/>
            </a:br>
            <a:r>
              <a:rPr lang="en-US" sz="1500" dirty="0" smtClean="0"/>
              <a:t>In metastatic disease, </a:t>
            </a:r>
            <a:r>
              <a:rPr lang="en-US" sz="1500" dirty="0" err="1" smtClean="0"/>
              <a:t>diﬀerent</a:t>
            </a:r>
            <a:r>
              <a:rPr lang="en-US" sz="1500" dirty="0" smtClean="0"/>
              <a:t> parameters had to be considered: the </a:t>
            </a:r>
            <a:r>
              <a:rPr lang="en-US" sz="1500" dirty="0" err="1" smtClean="0"/>
              <a:t>tumoral</a:t>
            </a:r>
            <a:r>
              <a:rPr lang="en-US" sz="1500" dirty="0" smtClean="0"/>
              <a:t> volume, the number of metastatic organs, the progression slopes. </a:t>
            </a:r>
            <a:r>
              <a:rPr lang="en-US" sz="1500" dirty="0" err="1" smtClean="0"/>
              <a:t>Debulking</a:t>
            </a:r>
            <a:r>
              <a:rPr lang="en-US" sz="1500" dirty="0" smtClean="0"/>
              <a:t> surgery is only of </a:t>
            </a:r>
            <a:r>
              <a:rPr lang="en-US" sz="1500" dirty="0" err="1" smtClean="0"/>
              <a:t>beneﬁt</a:t>
            </a:r>
            <a:r>
              <a:rPr lang="en-US" sz="1500" dirty="0" smtClean="0"/>
              <a:t> in</a:t>
            </a:r>
            <a:br>
              <a:rPr lang="en-US" sz="1500" dirty="0" smtClean="0"/>
            </a:br>
            <a:r>
              <a:rPr lang="en-US" sz="1500" dirty="0" smtClean="0"/>
              <a:t>patients with a </a:t>
            </a:r>
            <a:r>
              <a:rPr lang="en-US" sz="1500" dirty="0" err="1" smtClean="0"/>
              <a:t>tumoral</a:t>
            </a:r>
            <a:r>
              <a:rPr lang="en-US" sz="1500" dirty="0" smtClean="0"/>
              <a:t> mass respectable, a limited number of </a:t>
            </a:r>
            <a:r>
              <a:rPr lang="en-US" sz="1500" dirty="0" err="1" smtClean="0"/>
              <a:t>tumoral</a:t>
            </a:r>
            <a:r>
              <a:rPr lang="en-US" sz="1500" dirty="0" smtClean="0"/>
              <a:t> organs (≤2), with a slight progression and in case of severe hormone excess that cannot be controlled otherwise. </a:t>
            </a:r>
            <a:br>
              <a:rPr lang="en-US" sz="1500" dirty="0" smtClean="0"/>
            </a:br>
            <a:r>
              <a:rPr lang="en-US" sz="1500" dirty="0" smtClean="0"/>
              <a:t> For patients </a:t>
            </a:r>
            <a:r>
              <a:rPr lang="en-US" sz="1500" dirty="0" err="1" smtClean="0"/>
              <a:t>withadvanced</a:t>
            </a:r>
            <a:r>
              <a:rPr lang="en-US" sz="1500" dirty="0" smtClean="0"/>
              <a:t> functioning tumors, </a:t>
            </a:r>
            <a:r>
              <a:rPr lang="en-US" sz="1500" dirty="0" err="1" smtClean="0"/>
              <a:t>debulking</a:t>
            </a:r>
            <a:r>
              <a:rPr lang="en-US" sz="1500" dirty="0" smtClean="0"/>
              <a:t> may help to control</a:t>
            </a:r>
            <a:br>
              <a:rPr lang="en-US" sz="1500" dirty="0" smtClean="0"/>
            </a:br>
            <a:r>
              <a:rPr lang="en-US" sz="1500" dirty="0" smtClean="0"/>
              <a:t>hormone </a:t>
            </a:r>
            <a:r>
              <a:rPr lang="en-US" sz="1500" dirty="0" err="1" smtClean="0"/>
              <a:t>hypersecretion</a:t>
            </a:r>
            <a:r>
              <a:rPr lang="en-US" sz="1500" dirty="0" smtClean="0"/>
              <a:t> and increase the efficacy of</a:t>
            </a:r>
            <a:br>
              <a:rPr lang="en-US" sz="1500" dirty="0" smtClean="0"/>
            </a:br>
            <a:r>
              <a:rPr lang="en-US" sz="1500" dirty="0" smtClean="0"/>
              <a:t>further therapies . Overall, however, patients with </a:t>
            </a:r>
            <a:r>
              <a:rPr lang="en-US" sz="1500" dirty="0" err="1" smtClean="0"/>
              <a:t>unresectable</a:t>
            </a:r>
            <a:r>
              <a:rPr lang="en-US" sz="1500" dirty="0" smtClean="0"/>
              <a:t> disease have a </a:t>
            </a:r>
            <a:br>
              <a:rPr lang="en-US" sz="1500" dirty="0" smtClean="0"/>
            </a:br>
            <a:r>
              <a:rPr lang="en-US" sz="1500" dirty="0" smtClean="0"/>
              <a:t>poor prognosis, particularly with </a:t>
            </a:r>
            <a:r>
              <a:rPr lang="en-US" sz="1500" dirty="0" err="1" smtClean="0"/>
              <a:t>high­grade</a:t>
            </a:r>
            <a:r>
              <a:rPr lang="en-US" sz="1500" dirty="0" smtClean="0"/>
              <a:t> disease, often surviving only three to nine months, and they are </a:t>
            </a:r>
            <a:r>
              <a:rPr lang="en-US" sz="1500" dirty="0" err="1" smtClean="0"/>
              <a:t>oftenbetter</a:t>
            </a:r>
            <a:r>
              <a:rPr lang="en-US" sz="1500" dirty="0" smtClean="0"/>
              <a:t> palliated with medical management.</a:t>
            </a:r>
            <a:br>
              <a:rPr lang="en-US" sz="1500" dirty="0" smtClean="0"/>
            </a:br>
            <a:r>
              <a:rPr lang="en-US" sz="1500" dirty="0" smtClean="0"/>
              <a:t> In general, those with widespread distant metastatic disease in multiple organs or those with multiple metastatic deposits in one organ system unable to be completely </a:t>
            </a:r>
            <a:r>
              <a:rPr lang="en-US" sz="1500" dirty="0" err="1" smtClean="0"/>
              <a:t>resected</a:t>
            </a:r>
            <a:r>
              <a:rPr lang="en-US" sz="1500" dirty="0" smtClean="0"/>
              <a:t> should not undergo </a:t>
            </a:r>
            <a:r>
              <a:rPr lang="en-US" sz="1500" dirty="0" err="1" smtClean="0"/>
              <a:t>adrenalectomy</a:t>
            </a:r>
            <a:r>
              <a:rPr lang="en-US" sz="1500" dirty="0" smtClean="0"/>
              <a:t>.</a:t>
            </a:r>
            <a:endParaRPr lang="en-US" sz="1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What are the surgical option</a:t>
            </a:r>
            <a:br>
              <a:rPr lang="en-US" dirty="0" smtClean="0"/>
            </a:br>
            <a:r>
              <a:rPr lang="en-US" dirty="0" smtClean="0"/>
              <a:t>for </a:t>
            </a:r>
            <a:r>
              <a:rPr lang="en-US" dirty="0" err="1" smtClean="0"/>
              <a:t>adrenalectomy</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3428039"/>
            <a:ext cx="8458200" cy="1829761"/>
          </a:xfrm>
        </p:spPr>
        <p:txBody>
          <a:bodyPr>
            <a:noAutofit/>
          </a:bodyPr>
          <a:lstStyle/>
          <a:p>
            <a:pPr algn="l"/>
            <a:r>
              <a:rPr lang="en-US" sz="1600" dirty="0" smtClean="0">
                <a:solidFill>
                  <a:schemeClr val="accent4"/>
                </a:solidFill>
                <a:effectLst/>
              </a:rPr>
              <a:t>Laparoscopic versus open resection </a:t>
            </a:r>
            <a:r>
              <a:rPr lang="en-US" sz="1600" dirty="0" smtClean="0">
                <a:effectLst/>
              </a:rPr>
              <a:t/>
            </a:r>
            <a:br>
              <a:rPr lang="en-US" sz="1600" dirty="0" smtClean="0">
                <a:effectLst/>
              </a:rPr>
            </a:br>
            <a:r>
              <a:rPr lang="en-US" sz="1600" dirty="0" smtClean="0">
                <a:effectLst/>
              </a:rPr>
              <a:t> We suggest open rather than laparoscopic </a:t>
            </a:r>
            <a:r>
              <a:rPr lang="en-US" sz="1600" dirty="0" err="1" smtClean="0">
                <a:effectLst/>
              </a:rPr>
              <a:t>adrenalectomy</a:t>
            </a:r>
            <a:r>
              <a:rPr lang="en-US" sz="1600" dirty="0" smtClean="0">
                <a:effectLst/>
              </a:rPr>
              <a:t> for patients with ACC. Laparoscopic surgery has largely replaced the open technique for management of benign adrenal pathology, and laparoscopic removal of even large adrenal tumors can be performed safely by experienced surgeons.</a:t>
            </a:r>
            <a:br>
              <a:rPr lang="en-US" sz="1600" dirty="0" smtClean="0">
                <a:effectLst/>
              </a:rPr>
            </a:br>
            <a:r>
              <a:rPr lang="en-US" sz="1600" dirty="0" smtClean="0">
                <a:effectLst/>
              </a:rPr>
              <a:t/>
            </a:r>
            <a:br>
              <a:rPr lang="en-US" sz="1600" dirty="0" smtClean="0">
                <a:effectLst/>
              </a:rPr>
            </a:br>
            <a:r>
              <a:rPr lang="en-US" sz="1600" dirty="0" smtClean="0">
                <a:effectLst/>
              </a:rPr>
              <a:t>However, the role of laparoscopic resection for ACCs is controversial, and </a:t>
            </a:r>
            <a:br>
              <a:rPr lang="en-US" sz="1600" dirty="0" smtClean="0">
                <a:effectLst/>
              </a:rPr>
            </a:br>
            <a:r>
              <a:rPr lang="en-US" sz="1600" dirty="0" smtClean="0">
                <a:effectLst/>
              </a:rPr>
              <a:t>open surgery remains the standard approach. Several retrospective studies have shown more frequent or earlier </a:t>
            </a:r>
            <a:br>
              <a:rPr lang="en-US" sz="1600" dirty="0" smtClean="0">
                <a:effectLst/>
              </a:rPr>
            </a:br>
            <a:r>
              <a:rPr lang="en-US" sz="1600" dirty="0" err="1" smtClean="0">
                <a:effectLst/>
              </a:rPr>
              <a:t>recurences</a:t>
            </a:r>
            <a:r>
              <a:rPr lang="en-US" sz="1600" dirty="0" smtClean="0">
                <a:effectLst/>
              </a:rPr>
              <a:t> and a shorter </a:t>
            </a:r>
            <a:r>
              <a:rPr lang="en-US" sz="1600" dirty="0" err="1" smtClean="0">
                <a:effectLst/>
              </a:rPr>
              <a:t>disease­free</a:t>
            </a:r>
            <a:r>
              <a:rPr lang="en-US" sz="1600" dirty="0" smtClean="0">
                <a:effectLst/>
              </a:rPr>
              <a:t> survival when this technique is used for management of ACC . This is not a universal </a:t>
            </a:r>
            <a:r>
              <a:rPr lang="en-US" sz="1600" dirty="0" err="1" smtClean="0">
                <a:effectLst/>
              </a:rPr>
              <a:t>finding,however</a:t>
            </a:r>
            <a:r>
              <a:rPr lang="en-US" sz="1600" dirty="0" smtClean="0">
                <a:effectLst/>
              </a:rPr>
              <a:t>, and others have shown comparable outcomes from laparoscopic and open </a:t>
            </a:r>
            <a:r>
              <a:rPr lang="en-US" sz="1600" dirty="0" err="1" smtClean="0">
                <a:effectLst/>
              </a:rPr>
              <a:t>adrenalectomy</a:t>
            </a:r>
            <a:r>
              <a:rPr lang="en-US" sz="1600" dirty="0" smtClean="0">
                <a:effectLst/>
              </a:rPr>
              <a:t>, particularly for tumors up to 10 cm in size in specialized centers. Nonetheless, this is not a </a:t>
            </a:r>
            <a:br>
              <a:rPr lang="en-US" sz="1600" dirty="0" smtClean="0">
                <a:effectLst/>
              </a:rPr>
            </a:br>
            <a:r>
              <a:rPr lang="en-US" sz="1600" dirty="0" smtClean="0">
                <a:effectLst/>
              </a:rPr>
              <a:t>widely accepted approach and we and others suggest open rather than laparoscopic resection for known or highly suspected </a:t>
            </a:r>
            <a:r>
              <a:rPr lang="en-US" sz="1600" dirty="0" err="1" smtClean="0">
                <a:effectLst/>
              </a:rPr>
              <a:t>ACC,regardless</a:t>
            </a:r>
            <a:r>
              <a:rPr lang="en-US" sz="1600" dirty="0" smtClean="0">
                <a:effectLst/>
              </a:rPr>
              <a:t> of size</a:t>
            </a:r>
            <a:br>
              <a:rPr lang="en-US" sz="1600" dirty="0" smtClean="0">
                <a:effectLst/>
              </a:rPr>
            </a:br>
            <a:endParaRPr lang="en-US" sz="1600" dirty="0">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C:\Users\ok\AppData\Local\Microsoft\Windows\Temporary Internet Files\Low\Content.IE5\7Q0N2EDC\IMG_0296[1].JPG"/>
          <p:cNvPicPr>
            <a:picLocks noChangeAspect="1" noChangeArrowheads="1"/>
          </p:cNvPicPr>
          <p:nvPr/>
        </p:nvPicPr>
        <p:blipFill>
          <a:blip r:embed="rId2" cstate="print"/>
          <a:srcRect/>
          <a:stretch>
            <a:fillRect/>
          </a:stretch>
        </p:blipFill>
        <p:spPr bwMode="auto">
          <a:xfrm rot="5400000">
            <a:off x="1460500" y="520700"/>
            <a:ext cx="6299200" cy="5715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ok\AppData\Local\Microsoft\Windows\Temporary Internet Files\Low\Content.IE5\AZ5XAE2G\IMG_0299[1].JPG"/>
          <p:cNvPicPr>
            <a:picLocks noChangeAspect="1" noChangeArrowheads="1"/>
          </p:cNvPicPr>
          <p:nvPr/>
        </p:nvPicPr>
        <p:blipFill>
          <a:blip r:embed="rId2" cstate="print"/>
          <a:srcRect l="12500" t="12500" r="12500" b="12500"/>
          <a:stretch>
            <a:fillRect/>
          </a:stretch>
        </p:blipFill>
        <p:spPr bwMode="auto">
          <a:xfrm>
            <a:off x="1600200" y="762000"/>
            <a:ext cx="6096000" cy="4572000"/>
          </a:xfrm>
          <a:prstGeom prst="rect">
            <a:avLst/>
          </a:prstGeom>
          <a:noFill/>
        </p:spPr>
      </p:pic>
      <p:sp>
        <p:nvSpPr>
          <p:cNvPr id="3" name="TextBox 2"/>
          <p:cNvSpPr txBox="1"/>
          <p:nvPr/>
        </p:nvSpPr>
        <p:spPr>
          <a:xfrm>
            <a:off x="1600200" y="5791200"/>
            <a:ext cx="5715000" cy="461665"/>
          </a:xfrm>
          <a:prstGeom prst="rect">
            <a:avLst/>
          </a:prstGeom>
          <a:noFill/>
        </p:spPr>
        <p:txBody>
          <a:bodyPr wrap="square" rtlCol="0">
            <a:spAutoFit/>
          </a:bodyPr>
          <a:lstStyle/>
          <a:p>
            <a:r>
              <a:rPr lang="en-US" sz="2400" b="1" dirty="0" smtClean="0">
                <a:solidFill>
                  <a:schemeClr val="bg1"/>
                </a:solidFill>
              </a:rPr>
              <a:t>M : 9.5 x 8 x 4 cm     weight :155 </a:t>
            </a:r>
            <a:r>
              <a:rPr lang="en-US" sz="2400" b="1" dirty="0" err="1" smtClean="0">
                <a:solidFill>
                  <a:schemeClr val="bg1"/>
                </a:solidFill>
              </a:rPr>
              <a:t>gr</a:t>
            </a:r>
            <a:endParaRPr lang="en-US" sz="2400" b="1" dirty="0">
              <a:solidFill>
                <a:schemeClr val="bg1"/>
              </a:solidFill>
            </a:endParaRPr>
          </a:p>
        </p:txBody>
      </p:sp>
      <p:sp>
        <p:nvSpPr>
          <p:cNvPr id="4" name="TextBox 3"/>
          <p:cNvSpPr txBox="1"/>
          <p:nvPr/>
        </p:nvSpPr>
        <p:spPr>
          <a:xfrm>
            <a:off x="1447800" y="152400"/>
            <a:ext cx="4953000" cy="461665"/>
          </a:xfrm>
          <a:prstGeom prst="rect">
            <a:avLst/>
          </a:prstGeom>
          <a:noFill/>
        </p:spPr>
        <p:txBody>
          <a:bodyPr wrap="square" rtlCol="0">
            <a:spAutoFit/>
          </a:bodyPr>
          <a:lstStyle/>
          <a:p>
            <a:r>
              <a:rPr lang="en-US" sz="2400" b="1" dirty="0" smtClean="0">
                <a:solidFill>
                  <a:schemeClr val="accent4"/>
                </a:solidFill>
              </a:rPr>
              <a:t>Adrenal  mass</a:t>
            </a:r>
            <a:endParaRPr lang="en-US" sz="2400" b="1" dirty="0">
              <a:solidFill>
                <a:schemeClr val="accent4"/>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153400" cy="4572000"/>
          </a:xfrm>
        </p:spPr>
        <p:txBody>
          <a:bodyPr rtlCol="0">
            <a:normAutofit/>
          </a:bodyPr>
          <a:lstStyle/>
          <a:p>
            <a:pPr algn="r" rtl="1" eaLnBrk="1" fontAlgn="auto" hangingPunct="1">
              <a:spcAft>
                <a:spcPts val="0"/>
              </a:spcAft>
              <a:buFont typeface="Arial" pitchFamily="34" charset="0"/>
              <a:buNone/>
              <a:defRPr/>
            </a:pPr>
            <a:r>
              <a:rPr lang="en-US" sz="2000" dirty="0" smtClean="0">
                <a:solidFill>
                  <a:schemeClr val="accent1"/>
                </a:solidFill>
              </a:rPr>
              <a:t>H</a:t>
            </a:r>
            <a:r>
              <a:rPr lang="fa-IR" sz="2000" dirty="0" smtClean="0">
                <a:solidFill>
                  <a:schemeClr val="accent1"/>
                </a:solidFill>
              </a:rPr>
              <a:t>.</a:t>
            </a:r>
            <a:r>
              <a:rPr lang="en-US" sz="2000" dirty="0" smtClean="0">
                <a:solidFill>
                  <a:schemeClr val="accent1"/>
                </a:solidFill>
              </a:rPr>
              <a:t>H</a:t>
            </a:r>
            <a:r>
              <a:rPr lang="fa-IR" sz="2000" dirty="0" smtClean="0">
                <a:solidFill>
                  <a:schemeClr val="accent1"/>
                </a:solidFill>
              </a:rPr>
              <a:t>:</a:t>
            </a:r>
            <a:endParaRPr lang="en-US" sz="2000" dirty="0" smtClean="0">
              <a:solidFill>
                <a:schemeClr val="accent1"/>
              </a:solidFill>
            </a:endParaRPr>
          </a:p>
          <a:p>
            <a:pPr algn="r" rtl="1" eaLnBrk="1" fontAlgn="auto" hangingPunct="1">
              <a:spcAft>
                <a:spcPts val="0"/>
              </a:spcAft>
              <a:buFont typeface="Arial" pitchFamily="34" charset="0"/>
              <a:buNone/>
              <a:defRPr/>
            </a:pPr>
            <a:r>
              <a:rPr lang="fa-IR" sz="2000" dirty="0" smtClean="0"/>
              <a:t>مصرف دخانيات (-)، </a:t>
            </a:r>
            <a:r>
              <a:rPr lang="en-US" sz="2000" dirty="0" smtClean="0"/>
              <a:t>substance use</a:t>
            </a:r>
            <a:r>
              <a:rPr lang="fa-IR" sz="2000" dirty="0" smtClean="0"/>
              <a:t> (-)</a:t>
            </a:r>
            <a:endParaRPr lang="en-US" sz="2000" dirty="0" smtClean="0"/>
          </a:p>
          <a:p>
            <a:pPr algn="r" rtl="1" eaLnBrk="1" fontAlgn="auto" hangingPunct="1">
              <a:spcAft>
                <a:spcPts val="0"/>
              </a:spcAft>
              <a:buFont typeface="Arial" pitchFamily="34" charset="0"/>
              <a:buNone/>
              <a:defRPr/>
            </a:pPr>
            <a:endParaRPr lang="en-US" sz="2000" dirty="0" smtClean="0"/>
          </a:p>
          <a:p>
            <a:pPr algn="r" rtl="1" eaLnBrk="1" fontAlgn="auto" hangingPunct="1">
              <a:spcAft>
                <a:spcPts val="0"/>
              </a:spcAft>
              <a:buFont typeface="Arial" pitchFamily="34" charset="0"/>
              <a:buNone/>
              <a:defRPr/>
            </a:pPr>
            <a:r>
              <a:rPr lang="en-US" sz="2000" dirty="0" smtClean="0">
                <a:solidFill>
                  <a:schemeClr val="accent1"/>
                </a:solidFill>
              </a:rPr>
              <a:t>F</a:t>
            </a:r>
            <a:r>
              <a:rPr lang="fa-IR" sz="2000" dirty="0" smtClean="0">
                <a:solidFill>
                  <a:schemeClr val="accent1"/>
                </a:solidFill>
              </a:rPr>
              <a:t>.</a:t>
            </a:r>
            <a:r>
              <a:rPr lang="en-US" sz="2000" dirty="0" smtClean="0">
                <a:solidFill>
                  <a:schemeClr val="accent1"/>
                </a:solidFill>
              </a:rPr>
              <a:t>H</a:t>
            </a:r>
            <a:r>
              <a:rPr lang="fa-IR" sz="2000" dirty="0" smtClean="0">
                <a:solidFill>
                  <a:schemeClr val="accent1"/>
                </a:solidFill>
              </a:rPr>
              <a:t>:</a:t>
            </a:r>
          </a:p>
          <a:p>
            <a:pPr algn="r" rtl="1" eaLnBrk="1" fontAlgn="auto" hangingPunct="1">
              <a:spcAft>
                <a:spcPts val="0"/>
              </a:spcAft>
              <a:buFont typeface="Arial" pitchFamily="34" charset="0"/>
              <a:buNone/>
              <a:defRPr/>
            </a:pPr>
            <a:r>
              <a:rPr lang="fa-IR" sz="2000" dirty="0" smtClean="0">
                <a:solidFill>
                  <a:schemeClr val="tx1"/>
                </a:solidFill>
              </a:rPr>
              <a:t>فرزند هفتم يك خانواده با هفت فرزند</a:t>
            </a:r>
          </a:p>
          <a:p>
            <a:pPr algn="r" rtl="1" eaLnBrk="1" fontAlgn="auto" hangingPunct="1">
              <a:spcAft>
                <a:spcPts val="0"/>
              </a:spcAft>
              <a:buFont typeface="Arial" pitchFamily="34" charset="0"/>
              <a:buNone/>
              <a:defRPr/>
            </a:pPr>
            <a:r>
              <a:rPr lang="fa-IR" sz="2000" dirty="0" smtClean="0">
                <a:solidFill>
                  <a:schemeClr val="tx1"/>
                </a:solidFill>
              </a:rPr>
              <a:t>سابقه مشكل مشابه وبدخيمي هاي ديگر درخانواده بيمار وجود ندارد.</a:t>
            </a:r>
          </a:p>
          <a:p>
            <a:pPr algn="r" rtl="1" eaLnBrk="1" fontAlgn="auto" hangingPunct="1">
              <a:spcAft>
                <a:spcPts val="0"/>
              </a:spcAft>
              <a:buFont typeface="Arial" pitchFamily="34" charset="0"/>
              <a:buNone/>
              <a:defRPr/>
            </a:pPr>
            <a:endParaRPr lang="fa-IR" sz="2000" dirty="0" smtClean="0">
              <a:solidFill>
                <a:schemeClr val="tx1"/>
              </a:solidFill>
            </a:endParaRPr>
          </a:p>
          <a:p>
            <a:pPr algn="r" rtl="1" eaLnBrk="1" fontAlgn="auto" hangingPunct="1">
              <a:spcAft>
                <a:spcPts val="0"/>
              </a:spcAft>
              <a:buFont typeface="Arial" pitchFamily="34" charset="0"/>
              <a:buNone/>
              <a:defRPr/>
            </a:pPr>
            <a:endParaRPr lang="en-US" sz="2000" dirty="0" smtClean="0">
              <a:solidFill>
                <a:schemeClr val="accent1"/>
              </a:solidFill>
            </a:endParaRPr>
          </a:p>
          <a:p>
            <a:pPr algn="r" eaLnBrk="1" fontAlgn="auto" hangingPunct="1">
              <a:spcAft>
                <a:spcPts val="0"/>
              </a:spcAft>
              <a:buFont typeface="Arial" pitchFamily="34" charset="0"/>
              <a:buNone/>
              <a:defRPr/>
            </a:pP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Users\ok\AppData\Local\Microsoft\Windows\Temporary Internet Files\Low\Content.IE5\7Q0N2EDC\FullSizeRender[1].jpg"/>
          <p:cNvPicPr>
            <a:picLocks noChangeAspect="1" noChangeArrowheads="1"/>
          </p:cNvPicPr>
          <p:nvPr/>
        </p:nvPicPr>
        <p:blipFill>
          <a:blip r:embed="rId2" cstate="print">
            <a:lum bright="10000" contrast="20000"/>
          </a:blip>
          <a:srcRect b="10000"/>
          <a:stretch>
            <a:fillRect/>
          </a:stretch>
        </p:blipFill>
        <p:spPr bwMode="auto">
          <a:xfrm>
            <a:off x="2133600" y="228600"/>
            <a:ext cx="4993481" cy="6172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838200"/>
            <a:ext cx="8382000" cy="3048000"/>
          </a:xfrm>
        </p:spPr>
        <p:txBody>
          <a:bodyPr>
            <a:noAutofit/>
          </a:bodyPr>
          <a:lstStyle/>
          <a:p>
            <a:pPr algn="l"/>
            <a:r>
              <a:rPr lang="en-US" sz="1600" dirty="0" smtClean="0">
                <a:solidFill>
                  <a:schemeClr val="accent4"/>
                </a:solidFill>
                <a:effectLst/>
              </a:rPr>
              <a:t>Medical therapy </a:t>
            </a:r>
            <a:r>
              <a:rPr lang="en-US" sz="1600" dirty="0" smtClean="0">
                <a:solidFill>
                  <a:schemeClr val="tx1"/>
                </a:solidFill>
                <a:effectLst/>
              </a:rPr>
              <a:t/>
            </a:r>
            <a:br>
              <a:rPr lang="en-US" sz="1600" dirty="0" smtClean="0">
                <a:solidFill>
                  <a:schemeClr val="tx1"/>
                </a:solidFill>
                <a:effectLst/>
              </a:rPr>
            </a:br>
            <a:r>
              <a:rPr lang="en-US" sz="1600" dirty="0" err="1" smtClean="0">
                <a:solidFill>
                  <a:schemeClr val="tx1"/>
                </a:solidFill>
                <a:effectLst/>
              </a:rPr>
              <a:t>Mitotane</a:t>
            </a:r>
            <a:r>
              <a:rPr lang="en-US" sz="1600" dirty="0" smtClean="0">
                <a:solidFill>
                  <a:schemeClr val="tx1"/>
                </a:solidFill>
                <a:effectLst/>
              </a:rPr>
              <a:t> remains the only drug approved by the U.S food and drug Administration (FDA) and European Medicine Executive Agency (EMEA) for treatment of “metastatic ACC. </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Recently, the First International Randomized trial in Locally Advanced and metastatic </a:t>
            </a:r>
            <a:r>
              <a:rPr lang="en-US" sz="1600" dirty="0" err="1" smtClean="0">
                <a:solidFill>
                  <a:schemeClr val="tx1"/>
                </a:solidFill>
                <a:effectLst/>
              </a:rPr>
              <a:t>Adrenocortical</a:t>
            </a:r>
            <a:r>
              <a:rPr lang="en-US" sz="1600" dirty="0" smtClean="0">
                <a:solidFill>
                  <a:schemeClr val="tx1"/>
                </a:solidFill>
                <a:effectLst/>
              </a:rPr>
              <a:t> Carcinoma treatment (FIRM-ACT) trial included 304 patients with metastatic ACC and compared the association of </a:t>
            </a:r>
            <a:r>
              <a:rPr lang="en-US" sz="1600" dirty="0" err="1" smtClean="0">
                <a:solidFill>
                  <a:schemeClr val="tx1"/>
                </a:solidFill>
                <a:effectLst/>
              </a:rPr>
              <a:t>mitotane</a:t>
            </a:r>
            <a:r>
              <a:rPr lang="en-US" sz="1600" dirty="0" smtClean="0">
                <a:solidFill>
                  <a:schemeClr val="tx1"/>
                </a:solidFill>
                <a:effectLst/>
              </a:rPr>
              <a:t> with </a:t>
            </a:r>
            <a:r>
              <a:rPr lang="en-US" sz="1600" dirty="0" err="1" smtClean="0">
                <a:solidFill>
                  <a:schemeClr val="tx1"/>
                </a:solidFill>
                <a:effectLst/>
              </a:rPr>
              <a:t>etoposide</a:t>
            </a:r>
            <a:r>
              <a:rPr lang="en-US" sz="1600" dirty="0" smtClean="0">
                <a:solidFill>
                  <a:schemeClr val="tx1"/>
                </a:solidFill>
                <a:effectLst/>
              </a:rPr>
              <a:t>- </a:t>
            </a:r>
            <a:r>
              <a:rPr lang="en-US" sz="1600" dirty="0" err="1" smtClean="0">
                <a:solidFill>
                  <a:schemeClr val="tx1"/>
                </a:solidFill>
                <a:effectLst/>
              </a:rPr>
              <a:t>cisplatin-doxorubicine</a:t>
            </a:r>
            <a:r>
              <a:rPr lang="en-US" sz="1600" dirty="0" smtClean="0">
                <a:solidFill>
                  <a:schemeClr val="tx1"/>
                </a:solidFill>
                <a:effectLst/>
              </a:rPr>
              <a:t> (M-EDP) with </a:t>
            </a:r>
            <a:r>
              <a:rPr lang="en-US" sz="1600" dirty="0" err="1" smtClean="0">
                <a:solidFill>
                  <a:schemeClr val="tx1"/>
                </a:solidFill>
                <a:effectLst/>
              </a:rPr>
              <a:t>mitotane-streptozotocin</a:t>
            </a:r>
            <a:r>
              <a:rPr lang="en-US" sz="1600" dirty="0" smtClean="0">
                <a:solidFill>
                  <a:schemeClr val="tx1"/>
                </a:solidFill>
                <a:effectLst/>
              </a:rPr>
              <a:t>(M-</a:t>
            </a:r>
            <a:r>
              <a:rPr lang="en-US" sz="1600" dirty="0" err="1" smtClean="0">
                <a:solidFill>
                  <a:schemeClr val="tx1"/>
                </a:solidFill>
                <a:effectLst/>
              </a:rPr>
              <a:t>Sz</a:t>
            </a:r>
            <a:r>
              <a:rPr lang="en-US" sz="1600" dirty="0" smtClean="0">
                <a:solidFill>
                  <a:schemeClr val="tx1"/>
                </a:solidFill>
                <a:effectLst/>
              </a:rPr>
              <a:t>) as a </a:t>
            </a:r>
            <a:r>
              <a:rPr lang="en-US" sz="1600" dirty="0" err="1" smtClean="0">
                <a:solidFill>
                  <a:schemeClr val="tx1"/>
                </a:solidFill>
                <a:effectLst/>
              </a:rPr>
              <a:t>ﬁrst</a:t>
            </a:r>
            <a:r>
              <a:rPr lang="en-US" sz="1600" dirty="0" smtClean="0">
                <a:solidFill>
                  <a:schemeClr val="tx1"/>
                </a:solidFill>
                <a:effectLst/>
              </a:rPr>
              <a:t>-line or second-line treatment.</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 For patients failing M-EDP, it has been proposed, as second line chemotherapy, the combination of </a:t>
            </a:r>
            <a:r>
              <a:rPr lang="en-US" sz="1600" dirty="0" err="1" smtClean="0">
                <a:solidFill>
                  <a:schemeClr val="tx1"/>
                </a:solidFill>
                <a:effectLst/>
              </a:rPr>
              <a:t>gemcitabine</a:t>
            </a:r>
            <a:r>
              <a:rPr lang="en-US" sz="1600" dirty="0" smtClean="0">
                <a:solidFill>
                  <a:schemeClr val="tx1"/>
                </a:solidFill>
                <a:effectLst/>
              </a:rPr>
              <a:t> and </a:t>
            </a:r>
            <a:r>
              <a:rPr lang="en-US" sz="1600" dirty="0" err="1" smtClean="0">
                <a:solidFill>
                  <a:schemeClr val="tx1"/>
                </a:solidFill>
                <a:effectLst/>
              </a:rPr>
              <a:t>capecitabine</a:t>
            </a:r>
            <a:r>
              <a:rPr lang="en-US" sz="1600" dirty="0" smtClean="0">
                <a:solidFill>
                  <a:schemeClr val="tx1"/>
                </a:solidFill>
                <a:effectLst/>
              </a:rPr>
              <a:t>. </a:t>
            </a:r>
            <a:endParaRPr lang="en-US" sz="1600" dirty="0">
              <a:solidFill>
                <a:schemeClr val="tx1"/>
              </a:solidFill>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819400"/>
            <a:ext cx="8382000" cy="1470025"/>
          </a:xfrm>
        </p:spPr>
        <p:txBody>
          <a:bodyPr>
            <a:noAutofit/>
          </a:bodyPr>
          <a:lstStyle/>
          <a:p>
            <a:pPr algn="l"/>
            <a:r>
              <a:rPr lang="en-US" sz="1700" dirty="0" smtClean="0">
                <a:solidFill>
                  <a:schemeClr val="accent4"/>
                </a:solidFill>
                <a:effectLst/>
              </a:rPr>
              <a:t>Loco-regional Approaches </a:t>
            </a: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In case of metastatic ACC or ACC recurrence local treatment</a:t>
            </a:r>
            <a:br>
              <a:rPr lang="en-US" sz="1600" dirty="0" smtClean="0">
                <a:solidFill>
                  <a:schemeClr val="tx1"/>
                </a:solidFill>
                <a:effectLst/>
              </a:rPr>
            </a:br>
            <a:r>
              <a:rPr lang="en-US" sz="1600" dirty="0" smtClean="0">
                <a:solidFill>
                  <a:schemeClr val="tx1"/>
                </a:solidFill>
                <a:effectLst/>
              </a:rPr>
              <a:t>modalities, such as radiofrequency ablation (RFA) or </a:t>
            </a:r>
            <a:r>
              <a:rPr lang="en-US" sz="1600" dirty="0" err="1" smtClean="0">
                <a:solidFill>
                  <a:schemeClr val="tx1"/>
                </a:solidFill>
                <a:effectLst/>
              </a:rPr>
              <a:t>transarterial</a:t>
            </a:r>
            <a:r>
              <a:rPr lang="en-US" sz="1600" dirty="0" smtClean="0">
                <a:solidFill>
                  <a:schemeClr val="tx1"/>
                </a:solidFill>
                <a:effectLst/>
              </a:rPr>
              <a:t/>
            </a:r>
            <a:br>
              <a:rPr lang="en-US" sz="1600" dirty="0" smtClean="0">
                <a:solidFill>
                  <a:schemeClr val="tx1"/>
                </a:solidFill>
                <a:effectLst/>
              </a:rPr>
            </a:br>
            <a:r>
              <a:rPr lang="en-US" sz="1600" dirty="0" err="1" smtClean="0">
                <a:solidFill>
                  <a:schemeClr val="tx1"/>
                </a:solidFill>
                <a:effectLst/>
              </a:rPr>
              <a:t>chemoembolization</a:t>
            </a:r>
            <a:r>
              <a:rPr lang="en-US" sz="1600" dirty="0" smtClean="0">
                <a:solidFill>
                  <a:schemeClr val="tx1"/>
                </a:solidFill>
                <a:effectLst/>
              </a:rPr>
              <a:t> (TACE) are recommended. </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1700" dirty="0" smtClean="0">
                <a:solidFill>
                  <a:schemeClr val="accent4"/>
                </a:solidFill>
                <a:effectLst/>
              </a:rPr>
              <a:t>Radiotherapy </a:t>
            </a: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In order to reduce the risk of local recurrence, external radiation therapy of the tumor bed can be an option. In the literature, three retrospective studies with a little number of patients tempt to solve the questions: two of them showed a </a:t>
            </a:r>
            <a:r>
              <a:rPr lang="en-US" sz="1600" dirty="0" err="1" smtClean="0">
                <a:solidFill>
                  <a:schemeClr val="tx1"/>
                </a:solidFill>
                <a:effectLst/>
              </a:rPr>
              <a:t>beneﬁt</a:t>
            </a:r>
            <a:r>
              <a:rPr lang="en-US" sz="1600" dirty="0" smtClean="0">
                <a:solidFill>
                  <a:schemeClr val="tx1"/>
                </a:solidFill>
                <a:effectLst/>
              </a:rPr>
              <a:t> in preventing local recurrence, but none of them demonstrates an advantage in term of overall survival . Currently, an adjuvant therapy is</a:t>
            </a:r>
            <a:br>
              <a:rPr lang="en-US" sz="1600" dirty="0" smtClean="0">
                <a:solidFill>
                  <a:schemeClr val="tx1"/>
                </a:solidFill>
                <a:effectLst/>
              </a:rPr>
            </a:br>
            <a:r>
              <a:rPr lang="en-US" sz="1600" dirty="0" smtClean="0">
                <a:solidFill>
                  <a:schemeClr val="tx1"/>
                </a:solidFill>
                <a:effectLst/>
              </a:rPr>
              <a:t>recommended only in case of a particularly high risk for local recurrence .</a:t>
            </a:r>
            <a:endParaRPr lang="en-US" sz="1600" dirty="0">
              <a:solidFill>
                <a:schemeClr val="tx1"/>
              </a:solidFill>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36866" name="Picture 2" descr="C:\Users\ok\Desktop\fcell-03-00045-g001.jpg"/>
          <p:cNvPicPr>
            <a:picLocks noChangeAspect="1" noChangeArrowheads="1"/>
          </p:cNvPicPr>
          <p:nvPr/>
        </p:nvPicPr>
        <p:blipFill>
          <a:blip r:embed="rId2" cstate="print"/>
          <a:srcRect/>
          <a:stretch>
            <a:fillRect/>
          </a:stretch>
        </p:blipFill>
        <p:spPr bwMode="auto">
          <a:xfrm>
            <a:off x="-19050" y="-14288"/>
            <a:ext cx="9182100" cy="68865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picture\IMG_0285[2].JPG"/>
          <p:cNvPicPr>
            <a:picLocks noChangeAspect="1" noChangeArrowheads="1"/>
          </p:cNvPicPr>
          <p:nvPr/>
        </p:nvPicPr>
        <p:blipFill>
          <a:blip r:embed="rId2"/>
          <a:srcRect/>
          <a:stretch>
            <a:fillRect/>
          </a:stretch>
        </p:blipFill>
        <p:spPr bwMode="auto">
          <a:xfrm>
            <a:off x="4953000" y="609600"/>
            <a:ext cx="3200400" cy="4191000"/>
          </a:xfrm>
          <a:prstGeom prst="rect">
            <a:avLst/>
          </a:prstGeom>
          <a:noFill/>
        </p:spPr>
      </p:pic>
      <p:pic>
        <p:nvPicPr>
          <p:cNvPr id="1027" name="Picture 3" descr="C:\Users\ok\Desktop\picture\IMG_0293[2].JPG"/>
          <p:cNvPicPr>
            <a:picLocks noChangeAspect="1" noChangeArrowheads="1"/>
          </p:cNvPicPr>
          <p:nvPr/>
        </p:nvPicPr>
        <p:blipFill>
          <a:blip r:embed="rId3"/>
          <a:srcRect/>
          <a:stretch>
            <a:fillRect/>
          </a:stretch>
        </p:blipFill>
        <p:spPr bwMode="auto">
          <a:xfrm rot="5400000">
            <a:off x="390525" y="1133475"/>
            <a:ext cx="4191000" cy="3143250"/>
          </a:xfrm>
          <a:prstGeom prst="rect">
            <a:avLst/>
          </a:prstGeom>
          <a:noFill/>
        </p:spPr>
      </p:pic>
      <p:sp>
        <p:nvSpPr>
          <p:cNvPr id="5" name="TextBox 4"/>
          <p:cNvSpPr txBox="1"/>
          <p:nvPr/>
        </p:nvSpPr>
        <p:spPr>
          <a:xfrm>
            <a:off x="990600" y="228600"/>
            <a:ext cx="3048000" cy="369332"/>
          </a:xfrm>
          <a:prstGeom prst="rect">
            <a:avLst/>
          </a:prstGeom>
          <a:noFill/>
        </p:spPr>
        <p:txBody>
          <a:bodyPr wrap="square" rtlCol="0">
            <a:spAutoFit/>
          </a:bodyPr>
          <a:lstStyle/>
          <a:p>
            <a:pPr algn="ctr"/>
            <a:r>
              <a:rPr lang="fa-IR" dirty="0" smtClean="0"/>
              <a:t>بيمار دو روز پس از جراحي</a:t>
            </a:r>
            <a:endParaRPr lang="en-US" dirty="0"/>
          </a:p>
        </p:txBody>
      </p:sp>
      <p:sp>
        <p:nvSpPr>
          <p:cNvPr id="6" name="TextBox 5"/>
          <p:cNvSpPr txBox="1"/>
          <p:nvPr/>
        </p:nvSpPr>
        <p:spPr>
          <a:xfrm>
            <a:off x="5334000" y="228600"/>
            <a:ext cx="3048000" cy="369332"/>
          </a:xfrm>
          <a:prstGeom prst="rect">
            <a:avLst/>
          </a:prstGeom>
          <a:noFill/>
        </p:spPr>
        <p:txBody>
          <a:bodyPr wrap="square" rtlCol="0">
            <a:spAutoFit/>
          </a:bodyPr>
          <a:lstStyle/>
          <a:p>
            <a:r>
              <a:rPr lang="fa-IR" dirty="0" smtClean="0"/>
              <a:t>بيمار ساعاتي قبل از جراحي</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solidFill>
                  <a:schemeClr val="accent4"/>
                </a:solidFill>
              </a:rPr>
              <a:t>Thank  you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381000" y="228600"/>
            <a:ext cx="8382000" cy="4572000"/>
          </a:xfrm>
        </p:spPr>
        <p:txBody>
          <a:bodyPr>
            <a:noAutofit/>
          </a:bodyPr>
          <a:lstStyle/>
          <a:p>
            <a:pPr algn="r" rtl="1" eaLnBrk="1" fontAlgn="auto" hangingPunct="1">
              <a:lnSpc>
                <a:spcPts val="1500"/>
              </a:lnSpc>
              <a:spcAft>
                <a:spcPts val="0"/>
              </a:spcAft>
              <a:buFont typeface="Wingdings 2"/>
              <a:buNone/>
              <a:defRPr/>
            </a:pPr>
            <a:r>
              <a:rPr lang="fa-IR" sz="1500" dirty="0" smtClean="0">
                <a:solidFill>
                  <a:schemeClr val="accent1"/>
                </a:solidFill>
              </a:rPr>
              <a:t> </a:t>
            </a:r>
            <a:endParaRPr lang="en-US" sz="1500" dirty="0" smtClean="0">
              <a:solidFill>
                <a:schemeClr val="accent1"/>
              </a:solidFill>
            </a:endParaRPr>
          </a:p>
          <a:p>
            <a:pPr algn="r" rtl="1" eaLnBrk="1" fontAlgn="auto" hangingPunct="1">
              <a:lnSpc>
                <a:spcPts val="1500"/>
              </a:lnSpc>
              <a:spcAft>
                <a:spcPts val="0"/>
              </a:spcAft>
              <a:buFont typeface="Wingdings 2"/>
              <a:buNone/>
              <a:defRPr/>
            </a:pPr>
            <a:r>
              <a:rPr lang="en-US" sz="1500" dirty="0" smtClean="0">
                <a:solidFill>
                  <a:schemeClr val="accent1"/>
                </a:solidFill>
              </a:rPr>
              <a:t>S</a:t>
            </a:r>
            <a:r>
              <a:rPr lang="fa-IR" sz="1500" dirty="0" smtClean="0">
                <a:solidFill>
                  <a:schemeClr val="accent1"/>
                </a:solidFill>
              </a:rPr>
              <a:t>.</a:t>
            </a:r>
            <a:r>
              <a:rPr lang="en-US" sz="1500" dirty="0" smtClean="0">
                <a:solidFill>
                  <a:schemeClr val="accent1"/>
                </a:solidFill>
              </a:rPr>
              <a:t>O</a:t>
            </a:r>
            <a:r>
              <a:rPr lang="fa-IR" sz="1500" dirty="0" smtClean="0">
                <a:solidFill>
                  <a:schemeClr val="accent1"/>
                </a:solidFill>
              </a:rPr>
              <a:t>.</a:t>
            </a:r>
            <a:r>
              <a:rPr lang="en-US" sz="1500" dirty="0" smtClean="0">
                <a:solidFill>
                  <a:schemeClr val="accent1"/>
                </a:solidFill>
              </a:rPr>
              <a:t>R</a:t>
            </a:r>
            <a:r>
              <a:rPr lang="fa-IR" sz="1500" dirty="0" smtClean="0">
                <a:solidFill>
                  <a:schemeClr val="accent1"/>
                </a:solidFill>
              </a:rPr>
              <a:t>: </a:t>
            </a:r>
            <a:endParaRPr lang="en-US" sz="1500" dirty="0" smtClean="0">
              <a:solidFill>
                <a:schemeClr val="accent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عمومي:</a:t>
            </a:r>
          </a:p>
          <a:p>
            <a:pPr algn="r" rtl="1" eaLnBrk="1" fontAlgn="auto" hangingPunct="1">
              <a:lnSpc>
                <a:spcPts val="1500"/>
              </a:lnSpc>
              <a:spcAft>
                <a:spcPts val="0"/>
              </a:spcAft>
              <a:buFont typeface="Wingdings 2"/>
              <a:buNone/>
              <a:defRPr/>
            </a:pPr>
            <a:r>
              <a:rPr lang="fa-IR" sz="1500" dirty="0" smtClean="0">
                <a:solidFill>
                  <a:schemeClr val="tx1"/>
                </a:solidFill>
              </a:rPr>
              <a:t>افزايش وزن 8 كيلو گرم در ماههاي اخيروجود داشته است .تب و تعريق شبانه نداشته است.</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fa-IR"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پوست:</a:t>
            </a:r>
            <a:endParaRPr lang="en-US"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 هيرسوتيسم و هيپرتريكوز واسترياي ارغواني (در ناحيه فوقاني-داخلي رانها) وجود داشته است.نازك شدن پوست و</a:t>
            </a:r>
            <a:r>
              <a:rPr lang="en-US" sz="1500" dirty="0" smtClean="0">
                <a:solidFill>
                  <a:schemeClr val="tx1"/>
                </a:solidFill>
              </a:rPr>
              <a:t>easy bruising</a:t>
            </a:r>
            <a:r>
              <a:rPr lang="fa-IR" sz="1500" dirty="0" smtClean="0">
                <a:solidFill>
                  <a:schemeClr val="tx1"/>
                </a:solidFill>
              </a:rPr>
              <a:t>  نداشته است.</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en-US"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سر و گردن: </a:t>
            </a:r>
            <a:endParaRPr lang="en-US"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ريزش مو وجود نداشته است. هيرسوتيسم و اكنه و ادم پره اربيتال و </a:t>
            </a:r>
            <a:r>
              <a:rPr lang="en-US" sz="1500" dirty="0" smtClean="0">
                <a:solidFill>
                  <a:schemeClr val="tx1"/>
                </a:solidFill>
              </a:rPr>
              <a:t>rounded face </a:t>
            </a:r>
            <a:r>
              <a:rPr lang="fa-IR" sz="1500" dirty="0" smtClean="0">
                <a:solidFill>
                  <a:schemeClr val="tx1"/>
                </a:solidFill>
              </a:rPr>
              <a:t> وجود داشته است.</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en-US" sz="1500" dirty="0" smtClean="0">
              <a:solidFill>
                <a:schemeClr val="tx1"/>
              </a:solidFill>
            </a:endParaRPr>
          </a:p>
          <a:p>
            <a:pPr algn="r" rtl="1" eaLnBrk="1" fontAlgn="auto" hangingPunct="1">
              <a:lnSpc>
                <a:spcPts val="1500"/>
              </a:lnSpc>
              <a:spcAft>
                <a:spcPts val="0"/>
              </a:spcAft>
              <a:buFont typeface="Wingdings 2"/>
              <a:buNone/>
              <a:defRPr/>
            </a:pPr>
            <a:r>
              <a:rPr lang="en-US" sz="1500" dirty="0" smtClean="0">
                <a:solidFill>
                  <a:schemeClr val="tx1"/>
                </a:solidFill>
              </a:rPr>
              <a:t>Breast</a:t>
            </a:r>
            <a:r>
              <a:rPr lang="fa-IR" sz="1500" dirty="0" smtClean="0">
                <a:solidFill>
                  <a:schemeClr val="tx1"/>
                </a:solidFill>
              </a:rPr>
              <a:t>:</a:t>
            </a:r>
          </a:p>
          <a:p>
            <a:pPr algn="r" rtl="1" eaLnBrk="1" fontAlgn="auto" hangingPunct="1">
              <a:lnSpc>
                <a:spcPts val="1500"/>
              </a:lnSpc>
              <a:spcAft>
                <a:spcPts val="0"/>
              </a:spcAft>
              <a:buFont typeface="Wingdings 2"/>
              <a:buNone/>
              <a:defRPr/>
            </a:pPr>
            <a:r>
              <a:rPr lang="fa-IR" sz="1500" dirty="0" smtClean="0">
                <a:solidFill>
                  <a:schemeClr val="tx1"/>
                </a:solidFill>
              </a:rPr>
              <a:t>كاهش سايز </a:t>
            </a:r>
            <a:r>
              <a:rPr lang="en-US" sz="1500" dirty="0" smtClean="0">
                <a:solidFill>
                  <a:schemeClr val="tx1"/>
                </a:solidFill>
              </a:rPr>
              <a:t>breasts </a:t>
            </a:r>
            <a:r>
              <a:rPr lang="fa-IR" sz="1500" dirty="0" smtClean="0">
                <a:solidFill>
                  <a:schemeClr val="tx1"/>
                </a:solidFill>
              </a:rPr>
              <a:t>  داشته است.</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en-US"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سيستم تنفسي:</a:t>
            </a:r>
            <a:endParaRPr lang="en-US"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سرفه، خلط و هموپتيزي و تنگي نفس وجود ندارد.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457200" y="304800"/>
            <a:ext cx="8382000" cy="4572000"/>
          </a:xfrm>
        </p:spPr>
        <p:txBody>
          <a:bodyPr>
            <a:noAutofit/>
          </a:bodyPr>
          <a:lstStyle/>
          <a:p>
            <a:pPr algn="r" rtl="1" eaLnBrk="1" fontAlgn="auto" hangingPunct="1">
              <a:lnSpc>
                <a:spcPts val="1500"/>
              </a:lnSpc>
              <a:spcAft>
                <a:spcPts val="0"/>
              </a:spcAft>
              <a:buFont typeface="Wingdings 2"/>
              <a:buNone/>
              <a:defRPr/>
            </a:pPr>
            <a:r>
              <a:rPr lang="fa-IR" sz="1500" dirty="0" smtClean="0">
                <a:solidFill>
                  <a:schemeClr val="tx1"/>
                </a:solidFill>
              </a:rPr>
              <a:t> </a:t>
            </a:r>
            <a:endParaRPr lang="en-US" sz="1500" dirty="0" smtClean="0">
              <a:solidFill>
                <a:schemeClr val="accent1"/>
              </a:solidFill>
            </a:endParaRPr>
          </a:p>
          <a:p>
            <a:pPr algn="r" rtl="1" eaLnBrk="1" fontAlgn="auto" hangingPunct="1">
              <a:lnSpc>
                <a:spcPts val="1500"/>
              </a:lnSpc>
              <a:spcAft>
                <a:spcPts val="0"/>
              </a:spcAft>
              <a:buFont typeface="Wingdings 2"/>
              <a:buNone/>
              <a:defRPr/>
            </a:pPr>
            <a:r>
              <a:rPr lang="en-US" sz="1500" dirty="0" smtClean="0">
                <a:solidFill>
                  <a:schemeClr val="accent1"/>
                </a:solidFill>
              </a:rPr>
              <a:t>S</a:t>
            </a:r>
            <a:r>
              <a:rPr lang="fa-IR" sz="1500" dirty="0" smtClean="0">
                <a:solidFill>
                  <a:schemeClr val="accent1"/>
                </a:solidFill>
              </a:rPr>
              <a:t>.</a:t>
            </a:r>
            <a:r>
              <a:rPr lang="en-US" sz="1500" dirty="0" smtClean="0">
                <a:solidFill>
                  <a:schemeClr val="accent1"/>
                </a:solidFill>
              </a:rPr>
              <a:t>O</a:t>
            </a:r>
            <a:r>
              <a:rPr lang="fa-IR" sz="1500" dirty="0" smtClean="0">
                <a:solidFill>
                  <a:schemeClr val="accent1"/>
                </a:solidFill>
              </a:rPr>
              <a:t>.</a:t>
            </a:r>
            <a:r>
              <a:rPr lang="en-US" sz="1500" dirty="0" smtClean="0">
                <a:solidFill>
                  <a:schemeClr val="accent1"/>
                </a:solidFill>
              </a:rPr>
              <a:t>R</a:t>
            </a:r>
            <a:r>
              <a:rPr lang="fa-IR" sz="1500" dirty="0" smtClean="0">
                <a:solidFill>
                  <a:schemeClr val="accent1"/>
                </a:solidFill>
              </a:rPr>
              <a:t>: </a:t>
            </a:r>
            <a:endParaRPr lang="en-US" sz="1500" dirty="0" smtClean="0">
              <a:solidFill>
                <a:schemeClr val="accent1"/>
              </a:solidFill>
            </a:endParaRPr>
          </a:p>
          <a:p>
            <a:pPr algn="r" rtl="1" eaLnBrk="1" fontAlgn="auto" hangingPunct="1">
              <a:lnSpc>
                <a:spcPts val="1500"/>
              </a:lnSpc>
              <a:spcAft>
                <a:spcPts val="0"/>
              </a:spcAft>
              <a:buFont typeface="Wingdings 2"/>
              <a:buNone/>
              <a:defRPr/>
            </a:pPr>
            <a:r>
              <a:rPr lang="fa-IR" sz="1500" dirty="0" smtClean="0">
                <a:solidFill>
                  <a:schemeClr val="tx1"/>
                </a:solidFill>
              </a:rPr>
              <a:t>گوارش:</a:t>
            </a:r>
            <a:endParaRPr lang="en-US"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درد شكم وفلانك واحساس </a:t>
            </a:r>
            <a:r>
              <a:rPr lang="en-US" sz="1500" dirty="0" smtClean="0">
                <a:solidFill>
                  <a:schemeClr val="tx1"/>
                </a:solidFill>
              </a:rPr>
              <a:t>fullness</a:t>
            </a:r>
            <a:r>
              <a:rPr lang="fa-IR" sz="1500" dirty="0" smtClean="0">
                <a:solidFill>
                  <a:schemeClr val="tx1"/>
                </a:solidFill>
              </a:rPr>
              <a:t> </a:t>
            </a:r>
            <a:r>
              <a:rPr lang="en-US" sz="1500" dirty="0" smtClean="0">
                <a:solidFill>
                  <a:schemeClr val="tx1"/>
                </a:solidFill>
              </a:rPr>
              <a:t> </a:t>
            </a:r>
            <a:r>
              <a:rPr lang="fa-IR" sz="1500" dirty="0" smtClean="0">
                <a:solidFill>
                  <a:schemeClr val="tx1"/>
                </a:solidFill>
              </a:rPr>
              <a:t>در شكم ندارد.</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fa-IR"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ادراري:</a:t>
            </a:r>
          </a:p>
          <a:p>
            <a:pPr algn="r" rtl="1" eaLnBrk="1" fontAlgn="auto" hangingPunct="1">
              <a:lnSpc>
                <a:spcPts val="1500"/>
              </a:lnSpc>
              <a:spcAft>
                <a:spcPts val="0"/>
              </a:spcAft>
              <a:buFont typeface="Wingdings 2"/>
              <a:buNone/>
              <a:defRPr/>
            </a:pPr>
            <a:r>
              <a:rPr lang="fa-IR" sz="1500" dirty="0" smtClean="0">
                <a:solidFill>
                  <a:schemeClr val="tx1"/>
                </a:solidFill>
              </a:rPr>
              <a:t>پلي اوري و ناكچوري و پلي ديپسي  ندارد.</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fa-IR"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تناسلي:</a:t>
            </a:r>
          </a:p>
          <a:p>
            <a:pPr algn="r" rtl="1" eaLnBrk="1" fontAlgn="auto" hangingPunct="1">
              <a:lnSpc>
                <a:spcPts val="1500"/>
              </a:lnSpc>
              <a:spcAft>
                <a:spcPts val="0"/>
              </a:spcAft>
              <a:buFont typeface="Wingdings 2"/>
              <a:buNone/>
              <a:defRPr/>
            </a:pPr>
            <a:r>
              <a:rPr lang="fa-IR" sz="1500" dirty="0" smtClean="0">
                <a:solidFill>
                  <a:schemeClr val="tx1"/>
                </a:solidFill>
              </a:rPr>
              <a:t>سن منارك چهارده سالگي و تا فروردين بصورت منظم رخ داده است</a:t>
            </a:r>
            <a:r>
              <a:rPr lang="en-US" sz="1500" dirty="0" smtClean="0">
                <a:solidFill>
                  <a:schemeClr val="tx1"/>
                </a:solidFill>
              </a:rPr>
              <a:t> </a:t>
            </a:r>
            <a:r>
              <a:rPr lang="fa-IR" sz="1500" dirty="0" smtClean="0">
                <a:solidFill>
                  <a:schemeClr val="tx1"/>
                </a:solidFill>
              </a:rPr>
              <a:t>واز ان زمان دچار هيپومنوره و سپس امنوره شده است.</a:t>
            </a:r>
            <a:endParaRPr lang="en-US" sz="1500" dirty="0" smtClean="0">
              <a:solidFill>
                <a:schemeClr val="tx1"/>
              </a:solidFill>
            </a:endParaRPr>
          </a:p>
          <a:p>
            <a:pPr algn="r" rtl="1" eaLnBrk="1" fontAlgn="auto" hangingPunct="1">
              <a:lnSpc>
                <a:spcPts val="1500"/>
              </a:lnSpc>
              <a:spcAft>
                <a:spcPts val="0"/>
              </a:spcAft>
              <a:buFont typeface="Wingdings 2"/>
              <a:buNone/>
              <a:defRPr/>
            </a:pPr>
            <a:endParaRPr lang="fa-IR" sz="1500" dirty="0" smtClean="0">
              <a:solidFill>
                <a:schemeClr val="tx1"/>
              </a:solidFill>
            </a:endParaRPr>
          </a:p>
          <a:p>
            <a:pPr algn="r" rtl="1" eaLnBrk="1" fontAlgn="auto" hangingPunct="1">
              <a:lnSpc>
                <a:spcPts val="1500"/>
              </a:lnSpc>
              <a:spcAft>
                <a:spcPts val="0"/>
              </a:spcAft>
              <a:buFont typeface="Wingdings 2"/>
              <a:buNone/>
              <a:defRPr/>
            </a:pPr>
            <a:r>
              <a:rPr lang="fa-IR" sz="1500" dirty="0" smtClean="0">
                <a:solidFill>
                  <a:schemeClr val="tx1"/>
                </a:solidFill>
              </a:rPr>
              <a:t>عضلاني اسكلتي:</a:t>
            </a:r>
          </a:p>
          <a:p>
            <a:pPr algn="r" rtl="1" eaLnBrk="1" fontAlgn="auto" hangingPunct="1">
              <a:lnSpc>
                <a:spcPts val="1500"/>
              </a:lnSpc>
              <a:spcAft>
                <a:spcPts val="0"/>
              </a:spcAft>
              <a:buFont typeface="Wingdings 2"/>
              <a:buNone/>
              <a:defRPr/>
            </a:pPr>
            <a:r>
              <a:rPr lang="fa-IR" sz="1500" dirty="0" smtClean="0">
                <a:solidFill>
                  <a:schemeClr val="tx1"/>
                </a:solidFill>
              </a:rPr>
              <a:t>ضعف عضلاني خفيف وجود دارد. از</a:t>
            </a:r>
            <a:r>
              <a:rPr lang="en-US" sz="1500" dirty="0" smtClean="0">
                <a:solidFill>
                  <a:schemeClr val="tx1"/>
                </a:solidFill>
              </a:rPr>
              <a:t>back pain </a:t>
            </a:r>
            <a:r>
              <a:rPr lang="fa-IR" sz="1500" dirty="0" smtClean="0">
                <a:solidFill>
                  <a:schemeClr val="tx1"/>
                </a:solidFill>
              </a:rPr>
              <a:t> شاكيست.</a:t>
            </a:r>
            <a:endParaRPr lang="en-US" sz="1500"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990600" y="304800"/>
            <a:ext cx="7696200" cy="4572000"/>
          </a:xfrm>
        </p:spPr>
        <p:txBody>
          <a:bodyPr>
            <a:noAutofit/>
          </a:bodyPr>
          <a:lstStyle/>
          <a:p>
            <a:pPr algn="r" rtl="1" eaLnBrk="1" fontAlgn="auto" hangingPunct="1">
              <a:spcAft>
                <a:spcPts val="0"/>
              </a:spcAft>
              <a:buFont typeface="Wingdings 2"/>
              <a:buNone/>
              <a:defRPr/>
            </a:pPr>
            <a:r>
              <a:rPr lang="fa-IR" sz="1500" dirty="0" smtClean="0">
                <a:solidFill>
                  <a:schemeClr val="bg2">
                    <a:lumMod val="75000"/>
                  </a:schemeClr>
                </a:solidFill>
              </a:rPr>
              <a:t> </a:t>
            </a:r>
            <a:r>
              <a:rPr lang="en-US" sz="1500" dirty="0" smtClean="0">
                <a:solidFill>
                  <a:schemeClr val="accent1"/>
                </a:solidFill>
              </a:rPr>
              <a:t>Ph/Ex</a:t>
            </a:r>
            <a:r>
              <a:rPr lang="fa-IR" sz="1500" dirty="0" smtClean="0">
                <a:solidFill>
                  <a:schemeClr val="accent1"/>
                </a:solidFill>
              </a:rPr>
              <a:t>:</a:t>
            </a:r>
            <a:endParaRPr lang="en-US" sz="1500" dirty="0" smtClean="0">
              <a:solidFill>
                <a:schemeClr val="accent1"/>
              </a:solidFill>
            </a:endParaRPr>
          </a:p>
          <a:p>
            <a:pPr algn="r" rtl="1" eaLnBrk="1" fontAlgn="auto" hangingPunct="1">
              <a:spcAft>
                <a:spcPts val="0"/>
              </a:spcAft>
              <a:buFont typeface="Wingdings 2"/>
              <a:buNone/>
              <a:defRPr/>
            </a:pPr>
            <a:r>
              <a:rPr lang="fa-IR" sz="1500" dirty="0" smtClean="0">
                <a:solidFill>
                  <a:schemeClr val="tx1"/>
                </a:solidFill>
              </a:rPr>
              <a:t>علائم حياتي:</a:t>
            </a:r>
            <a:endParaRPr lang="en-US" sz="1500" dirty="0" smtClean="0">
              <a:solidFill>
                <a:schemeClr val="tx1"/>
              </a:solidFill>
            </a:endParaRPr>
          </a:p>
          <a:p>
            <a:pPr rtl="1" eaLnBrk="1" fontAlgn="auto" hangingPunct="1">
              <a:spcAft>
                <a:spcPts val="0"/>
              </a:spcAft>
              <a:buFont typeface="Wingdings 2"/>
              <a:buNone/>
              <a:defRPr/>
            </a:pPr>
            <a:r>
              <a:rPr lang="fa-IR" sz="1500" dirty="0" smtClean="0">
                <a:solidFill>
                  <a:schemeClr val="tx1"/>
                </a:solidFill>
              </a:rPr>
              <a:t> </a:t>
            </a:r>
            <a:r>
              <a:rPr lang="en-US" sz="1500" dirty="0" smtClean="0">
                <a:solidFill>
                  <a:schemeClr val="tx1"/>
                </a:solidFill>
              </a:rPr>
              <a:t>BP</a:t>
            </a:r>
            <a:r>
              <a:rPr lang="fa-IR" sz="1500" dirty="0" smtClean="0">
                <a:solidFill>
                  <a:schemeClr val="tx1"/>
                </a:solidFill>
              </a:rPr>
              <a:t>: 140/90 </a:t>
            </a:r>
            <a:endParaRPr lang="en-US" sz="1500" dirty="0" smtClean="0">
              <a:solidFill>
                <a:schemeClr val="tx1"/>
              </a:solidFill>
            </a:endParaRPr>
          </a:p>
          <a:p>
            <a:pPr rtl="1" eaLnBrk="1" fontAlgn="auto" hangingPunct="1">
              <a:spcAft>
                <a:spcPts val="0"/>
              </a:spcAft>
              <a:buFont typeface="Wingdings 2"/>
              <a:buNone/>
              <a:defRPr/>
            </a:pPr>
            <a:r>
              <a:rPr lang="en-US" sz="1500" dirty="0" smtClean="0">
                <a:solidFill>
                  <a:schemeClr val="tx1"/>
                </a:solidFill>
              </a:rPr>
              <a:t>PR</a:t>
            </a:r>
            <a:r>
              <a:rPr lang="fa-IR" sz="1500" dirty="0" smtClean="0">
                <a:solidFill>
                  <a:schemeClr val="tx1"/>
                </a:solidFill>
              </a:rPr>
              <a:t>: </a:t>
            </a:r>
            <a:r>
              <a:rPr lang="en-US" sz="1500" dirty="0" smtClean="0">
                <a:solidFill>
                  <a:schemeClr val="tx1"/>
                </a:solidFill>
              </a:rPr>
              <a:t>80/min</a:t>
            </a:r>
          </a:p>
          <a:p>
            <a:pPr rtl="1" eaLnBrk="1" fontAlgn="auto" hangingPunct="1">
              <a:spcAft>
                <a:spcPts val="0"/>
              </a:spcAft>
              <a:buFont typeface="Wingdings 2"/>
              <a:buNone/>
              <a:defRPr/>
            </a:pPr>
            <a:r>
              <a:rPr lang="en-US" sz="1500" dirty="0" smtClean="0">
                <a:solidFill>
                  <a:schemeClr val="tx1"/>
                </a:solidFill>
              </a:rPr>
              <a:t>RR</a:t>
            </a:r>
            <a:r>
              <a:rPr lang="fa-IR" sz="1500" dirty="0" smtClean="0">
                <a:solidFill>
                  <a:schemeClr val="tx1"/>
                </a:solidFill>
              </a:rPr>
              <a:t>: </a:t>
            </a:r>
            <a:r>
              <a:rPr lang="en-US" sz="1500" dirty="0" smtClean="0">
                <a:solidFill>
                  <a:schemeClr val="tx1"/>
                </a:solidFill>
              </a:rPr>
              <a:t>17/min</a:t>
            </a:r>
          </a:p>
          <a:p>
            <a:pPr rtl="1" eaLnBrk="1" fontAlgn="auto" hangingPunct="1">
              <a:spcAft>
                <a:spcPts val="0"/>
              </a:spcAft>
              <a:buFont typeface="Wingdings 2"/>
              <a:buNone/>
              <a:defRPr/>
            </a:pPr>
            <a:r>
              <a:rPr lang="en-US" sz="1500" dirty="0" smtClean="0">
                <a:solidFill>
                  <a:schemeClr val="tx1"/>
                </a:solidFill>
              </a:rPr>
              <a:t>T</a:t>
            </a:r>
            <a:r>
              <a:rPr lang="fa-IR" sz="1500" dirty="0" smtClean="0">
                <a:solidFill>
                  <a:schemeClr val="tx1"/>
                </a:solidFill>
              </a:rPr>
              <a:t>: </a:t>
            </a:r>
            <a:r>
              <a:rPr lang="en-US" sz="1500" dirty="0" smtClean="0">
                <a:solidFill>
                  <a:schemeClr val="tx1"/>
                </a:solidFill>
              </a:rPr>
              <a:t>36.5 ◦C</a:t>
            </a:r>
            <a:r>
              <a:rPr lang="fa-IR" sz="1500" dirty="0" smtClean="0">
                <a:solidFill>
                  <a:schemeClr val="tx1"/>
                </a:solidFill>
              </a:rPr>
              <a:t>  </a:t>
            </a:r>
            <a:endParaRPr lang="en-US" sz="1500" dirty="0" smtClean="0">
              <a:solidFill>
                <a:schemeClr val="tx1"/>
              </a:solidFill>
            </a:endParaRPr>
          </a:p>
          <a:p>
            <a:pPr rtl="1" eaLnBrk="1" fontAlgn="auto" hangingPunct="1">
              <a:spcAft>
                <a:spcPts val="0"/>
              </a:spcAft>
              <a:buFont typeface="Wingdings 2"/>
              <a:buNone/>
              <a:defRPr/>
            </a:pPr>
            <a:r>
              <a:rPr lang="en-US" sz="1500" dirty="0" smtClean="0">
                <a:solidFill>
                  <a:schemeClr val="tx1"/>
                </a:solidFill>
              </a:rPr>
              <a:t>BW</a:t>
            </a:r>
            <a:r>
              <a:rPr lang="fa-IR" sz="1500" dirty="0" smtClean="0">
                <a:solidFill>
                  <a:schemeClr val="tx1"/>
                </a:solidFill>
              </a:rPr>
              <a:t>: </a:t>
            </a:r>
            <a:r>
              <a:rPr lang="en-US" sz="1500" dirty="0" smtClean="0">
                <a:solidFill>
                  <a:schemeClr val="tx1"/>
                </a:solidFill>
              </a:rPr>
              <a:t> Kg</a:t>
            </a:r>
            <a:r>
              <a:rPr lang="fa-IR" sz="1500" dirty="0" smtClean="0">
                <a:solidFill>
                  <a:schemeClr val="tx1"/>
                </a:solidFill>
              </a:rPr>
              <a:t> </a:t>
            </a:r>
            <a:r>
              <a:rPr lang="en-US" sz="1500" dirty="0" smtClean="0">
                <a:solidFill>
                  <a:schemeClr val="tx1"/>
                </a:solidFill>
              </a:rPr>
              <a:t>65</a:t>
            </a:r>
          </a:p>
          <a:p>
            <a:pPr rtl="1" eaLnBrk="1" fontAlgn="auto" hangingPunct="1">
              <a:spcAft>
                <a:spcPts val="0"/>
              </a:spcAft>
              <a:buFont typeface="Wingdings 2"/>
              <a:buNone/>
              <a:defRPr/>
            </a:pPr>
            <a:r>
              <a:rPr lang="en-US" sz="1500" dirty="0" smtClean="0">
                <a:solidFill>
                  <a:schemeClr val="tx1"/>
                </a:solidFill>
              </a:rPr>
              <a:t>Height</a:t>
            </a:r>
            <a:r>
              <a:rPr lang="fa-IR" sz="1500" dirty="0" smtClean="0">
                <a:solidFill>
                  <a:schemeClr val="tx1"/>
                </a:solidFill>
              </a:rPr>
              <a:t>:</a:t>
            </a:r>
            <a:r>
              <a:rPr lang="en-US" sz="1500" dirty="0" smtClean="0">
                <a:solidFill>
                  <a:schemeClr val="tx1"/>
                </a:solidFill>
              </a:rPr>
              <a:t>160 Cm</a:t>
            </a:r>
          </a:p>
          <a:p>
            <a:pPr rtl="1" eaLnBrk="1" fontAlgn="auto" hangingPunct="1">
              <a:spcAft>
                <a:spcPts val="0"/>
              </a:spcAft>
              <a:buFont typeface="Wingdings 2"/>
              <a:buNone/>
              <a:defRPr/>
            </a:pPr>
            <a:r>
              <a:rPr lang="en-US" sz="1500" dirty="0" smtClean="0">
                <a:solidFill>
                  <a:schemeClr val="tx1"/>
                </a:solidFill>
              </a:rPr>
              <a:t>BMI</a:t>
            </a:r>
            <a:r>
              <a:rPr lang="fa-IR" sz="1500" dirty="0" smtClean="0">
                <a:solidFill>
                  <a:schemeClr val="tx1"/>
                </a:solidFill>
              </a:rPr>
              <a:t>:</a:t>
            </a:r>
            <a:r>
              <a:rPr lang="en-US" sz="1500" dirty="0" smtClean="0">
                <a:solidFill>
                  <a:schemeClr val="tx1"/>
                </a:solidFill>
              </a:rPr>
              <a:t>25.39</a:t>
            </a:r>
          </a:p>
          <a:p>
            <a:pPr algn="r" rtl="1" eaLnBrk="1" fontAlgn="auto" hangingPunct="1">
              <a:spcAft>
                <a:spcPts val="0"/>
              </a:spcAft>
              <a:buFont typeface="Wingdings 2"/>
              <a:buNone/>
              <a:defRPr/>
            </a:pPr>
            <a:r>
              <a:rPr lang="fa-IR" sz="1500" dirty="0" smtClean="0">
                <a:solidFill>
                  <a:schemeClr val="tx1"/>
                </a:solidFill>
              </a:rPr>
              <a:t>پوست:</a:t>
            </a:r>
          </a:p>
          <a:p>
            <a:pPr algn="r" rtl="1" eaLnBrk="1" fontAlgn="auto" hangingPunct="1">
              <a:spcAft>
                <a:spcPts val="0"/>
              </a:spcAft>
              <a:defRPr/>
            </a:pPr>
            <a:r>
              <a:rPr lang="fa-IR" sz="1500" dirty="0" smtClean="0">
                <a:solidFill>
                  <a:schemeClr val="tx1"/>
                </a:solidFill>
              </a:rPr>
              <a:t> هيپرتريكوز ،هيرسوتيسم  با  </a:t>
            </a:r>
            <a:r>
              <a:rPr lang="en-US" sz="1500" dirty="0" smtClean="0">
                <a:solidFill>
                  <a:schemeClr val="tx1"/>
                </a:solidFill>
              </a:rPr>
              <a:t>Score: 20</a:t>
            </a:r>
            <a:r>
              <a:rPr lang="fa-IR" sz="1500" dirty="0" smtClean="0">
                <a:solidFill>
                  <a:schemeClr val="tx1"/>
                </a:solidFill>
              </a:rPr>
              <a:t> واكنه مشهود بود.</a:t>
            </a:r>
            <a:r>
              <a:rPr lang="en-US" sz="1500" dirty="0" smtClean="0">
                <a:solidFill>
                  <a:schemeClr val="tx1"/>
                </a:solidFill>
              </a:rPr>
              <a:t> </a:t>
            </a:r>
            <a:r>
              <a:rPr lang="fa-IR" sz="1500" dirty="0" smtClean="0">
                <a:solidFill>
                  <a:schemeClr val="tx1"/>
                </a:solidFill>
              </a:rPr>
              <a:t> </a:t>
            </a:r>
            <a:r>
              <a:rPr lang="en-US" sz="1500" dirty="0" smtClean="0">
                <a:solidFill>
                  <a:schemeClr val="tx1"/>
                </a:solidFill>
              </a:rPr>
              <a:t>skin atrophy</a:t>
            </a:r>
            <a:r>
              <a:rPr lang="fa-IR" sz="1500" dirty="0" smtClean="0">
                <a:solidFill>
                  <a:schemeClr val="tx1"/>
                </a:solidFill>
              </a:rPr>
              <a:t> وجود نداشت.     </a:t>
            </a:r>
            <a:endParaRPr lang="en-US" sz="1500" dirty="0" smtClean="0">
              <a:solidFill>
                <a:schemeClr val="tx1"/>
              </a:solidFill>
            </a:endParaRPr>
          </a:p>
          <a:p>
            <a:pPr algn="r" rtl="1" eaLnBrk="1" fontAlgn="auto" hangingPunct="1">
              <a:spcAft>
                <a:spcPts val="0"/>
              </a:spcAft>
              <a:buFont typeface="Wingdings 2"/>
              <a:buNone/>
              <a:defRPr/>
            </a:pPr>
            <a:r>
              <a:rPr lang="fa-IR" sz="1500" dirty="0" smtClean="0">
                <a:solidFill>
                  <a:schemeClr val="tx1"/>
                </a:solidFill>
              </a:rPr>
              <a:t>سر و گردن: </a:t>
            </a:r>
            <a:endParaRPr lang="en-US" sz="1500" dirty="0" smtClean="0">
              <a:solidFill>
                <a:schemeClr val="tx1"/>
              </a:solidFill>
            </a:endParaRPr>
          </a:p>
          <a:p>
            <a:pPr algn="r" rtl="1" eaLnBrk="1" fontAlgn="auto" hangingPunct="1">
              <a:spcAft>
                <a:spcPts val="0"/>
              </a:spcAft>
              <a:buFont typeface="Wingdings 2"/>
              <a:buNone/>
              <a:defRPr/>
            </a:pPr>
            <a:r>
              <a:rPr lang="fa-IR" sz="1500" dirty="0" smtClean="0">
                <a:solidFill>
                  <a:schemeClr val="tx1"/>
                </a:solidFill>
              </a:rPr>
              <a:t>لنفادنوپاتي وجود نداشت. تيروتئد سايز و قوام طبيعي دارد.</a:t>
            </a:r>
            <a:endParaRPr lang="en-US" sz="1500" dirty="0" smtClean="0">
              <a:solidFill>
                <a:schemeClr val="tx1"/>
              </a:solidFill>
            </a:endParaRPr>
          </a:p>
          <a:p>
            <a:pPr algn="r" rtl="1" eaLnBrk="1" fontAlgn="auto" hangingPunct="1">
              <a:spcAft>
                <a:spcPts val="0"/>
              </a:spcAft>
              <a:buFont typeface="Wingdings 2"/>
              <a:buNone/>
              <a:defRPr/>
            </a:pPr>
            <a:r>
              <a:rPr lang="fa-IR" sz="1500" dirty="0" smtClean="0">
                <a:solidFill>
                  <a:schemeClr val="tx1"/>
                </a:solidFill>
              </a:rPr>
              <a:t>چشم: </a:t>
            </a:r>
          </a:p>
          <a:p>
            <a:pPr algn="r" rtl="1" eaLnBrk="1" fontAlgn="auto" hangingPunct="1">
              <a:spcAft>
                <a:spcPts val="0"/>
              </a:spcAft>
              <a:buFont typeface="Wingdings 2"/>
              <a:buNone/>
              <a:defRPr/>
            </a:pPr>
            <a:r>
              <a:rPr lang="fa-IR" sz="1500" dirty="0" smtClean="0">
                <a:solidFill>
                  <a:schemeClr val="tx1"/>
                </a:solidFill>
              </a:rPr>
              <a:t>ادم پره اربيتال و</a:t>
            </a:r>
            <a:r>
              <a:rPr lang="en-US" sz="1500" dirty="0" smtClean="0">
                <a:solidFill>
                  <a:schemeClr val="tx1"/>
                </a:solidFill>
              </a:rPr>
              <a:t>rounded face  </a:t>
            </a:r>
            <a:r>
              <a:rPr lang="fa-IR" sz="1500" dirty="0" smtClean="0">
                <a:solidFill>
                  <a:schemeClr val="tx1"/>
                </a:solidFill>
              </a:rPr>
              <a:t> مشهود بود.پلتوريك نبود.</a:t>
            </a:r>
            <a:endParaRPr lang="en-US" sz="1500" dirty="0" smtClean="0">
              <a:solidFill>
                <a:schemeClr val="tx1"/>
              </a:solidFill>
            </a:endParaRPr>
          </a:p>
          <a:p>
            <a:pPr algn="r" rtl="1" eaLnBrk="1" fontAlgn="auto" hangingPunct="1">
              <a:spcAft>
                <a:spcPts val="0"/>
              </a:spcAft>
              <a:buFont typeface="Wingdings 2"/>
              <a:buNone/>
              <a:defRPr/>
            </a:pPr>
            <a:endParaRPr lang="en-US" sz="1500" dirty="0" smtClean="0">
              <a:solidFill>
                <a:schemeClr val="tx1"/>
              </a:solidFill>
            </a:endParaRPr>
          </a:p>
          <a:p>
            <a:pPr algn="r" rtl="1" eaLnBrk="1" fontAlgn="auto" hangingPunct="1">
              <a:spcAft>
                <a:spcPts val="0"/>
              </a:spcAft>
              <a:buFont typeface="Wingdings 2"/>
              <a:buNone/>
              <a:defRPr/>
            </a:pPr>
            <a:endParaRPr lang="en-US" sz="1500" dirty="0" smtClean="0">
              <a:solidFill>
                <a:schemeClr val="tx1"/>
              </a:solidFill>
            </a:endParaRPr>
          </a:p>
          <a:p>
            <a:pPr algn="r" eaLnBrk="1" fontAlgn="auto" hangingPunct="1">
              <a:spcAft>
                <a:spcPts val="0"/>
              </a:spcAft>
              <a:buFont typeface="Wingdings 2"/>
              <a:buNone/>
              <a:defRPr/>
            </a:pPr>
            <a:endParaRPr lang="en-US" sz="15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43000" y="477083"/>
            <a:ext cx="7467600" cy="4247317"/>
          </a:xfrm>
          <a:prstGeom prst="rect">
            <a:avLst/>
          </a:prstGeom>
          <a:noFill/>
          <a:ln w="9525">
            <a:noFill/>
            <a:miter lim="800000"/>
            <a:headEnd/>
            <a:tailEnd/>
          </a:ln>
        </p:spPr>
        <p:txBody>
          <a:bodyPr wrap="square" anchor="ctr">
            <a:spAutoFit/>
          </a:bodyPr>
          <a:lstStyle/>
          <a:p>
            <a:pPr algn="r" rtl="1"/>
            <a:r>
              <a:rPr lang="fa-IR" sz="1500" dirty="0">
                <a:latin typeface="Calibri" pitchFamily="34" charset="0"/>
                <a:cs typeface="Calibri" pitchFamily="34" charset="0"/>
              </a:rPr>
              <a:t>قفسه سينه:</a:t>
            </a:r>
          </a:p>
          <a:p>
            <a:pPr algn="r" rtl="1"/>
            <a:r>
              <a:rPr lang="en-US" sz="1500" dirty="0"/>
              <a:t>buffalo-hump</a:t>
            </a:r>
            <a:r>
              <a:rPr lang="fa-IR" sz="1500" dirty="0"/>
              <a:t>و </a:t>
            </a:r>
            <a:r>
              <a:rPr lang="en-US" sz="1500" dirty="0"/>
              <a:t> </a:t>
            </a:r>
            <a:r>
              <a:rPr lang="en-US" sz="1500" dirty="0" err="1"/>
              <a:t>supraclavicular</a:t>
            </a:r>
            <a:r>
              <a:rPr lang="en-US" sz="1500" dirty="0"/>
              <a:t> fat pad</a:t>
            </a:r>
            <a:r>
              <a:rPr lang="fa-IR" sz="1500" dirty="0"/>
              <a:t> رويت شد.</a:t>
            </a:r>
          </a:p>
          <a:p>
            <a:pPr algn="r" rtl="1"/>
            <a:endParaRPr lang="en-US" sz="1500" dirty="0">
              <a:latin typeface="Calibri" pitchFamily="34" charset="0"/>
              <a:cs typeface="Calibri" pitchFamily="34" charset="0"/>
            </a:endParaRPr>
          </a:p>
          <a:p>
            <a:pPr algn="r" rtl="1"/>
            <a:r>
              <a:rPr lang="fa-IR" sz="1500" dirty="0">
                <a:latin typeface="Calibri" pitchFamily="34" charset="0"/>
                <a:cs typeface="Calibri" pitchFamily="34" charset="0"/>
              </a:rPr>
              <a:t>ريه: </a:t>
            </a:r>
            <a:endParaRPr lang="en-US" sz="1500" dirty="0">
              <a:cs typeface="Calibri" pitchFamily="34" charset="0"/>
            </a:endParaRPr>
          </a:p>
          <a:p>
            <a:pPr algn="r" rtl="1" eaLnBrk="0" hangingPunct="0"/>
            <a:r>
              <a:rPr lang="fa-IR" sz="1500" dirty="0">
                <a:latin typeface="Calibri" pitchFamily="34" charset="0"/>
                <a:cs typeface="Calibri" pitchFamily="34" charset="0"/>
              </a:rPr>
              <a:t>سمع و دق </a:t>
            </a:r>
            <a:r>
              <a:rPr lang="fa-IR" sz="1500" dirty="0">
                <a:latin typeface="Calibri" pitchFamily="34" charset="0"/>
              </a:rPr>
              <a:t>طبيعي بود.</a:t>
            </a:r>
            <a:endParaRPr lang="en-US" sz="1500" dirty="0">
              <a:latin typeface="Calibri" pitchFamily="34" charset="0"/>
            </a:endParaRPr>
          </a:p>
          <a:p>
            <a:pPr algn="r" rtl="1" eaLnBrk="0" hangingPunct="0"/>
            <a:endParaRPr lang="en-US" sz="1500" dirty="0"/>
          </a:p>
          <a:p>
            <a:pPr algn="r" rtl="1" eaLnBrk="0" hangingPunct="0"/>
            <a:r>
              <a:rPr lang="fa-IR" sz="1500" dirty="0">
                <a:latin typeface="Calibri" pitchFamily="34" charset="0"/>
              </a:rPr>
              <a:t>قلب:</a:t>
            </a:r>
            <a:endParaRPr lang="en-US" sz="1500" dirty="0"/>
          </a:p>
          <a:p>
            <a:pPr algn="r" rtl="1" eaLnBrk="0" hangingPunct="0"/>
            <a:r>
              <a:rPr lang="fa-IR" sz="1500" dirty="0">
                <a:latin typeface="Calibri" pitchFamily="34" charset="0"/>
              </a:rPr>
              <a:t>سمع:</a:t>
            </a:r>
            <a:r>
              <a:rPr lang="fa-IR" sz="1500" dirty="0"/>
              <a:t> </a:t>
            </a:r>
            <a:r>
              <a:rPr lang="fa-IR" sz="1500" dirty="0">
                <a:latin typeface="Calibri" pitchFamily="34" charset="0"/>
              </a:rPr>
              <a:t> </a:t>
            </a:r>
            <a:r>
              <a:rPr lang="en-US" sz="1500" dirty="0"/>
              <a:t>S1</a:t>
            </a:r>
            <a:r>
              <a:rPr lang="fa-IR" sz="1500" dirty="0">
                <a:latin typeface="Calibri" pitchFamily="34" charset="0"/>
              </a:rPr>
              <a:t> و </a:t>
            </a:r>
            <a:r>
              <a:rPr lang="en-US" sz="1500" dirty="0"/>
              <a:t>S2</a:t>
            </a:r>
            <a:r>
              <a:rPr lang="fa-IR" sz="1500" dirty="0">
                <a:latin typeface="Calibri" pitchFamily="34" charset="0"/>
              </a:rPr>
              <a:t> طبيعي بود و سوفلي سمع نشد. </a:t>
            </a:r>
            <a:endParaRPr lang="en-US" sz="1500" dirty="0">
              <a:latin typeface="Calibri" pitchFamily="34" charset="0"/>
            </a:endParaRPr>
          </a:p>
          <a:p>
            <a:pPr algn="r" rtl="1" eaLnBrk="0" hangingPunct="0"/>
            <a:endParaRPr lang="en-US" sz="1500" dirty="0"/>
          </a:p>
          <a:p>
            <a:pPr algn="r" rtl="1" eaLnBrk="0" hangingPunct="0"/>
            <a:r>
              <a:rPr lang="fa-IR" sz="1500" dirty="0">
                <a:latin typeface="Calibri" pitchFamily="34" charset="0"/>
              </a:rPr>
              <a:t>شكم: </a:t>
            </a:r>
            <a:endParaRPr lang="en-US" sz="1500" dirty="0"/>
          </a:p>
          <a:p>
            <a:pPr algn="r" rtl="1" eaLnBrk="0" hangingPunct="0"/>
            <a:r>
              <a:rPr lang="fa-IR" sz="1500" dirty="0">
                <a:latin typeface="Calibri" pitchFamily="34" charset="0"/>
              </a:rPr>
              <a:t>ظاهر و سمع طبيعي، توده اي در سمت چپ شكم ملموس بود.استرياي ارغواني در ناحيه شكم و پشت رويت نشد.</a:t>
            </a:r>
            <a:endParaRPr lang="en-US" sz="1500" dirty="0">
              <a:latin typeface="Calibri" pitchFamily="34" charset="0"/>
            </a:endParaRPr>
          </a:p>
          <a:p>
            <a:pPr algn="r" rtl="1" eaLnBrk="0" hangingPunct="0"/>
            <a:r>
              <a:rPr lang="fa-IR" sz="1500" dirty="0">
                <a:latin typeface="Calibri" pitchFamily="34" charset="0"/>
              </a:rPr>
              <a:t> دور كمر:93 سانتي متر</a:t>
            </a:r>
          </a:p>
          <a:p>
            <a:pPr algn="r" rtl="1" eaLnBrk="0" hangingPunct="0"/>
            <a:endParaRPr lang="fa-IR" sz="1500" dirty="0">
              <a:latin typeface="Calibri" pitchFamily="34" charset="0"/>
            </a:endParaRPr>
          </a:p>
          <a:p>
            <a:pPr algn="r" rtl="1" eaLnBrk="0" hangingPunct="0"/>
            <a:r>
              <a:rPr lang="fa-IR" sz="1500" dirty="0">
                <a:latin typeface="Calibri" pitchFamily="34" charset="0"/>
              </a:rPr>
              <a:t>عضلاني اسكلتي:</a:t>
            </a:r>
          </a:p>
          <a:p>
            <a:pPr algn="r" rtl="1" eaLnBrk="0" hangingPunct="0"/>
            <a:r>
              <a:rPr lang="fa-IR" sz="1500" dirty="0">
                <a:latin typeface="Calibri" pitchFamily="34" charset="0"/>
              </a:rPr>
              <a:t>تندرنس ودرد استخواني وجود نداشت.ضعف واتروفي عضلاني وجود نداشت.</a:t>
            </a:r>
            <a:endParaRPr lang="en-US" sz="1500" dirty="0">
              <a:latin typeface="Calibri" pitchFamily="34" charset="0"/>
            </a:endParaRPr>
          </a:p>
          <a:p>
            <a:pPr algn="r" rtl="1" eaLnBrk="0" hangingPunct="0"/>
            <a:endParaRPr lang="fa-IR" sz="1500" dirty="0">
              <a:latin typeface="Calibri" pitchFamily="34" charset="0"/>
            </a:endParaRPr>
          </a:p>
          <a:p>
            <a:pPr algn="r" rtl="1" eaLnBrk="0" hangingPunct="0"/>
            <a:r>
              <a:rPr lang="fa-IR" sz="1500" dirty="0">
                <a:latin typeface="Calibri" pitchFamily="34" charset="0"/>
              </a:rPr>
              <a:t>ژنيتاليا:</a:t>
            </a:r>
          </a:p>
          <a:p>
            <a:pPr algn="r" rtl="1" eaLnBrk="0" hangingPunct="0"/>
            <a:r>
              <a:rPr lang="fa-IR" sz="1500" dirty="0">
                <a:latin typeface="Calibri" pitchFamily="34" charset="0"/>
              </a:rPr>
              <a:t>كليتورومگالي وجود نداشت.استرياي ارغواني در قسمت فوقاني و مديال رانها </a:t>
            </a:r>
            <a:r>
              <a:rPr lang="fa-IR" sz="1500" dirty="0" smtClean="0">
                <a:latin typeface="Calibri" pitchFamily="34" charset="0"/>
              </a:rPr>
              <a:t>مشاهده</a:t>
            </a:r>
            <a:r>
              <a:rPr lang="en-US" sz="1500" dirty="0" smtClean="0">
                <a:latin typeface="Calibri" pitchFamily="34" charset="0"/>
              </a:rPr>
              <a:t> </a:t>
            </a:r>
            <a:r>
              <a:rPr lang="fa-IR" sz="1500" dirty="0" smtClean="0">
                <a:latin typeface="Calibri" pitchFamily="34" charset="0"/>
              </a:rPr>
              <a:t> بود.</a:t>
            </a:r>
            <a:endParaRPr lang="en-US" sz="1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95400" y="1676400"/>
          <a:ext cx="6722286" cy="2773680"/>
        </p:xfrm>
        <a:graphic>
          <a:graphicData uri="http://schemas.openxmlformats.org/drawingml/2006/table">
            <a:tbl>
              <a:tblPr firstRow="1" bandRow="1">
                <a:tableStyleId>{7DF18680-E054-41AD-8BC1-D1AEF772440D}</a:tableStyleId>
              </a:tblPr>
              <a:tblGrid>
                <a:gridCol w="1357604"/>
                <a:gridCol w="2036405"/>
                <a:gridCol w="1659294"/>
                <a:gridCol w="1668983"/>
              </a:tblGrid>
              <a:tr h="363583">
                <a:tc>
                  <a:txBody>
                    <a:bodyPr/>
                    <a:lstStyle/>
                    <a:p>
                      <a:pPr algn="ctr"/>
                      <a:endParaRPr lang="en-US" dirty="0"/>
                    </a:p>
                  </a:txBody>
                  <a:tcPr/>
                </a:tc>
                <a:tc>
                  <a:txBody>
                    <a:bodyPr/>
                    <a:lstStyle/>
                    <a:p>
                      <a:pPr algn="ctr"/>
                      <a:r>
                        <a:rPr lang="en-US" dirty="0" smtClean="0"/>
                        <a:t>          Basal</a:t>
                      </a:r>
                      <a:endParaRPr lang="en-US" dirty="0"/>
                    </a:p>
                  </a:txBody>
                  <a:tcPr/>
                </a:tc>
                <a:tc>
                  <a:txBody>
                    <a:bodyPr/>
                    <a:lstStyle/>
                    <a:p>
                      <a:pPr algn="ctr"/>
                      <a:r>
                        <a:rPr lang="en-US" dirty="0" smtClean="0"/>
                        <a:t>     Basal</a:t>
                      </a:r>
                      <a:endParaRPr lang="en-US" dirty="0"/>
                    </a:p>
                  </a:txBody>
                  <a:tcPr/>
                </a:tc>
                <a:tc>
                  <a:txBody>
                    <a:bodyPr/>
                    <a:lstStyle/>
                    <a:p>
                      <a:pPr algn="ctr"/>
                      <a:r>
                        <a:rPr lang="en-US" dirty="0" smtClean="0"/>
                        <a:t>HDDST</a:t>
                      </a:r>
                      <a:endParaRPr lang="en-US" dirty="0"/>
                    </a:p>
                  </a:txBody>
                  <a:tcPr/>
                </a:tc>
              </a:tr>
              <a:tr h="487680">
                <a:tc>
                  <a:txBody>
                    <a:bodyPr/>
                    <a:lstStyle/>
                    <a:p>
                      <a:pPr algn="ctr"/>
                      <a:r>
                        <a:rPr lang="en-US" dirty="0" err="1" smtClean="0"/>
                        <a:t>cortisol</a:t>
                      </a:r>
                      <a:endParaRPr lang="en-US" dirty="0"/>
                    </a:p>
                  </a:txBody>
                  <a:tcPr/>
                </a:tc>
                <a:tc>
                  <a:txBody>
                    <a:bodyPr/>
                    <a:lstStyle/>
                    <a:p>
                      <a:pPr algn="ctr"/>
                      <a:r>
                        <a:rPr lang="en-US" dirty="0" smtClean="0"/>
                        <a:t>33 </a:t>
                      </a:r>
                      <a:r>
                        <a:rPr lang="el-GR" dirty="0" smtClean="0"/>
                        <a:t>μ</a:t>
                      </a:r>
                      <a:r>
                        <a:rPr lang="en-US" dirty="0" smtClean="0"/>
                        <a:t>g/dl </a:t>
                      </a:r>
                      <a:endParaRPr lang="en-US" dirty="0"/>
                    </a:p>
                  </a:txBody>
                  <a:tcPr/>
                </a:tc>
                <a:tc>
                  <a:txBody>
                    <a:bodyPr/>
                    <a:lstStyle/>
                    <a:p>
                      <a:pPr algn="ctr"/>
                      <a:endParaRPr lang="en-US" dirty="0"/>
                    </a:p>
                  </a:txBody>
                  <a:tcPr/>
                </a:tc>
                <a:tc>
                  <a:txBody>
                    <a:bodyPr/>
                    <a:lstStyle/>
                    <a:p>
                      <a:pPr algn="ctr"/>
                      <a:r>
                        <a:rPr lang="en-US" dirty="0" smtClean="0"/>
                        <a:t>30.4</a:t>
                      </a:r>
                      <a:endParaRPr lang="en-US" dirty="0"/>
                    </a:p>
                  </a:txBody>
                  <a:tcPr/>
                </a:tc>
              </a:tr>
              <a:tr h="363583">
                <a:tc>
                  <a:txBody>
                    <a:bodyPr/>
                    <a:lstStyle/>
                    <a:p>
                      <a:pPr algn="ctr"/>
                      <a:r>
                        <a:rPr lang="en-US" dirty="0" smtClean="0"/>
                        <a:t>ACTH</a:t>
                      </a:r>
                      <a:endParaRPr lang="en-US" dirty="0"/>
                    </a:p>
                  </a:txBody>
                  <a:tcPr/>
                </a:tc>
                <a:tc>
                  <a:txBody>
                    <a:bodyPr/>
                    <a:lstStyle/>
                    <a:p>
                      <a:pPr algn="ctr"/>
                      <a:r>
                        <a:rPr lang="en-US" dirty="0" smtClean="0"/>
                        <a:t>2.2pg/ml</a:t>
                      </a:r>
                      <a:endParaRPr lang="en-US" dirty="0"/>
                    </a:p>
                  </a:txBody>
                  <a:tcPr/>
                </a:tc>
                <a:tc>
                  <a:txBody>
                    <a:bodyPr/>
                    <a:lstStyle/>
                    <a:p>
                      <a:pPr algn="ctr"/>
                      <a:endParaRPr lang="en-US" dirty="0"/>
                    </a:p>
                  </a:txBody>
                  <a:tcPr/>
                </a:tc>
                <a:tc>
                  <a:txBody>
                    <a:bodyPr/>
                    <a:lstStyle/>
                    <a:p>
                      <a:pPr algn="ctr"/>
                      <a:endParaRPr lang="en-US" dirty="0"/>
                    </a:p>
                  </a:txBody>
                  <a:tcPr/>
                </a:tc>
              </a:tr>
              <a:tr h="363583">
                <a:tc>
                  <a:txBody>
                    <a:bodyPr/>
                    <a:lstStyle/>
                    <a:p>
                      <a:pPr algn="ctr"/>
                      <a:r>
                        <a:rPr lang="en-US" dirty="0" smtClean="0"/>
                        <a:t>24h</a:t>
                      </a:r>
                      <a:r>
                        <a:rPr lang="en-US" baseline="0" dirty="0" smtClean="0"/>
                        <a:t> urine </a:t>
                      </a:r>
                      <a:r>
                        <a:rPr lang="en-US" dirty="0" smtClean="0"/>
                        <a:t>free </a:t>
                      </a:r>
                      <a:r>
                        <a:rPr lang="en-US" dirty="0" err="1" smtClean="0"/>
                        <a:t>cortisol</a:t>
                      </a:r>
                      <a:endParaRPr lang="en-US" dirty="0"/>
                    </a:p>
                  </a:txBody>
                  <a:tcPr/>
                </a:tc>
                <a:tc>
                  <a:txBody>
                    <a:bodyPr/>
                    <a:lstStyle/>
                    <a:p>
                      <a:pPr algn="ctr"/>
                      <a:r>
                        <a:rPr lang="en-US" dirty="0" smtClean="0"/>
                        <a:t>                     1330meg/24h    </a:t>
                      </a:r>
                      <a:endParaRPr lang="en-US" dirty="0"/>
                    </a:p>
                  </a:txBody>
                  <a:tcPr/>
                </a:tc>
                <a:tc>
                  <a:txBody>
                    <a:bodyPr/>
                    <a:lstStyle/>
                    <a:p>
                      <a:pPr algn="ctr"/>
                      <a:endParaRPr lang="en-US" dirty="0" smtClean="0"/>
                    </a:p>
                    <a:p>
                      <a:pPr algn="ctr"/>
                      <a:r>
                        <a:rPr lang="en-US" dirty="0" smtClean="0"/>
                        <a:t>1812</a:t>
                      </a:r>
                      <a:endParaRPr lang="en-US" dirty="0"/>
                    </a:p>
                  </a:txBody>
                  <a:tcPr/>
                </a:tc>
                <a:tc>
                  <a:txBody>
                    <a:bodyPr/>
                    <a:lstStyle/>
                    <a:p>
                      <a:pPr algn="ctr"/>
                      <a:r>
                        <a:rPr lang="en-US" dirty="0" smtClean="0"/>
                        <a:t>1424</a:t>
                      </a:r>
                      <a:endParaRPr lang="en-US" dirty="0"/>
                    </a:p>
                  </a:txBody>
                  <a:tcPr/>
                </a:tc>
              </a:tr>
              <a:tr h="363583">
                <a:tc>
                  <a:txBody>
                    <a:bodyPr/>
                    <a:lstStyle/>
                    <a:p>
                      <a:pPr algn="ctr"/>
                      <a:r>
                        <a:rPr lang="en-US" dirty="0" smtClean="0"/>
                        <a:t>24h urine </a:t>
                      </a:r>
                      <a:r>
                        <a:rPr lang="en-US" dirty="0" err="1" smtClean="0"/>
                        <a:t>cr</a:t>
                      </a:r>
                      <a:endParaRPr lang="en-US" dirty="0"/>
                    </a:p>
                  </a:txBody>
                  <a:tcPr/>
                </a:tc>
                <a:tc>
                  <a:txBody>
                    <a:bodyPr/>
                    <a:lstStyle/>
                    <a:p>
                      <a:pPr algn="ctr"/>
                      <a:r>
                        <a:rPr lang="en-US" dirty="0" smtClean="0"/>
                        <a:t>922mg/24h</a:t>
                      </a:r>
                      <a:endParaRPr lang="en-US" dirty="0"/>
                    </a:p>
                  </a:txBody>
                  <a:tcPr/>
                </a:tc>
                <a:tc>
                  <a:txBody>
                    <a:bodyPr/>
                    <a:lstStyle/>
                    <a:p>
                      <a:pPr algn="ctr"/>
                      <a:r>
                        <a:rPr lang="en-US" dirty="0" smtClean="0"/>
                        <a:t>972</a:t>
                      </a:r>
                      <a:endParaRPr lang="en-US" dirty="0"/>
                    </a:p>
                  </a:txBody>
                  <a:tcPr/>
                </a:tc>
                <a:tc>
                  <a:txBody>
                    <a:bodyPr/>
                    <a:lstStyle/>
                    <a:p>
                      <a:pPr algn="ctr"/>
                      <a:r>
                        <a:rPr lang="en-US" dirty="0" smtClean="0"/>
                        <a:t>960</a:t>
                      </a:r>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1859</TotalTime>
  <Words>467</Words>
  <Application>Microsoft Office PowerPoint</Application>
  <PresentationFormat>On-screen Show (4:3)</PresentationFormat>
  <Paragraphs>164</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Case Report</vt:lpstr>
      <vt:lpstr>Slide 2</vt:lpstr>
      <vt:lpstr>Slide 3</vt:lpstr>
      <vt:lpstr>Slide 4</vt:lpstr>
      <vt:lpstr>Slide 5</vt:lpstr>
      <vt:lpstr>Slide 6</vt:lpstr>
      <vt:lpstr>Slide 7</vt:lpstr>
      <vt:lpstr>Slide 8</vt:lpstr>
      <vt:lpstr>Slide 9</vt:lpstr>
      <vt:lpstr>Slide 10</vt:lpstr>
      <vt:lpstr>Slide 11</vt:lpstr>
      <vt:lpstr>Slide 12</vt:lpstr>
      <vt:lpstr>Problem list    hypertrichosis  hirsutism  FGS: 20 , acne  depended voice cessation of menstruation  rounded face  weight gain , central obecity  supraclavicular &amp; dorsocervical fat pad  purple striae   elevated cortisol &amp; testosterone  suppressed ACTH  85x55 mm mass in adrenal</vt:lpstr>
      <vt:lpstr>What thypes of masses are found in the adrenal gland?</vt:lpstr>
      <vt:lpstr>The adrenal gland has 2 parts.  The outer part, called the cortex, is where most tumors  develop. The function of the cortex is to make certain hormones for the body. These hormones all have a similar chemical structure and are called steroids. They include Cortisol , Aldosterone , Adrenal androgens.   The inner part of the adrenal gland, called the medulla, is really an extension of the nervous system. Nervous system hormones such as norepinephrine and epinephrine are made in the medulla. Tumors and cancers that start in the adrenal  medulla include pheochromocytomas (which are most often benign) and neuroblastomas. </vt:lpstr>
      <vt:lpstr>Adrenocortical Mass</vt:lpstr>
      <vt:lpstr>Adrenal tumors are very common, affecting 3%to 10%of the human population.  They are categorized  as either benign (adenoma) or malignant (carcinoma).   ADRENOCORTICAL ADENOMAS The majority of adrenocortical tumors are benign, nonfunctioning adenomas that are discered incidentally on abdominal imaging studies (adrenal incidentalomas).  Others are benign, hormone­secreting adenomas that cause:  Cushing's syndrome:Approximately 10 percent of cases of overt Cushing's syndrome are due to adrenaladenomas.  primary aldosteronism: The classic presenting signs of primary aldosteronism are hypertensionand hypokalemia, but potassium levels are frequently normal in modern­day series of aldosteronomas.  Androgen and estrogen­secreting tumors:  Androgen­secreting adrenal tumors are usually malignant, butbenign tumors have also been described in women. In a report of 21 women with  androgen­secreting tumors,malignant tumors were larger at presentation than benign tumors  ( 14 versus 9 cm, respectively).  </vt:lpstr>
      <vt:lpstr> Inaddition, serum testosterone levels were 2.6­fold higher in the women with  malignant tumor. Benign cortisol­secreting adenomas can also produce small amounts of androgens, but the serum androgen levels are usually not elevated.  Estrogen­secreting tumors are rare and are usually malignant . In males it can  present as feminization withgynecomastia, decreased libido, testicular atrophy; in women it can present with breast tenderness and dysfunctional uterine bleeding.   Imaging: Most adrenal adenomas are less than 4 cm in diameter.   Adenomas are generally small, homogeneous and well-defined lesions with clear margins.   The lipid­richnature(70%) of cortical adenomas is helpful in distinguishing this benign tumor from ACC.   As an example, CT attenuation of a benign adenoma as expressed in Hounsfield units (HU) is usually &lt;10on an unenhanced scan which suggests that the likelihood that it is a benign adenoma is nearly 100 percent.</vt:lpstr>
      <vt:lpstr>Slide 19</vt:lpstr>
      <vt:lpstr>  Adults with hormone­secreting ACCs usually present withCushing's syndrome alone (45 percent), or a mixed Cushing's  and virilization syndrome, with overproduction of both glucocorticoids and androgens (25 percent) so the combination of hypercortisolism and androgen excess in an adrenal tumor raises the suspicion of ACC signiﬁcantly.   Fewer than 10 percent present with virilization alone, but the presence of virilization in a patient with an adrenal neoplasm suggests a ACC rather than an adenoma.  Aldosterone-producing ACC is also rare, probably comprising &lt;2% of patients with ACC . The clinical symptoms associated with glucocorticoid excess, such as  weight gain, weakness, and insomnia,usually develop very rapidly (over  three to six months).  </vt:lpstr>
      <vt:lpstr>  clinical signs of androgen excess in ACC usually develop rapidly (often&lt;12 months).   Patients who have coexisting hypersecretion ofadrenal androgens may not experience the typical catabolic effects of glucocorticoid  excess.   Imaging:Most ACCs are greater than 4 cm in diameter when discovered .  ACC is a  inhomogeneous mass with heterogeneous enhancement, Central necrosis, Calcification ( 20-30%), irregular borders,  invasion of surrounding structures or lymph node enlargement.     Pre­contrast HU &gt;20 and &lt;50 percent contrast washout at 10 minutes is more  suspicious for malignancy.  </vt:lpstr>
      <vt:lpstr>In  our patient the combination of hypercortisolism and androgen excess  symptoms associated with glucocorticoid excess develop rapidly symptoms associated with androgen excess are sudden in onset  and develop rapidly  testosterone level three times the upper-normal range (&gt; 2 ng/ml )  Size of tumor (8.5 Cm)   heterogenous enhancing mass  mean HU :35 in precontrast  in early and delayed phase no wash out</vt:lpstr>
      <vt:lpstr>What labs or other study do you need?</vt:lpstr>
      <vt:lpstr>Slide 24</vt:lpstr>
      <vt:lpstr>Slide 25</vt:lpstr>
      <vt:lpstr>Slide 26</vt:lpstr>
      <vt:lpstr>Slide 27</vt:lpstr>
      <vt:lpstr>Slide 28</vt:lpstr>
      <vt:lpstr>What is the staging system for  adrenocortical carcinom?</vt:lpstr>
      <vt:lpstr>Slide 30</vt:lpstr>
      <vt:lpstr>What is the stage of tumor in our                          patient ?    </vt:lpstr>
      <vt:lpstr>Prognosis?</vt:lpstr>
      <vt:lpstr>Three major criteria are mandatory in order to deﬁne the disease free survival for the localized ACC (stage I, II, and some III) and the overall survival for stage IV ACC:   (1) staging  Five-year stage-dependent survival is 66–82% for stage I, 58–64% for stage II, 24–50% for stage III, and 0–17% for stage IV    (2) resection status “R”   surgery is the single most important intervention and the complete resection (R0) correlates with a better prognosis.  Incomplete microscopic resection (R1), an incomplete macroscopic resection (R2) or unknown resection (Rx) are associated with the worst overall survival.    (3) Grading  proliferation index, as Ki67% and mitotic count help to assess the ACC prognosis. </vt:lpstr>
      <vt:lpstr> Treatment</vt:lpstr>
      <vt:lpstr> Complete surgical resection is the only potentially curative treatment for adrenocortical carcinoma (ACC) .   Metastatic ACC In metastatic disease, diﬀerent parameters had to be considered: the tumoral volume, the number of metastatic organs, the progression slopes. Debulking surgery is only of beneﬁt in patients with a tumoral mass respectable, a limited number of tumoral organs (≤2), with a slight progression and in case of severe hormone excess that cannot be controlled otherwise.   For patients withadvanced functioning tumors, debulking may help to control hormone hypersecretion and increase the efficacy of further therapies . Overall, however, patients with unresectable disease have a  poor prognosis, particularly with high­grade disease, often surviving only three to nine months, and they are oftenbetter palliated with medical management.  In general, those with widespread distant metastatic disease in multiple organs or those with multiple metastatic deposits in one organ system unable to be completely resected should not undergo adrenalectomy.</vt:lpstr>
      <vt:lpstr>What are the surgical option for adrenalectomy ?</vt:lpstr>
      <vt:lpstr>Laparoscopic versus open resection   We suggest open rather than laparoscopic adrenalectomy for patients with ACC. Laparoscopic surgery has largely replaced the open technique for management of benign adrenal pathology, and laparoscopic removal of even large adrenal tumors can be performed safely by experienced surgeons.  However, the role of laparoscopic resection for ACCs is controversial, and  open surgery remains the standard approach. Several retrospective studies have shown more frequent or earlier  recurences and a shorter disease­free survival when this technique is used for management of ACC . This is not a universal finding,however, and others have shown comparable outcomes from laparoscopic and open adrenalectomy, particularly for tumors up to 10 cm in size in specialized centers. Nonetheless, this is not a  widely accepted approach and we and others suggest open rather than laparoscopic resection for known or highly suspected ACC,regardless of size </vt:lpstr>
      <vt:lpstr>Slide 38</vt:lpstr>
      <vt:lpstr>Slide 39</vt:lpstr>
      <vt:lpstr>Slide 40</vt:lpstr>
      <vt:lpstr>Medical therapy  Mitotane remains the only drug approved by the U.S food and drug Administration (FDA) and European Medicine Executive Agency (EMEA) for treatment of “metastatic ACC.   Recently, the First International Randomized trial in Locally Advanced and metastatic Adrenocortical Carcinoma treatment (FIRM-ACT) trial included 304 patients with metastatic ACC and compared the association of mitotane with etoposide- cisplatin-doxorubicine (M-EDP) with mitotane-streptozotocin(M-Sz) as a ﬁrst-line or second-line treatment.    For patients failing M-EDP, it has been proposed, as second line chemotherapy, the combination of gemcitabine and capecitabine. </vt:lpstr>
      <vt:lpstr>Loco-regional Approaches  In case of metastatic ACC or ACC recurrence local treatment modalities, such as radiofrequency ablation (RFA) or transarterial chemoembolization (TACE) are recommended.    Radiotherapy  In order to reduce the risk of local recurrence, external radiation therapy of the tumor bed can be an option. In the literature, three retrospective studies with a little number of patients tempt to solve the questions: two of them showed a beneﬁt in preventing local recurrence, but none of them demonstrates an advantage in term of overall survival . Currently, an adjuvant therapy is recommended only in case of a particularly high risk for local recurrence .</vt:lpstr>
      <vt:lpstr>Slide 43</vt:lpstr>
      <vt:lpstr>Slide 44</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Adrenocortical Mass:</dc:title>
  <dc:creator>ok</dc:creator>
  <cp:lastModifiedBy>ok</cp:lastModifiedBy>
  <cp:revision>16</cp:revision>
  <dcterms:created xsi:type="dcterms:W3CDTF">2016-01-16T12:14:42Z</dcterms:created>
  <dcterms:modified xsi:type="dcterms:W3CDTF">2016-01-18T04:18:21Z</dcterms:modified>
</cp:coreProperties>
</file>