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7" r:id="rId1"/>
  </p:sldMasterIdLst>
  <p:sldIdLst>
    <p:sldId id="273" r:id="rId2"/>
    <p:sldId id="309" r:id="rId3"/>
    <p:sldId id="277" r:id="rId4"/>
    <p:sldId id="274" r:id="rId5"/>
    <p:sldId id="275" r:id="rId6"/>
    <p:sldId id="278" r:id="rId7"/>
    <p:sldId id="279" r:id="rId8"/>
    <p:sldId id="280" r:id="rId9"/>
    <p:sldId id="306" r:id="rId10"/>
    <p:sldId id="281" r:id="rId11"/>
    <p:sldId id="282" r:id="rId12"/>
    <p:sldId id="310" r:id="rId13"/>
    <p:sldId id="286" r:id="rId14"/>
    <p:sldId id="287" r:id="rId15"/>
    <p:sldId id="283" r:id="rId16"/>
    <p:sldId id="290" r:id="rId17"/>
    <p:sldId id="291" r:id="rId18"/>
    <p:sldId id="292" r:id="rId19"/>
    <p:sldId id="293" r:id="rId20"/>
    <p:sldId id="294" r:id="rId21"/>
    <p:sldId id="307" r:id="rId22"/>
    <p:sldId id="295" r:id="rId23"/>
    <p:sldId id="284" r:id="rId24"/>
    <p:sldId id="288" r:id="rId25"/>
    <p:sldId id="296" r:id="rId26"/>
    <p:sldId id="297" r:id="rId27"/>
    <p:sldId id="298" r:id="rId28"/>
    <p:sldId id="299" r:id="rId29"/>
    <p:sldId id="285" r:id="rId30"/>
    <p:sldId id="300" r:id="rId31"/>
    <p:sldId id="301" r:id="rId32"/>
    <p:sldId id="302" r:id="rId33"/>
    <p:sldId id="303" r:id="rId34"/>
    <p:sldId id="304" r:id="rId35"/>
    <p:sldId id="305" r:id="rId36"/>
    <p:sldId id="289" r:id="rId37"/>
    <p:sldId id="30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5F18BF-D53C-4BBB-B249-D081CED5A70B}">
          <p14:sldIdLst>
            <p14:sldId id="273"/>
            <p14:sldId id="309"/>
            <p14:sldId id="277"/>
            <p14:sldId id="274"/>
            <p14:sldId id="275"/>
            <p14:sldId id="278"/>
            <p14:sldId id="279"/>
            <p14:sldId id="280"/>
            <p14:sldId id="306"/>
            <p14:sldId id="281"/>
            <p14:sldId id="282"/>
            <p14:sldId id="310"/>
            <p14:sldId id="286"/>
            <p14:sldId id="287"/>
            <p14:sldId id="283"/>
            <p14:sldId id="290"/>
            <p14:sldId id="291"/>
            <p14:sldId id="292"/>
            <p14:sldId id="293"/>
            <p14:sldId id="294"/>
            <p14:sldId id="307"/>
            <p14:sldId id="295"/>
            <p14:sldId id="284"/>
            <p14:sldId id="288"/>
            <p14:sldId id="296"/>
            <p14:sldId id="297"/>
            <p14:sldId id="298"/>
            <p14:sldId id="299"/>
            <p14:sldId id="285"/>
            <p14:sldId id="300"/>
            <p14:sldId id="301"/>
            <p14:sldId id="302"/>
            <p14:sldId id="303"/>
            <p14:sldId id="304"/>
            <p14:sldId id="305"/>
            <p14:sldId id="289"/>
            <p14:sldId id="308"/>
          </p14:sldIdLst>
        </p14:section>
        <p14:section name="Untitled Section" id="{9030E6AA-F320-4F82-B3D3-A027C2ED4E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03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75558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506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3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24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76193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214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542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696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8/24/2023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237094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652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14390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bi.nlm.nih.gov/pmc/articles/PMC10305563/#bib2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13219"/>
          </a:xfrm>
        </p:spPr>
        <p:txBody>
          <a:bodyPr>
            <a:normAutofit/>
          </a:bodyPr>
          <a:lstStyle/>
          <a:p>
            <a:pPr algn="ctr"/>
            <a:r>
              <a:rPr lang="en-US" b="1" dirty="0">
                <a:latin typeface="Arial" panose="020B0604020202020204" pitchFamily="34" charset="0"/>
                <a:cs typeface="Arial" panose="020B0604020202020204" pitchFamily="34" charset="0"/>
              </a:rPr>
              <a:t>IN THE NAME OF GOD</a:t>
            </a:r>
          </a:p>
        </p:txBody>
      </p:sp>
      <p:sp>
        <p:nvSpPr>
          <p:cNvPr id="3" name="Content Placeholder 2"/>
          <p:cNvSpPr>
            <a:spLocks noGrp="1"/>
          </p:cNvSpPr>
          <p:nvPr>
            <p:ph idx="1"/>
          </p:nvPr>
        </p:nvSpPr>
        <p:spPr>
          <a:xfrm>
            <a:off x="1097280" y="1737360"/>
            <a:ext cx="10058400" cy="4023360"/>
          </a:xfrm>
        </p:spPr>
        <p:txBody>
          <a:bodyPr>
            <a:normAutofit lnSpcReduction="10000"/>
          </a:bodyPr>
          <a:lstStyle/>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Maryam amirahmadi.MD</a:t>
            </a:r>
          </a:p>
          <a:p>
            <a:pPr algn="ctr"/>
            <a:endParaRPr lang="en-US"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800" dirty="0"/>
              <a:t>Research Institute for Endocrine Sciences </a:t>
            </a:r>
          </a:p>
          <a:p>
            <a:pPr algn="ctr"/>
            <a:r>
              <a:rPr lang="en-US" sz="2800" dirty="0"/>
              <a:t> </a:t>
            </a:r>
            <a:r>
              <a:rPr lang="en-US" sz="2800" dirty="0" err="1"/>
              <a:t>Shahid</a:t>
            </a:r>
            <a:r>
              <a:rPr lang="en-US" sz="2800" dirty="0"/>
              <a:t> </a:t>
            </a:r>
            <a:r>
              <a:rPr lang="en-US" sz="2800" dirty="0" err="1"/>
              <a:t>Beheshti</a:t>
            </a:r>
            <a:r>
              <a:rPr lang="en-US" sz="2800" dirty="0"/>
              <a:t> University of Medical Science</a:t>
            </a:r>
            <a:endParaRPr lang="en-US" sz="2800" b="1" dirty="0">
              <a:latin typeface="Arial" panose="020B0604020202020204" pitchFamily="34" charset="0"/>
              <a:cs typeface="Arial" panose="020B0604020202020204" pitchFamily="34" charset="0"/>
            </a:endParaRPr>
          </a:p>
          <a:p>
            <a:pPr marL="0" indent="0" algn="ctr">
              <a:buNone/>
            </a:pPr>
            <a:r>
              <a:rPr lang="en-US" sz="1400" dirty="0">
                <a:latin typeface="Arial" panose="020B0604020202020204" pitchFamily="34" charset="0"/>
                <a:cs typeface="Arial" panose="020B0604020202020204" pitchFamily="34" charset="0"/>
              </a:rPr>
              <a:t>11 DECEMBER 2023</a:t>
            </a:r>
          </a:p>
        </p:txBody>
      </p:sp>
    </p:spTree>
    <p:extLst>
      <p:ext uri="{BB962C8B-B14F-4D97-AF65-F5344CB8AC3E}">
        <p14:creationId xmlns:p14="http://schemas.microsoft.com/office/powerpoint/2010/main" val="1875079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Assay interferences</a:t>
            </a:r>
            <a:endParaRPr lang="en-US" dirty="0"/>
          </a:p>
        </p:txBody>
      </p:sp>
      <p:sp>
        <p:nvSpPr>
          <p:cNvPr id="3" name="Content Placeholder 2"/>
          <p:cNvSpPr>
            <a:spLocks noGrp="1"/>
          </p:cNvSpPr>
          <p:nvPr>
            <p:ph idx="1"/>
          </p:nvPr>
        </p:nvSpPr>
        <p:spPr/>
        <p:txBody>
          <a:bodyPr>
            <a:normAutofit/>
          </a:bodyPr>
          <a:lstStyle/>
          <a:p>
            <a:r>
              <a:rPr lang="en-US" b="1" dirty="0"/>
              <a:t>4) Monoclonal </a:t>
            </a:r>
            <a:r>
              <a:rPr lang="en-US" b="1" dirty="0" err="1"/>
              <a:t>paraproteins</a:t>
            </a:r>
            <a:r>
              <a:rPr lang="en-US" b="1" dirty="0"/>
              <a:t>:</a:t>
            </a:r>
            <a:endParaRPr lang="en-US" dirty="0"/>
          </a:p>
          <a:p>
            <a:r>
              <a:rPr lang="en-US" dirty="0"/>
              <a:t>. monoclonal </a:t>
            </a:r>
            <a:r>
              <a:rPr lang="en-US" dirty="0" err="1"/>
              <a:t>gammopathies</a:t>
            </a:r>
            <a:endParaRPr lang="en-US" dirty="0"/>
          </a:p>
          <a:p>
            <a:r>
              <a:rPr lang="en-US" dirty="0"/>
              <a:t>. Lymphomas </a:t>
            </a:r>
          </a:p>
          <a:p>
            <a:r>
              <a:rPr lang="en-US" dirty="0"/>
              <a:t>. Myeloma</a:t>
            </a:r>
          </a:p>
          <a:p>
            <a:r>
              <a:rPr lang="en-US" dirty="0"/>
              <a:t>. Transiently after infections</a:t>
            </a:r>
          </a:p>
        </p:txBody>
      </p:sp>
    </p:spTree>
    <p:extLst>
      <p:ext uri="{BB962C8B-B14F-4D97-AF65-F5344CB8AC3E}">
        <p14:creationId xmlns:p14="http://schemas.microsoft.com/office/powerpoint/2010/main" val="47869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Assay interferences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5) Autoantibodies against the </a:t>
            </a:r>
            <a:r>
              <a:rPr lang="en-US" b="1" dirty="0" err="1"/>
              <a:t>analyte</a:t>
            </a:r>
            <a:r>
              <a:rPr lang="en-US" b="1" dirty="0"/>
              <a:t> </a:t>
            </a:r>
          </a:p>
          <a:p>
            <a:r>
              <a:rPr lang="en-US" b="1" dirty="0"/>
              <a:t>. </a:t>
            </a:r>
            <a:r>
              <a:rPr lang="en-US" dirty="0"/>
              <a:t>called “macro-TSH” that is a large (&gt;150</a:t>
            </a:r>
          </a:p>
          <a:p>
            <a:r>
              <a:rPr lang="en-US" dirty="0"/>
              <a:t>. </a:t>
            </a:r>
            <a:r>
              <a:rPr lang="en-US" dirty="0" err="1"/>
              <a:t>complexed</a:t>
            </a:r>
            <a:r>
              <a:rPr lang="en-US" dirty="0"/>
              <a:t> with anti-TSH autoantibodies</a:t>
            </a:r>
          </a:p>
          <a:p>
            <a:r>
              <a:rPr lang="en-US" dirty="0"/>
              <a:t>. </a:t>
            </a:r>
            <a:r>
              <a:rPr lang="en-US" dirty="0" err="1"/>
              <a:t>bioinactive</a:t>
            </a:r>
            <a:r>
              <a:rPr lang="en-US" dirty="0"/>
              <a:t> macromolecule that cannot be easily filtered by the kidney and accumulates in the serum  </a:t>
            </a:r>
          </a:p>
          <a:p>
            <a:r>
              <a:rPr lang="en-US" dirty="0"/>
              <a:t>. 0.5-1.6% of increased TSH levels </a:t>
            </a:r>
          </a:p>
          <a:p>
            <a:r>
              <a:rPr lang="en-US" dirty="0"/>
              <a:t>. TSH fail to normalize during levothyroxine replacement</a:t>
            </a:r>
          </a:p>
          <a:p>
            <a:r>
              <a:rPr lang="en-US" dirty="0"/>
              <a:t>. mimic congenital hypothyroidism</a:t>
            </a:r>
          </a:p>
          <a:p>
            <a:r>
              <a:rPr lang="en-US" dirty="0"/>
              <a:t>. In a recent paper of Hattori et al, macro-TSH was found in 0.43% of neonates and all these babies were born from mothers with macro-TSH as well </a:t>
            </a:r>
          </a:p>
          <a:p>
            <a:pPr marL="0" indent="0">
              <a:buNone/>
            </a:pPr>
            <a:r>
              <a:rPr lang="en-US" dirty="0"/>
              <a:t> . highly increased TSH and normal free </a:t>
            </a:r>
            <a:r>
              <a:rPr lang="en-US" dirty="0" err="1"/>
              <a:t>thyroxine</a:t>
            </a:r>
            <a:endParaRPr lang="en-US" dirty="0"/>
          </a:p>
        </p:txBody>
      </p:sp>
    </p:spTree>
    <p:extLst>
      <p:ext uri="{BB962C8B-B14F-4D97-AF65-F5344CB8AC3E}">
        <p14:creationId xmlns:p14="http://schemas.microsoft.com/office/powerpoint/2010/main" val="208910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F7A75D-B7B3-4858-B220-98005AE0D18B}"/>
              </a:ext>
            </a:extLst>
          </p:cNvPr>
          <p:cNvPicPr>
            <a:picLocks noGrp="1" noChangeAspect="1"/>
          </p:cNvPicPr>
          <p:nvPr>
            <p:ph idx="1"/>
          </p:nvPr>
        </p:nvPicPr>
        <p:blipFill>
          <a:blip r:embed="rId2"/>
          <a:stretch>
            <a:fillRect/>
          </a:stretch>
        </p:blipFill>
        <p:spPr>
          <a:xfrm>
            <a:off x="1457740" y="834887"/>
            <a:ext cx="8972806" cy="5034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678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Assay interferences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1)</a:t>
            </a:r>
            <a:r>
              <a:rPr lang="en-US" dirty="0"/>
              <a:t> </a:t>
            </a:r>
            <a:r>
              <a:rPr lang="en-US" b="1" dirty="0"/>
              <a:t>alternative immunoassay </a:t>
            </a:r>
          </a:p>
          <a:p>
            <a:r>
              <a:rPr lang="en-US" dirty="0"/>
              <a:t>. first and easier step </a:t>
            </a:r>
            <a:endParaRPr lang="en-US" b="1" dirty="0"/>
          </a:p>
          <a:p>
            <a:r>
              <a:rPr lang="en-US" b="1" dirty="0"/>
              <a:t>2) Doubling dilution tests</a:t>
            </a:r>
          </a:p>
          <a:p>
            <a:r>
              <a:rPr lang="en-US" b="1" dirty="0"/>
              <a:t>3heterophile blocking tubes (HBTs) </a:t>
            </a:r>
          </a:p>
          <a:p>
            <a:r>
              <a:rPr lang="en-US" dirty="0"/>
              <a:t>. simple and useful test,</a:t>
            </a:r>
          </a:p>
          <a:p>
            <a:r>
              <a:rPr lang="en-US" dirty="0"/>
              <a:t>. although 20%-30% of false negative have been observed.</a:t>
            </a:r>
          </a:p>
          <a:p>
            <a:r>
              <a:rPr lang="en-US" b="1" dirty="0"/>
              <a:t>4)</a:t>
            </a:r>
            <a:r>
              <a:rPr lang="en-US" dirty="0"/>
              <a:t> </a:t>
            </a:r>
            <a:r>
              <a:rPr lang="en-US" b="1" dirty="0"/>
              <a:t>Precipitation with polyethylene glycol (PEG):</a:t>
            </a:r>
          </a:p>
          <a:p>
            <a:r>
              <a:rPr lang="en-US" b="1" dirty="0"/>
              <a:t>. </a:t>
            </a:r>
            <a:r>
              <a:rPr lang="en-US" dirty="0"/>
              <a:t>serum samples are incubated at 1:1 ratio with a solution 12.5% of PEG 6000 to deplete </a:t>
            </a:r>
            <a:r>
              <a:rPr lang="en-US" dirty="0" err="1"/>
              <a:t>Igs</a:t>
            </a:r>
            <a:r>
              <a:rPr lang="en-US" dirty="0"/>
              <a:t> and the TSH is measured on the supernatant.</a:t>
            </a:r>
          </a:p>
          <a:p>
            <a:r>
              <a:rPr lang="en-US" dirty="0"/>
              <a:t>. used for all interferences involving antibodies (HAMA, macro-TSH and </a:t>
            </a:r>
            <a:r>
              <a:rPr lang="en-US" dirty="0" err="1"/>
              <a:t>paraproteins</a:t>
            </a:r>
            <a:r>
              <a:rPr lang="en-US" dirty="0"/>
              <a:t>)</a:t>
            </a:r>
          </a:p>
        </p:txBody>
      </p:sp>
    </p:spTree>
    <p:extLst>
      <p:ext uri="{BB962C8B-B14F-4D97-AF65-F5344CB8AC3E}">
        <p14:creationId xmlns:p14="http://schemas.microsoft.com/office/powerpoint/2010/main" val="157988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Assay interferences</a:t>
            </a:r>
            <a:endParaRPr lang="en-US" dirty="0"/>
          </a:p>
        </p:txBody>
      </p:sp>
      <p:sp>
        <p:nvSpPr>
          <p:cNvPr id="3" name="Content Placeholder 2"/>
          <p:cNvSpPr>
            <a:spLocks noGrp="1"/>
          </p:cNvSpPr>
          <p:nvPr>
            <p:ph idx="1"/>
          </p:nvPr>
        </p:nvSpPr>
        <p:spPr/>
        <p:txBody>
          <a:bodyPr/>
          <a:lstStyle/>
          <a:p>
            <a:r>
              <a:rPr lang="en-US" b="1" dirty="0"/>
              <a:t>5) gel filtration chromatography or size exclusion chromatography (SEC)</a:t>
            </a:r>
            <a:r>
              <a:rPr lang="en-US" dirty="0"/>
              <a:t> </a:t>
            </a:r>
          </a:p>
          <a:p>
            <a:r>
              <a:rPr lang="en-US" dirty="0"/>
              <a:t>. differentiate macro-TSH from HAMAs (26).</a:t>
            </a:r>
          </a:p>
        </p:txBody>
      </p:sp>
    </p:spTree>
    <p:extLst>
      <p:ext uri="{BB962C8B-B14F-4D97-AF65-F5344CB8AC3E}">
        <p14:creationId xmlns:p14="http://schemas.microsoft.com/office/powerpoint/2010/main" val="238077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84247742"/>
              </p:ext>
            </p:extLst>
          </p:nvPr>
        </p:nvGraphicFramePr>
        <p:xfrm>
          <a:off x="711201" y="553158"/>
          <a:ext cx="10389974" cy="5565420"/>
        </p:xfrm>
        <a:graphic>
          <a:graphicData uri="http://schemas.openxmlformats.org/drawingml/2006/table">
            <a:tbl>
              <a:tblPr firstRow="1" firstCol="1" bandRow="1">
                <a:tableStyleId>{3B4B98B0-60AC-42C2-AFA5-B58CD77FA1E5}</a:tableStyleId>
              </a:tblPr>
              <a:tblGrid>
                <a:gridCol w="1484282">
                  <a:extLst>
                    <a:ext uri="{9D8B030D-6E8A-4147-A177-3AD203B41FA5}">
                      <a16:colId xmlns:a16="http://schemas.microsoft.com/office/drawing/2014/main" val="3470951057"/>
                    </a:ext>
                  </a:extLst>
                </a:gridCol>
                <a:gridCol w="1484282">
                  <a:extLst>
                    <a:ext uri="{9D8B030D-6E8A-4147-A177-3AD203B41FA5}">
                      <a16:colId xmlns:a16="http://schemas.microsoft.com/office/drawing/2014/main" val="2246184047"/>
                    </a:ext>
                  </a:extLst>
                </a:gridCol>
                <a:gridCol w="1484282">
                  <a:extLst>
                    <a:ext uri="{9D8B030D-6E8A-4147-A177-3AD203B41FA5}">
                      <a16:colId xmlns:a16="http://schemas.microsoft.com/office/drawing/2014/main" val="1004229479"/>
                    </a:ext>
                  </a:extLst>
                </a:gridCol>
                <a:gridCol w="1484282">
                  <a:extLst>
                    <a:ext uri="{9D8B030D-6E8A-4147-A177-3AD203B41FA5}">
                      <a16:colId xmlns:a16="http://schemas.microsoft.com/office/drawing/2014/main" val="2454448337"/>
                    </a:ext>
                  </a:extLst>
                </a:gridCol>
                <a:gridCol w="1484282">
                  <a:extLst>
                    <a:ext uri="{9D8B030D-6E8A-4147-A177-3AD203B41FA5}">
                      <a16:colId xmlns:a16="http://schemas.microsoft.com/office/drawing/2014/main" val="3319030327"/>
                    </a:ext>
                  </a:extLst>
                </a:gridCol>
                <a:gridCol w="1484282">
                  <a:extLst>
                    <a:ext uri="{9D8B030D-6E8A-4147-A177-3AD203B41FA5}">
                      <a16:colId xmlns:a16="http://schemas.microsoft.com/office/drawing/2014/main" val="3836243231"/>
                    </a:ext>
                  </a:extLst>
                </a:gridCol>
                <a:gridCol w="1484282">
                  <a:extLst>
                    <a:ext uri="{9D8B030D-6E8A-4147-A177-3AD203B41FA5}">
                      <a16:colId xmlns:a16="http://schemas.microsoft.com/office/drawing/2014/main" val="3241592735"/>
                    </a:ext>
                  </a:extLst>
                </a:gridCol>
              </a:tblGrid>
              <a:tr h="561756">
                <a:tc>
                  <a:txBody>
                    <a:bodyPr/>
                    <a:lstStyle/>
                    <a:p>
                      <a:pPr algn="l" rtl="0">
                        <a:lnSpc>
                          <a:spcPct val="107000"/>
                        </a:lnSpc>
                        <a:spcAft>
                          <a:spcPts val="0"/>
                        </a:spcAft>
                      </a:pPr>
                      <a:r>
                        <a:rPr lang="en-US" sz="1200">
                          <a:effectLst/>
                        </a:rPr>
                        <a:t>Interference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nchor="b"/>
                </a:tc>
                <a:tc>
                  <a:txBody>
                    <a:bodyPr/>
                    <a:lstStyle/>
                    <a:p>
                      <a:pPr algn="ctr" rtl="0">
                        <a:lnSpc>
                          <a:spcPct val="107000"/>
                        </a:lnSpc>
                        <a:spcAft>
                          <a:spcPts val="0"/>
                        </a:spcAft>
                      </a:pPr>
                      <a:r>
                        <a:rPr lang="en-US" sz="1200">
                          <a:effectLst/>
                        </a:rPr>
                        <a:t>TSH</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nchor="b"/>
                </a:tc>
                <a:tc>
                  <a:txBody>
                    <a:bodyPr/>
                    <a:lstStyle/>
                    <a:p>
                      <a:pPr algn="ctr" rtl="0">
                        <a:lnSpc>
                          <a:spcPct val="107000"/>
                        </a:lnSpc>
                        <a:spcAft>
                          <a:spcPts val="0"/>
                        </a:spcAft>
                      </a:pPr>
                      <a:r>
                        <a:rPr lang="en-US" sz="1200">
                          <a:effectLst/>
                        </a:rPr>
                        <a:t>fT4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nchor="b"/>
                </a:tc>
                <a:tc>
                  <a:txBody>
                    <a:bodyPr/>
                    <a:lstStyle/>
                    <a:p>
                      <a:pPr algn="ctr" rtl="0">
                        <a:lnSpc>
                          <a:spcPct val="107000"/>
                        </a:lnSpc>
                        <a:spcAft>
                          <a:spcPts val="0"/>
                        </a:spcAft>
                      </a:pPr>
                      <a:r>
                        <a:rPr lang="en-US" sz="1200">
                          <a:effectLst/>
                        </a:rPr>
                        <a:t>fT3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nchor="b"/>
                </a:tc>
                <a:tc>
                  <a:txBody>
                    <a:bodyPr/>
                    <a:lstStyle/>
                    <a:p>
                      <a:pPr algn="ctr" rtl="0">
                        <a:lnSpc>
                          <a:spcPct val="107000"/>
                        </a:lnSpc>
                        <a:spcAft>
                          <a:spcPts val="0"/>
                        </a:spcAft>
                      </a:pPr>
                      <a:r>
                        <a:rPr lang="en-US" sz="1200">
                          <a:effectLst/>
                        </a:rPr>
                        <a:t>Thyroid autoantibodies</a:t>
                      </a:r>
                      <a:r>
                        <a:rPr lang="en-US" sz="1200" baseline="30000">
                          <a:effectLst/>
                        </a:rPr>
                        <a: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nchor="b"/>
                </a:tc>
                <a:tc>
                  <a:txBody>
                    <a:bodyPr/>
                    <a:lstStyle/>
                    <a:p>
                      <a:pPr algn="ctr" rtl="0">
                        <a:lnSpc>
                          <a:spcPct val="107000"/>
                        </a:lnSpc>
                        <a:spcAft>
                          <a:spcPts val="0"/>
                        </a:spcAft>
                      </a:pPr>
                      <a:r>
                        <a:rPr lang="en-US" sz="1200">
                          <a:effectLst/>
                        </a:rPr>
                        <a:t>Other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nchor="b"/>
                </a:tc>
                <a:tc>
                  <a:txBody>
                    <a:bodyPr/>
                    <a:lstStyle/>
                    <a:p>
                      <a:pPr algn="ctr" rtl="0">
                        <a:lnSpc>
                          <a:spcPct val="107000"/>
                        </a:lnSpc>
                        <a:spcAft>
                          <a:spcPts val="0"/>
                        </a:spcAft>
                      </a:pPr>
                      <a:r>
                        <a:rPr lang="en-US" sz="1200">
                          <a:effectLst/>
                        </a:rPr>
                        <a:t>Prevalence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nchor="b"/>
                </a:tc>
                <a:extLst>
                  <a:ext uri="{0D108BD9-81ED-4DB2-BD59-A6C34878D82A}">
                    <a16:rowId xmlns:a16="http://schemas.microsoft.com/office/drawing/2014/main" val="4083600390"/>
                  </a:ext>
                </a:extLst>
              </a:tr>
              <a:tr h="829599">
                <a:tc>
                  <a:txBody>
                    <a:bodyPr/>
                    <a:lstStyle/>
                    <a:p>
                      <a:pPr algn="l" rtl="0">
                        <a:lnSpc>
                          <a:spcPct val="107000"/>
                        </a:lnSpc>
                        <a:spcAft>
                          <a:spcPts val="0"/>
                        </a:spcAft>
                      </a:pPr>
                      <a:r>
                        <a:rPr lang="en-US" sz="1200">
                          <a:effectLst/>
                        </a:rPr>
                        <a:t>Heterophile antibodies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 or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dirty="0">
                          <a:effectLst/>
                        </a:rPr>
                        <a:t>↑ or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 or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Potentially affected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Possible interference in many other immunoassays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0.05–6%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extLst>
                  <a:ext uri="{0D108BD9-81ED-4DB2-BD59-A6C34878D82A}">
                    <a16:rowId xmlns:a16="http://schemas.microsoft.com/office/drawing/2014/main" val="3540875270"/>
                  </a:ext>
                </a:extLst>
              </a:tr>
              <a:tr h="293913">
                <a:tc>
                  <a:txBody>
                    <a:bodyPr/>
                    <a:lstStyle/>
                    <a:p>
                      <a:pPr algn="l" rtl="0">
                        <a:lnSpc>
                          <a:spcPct val="107000"/>
                        </a:lnSpc>
                        <a:spcAft>
                          <a:spcPts val="0"/>
                        </a:spcAft>
                      </a:pPr>
                      <a:r>
                        <a:rPr lang="en-US" sz="1200">
                          <a:effectLst/>
                        </a:rPr>
                        <a:t>Macro TSH</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0.6–6%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extLst>
                  <a:ext uri="{0D108BD9-81ED-4DB2-BD59-A6C34878D82A}">
                    <a16:rowId xmlns:a16="http://schemas.microsoft.com/office/drawing/2014/main" val="3821455832"/>
                  </a:ext>
                </a:extLst>
              </a:tr>
              <a:tr h="829599">
                <a:tc>
                  <a:txBody>
                    <a:bodyPr/>
                    <a:lstStyle/>
                    <a:p>
                      <a:pPr algn="l" rtl="0">
                        <a:lnSpc>
                          <a:spcPct val="107000"/>
                        </a:lnSpc>
                        <a:spcAft>
                          <a:spcPts val="0"/>
                        </a:spcAft>
                      </a:pPr>
                      <a:r>
                        <a:rPr lang="en-US" sz="1200">
                          <a:effectLst/>
                        </a:rPr>
                        <a:t>Biotin</a:t>
                      </a:r>
                      <a:r>
                        <a:rPr lang="en-US" sz="1200" baseline="30000">
                          <a:effectLst/>
                        </a:rPr>
                        <a:t>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N or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TRAb ↑</a:t>
                      </a:r>
                      <a:br>
                        <a:rPr lang="en-US" sz="1200">
                          <a:effectLst/>
                        </a:rPr>
                      </a:br>
                      <a:r>
                        <a:rPr lang="en-US" sz="1200">
                          <a:effectLst/>
                        </a:rPr>
                        <a:t>TPO-Ab↑</a:t>
                      </a:r>
                      <a:br>
                        <a:rPr lang="en-US" sz="1200">
                          <a:effectLst/>
                        </a:rPr>
                      </a:br>
                      <a:r>
                        <a:rPr lang="en-US" sz="1200">
                          <a:effectLst/>
                        </a:rPr>
                        <a:t>Tg-Ab↑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Competitive assay: ↑</a:t>
                      </a:r>
                      <a:br>
                        <a:rPr lang="en-US" sz="1200">
                          <a:effectLst/>
                        </a:rPr>
                      </a:br>
                      <a:r>
                        <a:rPr lang="en-US" sz="1200">
                          <a:effectLst/>
                        </a:rPr>
                        <a:t>Sandwich assay: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Unknown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extLst>
                  <a:ext uri="{0D108BD9-81ED-4DB2-BD59-A6C34878D82A}">
                    <a16:rowId xmlns:a16="http://schemas.microsoft.com/office/drawing/2014/main" val="1688158847"/>
                  </a:ext>
                </a:extLst>
              </a:tr>
              <a:tr h="829599">
                <a:tc>
                  <a:txBody>
                    <a:bodyPr/>
                    <a:lstStyle/>
                    <a:p>
                      <a:pPr algn="l" rtl="0">
                        <a:lnSpc>
                          <a:spcPct val="107000"/>
                        </a:lnSpc>
                        <a:spcAft>
                          <a:spcPts val="0"/>
                        </a:spcAft>
                      </a:pPr>
                      <a:r>
                        <a:rPr lang="en-US" sz="1200">
                          <a:effectLst/>
                        </a:rPr>
                        <a:t>Anti-streptavidin antibodies</a:t>
                      </a:r>
                      <a:r>
                        <a:rPr lang="en-US" sz="1200" baseline="30000">
                          <a:effectLst/>
                        </a:rPr>
                        <a:t>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N or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TRAb ↑</a:t>
                      </a:r>
                      <a:br>
                        <a:rPr lang="en-US" sz="1200">
                          <a:effectLst/>
                        </a:rPr>
                      </a:br>
                      <a:r>
                        <a:rPr lang="en-US" sz="1200">
                          <a:effectLst/>
                        </a:rPr>
                        <a:t>TPO-Ab↑</a:t>
                      </a:r>
                      <a:br>
                        <a:rPr lang="en-US" sz="1200">
                          <a:effectLst/>
                        </a:rPr>
                      </a:br>
                      <a:r>
                        <a:rPr lang="en-US" sz="1200">
                          <a:effectLst/>
                        </a:rPr>
                        <a:t>Tg-Ab↑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Competitive assay: ↑</a:t>
                      </a:r>
                      <a:br>
                        <a:rPr lang="en-US" sz="1200">
                          <a:effectLst/>
                        </a:rPr>
                      </a:br>
                      <a:r>
                        <a:rPr lang="en-US" sz="1200">
                          <a:effectLst/>
                        </a:rPr>
                        <a:t>Sandwich assay: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Unknown, probably 1–2% (</a:t>
                      </a:r>
                      <a:r>
                        <a:rPr lang="en-US" sz="1200" u="sng">
                          <a:effectLst/>
                          <a:hlinkClick r:id="rId2"/>
                        </a:rPr>
                        <a:t>23</a:t>
                      </a: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extLst>
                  <a:ext uri="{0D108BD9-81ED-4DB2-BD59-A6C34878D82A}">
                    <a16:rowId xmlns:a16="http://schemas.microsoft.com/office/drawing/2014/main" val="3345271472"/>
                  </a:ext>
                </a:extLst>
              </a:tr>
              <a:tr h="829599">
                <a:tc>
                  <a:txBody>
                    <a:bodyPr/>
                    <a:lstStyle/>
                    <a:p>
                      <a:pPr algn="l" rtl="0">
                        <a:lnSpc>
                          <a:spcPct val="107000"/>
                        </a:lnSpc>
                        <a:spcAft>
                          <a:spcPts val="0"/>
                        </a:spcAft>
                      </a:pPr>
                      <a:r>
                        <a:rPr lang="en-US" sz="1200">
                          <a:effectLst/>
                        </a:rPr>
                        <a:t>Anti-ruthenium antibodies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 or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 or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 or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Potentially affected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Interference with assays using ruthenium labels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Few cases described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extLst>
                  <a:ext uri="{0D108BD9-81ED-4DB2-BD59-A6C34878D82A}">
                    <a16:rowId xmlns:a16="http://schemas.microsoft.com/office/drawing/2014/main" val="669191680"/>
                  </a:ext>
                </a:extLst>
              </a:tr>
              <a:tr h="561756">
                <a:tc>
                  <a:txBody>
                    <a:bodyPr/>
                    <a:lstStyle/>
                    <a:p>
                      <a:pPr algn="l" rtl="0">
                        <a:lnSpc>
                          <a:spcPct val="107000"/>
                        </a:lnSpc>
                        <a:spcAft>
                          <a:spcPts val="0"/>
                        </a:spcAft>
                      </a:pPr>
                      <a:r>
                        <a:rPr lang="en-US" sz="1200">
                          <a:effectLst/>
                        </a:rPr>
                        <a:t>Thyroid hormone autoantibodies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extLst>
                  <a:ext uri="{0D108BD9-81ED-4DB2-BD59-A6C34878D82A}">
                    <a16:rowId xmlns:a16="http://schemas.microsoft.com/office/drawing/2014/main" val="2242988825"/>
                  </a:ext>
                </a:extLst>
              </a:tr>
              <a:tr h="829599">
                <a:tc>
                  <a:txBody>
                    <a:bodyPr/>
                    <a:lstStyle/>
                    <a:p>
                      <a:pPr algn="l" rtl="0">
                        <a:lnSpc>
                          <a:spcPct val="107000"/>
                        </a:lnSpc>
                        <a:spcAft>
                          <a:spcPts val="0"/>
                        </a:spcAft>
                      </a:pPr>
                      <a:r>
                        <a:rPr lang="en-US" sz="1200">
                          <a:effectLst/>
                        </a:rPr>
                        <a:t>RF and paraproteins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 or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a:effectLst/>
                        </a:rPr>
                        <a:t>Possible interference in many other immunoassays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tc>
                  <a:txBody>
                    <a:bodyPr/>
                    <a:lstStyle/>
                    <a:p>
                      <a:pPr algn="ctr" rtl="0">
                        <a:lnSpc>
                          <a:spcPct val="107000"/>
                        </a:lnSpc>
                        <a:spcAft>
                          <a:spcPts val="0"/>
                        </a:spcAft>
                      </a:pPr>
                      <a:r>
                        <a:rPr lang="en-US" sz="1200" dirty="0">
                          <a:effectLst/>
                        </a:rPr>
                        <a:t>5–10%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422" marR="9422" marT="9422" marB="9422"/>
                </a:tc>
                <a:extLst>
                  <a:ext uri="{0D108BD9-81ED-4DB2-BD59-A6C34878D82A}">
                    <a16:rowId xmlns:a16="http://schemas.microsoft.com/office/drawing/2014/main" val="2729737289"/>
                  </a:ext>
                </a:extLst>
              </a:tr>
            </a:tbl>
          </a:graphicData>
        </a:graphic>
      </p:graphicFrame>
      <p:sp>
        <p:nvSpPr>
          <p:cNvPr id="5" name="TextBox 4"/>
          <p:cNvSpPr txBox="1"/>
          <p:nvPr/>
        </p:nvSpPr>
        <p:spPr>
          <a:xfrm>
            <a:off x="872965" y="203201"/>
            <a:ext cx="9465990" cy="369332"/>
          </a:xfrm>
          <a:prstGeom prst="rect">
            <a:avLst/>
          </a:prstGeom>
          <a:noFill/>
        </p:spPr>
        <p:txBody>
          <a:bodyPr wrap="square" rtlCol="0">
            <a:spAutoFit/>
          </a:bodyPr>
          <a:lstStyle/>
          <a:p>
            <a:r>
              <a:rPr lang="en-US" b="1"/>
              <a:t>Table 1. Main causes of assay interferences and their possible effects on thyroid function test</a:t>
            </a:r>
            <a:endParaRPr lang="en-US" b="1" dirty="0"/>
          </a:p>
        </p:txBody>
      </p:sp>
    </p:spTree>
    <p:extLst>
      <p:ext uri="{BB962C8B-B14F-4D97-AF65-F5344CB8AC3E}">
        <p14:creationId xmlns:p14="http://schemas.microsoft.com/office/powerpoint/2010/main" val="130806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Critical illnesses</a:t>
            </a:r>
            <a:endParaRPr lang="en-US" dirty="0"/>
          </a:p>
        </p:txBody>
      </p:sp>
      <p:sp>
        <p:nvSpPr>
          <p:cNvPr id="3" name="Content Placeholder 2"/>
          <p:cNvSpPr>
            <a:spLocks noGrp="1"/>
          </p:cNvSpPr>
          <p:nvPr>
            <p:ph idx="1"/>
          </p:nvPr>
        </p:nvSpPr>
        <p:spPr/>
        <p:txBody>
          <a:bodyPr>
            <a:normAutofit/>
          </a:bodyPr>
          <a:lstStyle/>
          <a:p>
            <a:pPr marL="201168" lvl="1" indent="0">
              <a:buNone/>
            </a:pPr>
            <a:endParaRPr lang="en-US" b="1" dirty="0"/>
          </a:p>
          <a:p>
            <a:pPr marL="201168" lvl="1" indent="0">
              <a:buNone/>
            </a:pPr>
            <a:r>
              <a:rPr lang="en-US" b="1" dirty="0"/>
              <a:t>changes in TFTs </a:t>
            </a:r>
          </a:p>
          <a:p>
            <a:r>
              <a:rPr lang="en-US" dirty="0"/>
              <a:t>. hypothalamic/pituitary (impaired secretion of TSH) </a:t>
            </a:r>
          </a:p>
          <a:p>
            <a:r>
              <a:rPr lang="en-US" dirty="0"/>
              <a:t>. possible peripheral events (changes in the activity of peripheral deiodinase, decreased thyroid hormone binding by serum transport proteins, altered expression of T3 membrane transporters and increased levels of cortisol)</a:t>
            </a:r>
          </a:p>
          <a:p>
            <a:endParaRPr lang="en-US" dirty="0"/>
          </a:p>
          <a:p>
            <a:r>
              <a:rPr lang="en-US" dirty="0"/>
              <a:t>. TSH may be reduced during illnesses and mildly raised during the recovery phase, rarely above 10 </a:t>
            </a:r>
            <a:r>
              <a:rPr lang="en-US" dirty="0" err="1"/>
              <a:t>mU</a:t>
            </a:r>
            <a:r>
              <a:rPr lang="en-US" dirty="0"/>
              <a:t>/L .</a:t>
            </a:r>
          </a:p>
        </p:txBody>
      </p:sp>
    </p:spTree>
    <p:extLst>
      <p:ext uri="{BB962C8B-B14F-4D97-AF65-F5344CB8AC3E}">
        <p14:creationId xmlns:p14="http://schemas.microsoft.com/office/powerpoint/2010/main" val="417198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Critical illnesses</a:t>
            </a:r>
            <a:endParaRPr lang="en-US" dirty="0"/>
          </a:p>
        </p:txBody>
      </p:sp>
      <p:sp>
        <p:nvSpPr>
          <p:cNvPr id="3" name="Content Placeholder 2"/>
          <p:cNvSpPr>
            <a:spLocks noGrp="1"/>
          </p:cNvSpPr>
          <p:nvPr>
            <p:ph idx="1"/>
          </p:nvPr>
        </p:nvSpPr>
        <p:spPr>
          <a:xfrm>
            <a:off x="1066800" y="2158555"/>
            <a:ext cx="10058400" cy="4023360"/>
          </a:xfrm>
        </p:spPr>
        <p:txBody>
          <a:bodyPr/>
          <a:lstStyle/>
          <a:p>
            <a:r>
              <a:rPr lang="en-US" dirty="0"/>
              <a:t>. TFTs about four weeks after discharge from Hospital. </a:t>
            </a:r>
          </a:p>
          <a:p>
            <a:r>
              <a:rPr lang="en-US" dirty="0"/>
              <a:t>. reverse triiodothyronine (rT3) may direct the differential diagnosis between NTIs and primary hypothyroidism. </a:t>
            </a:r>
          </a:p>
          <a:p>
            <a:r>
              <a:rPr lang="en-US" dirty="0"/>
              <a:t>. Type 1 (D1) and type 3 </a:t>
            </a:r>
            <a:r>
              <a:rPr lang="en-US" dirty="0" err="1"/>
              <a:t>deiodinases</a:t>
            </a:r>
            <a:r>
              <a:rPr lang="en-US" dirty="0"/>
              <a:t> (D3) convert thyroxine (T4) to rT3 by inner ring </a:t>
            </a:r>
            <a:r>
              <a:rPr lang="en-US" dirty="0" err="1"/>
              <a:t>deiodination</a:t>
            </a:r>
            <a:r>
              <a:rPr lang="en-US" dirty="0"/>
              <a:t>.</a:t>
            </a:r>
          </a:p>
          <a:p>
            <a:r>
              <a:rPr lang="en-US" dirty="0"/>
              <a:t>. D1 is positively regulated by T3,</a:t>
            </a:r>
          </a:p>
          <a:p>
            <a:r>
              <a:rPr lang="en-US" dirty="0"/>
              <a:t>. D3 by T3 and Hypoxia-inducible factor 1α (HIF-1α).</a:t>
            </a:r>
          </a:p>
          <a:p>
            <a:r>
              <a:rPr lang="en-US" dirty="0" smtClean="0"/>
              <a:t>. </a:t>
            </a:r>
            <a:r>
              <a:rPr lang="en-US" dirty="0"/>
              <a:t>rT3 is increased in </a:t>
            </a:r>
            <a:r>
              <a:rPr lang="en-US" dirty="0" smtClean="0"/>
              <a:t>NTIs</a:t>
            </a:r>
            <a:r>
              <a:rPr lang="en-US" dirty="0"/>
              <a:t>.</a:t>
            </a:r>
          </a:p>
          <a:p>
            <a:endParaRPr lang="en-US" dirty="0"/>
          </a:p>
          <a:p>
            <a:endParaRPr lang="en-US" dirty="0"/>
          </a:p>
        </p:txBody>
      </p:sp>
    </p:spTree>
    <p:extLst>
      <p:ext uri="{BB962C8B-B14F-4D97-AF65-F5344CB8AC3E}">
        <p14:creationId xmlns:p14="http://schemas.microsoft.com/office/powerpoint/2010/main" val="183228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Acute amiodarone administration</a:t>
            </a:r>
            <a:endParaRPr lang="en-US" dirty="0"/>
          </a:p>
        </p:txBody>
      </p:sp>
      <p:sp>
        <p:nvSpPr>
          <p:cNvPr id="3" name="Content Placeholder 2"/>
          <p:cNvSpPr>
            <a:spLocks noGrp="1"/>
          </p:cNvSpPr>
          <p:nvPr>
            <p:ph idx="1"/>
          </p:nvPr>
        </p:nvSpPr>
        <p:spPr/>
        <p:txBody>
          <a:bodyPr>
            <a:normAutofit/>
          </a:bodyPr>
          <a:lstStyle/>
          <a:p>
            <a:endParaRPr lang="en-US" dirty="0"/>
          </a:p>
          <a:p>
            <a:r>
              <a:rPr lang="en-US" dirty="0"/>
              <a:t>.iodine-rich antiarrhythmic causing thyroid dysfunctions in nearly 30% of patients taking this drug. </a:t>
            </a:r>
          </a:p>
          <a:p>
            <a:r>
              <a:rPr lang="en-US" dirty="0"/>
              <a:t>. daily maintenance dose of 200 mg supply about 6 mg of free iodine per day (about 40-</a:t>
            </a:r>
          </a:p>
          <a:p>
            <a:r>
              <a:rPr lang="en-US" dirty="0"/>
              <a:t>fold higher than the recommended daily dose). </a:t>
            </a:r>
          </a:p>
          <a:p>
            <a:r>
              <a:rPr lang="en-US" dirty="0"/>
              <a:t>. </a:t>
            </a:r>
            <a:r>
              <a:rPr lang="en-US" dirty="0" err="1"/>
              <a:t>euthyroid</a:t>
            </a:r>
            <a:r>
              <a:rPr lang="en-US" dirty="0"/>
              <a:t> patients, during the initial phase of amiodarone treatment, a progressive and rise of </a:t>
            </a:r>
            <a:r>
              <a:rPr lang="en-US" b="1" dirty="0"/>
              <a:t>fT4</a:t>
            </a:r>
            <a:r>
              <a:rPr lang="en-US" dirty="0"/>
              <a:t> and </a:t>
            </a:r>
            <a:r>
              <a:rPr lang="en-US" b="1" dirty="0"/>
              <a:t>rT3</a:t>
            </a:r>
            <a:r>
              <a:rPr lang="en-US" dirty="0"/>
              <a:t> associated with </a:t>
            </a:r>
            <a:r>
              <a:rPr lang="en-US" b="1" dirty="0"/>
              <a:t>increased</a:t>
            </a:r>
            <a:r>
              <a:rPr lang="en-US" dirty="0"/>
              <a:t> TSH levels rarely greater than 20 </a:t>
            </a:r>
            <a:r>
              <a:rPr lang="en-US" dirty="0" err="1"/>
              <a:t>mU</a:t>
            </a:r>
            <a:r>
              <a:rPr lang="en-US" dirty="0"/>
              <a:t>/L, can be observed, while </a:t>
            </a:r>
            <a:r>
              <a:rPr lang="en-US" b="1" dirty="0"/>
              <a:t>fT3</a:t>
            </a:r>
            <a:r>
              <a:rPr lang="en-US" dirty="0"/>
              <a:t> decreases due to a partial block of </a:t>
            </a:r>
            <a:r>
              <a:rPr lang="en-US" dirty="0" err="1"/>
              <a:t>deiodinase</a:t>
            </a:r>
            <a:r>
              <a:rPr lang="en-US" dirty="0"/>
              <a:t> activity.</a:t>
            </a:r>
          </a:p>
          <a:p>
            <a:endParaRPr lang="en-US" dirty="0"/>
          </a:p>
        </p:txBody>
      </p:sp>
    </p:spTree>
    <p:extLst>
      <p:ext uri="{BB962C8B-B14F-4D97-AF65-F5344CB8AC3E}">
        <p14:creationId xmlns:p14="http://schemas.microsoft.com/office/powerpoint/2010/main" val="408882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Resistance to TSH</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r>
              <a:rPr lang="en-US" dirty="0"/>
              <a:t>.a genetic disease</a:t>
            </a:r>
          </a:p>
          <a:p>
            <a:r>
              <a:rPr lang="en-US" dirty="0"/>
              <a:t>an impaired transmission of the TSH stimulatory signal into the thyroid cells. </a:t>
            </a:r>
          </a:p>
          <a:p>
            <a:r>
              <a:rPr lang="en-US" dirty="0"/>
              <a:t>. The clinical phenotype is highly variable ranging from a complete resistance, characterized</a:t>
            </a:r>
          </a:p>
          <a:p>
            <a:r>
              <a:rPr lang="en-US" dirty="0"/>
              <a:t>by congenital hypothyroidism with thyroid hypoplasia, to a partial resistance with variable</a:t>
            </a:r>
          </a:p>
          <a:p>
            <a:r>
              <a:rPr lang="en-US" dirty="0" err="1"/>
              <a:t>hyperthyrotropinemia</a:t>
            </a:r>
            <a:r>
              <a:rPr lang="en-US" dirty="0"/>
              <a:t> but without the clinical features of hypothyroidism.</a:t>
            </a:r>
          </a:p>
        </p:txBody>
      </p:sp>
    </p:spTree>
    <p:extLst>
      <p:ext uri="{BB962C8B-B14F-4D97-AF65-F5344CB8AC3E}">
        <p14:creationId xmlns:p14="http://schemas.microsoft.com/office/powerpoint/2010/main" val="204132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b="1" dirty="0"/>
              <a:t>Unusual causes of </a:t>
            </a:r>
            <a:r>
              <a:rPr lang="en-US" sz="2800" b="1" dirty="0" err="1"/>
              <a:t>hyperthyrotropinemia</a:t>
            </a:r>
            <a:r>
              <a:rPr lang="en-US" sz="2800" b="1" dirty="0"/>
              <a:t> and differential diagnosis of primary hypothyroidism: a revised diagnostic flow-chart.</a:t>
            </a:r>
          </a:p>
          <a:p>
            <a:endParaRPr lang="en-US" sz="2800" b="1" dirty="0"/>
          </a:p>
          <a:p>
            <a:endParaRPr lang="en-US" sz="2800" b="1" dirty="0"/>
          </a:p>
          <a:p>
            <a:r>
              <a:rPr lang="it-IT" sz="1600" dirty="0"/>
              <a:t>Irene Campi1, Marco Dell’Acqua2, Elisa Stellaria Grassi2, Maria Cristina Vigone3, Luca Persani1,2</a:t>
            </a:r>
          </a:p>
          <a:p>
            <a:r>
              <a:rPr lang="en-US" sz="1200" i="1" dirty="0"/>
              <a:t>1 Department of Endocrine and Metabolic Diseases, IRCCS </a:t>
            </a:r>
            <a:r>
              <a:rPr lang="en-US" sz="1200" i="1" dirty="0" err="1"/>
              <a:t>Istituto</a:t>
            </a:r>
            <a:r>
              <a:rPr lang="en-US" sz="1200" i="1" dirty="0"/>
              <a:t> </a:t>
            </a:r>
            <a:r>
              <a:rPr lang="en-US" sz="1200" i="1" dirty="0" err="1"/>
              <a:t>Auxologico</a:t>
            </a:r>
            <a:r>
              <a:rPr lang="en-US" sz="1200" i="1" dirty="0"/>
              <a:t> </a:t>
            </a:r>
            <a:r>
              <a:rPr lang="en-US" sz="1200" i="1" dirty="0" err="1"/>
              <a:t>Italiano</a:t>
            </a:r>
            <a:r>
              <a:rPr lang="en-US" sz="1200" i="1" dirty="0"/>
              <a:t>, Milan, Italy.</a:t>
            </a:r>
          </a:p>
          <a:p>
            <a:r>
              <a:rPr lang="en-US" sz="1200" i="1" dirty="0"/>
              <a:t>2 Department of Medical Biotechnology and Translational Medicine, University of Milan, Milan, Italy</a:t>
            </a:r>
          </a:p>
          <a:p>
            <a:r>
              <a:rPr lang="en-US" sz="1200" i="1" dirty="0"/>
              <a:t>3 Department of </a:t>
            </a:r>
            <a:r>
              <a:rPr lang="en-US" sz="1200" i="1" dirty="0" err="1"/>
              <a:t>Paediatrics</a:t>
            </a:r>
            <a:r>
              <a:rPr lang="en-US" sz="1200" i="1" dirty="0"/>
              <a:t>, IRCCS San </a:t>
            </a:r>
            <a:r>
              <a:rPr lang="en-US" sz="1200" i="1" dirty="0" err="1"/>
              <a:t>Raffaele</a:t>
            </a:r>
            <a:r>
              <a:rPr lang="en-US" sz="1200" i="1" dirty="0"/>
              <a:t> Hospital, Milan, Italy</a:t>
            </a:r>
            <a:endParaRPr lang="it-IT" sz="1200" dirty="0"/>
          </a:p>
        </p:txBody>
      </p:sp>
    </p:spTree>
    <p:extLst>
      <p:ext uri="{BB962C8B-B14F-4D97-AF65-F5344CB8AC3E}">
        <p14:creationId xmlns:p14="http://schemas.microsoft.com/office/powerpoint/2010/main" val="399845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407" y="317776"/>
            <a:ext cx="10058400" cy="1450757"/>
          </a:xfrm>
        </p:spPr>
        <p:txBody>
          <a:bodyPr/>
          <a:lstStyle/>
          <a:p>
            <a:r>
              <a:rPr lang="en-US" b="1" dirty="0"/>
              <a:t> Resistance to TSH</a:t>
            </a:r>
            <a:endParaRPr lang="en-US" dirty="0"/>
          </a:p>
        </p:txBody>
      </p:sp>
      <p:sp>
        <p:nvSpPr>
          <p:cNvPr id="3" name="Content Placeholder 2"/>
          <p:cNvSpPr>
            <a:spLocks noGrp="1"/>
          </p:cNvSpPr>
          <p:nvPr>
            <p:ph idx="1"/>
          </p:nvPr>
        </p:nvSpPr>
        <p:spPr>
          <a:xfrm>
            <a:off x="1180407" y="1897689"/>
            <a:ext cx="10058400" cy="4023360"/>
          </a:xfrm>
        </p:spPr>
        <p:txBody>
          <a:bodyPr>
            <a:normAutofit/>
          </a:bodyPr>
          <a:lstStyle/>
          <a:p>
            <a:r>
              <a:rPr lang="en-US" dirty="0"/>
              <a:t>. </a:t>
            </a:r>
            <a:r>
              <a:rPr lang="en-US" dirty="0" err="1"/>
              <a:t>monoallelic</a:t>
            </a:r>
            <a:r>
              <a:rPr lang="en-US" dirty="0"/>
              <a:t> or </a:t>
            </a:r>
            <a:r>
              <a:rPr lang="en-US" dirty="0" err="1"/>
              <a:t>biallelic</a:t>
            </a:r>
            <a:r>
              <a:rPr lang="en-US" dirty="0"/>
              <a:t> mutations in TSHR gene , type 1a and 1c </a:t>
            </a:r>
            <a:r>
              <a:rPr lang="en-US" dirty="0" err="1"/>
              <a:t>pseudohypoparathyroidism</a:t>
            </a:r>
            <a:r>
              <a:rPr lang="en-US" dirty="0"/>
              <a:t> caused by loss-of-function variants in the </a:t>
            </a:r>
            <a:r>
              <a:rPr lang="en-US" i="1" dirty="0"/>
              <a:t>GNAS1 </a:t>
            </a:r>
            <a:r>
              <a:rPr lang="en-US" dirty="0"/>
              <a:t>gene</a:t>
            </a:r>
          </a:p>
          <a:p>
            <a:r>
              <a:rPr lang="en-US" dirty="0"/>
              <a:t>. The main feature of </a:t>
            </a:r>
            <a:r>
              <a:rPr lang="en-US" dirty="0" err="1"/>
              <a:t>pseudohypoparathyroidism</a:t>
            </a:r>
            <a:r>
              <a:rPr lang="en-US" dirty="0"/>
              <a:t> is the unresponsiveness to parathyroid hormone, associated</a:t>
            </a:r>
          </a:p>
          <a:p>
            <a:r>
              <a:rPr lang="en-US" dirty="0"/>
              <a:t>with resistance to multiple other hormones (TSH, gonadotropins, calcitonin and growth </a:t>
            </a:r>
            <a:r>
              <a:rPr lang="en-US" dirty="0" smtClean="0"/>
              <a:t>hormone-releasing hormone</a:t>
            </a:r>
            <a:r>
              <a:rPr lang="en-US" dirty="0"/>
              <a:t>).</a:t>
            </a:r>
          </a:p>
          <a:p>
            <a:r>
              <a:rPr lang="en-US" dirty="0"/>
              <a:t> </a:t>
            </a:r>
            <a:r>
              <a:rPr lang="en-US" dirty="0" smtClean="0"/>
              <a:t>. These </a:t>
            </a:r>
            <a:r>
              <a:rPr lang="en-US" dirty="0"/>
              <a:t>patients have usually a mild TSH resistance, but may exhibit reduced thyroid hormones </a:t>
            </a:r>
            <a:r>
              <a:rPr lang="en-US" dirty="0" smtClean="0"/>
              <a:t>in the </a:t>
            </a:r>
            <a:r>
              <a:rPr lang="en-US" dirty="0"/>
              <a:t>neonatal period</a:t>
            </a:r>
            <a:r>
              <a:rPr lang="en-US" dirty="0" smtClean="0"/>
              <a:t>.</a:t>
            </a:r>
            <a:endParaRPr lang="en-US" dirty="0"/>
          </a:p>
        </p:txBody>
      </p:sp>
    </p:spTree>
    <p:extLst>
      <p:ext uri="{BB962C8B-B14F-4D97-AF65-F5344CB8AC3E}">
        <p14:creationId xmlns:p14="http://schemas.microsoft.com/office/powerpoint/2010/main" val="1574309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7550"/>
            <a:ext cx="10058400" cy="1450757"/>
          </a:xfrm>
        </p:spPr>
        <p:txBody>
          <a:bodyPr/>
          <a:lstStyle/>
          <a:p>
            <a:r>
              <a:rPr lang="en-US" b="1" dirty="0"/>
              <a:t>Complete</a:t>
            </a:r>
            <a:r>
              <a:rPr lang="fa-IR" b="1" dirty="0"/>
              <a:t> </a:t>
            </a:r>
            <a:r>
              <a:rPr lang="en-US" b="1" dirty="0"/>
              <a:t>TSH resistance</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1066800" y="2548037"/>
            <a:ext cx="10058400" cy="4023360"/>
          </a:xfrm>
        </p:spPr>
        <p:txBody>
          <a:bodyPr/>
          <a:lstStyle/>
          <a:p>
            <a:r>
              <a:rPr lang="en-US" dirty="0" smtClean="0"/>
              <a:t>. These </a:t>
            </a:r>
            <a:r>
              <a:rPr lang="en-US" dirty="0"/>
              <a:t>patients are affected with a severe hypothyroidism associated with a thyroid hypoplasia, detected by newborn screening, and usually characterized by absent thyroid visualization at scintigraphy but detectable circulating thyroglobulin. </a:t>
            </a:r>
            <a:endParaRPr lang="en-US" dirty="0" smtClean="0"/>
          </a:p>
          <a:p>
            <a:endParaRPr lang="en-US" dirty="0" smtClean="0"/>
          </a:p>
          <a:p>
            <a:r>
              <a:rPr lang="en-US" dirty="0" smtClean="0"/>
              <a:t>. This</a:t>
            </a:r>
            <a:r>
              <a:rPr lang="en-US" dirty="0" smtClean="0"/>
              <a:t> </a:t>
            </a:r>
            <a:r>
              <a:rPr lang="en-US" dirty="0" smtClean="0"/>
              <a:t>disorder </a:t>
            </a:r>
            <a:r>
              <a:rPr lang="en-US" dirty="0"/>
              <a:t>is included in the differential diagnosis with other causes of thyroid dysgenesis, a condition occurring</a:t>
            </a:r>
          </a:p>
          <a:p>
            <a:endParaRPr lang="en-US" dirty="0"/>
          </a:p>
        </p:txBody>
      </p:sp>
    </p:spTree>
    <p:extLst>
      <p:ext uri="{BB962C8B-B14F-4D97-AF65-F5344CB8AC3E}">
        <p14:creationId xmlns:p14="http://schemas.microsoft.com/office/powerpoint/2010/main" val="200615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Moderate TSH resistance</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biallelic</a:t>
            </a:r>
          </a:p>
          <a:p>
            <a:r>
              <a:rPr lang="en-US" dirty="0"/>
              <a:t>heterozygous</a:t>
            </a:r>
          </a:p>
          <a:p>
            <a:r>
              <a:rPr lang="en-US" dirty="0" smtClean="0"/>
              <a:t>high </a:t>
            </a:r>
            <a:r>
              <a:rPr lang="en-US" dirty="0"/>
              <a:t>TSH levels, free thyroid hormones in the normal range</a:t>
            </a:r>
          </a:p>
          <a:p>
            <a:r>
              <a:rPr lang="en-US" dirty="0"/>
              <a:t>thyroid gland of normal or slightly reduced volume </a:t>
            </a:r>
          </a:p>
          <a:p>
            <a:r>
              <a:rPr lang="en-US" b="1" dirty="0"/>
              <a:t>mild resistance </a:t>
            </a:r>
          </a:p>
          <a:p>
            <a:r>
              <a:rPr lang="en-US" dirty="0"/>
              <a:t>heterozygous</a:t>
            </a:r>
          </a:p>
          <a:p>
            <a:r>
              <a:rPr lang="en-US" dirty="0"/>
              <a:t>biochemical features </a:t>
            </a:r>
            <a:r>
              <a:rPr lang="en-US" dirty="0" smtClean="0"/>
              <a:t>like primary </a:t>
            </a:r>
            <a:r>
              <a:rPr lang="en-US" dirty="0"/>
              <a:t>subclinical hypothyroidism, with a slightly</a:t>
            </a:r>
          </a:p>
          <a:p>
            <a:r>
              <a:rPr lang="en-US" dirty="0"/>
              <a:t>increased TSH and normal free thyroid hormones</a:t>
            </a:r>
          </a:p>
          <a:p>
            <a:r>
              <a:rPr lang="en-US" dirty="0"/>
              <a:t>normal thyroid </a:t>
            </a:r>
            <a:r>
              <a:rPr lang="en-US" dirty="0" smtClean="0"/>
              <a:t>at </a:t>
            </a:r>
            <a:r>
              <a:rPr lang="en-US" dirty="0"/>
              <a:t>neck ultrasound and are clinically euthyroid</a:t>
            </a:r>
          </a:p>
        </p:txBody>
      </p:sp>
    </p:spTree>
    <p:extLst>
      <p:ext uri="{BB962C8B-B14F-4D97-AF65-F5344CB8AC3E}">
        <p14:creationId xmlns:p14="http://schemas.microsoft.com/office/powerpoint/2010/main" val="65676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391" y="726869"/>
            <a:ext cx="10058400" cy="1450757"/>
          </a:xfrm>
        </p:spPr>
        <p:txBody>
          <a:bodyPr>
            <a:normAutofit fontScale="90000"/>
          </a:bodyPr>
          <a:lstStyle/>
          <a:p>
            <a:r>
              <a:rPr lang="en-US" sz="2200" b="1" dirty="0">
                <a:latin typeface="Times New Roman" panose="02020603050405020304" pitchFamily="18" charset="0"/>
                <a:cs typeface="Times New Roman" panose="02020603050405020304" pitchFamily="18" charset="0"/>
              </a:rPr>
              <a:t>Table 2</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Classification of TSH resistance based on the degree of TSHR refractoriness to TSH stimulation.</a:t>
            </a: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4718894"/>
              </p:ext>
            </p:extLst>
          </p:nvPr>
        </p:nvGraphicFramePr>
        <p:xfrm>
          <a:off x="1080655" y="2810931"/>
          <a:ext cx="10074708" cy="2090294"/>
        </p:xfrm>
        <a:graphic>
          <a:graphicData uri="http://schemas.openxmlformats.org/drawingml/2006/table">
            <a:tbl>
              <a:tblPr firstRow="1" firstCol="1" bandRow="1">
                <a:tableStyleId>{0E3FDE45-AF77-4B5C-9715-49D594BDF05E}</a:tableStyleId>
              </a:tblPr>
              <a:tblGrid>
                <a:gridCol w="2027988">
                  <a:extLst>
                    <a:ext uri="{9D8B030D-6E8A-4147-A177-3AD203B41FA5}">
                      <a16:colId xmlns:a16="http://schemas.microsoft.com/office/drawing/2014/main" val="3882297837"/>
                    </a:ext>
                  </a:extLst>
                </a:gridCol>
                <a:gridCol w="2011680">
                  <a:extLst>
                    <a:ext uri="{9D8B030D-6E8A-4147-A177-3AD203B41FA5}">
                      <a16:colId xmlns:a16="http://schemas.microsoft.com/office/drawing/2014/main" val="4071669293"/>
                    </a:ext>
                  </a:extLst>
                </a:gridCol>
                <a:gridCol w="2011680">
                  <a:extLst>
                    <a:ext uri="{9D8B030D-6E8A-4147-A177-3AD203B41FA5}">
                      <a16:colId xmlns:a16="http://schemas.microsoft.com/office/drawing/2014/main" val="1017544104"/>
                    </a:ext>
                  </a:extLst>
                </a:gridCol>
                <a:gridCol w="2011680">
                  <a:extLst>
                    <a:ext uri="{9D8B030D-6E8A-4147-A177-3AD203B41FA5}">
                      <a16:colId xmlns:a16="http://schemas.microsoft.com/office/drawing/2014/main" val="278651867"/>
                    </a:ext>
                  </a:extLst>
                </a:gridCol>
                <a:gridCol w="2011680">
                  <a:extLst>
                    <a:ext uri="{9D8B030D-6E8A-4147-A177-3AD203B41FA5}">
                      <a16:colId xmlns:a16="http://schemas.microsoft.com/office/drawing/2014/main" val="149892811"/>
                    </a:ext>
                  </a:extLst>
                </a:gridCol>
              </a:tblGrid>
              <a:tr h="516467">
                <a:tc>
                  <a:txBody>
                    <a:bodyPr/>
                    <a:lstStyle/>
                    <a:p>
                      <a:pPr algn="l" rtl="0">
                        <a:lnSpc>
                          <a:spcPct val="107000"/>
                        </a:lnSpc>
                        <a:spcAft>
                          <a:spcPts val="800"/>
                        </a:spcAft>
                      </a:pPr>
                      <a:r>
                        <a:rPr lang="en-US" sz="1600">
                          <a:effectLst/>
                        </a:rPr>
                        <a:t>Degree of resistance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b"/>
                </a:tc>
                <a:tc>
                  <a:txBody>
                    <a:bodyPr/>
                    <a:lstStyle/>
                    <a:p>
                      <a:pPr algn="l" rtl="0">
                        <a:lnSpc>
                          <a:spcPct val="107000"/>
                        </a:lnSpc>
                        <a:spcAft>
                          <a:spcPts val="800"/>
                        </a:spcAft>
                      </a:pPr>
                      <a:r>
                        <a:rPr lang="en-US" sz="1600">
                          <a:effectLst/>
                        </a:rPr>
                        <a:t>Loss-of-function variants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b"/>
                </a:tc>
                <a:tc>
                  <a:txBody>
                    <a:bodyPr/>
                    <a:lstStyle/>
                    <a:p>
                      <a:pPr algn="l" rtl="0">
                        <a:lnSpc>
                          <a:spcPct val="107000"/>
                        </a:lnSpc>
                        <a:spcAft>
                          <a:spcPts val="800"/>
                        </a:spcAft>
                      </a:pPr>
                      <a:r>
                        <a:rPr lang="en-US" sz="1600">
                          <a:effectLst/>
                        </a:rPr>
                        <a:t>Inheritance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b"/>
                </a:tc>
                <a:tc>
                  <a:txBody>
                    <a:bodyPr/>
                    <a:lstStyle/>
                    <a:p>
                      <a:pPr algn="l" rtl="0">
                        <a:lnSpc>
                          <a:spcPct val="107000"/>
                        </a:lnSpc>
                        <a:spcAft>
                          <a:spcPts val="800"/>
                        </a:spcAft>
                      </a:pPr>
                      <a:r>
                        <a:rPr lang="en-US" sz="1600">
                          <a:effectLst/>
                        </a:rPr>
                        <a:t>TSH levels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b"/>
                </a:tc>
                <a:tc>
                  <a:txBody>
                    <a:bodyPr/>
                    <a:lstStyle/>
                    <a:p>
                      <a:pPr algn="l" rtl="0">
                        <a:lnSpc>
                          <a:spcPct val="107000"/>
                        </a:lnSpc>
                        <a:spcAft>
                          <a:spcPts val="800"/>
                        </a:spcAft>
                      </a:pPr>
                      <a:r>
                        <a:rPr lang="en-US" sz="1600">
                          <a:effectLst/>
                        </a:rPr>
                        <a:t>Free T4 levels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b"/>
                </a:tc>
                <a:extLst>
                  <a:ext uri="{0D108BD9-81ED-4DB2-BD59-A6C34878D82A}">
                    <a16:rowId xmlns:a16="http://schemas.microsoft.com/office/drawing/2014/main" val="644325938"/>
                  </a:ext>
                </a:extLst>
              </a:tr>
              <a:tr h="516467">
                <a:tc>
                  <a:txBody>
                    <a:bodyPr/>
                    <a:lstStyle/>
                    <a:p>
                      <a:pPr algn="l" rtl="0">
                        <a:lnSpc>
                          <a:spcPct val="107000"/>
                        </a:lnSpc>
                        <a:spcAft>
                          <a:spcPts val="800"/>
                        </a:spcAft>
                      </a:pPr>
                      <a:r>
                        <a:rPr lang="en-US" sz="1600" dirty="0">
                          <a:effectLst/>
                        </a:rPr>
                        <a:t>Complete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Biallelic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Autosomal recessive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Low</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4251720503"/>
                  </a:ext>
                </a:extLst>
              </a:tr>
              <a:tr h="516467">
                <a:tc>
                  <a:txBody>
                    <a:bodyPr/>
                    <a:lstStyle/>
                    <a:p>
                      <a:pPr algn="l" rtl="0">
                        <a:lnSpc>
                          <a:spcPct val="107000"/>
                        </a:lnSpc>
                        <a:spcAft>
                          <a:spcPts val="800"/>
                        </a:spcAft>
                      </a:pPr>
                      <a:r>
                        <a:rPr lang="en-US" sz="1600">
                          <a:effectLst/>
                        </a:rPr>
                        <a:t>Moderate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Biallelic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Autosomal recessive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Normal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1498131900"/>
                  </a:ext>
                </a:extLst>
              </a:tr>
              <a:tr h="516467">
                <a:tc>
                  <a:txBody>
                    <a:bodyPr/>
                    <a:lstStyle/>
                    <a:p>
                      <a:pPr algn="l" rtl="0">
                        <a:lnSpc>
                          <a:spcPct val="107000"/>
                        </a:lnSpc>
                        <a:spcAft>
                          <a:spcPts val="800"/>
                        </a:spcAft>
                      </a:pPr>
                      <a:r>
                        <a:rPr lang="en-US" sz="1600">
                          <a:effectLst/>
                        </a:rPr>
                        <a:t>Mild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Monoallelic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Autosomal dominant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a:effectLst/>
                        </a:rPr>
                        <a: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l" rtl="0">
                        <a:lnSpc>
                          <a:spcPct val="107000"/>
                        </a:lnSpc>
                        <a:spcAft>
                          <a:spcPts val="800"/>
                        </a:spcAft>
                      </a:pPr>
                      <a:r>
                        <a:rPr lang="en-US" sz="1600" dirty="0">
                          <a:effectLst/>
                        </a:rPr>
                        <a:t>Normal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2066918495"/>
                  </a:ext>
                </a:extLst>
              </a:tr>
            </a:tbl>
          </a:graphicData>
        </a:graphic>
      </p:graphicFrame>
    </p:spTree>
    <p:extLst>
      <p:ext uri="{BB962C8B-B14F-4D97-AF65-F5344CB8AC3E}">
        <p14:creationId xmlns:p14="http://schemas.microsoft.com/office/powerpoint/2010/main" val="2466929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44" y="4929121"/>
            <a:ext cx="10058400" cy="1450757"/>
          </a:xfrm>
        </p:spPr>
        <p:txBody>
          <a:bodyPr>
            <a:normAutofit/>
          </a:bodyPr>
          <a:lstStyle/>
          <a:p>
            <a:r>
              <a:rPr lang="en-US" sz="2800" dirty="0"/>
              <a:t>Figure 2 TSH resistance: different degree of sensitivity to TSH actions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2311" y="1207912"/>
            <a:ext cx="6149374" cy="4446588"/>
          </a:xfrm>
        </p:spPr>
      </p:pic>
    </p:spTree>
    <p:extLst>
      <p:ext uri="{BB962C8B-B14F-4D97-AF65-F5344CB8AC3E}">
        <p14:creationId xmlns:p14="http://schemas.microsoft.com/office/powerpoint/2010/main" val="365449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5. Refractoriness to levothyroxine replacement therapy</a:t>
            </a:r>
          </a:p>
        </p:txBody>
      </p:sp>
      <p:sp>
        <p:nvSpPr>
          <p:cNvPr id="3" name="Content Placeholder 2"/>
          <p:cNvSpPr>
            <a:spLocks noGrp="1"/>
          </p:cNvSpPr>
          <p:nvPr>
            <p:ph idx="1"/>
          </p:nvPr>
        </p:nvSpPr>
        <p:spPr/>
        <p:txBody>
          <a:bodyPr/>
          <a:lstStyle/>
          <a:p>
            <a:r>
              <a:rPr lang="fa-IR" dirty="0"/>
              <a:t> </a:t>
            </a:r>
          </a:p>
          <a:p>
            <a:endParaRPr lang="fa-IR" dirty="0"/>
          </a:p>
          <a:p>
            <a:r>
              <a:rPr lang="fa-IR" dirty="0"/>
              <a:t> .</a:t>
            </a:r>
            <a:r>
              <a:rPr lang="en-US" dirty="0"/>
              <a:t>In a minority of hypothyroid patients, serum TSH levels remain persistently high, in spite of the administration</a:t>
            </a:r>
            <a:r>
              <a:rPr lang="fa-IR" dirty="0"/>
              <a:t> </a:t>
            </a:r>
            <a:r>
              <a:rPr lang="en-US" dirty="0"/>
              <a:t>of L-T4 exceeding the weight-based theoretical doses.</a:t>
            </a:r>
            <a:endParaRPr lang="fa-IR" dirty="0"/>
          </a:p>
          <a:p>
            <a:r>
              <a:rPr lang="fa-IR" dirty="0"/>
              <a:t>.</a:t>
            </a:r>
            <a:r>
              <a:rPr lang="en-US" dirty="0"/>
              <a:t> Such patients need a comprehensive assessment for</a:t>
            </a:r>
            <a:r>
              <a:rPr lang="fa-IR" dirty="0"/>
              <a:t> </a:t>
            </a:r>
            <a:r>
              <a:rPr lang="en-US" dirty="0"/>
              <a:t>factors affecting L-T4 availability</a:t>
            </a:r>
          </a:p>
        </p:txBody>
      </p:sp>
    </p:spTree>
    <p:extLst>
      <p:ext uri="{BB962C8B-B14F-4D97-AF65-F5344CB8AC3E}">
        <p14:creationId xmlns:p14="http://schemas.microsoft.com/office/powerpoint/2010/main" val="300765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5.1 </a:t>
            </a:r>
            <a:r>
              <a:rPr lang="en-US" sz="4000" dirty="0"/>
              <a:t>C</a:t>
            </a:r>
            <a:r>
              <a:rPr lang="en-US" sz="4000" b="1" dirty="0"/>
              <a:t>ommon causes of poor responsiveness to treatment</a:t>
            </a:r>
            <a:endParaRPr lang="en-US" sz="4000" dirty="0"/>
          </a:p>
        </p:txBody>
      </p:sp>
      <p:sp>
        <p:nvSpPr>
          <p:cNvPr id="3" name="Content Placeholder 2"/>
          <p:cNvSpPr>
            <a:spLocks noGrp="1"/>
          </p:cNvSpPr>
          <p:nvPr>
            <p:ph idx="1"/>
          </p:nvPr>
        </p:nvSpPr>
        <p:spPr>
          <a:xfrm>
            <a:off x="1097280" y="1887298"/>
            <a:ext cx="10058400" cy="4023360"/>
          </a:xfrm>
        </p:spPr>
        <p:txBody>
          <a:bodyPr>
            <a:normAutofit/>
          </a:bodyPr>
          <a:lstStyle/>
          <a:p>
            <a:endParaRPr lang="en-US" dirty="0"/>
          </a:p>
          <a:p>
            <a:r>
              <a:rPr lang="en-US" dirty="0"/>
              <a:t>.</a:t>
            </a:r>
            <a:r>
              <a:rPr lang="fa-IR" dirty="0"/>
              <a:t> </a:t>
            </a:r>
            <a:r>
              <a:rPr lang="en-US" dirty="0"/>
              <a:t>poor compliance with therapy, or the intake of</a:t>
            </a:r>
            <a:r>
              <a:rPr lang="fa-IR" dirty="0"/>
              <a:t> </a:t>
            </a:r>
            <a:r>
              <a:rPr lang="en-US" dirty="0"/>
              <a:t>drugs/foods interfering with L-T4 absorption.</a:t>
            </a:r>
          </a:p>
          <a:p>
            <a:r>
              <a:rPr lang="en-US" dirty="0"/>
              <a:t>. at least one comorbidity potentially affecting L-T4 absorption and </a:t>
            </a:r>
          </a:p>
          <a:p>
            <a:r>
              <a:rPr lang="en-US" dirty="0"/>
              <a:t>. more than a half, were taking L-T4 with proton pump inhibitors, supplements containing calcium or iron or foods rich in </a:t>
            </a:r>
            <a:r>
              <a:rPr lang="en-US" dirty="0" err="1"/>
              <a:t>fibres</a:t>
            </a:r>
            <a:r>
              <a:rPr lang="en-US" dirty="0"/>
              <a:t> or soy </a:t>
            </a:r>
          </a:p>
          <a:p>
            <a:r>
              <a:rPr lang="en-US" dirty="0"/>
              <a:t>. the nephrotic syndrome as the kidney is involved in the metabolism and elimination of thyroid</a:t>
            </a:r>
          </a:p>
          <a:p>
            <a:r>
              <a:rPr lang="en-US" dirty="0"/>
              <a:t>hormones.</a:t>
            </a:r>
          </a:p>
          <a:p>
            <a:r>
              <a:rPr lang="en-US" dirty="0"/>
              <a:t>. Proteinuria is associated with urinary loss of albumin, thyroxine binding globulin and </a:t>
            </a:r>
            <a:r>
              <a:rPr lang="en-US" dirty="0" err="1"/>
              <a:t>transthyretin</a:t>
            </a:r>
            <a:r>
              <a:rPr lang="en-US" dirty="0"/>
              <a:t> with an increased requirement for L-T4</a:t>
            </a:r>
          </a:p>
        </p:txBody>
      </p:sp>
    </p:spTree>
    <p:extLst>
      <p:ext uri="{BB962C8B-B14F-4D97-AF65-F5344CB8AC3E}">
        <p14:creationId xmlns:p14="http://schemas.microsoft.com/office/powerpoint/2010/main" val="557337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a:t>
            </a:r>
            <a:r>
              <a:rPr lang="en-US" sz="4000" b="1" dirty="0"/>
              <a:t>ommon causes of poor responsiveness to treatment</a:t>
            </a:r>
            <a:endParaRPr lang="en-US" sz="4000"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a:t>. gastric and intestinal diseases</a:t>
            </a:r>
          </a:p>
          <a:p>
            <a:r>
              <a:rPr lang="en-US" dirty="0"/>
              <a:t>. The absorption of LT4 in the jejunum and ileum, </a:t>
            </a:r>
          </a:p>
          <a:p>
            <a:r>
              <a:rPr lang="en-US" dirty="0"/>
              <a:t>. patients with gastric diseases, liquid formulations of L-T4 </a:t>
            </a:r>
          </a:p>
          <a:p>
            <a:endParaRPr lang="en-US" dirty="0"/>
          </a:p>
          <a:p>
            <a:r>
              <a:rPr lang="en-US" dirty="0"/>
              <a:t>. The work-up for the syndromes of malabsorption include a blood count, general biochemistry, C-reactive</a:t>
            </a:r>
          </a:p>
          <a:p>
            <a:r>
              <a:rPr lang="en-US" dirty="0"/>
              <a:t>protein and the assessment of vitamin B12 and D, folate, and iron status. prothrombin time can be</a:t>
            </a:r>
          </a:p>
          <a:p>
            <a:r>
              <a:rPr lang="en-US" dirty="0"/>
              <a:t>prolonged due to vitamin K insufficiency; </a:t>
            </a:r>
            <a:r>
              <a:rPr lang="en-US" dirty="0" err="1"/>
              <a:t>hypoproteinemia</a:t>
            </a:r>
            <a:r>
              <a:rPr lang="en-US" dirty="0"/>
              <a:t>, hypoalbuminemia and low serum levels of</a:t>
            </a:r>
          </a:p>
          <a:p>
            <a:r>
              <a:rPr lang="en-US" dirty="0"/>
              <a:t>triglycerides and cholesterol are suggestive of protein and fat malabsorption, respectively; in severe cases</a:t>
            </a:r>
          </a:p>
          <a:p>
            <a:r>
              <a:rPr lang="en-US" dirty="0"/>
              <a:t>electrolyte imbalances can be found, such as hypokalemia, hypocalcemia, hypomagnesemia, and metabolic</a:t>
            </a:r>
          </a:p>
          <a:p>
            <a:r>
              <a:rPr lang="en-US" dirty="0"/>
              <a:t>acidosis.</a:t>
            </a:r>
          </a:p>
        </p:txBody>
      </p:sp>
    </p:spTree>
    <p:extLst>
      <p:ext uri="{BB962C8B-B14F-4D97-AF65-F5344CB8AC3E}">
        <p14:creationId xmlns:p14="http://schemas.microsoft.com/office/powerpoint/2010/main" val="140221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5.2 Pseudo-malabsorption</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a:t>. Rarely, when all the investigations for malabsorption are negative and the defects seems selective for L-T4,</a:t>
            </a:r>
          </a:p>
          <a:p>
            <a:r>
              <a:rPr lang="en-US" dirty="0"/>
              <a:t>factitious disorders or pseudo-malabsorption should be considered.</a:t>
            </a:r>
          </a:p>
          <a:p>
            <a:r>
              <a:rPr lang="en-US" dirty="0"/>
              <a:t>In this case the L-T4 absorption test is required to direct the differential diagnosis. </a:t>
            </a:r>
          </a:p>
          <a:p>
            <a:r>
              <a:rPr lang="en-US" dirty="0"/>
              <a:t>. There is not a standardized protocol for this test </a:t>
            </a:r>
          </a:p>
          <a:p>
            <a:r>
              <a:rPr lang="en-US" dirty="0"/>
              <a:t>. In our Institution, we usually administer 1 mg of levothyroxine and we measure </a:t>
            </a:r>
            <a:r>
              <a:rPr lang="en-US" b="1" dirty="0"/>
              <a:t>TSH</a:t>
            </a:r>
            <a:r>
              <a:rPr lang="en-US" dirty="0"/>
              <a:t> and </a:t>
            </a:r>
            <a:r>
              <a:rPr lang="en-US" b="1" dirty="0"/>
              <a:t>fT4 </a:t>
            </a:r>
            <a:r>
              <a:rPr lang="en-US" dirty="0"/>
              <a:t>every 60 minutes</a:t>
            </a:r>
          </a:p>
          <a:p>
            <a:r>
              <a:rPr lang="en-US" dirty="0"/>
              <a:t>up to 6 hours, to assess the </a:t>
            </a:r>
            <a:r>
              <a:rPr lang="en-US" b="1" dirty="0"/>
              <a:t>maximal T4 absorption </a:t>
            </a:r>
            <a:r>
              <a:rPr lang="en-US" dirty="0"/>
              <a:t>and two and seven days later.</a:t>
            </a:r>
          </a:p>
          <a:p>
            <a:r>
              <a:rPr lang="en-US" dirty="0"/>
              <a:t>. Subsequent weight- based doses are then given once or twice a week, up to normalization of TFTs to demonstrate not-adherence with treatment.</a:t>
            </a:r>
          </a:p>
        </p:txBody>
      </p:sp>
    </p:spTree>
    <p:extLst>
      <p:ext uri="{BB962C8B-B14F-4D97-AF65-F5344CB8AC3E}">
        <p14:creationId xmlns:p14="http://schemas.microsoft.com/office/powerpoint/2010/main" val="349862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08419"/>
          </a:xfrm>
        </p:spPr>
        <p:txBody>
          <a:bodyPr>
            <a:normAutofit/>
          </a:bodyPr>
          <a:lstStyle/>
          <a:p>
            <a:r>
              <a:rPr lang="en-US" sz="3600" b="1" dirty="0"/>
              <a:t>Table 3. Possible causes of refractory hypothyroidism</a:t>
            </a:r>
            <a:endParaRPr lang="en-US" sz="36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0089" y="1467557"/>
            <a:ext cx="8164069" cy="4401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851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endParaRPr lang="en-US" dirty="0"/>
          </a:p>
          <a:p>
            <a:r>
              <a:rPr lang="en-US" dirty="0"/>
              <a:t>. We describe infrequent conditions of TSH elevation in order to raise awareness of these alternative causes of </a:t>
            </a:r>
            <a:r>
              <a:rPr lang="en-US" dirty="0" err="1"/>
              <a:t>hyperthyrotropinemia</a:t>
            </a:r>
            <a:r>
              <a:rPr lang="en-US" dirty="0"/>
              <a:t>. </a:t>
            </a:r>
          </a:p>
          <a:p>
            <a:r>
              <a:rPr lang="en-US" dirty="0"/>
              <a:t>. We then propose a flow-chart for the differential diagnosis of PH to reduce the risk of misdiagnosis (Figure 1).</a:t>
            </a:r>
          </a:p>
        </p:txBody>
      </p:sp>
    </p:spTree>
    <p:extLst>
      <p:ext uri="{BB962C8B-B14F-4D97-AF65-F5344CB8AC3E}">
        <p14:creationId xmlns:p14="http://schemas.microsoft.com/office/powerpoint/2010/main" val="2636048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5.3 Resistance to exogenous thyroxine (RETH)</a:t>
            </a:r>
            <a:endParaRPr lang="en-US" dirty="0"/>
          </a:p>
        </p:txBody>
      </p:sp>
      <p:sp>
        <p:nvSpPr>
          <p:cNvPr id="3" name="Content Placeholder 2"/>
          <p:cNvSpPr>
            <a:spLocks noGrp="1"/>
          </p:cNvSpPr>
          <p:nvPr>
            <p:ph idx="1"/>
          </p:nvPr>
        </p:nvSpPr>
        <p:spPr/>
        <p:txBody>
          <a:bodyPr>
            <a:normAutofit/>
          </a:bodyPr>
          <a:lstStyle/>
          <a:p>
            <a:endParaRPr lang="en-US" dirty="0"/>
          </a:p>
          <a:p>
            <a:r>
              <a:rPr lang="en-US" dirty="0"/>
              <a:t>. In this study of eighteen subjects, the </a:t>
            </a:r>
            <a:r>
              <a:rPr lang="en-US" b="1" dirty="0"/>
              <a:t>normalization of TSH levels </a:t>
            </a:r>
            <a:r>
              <a:rPr lang="en-US" dirty="0"/>
              <a:t>occurred only with supraphysiological levels of </a:t>
            </a:r>
            <a:r>
              <a:rPr lang="en-US" b="1" dirty="0"/>
              <a:t>fT4</a:t>
            </a:r>
            <a:r>
              <a:rPr lang="en-US" dirty="0"/>
              <a:t> (&gt;20 </a:t>
            </a:r>
            <a:r>
              <a:rPr lang="en-US" dirty="0" err="1"/>
              <a:t>pmol</a:t>
            </a:r>
            <a:r>
              <a:rPr lang="en-US" dirty="0"/>
              <a:t>/L) associated with </a:t>
            </a:r>
            <a:r>
              <a:rPr lang="en-US" b="1" dirty="0"/>
              <a:t>symptoms of thyrotoxicosis </a:t>
            </a:r>
            <a:r>
              <a:rPr lang="en-US" dirty="0"/>
              <a:t>(such as nervousness, tachycardia, </a:t>
            </a:r>
            <a:r>
              <a:rPr lang="en-US" dirty="0" err="1"/>
              <a:t>diarrhea,or</a:t>
            </a:r>
            <a:r>
              <a:rPr lang="en-US" dirty="0"/>
              <a:t> insomnia) . </a:t>
            </a:r>
          </a:p>
          <a:p>
            <a:r>
              <a:rPr lang="en-US" dirty="0"/>
              <a:t>. </a:t>
            </a:r>
            <a:r>
              <a:rPr lang="en-US" b="1" dirty="0" smtClean="0"/>
              <a:t>resistance </a:t>
            </a:r>
            <a:r>
              <a:rPr lang="en-US" b="1" dirty="0"/>
              <a:t>to thyroid hormone beta </a:t>
            </a:r>
            <a:r>
              <a:rPr lang="en-US" dirty="0"/>
              <a:t>(RTHβ</a:t>
            </a:r>
            <a:r>
              <a:rPr lang="en-US" dirty="0" smtClean="0"/>
              <a:t>)</a:t>
            </a:r>
            <a:endParaRPr lang="en-US" dirty="0"/>
          </a:p>
          <a:p>
            <a:r>
              <a:rPr lang="en-US" b="1" dirty="0" smtClean="0"/>
              <a:t>. negative</a:t>
            </a:r>
            <a:r>
              <a:rPr lang="en-US" dirty="0" smtClean="0"/>
              <a:t> </a:t>
            </a:r>
            <a:r>
              <a:rPr lang="en-US" b="1" i="1" dirty="0"/>
              <a:t>THRB </a:t>
            </a:r>
            <a:r>
              <a:rPr lang="en-US" b="1" dirty="0"/>
              <a:t>gene</a:t>
            </a:r>
            <a:r>
              <a:rPr lang="en-US" dirty="0"/>
              <a:t>, </a:t>
            </a:r>
            <a:r>
              <a:rPr lang="en-US" b="1" dirty="0" smtClean="0"/>
              <a:t>decreased </a:t>
            </a:r>
            <a:r>
              <a:rPr lang="en-US" b="1" dirty="0"/>
              <a:t>T3/T4 ratio</a:t>
            </a:r>
            <a:r>
              <a:rPr lang="en-US" dirty="0"/>
              <a:t>, </a:t>
            </a:r>
            <a:r>
              <a:rPr lang="en-US" b="1" dirty="0" smtClean="0"/>
              <a:t>D2 functional deficiency</a:t>
            </a:r>
            <a:r>
              <a:rPr lang="en-US" dirty="0" smtClean="0"/>
              <a:t>.</a:t>
            </a:r>
            <a:endParaRPr lang="en-US" dirty="0"/>
          </a:p>
        </p:txBody>
      </p:sp>
    </p:spTree>
    <p:extLst>
      <p:ext uri="{BB962C8B-B14F-4D97-AF65-F5344CB8AC3E}">
        <p14:creationId xmlns:p14="http://schemas.microsoft.com/office/powerpoint/2010/main" val="2309886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Resistance to exogenous </a:t>
            </a:r>
            <a:r>
              <a:rPr lang="en-US" b="1" dirty="0" err="1"/>
              <a:t>thyroxine</a:t>
            </a:r>
            <a:endParaRPr lang="en-US" dirty="0"/>
          </a:p>
        </p:txBody>
      </p:sp>
      <p:sp>
        <p:nvSpPr>
          <p:cNvPr id="3" name="Content Placeholder 2"/>
          <p:cNvSpPr>
            <a:spLocks noGrp="1"/>
          </p:cNvSpPr>
          <p:nvPr>
            <p:ph idx="1"/>
          </p:nvPr>
        </p:nvSpPr>
        <p:spPr>
          <a:xfrm>
            <a:off x="1097280" y="1737360"/>
            <a:ext cx="10058400" cy="4023360"/>
          </a:xfrm>
        </p:spPr>
        <p:txBody>
          <a:bodyPr>
            <a:normAutofit/>
          </a:bodyPr>
          <a:lstStyle/>
          <a:p>
            <a:endParaRPr lang="en-US" dirty="0"/>
          </a:p>
          <a:p>
            <a:r>
              <a:rPr lang="en-US" dirty="0"/>
              <a:t>. mild </a:t>
            </a:r>
            <a:r>
              <a:rPr lang="en-US" dirty="0" err="1"/>
              <a:t>hyperthyrotropinemia</a:t>
            </a:r>
            <a:r>
              <a:rPr lang="en-US" dirty="0"/>
              <a:t> may be acceptable to avoid iatrogenic thyrotoxicosis.</a:t>
            </a:r>
          </a:p>
          <a:p>
            <a:r>
              <a:rPr lang="en-US" dirty="0"/>
              <a:t>. propose combined replacement therapy with T4 + T3.</a:t>
            </a:r>
          </a:p>
          <a:p>
            <a:pPr marL="0" indent="0">
              <a:buNone/>
            </a:pPr>
            <a:r>
              <a:rPr lang="en-US" dirty="0"/>
              <a:t> . Some of the patients reported by </a:t>
            </a:r>
            <a:r>
              <a:rPr lang="en-US" dirty="0" err="1"/>
              <a:t>Lacámara</a:t>
            </a:r>
            <a:r>
              <a:rPr lang="en-US" dirty="0"/>
              <a:t> were affected with congenital hypothyroidism (CH) and indeed earlier studies found that in 10-40% of neonates and children with CH the TSH fails to normalize despite an adequate LT4 treatment .</a:t>
            </a:r>
          </a:p>
          <a:p>
            <a:pPr marL="0" indent="0">
              <a:buNone/>
            </a:pPr>
            <a:r>
              <a:rPr lang="en-US" dirty="0"/>
              <a:t> . In addition, a still unexplained degree of resistance to levothyroxine (LT4) persists also later in life, as adult CH patients maintain </a:t>
            </a:r>
            <a:r>
              <a:rPr lang="en-US" dirty="0" err="1"/>
              <a:t>euthyroidism</a:t>
            </a:r>
            <a:r>
              <a:rPr lang="en-US" dirty="0"/>
              <a:t> with higher L-T4 doses compared to postsurgical acquired hypothyroidism</a:t>
            </a:r>
          </a:p>
        </p:txBody>
      </p:sp>
    </p:spTree>
    <p:extLst>
      <p:ext uri="{BB962C8B-B14F-4D97-AF65-F5344CB8AC3E}">
        <p14:creationId xmlns:p14="http://schemas.microsoft.com/office/powerpoint/2010/main" val="3247049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5.4 Central hyperthyroidism</a:t>
            </a:r>
            <a:endParaRPr lang="en-US" dirty="0"/>
          </a:p>
        </p:txBody>
      </p:sp>
      <p:sp>
        <p:nvSpPr>
          <p:cNvPr id="3" name="Content Placeholder 2"/>
          <p:cNvSpPr>
            <a:spLocks noGrp="1"/>
          </p:cNvSpPr>
          <p:nvPr>
            <p:ph idx="1"/>
          </p:nvPr>
        </p:nvSpPr>
        <p:spPr>
          <a:xfrm>
            <a:off x="1103515" y="1876907"/>
            <a:ext cx="10058400" cy="4023360"/>
          </a:xfrm>
        </p:spPr>
        <p:txBody>
          <a:bodyPr>
            <a:normAutofit lnSpcReduction="10000"/>
          </a:bodyPr>
          <a:lstStyle/>
          <a:p>
            <a:endParaRPr lang="en-US" dirty="0"/>
          </a:p>
          <a:p>
            <a:r>
              <a:rPr lang="en-US" dirty="0" smtClean="0"/>
              <a:t>. </a:t>
            </a:r>
            <a:r>
              <a:rPr lang="en-US" dirty="0"/>
              <a:t>Both patients affected with RTH-β and TSH-secreting pituitary adenomas on L-T4 may not normalize the TSH, in spite of high fT4 levels. </a:t>
            </a:r>
          </a:p>
          <a:p>
            <a:r>
              <a:rPr lang="en-US" dirty="0"/>
              <a:t>. The diagnosis (clinical and biochemical features, MRI of hypothalamus-pituitary region and dynamic tests, such as TRH test, T3 suppression test and long acting </a:t>
            </a:r>
            <a:r>
              <a:rPr lang="en-US" dirty="0" err="1"/>
              <a:t>somatostatin</a:t>
            </a:r>
            <a:r>
              <a:rPr lang="en-US" dirty="0"/>
              <a:t> analogue (SSA-LAR) test)</a:t>
            </a:r>
          </a:p>
          <a:p>
            <a:r>
              <a:rPr lang="en-US" dirty="0"/>
              <a:t>. These latter two tests, have the highest sensitivity and specificity, in case of associated primary hypothyroidism, with </a:t>
            </a:r>
            <a:r>
              <a:rPr lang="en-US" dirty="0" err="1"/>
              <a:t>TSHoma</a:t>
            </a:r>
            <a:r>
              <a:rPr lang="en-US" dirty="0"/>
              <a:t> not responding to T3 and responding SSA-LAR, while an opposite response is found in RTH-β .</a:t>
            </a:r>
          </a:p>
          <a:p>
            <a:r>
              <a:rPr lang="en-US" dirty="0"/>
              <a:t>. familial </a:t>
            </a:r>
            <a:r>
              <a:rPr lang="en-US" dirty="0" err="1"/>
              <a:t>dysalbuminemic</a:t>
            </a:r>
            <a:r>
              <a:rPr lang="en-US" dirty="0"/>
              <a:t> </a:t>
            </a:r>
            <a:r>
              <a:rPr lang="en-US" dirty="0" err="1"/>
              <a:t>hyperthyroxinemia</a:t>
            </a:r>
            <a:r>
              <a:rPr lang="en-US" dirty="0"/>
              <a:t> (FDH) due to variants with higher affinity for T4 and associated hypothyroidism often display spuriously high fT4 levels in spite of clinical and biochemical </a:t>
            </a:r>
            <a:r>
              <a:rPr lang="en-US" dirty="0" err="1"/>
              <a:t>euthyroidism</a:t>
            </a:r>
            <a:r>
              <a:rPr lang="en-US" dirty="0"/>
              <a:t> .</a:t>
            </a:r>
          </a:p>
        </p:txBody>
      </p:sp>
    </p:spTree>
    <p:extLst>
      <p:ext uri="{BB962C8B-B14F-4D97-AF65-F5344CB8AC3E}">
        <p14:creationId xmlns:p14="http://schemas.microsoft.com/office/powerpoint/2010/main" val="4017953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5.5 Consumptive hypothyroidism</a:t>
            </a:r>
            <a:endParaRPr lang="en-US" dirty="0"/>
          </a:p>
        </p:txBody>
      </p:sp>
      <p:sp>
        <p:nvSpPr>
          <p:cNvPr id="3" name="Content Placeholder 2"/>
          <p:cNvSpPr>
            <a:spLocks noGrp="1"/>
          </p:cNvSpPr>
          <p:nvPr>
            <p:ph idx="1"/>
          </p:nvPr>
        </p:nvSpPr>
        <p:spPr/>
        <p:txBody>
          <a:bodyPr>
            <a:normAutofit/>
          </a:bodyPr>
          <a:lstStyle/>
          <a:p>
            <a:r>
              <a:rPr lang="en-US" dirty="0"/>
              <a:t>. </a:t>
            </a:r>
            <a:r>
              <a:rPr lang="en-US" dirty="0" err="1"/>
              <a:t>Paraneoplastic</a:t>
            </a:r>
            <a:r>
              <a:rPr lang="en-US" dirty="0"/>
              <a:t> syndrome caused by tumors </a:t>
            </a:r>
            <a:r>
              <a:rPr lang="en-US" b="1" dirty="0"/>
              <a:t>overexpressing D3</a:t>
            </a:r>
            <a:r>
              <a:rPr lang="en-US" dirty="0"/>
              <a:t>,</a:t>
            </a:r>
          </a:p>
          <a:p>
            <a:r>
              <a:rPr lang="en-US" dirty="0"/>
              <a:t>. D3 catalyzes the </a:t>
            </a:r>
            <a:r>
              <a:rPr lang="en-US" dirty="0" err="1"/>
              <a:t>deiodination</a:t>
            </a:r>
            <a:r>
              <a:rPr lang="en-US" dirty="0"/>
              <a:t> of the inner ring of </a:t>
            </a:r>
            <a:r>
              <a:rPr lang="en-US" dirty="0" err="1"/>
              <a:t>thyroxine</a:t>
            </a:r>
            <a:r>
              <a:rPr lang="en-US" dirty="0"/>
              <a:t> (T4) to rT3 and triiodothyronine (T3) to 3,3'-diiodothyronine (T2), both of which are biologically Inactive. </a:t>
            </a:r>
          </a:p>
          <a:p>
            <a:r>
              <a:rPr lang="en-US" dirty="0" smtClean="0"/>
              <a:t>. </a:t>
            </a:r>
            <a:r>
              <a:rPr lang="en-US" dirty="0" smtClean="0"/>
              <a:t>overt </a:t>
            </a:r>
            <a:r>
              <a:rPr lang="en-US" dirty="0"/>
              <a:t>hypothyroidism </a:t>
            </a:r>
            <a:r>
              <a:rPr lang="en-US" dirty="0" smtClean="0"/>
              <a:t>with </a:t>
            </a:r>
            <a:r>
              <a:rPr lang="en-US" dirty="0"/>
              <a:t>increased requirement for </a:t>
            </a:r>
            <a:r>
              <a:rPr lang="en-US" dirty="0" smtClean="0"/>
              <a:t>L-T4 in </a:t>
            </a:r>
            <a:r>
              <a:rPr lang="en-US" dirty="0"/>
              <a:t>order to restore normal TSH.</a:t>
            </a:r>
          </a:p>
          <a:p>
            <a:r>
              <a:rPr lang="en-US" dirty="0"/>
              <a:t>. Large and giant hepatic </a:t>
            </a:r>
            <a:r>
              <a:rPr lang="en-US" dirty="0" err="1"/>
              <a:t>hemangiomas</a:t>
            </a:r>
            <a:r>
              <a:rPr lang="en-US" dirty="0"/>
              <a:t>/</a:t>
            </a:r>
            <a:r>
              <a:rPr lang="en-US" dirty="0" err="1"/>
              <a:t>endotheliomas</a:t>
            </a:r>
            <a:r>
              <a:rPr lang="en-US" dirty="0"/>
              <a:t> </a:t>
            </a:r>
          </a:p>
          <a:p>
            <a:r>
              <a:rPr lang="en-US" dirty="0"/>
              <a:t>. cutaneous and parotid </a:t>
            </a:r>
            <a:r>
              <a:rPr lang="en-US" dirty="0" err="1"/>
              <a:t>hemangiomas</a:t>
            </a:r>
            <a:r>
              <a:rPr lang="en-US" dirty="0"/>
              <a:t> </a:t>
            </a:r>
          </a:p>
          <a:p>
            <a:r>
              <a:rPr lang="en-US" dirty="0"/>
              <a:t>. </a:t>
            </a:r>
            <a:r>
              <a:rPr lang="en-US" dirty="0" err="1"/>
              <a:t>fibrosarcoma</a:t>
            </a:r>
            <a:r>
              <a:rPr lang="en-US" dirty="0"/>
              <a:t> </a:t>
            </a:r>
          </a:p>
          <a:p>
            <a:r>
              <a:rPr lang="en-US" dirty="0"/>
              <a:t>. non-vascular tumors such as gastrointestinal stromal tumor (GIST) </a:t>
            </a:r>
          </a:p>
          <a:p>
            <a:r>
              <a:rPr lang="en-US" dirty="0"/>
              <a:t>. malignant fibrous tumors </a:t>
            </a:r>
          </a:p>
        </p:txBody>
      </p:sp>
    </p:spTree>
    <p:extLst>
      <p:ext uri="{BB962C8B-B14F-4D97-AF65-F5344CB8AC3E}">
        <p14:creationId xmlns:p14="http://schemas.microsoft.com/office/powerpoint/2010/main" val="2632076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Consumptive hypothyroidism</a:t>
            </a:r>
            <a:endParaRPr lang="en-US" dirty="0"/>
          </a:p>
        </p:txBody>
      </p:sp>
      <p:sp>
        <p:nvSpPr>
          <p:cNvPr id="3" name="Content Placeholder 2"/>
          <p:cNvSpPr>
            <a:spLocks noGrp="1"/>
          </p:cNvSpPr>
          <p:nvPr>
            <p:ph idx="1"/>
          </p:nvPr>
        </p:nvSpPr>
        <p:spPr/>
        <p:txBody>
          <a:bodyPr>
            <a:normAutofit/>
          </a:bodyPr>
          <a:lstStyle/>
          <a:p>
            <a:endParaRPr lang="en-US" dirty="0"/>
          </a:p>
          <a:p>
            <a:r>
              <a:rPr lang="en-US" dirty="0"/>
              <a:t>. control of tumor growth,</a:t>
            </a:r>
          </a:p>
          <a:p>
            <a:r>
              <a:rPr lang="en-US" dirty="0"/>
              <a:t>. Patients with consumptive hypothyroidism require very high doses of L-T4 and/or </a:t>
            </a:r>
            <a:r>
              <a:rPr lang="en-US" dirty="0" err="1"/>
              <a:t>liothyronine</a:t>
            </a:r>
            <a:r>
              <a:rPr lang="en-US" dirty="0"/>
              <a:t> to normalize serum thyroid hormone levels .</a:t>
            </a:r>
          </a:p>
          <a:p>
            <a:r>
              <a:rPr lang="en-US" dirty="0"/>
              <a:t>. Propranolol: reduce mass proliferation</a:t>
            </a:r>
          </a:p>
          <a:p>
            <a:r>
              <a:rPr lang="en-US" dirty="0"/>
              <a:t>systemic corticosteroids, </a:t>
            </a:r>
          </a:p>
          <a:p>
            <a:r>
              <a:rPr lang="en-US" dirty="0" err="1"/>
              <a:t>antiangiogenic</a:t>
            </a:r>
            <a:r>
              <a:rPr lang="en-US" dirty="0"/>
              <a:t> drugs, such as</a:t>
            </a:r>
          </a:p>
          <a:p>
            <a:r>
              <a:rPr lang="en-US" dirty="0"/>
              <a:t>interferon alpha, cyclophosphamide, vincristine, or </a:t>
            </a:r>
            <a:r>
              <a:rPr lang="en-US" dirty="0" err="1"/>
              <a:t>actinomycin</a:t>
            </a:r>
            <a:r>
              <a:rPr lang="en-US" dirty="0"/>
              <a:t> D, radiotherapy, selective embolization, and surgery.</a:t>
            </a:r>
          </a:p>
        </p:txBody>
      </p:sp>
    </p:spTree>
    <p:extLst>
      <p:ext uri="{BB962C8B-B14F-4D97-AF65-F5344CB8AC3E}">
        <p14:creationId xmlns:p14="http://schemas.microsoft.com/office/powerpoint/2010/main" val="3948024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CONCLUSIONS AND FUTURE PERSPECTIVES</a:t>
            </a:r>
          </a:p>
        </p:txBody>
      </p:sp>
      <p:sp>
        <p:nvSpPr>
          <p:cNvPr id="3" name="Content Placeholder 2"/>
          <p:cNvSpPr>
            <a:spLocks noGrp="1"/>
          </p:cNvSpPr>
          <p:nvPr>
            <p:ph idx="1"/>
          </p:nvPr>
        </p:nvSpPr>
        <p:spPr>
          <a:xfrm>
            <a:off x="1097280" y="2834640"/>
            <a:ext cx="10058400" cy="4023360"/>
          </a:xfrm>
        </p:spPr>
        <p:txBody>
          <a:bodyPr>
            <a:normAutofit/>
          </a:bodyPr>
          <a:lstStyle/>
          <a:p>
            <a:r>
              <a:rPr lang="en-US" dirty="0"/>
              <a:t>Primary Hypothyroidism is a frequent disease worldwide and clinical consequences of untreated </a:t>
            </a:r>
            <a:r>
              <a:rPr lang="en-US" dirty="0" smtClean="0"/>
              <a:t>patients include </a:t>
            </a:r>
            <a:r>
              <a:rPr lang="en-US" dirty="0"/>
              <a:t>cardiovascular morbidity, increased mortality and poor quality of life </a:t>
            </a:r>
            <a:r>
              <a:rPr lang="en-US" dirty="0" smtClean="0"/>
              <a:t>.</a:t>
            </a:r>
          </a:p>
          <a:p>
            <a:r>
              <a:rPr lang="en-US" dirty="0" smtClean="0"/>
              <a:t>An</a:t>
            </a:r>
            <a:r>
              <a:rPr lang="en-US" dirty="0"/>
              <a:t> </a:t>
            </a:r>
            <a:r>
              <a:rPr lang="en-US" dirty="0" smtClean="0"/>
              <a:t>accurate </a:t>
            </a:r>
            <a:r>
              <a:rPr lang="en-US" dirty="0"/>
              <a:t>anamnesis, an in-depth clinical assessment of the patients, exclusion of assay interferences, </a:t>
            </a:r>
            <a:r>
              <a:rPr lang="en-US" dirty="0" smtClean="0"/>
              <a:t>genetic tests </a:t>
            </a:r>
            <a:r>
              <a:rPr lang="en-US" dirty="0"/>
              <a:t>or LT4 absorption tests may become useful to avoid misdiagnosis and treatment errors</a:t>
            </a:r>
          </a:p>
        </p:txBody>
      </p:sp>
    </p:spTree>
    <p:extLst>
      <p:ext uri="{BB962C8B-B14F-4D97-AF65-F5344CB8AC3E}">
        <p14:creationId xmlns:p14="http://schemas.microsoft.com/office/powerpoint/2010/main" val="897314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2044" y="214489"/>
            <a:ext cx="8647289" cy="5159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682043" y="5774908"/>
            <a:ext cx="8647289" cy="369332"/>
          </a:xfrm>
          <a:prstGeom prst="rect">
            <a:avLst/>
          </a:prstGeom>
          <a:noFill/>
        </p:spPr>
        <p:txBody>
          <a:bodyPr wrap="square" rtlCol="0">
            <a:spAutoFit/>
          </a:bodyPr>
          <a:lstStyle/>
          <a:p>
            <a:r>
              <a:rPr lang="en-US"/>
              <a:t>Figure 1 Revised diagnostic flow-chart of high TSH levels</a:t>
            </a:r>
            <a:endParaRPr lang="en-US" b="1" dirty="0"/>
          </a:p>
        </p:txBody>
      </p:sp>
    </p:spTree>
    <p:extLst>
      <p:ext uri="{BB962C8B-B14F-4D97-AF65-F5344CB8AC3E}">
        <p14:creationId xmlns:p14="http://schemas.microsoft.com/office/powerpoint/2010/main" val="978590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dirty="0"/>
              <a:t>Thanks for your attention</a:t>
            </a:r>
          </a:p>
        </p:txBody>
      </p:sp>
    </p:spTree>
    <p:extLst>
      <p:ext uri="{BB962C8B-B14F-4D97-AF65-F5344CB8AC3E}">
        <p14:creationId xmlns:p14="http://schemas.microsoft.com/office/powerpoint/2010/main" val="290192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07" y="-108252"/>
            <a:ext cx="10058400" cy="1450757"/>
          </a:xfrm>
        </p:spPr>
        <p:txBody>
          <a:bodyPr>
            <a:normAutofit/>
          </a:bodyPr>
          <a:lstStyle/>
          <a:p>
            <a:r>
              <a:rPr lang="en-US" sz="4000" b="1" dirty="0"/>
              <a:t>Primary hypothyroidism</a:t>
            </a:r>
          </a:p>
        </p:txBody>
      </p:sp>
      <p:sp>
        <p:nvSpPr>
          <p:cNvPr id="3" name="Content Placeholder 2"/>
          <p:cNvSpPr>
            <a:spLocks noGrp="1"/>
          </p:cNvSpPr>
          <p:nvPr>
            <p:ph idx="1"/>
          </p:nvPr>
        </p:nvSpPr>
        <p:spPr/>
        <p:txBody>
          <a:bodyPr>
            <a:normAutofit fontScale="92500" lnSpcReduction="10000"/>
          </a:bodyPr>
          <a:lstStyle/>
          <a:p>
            <a:r>
              <a:rPr lang="en-US" dirty="0"/>
              <a:t>. very common endocrine disease with up to 10-15% of the general population </a:t>
            </a:r>
          </a:p>
          <a:p>
            <a:r>
              <a:rPr lang="en-US" sz="3300" dirty="0"/>
              <a:t>cause of </a:t>
            </a:r>
            <a:r>
              <a:rPr lang="en-US" sz="3300" dirty="0" err="1"/>
              <a:t>hyperthyrotropinemia</a:t>
            </a:r>
            <a:r>
              <a:rPr lang="en-US" dirty="0"/>
              <a:t>:</a:t>
            </a:r>
          </a:p>
          <a:p>
            <a:r>
              <a:rPr lang="en-US" dirty="0"/>
              <a:t>. Iodine deficiency</a:t>
            </a:r>
          </a:p>
          <a:p>
            <a:pPr marL="0" indent="0">
              <a:buNone/>
            </a:pPr>
            <a:r>
              <a:rPr lang="en-US" dirty="0"/>
              <a:t> . Hashimoto’s thyroiditis</a:t>
            </a:r>
          </a:p>
          <a:p>
            <a:r>
              <a:rPr lang="en-US" dirty="0"/>
              <a:t>. congenital hypothyroidism</a:t>
            </a:r>
          </a:p>
          <a:p>
            <a:r>
              <a:rPr lang="en-US" dirty="0"/>
              <a:t>. previous surgery/ablative treatments</a:t>
            </a:r>
          </a:p>
          <a:p>
            <a:r>
              <a:rPr lang="en-US" dirty="0"/>
              <a:t>. Neck radiotherapy</a:t>
            </a:r>
          </a:p>
          <a:p>
            <a:r>
              <a:rPr lang="en-US" dirty="0"/>
              <a:t>. hypothyroid phase of subacute or silent thyroiditis</a:t>
            </a:r>
          </a:p>
          <a:p>
            <a:r>
              <a:rPr lang="en-US" dirty="0"/>
              <a:t>. drugs affecting thyroid function ( iodine-rich drugs, cytokines, tyrosine kinases inhibitors, immune checkpoint inhibitors)</a:t>
            </a:r>
          </a:p>
        </p:txBody>
      </p:sp>
    </p:spTree>
    <p:extLst>
      <p:ext uri="{BB962C8B-B14F-4D97-AF65-F5344CB8AC3E}">
        <p14:creationId xmlns:p14="http://schemas.microsoft.com/office/powerpoint/2010/main" val="375904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TSH</a:t>
            </a:r>
          </a:p>
        </p:txBody>
      </p:sp>
      <p:sp>
        <p:nvSpPr>
          <p:cNvPr id="3" name="Content Placeholder 2"/>
          <p:cNvSpPr>
            <a:spLocks noGrp="1"/>
          </p:cNvSpPr>
          <p:nvPr>
            <p:ph idx="1"/>
          </p:nvPr>
        </p:nvSpPr>
        <p:spPr/>
        <p:txBody>
          <a:bodyPr/>
          <a:lstStyle/>
          <a:p>
            <a:endParaRPr lang="en-US" sz="2400" dirty="0"/>
          </a:p>
          <a:p>
            <a:r>
              <a:rPr lang="en-US" sz="2400" dirty="0"/>
              <a:t>. The assessment of serum TSH levels is also deemed to be the most robust and accurate biomarker during the management of replacement therapy in patients with a previous diagnosis of primary hypothyroidism</a:t>
            </a:r>
            <a:r>
              <a:rPr lang="en-US" dirty="0"/>
              <a:t>.</a:t>
            </a:r>
          </a:p>
        </p:txBody>
      </p:sp>
    </p:spTree>
    <p:extLst>
      <p:ext uri="{BB962C8B-B14F-4D97-AF65-F5344CB8AC3E}">
        <p14:creationId xmlns:p14="http://schemas.microsoft.com/office/powerpoint/2010/main" val="216722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Assay interferences</a:t>
            </a:r>
            <a:endParaRPr lang="en-US" dirty="0"/>
          </a:p>
        </p:txBody>
      </p:sp>
      <p:sp>
        <p:nvSpPr>
          <p:cNvPr id="3" name="Content Placeholder 2"/>
          <p:cNvSpPr>
            <a:spLocks noGrp="1"/>
          </p:cNvSpPr>
          <p:nvPr>
            <p:ph idx="1"/>
          </p:nvPr>
        </p:nvSpPr>
        <p:spPr/>
        <p:txBody>
          <a:bodyPr>
            <a:normAutofit/>
          </a:bodyPr>
          <a:lstStyle/>
          <a:p>
            <a:r>
              <a:rPr lang="en-US" dirty="0"/>
              <a:t>. Analytical interferences in thyroid function tests (TFTs) can result in diagnostic delays, unnecessary testing and inappropriate treatments.</a:t>
            </a:r>
          </a:p>
          <a:p>
            <a:endParaRPr lang="en-US" dirty="0"/>
          </a:p>
          <a:p>
            <a:r>
              <a:rPr lang="en-US" dirty="0"/>
              <a:t>. A recent review of 150 patients with interferences in TFTs shows that in more than 50% of cases, the assay artefact had a harmful impact resulting in mismanagement or adverse events.</a:t>
            </a:r>
          </a:p>
          <a:p>
            <a:r>
              <a:rPr lang="en-US" dirty="0"/>
              <a:t>. In clinical practice, laboratory artefacts are rare (&lt;1% of the samples) (Table 1).</a:t>
            </a:r>
          </a:p>
          <a:p>
            <a:r>
              <a:rPr lang="en-US" dirty="0"/>
              <a:t>. Nonetheless, considering a prevalence of hypothyroidism in the population between 2 and 17% (20 to 170 cases every 1000 assay) and a prevalence of analytical errors of 0.4% (4 cases every 1000 assays), the probability of falsely raised TSH </a:t>
            </a:r>
            <a:r>
              <a:rPr lang="en-US" dirty="0" err="1"/>
              <a:t>canbe</a:t>
            </a:r>
            <a:r>
              <a:rPr lang="en-US" dirty="0"/>
              <a:t> estimated as 2.3 to 16.7%, depending on the quoted prevalence of hypothyroidism.</a:t>
            </a:r>
          </a:p>
        </p:txBody>
      </p:sp>
    </p:spTree>
    <p:extLst>
      <p:ext uri="{BB962C8B-B14F-4D97-AF65-F5344CB8AC3E}">
        <p14:creationId xmlns:p14="http://schemas.microsoft.com/office/powerpoint/2010/main" val="80820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154" y="2254827"/>
            <a:ext cx="10058400" cy="3179618"/>
          </a:xfrm>
        </p:spPr>
        <p:txBody>
          <a:bodyPr>
            <a:normAutofit fontScale="90000"/>
          </a:bodyPr>
          <a:lstStyle/>
          <a:p>
            <a:r>
              <a:rPr lang="en-US" sz="2000" dirty="0">
                <a:latin typeface="+mn-lt"/>
              </a:rPr>
              <a:t>.</a:t>
            </a:r>
            <a:br>
              <a:rPr lang="en-US" sz="2000" dirty="0">
                <a:latin typeface="+mn-lt"/>
              </a:rPr>
            </a:br>
            <a:r>
              <a:rPr lang="en-US" sz="2000" dirty="0">
                <a:latin typeface="+mn-lt"/>
              </a:rPr>
              <a:t/>
            </a:r>
            <a:br>
              <a:rPr lang="en-US" sz="2000" dirty="0">
                <a:latin typeface="+mn-lt"/>
              </a:rPr>
            </a:br>
            <a:r>
              <a:rPr lang="en-US" sz="2000" dirty="0">
                <a:latin typeface="+mn-lt"/>
              </a:rPr>
              <a:t>The largest prospective study in the UK found a 0.4% incidence of antibodies interfering with TSH assay,</a:t>
            </a:r>
            <a:br>
              <a:rPr lang="en-US" sz="2000" dirty="0">
                <a:latin typeface="+mn-lt"/>
              </a:rPr>
            </a:br>
            <a:r>
              <a:rPr lang="en-US" sz="2000" dirty="0">
                <a:latin typeface="+mn-lt"/>
              </a:rPr>
              <a:t>meaning ~50.000 tests every year in the whole Country</a:t>
            </a:r>
            <a:br>
              <a:rPr lang="en-US" sz="2000" dirty="0">
                <a:latin typeface="+mn-lt"/>
              </a:rPr>
            </a:br>
            <a:r>
              <a:rPr lang="en-US" sz="2000" dirty="0">
                <a:latin typeface="+mn-lt"/>
              </a:rPr>
              <a:t/>
            </a:r>
            <a:br>
              <a:rPr lang="en-US" sz="2000" dirty="0">
                <a:latin typeface="+mn-lt"/>
              </a:rPr>
            </a:br>
            <a:r>
              <a:rPr lang="en-US" sz="2000" dirty="0"/>
              <a:t/>
            </a:r>
            <a:br>
              <a:rPr lang="en-US" sz="2000" dirty="0"/>
            </a:br>
            <a:r>
              <a:rPr lang="en-US" sz="2000" dirty="0">
                <a:latin typeface="+mn-lt"/>
              </a:rPr>
              <a:t>The most common sources of interference in the TSH assays are endogenous antibodies</a:t>
            </a:r>
            <a:r>
              <a:rPr lang="en-US" sz="2000" b="1" dirty="0"/>
              <a:t/>
            </a:r>
            <a:br>
              <a:rPr lang="en-US" sz="2000" b="1" dirty="0"/>
            </a:br>
            <a:r>
              <a:rPr lang="en-US" sz="2000" b="1" dirty="0"/>
              <a:t>Interfering antibodies are of different </a:t>
            </a:r>
            <a:r>
              <a:rPr lang="en-US" sz="2000" b="1" dirty="0" err="1"/>
              <a:t>isotype</a:t>
            </a:r>
            <a:r>
              <a:rPr lang="en-US" sz="2000" b="1" dirty="0"/>
              <a:t> (</a:t>
            </a:r>
            <a:r>
              <a:rPr lang="en-US" sz="2000" b="1" dirty="0" err="1"/>
              <a:t>IgG</a:t>
            </a:r>
            <a:r>
              <a:rPr lang="en-US" sz="2000" b="1" dirty="0"/>
              <a:t>, </a:t>
            </a:r>
            <a:r>
              <a:rPr lang="en-US" sz="2000" b="1" dirty="0" err="1"/>
              <a:t>IgM</a:t>
            </a:r>
            <a:r>
              <a:rPr lang="en-US" sz="2000" b="1" dirty="0"/>
              <a:t>, or IgA) with a heterogeneous specificity and affinity</a:t>
            </a:r>
            <a:br>
              <a:rPr lang="en-US" sz="2000" b="1" dirty="0"/>
            </a:br>
            <a:r>
              <a:rPr lang="en-US" sz="2000" b="1" dirty="0"/>
              <a:t>to various molecular targets (Table 1)</a:t>
            </a:r>
            <a:br>
              <a:rPr lang="en-US" sz="2000" b="1" dirty="0"/>
            </a:br>
            <a:r>
              <a:rPr lang="en-US" sz="2000" b="1" dirty="0"/>
              <a:t/>
            </a:r>
            <a:br>
              <a:rPr lang="en-US" sz="2000" b="1" dirty="0"/>
            </a:br>
            <a:endParaRPr lang="en-US" sz="2000" b="1" dirty="0"/>
          </a:p>
        </p:txBody>
      </p:sp>
      <p:sp>
        <p:nvSpPr>
          <p:cNvPr id="3" name="Content Placeholder 2"/>
          <p:cNvSpPr>
            <a:spLocks noGrp="1"/>
          </p:cNvSpPr>
          <p:nvPr>
            <p:ph idx="1"/>
          </p:nvPr>
        </p:nvSpPr>
        <p:spPr>
          <a:xfrm>
            <a:off x="1174097" y="259773"/>
            <a:ext cx="9198187" cy="1548245"/>
          </a:xfrm>
        </p:spPr>
        <p:txBody>
          <a:bodyPr/>
          <a:lstStyle/>
          <a:p>
            <a:endParaRPr lang="en-US" b="1" dirty="0"/>
          </a:p>
          <a:p>
            <a:endParaRPr lang="en-US" b="1" dirty="0"/>
          </a:p>
          <a:p>
            <a:r>
              <a:rPr lang="en-US" sz="4000" b="1" dirty="0"/>
              <a:t>Assay interferences</a:t>
            </a:r>
          </a:p>
        </p:txBody>
      </p:sp>
    </p:spTree>
    <p:extLst>
      <p:ext uri="{BB962C8B-B14F-4D97-AF65-F5344CB8AC3E}">
        <p14:creationId xmlns:p14="http://schemas.microsoft.com/office/powerpoint/2010/main" val="364006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Assay interferences</a:t>
            </a:r>
            <a:endParaRPr lang="en-US" dirty="0"/>
          </a:p>
        </p:txBody>
      </p:sp>
      <p:sp>
        <p:nvSpPr>
          <p:cNvPr id="3" name="Content Placeholder 2"/>
          <p:cNvSpPr>
            <a:spLocks noGrp="1"/>
          </p:cNvSpPr>
          <p:nvPr>
            <p:ph idx="1"/>
          </p:nvPr>
        </p:nvSpPr>
        <p:spPr/>
        <p:txBody>
          <a:bodyPr>
            <a:normAutofit/>
          </a:bodyPr>
          <a:lstStyle/>
          <a:p>
            <a:r>
              <a:rPr lang="en-US" b="1" dirty="0"/>
              <a:t>1) Human anti-animal antibody (HAAA) </a:t>
            </a:r>
          </a:p>
          <a:p>
            <a:r>
              <a:rPr lang="en-US" dirty="0"/>
              <a:t>anti-mouse antibodies (HAMAs)</a:t>
            </a:r>
          </a:p>
          <a:p>
            <a:r>
              <a:rPr lang="en-US" dirty="0"/>
              <a:t>response to an animal antibody injected for diagnostic or therapeutic purposes or during</a:t>
            </a:r>
          </a:p>
          <a:p>
            <a:r>
              <a:rPr lang="en-US" dirty="0"/>
              <a:t>professional/ social exposure. </a:t>
            </a:r>
          </a:p>
          <a:p>
            <a:r>
              <a:rPr lang="en-US" b="1" dirty="0"/>
              <a:t>2) Rheumatoid factors (RF) </a:t>
            </a:r>
          </a:p>
          <a:p>
            <a:r>
              <a:rPr lang="en-US" dirty="0"/>
              <a:t>in patients with rheumatoid arthritis and in 5-10% of the general population. </a:t>
            </a:r>
          </a:p>
          <a:p>
            <a:pPr marL="0" indent="0">
              <a:buNone/>
            </a:pPr>
            <a:r>
              <a:rPr lang="en-US" dirty="0"/>
              <a:t> (</a:t>
            </a:r>
            <a:r>
              <a:rPr lang="en-US" dirty="0" err="1"/>
              <a:t>IgM</a:t>
            </a:r>
            <a:r>
              <a:rPr lang="en-US" dirty="0"/>
              <a:t> and less frequently of the IgA and </a:t>
            </a:r>
            <a:r>
              <a:rPr lang="en-US" dirty="0" err="1"/>
              <a:t>IgG</a:t>
            </a:r>
            <a:r>
              <a:rPr lang="en-US" dirty="0"/>
              <a:t> </a:t>
            </a:r>
            <a:r>
              <a:rPr lang="en-US" dirty="0" err="1"/>
              <a:t>isotype</a:t>
            </a:r>
            <a:r>
              <a:rPr lang="en-US" dirty="0"/>
              <a:t>).</a:t>
            </a:r>
          </a:p>
          <a:p>
            <a:endParaRPr lang="en-US" dirty="0"/>
          </a:p>
        </p:txBody>
      </p:sp>
    </p:spTree>
    <p:extLst>
      <p:ext uri="{BB962C8B-B14F-4D97-AF65-F5344CB8AC3E}">
        <p14:creationId xmlns:p14="http://schemas.microsoft.com/office/powerpoint/2010/main" val="273366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Assay interferences</a:t>
            </a:r>
            <a:endParaRPr lang="en-US" dirty="0"/>
          </a:p>
        </p:txBody>
      </p:sp>
      <p:sp>
        <p:nvSpPr>
          <p:cNvPr id="3" name="Content Placeholder 2"/>
          <p:cNvSpPr>
            <a:spLocks noGrp="1"/>
          </p:cNvSpPr>
          <p:nvPr>
            <p:ph idx="1"/>
          </p:nvPr>
        </p:nvSpPr>
        <p:spPr/>
        <p:txBody>
          <a:bodyPr>
            <a:normAutofit/>
          </a:bodyPr>
          <a:lstStyle/>
          <a:p>
            <a:r>
              <a:rPr lang="en-US" b="1" dirty="0"/>
              <a:t>3) Endogenous antibodies </a:t>
            </a:r>
          </a:p>
          <a:p>
            <a:r>
              <a:rPr lang="en-US" dirty="0"/>
              <a:t>. can bind to the primary or secondary antibodies, the conjugate, the enzyme,</a:t>
            </a:r>
          </a:p>
          <a:p>
            <a:r>
              <a:rPr lang="en-US" dirty="0"/>
              <a:t>the detection system or unidentified components of the kit.</a:t>
            </a:r>
          </a:p>
          <a:p>
            <a:r>
              <a:rPr lang="en-US" dirty="0"/>
              <a:t>. Some of these interfering antibodies react with mice, rabbit and goat immunoglobulins used in commercial immunoassay. Differently from</a:t>
            </a:r>
          </a:p>
          <a:p>
            <a:r>
              <a:rPr lang="en-US" dirty="0"/>
              <a:t>HAAA, these antibodies are produced without a past exposure to exogenous antigens and have a low and broad specificity reacting with two or more different species. </a:t>
            </a:r>
          </a:p>
        </p:txBody>
      </p:sp>
    </p:spTree>
    <p:extLst>
      <p:ext uri="{BB962C8B-B14F-4D97-AF65-F5344CB8AC3E}">
        <p14:creationId xmlns:p14="http://schemas.microsoft.com/office/powerpoint/2010/main" val="32089440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2385</TotalTime>
  <Words>2363</Words>
  <Application>Microsoft Office PowerPoint</Application>
  <PresentationFormat>Widescreen</PresentationFormat>
  <Paragraphs>287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Retrospect</vt:lpstr>
      <vt:lpstr>IN THE NAME OF GOD</vt:lpstr>
      <vt:lpstr>PowerPoint Presentation</vt:lpstr>
      <vt:lpstr>AGENDA:</vt:lpstr>
      <vt:lpstr>Primary hypothyroidism</vt:lpstr>
      <vt:lpstr>TSH</vt:lpstr>
      <vt:lpstr>1. Assay interferences</vt:lpstr>
      <vt:lpstr>.  The largest prospective study in the UK found a 0.4% incidence of antibodies interfering with TSH assay, meaning ~50.000 tests every year in the whole Country   The most common sources of interference in the TSH assays are endogenous antibodies Interfering antibodies are of different isotype (IgG, IgM, or IgA) with a heterogeneous specificity and affinity to various molecular targets (Table 1)  </vt:lpstr>
      <vt:lpstr>Assay interferences</vt:lpstr>
      <vt:lpstr>Assay interferences</vt:lpstr>
      <vt:lpstr>Assay interferences</vt:lpstr>
      <vt:lpstr>Assay interferences</vt:lpstr>
      <vt:lpstr>PowerPoint Presentation</vt:lpstr>
      <vt:lpstr>Assay interferences</vt:lpstr>
      <vt:lpstr>Assay interferences</vt:lpstr>
      <vt:lpstr>PowerPoint Presentation</vt:lpstr>
      <vt:lpstr>2. Critical illnesses</vt:lpstr>
      <vt:lpstr>Critical illnesses</vt:lpstr>
      <vt:lpstr>3. Acute amiodarone administration</vt:lpstr>
      <vt:lpstr>4. Resistance to TSH</vt:lpstr>
      <vt:lpstr> Resistance to TSH</vt:lpstr>
      <vt:lpstr>Complete TSH resistance </vt:lpstr>
      <vt:lpstr>Moderate TSH resistance</vt:lpstr>
      <vt:lpstr>Table 2  Classification of TSH resistance based on the degree of TSHR refractoriness to TSH stimulation. </vt:lpstr>
      <vt:lpstr>Figure 2 TSH resistance: different degree of sensitivity to TSH actions</vt:lpstr>
      <vt:lpstr>5. Refractoriness to levothyroxine replacement therapy</vt:lpstr>
      <vt:lpstr>5.1 Common causes of poor responsiveness to treatment</vt:lpstr>
      <vt:lpstr>Common causes of poor responsiveness to treatment</vt:lpstr>
      <vt:lpstr>5.2 Pseudo-malabsorption</vt:lpstr>
      <vt:lpstr>Table 3. Possible causes of refractory hypothyroidism</vt:lpstr>
      <vt:lpstr>5.3 Resistance to exogenous thyroxine (RETH)</vt:lpstr>
      <vt:lpstr>Resistance to exogenous thyroxine</vt:lpstr>
      <vt:lpstr>5.4 Central hyperthyroidism</vt:lpstr>
      <vt:lpstr>5.5 Consumptive hypothyroidism</vt:lpstr>
      <vt:lpstr>Consumptive hypothyroidism</vt:lpstr>
      <vt:lpstr>CONCLUSIONS AND FUTURE PERSPECTIVES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Aghel</dc:creator>
  <cp:lastModifiedBy>Hasan Aghel</cp:lastModifiedBy>
  <cp:revision>214</cp:revision>
  <dcterms:created xsi:type="dcterms:W3CDTF">2023-08-08T08:11:15Z</dcterms:created>
  <dcterms:modified xsi:type="dcterms:W3CDTF">2023-08-24T19:14:39Z</dcterms:modified>
</cp:coreProperties>
</file>