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0" r:id="rId3"/>
    <p:sldId id="309" r:id="rId4"/>
    <p:sldId id="320" r:id="rId5"/>
    <p:sldId id="321" r:id="rId6"/>
    <p:sldId id="292" r:id="rId7"/>
    <p:sldId id="301" r:id="rId8"/>
    <p:sldId id="302" r:id="rId9"/>
    <p:sldId id="300" r:id="rId10"/>
    <p:sldId id="295" r:id="rId11"/>
    <p:sldId id="296" r:id="rId12"/>
    <p:sldId id="303" r:id="rId13"/>
    <p:sldId id="297" r:id="rId14"/>
    <p:sldId id="298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280" r:id="rId23"/>
    <p:sldId id="281" r:id="rId24"/>
    <p:sldId id="312" r:id="rId25"/>
    <p:sldId id="313" r:id="rId26"/>
    <p:sldId id="315" r:id="rId27"/>
    <p:sldId id="316" r:id="rId28"/>
    <p:sldId id="317" r:id="rId29"/>
    <p:sldId id="318" r:id="rId30"/>
    <p:sldId id="287" r:id="rId31"/>
    <p:sldId id="288" r:id="rId32"/>
    <p:sldId id="266" r:id="rId33"/>
    <p:sldId id="267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A965F1-DD1D-4EEE-A7A8-A283348F2147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42EBC2-56E9-416F-9EE7-6C75FF3A2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33400"/>
            <a:ext cx="7757920" cy="2868168"/>
          </a:xfrm>
        </p:spPr>
        <p:txBody>
          <a:bodyPr/>
          <a:lstStyle/>
          <a:p>
            <a:r>
              <a:rPr lang="fa-IR" b="0" dirty="0" smtClean="0"/>
              <a:t>به نام آن که در جان و روان است توانایی ده هر ناتوان است</a:t>
            </a:r>
            <a:br>
              <a:rPr lang="fa-IR" b="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Case presentation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r"/>
            <a:r>
              <a:rPr lang="fa-IR" dirty="0" smtClean="0"/>
              <a:t>ام آر آی هیپوفیز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239000" cy="428628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fa-IR" dirty="0" smtClean="0"/>
              <a:t>آدنوم 6.9 میلی متری در سمت چپ هیپوفیز</a:t>
            </a:r>
            <a:endParaRPr lang="en-US" dirty="0"/>
          </a:p>
        </p:txBody>
      </p:sp>
      <p:pic>
        <p:nvPicPr>
          <p:cNvPr id="4" name="Picture 2" descr="E:\littrature.fello\grand MEN1\FullSize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5441839" cy="484663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143504" y="3357562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littrature.fello\grand MEN1\IMG_15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072362" cy="588488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4036215" y="1750207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501122" cy="5394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2"/>
                <a:gridCol w="585792"/>
                <a:gridCol w="585792"/>
                <a:gridCol w="585792"/>
                <a:gridCol w="585792"/>
                <a:gridCol w="585792"/>
                <a:gridCol w="585792"/>
                <a:gridCol w="585792"/>
                <a:gridCol w="585792"/>
                <a:gridCol w="800101"/>
                <a:gridCol w="714380"/>
                <a:gridCol w="571504"/>
                <a:gridCol w="634695"/>
                <a:gridCol w="222561"/>
                <a:gridCol w="285753"/>
              </a:tblGrid>
              <a:tr h="785819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Insulin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c-peptide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FSH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ACTH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 smtClean="0"/>
                        <a:t>cortisole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FT4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IGF-I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585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14/2/</a:t>
                      </a:r>
                    </a:p>
                    <a:p>
                      <a:r>
                        <a:rPr lang="en-CA" sz="1600" dirty="0" smtClean="0"/>
                        <a:t>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191</a:t>
                      </a:r>
                    </a:p>
                    <a:p>
                      <a:r>
                        <a:rPr lang="en-CA" sz="1400" dirty="0" smtClean="0"/>
                        <a:t>MIU/L</a:t>
                      </a:r>
                    </a:p>
                    <a:p>
                      <a:r>
                        <a:rPr lang="en-CA" sz="1000" dirty="0" smtClean="0"/>
                        <a:t>up:392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</a:p>
                    <a:p>
                      <a:r>
                        <a:rPr lang="en-CA" sz="1000" dirty="0" smtClean="0"/>
                        <a:t>Ng/ml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en-CA" dirty="0" smtClean="0"/>
                        <a:t>15/</a:t>
                      </a:r>
                    </a:p>
                    <a:p>
                      <a:r>
                        <a:rPr lang="en-CA" dirty="0" smtClean="0"/>
                        <a:t>2/</a:t>
                      </a:r>
                    </a:p>
                    <a:p>
                      <a:r>
                        <a:rPr lang="en-CA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12.3</a:t>
                      </a:r>
                    </a:p>
                    <a:p>
                      <a:r>
                        <a:rPr lang="en-CA" sz="1400" dirty="0" err="1" smtClean="0"/>
                        <a:t>ng</a:t>
                      </a:r>
                      <a:r>
                        <a:rPr lang="en-CA" sz="1400" dirty="0" smtClean="0"/>
                        <a:t>/ml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168</a:t>
                      </a:r>
                    </a:p>
                    <a:p>
                      <a:r>
                        <a:rPr lang="en-CA" dirty="0" err="1" smtClean="0"/>
                        <a:t>ng</a:t>
                      </a:r>
                      <a:r>
                        <a:rPr lang="en-CA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r>
                        <a:rPr lang="en-CA" dirty="0" smtClean="0"/>
                        <a:t>17/</a:t>
                      </a:r>
                    </a:p>
                    <a:p>
                      <a:r>
                        <a:rPr lang="en-CA" dirty="0" smtClean="0"/>
                        <a:t>2/</a:t>
                      </a:r>
                    </a:p>
                    <a:p>
                      <a:r>
                        <a:rPr lang="en-CA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</a:p>
                    <a:p>
                      <a:r>
                        <a:rPr lang="en-CA" dirty="0" err="1" smtClean="0"/>
                        <a:t>uU</a:t>
                      </a:r>
                      <a:r>
                        <a:rPr lang="en-CA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11.5</a:t>
                      </a:r>
                    </a:p>
                    <a:p>
                      <a:r>
                        <a:rPr lang="en-CA" sz="1600" dirty="0" err="1" smtClean="0"/>
                        <a:t>ng</a:t>
                      </a:r>
                      <a:r>
                        <a:rPr lang="en-CA" sz="1600" dirty="0" smtClean="0"/>
                        <a:t>/ml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1ug/dl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78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18039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سایر محورهای هیپوفیز بررسی شد و آدنوم نان-فانکشنال تشخیص داده شد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با توجه به افزایش وزن 35 کیلوگرمی در طی 8 ماه و حملات هایپوگلیسمی بیمار 3 نوبت تست </a:t>
            </a:r>
            <a:r>
              <a:rPr lang="en-CA" dirty="0" smtClean="0"/>
              <a:t>Fasting </a:t>
            </a:r>
            <a:r>
              <a:rPr lang="fa-IR" dirty="0" smtClean="0"/>
              <a:t> انجام می گیرد ولی هر سه بار بیمار تست را ناتمام خاتمه می دهد و آزمایشات با </a:t>
            </a:r>
            <a:r>
              <a:rPr lang="en-CA" dirty="0" smtClean="0"/>
              <a:t>BS</a:t>
            </a:r>
            <a:r>
              <a:rPr lang="fa-IR" dirty="0" smtClean="0"/>
              <a:t> نرمال ارسال می شود.</a:t>
            </a:r>
          </a:p>
          <a:p>
            <a:pPr algn="r" rtl="1"/>
            <a:r>
              <a:rPr lang="fa-IR" dirty="0" smtClean="0"/>
              <a:t>در </a:t>
            </a:r>
            <a:r>
              <a:rPr lang="en-CA" dirty="0" smtClean="0"/>
              <a:t>MRI </a:t>
            </a:r>
            <a:r>
              <a:rPr lang="fa-IR" dirty="0" smtClean="0"/>
              <a:t> پانکراس یک توده 2.4 میلی متری در خلف سر پانکراس گزارش می شود.</a:t>
            </a:r>
          </a:p>
          <a:p>
            <a:pPr algn="r" rtl="1"/>
            <a:r>
              <a:rPr lang="fa-IR" dirty="0" smtClean="0"/>
              <a:t>جهت بیمار </a:t>
            </a:r>
            <a:r>
              <a:rPr lang="en-CA" dirty="0" smtClean="0"/>
              <a:t>EUS</a:t>
            </a:r>
            <a:r>
              <a:rPr lang="fa-IR" dirty="0" smtClean="0"/>
              <a:t> انجام می شود ولی به علت چاقی بیمار </a:t>
            </a:r>
            <a:r>
              <a:rPr lang="en-CA" dirty="0" smtClean="0"/>
              <a:t>poor echo </a:t>
            </a:r>
            <a:r>
              <a:rPr lang="fa-IR" dirty="0" smtClean="0"/>
              <a:t> و  ناموفق بوده است.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littrature.fello\grand MEN1\FullSizeRender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6786609" cy="5857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42852"/>
            <a:ext cx="678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CA" sz="3200" dirty="0" smtClean="0">
                <a:solidFill>
                  <a:schemeClr val="tx2"/>
                </a:solidFill>
              </a:rPr>
              <a:t>MRI</a:t>
            </a:r>
            <a:r>
              <a:rPr lang="fa-IR" sz="3200" dirty="0" smtClean="0">
                <a:solidFill>
                  <a:schemeClr val="tx2"/>
                </a:solidFill>
              </a:rPr>
              <a:t> &amp;</a:t>
            </a:r>
            <a:r>
              <a:rPr lang="en-CA" sz="3200" dirty="0" smtClean="0">
                <a:solidFill>
                  <a:schemeClr val="tx2"/>
                </a:solidFill>
              </a:rPr>
              <a:t>CT </a:t>
            </a:r>
            <a:r>
              <a:rPr lang="fa-IR" sz="3200" dirty="0" smtClean="0">
                <a:solidFill>
                  <a:schemeClr val="tx2"/>
                </a:solidFill>
              </a:rPr>
              <a:t>شکم  و لگن بیمار</a:t>
            </a:r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714744" y="2643182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ittrature.fello\grand MEN1\FullSizeRender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6858047" cy="574200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4714876" y="2786058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ittrature.fello\grand MEN1\FullSizeRender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6786609" cy="5742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ittrature.fello\grand MEN1\FullSizeRender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6786610" cy="5742007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5400000">
            <a:off x="3393273" y="2536025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ittrature.fello\grand MEN1\FullSizeRende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6286544" cy="5742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en-CA" dirty="0" smtClean="0">
                <a:solidFill>
                  <a:schemeClr val="tx2"/>
                </a:solidFill>
              </a:rPr>
              <a:t>CC</a:t>
            </a:r>
            <a:r>
              <a:rPr lang="fa-IR" dirty="0" smtClean="0"/>
              <a:t> </a:t>
            </a:r>
            <a:r>
              <a:rPr lang="fa-IR" dirty="0" smtClean="0">
                <a:solidFill>
                  <a:schemeClr val="tx2"/>
                </a:solidFill>
              </a:rPr>
              <a:t>:</a:t>
            </a:r>
            <a:r>
              <a:rPr lang="fa-IR" dirty="0" smtClean="0"/>
              <a:t> ضعف و بی حالی و تعریق و یبوست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en-CA" sz="2400" dirty="0" smtClean="0">
                <a:solidFill>
                  <a:schemeClr val="tx2"/>
                </a:solidFill>
              </a:rPr>
              <a:t>PI</a:t>
            </a:r>
            <a:r>
              <a:rPr lang="fa-IR" sz="2400" dirty="0" smtClean="0">
                <a:solidFill>
                  <a:schemeClr val="tx2"/>
                </a:solidFill>
              </a:rPr>
              <a:t>:</a:t>
            </a:r>
            <a:r>
              <a:rPr lang="fa-IR" sz="2400" dirty="0" smtClean="0"/>
              <a:t>بیمار آقای 30 ساله با سابقه اسپلنکتومی (به علت تروما در 15 سال قبل ) به علت سپسیس در تاریخ 5/2/95 در ارومیه بستری و تحت درمان قرار گرفته است. به علت هایپوگلیسمی(</a:t>
            </a:r>
            <a:r>
              <a:rPr lang="en-CA" sz="2400" dirty="0" smtClean="0"/>
              <a:t> BS:60</a:t>
            </a:r>
            <a:r>
              <a:rPr lang="fa-IR" sz="2400" dirty="0" smtClean="0"/>
              <a:t>)و کلسیم بالا </a:t>
            </a:r>
            <a:r>
              <a:rPr lang="en-CA" sz="2400" dirty="0" smtClean="0"/>
              <a:t> </a:t>
            </a:r>
            <a:r>
              <a:rPr lang="fa-IR" sz="2400" dirty="0" smtClean="0"/>
              <a:t> در آزمایشات زمان بستری ،موقع ترخیص توصیه به ارجاع به فوق تخصص غدد شده است.</a:t>
            </a:r>
          </a:p>
          <a:p>
            <a:pPr algn="r" rtl="1"/>
            <a:r>
              <a:rPr lang="fa-IR" sz="2400" dirty="0" smtClean="0"/>
              <a:t>در تاریخ 19/2/95 با شکایت ضعف و گرسنگی مکرر ،تعریق،پلی اوری و پلی دیپسی و درد کل بدن به پزشک مراجعه می کند ،و با توجه به آزمایشات جهت بیمار تشخیص هایپرپاراتیروئیدیسم اولیه  داده </a:t>
            </a:r>
          </a:p>
          <a:p>
            <a:pPr algn="r" rtl="1">
              <a:buNone/>
            </a:pPr>
            <a:r>
              <a:rPr lang="fa-IR" sz="2400" dirty="0" smtClean="0"/>
              <a:t>   می شود ،ولی با توجه به سابقه خانوادگی </a:t>
            </a:r>
            <a:r>
              <a:rPr lang="en-CA" sz="2400" dirty="0" smtClean="0"/>
              <a:t>MEN</a:t>
            </a:r>
            <a:r>
              <a:rPr lang="fa-IR" sz="2400" dirty="0" smtClean="0"/>
              <a:t>در پدر بیمار تحت بررسی های تکمیلی قرار می گیرد.</a:t>
            </a:r>
          </a:p>
          <a:p>
            <a:pPr algn="r" rtl="1">
              <a:buNone/>
            </a:pPr>
            <a:r>
              <a:rPr lang="fa-IR" sz="2400" dirty="0" smtClean="0"/>
              <a:t>در هیستوری بیمار علایم دیس پپسی راذکر می کند.اسهال هم با ماهیت آبکی داشته که در حال حاضر بهبود یافته است. 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در نهایت بیمار جهت بررسی های بیشتر به مرکز ما مراجعه می کند و در تاریخ 15/4/95 در این مرکز بستری شد.</a:t>
            </a:r>
          </a:p>
          <a:p>
            <a:pPr algn="r" rtl="1"/>
            <a:r>
              <a:rPr lang="fa-IR" dirty="0" smtClean="0"/>
              <a:t>گرافی های بیمار  بازخوانی شد، که همان نتایج قبلی بود.</a:t>
            </a:r>
          </a:p>
          <a:p>
            <a:pPr algn="r" rtl="1"/>
            <a:r>
              <a:rPr lang="fa-IR" dirty="0" smtClean="0"/>
              <a:t>در تاریخ 28/4/95 جهت بیمار</a:t>
            </a:r>
            <a:r>
              <a:rPr lang="en-CA" dirty="0" smtClean="0"/>
              <a:t> EUS </a:t>
            </a:r>
            <a:r>
              <a:rPr lang="fa-IR" dirty="0" smtClean="0"/>
              <a:t> انجام شد و ضایعات متعدد4،5،14،19 میلی متری متری  در </a:t>
            </a:r>
            <a:r>
              <a:rPr lang="en-CA" dirty="0" err="1" smtClean="0"/>
              <a:t>tail,body,head</a:t>
            </a:r>
            <a:r>
              <a:rPr lang="fa-IR" dirty="0" smtClean="0"/>
              <a:t> پانکراس گزارش شد.</a:t>
            </a:r>
          </a:p>
          <a:p>
            <a:pPr algn="r" rtl="1"/>
            <a:r>
              <a:rPr lang="fa-IR" dirty="0" smtClean="0"/>
              <a:t>اندوسکوپی و کولونوسکوپی نرمال است.</a:t>
            </a:r>
          </a:p>
          <a:p>
            <a:pPr algn="r" rtl="1"/>
            <a:r>
              <a:rPr lang="fa-IR" dirty="0" smtClean="0"/>
              <a:t>تست </a:t>
            </a:r>
            <a:r>
              <a:rPr lang="en-CA" dirty="0" smtClean="0"/>
              <a:t>Fasting</a:t>
            </a:r>
            <a:r>
              <a:rPr lang="fa-IR" dirty="0" smtClean="0"/>
              <a:t> انجام شد ولی بیمار بعد 13 ساعت تست را خاتمه داد.</a:t>
            </a:r>
          </a:p>
          <a:p>
            <a:pPr algn="r" rtl="1"/>
            <a:r>
              <a:rPr lang="fa-IR" dirty="0" smtClean="0"/>
              <a:t>و اینکه بیمار از یک ماه قبل  تا الان هیچ حمله هایپوگلیسمی نداشته است.</a:t>
            </a:r>
          </a:p>
          <a:p>
            <a:pPr algn="r" rtl="1"/>
            <a:r>
              <a:rPr lang="fa-IR" dirty="0" smtClean="0"/>
              <a:t>آخرین آزمایشات بیمار:</a:t>
            </a:r>
            <a:endParaRPr lang="en-CA" dirty="0" smtClean="0"/>
          </a:p>
          <a:p>
            <a:pPr algn="r" rtl="1"/>
            <a:r>
              <a:rPr lang="en-CA" dirty="0" smtClean="0">
                <a:solidFill>
                  <a:schemeClr val="tx2"/>
                </a:solidFill>
              </a:rPr>
              <a:t>Gastrin:8.1pg/ml (up:100)</a:t>
            </a:r>
            <a:endParaRPr lang="fa-IR" dirty="0" smtClean="0">
              <a:solidFill>
                <a:schemeClr val="tx2"/>
              </a:solidFill>
            </a:endParaRPr>
          </a:p>
          <a:p>
            <a:pPr algn="r" rtl="1"/>
            <a:r>
              <a:rPr lang="en-CA" dirty="0" smtClean="0">
                <a:solidFill>
                  <a:schemeClr val="tx2"/>
                </a:solidFill>
              </a:rPr>
              <a:t>Ca:10.3mg/dl</a:t>
            </a:r>
          </a:p>
          <a:p>
            <a:pPr algn="r" rtl="1"/>
            <a:r>
              <a:rPr lang="en-CA" dirty="0" smtClean="0">
                <a:solidFill>
                  <a:schemeClr val="tx2"/>
                </a:solidFill>
              </a:rPr>
              <a:t>P:2.8</a:t>
            </a:r>
          </a:p>
          <a:p>
            <a:pPr algn="r" rtl="1"/>
            <a:endParaRPr lang="fa-IR" dirty="0" smtClean="0">
              <a:solidFill>
                <a:schemeClr val="tx2"/>
              </a:solidFill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2390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/>
              <a:t>سوابق خانواده بیمار</a:t>
            </a:r>
            <a:endParaRPr lang="en-US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پدر بیمار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مهر علی حسن خانی</a:t>
            </a:r>
          </a:p>
          <a:p>
            <a:pPr algn="r" rtl="1"/>
            <a:r>
              <a:rPr lang="fa-IR" dirty="0" smtClean="0"/>
              <a:t>در سال 4/6/92 با علایم کوشینگ  سندرم بررسی شده و با تشخیص توده پانکراس متاستاتیک به احشاء شکمی  تحت جراحی قرار می گیرد و بعد جراحی فوت می کند.</a:t>
            </a:r>
          </a:p>
          <a:p>
            <a:pPr algn="r" rtl="1"/>
            <a:r>
              <a:rPr lang="fa-IR" dirty="0" smtClean="0"/>
              <a:t>پاتولوژی ضایعه تومور اندوکرین پانکراس متاستاتیک بوده است.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خواهر بیمار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المیرا حسن خانی</a:t>
            </a:r>
            <a:endParaRPr lang="en-CA" dirty="0" smtClean="0"/>
          </a:p>
          <a:p>
            <a:pPr algn="r" rtl="1"/>
            <a:r>
              <a:rPr lang="fa-IR" dirty="0" smtClean="0"/>
              <a:t>خانمی 27ساله که 8 ماه قبل به علت گالاکتوره به مدت یک ماه تحت درمان با کابرگولین هفتگی قرار گرفته است.و یک ماه قبل هم یک جنین 2 ماهه سقط کرده است.</a:t>
            </a:r>
          </a:p>
          <a:p>
            <a:pPr algn="r" rtl="1"/>
            <a:r>
              <a:rPr lang="fa-IR" dirty="0" smtClean="0"/>
              <a:t>به علت سردرد و سرگیجه از 6 ماه قبل تحت بررسی قرار می گیرد که یک توده مغزی گزارش شده است( 2 بار </a:t>
            </a:r>
            <a:r>
              <a:rPr lang="en-CA" dirty="0" smtClean="0"/>
              <a:t>imaging </a:t>
            </a:r>
            <a:r>
              <a:rPr lang="fa-IR" dirty="0" smtClean="0"/>
              <a:t> انجام داده که در گزارش یکی از آنها ضایعه کرانیوفارنژیوم گزارش شده بود.</a:t>
            </a:r>
            <a:endParaRPr lang="en-CA" dirty="0" smtClean="0"/>
          </a:p>
          <a:p>
            <a:pPr algn="r" rtl="1"/>
            <a:r>
              <a:rPr lang="fa-IR" dirty="0" smtClean="0"/>
              <a:t>علایم </a:t>
            </a:r>
            <a:r>
              <a:rPr lang="en-CA" dirty="0" smtClean="0"/>
              <a:t> GI</a:t>
            </a:r>
            <a:r>
              <a:rPr lang="fa-IR" dirty="0" smtClean="0"/>
              <a:t> ندارد.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 ام آر ای هیپوفیز خواهر بیمار </a:t>
            </a:r>
            <a:endParaRPr lang="en-US" dirty="0"/>
          </a:p>
        </p:txBody>
      </p:sp>
      <p:pic>
        <p:nvPicPr>
          <p:cNvPr id="1026" name="Picture 2" descr="E:\littrature.fello\grand MEN1\20160713_082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1643050"/>
            <a:ext cx="5429288" cy="484632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3929058" y="3429000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The lesion in the </a:t>
            </a:r>
            <a:r>
              <a:rPr lang="en-CA" sz="2000" dirty="0" err="1" smtClean="0"/>
              <a:t>clivus</a:t>
            </a:r>
            <a:r>
              <a:rPr lang="en-CA" sz="2000" dirty="0" smtClean="0"/>
              <a:t> &amp;dorsum </a:t>
            </a:r>
            <a:r>
              <a:rPr lang="en-CA" sz="2000" dirty="0" err="1" smtClean="0"/>
              <a:t>sella</a:t>
            </a:r>
            <a:r>
              <a:rPr lang="en-CA" sz="2000" dirty="0" smtClean="0"/>
              <a:t> measuring 32*21MM,PITUITARY&amp;STALK NORMAL</a:t>
            </a:r>
            <a:endParaRPr lang="en-US" sz="2000" dirty="0"/>
          </a:p>
        </p:txBody>
      </p:sp>
      <p:pic>
        <p:nvPicPr>
          <p:cNvPr id="2050" name="Picture 2" descr="E:\littrature.fello\grand MEN1\20160713_082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609884"/>
            <a:ext cx="5715040" cy="484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ittrature.fello\grand MEN1\20160713_083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857232"/>
            <a:ext cx="5429288" cy="559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ittrature.fello\grand MEN1\20160713_083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571480"/>
            <a:ext cx="492922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littrature.fello\grand MEN1\20160713_083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714356"/>
            <a:ext cx="4572032" cy="574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littrature.fello\grand MEN1\20160713_083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714356"/>
            <a:ext cx="5643602" cy="574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>
            <a:normAutofit/>
          </a:bodyPr>
          <a:lstStyle/>
          <a:p>
            <a:pPr algn="r" rtl="1"/>
            <a:r>
              <a:rPr lang="en-CA" dirty="0" smtClean="0">
                <a:solidFill>
                  <a:schemeClr val="tx2"/>
                </a:solidFill>
              </a:rPr>
              <a:t>PMH</a:t>
            </a:r>
            <a:r>
              <a:rPr lang="fa-IR" dirty="0" smtClean="0">
                <a:solidFill>
                  <a:schemeClr val="tx2"/>
                </a:solidFill>
              </a:rPr>
              <a:t> :</a:t>
            </a:r>
            <a:r>
              <a:rPr lang="fa-IR" dirty="0" smtClean="0"/>
              <a:t>اسپلنکتومی به علت تروما 15 سال قبل</a:t>
            </a:r>
            <a:endParaRPr lang="fa-IR" dirty="0" smtClean="0">
              <a:solidFill>
                <a:schemeClr val="tx2"/>
              </a:solidFill>
            </a:endParaRPr>
          </a:p>
          <a:p>
            <a:pPr algn="r" rtl="1"/>
            <a:r>
              <a:rPr lang="en-CA" dirty="0" smtClean="0">
                <a:solidFill>
                  <a:schemeClr val="tx2"/>
                </a:solidFill>
              </a:rPr>
              <a:t>DH</a:t>
            </a:r>
            <a:r>
              <a:rPr lang="fa-IR" dirty="0" smtClean="0">
                <a:solidFill>
                  <a:schemeClr val="tx2"/>
                </a:solidFill>
              </a:rPr>
              <a:t> :</a:t>
            </a:r>
            <a:r>
              <a:rPr lang="fa-IR" dirty="0" smtClean="0"/>
              <a:t>نورتریپتیلین 25</a:t>
            </a:r>
            <a:r>
              <a:rPr lang="en-CA" dirty="0" smtClean="0"/>
              <a:t>mg</a:t>
            </a:r>
            <a:r>
              <a:rPr lang="fa-IR" dirty="0" smtClean="0"/>
              <a:t>/</a:t>
            </a:r>
            <a:r>
              <a:rPr lang="en-CA" dirty="0" smtClean="0"/>
              <a:t>d</a:t>
            </a:r>
          </a:p>
          <a:p>
            <a:pPr algn="r" rtl="1">
              <a:buNone/>
            </a:pPr>
            <a:r>
              <a:rPr lang="en-CA" dirty="0" smtClean="0"/>
              <a:t>       </a:t>
            </a:r>
            <a:r>
              <a:rPr lang="fa-IR" dirty="0" smtClean="0"/>
              <a:t>   آلندرونات70/</a:t>
            </a:r>
            <a:r>
              <a:rPr lang="en-CA" dirty="0" smtClean="0"/>
              <a:t>w</a:t>
            </a:r>
            <a:endParaRPr lang="fa-IR" dirty="0" smtClean="0"/>
          </a:p>
          <a:p>
            <a:pPr algn="r" rtl="1"/>
            <a:r>
              <a:rPr lang="en-CA" dirty="0" smtClean="0">
                <a:solidFill>
                  <a:schemeClr val="tx2"/>
                </a:solidFill>
              </a:rPr>
              <a:t>HH</a:t>
            </a:r>
            <a:r>
              <a:rPr lang="fa-IR" dirty="0" smtClean="0">
                <a:solidFill>
                  <a:schemeClr val="tx2"/>
                </a:solidFill>
              </a:rPr>
              <a:t>:</a:t>
            </a:r>
            <a:r>
              <a:rPr lang="fa-IR" dirty="0" smtClean="0"/>
              <a:t>مصرف کریستال</a:t>
            </a:r>
            <a:endParaRPr lang="fa-IR" dirty="0" smtClean="0">
              <a:solidFill>
                <a:schemeClr val="tx2"/>
              </a:solidFill>
            </a:endParaRPr>
          </a:p>
          <a:p>
            <a:pPr algn="r" rtl="1"/>
            <a:r>
              <a:rPr lang="en-CA" dirty="0" smtClean="0">
                <a:solidFill>
                  <a:schemeClr val="tx2"/>
                </a:solidFill>
              </a:rPr>
              <a:t> FH</a:t>
            </a:r>
            <a:r>
              <a:rPr lang="fa-IR" dirty="0" smtClean="0">
                <a:solidFill>
                  <a:schemeClr val="tx2"/>
                </a:solidFill>
              </a:rPr>
              <a:t>:</a:t>
            </a:r>
            <a:r>
              <a:rPr lang="fa-IR" dirty="0" smtClean="0"/>
              <a:t>سابقه بدخیمی بانکراس در پدر و عمو و مرگ در 50 سالگی،بدخیمی درپدر بزرگ و مرگ در بالای 60 سال،توده بدخیم متاستاتیک در ناحیه شکم عمه اش و مرگ در 30 سالگی.</a:t>
            </a:r>
            <a:endParaRPr lang="en-CA" dirty="0" smtClean="0"/>
          </a:p>
          <a:p>
            <a:pPr algn="r" rtl="1">
              <a:buNone/>
            </a:pPr>
            <a:endParaRPr lang="fa-IR" dirty="0" smtClean="0">
              <a:solidFill>
                <a:schemeClr val="tx2"/>
              </a:solidFill>
            </a:endParaRPr>
          </a:p>
          <a:p>
            <a:pPr algn="r" rtl="1">
              <a:buNone/>
            </a:pPr>
            <a:endParaRPr lang="en-CA" dirty="0" smtClean="0"/>
          </a:p>
          <a:p>
            <a:pPr algn="r" rtl="1">
              <a:buNone/>
            </a:pPr>
            <a:r>
              <a:rPr lang="fa-IR" dirty="0" smtClean="0"/>
              <a:t> </a:t>
            </a:r>
          </a:p>
          <a:p>
            <a:pPr algn="r" rtl="1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آزمایشات خواهر بیمار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CA" dirty="0" smtClean="0"/>
              <a:t>FBS</a:t>
            </a:r>
            <a:r>
              <a:rPr lang="fa-IR" dirty="0" smtClean="0"/>
              <a:t>: 88</a:t>
            </a:r>
          </a:p>
          <a:p>
            <a:pPr algn="r" rtl="1"/>
            <a:r>
              <a:rPr lang="en-CA" dirty="0" smtClean="0"/>
              <a:t>PRL</a:t>
            </a:r>
            <a:r>
              <a:rPr lang="fa-IR" dirty="0" smtClean="0"/>
              <a:t>: 482</a:t>
            </a:r>
            <a:r>
              <a:rPr lang="en-CA" dirty="0" err="1" smtClean="0"/>
              <a:t>Iu</a:t>
            </a:r>
            <a:r>
              <a:rPr lang="en-CA" dirty="0" smtClean="0"/>
              <a:t>/ml </a:t>
            </a:r>
            <a:r>
              <a:rPr lang="fa-IR" dirty="0" smtClean="0"/>
              <a:t>(</a:t>
            </a:r>
            <a:r>
              <a:rPr lang="en-CA" dirty="0" smtClean="0"/>
              <a:t>up: 555</a:t>
            </a:r>
            <a:r>
              <a:rPr lang="fa-IR" dirty="0" smtClean="0"/>
              <a:t>)</a:t>
            </a:r>
          </a:p>
          <a:p>
            <a:pPr algn="r" rtl="1"/>
            <a:r>
              <a:rPr lang="en-CA" dirty="0" smtClean="0"/>
              <a:t>Ca</a:t>
            </a:r>
            <a:r>
              <a:rPr lang="fa-IR" dirty="0" smtClean="0"/>
              <a:t>: 9.6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 برادر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آقای  محمد رضا حسن خانی 21  ساله</a:t>
            </a:r>
          </a:p>
          <a:p>
            <a:pPr algn="r" rtl="1"/>
            <a:r>
              <a:rPr lang="fa-IR" dirty="0" smtClean="0"/>
              <a:t>علایم گوارشی ندارد، سردرد گهگاهی میگرن تایپ درد.</a:t>
            </a:r>
          </a:p>
          <a:p>
            <a:pPr algn="r" rtl="1"/>
            <a:r>
              <a:rPr lang="fa-IR" dirty="0" smtClean="0"/>
              <a:t>سونوگرافی شکم و لگن نرمال می باشد</a:t>
            </a:r>
          </a:p>
          <a:p>
            <a:pPr algn="r" rtl="1"/>
            <a:r>
              <a:rPr lang="fa-IR" dirty="0" smtClean="0">
                <a:solidFill>
                  <a:schemeClr val="tx2"/>
                </a:solidFill>
              </a:rPr>
              <a:t>آزمایشات</a:t>
            </a:r>
          </a:p>
          <a:p>
            <a:pPr algn="r" rtl="1"/>
            <a:r>
              <a:rPr lang="en-CA" dirty="0" smtClean="0"/>
              <a:t>Ca</a:t>
            </a:r>
            <a:r>
              <a:rPr lang="fa-IR" dirty="0" smtClean="0"/>
              <a:t>:10.1</a:t>
            </a:r>
          </a:p>
          <a:p>
            <a:pPr algn="r" rtl="1"/>
            <a:r>
              <a:rPr lang="en-CA" dirty="0" smtClean="0"/>
              <a:t>P</a:t>
            </a:r>
            <a:r>
              <a:rPr lang="fa-IR" dirty="0" smtClean="0"/>
              <a:t>:4.2</a:t>
            </a:r>
          </a:p>
          <a:p>
            <a:pPr algn="r" rtl="1"/>
            <a:r>
              <a:rPr lang="en-CA" dirty="0" smtClean="0"/>
              <a:t>25OHD</a:t>
            </a:r>
            <a:r>
              <a:rPr lang="fa-IR" dirty="0" smtClean="0"/>
              <a:t>:15.7</a:t>
            </a:r>
            <a:r>
              <a:rPr lang="en-CA" dirty="0" err="1" smtClean="0"/>
              <a:t>ng</a:t>
            </a:r>
            <a:r>
              <a:rPr lang="en-CA" dirty="0" smtClean="0"/>
              <a:t>/ml</a:t>
            </a:r>
            <a:endParaRPr lang="fa-IR" dirty="0" smtClean="0"/>
          </a:p>
          <a:p>
            <a:pPr algn="r" rtl="1"/>
            <a:r>
              <a:rPr lang="en-CA" dirty="0" smtClean="0"/>
              <a:t>PRL</a:t>
            </a:r>
            <a:r>
              <a:rPr lang="fa-IR" dirty="0" smtClean="0"/>
              <a:t>:82</a:t>
            </a:r>
            <a:r>
              <a:rPr lang="en-CA" dirty="0" err="1" smtClean="0"/>
              <a:t>ng</a:t>
            </a:r>
            <a:r>
              <a:rPr lang="en-CA" dirty="0" smtClean="0"/>
              <a:t>/ml  </a:t>
            </a:r>
            <a:r>
              <a:rPr lang="fa-IR" dirty="0" smtClean="0"/>
              <a:t>(4-15.2)</a:t>
            </a:r>
            <a:endParaRPr lang="en-CA" dirty="0" smtClean="0"/>
          </a:p>
          <a:p>
            <a:pPr algn="r" rtl="1"/>
            <a:r>
              <a:rPr lang="en-CA" dirty="0" err="1" smtClean="0"/>
              <a:t>iPTH</a:t>
            </a:r>
            <a:r>
              <a:rPr lang="fa-IR" dirty="0" smtClean="0"/>
              <a:t>: 115  </a:t>
            </a:r>
            <a:r>
              <a:rPr lang="en-CA" dirty="0" smtClean="0"/>
              <a:t>pg/ml</a:t>
            </a:r>
            <a:r>
              <a:rPr lang="fa-IR" dirty="0" smtClean="0"/>
              <a:t>(15-65)</a:t>
            </a:r>
          </a:p>
          <a:p>
            <a:pPr algn="r" rtl="1"/>
            <a:r>
              <a:rPr lang="en-CA" dirty="0" smtClean="0"/>
              <a:t>IGF-I</a:t>
            </a:r>
            <a:r>
              <a:rPr lang="fa-IR" dirty="0" smtClean="0"/>
              <a:t>؟</a:t>
            </a:r>
            <a:endParaRPr lang="en-CA" dirty="0" smtClean="0"/>
          </a:p>
          <a:p>
            <a:pPr algn="r" rtl="1"/>
            <a:r>
              <a:rPr lang="en-CA" dirty="0" err="1" smtClean="0"/>
              <a:t>Testorone</a:t>
            </a:r>
            <a:r>
              <a:rPr lang="fa-IR" dirty="0" smtClean="0"/>
              <a:t>؟</a:t>
            </a:r>
            <a:endParaRPr lang="en-CA" dirty="0" smtClean="0"/>
          </a:p>
          <a:p>
            <a:pPr algn="r" rtl="1"/>
            <a:r>
              <a:rPr lang="en-CA" dirty="0" smtClean="0"/>
              <a:t>T4</a:t>
            </a:r>
            <a:r>
              <a:rPr lang="fa-IR" dirty="0" smtClean="0"/>
              <a:t>؟</a:t>
            </a:r>
            <a:endParaRPr lang="en-CA" dirty="0" smtClean="0"/>
          </a:p>
          <a:p>
            <a:pPr algn="r" rtl="1"/>
            <a:r>
              <a:rPr lang="en-CA" dirty="0" smtClean="0"/>
              <a:t>TSH</a:t>
            </a:r>
            <a:r>
              <a:rPr lang="fa-IR" dirty="0" smtClean="0"/>
              <a:t>؟</a:t>
            </a:r>
            <a:endParaRPr lang="en-CA" dirty="0" smtClean="0"/>
          </a:p>
          <a:p>
            <a:pPr algn="r" rtl="1"/>
            <a:r>
              <a:rPr lang="en-CA" dirty="0" smtClean="0"/>
              <a:t>FBS</a:t>
            </a:r>
            <a:r>
              <a:rPr lang="fa-IR" dirty="0" smtClean="0"/>
              <a:t>؟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ام آر آ ی هیپوفیز برادر بیمار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 دنوم هیپوفیز 8.9*9 میلی متری در سمت چپ هیپوفیز</a:t>
            </a:r>
          </a:p>
          <a:p>
            <a:pPr algn="r" rt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786050" y="364331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ttrature.fello\grand MEN1\brother\20160720_121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4643470" cy="617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Weight gain</a:t>
            </a:r>
          </a:p>
          <a:p>
            <a:r>
              <a:rPr lang="en-CA" dirty="0" smtClean="0"/>
              <a:t>Sweating</a:t>
            </a:r>
          </a:p>
          <a:p>
            <a:r>
              <a:rPr lang="en-CA" dirty="0" smtClean="0"/>
              <a:t>Constipation</a:t>
            </a:r>
          </a:p>
          <a:p>
            <a:r>
              <a:rPr lang="en-CA" dirty="0" err="1" smtClean="0"/>
              <a:t>Hypoglycemia</a:t>
            </a:r>
            <a:endParaRPr lang="en-CA" dirty="0" smtClean="0"/>
          </a:p>
          <a:p>
            <a:r>
              <a:rPr lang="en-CA" dirty="0" err="1" smtClean="0"/>
              <a:t>Hypercalcemia</a:t>
            </a:r>
            <a:endParaRPr lang="en-CA" dirty="0" smtClean="0"/>
          </a:p>
          <a:p>
            <a:r>
              <a:rPr lang="en-CA" dirty="0" err="1" smtClean="0"/>
              <a:t>Polyurea</a:t>
            </a:r>
            <a:endParaRPr lang="en-CA" dirty="0" smtClean="0"/>
          </a:p>
          <a:p>
            <a:r>
              <a:rPr lang="en-CA" dirty="0" err="1" smtClean="0"/>
              <a:t>Polydipsia</a:t>
            </a:r>
            <a:endParaRPr lang="en-CA" dirty="0" smtClean="0"/>
          </a:p>
          <a:p>
            <a:r>
              <a:rPr lang="en-CA" dirty="0" smtClean="0"/>
              <a:t>Asthenia</a:t>
            </a:r>
          </a:p>
          <a:p>
            <a:r>
              <a:rPr lang="en-CA" dirty="0" smtClean="0"/>
              <a:t>Generalized body pain</a:t>
            </a:r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77246"/>
          </a:xfrm>
        </p:spPr>
        <p:txBody>
          <a:bodyPr/>
          <a:lstStyle/>
          <a:p>
            <a:pPr algn="ctr"/>
            <a:r>
              <a:rPr lang="fa-IR" dirty="0" smtClean="0"/>
              <a:t>شجره نامه بیمار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824" t="19531" r="21486" b="8203"/>
          <a:stretch>
            <a:fillRect/>
          </a:stretch>
        </p:blipFill>
        <p:spPr bwMode="auto">
          <a:xfrm>
            <a:off x="0" y="1357298"/>
            <a:ext cx="8143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321967" y="567929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857488" y="1500174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715008" y="3357562"/>
            <a:ext cx="4286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4786314" y="3214686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643306" y="3214686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857884" y="4500570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CA" dirty="0" smtClean="0">
                <a:solidFill>
                  <a:schemeClr val="tx2"/>
                </a:solidFill>
              </a:rPr>
              <a:t>PH/E</a:t>
            </a:r>
            <a:r>
              <a:rPr lang="fa-IR" dirty="0" smtClean="0">
                <a:solidFill>
                  <a:schemeClr val="tx2"/>
                </a:solidFill>
              </a:rPr>
              <a:t> </a:t>
            </a:r>
          </a:p>
          <a:p>
            <a:pPr algn="r" rtl="1">
              <a:buNone/>
            </a:pPr>
            <a:r>
              <a:rPr lang="fa-IR" dirty="0" smtClean="0"/>
              <a:t>آقای 30ساله هوشیار است،</a:t>
            </a:r>
            <a:r>
              <a:rPr lang="en-CA" dirty="0" smtClean="0"/>
              <a:t>ill </a:t>
            </a:r>
            <a:r>
              <a:rPr lang="fa-IR" dirty="0" smtClean="0"/>
              <a:t> و </a:t>
            </a:r>
            <a:r>
              <a:rPr lang="en-CA" dirty="0" smtClean="0"/>
              <a:t> </a:t>
            </a:r>
            <a:r>
              <a:rPr lang="fa-IR" dirty="0" smtClean="0"/>
              <a:t>توکسیک نیست.</a:t>
            </a:r>
          </a:p>
          <a:p>
            <a:pPr algn="r" rtl="1">
              <a:buNone/>
            </a:pPr>
            <a:r>
              <a:rPr lang="fa-IR" dirty="0" smtClean="0"/>
              <a:t> </a:t>
            </a:r>
            <a:r>
              <a:rPr lang="en-CA" dirty="0" smtClean="0"/>
              <a:t> PR:84        BP:120/70</a:t>
            </a:r>
            <a:r>
              <a:rPr lang="fa-IR" dirty="0" smtClean="0"/>
              <a:t>   </a:t>
            </a:r>
            <a:r>
              <a:rPr lang="en-CA" dirty="0" smtClean="0"/>
              <a:t>OT:36.5</a:t>
            </a:r>
            <a:r>
              <a:rPr lang="fa-IR" dirty="0" smtClean="0"/>
              <a:t>       </a:t>
            </a:r>
            <a:r>
              <a:rPr lang="en-CA" dirty="0" smtClean="0"/>
              <a:t>BMI:38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کلیه معاینات نرمال.</a:t>
            </a:r>
            <a:endParaRPr lang="en-CA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7239000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473136">
                <a:tc>
                  <a:txBody>
                    <a:bodyPr/>
                    <a:lstStyle/>
                    <a:p>
                      <a:r>
                        <a:rPr lang="en-CA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25OHD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U/A24h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197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12/2/95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10.47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3.45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301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119pg/ml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Vol:2000</a:t>
                      </a:r>
                    </a:p>
                    <a:p>
                      <a:r>
                        <a:rPr lang="en-CA" sz="1000" dirty="0" smtClean="0"/>
                        <a:t>Cr:214</a:t>
                      </a:r>
                    </a:p>
                    <a:p>
                      <a:r>
                        <a:rPr lang="en-CA" sz="1000" dirty="0" smtClean="0"/>
                        <a:t>Ca:260mg/24h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07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14/2/95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07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15/2/95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119pg/ml</a:t>
                      </a:r>
                    </a:p>
                    <a:p>
                      <a:r>
                        <a:rPr lang="en-CA" sz="1400" dirty="0" smtClean="0"/>
                        <a:t>up:65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PARATHYROID SCAN WITH 99MTC-MIBI</a:t>
            </a:r>
            <a:br>
              <a:rPr lang="en-CA" sz="2000" dirty="0" smtClean="0"/>
            </a:br>
            <a:r>
              <a:rPr lang="en-CA" sz="2000" dirty="0" err="1" smtClean="0"/>
              <a:t>IMPRESSION:Focal</a:t>
            </a:r>
            <a:r>
              <a:rPr lang="en-CA" sz="2000" dirty="0" smtClean="0"/>
              <a:t> remnant in the </a:t>
            </a:r>
            <a:r>
              <a:rPr lang="en-CA" sz="2000" dirty="0" err="1" smtClean="0"/>
              <a:t>rt.lower</a:t>
            </a:r>
            <a:r>
              <a:rPr lang="en-CA" sz="2000" dirty="0" smtClean="0"/>
              <a:t> pole with high probability of parathyroid adenoma</a:t>
            </a:r>
            <a:endParaRPr lang="en-US" sz="2000" dirty="0"/>
          </a:p>
        </p:txBody>
      </p:sp>
      <p:pic>
        <p:nvPicPr>
          <p:cNvPr id="8194" name="Picture 2" descr="E:\littrature.fello\grand MEN1\20160716_12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96815"/>
            <a:ext cx="7239000" cy="407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littrature.fello\grand MEN1\20160716_121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714357"/>
            <a:ext cx="7239000" cy="5354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/>
              <a:t>در </a:t>
            </a:r>
            <a:r>
              <a:rPr lang="en-CA" dirty="0" err="1" smtClean="0"/>
              <a:t>Ctscan</a:t>
            </a:r>
            <a:r>
              <a:rPr lang="fa-IR" dirty="0" smtClean="0"/>
              <a:t> لگن یک ضایعه لیتیک در استخوان ایلیاک چپ به نفع </a:t>
            </a:r>
            <a:r>
              <a:rPr lang="en-CA" dirty="0" smtClean="0"/>
              <a:t>brown </a:t>
            </a:r>
            <a:r>
              <a:rPr lang="en-CA" dirty="0" err="1" smtClean="0"/>
              <a:t>tumor</a:t>
            </a:r>
            <a:r>
              <a:rPr lang="fa-IR" dirty="0" smtClean="0"/>
              <a:t> گزارش شد.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در نهایت با تشخیص هایپر پارا تیروئیدیسم اولیه در تاریخ 15/3/95   تحت پارا تیروئیدکتومی لوب تحتانی راست قرار گرفت. 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853</Words>
  <Application>Microsoft Office PowerPoint</Application>
  <PresentationFormat>On-screen Show (4:3)</PresentationFormat>
  <Paragraphs>187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Opulent</vt:lpstr>
      <vt:lpstr>به نام آن که در جان و روان است توانایی ده هر ناتوان است </vt:lpstr>
      <vt:lpstr>Slide 2</vt:lpstr>
      <vt:lpstr>Slide 3</vt:lpstr>
      <vt:lpstr>شجره نامه بیمار</vt:lpstr>
      <vt:lpstr>Slide 5</vt:lpstr>
      <vt:lpstr>Slide 6</vt:lpstr>
      <vt:lpstr>PARATHYROID SCAN WITH 99MTC-MIBI IMPRESSION:Focal remnant in the rt.lower pole with high probability of parathyroid adenoma</vt:lpstr>
      <vt:lpstr>Slide 8</vt:lpstr>
      <vt:lpstr>Slide 9</vt:lpstr>
      <vt:lpstr>ام آر آی هیپوفیز بیمار</vt:lpstr>
      <vt:lpstr>Slide 11</vt:lpstr>
      <vt:lpstr>Slide 12</vt:lpstr>
      <vt:lpstr>سایر محورهای هیپوفیز بررسی شد و آدنوم نان-فانکشنال تشخیص داده شد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سوابق خانواده بیمار</vt:lpstr>
      <vt:lpstr>پدر بیمار</vt:lpstr>
      <vt:lpstr>خواهر بیمار</vt:lpstr>
      <vt:lpstr> ام آر ای هیپوفیز خواهر بیمار </vt:lpstr>
      <vt:lpstr>The lesion in the clivus &amp;dorsum sella measuring 32*21MM,PITUITARY&amp;STALK NORMAL</vt:lpstr>
      <vt:lpstr>Slide 26</vt:lpstr>
      <vt:lpstr>Slide 27</vt:lpstr>
      <vt:lpstr>Slide 28</vt:lpstr>
      <vt:lpstr>Slide 29</vt:lpstr>
      <vt:lpstr>آزمایشات خواهر بیمار </vt:lpstr>
      <vt:lpstr> برادر بیمار</vt:lpstr>
      <vt:lpstr>ام آر آ ی هیپوفیز برادر بیمار</vt:lpstr>
      <vt:lpstr>Slide 33</vt:lpstr>
      <vt:lpstr>Problem list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60</cp:revision>
  <dcterms:created xsi:type="dcterms:W3CDTF">2016-07-16T20:36:19Z</dcterms:created>
  <dcterms:modified xsi:type="dcterms:W3CDTF">2016-07-24T20:45:15Z</dcterms:modified>
</cp:coreProperties>
</file>