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9" r:id="rId1"/>
    <p:sldMasterId id="2147483650" r:id="rId2"/>
    <p:sldMasterId id="2147483684" r:id="rId3"/>
    <p:sldMasterId id="2147483696" r:id="rId4"/>
  </p:sldMasterIdLst>
  <p:notesMasterIdLst>
    <p:notesMasterId r:id="rId56"/>
  </p:notesMasterIdLst>
  <p:sldIdLst>
    <p:sldId id="331" r:id="rId5"/>
    <p:sldId id="256" r:id="rId6"/>
    <p:sldId id="294" r:id="rId7"/>
    <p:sldId id="314" r:id="rId8"/>
    <p:sldId id="316" r:id="rId9"/>
    <p:sldId id="291" r:id="rId10"/>
    <p:sldId id="282" r:id="rId11"/>
    <p:sldId id="310" r:id="rId12"/>
    <p:sldId id="298" r:id="rId13"/>
    <p:sldId id="302" r:id="rId14"/>
    <p:sldId id="283" r:id="rId15"/>
    <p:sldId id="284" r:id="rId16"/>
    <p:sldId id="296" r:id="rId17"/>
    <p:sldId id="285" r:id="rId18"/>
    <p:sldId id="320" r:id="rId19"/>
    <p:sldId id="286" r:id="rId20"/>
    <p:sldId id="287" r:id="rId21"/>
    <p:sldId id="288" r:id="rId22"/>
    <p:sldId id="289" r:id="rId23"/>
    <p:sldId id="332" r:id="rId24"/>
    <p:sldId id="290" r:id="rId25"/>
    <p:sldId id="313" r:id="rId26"/>
    <p:sldId id="297" r:id="rId27"/>
    <p:sldId id="326" r:id="rId28"/>
    <p:sldId id="269" r:id="rId29"/>
    <p:sldId id="333" r:id="rId30"/>
    <p:sldId id="270" r:id="rId31"/>
    <p:sldId id="273" r:id="rId32"/>
    <p:sldId id="268" r:id="rId33"/>
    <p:sldId id="279" r:id="rId34"/>
    <p:sldId id="271" r:id="rId35"/>
    <p:sldId id="272" r:id="rId36"/>
    <p:sldId id="277" r:id="rId37"/>
    <p:sldId id="338" r:id="rId38"/>
    <p:sldId id="267" r:id="rId39"/>
    <p:sldId id="324" r:id="rId40"/>
    <p:sldId id="327" r:id="rId41"/>
    <p:sldId id="323" r:id="rId42"/>
    <p:sldId id="325" r:id="rId43"/>
    <p:sldId id="317" r:id="rId44"/>
    <p:sldId id="318" r:id="rId45"/>
    <p:sldId id="321" r:id="rId46"/>
    <p:sldId id="322" r:id="rId47"/>
    <p:sldId id="339" r:id="rId48"/>
    <p:sldId id="340" r:id="rId49"/>
    <p:sldId id="341" r:id="rId50"/>
    <p:sldId id="308" r:id="rId51"/>
    <p:sldId id="309" r:id="rId52"/>
    <p:sldId id="305" r:id="rId53"/>
    <p:sldId id="257" r:id="rId54"/>
    <p:sldId id="330" r:id="rId5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modifyVerifier cryptProviderType="rsaFull" cryptAlgorithmClass="hash" cryptAlgorithmType="typeAny" cryptAlgorithmSid="4" spinCount="100000" saltData="MkUPasaNclxU2x5N3wnb5A==" hashData="tnsfPMz38LEj9ghF4nPVK7dZWs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00CC"/>
    <a:srgbClr val="FF9900"/>
    <a:srgbClr val="FF66CC"/>
    <a:srgbClr val="FF9999"/>
    <a:srgbClr val="00CC99"/>
    <a:srgbClr val="006666"/>
    <a:srgbClr val="008080"/>
    <a:srgbClr val="0033CC"/>
    <a:srgbClr val="FF00FF"/>
    <a:srgbClr val="CC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4" autoAdjust="0"/>
    <p:restoredTop sz="94630" autoAdjust="0"/>
  </p:normalViewPr>
  <p:slideViewPr>
    <p:cSldViewPr>
      <p:cViewPr varScale="1">
        <p:scale>
          <a:sx n="88" d="100"/>
          <a:sy n="88" d="100"/>
        </p:scale>
        <p:origin x="-1464" y="-108"/>
      </p:cViewPr>
      <p:guideLst>
        <p:guide orient="horz" pos="2160"/>
        <p:guide pos="2880"/>
      </p:guideLst>
    </p:cSldViewPr>
  </p:slideViewPr>
  <p:notesTextViewPr>
    <p:cViewPr>
      <p:scale>
        <a:sx n="1" d="1"/>
        <a:sy n="1" d="1"/>
      </p:scale>
      <p:origin x="0" y="0"/>
    </p:cViewPr>
  </p:notesTextViewPr>
  <p:sorterViewPr>
    <p:cViewPr>
      <p:scale>
        <a:sx n="90" d="100"/>
        <a:sy n="90" d="100"/>
      </p:scale>
      <p:origin x="0" y="190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viewProps" Target="viewProps.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presProps" Target="presProp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43F3C8B-DEBE-421F-A6A6-D4E648D1A357}" type="datetimeFigureOut">
              <a:rPr lang="en-US" smtClean="0"/>
              <a:t>2/7/2013</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48E1623-0E58-4B2B-93E9-29F83435DAA7}" type="slidenum">
              <a:rPr lang="en-US" smtClean="0"/>
              <a:t>‹#›</a:t>
            </a:fld>
            <a:endParaRPr lang="en-US" dirty="0"/>
          </a:p>
        </p:txBody>
      </p:sp>
    </p:spTree>
    <p:extLst>
      <p:ext uri="{BB962C8B-B14F-4D97-AF65-F5344CB8AC3E}">
        <p14:creationId xmlns:p14="http://schemas.microsoft.com/office/powerpoint/2010/main" val="26247650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3506" name="Rectangle 7"/>
          <p:cNvSpPr>
            <a:spLocks noGrp="1" noChangeArrowheads="1"/>
          </p:cNvSpPr>
          <p:nvPr>
            <p:ph type="sldNum" sz="quarter" idx="5"/>
          </p:nvPr>
        </p:nvSpPr>
        <p:spPr>
          <a:noFill/>
        </p:spPr>
        <p:txBody>
          <a:bodyPr/>
          <a:lstStyle/>
          <a:p>
            <a:fld id="{CCEF231B-181A-49BA-859E-408B18B99419}" type="slidenum">
              <a:rPr lang="fr-FR" smtClean="0">
                <a:latin typeface="Arial" pitchFamily="34" charset="0"/>
                <a:cs typeface="Arial" pitchFamily="34" charset="0"/>
              </a:rPr>
              <a:pPr/>
              <a:t>47</a:t>
            </a:fld>
            <a:endParaRPr lang="fr-FR" dirty="0" smtClean="0">
              <a:latin typeface="Arial" pitchFamily="34" charset="0"/>
              <a:cs typeface="Arial" pitchFamily="34" charset="0"/>
            </a:endParaRPr>
          </a:p>
        </p:txBody>
      </p:sp>
      <p:sp>
        <p:nvSpPr>
          <p:cNvPr id="533507" name="Rectangle 2"/>
          <p:cNvSpPr>
            <a:spLocks noGrp="1" noRot="1" noChangeAspect="1" noChangeArrowheads="1" noTextEdit="1"/>
          </p:cNvSpPr>
          <p:nvPr>
            <p:ph type="sldImg"/>
          </p:nvPr>
        </p:nvSpPr>
        <p:spPr>
          <a:ln/>
        </p:spPr>
      </p:sp>
      <p:sp>
        <p:nvSpPr>
          <p:cNvPr id="533508" name="Rectangle 3"/>
          <p:cNvSpPr>
            <a:spLocks noGrp="1" noChangeArrowheads="1"/>
          </p:cNvSpPr>
          <p:nvPr>
            <p:ph type="body" idx="1"/>
          </p:nvPr>
        </p:nvSpPr>
        <p:spPr>
          <a:xfrm>
            <a:off x="914400" y="4343400"/>
            <a:ext cx="5029200" cy="4114800"/>
          </a:xfrm>
          <a:noFill/>
          <a:ln/>
        </p:spPr>
        <p:txBody>
          <a:bodyPr/>
          <a:lstStyle/>
          <a:p>
            <a:pPr eaLnBrk="1" hangingPunct="1">
              <a:lnSpc>
                <a:spcPct val="89000"/>
              </a:lnSpc>
            </a:pPr>
            <a:r>
              <a:rPr lang="en-US" b="1" dirty="0" smtClean="0">
                <a:latin typeface="Arial" pitchFamily="34" charset="0"/>
                <a:cs typeface="Times New Roman" pitchFamily="18" charset="0"/>
              </a:rPr>
              <a:t>Treatment of hyperlipidemia</a:t>
            </a:r>
          </a:p>
          <a:p>
            <a:pPr eaLnBrk="1" hangingPunct="1">
              <a:lnSpc>
                <a:spcPct val="89000"/>
              </a:lnSpc>
            </a:pPr>
            <a:r>
              <a:rPr lang="en-US" dirty="0" smtClean="0">
                <a:latin typeface="Arial" pitchFamily="34" charset="0"/>
                <a:cs typeface="Times New Roman" pitchFamily="18" charset="0"/>
              </a:rPr>
              <a:t>Statins have been and remain the drugs of first choice for lowering LDL-C. They lower LDL-C more effectively than other currently available agents, and they reduce CHD risk. Because of their LDL-C</a:t>
            </a:r>
            <a:r>
              <a:rPr lang="en-US" dirty="0" smtClean="0">
                <a:latin typeface="Times New Roman" pitchFamily="18" charset="0"/>
                <a:cs typeface="Times New Roman" pitchFamily="18" charset="0"/>
              </a:rPr>
              <a:t>–</a:t>
            </a:r>
            <a:r>
              <a:rPr lang="en-US" dirty="0" smtClean="0">
                <a:latin typeface="Arial" pitchFamily="34" charset="0"/>
                <a:cs typeface="Times New Roman" pitchFamily="18" charset="0"/>
              </a:rPr>
              <a:t>lowering efficacy, they are able to achieve LDL-C treatment goals in the majority of patients, regardless of their risk category. In fact, the more potent the LDL-C</a:t>
            </a:r>
            <a:r>
              <a:rPr lang="en-US" dirty="0" smtClean="0">
                <a:latin typeface="Times New Roman" pitchFamily="18" charset="0"/>
                <a:cs typeface="Times New Roman" pitchFamily="18" charset="0"/>
              </a:rPr>
              <a:t>–</a:t>
            </a:r>
            <a:r>
              <a:rPr lang="en-US" dirty="0" smtClean="0">
                <a:latin typeface="Arial" pitchFamily="34" charset="0"/>
                <a:cs typeface="Times New Roman" pitchFamily="18" charset="0"/>
              </a:rPr>
              <a:t>lowering efficacy of the statin, the greater the percentage of patients who will achieve their LDL-C goal. Statins are also remarkably safe as will be described below. About 5</a:t>
            </a:r>
            <a:r>
              <a:rPr lang="en-US" dirty="0" smtClean="0">
                <a:latin typeface="Times New Roman" pitchFamily="18" charset="0"/>
                <a:cs typeface="Times New Roman" pitchFamily="18" charset="0"/>
              </a:rPr>
              <a:t>–</a:t>
            </a:r>
            <a:r>
              <a:rPr lang="en-US" dirty="0" smtClean="0">
                <a:latin typeface="Arial" pitchFamily="34" charset="0"/>
                <a:cs typeface="Times New Roman" pitchFamily="18" charset="0"/>
              </a:rPr>
              <a:t>10% of patients will not be able to tolerate a statin and so the only alternative agents for lowering LDL-C are a bile acid resin and niacin. These drugs are not as effective in lowering LDL-C and cause bothersome side effects which make patient compliance a problem. However, they are effective in reducing CHD risk and in the majority of patients can be successfully taken.</a:t>
            </a:r>
          </a:p>
          <a:p>
            <a:pPr eaLnBrk="1" hangingPunct="1">
              <a:lnSpc>
                <a:spcPct val="89000"/>
              </a:lnSpc>
            </a:pPr>
            <a:r>
              <a:rPr lang="en-US" i="1" dirty="0" smtClean="0">
                <a:latin typeface="Arial" pitchFamily="34" charset="0"/>
                <a:cs typeface="Times New Roman" pitchFamily="18" charset="0"/>
              </a:rPr>
              <a:t>Reference:</a:t>
            </a:r>
            <a:endParaRPr lang="en-US" dirty="0" smtClean="0">
              <a:latin typeface="Arial" pitchFamily="34" charset="0"/>
              <a:cs typeface="Times New Roman" pitchFamily="18" charset="0"/>
            </a:endParaRPr>
          </a:p>
          <a:p>
            <a:pPr eaLnBrk="1" hangingPunct="1">
              <a:lnSpc>
                <a:spcPct val="89000"/>
              </a:lnSpc>
            </a:pPr>
            <a:r>
              <a:rPr lang="en-US" dirty="0" smtClean="0">
                <a:latin typeface="Arial" pitchFamily="34" charset="0"/>
                <a:cs typeface="Times New Roman" pitchFamily="18" charset="0"/>
              </a:rPr>
              <a:t>Expert Panel on Detection, Evaluation, and Treatment of High Blood Cholesterol in Adults. Executive summary of the third report of the National Cholesterol Education Program (NCEP) Expert Panel on Detection, Evaluation, and Treatment of High Blood Cholesterol in Adults (Adult Treatment Panel III). JAMA 2001;285:2486-2497.</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4530" name="Rectangle 7"/>
          <p:cNvSpPr>
            <a:spLocks noGrp="1" noChangeArrowheads="1"/>
          </p:cNvSpPr>
          <p:nvPr>
            <p:ph type="sldNum" sz="quarter" idx="5"/>
          </p:nvPr>
        </p:nvSpPr>
        <p:spPr>
          <a:noFill/>
        </p:spPr>
        <p:txBody>
          <a:bodyPr/>
          <a:lstStyle/>
          <a:p>
            <a:fld id="{97F2AD97-242F-425C-9854-5566F36D7E7B}" type="slidenum">
              <a:rPr lang="fr-FR" smtClean="0">
                <a:latin typeface="Arial" pitchFamily="34" charset="0"/>
                <a:cs typeface="Arial" pitchFamily="34" charset="0"/>
              </a:rPr>
              <a:pPr/>
              <a:t>48</a:t>
            </a:fld>
            <a:endParaRPr lang="fr-FR" dirty="0" smtClean="0">
              <a:latin typeface="Arial" pitchFamily="34" charset="0"/>
              <a:cs typeface="Arial" pitchFamily="34" charset="0"/>
            </a:endParaRPr>
          </a:p>
        </p:txBody>
      </p:sp>
      <p:sp>
        <p:nvSpPr>
          <p:cNvPr id="534531" name="Rectangle 2"/>
          <p:cNvSpPr>
            <a:spLocks noGrp="1" noRot="1" noChangeAspect="1" noChangeArrowheads="1" noTextEdit="1"/>
          </p:cNvSpPr>
          <p:nvPr>
            <p:ph type="sldImg"/>
          </p:nvPr>
        </p:nvSpPr>
        <p:spPr>
          <a:ln/>
        </p:spPr>
      </p:sp>
      <p:sp>
        <p:nvSpPr>
          <p:cNvPr id="534532" name="Rectangle 3"/>
          <p:cNvSpPr>
            <a:spLocks noGrp="1" noChangeArrowheads="1"/>
          </p:cNvSpPr>
          <p:nvPr>
            <p:ph type="body" idx="1"/>
          </p:nvPr>
        </p:nvSpPr>
        <p:spPr>
          <a:xfrm>
            <a:off x="914400" y="4343400"/>
            <a:ext cx="5029200" cy="4114800"/>
          </a:xfrm>
          <a:noFill/>
          <a:ln/>
        </p:spPr>
        <p:txBody>
          <a:bodyPr/>
          <a:lstStyle/>
          <a:p>
            <a:pPr eaLnBrk="1" hangingPunct="1">
              <a:lnSpc>
                <a:spcPct val="89000"/>
              </a:lnSpc>
            </a:pPr>
            <a:r>
              <a:rPr lang="en-US" b="1" dirty="0" smtClean="0">
                <a:latin typeface="Arial" pitchFamily="34" charset="0"/>
                <a:cs typeface="Arial" pitchFamily="34" charset="0"/>
              </a:rPr>
              <a:t>Treatment of mixed hyperlipidemia</a:t>
            </a:r>
          </a:p>
          <a:p>
            <a:pPr eaLnBrk="1" hangingPunct="1">
              <a:lnSpc>
                <a:spcPct val="89000"/>
              </a:lnSpc>
            </a:pPr>
            <a:r>
              <a:rPr lang="en-US" dirty="0" smtClean="0">
                <a:latin typeface="Arial" pitchFamily="34" charset="0"/>
                <a:cs typeface="Arial" pitchFamily="34" charset="0"/>
              </a:rPr>
              <a:t>The management of the patient with mixed hyperlipidemia starts with TLC and progresses to LDL-C reduction to the LDL-C goal. If patients require additional treatment to achieve their secondary treatment goal defined by non-HDL-C, several approaches can be chosen. Statin therapy (or other LDL-C</a:t>
            </a:r>
            <a:r>
              <a:rPr lang="en-US" dirty="0" smtClean="0">
                <a:latin typeface="Arial" pitchFamily="34" charset="0"/>
                <a:cs typeface="Times New Roman" pitchFamily="18" charset="0"/>
              </a:rPr>
              <a:t>–</a:t>
            </a:r>
            <a:r>
              <a:rPr lang="en-US" dirty="0" smtClean="0">
                <a:latin typeface="Arial" pitchFamily="34" charset="0"/>
                <a:cs typeface="Arial" pitchFamily="34" charset="0"/>
              </a:rPr>
              <a:t>lowering regimens) may be intensified, or triglyceride-lowering drugs may be added to the regimen.</a:t>
            </a:r>
          </a:p>
          <a:p>
            <a:pPr eaLnBrk="1" hangingPunct="1"/>
            <a:r>
              <a:rPr lang="en-US" i="1" dirty="0" smtClean="0">
                <a:latin typeface="Arial" pitchFamily="34" charset="0"/>
                <a:cs typeface="Times New Roman" pitchFamily="18" charset="0"/>
              </a:rPr>
              <a:t>Reference:</a:t>
            </a:r>
            <a:endParaRPr lang="en-US" dirty="0" smtClean="0">
              <a:latin typeface="Arial" pitchFamily="34" charset="0"/>
              <a:cs typeface="Times New Roman" pitchFamily="18" charset="0"/>
            </a:endParaRPr>
          </a:p>
          <a:p>
            <a:pPr eaLnBrk="1" hangingPunct="1"/>
            <a:r>
              <a:rPr lang="en-US" dirty="0" smtClean="0">
                <a:latin typeface="Arial" pitchFamily="34" charset="0"/>
                <a:cs typeface="Times New Roman" pitchFamily="18" charset="0"/>
              </a:rPr>
              <a:t>Expert Panel on Detection, Evaluation, and Treatment of High Blood Cholesterol in Adults. Executive summary of the third report of the National Cholesterol Education Program (NCEP) Expert Panel on Detection, Evaluation, and Treatment of High Blood Cholesterol in Adults (Adult Treatment Panel III). JAMA 2001;285:2486-2497.</a:t>
            </a:r>
          </a:p>
          <a:p>
            <a:pPr eaLnBrk="1" hangingPunct="1">
              <a:lnSpc>
                <a:spcPct val="89000"/>
              </a:lnSpc>
            </a:pPr>
            <a:endParaRPr lang="en-US" dirty="0" smtClean="0">
              <a:latin typeface="Arial" pitchFamily="34" charset="0"/>
              <a:cs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AB08E591-A41D-48B0-96CD-16D33AD1BF57}" type="slidenum">
              <a:rPr lang="en-US"/>
              <a:pPr/>
              <a:t>‹#›</a:t>
            </a:fld>
            <a:endParaRPr lang="en-US" dirty="0"/>
          </a:p>
        </p:txBody>
      </p:sp>
    </p:spTree>
    <p:extLst>
      <p:ext uri="{BB962C8B-B14F-4D97-AF65-F5344CB8AC3E}">
        <p14:creationId xmlns:p14="http://schemas.microsoft.com/office/powerpoint/2010/main" val="647353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F9D945B9-8D89-48E5-B82C-4D9200375F83}" type="slidenum">
              <a:rPr lang="en-US"/>
              <a:pPr/>
              <a:t>‹#›</a:t>
            </a:fld>
            <a:endParaRPr lang="en-US" dirty="0"/>
          </a:p>
        </p:txBody>
      </p:sp>
    </p:spTree>
    <p:extLst>
      <p:ext uri="{BB962C8B-B14F-4D97-AF65-F5344CB8AC3E}">
        <p14:creationId xmlns:p14="http://schemas.microsoft.com/office/powerpoint/2010/main" val="5799374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36AEE152-0F1F-4F74-8A29-7ABDA788CFE5}" type="slidenum">
              <a:rPr lang="en-US"/>
              <a:pPr/>
              <a:t>‹#›</a:t>
            </a:fld>
            <a:endParaRPr lang="en-US" dirty="0"/>
          </a:p>
        </p:txBody>
      </p:sp>
    </p:spTree>
    <p:extLst>
      <p:ext uri="{BB962C8B-B14F-4D97-AF65-F5344CB8AC3E}">
        <p14:creationId xmlns:p14="http://schemas.microsoft.com/office/powerpoint/2010/main" val="23010681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C78E9ADD-9EF5-498E-85B5-6B2852A8DC12}" type="slidenum">
              <a:rPr lang="en-US"/>
              <a:pPr/>
              <a:t>‹#›</a:t>
            </a:fld>
            <a:endParaRPr lang="en-US" dirty="0"/>
          </a:p>
        </p:txBody>
      </p:sp>
    </p:spTree>
    <p:extLst>
      <p:ext uri="{BB962C8B-B14F-4D97-AF65-F5344CB8AC3E}">
        <p14:creationId xmlns:p14="http://schemas.microsoft.com/office/powerpoint/2010/main" val="29784863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D9DE9045-6826-4C63-8029-CBC16F4FA843}" type="slidenum">
              <a:rPr lang="en-US"/>
              <a:pPr/>
              <a:t>‹#›</a:t>
            </a:fld>
            <a:endParaRPr lang="en-US" dirty="0"/>
          </a:p>
        </p:txBody>
      </p:sp>
    </p:spTree>
    <p:extLst>
      <p:ext uri="{BB962C8B-B14F-4D97-AF65-F5344CB8AC3E}">
        <p14:creationId xmlns:p14="http://schemas.microsoft.com/office/powerpoint/2010/main" val="21625105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B54422C5-FFFA-4510-BF99-EFCC726CBA21}" type="slidenum">
              <a:rPr lang="en-US"/>
              <a:pPr/>
              <a:t>‹#›</a:t>
            </a:fld>
            <a:endParaRPr lang="en-US" dirty="0"/>
          </a:p>
        </p:txBody>
      </p:sp>
    </p:spTree>
    <p:extLst>
      <p:ext uri="{BB962C8B-B14F-4D97-AF65-F5344CB8AC3E}">
        <p14:creationId xmlns:p14="http://schemas.microsoft.com/office/powerpoint/2010/main" val="34563800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782763"/>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76800" y="1782763"/>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CADA0C6D-8152-4638-9EBC-C00B9C1788BF}" type="slidenum">
              <a:rPr lang="en-US"/>
              <a:pPr/>
              <a:t>‹#›</a:t>
            </a:fld>
            <a:endParaRPr lang="en-US" dirty="0"/>
          </a:p>
        </p:txBody>
      </p:sp>
    </p:spTree>
    <p:extLst>
      <p:ext uri="{BB962C8B-B14F-4D97-AF65-F5344CB8AC3E}">
        <p14:creationId xmlns:p14="http://schemas.microsoft.com/office/powerpoint/2010/main" val="40650340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dirty="0"/>
          </a:p>
        </p:txBody>
      </p:sp>
      <p:sp>
        <p:nvSpPr>
          <p:cNvPr id="8" name="Footer Placeholder 7"/>
          <p:cNvSpPr>
            <a:spLocks noGrp="1"/>
          </p:cNvSpPr>
          <p:nvPr>
            <p:ph type="ftr" sz="quarter" idx="11"/>
          </p:nvPr>
        </p:nvSpPr>
        <p:spPr/>
        <p:txBody>
          <a:bodyPr/>
          <a:lstStyle>
            <a:lvl1pPr>
              <a:defRPr/>
            </a:lvl1pPr>
          </a:lstStyle>
          <a:p>
            <a:endParaRPr lang="en-US" dirty="0"/>
          </a:p>
        </p:txBody>
      </p:sp>
      <p:sp>
        <p:nvSpPr>
          <p:cNvPr id="9" name="Slide Number Placeholder 8"/>
          <p:cNvSpPr>
            <a:spLocks noGrp="1"/>
          </p:cNvSpPr>
          <p:nvPr>
            <p:ph type="sldNum" sz="quarter" idx="12"/>
          </p:nvPr>
        </p:nvSpPr>
        <p:spPr/>
        <p:txBody>
          <a:bodyPr/>
          <a:lstStyle>
            <a:lvl1pPr>
              <a:defRPr/>
            </a:lvl1pPr>
          </a:lstStyle>
          <a:p>
            <a:fld id="{9AA532F4-50B4-4CA7-8C38-8D844ED196FD}" type="slidenum">
              <a:rPr lang="en-US"/>
              <a:pPr/>
              <a:t>‹#›</a:t>
            </a:fld>
            <a:endParaRPr lang="en-US" dirty="0"/>
          </a:p>
        </p:txBody>
      </p:sp>
    </p:spTree>
    <p:extLst>
      <p:ext uri="{BB962C8B-B14F-4D97-AF65-F5344CB8AC3E}">
        <p14:creationId xmlns:p14="http://schemas.microsoft.com/office/powerpoint/2010/main" val="19329364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dirty="0"/>
          </a:p>
        </p:txBody>
      </p:sp>
      <p:sp>
        <p:nvSpPr>
          <p:cNvPr id="4" name="Footer Placeholder 3"/>
          <p:cNvSpPr>
            <a:spLocks noGrp="1"/>
          </p:cNvSpPr>
          <p:nvPr>
            <p:ph type="ftr" sz="quarter" idx="11"/>
          </p:nvPr>
        </p:nvSpPr>
        <p:spPr/>
        <p:txBody>
          <a:bodyPr/>
          <a:lstStyle>
            <a:lvl1pPr>
              <a:defRPr/>
            </a:lvl1pPr>
          </a:lstStyle>
          <a:p>
            <a:endParaRPr lang="en-US" dirty="0"/>
          </a:p>
        </p:txBody>
      </p:sp>
      <p:sp>
        <p:nvSpPr>
          <p:cNvPr id="5" name="Slide Number Placeholder 4"/>
          <p:cNvSpPr>
            <a:spLocks noGrp="1"/>
          </p:cNvSpPr>
          <p:nvPr>
            <p:ph type="sldNum" sz="quarter" idx="12"/>
          </p:nvPr>
        </p:nvSpPr>
        <p:spPr/>
        <p:txBody>
          <a:bodyPr/>
          <a:lstStyle>
            <a:lvl1pPr>
              <a:defRPr/>
            </a:lvl1pPr>
          </a:lstStyle>
          <a:p>
            <a:fld id="{8C0EB6F5-78F9-4170-8200-3211B3AE45BD}" type="slidenum">
              <a:rPr lang="en-US"/>
              <a:pPr/>
              <a:t>‹#›</a:t>
            </a:fld>
            <a:endParaRPr lang="en-US" dirty="0"/>
          </a:p>
        </p:txBody>
      </p:sp>
    </p:spTree>
    <p:extLst>
      <p:ext uri="{BB962C8B-B14F-4D97-AF65-F5344CB8AC3E}">
        <p14:creationId xmlns:p14="http://schemas.microsoft.com/office/powerpoint/2010/main" val="2493125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dirty="0"/>
          </a:p>
        </p:txBody>
      </p:sp>
      <p:sp>
        <p:nvSpPr>
          <p:cNvPr id="3" name="Footer Placeholder 2"/>
          <p:cNvSpPr>
            <a:spLocks noGrp="1"/>
          </p:cNvSpPr>
          <p:nvPr>
            <p:ph type="ftr" sz="quarter" idx="11"/>
          </p:nvPr>
        </p:nvSpPr>
        <p:spPr/>
        <p:txBody>
          <a:bodyPr/>
          <a:lstStyle>
            <a:lvl1pPr>
              <a:defRPr/>
            </a:lvl1pPr>
          </a:lstStyle>
          <a:p>
            <a:endParaRPr lang="en-US" dirty="0"/>
          </a:p>
        </p:txBody>
      </p:sp>
      <p:sp>
        <p:nvSpPr>
          <p:cNvPr id="4" name="Slide Number Placeholder 3"/>
          <p:cNvSpPr>
            <a:spLocks noGrp="1"/>
          </p:cNvSpPr>
          <p:nvPr>
            <p:ph type="sldNum" sz="quarter" idx="12"/>
          </p:nvPr>
        </p:nvSpPr>
        <p:spPr/>
        <p:txBody>
          <a:bodyPr/>
          <a:lstStyle>
            <a:lvl1pPr>
              <a:defRPr/>
            </a:lvl1pPr>
          </a:lstStyle>
          <a:p>
            <a:fld id="{BB26A536-3E1C-4875-ABF1-715252C2180B}" type="slidenum">
              <a:rPr lang="en-US"/>
              <a:pPr/>
              <a:t>‹#›</a:t>
            </a:fld>
            <a:endParaRPr lang="en-US" dirty="0"/>
          </a:p>
        </p:txBody>
      </p:sp>
    </p:spTree>
    <p:extLst>
      <p:ext uri="{BB962C8B-B14F-4D97-AF65-F5344CB8AC3E}">
        <p14:creationId xmlns:p14="http://schemas.microsoft.com/office/powerpoint/2010/main" val="6965179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0E6BED2A-BB7E-4FB2-8FF4-701929E8631C}" type="slidenum">
              <a:rPr lang="en-US"/>
              <a:pPr/>
              <a:t>‹#›</a:t>
            </a:fld>
            <a:endParaRPr lang="en-US" dirty="0"/>
          </a:p>
        </p:txBody>
      </p:sp>
    </p:spTree>
    <p:extLst>
      <p:ext uri="{BB962C8B-B14F-4D97-AF65-F5344CB8AC3E}">
        <p14:creationId xmlns:p14="http://schemas.microsoft.com/office/powerpoint/2010/main" val="14787687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2E1B5243-F3F5-424C-9325-518C52090722}" type="slidenum">
              <a:rPr lang="en-US"/>
              <a:pPr/>
              <a:t>‹#›</a:t>
            </a:fld>
            <a:endParaRPr lang="en-US" dirty="0"/>
          </a:p>
        </p:txBody>
      </p:sp>
    </p:spTree>
    <p:extLst>
      <p:ext uri="{BB962C8B-B14F-4D97-AF65-F5344CB8AC3E}">
        <p14:creationId xmlns:p14="http://schemas.microsoft.com/office/powerpoint/2010/main" val="82818648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9855E9D0-3855-4150-AEC2-D132FFE07FA8}" type="slidenum">
              <a:rPr lang="en-US"/>
              <a:pPr/>
              <a:t>‹#›</a:t>
            </a:fld>
            <a:endParaRPr lang="en-US" dirty="0"/>
          </a:p>
        </p:txBody>
      </p:sp>
    </p:spTree>
    <p:extLst>
      <p:ext uri="{BB962C8B-B14F-4D97-AF65-F5344CB8AC3E}">
        <p14:creationId xmlns:p14="http://schemas.microsoft.com/office/powerpoint/2010/main" val="70190149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DB0E68C5-A161-4681-8012-6942FD6FD5DB}" type="slidenum">
              <a:rPr lang="en-US"/>
              <a:pPr/>
              <a:t>‹#›</a:t>
            </a:fld>
            <a:endParaRPr lang="en-US" dirty="0"/>
          </a:p>
        </p:txBody>
      </p:sp>
    </p:spTree>
    <p:extLst>
      <p:ext uri="{BB962C8B-B14F-4D97-AF65-F5344CB8AC3E}">
        <p14:creationId xmlns:p14="http://schemas.microsoft.com/office/powerpoint/2010/main" val="367996383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00850" y="457200"/>
            <a:ext cx="211455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457200"/>
            <a:ext cx="619125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DABFB596-8AD3-47EB-BA7F-18A3DBD552D6}" type="slidenum">
              <a:rPr lang="en-US"/>
              <a:pPr/>
              <a:t>‹#›</a:t>
            </a:fld>
            <a:endParaRPr lang="en-US" dirty="0"/>
          </a:p>
        </p:txBody>
      </p:sp>
    </p:spTree>
    <p:extLst>
      <p:ext uri="{BB962C8B-B14F-4D97-AF65-F5344CB8AC3E}">
        <p14:creationId xmlns:p14="http://schemas.microsoft.com/office/powerpoint/2010/main" val="425510893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2819400" y="3048000"/>
            <a:ext cx="6172200" cy="762000"/>
          </a:xfrm>
        </p:spPr>
        <p:txBody>
          <a:bodyPr/>
          <a:lstStyle>
            <a:lvl1pPr>
              <a:defRPr sz="4800"/>
            </a:lvl1pPr>
          </a:lstStyle>
          <a:p>
            <a:pPr lvl="0"/>
            <a:r>
              <a:rPr lang="en-US" noProof="0" smtClean="0"/>
              <a:t>Click to edit Master title style</a:t>
            </a:r>
          </a:p>
        </p:txBody>
      </p:sp>
      <p:sp>
        <p:nvSpPr>
          <p:cNvPr id="3075" name="Rectangle 3"/>
          <p:cNvSpPr>
            <a:spLocks noGrp="1" noChangeArrowheads="1"/>
          </p:cNvSpPr>
          <p:nvPr>
            <p:ph type="subTitle" idx="1"/>
          </p:nvPr>
        </p:nvSpPr>
        <p:spPr>
          <a:xfrm>
            <a:off x="2895600" y="3733800"/>
            <a:ext cx="5486400" cy="304800"/>
          </a:xfrm>
        </p:spPr>
        <p:txBody>
          <a:bodyPr/>
          <a:lstStyle>
            <a:lvl1pPr marL="0" indent="0">
              <a:buFontTx/>
              <a:buNone/>
              <a:defRPr sz="2000">
                <a:latin typeface="Eras Bold ITC" pitchFamily="34" charset="0"/>
              </a:defRPr>
            </a:lvl1pPr>
          </a:lstStyle>
          <a:p>
            <a:pPr lvl="0"/>
            <a:r>
              <a:rPr lang="en-US" noProof="0" smtClean="0"/>
              <a:t>Click to edit Master subtitle style</a:t>
            </a:r>
          </a:p>
        </p:txBody>
      </p:sp>
      <p:sp>
        <p:nvSpPr>
          <p:cNvPr id="3076" name="Rectangle 4"/>
          <p:cNvSpPr>
            <a:spLocks noGrp="1" noChangeArrowheads="1"/>
          </p:cNvSpPr>
          <p:nvPr>
            <p:ph type="dt" sz="half" idx="2"/>
          </p:nvPr>
        </p:nvSpPr>
        <p:spPr/>
        <p:txBody>
          <a:bodyPr/>
          <a:lstStyle>
            <a:lvl1pPr>
              <a:defRPr/>
            </a:lvl1pPr>
          </a:lstStyle>
          <a:p>
            <a:endParaRPr lang="en-US" dirty="0"/>
          </a:p>
        </p:txBody>
      </p:sp>
      <p:sp>
        <p:nvSpPr>
          <p:cNvPr id="3077" name="Rectangle 5"/>
          <p:cNvSpPr>
            <a:spLocks noGrp="1" noChangeArrowheads="1"/>
          </p:cNvSpPr>
          <p:nvPr>
            <p:ph type="ftr" sz="quarter" idx="3"/>
          </p:nvPr>
        </p:nvSpPr>
        <p:spPr/>
        <p:txBody>
          <a:bodyPr/>
          <a:lstStyle>
            <a:lvl1pPr>
              <a:defRPr/>
            </a:lvl1pPr>
          </a:lstStyle>
          <a:p>
            <a:endParaRPr lang="en-US" dirty="0"/>
          </a:p>
        </p:txBody>
      </p:sp>
      <p:sp>
        <p:nvSpPr>
          <p:cNvPr id="3078" name="Rectangle 6"/>
          <p:cNvSpPr>
            <a:spLocks noGrp="1" noChangeArrowheads="1"/>
          </p:cNvSpPr>
          <p:nvPr>
            <p:ph type="sldNum" sz="quarter" idx="4"/>
          </p:nvPr>
        </p:nvSpPr>
        <p:spPr/>
        <p:txBody>
          <a:bodyPr/>
          <a:lstStyle>
            <a:lvl1pPr>
              <a:defRPr/>
            </a:lvl1pPr>
          </a:lstStyle>
          <a:p>
            <a:fld id="{6AF7DC6E-8AD3-4975-AF0D-9529060B5159}" type="slidenum">
              <a:rPr lang="en-US" smtClean="0"/>
              <a:pPr/>
              <a:t>‹#›</a:t>
            </a:fld>
            <a:endParaRPr lang="en-US" dirty="0"/>
          </a:p>
        </p:txBody>
      </p:sp>
    </p:spTree>
  </p:cSld>
  <p:clrMapOvr>
    <a:masterClrMapping/>
  </p:clrMapOvr>
  <p:transition>
    <p:fade thruBlk="1"/>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05EB2F10-C9E2-460F-98AF-97FCB784EF16}" type="slidenum">
              <a:rPr lang="en-US" smtClean="0"/>
              <a:pPr/>
              <a:t>‹#›</a:t>
            </a:fld>
            <a:endParaRPr lang="en-US" dirty="0"/>
          </a:p>
        </p:txBody>
      </p:sp>
    </p:spTree>
    <p:extLst>
      <p:ext uri="{BB962C8B-B14F-4D97-AF65-F5344CB8AC3E}">
        <p14:creationId xmlns:p14="http://schemas.microsoft.com/office/powerpoint/2010/main" val="1521882242"/>
      </p:ext>
    </p:extLst>
  </p:cSld>
  <p:clrMapOvr>
    <a:masterClrMapping/>
  </p:clrMapOvr>
  <p:transition>
    <p:fade thruBlk="1"/>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E9DA0E53-669F-4E28-AD9B-EAAB54920354}" type="slidenum">
              <a:rPr lang="en-US" smtClean="0"/>
              <a:pPr/>
              <a:t>‹#›</a:t>
            </a:fld>
            <a:endParaRPr lang="en-US" dirty="0"/>
          </a:p>
        </p:txBody>
      </p:sp>
    </p:spTree>
    <p:extLst>
      <p:ext uri="{BB962C8B-B14F-4D97-AF65-F5344CB8AC3E}">
        <p14:creationId xmlns:p14="http://schemas.microsoft.com/office/powerpoint/2010/main" val="1072552856"/>
      </p:ext>
    </p:extLst>
  </p:cSld>
  <p:clrMapOvr>
    <a:masterClrMapping/>
  </p:clrMapOvr>
  <p:transition>
    <p:fade thruBlk="1"/>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0" y="685800"/>
            <a:ext cx="4495800" cy="571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685800"/>
            <a:ext cx="4495800" cy="571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82250905-97E0-4138-AD8D-9D77946F8EE7}" type="slidenum">
              <a:rPr lang="en-US" smtClean="0"/>
              <a:pPr/>
              <a:t>‹#›</a:t>
            </a:fld>
            <a:endParaRPr lang="en-US" dirty="0"/>
          </a:p>
        </p:txBody>
      </p:sp>
    </p:spTree>
    <p:extLst>
      <p:ext uri="{BB962C8B-B14F-4D97-AF65-F5344CB8AC3E}">
        <p14:creationId xmlns:p14="http://schemas.microsoft.com/office/powerpoint/2010/main" val="440191611"/>
      </p:ext>
    </p:extLst>
  </p:cSld>
  <p:clrMapOvr>
    <a:masterClrMapping/>
  </p:clrMapOvr>
  <p:transition>
    <p:fade thruBlk="1"/>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dirty="0"/>
          </a:p>
        </p:txBody>
      </p:sp>
      <p:sp>
        <p:nvSpPr>
          <p:cNvPr id="8" name="Footer Placeholder 7"/>
          <p:cNvSpPr>
            <a:spLocks noGrp="1"/>
          </p:cNvSpPr>
          <p:nvPr>
            <p:ph type="ftr" sz="quarter" idx="11"/>
          </p:nvPr>
        </p:nvSpPr>
        <p:spPr/>
        <p:txBody>
          <a:bodyPr/>
          <a:lstStyle>
            <a:lvl1pPr>
              <a:defRPr/>
            </a:lvl1pPr>
          </a:lstStyle>
          <a:p>
            <a:endParaRPr lang="en-US" dirty="0"/>
          </a:p>
        </p:txBody>
      </p:sp>
      <p:sp>
        <p:nvSpPr>
          <p:cNvPr id="9" name="Slide Number Placeholder 8"/>
          <p:cNvSpPr>
            <a:spLocks noGrp="1"/>
          </p:cNvSpPr>
          <p:nvPr>
            <p:ph type="sldNum" sz="quarter" idx="12"/>
          </p:nvPr>
        </p:nvSpPr>
        <p:spPr/>
        <p:txBody>
          <a:bodyPr/>
          <a:lstStyle>
            <a:lvl1pPr>
              <a:defRPr/>
            </a:lvl1pPr>
          </a:lstStyle>
          <a:p>
            <a:fld id="{2A8DB4B8-C155-4A8D-A011-880FF516ADB6}" type="slidenum">
              <a:rPr lang="en-US" smtClean="0"/>
              <a:pPr/>
              <a:t>‹#›</a:t>
            </a:fld>
            <a:endParaRPr lang="en-US" dirty="0"/>
          </a:p>
        </p:txBody>
      </p:sp>
    </p:spTree>
    <p:extLst>
      <p:ext uri="{BB962C8B-B14F-4D97-AF65-F5344CB8AC3E}">
        <p14:creationId xmlns:p14="http://schemas.microsoft.com/office/powerpoint/2010/main" val="4082043376"/>
      </p:ext>
    </p:extLst>
  </p:cSld>
  <p:clrMapOvr>
    <a:masterClrMapping/>
  </p:clrMapOvr>
  <p:transition>
    <p:fade thruBlk="1"/>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dirty="0"/>
          </a:p>
        </p:txBody>
      </p:sp>
      <p:sp>
        <p:nvSpPr>
          <p:cNvPr id="4" name="Footer Placeholder 3"/>
          <p:cNvSpPr>
            <a:spLocks noGrp="1"/>
          </p:cNvSpPr>
          <p:nvPr>
            <p:ph type="ftr" sz="quarter" idx="11"/>
          </p:nvPr>
        </p:nvSpPr>
        <p:spPr/>
        <p:txBody>
          <a:bodyPr/>
          <a:lstStyle>
            <a:lvl1pPr>
              <a:defRPr/>
            </a:lvl1pPr>
          </a:lstStyle>
          <a:p>
            <a:endParaRPr lang="en-US" dirty="0"/>
          </a:p>
        </p:txBody>
      </p:sp>
      <p:sp>
        <p:nvSpPr>
          <p:cNvPr id="5" name="Slide Number Placeholder 4"/>
          <p:cNvSpPr>
            <a:spLocks noGrp="1"/>
          </p:cNvSpPr>
          <p:nvPr>
            <p:ph type="sldNum" sz="quarter" idx="12"/>
          </p:nvPr>
        </p:nvSpPr>
        <p:spPr/>
        <p:txBody>
          <a:bodyPr/>
          <a:lstStyle>
            <a:lvl1pPr>
              <a:defRPr/>
            </a:lvl1pPr>
          </a:lstStyle>
          <a:p>
            <a:fld id="{04725C82-369D-4403-987A-018E24C509B3}" type="slidenum">
              <a:rPr lang="en-US" smtClean="0"/>
              <a:pPr/>
              <a:t>‹#›</a:t>
            </a:fld>
            <a:endParaRPr lang="en-US" dirty="0"/>
          </a:p>
        </p:txBody>
      </p:sp>
    </p:spTree>
    <p:extLst>
      <p:ext uri="{BB962C8B-B14F-4D97-AF65-F5344CB8AC3E}">
        <p14:creationId xmlns:p14="http://schemas.microsoft.com/office/powerpoint/2010/main" val="3942058571"/>
      </p:ext>
    </p:extLst>
  </p:cSld>
  <p:clrMapOvr>
    <a:masterClrMapping/>
  </p:clrMapOvr>
  <p:transition>
    <p:fade thruBlk="1"/>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dirty="0"/>
          </a:p>
        </p:txBody>
      </p:sp>
      <p:sp>
        <p:nvSpPr>
          <p:cNvPr id="3" name="Footer Placeholder 2"/>
          <p:cNvSpPr>
            <a:spLocks noGrp="1"/>
          </p:cNvSpPr>
          <p:nvPr>
            <p:ph type="ftr" sz="quarter" idx="11"/>
          </p:nvPr>
        </p:nvSpPr>
        <p:spPr/>
        <p:txBody>
          <a:bodyPr/>
          <a:lstStyle>
            <a:lvl1pPr>
              <a:defRPr/>
            </a:lvl1pPr>
          </a:lstStyle>
          <a:p>
            <a:endParaRPr lang="en-US" dirty="0"/>
          </a:p>
        </p:txBody>
      </p:sp>
      <p:sp>
        <p:nvSpPr>
          <p:cNvPr id="4" name="Slide Number Placeholder 3"/>
          <p:cNvSpPr>
            <a:spLocks noGrp="1"/>
          </p:cNvSpPr>
          <p:nvPr>
            <p:ph type="sldNum" sz="quarter" idx="12"/>
          </p:nvPr>
        </p:nvSpPr>
        <p:spPr/>
        <p:txBody>
          <a:bodyPr/>
          <a:lstStyle>
            <a:lvl1pPr>
              <a:defRPr/>
            </a:lvl1pPr>
          </a:lstStyle>
          <a:p>
            <a:fld id="{1956446E-ABBB-48D6-8805-3C280AF7259D}" type="slidenum">
              <a:rPr lang="en-US" smtClean="0"/>
              <a:pPr/>
              <a:t>‹#›</a:t>
            </a:fld>
            <a:endParaRPr lang="en-US" dirty="0"/>
          </a:p>
        </p:txBody>
      </p:sp>
    </p:spTree>
    <p:extLst>
      <p:ext uri="{BB962C8B-B14F-4D97-AF65-F5344CB8AC3E}">
        <p14:creationId xmlns:p14="http://schemas.microsoft.com/office/powerpoint/2010/main" val="2632101358"/>
      </p:ext>
    </p:extLst>
  </p:cSld>
  <p:clrMapOvr>
    <a:masterClrMapping/>
  </p:clrMapOvr>
  <p:transition>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902A0499-AE76-4CBB-ACFB-AA45AC05023D}" type="slidenum">
              <a:rPr lang="en-US"/>
              <a:pPr/>
              <a:t>‹#›</a:t>
            </a:fld>
            <a:endParaRPr lang="en-US" dirty="0"/>
          </a:p>
        </p:txBody>
      </p:sp>
    </p:spTree>
    <p:extLst>
      <p:ext uri="{BB962C8B-B14F-4D97-AF65-F5344CB8AC3E}">
        <p14:creationId xmlns:p14="http://schemas.microsoft.com/office/powerpoint/2010/main" val="94578986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90DDA38F-D477-4520-9528-13134801B475}" type="slidenum">
              <a:rPr lang="en-US" smtClean="0"/>
              <a:pPr/>
              <a:t>‹#›</a:t>
            </a:fld>
            <a:endParaRPr lang="en-US" dirty="0"/>
          </a:p>
        </p:txBody>
      </p:sp>
    </p:spTree>
    <p:extLst>
      <p:ext uri="{BB962C8B-B14F-4D97-AF65-F5344CB8AC3E}">
        <p14:creationId xmlns:p14="http://schemas.microsoft.com/office/powerpoint/2010/main" val="866026941"/>
      </p:ext>
    </p:extLst>
  </p:cSld>
  <p:clrMapOvr>
    <a:masterClrMapping/>
  </p:clrMapOvr>
  <p:transition>
    <p:fade thruBlk="1"/>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07A0F8E8-7F6F-42C2-8FAE-7DB5D9E2A9A1}" type="slidenum">
              <a:rPr lang="en-US" smtClean="0"/>
              <a:pPr/>
              <a:t>‹#›</a:t>
            </a:fld>
            <a:endParaRPr lang="en-US" dirty="0"/>
          </a:p>
        </p:txBody>
      </p:sp>
    </p:spTree>
    <p:extLst>
      <p:ext uri="{BB962C8B-B14F-4D97-AF65-F5344CB8AC3E}">
        <p14:creationId xmlns:p14="http://schemas.microsoft.com/office/powerpoint/2010/main" val="3464995784"/>
      </p:ext>
    </p:extLst>
  </p:cSld>
  <p:clrMapOvr>
    <a:masterClrMapping/>
  </p:clrMapOvr>
  <p:transition>
    <p:fade thruBlk="1"/>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FB34B0BF-F1D1-46E7-82D8-B30A0C4F4088}" type="slidenum">
              <a:rPr lang="en-US" smtClean="0"/>
              <a:pPr/>
              <a:t>‹#›</a:t>
            </a:fld>
            <a:endParaRPr lang="en-US" dirty="0"/>
          </a:p>
        </p:txBody>
      </p:sp>
    </p:spTree>
    <p:extLst>
      <p:ext uri="{BB962C8B-B14F-4D97-AF65-F5344CB8AC3E}">
        <p14:creationId xmlns:p14="http://schemas.microsoft.com/office/powerpoint/2010/main" val="574139808"/>
      </p:ext>
    </p:extLst>
  </p:cSld>
  <p:clrMapOvr>
    <a:masterClrMapping/>
  </p:clrMapOvr>
  <p:transition>
    <p:fade thruBlk="1"/>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0"/>
            <a:ext cx="2286000" cy="6400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0"/>
            <a:ext cx="6705600" cy="6400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97D74BBD-38B9-4B67-AF2B-1710D248DB75}" type="slidenum">
              <a:rPr lang="en-US" smtClean="0"/>
              <a:pPr/>
              <a:t>‹#›</a:t>
            </a:fld>
            <a:endParaRPr lang="en-US" dirty="0"/>
          </a:p>
        </p:txBody>
      </p:sp>
    </p:spTree>
    <p:extLst>
      <p:ext uri="{BB962C8B-B14F-4D97-AF65-F5344CB8AC3E}">
        <p14:creationId xmlns:p14="http://schemas.microsoft.com/office/powerpoint/2010/main" val="3724268"/>
      </p:ext>
    </p:extLst>
  </p:cSld>
  <p:clrMapOvr>
    <a:masterClrMapping/>
  </p:clrMapOvr>
  <p:transition>
    <p:fade thruBlk="1"/>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dirty="0">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dirty="0">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AB08E591-A41D-48B0-96CD-16D33AD1BF57}" type="slidenum">
              <a:rPr lang="en-US">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102303729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dirty="0">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dirty="0">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2E1B5243-F3F5-424C-9325-518C52090722}" type="slidenum">
              <a:rPr lang="en-US">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107901928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dirty="0">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dirty="0">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902A0499-AE76-4CBB-ACFB-AA45AC05023D}" type="slidenum">
              <a:rPr lang="en-US">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33016823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dirty="0">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dirty="0">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81F9D3D8-E752-41FA-85E7-98C4FED251A9}" type="slidenum">
              <a:rPr lang="en-US">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58685449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dirty="0">
              <a:solidFill>
                <a:srgbClr val="FFFFFF"/>
              </a:solidFill>
            </a:endParaRPr>
          </a:p>
        </p:txBody>
      </p:sp>
      <p:sp>
        <p:nvSpPr>
          <p:cNvPr id="8" name="Footer Placeholder 7"/>
          <p:cNvSpPr>
            <a:spLocks noGrp="1"/>
          </p:cNvSpPr>
          <p:nvPr>
            <p:ph type="ftr" sz="quarter" idx="11"/>
          </p:nvPr>
        </p:nvSpPr>
        <p:spPr/>
        <p:txBody>
          <a:bodyPr/>
          <a:lstStyle>
            <a:lvl1pPr>
              <a:defRPr/>
            </a:lvl1pPr>
          </a:lstStyle>
          <a:p>
            <a:endParaRPr lang="en-US" dirty="0">
              <a:solidFill>
                <a:srgbClr val="FFFFFF"/>
              </a:solidFill>
            </a:endParaRPr>
          </a:p>
        </p:txBody>
      </p:sp>
      <p:sp>
        <p:nvSpPr>
          <p:cNvPr id="9" name="Slide Number Placeholder 8"/>
          <p:cNvSpPr>
            <a:spLocks noGrp="1"/>
          </p:cNvSpPr>
          <p:nvPr>
            <p:ph type="sldNum" sz="quarter" idx="12"/>
          </p:nvPr>
        </p:nvSpPr>
        <p:spPr/>
        <p:txBody>
          <a:bodyPr/>
          <a:lstStyle>
            <a:lvl1pPr>
              <a:defRPr/>
            </a:lvl1pPr>
          </a:lstStyle>
          <a:p>
            <a:fld id="{4D73E07E-1334-4F2C-9C79-5ACEC4F9EB87}" type="slidenum">
              <a:rPr lang="en-US">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418249295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dirty="0">
              <a:solidFill>
                <a:srgbClr val="FFFFFF"/>
              </a:solidFill>
            </a:endParaRPr>
          </a:p>
        </p:txBody>
      </p:sp>
      <p:sp>
        <p:nvSpPr>
          <p:cNvPr id="4" name="Footer Placeholder 3"/>
          <p:cNvSpPr>
            <a:spLocks noGrp="1"/>
          </p:cNvSpPr>
          <p:nvPr>
            <p:ph type="ftr" sz="quarter" idx="11"/>
          </p:nvPr>
        </p:nvSpPr>
        <p:spPr/>
        <p:txBody>
          <a:bodyPr/>
          <a:lstStyle>
            <a:lvl1pPr>
              <a:defRPr/>
            </a:lvl1pPr>
          </a:lstStyle>
          <a:p>
            <a:endParaRPr lang="en-US" dirty="0">
              <a:solidFill>
                <a:srgbClr val="FFFFFF"/>
              </a:solidFill>
            </a:endParaRPr>
          </a:p>
        </p:txBody>
      </p:sp>
      <p:sp>
        <p:nvSpPr>
          <p:cNvPr id="5" name="Slide Number Placeholder 4"/>
          <p:cNvSpPr>
            <a:spLocks noGrp="1"/>
          </p:cNvSpPr>
          <p:nvPr>
            <p:ph type="sldNum" sz="quarter" idx="12"/>
          </p:nvPr>
        </p:nvSpPr>
        <p:spPr/>
        <p:txBody>
          <a:bodyPr/>
          <a:lstStyle>
            <a:lvl1pPr>
              <a:defRPr/>
            </a:lvl1pPr>
          </a:lstStyle>
          <a:p>
            <a:fld id="{57E59D9B-D97C-4F09-8C55-6718E6798FF3}" type="slidenum">
              <a:rPr lang="en-US">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26946825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81F9D3D8-E752-41FA-85E7-98C4FED251A9}" type="slidenum">
              <a:rPr lang="en-US"/>
              <a:pPr/>
              <a:t>‹#›</a:t>
            </a:fld>
            <a:endParaRPr lang="en-US" dirty="0"/>
          </a:p>
        </p:txBody>
      </p:sp>
    </p:spTree>
    <p:extLst>
      <p:ext uri="{BB962C8B-B14F-4D97-AF65-F5344CB8AC3E}">
        <p14:creationId xmlns:p14="http://schemas.microsoft.com/office/powerpoint/2010/main" val="381487507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dirty="0">
              <a:solidFill>
                <a:srgbClr val="FFFFFF"/>
              </a:solidFill>
            </a:endParaRPr>
          </a:p>
        </p:txBody>
      </p:sp>
      <p:sp>
        <p:nvSpPr>
          <p:cNvPr id="3" name="Footer Placeholder 2"/>
          <p:cNvSpPr>
            <a:spLocks noGrp="1"/>
          </p:cNvSpPr>
          <p:nvPr>
            <p:ph type="ftr" sz="quarter" idx="11"/>
          </p:nvPr>
        </p:nvSpPr>
        <p:spPr/>
        <p:txBody>
          <a:bodyPr/>
          <a:lstStyle>
            <a:lvl1pPr>
              <a:defRPr/>
            </a:lvl1pPr>
          </a:lstStyle>
          <a:p>
            <a:endParaRPr lang="en-US" dirty="0">
              <a:solidFill>
                <a:srgbClr val="FFFFFF"/>
              </a:solidFill>
            </a:endParaRPr>
          </a:p>
        </p:txBody>
      </p:sp>
      <p:sp>
        <p:nvSpPr>
          <p:cNvPr id="4" name="Slide Number Placeholder 3"/>
          <p:cNvSpPr>
            <a:spLocks noGrp="1"/>
          </p:cNvSpPr>
          <p:nvPr>
            <p:ph type="sldNum" sz="quarter" idx="12"/>
          </p:nvPr>
        </p:nvSpPr>
        <p:spPr/>
        <p:txBody>
          <a:bodyPr/>
          <a:lstStyle>
            <a:lvl1pPr>
              <a:defRPr/>
            </a:lvl1pPr>
          </a:lstStyle>
          <a:p>
            <a:fld id="{29DBA691-F3FB-44F4-97BE-B1770F3EDEA1}" type="slidenum">
              <a:rPr lang="en-US">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377040880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dirty="0">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8DB3CFC3-F81C-4836-9860-35136FD0A3A8}" type="slidenum">
              <a:rPr lang="en-US">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62656773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dirty="0">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84FFB1EA-8665-46FC-873B-B109BC4A64E8}" type="slidenum">
              <a:rPr lang="en-US">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306838878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dirty="0">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dirty="0">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F9D945B9-8D89-48E5-B82C-4D9200375F83}" type="slidenum">
              <a:rPr lang="en-US">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378789428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dirty="0">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dirty="0">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36AEE152-0F1F-4F74-8A29-7ABDA788CFE5}" type="slidenum">
              <a:rPr lang="en-US">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34242618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dirty="0"/>
          </a:p>
        </p:txBody>
      </p:sp>
      <p:sp>
        <p:nvSpPr>
          <p:cNvPr id="8" name="Footer Placeholder 7"/>
          <p:cNvSpPr>
            <a:spLocks noGrp="1"/>
          </p:cNvSpPr>
          <p:nvPr>
            <p:ph type="ftr" sz="quarter" idx="11"/>
          </p:nvPr>
        </p:nvSpPr>
        <p:spPr/>
        <p:txBody>
          <a:bodyPr/>
          <a:lstStyle>
            <a:lvl1pPr>
              <a:defRPr/>
            </a:lvl1pPr>
          </a:lstStyle>
          <a:p>
            <a:endParaRPr lang="en-US" dirty="0"/>
          </a:p>
        </p:txBody>
      </p:sp>
      <p:sp>
        <p:nvSpPr>
          <p:cNvPr id="9" name="Slide Number Placeholder 8"/>
          <p:cNvSpPr>
            <a:spLocks noGrp="1"/>
          </p:cNvSpPr>
          <p:nvPr>
            <p:ph type="sldNum" sz="quarter" idx="12"/>
          </p:nvPr>
        </p:nvSpPr>
        <p:spPr/>
        <p:txBody>
          <a:bodyPr/>
          <a:lstStyle>
            <a:lvl1pPr>
              <a:defRPr/>
            </a:lvl1pPr>
          </a:lstStyle>
          <a:p>
            <a:fld id="{4D73E07E-1334-4F2C-9C79-5ACEC4F9EB87}" type="slidenum">
              <a:rPr lang="en-US"/>
              <a:pPr/>
              <a:t>‹#›</a:t>
            </a:fld>
            <a:endParaRPr lang="en-US" dirty="0"/>
          </a:p>
        </p:txBody>
      </p:sp>
    </p:spTree>
    <p:extLst>
      <p:ext uri="{BB962C8B-B14F-4D97-AF65-F5344CB8AC3E}">
        <p14:creationId xmlns:p14="http://schemas.microsoft.com/office/powerpoint/2010/main" val="13520783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dirty="0"/>
          </a:p>
        </p:txBody>
      </p:sp>
      <p:sp>
        <p:nvSpPr>
          <p:cNvPr id="4" name="Footer Placeholder 3"/>
          <p:cNvSpPr>
            <a:spLocks noGrp="1"/>
          </p:cNvSpPr>
          <p:nvPr>
            <p:ph type="ftr" sz="quarter" idx="11"/>
          </p:nvPr>
        </p:nvSpPr>
        <p:spPr/>
        <p:txBody>
          <a:bodyPr/>
          <a:lstStyle>
            <a:lvl1pPr>
              <a:defRPr/>
            </a:lvl1pPr>
          </a:lstStyle>
          <a:p>
            <a:endParaRPr lang="en-US" dirty="0"/>
          </a:p>
        </p:txBody>
      </p:sp>
      <p:sp>
        <p:nvSpPr>
          <p:cNvPr id="5" name="Slide Number Placeholder 4"/>
          <p:cNvSpPr>
            <a:spLocks noGrp="1"/>
          </p:cNvSpPr>
          <p:nvPr>
            <p:ph type="sldNum" sz="quarter" idx="12"/>
          </p:nvPr>
        </p:nvSpPr>
        <p:spPr/>
        <p:txBody>
          <a:bodyPr/>
          <a:lstStyle>
            <a:lvl1pPr>
              <a:defRPr/>
            </a:lvl1pPr>
          </a:lstStyle>
          <a:p>
            <a:fld id="{57E59D9B-D97C-4F09-8C55-6718E6798FF3}" type="slidenum">
              <a:rPr lang="en-US"/>
              <a:pPr/>
              <a:t>‹#›</a:t>
            </a:fld>
            <a:endParaRPr lang="en-US" dirty="0"/>
          </a:p>
        </p:txBody>
      </p:sp>
    </p:spTree>
    <p:extLst>
      <p:ext uri="{BB962C8B-B14F-4D97-AF65-F5344CB8AC3E}">
        <p14:creationId xmlns:p14="http://schemas.microsoft.com/office/powerpoint/2010/main" val="37130207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dirty="0"/>
          </a:p>
        </p:txBody>
      </p:sp>
      <p:sp>
        <p:nvSpPr>
          <p:cNvPr id="3" name="Footer Placeholder 2"/>
          <p:cNvSpPr>
            <a:spLocks noGrp="1"/>
          </p:cNvSpPr>
          <p:nvPr>
            <p:ph type="ftr" sz="quarter" idx="11"/>
          </p:nvPr>
        </p:nvSpPr>
        <p:spPr/>
        <p:txBody>
          <a:bodyPr/>
          <a:lstStyle>
            <a:lvl1pPr>
              <a:defRPr/>
            </a:lvl1pPr>
          </a:lstStyle>
          <a:p>
            <a:endParaRPr lang="en-US" dirty="0"/>
          </a:p>
        </p:txBody>
      </p:sp>
      <p:sp>
        <p:nvSpPr>
          <p:cNvPr id="4" name="Slide Number Placeholder 3"/>
          <p:cNvSpPr>
            <a:spLocks noGrp="1"/>
          </p:cNvSpPr>
          <p:nvPr>
            <p:ph type="sldNum" sz="quarter" idx="12"/>
          </p:nvPr>
        </p:nvSpPr>
        <p:spPr/>
        <p:txBody>
          <a:bodyPr/>
          <a:lstStyle>
            <a:lvl1pPr>
              <a:defRPr/>
            </a:lvl1pPr>
          </a:lstStyle>
          <a:p>
            <a:fld id="{29DBA691-F3FB-44F4-97BE-B1770F3EDEA1}" type="slidenum">
              <a:rPr lang="en-US"/>
              <a:pPr/>
              <a:t>‹#›</a:t>
            </a:fld>
            <a:endParaRPr lang="en-US" dirty="0"/>
          </a:p>
        </p:txBody>
      </p:sp>
    </p:spTree>
    <p:extLst>
      <p:ext uri="{BB962C8B-B14F-4D97-AF65-F5344CB8AC3E}">
        <p14:creationId xmlns:p14="http://schemas.microsoft.com/office/powerpoint/2010/main" val="19999444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8DB3CFC3-F81C-4836-9860-35136FD0A3A8}" type="slidenum">
              <a:rPr lang="en-US"/>
              <a:pPr/>
              <a:t>‹#›</a:t>
            </a:fld>
            <a:endParaRPr lang="en-US" dirty="0"/>
          </a:p>
        </p:txBody>
      </p:sp>
    </p:spTree>
    <p:extLst>
      <p:ext uri="{BB962C8B-B14F-4D97-AF65-F5344CB8AC3E}">
        <p14:creationId xmlns:p14="http://schemas.microsoft.com/office/powerpoint/2010/main" val="3189965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84FFB1EA-8665-46FC-873B-B109BC4A64E8}" type="slidenum">
              <a:rPr lang="en-US"/>
              <a:pPr/>
              <a:t>‹#›</a:t>
            </a:fld>
            <a:endParaRPr lang="en-US" dirty="0"/>
          </a:p>
        </p:txBody>
      </p:sp>
    </p:spTree>
    <p:extLst>
      <p:ext uri="{BB962C8B-B14F-4D97-AF65-F5344CB8AC3E}">
        <p14:creationId xmlns:p14="http://schemas.microsoft.com/office/powerpoint/2010/main" val="10977423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3.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8195"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8196"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dirty="0"/>
          </a:p>
        </p:txBody>
      </p:sp>
      <p:sp>
        <p:nvSpPr>
          <p:cNvPr id="8197"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dirty="0"/>
          </a:p>
        </p:txBody>
      </p:sp>
      <p:sp>
        <p:nvSpPr>
          <p:cNvPr id="8198"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B0B7533E-0DC7-4EA2-9B4D-270BCCD2575D}" type="slidenum">
              <a:rPr lang="en-US"/>
              <a:pPr/>
              <a:t>‹#›</a:t>
            </a:fld>
            <a:endParaRPr lang="en-US" dirty="0"/>
          </a:p>
        </p:txBody>
      </p:sp>
    </p:spTree>
  </p:cSld>
  <p:clrMap bg1="dk2" tx1="lt1" bg2="dk1"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bwMode="auto">
          <a:xfrm>
            <a:off x="457200" y="457200"/>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9219" name="Rectangle 3"/>
          <p:cNvSpPr>
            <a:spLocks noGrp="1" noChangeArrowheads="1"/>
          </p:cNvSpPr>
          <p:nvPr>
            <p:ph type="body" idx="1"/>
          </p:nvPr>
        </p:nvSpPr>
        <p:spPr bwMode="auto">
          <a:xfrm>
            <a:off x="685800" y="1782763"/>
            <a:ext cx="8229600" cy="452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220"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dirty="0"/>
          </a:p>
        </p:txBody>
      </p:sp>
      <p:sp>
        <p:nvSpPr>
          <p:cNvPr id="9221"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dirty="0"/>
          </a:p>
        </p:txBody>
      </p:sp>
      <p:sp>
        <p:nvSpPr>
          <p:cNvPr id="9222"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ED4A411C-9A8B-457A-8B2F-80BADDFF18FB}" type="slidenum">
              <a:rPr lang="en-US"/>
              <a:pPr/>
              <a:t>‹#›</a:t>
            </a:fld>
            <a:endParaRPr lang="en-US" dirty="0"/>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0" y="0"/>
            <a:ext cx="91440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0" y="685800"/>
            <a:ext cx="9144000" cy="571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0" y="6629400"/>
            <a:ext cx="19050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a:solidFill>
                  <a:schemeClr val="bg1"/>
                </a:solidFill>
                <a:latin typeface="Arial Black" pitchFamily="34" charset="0"/>
              </a:defRPr>
            </a:lvl1pPr>
          </a:lstStyle>
          <a:p>
            <a:endParaRPr lang="en-US" dirty="0"/>
          </a:p>
        </p:txBody>
      </p:sp>
      <p:sp>
        <p:nvSpPr>
          <p:cNvPr id="1029" name="Rectangle 5"/>
          <p:cNvSpPr>
            <a:spLocks noGrp="1" noChangeArrowheads="1"/>
          </p:cNvSpPr>
          <p:nvPr>
            <p:ph type="ftr" sz="quarter" idx="3"/>
          </p:nvPr>
        </p:nvSpPr>
        <p:spPr bwMode="auto">
          <a:xfrm>
            <a:off x="3124200" y="6629400"/>
            <a:ext cx="28956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00">
                <a:solidFill>
                  <a:schemeClr val="bg1"/>
                </a:solidFill>
                <a:latin typeface="Arial Black" pitchFamily="34" charset="0"/>
              </a:defRPr>
            </a:lvl1pPr>
          </a:lstStyle>
          <a:p>
            <a:endParaRPr lang="en-US" dirty="0"/>
          </a:p>
        </p:txBody>
      </p:sp>
      <p:sp>
        <p:nvSpPr>
          <p:cNvPr id="1030" name="Rectangle 6"/>
          <p:cNvSpPr>
            <a:spLocks noGrp="1" noChangeArrowheads="1"/>
          </p:cNvSpPr>
          <p:nvPr>
            <p:ph type="sldNum" sz="quarter" idx="4"/>
          </p:nvPr>
        </p:nvSpPr>
        <p:spPr bwMode="auto">
          <a:xfrm>
            <a:off x="7239000" y="6629400"/>
            <a:ext cx="19050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a:solidFill>
                  <a:schemeClr val="bg1"/>
                </a:solidFill>
                <a:latin typeface="Arial Black" pitchFamily="34" charset="0"/>
              </a:defRPr>
            </a:lvl1pPr>
          </a:lstStyle>
          <a:p>
            <a:fld id="{53564B59-8C09-434E-BF5C-02218F83D323}"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p:fade thruBlk="1"/>
  </p:transition>
  <p:txStyles>
    <p:titleStyle>
      <a:lvl1pPr algn="l" rtl="0" eaLnBrk="1" fontAlgn="base" hangingPunct="1">
        <a:spcBef>
          <a:spcPct val="0"/>
        </a:spcBef>
        <a:spcAft>
          <a:spcPct val="0"/>
        </a:spcAft>
        <a:defRPr sz="3600">
          <a:solidFill>
            <a:schemeClr val="bg1"/>
          </a:solidFill>
          <a:latin typeface="+mj-lt"/>
          <a:ea typeface="+mj-ea"/>
          <a:cs typeface="+mj-cs"/>
        </a:defRPr>
      </a:lvl1pPr>
      <a:lvl2pPr algn="l" rtl="0" eaLnBrk="1" fontAlgn="base" hangingPunct="1">
        <a:spcBef>
          <a:spcPct val="0"/>
        </a:spcBef>
        <a:spcAft>
          <a:spcPct val="0"/>
        </a:spcAft>
        <a:defRPr sz="3600">
          <a:solidFill>
            <a:schemeClr val="bg1"/>
          </a:solidFill>
          <a:latin typeface="Franklin Gothic Heavy" pitchFamily="34" charset="0"/>
        </a:defRPr>
      </a:lvl2pPr>
      <a:lvl3pPr algn="l" rtl="0" eaLnBrk="1" fontAlgn="base" hangingPunct="1">
        <a:spcBef>
          <a:spcPct val="0"/>
        </a:spcBef>
        <a:spcAft>
          <a:spcPct val="0"/>
        </a:spcAft>
        <a:defRPr sz="3600">
          <a:solidFill>
            <a:schemeClr val="bg1"/>
          </a:solidFill>
          <a:latin typeface="Franklin Gothic Heavy" pitchFamily="34" charset="0"/>
        </a:defRPr>
      </a:lvl3pPr>
      <a:lvl4pPr algn="l" rtl="0" eaLnBrk="1" fontAlgn="base" hangingPunct="1">
        <a:spcBef>
          <a:spcPct val="0"/>
        </a:spcBef>
        <a:spcAft>
          <a:spcPct val="0"/>
        </a:spcAft>
        <a:defRPr sz="3600">
          <a:solidFill>
            <a:schemeClr val="bg1"/>
          </a:solidFill>
          <a:latin typeface="Franklin Gothic Heavy" pitchFamily="34" charset="0"/>
        </a:defRPr>
      </a:lvl4pPr>
      <a:lvl5pPr algn="l" rtl="0" eaLnBrk="1" fontAlgn="base" hangingPunct="1">
        <a:spcBef>
          <a:spcPct val="0"/>
        </a:spcBef>
        <a:spcAft>
          <a:spcPct val="0"/>
        </a:spcAft>
        <a:defRPr sz="3600">
          <a:solidFill>
            <a:schemeClr val="bg1"/>
          </a:solidFill>
          <a:latin typeface="Franklin Gothic Heavy" pitchFamily="34" charset="0"/>
        </a:defRPr>
      </a:lvl5pPr>
      <a:lvl6pPr marL="457200" algn="l" rtl="0" eaLnBrk="1" fontAlgn="base" hangingPunct="1">
        <a:spcBef>
          <a:spcPct val="0"/>
        </a:spcBef>
        <a:spcAft>
          <a:spcPct val="0"/>
        </a:spcAft>
        <a:defRPr sz="3600">
          <a:solidFill>
            <a:schemeClr val="bg1"/>
          </a:solidFill>
          <a:latin typeface="Franklin Gothic Heavy" pitchFamily="34" charset="0"/>
        </a:defRPr>
      </a:lvl6pPr>
      <a:lvl7pPr marL="914400" algn="l" rtl="0" eaLnBrk="1" fontAlgn="base" hangingPunct="1">
        <a:spcBef>
          <a:spcPct val="0"/>
        </a:spcBef>
        <a:spcAft>
          <a:spcPct val="0"/>
        </a:spcAft>
        <a:defRPr sz="3600">
          <a:solidFill>
            <a:schemeClr val="bg1"/>
          </a:solidFill>
          <a:latin typeface="Franklin Gothic Heavy" pitchFamily="34" charset="0"/>
        </a:defRPr>
      </a:lvl7pPr>
      <a:lvl8pPr marL="1371600" algn="l" rtl="0" eaLnBrk="1" fontAlgn="base" hangingPunct="1">
        <a:spcBef>
          <a:spcPct val="0"/>
        </a:spcBef>
        <a:spcAft>
          <a:spcPct val="0"/>
        </a:spcAft>
        <a:defRPr sz="3600">
          <a:solidFill>
            <a:schemeClr val="bg1"/>
          </a:solidFill>
          <a:latin typeface="Franklin Gothic Heavy" pitchFamily="34" charset="0"/>
        </a:defRPr>
      </a:lvl8pPr>
      <a:lvl9pPr marL="1828800" algn="l" rtl="0" eaLnBrk="1" fontAlgn="base" hangingPunct="1">
        <a:spcBef>
          <a:spcPct val="0"/>
        </a:spcBef>
        <a:spcAft>
          <a:spcPct val="0"/>
        </a:spcAft>
        <a:defRPr sz="3600">
          <a:solidFill>
            <a:schemeClr val="bg1"/>
          </a:solidFill>
          <a:latin typeface="Franklin Gothic Heavy" pitchFamily="34" charset="0"/>
        </a:defRPr>
      </a:lvl9pPr>
    </p:titleStyle>
    <p:bodyStyle>
      <a:lvl1pPr marL="342900" indent="-342900" algn="l" rtl="0" eaLnBrk="1" fontAlgn="base" hangingPunct="1">
        <a:spcBef>
          <a:spcPct val="20000"/>
        </a:spcBef>
        <a:spcAft>
          <a:spcPct val="0"/>
        </a:spcAft>
        <a:buChar char="•"/>
        <a:defRPr sz="2400">
          <a:solidFill>
            <a:schemeClr val="bg1"/>
          </a:solidFill>
          <a:latin typeface="+mn-lt"/>
          <a:ea typeface="+mn-ea"/>
          <a:cs typeface="+mn-cs"/>
        </a:defRPr>
      </a:lvl1pPr>
      <a:lvl2pPr marL="742950" indent="-285750" algn="l" rtl="0" eaLnBrk="1" fontAlgn="base" hangingPunct="1">
        <a:spcBef>
          <a:spcPct val="20000"/>
        </a:spcBef>
        <a:spcAft>
          <a:spcPct val="0"/>
        </a:spcAft>
        <a:buChar char="–"/>
        <a:defRPr sz="2000">
          <a:solidFill>
            <a:schemeClr val="bg1"/>
          </a:solidFill>
          <a:latin typeface="+mn-lt"/>
        </a:defRPr>
      </a:lvl2pPr>
      <a:lvl3pPr marL="1143000" indent="-228600" algn="l" rtl="0" eaLnBrk="1" fontAlgn="base" hangingPunct="1">
        <a:spcBef>
          <a:spcPct val="20000"/>
        </a:spcBef>
        <a:spcAft>
          <a:spcPct val="0"/>
        </a:spcAft>
        <a:buChar char="•"/>
        <a:defRPr>
          <a:solidFill>
            <a:schemeClr val="bg1"/>
          </a:solidFill>
          <a:latin typeface="+mn-lt"/>
        </a:defRPr>
      </a:lvl3pPr>
      <a:lvl4pPr marL="1600200" indent="-228600" algn="l" rtl="0" eaLnBrk="1" fontAlgn="base" hangingPunct="1">
        <a:spcBef>
          <a:spcPct val="20000"/>
        </a:spcBef>
        <a:spcAft>
          <a:spcPct val="0"/>
        </a:spcAft>
        <a:buChar char="–"/>
        <a:defRPr sz="1600">
          <a:solidFill>
            <a:schemeClr val="bg1"/>
          </a:solidFill>
          <a:latin typeface="+mn-lt"/>
        </a:defRPr>
      </a:lvl4pPr>
      <a:lvl5pPr marL="2057400" indent="-228600" algn="l" rtl="0" eaLnBrk="1" fontAlgn="base" hangingPunct="1">
        <a:spcBef>
          <a:spcPct val="20000"/>
        </a:spcBef>
        <a:spcAft>
          <a:spcPct val="0"/>
        </a:spcAft>
        <a:buChar char="»"/>
        <a:defRPr sz="1600">
          <a:solidFill>
            <a:schemeClr val="bg1"/>
          </a:solidFill>
          <a:latin typeface="+mn-lt"/>
        </a:defRPr>
      </a:lvl5pPr>
      <a:lvl6pPr marL="2514600" indent="-228600" algn="l" rtl="0" eaLnBrk="1" fontAlgn="base" hangingPunct="1">
        <a:spcBef>
          <a:spcPct val="20000"/>
        </a:spcBef>
        <a:spcAft>
          <a:spcPct val="0"/>
        </a:spcAft>
        <a:buChar char="»"/>
        <a:defRPr sz="1600">
          <a:solidFill>
            <a:schemeClr val="bg1"/>
          </a:solidFill>
          <a:latin typeface="+mn-lt"/>
        </a:defRPr>
      </a:lvl6pPr>
      <a:lvl7pPr marL="2971800" indent="-228600" algn="l" rtl="0" eaLnBrk="1" fontAlgn="base" hangingPunct="1">
        <a:spcBef>
          <a:spcPct val="20000"/>
        </a:spcBef>
        <a:spcAft>
          <a:spcPct val="0"/>
        </a:spcAft>
        <a:buChar char="»"/>
        <a:defRPr sz="1600">
          <a:solidFill>
            <a:schemeClr val="bg1"/>
          </a:solidFill>
          <a:latin typeface="+mn-lt"/>
        </a:defRPr>
      </a:lvl7pPr>
      <a:lvl8pPr marL="3429000" indent="-228600" algn="l" rtl="0" eaLnBrk="1" fontAlgn="base" hangingPunct="1">
        <a:spcBef>
          <a:spcPct val="20000"/>
        </a:spcBef>
        <a:spcAft>
          <a:spcPct val="0"/>
        </a:spcAft>
        <a:buChar char="»"/>
        <a:defRPr sz="1600">
          <a:solidFill>
            <a:schemeClr val="bg1"/>
          </a:solidFill>
          <a:latin typeface="+mn-lt"/>
        </a:defRPr>
      </a:lvl8pPr>
      <a:lvl9pPr marL="3886200" indent="-228600" algn="l" rtl="0" eaLnBrk="1" fontAlgn="base" hangingPunct="1">
        <a:spcBef>
          <a:spcPct val="20000"/>
        </a:spcBef>
        <a:spcAft>
          <a:spcPct val="0"/>
        </a:spcAft>
        <a:buChar char="»"/>
        <a:defRPr sz="16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8195"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8196"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dirty="0">
              <a:solidFill>
                <a:srgbClr val="FFFFFF"/>
              </a:solidFill>
            </a:endParaRPr>
          </a:p>
        </p:txBody>
      </p:sp>
      <p:sp>
        <p:nvSpPr>
          <p:cNvPr id="8197"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dirty="0">
              <a:solidFill>
                <a:srgbClr val="FFFFFF"/>
              </a:solidFill>
            </a:endParaRPr>
          </a:p>
        </p:txBody>
      </p:sp>
      <p:sp>
        <p:nvSpPr>
          <p:cNvPr id="8198"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B0B7533E-0DC7-4EA2-9B4D-270BCCD2575D}" type="slidenum">
              <a:rPr lang="en-US">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2590020061"/>
      </p:ext>
    </p:extLst>
  </p:cSld>
  <p:clrMap bg1="dk2" tx1="lt1" bg2="dk1"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1.png"/><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9.xml"/></Relationships>
</file>

<file path=ppt/slides/_rels/slide4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4.xml"/></Relationships>
</file>

<file path=ppt/slides/_rels/slide4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4.xml"/></Relationships>
</file>

<file path=ppt/slides/_rels/slide4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6.png"/><Relationship Id="rId1" Type="http://schemas.openxmlformats.org/officeDocument/2006/relationships/slideLayout" Target="../slideLayouts/slideLayout2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609600"/>
            <a:ext cx="9067800" cy="5401479"/>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11500" b="1" i="1" dirty="0" smtClean="0">
                <a:ln w="11430"/>
                <a:solidFill>
                  <a:srgbClr val="00B050"/>
                </a:solidFill>
                <a:effectLst>
                  <a:outerShdw blurRad="50800" dist="39000" dir="5460000" algn="tl">
                    <a:srgbClr val="000000">
                      <a:alpha val="38000"/>
                    </a:srgbClr>
                  </a:outerShdw>
                </a:effectLst>
              </a:rPr>
              <a:t>In the Name of</a:t>
            </a:r>
          </a:p>
          <a:p>
            <a:pPr algn="ctr"/>
            <a:r>
              <a:rPr lang="en-US" sz="11500" b="1" i="1" dirty="0" smtClean="0">
                <a:ln w="11430"/>
                <a:solidFill>
                  <a:srgbClr val="00B050"/>
                </a:solidFill>
                <a:effectLst>
                  <a:outerShdw blurRad="50800" dist="39000" dir="5460000" algn="tl">
                    <a:srgbClr val="000000">
                      <a:alpha val="38000"/>
                    </a:srgbClr>
                  </a:outerShdw>
                </a:effectLst>
              </a:rPr>
              <a:t> God</a:t>
            </a:r>
            <a:endParaRPr lang="en-US" sz="11500" b="1" i="1" dirty="0">
              <a:ln w="11430"/>
              <a:solidFill>
                <a:srgbClr val="00B050"/>
              </a:soli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2301474106"/>
      </p:ext>
    </p:extLst>
  </p:cSld>
  <p:clrMapOvr>
    <a:masterClrMapping/>
  </p:clrMapOvr>
  <p:transition>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effectLst>
                  <a:outerShdw blurRad="38100" dist="38100" dir="2700000" algn="tl">
                    <a:srgbClr val="000000">
                      <a:alpha val="43137"/>
                    </a:srgbClr>
                  </a:outerShdw>
                </a:effectLst>
              </a:rPr>
              <a:t>Dietary Fibers</a:t>
            </a:r>
            <a:endParaRPr lang="en-US" sz="4000"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0" y="609600"/>
            <a:ext cx="9144000" cy="6248400"/>
          </a:xfrm>
        </p:spPr>
        <p:txBody>
          <a:bodyPr/>
          <a:lstStyle/>
          <a:p>
            <a:r>
              <a:rPr lang="en-US" dirty="0" smtClean="0">
                <a:effectLst>
                  <a:outerShdw blurRad="38100" dist="38100" dir="2700000" algn="tl">
                    <a:srgbClr val="000000">
                      <a:alpha val="43137"/>
                    </a:srgbClr>
                  </a:outerShdw>
                </a:effectLst>
              </a:rPr>
              <a:t>Non-starch polysaccharides that </a:t>
            </a:r>
            <a:r>
              <a:rPr lang="en-US" dirty="0">
                <a:effectLst>
                  <a:outerShdw blurRad="38100" dist="38100" dir="2700000" algn="tl">
                    <a:srgbClr val="000000">
                      <a:alpha val="43137"/>
                    </a:srgbClr>
                  </a:outerShdw>
                </a:effectLst>
              </a:rPr>
              <a:t>are resistant to </a:t>
            </a:r>
            <a:r>
              <a:rPr lang="en-US" dirty="0" smtClean="0">
                <a:effectLst>
                  <a:outerShdw blurRad="38100" dist="38100" dir="2700000" algn="tl">
                    <a:srgbClr val="000000">
                      <a:alpha val="43137"/>
                    </a:srgbClr>
                  </a:outerShdw>
                </a:effectLst>
              </a:rPr>
              <a:t>digestion</a:t>
            </a:r>
          </a:p>
          <a:p>
            <a:r>
              <a:rPr lang="en-US" dirty="0" smtClean="0">
                <a:effectLst>
                  <a:outerShdw blurRad="38100" dist="38100" dir="2700000" algn="tl">
                    <a:srgbClr val="000000">
                      <a:alpha val="43137"/>
                    </a:srgbClr>
                  </a:outerShdw>
                </a:effectLst>
              </a:rPr>
              <a:t>Classification</a:t>
            </a:r>
          </a:p>
          <a:p>
            <a:pPr lvl="1"/>
            <a:r>
              <a:rPr lang="en-US" dirty="0" smtClean="0">
                <a:solidFill>
                  <a:srgbClr val="FFC000"/>
                </a:solidFill>
                <a:effectLst>
                  <a:outerShdw blurRad="38100" dist="38100" dir="2700000" algn="tl">
                    <a:srgbClr val="000000">
                      <a:alpha val="43137"/>
                    </a:srgbClr>
                  </a:outerShdw>
                </a:effectLst>
              </a:rPr>
              <a:t>Soluble</a:t>
            </a:r>
          </a:p>
          <a:p>
            <a:pPr lvl="2"/>
            <a:r>
              <a:rPr lang="en-US" dirty="0" smtClean="0">
                <a:effectLst>
                  <a:outerShdw blurRad="38100" dist="38100" dir="2700000" algn="tl">
                    <a:srgbClr val="000000">
                      <a:alpha val="43137"/>
                    </a:srgbClr>
                  </a:outerShdw>
                </a:effectLst>
              </a:rPr>
              <a:t>Barley</a:t>
            </a:r>
          </a:p>
          <a:p>
            <a:pPr lvl="2"/>
            <a:r>
              <a:rPr lang="en-US" dirty="0" smtClean="0">
                <a:effectLst>
                  <a:outerShdw blurRad="38100" dist="38100" dir="2700000" algn="tl">
                    <a:srgbClr val="000000">
                      <a:alpha val="43137"/>
                    </a:srgbClr>
                  </a:outerShdw>
                </a:effectLst>
              </a:rPr>
              <a:t>Oat</a:t>
            </a:r>
          </a:p>
          <a:p>
            <a:pPr lvl="2"/>
            <a:r>
              <a:rPr lang="en-US" dirty="0" smtClean="0">
                <a:effectLst>
                  <a:outerShdw blurRad="38100" dist="38100" dir="2700000" algn="tl">
                    <a:srgbClr val="000000">
                      <a:alpha val="43137"/>
                    </a:srgbClr>
                  </a:outerShdw>
                </a:effectLst>
              </a:rPr>
              <a:t>Psyllium</a:t>
            </a:r>
          </a:p>
          <a:p>
            <a:pPr lvl="2"/>
            <a:r>
              <a:rPr lang="en-US" dirty="0" smtClean="0">
                <a:effectLst>
                  <a:outerShdw blurRad="38100" dist="38100" dir="2700000" algn="tl">
                    <a:srgbClr val="000000">
                      <a:alpha val="43137"/>
                    </a:srgbClr>
                  </a:outerShdw>
                </a:effectLst>
              </a:rPr>
              <a:t>Soybean</a:t>
            </a:r>
          </a:p>
          <a:p>
            <a:pPr lvl="2"/>
            <a:r>
              <a:rPr lang="en-US" dirty="0" smtClean="0">
                <a:effectLst>
                  <a:outerShdw blurRad="38100" dist="38100" dir="2700000" algn="tl">
                    <a:srgbClr val="000000">
                      <a:alpha val="43137"/>
                    </a:srgbClr>
                  </a:outerShdw>
                </a:effectLst>
              </a:rPr>
              <a:t>Apple</a:t>
            </a:r>
          </a:p>
          <a:p>
            <a:pPr lvl="2"/>
            <a:r>
              <a:rPr lang="en-US" dirty="0" smtClean="0">
                <a:effectLst>
                  <a:outerShdw blurRad="38100" dist="38100" dir="2700000" algn="tl">
                    <a:srgbClr val="000000">
                      <a:alpha val="43137"/>
                    </a:srgbClr>
                  </a:outerShdw>
                </a:effectLst>
              </a:rPr>
              <a:t>Rip banana</a:t>
            </a:r>
          </a:p>
          <a:p>
            <a:pPr lvl="2"/>
            <a:r>
              <a:rPr lang="en-US" dirty="0" smtClean="0">
                <a:effectLst>
                  <a:outerShdw blurRad="38100" dist="38100" dir="2700000" algn="tl">
                    <a:srgbClr val="000000">
                      <a:alpha val="43137"/>
                    </a:srgbClr>
                  </a:outerShdw>
                </a:effectLst>
              </a:rPr>
              <a:t>Broccoli</a:t>
            </a:r>
          </a:p>
          <a:p>
            <a:pPr lvl="2"/>
            <a:r>
              <a:rPr lang="en-US" dirty="0" smtClean="0">
                <a:effectLst>
                  <a:outerShdw blurRad="38100" dist="38100" dir="2700000" algn="tl">
                    <a:srgbClr val="000000">
                      <a:alpha val="43137"/>
                    </a:srgbClr>
                  </a:outerShdw>
                </a:effectLst>
              </a:rPr>
              <a:t>Almond</a:t>
            </a:r>
          </a:p>
          <a:p>
            <a:pPr lvl="1"/>
            <a:r>
              <a:rPr lang="en-US" dirty="0" smtClean="0">
                <a:solidFill>
                  <a:srgbClr val="FFC000"/>
                </a:solidFill>
                <a:effectLst>
                  <a:outerShdw blurRad="38100" dist="38100" dir="2700000" algn="tl">
                    <a:srgbClr val="000000">
                      <a:alpha val="43137"/>
                    </a:srgbClr>
                  </a:outerShdw>
                </a:effectLst>
              </a:rPr>
              <a:t>Insoluble</a:t>
            </a:r>
          </a:p>
          <a:p>
            <a:pPr lvl="2"/>
            <a:r>
              <a:rPr lang="en-US" dirty="0" smtClean="0">
                <a:effectLst>
                  <a:outerShdw blurRad="38100" dist="38100" dir="2700000" algn="tl">
                    <a:srgbClr val="000000">
                      <a:alpha val="43137"/>
                    </a:srgbClr>
                  </a:outerShdw>
                </a:effectLst>
              </a:rPr>
              <a:t>Wheat</a:t>
            </a:r>
          </a:p>
          <a:p>
            <a:pPr lvl="2"/>
            <a:r>
              <a:rPr lang="en-US" dirty="0" smtClean="0"/>
              <a:t>Legumes</a:t>
            </a:r>
            <a:endParaRPr lang="en-US" dirty="0" smtClean="0">
              <a:effectLst>
                <a:outerShdw blurRad="38100" dist="38100" dir="2700000" algn="tl">
                  <a:srgbClr val="000000">
                    <a:alpha val="43137"/>
                  </a:srgbClr>
                </a:outerShdw>
              </a:effectLst>
            </a:endParaRPr>
          </a:p>
          <a:p>
            <a:pPr lvl="2"/>
            <a:r>
              <a:rPr lang="en-US" dirty="0" smtClean="0">
                <a:effectLst>
                  <a:outerShdw blurRad="38100" dist="38100" dir="2700000" algn="tl">
                    <a:srgbClr val="000000">
                      <a:alpha val="43137"/>
                    </a:srgbClr>
                  </a:outerShdw>
                </a:effectLst>
              </a:rPr>
              <a:t>Cauliflower</a:t>
            </a:r>
          </a:p>
          <a:p>
            <a:pPr lvl="2"/>
            <a:r>
              <a:rPr lang="en-US" dirty="0" smtClean="0">
                <a:effectLst>
                  <a:outerShdw blurRad="38100" dist="38100" dir="2700000" algn="tl">
                    <a:srgbClr val="000000">
                      <a:alpha val="43137"/>
                    </a:srgbClr>
                  </a:outerShdw>
                </a:effectLst>
              </a:rPr>
              <a:t>Unripe </a:t>
            </a:r>
            <a:r>
              <a:rPr lang="en-US" dirty="0">
                <a:effectLst>
                  <a:outerShdw blurRad="38100" dist="38100" dir="2700000" algn="tl">
                    <a:srgbClr val="000000">
                      <a:alpha val="43137"/>
                    </a:srgbClr>
                  </a:outerShdw>
                </a:effectLst>
              </a:rPr>
              <a:t>bananas</a:t>
            </a:r>
          </a:p>
          <a:p>
            <a:r>
              <a:rPr lang="en-US" dirty="0" smtClean="0">
                <a:effectLst>
                  <a:outerShdw blurRad="38100" dist="38100" dir="2700000" algn="tl">
                    <a:srgbClr val="000000">
                      <a:alpha val="43137"/>
                    </a:srgbClr>
                  </a:outerShdw>
                </a:effectLst>
              </a:rPr>
              <a:t>3 g/d = </a:t>
            </a:r>
            <a:r>
              <a:rPr lang="en-US" dirty="0" smtClean="0">
                <a:solidFill>
                  <a:srgbClr val="FFC000"/>
                </a:solidFill>
                <a:effectLst>
                  <a:outerShdw blurRad="38100" dist="38100" dir="2700000" algn="tl">
                    <a:srgbClr val="000000">
                      <a:alpha val="43137"/>
                    </a:srgbClr>
                  </a:outerShdw>
                </a:effectLst>
              </a:rPr>
              <a:t>5 mg/dl </a:t>
            </a:r>
            <a:r>
              <a:rPr lang="en-US" dirty="0" smtClean="0">
                <a:effectLst>
                  <a:outerShdw blurRad="38100" dist="38100" dir="2700000" algn="tl">
                    <a:srgbClr val="000000">
                      <a:alpha val="43137"/>
                    </a:srgbClr>
                  </a:outerShdw>
                </a:effectLst>
              </a:rPr>
              <a:t>↓TC </a:t>
            </a:r>
            <a:r>
              <a:rPr lang="en-US" dirty="0">
                <a:effectLst>
                  <a:outerShdw blurRad="38100" dist="38100" dir="2700000" algn="tl">
                    <a:srgbClr val="000000">
                      <a:alpha val="43137"/>
                    </a:srgbClr>
                  </a:outerShdw>
                </a:effectLst>
              </a:rPr>
              <a:t>and ↓LDL-C</a:t>
            </a:r>
            <a:endParaRPr lang="en-US" dirty="0" smtClean="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854003331"/>
      </p:ext>
    </p:extLst>
  </p:cSld>
  <p:clrMapOvr>
    <a:masterClrMapping/>
  </p:clrMapOvr>
  <p:transition>
    <p:fade thruBlk="1"/>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effectLst>
                  <a:outerShdw blurRad="38100" dist="38100" dir="2700000" algn="tl">
                    <a:srgbClr val="000000">
                      <a:alpha val="43137"/>
                    </a:srgbClr>
                  </a:outerShdw>
                </a:effectLst>
              </a:rPr>
              <a:t>Statins</a:t>
            </a:r>
            <a:endParaRPr lang="en-US" sz="4000"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0" y="609600"/>
            <a:ext cx="9144000" cy="6248400"/>
          </a:xfrm>
        </p:spPr>
        <p:txBody>
          <a:bodyPr/>
          <a:lstStyle/>
          <a:p>
            <a:r>
              <a:rPr lang="en-US" sz="2800" u="sng" dirty="0" smtClean="0">
                <a:effectLst>
                  <a:outerShdw blurRad="38100" dist="38100" dir="2700000" algn="tl">
                    <a:srgbClr val="000000">
                      <a:alpha val="43137"/>
                    </a:srgbClr>
                  </a:outerShdw>
                </a:effectLst>
              </a:rPr>
              <a:t>First-line</a:t>
            </a:r>
            <a:r>
              <a:rPr lang="en-US" sz="2800" dirty="0" smtClean="0">
                <a:effectLst>
                  <a:outerShdw blurRad="38100" dist="38100" dir="2700000" algn="tl">
                    <a:srgbClr val="000000">
                      <a:alpha val="43137"/>
                    </a:srgbClr>
                  </a:outerShdw>
                </a:effectLst>
              </a:rPr>
              <a:t> therapy </a:t>
            </a:r>
            <a:r>
              <a:rPr lang="en-US" sz="2800" dirty="0">
                <a:effectLst>
                  <a:outerShdw blurRad="38100" dist="38100" dir="2700000" algn="tl">
                    <a:srgbClr val="000000">
                      <a:alpha val="43137"/>
                    </a:srgbClr>
                  </a:outerShdw>
                </a:effectLst>
              </a:rPr>
              <a:t>in </a:t>
            </a:r>
            <a:r>
              <a:rPr lang="en-US" sz="2800" dirty="0" smtClean="0">
                <a:effectLst>
                  <a:outerShdw blurRad="38100" dist="38100" dir="2700000" algn="tl">
                    <a:srgbClr val="000000">
                      <a:alpha val="43137"/>
                    </a:srgbClr>
                  </a:outerShdw>
                </a:effectLst>
              </a:rPr>
              <a:t>dyslipidemias</a:t>
            </a:r>
          </a:p>
          <a:p>
            <a:r>
              <a:rPr lang="en-US" sz="2800" dirty="0" smtClean="0">
                <a:effectLst>
                  <a:outerShdw blurRad="38100" dist="38100" dir="2700000" algn="tl">
                    <a:srgbClr val="000000">
                      <a:alpha val="43137"/>
                    </a:srgbClr>
                  </a:outerShdw>
                </a:effectLst>
              </a:rPr>
              <a:t>Efficacy (</a:t>
            </a:r>
            <a:r>
              <a:rPr lang="en-US" sz="2800" u="sng" dirty="0" smtClean="0">
                <a:effectLst>
                  <a:outerShdw blurRad="38100" dist="38100" dir="2700000" algn="tl">
                    <a:srgbClr val="000000">
                      <a:alpha val="43137"/>
                    </a:srgbClr>
                  </a:outerShdw>
                </a:effectLst>
              </a:rPr>
              <a:t>dose dependent</a:t>
            </a:r>
            <a:r>
              <a:rPr lang="en-US" sz="2800" dirty="0" smtClean="0">
                <a:effectLst>
                  <a:outerShdw blurRad="38100" dist="38100" dir="2700000" algn="tl">
                    <a:srgbClr val="000000">
                      <a:alpha val="43137"/>
                    </a:srgbClr>
                  </a:outerShdw>
                </a:effectLst>
              </a:rPr>
              <a:t>)</a:t>
            </a:r>
          </a:p>
          <a:p>
            <a:pPr lvl="1"/>
            <a:r>
              <a:rPr lang="en-US" sz="2400" dirty="0">
                <a:solidFill>
                  <a:srgbClr val="FFC000"/>
                </a:solidFill>
                <a:effectLst>
                  <a:outerShdw blurRad="38100" dist="38100" dir="2700000" algn="tl">
                    <a:srgbClr val="000000">
                      <a:alpha val="43137"/>
                    </a:srgbClr>
                  </a:outerShdw>
                </a:effectLst>
              </a:rPr>
              <a:t>↓LDL-C </a:t>
            </a:r>
            <a:r>
              <a:rPr lang="en-US" sz="2400" dirty="0" smtClean="0">
                <a:solidFill>
                  <a:srgbClr val="FFC000"/>
                </a:solidFill>
                <a:effectLst>
                  <a:outerShdw blurRad="38100" dist="38100" dir="2700000" algn="tl">
                    <a:srgbClr val="000000">
                      <a:alpha val="43137"/>
                    </a:srgbClr>
                  </a:outerShdw>
                </a:effectLst>
              </a:rPr>
              <a:t>: 30-60% </a:t>
            </a:r>
            <a:r>
              <a:rPr lang="en-US" sz="2400" dirty="0" smtClean="0">
                <a:effectLst>
                  <a:outerShdw blurRad="38100" dist="38100" dir="2700000" algn="tl">
                    <a:srgbClr val="000000">
                      <a:alpha val="43137"/>
                    </a:srgbClr>
                  </a:outerShdw>
                </a:effectLst>
              </a:rPr>
              <a:t>(atorvastatin, rosuvastatin</a:t>
            </a:r>
            <a:r>
              <a:rPr lang="en-US" sz="2400" dirty="0">
                <a:effectLst>
                  <a:outerShdw blurRad="38100" dist="38100" dir="2700000" algn="tl">
                    <a:srgbClr val="000000">
                      <a:alpha val="43137"/>
                    </a:srgbClr>
                  </a:outerShdw>
                </a:effectLst>
              </a:rPr>
              <a:t>)</a:t>
            </a:r>
            <a:endParaRPr lang="en-US" sz="2400" dirty="0" smtClean="0">
              <a:effectLst>
                <a:outerShdw blurRad="38100" dist="38100" dir="2700000" algn="tl">
                  <a:srgbClr val="000000">
                    <a:alpha val="43137"/>
                  </a:srgbClr>
                </a:outerShdw>
              </a:effectLst>
            </a:endParaRPr>
          </a:p>
          <a:p>
            <a:pPr lvl="1"/>
            <a:r>
              <a:rPr lang="en-US" sz="2400" dirty="0">
                <a:solidFill>
                  <a:srgbClr val="FFC000"/>
                </a:solidFill>
                <a:effectLst>
                  <a:outerShdw blurRad="38100" dist="38100" dir="2700000" algn="tl">
                    <a:srgbClr val="000000">
                      <a:alpha val="43137"/>
                    </a:srgbClr>
                  </a:outerShdw>
                </a:effectLst>
              </a:rPr>
              <a:t>↑HDL-C </a:t>
            </a:r>
            <a:r>
              <a:rPr lang="en-US" sz="2400" dirty="0" smtClean="0">
                <a:solidFill>
                  <a:srgbClr val="FFC000"/>
                </a:solidFill>
                <a:effectLst>
                  <a:outerShdw blurRad="38100" dist="38100" dir="2700000" algn="tl">
                    <a:srgbClr val="000000">
                      <a:alpha val="43137"/>
                    </a:srgbClr>
                  </a:outerShdw>
                </a:effectLst>
              </a:rPr>
              <a:t>: 5-10% </a:t>
            </a:r>
            <a:r>
              <a:rPr lang="en-US" sz="2400" dirty="0" smtClean="0">
                <a:effectLst>
                  <a:outerShdw blurRad="38100" dist="38100" dir="2700000" algn="tl">
                    <a:srgbClr val="000000">
                      <a:alpha val="43137"/>
                    </a:srgbClr>
                  </a:outerShdw>
                </a:effectLst>
              </a:rPr>
              <a:t>(rosuvastatin, simvastatin)</a:t>
            </a:r>
          </a:p>
          <a:p>
            <a:pPr lvl="1"/>
            <a:r>
              <a:rPr lang="en-US" sz="2400" dirty="0">
                <a:solidFill>
                  <a:srgbClr val="FFC000"/>
                </a:solidFill>
                <a:effectLst>
                  <a:outerShdw blurRad="38100" dist="38100" dir="2700000" algn="tl">
                    <a:srgbClr val="000000">
                      <a:alpha val="43137"/>
                    </a:srgbClr>
                  </a:outerShdw>
                </a:effectLst>
              </a:rPr>
              <a:t>↓TG </a:t>
            </a:r>
            <a:r>
              <a:rPr lang="en-US" sz="2400" dirty="0" smtClean="0">
                <a:solidFill>
                  <a:srgbClr val="FFC000"/>
                </a:solidFill>
                <a:effectLst>
                  <a:outerShdw blurRad="38100" dist="38100" dir="2700000" algn="tl">
                    <a:srgbClr val="000000">
                      <a:alpha val="43137"/>
                    </a:srgbClr>
                  </a:outerShdw>
                </a:effectLst>
              </a:rPr>
              <a:t>: 10-30 </a:t>
            </a:r>
            <a:r>
              <a:rPr lang="en-US" sz="2400" dirty="0" smtClean="0">
                <a:effectLst>
                  <a:outerShdw blurRad="38100" dist="38100" dir="2700000" algn="tl">
                    <a:srgbClr val="000000">
                      <a:alpha val="43137"/>
                    </a:srgbClr>
                  </a:outerShdw>
                </a:effectLst>
              </a:rPr>
              <a:t>(atorvastatin, </a:t>
            </a:r>
            <a:r>
              <a:rPr lang="en-US" sz="2400" dirty="0">
                <a:effectLst>
                  <a:outerShdw blurRad="38100" dist="38100" dir="2700000" algn="tl">
                    <a:srgbClr val="000000">
                      <a:alpha val="43137"/>
                    </a:srgbClr>
                  </a:outerShdw>
                </a:effectLst>
              </a:rPr>
              <a:t>rosuvastatin, simvastatin)</a:t>
            </a:r>
            <a:endParaRPr lang="en-US" sz="2400" dirty="0" smtClean="0">
              <a:effectLst>
                <a:outerShdw blurRad="38100" dist="38100" dir="2700000" algn="tl">
                  <a:srgbClr val="000000">
                    <a:alpha val="43137"/>
                  </a:srgbClr>
                </a:outerShdw>
              </a:effectLst>
            </a:endParaRPr>
          </a:p>
          <a:p>
            <a:r>
              <a:rPr lang="en-US" sz="2800" u="sng" dirty="0" smtClean="0">
                <a:effectLst>
                  <a:outerShdw blurRad="38100" dist="38100" dir="2700000" algn="tl">
                    <a:srgbClr val="000000">
                      <a:alpha val="43137"/>
                    </a:srgbClr>
                  </a:outerShdw>
                </a:effectLst>
              </a:rPr>
              <a:t>Doubling</a:t>
            </a:r>
            <a:r>
              <a:rPr lang="en-US" sz="2800" dirty="0" smtClean="0">
                <a:effectLst>
                  <a:outerShdw blurRad="38100" dist="38100" dir="2700000" algn="tl">
                    <a:srgbClr val="000000">
                      <a:alpha val="43137"/>
                    </a:srgbClr>
                  </a:outerShdw>
                </a:effectLst>
              </a:rPr>
              <a:t> </a:t>
            </a:r>
            <a:r>
              <a:rPr lang="en-US" sz="2800" dirty="0">
                <a:effectLst>
                  <a:outerShdw blurRad="38100" dist="38100" dir="2700000" algn="tl">
                    <a:srgbClr val="000000">
                      <a:alpha val="43137"/>
                    </a:srgbClr>
                  </a:outerShdw>
                </a:effectLst>
              </a:rPr>
              <a:t>the dose of any statin will achieve a </a:t>
            </a:r>
            <a:r>
              <a:rPr lang="en-US" sz="2800" dirty="0" smtClean="0">
                <a:effectLst>
                  <a:outerShdw blurRad="38100" dist="38100" dir="2700000" algn="tl">
                    <a:srgbClr val="000000">
                      <a:alpha val="43137"/>
                    </a:srgbClr>
                  </a:outerShdw>
                </a:effectLst>
              </a:rPr>
              <a:t>further </a:t>
            </a:r>
            <a:r>
              <a:rPr lang="en-US" sz="2800" dirty="0" smtClean="0">
                <a:solidFill>
                  <a:srgbClr val="FFC000"/>
                </a:solidFill>
                <a:effectLst>
                  <a:outerShdw blurRad="38100" dist="38100" dir="2700000" algn="tl">
                    <a:srgbClr val="000000">
                      <a:alpha val="43137"/>
                    </a:srgbClr>
                  </a:outerShdw>
                </a:effectLst>
              </a:rPr>
              <a:t>6</a:t>
            </a:r>
            <a:r>
              <a:rPr lang="en-US" sz="2800" dirty="0">
                <a:solidFill>
                  <a:srgbClr val="FFC000"/>
                </a:solidFill>
                <a:effectLst>
                  <a:outerShdw blurRad="38100" dist="38100" dir="2700000" algn="tl">
                    <a:srgbClr val="000000">
                      <a:alpha val="43137"/>
                    </a:srgbClr>
                  </a:outerShdw>
                </a:effectLst>
              </a:rPr>
              <a:t>%</a:t>
            </a:r>
            <a:r>
              <a:rPr lang="en-US" sz="2800" dirty="0">
                <a:effectLst>
                  <a:outerShdw blurRad="38100" dist="38100" dir="2700000" algn="tl">
                    <a:srgbClr val="000000">
                      <a:alpha val="43137"/>
                    </a:srgbClr>
                  </a:outerShdw>
                </a:effectLst>
              </a:rPr>
              <a:t> </a:t>
            </a:r>
            <a:r>
              <a:rPr lang="en-US" sz="2800" dirty="0" smtClean="0">
                <a:effectLst>
                  <a:outerShdw blurRad="38100" dist="38100" dir="2700000" algn="tl">
                    <a:srgbClr val="000000">
                      <a:alpha val="43137"/>
                    </a:srgbClr>
                  </a:outerShdw>
                </a:effectLst>
              </a:rPr>
              <a:t>LDL-C lowering</a:t>
            </a:r>
          </a:p>
          <a:p>
            <a:r>
              <a:rPr lang="en-US" sz="2800" dirty="0" smtClean="0">
                <a:effectLst>
                  <a:outerShdw blurRad="38100" dist="38100" dir="2700000" algn="tl">
                    <a:srgbClr val="000000">
                      <a:alpha val="43137"/>
                    </a:srgbClr>
                  </a:outerShdw>
                </a:effectLst>
              </a:rPr>
              <a:t>Benefit </a:t>
            </a:r>
            <a:r>
              <a:rPr lang="en-US" sz="2800" dirty="0">
                <a:effectLst>
                  <a:outerShdw blurRad="38100" dist="38100" dir="2700000" algn="tl">
                    <a:srgbClr val="000000">
                      <a:alpha val="43137"/>
                    </a:srgbClr>
                  </a:outerShdw>
                </a:effectLst>
              </a:rPr>
              <a:t>to statin </a:t>
            </a:r>
            <a:r>
              <a:rPr lang="en-US" sz="2800" dirty="0" smtClean="0">
                <a:effectLst>
                  <a:outerShdw blurRad="38100" dist="38100" dir="2700000" algn="tl">
                    <a:srgbClr val="000000">
                      <a:alpha val="43137"/>
                    </a:srgbClr>
                  </a:outerShdw>
                </a:effectLst>
              </a:rPr>
              <a:t>therapy is </a:t>
            </a:r>
            <a:r>
              <a:rPr lang="en-US" sz="2800" dirty="0">
                <a:effectLst>
                  <a:outerShdw blurRad="38100" dist="38100" dir="2700000" algn="tl">
                    <a:srgbClr val="000000">
                      <a:alpha val="43137"/>
                    </a:srgbClr>
                  </a:outerShdw>
                </a:effectLst>
              </a:rPr>
              <a:t>observed in </a:t>
            </a:r>
            <a:r>
              <a:rPr lang="en-US" sz="2800" u="sng" dirty="0">
                <a:effectLst>
                  <a:outerShdw blurRad="38100" dist="38100" dir="2700000" algn="tl">
                    <a:srgbClr val="000000">
                      <a:alpha val="43137"/>
                    </a:srgbClr>
                  </a:outerShdw>
                </a:effectLst>
              </a:rPr>
              <a:t>all</a:t>
            </a:r>
            <a:r>
              <a:rPr lang="en-US" sz="2800" dirty="0">
                <a:effectLst>
                  <a:outerShdw blurRad="38100" dist="38100" dir="2700000" algn="tl">
                    <a:srgbClr val="000000">
                      <a:alpha val="43137"/>
                    </a:srgbClr>
                  </a:outerShdw>
                </a:effectLst>
              </a:rPr>
              <a:t> subjects at risk for </a:t>
            </a:r>
            <a:r>
              <a:rPr lang="en-US" sz="2800" u="sng" dirty="0" smtClean="0">
                <a:effectLst>
                  <a:outerShdw blurRad="38100" dist="38100" dir="2700000" algn="tl">
                    <a:srgbClr val="000000">
                      <a:alpha val="43137"/>
                    </a:srgbClr>
                  </a:outerShdw>
                </a:effectLst>
              </a:rPr>
              <a:t>CVD</a:t>
            </a:r>
          </a:p>
          <a:p>
            <a:r>
              <a:rPr lang="en-US" sz="2800" u="sng" dirty="0" smtClean="0">
                <a:effectLst>
                  <a:outerShdw blurRad="38100" dist="38100" dir="2700000" algn="tl">
                    <a:srgbClr val="000000">
                      <a:alpha val="43137"/>
                    </a:srgbClr>
                  </a:outerShdw>
                </a:effectLst>
              </a:rPr>
              <a:t>Low</a:t>
            </a:r>
            <a:r>
              <a:rPr lang="en-US" sz="2800" dirty="0" smtClean="0">
                <a:effectLst>
                  <a:outerShdw blurRad="38100" dist="38100" dir="2700000" algn="tl">
                    <a:srgbClr val="000000">
                      <a:alpha val="43137"/>
                    </a:srgbClr>
                  </a:outerShdw>
                </a:effectLst>
              </a:rPr>
              <a:t> cholesterol is associated with </a:t>
            </a:r>
            <a:r>
              <a:rPr lang="en-US" sz="2800" u="sng" dirty="0" smtClean="0">
                <a:effectLst>
                  <a:outerShdw blurRad="38100" dist="38100" dir="2700000" algn="tl">
                    <a:srgbClr val="000000">
                      <a:alpha val="43137"/>
                    </a:srgbClr>
                  </a:outerShdw>
                </a:effectLst>
              </a:rPr>
              <a:t>increased </a:t>
            </a:r>
            <a:r>
              <a:rPr lang="en-US" sz="2800" dirty="0" smtClean="0">
                <a:effectLst>
                  <a:outerShdw blurRad="38100" dist="38100" dir="2700000" algn="tl">
                    <a:srgbClr val="000000">
                      <a:alpha val="43137"/>
                    </a:srgbClr>
                  </a:outerShdw>
                </a:effectLst>
              </a:rPr>
              <a:t>mortality in patients </a:t>
            </a:r>
            <a:r>
              <a:rPr lang="en-US" sz="2800" dirty="0" smtClean="0">
                <a:solidFill>
                  <a:srgbClr val="FFC000"/>
                </a:solidFill>
                <a:effectLst>
                  <a:outerShdw blurRad="38100" dist="38100" dir="2700000" algn="tl">
                    <a:srgbClr val="000000">
                      <a:alpha val="43137"/>
                    </a:srgbClr>
                  </a:outerShdw>
                </a:effectLst>
              </a:rPr>
              <a:t>≥ 80</a:t>
            </a:r>
            <a:r>
              <a:rPr lang="en-US" sz="2800" dirty="0" smtClean="0">
                <a:effectLst>
                  <a:outerShdw blurRad="38100" dist="38100" dir="2700000" algn="tl">
                    <a:srgbClr val="000000">
                      <a:alpha val="43137"/>
                    </a:srgbClr>
                  </a:outerShdw>
                </a:effectLst>
              </a:rPr>
              <a:t> years </a:t>
            </a:r>
          </a:p>
        </p:txBody>
      </p:sp>
    </p:spTree>
    <p:extLst>
      <p:ext uri="{BB962C8B-B14F-4D97-AF65-F5344CB8AC3E}">
        <p14:creationId xmlns:p14="http://schemas.microsoft.com/office/powerpoint/2010/main" val="283010840"/>
      </p:ext>
    </p:extLst>
  </p:cSld>
  <p:clrMapOvr>
    <a:masterClrMapping/>
  </p:clrMapOvr>
  <p:transition>
    <p:fade thruBlk="1"/>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solidFill>
                  <a:srgbClr val="FFFFFF"/>
                </a:solidFill>
                <a:effectLst>
                  <a:outerShdw blurRad="38100" dist="38100" dir="2700000" algn="tl">
                    <a:srgbClr val="000000">
                      <a:alpha val="43137"/>
                    </a:srgbClr>
                  </a:outerShdw>
                </a:effectLst>
              </a:rPr>
              <a:t>Statins</a:t>
            </a:r>
            <a:endParaRPr lang="en-US" sz="4000" dirty="0"/>
          </a:p>
        </p:txBody>
      </p:sp>
      <p:sp>
        <p:nvSpPr>
          <p:cNvPr id="3" name="Content Placeholder 2"/>
          <p:cNvSpPr>
            <a:spLocks noGrp="1"/>
          </p:cNvSpPr>
          <p:nvPr>
            <p:ph idx="1"/>
          </p:nvPr>
        </p:nvSpPr>
        <p:spPr>
          <a:xfrm>
            <a:off x="0" y="609600"/>
            <a:ext cx="9144000" cy="6248400"/>
          </a:xfrm>
        </p:spPr>
        <p:txBody>
          <a:bodyPr/>
          <a:lstStyle/>
          <a:p>
            <a:r>
              <a:rPr lang="en-US" u="sng" dirty="0">
                <a:effectLst>
                  <a:outerShdw blurRad="38100" dist="38100" dir="2700000" algn="tl">
                    <a:srgbClr val="000000">
                      <a:alpha val="43137"/>
                    </a:srgbClr>
                  </a:outerShdw>
                </a:effectLst>
              </a:rPr>
              <a:t>No</a:t>
            </a:r>
            <a:r>
              <a:rPr lang="en-US" dirty="0">
                <a:effectLst>
                  <a:outerShdw blurRad="38100" dist="38100" dir="2700000" algn="tl">
                    <a:srgbClr val="000000">
                      <a:alpha val="43137"/>
                    </a:srgbClr>
                  </a:outerShdw>
                </a:effectLst>
              </a:rPr>
              <a:t> adverse outcomes have been reported in subjects with chronic transaminase elevations due to</a:t>
            </a:r>
          </a:p>
          <a:p>
            <a:pPr lvl="1"/>
            <a:r>
              <a:rPr lang="en-US" dirty="0">
                <a:solidFill>
                  <a:srgbClr val="FFC000"/>
                </a:solidFill>
                <a:effectLst>
                  <a:outerShdw blurRad="38100" dist="38100" dir="2700000" algn="tl">
                    <a:srgbClr val="000000">
                      <a:alpha val="43137"/>
                    </a:srgbClr>
                  </a:outerShdw>
                </a:effectLst>
              </a:rPr>
              <a:t>Hepatitis B or C </a:t>
            </a:r>
          </a:p>
          <a:p>
            <a:pPr lvl="1"/>
            <a:r>
              <a:rPr lang="en-US" dirty="0" smtClean="0">
                <a:solidFill>
                  <a:srgbClr val="FFC000"/>
                </a:solidFill>
                <a:effectLst>
                  <a:outerShdw blurRad="38100" dist="38100" dir="2700000" algn="tl">
                    <a:srgbClr val="000000">
                      <a:alpha val="43137"/>
                    </a:srgbClr>
                  </a:outerShdw>
                </a:effectLst>
              </a:rPr>
              <a:t>NAFLD</a:t>
            </a:r>
          </a:p>
          <a:p>
            <a:r>
              <a:rPr lang="en-US" u="sng" dirty="0" smtClean="0">
                <a:effectLst>
                  <a:outerShdw blurRad="38100" dist="38100" dir="2700000" algn="tl">
                    <a:srgbClr val="000000">
                      <a:alpha val="43137"/>
                    </a:srgbClr>
                  </a:outerShdw>
                </a:effectLst>
              </a:rPr>
              <a:t>Liver </a:t>
            </a:r>
            <a:r>
              <a:rPr lang="en-US" u="sng" dirty="0">
                <a:effectLst>
                  <a:outerShdw blurRad="38100" dist="38100" dir="2700000" algn="tl">
                    <a:srgbClr val="000000">
                      <a:alpha val="43137"/>
                    </a:srgbClr>
                  </a:outerShdw>
                </a:effectLst>
              </a:rPr>
              <a:t>failure </a:t>
            </a:r>
            <a:r>
              <a:rPr lang="en-US" dirty="0">
                <a:effectLst>
                  <a:outerShdw blurRad="38100" dist="38100" dir="2700000" algn="tl">
                    <a:srgbClr val="000000">
                      <a:alpha val="43137"/>
                    </a:srgbClr>
                  </a:outerShdw>
                </a:effectLst>
              </a:rPr>
              <a:t>directly </a:t>
            </a:r>
            <a:r>
              <a:rPr lang="en-US" dirty="0" smtClean="0">
                <a:effectLst>
                  <a:outerShdw blurRad="38100" dist="38100" dir="2700000" algn="tl">
                    <a:srgbClr val="000000">
                      <a:alpha val="43137"/>
                    </a:srgbClr>
                  </a:outerShdw>
                </a:effectLst>
              </a:rPr>
              <a:t>attributable to statins is </a:t>
            </a:r>
            <a:r>
              <a:rPr lang="en-US" u="sng" dirty="0">
                <a:effectLst>
                  <a:outerShdw blurRad="38100" dist="38100" dir="2700000" algn="tl">
                    <a:srgbClr val="000000">
                      <a:alpha val="43137"/>
                    </a:srgbClr>
                  </a:outerShdw>
                </a:effectLst>
              </a:rPr>
              <a:t>rare</a:t>
            </a:r>
            <a:r>
              <a:rPr lang="en-US" dirty="0">
                <a:effectLst>
                  <a:outerShdw blurRad="38100" dist="38100" dir="2700000" algn="tl">
                    <a:srgbClr val="000000">
                      <a:alpha val="43137"/>
                    </a:srgbClr>
                  </a:outerShdw>
                </a:effectLst>
              </a:rPr>
              <a:t> </a:t>
            </a:r>
            <a:r>
              <a:rPr lang="en-US" dirty="0" smtClean="0">
                <a:effectLst>
                  <a:outerShdw blurRad="38100" dist="38100" dir="2700000" algn="tl">
                    <a:srgbClr val="000000">
                      <a:alpha val="43137"/>
                    </a:srgbClr>
                  </a:outerShdw>
                </a:effectLst>
              </a:rPr>
              <a:t>or nonexistent</a:t>
            </a:r>
          </a:p>
          <a:p>
            <a:r>
              <a:rPr lang="en-US" dirty="0">
                <a:effectLst>
                  <a:outerShdw blurRad="38100" dist="38100" dir="2700000" algn="tl">
                    <a:srgbClr val="000000">
                      <a:alpha val="43137"/>
                    </a:srgbClr>
                  </a:outerShdw>
                </a:effectLst>
              </a:rPr>
              <a:t>Fewer </a:t>
            </a:r>
            <a:r>
              <a:rPr lang="en-US" dirty="0" smtClean="0">
                <a:effectLst>
                  <a:outerShdw blurRad="38100" dist="38100" dir="2700000" algn="tl">
                    <a:srgbClr val="000000">
                      <a:alpha val="43137"/>
                    </a:srgbClr>
                  </a:outerShdw>
                </a:effectLst>
              </a:rPr>
              <a:t>drug </a:t>
            </a:r>
            <a:r>
              <a:rPr lang="en-US" u="sng" dirty="0">
                <a:effectLst>
                  <a:outerShdw blurRad="38100" dist="38100" dir="2700000" algn="tl">
                    <a:srgbClr val="000000">
                      <a:alpha val="43137"/>
                    </a:srgbClr>
                  </a:outerShdw>
                </a:effectLst>
              </a:rPr>
              <a:t>interactions</a:t>
            </a:r>
            <a:r>
              <a:rPr lang="en-US" dirty="0">
                <a:effectLst>
                  <a:outerShdw blurRad="38100" dist="38100" dir="2700000" algn="tl">
                    <a:srgbClr val="000000">
                      <a:alpha val="43137"/>
                    </a:srgbClr>
                  </a:outerShdw>
                </a:effectLst>
              </a:rPr>
              <a:t> </a:t>
            </a:r>
            <a:r>
              <a:rPr lang="en-US" dirty="0" smtClean="0">
                <a:effectLst>
                  <a:outerShdw blurRad="38100" dist="38100" dir="2700000" algn="tl">
                    <a:srgbClr val="000000">
                      <a:alpha val="43137"/>
                    </a:srgbClr>
                  </a:outerShdw>
                </a:effectLst>
              </a:rPr>
              <a:t>with </a:t>
            </a:r>
            <a:r>
              <a:rPr lang="en-US" dirty="0">
                <a:effectLst>
                  <a:outerShdw blurRad="38100" dist="38100" dir="2700000" algn="tl">
                    <a:srgbClr val="000000">
                      <a:alpha val="43137"/>
                    </a:srgbClr>
                  </a:outerShdw>
                </a:effectLst>
              </a:rPr>
              <a:t>pravastatin, fluvastatin, rosuvastatin, and pitavastatin</a:t>
            </a:r>
            <a:endParaRPr lang="en-US" dirty="0" smtClean="0">
              <a:effectLst>
                <a:outerShdw blurRad="38100" dist="38100" dir="2700000" algn="tl">
                  <a:srgbClr val="000000">
                    <a:alpha val="43137"/>
                  </a:srgbClr>
                </a:outerShdw>
              </a:effectLst>
            </a:endParaRPr>
          </a:p>
          <a:p>
            <a:r>
              <a:rPr lang="en-US" dirty="0">
                <a:effectLst>
                  <a:outerShdw blurRad="38100" dist="38100" dir="2700000" algn="tl">
                    <a:srgbClr val="000000">
                      <a:alpha val="43137"/>
                    </a:srgbClr>
                  </a:outerShdw>
                </a:effectLst>
              </a:rPr>
              <a:t>Chronic liver </a:t>
            </a:r>
            <a:r>
              <a:rPr lang="en-US" dirty="0" smtClean="0">
                <a:effectLst>
                  <a:outerShdw blurRad="38100" dist="38100" dir="2700000" algn="tl">
                    <a:srgbClr val="000000">
                      <a:alpha val="43137"/>
                    </a:srgbClr>
                  </a:outerShdw>
                </a:effectLst>
              </a:rPr>
              <a:t>disease</a:t>
            </a:r>
          </a:p>
          <a:p>
            <a:pPr lvl="1"/>
            <a:r>
              <a:rPr lang="en-US" dirty="0" smtClean="0">
                <a:solidFill>
                  <a:srgbClr val="FFC000"/>
                </a:solidFill>
                <a:effectLst>
                  <a:outerShdw blurRad="38100" dist="38100" dir="2700000" algn="tl">
                    <a:srgbClr val="000000">
                      <a:alpha val="43137"/>
                    </a:srgbClr>
                  </a:outerShdw>
                </a:effectLst>
              </a:rPr>
              <a:t>Pravastatin </a:t>
            </a:r>
            <a:r>
              <a:rPr lang="en-US" dirty="0" smtClean="0">
                <a:effectLst>
                  <a:outerShdw blurRad="38100" dist="38100" dir="2700000" algn="tl">
                    <a:srgbClr val="000000">
                      <a:alpha val="43137"/>
                    </a:srgbClr>
                  </a:outerShdw>
                </a:effectLst>
              </a:rPr>
              <a:t>(low dose)</a:t>
            </a:r>
          </a:p>
          <a:p>
            <a:r>
              <a:rPr lang="en-US" dirty="0" smtClean="0">
                <a:effectLst>
                  <a:outerShdw blurRad="38100" dist="38100" dir="2700000" algn="tl">
                    <a:srgbClr val="000000">
                      <a:alpha val="43137"/>
                    </a:srgbClr>
                  </a:outerShdw>
                </a:effectLst>
              </a:rPr>
              <a:t>Chronic kidney disease</a:t>
            </a:r>
          </a:p>
          <a:p>
            <a:pPr lvl="1"/>
            <a:r>
              <a:rPr lang="en-US" dirty="0" smtClean="0">
                <a:solidFill>
                  <a:srgbClr val="FFC000"/>
                </a:solidFill>
                <a:effectLst>
                  <a:outerShdw blurRad="38100" dist="38100" dir="2700000" algn="tl">
                    <a:srgbClr val="000000">
                      <a:alpha val="43137"/>
                    </a:srgbClr>
                  </a:outerShdw>
                </a:effectLst>
              </a:rPr>
              <a:t>Atorvastatin </a:t>
            </a:r>
            <a:r>
              <a:rPr lang="en-US" dirty="0" smtClean="0">
                <a:effectLst>
                  <a:outerShdw blurRad="38100" dist="38100" dir="2700000" algn="tl">
                    <a:srgbClr val="000000">
                      <a:alpha val="43137"/>
                    </a:srgbClr>
                  </a:outerShdw>
                </a:effectLst>
              </a:rPr>
              <a:t>and</a:t>
            </a:r>
            <a:r>
              <a:rPr lang="en-US" dirty="0" smtClean="0">
                <a:solidFill>
                  <a:srgbClr val="FFC000"/>
                </a:solidFill>
                <a:effectLst>
                  <a:outerShdw blurRad="38100" dist="38100" dir="2700000" algn="tl">
                    <a:srgbClr val="000000">
                      <a:alpha val="43137"/>
                    </a:srgbClr>
                  </a:outerShdw>
                </a:effectLst>
              </a:rPr>
              <a:t> fluvastatin</a:t>
            </a:r>
          </a:p>
          <a:p>
            <a:r>
              <a:rPr lang="en-US" dirty="0" smtClean="0">
                <a:effectLst>
                  <a:outerShdw blurRad="38100" dist="38100" dir="2700000" algn="tl">
                    <a:srgbClr val="000000">
                      <a:alpha val="43137"/>
                    </a:srgbClr>
                  </a:outerShdw>
                </a:effectLst>
              </a:rPr>
              <a:t>Majority </a:t>
            </a:r>
            <a:r>
              <a:rPr lang="en-US" dirty="0">
                <a:effectLst>
                  <a:outerShdw blurRad="38100" dist="38100" dir="2700000" algn="tl">
                    <a:srgbClr val="000000">
                      <a:alpha val="43137"/>
                    </a:srgbClr>
                  </a:outerShdw>
                </a:effectLst>
              </a:rPr>
              <a:t>of cholesterol synthesis </a:t>
            </a:r>
            <a:r>
              <a:rPr lang="en-US" dirty="0" smtClean="0">
                <a:effectLst>
                  <a:outerShdw blurRad="38100" dist="38100" dir="2700000" algn="tl">
                    <a:srgbClr val="000000">
                      <a:alpha val="43137"/>
                    </a:srgbClr>
                  </a:outerShdw>
                </a:effectLst>
              </a:rPr>
              <a:t>occurs </a:t>
            </a:r>
            <a:r>
              <a:rPr lang="en-US" dirty="0">
                <a:effectLst>
                  <a:outerShdw blurRad="38100" dist="38100" dir="2700000" algn="tl">
                    <a:srgbClr val="000000">
                      <a:alpha val="43137"/>
                    </a:srgbClr>
                  </a:outerShdw>
                </a:effectLst>
              </a:rPr>
              <a:t>at </a:t>
            </a:r>
            <a:r>
              <a:rPr lang="en-US" dirty="0" smtClean="0">
                <a:effectLst>
                  <a:outerShdw blurRad="38100" dist="38100" dir="2700000" algn="tl">
                    <a:srgbClr val="000000">
                      <a:alpha val="43137"/>
                    </a:srgbClr>
                  </a:outerShdw>
                </a:effectLst>
              </a:rPr>
              <a:t>night</a:t>
            </a:r>
          </a:p>
          <a:p>
            <a:pPr lvl="1"/>
            <a:r>
              <a:rPr lang="en-US" dirty="0" smtClean="0">
                <a:effectLst>
                  <a:outerShdw blurRad="38100" dist="38100" dir="2700000" algn="tl">
                    <a:srgbClr val="000000">
                      <a:alpha val="43137"/>
                    </a:srgbClr>
                  </a:outerShdw>
                </a:effectLst>
              </a:rPr>
              <a:t>Administration at </a:t>
            </a:r>
            <a:r>
              <a:rPr lang="en-US" u="sng" dirty="0" smtClean="0">
                <a:effectLst>
                  <a:outerShdw blurRad="38100" dist="38100" dir="2700000" algn="tl">
                    <a:srgbClr val="000000">
                      <a:alpha val="43137"/>
                    </a:srgbClr>
                  </a:outerShdw>
                </a:effectLst>
              </a:rPr>
              <a:t>bedtime</a:t>
            </a:r>
            <a:r>
              <a:rPr lang="en-US" dirty="0" smtClean="0">
                <a:effectLst>
                  <a:outerShdw blurRad="38100" dist="38100" dir="2700000" algn="tl">
                    <a:srgbClr val="000000">
                      <a:alpha val="43137"/>
                    </a:srgbClr>
                  </a:outerShdw>
                </a:effectLst>
              </a:rPr>
              <a:t> (simvastatin)</a:t>
            </a:r>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371639615"/>
      </p:ext>
    </p:extLst>
  </p:cSld>
  <p:clrMapOvr>
    <a:masterClrMapping/>
  </p:clrMapOvr>
  <p:transition>
    <p:fade thruBlk="1"/>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7675" y="-342900"/>
            <a:ext cx="10039350" cy="7543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4285691" y="1295400"/>
            <a:ext cx="1633782" cy="369332"/>
          </a:xfrm>
          <a:prstGeom prst="rect">
            <a:avLst/>
          </a:prstGeom>
          <a:noFill/>
        </p:spPr>
        <p:txBody>
          <a:bodyPr wrap="none" rtlCol="0">
            <a:spAutoFit/>
          </a:bodyPr>
          <a:lstStyle/>
          <a:p>
            <a:pPr algn="ctr"/>
            <a:r>
              <a:rPr lang="en-US" b="1" dirty="0" smtClean="0">
                <a:solidFill>
                  <a:srgbClr val="CC6600"/>
                </a:solidFill>
                <a:effectLst>
                  <a:outerShdw blurRad="38100" dist="38100" dir="2700000" algn="tl">
                    <a:srgbClr val="000000">
                      <a:alpha val="43137"/>
                    </a:srgbClr>
                  </a:outerShdw>
                </a:effectLst>
              </a:rPr>
              <a:t>Rosuvastatin</a:t>
            </a:r>
            <a:endParaRPr lang="en-US" b="1" dirty="0">
              <a:solidFill>
                <a:srgbClr val="CC6600"/>
              </a:solidFill>
              <a:effectLst>
                <a:outerShdw blurRad="38100" dist="38100" dir="2700000" algn="tl">
                  <a:srgbClr val="000000">
                    <a:alpha val="43137"/>
                  </a:srgbClr>
                </a:outerShdw>
              </a:effectLst>
            </a:endParaRPr>
          </a:p>
        </p:txBody>
      </p:sp>
      <p:sp>
        <p:nvSpPr>
          <p:cNvPr id="3" name="TextBox 2"/>
          <p:cNvSpPr txBox="1"/>
          <p:nvPr/>
        </p:nvSpPr>
        <p:spPr>
          <a:xfrm>
            <a:off x="7306804" y="1512332"/>
            <a:ext cx="1531188" cy="369332"/>
          </a:xfrm>
          <a:prstGeom prst="rect">
            <a:avLst/>
          </a:prstGeom>
          <a:noFill/>
        </p:spPr>
        <p:txBody>
          <a:bodyPr wrap="none" rtlCol="0">
            <a:spAutoFit/>
          </a:bodyPr>
          <a:lstStyle/>
          <a:p>
            <a:pPr algn="ctr"/>
            <a:r>
              <a:rPr lang="en-US" b="1" dirty="0" smtClean="0">
                <a:effectLst>
                  <a:outerShdw blurRad="38100" dist="38100" dir="2700000" algn="tl">
                    <a:srgbClr val="000000">
                      <a:alpha val="43137"/>
                    </a:srgbClr>
                  </a:outerShdw>
                </a:effectLst>
              </a:rPr>
              <a:t>Atorvastatin</a:t>
            </a:r>
            <a:endParaRPr lang="en-US" b="1" dirty="0">
              <a:effectLst>
                <a:outerShdw blurRad="38100" dist="38100" dir="2700000" algn="tl">
                  <a:srgbClr val="000000">
                    <a:alpha val="43137"/>
                  </a:srgbClr>
                </a:outerShdw>
              </a:effectLst>
            </a:endParaRPr>
          </a:p>
        </p:txBody>
      </p:sp>
      <p:sp>
        <p:nvSpPr>
          <p:cNvPr id="4" name="TextBox 3"/>
          <p:cNvSpPr txBox="1"/>
          <p:nvPr/>
        </p:nvSpPr>
        <p:spPr>
          <a:xfrm>
            <a:off x="7319628" y="2455333"/>
            <a:ext cx="1479892" cy="369332"/>
          </a:xfrm>
          <a:prstGeom prst="rect">
            <a:avLst/>
          </a:prstGeom>
          <a:noFill/>
        </p:spPr>
        <p:txBody>
          <a:bodyPr wrap="none" rtlCol="0">
            <a:spAutoFit/>
          </a:bodyPr>
          <a:lstStyle/>
          <a:p>
            <a:pPr algn="ctr"/>
            <a:r>
              <a:rPr lang="en-US" b="1" dirty="0" smtClean="0">
                <a:solidFill>
                  <a:schemeClr val="accent5">
                    <a:lumMod val="50000"/>
                  </a:schemeClr>
                </a:solidFill>
                <a:effectLst>
                  <a:outerShdw blurRad="38100" dist="38100" dir="2700000" algn="tl">
                    <a:srgbClr val="000000">
                      <a:alpha val="43137"/>
                    </a:srgbClr>
                  </a:outerShdw>
                </a:effectLst>
              </a:rPr>
              <a:t>Simvastatin</a:t>
            </a:r>
            <a:endParaRPr lang="en-US" b="1" dirty="0">
              <a:solidFill>
                <a:schemeClr val="accent5">
                  <a:lumMod val="50000"/>
                </a:schemeClr>
              </a:solidFill>
              <a:effectLst>
                <a:outerShdw blurRad="38100" dist="38100" dir="2700000" algn="tl">
                  <a:srgbClr val="000000">
                    <a:alpha val="43137"/>
                  </a:srgbClr>
                </a:outerShdw>
              </a:effectLst>
            </a:endParaRPr>
          </a:p>
        </p:txBody>
      </p:sp>
      <p:sp>
        <p:nvSpPr>
          <p:cNvPr id="5" name="TextBox 4"/>
          <p:cNvSpPr txBox="1"/>
          <p:nvPr/>
        </p:nvSpPr>
        <p:spPr>
          <a:xfrm>
            <a:off x="7319628" y="3454400"/>
            <a:ext cx="1428596" cy="369332"/>
          </a:xfrm>
          <a:prstGeom prst="rect">
            <a:avLst/>
          </a:prstGeom>
          <a:noFill/>
        </p:spPr>
        <p:txBody>
          <a:bodyPr wrap="none" rtlCol="0">
            <a:spAutoFit/>
          </a:bodyPr>
          <a:lstStyle/>
          <a:p>
            <a:pPr algn="ctr"/>
            <a:r>
              <a:rPr lang="en-US" b="1" dirty="0" smtClean="0">
                <a:solidFill>
                  <a:srgbClr val="FF00FF"/>
                </a:solidFill>
                <a:effectLst>
                  <a:outerShdw blurRad="38100" dist="38100" dir="2700000" algn="tl">
                    <a:srgbClr val="000000">
                      <a:alpha val="43137"/>
                    </a:srgbClr>
                  </a:outerShdw>
                </a:effectLst>
              </a:rPr>
              <a:t>Pravastatin</a:t>
            </a:r>
            <a:endParaRPr lang="en-US" b="1" dirty="0">
              <a:solidFill>
                <a:srgbClr val="FF00FF"/>
              </a:solidFill>
              <a:effectLst>
                <a:outerShdw blurRad="38100" dist="38100" dir="2700000" algn="tl">
                  <a:srgbClr val="000000">
                    <a:alpha val="43137"/>
                  </a:srgbClr>
                </a:outerShdw>
              </a:effectLst>
            </a:endParaRPr>
          </a:p>
        </p:txBody>
      </p:sp>
      <p:sp>
        <p:nvSpPr>
          <p:cNvPr id="6" name="TextBox 5"/>
          <p:cNvSpPr txBox="1"/>
          <p:nvPr/>
        </p:nvSpPr>
        <p:spPr>
          <a:xfrm>
            <a:off x="7319628" y="3124200"/>
            <a:ext cx="1338828" cy="369332"/>
          </a:xfrm>
          <a:prstGeom prst="rect">
            <a:avLst/>
          </a:prstGeom>
          <a:noFill/>
        </p:spPr>
        <p:txBody>
          <a:bodyPr wrap="none" rtlCol="0">
            <a:spAutoFit/>
          </a:bodyPr>
          <a:lstStyle/>
          <a:p>
            <a:pPr algn="ctr"/>
            <a:r>
              <a:rPr lang="en-US" b="1" dirty="0" smtClean="0">
                <a:solidFill>
                  <a:schemeClr val="accent2"/>
                </a:solidFill>
                <a:effectLst>
                  <a:outerShdw blurRad="38100" dist="38100" dir="2700000" algn="tl">
                    <a:srgbClr val="000000">
                      <a:alpha val="43137"/>
                    </a:srgbClr>
                  </a:outerShdw>
                </a:effectLst>
              </a:rPr>
              <a:t>Lovastatin</a:t>
            </a:r>
            <a:endParaRPr lang="en-US" b="1" dirty="0">
              <a:solidFill>
                <a:schemeClr val="accent2"/>
              </a:solidFill>
              <a:effectLst>
                <a:outerShdw blurRad="38100" dist="38100" dir="2700000" algn="tl">
                  <a:srgbClr val="000000">
                    <a:alpha val="43137"/>
                  </a:srgbClr>
                </a:outerShdw>
              </a:effectLst>
            </a:endParaRPr>
          </a:p>
        </p:txBody>
      </p:sp>
      <p:sp>
        <p:nvSpPr>
          <p:cNvPr id="7" name="TextBox 6"/>
          <p:cNvSpPr txBox="1"/>
          <p:nvPr/>
        </p:nvSpPr>
        <p:spPr>
          <a:xfrm>
            <a:off x="7306804" y="3733800"/>
            <a:ext cx="1402948" cy="369332"/>
          </a:xfrm>
          <a:prstGeom prst="rect">
            <a:avLst/>
          </a:prstGeom>
          <a:noFill/>
        </p:spPr>
        <p:txBody>
          <a:bodyPr wrap="none" rtlCol="0">
            <a:spAutoFit/>
          </a:bodyPr>
          <a:lstStyle/>
          <a:p>
            <a:pPr algn="ctr"/>
            <a:r>
              <a:rPr lang="en-US" b="1" dirty="0" smtClean="0">
                <a:solidFill>
                  <a:srgbClr val="FF0000"/>
                </a:solidFill>
                <a:effectLst>
                  <a:outerShdw blurRad="38100" dist="38100" dir="2700000" algn="tl">
                    <a:srgbClr val="000000">
                      <a:alpha val="43137"/>
                    </a:srgbClr>
                  </a:outerShdw>
                </a:effectLst>
              </a:rPr>
              <a:t>Fluvastatin</a:t>
            </a:r>
            <a:endParaRPr lang="en-US" b="1" dirty="0">
              <a:solidFill>
                <a:srgbClr val="FF0000"/>
              </a:solidFill>
              <a:effectLst>
                <a:outerShdw blurRad="38100" dist="38100" dir="2700000" algn="tl">
                  <a:srgbClr val="000000">
                    <a:alpha val="43137"/>
                  </a:srgbClr>
                </a:outerShdw>
              </a:effectLst>
            </a:endParaRPr>
          </a:p>
        </p:txBody>
      </p:sp>
      <p:sp>
        <p:nvSpPr>
          <p:cNvPr id="8" name="TextBox 7"/>
          <p:cNvSpPr txBox="1"/>
          <p:nvPr/>
        </p:nvSpPr>
        <p:spPr>
          <a:xfrm>
            <a:off x="1845237" y="2514600"/>
            <a:ext cx="1479892" cy="369332"/>
          </a:xfrm>
          <a:prstGeom prst="rect">
            <a:avLst/>
          </a:prstGeom>
          <a:noFill/>
        </p:spPr>
        <p:txBody>
          <a:bodyPr wrap="none" rtlCol="0">
            <a:spAutoFit/>
          </a:bodyPr>
          <a:lstStyle/>
          <a:p>
            <a:pPr algn="ctr"/>
            <a:r>
              <a:rPr lang="en-US" b="1" dirty="0" smtClean="0">
                <a:solidFill>
                  <a:srgbClr val="0033CC"/>
                </a:solidFill>
                <a:effectLst>
                  <a:outerShdw blurRad="38100" dist="38100" dir="2700000" algn="tl">
                    <a:srgbClr val="000000">
                      <a:alpha val="43137"/>
                    </a:srgbClr>
                  </a:outerShdw>
                </a:effectLst>
              </a:rPr>
              <a:t>Pitavastatin</a:t>
            </a:r>
            <a:endParaRPr lang="en-US" b="1" dirty="0">
              <a:solidFill>
                <a:srgbClr val="0033CC"/>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74380292"/>
      </p:ext>
    </p:extLst>
  </p:cSld>
  <p:clrMapOvr>
    <a:masterClrMapping/>
  </p:clrMapOvr>
  <p:transition>
    <p:fade thruBlk="1"/>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ffectLst>
                  <a:outerShdw blurRad="38100" dist="38100" dir="2700000" algn="tl">
                    <a:srgbClr val="000000">
                      <a:alpha val="43137"/>
                    </a:srgbClr>
                  </a:outerShdw>
                </a:effectLst>
              </a:rPr>
              <a:t>Cholesterol </a:t>
            </a:r>
            <a:r>
              <a:rPr lang="en-US" dirty="0" smtClean="0">
                <a:effectLst>
                  <a:outerShdw blurRad="38100" dist="38100" dir="2700000" algn="tl">
                    <a:srgbClr val="000000">
                      <a:alpha val="43137"/>
                    </a:srgbClr>
                  </a:outerShdw>
                </a:effectLst>
              </a:rPr>
              <a:t>Absorption Inhibitor</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0" y="609600"/>
            <a:ext cx="9144000" cy="6248400"/>
          </a:xfrm>
        </p:spPr>
        <p:txBody>
          <a:bodyPr/>
          <a:lstStyle/>
          <a:p>
            <a:r>
              <a:rPr lang="en-US" sz="2000" dirty="0" smtClean="0">
                <a:effectLst>
                  <a:outerShdw blurRad="38100" dist="38100" dir="2700000" algn="tl">
                    <a:srgbClr val="000000">
                      <a:alpha val="43137"/>
                    </a:srgbClr>
                  </a:outerShdw>
                </a:effectLst>
              </a:rPr>
              <a:t>Ezetimibe</a:t>
            </a:r>
          </a:p>
          <a:p>
            <a:pPr lvl="1"/>
            <a:r>
              <a:rPr lang="en-US" sz="1600" dirty="0" smtClean="0">
                <a:effectLst>
                  <a:outerShdw blurRad="38100" dist="38100" dir="2700000" algn="tl">
                    <a:srgbClr val="000000">
                      <a:alpha val="43137"/>
                    </a:srgbClr>
                  </a:outerShdw>
                </a:effectLst>
              </a:rPr>
              <a:t>Binds </a:t>
            </a:r>
            <a:r>
              <a:rPr lang="en-US" sz="1600" dirty="0">
                <a:effectLst>
                  <a:outerShdw blurRad="38100" dist="38100" dir="2700000" algn="tl">
                    <a:srgbClr val="000000">
                      <a:alpha val="43137"/>
                    </a:srgbClr>
                  </a:outerShdw>
                </a:effectLst>
              </a:rPr>
              <a:t>to </a:t>
            </a:r>
            <a:r>
              <a:rPr lang="en-US" sz="1600" u="sng" dirty="0" smtClean="0">
                <a:effectLst>
                  <a:outerShdw blurRad="38100" dist="38100" dir="2700000" algn="tl">
                    <a:srgbClr val="000000">
                      <a:alpha val="43137"/>
                    </a:srgbClr>
                  </a:outerShdw>
                </a:effectLst>
              </a:rPr>
              <a:t>Niemann-Pick C1like </a:t>
            </a:r>
            <a:r>
              <a:rPr lang="en-US" sz="1600" dirty="0">
                <a:effectLst>
                  <a:outerShdw blurRad="38100" dist="38100" dir="2700000" algn="tl">
                    <a:srgbClr val="000000">
                      <a:alpha val="43137"/>
                    </a:srgbClr>
                  </a:outerShdw>
                </a:effectLst>
              </a:rPr>
              <a:t>(</a:t>
            </a:r>
            <a:r>
              <a:rPr lang="en-US" sz="1600" dirty="0" smtClean="0">
                <a:effectLst>
                  <a:outerShdw blurRad="38100" dist="38100" dir="2700000" algn="tl">
                    <a:srgbClr val="000000">
                      <a:alpha val="43137"/>
                    </a:srgbClr>
                  </a:outerShdw>
                </a:effectLst>
              </a:rPr>
              <a:t>NPC1L1) transporter of </a:t>
            </a:r>
            <a:r>
              <a:rPr lang="en-US" sz="1600" dirty="0">
                <a:effectLst>
                  <a:outerShdw blurRad="38100" dist="38100" dir="2700000" algn="tl">
                    <a:srgbClr val="000000">
                      <a:alpha val="43137"/>
                    </a:srgbClr>
                  </a:outerShdw>
                </a:effectLst>
              </a:rPr>
              <a:t>the small </a:t>
            </a:r>
            <a:r>
              <a:rPr lang="en-US" sz="1600" dirty="0" smtClean="0">
                <a:effectLst>
                  <a:outerShdw blurRad="38100" dist="38100" dir="2700000" algn="tl">
                    <a:srgbClr val="000000">
                      <a:alpha val="43137"/>
                    </a:srgbClr>
                  </a:outerShdw>
                </a:effectLst>
              </a:rPr>
              <a:t>intestine and liver</a:t>
            </a:r>
          </a:p>
          <a:p>
            <a:pPr lvl="1"/>
            <a:r>
              <a:rPr lang="en-US" sz="1600" dirty="0" smtClean="0">
                <a:effectLst>
                  <a:outerShdw blurRad="38100" dist="38100" dir="2700000" algn="tl">
                    <a:srgbClr val="000000">
                      <a:alpha val="43137"/>
                    </a:srgbClr>
                  </a:outerShdw>
                </a:effectLst>
              </a:rPr>
              <a:t>Blocking </a:t>
            </a:r>
            <a:r>
              <a:rPr lang="en-US" sz="1600" dirty="0">
                <a:effectLst>
                  <a:outerShdw blurRad="38100" dist="38100" dir="2700000" algn="tl">
                    <a:srgbClr val="000000">
                      <a:alpha val="43137"/>
                    </a:srgbClr>
                  </a:outerShdw>
                </a:effectLst>
              </a:rPr>
              <a:t>the </a:t>
            </a:r>
            <a:r>
              <a:rPr lang="en-US" sz="1600" dirty="0" smtClean="0">
                <a:effectLst>
                  <a:outerShdw blurRad="38100" dist="38100" dir="2700000" algn="tl">
                    <a:srgbClr val="000000">
                      <a:alpha val="43137"/>
                    </a:srgbClr>
                  </a:outerShdw>
                </a:effectLst>
              </a:rPr>
              <a:t>absorption of </a:t>
            </a:r>
            <a:r>
              <a:rPr lang="en-US" sz="1600" dirty="0">
                <a:effectLst>
                  <a:outerShdw blurRad="38100" dist="38100" dir="2700000" algn="tl">
                    <a:srgbClr val="000000">
                      <a:alpha val="43137"/>
                    </a:srgbClr>
                  </a:outerShdw>
                </a:effectLst>
              </a:rPr>
              <a:t>dietary </a:t>
            </a:r>
            <a:r>
              <a:rPr lang="en-US" sz="1600" dirty="0" smtClean="0">
                <a:effectLst>
                  <a:outerShdw blurRad="38100" dist="38100" dir="2700000" algn="tl">
                    <a:srgbClr val="000000">
                      <a:alpha val="43137"/>
                    </a:srgbClr>
                  </a:outerShdw>
                </a:effectLst>
              </a:rPr>
              <a:t>and </a:t>
            </a:r>
            <a:r>
              <a:rPr lang="en-US" sz="1600" dirty="0">
                <a:effectLst>
                  <a:outerShdw blurRad="38100" dist="38100" dir="2700000" algn="tl">
                    <a:srgbClr val="000000">
                      <a:alpha val="43137"/>
                    </a:srgbClr>
                  </a:outerShdw>
                </a:effectLst>
              </a:rPr>
              <a:t>biliary </a:t>
            </a:r>
            <a:r>
              <a:rPr lang="en-US" sz="1600" u="sng" dirty="0" smtClean="0">
                <a:effectLst>
                  <a:outerShdw blurRad="38100" dist="38100" dir="2700000" algn="tl">
                    <a:srgbClr val="000000">
                      <a:alpha val="43137"/>
                    </a:srgbClr>
                  </a:outerShdw>
                </a:effectLst>
              </a:rPr>
              <a:t>cholesterol</a:t>
            </a:r>
            <a:r>
              <a:rPr lang="en-US" sz="1600" dirty="0" smtClean="0">
                <a:effectLst>
                  <a:outerShdw blurRad="38100" dist="38100" dir="2700000" algn="tl">
                    <a:srgbClr val="000000">
                      <a:alpha val="43137"/>
                    </a:srgbClr>
                  </a:outerShdw>
                </a:effectLst>
              </a:rPr>
              <a:t> and </a:t>
            </a:r>
            <a:r>
              <a:rPr lang="en-US" sz="1600" u="sng" dirty="0" smtClean="0">
                <a:effectLst>
                  <a:outerShdw blurRad="38100" dist="38100" dir="2700000" algn="tl">
                    <a:srgbClr val="000000">
                      <a:alpha val="43137"/>
                    </a:srgbClr>
                  </a:outerShdw>
                </a:effectLst>
              </a:rPr>
              <a:t>phytosterols</a:t>
            </a:r>
          </a:p>
          <a:p>
            <a:pPr lvl="1"/>
            <a:r>
              <a:rPr lang="en-US" sz="1600" u="sng" dirty="0" smtClean="0">
                <a:effectLst>
                  <a:outerShdw blurRad="38100" dist="38100" dir="2700000" algn="tl">
                    <a:srgbClr val="000000">
                      <a:alpha val="43137"/>
                    </a:srgbClr>
                  </a:outerShdw>
                </a:effectLst>
              </a:rPr>
              <a:t>Without</a:t>
            </a:r>
            <a:r>
              <a:rPr lang="en-US" sz="1600" dirty="0" smtClean="0">
                <a:effectLst>
                  <a:outerShdw blurRad="38100" dist="38100" dir="2700000" algn="tl">
                    <a:srgbClr val="000000">
                      <a:alpha val="43137"/>
                    </a:srgbClr>
                  </a:outerShdw>
                </a:effectLst>
              </a:rPr>
              <a:t> </a:t>
            </a:r>
            <a:r>
              <a:rPr lang="en-US" sz="1600" dirty="0">
                <a:effectLst>
                  <a:outerShdw blurRad="38100" dist="38100" dir="2700000" algn="tl">
                    <a:srgbClr val="000000">
                      <a:alpha val="43137"/>
                    </a:srgbClr>
                  </a:outerShdw>
                </a:effectLst>
              </a:rPr>
              <a:t>affecting fat-soluble </a:t>
            </a:r>
            <a:r>
              <a:rPr lang="en-US" sz="1600" dirty="0" smtClean="0">
                <a:effectLst>
                  <a:outerShdw blurRad="38100" dist="38100" dir="2700000" algn="tl">
                    <a:srgbClr val="000000">
                      <a:alpha val="43137"/>
                    </a:srgbClr>
                  </a:outerShdw>
                </a:effectLst>
              </a:rPr>
              <a:t>vitamins absorption</a:t>
            </a:r>
          </a:p>
          <a:p>
            <a:r>
              <a:rPr lang="en-US" sz="2000" dirty="0" smtClean="0">
                <a:effectLst>
                  <a:outerShdw blurRad="38100" dist="38100" dir="2700000" algn="tl">
                    <a:srgbClr val="000000">
                      <a:alpha val="43137"/>
                    </a:srgbClr>
                  </a:outerShdw>
                </a:effectLst>
              </a:rPr>
              <a:t>Ezetimibe can be used as second-line therapy</a:t>
            </a:r>
          </a:p>
          <a:p>
            <a:r>
              <a:rPr lang="en-US" sz="2000" dirty="0" smtClean="0">
                <a:effectLst>
                  <a:outerShdw blurRad="38100" dist="38100" dir="2700000" algn="tl">
                    <a:srgbClr val="000000">
                      <a:alpha val="43137"/>
                    </a:srgbClr>
                  </a:outerShdw>
                </a:effectLst>
              </a:rPr>
              <a:t>Monotherapy = ↓LDL-C </a:t>
            </a:r>
            <a:r>
              <a:rPr lang="en-US" sz="2000" dirty="0" smtClean="0">
                <a:solidFill>
                  <a:srgbClr val="FFC000"/>
                </a:solidFill>
                <a:effectLst>
                  <a:outerShdw blurRad="38100" dist="38100" dir="2700000" algn="tl">
                    <a:srgbClr val="000000">
                      <a:alpha val="43137"/>
                    </a:srgbClr>
                  </a:outerShdw>
                </a:effectLst>
              </a:rPr>
              <a:t>∼15-20%</a:t>
            </a:r>
          </a:p>
          <a:p>
            <a:r>
              <a:rPr lang="en-US" sz="2000" dirty="0" smtClean="0">
                <a:effectLst>
                  <a:outerShdw blurRad="38100" dist="38100" dir="2700000" algn="tl">
                    <a:srgbClr val="000000">
                      <a:alpha val="43137"/>
                    </a:srgbClr>
                  </a:outerShdw>
                </a:effectLst>
              </a:rPr>
              <a:t>Combination therapy + statins = adds an ↓LDL-C</a:t>
            </a:r>
            <a:r>
              <a:rPr lang="en-US" sz="2000" dirty="0" smtClean="0">
                <a:solidFill>
                  <a:srgbClr val="FFC000"/>
                </a:solidFill>
                <a:effectLst>
                  <a:outerShdw blurRad="38100" dist="38100" dir="2700000" algn="tl">
                    <a:srgbClr val="000000">
                      <a:alpha val="43137"/>
                    </a:srgbClr>
                  </a:outerShdw>
                </a:effectLst>
              </a:rPr>
              <a:t>∼15-20% </a:t>
            </a:r>
          </a:p>
          <a:p>
            <a:r>
              <a:rPr lang="en-US" sz="2000" dirty="0" smtClean="0">
                <a:effectLst>
                  <a:outerShdw blurRad="38100" dist="38100" dir="2700000" algn="tl">
                    <a:srgbClr val="000000">
                      <a:alpha val="43137"/>
                    </a:srgbClr>
                  </a:outerShdw>
                </a:effectLst>
              </a:rPr>
              <a:t>Combination therapy + fenofibrate in mixed dyslipidemia</a:t>
            </a:r>
          </a:p>
          <a:p>
            <a:r>
              <a:rPr lang="en-US" sz="2000" dirty="0" smtClean="0">
                <a:effectLst>
                  <a:outerShdw blurRad="38100" dist="38100" dir="2700000" algn="tl">
                    <a:srgbClr val="000000">
                      <a:alpha val="43137"/>
                    </a:srgbClr>
                  </a:outerShdw>
                </a:effectLst>
              </a:rPr>
              <a:t>Gemfibrozil and fenofibrate can </a:t>
            </a:r>
            <a:r>
              <a:rPr lang="en-US" sz="2000" u="sng" dirty="0" smtClean="0">
                <a:effectLst>
                  <a:outerShdw blurRad="38100" dist="38100" dir="2700000" algn="tl">
                    <a:srgbClr val="000000">
                      <a:alpha val="43137"/>
                    </a:srgbClr>
                  </a:outerShdw>
                </a:effectLst>
              </a:rPr>
              <a:t>increase</a:t>
            </a:r>
            <a:r>
              <a:rPr lang="en-US" sz="2000" dirty="0" smtClean="0">
                <a:effectLst>
                  <a:outerShdw blurRad="38100" dist="38100" dir="2700000" algn="tl">
                    <a:srgbClr val="000000">
                      <a:alpha val="43137"/>
                    </a:srgbClr>
                  </a:outerShdw>
                </a:effectLst>
              </a:rPr>
              <a:t> ezetimibe levels</a:t>
            </a:r>
          </a:p>
          <a:p>
            <a:r>
              <a:rPr lang="en-US" sz="2000" dirty="0" smtClean="0">
                <a:effectLst>
                  <a:outerShdw blurRad="38100" dist="38100" dir="2700000" algn="tl">
                    <a:srgbClr val="000000">
                      <a:alpha val="43137"/>
                    </a:srgbClr>
                  </a:outerShdw>
                </a:effectLst>
              </a:rPr>
              <a:t>Recommended </a:t>
            </a:r>
            <a:r>
              <a:rPr lang="en-US" sz="2000" dirty="0">
                <a:effectLst>
                  <a:outerShdw blurRad="38100" dist="38100" dir="2700000" algn="tl">
                    <a:srgbClr val="000000">
                      <a:alpha val="43137"/>
                    </a:srgbClr>
                  </a:outerShdw>
                </a:effectLst>
              </a:rPr>
              <a:t>dose </a:t>
            </a:r>
            <a:r>
              <a:rPr lang="en-US" sz="2000" dirty="0" smtClean="0">
                <a:effectLst>
                  <a:outerShdw blurRad="38100" dist="38100" dir="2700000" algn="tl">
                    <a:srgbClr val="000000">
                      <a:alpha val="43137"/>
                    </a:srgbClr>
                  </a:outerShdw>
                </a:effectLst>
              </a:rPr>
              <a:t>=</a:t>
            </a:r>
            <a:r>
              <a:rPr lang="en-US" sz="2000" dirty="0" smtClean="0">
                <a:solidFill>
                  <a:srgbClr val="FFC000"/>
                </a:solidFill>
                <a:effectLst>
                  <a:outerShdw blurRad="38100" dist="38100" dir="2700000" algn="tl">
                    <a:srgbClr val="000000">
                      <a:alpha val="43137"/>
                    </a:srgbClr>
                  </a:outerShdw>
                </a:effectLst>
              </a:rPr>
              <a:t>10 mg/d</a:t>
            </a:r>
          </a:p>
          <a:p>
            <a:r>
              <a:rPr lang="en-US" sz="2000" u="sng" dirty="0" smtClean="0">
                <a:effectLst>
                  <a:outerShdw blurRad="38100" dist="38100" dir="2700000" algn="tl">
                    <a:srgbClr val="000000">
                      <a:alpha val="43137"/>
                    </a:srgbClr>
                  </a:outerShdw>
                </a:effectLst>
              </a:rPr>
              <a:t>No</a:t>
            </a:r>
            <a:r>
              <a:rPr lang="en-US" sz="2000" dirty="0" smtClean="0">
                <a:effectLst>
                  <a:outerShdw blurRad="38100" dist="38100" dir="2700000" algn="tl">
                    <a:srgbClr val="000000">
                      <a:alpha val="43137"/>
                    </a:srgbClr>
                  </a:outerShdw>
                </a:effectLst>
              </a:rPr>
              <a:t> </a:t>
            </a:r>
            <a:r>
              <a:rPr lang="en-US" sz="2000" dirty="0">
                <a:effectLst>
                  <a:outerShdw blurRad="38100" dist="38100" dir="2700000" algn="tl">
                    <a:srgbClr val="000000">
                      <a:alpha val="43137"/>
                    </a:srgbClr>
                  </a:outerShdw>
                </a:effectLst>
              </a:rPr>
              <a:t>dosage adjustment </a:t>
            </a:r>
            <a:r>
              <a:rPr lang="en-US" sz="2000" dirty="0" smtClean="0">
                <a:effectLst>
                  <a:outerShdw blurRad="38100" dist="38100" dir="2700000" algn="tl">
                    <a:srgbClr val="000000">
                      <a:alpha val="43137"/>
                    </a:srgbClr>
                  </a:outerShdw>
                </a:effectLst>
              </a:rPr>
              <a:t>in hepatic and renal impairment</a:t>
            </a:r>
          </a:p>
          <a:p>
            <a:r>
              <a:rPr lang="en-US" sz="2000" dirty="0" smtClean="0">
                <a:effectLst>
                  <a:outerShdw blurRad="38100" dist="38100" dir="2700000" algn="tl">
                    <a:srgbClr val="000000">
                      <a:alpha val="43137"/>
                    </a:srgbClr>
                  </a:outerShdw>
                </a:effectLst>
              </a:rPr>
              <a:t>Side effects</a:t>
            </a:r>
          </a:p>
          <a:p>
            <a:pPr lvl="1"/>
            <a:r>
              <a:rPr lang="en-US" sz="1600" dirty="0" smtClean="0">
                <a:effectLst>
                  <a:outerShdw blurRad="38100" dist="38100" dir="2700000" algn="tl">
                    <a:srgbClr val="000000">
                      <a:alpha val="43137"/>
                    </a:srgbClr>
                  </a:outerShdw>
                </a:effectLst>
              </a:rPr>
              <a:t>Diarrhea</a:t>
            </a:r>
          </a:p>
          <a:p>
            <a:pPr lvl="1"/>
            <a:r>
              <a:rPr lang="en-US" sz="1600" dirty="0" smtClean="0">
                <a:effectLst>
                  <a:outerShdw blurRad="38100" dist="38100" dir="2700000" algn="tl">
                    <a:srgbClr val="000000">
                      <a:alpha val="43137"/>
                    </a:srgbClr>
                  </a:outerShdw>
                </a:effectLst>
              </a:rPr>
              <a:t>Myalgia</a:t>
            </a:r>
          </a:p>
          <a:p>
            <a:r>
              <a:rPr lang="en-US" sz="2000" dirty="0" smtClean="0">
                <a:effectLst>
                  <a:outerShdw blurRad="38100" dist="38100" dir="2700000" algn="tl">
                    <a:srgbClr val="000000">
                      <a:alpha val="43137"/>
                    </a:srgbClr>
                  </a:outerShdw>
                </a:effectLst>
              </a:rPr>
              <a:t>Ezetimibe monotherapy does </a:t>
            </a:r>
            <a:r>
              <a:rPr lang="en-US" sz="2000" dirty="0">
                <a:effectLst>
                  <a:outerShdw blurRad="38100" dist="38100" dir="2700000" algn="tl">
                    <a:srgbClr val="000000">
                      <a:alpha val="43137"/>
                    </a:srgbClr>
                  </a:outerShdw>
                </a:effectLst>
              </a:rPr>
              <a:t>not cause significant increases in hepatic </a:t>
            </a:r>
            <a:r>
              <a:rPr lang="en-US" sz="2000" dirty="0" smtClean="0">
                <a:effectLst>
                  <a:outerShdw blurRad="38100" dist="38100" dir="2700000" algn="tl">
                    <a:srgbClr val="000000">
                      <a:alpha val="43137"/>
                    </a:srgbClr>
                  </a:outerShdw>
                </a:effectLst>
              </a:rPr>
              <a:t>aminotransferases</a:t>
            </a:r>
          </a:p>
          <a:p>
            <a:pPr marL="0" indent="0" algn="ctr">
              <a:buNone/>
            </a:pPr>
            <a:r>
              <a:rPr lang="en-US" dirty="0" smtClean="0">
                <a:solidFill>
                  <a:schemeClr val="accent1">
                    <a:lumMod val="60000"/>
                    <a:lumOff val="40000"/>
                  </a:schemeClr>
                </a:solidFill>
                <a:effectLst>
                  <a:outerShdw blurRad="38100" dist="38100" dir="2700000" algn="tl">
                    <a:srgbClr val="000000">
                      <a:alpha val="43137"/>
                    </a:srgbClr>
                  </a:outerShdw>
                </a:effectLst>
              </a:rPr>
              <a:t>No </a:t>
            </a:r>
            <a:r>
              <a:rPr lang="en-US" dirty="0">
                <a:solidFill>
                  <a:schemeClr val="accent1">
                    <a:lumMod val="60000"/>
                    <a:lumOff val="40000"/>
                  </a:schemeClr>
                </a:solidFill>
                <a:effectLst>
                  <a:outerShdw blurRad="38100" dist="38100" dir="2700000" algn="tl">
                    <a:srgbClr val="000000">
                      <a:alpha val="43137"/>
                    </a:srgbClr>
                  </a:outerShdw>
                </a:effectLst>
              </a:rPr>
              <a:t>convincing evidence that it improves clinical outcomes</a:t>
            </a:r>
            <a:endParaRPr lang="en-US" dirty="0" smtClean="0">
              <a:solidFill>
                <a:schemeClr val="accent1">
                  <a:lumMod val="60000"/>
                  <a:lumOff val="40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716919902"/>
      </p:ext>
    </p:extLst>
  </p:cSld>
  <p:clrMapOvr>
    <a:masterClrMapping/>
  </p:clrMapOvr>
  <p:transition>
    <p:fade thruBlk="1"/>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idx="4294967295"/>
          </p:nvPr>
        </p:nvSpPr>
        <p:spPr>
          <a:xfrm>
            <a:off x="0" y="0"/>
            <a:ext cx="9144000" cy="533401"/>
          </a:xfrm>
        </p:spPr>
        <p:txBody>
          <a:bodyPr/>
          <a:lstStyle/>
          <a:p>
            <a:pPr eaLnBrk="1" hangingPunct="1">
              <a:defRPr/>
            </a:pPr>
            <a:r>
              <a:rPr lang="en-US" dirty="0" smtClean="0">
                <a:effectLst>
                  <a:outerShdw blurRad="38100" dist="38100" dir="2700000" algn="tl">
                    <a:srgbClr val="000000">
                      <a:alpha val="43137"/>
                    </a:srgbClr>
                  </a:outerShdw>
                </a:effectLst>
              </a:rPr>
              <a:t>Ezetimibe Efficacy Dose</a:t>
            </a:r>
            <a:r>
              <a:rPr lang="en-US" i="1" dirty="0" smtClean="0">
                <a:effectLst>
                  <a:outerShdw blurRad="38100" dist="38100" dir="2700000" algn="tl">
                    <a:srgbClr val="000000">
                      <a:alpha val="43137"/>
                    </a:srgbClr>
                  </a:outerShdw>
                </a:effectLst>
              </a:rPr>
              <a:t>–</a:t>
            </a:r>
            <a:r>
              <a:rPr lang="en-US" dirty="0" smtClean="0">
                <a:effectLst>
                  <a:outerShdw blurRad="38100" dist="38100" dir="2700000" algn="tl">
                    <a:srgbClr val="000000">
                      <a:alpha val="43137"/>
                    </a:srgbClr>
                  </a:outerShdw>
                </a:effectLst>
              </a:rPr>
              <a:t>Response Study</a:t>
            </a:r>
          </a:p>
        </p:txBody>
      </p:sp>
      <p:pic>
        <p:nvPicPr>
          <p:cNvPr id="56323" name="Object 11" descr="npo00000e"/>
          <p:cNvPicPr>
            <a:picLocks noGrp="1" noChangeAspect="1" noChangeArrowheads="1"/>
          </p:cNvPicPr>
          <p:nvPr>
            <p:ph idx="4294967295"/>
          </p:nvPr>
        </p:nvPicPr>
        <p:blipFill>
          <a:blip r:embed="rId2"/>
          <a:srcRect/>
          <a:stretch>
            <a:fillRect/>
          </a:stretch>
        </p:blipFill>
        <p:spPr>
          <a:xfrm>
            <a:off x="0" y="2060574"/>
            <a:ext cx="9067800" cy="4797425"/>
          </a:xfrm>
          <a:noFill/>
        </p:spPr>
      </p:pic>
      <p:sp>
        <p:nvSpPr>
          <p:cNvPr id="59403" name="Text Box 11"/>
          <p:cNvSpPr txBox="1">
            <a:spLocks noChangeArrowheads="1"/>
          </p:cNvSpPr>
          <p:nvPr/>
        </p:nvSpPr>
        <p:spPr bwMode="auto">
          <a:xfrm>
            <a:off x="1240971" y="2458552"/>
            <a:ext cx="1296988" cy="369332"/>
          </a:xfrm>
          <a:prstGeom prst="rect">
            <a:avLst/>
          </a:prstGeom>
          <a:noFill/>
          <a:ln w="9525" algn="ctr">
            <a:noFill/>
            <a:miter lim="800000"/>
            <a:headEnd/>
            <a:tailEnd/>
          </a:ln>
          <a:effectLst/>
        </p:spPr>
        <p:txBody>
          <a:bodyPr>
            <a:spAutoFit/>
          </a:bodyPr>
          <a:lstStyle/>
          <a:p>
            <a:pPr algn="ctr" eaLnBrk="0" hangingPunct="0">
              <a:spcBef>
                <a:spcPct val="60000"/>
              </a:spcBef>
              <a:defRPr/>
            </a:pPr>
            <a:r>
              <a:rPr lang="en-US" dirty="0" smtClean="0">
                <a:solidFill>
                  <a:schemeClr val="bg1"/>
                </a:solidFill>
                <a:effectLst>
                  <a:outerShdw blurRad="38100" dist="38100" dir="2700000" algn="tl">
                    <a:srgbClr val="000000">
                      <a:alpha val="43137"/>
                    </a:srgbClr>
                  </a:outerShdw>
                </a:effectLst>
                <a:cs typeface="Arial" charset="0"/>
              </a:rPr>
              <a:t>Placebo</a:t>
            </a:r>
            <a:endParaRPr lang="en-US" dirty="0">
              <a:solidFill>
                <a:schemeClr val="bg1"/>
              </a:solidFill>
              <a:cs typeface="Arial" charset="0"/>
            </a:endParaRPr>
          </a:p>
        </p:txBody>
      </p:sp>
      <p:sp>
        <p:nvSpPr>
          <p:cNvPr id="56325" name="Text Box 12"/>
          <p:cNvSpPr txBox="1">
            <a:spLocks noChangeArrowheads="1"/>
          </p:cNvSpPr>
          <p:nvPr/>
        </p:nvSpPr>
        <p:spPr bwMode="auto">
          <a:xfrm>
            <a:off x="-1" y="1038225"/>
            <a:ext cx="1240971" cy="840230"/>
          </a:xfrm>
          <a:prstGeom prst="rect">
            <a:avLst/>
          </a:prstGeom>
          <a:noFill/>
          <a:ln w="9525" algn="ctr">
            <a:noFill/>
            <a:miter lim="800000"/>
            <a:headEnd/>
            <a:tailEnd/>
          </a:ln>
        </p:spPr>
        <p:txBody>
          <a:bodyPr wrap="square">
            <a:spAutoFit/>
          </a:bodyPr>
          <a:lstStyle/>
          <a:p>
            <a:pPr algn="ctr" eaLnBrk="0" hangingPunct="0">
              <a:lnSpc>
                <a:spcPct val="90000"/>
              </a:lnSpc>
            </a:pPr>
            <a:r>
              <a:rPr lang="en-US" dirty="0">
                <a:solidFill>
                  <a:schemeClr val="bg1"/>
                </a:solidFill>
                <a:effectLst>
                  <a:outerShdw blurRad="38100" dist="38100" dir="2700000" algn="tl">
                    <a:srgbClr val="000000">
                      <a:alpha val="43137"/>
                    </a:srgbClr>
                  </a:outerShdw>
                </a:effectLst>
              </a:rPr>
              <a:t>Mean % change in </a:t>
            </a:r>
            <a:r>
              <a:rPr lang="en-US" dirty="0" smtClean="0">
                <a:solidFill>
                  <a:schemeClr val="bg1"/>
                </a:solidFill>
                <a:effectLst>
                  <a:outerShdw blurRad="38100" dist="38100" dir="2700000" algn="tl">
                    <a:srgbClr val="000000">
                      <a:alpha val="43137"/>
                    </a:srgbClr>
                  </a:outerShdw>
                </a:effectLst>
              </a:rPr>
              <a:t>LDL-C</a:t>
            </a:r>
            <a:endParaRPr lang="en-US" dirty="0">
              <a:solidFill>
                <a:schemeClr val="bg1"/>
              </a:solidFill>
              <a:effectLst>
                <a:outerShdw blurRad="38100" dist="38100" dir="2700000" algn="tl">
                  <a:srgbClr val="000000">
                    <a:alpha val="43137"/>
                  </a:srgbClr>
                </a:outerShdw>
              </a:effectLst>
            </a:endParaRPr>
          </a:p>
        </p:txBody>
      </p:sp>
      <p:sp>
        <p:nvSpPr>
          <p:cNvPr id="56326" name="Text Box 13"/>
          <p:cNvSpPr txBox="1">
            <a:spLocks noChangeArrowheads="1"/>
          </p:cNvSpPr>
          <p:nvPr/>
        </p:nvSpPr>
        <p:spPr bwMode="auto">
          <a:xfrm>
            <a:off x="2639218" y="2443163"/>
            <a:ext cx="1368425" cy="400110"/>
          </a:xfrm>
          <a:prstGeom prst="rect">
            <a:avLst/>
          </a:prstGeom>
          <a:noFill/>
          <a:ln w="9525" algn="ctr">
            <a:noFill/>
            <a:miter lim="800000"/>
            <a:headEnd/>
            <a:tailEnd/>
          </a:ln>
        </p:spPr>
        <p:txBody>
          <a:bodyPr>
            <a:spAutoFit/>
          </a:bodyPr>
          <a:lstStyle/>
          <a:p>
            <a:pPr>
              <a:spcBef>
                <a:spcPct val="50000"/>
              </a:spcBef>
            </a:pPr>
            <a:r>
              <a:rPr lang="en-US" dirty="0">
                <a:solidFill>
                  <a:srgbClr val="000000"/>
                </a:solidFill>
              </a:rPr>
              <a:t>  </a:t>
            </a:r>
            <a:r>
              <a:rPr lang="en-US" sz="2000" dirty="0">
                <a:solidFill>
                  <a:schemeClr val="bg1"/>
                </a:solidFill>
                <a:effectLst>
                  <a:outerShdw blurRad="38100" dist="38100" dir="2700000" algn="tl">
                    <a:srgbClr val="000000">
                      <a:alpha val="43137"/>
                    </a:srgbClr>
                  </a:outerShdw>
                </a:effectLst>
              </a:rPr>
              <a:t>0.25 </a:t>
            </a:r>
            <a:r>
              <a:rPr lang="en-US" sz="2000" dirty="0" smtClean="0">
                <a:solidFill>
                  <a:schemeClr val="bg1"/>
                </a:solidFill>
                <a:effectLst>
                  <a:outerShdw blurRad="38100" dist="38100" dir="2700000" algn="tl">
                    <a:srgbClr val="000000">
                      <a:alpha val="43137"/>
                    </a:srgbClr>
                  </a:outerShdw>
                </a:effectLst>
              </a:rPr>
              <a:t>mg</a:t>
            </a:r>
            <a:endParaRPr lang="en-US" sz="2000" dirty="0">
              <a:solidFill>
                <a:schemeClr val="bg1"/>
              </a:solidFill>
              <a:effectLst>
                <a:outerShdw blurRad="38100" dist="38100" dir="2700000" algn="tl">
                  <a:srgbClr val="000000">
                    <a:alpha val="43137"/>
                  </a:srgbClr>
                </a:outerShdw>
              </a:effectLst>
            </a:endParaRPr>
          </a:p>
        </p:txBody>
      </p:sp>
      <p:sp>
        <p:nvSpPr>
          <p:cNvPr id="56327" name="Text Box 14"/>
          <p:cNvSpPr txBox="1">
            <a:spLocks noChangeArrowheads="1"/>
          </p:cNvSpPr>
          <p:nvPr/>
        </p:nvSpPr>
        <p:spPr bwMode="auto">
          <a:xfrm>
            <a:off x="4388757" y="2447926"/>
            <a:ext cx="935037" cy="400110"/>
          </a:xfrm>
          <a:prstGeom prst="rect">
            <a:avLst/>
          </a:prstGeom>
          <a:noFill/>
          <a:ln w="9525" algn="ctr">
            <a:noFill/>
            <a:miter lim="800000"/>
            <a:headEnd/>
            <a:tailEnd/>
          </a:ln>
        </p:spPr>
        <p:txBody>
          <a:bodyPr>
            <a:spAutoFit/>
          </a:bodyPr>
          <a:lstStyle/>
          <a:p>
            <a:pPr>
              <a:spcBef>
                <a:spcPct val="50000"/>
              </a:spcBef>
            </a:pPr>
            <a:r>
              <a:rPr lang="en-US" sz="2000" dirty="0">
                <a:solidFill>
                  <a:schemeClr val="bg1"/>
                </a:solidFill>
                <a:effectLst>
                  <a:outerShdw blurRad="38100" dist="38100" dir="2700000" algn="tl">
                    <a:srgbClr val="000000">
                      <a:alpha val="43137"/>
                    </a:srgbClr>
                  </a:outerShdw>
                </a:effectLst>
              </a:rPr>
              <a:t>1 </a:t>
            </a:r>
            <a:r>
              <a:rPr lang="en-US" sz="2000" dirty="0" smtClean="0">
                <a:solidFill>
                  <a:schemeClr val="bg1"/>
                </a:solidFill>
                <a:effectLst>
                  <a:outerShdw blurRad="38100" dist="38100" dir="2700000" algn="tl">
                    <a:srgbClr val="000000">
                      <a:alpha val="43137"/>
                    </a:srgbClr>
                  </a:outerShdw>
                </a:effectLst>
              </a:rPr>
              <a:t>mg</a:t>
            </a:r>
            <a:endParaRPr lang="en-US" sz="2000" b="1" dirty="0">
              <a:solidFill>
                <a:schemeClr val="bg1"/>
              </a:solidFill>
            </a:endParaRPr>
          </a:p>
        </p:txBody>
      </p:sp>
      <p:sp>
        <p:nvSpPr>
          <p:cNvPr id="56328" name="Text Box 15"/>
          <p:cNvSpPr txBox="1">
            <a:spLocks noChangeArrowheads="1"/>
          </p:cNvSpPr>
          <p:nvPr/>
        </p:nvSpPr>
        <p:spPr bwMode="auto">
          <a:xfrm>
            <a:off x="5969794" y="2443163"/>
            <a:ext cx="863600" cy="400110"/>
          </a:xfrm>
          <a:prstGeom prst="rect">
            <a:avLst/>
          </a:prstGeom>
          <a:noFill/>
          <a:ln w="9525" algn="ctr">
            <a:noFill/>
            <a:miter lim="800000"/>
            <a:headEnd/>
            <a:tailEnd/>
          </a:ln>
        </p:spPr>
        <p:txBody>
          <a:bodyPr>
            <a:spAutoFit/>
          </a:bodyPr>
          <a:lstStyle/>
          <a:p>
            <a:pPr>
              <a:spcBef>
                <a:spcPct val="50000"/>
              </a:spcBef>
            </a:pPr>
            <a:r>
              <a:rPr lang="en-US" sz="2000" dirty="0">
                <a:solidFill>
                  <a:schemeClr val="bg1"/>
                </a:solidFill>
                <a:effectLst>
                  <a:outerShdw blurRad="38100" dist="38100" dir="2700000" algn="tl">
                    <a:srgbClr val="000000">
                      <a:alpha val="43137"/>
                    </a:srgbClr>
                  </a:outerShdw>
                </a:effectLst>
              </a:rPr>
              <a:t>5 </a:t>
            </a:r>
            <a:r>
              <a:rPr lang="en-US" sz="2000" dirty="0" smtClean="0">
                <a:solidFill>
                  <a:schemeClr val="bg1"/>
                </a:solidFill>
                <a:effectLst>
                  <a:outerShdw blurRad="38100" dist="38100" dir="2700000" algn="tl">
                    <a:srgbClr val="000000">
                      <a:alpha val="43137"/>
                    </a:srgbClr>
                  </a:outerShdw>
                </a:effectLst>
              </a:rPr>
              <a:t>mg</a:t>
            </a:r>
            <a:endParaRPr lang="en-US" sz="2000" b="1" dirty="0">
              <a:solidFill>
                <a:schemeClr val="bg1"/>
              </a:solidFill>
            </a:endParaRPr>
          </a:p>
        </p:txBody>
      </p:sp>
      <p:sp>
        <p:nvSpPr>
          <p:cNvPr id="56329" name="Text Box 16"/>
          <p:cNvSpPr txBox="1">
            <a:spLocks noChangeArrowheads="1"/>
          </p:cNvSpPr>
          <p:nvPr/>
        </p:nvSpPr>
        <p:spPr bwMode="auto">
          <a:xfrm>
            <a:off x="7277099" y="2438400"/>
            <a:ext cx="1225551" cy="400110"/>
          </a:xfrm>
          <a:prstGeom prst="rect">
            <a:avLst/>
          </a:prstGeom>
          <a:noFill/>
          <a:ln w="9525" algn="ctr">
            <a:noFill/>
            <a:miter lim="800000"/>
            <a:headEnd/>
            <a:tailEnd/>
          </a:ln>
        </p:spPr>
        <p:txBody>
          <a:bodyPr wrap="square">
            <a:spAutoFit/>
          </a:bodyPr>
          <a:lstStyle/>
          <a:p>
            <a:pPr algn="ctr">
              <a:spcBef>
                <a:spcPct val="50000"/>
              </a:spcBef>
            </a:pPr>
            <a:r>
              <a:rPr lang="en-US" sz="2000" dirty="0">
                <a:solidFill>
                  <a:schemeClr val="bg1"/>
                </a:solidFill>
                <a:effectLst>
                  <a:outerShdw blurRad="38100" dist="38100" dir="2700000" algn="tl">
                    <a:srgbClr val="000000">
                      <a:alpha val="43137"/>
                    </a:srgbClr>
                  </a:outerShdw>
                </a:effectLst>
              </a:rPr>
              <a:t>10 </a:t>
            </a:r>
            <a:r>
              <a:rPr lang="en-US" sz="2000" dirty="0" smtClean="0">
                <a:solidFill>
                  <a:schemeClr val="bg1"/>
                </a:solidFill>
                <a:effectLst>
                  <a:outerShdw blurRad="38100" dist="38100" dir="2700000" algn="tl">
                    <a:srgbClr val="000000">
                      <a:alpha val="43137"/>
                    </a:srgbClr>
                  </a:outerShdw>
                </a:effectLst>
              </a:rPr>
              <a:t>mg</a:t>
            </a:r>
            <a:endParaRPr lang="en-US" sz="2000" b="1" dirty="0">
              <a:solidFill>
                <a:schemeClr val="bg1"/>
              </a:solidFill>
            </a:endParaRPr>
          </a:p>
        </p:txBody>
      </p:sp>
      <p:sp>
        <p:nvSpPr>
          <p:cNvPr id="56330" name="Text Box 17"/>
          <p:cNvSpPr txBox="1">
            <a:spLocks noChangeArrowheads="1"/>
          </p:cNvSpPr>
          <p:nvPr/>
        </p:nvSpPr>
        <p:spPr bwMode="auto">
          <a:xfrm>
            <a:off x="2819400" y="4005263"/>
            <a:ext cx="1008062" cy="396875"/>
          </a:xfrm>
          <a:prstGeom prst="rect">
            <a:avLst/>
          </a:prstGeom>
          <a:noFill/>
          <a:ln w="9525" algn="ctr">
            <a:noFill/>
            <a:miter lim="800000"/>
            <a:headEnd/>
            <a:tailEnd/>
          </a:ln>
        </p:spPr>
        <p:txBody>
          <a:bodyPr>
            <a:spAutoFit/>
          </a:bodyPr>
          <a:lstStyle/>
          <a:p>
            <a:pPr algn="ctr">
              <a:spcBef>
                <a:spcPct val="50000"/>
              </a:spcBef>
            </a:pPr>
            <a:r>
              <a:rPr lang="en-US" sz="2000" dirty="0">
                <a:solidFill>
                  <a:srgbClr val="FFFFFF"/>
                </a:solidFill>
                <a:effectLst>
                  <a:outerShdw blurRad="38100" dist="38100" dir="2700000" algn="tl">
                    <a:srgbClr val="000000">
                      <a:alpha val="43137"/>
                    </a:srgbClr>
                  </a:outerShdw>
                </a:effectLst>
              </a:rPr>
              <a:t>-9.9%</a:t>
            </a:r>
          </a:p>
        </p:txBody>
      </p:sp>
      <p:sp>
        <p:nvSpPr>
          <p:cNvPr id="56331" name="Text Box 18"/>
          <p:cNvSpPr txBox="1">
            <a:spLocks noChangeArrowheads="1"/>
          </p:cNvSpPr>
          <p:nvPr/>
        </p:nvSpPr>
        <p:spPr bwMode="auto">
          <a:xfrm>
            <a:off x="4356100" y="4286250"/>
            <a:ext cx="1007268" cy="366713"/>
          </a:xfrm>
          <a:prstGeom prst="rect">
            <a:avLst/>
          </a:prstGeom>
          <a:noFill/>
          <a:ln w="9525" algn="ctr">
            <a:noFill/>
            <a:miter lim="800000"/>
            <a:headEnd/>
            <a:tailEnd/>
          </a:ln>
        </p:spPr>
        <p:txBody>
          <a:bodyPr wrap="square">
            <a:spAutoFit/>
          </a:bodyPr>
          <a:lstStyle/>
          <a:p>
            <a:pPr algn="ctr">
              <a:spcBef>
                <a:spcPct val="50000"/>
              </a:spcBef>
            </a:pPr>
            <a:r>
              <a:rPr lang="en-US" dirty="0">
                <a:solidFill>
                  <a:srgbClr val="FFFFFF"/>
                </a:solidFill>
                <a:effectLst>
                  <a:outerShdw blurRad="38100" dist="38100" dir="2700000" algn="tl">
                    <a:srgbClr val="000000">
                      <a:alpha val="43137"/>
                    </a:srgbClr>
                  </a:outerShdw>
                </a:effectLst>
              </a:rPr>
              <a:t>-12.6%</a:t>
            </a:r>
          </a:p>
        </p:txBody>
      </p:sp>
      <p:sp>
        <p:nvSpPr>
          <p:cNvPr id="56332" name="Text Box 19"/>
          <p:cNvSpPr txBox="1">
            <a:spLocks noChangeArrowheads="1"/>
          </p:cNvSpPr>
          <p:nvPr/>
        </p:nvSpPr>
        <p:spPr bwMode="auto">
          <a:xfrm>
            <a:off x="5868988" y="4581525"/>
            <a:ext cx="1065212" cy="366713"/>
          </a:xfrm>
          <a:prstGeom prst="rect">
            <a:avLst/>
          </a:prstGeom>
          <a:noFill/>
          <a:ln w="9525" algn="ctr">
            <a:noFill/>
            <a:miter lim="800000"/>
            <a:headEnd/>
            <a:tailEnd/>
          </a:ln>
        </p:spPr>
        <p:txBody>
          <a:bodyPr wrap="square">
            <a:spAutoFit/>
          </a:bodyPr>
          <a:lstStyle/>
          <a:p>
            <a:pPr algn="ctr">
              <a:spcBef>
                <a:spcPct val="50000"/>
              </a:spcBef>
            </a:pPr>
            <a:r>
              <a:rPr lang="en-US" dirty="0">
                <a:solidFill>
                  <a:srgbClr val="FFFFFF"/>
                </a:solidFill>
                <a:effectLst>
                  <a:outerShdw blurRad="38100" dist="38100" dir="2700000" algn="tl">
                    <a:srgbClr val="000000">
                      <a:alpha val="43137"/>
                    </a:srgbClr>
                  </a:outerShdw>
                </a:effectLst>
              </a:rPr>
              <a:t>-16.4%</a:t>
            </a:r>
          </a:p>
        </p:txBody>
      </p:sp>
      <p:sp>
        <p:nvSpPr>
          <p:cNvPr id="56333" name="Text Box 20"/>
          <p:cNvSpPr txBox="1">
            <a:spLocks noChangeArrowheads="1"/>
          </p:cNvSpPr>
          <p:nvPr/>
        </p:nvSpPr>
        <p:spPr bwMode="auto">
          <a:xfrm>
            <a:off x="7391400" y="4724400"/>
            <a:ext cx="996950" cy="366713"/>
          </a:xfrm>
          <a:prstGeom prst="rect">
            <a:avLst/>
          </a:prstGeom>
          <a:noFill/>
          <a:ln w="9525" algn="ctr">
            <a:noFill/>
            <a:miter lim="800000"/>
            <a:headEnd/>
            <a:tailEnd/>
          </a:ln>
        </p:spPr>
        <p:txBody>
          <a:bodyPr wrap="square">
            <a:spAutoFit/>
          </a:bodyPr>
          <a:lstStyle/>
          <a:p>
            <a:pPr algn="ctr">
              <a:spcBef>
                <a:spcPct val="50000"/>
              </a:spcBef>
            </a:pPr>
            <a:r>
              <a:rPr lang="en-US" dirty="0">
                <a:solidFill>
                  <a:srgbClr val="FFFFFF"/>
                </a:solidFill>
                <a:effectLst>
                  <a:outerShdw blurRad="38100" dist="38100" dir="2700000" algn="tl">
                    <a:srgbClr val="000000">
                      <a:alpha val="43137"/>
                    </a:srgbClr>
                  </a:outerShdw>
                </a:effectLst>
              </a:rPr>
              <a:t>-18.7%</a:t>
            </a:r>
          </a:p>
        </p:txBody>
      </p:sp>
    </p:spTree>
    <p:extLst>
      <p:ext uri="{BB962C8B-B14F-4D97-AF65-F5344CB8AC3E}">
        <p14:creationId xmlns:p14="http://schemas.microsoft.com/office/powerpoint/2010/main" val="1326262842"/>
      </p:ext>
    </p:extLst>
  </p:cSld>
  <p:clrMapOvr>
    <a:masterClrMapping/>
  </p:clrMapOvr>
  <p:transition>
    <p:fade thruBlk="1"/>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ffectLst>
                  <a:outerShdw blurRad="38100" dist="38100" dir="2700000" algn="tl">
                    <a:srgbClr val="000000">
                      <a:alpha val="43137"/>
                    </a:srgbClr>
                  </a:outerShdw>
                </a:effectLst>
              </a:rPr>
              <a:t>Bile </a:t>
            </a:r>
            <a:r>
              <a:rPr lang="en-US" dirty="0" smtClean="0">
                <a:effectLst>
                  <a:outerShdw blurRad="38100" dist="38100" dir="2700000" algn="tl">
                    <a:srgbClr val="000000">
                      <a:alpha val="43137"/>
                    </a:srgbClr>
                  </a:outerShdw>
                </a:effectLst>
              </a:rPr>
              <a:t>Acid Binding Agents</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0" y="609600"/>
            <a:ext cx="9144000" cy="6248400"/>
          </a:xfrm>
        </p:spPr>
        <p:txBody>
          <a:bodyPr/>
          <a:lstStyle/>
          <a:p>
            <a:r>
              <a:rPr lang="en-US" sz="1800" dirty="0" smtClean="0">
                <a:effectLst>
                  <a:outerShdw blurRad="38100" dist="38100" dir="2700000" algn="tl">
                    <a:srgbClr val="000000">
                      <a:alpha val="43137"/>
                    </a:srgbClr>
                  </a:outerShdw>
                </a:effectLst>
              </a:rPr>
              <a:t>Cholestyramine, Colestipol and Colesevelam</a:t>
            </a:r>
          </a:p>
          <a:p>
            <a:r>
              <a:rPr lang="en-US" sz="1800" dirty="0" smtClean="0">
                <a:effectLst>
                  <a:outerShdw blurRad="38100" dist="38100" dir="2700000" algn="tl">
                    <a:srgbClr val="000000">
                      <a:alpha val="43137"/>
                    </a:srgbClr>
                  </a:outerShdw>
                </a:effectLst>
              </a:rPr>
              <a:t>Bind </a:t>
            </a:r>
            <a:r>
              <a:rPr lang="en-US" sz="1800" dirty="0">
                <a:effectLst>
                  <a:outerShdw blurRad="38100" dist="38100" dir="2700000" algn="tl">
                    <a:srgbClr val="000000">
                      <a:alpha val="43137"/>
                    </a:srgbClr>
                  </a:outerShdw>
                </a:effectLst>
              </a:rPr>
              <a:t>to bile acids in </a:t>
            </a:r>
            <a:r>
              <a:rPr lang="en-US" sz="1800" dirty="0" smtClean="0">
                <a:effectLst>
                  <a:outerShdw blurRad="38100" dist="38100" dir="2700000" algn="tl">
                    <a:srgbClr val="000000">
                      <a:alpha val="43137"/>
                    </a:srgbClr>
                  </a:outerShdw>
                </a:effectLst>
              </a:rPr>
              <a:t>the intestine</a:t>
            </a:r>
          </a:p>
          <a:p>
            <a:pPr lvl="1"/>
            <a:r>
              <a:rPr lang="en-US" sz="1600" dirty="0" smtClean="0">
                <a:effectLst>
                  <a:outerShdw blurRad="38100" dist="38100" dir="2700000" algn="tl">
                    <a:srgbClr val="000000">
                      <a:alpha val="43137"/>
                    </a:srgbClr>
                  </a:outerShdw>
                </a:effectLst>
              </a:rPr>
              <a:t>Blocking </a:t>
            </a:r>
            <a:r>
              <a:rPr lang="en-US" sz="1600" u="sng" dirty="0" smtClean="0">
                <a:effectLst>
                  <a:outerShdw blurRad="38100" dist="38100" dir="2700000" algn="tl">
                    <a:srgbClr val="000000">
                      <a:alpha val="43137"/>
                    </a:srgbClr>
                  </a:outerShdw>
                </a:effectLst>
              </a:rPr>
              <a:t>reabsorption</a:t>
            </a:r>
          </a:p>
          <a:p>
            <a:pPr lvl="1"/>
            <a:r>
              <a:rPr lang="en-US" sz="1600" dirty="0" smtClean="0">
                <a:effectLst>
                  <a:outerShdw blurRad="38100" dist="38100" dir="2700000" algn="tl">
                    <a:srgbClr val="000000">
                      <a:alpha val="43137"/>
                    </a:srgbClr>
                  </a:outerShdw>
                </a:effectLst>
              </a:rPr>
              <a:t>Reducing the </a:t>
            </a:r>
            <a:r>
              <a:rPr lang="en-US" sz="1600" u="sng" dirty="0" smtClean="0">
                <a:effectLst>
                  <a:outerShdw blurRad="38100" dist="38100" dir="2700000" algn="tl">
                    <a:srgbClr val="000000">
                      <a:alpha val="43137"/>
                    </a:srgbClr>
                  </a:outerShdw>
                </a:effectLst>
              </a:rPr>
              <a:t>enterohepatic</a:t>
            </a:r>
            <a:r>
              <a:rPr lang="en-US" sz="1600" dirty="0" smtClean="0">
                <a:effectLst>
                  <a:outerShdw blurRad="38100" dist="38100" dir="2700000" algn="tl">
                    <a:srgbClr val="000000">
                      <a:alpha val="43137"/>
                    </a:srgbClr>
                  </a:outerShdw>
                </a:effectLst>
              </a:rPr>
              <a:t> recirculation</a:t>
            </a:r>
          </a:p>
          <a:p>
            <a:pPr lvl="1"/>
            <a:r>
              <a:rPr lang="en-US" sz="1600" dirty="0" smtClean="0">
                <a:effectLst>
                  <a:outerShdw blurRad="38100" dist="38100" dir="2700000" algn="tl">
                    <a:srgbClr val="000000">
                      <a:alpha val="43137"/>
                    </a:srgbClr>
                  </a:outerShdw>
                </a:effectLst>
              </a:rPr>
              <a:t>Increasing </a:t>
            </a:r>
            <a:r>
              <a:rPr lang="en-US" sz="1600" u="sng" dirty="0" smtClean="0">
                <a:effectLst>
                  <a:outerShdw blurRad="38100" dist="38100" dir="2700000" algn="tl">
                    <a:srgbClr val="000000">
                      <a:alpha val="43137"/>
                    </a:srgbClr>
                  </a:outerShdw>
                </a:effectLst>
              </a:rPr>
              <a:t>LDL-R</a:t>
            </a:r>
            <a:r>
              <a:rPr lang="en-US" sz="1600" dirty="0" smtClean="0">
                <a:effectLst>
                  <a:outerShdw blurRad="38100" dist="38100" dir="2700000" algn="tl">
                    <a:srgbClr val="000000">
                      <a:alpha val="43137"/>
                    </a:srgbClr>
                  </a:outerShdw>
                </a:effectLst>
              </a:rPr>
              <a:t> expression</a:t>
            </a:r>
          </a:p>
          <a:p>
            <a:r>
              <a:rPr lang="en-US" sz="1800" dirty="0" smtClean="0">
                <a:effectLst>
                  <a:outerShdw blurRad="38100" dist="38100" dir="2700000" algn="tl">
                    <a:srgbClr val="000000">
                      <a:alpha val="43137"/>
                    </a:srgbClr>
                  </a:outerShdw>
                </a:effectLst>
              </a:rPr>
              <a:t>Liver increases </a:t>
            </a:r>
            <a:r>
              <a:rPr lang="en-US" sz="1800" dirty="0">
                <a:effectLst>
                  <a:outerShdw blurRad="38100" dist="38100" dir="2700000" algn="tl">
                    <a:srgbClr val="000000">
                      <a:alpha val="43137"/>
                    </a:srgbClr>
                  </a:outerShdw>
                </a:effectLst>
              </a:rPr>
              <a:t>its </a:t>
            </a:r>
            <a:r>
              <a:rPr lang="en-US" sz="1800" dirty="0" smtClean="0">
                <a:effectLst>
                  <a:outerShdw blurRad="38100" dist="38100" dir="2700000" algn="tl">
                    <a:srgbClr val="000000">
                      <a:alpha val="43137"/>
                    </a:srgbClr>
                  </a:outerShdw>
                </a:effectLst>
              </a:rPr>
              <a:t>synthesis </a:t>
            </a:r>
            <a:r>
              <a:rPr lang="en-US" sz="1800" dirty="0">
                <a:effectLst>
                  <a:outerShdw blurRad="38100" dist="38100" dir="2700000" algn="tl">
                    <a:srgbClr val="000000">
                      <a:alpha val="43137"/>
                    </a:srgbClr>
                  </a:outerShdw>
                </a:effectLst>
              </a:rPr>
              <a:t>of </a:t>
            </a:r>
            <a:r>
              <a:rPr lang="en-US" sz="1800" dirty="0" smtClean="0">
                <a:effectLst>
                  <a:outerShdw blurRad="38100" dist="38100" dir="2700000" algn="tl">
                    <a:srgbClr val="000000">
                      <a:alpha val="43137"/>
                    </a:srgbClr>
                  </a:outerShdw>
                </a:effectLst>
              </a:rPr>
              <a:t>cholesterol</a:t>
            </a:r>
          </a:p>
          <a:p>
            <a:pPr lvl="1"/>
            <a:r>
              <a:rPr lang="en-US" sz="1600" dirty="0" smtClean="0">
                <a:effectLst>
                  <a:outerShdw blurRad="38100" dist="38100" dir="2700000" algn="tl">
                    <a:srgbClr val="000000">
                      <a:alpha val="43137"/>
                    </a:srgbClr>
                  </a:outerShdw>
                </a:effectLst>
              </a:rPr>
              <a:t>Partially </a:t>
            </a:r>
            <a:r>
              <a:rPr lang="en-US" sz="1600" u="sng" dirty="0">
                <a:effectLst>
                  <a:outerShdw blurRad="38100" dist="38100" dir="2700000" algn="tl">
                    <a:srgbClr val="000000">
                      <a:alpha val="43137"/>
                    </a:srgbClr>
                  </a:outerShdw>
                </a:effectLst>
              </a:rPr>
              <a:t>attenuates</a:t>
            </a:r>
            <a:r>
              <a:rPr lang="en-US" sz="1600" dirty="0">
                <a:effectLst>
                  <a:outerShdw blurRad="38100" dist="38100" dir="2700000" algn="tl">
                    <a:srgbClr val="000000">
                      <a:alpha val="43137"/>
                    </a:srgbClr>
                  </a:outerShdw>
                </a:effectLst>
              </a:rPr>
              <a:t> their </a:t>
            </a:r>
            <a:r>
              <a:rPr lang="en-US" sz="1600" dirty="0" smtClean="0">
                <a:effectLst>
                  <a:outerShdw blurRad="38100" dist="38100" dir="2700000" algn="tl">
                    <a:srgbClr val="000000">
                      <a:alpha val="43137"/>
                    </a:srgbClr>
                  </a:outerShdw>
                </a:effectLst>
              </a:rPr>
              <a:t>efficacy</a:t>
            </a:r>
          </a:p>
          <a:p>
            <a:r>
              <a:rPr lang="en-US" sz="1800" dirty="0" smtClean="0">
                <a:effectLst>
                  <a:outerShdw blurRad="38100" dist="38100" dir="2700000" algn="tl">
                    <a:srgbClr val="000000">
                      <a:alpha val="43137"/>
                    </a:srgbClr>
                  </a:outerShdw>
                </a:effectLst>
              </a:rPr>
              <a:t>Increase </a:t>
            </a:r>
            <a:r>
              <a:rPr lang="en-US" sz="1800" dirty="0">
                <a:effectLst>
                  <a:outerShdw blurRad="38100" dist="38100" dir="2700000" algn="tl">
                    <a:srgbClr val="000000">
                      <a:alpha val="43137"/>
                    </a:srgbClr>
                  </a:outerShdw>
                </a:effectLst>
              </a:rPr>
              <a:t>hepatic VLDL production and </a:t>
            </a:r>
            <a:r>
              <a:rPr lang="en-US" sz="1800" dirty="0" smtClean="0">
                <a:solidFill>
                  <a:srgbClr val="FFC000"/>
                </a:solidFill>
                <a:effectLst>
                  <a:outerShdw blurRad="38100" dist="38100" dir="2700000" algn="tl">
                    <a:srgbClr val="000000">
                      <a:alpha val="43137"/>
                    </a:srgbClr>
                  </a:outerShdw>
                </a:effectLst>
              </a:rPr>
              <a:t>TG</a:t>
            </a:r>
            <a:r>
              <a:rPr lang="en-US" sz="1800" dirty="0" smtClean="0">
                <a:effectLst>
                  <a:outerShdw blurRad="38100" dist="38100" dir="2700000" algn="tl">
                    <a:srgbClr val="000000">
                      <a:alpha val="43137"/>
                    </a:srgbClr>
                  </a:outerShdw>
                </a:effectLst>
              </a:rPr>
              <a:t> </a:t>
            </a:r>
            <a:r>
              <a:rPr lang="en-US" sz="1800" dirty="0">
                <a:effectLst>
                  <a:outerShdw blurRad="38100" dist="38100" dir="2700000" algn="tl">
                    <a:srgbClr val="000000">
                      <a:alpha val="43137"/>
                    </a:srgbClr>
                  </a:outerShdw>
                </a:effectLst>
              </a:rPr>
              <a:t>levels can be </a:t>
            </a:r>
            <a:r>
              <a:rPr lang="en-US" sz="1800" dirty="0" smtClean="0">
                <a:effectLst>
                  <a:outerShdw blurRad="38100" dist="38100" dir="2700000" algn="tl">
                    <a:srgbClr val="000000">
                      <a:alpha val="43137"/>
                    </a:srgbClr>
                  </a:outerShdw>
                </a:effectLst>
              </a:rPr>
              <a:t>elevated</a:t>
            </a:r>
          </a:p>
          <a:p>
            <a:pPr marL="342900" lvl="1" indent="-342900">
              <a:buFontTx/>
              <a:buChar char="•"/>
            </a:pPr>
            <a:r>
              <a:rPr lang="en-US" sz="1800" u="sng" dirty="0">
                <a:effectLst>
                  <a:outerShdw blurRad="38100" dist="38100" dir="2700000" algn="tl">
                    <a:srgbClr val="000000">
                      <a:alpha val="43137"/>
                    </a:srgbClr>
                  </a:outerShdw>
                </a:effectLst>
              </a:rPr>
              <a:t>High</a:t>
            </a:r>
            <a:r>
              <a:rPr lang="en-US" sz="1800" dirty="0">
                <a:effectLst>
                  <a:outerShdw blurRad="38100" dist="38100" dir="2700000" algn="tl">
                    <a:srgbClr val="000000">
                      <a:alpha val="43137"/>
                    </a:srgbClr>
                  </a:outerShdw>
                </a:effectLst>
              </a:rPr>
              <a:t> incidence of </a:t>
            </a:r>
            <a:r>
              <a:rPr lang="en-US" sz="1800" dirty="0" smtClean="0">
                <a:effectLst>
                  <a:outerShdw blurRad="38100" dist="38100" dir="2700000" algn="tl">
                    <a:srgbClr val="000000">
                      <a:alpha val="43137"/>
                    </a:srgbClr>
                  </a:outerShdw>
                </a:effectLst>
              </a:rPr>
              <a:t>GI side effects (</a:t>
            </a:r>
            <a:r>
              <a:rPr lang="en-US" sz="1800" u="sng" dirty="0" smtClean="0">
                <a:effectLst>
                  <a:outerShdw blurRad="38100" dist="38100" dir="2700000" algn="tl">
                    <a:srgbClr val="000000">
                      <a:alpha val="43137"/>
                    </a:srgbClr>
                  </a:outerShdw>
                </a:effectLst>
              </a:rPr>
              <a:t>Colesevelam</a:t>
            </a:r>
            <a:r>
              <a:rPr lang="en-US" sz="1800" dirty="0" smtClean="0">
                <a:effectLst>
                  <a:outerShdw blurRad="38100" dist="38100" dir="2700000" algn="tl">
                    <a:srgbClr val="000000">
                      <a:alpha val="43137"/>
                    </a:srgbClr>
                  </a:outerShdw>
                </a:effectLst>
              </a:rPr>
              <a:t> </a:t>
            </a:r>
            <a:r>
              <a:rPr lang="en-US" sz="1800" dirty="0">
                <a:effectLst>
                  <a:outerShdw blurRad="38100" dist="38100" dir="2700000" algn="tl">
                    <a:srgbClr val="000000">
                      <a:alpha val="43137"/>
                    </a:srgbClr>
                  </a:outerShdw>
                </a:effectLst>
              </a:rPr>
              <a:t>is </a:t>
            </a:r>
            <a:r>
              <a:rPr lang="en-US" sz="1800" dirty="0" smtClean="0">
                <a:effectLst>
                  <a:outerShdw blurRad="38100" dist="38100" dir="2700000" algn="tl">
                    <a:srgbClr val="000000">
                      <a:alpha val="43137"/>
                    </a:srgbClr>
                  </a:outerShdw>
                </a:effectLst>
              </a:rPr>
              <a:t>exception)</a:t>
            </a:r>
          </a:p>
          <a:p>
            <a:r>
              <a:rPr lang="en-US" sz="1800" u="sng" dirty="0" smtClean="0">
                <a:effectLst>
                  <a:outerShdw blurRad="38100" dist="38100" dir="2700000" algn="tl">
                    <a:srgbClr val="000000">
                      <a:alpha val="43137"/>
                    </a:srgbClr>
                  </a:outerShdw>
                </a:effectLst>
              </a:rPr>
              <a:t>Decreased</a:t>
            </a:r>
            <a:r>
              <a:rPr lang="en-US" sz="1800" dirty="0" smtClean="0">
                <a:effectLst>
                  <a:outerShdw blurRad="38100" dist="38100" dir="2700000" algn="tl">
                    <a:srgbClr val="000000">
                      <a:alpha val="43137"/>
                    </a:srgbClr>
                  </a:outerShdw>
                </a:effectLst>
              </a:rPr>
              <a:t> absorption of drugs / fat soluble </a:t>
            </a:r>
            <a:r>
              <a:rPr lang="en-US" sz="1800" dirty="0">
                <a:effectLst>
                  <a:outerShdw blurRad="38100" dist="38100" dir="2700000" algn="tl">
                    <a:srgbClr val="000000">
                      <a:alpha val="43137"/>
                    </a:srgbClr>
                  </a:outerShdw>
                </a:effectLst>
              </a:rPr>
              <a:t>vitamins (</a:t>
            </a:r>
            <a:r>
              <a:rPr lang="en-US" sz="1800" u="sng" dirty="0">
                <a:effectLst>
                  <a:outerShdw blurRad="38100" dist="38100" dir="2700000" algn="tl">
                    <a:srgbClr val="000000">
                      <a:alpha val="43137"/>
                    </a:srgbClr>
                  </a:outerShdw>
                </a:effectLst>
              </a:rPr>
              <a:t>Colesevelam</a:t>
            </a:r>
            <a:r>
              <a:rPr lang="en-US" sz="1800" dirty="0">
                <a:effectLst>
                  <a:outerShdw blurRad="38100" dist="38100" dir="2700000" algn="tl">
                    <a:srgbClr val="000000">
                      <a:alpha val="43137"/>
                    </a:srgbClr>
                  </a:outerShdw>
                </a:effectLst>
              </a:rPr>
              <a:t> is exception</a:t>
            </a:r>
            <a:r>
              <a:rPr lang="en-US" sz="1800" dirty="0" smtClean="0">
                <a:effectLst>
                  <a:outerShdw blurRad="38100" dist="38100" dir="2700000" algn="tl">
                    <a:srgbClr val="000000">
                      <a:alpha val="43137"/>
                    </a:srgbClr>
                  </a:outerShdw>
                </a:effectLst>
              </a:rPr>
              <a:t>)</a:t>
            </a:r>
            <a:endParaRPr lang="en-US" sz="1400" dirty="0" smtClean="0">
              <a:effectLst>
                <a:outerShdw blurRad="38100" dist="38100" dir="2700000" algn="tl">
                  <a:srgbClr val="000000">
                    <a:alpha val="43137"/>
                  </a:srgbClr>
                </a:outerShdw>
              </a:effectLst>
            </a:endParaRPr>
          </a:p>
          <a:p>
            <a:r>
              <a:rPr lang="en-US" sz="1800" dirty="0" smtClean="0">
                <a:effectLst>
                  <a:outerShdw blurRad="38100" dist="38100" dir="2700000" algn="tl">
                    <a:srgbClr val="000000">
                      <a:alpha val="43137"/>
                    </a:srgbClr>
                  </a:outerShdw>
                </a:effectLst>
              </a:rPr>
              <a:t>Colesevelam</a:t>
            </a:r>
          </a:p>
          <a:p>
            <a:pPr lvl="1"/>
            <a:r>
              <a:rPr lang="en-US" sz="1600" dirty="0" smtClean="0">
                <a:solidFill>
                  <a:srgbClr val="FFC000"/>
                </a:solidFill>
                <a:effectLst>
                  <a:outerShdw blurRad="38100" dist="38100" dir="2700000" algn="tl">
                    <a:srgbClr val="000000">
                      <a:alpha val="43137"/>
                    </a:srgbClr>
                  </a:outerShdw>
                </a:effectLst>
              </a:rPr>
              <a:t>↓LDL-C </a:t>
            </a:r>
            <a:r>
              <a:rPr lang="en-US" sz="1600" dirty="0" smtClean="0">
                <a:solidFill>
                  <a:srgbClr val="FFC000"/>
                </a:solidFill>
                <a:effectLst>
                  <a:outerShdw blurRad="38100" dist="38100" dir="2700000" algn="tl">
                    <a:srgbClr val="000000">
                      <a:alpha val="43137"/>
                    </a:srgbClr>
                  </a:outerShdw>
                </a:effectLst>
                <a:ea typeface="+mn-ea"/>
                <a:cs typeface="+mn-cs"/>
              </a:rPr>
              <a:t>∼</a:t>
            </a:r>
            <a:r>
              <a:rPr lang="en-US" sz="1600" dirty="0" smtClean="0">
                <a:solidFill>
                  <a:srgbClr val="FFC000"/>
                </a:solidFill>
                <a:effectLst>
                  <a:outerShdw blurRad="38100" dist="38100" dir="2700000" algn="tl">
                    <a:srgbClr val="000000">
                      <a:alpha val="43137"/>
                    </a:srgbClr>
                  </a:outerShdw>
                </a:effectLst>
              </a:rPr>
              <a:t>20%</a:t>
            </a:r>
          </a:p>
          <a:p>
            <a:pPr lvl="1"/>
            <a:r>
              <a:rPr lang="en-US" sz="1600" dirty="0" smtClean="0">
                <a:solidFill>
                  <a:srgbClr val="FFC000"/>
                </a:solidFill>
                <a:effectLst>
                  <a:outerShdw blurRad="38100" dist="38100" dir="2700000" algn="tl">
                    <a:srgbClr val="000000">
                      <a:alpha val="43137"/>
                    </a:srgbClr>
                  </a:outerShdw>
                </a:effectLst>
              </a:rPr>
              <a:t>↑HDL-C </a:t>
            </a:r>
            <a:r>
              <a:rPr lang="en-US" sz="1600" dirty="0" smtClean="0">
                <a:solidFill>
                  <a:srgbClr val="FFC000"/>
                </a:solidFill>
                <a:effectLst>
                  <a:outerShdw blurRad="38100" dist="38100" dir="2700000" algn="tl">
                    <a:srgbClr val="000000">
                      <a:alpha val="43137"/>
                    </a:srgbClr>
                  </a:outerShdw>
                </a:effectLst>
                <a:ea typeface="+mn-ea"/>
                <a:cs typeface="+mn-cs"/>
              </a:rPr>
              <a:t>∼</a:t>
            </a:r>
            <a:r>
              <a:rPr lang="en-US" sz="1600" dirty="0" smtClean="0">
                <a:solidFill>
                  <a:srgbClr val="FFC000"/>
                </a:solidFill>
                <a:effectLst>
                  <a:outerShdw blurRad="38100" dist="38100" dir="2700000" algn="tl">
                    <a:srgbClr val="000000">
                      <a:alpha val="43137"/>
                    </a:srgbClr>
                  </a:outerShdw>
                </a:effectLst>
              </a:rPr>
              <a:t>3%</a:t>
            </a:r>
          </a:p>
          <a:p>
            <a:pPr lvl="1"/>
            <a:r>
              <a:rPr lang="en-US" sz="1600" dirty="0" smtClean="0">
                <a:solidFill>
                  <a:srgbClr val="FFC000"/>
                </a:solidFill>
                <a:effectLst>
                  <a:outerShdw blurRad="38100" dist="38100" dir="2700000" algn="tl">
                    <a:srgbClr val="000000">
                      <a:alpha val="43137"/>
                    </a:srgbClr>
                  </a:outerShdw>
                </a:effectLst>
              </a:rPr>
              <a:t>↑TG </a:t>
            </a:r>
            <a:r>
              <a:rPr lang="en-US" sz="1600" dirty="0" smtClean="0">
                <a:solidFill>
                  <a:srgbClr val="FFC000"/>
                </a:solidFill>
                <a:effectLst>
                  <a:outerShdw blurRad="38100" dist="38100" dir="2700000" algn="tl">
                    <a:srgbClr val="000000">
                      <a:alpha val="43137"/>
                    </a:srgbClr>
                  </a:outerShdw>
                </a:effectLst>
                <a:ea typeface="+mn-ea"/>
                <a:cs typeface="+mn-cs"/>
              </a:rPr>
              <a:t>∼</a:t>
            </a:r>
            <a:r>
              <a:rPr lang="en-US" sz="1600" dirty="0" smtClean="0">
                <a:solidFill>
                  <a:srgbClr val="FFC000"/>
                </a:solidFill>
                <a:effectLst>
                  <a:outerShdw blurRad="38100" dist="38100" dir="2700000" algn="tl">
                    <a:srgbClr val="000000">
                      <a:alpha val="43137"/>
                    </a:srgbClr>
                  </a:outerShdw>
                </a:effectLst>
              </a:rPr>
              <a:t>5-10%</a:t>
            </a:r>
          </a:p>
          <a:p>
            <a:r>
              <a:rPr lang="en-US" sz="1800" u="sng" dirty="0" smtClean="0">
                <a:effectLst>
                  <a:outerShdw blurRad="38100" dist="38100" dir="2700000" algn="tl">
                    <a:srgbClr val="000000">
                      <a:alpha val="43137"/>
                    </a:srgbClr>
                  </a:outerShdw>
                </a:effectLst>
              </a:rPr>
              <a:t>Alternative</a:t>
            </a:r>
            <a:r>
              <a:rPr lang="en-US" sz="1800" dirty="0" smtClean="0">
                <a:effectLst>
                  <a:outerShdw blurRad="38100" dist="38100" dir="2700000" algn="tl">
                    <a:srgbClr val="000000">
                      <a:alpha val="43137"/>
                    </a:srgbClr>
                  </a:outerShdw>
                </a:effectLst>
              </a:rPr>
              <a:t> </a:t>
            </a:r>
            <a:r>
              <a:rPr lang="en-US" sz="1800" dirty="0">
                <a:effectLst>
                  <a:outerShdw blurRad="38100" dist="38100" dir="2700000" algn="tl">
                    <a:srgbClr val="000000">
                      <a:alpha val="43137"/>
                    </a:srgbClr>
                  </a:outerShdw>
                </a:effectLst>
              </a:rPr>
              <a:t>in </a:t>
            </a:r>
            <a:r>
              <a:rPr lang="en-US" sz="1800" dirty="0" smtClean="0">
                <a:effectLst>
                  <a:outerShdw blurRad="38100" dist="38100" dir="2700000" algn="tl">
                    <a:srgbClr val="000000">
                      <a:alpha val="43137"/>
                    </a:srgbClr>
                  </a:outerShdw>
                </a:effectLst>
              </a:rPr>
              <a:t>statin-intolerant patients</a:t>
            </a:r>
          </a:p>
          <a:p>
            <a:r>
              <a:rPr lang="en-US" sz="1800" u="sng" dirty="0" smtClean="0">
                <a:effectLst>
                  <a:outerShdw blurRad="38100" dist="38100" dir="2700000" algn="tl">
                    <a:srgbClr val="000000">
                      <a:alpha val="43137"/>
                    </a:srgbClr>
                  </a:outerShdw>
                </a:effectLst>
              </a:rPr>
              <a:t>Adjunct</a:t>
            </a:r>
            <a:r>
              <a:rPr lang="en-US" sz="1800" dirty="0" smtClean="0">
                <a:effectLst>
                  <a:outerShdw blurRad="38100" dist="38100" dir="2700000" algn="tl">
                    <a:srgbClr val="000000">
                      <a:alpha val="43137"/>
                    </a:srgbClr>
                  </a:outerShdw>
                </a:effectLst>
              </a:rPr>
              <a:t> </a:t>
            </a:r>
            <a:r>
              <a:rPr lang="en-US" sz="1800" dirty="0">
                <a:effectLst>
                  <a:outerShdw blurRad="38100" dist="38100" dir="2700000" algn="tl">
                    <a:srgbClr val="000000">
                      <a:alpha val="43137"/>
                    </a:srgbClr>
                  </a:outerShdw>
                </a:effectLst>
              </a:rPr>
              <a:t>therapy </a:t>
            </a:r>
            <a:r>
              <a:rPr lang="en-US" sz="1800" dirty="0" smtClean="0">
                <a:effectLst>
                  <a:outerShdw blurRad="38100" dist="38100" dir="2700000" algn="tl">
                    <a:srgbClr val="000000">
                      <a:alpha val="43137"/>
                    </a:srgbClr>
                  </a:outerShdw>
                </a:effectLst>
              </a:rPr>
              <a:t>in patients </a:t>
            </a:r>
            <a:r>
              <a:rPr lang="en-US" sz="1800" dirty="0">
                <a:effectLst>
                  <a:outerShdw blurRad="38100" dist="38100" dir="2700000" algn="tl">
                    <a:srgbClr val="000000">
                      <a:alpha val="43137"/>
                    </a:srgbClr>
                  </a:outerShdw>
                </a:effectLst>
              </a:rPr>
              <a:t>not meeting </a:t>
            </a:r>
            <a:r>
              <a:rPr lang="en-US" sz="1800" dirty="0" smtClean="0">
                <a:effectLst>
                  <a:outerShdw blurRad="38100" dist="38100" dir="2700000" algn="tl">
                    <a:srgbClr val="000000">
                      <a:alpha val="43137"/>
                    </a:srgbClr>
                  </a:outerShdw>
                </a:effectLst>
              </a:rPr>
              <a:t>LDL-C </a:t>
            </a:r>
            <a:r>
              <a:rPr lang="en-US" sz="1800" dirty="0">
                <a:effectLst>
                  <a:outerShdw blurRad="38100" dist="38100" dir="2700000" algn="tl">
                    <a:srgbClr val="000000">
                      <a:alpha val="43137"/>
                    </a:srgbClr>
                  </a:outerShdw>
                </a:effectLst>
              </a:rPr>
              <a:t>goals on statin </a:t>
            </a:r>
            <a:r>
              <a:rPr lang="en-US" sz="1800" dirty="0" smtClean="0">
                <a:effectLst>
                  <a:outerShdw blurRad="38100" dist="38100" dir="2700000" algn="tl">
                    <a:srgbClr val="000000">
                      <a:alpha val="43137"/>
                    </a:srgbClr>
                  </a:outerShdw>
                </a:effectLst>
              </a:rPr>
              <a:t>monotherapy</a:t>
            </a:r>
          </a:p>
          <a:p>
            <a:pPr lvl="1"/>
            <a:r>
              <a:rPr lang="en-US" sz="1600" dirty="0" smtClean="0">
                <a:solidFill>
                  <a:srgbClr val="FFC000"/>
                </a:solidFill>
                <a:effectLst>
                  <a:outerShdw blurRad="38100" dist="38100" dir="2700000" algn="tl">
                    <a:srgbClr val="000000">
                      <a:alpha val="43137"/>
                    </a:srgbClr>
                  </a:outerShdw>
                </a:effectLst>
              </a:rPr>
              <a:t>↓LDL-C ∼10-20%</a:t>
            </a:r>
            <a:endParaRPr lang="en-US" sz="1600" dirty="0">
              <a:solidFill>
                <a:srgbClr val="FFC000"/>
              </a:solidFill>
              <a:effectLst>
                <a:outerShdw blurRad="38100" dist="38100" dir="2700000" algn="tl">
                  <a:srgbClr val="000000">
                    <a:alpha val="43137"/>
                  </a:srgbClr>
                </a:outerShdw>
              </a:effectLst>
            </a:endParaRPr>
          </a:p>
          <a:p>
            <a:pPr marL="0" indent="0" algn="ctr">
              <a:buNone/>
            </a:pPr>
            <a:r>
              <a:rPr lang="en-US" dirty="0" smtClean="0">
                <a:solidFill>
                  <a:schemeClr val="accent1">
                    <a:lumMod val="60000"/>
                    <a:lumOff val="40000"/>
                  </a:schemeClr>
                </a:solidFill>
                <a:effectLst>
                  <a:outerShdw blurRad="38100" dist="38100" dir="2700000" algn="tl">
                    <a:srgbClr val="000000">
                      <a:alpha val="43137"/>
                    </a:srgbClr>
                  </a:outerShdw>
                </a:effectLst>
              </a:rPr>
              <a:t>Limited evidence for improvements in clinical outcomes</a:t>
            </a:r>
          </a:p>
          <a:p>
            <a:endParaRPr lang="en-US" sz="1800" dirty="0" smtClean="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891997643"/>
      </p:ext>
    </p:extLst>
  </p:cSld>
  <p:clrMapOvr>
    <a:masterClrMapping/>
  </p:clrMapOvr>
  <p:transition>
    <p:fade thruBlk="1"/>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ffectLst>
                  <a:outerShdw blurRad="38100" dist="38100" dir="2700000" algn="tl">
                    <a:srgbClr val="000000">
                      <a:alpha val="43137"/>
                    </a:srgbClr>
                  </a:outerShdw>
                </a:effectLst>
              </a:rPr>
              <a:t>Nicotinic </a:t>
            </a:r>
            <a:r>
              <a:rPr lang="en-US" dirty="0" smtClean="0">
                <a:effectLst>
                  <a:outerShdw blurRad="38100" dist="38100" dir="2700000" algn="tl">
                    <a:srgbClr val="000000">
                      <a:alpha val="43137"/>
                    </a:srgbClr>
                  </a:outerShdw>
                </a:effectLst>
              </a:rPr>
              <a:t>Acid (Niacin)</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0" y="685800"/>
            <a:ext cx="9144000" cy="6172200"/>
          </a:xfrm>
        </p:spPr>
        <p:txBody>
          <a:bodyPr/>
          <a:lstStyle/>
          <a:p>
            <a:r>
              <a:rPr lang="en-US" sz="1800" dirty="0" smtClean="0">
                <a:effectLst>
                  <a:outerShdw blurRad="38100" dist="38100" dir="2700000" algn="tl">
                    <a:srgbClr val="000000">
                      <a:alpha val="43137"/>
                    </a:srgbClr>
                  </a:outerShdw>
                </a:effectLst>
              </a:rPr>
              <a:t>Acts on G Protein-coupled Receptor </a:t>
            </a:r>
            <a:r>
              <a:rPr lang="en-US" sz="1800" dirty="0" smtClean="0">
                <a:solidFill>
                  <a:srgbClr val="FFC000"/>
                </a:solidFill>
                <a:effectLst>
                  <a:outerShdw blurRad="38100" dist="38100" dir="2700000" algn="tl">
                    <a:srgbClr val="000000">
                      <a:alpha val="43137"/>
                    </a:srgbClr>
                  </a:outerShdw>
                </a:effectLst>
              </a:rPr>
              <a:t>”GPR109A&amp;B” </a:t>
            </a:r>
            <a:r>
              <a:rPr lang="en-US" sz="1800" dirty="0" smtClean="0">
                <a:effectLst>
                  <a:outerShdw blurRad="38100" dist="38100" dir="2700000" algn="tl">
                    <a:srgbClr val="000000">
                      <a:alpha val="43137"/>
                    </a:srgbClr>
                  </a:outerShdw>
                </a:effectLst>
              </a:rPr>
              <a:t>on </a:t>
            </a:r>
            <a:r>
              <a:rPr lang="en-US" sz="1800" u="sng" dirty="0" smtClean="0">
                <a:effectLst>
                  <a:outerShdw blurRad="38100" dist="38100" dir="2700000" algn="tl">
                    <a:srgbClr val="000000">
                      <a:alpha val="43137"/>
                    </a:srgbClr>
                  </a:outerShdw>
                </a:effectLst>
              </a:rPr>
              <a:t>adipocytes</a:t>
            </a:r>
          </a:p>
          <a:p>
            <a:r>
              <a:rPr lang="en-US" sz="1800" u="sng" dirty="0" smtClean="0">
                <a:effectLst>
                  <a:outerShdw blurRad="38100" dist="38100" dir="2700000" algn="tl">
                    <a:srgbClr val="000000">
                      <a:alpha val="43137"/>
                    </a:srgbClr>
                  </a:outerShdw>
                </a:effectLst>
              </a:rPr>
              <a:t>Inhibits</a:t>
            </a:r>
            <a:r>
              <a:rPr lang="en-US" sz="1800" dirty="0" smtClean="0">
                <a:effectLst>
                  <a:outerShdw blurRad="38100" dist="38100" dir="2700000" algn="tl">
                    <a:srgbClr val="000000">
                      <a:alpha val="43137"/>
                    </a:srgbClr>
                  </a:outerShdw>
                </a:effectLst>
              </a:rPr>
              <a:t> </a:t>
            </a:r>
            <a:r>
              <a:rPr lang="en-US" sz="1800" dirty="0">
                <a:effectLst>
                  <a:outerShdw blurRad="38100" dist="38100" dir="2700000" algn="tl">
                    <a:srgbClr val="000000">
                      <a:alpha val="43137"/>
                    </a:srgbClr>
                  </a:outerShdw>
                </a:effectLst>
              </a:rPr>
              <a:t>the hepatocyte </a:t>
            </a:r>
            <a:r>
              <a:rPr lang="en-US" sz="1800" dirty="0" smtClean="0">
                <a:effectLst>
                  <a:outerShdw blurRad="38100" dist="38100" dir="2700000" algn="tl">
                    <a:srgbClr val="000000">
                      <a:alpha val="43137"/>
                    </a:srgbClr>
                  </a:outerShdw>
                </a:effectLst>
              </a:rPr>
              <a:t>microsomal </a:t>
            </a:r>
            <a:r>
              <a:rPr lang="en-US" sz="1800" dirty="0" smtClean="0">
                <a:solidFill>
                  <a:srgbClr val="FFC000"/>
                </a:solidFill>
                <a:effectLst>
                  <a:outerShdw blurRad="38100" dist="38100" dir="2700000" algn="tl">
                    <a:srgbClr val="000000">
                      <a:alpha val="43137"/>
                    </a:srgbClr>
                  </a:outerShdw>
                </a:effectLst>
              </a:rPr>
              <a:t>diacylglycerol acyltransferase-2 </a:t>
            </a:r>
            <a:r>
              <a:rPr lang="en-US" sz="1800" dirty="0" smtClean="0">
                <a:effectLst>
                  <a:outerShdw blurRad="38100" dist="38100" dir="2700000" algn="tl">
                    <a:srgbClr val="000000">
                      <a:alpha val="43137"/>
                    </a:srgbClr>
                  </a:outerShdw>
                </a:effectLst>
              </a:rPr>
              <a:t>(DGAT2)</a:t>
            </a:r>
          </a:p>
          <a:p>
            <a:pPr lvl="1"/>
            <a:r>
              <a:rPr lang="en-US" sz="1800" dirty="0" smtClean="0">
                <a:effectLst>
                  <a:outerShdw blurRad="38100" dist="38100" dir="2700000" algn="tl">
                    <a:srgbClr val="000000">
                      <a:alpha val="43137"/>
                    </a:srgbClr>
                  </a:outerShdw>
                </a:effectLst>
              </a:rPr>
              <a:t>Key enzyme </a:t>
            </a:r>
            <a:r>
              <a:rPr lang="en-US" sz="1800" dirty="0">
                <a:effectLst>
                  <a:outerShdw blurRad="38100" dist="38100" dir="2700000" algn="tl">
                    <a:srgbClr val="000000">
                      <a:alpha val="43137"/>
                    </a:srgbClr>
                  </a:outerShdw>
                </a:effectLst>
              </a:rPr>
              <a:t>that catalyzes the transformation of </a:t>
            </a:r>
            <a:r>
              <a:rPr lang="en-US" sz="1800" dirty="0" smtClean="0">
                <a:effectLst>
                  <a:outerShdw blurRad="38100" dist="38100" dir="2700000" algn="tl">
                    <a:srgbClr val="000000">
                      <a:alpha val="43137"/>
                    </a:srgbClr>
                  </a:outerShdw>
                </a:effectLst>
              </a:rPr>
              <a:t>diacylglycerol to </a:t>
            </a:r>
            <a:r>
              <a:rPr lang="en-US" sz="1800" u="sng" dirty="0" smtClean="0">
                <a:effectLst>
                  <a:outerShdw blurRad="38100" dist="38100" dir="2700000" algn="tl">
                    <a:srgbClr val="000000">
                      <a:alpha val="43137"/>
                    </a:srgbClr>
                  </a:outerShdw>
                </a:effectLst>
              </a:rPr>
              <a:t>TG</a:t>
            </a:r>
          </a:p>
          <a:p>
            <a:r>
              <a:rPr lang="en-US" sz="1800" dirty="0" smtClean="0">
                <a:effectLst>
                  <a:outerShdw blurRad="38100" dist="38100" dir="2700000" algn="tl">
                    <a:srgbClr val="000000">
                      <a:alpha val="43137"/>
                    </a:srgbClr>
                  </a:outerShdw>
                </a:effectLst>
              </a:rPr>
              <a:t>The </a:t>
            </a:r>
            <a:r>
              <a:rPr lang="en-US" sz="1800" dirty="0">
                <a:effectLst>
                  <a:outerShdw blurRad="38100" dist="38100" dir="2700000" algn="tl">
                    <a:srgbClr val="000000">
                      <a:alpha val="43137"/>
                    </a:srgbClr>
                  </a:outerShdw>
                </a:effectLst>
              </a:rPr>
              <a:t>most </a:t>
            </a:r>
            <a:r>
              <a:rPr lang="en-US" sz="1800" u="sng" dirty="0">
                <a:effectLst>
                  <a:outerShdw blurRad="38100" dist="38100" dir="2700000" algn="tl">
                    <a:srgbClr val="000000">
                      <a:alpha val="43137"/>
                    </a:srgbClr>
                  </a:outerShdw>
                </a:effectLst>
              </a:rPr>
              <a:t>potent</a:t>
            </a:r>
            <a:r>
              <a:rPr lang="en-US" sz="1800" dirty="0">
                <a:effectLst>
                  <a:outerShdw blurRad="38100" dist="38100" dir="2700000" algn="tl">
                    <a:srgbClr val="000000">
                      <a:alpha val="43137"/>
                    </a:srgbClr>
                  </a:outerShdw>
                </a:effectLst>
              </a:rPr>
              <a:t> agent </a:t>
            </a:r>
            <a:r>
              <a:rPr lang="en-US" sz="1800" dirty="0" smtClean="0">
                <a:effectLst>
                  <a:outerShdw blurRad="38100" dist="38100" dir="2700000" algn="tl">
                    <a:srgbClr val="000000">
                      <a:alpha val="43137"/>
                    </a:srgbClr>
                  </a:outerShdw>
                </a:effectLst>
              </a:rPr>
              <a:t>for </a:t>
            </a:r>
            <a:r>
              <a:rPr lang="en-US" sz="1800" dirty="0">
                <a:effectLst>
                  <a:outerShdw blurRad="38100" dist="38100" dir="2700000" algn="tl">
                    <a:srgbClr val="000000">
                      <a:alpha val="43137"/>
                    </a:srgbClr>
                  </a:outerShdw>
                </a:effectLst>
              </a:rPr>
              <a:t>raising </a:t>
            </a:r>
            <a:r>
              <a:rPr lang="en-US" sz="1800" u="sng" dirty="0" smtClean="0">
                <a:effectLst>
                  <a:outerShdw blurRad="38100" dist="38100" dir="2700000" algn="tl">
                    <a:srgbClr val="000000">
                      <a:alpha val="43137"/>
                    </a:srgbClr>
                  </a:outerShdw>
                </a:effectLst>
              </a:rPr>
              <a:t>HDL</a:t>
            </a:r>
          </a:p>
          <a:p>
            <a:pPr lvl="1"/>
            <a:r>
              <a:rPr lang="en-US" sz="1800" dirty="0" smtClean="0">
                <a:effectLst>
                  <a:outerShdw blurRad="38100" dist="38100" dir="2700000" algn="tl">
                    <a:srgbClr val="000000">
                      <a:alpha val="43137"/>
                    </a:srgbClr>
                  </a:outerShdw>
                </a:effectLst>
              </a:rPr>
              <a:t>Stimulating Apo </a:t>
            </a:r>
            <a:r>
              <a:rPr lang="en-US" sz="1800" dirty="0">
                <a:effectLst>
                  <a:outerShdw blurRad="38100" dist="38100" dir="2700000" algn="tl">
                    <a:srgbClr val="000000">
                      <a:alpha val="43137"/>
                    </a:srgbClr>
                  </a:outerShdw>
                </a:effectLst>
              </a:rPr>
              <a:t>A1 production in the </a:t>
            </a:r>
            <a:r>
              <a:rPr lang="en-US" sz="1800" dirty="0" smtClean="0">
                <a:effectLst>
                  <a:outerShdw blurRad="38100" dist="38100" dir="2700000" algn="tl">
                    <a:srgbClr val="000000">
                      <a:alpha val="43137"/>
                    </a:srgbClr>
                  </a:outerShdw>
                </a:effectLst>
              </a:rPr>
              <a:t>liver</a:t>
            </a:r>
          </a:p>
          <a:p>
            <a:r>
              <a:rPr lang="en-US" sz="1800" u="sng" dirty="0" smtClean="0">
                <a:effectLst>
                  <a:outerShdw blurRad="38100" dist="38100" dir="2700000" algn="tl">
                    <a:srgbClr val="000000">
                      <a:alpha val="43137"/>
                    </a:srgbClr>
                  </a:outerShdw>
                </a:effectLst>
              </a:rPr>
              <a:t>Anti-inflammatory</a:t>
            </a:r>
            <a:r>
              <a:rPr lang="en-US" sz="1800" dirty="0" smtClean="0">
                <a:effectLst>
                  <a:outerShdw blurRad="38100" dist="38100" dir="2700000" algn="tl">
                    <a:srgbClr val="000000">
                      <a:alpha val="43137"/>
                    </a:srgbClr>
                  </a:outerShdw>
                </a:effectLst>
              </a:rPr>
              <a:t> properties</a:t>
            </a:r>
          </a:p>
          <a:p>
            <a:pPr lvl="1"/>
            <a:r>
              <a:rPr lang="en-US" sz="1800" dirty="0" smtClean="0">
                <a:effectLst>
                  <a:outerShdw blurRad="38100" dist="38100" dir="2700000" algn="tl">
                    <a:srgbClr val="000000">
                      <a:alpha val="43137"/>
                    </a:srgbClr>
                  </a:outerShdw>
                </a:effectLst>
              </a:rPr>
              <a:t>↓ CRP</a:t>
            </a:r>
          </a:p>
          <a:p>
            <a:pPr lvl="1"/>
            <a:r>
              <a:rPr lang="en-US" sz="1800" dirty="0" smtClean="0">
                <a:effectLst>
                  <a:outerShdw blurRad="38100" dist="38100" dir="2700000" algn="tl">
                    <a:srgbClr val="000000">
                      <a:alpha val="43137"/>
                    </a:srgbClr>
                  </a:outerShdw>
                </a:effectLst>
              </a:rPr>
              <a:t>↑ Adiponectin</a:t>
            </a:r>
          </a:p>
          <a:p>
            <a:pPr lvl="1"/>
            <a:r>
              <a:rPr lang="en-US" sz="1800" dirty="0" smtClean="0">
                <a:effectLst>
                  <a:outerShdw blurRad="38100" dist="38100" dir="2700000" algn="tl">
                    <a:srgbClr val="000000">
                      <a:alpha val="43137"/>
                    </a:srgbClr>
                  </a:outerShdw>
                </a:effectLst>
              </a:rPr>
              <a:t>↓ </a:t>
            </a:r>
            <a:r>
              <a:rPr lang="en-US" sz="1800" dirty="0">
                <a:effectLst>
                  <a:outerShdw blurRad="38100" dist="38100" dir="2700000" algn="tl">
                    <a:srgbClr val="000000">
                      <a:alpha val="43137"/>
                    </a:srgbClr>
                  </a:outerShdw>
                </a:effectLst>
              </a:rPr>
              <a:t>Lipoprotein-associated phospholipase </a:t>
            </a:r>
            <a:r>
              <a:rPr lang="en-US" sz="1800" dirty="0" smtClean="0">
                <a:effectLst>
                  <a:outerShdw blurRad="38100" dist="38100" dir="2700000" algn="tl">
                    <a:srgbClr val="000000">
                      <a:alpha val="43137"/>
                    </a:srgbClr>
                  </a:outerShdw>
                </a:effectLst>
              </a:rPr>
              <a:t>A2</a:t>
            </a:r>
          </a:p>
          <a:p>
            <a:pPr lvl="1"/>
            <a:r>
              <a:rPr lang="en-US" sz="1800" dirty="0" smtClean="0">
                <a:effectLst>
                  <a:outerShdw blurRad="38100" dist="38100" dir="2700000" algn="tl">
                    <a:srgbClr val="000000">
                      <a:alpha val="43137"/>
                    </a:srgbClr>
                  </a:outerShdw>
                </a:effectLst>
              </a:rPr>
              <a:t>↓ Pro-atherogenic chemokines</a:t>
            </a:r>
          </a:p>
          <a:p>
            <a:r>
              <a:rPr lang="en-US" sz="1800" dirty="0" smtClean="0">
                <a:effectLst>
                  <a:outerShdw blurRad="38100" dist="38100" dir="2700000" algn="tl">
                    <a:srgbClr val="000000">
                      <a:alpha val="43137"/>
                    </a:srgbClr>
                  </a:outerShdw>
                </a:effectLst>
              </a:rPr>
              <a:t>At </a:t>
            </a:r>
            <a:r>
              <a:rPr lang="en-US" sz="1800" dirty="0">
                <a:effectLst>
                  <a:outerShdw blurRad="38100" dist="38100" dir="2700000" algn="tl">
                    <a:srgbClr val="000000">
                      <a:alpha val="43137"/>
                    </a:srgbClr>
                  </a:outerShdw>
                </a:effectLst>
              </a:rPr>
              <a:t>doses </a:t>
            </a:r>
            <a:r>
              <a:rPr lang="en-US" sz="1800" u="sng" dirty="0" smtClean="0">
                <a:effectLst>
                  <a:outerShdw blurRad="38100" dist="38100" dir="2700000" algn="tl">
                    <a:srgbClr val="000000">
                      <a:alpha val="43137"/>
                    </a:srgbClr>
                  </a:outerShdw>
                </a:effectLst>
              </a:rPr>
              <a:t>1500–3000 mg/d</a:t>
            </a:r>
          </a:p>
          <a:p>
            <a:pPr lvl="1"/>
            <a:r>
              <a:rPr lang="en-US" sz="1800" dirty="0" smtClean="0">
                <a:solidFill>
                  <a:srgbClr val="FFC000"/>
                </a:solidFill>
                <a:effectLst>
                  <a:outerShdw blurRad="38100" dist="38100" dir="2700000" algn="tl">
                    <a:srgbClr val="000000">
                      <a:alpha val="43137"/>
                    </a:srgbClr>
                  </a:outerShdw>
                </a:effectLst>
              </a:rPr>
              <a:t>↓LDL-C =15–25%</a:t>
            </a:r>
          </a:p>
          <a:p>
            <a:pPr lvl="1"/>
            <a:r>
              <a:rPr lang="en-US" sz="1800" dirty="0" smtClean="0">
                <a:solidFill>
                  <a:srgbClr val="FFC000"/>
                </a:solidFill>
                <a:effectLst>
                  <a:outerShdw blurRad="38100" dist="38100" dir="2700000" algn="tl">
                    <a:srgbClr val="000000">
                      <a:alpha val="43137"/>
                    </a:srgbClr>
                  </a:outerShdw>
                </a:effectLst>
              </a:rPr>
              <a:t>↓TG = 20–50%</a:t>
            </a:r>
          </a:p>
          <a:p>
            <a:pPr lvl="1"/>
            <a:r>
              <a:rPr lang="en-US" sz="1800" dirty="0" smtClean="0">
                <a:solidFill>
                  <a:srgbClr val="FFC000"/>
                </a:solidFill>
                <a:effectLst>
                  <a:outerShdw blurRad="38100" dist="38100" dir="2700000" algn="tl">
                    <a:srgbClr val="000000">
                      <a:alpha val="43137"/>
                    </a:srgbClr>
                  </a:outerShdw>
                </a:effectLst>
              </a:rPr>
              <a:t>↑HDL-C = 20–35%</a:t>
            </a:r>
          </a:p>
          <a:p>
            <a:pPr lvl="1"/>
            <a:r>
              <a:rPr lang="en-US" sz="1800" dirty="0" smtClean="0">
                <a:solidFill>
                  <a:srgbClr val="FFC000"/>
                </a:solidFill>
                <a:effectLst>
                  <a:outerShdw blurRad="38100" dist="38100" dir="2700000" algn="tl">
                    <a:srgbClr val="000000">
                      <a:alpha val="43137"/>
                    </a:srgbClr>
                  </a:outerShdw>
                </a:effectLst>
              </a:rPr>
              <a:t>↓Lp(a) = 30%</a:t>
            </a:r>
          </a:p>
          <a:p>
            <a:r>
              <a:rPr lang="en-US" sz="1800" dirty="0">
                <a:effectLst>
                  <a:outerShdw blurRad="38100" dist="38100" dir="2700000" algn="tl">
                    <a:srgbClr val="000000">
                      <a:alpha val="43137"/>
                    </a:srgbClr>
                  </a:outerShdw>
                </a:effectLst>
              </a:rPr>
              <a:t>The most common side effect of </a:t>
            </a:r>
            <a:r>
              <a:rPr lang="en-US" sz="1800" dirty="0" smtClean="0">
                <a:effectLst>
                  <a:outerShdw blurRad="38100" dist="38100" dir="2700000" algn="tl">
                    <a:srgbClr val="000000">
                      <a:alpha val="43137"/>
                    </a:srgbClr>
                  </a:outerShdw>
                </a:effectLst>
              </a:rPr>
              <a:t>niacin </a:t>
            </a:r>
            <a:r>
              <a:rPr lang="en-US" sz="1800" dirty="0">
                <a:effectLst>
                  <a:outerShdw blurRad="38100" dist="38100" dir="2700000" algn="tl">
                    <a:srgbClr val="000000">
                      <a:alpha val="43137"/>
                    </a:srgbClr>
                  </a:outerShdw>
                </a:effectLst>
              </a:rPr>
              <a:t>is </a:t>
            </a:r>
            <a:r>
              <a:rPr lang="en-US" sz="1800" u="sng" dirty="0" smtClean="0">
                <a:effectLst>
                  <a:outerShdw blurRad="38100" dist="38100" dir="2700000" algn="tl">
                    <a:srgbClr val="000000">
                      <a:alpha val="43137"/>
                    </a:srgbClr>
                  </a:outerShdw>
                </a:effectLst>
              </a:rPr>
              <a:t>flushing</a:t>
            </a:r>
          </a:p>
          <a:p>
            <a:pPr lvl="1"/>
            <a:r>
              <a:rPr lang="en-US" sz="1800" dirty="0" smtClean="0">
                <a:effectLst>
                  <a:outerShdw blurRad="38100" dist="38100" dir="2700000" algn="tl">
                    <a:srgbClr val="000000">
                      <a:alpha val="43137"/>
                    </a:srgbClr>
                  </a:outerShdw>
                </a:effectLst>
              </a:rPr>
              <a:t>Stimulates </a:t>
            </a:r>
            <a:r>
              <a:rPr lang="en-US" sz="1800" u="sng" dirty="0" smtClean="0">
                <a:effectLst>
                  <a:outerShdw blurRad="38100" dist="38100" dir="2700000" algn="tl">
                    <a:srgbClr val="000000">
                      <a:alpha val="43137"/>
                    </a:srgbClr>
                  </a:outerShdw>
                </a:effectLst>
              </a:rPr>
              <a:t>PGD2</a:t>
            </a:r>
            <a:r>
              <a:rPr lang="en-US" sz="1800" dirty="0" smtClean="0">
                <a:effectLst>
                  <a:outerShdw blurRad="38100" dist="38100" dir="2700000" algn="tl">
                    <a:srgbClr val="000000">
                      <a:alpha val="43137"/>
                    </a:srgbClr>
                  </a:outerShdw>
                </a:effectLst>
              </a:rPr>
              <a:t> receptor </a:t>
            </a:r>
            <a:r>
              <a:rPr lang="en-US" sz="1800" dirty="0">
                <a:effectLst>
                  <a:outerShdw blurRad="38100" dist="38100" dir="2700000" algn="tl">
                    <a:srgbClr val="000000">
                      <a:alpha val="43137"/>
                    </a:srgbClr>
                  </a:outerShdw>
                </a:effectLst>
              </a:rPr>
              <a:t>1 in </a:t>
            </a:r>
            <a:r>
              <a:rPr lang="en-US" sz="1800" dirty="0" smtClean="0">
                <a:effectLst>
                  <a:outerShdw blurRad="38100" dist="38100" dir="2700000" algn="tl">
                    <a:srgbClr val="000000">
                      <a:alpha val="43137"/>
                    </a:srgbClr>
                  </a:outerShdw>
                </a:effectLst>
              </a:rPr>
              <a:t>the skin</a:t>
            </a:r>
          </a:p>
          <a:p>
            <a:pPr lvl="1"/>
            <a:r>
              <a:rPr lang="en-US" sz="1800" u="sng" dirty="0" smtClean="0">
                <a:effectLst>
                  <a:outerShdw blurRad="38100" dist="38100" dir="2700000" algn="tl">
                    <a:srgbClr val="000000">
                      <a:alpha val="43137"/>
                    </a:srgbClr>
                  </a:outerShdw>
                </a:effectLst>
              </a:rPr>
              <a:t>Laropiprant</a:t>
            </a:r>
            <a:r>
              <a:rPr lang="en-US" sz="1800" dirty="0">
                <a:effectLst>
                  <a:outerShdw blurRad="38100" dist="38100" dir="2700000" algn="tl">
                    <a:srgbClr val="000000">
                      <a:alpha val="43137"/>
                    </a:srgbClr>
                  </a:outerShdw>
                </a:effectLst>
              </a:rPr>
              <a:t> selective </a:t>
            </a:r>
            <a:r>
              <a:rPr lang="en-US" sz="1800" dirty="0" smtClean="0">
                <a:effectLst>
                  <a:outerShdw blurRad="38100" dist="38100" dir="2700000" algn="tl">
                    <a:srgbClr val="000000">
                      <a:alpha val="43137"/>
                    </a:srgbClr>
                  </a:outerShdw>
                </a:effectLst>
              </a:rPr>
              <a:t>PGD2 receptor </a:t>
            </a:r>
            <a:r>
              <a:rPr lang="en-US" sz="1800" dirty="0">
                <a:effectLst>
                  <a:outerShdw blurRad="38100" dist="38100" dir="2700000" algn="tl">
                    <a:srgbClr val="000000">
                      <a:alpha val="43137"/>
                    </a:srgbClr>
                  </a:outerShdw>
                </a:effectLst>
              </a:rPr>
              <a:t>1 </a:t>
            </a:r>
            <a:r>
              <a:rPr lang="en-US" sz="1800" dirty="0" smtClean="0">
                <a:effectLst>
                  <a:outerShdw blurRad="38100" dist="38100" dir="2700000" algn="tl">
                    <a:srgbClr val="000000">
                      <a:alpha val="43137"/>
                    </a:srgbClr>
                  </a:outerShdw>
                </a:effectLst>
              </a:rPr>
              <a:t>antagonist</a:t>
            </a:r>
          </a:p>
        </p:txBody>
      </p:sp>
    </p:spTree>
    <p:extLst>
      <p:ext uri="{BB962C8B-B14F-4D97-AF65-F5344CB8AC3E}">
        <p14:creationId xmlns:p14="http://schemas.microsoft.com/office/powerpoint/2010/main" val="1466331244"/>
      </p:ext>
    </p:extLst>
  </p:cSld>
  <p:clrMapOvr>
    <a:masterClrMapping/>
  </p:clrMapOvr>
  <p:transition>
    <p:fade thruBlk="1"/>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FF"/>
                </a:solidFill>
                <a:effectLst>
                  <a:outerShdw blurRad="38100" dist="38100" dir="2700000" algn="tl">
                    <a:srgbClr val="000000">
                      <a:alpha val="43137"/>
                    </a:srgbClr>
                  </a:outerShdw>
                </a:effectLst>
              </a:rPr>
              <a:t>Nicotinic </a:t>
            </a:r>
            <a:r>
              <a:rPr lang="en-US" dirty="0" smtClean="0">
                <a:solidFill>
                  <a:srgbClr val="FFFFFF"/>
                </a:solidFill>
                <a:effectLst>
                  <a:outerShdw blurRad="38100" dist="38100" dir="2700000" algn="tl">
                    <a:srgbClr val="000000">
                      <a:alpha val="43137"/>
                    </a:srgbClr>
                  </a:outerShdw>
                </a:effectLst>
              </a:rPr>
              <a:t>Acid </a:t>
            </a:r>
            <a:r>
              <a:rPr lang="en-US" dirty="0">
                <a:solidFill>
                  <a:srgbClr val="FFFFFF"/>
                </a:solidFill>
                <a:effectLst>
                  <a:outerShdw blurRad="38100" dist="38100" dir="2700000" algn="tl">
                    <a:srgbClr val="000000">
                      <a:alpha val="43137"/>
                    </a:srgbClr>
                  </a:outerShdw>
                </a:effectLst>
              </a:rPr>
              <a:t>(Niacin)</a:t>
            </a:r>
            <a:endParaRPr lang="en-US" dirty="0"/>
          </a:p>
        </p:txBody>
      </p:sp>
      <p:sp>
        <p:nvSpPr>
          <p:cNvPr id="3" name="Content Placeholder 2"/>
          <p:cNvSpPr>
            <a:spLocks noGrp="1"/>
          </p:cNvSpPr>
          <p:nvPr>
            <p:ph idx="1"/>
          </p:nvPr>
        </p:nvSpPr>
        <p:spPr>
          <a:xfrm>
            <a:off x="0" y="609600"/>
            <a:ext cx="9144000" cy="6248400"/>
          </a:xfrm>
        </p:spPr>
        <p:txBody>
          <a:bodyPr/>
          <a:lstStyle/>
          <a:p>
            <a:r>
              <a:rPr lang="en-US" sz="2000" dirty="0" smtClean="0">
                <a:effectLst>
                  <a:outerShdw blurRad="38100" dist="38100" dir="2700000" algn="tl">
                    <a:srgbClr val="000000">
                      <a:alpha val="43137"/>
                    </a:srgbClr>
                  </a:outerShdw>
                </a:effectLst>
              </a:rPr>
              <a:t>Unlike </a:t>
            </a:r>
            <a:r>
              <a:rPr lang="en-US" sz="2000" dirty="0">
                <a:effectLst>
                  <a:outerShdw blurRad="38100" dist="38100" dir="2700000" algn="tl">
                    <a:srgbClr val="000000">
                      <a:alpha val="43137"/>
                    </a:srgbClr>
                  </a:outerShdw>
                </a:effectLst>
              </a:rPr>
              <a:t>statins</a:t>
            </a:r>
            <a:r>
              <a:rPr lang="en-US" sz="2000" dirty="0" smtClean="0">
                <a:effectLst>
                  <a:outerShdw blurRad="38100" dist="38100" dir="2700000" algn="tl">
                    <a:srgbClr val="000000">
                      <a:alpha val="43137"/>
                    </a:srgbClr>
                  </a:outerShdw>
                </a:effectLst>
              </a:rPr>
              <a:t>, nicotinic </a:t>
            </a:r>
            <a:r>
              <a:rPr lang="en-US" sz="2000" dirty="0">
                <a:effectLst>
                  <a:outerShdw blurRad="38100" dist="38100" dir="2700000" algn="tl">
                    <a:srgbClr val="000000">
                      <a:alpha val="43137"/>
                    </a:srgbClr>
                  </a:outerShdw>
                </a:effectLst>
              </a:rPr>
              <a:t>acid </a:t>
            </a:r>
            <a:r>
              <a:rPr lang="en-US" sz="2000" u="sng" dirty="0" smtClean="0">
                <a:effectLst>
                  <a:outerShdw blurRad="38100" dist="38100" dir="2700000" algn="tl">
                    <a:srgbClr val="000000">
                      <a:alpha val="43137"/>
                    </a:srgbClr>
                  </a:outerShdw>
                </a:effectLst>
              </a:rPr>
              <a:t>hepatotoxicity</a:t>
            </a:r>
            <a:r>
              <a:rPr lang="en-US" sz="2000" dirty="0" smtClean="0">
                <a:effectLst>
                  <a:outerShdw blurRad="38100" dist="38100" dir="2700000" algn="tl">
                    <a:srgbClr val="000000">
                      <a:alpha val="43137"/>
                    </a:srgbClr>
                  </a:outerShdw>
                </a:effectLst>
              </a:rPr>
              <a:t> can </a:t>
            </a:r>
            <a:r>
              <a:rPr lang="en-US" sz="2000" dirty="0">
                <a:effectLst>
                  <a:outerShdw blurRad="38100" dist="38100" dir="2700000" algn="tl">
                    <a:srgbClr val="000000">
                      <a:alpha val="43137"/>
                    </a:srgbClr>
                  </a:outerShdw>
                </a:effectLst>
              </a:rPr>
              <a:t>progress to fulminant </a:t>
            </a:r>
            <a:r>
              <a:rPr lang="en-US" sz="2000" u="sng" dirty="0" smtClean="0">
                <a:effectLst>
                  <a:outerShdw blurRad="38100" dist="38100" dir="2700000" algn="tl">
                    <a:srgbClr val="000000">
                      <a:alpha val="43137"/>
                    </a:srgbClr>
                  </a:outerShdw>
                </a:effectLst>
              </a:rPr>
              <a:t>hepatitis</a:t>
            </a:r>
            <a:endParaRPr lang="en-US" sz="2000" u="sng" dirty="0">
              <a:effectLst>
                <a:outerShdw blurRad="38100" dist="38100" dir="2700000" algn="tl">
                  <a:srgbClr val="000000">
                    <a:alpha val="43137"/>
                  </a:srgbClr>
                </a:outerShdw>
              </a:effectLst>
            </a:endParaRPr>
          </a:p>
          <a:p>
            <a:r>
              <a:rPr lang="en-US" sz="2000" dirty="0" smtClean="0">
                <a:effectLst>
                  <a:outerShdw blurRad="38100" dist="38100" dir="2700000" algn="tl">
                    <a:srgbClr val="000000">
                      <a:alpha val="43137"/>
                    </a:srgbClr>
                  </a:outerShdw>
                </a:effectLst>
              </a:rPr>
              <a:t>Relationship </a:t>
            </a:r>
            <a:r>
              <a:rPr lang="en-US" sz="2000" dirty="0">
                <a:effectLst>
                  <a:outerShdw blurRad="38100" dist="38100" dir="2700000" algn="tl">
                    <a:srgbClr val="000000">
                      <a:alpha val="43137"/>
                    </a:srgbClr>
                  </a:outerShdw>
                </a:effectLst>
              </a:rPr>
              <a:t>between nicotinic acid and hepatotoxicity is </a:t>
            </a:r>
            <a:r>
              <a:rPr lang="en-US" sz="2000" u="sng" dirty="0" smtClean="0">
                <a:effectLst>
                  <a:outerShdw blurRad="38100" dist="38100" dir="2700000" algn="tl">
                    <a:srgbClr val="000000">
                      <a:alpha val="43137"/>
                    </a:srgbClr>
                  </a:outerShdw>
                </a:effectLst>
              </a:rPr>
              <a:t>not</a:t>
            </a:r>
            <a:r>
              <a:rPr lang="en-US" sz="2000" dirty="0" smtClean="0">
                <a:effectLst>
                  <a:outerShdw blurRad="38100" dist="38100" dir="2700000" algn="tl">
                    <a:srgbClr val="000000">
                      <a:alpha val="43137"/>
                    </a:srgbClr>
                  </a:outerShdw>
                </a:effectLst>
              </a:rPr>
              <a:t> clearly </a:t>
            </a:r>
            <a:r>
              <a:rPr lang="en-US" sz="2000" dirty="0">
                <a:effectLst>
                  <a:outerShdw blurRad="38100" dist="38100" dir="2700000" algn="tl">
                    <a:srgbClr val="000000">
                      <a:alpha val="43137"/>
                    </a:srgbClr>
                  </a:outerShdw>
                </a:effectLst>
              </a:rPr>
              <a:t>dose-related and regular </a:t>
            </a:r>
            <a:r>
              <a:rPr lang="en-US" sz="2000" u="sng" dirty="0">
                <a:effectLst>
                  <a:outerShdw blurRad="38100" dist="38100" dir="2700000" algn="tl">
                    <a:srgbClr val="000000">
                      <a:alpha val="43137"/>
                    </a:srgbClr>
                  </a:outerShdw>
                </a:effectLst>
              </a:rPr>
              <a:t>monitoring</a:t>
            </a:r>
            <a:r>
              <a:rPr lang="en-US" sz="2000" dirty="0">
                <a:effectLst>
                  <a:outerShdw blurRad="38100" dist="38100" dir="2700000" algn="tl">
                    <a:srgbClr val="000000">
                      <a:alpha val="43137"/>
                    </a:srgbClr>
                  </a:outerShdw>
                </a:effectLst>
              </a:rPr>
              <a:t> of transaminase </a:t>
            </a:r>
            <a:r>
              <a:rPr lang="en-US" sz="2000" dirty="0" smtClean="0">
                <a:effectLst>
                  <a:outerShdw blurRad="38100" dist="38100" dir="2700000" algn="tl">
                    <a:srgbClr val="000000">
                      <a:alpha val="43137"/>
                    </a:srgbClr>
                  </a:outerShdw>
                </a:effectLst>
              </a:rPr>
              <a:t>levels is </a:t>
            </a:r>
            <a:r>
              <a:rPr lang="en-US" sz="2000" u="sng" dirty="0" smtClean="0">
                <a:effectLst>
                  <a:outerShdw blurRad="38100" dist="38100" dir="2700000" algn="tl">
                    <a:srgbClr val="000000">
                      <a:alpha val="43137"/>
                    </a:srgbClr>
                  </a:outerShdw>
                </a:effectLst>
              </a:rPr>
              <a:t>recommended</a:t>
            </a:r>
          </a:p>
          <a:p>
            <a:r>
              <a:rPr lang="en-US" sz="2000" dirty="0" smtClean="0">
                <a:effectLst>
                  <a:outerShdw blurRad="38100" dist="38100" dir="2700000" algn="tl">
                    <a:srgbClr val="000000">
                      <a:alpha val="43137"/>
                    </a:srgbClr>
                  </a:outerShdw>
                </a:effectLst>
              </a:rPr>
              <a:t>Nicotinic </a:t>
            </a:r>
            <a:r>
              <a:rPr lang="en-US" sz="2000" dirty="0">
                <a:effectLst>
                  <a:outerShdw blurRad="38100" dist="38100" dir="2700000" algn="tl">
                    <a:srgbClr val="000000">
                      <a:alpha val="43137"/>
                    </a:srgbClr>
                  </a:outerShdw>
                </a:effectLst>
              </a:rPr>
              <a:t>acid </a:t>
            </a:r>
            <a:r>
              <a:rPr lang="en-US" sz="2000" dirty="0" smtClean="0">
                <a:effectLst>
                  <a:outerShdw blurRad="38100" dist="38100" dir="2700000" algn="tl">
                    <a:srgbClr val="000000">
                      <a:alpha val="43137"/>
                    </a:srgbClr>
                  </a:outerShdw>
                </a:effectLst>
              </a:rPr>
              <a:t>does </a:t>
            </a:r>
            <a:r>
              <a:rPr lang="en-US" sz="2000" u="sng" dirty="0" smtClean="0">
                <a:effectLst>
                  <a:outerShdw blurRad="38100" dist="38100" dir="2700000" algn="tl">
                    <a:srgbClr val="000000">
                      <a:alpha val="43137"/>
                    </a:srgbClr>
                  </a:outerShdw>
                </a:effectLst>
              </a:rPr>
              <a:t>not</a:t>
            </a:r>
            <a:r>
              <a:rPr lang="en-US" sz="2000" dirty="0" smtClean="0">
                <a:effectLst>
                  <a:outerShdw blurRad="38100" dist="38100" dir="2700000" algn="tl">
                    <a:srgbClr val="000000">
                      <a:alpha val="43137"/>
                    </a:srgbClr>
                  </a:outerShdw>
                </a:effectLst>
              </a:rPr>
              <a:t> cause </a:t>
            </a:r>
            <a:r>
              <a:rPr lang="en-US" sz="2000" dirty="0" smtClean="0">
                <a:solidFill>
                  <a:srgbClr val="FFC000"/>
                </a:solidFill>
                <a:effectLst>
                  <a:outerShdw blurRad="38100" dist="38100" dir="2700000" algn="tl">
                    <a:srgbClr val="000000">
                      <a:alpha val="43137"/>
                    </a:srgbClr>
                  </a:outerShdw>
                </a:effectLst>
              </a:rPr>
              <a:t>myopathy</a:t>
            </a:r>
            <a:r>
              <a:rPr lang="en-US" sz="2000" dirty="0" smtClean="0">
                <a:effectLst>
                  <a:outerShdw blurRad="38100" dist="38100" dir="2700000" algn="tl">
                    <a:srgbClr val="000000">
                      <a:alpha val="43137"/>
                    </a:srgbClr>
                  </a:outerShdw>
                </a:effectLst>
              </a:rPr>
              <a:t> </a:t>
            </a:r>
            <a:r>
              <a:rPr lang="en-US" sz="2000" dirty="0">
                <a:effectLst>
                  <a:outerShdw blurRad="38100" dist="38100" dir="2700000" algn="tl">
                    <a:srgbClr val="000000">
                      <a:alpha val="43137"/>
                    </a:srgbClr>
                  </a:outerShdw>
                </a:effectLst>
              </a:rPr>
              <a:t>or rhabdomyolysis, </a:t>
            </a:r>
            <a:r>
              <a:rPr lang="en-US" sz="2000" u="sng" dirty="0">
                <a:effectLst>
                  <a:outerShdw blurRad="38100" dist="38100" dir="2700000" algn="tl">
                    <a:srgbClr val="000000">
                      <a:alpha val="43137"/>
                    </a:srgbClr>
                  </a:outerShdw>
                </a:effectLst>
              </a:rPr>
              <a:t>nor</a:t>
            </a:r>
            <a:r>
              <a:rPr lang="en-US" sz="2000" dirty="0">
                <a:effectLst>
                  <a:outerShdw blurRad="38100" dist="38100" dir="2700000" algn="tl">
                    <a:srgbClr val="000000">
                      <a:alpha val="43137"/>
                    </a:srgbClr>
                  </a:outerShdw>
                </a:effectLst>
              </a:rPr>
              <a:t> </a:t>
            </a:r>
            <a:r>
              <a:rPr lang="en-US" sz="2000" dirty="0" smtClean="0">
                <a:effectLst>
                  <a:outerShdw blurRad="38100" dist="38100" dir="2700000" algn="tl">
                    <a:srgbClr val="000000">
                      <a:alpha val="43137"/>
                    </a:srgbClr>
                  </a:outerShdw>
                </a:effectLst>
              </a:rPr>
              <a:t>does increase </a:t>
            </a:r>
            <a:r>
              <a:rPr lang="en-US" sz="2000" dirty="0">
                <a:effectLst>
                  <a:outerShdw blurRad="38100" dist="38100" dir="2700000" algn="tl">
                    <a:srgbClr val="000000">
                      <a:alpha val="43137"/>
                    </a:srgbClr>
                  </a:outerShdw>
                </a:effectLst>
              </a:rPr>
              <a:t>the </a:t>
            </a:r>
            <a:r>
              <a:rPr lang="en-US" sz="2000" dirty="0" smtClean="0">
                <a:effectLst>
                  <a:outerShdw blurRad="38100" dist="38100" dir="2700000" algn="tl">
                    <a:srgbClr val="000000">
                      <a:alpha val="43137"/>
                    </a:srgbClr>
                  </a:outerShdw>
                </a:effectLst>
              </a:rPr>
              <a:t>risk for </a:t>
            </a:r>
            <a:r>
              <a:rPr lang="en-US" sz="2000" dirty="0">
                <a:effectLst>
                  <a:outerShdw blurRad="38100" dist="38100" dir="2700000" algn="tl">
                    <a:srgbClr val="000000">
                      <a:alpha val="43137"/>
                    </a:srgbClr>
                  </a:outerShdw>
                </a:effectLst>
              </a:rPr>
              <a:t>these problems when used  in </a:t>
            </a:r>
            <a:r>
              <a:rPr lang="en-US" sz="2000" u="sng" dirty="0" smtClean="0">
                <a:effectLst>
                  <a:outerShdw blurRad="38100" dist="38100" dir="2700000" algn="tl">
                    <a:srgbClr val="000000">
                      <a:alpha val="43137"/>
                    </a:srgbClr>
                  </a:outerShdw>
                </a:effectLst>
              </a:rPr>
              <a:t>combination</a:t>
            </a:r>
            <a:r>
              <a:rPr lang="en-US" sz="2000" dirty="0" smtClean="0">
                <a:effectLst>
                  <a:outerShdw blurRad="38100" dist="38100" dir="2700000" algn="tl">
                    <a:srgbClr val="000000">
                      <a:alpha val="43137"/>
                    </a:srgbClr>
                  </a:outerShdw>
                </a:effectLst>
              </a:rPr>
              <a:t> with </a:t>
            </a:r>
            <a:r>
              <a:rPr lang="en-US" sz="2000" dirty="0">
                <a:effectLst>
                  <a:outerShdw blurRad="38100" dist="38100" dir="2700000" algn="tl">
                    <a:srgbClr val="000000">
                      <a:alpha val="43137"/>
                    </a:srgbClr>
                  </a:outerShdw>
                </a:effectLst>
              </a:rPr>
              <a:t>a </a:t>
            </a:r>
            <a:r>
              <a:rPr lang="en-US" sz="2000" dirty="0" smtClean="0">
                <a:effectLst>
                  <a:outerShdw blurRad="38100" dist="38100" dir="2700000" algn="tl">
                    <a:srgbClr val="000000">
                      <a:alpha val="43137"/>
                    </a:srgbClr>
                  </a:outerShdw>
                </a:effectLst>
              </a:rPr>
              <a:t>statin</a:t>
            </a:r>
          </a:p>
          <a:p>
            <a:r>
              <a:rPr lang="en-US" sz="2000" u="sng" dirty="0" smtClean="0">
                <a:effectLst>
                  <a:outerShdw blurRad="38100" dist="38100" dir="2700000" algn="tl">
                    <a:srgbClr val="000000">
                      <a:alpha val="43137"/>
                    </a:srgbClr>
                  </a:outerShdw>
                </a:effectLst>
              </a:rPr>
              <a:t>Safety</a:t>
            </a:r>
            <a:r>
              <a:rPr lang="en-US" sz="2000" dirty="0" smtClean="0">
                <a:effectLst>
                  <a:outerShdw blurRad="38100" dist="38100" dir="2700000" algn="tl">
                    <a:srgbClr val="000000">
                      <a:alpha val="43137"/>
                    </a:srgbClr>
                  </a:outerShdw>
                </a:effectLst>
              </a:rPr>
              <a:t> profile </a:t>
            </a:r>
            <a:r>
              <a:rPr lang="en-US" sz="2000" dirty="0">
                <a:effectLst>
                  <a:outerShdw blurRad="38100" dist="38100" dir="2700000" algn="tl">
                    <a:srgbClr val="000000">
                      <a:alpha val="43137"/>
                    </a:srgbClr>
                  </a:outerShdw>
                </a:effectLst>
              </a:rPr>
              <a:t>of </a:t>
            </a:r>
            <a:r>
              <a:rPr lang="en-US" sz="2000" dirty="0" smtClean="0">
                <a:effectLst>
                  <a:outerShdw blurRad="38100" dist="38100" dir="2700000" algn="tl">
                    <a:srgbClr val="000000">
                      <a:alpha val="43137"/>
                    </a:srgbClr>
                  </a:outerShdw>
                </a:effectLst>
              </a:rPr>
              <a:t>niacin + statin </a:t>
            </a:r>
            <a:r>
              <a:rPr lang="en-US" sz="2000" u="sng" dirty="0" smtClean="0">
                <a:effectLst>
                  <a:outerShdw blurRad="38100" dist="38100" dir="2700000" algn="tl">
                    <a:srgbClr val="000000">
                      <a:alpha val="43137"/>
                    </a:srgbClr>
                  </a:outerShdw>
                </a:effectLst>
              </a:rPr>
              <a:t>combination</a:t>
            </a:r>
            <a:r>
              <a:rPr lang="en-US" sz="2000" dirty="0" smtClean="0">
                <a:effectLst>
                  <a:outerShdw blurRad="38100" dist="38100" dir="2700000" algn="tl">
                    <a:srgbClr val="000000">
                      <a:alpha val="43137"/>
                    </a:srgbClr>
                  </a:outerShdw>
                </a:effectLst>
              </a:rPr>
              <a:t> </a:t>
            </a:r>
            <a:r>
              <a:rPr lang="en-US" sz="2000" dirty="0">
                <a:effectLst>
                  <a:outerShdw blurRad="38100" dist="38100" dir="2700000" algn="tl">
                    <a:srgbClr val="000000">
                      <a:alpha val="43137"/>
                    </a:srgbClr>
                  </a:outerShdw>
                </a:effectLst>
              </a:rPr>
              <a:t>therapy </a:t>
            </a:r>
            <a:r>
              <a:rPr lang="en-US" sz="2000" dirty="0" smtClean="0">
                <a:effectLst>
                  <a:outerShdw blurRad="38100" dist="38100" dir="2700000" algn="tl">
                    <a:srgbClr val="000000">
                      <a:alpha val="43137"/>
                    </a:srgbClr>
                  </a:outerShdw>
                </a:effectLst>
              </a:rPr>
              <a:t>comparable </a:t>
            </a:r>
            <a:r>
              <a:rPr lang="en-US" sz="2000" dirty="0">
                <a:effectLst>
                  <a:outerShdw blurRad="38100" dist="38100" dir="2700000" algn="tl">
                    <a:srgbClr val="000000">
                      <a:alpha val="43137"/>
                    </a:srgbClr>
                  </a:outerShdw>
                </a:effectLst>
              </a:rPr>
              <a:t>to that </a:t>
            </a:r>
            <a:r>
              <a:rPr lang="en-US" sz="2000" dirty="0" smtClean="0">
                <a:effectLst>
                  <a:outerShdw blurRad="38100" dist="38100" dir="2700000" algn="tl">
                    <a:srgbClr val="000000">
                      <a:alpha val="43137"/>
                    </a:srgbClr>
                  </a:outerShdw>
                </a:effectLst>
              </a:rPr>
              <a:t>of either </a:t>
            </a:r>
            <a:r>
              <a:rPr lang="en-US" sz="2000" dirty="0">
                <a:effectLst>
                  <a:outerShdw blurRad="38100" dist="38100" dir="2700000" algn="tl">
                    <a:srgbClr val="000000">
                      <a:alpha val="43137"/>
                    </a:srgbClr>
                  </a:outerShdw>
                </a:effectLst>
              </a:rPr>
              <a:t>drug alone</a:t>
            </a:r>
            <a:endParaRPr lang="en-US" sz="2000" dirty="0" smtClean="0">
              <a:effectLst>
                <a:outerShdw blurRad="38100" dist="38100" dir="2700000" algn="tl">
                  <a:srgbClr val="000000">
                    <a:alpha val="43137"/>
                  </a:srgbClr>
                </a:outerShdw>
              </a:effectLst>
            </a:endParaRPr>
          </a:p>
          <a:p>
            <a:r>
              <a:rPr lang="en-US" sz="2000" dirty="0" smtClean="0">
                <a:effectLst>
                  <a:outerShdw blurRad="38100" dist="38100" dir="2700000" algn="tl">
                    <a:srgbClr val="000000">
                      <a:alpha val="43137"/>
                    </a:srgbClr>
                  </a:outerShdw>
                </a:effectLst>
              </a:rPr>
              <a:t>Nicotinic acid has been </a:t>
            </a:r>
            <a:r>
              <a:rPr lang="en-US" sz="2000" dirty="0">
                <a:effectLst>
                  <a:outerShdw blurRad="38100" dist="38100" dir="2700000" algn="tl">
                    <a:srgbClr val="000000">
                      <a:alpha val="43137"/>
                    </a:srgbClr>
                  </a:outerShdw>
                </a:effectLst>
              </a:rPr>
              <a:t>used </a:t>
            </a:r>
            <a:r>
              <a:rPr lang="en-US" sz="2000" u="sng" dirty="0">
                <a:effectLst>
                  <a:outerShdw blurRad="38100" dist="38100" dir="2700000" algn="tl">
                    <a:srgbClr val="000000">
                      <a:alpha val="43137"/>
                    </a:srgbClr>
                  </a:outerShdw>
                </a:effectLst>
              </a:rPr>
              <a:t>safely</a:t>
            </a:r>
            <a:r>
              <a:rPr lang="en-US" sz="2000" dirty="0">
                <a:effectLst>
                  <a:outerShdw blurRad="38100" dist="38100" dir="2700000" algn="tl">
                    <a:srgbClr val="000000">
                      <a:alpha val="43137"/>
                    </a:srgbClr>
                  </a:outerShdw>
                </a:effectLst>
              </a:rPr>
              <a:t> in combinations with bile acid-binding </a:t>
            </a:r>
            <a:r>
              <a:rPr lang="en-US" sz="2000" dirty="0" smtClean="0">
                <a:effectLst>
                  <a:outerShdw blurRad="38100" dist="38100" dir="2700000" algn="tl">
                    <a:srgbClr val="000000">
                      <a:alpha val="43137"/>
                    </a:srgbClr>
                  </a:outerShdw>
                </a:effectLst>
              </a:rPr>
              <a:t>agents or </a:t>
            </a:r>
            <a:r>
              <a:rPr lang="en-US" sz="2000" u="sng" dirty="0" smtClean="0">
                <a:effectLst>
                  <a:outerShdw blurRad="38100" dist="38100" dir="2700000" algn="tl">
                    <a:srgbClr val="000000">
                      <a:alpha val="43137"/>
                    </a:srgbClr>
                  </a:outerShdw>
                </a:effectLst>
              </a:rPr>
              <a:t>fibrates</a:t>
            </a:r>
          </a:p>
          <a:p>
            <a:r>
              <a:rPr lang="en-US" sz="2000" dirty="0" smtClean="0">
                <a:effectLst>
                  <a:outerShdw blurRad="38100" dist="38100" dir="2700000" algn="tl">
                    <a:srgbClr val="000000">
                      <a:alpha val="43137"/>
                    </a:srgbClr>
                  </a:outerShdw>
                </a:effectLst>
              </a:rPr>
              <a:t>Contraindicated </a:t>
            </a:r>
            <a:r>
              <a:rPr lang="en-US" sz="2000" dirty="0">
                <a:effectLst>
                  <a:outerShdw blurRad="38100" dist="38100" dir="2700000" algn="tl">
                    <a:srgbClr val="000000">
                      <a:alpha val="43137"/>
                    </a:srgbClr>
                  </a:outerShdw>
                </a:effectLst>
              </a:rPr>
              <a:t>in </a:t>
            </a:r>
            <a:r>
              <a:rPr lang="en-US" sz="2000" dirty="0" smtClean="0">
                <a:effectLst>
                  <a:outerShdw blurRad="38100" dist="38100" dir="2700000" algn="tl">
                    <a:srgbClr val="000000">
                      <a:alpha val="43137"/>
                    </a:srgbClr>
                  </a:outerShdw>
                </a:effectLst>
              </a:rPr>
              <a:t>patients </a:t>
            </a:r>
            <a:r>
              <a:rPr lang="en-US" sz="2000" dirty="0">
                <a:effectLst>
                  <a:outerShdw blurRad="38100" dist="38100" dir="2700000" algn="tl">
                    <a:srgbClr val="000000">
                      <a:alpha val="43137"/>
                    </a:srgbClr>
                  </a:outerShdw>
                </a:effectLst>
              </a:rPr>
              <a:t>with active </a:t>
            </a:r>
            <a:r>
              <a:rPr lang="en-US" sz="2000" u="sng" dirty="0">
                <a:effectLst>
                  <a:outerShdw blurRad="38100" dist="38100" dir="2700000" algn="tl">
                    <a:srgbClr val="000000">
                      <a:alpha val="43137"/>
                    </a:srgbClr>
                  </a:outerShdw>
                </a:effectLst>
              </a:rPr>
              <a:t>peptic ulcer </a:t>
            </a:r>
            <a:r>
              <a:rPr lang="en-US" sz="2000" dirty="0" smtClean="0">
                <a:effectLst>
                  <a:outerShdw blurRad="38100" dist="38100" dir="2700000" algn="tl">
                    <a:srgbClr val="000000">
                      <a:alpha val="43137"/>
                    </a:srgbClr>
                  </a:outerShdw>
                </a:effectLst>
              </a:rPr>
              <a:t>disease</a:t>
            </a:r>
          </a:p>
          <a:p>
            <a:r>
              <a:rPr lang="en-US" sz="2000" dirty="0" smtClean="0">
                <a:solidFill>
                  <a:srgbClr val="FFC000"/>
                </a:solidFill>
                <a:effectLst>
                  <a:outerShdw blurRad="38100" dist="38100" dir="2700000" algn="tl">
                    <a:srgbClr val="000000">
                      <a:alpha val="43137"/>
                    </a:srgbClr>
                  </a:outerShdw>
                </a:effectLst>
              </a:rPr>
              <a:t>5%</a:t>
            </a:r>
            <a:r>
              <a:rPr lang="en-US" sz="2000" dirty="0" smtClean="0">
                <a:effectLst>
                  <a:outerShdw blurRad="38100" dist="38100" dir="2700000" algn="tl">
                    <a:srgbClr val="000000">
                      <a:alpha val="43137"/>
                    </a:srgbClr>
                  </a:outerShdw>
                </a:effectLst>
              </a:rPr>
              <a:t> increase in FBS and </a:t>
            </a:r>
            <a:r>
              <a:rPr lang="en-US" sz="2000" dirty="0" smtClean="0">
                <a:solidFill>
                  <a:srgbClr val="FFC000"/>
                </a:solidFill>
                <a:effectLst>
                  <a:outerShdw blurRad="38100" dist="38100" dir="2700000" algn="tl">
                    <a:srgbClr val="000000">
                      <a:alpha val="43137"/>
                    </a:srgbClr>
                  </a:outerShdw>
                </a:effectLst>
              </a:rPr>
              <a:t>0.3% </a:t>
            </a:r>
            <a:r>
              <a:rPr lang="en-US" sz="2000" dirty="0" smtClean="0">
                <a:effectLst>
                  <a:outerShdw blurRad="38100" dist="38100" dir="2700000" algn="tl">
                    <a:srgbClr val="000000">
                      <a:alpha val="43137"/>
                    </a:srgbClr>
                  </a:outerShdw>
                </a:effectLst>
              </a:rPr>
              <a:t>in HbA1c</a:t>
            </a:r>
          </a:p>
          <a:p>
            <a:r>
              <a:rPr lang="en-US" sz="2000" dirty="0" smtClean="0">
                <a:solidFill>
                  <a:srgbClr val="FFC000"/>
                </a:solidFill>
                <a:effectLst>
                  <a:outerShdw blurRad="38100" dist="38100" dir="2700000" algn="tl">
                    <a:srgbClr val="000000">
                      <a:alpha val="43137"/>
                    </a:srgbClr>
                  </a:outerShdw>
                </a:effectLst>
              </a:rPr>
              <a:t>10%</a:t>
            </a:r>
            <a:r>
              <a:rPr lang="en-US" sz="2000" dirty="0" smtClean="0">
                <a:effectLst>
                  <a:outerShdw blurRad="38100" dist="38100" dir="2700000" algn="tl">
                    <a:srgbClr val="000000">
                      <a:alpha val="43137"/>
                    </a:srgbClr>
                  </a:outerShdw>
                </a:effectLst>
              </a:rPr>
              <a:t> increase in uric acid</a:t>
            </a:r>
          </a:p>
          <a:p>
            <a:pPr marL="0" indent="0" algn="ctr">
              <a:buNone/>
            </a:pPr>
            <a:r>
              <a:rPr lang="en-US" dirty="0" smtClean="0">
                <a:solidFill>
                  <a:schemeClr val="accent1">
                    <a:lumMod val="60000"/>
                    <a:lumOff val="40000"/>
                  </a:schemeClr>
                </a:solidFill>
                <a:effectLst>
                  <a:outerShdw blurRad="38100" dist="38100" dir="2700000" algn="tl">
                    <a:srgbClr val="000000">
                      <a:alpha val="43137"/>
                    </a:srgbClr>
                  </a:outerShdw>
                </a:effectLst>
              </a:rPr>
              <a:t>No clear direct evidence that raising HDL-C really results in CVD prevention</a:t>
            </a:r>
            <a:endParaRPr lang="en-US" dirty="0">
              <a:solidFill>
                <a:schemeClr val="accent1">
                  <a:lumMod val="60000"/>
                  <a:lumOff val="40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512614416"/>
      </p:ext>
    </p:extLst>
  </p:cSld>
  <p:clrMapOvr>
    <a:masterClrMapping/>
  </p:clrMapOvr>
  <p:transition>
    <p:fade thruBlk="1"/>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effectLst>
                  <a:outerShdw blurRad="38100" dist="38100" dir="2700000" algn="tl">
                    <a:srgbClr val="000000">
                      <a:alpha val="43137"/>
                    </a:srgbClr>
                  </a:outerShdw>
                </a:effectLst>
              </a:rPr>
              <a:t>Fibrates</a:t>
            </a:r>
          </a:p>
        </p:txBody>
      </p:sp>
      <p:sp>
        <p:nvSpPr>
          <p:cNvPr id="3" name="Content Placeholder 2"/>
          <p:cNvSpPr>
            <a:spLocks noGrp="1"/>
          </p:cNvSpPr>
          <p:nvPr>
            <p:ph idx="1"/>
          </p:nvPr>
        </p:nvSpPr>
        <p:spPr>
          <a:xfrm>
            <a:off x="0" y="533400"/>
            <a:ext cx="9144000" cy="6324600"/>
          </a:xfrm>
        </p:spPr>
        <p:txBody>
          <a:bodyPr/>
          <a:lstStyle/>
          <a:p>
            <a:r>
              <a:rPr lang="en-US" dirty="0" smtClean="0">
                <a:effectLst>
                  <a:outerShdw blurRad="38100" dist="38100" dir="2700000" algn="tl">
                    <a:srgbClr val="000000">
                      <a:alpha val="43137"/>
                    </a:srgbClr>
                  </a:outerShdw>
                </a:effectLst>
              </a:rPr>
              <a:t>Activator of </a:t>
            </a:r>
            <a:r>
              <a:rPr lang="en-US" u="sng" dirty="0" smtClean="0">
                <a:effectLst>
                  <a:outerShdw blurRad="38100" dist="38100" dir="2700000" algn="tl">
                    <a:srgbClr val="000000">
                      <a:alpha val="43137"/>
                    </a:srgbClr>
                  </a:outerShdw>
                </a:effectLst>
              </a:rPr>
              <a:t>PPAR-α</a:t>
            </a:r>
          </a:p>
          <a:p>
            <a:pPr lvl="1"/>
            <a:r>
              <a:rPr lang="en-US" dirty="0" smtClean="0">
                <a:effectLst>
                  <a:outerShdw blurRad="38100" dist="38100" dir="2700000" algn="tl">
                    <a:srgbClr val="000000">
                      <a:alpha val="43137"/>
                    </a:srgbClr>
                  </a:outerShdw>
                </a:effectLst>
              </a:rPr>
              <a:t>Induction </a:t>
            </a:r>
            <a:r>
              <a:rPr lang="en-US" dirty="0">
                <a:effectLst>
                  <a:outerShdw blurRad="38100" dist="38100" dir="2700000" algn="tl">
                    <a:srgbClr val="000000">
                      <a:alpha val="43137"/>
                    </a:srgbClr>
                  </a:outerShdw>
                </a:effectLst>
              </a:rPr>
              <a:t>of </a:t>
            </a:r>
            <a:r>
              <a:rPr lang="en-US" dirty="0" smtClean="0">
                <a:effectLst>
                  <a:outerShdw blurRad="38100" dist="38100" dir="2700000" algn="tl">
                    <a:srgbClr val="000000">
                      <a:alpha val="43137"/>
                    </a:srgbClr>
                  </a:outerShdw>
                </a:effectLst>
              </a:rPr>
              <a:t>LPL</a:t>
            </a:r>
          </a:p>
          <a:p>
            <a:pPr lvl="1"/>
            <a:r>
              <a:rPr lang="en-US" dirty="0" smtClean="0">
                <a:effectLst>
                  <a:outerShdw blurRad="38100" dist="38100" dir="2700000" algn="tl">
                    <a:srgbClr val="000000">
                      <a:alpha val="43137"/>
                    </a:srgbClr>
                  </a:outerShdw>
                </a:effectLst>
              </a:rPr>
              <a:t>Repression </a:t>
            </a:r>
            <a:r>
              <a:rPr lang="en-US" dirty="0">
                <a:effectLst>
                  <a:outerShdw blurRad="38100" dist="38100" dir="2700000" algn="tl">
                    <a:srgbClr val="000000">
                      <a:alpha val="43137"/>
                    </a:srgbClr>
                  </a:outerShdw>
                </a:effectLst>
              </a:rPr>
              <a:t>of </a:t>
            </a:r>
            <a:r>
              <a:rPr lang="en-US" dirty="0" smtClean="0">
                <a:effectLst>
                  <a:outerShdw blurRad="38100" dist="38100" dir="2700000" algn="tl">
                    <a:srgbClr val="000000">
                      <a:alpha val="43137"/>
                    </a:srgbClr>
                  </a:outerShdw>
                </a:effectLst>
              </a:rPr>
              <a:t>ApoC-III</a:t>
            </a:r>
          </a:p>
          <a:p>
            <a:r>
              <a:rPr lang="en-US" sz="2000" dirty="0">
                <a:effectLst>
                  <a:outerShdw blurRad="38100" dist="38100" dir="2700000" algn="tl">
                    <a:srgbClr val="000000">
                      <a:alpha val="43137"/>
                    </a:srgbClr>
                  </a:outerShdw>
                </a:effectLst>
              </a:rPr>
              <a:t>Clofibrate (associated with </a:t>
            </a:r>
            <a:r>
              <a:rPr lang="en-US" sz="2000" dirty="0" smtClean="0">
                <a:effectLst>
                  <a:outerShdw blurRad="38100" dist="38100" dir="2700000" algn="tl">
                    <a:srgbClr val="000000">
                      <a:alpha val="43137"/>
                    </a:srgbClr>
                  </a:outerShdw>
                </a:effectLst>
              </a:rPr>
              <a:t>cholangiocarcinoma and GI malignancies)</a:t>
            </a:r>
          </a:p>
          <a:p>
            <a:r>
              <a:rPr lang="en-US" sz="2000" dirty="0" smtClean="0">
                <a:effectLst>
                  <a:outerShdw blurRad="38100" dist="38100" dir="2700000" algn="tl">
                    <a:srgbClr val="000000">
                      <a:alpha val="43137"/>
                    </a:srgbClr>
                  </a:outerShdw>
                </a:effectLst>
              </a:rPr>
              <a:t>Gemfibrozil</a:t>
            </a:r>
          </a:p>
          <a:p>
            <a:r>
              <a:rPr lang="en-US" sz="2000" dirty="0" smtClean="0">
                <a:effectLst>
                  <a:outerShdw blurRad="38100" dist="38100" dir="2700000" algn="tl">
                    <a:srgbClr val="000000">
                      <a:alpha val="43137"/>
                    </a:srgbClr>
                  </a:outerShdw>
                </a:effectLst>
              </a:rPr>
              <a:t>Fenofibrate</a:t>
            </a:r>
          </a:p>
          <a:p>
            <a:r>
              <a:rPr lang="en-US" sz="2000" dirty="0" smtClean="0">
                <a:effectLst>
                  <a:outerShdw blurRad="38100" dist="38100" dir="2700000" algn="tl">
                    <a:srgbClr val="000000">
                      <a:alpha val="43137"/>
                    </a:srgbClr>
                  </a:outerShdw>
                </a:effectLst>
              </a:rPr>
              <a:t>Bezafibrate</a:t>
            </a:r>
          </a:p>
          <a:p>
            <a:r>
              <a:rPr lang="en-US" sz="2000" dirty="0" smtClean="0">
                <a:solidFill>
                  <a:srgbClr val="FFC000"/>
                </a:solidFill>
                <a:effectLst>
                  <a:outerShdw blurRad="38100" dist="38100" dir="2700000" algn="tl">
                    <a:srgbClr val="000000">
                      <a:alpha val="43137"/>
                    </a:srgbClr>
                  </a:outerShdw>
                </a:effectLst>
              </a:rPr>
              <a:t>↓TG = 35–50% </a:t>
            </a:r>
            <a:r>
              <a:rPr lang="en-US" sz="2000" dirty="0" smtClean="0">
                <a:effectLst>
                  <a:outerShdw blurRad="38100" dist="38100" dir="2700000" algn="tl">
                    <a:srgbClr val="000000">
                      <a:alpha val="43137"/>
                    </a:srgbClr>
                  </a:outerShdw>
                </a:effectLst>
              </a:rPr>
              <a:t>and </a:t>
            </a:r>
            <a:r>
              <a:rPr lang="en-US" sz="2000" dirty="0" smtClean="0">
                <a:solidFill>
                  <a:srgbClr val="FFC000"/>
                </a:solidFill>
                <a:effectLst>
                  <a:outerShdw blurRad="38100" dist="38100" dir="2700000" algn="tl">
                    <a:srgbClr val="000000">
                      <a:alpha val="43137"/>
                    </a:srgbClr>
                  </a:outerShdw>
                </a:effectLst>
              </a:rPr>
              <a:t>↑HDL-C </a:t>
            </a:r>
            <a:r>
              <a:rPr lang="en-US" sz="2000" dirty="0">
                <a:solidFill>
                  <a:srgbClr val="FFC000"/>
                </a:solidFill>
                <a:effectLst>
                  <a:outerShdw blurRad="38100" dist="38100" dir="2700000" algn="tl">
                    <a:srgbClr val="000000">
                      <a:alpha val="43137"/>
                    </a:srgbClr>
                  </a:outerShdw>
                </a:effectLst>
              </a:rPr>
              <a:t>= </a:t>
            </a:r>
            <a:r>
              <a:rPr lang="en-US" sz="2000" dirty="0" smtClean="0">
                <a:solidFill>
                  <a:srgbClr val="FFC000"/>
                </a:solidFill>
                <a:effectLst>
                  <a:outerShdw blurRad="38100" dist="38100" dir="2700000" algn="tl">
                    <a:srgbClr val="000000">
                      <a:alpha val="43137"/>
                    </a:srgbClr>
                  </a:outerShdw>
                </a:effectLst>
              </a:rPr>
              <a:t>5–20%</a:t>
            </a:r>
          </a:p>
          <a:p>
            <a:r>
              <a:rPr lang="en-US" sz="2000" dirty="0" smtClean="0">
                <a:effectLst>
                  <a:outerShdw blurRad="38100" dist="38100" dir="2700000" algn="tl">
                    <a:srgbClr val="000000">
                      <a:alpha val="43137"/>
                    </a:srgbClr>
                  </a:outerShdw>
                </a:effectLst>
              </a:rPr>
              <a:t>Reduction of diabetic </a:t>
            </a:r>
            <a:r>
              <a:rPr lang="en-US" sz="2000" u="sng" dirty="0" smtClean="0">
                <a:effectLst>
                  <a:outerShdw blurRad="38100" dist="38100" dir="2700000" algn="tl">
                    <a:srgbClr val="000000">
                      <a:alpha val="43137"/>
                    </a:srgbClr>
                  </a:outerShdw>
                </a:effectLst>
              </a:rPr>
              <a:t>retinopathy</a:t>
            </a:r>
            <a:r>
              <a:rPr lang="en-US" sz="2000" dirty="0" smtClean="0">
                <a:effectLst>
                  <a:outerShdw blurRad="38100" dist="38100" dir="2700000" algn="tl">
                    <a:srgbClr val="000000">
                      <a:alpha val="43137"/>
                    </a:srgbClr>
                  </a:outerShdw>
                </a:effectLst>
              </a:rPr>
              <a:t>, progression of </a:t>
            </a:r>
            <a:r>
              <a:rPr lang="en-US" sz="2000" u="sng" dirty="0" smtClean="0">
                <a:effectLst>
                  <a:outerShdw blurRad="38100" dist="38100" dir="2700000" algn="tl">
                    <a:srgbClr val="000000">
                      <a:alpha val="43137"/>
                    </a:srgbClr>
                  </a:outerShdw>
                </a:effectLst>
              </a:rPr>
              <a:t>microalbuminuria</a:t>
            </a:r>
            <a:r>
              <a:rPr lang="en-US" sz="2000" dirty="0" smtClean="0">
                <a:effectLst>
                  <a:outerShdw blurRad="38100" dist="38100" dir="2700000" algn="tl">
                    <a:srgbClr val="000000">
                      <a:alpha val="43137"/>
                    </a:srgbClr>
                  </a:outerShdw>
                </a:effectLst>
              </a:rPr>
              <a:t> and risk of limb amputations</a:t>
            </a:r>
          </a:p>
          <a:p>
            <a:r>
              <a:rPr lang="en-US" sz="2000" dirty="0" smtClean="0">
                <a:effectLst>
                  <a:outerShdw blurRad="38100" dist="38100" dir="2700000" algn="tl">
                    <a:srgbClr val="000000">
                      <a:alpha val="43137"/>
                    </a:srgbClr>
                  </a:outerShdw>
                </a:effectLst>
              </a:rPr>
              <a:t>Bezafibrate reduced the severity of intermittent </a:t>
            </a:r>
            <a:r>
              <a:rPr lang="en-US" sz="2000" u="sng" dirty="0" smtClean="0">
                <a:effectLst>
                  <a:outerShdw blurRad="38100" dist="38100" dir="2700000" algn="tl">
                    <a:srgbClr val="000000">
                      <a:alpha val="43137"/>
                    </a:srgbClr>
                  </a:outerShdw>
                </a:effectLst>
              </a:rPr>
              <a:t>claudication</a:t>
            </a:r>
          </a:p>
          <a:p>
            <a:r>
              <a:rPr lang="en-US" sz="2000" dirty="0" smtClean="0">
                <a:effectLst>
                  <a:outerShdw blurRad="38100" dist="38100" dir="2700000" algn="tl">
                    <a:srgbClr val="000000">
                      <a:alpha val="43137"/>
                    </a:srgbClr>
                  </a:outerShdw>
                </a:effectLst>
              </a:rPr>
              <a:t>Bezafibrate decreases blood glucose level, HbA1C, insulin resistance and reduces the incidence of T2DM (↑adiponectin)</a:t>
            </a:r>
          </a:p>
          <a:p>
            <a:r>
              <a:rPr lang="en-US" sz="2000" dirty="0" smtClean="0">
                <a:effectLst>
                  <a:outerShdw blurRad="38100" dist="38100" dir="2700000" algn="tl">
                    <a:srgbClr val="000000">
                      <a:alpha val="43137"/>
                    </a:srgbClr>
                  </a:outerShdw>
                </a:effectLst>
              </a:rPr>
              <a:t>Interaction with </a:t>
            </a:r>
            <a:r>
              <a:rPr lang="en-US" sz="2000" u="sng" dirty="0" smtClean="0">
                <a:effectLst>
                  <a:outerShdw blurRad="38100" dist="38100" dir="2700000" algn="tl">
                    <a:srgbClr val="000000">
                      <a:alpha val="43137"/>
                    </a:srgbClr>
                  </a:outerShdw>
                </a:effectLst>
              </a:rPr>
              <a:t>statins</a:t>
            </a:r>
          </a:p>
          <a:p>
            <a:pPr lvl="1"/>
            <a:r>
              <a:rPr lang="en-US" dirty="0" smtClean="0">
                <a:effectLst>
                  <a:outerShdw blurRad="38100" dist="38100" dir="2700000" algn="tl">
                    <a:srgbClr val="000000">
                      <a:alpha val="43137"/>
                    </a:srgbClr>
                  </a:outerShdw>
                </a:effectLst>
              </a:rPr>
              <a:t>Gemfibrozil (statin levels </a:t>
            </a:r>
            <a:r>
              <a:rPr lang="en-US" dirty="0" smtClean="0">
                <a:solidFill>
                  <a:srgbClr val="FFC000"/>
                </a:solidFill>
                <a:effectLst>
                  <a:outerShdw blurRad="38100" dist="38100" dir="2700000" algn="tl">
                    <a:srgbClr val="000000">
                      <a:alpha val="43137"/>
                    </a:srgbClr>
                  </a:outerShdw>
                </a:effectLst>
              </a:rPr>
              <a:t>2-6X</a:t>
            </a:r>
            <a:r>
              <a:rPr lang="en-US" dirty="0" smtClean="0">
                <a:effectLst>
                  <a:outerShdw blurRad="38100" dist="38100" dir="2700000" algn="tl">
                    <a:srgbClr val="000000">
                      <a:alpha val="43137"/>
                    </a:srgbClr>
                  </a:outerShdw>
                </a:effectLst>
              </a:rPr>
              <a:t>)</a:t>
            </a:r>
          </a:p>
          <a:p>
            <a:pPr lvl="1"/>
            <a:r>
              <a:rPr lang="en-US" u="sng" dirty="0" smtClean="0">
                <a:effectLst>
                  <a:outerShdw blurRad="38100" dist="38100" dir="2700000" algn="tl">
                    <a:srgbClr val="000000">
                      <a:alpha val="43137"/>
                    </a:srgbClr>
                  </a:outerShdw>
                </a:effectLst>
              </a:rPr>
              <a:t>Fenofibrate</a:t>
            </a:r>
            <a:r>
              <a:rPr lang="en-US" dirty="0" smtClean="0">
                <a:effectLst>
                  <a:outerShdw blurRad="38100" dist="38100" dir="2700000" algn="tl">
                    <a:srgbClr val="000000">
                      <a:alpha val="43137"/>
                    </a:srgbClr>
                  </a:outerShdw>
                </a:effectLst>
              </a:rPr>
              <a:t> (no effect)</a:t>
            </a:r>
          </a:p>
          <a:p>
            <a:pPr lvl="1"/>
            <a:r>
              <a:rPr lang="en-US" u="sng" dirty="0" smtClean="0">
                <a:effectLst>
                  <a:outerShdw blurRad="38100" dist="38100" dir="2700000" algn="tl">
                    <a:srgbClr val="000000">
                      <a:alpha val="43137"/>
                    </a:srgbClr>
                  </a:outerShdw>
                </a:effectLst>
              </a:rPr>
              <a:t>Fluvastatin</a:t>
            </a:r>
            <a:r>
              <a:rPr lang="en-US" dirty="0" smtClean="0">
                <a:effectLst>
                  <a:outerShdw blurRad="38100" dist="38100" dir="2700000" algn="tl">
                    <a:srgbClr val="000000">
                      <a:alpha val="43137"/>
                    </a:srgbClr>
                  </a:outerShdw>
                </a:effectLst>
              </a:rPr>
              <a:t> and </a:t>
            </a:r>
            <a:r>
              <a:rPr lang="en-US" u="sng" dirty="0" smtClean="0">
                <a:effectLst>
                  <a:outerShdw blurRad="38100" dist="38100" dir="2700000" algn="tl">
                    <a:srgbClr val="000000">
                      <a:alpha val="43137"/>
                    </a:srgbClr>
                  </a:outerShdw>
                </a:effectLst>
              </a:rPr>
              <a:t>pravastatin</a:t>
            </a:r>
            <a:r>
              <a:rPr lang="en-US" dirty="0" smtClean="0">
                <a:effectLst>
                  <a:outerShdw blurRad="38100" dist="38100" dir="2700000" algn="tl">
                    <a:srgbClr val="000000">
                      <a:alpha val="43137"/>
                    </a:srgbClr>
                  </a:outerShdw>
                </a:effectLst>
              </a:rPr>
              <a:t> may be preferable</a:t>
            </a:r>
          </a:p>
        </p:txBody>
      </p:sp>
    </p:spTree>
    <p:extLst>
      <p:ext uri="{BB962C8B-B14F-4D97-AF65-F5344CB8AC3E}">
        <p14:creationId xmlns:p14="http://schemas.microsoft.com/office/powerpoint/2010/main" val="234094539"/>
      </p:ext>
    </p:extLst>
  </p:cSld>
  <p:clrMapOvr>
    <a:masterClrMapping/>
  </p:clrMapOvr>
  <p:transition>
    <p:fade thruBlk="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0" y="1828800"/>
            <a:ext cx="9296400" cy="76200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8000" b="1" spc="50" dirty="0" smtClean="0">
                <a:ln w="11430"/>
                <a:solidFill>
                  <a:srgbClr val="C00000"/>
                </a:solidFill>
                <a:effectLst>
                  <a:outerShdw blurRad="76200" dist="50800" dir="5400000" algn="tl" rotWithShape="0">
                    <a:srgbClr val="000000">
                      <a:alpha val="65000"/>
                    </a:srgbClr>
                  </a:outerShdw>
                </a:effectLst>
              </a:rPr>
              <a:t>Management</a:t>
            </a:r>
            <a:br>
              <a:rPr lang="en-US" sz="8000" b="1" spc="50" dirty="0" smtClean="0">
                <a:ln w="11430"/>
                <a:solidFill>
                  <a:srgbClr val="C00000"/>
                </a:solidFill>
                <a:effectLst>
                  <a:outerShdw blurRad="76200" dist="50800" dir="5400000" algn="tl" rotWithShape="0">
                    <a:srgbClr val="000000">
                      <a:alpha val="65000"/>
                    </a:srgbClr>
                  </a:outerShdw>
                </a:effectLst>
              </a:rPr>
            </a:br>
            <a:r>
              <a:rPr lang="en-US" sz="8000" b="1" spc="50" dirty="0" smtClean="0">
                <a:ln w="11430"/>
                <a:solidFill>
                  <a:srgbClr val="C00000"/>
                </a:solidFill>
                <a:effectLst>
                  <a:outerShdw blurRad="76200" dist="50800" dir="5400000" algn="tl" rotWithShape="0">
                    <a:srgbClr val="000000">
                      <a:alpha val="65000"/>
                    </a:srgbClr>
                  </a:outerShdw>
                </a:effectLst>
              </a:rPr>
              <a:t> of</a:t>
            </a:r>
            <a:br>
              <a:rPr lang="en-US" sz="8000" b="1" spc="50" dirty="0" smtClean="0">
                <a:ln w="11430"/>
                <a:solidFill>
                  <a:srgbClr val="C00000"/>
                </a:solidFill>
                <a:effectLst>
                  <a:outerShdw blurRad="76200" dist="50800" dir="5400000" algn="tl" rotWithShape="0">
                    <a:srgbClr val="000000">
                      <a:alpha val="65000"/>
                    </a:srgbClr>
                  </a:outerShdw>
                </a:effectLst>
              </a:rPr>
            </a:br>
            <a:r>
              <a:rPr lang="en-US" sz="8000" b="1" spc="50" dirty="0" smtClean="0">
                <a:ln w="11430"/>
                <a:solidFill>
                  <a:srgbClr val="C00000"/>
                </a:solidFill>
                <a:effectLst>
                  <a:outerShdw blurRad="76200" dist="50800" dir="5400000" algn="tl" rotWithShape="0">
                    <a:srgbClr val="000000">
                      <a:alpha val="65000"/>
                    </a:srgbClr>
                  </a:outerShdw>
                </a:effectLst>
              </a:rPr>
              <a:t> Dyslipidemia</a:t>
            </a:r>
            <a:endParaRPr lang="en-US" sz="8000" b="1" spc="50" dirty="0">
              <a:ln w="11430"/>
              <a:solidFill>
                <a:srgbClr val="C00000"/>
              </a:solidFill>
              <a:effectLst>
                <a:outerShdw blurRad="76200" dist="50800" dir="5400000" algn="tl" rotWithShape="0">
                  <a:srgbClr val="000000">
                    <a:alpha val="65000"/>
                  </a:srgbClr>
                </a:outerShdw>
              </a:effectLst>
            </a:endParaRPr>
          </a:p>
        </p:txBody>
      </p:sp>
      <p:sp>
        <p:nvSpPr>
          <p:cNvPr id="2051" name="Rectangle 3"/>
          <p:cNvSpPr>
            <a:spLocks noGrp="1" noChangeArrowheads="1"/>
          </p:cNvSpPr>
          <p:nvPr>
            <p:ph type="subTitle" idx="1"/>
          </p:nvPr>
        </p:nvSpPr>
        <p:spPr>
          <a:xfrm>
            <a:off x="-33867" y="4572000"/>
            <a:ext cx="9144000" cy="1600200"/>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800" dirty="0" smtClean="0">
                <a:ln w="11430"/>
                <a:solidFill>
                  <a:srgbClr val="FFC000"/>
                </a:solidFill>
                <a:effectLst>
                  <a:outerShdw blurRad="50800" dist="39000" dir="5460000" algn="tl">
                    <a:srgbClr val="000000">
                      <a:alpha val="38000"/>
                    </a:srgbClr>
                  </a:outerShdw>
                </a:effectLst>
              </a:rPr>
              <a:t>Navid Saadat, MD</a:t>
            </a:r>
            <a:br>
              <a:rPr lang="en-US" sz="2800" dirty="0" smtClean="0">
                <a:ln w="11430"/>
                <a:solidFill>
                  <a:srgbClr val="FFC000"/>
                </a:solidFill>
                <a:effectLst>
                  <a:outerShdw blurRad="50800" dist="39000" dir="5460000" algn="tl">
                    <a:srgbClr val="000000">
                      <a:alpha val="38000"/>
                    </a:srgbClr>
                  </a:outerShdw>
                </a:effectLst>
              </a:rPr>
            </a:br>
            <a:r>
              <a:rPr lang="en-US" sz="2800" dirty="0" smtClean="0">
                <a:ln w="11430"/>
                <a:solidFill>
                  <a:srgbClr val="FFC000"/>
                </a:solidFill>
                <a:effectLst>
                  <a:outerShdw blurRad="50800" dist="39000" dir="5460000" algn="tl">
                    <a:srgbClr val="000000">
                      <a:alpha val="38000"/>
                    </a:srgbClr>
                  </a:outerShdw>
                </a:effectLst>
              </a:rPr>
              <a:t>Associate Professor of Endocrinology</a:t>
            </a:r>
            <a:br>
              <a:rPr lang="en-US" sz="2800" dirty="0" smtClean="0">
                <a:ln w="11430"/>
                <a:solidFill>
                  <a:srgbClr val="FFC000"/>
                </a:solidFill>
                <a:effectLst>
                  <a:outerShdw blurRad="50800" dist="39000" dir="5460000" algn="tl">
                    <a:srgbClr val="000000">
                      <a:alpha val="38000"/>
                    </a:srgbClr>
                  </a:outerShdw>
                </a:effectLst>
              </a:rPr>
            </a:br>
            <a:r>
              <a:rPr lang="en-US" sz="2800" dirty="0" smtClean="0">
                <a:ln w="11430"/>
                <a:solidFill>
                  <a:srgbClr val="FFC000"/>
                </a:solidFill>
                <a:effectLst>
                  <a:outerShdw blurRad="50800" dist="39000" dir="5460000" algn="tl">
                    <a:srgbClr val="000000">
                      <a:alpha val="38000"/>
                    </a:srgbClr>
                  </a:outerShdw>
                </a:effectLst>
              </a:rPr>
              <a:t>Shahid Beheshti University of Medical Sciences</a:t>
            </a:r>
            <a:endParaRPr lang="en-US" sz="2800" dirty="0">
              <a:ln w="11430"/>
              <a:solidFill>
                <a:srgbClr val="FFC000"/>
              </a:solidFill>
              <a:effectLst>
                <a:outerShdw blurRad="50800" dist="39000" dir="5460000" algn="tl">
                  <a:srgbClr val="000000">
                    <a:alpha val="38000"/>
                  </a:srgbClr>
                </a:outerShdw>
              </a:effectLst>
            </a:endParaRPr>
          </a:p>
        </p:txBody>
      </p:sp>
    </p:spTree>
  </p:cSld>
  <p:clrMapOvr>
    <a:masterClrMapping/>
  </p:clrMapOvr>
  <p:transition>
    <p:fade thruBlk="1"/>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solidFill>
                  <a:srgbClr val="FFFFFF"/>
                </a:solidFill>
                <a:effectLst>
                  <a:outerShdw blurRad="38100" dist="38100" dir="2700000" algn="tl">
                    <a:srgbClr val="000000">
                      <a:alpha val="43137"/>
                    </a:srgbClr>
                  </a:outerShdw>
                </a:effectLst>
              </a:rPr>
              <a:t>Fibrates</a:t>
            </a:r>
            <a:endParaRPr lang="en-US" dirty="0"/>
          </a:p>
        </p:txBody>
      </p:sp>
      <p:sp>
        <p:nvSpPr>
          <p:cNvPr id="3" name="Content Placeholder 2"/>
          <p:cNvSpPr>
            <a:spLocks noGrp="1"/>
          </p:cNvSpPr>
          <p:nvPr>
            <p:ph idx="1"/>
          </p:nvPr>
        </p:nvSpPr>
        <p:spPr>
          <a:xfrm>
            <a:off x="0" y="685800"/>
            <a:ext cx="9144000" cy="6172200"/>
          </a:xfrm>
        </p:spPr>
        <p:txBody>
          <a:bodyPr/>
          <a:lstStyle/>
          <a:p>
            <a:r>
              <a:rPr lang="en-US" sz="1600" dirty="0">
                <a:effectLst>
                  <a:outerShdw blurRad="38100" dist="38100" dir="2700000" algn="tl">
                    <a:srgbClr val="000000">
                      <a:alpha val="43137"/>
                    </a:srgbClr>
                  </a:outerShdw>
                </a:effectLst>
              </a:rPr>
              <a:t>Adverse effects</a:t>
            </a:r>
          </a:p>
          <a:p>
            <a:pPr lvl="1"/>
            <a:r>
              <a:rPr lang="en-US" sz="1600" dirty="0">
                <a:effectLst>
                  <a:outerShdw blurRad="38100" dist="38100" dir="2700000" algn="tl">
                    <a:srgbClr val="000000">
                      <a:alpha val="43137"/>
                    </a:srgbClr>
                  </a:outerShdw>
                </a:effectLst>
              </a:rPr>
              <a:t>GI upsets</a:t>
            </a:r>
          </a:p>
          <a:p>
            <a:pPr lvl="1"/>
            <a:r>
              <a:rPr lang="en-US" sz="1600" dirty="0">
                <a:effectLst>
                  <a:outerShdw blurRad="38100" dist="38100" dir="2700000" algn="tl">
                    <a:srgbClr val="000000">
                      <a:alpha val="43137"/>
                    </a:srgbClr>
                  </a:outerShdw>
                </a:effectLst>
              </a:rPr>
              <a:t>Myopathy (</a:t>
            </a:r>
            <a:r>
              <a:rPr lang="en-US" sz="1600" dirty="0">
                <a:solidFill>
                  <a:srgbClr val="FFC000"/>
                </a:solidFill>
                <a:effectLst>
                  <a:outerShdw blurRad="38100" dist="38100" dir="2700000" algn="tl">
                    <a:srgbClr val="000000">
                      <a:alpha val="43137"/>
                    </a:srgbClr>
                  </a:outerShdw>
                </a:effectLst>
              </a:rPr>
              <a:t>CKD</a:t>
            </a:r>
            <a:r>
              <a:rPr lang="en-US" sz="1600" dirty="0">
                <a:effectLst>
                  <a:outerShdw blurRad="38100" dist="38100" dir="2700000" algn="tl">
                    <a:srgbClr val="000000">
                      <a:alpha val="43137"/>
                    </a:srgbClr>
                  </a:outerShdw>
                </a:effectLst>
              </a:rPr>
              <a:t>)</a:t>
            </a:r>
          </a:p>
          <a:p>
            <a:pPr lvl="1"/>
            <a:r>
              <a:rPr lang="en-US" sz="1600" dirty="0" smtClean="0">
                <a:effectLst>
                  <a:outerShdw blurRad="38100" dist="38100" dir="2700000" algn="tl">
                    <a:srgbClr val="000000">
                      <a:alpha val="43137"/>
                    </a:srgbClr>
                  </a:outerShdw>
                </a:effectLst>
              </a:rPr>
              <a:t>↑Liver enzymes</a:t>
            </a:r>
            <a:endParaRPr lang="en-US" sz="1600" dirty="0">
              <a:effectLst>
                <a:outerShdw blurRad="38100" dist="38100" dir="2700000" algn="tl">
                  <a:srgbClr val="000000">
                    <a:alpha val="43137"/>
                  </a:srgbClr>
                </a:outerShdw>
              </a:effectLst>
            </a:endParaRPr>
          </a:p>
          <a:p>
            <a:pPr lvl="1"/>
            <a:r>
              <a:rPr lang="en-US" sz="1600" dirty="0">
                <a:effectLst>
                  <a:outerShdw blurRad="38100" dist="38100" dir="2700000" algn="tl">
                    <a:srgbClr val="000000">
                      <a:alpha val="43137"/>
                    </a:srgbClr>
                  </a:outerShdw>
                </a:effectLst>
              </a:rPr>
              <a:t>Cholelithiasis</a:t>
            </a:r>
          </a:p>
          <a:p>
            <a:pPr lvl="1"/>
            <a:r>
              <a:rPr lang="en-US" sz="1600" dirty="0">
                <a:effectLst>
                  <a:outerShdw blurRad="38100" dist="38100" dir="2700000" algn="tl">
                    <a:srgbClr val="000000">
                      <a:alpha val="43137"/>
                    </a:srgbClr>
                  </a:outerShdw>
                </a:effectLst>
              </a:rPr>
              <a:t>↑</a:t>
            </a:r>
            <a:r>
              <a:rPr lang="en-US" sz="1600" dirty="0" smtClean="0">
                <a:effectLst>
                  <a:outerShdw blurRad="38100" dist="38100" dir="2700000" algn="tl">
                    <a:srgbClr val="000000">
                      <a:alpha val="43137"/>
                    </a:srgbClr>
                  </a:outerShdw>
                </a:effectLst>
              </a:rPr>
              <a:t>Homocysteine</a:t>
            </a:r>
            <a:endParaRPr lang="en-US" sz="1600" dirty="0">
              <a:effectLst>
                <a:outerShdw blurRad="38100" dist="38100" dir="2700000" algn="tl">
                  <a:srgbClr val="000000">
                    <a:alpha val="43137"/>
                  </a:srgbClr>
                </a:outerShdw>
              </a:effectLst>
            </a:endParaRPr>
          </a:p>
          <a:p>
            <a:pPr lvl="2"/>
            <a:r>
              <a:rPr lang="en-US" sz="1600" u="sng" dirty="0">
                <a:effectLst>
                  <a:outerShdw blurRad="38100" dist="38100" dir="2700000" algn="tl">
                    <a:srgbClr val="000000">
                      <a:alpha val="43137"/>
                    </a:srgbClr>
                  </a:outerShdw>
                </a:effectLst>
              </a:rPr>
              <a:t>Fenofibrate</a:t>
            </a:r>
            <a:r>
              <a:rPr lang="en-US" sz="1600" dirty="0">
                <a:effectLst>
                  <a:outerShdw blurRad="38100" dist="38100" dir="2700000" algn="tl">
                    <a:srgbClr val="000000">
                      <a:alpha val="43137"/>
                    </a:srgbClr>
                  </a:outerShdw>
                </a:effectLst>
              </a:rPr>
              <a:t> and bezafibrate (not gemfibrozil)</a:t>
            </a:r>
          </a:p>
          <a:p>
            <a:r>
              <a:rPr lang="en-US" sz="1600" dirty="0">
                <a:effectLst>
                  <a:outerShdw blurRad="38100" dist="38100" dir="2700000" algn="tl">
                    <a:srgbClr val="000000">
                      <a:alpha val="43137"/>
                    </a:srgbClr>
                  </a:outerShdw>
                </a:effectLst>
              </a:rPr>
              <a:t>Monotherapy with fibrates confer </a:t>
            </a:r>
            <a:r>
              <a:rPr lang="en-US" sz="1600" dirty="0" smtClean="0">
                <a:solidFill>
                  <a:srgbClr val="FFC000"/>
                </a:solidFill>
                <a:effectLst>
                  <a:outerShdw blurRad="38100" dist="38100" dir="2700000" algn="tl">
                    <a:srgbClr val="000000">
                      <a:alpha val="43137"/>
                    </a:srgbClr>
                  </a:outerShdw>
                </a:effectLst>
              </a:rPr>
              <a:t>5X</a:t>
            </a:r>
            <a:r>
              <a:rPr lang="en-US" sz="1600" dirty="0" smtClean="0">
                <a:effectLst>
                  <a:outerShdw blurRad="38100" dist="38100" dir="2700000" algn="tl">
                    <a:srgbClr val="000000">
                      <a:alpha val="43137"/>
                    </a:srgbClr>
                  </a:outerShdw>
                </a:effectLst>
              </a:rPr>
              <a:t> </a:t>
            </a:r>
            <a:r>
              <a:rPr lang="en-US" sz="1600" dirty="0">
                <a:effectLst>
                  <a:outerShdw blurRad="38100" dist="38100" dir="2700000" algn="tl">
                    <a:srgbClr val="000000">
                      <a:alpha val="43137"/>
                    </a:srgbClr>
                  </a:outerShdw>
                </a:effectLst>
              </a:rPr>
              <a:t>increased risk of </a:t>
            </a:r>
            <a:r>
              <a:rPr lang="en-US" sz="1600" dirty="0">
                <a:solidFill>
                  <a:srgbClr val="FFC000"/>
                </a:solidFill>
                <a:effectLst>
                  <a:outerShdw blurRad="38100" dist="38100" dir="2700000" algn="tl">
                    <a:srgbClr val="000000">
                      <a:alpha val="43137"/>
                    </a:srgbClr>
                  </a:outerShdw>
                </a:effectLst>
              </a:rPr>
              <a:t>myopathy</a:t>
            </a:r>
            <a:r>
              <a:rPr lang="en-US" sz="1600" dirty="0">
                <a:effectLst>
                  <a:outerShdw blurRad="38100" dist="38100" dir="2700000" algn="tl">
                    <a:srgbClr val="000000">
                      <a:alpha val="43137"/>
                    </a:srgbClr>
                  </a:outerShdw>
                </a:effectLst>
              </a:rPr>
              <a:t> </a:t>
            </a:r>
            <a:r>
              <a:rPr lang="en-US" sz="1600" dirty="0" smtClean="0">
                <a:effectLst>
                  <a:outerShdw blurRad="38100" dist="38100" dir="2700000" algn="tl">
                    <a:srgbClr val="000000">
                      <a:alpha val="43137"/>
                    </a:srgbClr>
                  </a:outerShdw>
                </a:effectLst>
              </a:rPr>
              <a:t>vs. </a:t>
            </a:r>
            <a:r>
              <a:rPr lang="en-US" sz="1600" dirty="0">
                <a:effectLst>
                  <a:outerShdw blurRad="38100" dist="38100" dir="2700000" algn="tl">
                    <a:srgbClr val="000000">
                      <a:alpha val="43137"/>
                    </a:srgbClr>
                  </a:outerShdw>
                </a:effectLst>
              </a:rPr>
              <a:t>statin monotherapy</a:t>
            </a:r>
          </a:p>
          <a:p>
            <a:pPr lvl="1"/>
            <a:r>
              <a:rPr lang="en-US" sz="1600" dirty="0">
                <a:effectLst>
                  <a:outerShdw blurRad="38100" dist="38100" dir="2700000" algn="tl">
                    <a:srgbClr val="000000">
                      <a:alpha val="43137"/>
                    </a:srgbClr>
                  </a:outerShdw>
                </a:effectLst>
              </a:rPr>
              <a:t>More common with </a:t>
            </a:r>
            <a:r>
              <a:rPr lang="en-US" sz="1600" u="sng" dirty="0">
                <a:effectLst>
                  <a:outerShdw blurRad="38100" dist="38100" dir="2700000" algn="tl">
                    <a:srgbClr val="000000">
                      <a:alpha val="43137"/>
                    </a:srgbClr>
                  </a:outerShdw>
                </a:effectLst>
              </a:rPr>
              <a:t>gemfibrozil</a:t>
            </a:r>
            <a:r>
              <a:rPr lang="en-US" sz="1600" dirty="0">
                <a:effectLst>
                  <a:outerShdw blurRad="38100" dist="38100" dir="2700000" algn="tl">
                    <a:srgbClr val="000000">
                      <a:alpha val="43137"/>
                    </a:srgbClr>
                  </a:outerShdw>
                </a:effectLst>
              </a:rPr>
              <a:t> than with fenofibrate</a:t>
            </a:r>
          </a:p>
          <a:p>
            <a:r>
              <a:rPr lang="en-US" sz="1600" dirty="0" smtClean="0">
                <a:effectLst>
                  <a:outerShdw blurRad="38100" dist="38100" dir="2700000" algn="tl">
                    <a:srgbClr val="000000">
                      <a:alpha val="43137"/>
                    </a:srgbClr>
                  </a:outerShdw>
                </a:effectLst>
              </a:rPr>
              <a:t>Unlike statins, which have demonstrated clinical efficacy across a broad range of LDL-C, fibrates have primarily shown </a:t>
            </a:r>
            <a:r>
              <a:rPr lang="en-US" sz="1600" u="sng" dirty="0" smtClean="0">
                <a:effectLst>
                  <a:outerShdw blurRad="38100" dist="38100" dir="2700000" algn="tl">
                    <a:srgbClr val="000000">
                      <a:alpha val="43137"/>
                    </a:srgbClr>
                  </a:outerShdw>
                </a:effectLst>
              </a:rPr>
              <a:t>reductions</a:t>
            </a:r>
            <a:r>
              <a:rPr lang="en-US" sz="1600" dirty="0" smtClean="0">
                <a:effectLst>
                  <a:outerShdw blurRad="38100" dist="38100" dir="2700000" algn="tl">
                    <a:srgbClr val="000000">
                      <a:alpha val="43137"/>
                    </a:srgbClr>
                  </a:outerShdw>
                </a:effectLst>
              </a:rPr>
              <a:t> in CVD events in subsets of patients with high </a:t>
            </a:r>
            <a:r>
              <a:rPr lang="en-US" sz="1600" dirty="0" smtClean="0">
                <a:solidFill>
                  <a:srgbClr val="FFC000"/>
                </a:solidFill>
                <a:effectLst>
                  <a:outerShdw blurRad="38100" dist="38100" dir="2700000" algn="tl">
                    <a:srgbClr val="000000">
                      <a:alpha val="43137"/>
                    </a:srgbClr>
                  </a:outerShdw>
                </a:effectLst>
              </a:rPr>
              <a:t>TG</a:t>
            </a:r>
            <a:r>
              <a:rPr lang="en-US" sz="1600" dirty="0" smtClean="0">
                <a:effectLst>
                  <a:outerShdw blurRad="38100" dist="38100" dir="2700000" algn="tl">
                    <a:srgbClr val="000000">
                      <a:alpha val="43137"/>
                    </a:srgbClr>
                  </a:outerShdw>
                </a:effectLst>
              </a:rPr>
              <a:t> ( &gt;200 mg/dl ) or </a:t>
            </a:r>
            <a:r>
              <a:rPr lang="en-US" sz="1600" dirty="0" smtClean="0">
                <a:solidFill>
                  <a:srgbClr val="FFC000"/>
                </a:solidFill>
                <a:effectLst>
                  <a:outerShdw blurRad="38100" dist="38100" dir="2700000" algn="tl">
                    <a:srgbClr val="000000">
                      <a:alpha val="43137"/>
                    </a:srgbClr>
                  </a:outerShdw>
                </a:effectLst>
              </a:rPr>
              <a:t>low HDL-C</a:t>
            </a:r>
            <a:r>
              <a:rPr lang="en-US" sz="1600" dirty="0" smtClean="0">
                <a:effectLst>
                  <a:outerShdw blurRad="38100" dist="38100" dir="2700000" algn="tl">
                    <a:srgbClr val="000000">
                      <a:alpha val="43137"/>
                    </a:srgbClr>
                  </a:outerShdw>
                </a:effectLst>
              </a:rPr>
              <a:t> ( &lt;40 mg/dl ) or </a:t>
            </a:r>
            <a:r>
              <a:rPr lang="en-US" sz="1600" u="sng" dirty="0" smtClean="0">
                <a:effectLst>
                  <a:outerShdw blurRad="38100" dist="38100" dir="2700000" algn="tl">
                    <a:srgbClr val="000000">
                      <a:alpha val="43137"/>
                    </a:srgbClr>
                  </a:outerShdw>
                </a:effectLst>
              </a:rPr>
              <a:t>high LDL/HDL cholesterol ratio </a:t>
            </a:r>
            <a:r>
              <a:rPr lang="en-US" sz="1600" dirty="0" smtClean="0">
                <a:effectLst>
                  <a:outerShdw blurRad="38100" dist="38100" dir="2700000" algn="tl">
                    <a:srgbClr val="000000">
                      <a:alpha val="43137"/>
                    </a:srgbClr>
                  </a:outerShdw>
                </a:effectLst>
              </a:rPr>
              <a:t>( </a:t>
            </a:r>
            <a:r>
              <a:rPr lang="en-US" sz="1600" dirty="0" smtClean="0">
                <a:solidFill>
                  <a:srgbClr val="FFC000"/>
                </a:solidFill>
                <a:effectLst>
                  <a:outerShdw blurRad="38100" dist="38100" dir="2700000" algn="tl">
                    <a:srgbClr val="000000">
                      <a:alpha val="43137"/>
                    </a:srgbClr>
                  </a:outerShdw>
                </a:effectLst>
              </a:rPr>
              <a:t>&gt;5.0 </a:t>
            </a:r>
            <a:r>
              <a:rPr lang="en-US" sz="1600" dirty="0" smtClean="0">
                <a:effectLst>
                  <a:outerShdw blurRad="38100" dist="38100" dir="2700000" algn="tl">
                    <a:srgbClr val="000000">
                      <a:alpha val="43137"/>
                    </a:srgbClr>
                  </a:outerShdw>
                </a:effectLst>
              </a:rPr>
              <a:t>)</a:t>
            </a:r>
          </a:p>
          <a:p>
            <a:r>
              <a:rPr lang="en-US" sz="1600" dirty="0" smtClean="0">
                <a:effectLst>
                  <a:outerShdw blurRad="38100" dist="38100" dir="2700000" algn="tl">
                    <a:srgbClr val="000000">
                      <a:alpha val="43137"/>
                    </a:srgbClr>
                  </a:outerShdw>
                </a:effectLst>
              </a:rPr>
              <a:t>All </a:t>
            </a:r>
            <a:r>
              <a:rPr lang="en-US" sz="1600" dirty="0">
                <a:effectLst>
                  <a:outerShdw blurRad="38100" dist="38100" dir="2700000" algn="tl">
                    <a:srgbClr val="000000">
                      <a:alpha val="43137"/>
                    </a:srgbClr>
                  </a:outerShdw>
                </a:effectLst>
              </a:rPr>
              <a:t>fibrates raise </a:t>
            </a:r>
            <a:r>
              <a:rPr lang="en-US" sz="1600" u="sng" dirty="0">
                <a:effectLst>
                  <a:outerShdw blurRad="38100" dist="38100" dir="2700000" algn="tl">
                    <a:srgbClr val="000000">
                      <a:alpha val="43137"/>
                    </a:srgbClr>
                  </a:outerShdw>
                </a:effectLst>
              </a:rPr>
              <a:t>creatinine</a:t>
            </a:r>
            <a:r>
              <a:rPr lang="en-US" sz="1600" dirty="0">
                <a:effectLst>
                  <a:outerShdw blurRad="38100" dist="38100" dir="2700000" algn="tl">
                    <a:srgbClr val="000000">
                      <a:alpha val="43137"/>
                    </a:srgbClr>
                  </a:outerShdw>
                </a:effectLst>
              </a:rPr>
              <a:t> in a reversible manner (especially </a:t>
            </a:r>
            <a:r>
              <a:rPr lang="en-US" sz="1600" dirty="0">
                <a:solidFill>
                  <a:srgbClr val="FFC000"/>
                </a:solidFill>
                <a:effectLst>
                  <a:outerShdw blurRad="38100" dist="38100" dir="2700000" algn="tl">
                    <a:srgbClr val="000000">
                      <a:alpha val="43137"/>
                    </a:srgbClr>
                  </a:outerShdw>
                </a:effectLst>
              </a:rPr>
              <a:t>fenofibrate</a:t>
            </a:r>
            <a:r>
              <a:rPr lang="en-US" sz="1600" dirty="0">
                <a:effectLst>
                  <a:outerShdw blurRad="38100" dist="38100" dir="2700000" algn="tl">
                    <a:srgbClr val="000000">
                      <a:alpha val="43137"/>
                    </a:srgbClr>
                  </a:outerShdw>
                </a:effectLst>
              </a:rPr>
              <a:t>)</a:t>
            </a:r>
          </a:p>
          <a:p>
            <a:pPr lvl="1"/>
            <a:r>
              <a:rPr lang="en-US" sz="1600" dirty="0">
                <a:effectLst>
                  <a:outerShdw blurRad="38100" dist="38100" dir="2700000" algn="tl">
                    <a:srgbClr val="000000">
                      <a:alpha val="43137"/>
                    </a:srgbClr>
                  </a:outerShdw>
                </a:effectLst>
              </a:rPr>
              <a:t>FIELD study =12%</a:t>
            </a:r>
          </a:p>
          <a:p>
            <a:pPr lvl="1"/>
            <a:r>
              <a:rPr lang="en-US" sz="1600" u="sng" dirty="0">
                <a:effectLst>
                  <a:outerShdw blurRad="38100" dist="38100" dir="2700000" algn="tl">
                    <a:srgbClr val="000000">
                      <a:alpha val="43137"/>
                    </a:srgbClr>
                  </a:outerShdw>
                </a:effectLst>
              </a:rPr>
              <a:t>No</a:t>
            </a:r>
            <a:r>
              <a:rPr lang="en-US" sz="1600" dirty="0">
                <a:effectLst>
                  <a:outerShdw blurRad="38100" dist="38100" dir="2700000" algn="tl">
                    <a:srgbClr val="000000">
                      <a:alpha val="43137"/>
                    </a:srgbClr>
                  </a:outerShdw>
                </a:effectLst>
              </a:rPr>
              <a:t> change in GFR</a:t>
            </a:r>
          </a:p>
          <a:p>
            <a:pPr lvl="1"/>
            <a:r>
              <a:rPr lang="en-US" sz="1600" dirty="0">
                <a:effectLst>
                  <a:outerShdw blurRad="38100" dist="38100" dir="2700000" algn="tl">
                    <a:srgbClr val="000000">
                      <a:alpha val="43137"/>
                    </a:srgbClr>
                  </a:outerShdw>
                </a:effectLst>
              </a:rPr>
              <a:t>Increased creatinine </a:t>
            </a:r>
            <a:r>
              <a:rPr lang="en-US" sz="1600" u="sng" dirty="0">
                <a:effectLst>
                  <a:outerShdw blurRad="38100" dist="38100" dir="2700000" algn="tl">
                    <a:srgbClr val="000000">
                      <a:alpha val="43137"/>
                    </a:srgbClr>
                  </a:outerShdw>
                </a:effectLst>
              </a:rPr>
              <a:t>production</a:t>
            </a:r>
            <a:r>
              <a:rPr lang="en-US" sz="1600" dirty="0">
                <a:effectLst>
                  <a:outerShdw blurRad="38100" dist="38100" dir="2700000" algn="tl">
                    <a:srgbClr val="000000">
                      <a:alpha val="43137"/>
                    </a:srgbClr>
                  </a:outerShdw>
                </a:effectLst>
              </a:rPr>
              <a:t> from muscle</a:t>
            </a:r>
          </a:p>
          <a:p>
            <a:r>
              <a:rPr lang="en-US" sz="1600" dirty="0">
                <a:effectLst>
                  <a:outerShdw blurRad="38100" dist="38100" dir="2700000" algn="tl">
                    <a:srgbClr val="000000">
                      <a:alpha val="43137"/>
                    </a:srgbClr>
                  </a:outerShdw>
                </a:effectLst>
              </a:rPr>
              <a:t>Role of fibrates in prevention of </a:t>
            </a:r>
            <a:r>
              <a:rPr lang="en-US" sz="1600" dirty="0" smtClean="0">
                <a:effectLst>
                  <a:outerShdw blurRad="38100" dist="38100" dir="2700000" algn="tl">
                    <a:srgbClr val="000000">
                      <a:alpha val="43137"/>
                    </a:srgbClr>
                  </a:outerShdw>
                </a:effectLst>
              </a:rPr>
              <a:t>CVD </a:t>
            </a:r>
            <a:r>
              <a:rPr lang="en-US" sz="1600" dirty="0">
                <a:effectLst>
                  <a:outerShdw blurRad="38100" dist="38100" dir="2700000" algn="tl">
                    <a:srgbClr val="000000">
                      <a:alpha val="43137"/>
                    </a:srgbClr>
                  </a:outerShdw>
                </a:effectLst>
              </a:rPr>
              <a:t>remains </a:t>
            </a:r>
            <a:r>
              <a:rPr lang="en-US" sz="1600" u="sng" dirty="0">
                <a:effectLst>
                  <a:outerShdw blurRad="38100" dist="38100" dir="2700000" algn="tl">
                    <a:srgbClr val="000000">
                      <a:alpha val="43137"/>
                    </a:srgbClr>
                  </a:outerShdw>
                </a:effectLst>
              </a:rPr>
              <a:t>controversial</a:t>
            </a:r>
          </a:p>
          <a:p>
            <a:r>
              <a:rPr lang="en-US" sz="1600" u="sng" dirty="0">
                <a:effectLst>
                  <a:outerShdw blurRad="38100" dist="38100" dir="2700000" algn="tl">
                    <a:srgbClr val="000000">
                      <a:alpha val="43137"/>
                    </a:srgbClr>
                  </a:outerShdw>
                </a:effectLst>
              </a:rPr>
              <a:t>No</a:t>
            </a:r>
            <a:r>
              <a:rPr lang="en-US" sz="1600" dirty="0">
                <a:effectLst>
                  <a:outerShdw blurRad="38100" dist="38100" dir="2700000" algn="tl">
                    <a:srgbClr val="000000">
                      <a:alpha val="43137"/>
                    </a:srgbClr>
                  </a:outerShdw>
                </a:effectLst>
              </a:rPr>
              <a:t> effect on all-cause mortality or </a:t>
            </a:r>
            <a:r>
              <a:rPr lang="en-US" sz="1600" dirty="0" smtClean="0">
                <a:effectLst>
                  <a:outerShdw blurRad="38100" dist="38100" dir="2700000" algn="tl">
                    <a:srgbClr val="000000">
                      <a:alpha val="43137"/>
                    </a:srgbClr>
                  </a:outerShdw>
                </a:effectLst>
              </a:rPr>
              <a:t>CVD mortality</a:t>
            </a:r>
          </a:p>
          <a:p>
            <a:pPr marL="0" indent="0" algn="ctr">
              <a:buNone/>
            </a:pPr>
            <a:r>
              <a:rPr lang="en-US" sz="2000" dirty="0">
                <a:solidFill>
                  <a:schemeClr val="accent1">
                    <a:lumMod val="60000"/>
                    <a:lumOff val="40000"/>
                  </a:schemeClr>
                </a:solidFill>
                <a:effectLst>
                  <a:outerShdw blurRad="38100" dist="38100" dir="2700000" algn="tl">
                    <a:srgbClr val="000000">
                      <a:alpha val="43137"/>
                    </a:srgbClr>
                  </a:outerShdw>
                </a:effectLst>
              </a:rPr>
              <a:t>There are no data to address whether the addition of fibrates to statins will confer further </a:t>
            </a:r>
            <a:r>
              <a:rPr lang="en-US" sz="2000" dirty="0" smtClean="0">
                <a:solidFill>
                  <a:schemeClr val="accent1">
                    <a:lumMod val="60000"/>
                    <a:lumOff val="40000"/>
                  </a:schemeClr>
                </a:solidFill>
                <a:effectLst>
                  <a:outerShdw blurRad="38100" dist="38100" dir="2700000" algn="tl">
                    <a:srgbClr val="000000">
                      <a:alpha val="43137"/>
                    </a:srgbClr>
                  </a:outerShdw>
                </a:effectLst>
              </a:rPr>
              <a:t>benefit</a:t>
            </a:r>
            <a:endParaRPr lang="en-US" sz="2000" dirty="0">
              <a:solidFill>
                <a:schemeClr val="accent1">
                  <a:lumMod val="60000"/>
                  <a:lumOff val="40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35963685"/>
      </p:ext>
    </p:extLst>
  </p:cSld>
  <p:clrMapOvr>
    <a:masterClrMapping/>
  </p:clrMapOvr>
  <p:transition>
    <p:fade thruBlk="1"/>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ffectLst>
                  <a:outerShdw blurRad="38100" dist="38100" dir="2700000" algn="tl">
                    <a:srgbClr val="000000">
                      <a:alpha val="43137"/>
                    </a:srgbClr>
                  </a:outerShdw>
                </a:effectLst>
              </a:rPr>
              <a:t>Omega-3 </a:t>
            </a:r>
            <a:r>
              <a:rPr lang="en-US" dirty="0" smtClean="0">
                <a:effectLst>
                  <a:outerShdw blurRad="38100" dist="38100" dir="2700000" algn="tl">
                    <a:srgbClr val="000000">
                      <a:alpha val="43137"/>
                    </a:srgbClr>
                  </a:outerShdw>
                </a:effectLst>
              </a:rPr>
              <a:t>Fatty Acids</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0" y="609600"/>
            <a:ext cx="9144000" cy="6248400"/>
          </a:xfrm>
        </p:spPr>
        <p:txBody>
          <a:bodyPr/>
          <a:lstStyle/>
          <a:p>
            <a:r>
              <a:rPr lang="en-US" sz="2000" u="sng" dirty="0" smtClean="0">
                <a:effectLst>
                  <a:outerShdw blurRad="38100" dist="38100" dir="2700000" algn="tl">
                    <a:srgbClr val="000000">
                      <a:alpha val="43137"/>
                    </a:srgbClr>
                  </a:outerShdw>
                </a:effectLst>
              </a:rPr>
              <a:t>Plant</a:t>
            </a:r>
            <a:r>
              <a:rPr lang="en-US" sz="2000" dirty="0" smtClean="0">
                <a:effectLst>
                  <a:outerShdw blurRad="38100" dist="38100" dir="2700000" algn="tl">
                    <a:srgbClr val="000000">
                      <a:alpha val="43137"/>
                    </a:srgbClr>
                  </a:outerShdw>
                </a:effectLst>
              </a:rPr>
              <a:t> origin</a:t>
            </a:r>
          </a:p>
          <a:p>
            <a:pPr lvl="1"/>
            <a:r>
              <a:rPr lang="en-US" sz="1600" dirty="0" smtClean="0">
                <a:effectLst>
                  <a:outerShdw blurRad="38100" dist="38100" dir="2700000" algn="tl">
                    <a:srgbClr val="000000">
                      <a:alpha val="43137"/>
                    </a:srgbClr>
                  </a:outerShdw>
                </a:effectLst>
              </a:rPr>
              <a:t>C18 </a:t>
            </a:r>
            <a:r>
              <a:rPr lang="en-US" sz="1600" dirty="0">
                <a:effectLst>
                  <a:outerShdw blurRad="38100" dist="38100" dir="2700000" algn="tl">
                    <a:srgbClr val="000000">
                      <a:alpha val="43137"/>
                    </a:srgbClr>
                  </a:outerShdw>
                </a:effectLst>
              </a:rPr>
              <a:t>: </a:t>
            </a:r>
            <a:r>
              <a:rPr lang="en-US" sz="1600" dirty="0" smtClean="0">
                <a:effectLst>
                  <a:outerShdw blurRad="38100" dist="38100" dir="2700000" algn="tl">
                    <a:srgbClr val="000000">
                      <a:alpha val="43137"/>
                    </a:srgbClr>
                  </a:outerShdw>
                </a:effectLst>
              </a:rPr>
              <a:t>3 </a:t>
            </a:r>
            <a:r>
              <a:rPr lang="el-GR" sz="1600" dirty="0">
                <a:effectLst>
                  <a:outerShdw blurRad="38100" dist="38100" dir="2700000" algn="tl">
                    <a:srgbClr val="000000">
                      <a:alpha val="43137"/>
                    </a:srgbClr>
                  </a:outerShdw>
                </a:effectLst>
              </a:rPr>
              <a:t>α-</a:t>
            </a:r>
            <a:r>
              <a:rPr lang="en-US" sz="1600" dirty="0" smtClean="0">
                <a:effectLst>
                  <a:outerShdw blurRad="38100" dist="38100" dir="2700000" algn="tl">
                    <a:srgbClr val="000000">
                      <a:alpha val="43137"/>
                    </a:srgbClr>
                  </a:outerShdw>
                </a:effectLst>
              </a:rPr>
              <a:t>Linolenic acid (ALA) = Canola, Flaxseed</a:t>
            </a:r>
          </a:p>
          <a:p>
            <a:r>
              <a:rPr lang="en-US" sz="2000" u="sng" dirty="0" smtClean="0">
                <a:effectLst>
                  <a:outerShdw blurRad="38100" dist="38100" dir="2700000" algn="tl">
                    <a:srgbClr val="000000">
                      <a:alpha val="43137"/>
                    </a:srgbClr>
                  </a:outerShdw>
                </a:effectLst>
              </a:rPr>
              <a:t>Marine</a:t>
            </a:r>
            <a:r>
              <a:rPr lang="en-US" sz="2000" dirty="0" smtClean="0">
                <a:effectLst>
                  <a:outerShdw blurRad="38100" dist="38100" dir="2700000" algn="tl">
                    <a:srgbClr val="000000">
                      <a:alpha val="43137"/>
                    </a:srgbClr>
                  </a:outerShdw>
                </a:effectLst>
              </a:rPr>
              <a:t> origin</a:t>
            </a:r>
          </a:p>
          <a:p>
            <a:pPr lvl="1"/>
            <a:r>
              <a:rPr lang="en-US" sz="1600" dirty="0" smtClean="0">
                <a:effectLst>
                  <a:outerShdw blurRad="38100" dist="38100" dir="2700000" algn="tl">
                    <a:srgbClr val="000000">
                      <a:alpha val="43137"/>
                    </a:srgbClr>
                  </a:outerShdw>
                </a:effectLst>
              </a:rPr>
              <a:t>C20 : 5 </a:t>
            </a:r>
            <a:r>
              <a:rPr lang="en-US" sz="1600" dirty="0">
                <a:effectLst>
                  <a:outerShdw blurRad="38100" dist="38100" dir="2700000" algn="tl">
                    <a:srgbClr val="000000">
                      <a:alpha val="43137"/>
                    </a:srgbClr>
                  </a:outerShdw>
                </a:effectLst>
              </a:rPr>
              <a:t>Eicosapentaenoic </a:t>
            </a:r>
            <a:r>
              <a:rPr lang="en-US" sz="1600" dirty="0" smtClean="0">
                <a:effectLst>
                  <a:outerShdw blurRad="38100" dist="38100" dir="2700000" algn="tl">
                    <a:srgbClr val="000000">
                      <a:alpha val="43137"/>
                    </a:srgbClr>
                  </a:outerShdw>
                </a:effectLst>
              </a:rPr>
              <a:t>acid (EPA) = Salmon, </a:t>
            </a:r>
            <a:r>
              <a:rPr lang="en-US" sz="1600" dirty="0">
                <a:effectLst>
                  <a:outerShdw blurRad="38100" dist="38100" dir="2700000" algn="tl">
                    <a:srgbClr val="000000">
                      <a:alpha val="43137"/>
                    </a:srgbClr>
                  </a:outerShdw>
                </a:effectLst>
              </a:rPr>
              <a:t>Shrimp, </a:t>
            </a:r>
            <a:r>
              <a:rPr lang="en-US" sz="1600" dirty="0" smtClean="0">
                <a:effectLst>
                  <a:outerShdw blurRad="38100" dist="38100" dir="2700000" algn="tl">
                    <a:srgbClr val="000000">
                      <a:alpha val="43137"/>
                    </a:srgbClr>
                  </a:outerShdw>
                </a:effectLst>
              </a:rPr>
              <a:t>Sardine, Tuna</a:t>
            </a:r>
          </a:p>
          <a:p>
            <a:pPr lvl="1"/>
            <a:r>
              <a:rPr lang="en-US" sz="1600" dirty="0" smtClean="0">
                <a:effectLst>
                  <a:outerShdw blurRad="38100" dist="38100" dir="2700000" algn="tl">
                    <a:srgbClr val="000000">
                      <a:alpha val="43137"/>
                    </a:srgbClr>
                  </a:outerShdw>
                </a:effectLst>
              </a:rPr>
              <a:t>C22 : 6 </a:t>
            </a:r>
            <a:r>
              <a:rPr lang="en-US" sz="1600" dirty="0">
                <a:effectLst>
                  <a:outerShdw blurRad="38100" dist="38100" dir="2700000" algn="tl">
                    <a:srgbClr val="000000">
                      <a:alpha val="43137"/>
                    </a:srgbClr>
                  </a:outerShdw>
                </a:effectLst>
              </a:rPr>
              <a:t>Docosahexaenoic </a:t>
            </a:r>
            <a:r>
              <a:rPr lang="en-US" sz="1600" dirty="0" smtClean="0">
                <a:effectLst>
                  <a:outerShdw blurRad="38100" dist="38100" dir="2700000" algn="tl">
                    <a:srgbClr val="000000">
                      <a:alpha val="43137"/>
                    </a:srgbClr>
                  </a:outerShdw>
                </a:effectLst>
              </a:rPr>
              <a:t>acid (DHA) = Salmon, </a:t>
            </a:r>
            <a:r>
              <a:rPr lang="en-US" sz="1600" dirty="0">
                <a:effectLst>
                  <a:outerShdw blurRad="38100" dist="38100" dir="2700000" algn="tl">
                    <a:srgbClr val="000000">
                      <a:alpha val="43137"/>
                    </a:srgbClr>
                  </a:outerShdw>
                </a:effectLst>
              </a:rPr>
              <a:t>Shrimp, </a:t>
            </a:r>
            <a:r>
              <a:rPr lang="en-US" sz="1600" dirty="0" smtClean="0">
                <a:effectLst>
                  <a:outerShdw blurRad="38100" dist="38100" dir="2700000" algn="tl">
                    <a:srgbClr val="000000">
                      <a:alpha val="43137"/>
                    </a:srgbClr>
                  </a:outerShdw>
                </a:effectLst>
              </a:rPr>
              <a:t>Sardine, Tuna</a:t>
            </a:r>
          </a:p>
          <a:p>
            <a:r>
              <a:rPr lang="en-US" sz="2000" dirty="0" smtClean="0">
                <a:effectLst>
                  <a:outerShdw blurRad="38100" dist="38100" dir="2700000" algn="tl">
                    <a:srgbClr val="000000">
                      <a:alpha val="43137"/>
                    </a:srgbClr>
                  </a:outerShdw>
                </a:effectLst>
              </a:rPr>
              <a:t>↓VLDL production , ↓</a:t>
            </a:r>
            <a:r>
              <a:rPr lang="en-US" sz="2000" dirty="0" smtClean="0">
                <a:solidFill>
                  <a:srgbClr val="FFC000"/>
                </a:solidFill>
                <a:effectLst>
                  <a:outerShdw blurRad="38100" dist="38100" dir="2700000" algn="tl">
                    <a:srgbClr val="000000">
                      <a:alpha val="43137"/>
                    </a:srgbClr>
                  </a:outerShdw>
                </a:effectLst>
              </a:rPr>
              <a:t>TG ∼30-50% </a:t>
            </a:r>
            <a:r>
              <a:rPr lang="en-US" sz="2000" dirty="0" smtClean="0">
                <a:effectLst>
                  <a:outerShdw blurRad="38100" dist="38100" dir="2700000" algn="tl">
                    <a:srgbClr val="000000">
                      <a:alpha val="43137"/>
                    </a:srgbClr>
                  </a:outerShdw>
                </a:effectLst>
              </a:rPr>
              <a:t>, </a:t>
            </a:r>
            <a:r>
              <a:rPr lang="en-US" sz="2000" dirty="0" smtClean="0">
                <a:solidFill>
                  <a:srgbClr val="FFC000"/>
                </a:solidFill>
                <a:effectLst>
                  <a:outerShdw blurRad="38100" dist="38100" dir="2700000" algn="tl">
                    <a:srgbClr val="000000">
                      <a:alpha val="43137"/>
                    </a:srgbClr>
                  </a:outerShdw>
                </a:effectLst>
              </a:rPr>
              <a:t>↑HDL-C ∼5%</a:t>
            </a:r>
          </a:p>
          <a:p>
            <a:r>
              <a:rPr lang="en-US" sz="2000" dirty="0">
                <a:solidFill>
                  <a:srgbClr val="FFC000"/>
                </a:solidFill>
                <a:effectLst>
                  <a:outerShdw blurRad="38100" dist="38100" dir="2700000" algn="tl">
                    <a:srgbClr val="000000">
                      <a:alpha val="43137"/>
                    </a:srgbClr>
                  </a:outerShdw>
                </a:effectLst>
              </a:rPr>
              <a:t>∼2-4 </a:t>
            </a:r>
            <a:r>
              <a:rPr lang="en-US" sz="2000" dirty="0" smtClean="0">
                <a:solidFill>
                  <a:srgbClr val="FFC000"/>
                </a:solidFill>
                <a:effectLst>
                  <a:outerShdw blurRad="38100" dist="38100" dir="2700000" algn="tl">
                    <a:srgbClr val="000000">
                      <a:alpha val="43137"/>
                    </a:srgbClr>
                  </a:outerShdw>
                </a:effectLst>
              </a:rPr>
              <a:t>g/d </a:t>
            </a:r>
            <a:r>
              <a:rPr lang="en-US" sz="2000" dirty="0" smtClean="0">
                <a:effectLst>
                  <a:outerShdw blurRad="38100" dist="38100" dir="2700000" algn="tl">
                    <a:srgbClr val="000000">
                      <a:alpha val="43137"/>
                    </a:srgbClr>
                  </a:outerShdw>
                </a:effectLst>
              </a:rPr>
              <a:t>of EPA + DHA are necessary to reduce TG by </a:t>
            </a:r>
            <a:r>
              <a:rPr lang="en-US" sz="2000" dirty="0" smtClean="0">
                <a:solidFill>
                  <a:srgbClr val="FFC000"/>
                </a:solidFill>
                <a:effectLst>
                  <a:outerShdw blurRad="38100" dist="38100" dir="2700000" algn="tl">
                    <a:srgbClr val="000000">
                      <a:alpha val="43137"/>
                    </a:srgbClr>
                  </a:outerShdw>
                </a:effectLst>
              </a:rPr>
              <a:t>20–50%</a:t>
            </a:r>
          </a:p>
          <a:p>
            <a:r>
              <a:rPr lang="en-US" sz="2000" dirty="0" smtClean="0">
                <a:effectLst>
                  <a:outerShdw blurRad="38100" dist="38100" dir="2700000" algn="tl">
                    <a:srgbClr val="000000">
                      <a:alpha val="43137"/>
                    </a:srgbClr>
                  </a:outerShdw>
                </a:effectLst>
              </a:rPr>
              <a:t>Lowered </a:t>
            </a:r>
            <a:r>
              <a:rPr lang="en-US" sz="2000" u="sng" dirty="0" smtClean="0">
                <a:effectLst>
                  <a:outerShdw blurRad="38100" dist="38100" dir="2700000" algn="tl">
                    <a:srgbClr val="000000">
                      <a:alpha val="43137"/>
                    </a:srgbClr>
                  </a:outerShdw>
                </a:effectLst>
              </a:rPr>
              <a:t>blood pressure</a:t>
            </a:r>
            <a:r>
              <a:rPr lang="en-US" sz="2000" dirty="0">
                <a:effectLst>
                  <a:outerShdw blurRad="38100" dist="38100" dir="2700000" algn="tl">
                    <a:srgbClr val="000000">
                      <a:alpha val="43137"/>
                    </a:srgbClr>
                  </a:outerShdw>
                </a:effectLst>
              </a:rPr>
              <a:t>, </a:t>
            </a:r>
            <a:r>
              <a:rPr lang="en-US" sz="2000" dirty="0" smtClean="0">
                <a:effectLst>
                  <a:outerShdw blurRad="38100" dist="38100" dir="2700000" algn="tl">
                    <a:srgbClr val="000000">
                      <a:alpha val="43137"/>
                    </a:srgbClr>
                  </a:outerShdw>
                </a:effectLst>
              </a:rPr>
              <a:t>reduced </a:t>
            </a:r>
            <a:r>
              <a:rPr lang="en-US" sz="2000" u="sng" dirty="0" smtClean="0">
                <a:effectLst>
                  <a:outerShdw blurRad="38100" dist="38100" dir="2700000" algn="tl">
                    <a:srgbClr val="000000">
                      <a:alpha val="43137"/>
                    </a:srgbClr>
                  </a:outerShdw>
                </a:effectLst>
              </a:rPr>
              <a:t>arrhythmia</a:t>
            </a:r>
            <a:r>
              <a:rPr lang="en-US" sz="2000" dirty="0">
                <a:effectLst>
                  <a:outerShdw blurRad="38100" dist="38100" dir="2700000" algn="tl">
                    <a:srgbClr val="000000">
                      <a:alpha val="43137"/>
                    </a:srgbClr>
                  </a:outerShdw>
                </a:effectLst>
              </a:rPr>
              <a:t>, </a:t>
            </a:r>
            <a:r>
              <a:rPr lang="en-US" sz="2000" u="sng" dirty="0">
                <a:effectLst>
                  <a:outerShdw blurRad="38100" dist="38100" dir="2700000" algn="tl">
                    <a:srgbClr val="000000">
                      <a:alpha val="43137"/>
                    </a:srgbClr>
                  </a:outerShdw>
                </a:effectLst>
              </a:rPr>
              <a:t>coagulability</a:t>
            </a:r>
            <a:r>
              <a:rPr lang="en-US" sz="2000" dirty="0">
                <a:effectLst>
                  <a:outerShdw blurRad="38100" dist="38100" dir="2700000" algn="tl">
                    <a:srgbClr val="000000">
                      <a:alpha val="43137"/>
                    </a:srgbClr>
                  </a:outerShdw>
                </a:effectLst>
              </a:rPr>
              <a:t> and improved </a:t>
            </a:r>
            <a:r>
              <a:rPr lang="en-US" sz="2000" u="sng" dirty="0">
                <a:effectLst>
                  <a:outerShdw blurRad="38100" dist="38100" dir="2700000" algn="tl">
                    <a:srgbClr val="000000">
                      <a:alpha val="43137"/>
                    </a:srgbClr>
                  </a:outerShdw>
                </a:effectLst>
              </a:rPr>
              <a:t>endothelial</a:t>
            </a:r>
            <a:r>
              <a:rPr lang="en-US" sz="2000" dirty="0">
                <a:effectLst>
                  <a:outerShdw blurRad="38100" dist="38100" dir="2700000" algn="tl">
                    <a:srgbClr val="000000">
                      <a:alpha val="43137"/>
                    </a:srgbClr>
                  </a:outerShdw>
                </a:effectLst>
              </a:rPr>
              <a:t> </a:t>
            </a:r>
            <a:r>
              <a:rPr lang="en-US" sz="2000" dirty="0" smtClean="0">
                <a:effectLst>
                  <a:outerShdw blurRad="38100" dist="38100" dir="2700000" algn="tl">
                    <a:srgbClr val="000000">
                      <a:alpha val="43137"/>
                    </a:srgbClr>
                  </a:outerShdw>
                </a:effectLst>
              </a:rPr>
              <a:t>function</a:t>
            </a:r>
          </a:p>
          <a:p>
            <a:r>
              <a:rPr lang="en-US" sz="2000" u="sng" dirty="0" smtClean="0">
                <a:effectLst>
                  <a:outerShdw blurRad="38100" dist="38100" dir="2700000" algn="tl">
                    <a:srgbClr val="000000">
                      <a:alpha val="43137"/>
                    </a:srgbClr>
                  </a:outerShdw>
                </a:effectLst>
              </a:rPr>
              <a:t>Significant</a:t>
            </a:r>
            <a:r>
              <a:rPr lang="en-US" sz="2000" dirty="0" smtClean="0">
                <a:effectLst>
                  <a:outerShdw blurRad="38100" dist="38100" dir="2700000" algn="tl">
                    <a:srgbClr val="000000">
                      <a:alpha val="43137"/>
                    </a:srgbClr>
                  </a:outerShdw>
                </a:effectLst>
              </a:rPr>
              <a:t> reduction in total </a:t>
            </a:r>
            <a:r>
              <a:rPr lang="en-US" sz="2000" dirty="0" smtClean="0">
                <a:solidFill>
                  <a:srgbClr val="FFC000"/>
                </a:solidFill>
                <a:effectLst>
                  <a:outerShdw blurRad="38100" dist="38100" dir="2700000" algn="tl">
                    <a:srgbClr val="000000">
                      <a:alpha val="43137"/>
                    </a:srgbClr>
                  </a:outerShdw>
                </a:effectLst>
              </a:rPr>
              <a:t>mortality</a:t>
            </a:r>
            <a:r>
              <a:rPr lang="en-US" sz="2000" dirty="0" smtClean="0">
                <a:effectLst>
                  <a:outerShdw blurRad="38100" dist="38100" dir="2700000" algn="tl">
                    <a:srgbClr val="000000">
                      <a:alpha val="43137"/>
                    </a:srgbClr>
                  </a:outerShdw>
                </a:effectLst>
              </a:rPr>
              <a:t>, sudden death and </a:t>
            </a:r>
            <a:r>
              <a:rPr lang="en-US" sz="2000" dirty="0" smtClean="0">
                <a:solidFill>
                  <a:srgbClr val="FFC000"/>
                </a:solidFill>
                <a:effectLst>
                  <a:outerShdw blurRad="38100" dist="38100" dir="2700000" algn="tl">
                    <a:srgbClr val="000000">
                      <a:alpha val="43137"/>
                    </a:srgbClr>
                  </a:outerShdw>
                </a:effectLst>
              </a:rPr>
              <a:t>CVD</a:t>
            </a:r>
            <a:r>
              <a:rPr lang="en-US" sz="2000" dirty="0" smtClean="0">
                <a:effectLst>
                  <a:outerShdw blurRad="38100" dist="38100" dir="2700000" algn="tl">
                    <a:srgbClr val="000000">
                      <a:alpha val="43137"/>
                    </a:srgbClr>
                  </a:outerShdw>
                </a:effectLst>
              </a:rPr>
              <a:t> deaths (</a:t>
            </a:r>
            <a:r>
              <a:rPr lang="en-US" sz="2000" dirty="0" smtClean="0">
                <a:solidFill>
                  <a:srgbClr val="FFC000"/>
                </a:solidFill>
                <a:effectLst>
                  <a:outerShdw blurRad="38100" dist="38100" dir="2700000" algn="tl">
                    <a:srgbClr val="000000">
                      <a:alpha val="43137"/>
                    </a:srgbClr>
                  </a:outerShdw>
                </a:effectLst>
              </a:rPr>
              <a:t>20%</a:t>
            </a:r>
            <a:r>
              <a:rPr lang="en-US" sz="2000" dirty="0" smtClean="0">
                <a:effectLst>
                  <a:outerShdw blurRad="38100" dist="38100" dir="2700000" algn="tl">
                    <a:srgbClr val="000000">
                      <a:alpha val="43137"/>
                    </a:srgbClr>
                  </a:outerShdw>
                </a:effectLst>
              </a:rPr>
              <a:t>) with low dose (</a:t>
            </a:r>
            <a:r>
              <a:rPr lang="en-US" sz="2000" dirty="0" smtClean="0">
                <a:solidFill>
                  <a:srgbClr val="FFC000"/>
                </a:solidFill>
                <a:effectLst>
                  <a:outerShdw blurRad="38100" dist="38100" dir="2700000" algn="tl">
                    <a:srgbClr val="000000">
                      <a:alpha val="43137"/>
                    </a:srgbClr>
                  </a:outerShdw>
                </a:effectLst>
              </a:rPr>
              <a:t>1g/day</a:t>
            </a:r>
            <a:r>
              <a:rPr lang="en-US" sz="2000" dirty="0" smtClean="0">
                <a:effectLst>
                  <a:outerShdw blurRad="38100" dist="38100" dir="2700000" algn="tl">
                    <a:srgbClr val="000000">
                      <a:alpha val="43137"/>
                    </a:srgbClr>
                  </a:outerShdw>
                </a:effectLst>
              </a:rPr>
              <a:t>)</a:t>
            </a:r>
          </a:p>
          <a:p>
            <a:r>
              <a:rPr lang="en-US" sz="2000" dirty="0" smtClean="0">
                <a:effectLst>
                  <a:outerShdw blurRad="38100" dist="38100" dir="2700000" algn="tl">
                    <a:srgbClr val="000000">
                      <a:alpha val="43137"/>
                    </a:srgbClr>
                  </a:outerShdw>
                </a:effectLst>
              </a:rPr>
              <a:t>Efficacy </a:t>
            </a:r>
            <a:r>
              <a:rPr lang="en-US" sz="2000" dirty="0">
                <a:effectLst>
                  <a:outerShdw blurRad="38100" dist="38100" dir="2700000" algn="tl">
                    <a:srgbClr val="000000">
                      <a:alpha val="43137"/>
                    </a:srgbClr>
                  </a:outerShdw>
                </a:effectLst>
              </a:rPr>
              <a:t>appears to be related to </a:t>
            </a:r>
            <a:r>
              <a:rPr lang="en-US" sz="2000" u="sng" dirty="0">
                <a:effectLst>
                  <a:outerShdw blurRad="38100" dist="38100" dir="2700000" algn="tl">
                    <a:srgbClr val="000000">
                      <a:alpha val="43137"/>
                    </a:srgbClr>
                  </a:outerShdw>
                </a:effectLst>
              </a:rPr>
              <a:t>non-lipid</a:t>
            </a:r>
            <a:r>
              <a:rPr lang="en-US" sz="2000" dirty="0">
                <a:effectLst>
                  <a:outerShdw blurRad="38100" dist="38100" dir="2700000" algn="tl">
                    <a:srgbClr val="000000">
                      <a:alpha val="43137"/>
                    </a:srgbClr>
                  </a:outerShdw>
                </a:effectLst>
              </a:rPr>
              <a:t> effects</a:t>
            </a:r>
            <a:endParaRPr lang="en-US" sz="2000" dirty="0" smtClean="0">
              <a:effectLst>
                <a:outerShdw blurRad="38100" dist="38100" dir="2700000" algn="tl">
                  <a:srgbClr val="000000">
                    <a:alpha val="43137"/>
                  </a:srgbClr>
                </a:outerShdw>
              </a:effectLst>
            </a:endParaRPr>
          </a:p>
          <a:p>
            <a:r>
              <a:rPr lang="en-US" sz="2000" dirty="0" smtClean="0">
                <a:effectLst>
                  <a:outerShdw blurRad="38100" dist="38100" dir="2700000" algn="tl">
                    <a:srgbClr val="000000">
                      <a:alpha val="43137"/>
                    </a:srgbClr>
                  </a:outerShdw>
                </a:effectLst>
              </a:rPr>
              <a:t>Addition </a:t>
            </a:r>
            <a:r>
              <a:rPr lang="en-US" sz="2000" u="sng" dirty="0" smtClean="0">
                <a:effectLst>
                  <a:outerShdw blurRad="38100" dist="38100" dir="2700000" algn="tl">
                    <a:srgbClr val="000000">
                      <a:alpha val="43137"/>
                    </a:srgbClr>
                  </a:outerShdw>
                </a:effectLst>
              </a:rPr>
              <a:t>statin</a:t>
            </a:r>
            <a:r>
              <a:rPr lang="en-US" sz="2000" dirty="0" smtClean="0">
                <a:effectLst>
                  <a:outerShdw blurRad="38100" dist="38100" dir="2700000" algn="tl">
                    <a:srgbClr val="000000">
                      <a:alpha val="43137"/>
                    </a:srgbClr>
                  </a:outerShdw>
                </a:effectLst>
              </a:rPr>
              <a:t> was </a:t>
            </a:r>
            <a:r>
              <a:rPr lang="en-US" sz="2000" dirty="0">
                <a:effectLst>
                  <a:outerShdw blurRad="38100" dist="38100" dir="2700000" algn="tl">
                    <a:srgbClr val="000000">
                      <a:alpha val="43137"/>
                    </a:srgbClr>
                  </a:outerShdw>
                </a:effectLst>
              </a:rPr>
              <a:t>found to cause a </a:t>
            </a:r>
            <a:r>
              <a:rPr lang="en-US" sz="2000" dirty="0" smtClean="0">
                <a:effectLst>
                  <a:outerShdw blurRad="38100" dist="38100" dir="2700000" algn="tl">
                    <a:srgbClr val="000000">
                      <a:alpha val="43137"/>
                    </a:srgbClr>
                  </a:outerShdw>
                </a:effectLst>
              </a:rPr>
              <a:t>further </a:t>
            </a:r>
            <a:r>
              <a:rPr lang="en-US" sz="2000" dirty="0" smtClean="0">
                <a:solidFill>
                  <a:srgbClr val="FFC000"/>
                </a:solidFill>
                <a:effectLst>
                  <a:outerShdw blurRad="38100" dist="38100" dir="2700000" algn="tl">
                    <a:srgbClr val="000000">
                      <a:alpha val="43137"/>
                    </a:srgbClr>
                  </a:outerShdw>
                </a:effectLst>
              </a:rPr>
              <a:t>∼20% </a:t>
            </a:r>
            <a:r>
              <a:rPr lang="en-US" sz="2000" dirty="0">
                <a:effectLst>
                  <a:outerShdw blurRad="38100" dist="38100" dir="2700000" algn="tl">
                    <a:srgbClr val="000000">
                      <a:alpha val="43137"/>
                    </a:srgbClr>
                  </a:outerShdw>
                </a:effectLst>
              </a:rPr>
              <a:t>reduction in </a:t>
            </a:r>
            <a:r>
              <a:rPr lang="en-US" sz="2000" u="sng" dirty="0" smtClean="0">
                <a:effectLst>
                  <a:outerShdw blurRad="38100" dist="38100" dir="2700000" algn="tl">
                    <a:srgbClr val="000000">
                      <a:alpha val="43137"/>
                    </a:srgbClr>
                  </a:outerShdw>
                </a:effectLst>
              </a:rPr>
              <a:t>CVD</a:t>
            </a:r>
            <a:r>
              <a:rPr lang="en-US" sz="2000" dirty="0" smtClean="0">
                <a:effectLst>
                  <a:outerShdw blurRad="38100" dist="38100" dir="2700000" algn="tl">
                    <a:srgbClr val="000000">
                      <a:alpha val="43137"/>
                    </a:srgbClr>
                  </a:outerShdw>
                </a:effectLst>
              </a:rPr>
              <a:t> events</a:t>
            </a:r>
          </a:p>
          <a:p>
            <a:r>
              <a:rPr lang="en-US" sz="2000" dirty="0" smtClean="0">
                <a:effectLst>
                  <a:outerShdw blurRad="38100" dist="38100" dir="2700000" algn="tl">
                    <a:srgbClr val="000000">
                      <a:alpha val="43137"/>
                    </a:srgbClr>
                  </a:outerShdw>
                </a:effectLst>
              </a:rPr>
              <a:t>In </a:t>
            </a:r>
            <a:r>
              <a:rPr lang="en-US" sz="2000" dirty="0">
                <a:effectLst>
                  <a:outerShdw blurRad="38100" dist="38100" dir="2700000" algn="tl">
                    <a:srgbClr val="000000">
                      <a:alpha val="43137"/>
                    </a:srgbClr>
                  </a:outerShdw>
                </a:effectLst>
              </a:rPr>
              <a:t>patients with severely elevated </a:t>
            </a:r>
            <a:r>
              <a:rPr lang="en-US" sz="2000" u="sng" dirty="0" smtClean="0">
                <a:effectLst>
                  <a:outerShdw blurRad="38100" dist="38100" dir="2700000" algn="tl">
                    <a:srgbClr val="000000">
                      <a:alpha val="43137"/>
                    </a:srgbClr>
                  </a:outerShdw>
                </a:effectLst>
              </a:rPr>
              <a:t>TG</a:t>
            </a:r>
            <a:r>
              <a:rPr lang="en-US" sz="2000" dirty="0" smtClean="0">
                <a:effectLst>
                  <a:outerShdw blurRad="38100" dist="38100" dir="2700000" algn="tl">
                    <a:srgbClr val="000000">
                      <a:alpha val="43137"/>
                    </a:srgbClr>
                  </a:outerShdw>
                </a:effectLst>
              </a:rPr>
              <a:t> </a:t>
            </a:r>
            <a:r>
              <a:rPr lang="en-US" sz="2000" dirty="0">
                <a:effectLst>
                  <a:outerShdw blurRad="38100" dist="38100" dir="2700000" algn="tl">
                    <a:srgbClr val="000000">
                      <a:alpha val="43137"/>
                    </a:srgbClr>
                  </a:outerShdw>
                </a:effectLst>
              </a:rPr>
              <a:t>levels at high risk of </a:t>
            </a:r>
            <a:r>
              <a:rPr lang="en-US" sz="2000" dirty="0">
                <a:solidFill>
                  <a:srgbClr val="FFC000"/>
                </a:solidFill>
                <a:effectLst>
                  <a:outerShdw blurRad="38100" dist="38100" dir="2700000" algn="tl">
                    <a:srgbClr val="000000">
                      <a:alpha val="43137"/>
                    </a:srgbClr>
                  </a:outerShdw>
                </a:effectLst>
              </a:rPr>
              <a:t>pancreatitis</a:t>
            </a:r>
            <a:r>
              <a:rPr lang="en-US" sz="2000" dirty="0">
                <a:effectLst>
                  <a:outerShdw blurRad="38100" dist="38100" dir="2700000" algn="tl">
                    <a:srgbClr val="000000">
                      <a:alpha val="43137"/>
                    </a:srgbClr>
                  </a:outerShdw>
                </a:effectLst>
              </a:rPr>
              <a:t> the addition of </a:t>
            </a:r>
            <a:r>
              <a:rPr lang="en-US" sz="2000" dirty="0" smtClean="0">
                <a:effectLst>
                  <a:outerShdw blurRad="38100" dist="38100" dir="2700000" algn="tl">
                    <a:srgbClr val="000000">
                      <a:alpha val="43137"/>
                    </a:srgbClr>
                  </a:outerShdw>
                </a:effectLst>
              </a:rPr>
              <a:t>a short </a:t>
            </a:r>
            <a:r>
              <a:rPr lang="en-US" sz="2000" dirty="0">
                <a:effectLst>
                  <a:outerShdw blurRad="38100" dist="38100" dir="2700000" algn="tl">
                    <a:srgbClr val="000000">
                      <a:alpha val="43137"/>
                    </a:srgbClr>
                  </a:outerShdw>
                </a:effectLst>
              </a:rPr>
              <a:t>course (</a:t>
            </a:r>
            <a:r>
              <a:rPr lang="en-US" sz="2000" dirty="0">
                <a:solidFill>
                  <a:srgbClr val="FFC000"/>
                </a:solidFill>
                <a:effectLst>
                  <a:outerShdw blurRad="38100" dist="38100" dir="2700000" algn="tl">
                    <a:srgbClr val="000000">
                      <a:alpha val="43137"/>
                    </a:srgbClr>
                  </a:outerShdw>
                </a:effectLst>
              </a:rPr>
              <a:t>2–4 weeks</a:t>
            </a:r>
            <a:r>
              <a:rPr lang="en-US" sz="2000" dirty="0">
                <a:effectLst>
                  <a:outerShdw blurRad="38100" dist="38100" dir="2700000" algn="tl">
                    <a:srgbClr val="000000">
                      <a:alpha val="43137"/>
                    </a:srgbClr>
                  </a:outerShdw>
                </a:effectLst>
              </a:rPr>
              <a:t>) of </a:t>
            </a:r>
            <a:r>
              <a:rPr lang="en-US" sz="2000" dirty="0" smtClean="0">
                <a:effectLst>
                  <a:outerShdw blurRad="38100" dist="38100" dir="2700000" algn="tl">
                    <a:srgbClr val="000000">
                      <a:alpha val="43137"/>
                    </a:srgbClr>
                  </a:outerShdw>
                </a:effectLst>
              </a:rPr>
              <a:t>omega-3 </a:t>
            </a:r>
            <a:r>
              <a:rPr lang="en-US" sz="2000" dirty="0">
                <a:effectLst>
                  <a:outerShdw blurRad="38100" dist="38100" dir="2700000" algn="tl">
                    <a:srgbClr val="000000">
                      <a:alpha val="43137"/>
                    </a:srgbClr>
                  </a:outerShdw>
                </a:effectLst>
              </a:rPr>
              <a:t>can be helpful in </a:t>
            </a:r>
            <a:r>
              <a:rPr lang="en-US" sz="2000" u="sng" dirty="0" smtClean="0">
                <a:effectLst>
                  <a:outerShdw blurRad="38100" dist="38100" dir="2700000" algn="tl">
                    <a:srgbClr val="000000">
                      <a:alpha val="43137"/>
                    </a:srgbClr>
                  </a:outerShdw>
                </a:effectLst>
              </a:rPr>
              <a:t>rapidly</a:t>
            </a:r>
            <a:r>
              <a:rPr lang="en-US" sz="2000" dirty="0" smtClean="0">
                <a:effectLst>
                  <a:outerShdw blurRad="38100" dist="38100" dir="2700000" algn="tl">
                    <a:srgbClr val="000000">
                      <a:alpha val="43137"/>
                    </a:srgbClr>
                  </a:outerShdw>
                </a:effectLst>
              </a:rPr>
              <a:t> lowering TG levels</a:t>
            </a:r>
          </a:p>
        </p:txBody>
      </p:sp>
    </p:spTree>
    <p:extLst>
      <p:ext uri="{BB962C8B-B14F-4D97-AF65-F5344CB8AC3E}">
        <p14:creationId xmlns:p14="http://schemas.microsoft.com/office/powerpoint/2010/main" val="2239029623"/>
      </p:ext>
    </p:extLst>
  </p:cSld>
  <p:clrMapOvr>
    <a:masterClrMapping/>
  </p:clrMapOvr>
  <p:transition>
    <p:fade thruBlk="1"/>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49254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0" y="5638800"/>
            <a:ext cx="9144000" cy="954107"/>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800" b="1" dirty="0" smtClean="0">
                <a:ln w="11430"/>
                <a:solidFill>
                  <a:srgbClr val="00B0F0"/>
                </a:solidFill>
                <a:effectLst>
                  <a:outerShdw blurRad="50800" dist="39000" dir="5460000" algn="tl">
                    <a:srgbClr val="000000">
                      <a:alpha val="38000"/>
                    </a:srgbClr>
                  </a:outerShdw>
                </a:effectLst>
              </a:rPr>
              <a:t>Dose </a:t>
            </a:r>
            <a:r>
              <a:rPr lang="en-US" sz="2800" b="1" dirty="0">
                <a:ln w="11430"/>
                <a:solidFill>
                  <a:srgbClr val="00B0F0"/>
                </a:solidFill>
                <a:effectLst>
                  <a:outerShdw blurRad="50800" dist="39000" dir="5460000" algn="tl">
                    <a:srgbClr val="000000">
                      <a:alpha val="38000"/>
                    </a:srgbClr>
                  </a:outerShdw>
                </a:effectLst>
              </a:rPr>
              <a:t>responses and time courses for altering clinical events of physiologic effects of </a:t>
            </a:r>
            <a:r>
              <a:rPr lang="en-US" sz="2800" b="1" dirty="0" smtClean="0">
                <a:ln w="11430"/>
                <a:solidFill>
                  <a:srgbClr val="00B0F0"/>
                </a:solidFill>
                <a:effectLst>
                  <a:outerShdw blurRad="50800" dist="39000" dir="5460000" algn="tl">
                    <a:srgbClr val="000000">
                      <a:alpha val="38000"/>
                    </a:srgbClr>
                  </a:outerShdw>
                </a:effectLst>
              </a:rPr>
              <a:t>omega-3</a:t>
            </a:r>
            <a:endParaRPr lang="en-US" sz="2800" b="1" dirty="0">
              <a:ln w="11430"/>
              <a:solidFill>
                <a:srgbClr val="00B0F0"/>
              </a:soli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19080508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FF"/>
                </a:solidFill>
                <a:effectLst>
                  <a:outerShdw blurRad="38100" dist="38100" dir="2700000" algn="tl">
                    <a:srgbClr val="000000">
                      <a:alpha val="43137"/>
                    </a:srgbClr>
                  </a:outerShdw>
                </a:effectLst>
              </a:rPr>
              <a:t>Hypertriglyceridemia</a:t>
            </a:r>
            <a:endParaRPr lang="en-US" dirty="0"/>
          </a:p>
        </p:txBody>
      </p:sp>
      <p:sp>
        <p:nvSpPr>
          <p:cNvPr id="3" name="Content Placeholder 2"/>
          <p:cNvSpPr>
            <a:spLocks noGrp="1"/>
          </p:cNvSpPr>
          <p:nvPr>
            <p:ph idx="1"/>
          </p:nvPr>
        </p:nvSpPr>
        <p:spPr>
          <a:xfrm>
            <a:off x="0" y="609600"/>
            <a:ext cx="9144000" cy="6248400"/>
          </a:xfrm>
        </p:spPr>
        <p:txBody>
          <a:bodyPr/>
          <a:lstStyle/>
          <a:p>
            <a:r>
              <a:rPr lang="en-US" dirty="0" smtClean="0">
                <a:effectLst>
                  <a:outerShdw blurRad="38100" dist="38100" dir="2700000" algn="tl">
                    <a:srgbClr val="000000">
                      <a:alpha val="43137"/>
                    </a:srgbClr>
                  </a:outerShdw>
                </a:effectLst>
              </a:rPr>
              <a:t>Hypertriglyceridemia should be addressed with </a:t>
            </a:r>
            <a:r>
              <a:rPr lang="en-US" dirty="0" smtClean="0">
                <a:solidFill>
                  <a:srgbClr val="FFC000"/>
                </a:solidFill>
                <a:effectLst>
                  <a:outerShdw blurRad="38100" dist="38100" dir="2700000" algn="tl">
                    <a:srgbClr val="000000">
                      <a:alpha val="43137"/>
                    </a:srgbClr>
                  </a:outerShdw>
                </a:effectLst>
              </a:rPr>
              <a:t>dietary</a:t>
            </a:r>
            <a:r>
              <a:rPr lang="en-US" dirty="0" smtClean="0">
                <a:effectLst>
                  <a:outerShdw blurRad="38100" dist="38100" dir="2700000" algn="tl">
                    <a:srgbClr val="000000">
                      <a:alpha val="43137"/>
                    </a:srgbClr>
                  </a:outerShdw>
                </a:effectLst>
              </a:rPr>
              <a:t> and </a:t>
            </a:r>
            <a:r>
              <a:rPr lang="en-US" dirty="0" smtClean="0">
                <a:solidFill>
                  <a:srgbClr val="FFC000"/>
                </a:solidFill>
                <a:effectLst>
                  <a:outerShdw blurRad="38100" dist="38100" dir="2700000" algn="tl">
                    <a:srgbClr val="000000">
                      <a:alpha val="43137"/>
                    </a:srgbClr>
                  </a:outerShdw>
                </a:effectLst>
              </a:rPr>
              <a:t>lifestyle</a:t>
            </a:r>
            <a:r>
              <a:rPr lang="en-US" dirty="0" smtClean="0">
                <a:effectLst>
                  <a:outerShdw blurRad="38100" dist="38100" dir="2700000" algn="tl">
                    <a:srgbClr val="000000">
                      <a:alpha val="43137"/>
                    </a:srgbClr>
                  </a:outerShdw>
                </a:effectLst>
              </a:rPr>
              <a:t> changes</a:t>
            </a:r>
          </a:p>
          <a:p>
            <a:r>
              <a:rPr lang="en-US" dirty="0" smtClean="0">
                <a:effectLst>
                  <a:outerShdw blurRad="38100" dist="38100" dir="2700000" algn="tl">
                    <a:srgbClr val="000000">
                      <a:alpha val="43137"/>
                    </a:srgbClr>
                  </a:outerShdw>
                </a:effectLst>
              </a:rPr>
              <a:t>Severe hypertriglyceridemia ( </a:t>
            </a:r>
            <a:r>
              <a:rPr lang="en-US" dirty="0" smtClean="0">
                <a:solidFill>
                  <a:srgbClr val="FFC000"/>
                </a:solidFill>
                <a:effectLst>
                  <a:outerShdw blurRad="38100" dist="38100" dir="2700000" algn="tl">
                    <a:srgbClr val="000000">
                      <a:alpha val="43137"/>
                    </a:srgbClr>
                  </a:outerShdw>
                </a:effectLst>
              </a:rPr>
              <a:t>&gt;1,000 mg/dl</a:t>
            </a:r>
            <a:r>
              <a:rPr lang="en-US" dirty="0" smtClean="0">
                <a:effectLst>
                  <a:outerShdw blurRad="38100" dist="38100" dir="2700000" algn="tl">
                    <a:srgbClr val="000000">
                      <a:alpha val="43137"/>
                    </a:srgbClr>
                  </a:outerShdw>
                </a:effectLst>
              </a:rPr>
              <a:t>) may warrant </a:t>
            </a:r>
            <a:r>
              <a:rPr lang="en-US" u="sng" dirty="0" smtClean="0">
                <a:effectLst>
                  <a:outerShdw blurRad="38100" dist="38100" dir="2700000" algn="tl">
                    <a:srgbClr val="000000">
                      <a:alpha val="43137"/>
                    </a:srgbClr>
                  </a:outerShdw>
                </a:effectLst>
              </a:rPr>
              <a:t>immediate</a:t>
            </a:r>
            <a:r>
              <a:rPr lang="en-US" dirty="0" smtClean="0">
                <a:effectLst>
                  <a:outerShdw blurRad="38100" dist="38100" dir="2700000" algn="tl">
                    <a:srgbClr val="000000">
                      <a:alpha val="43137"/>
                    </a:srgbClr>
                  </a:outerShdw>
                </a:effectLst>
              </a:rPr>
              <a:t> pharmacological therapy to reduce the risk of acute </a:t>
            </a:r>
            <a:r>
              <a:rPr lang="en-US" u="sng" dirty="0" smtClean="0">
                <a:effectLst>
                  <a:outerShdw blurRad="38100" dist="38100" dir="2700000" algn="tl">
                    <a:srgbClr val="000000">
                      <a:alpha val="43137"/>
                    </a:srgbClr>
                  </a:outerShdw>
                </a:effectLst>
              </a:rPr>
              <a:t>pancreatitis</a:t>
            </a:r>
          </a:p>
          <a:p>
            <a:pPr lvl="1"/>
            <a:r>
              <a:rPr lang="en-US" dirty="0" smtClean="0">
                <a:effectLst>
                  <a:outerShdw blurRad="38100" dist="38100" dir="2700000" algn="tl">
                    <a:srgbClr val="000000">
                      <a:alpha val="43137"/>
                    </a:srgbClr>
                  </a:outerShdw>
                </a:effectLst>
              </a:rPr>
              <a:t>Reduction of dietary fat</a:t>
            </a:r>
          </a:p>
          <a:p>
            <a:pPr lvl="1"/>
            <a:r>
              <a:rPr lang="en-US" dirty="0" smtClean="0">
                <a:effectLst>
                  <a:outerShdw blurRad="38100" dist="38100" dir="2700000" algn="tl">
                    <a:srgbClr val="000000">
                      <a:alpha val="43137"/>
                    </a:srgbClr>
                  </a:outerShdw>
                </a:effectLst>
              </a:rPr>
              <a:t>Reduction of simple carbohydrate intake (</a:t>
            </a:r>
            <a:r>
              <a:rPr lang="en-US" dirty="0" smtClean="0">
                <a:solidFill>
                  <a:srgbClr val="FFC000"/>
                </a:solidFill>
                <a:effectLst>
                  <a:outerShdw blurRad="38100" dist="38100" dir="2700000" algn="tl">
                    <a:srgbClr val="000000">
                      <a:alpha val="43137"/>
                    </a:srgbClr>
                  </a:outerShdw>
                </a:effectLst>
              </a:rPr>
              <a:t>fructose</a:t>
            </a:r>
            <a:r>
              <a:rPr lang="en-US" dirty="0" smtClean="0">
                <a:effectLst>
                  <a:outerShdw blurRad="38100" dist="38100" dir="2700000" algn="tl">
                    <a:srgbClr val="000000">
                      <a:alpha val="43137"/>
                    </a:srgbClr>
                  </a:outerShdw>
                </a:effectLst>
              </a:rPr>
              <a:t>)</a:t>
            </a:r>
          </a:p>
          <a:p>
            <a:pPr lvl="1"/>
            <a:r>
              <a:rPr lang="en-US" dirty="0" smtClean="0">
                <a:effectLst>
                  <a:outerShdw blurRad="38100" dist="38100" dir="2700000" algn="tl">
                    <a:srgbClr val="000000">
                      <a:alpha val="43137"/>
                    </a:srgbClr>
                  </a:outerShdw>
                </a:effectLst>
              </a:rPr>
              <a:t>Increased intake of protein</a:t>
            </a:r>
          </a:p>
          <a:p>
            <a:pPr lvl="1"/>
            <a:r>
              <a:rPr lang="en-US" dirty="0" smtClean="0">
                <a:effectLst>
                  <a:outerShdw blurRad="38100" dist="38100" dir="2700000" algn="tl">
                    <a:srgbClr val="000000">
                      <a:alpha val="43137"/>
                    </a:srgbClr>
                  </a:outerShdw>
                </a:effectLst>
              </a:rPr>
              <a:t>Drug treatment</a:t>
            </a:r>
          </a:p>
          <a:p>
            <a:pPr lvl="2"/>
            <a:r>
              <a:rPr lang="en-US" dirty="0" smtClean="0">
                <a:solidFill>
                  <a:srgbClr val="FFC000"/>
                </a:solidFill>
                <a:effectLst>
                  <a:outerShdw blurRad="38100" dist="38100" dir="2700000" algn="tl">
                    <a:srgbClr val="000000">
                      <a:alpha val="43137"/>
                    </a:srgbClr>
                  </a:outerShdw>
                </a:effectLst>
              </a:rPr>
              <a:t>Fibrate as a first-line agent</a:t>
            </a:r>
          </a:p>
          <a:p>
            <a:r>
              <a:rPr lang="en-US" dirty="0" smtClean="0">
                <a:effectLst>
                  <a:outerShdw blurRad="38100" dist="38100" dir="2700000" algn="tl">
                    <a:srgbClr val="000000">
                      <a:alpha val="43137"/>
                    </a:srgbClr>
                  </a:outerShdw>
                </a:effectLst>
              </a:rPr>
              <a:t>Moderate to </a:t>
            </a:r>
            <a:r>
              <a:rPr lang="en-US" dirty="0">
                <a:effectLst>
                  <a:outerShdw blurRad="38100" dist="38100" dir="2700000" algn="tl">
                    <a:srgbClr val="000000">
                      <a:alpha val="43137"/>
                    </a:srgbClr>
                  </a:outerShdw>
                </a:effectLst>
              </a:rPr>
              <a:t>severe </a:t>
            </a:r>
            <a:r>
              <a:rPr lang="en-US" dirty="0" smtClean="0">
                <a:effectLst>
                  <a:outerShdw blurRad="38100" dist="38100" dir="2700000" algn="tl">
                    <a:srgbClr val="000000">
                      <a:alpha val="43137"/>
                    </a:srgbClr>
                  </a:outerShdw>
                </a:effectLst>
              </a:rPr>
              <a:t>TG levels</a:t>
            </a:r>
          </a:p>
          <a:p>
            <a:pPr lvl="1"/>
            <a:r>
              <a:rPr lang="en-US" dirty="0" smtClean="0">
                <a:effectLst>
                  <a:outerShdw blurRad="38100" dist="38100" dir="2700000" algn="tl">
                    <a:srgbClr val="000000">
                      <a:alpha val="43137"/>
                    </a:srgbClr>
                  </a:outerShdw>
                </a:effectLst>
              </a:rPr>
              <a:t>Fibrates</a:t>
            </a:r>
          </a:p>
          <a:p>
            <a:pPr lvl="1"/>
            <a:r>
              <a:rPr lang="en-US" dirty="0" smtClean="0">
                <a:effectLst>
                  <a:outerShdw blurRad="38100" dist="38100" dir="2700000" algn="tl">
                    <a:srgbClr val="000000">
                      <a:alpha val="43137"/>
                    </a:srgbClr>
                  </a:outerShdw>
                </a:effectLst>
              </a:rPr>
              <a:t>Niacin</a:t>
            </a:r>
            <a:endParaRPr lang="en-US" dirty="0">
              <a:effectLst>
                <a:outerShdw blurRad="38100" dist="38100" dir="2700000" algn="tl">
                  <a:srgbClr val="000000">
                    <a:alpha val="43137"/>
                  </a:srgbClr>
                </a:outerShdw>
              </a:effectLst>
            </a:endParaRPr>
          </a:p>
          <a:p>
            <a:pPr lvl="1"/>
            <a:r>
              <a:rPr lang="en-US" dirty="0" smtClean="0">
                <a:effectLst>
                  <a:outerShdw blurRad="38100" dist="38100" dir="2700000" algn="tl">
                    <a:srgbClr val="000000">
                      <a:alpha val="43137"/>
                    </a:srgbClr>
                  </a:outerShdw>
                </a:effectLst>
              </a:rPr>
              <a:t>Omega-3 </a:t>
            </a:r>
            <a:r>
              <a:rPr lang="en-US" dirty="0">
                <a:effectLst>
                  <a:outerShdw blurRad="38100" dist="38100" dir="2700000" algn="tl">
                    <a:srgbClr val="000000">
                      <a:alpha val="43137"/>
                    </a:srgbClr>
                  </a:outerShdw>
                </a:effectLst>
              </a:rPr>
              <a:t>fatty </a:t>
            </a:r>
            <a:r>
              <a:rPr lang="en-US" dirty="0" smtClean="0">
                <a:effectLst>
                  <a:outerShdw blurRad="38100" dist="38100" dir="2700000" algn="tl">
                    <a:srgbClr val="000000">
                      <a:alpha val="43137"/>
                    </a:srgbClr>
                  </a:outerShdw>
                </a:effectLst>
              </a:rPr>
              <a:t>acids</a:t>
            </a:r>
          </a:p>
          <a:p>
            <a:pPr lvl="1"/>
            <a:r>
              <a:rPr lang="en-US" dirty="0" smtClean="0">
                <a:effectLst>
                  <a:outerShdw blurRad="38100" dist="38100" dir="2700000" algn="tl">
                    <a:srgbClr val="000000">
                      <a:alpha val="43137"/>
                    </a:srgbClr>
                  </a:outerShdw>
                </a:effectLst>
              </a:rPr>
              <a:t>Pioglitazone</a:t>
            </a:r>
          </a:p>
          <a:p>
            <a:pPr lvl="1"/>
            <a:r>
              <a:rPr lang="en-US" dirty="0" smtClean="0">
                <a:effectLst>
                  <a:outerShdw blurRad="38100" dist="38100" dir="2700000" algn="tl">
                    <a:srgbClr val="000000">
                      <a:alpha val="43137"/>
                    </a:srgbClr>
                  </a:outerShdw>
                </a:effectLst>
              </a:rPr>
              <a:t>Orlistat ( </a:t>
            </a:r>
            <a:r>
              <a:rPr lang="en-US" u="sng" dirty="0" smtClean="0">
                <a:effectLst>
                  <a:outerShdw blurRad="38100" dist="38100" dir="2700000" algn="tl">
                    <a:srgbClr val="000000">
                      <a:alpha val="43137"/>
                    </a:srgbClr>
                  </a:outerShdw>
                </a:effectLst>
              </a:rPr>
              <a:t>postprandial </a:t>
            </a:r>
            <a:r>
              <a:rPr lang="en-US" dirty="0" smtClean="0">
                <a:effectLst>
                  <a:outerShdw blurRad="38100" dist="38100" dir="2700000" algn="tl">
                    <a:srgbClr val="000000">
                      <a:alpha val="43137"/>
                    </a:srgbClr>
                  </a:outerShdw>
                </a:effectLst>
              </a:rPr>
              <a:t>hypertriglyceridemia )</a:t>
            </a:r>
          </a:p>
        </p:txBody>
      </p:sp>
    </p:spTree>
    <p:extLst>
      <p:ext uri="{BB962C8B-B14F-4D97-AF65-F5344CB8AC3E}">
        <p14:creationId xmlns:p14="http://schemas.microsoft.com/office/powerpoint/2010/main" val="1537560560"/>
      </p:ext>
    </p:extLst>
  </p:cSld>
  <p:clrMapOvr>
    <a:masterClrMapping/>
  </p:clrMapOvr>
  <p:transition>
    <p:fade thruBlk="1"/>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800" y="304800"/>
            <a:ext cx="6537960" cy="5448300"/>
          </a:xfrm>
          <a:prstGeom prst="rect">
            <a:avLst/>
          </a:prstGeom>
          <a:ln>
            <a:noFill/>
          </a:ln>
          <a:effectLst>
            <a:outerShdw blurRad="292100" dist="139700" dir="2700000" algn="tl" rotWithShape="0">
              <a:srgbClr val="333333">
                <a:alpha val="65000"/>
              </a:srgbClr>
            </a:outerShdw>
          </a:effectLst>
        </p:spPr>
      </p:pic>
      <p:sp>
        <p:nvSpPr>
          <p:cNvPr id="3" name="TextBox 2"/>
          <p:cNvSpPr txBox="1"/>
          <p:nvPr/>
        </p:nvSpPr>
        <p:spPr>
          <a:xfrm>
            <a:off x="0" y="5867400"/>
            <a:ext cx="9144000" cy="830997"/>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800" b="1" dirty="0">
                <a:ln w="11430"/>
                <a:solidFill>
                  <a:srgbClr val="FFC000"/>
                </a:solidFill>
                <a:effectLst>
                  <a:outerShdw blurRad="50800" dist="39000" dir="5460000" algn="tl">
                    <a:srgbClr val="000000">
                      <a:alpha val="38000"/>
                    </a:srgbClr>
                  </a:outerShdw>
                </a:effectLst>
              </a:rPr>
              <a:t>Statin-associated Myopathy</a:t>
            </a:r>
          </a:p>
        </p:txBody>
      </p:sp>
    </p:spTree>
    <p:extLst>
      <p:ext uri="{BB962C8B-B14F-4D97-AF65-F5344CB8AC3E}">
        <p14:creationId xmlns:p14="http://schemas.microsoft.com/office/powerpoint/2010/main" val="2810867423"/>
      </p:ext>
    </p:extLst>
  </p:cSld>
  <p:clrMapOvr>
    <a:masterClrMapping/>
  </p:clrMapOvr>
  <p:transition>
    <p:fade thruBlk="1"/>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ffectLst>
                  <a:outerShdw blurRad="38100" dist="38100" dir="2700000" algn="tl">
                    <a:srgbClr val="000000">
                      <a:alpha val="43137"/>
                    </a:srgbClr>
                  </a:outerShdw>
                </a:effectLst>
              </a:rPr>
              <a:t>Statin-associated Myopathy</a:t>
            </a:r>
          </a:p>
        </p:txBody>
      </p:sp>
      <p:sp>
        <p:nvSpPr>
          <p:cNvPr id="3" name="Content Placeholder 2"/>
          <p:cNvSpPr>
            <a:spLocks noGrp="1"/>
          </p:cNvSpPr>
          <p:nvPr>
            <p:ph idx="1"/>
          </p:nvPr>
        </p:nvSpPr>
        <p:spPr>
          <a:xfrm>
            <a:off x="0" y="609600"/>
            <a:ext cx="9144000" cy="6248400"/>
          </a:xfrm>
        </p:spPr>
        <p:txBody>
          <a:bodyPr/>
          <a:lstStyle/>
          <a:p>
            <a:r>
              <a:rPr lang="en-US" sz="2000" dirty="0" smtClean="0">
                <a:effectLst>
                  <a:outerShdw blurRad="38100" dist="38100" dir="2700000" algn="tl">
                    <a:srgbClr val="000000">
                      <a:alpha val="43137"/>
                    </a:srgbClr>
                  </a:outerShdw>
                </a:effectLst>
              </a:rPr>
              <a:t>Definition / Clinical spectrum</a:t>
            </a:r>
          </a:p>
          <a:p>
            <a:pPr lvl="1"/>
            <a:r>
              <a:rPr lang="en-US" sz="1800" u="sng" dirty="0" smtClean="0">
                <a:effectLst>
                  <a:outerShdw blurRad="38100" dist="38100" dir="2700000" algn="tl">
                    <a:srgbClr val="000000">
                      <a:alpha val="43137"/>
                    </a:srgbClr>
                  </a:outerShdw>
                </a:effectLst>
              </a:rPr>
              <a:t>Myalgia</a:t>
            </a:r>
            <a:r>
              <a:rPr lang="en-US" sz="1800" dirty="0" smtClean="0">
                <a:effectLst>
                  <a:outerShdw blurRad="38100" dist="38100" dir="2700000" algn="tl">
                    <a:srgbClr val="000000">
                      <a:alpha val="43137"/>
                    </a:srgbClr>
                  </a:outerShdw>
                </a:effectLst>
              </a:rPr>
              <a:t> (</a:t>
            </a:r>
            <a:r>
              <a:rPr lang="en-US" sz="1800" dirty="0" smtClean="0">
                <a:solidFill>
                  <a:srgbClr val="FFC000"/>
                </a:solidFill>
                <a:effectLst>
                  <a:outerShdw blurRad="38100" dist="38100" dir="2700000" algn="tl">
                    <a:srgbClr val="000000">
                      <a:alpha val="43137"/>
                    </a:srgbClr>
                  </a:outerShdw>
                </a:effectLst>
              </a:rPr>
              <a:t>2-11%</a:t>
            </a:r>
            <a:r>
              <a:rPr lang="en-US" sz="1800" dirty="0" smtClean="0">
                <a:effectLst>
                  <a:outerShdw blurRad="38100" dist="38100" dir="2700000" algn="tl">
                    <a:srgbClr val="000000">
                      <a:alpha val="43137"/>
                    </a:srgbClr>
                  </a:outerShdw>
                </a:effectLst>
              </a:rPr>
              <a:t>)</a:t>
            </a:r>
          </a:p>
          <a:p>
            <a:pPr lvl="2"/>
            <a:r>
              <a:rPr lang="en-US" dirty="0">
                <a:effectLst>
                  <a:outerShdw blurRad="38100" dist="38100" dir="2700000" algn="tl">
                    <a:srgbClr val="000000">
                      <a:alpha val="43137"/>
                    </a:srgbClr>
                  </a:outerShdw>
                </a:effectLst>
              </a:rPr>
              <a:t>muscle ache or weakness without increased serum </a:t>
            </a:r>
            <a:r>
              <a:rPr lang="en-US" dirty="0" smtClean="0">
                <a:effectLst>
                  <a:outerShdw blurRad="38100" dist="38100" dir="2700000" algn="tl">
                    <a:srgbClr val="000000">
                      <a:alpha val="43137"/>
                    </a:srgbClr>
                  </a:outerShdw>
                </a:effectLst>
              </a:rPr>
              <a:t>CPK </a:t>
            </a:r>
            <a:r>
              <a:rPr lang="en-US" dirty="0">
                <a:effectLst>
                  <a:outerShdw blurRad="38100" dist="38100" dir="2700000" algn="tl">
                    <a:srgbClr val="000000">
                      <a:alpha val="43137"/>
                    </a:srgbClr>
                  </a:outerShdw>
                </a:effectLst>
              </a:rPr>
              <a:t>levels</a:t>
            </a:r>
            <a:endParaRPr lang="en-US" dirty="0" smtClean="0">
              <a:effectLst>
                <a:outerShdw blurRad="38100" dist="38100" dir="2700000" algn="tl">
                  <a:srgbClr val="000000">
                    <a:alpha val="43137"/>
                  </a:srgbClr>
                </a:outerShdw>
              </a:effectLst>
            </a:endParaRPr>
          </a:p>
          <a:p>
            <a:pPr lvl="1"/>
            <a:r>
              <a:rPr lang="en-US" sz="1800" u="sng" dirty="0" smtClean="0">
                <a:effectLst>
                  <a:outerShdw blurRad="38100" dist="38100" dir="2700000" algn="tl">
                    <a:srgbClr val="000000">
                      <a:alpha val="43137"/>
                    </a:srgbClr>
                  </a:outerShdw>
                </a:effectLst>
              </a:rPr>
              <a:t>Myositis</a:t>
            </a:r>
            <a:r>
              <a:rPr lang="en-US" sz="1800" dirty="0" smtClean="0">
                <a:effectLst>
                  <a:outerShdw blurRad="38100" dist="38100" dir="2700000" algn="tl">
                    <a:srgbClr val="000000">
                      <a:alpha val="43137"/>
                    </a:srgbClr>
                  </a:outerShdw>
                </a:effectLst>
              </a:rPr>
              <a:t> (</a:t>
            </a:r>
            <a:r>
              <a:rPr lang="en-US" sz="1800" dirty="0" smtClean="0">
                <a:solidFill>
                  <a:srgbClr val="FFC000"/>
                </a:solidFill>
                <a:effectLst>
                  <a:outerShdw blurRad="38100" dist="38100" dir="2700000" algn="tl">
                    <a:srgbClr val="000000">
                      <a:alpha val="43137"/>
                    </a:srgbClr>
                  </a:outerShdw>
                </a:effectLst>
              </a:rPr>
              <a:t>0.5%</a:t>
            </a:r>
            <a:r>
              <a:rPr lang="en-US" sz="1800" dirty="0" smtClean="0">
                <a:effectLst>
                  <a:outerShdw blurRad="38100" dist="38100" dir="2700000" algn="tl">
                    <a:srgbClr val="000000">
                      <a:alpha val="43137"/>
                    </a:srgbClr>
                  </a:outerShdw>
                </a:effectLst>
              </a:rPr>
              <a:t>)</a:t>
            </a:r>
          </a:p>
          <a:p>
            <a:pPr lvl="2"/>
            <a:r>
              <a:rPr lang="en-US" dirty="0">
                <a:effectLst>
                  <a:outerShdw blurRad="38100" dist="38100" dir="2700000" algn="tl">
                    <a:srgbClr val="000000">
                      <a:alpha val="43137"/>
                    </a:srgbClr>
                  </a:outerShdw>
                </a:effectLst>
              </a:rPr>
              <a:t>muscle symptoms with elevated </a:t>
            </a:r>
            <a:r>
              <a:rPr lang="en-US" dirty="0" smtClean="0">
                <a:effectLst>
                  <a:outerShdw blurRad="38100" dist="38100" dir="2700000" algn="tl">
                    <a:srgbClr val="000000">
                      <a:alpha val="43137"/>
                    </a:srgbClr>
                  </a:outerShdw>
                </a:effectLst>
              </a:rPr>
              <a:t>CPK levels</a:t>
            </a:r>
          </a:p>
          <a:p>
            <a:pPr lvl="1"/>
            <a:r>
              <a:rPr lang="en-US" sz="1800" u="sng" dirty="0" smtClean="0">
                <a:effectLst>
                  <a:outerShdw blurRad="38100" dist="38100" dir="2700000" algn="tl">
                    <a:srgbClr val="000000">
                      <a:alpha val="43137"/>
                    </a:srgbClr>
                  </a:outerShdw>
                </a:effectLst>
              </a:rPr>
              <a:t>Rhabdomyolysis</a:t>
            </a:r>
            <a:r>
              <a:rPr lang="en-US" sz="1800" dirty="0" smtClean="0">
                <a:effectLst>
                  <a:outerShdw blurRad="38100" dist="38100" dir="2700000" algn="tl">
                    <a:srgbClr val="000000">
                      <a:alpha val="43137"/>
                    </a:srgbClr>
                  </a:outerShdw>
                </a:effectLst>
              </a:rPr>
              <a:t> (</a:t>
            </a:r>
            <a:r>
              <a:rPr lang="en-US" sz="1800" dirty="0" smtClean="0">
                <a:solidFill>
                  <a:srgbClr val="FFC000"/>
                </a:solidFill>
                <a:effectLst>
                  <a:outerShdw blurRad="38100" dist="38100" dir="2700000" algn="tl">
                    <a:srgbClr val="000000">
                      <a:alpha val="43137"/>
                    </a:srgbClr>
                  </a:outerShdw>
                </a:effectLst>
              </a:rPr>
              <a:t>0.1%</a:t>
            </a:r>
            <a:r>
              <a:rPr lang="en-US" sz="1800" dirty="0" smtClean="0">
                <a:effectLst>
                  <a:outerShdw blurRad="38100" dist="38100" dir="2700000" algn="tl">
                    <a:srgbClr val="000000">
                      <a:alpha val="43137"/>
                    </a:srgbClr>
                  </a:outerShdw>
                </a:effectLst>
              </a:rPr>
              <a:t>)</a:t>
            </a:r>
          </a:p>
          <a:p>
            <a:pPr lvl="2"/>
            <a:r>
              <a:rPr lang="en-US" dirty="0">
                <a:effectLst>
                  <a:outerShdw blurRad="38100" dist="38100" dir="2700000" algn="tl">
                    <a:srgbClr val="000000">
                      <a:alpha val="43137"/>
                    </a:srgbClr>
                  </a:outerShdw>
                </a:effectLst>
              </a:rPr>
              <a:t>muscle symptoms with marked </a:t>
            </a:r>
            <a:r>
              <a:rPr lang="en-US" dirty="0" smtClean="0">
                <a:effectLst>
                  <a:outerShdw blurRad="38100" dist="38100" dir="2700000" algn="tl">
                    <a:srgbClr val="000000">
                      <a:alpha val="43137"/>
                    </a:srgbClr>
                  </a:outerShdw>
                </a:effectLst>
              </a:rPr>
              <a:t>CPK </a:t>
            </a:r>
            <a:r>
              <a:rPr lang="en-US" dirty="0">
                <a:effectLst>
                  <a:outerShdw blurRad="38100" dist="38100" dir="2700000" algn="tl">
                    <a:srgbClr val="000000">
                      <a:alpha val="43137"/>
                    </a:srgbClr>
                  </a:outerShdw>
                </a:effectLst>
              </a:rPr>
              <a:t>elevations (&gt;10 </a:t>
            </a:r>
            <a:r>
              <a:rPr lang="en-US" dirty="0" smtClean="0">
                <a:effectLst>
                  <a:outerShdw blurRad="38100" dist="38100" dir="2700000" algn="tl">
                    <a:srgbClr val="000000">
                      <a:alpha val="43137"/>
                    </a:srgbClr>
                  </a:outerShdw>
                </a:effectLst>
              </a:rPr>
              <a:t>times) </a:t>
            </a:r>
            <a:r>
              <a:rPr lang="en-US" dirty="0">
                <a:effectLst>
                  <a:outerShdw blurRad="38100" dist="38100" dir="2700000" algn="tl">
                    <a:srgbClr val="000000">
                      <a:alpha val="43137"/>
                    </a:srgbClr>
                  </a:outerShdw>
                </a:effectLst>
              </a:rPr>
              <a:t>plus an elevated serum creatinine</a:t>
            </a:r>
            <a:endParaRPr lang="en-US" dirty="0" smtClean="0">
              <a:effectLst>
                <a:outerShdw blurRad="38100" dist="38100" dir="2700000" algn="tl">
                  <a:srgbClr val="000000">
                    <a:alpha val="43137"/>
                  </a:srgbClr>
                </a:outerShdw>
              </a:effectLst>
            </a:endParaRPr>
          </a:p>
          <a:p>
            <a:pPr lvl="1"/>
            <a:r>
              <a:rPr lang="en-US" sz="1800" u="sng" dirty="0" smtClean="0">
                <a:effectLst>
                  <a:outerShdw blurRad="38100" dist="38100" dir="2700000" algn="tl">
                    <a:srgbClr val="000000">
                      <a:alpha val="43137"/>
                    </a:srgbClr>
                  </a:outerShdw>
                </a:effectLst>
              </a:rPr>
              <a:t>Asymptomatically</a:t>
            </a:r>
            <a:r>
              <a:rPr lang="en-US" sz="1800" dirty="0" smtClean="0">
                <a:effectLst>
                  <a:outerShdw blurRad="38100" dist="38100" dir="2700000" algn="tl">
                    <a:srgbClr val="000000">
                      <a:alpha val="43137"/>
                    </a:srgbClr>
                  </a:outerShdw>
                </a:effectLst>
              </a:rPr>
              <a:t> increased CPK</a:t>
            </a:r>
          </a:p>
          <a:p>
            <a:r>
              <a:rPr lang="en-US" sz="2000" dirty="0" smtClean="0">
                <a:effectLst>
                  <a:outerShdw blurRad="38100" dist="38100" dir="2700000" algn="tl">
                    <a:srgbClr val="000000">
                      <a:alpha val="43137"/>
                    </a:srgbClr>
                  </a:outerShdw>
                </a:effectLst>
              </a:rPr>
              <a:t>Myopathy risk is </a:t>
            </a:r>
            <a:r>
              <a:rPr lang="en-US" sz="2000" u="sng" dirty="0" smtClean="0">
                <a:effectLst>
                  <a:outerShdw blurRad="38100" dist="38100" dir="2700000" algn="tl">
                    <a:srgbClr val="000000">
                      <a:alpha val="43137"/>
                    </a:srgbClr>
                  </a:outerShdw>
                </a:effectLst>
              </a:rPr>
              <a:t>not</a:t>
            </a:r>
            <a:r>
              <a:rPr lang="en-US" sz="2000" dirty="0" smtClean="0">
                <a:effectLst>
                  <a:outerShdw blurRad="38100" dist="38100" dir="2700000" algn="tl">
                    <a:srgbClr val="000000">
                      <a:alpha val="43137"/>
                    </a:srgbClr>
                  </a:outerShdw>
                </a:effectLst>
              </a:rPr>
              <a:t> directly proportional to cholesterol-lowering efficacy</a:t>
            </a:r>
          </a:p>
          <a:p>
            <a:r>
              <a:rPr lang="en-US" sz="2000" dirty="0" smtClean="0">
                <a:effectLst>
                  <a:outerShdw blurRad="38100" dist="38100" dir="2700000" algn="tl">
                    <a:srgbClr val="000000">
                      <a:alpha val="43137"/>
                    </a:srgbClr>
                  </a:outerShdw>
                </a:effectLst>
              </a:rPr>
              <a:t>Mostly </a:t>
            </a:r>
            <a:r>
              <a:rPr lang="en-US" sz="2000" dirty="0" smtClean="0">
                <a:solidFill>
                  <a:srgbClr val="FFC000"/>
                </a:solidFill>
                <a:effectLst>
                  <a:outerShdw blurRad="38100" dist="38100" dir="2700000" algn="tl">
                    <a:srgbClr val="000000">
                      <a:alpha val="43137"/>
                    </a:srgbClr>
                  </a:outerShdw>
                </a:effectLst>
              </a:rPr>
              <a:t>dose related</a:t>
            </a:r>
          </a:p>
          <a:p>
            <a:r>
              <a:rPr lang="en-US" sz="2000" dirty="0" smtClean="0">
                <a:effectLst>
                  <a:outerShdw blurRad="38100" dist="38100" dir="2700000" algn="tl">
                    <a:srgbClr val="000000">
                      <a:alpha val="43137"/>
                    </a:srgbClr>
                  </a:outerShdw>
                </a:effectLst>
              </a:rPr>
              <a:t>Incidence</a:t>
            </a:r>
          </a:p>
          <a:p>
            <a:pPr lvl="1"/>
            <a:r>
              <a:rPr lang="en-US" sz="1800" u="sng" dirty="0" smtClean="0">
                <a:effectLst>
                  <a:outerShdw blurRad="38100" dist="38100" dir="2700000" algn="tl">
                    <a:srgbClr val="000000">
                      <a:alpha val="43137"/>
                    </a:srgbClr>
                  </a:outerShdw>
                </a:effectLst>
              </a:rPr>
              <a:t>Highest</a:t>
            </a:r>
            <a:r>
              <a:rPr lang="en-US" sz="1800" dirty="0" smtClean="0">
                <a:effectLst>
                  <a:outerShdw blurRad="38100" dist="38100" dir="2700000" algn="tl">
                    <a:srgbClr val="000000">
                      <a:alpha val="43137"/>
                    </a:srgbClr>
                  </a:outerShdw>
                </a:effectLst>
              </a:rPr>
              <a:t> </a:t>
            </a:r>
            <a:r>
              <a:rPr lang="en-US" sz="1800" dirty="0">
                <a:effectLst>
                  <a:outerShdw blurRad="38100" dist="38100" dir="2700000" algn="tl">
                    <a:srgbClr val="000000">
                      <a:alpha val="43137"/>
                    </a:srgbClr>
                  </a:outerShdw>
                </a:effectLst>
              </a:rPr>
              <a:t>for </a:t>
            </a:r>
            <a:r>
              <a:rPr lang="en-US" sz="1800" dirty="0" smtClean="0">
                <a:effectLst>
                  <a:outerShdw blurRad="38100" dist="38100" dir="2700000" algn="tl">
                    <a:srgbClr val="000000">
                      <a:alpha val="43137"/>
                    </a:srgbClr>
                  </a:outerShdw>
                </a:effectLst>
              </a:rPr>
              <a:t>atorvastatin, simvastatin and </a:t>
            </a:r>
            <a:r>
              <a:rPr lang="en-US" sz="1800" dirty="0">
                <a:effectLst>
                  <a:outerShdw blurRad="38100" dist="38100" dir="2700000" algn="tl">
                    <a:srgbClr val="000000">
                      <a:alpha val="43137"/>
                    </a:srgbClr>
                  </a:outerShdw>
                </a:effectLst>
              </a:rPr>
              <a:t>rosuvastatin</a:t>
            </a:r>
            <a:endParaRPr lang="en-US" sz="1800" dirty="0" smtClean="0">
              <a:effectLst>
                <a:outerShdw blurRad="38100" dist="38100" dir="2700000" algn="tl">
                  <a:srgbClr val="000000">
                    <a:alpha val="43137"/>
                  </a:srgbClr>
                </a:outerShdw>
              </a:effectLst>
            </a:endParaRPr>
          </a:p>
          <a:p>
            <a:pPr lvl="1"/>
            <a:r>
              <a:rPr lang="en-US" sz="1800" u="sng" dirty="0" smtClean="0">
                <a:effectLst>
                  <a:outerShdw blurRad="38100" dist="38100" dir="2700000" algn="tl">
                    <a:srgbClr val="000000">
                      <a:alpha val="43137"/>
                    </a:srgbClr>
                  </a:outerShdw>
                </a:effectLst>
              </a:rPr>
              <a:t>Lowest</a:t>
            </a:r>
            <a:r>
              <a:rPr lang="en-US" sz="1800" dirty="0" smtClean="0">
                <a:effectLst>
                  <a:outerShdw blurRad="38100" dist="38100" dir="2700000" algn="tl">
                    <a:srgbClr val="000000">
                      <a:alpha val="43137"/>
                    </a:srgbClr>
                  </a:outerShdw>
                </a:effectLst>
              </a:rPr>
              <a:t> </a:t>
            </a:r>
            <a:r>
              <a:rPr lang="en-US" sz="1800" dirty="0">
                <a:effectLst>
                  <a:outerShdw blurRad="38100" dist="38100" dir="2700000" algn="tl">
                    <a:srgbClr val="000000">
                      <a:alpha val="43137"/>
                    </a:srgbClr>
                  </a:outerShdw>
                </a:effectLst>
              </a:rPr>
              <a:t>for </a:t>
            </a:r>
            <a:r>
              <a:rPr lang="en-US" sz="1800" dirty="0">
                <a:solidFill>
                  <a:srgbClr val="FFC000"/>
                </a:solidFill>
                <a:effectLst>
                  <a:outerShdw blurRad="38100" dist="38100" dir="2700000" algn="tl">
                    <a:srgbClr val="000000">
                      <a:alpha val="43137"/>
                    </a:srgbClr>
                  </a:outerShdw>
                </a:effectLst>
              </a:rPr>
              <a:t>fluvastatin</a:t>
            </a:r>
            <a:endParaRPr lang="en-US" sz="1800" dirty="0" smtClean="0">
              <a:solidFill>
                <a:srgbClr val="FFC000"/>
              </a:solidFill>
              <a:effectLst>
                <a:outerShdw blurRad="38100" dist="38100" dir="2700000" algn="tl">
                  <a:srgbClr val="000000">
                    <a:alpha val="43137"/>
                  </a:srgbClr>
                </a:outerShdw>
              </a:effectLst>
            </a:endParaRPr>
          </a:p>
          <a:p>
            <a:r>
              <a:rPr lang="en-US" sz="2000" dirty="0" smtClean="0">
                <a:effectLst>
                  <a:outerShdw blurRad="38100" dist="38100" dir="2700000" algn="tl">
                    <a:srgbClr val="000000">
                      <a:alpha val="43137"/>
                    </a:srgbClr>
                  </a:outerShdw>
                </a:effectLst>
              </a:rPr>
              <a:t>Clinical features</a:t>
            </a:r>
          </a:p>
          <a:p>
            <a:pPr lvl="1"/>
            <a:r>
              <a:rPr lang="en-US" sz="1800" dirty="0" smtClean="0">
                <a:effectLst>
                  <a:outerShdw blurRad="38100" dist="38100" dir="2700000" algn="tl">
                    <a:srgbClr val="000000">
                      <a:alpha val="43137"/>
                    </a:srgbClr>
                  </a:outerShdw>
                </a:effectLst>
              </a:rPr>
              <a:t>Fatigue</a:t>
            </a:r>
            <a:r>
              <a:rPr lang="en-US" sz="1800" dirty="0">
                <a:effectLst>
                  <a:outerShdw blurRad="38100" dist="38100" dir="2700000" algn="tl">
                    <a:srgbClr val="000000">
                      <a:alpha val="43137"/>
                    </a:srgbClr>
                  </a:outerShdw>
                </a:effectLst>
              </a:rPr>
              <a:t>, </a:t>
            </a:r>
            <a:r>
              <a:rPr lang="en-US" sz="1800" dirty="0" smtClean="0">
                <a:effectLst>
                  <a:outerShdw blurRad="38100" dist="38100" dir="2700000" algn="tl">
                    <a:srgbClr val="000000">
                      <a:alpha val="43137"/>
                    </a:srgbClr>
                  </a:outerShdw>
                </a:effectLst>
              </a:rPr>
              <a:t>pain</a:t>
            </a:r>
            <a:r>
              <a:rPr lang="en-US" sz="1800" dirty="0">
                <a:effectLst>
                  <a:outerShdw blurRad="38100" dist="38100" dir="2700000" algn="tl">
                    <a:srgbClr val="000000">
                      <a:alpha val="43137"/>
                    </a:srgbClr>
                  </a:outerShdw>
                </a:effectLst>
              </a:rPr>
              <a:t>, </a:t>
            </a:r>
            <a:r>
              <a:rPr lang="en-US" sz="1800" dirty="0" smtClean="0">
                <a:effectLst>
                  <a:outerShdw blurRad="38100" dist="38100" dir="2700000" algn="tl">
                    <a:srgbClr val="000000">
                      <a:alpha val="43137"/>
                    </a:srgbClr>
                  </a:outerShdw>
                </a:effectLst>
              </a:rPr>
              <a:t>tenderness</a:t>
            </a:r>
            <a:r>
              <a:rPr lang="en-US" sz="1800" dirty="0">
                <a:effectLst>
                  <a:outerShdw blurRad="38100" dist="38100" dir="2700000" algn="tl">
                    <a:srgbClr val="000000">
                      <a:alpha val="43137"/>
                    </a:srgbClr>
                  </a:outerShdw>
                </a:effectLst>
              </a:rPr>
              <a:t>, </a:t>
            </a:r>
            <a:r>
              <a:rPr lang="en-US" sz="1800" dirty="0" smtClean="0">
                <a:effectLst>
                  <a:outerShdw blurRad="38100" dist="38100" dir="2700000" algn="tl">
                    <a:srgbClr val="000000">
                      <a:alpha val="43137"/>
                    </a:srgbClr>
                  </a:outerShdw>
                </a:effectLst>
              </a:rPr>
              <a:t>weakness</a:t>
            </a:r>
            <a:r>
              <a:rPr lang="en-US" sz="1800" dirty="0">
                <a:effectLst>
                  <a:outerShdw blurRad="38100" dist="38100" dir="2700000" algn="tl">
                    <a:srgbClr val="000000">
                      <a:alpha val="43137"/>
                    </a:srgbClr>
                  </a:outerShdw>
                </a:effectLst>
              </a:rPr>
              <a:t>, nocturnal cramping, and </a:t>
            </a:r>
            <a:r>
              <a:rPr lang="en-US" sz="1800" u="sng" dirty="0" smtClean="0">
                <a:effectLst>
                  <a:outerShdw blurRad="38100" dist="38100" dir="2700000" algn="tl">
                    <a:srgbClr val="000000">
                      <a:alpha val="43137"/>
                    </a:srgbClr>
                  </a:outerShdw>
                </a:effectLst>
              </a:rPr>
              <a:t>brown urine</a:t>
            </a:r>
          </a:p>
          <a:p>
            <a:pPr lvl="1"/>
            <a:r>
              <a:rPr lang="en-US" sz="1800" dirty="0" smtClean="0">
                <a:effectLst>
                  <a:outerShdw blurRad="38100" dist="38100" dir="2700000" algn="tl">
                    <a:srgbClr val="000000">
                      <a:alpha val="43137"/>
                    </a:srgbClr>
                  </a:outerShdw>
                </a:effectLst>
              </a:rPr>
              <a:t>Symptoms </a:t>
            </a:r>
            <a:r>
              <a:rPr lang="en-US" sz="1800" dirty="0">
                <a:effectLst>
                  <a:outerShdw blurRad="38100" dist="38100" dir="2700000" algn="tl">
                    <a:srgbClr val="000000">
                      <a:alpha val="43137"/>
                    </a:srgbClr>
                  </a:outerShdw>
                </a:effectLst>
              </a:rPr>
              <a:t>tend to be proximal, </a:t>
            </a:r>
            <a:r>
              <a:rPr lang="en-US" sz="1800" dirty="0" smtClean="0">
                <a:effectLst>
                  <a:outerShdw blurRad="38100" dist="38100" dir="2700000" algn="tl">
                    <a:srgbClr val="000000">
                      <a:alpha val="43137"/>
                    </a:srgbClr>
                  </a:outerShdw>
                </a:effectLst>
              </a:rPr>
              <a:t>generalized, </a:t>
            </a:r>
            <a:r>
              <a:rPr lang="en-US" sz="1800" dirty="0">
                <a:effectLst>
                  <a:outerShdw blurRad="38100" dist="38100" dir="2700000" algn="tl">
                    <a:srgbClr val="000000">
                      <a:alpha val="43137"/>
                    </a:srgbClr>
                  </a:outerShdw>
                </a:effectLst>
              </a:rPr>
              <a:t>and worse with </a:t>
            </a:r>
            <a:r>
              <a:rPr lang="en-US" sz="1800" u="sng" dirty="0">
                <a:effectLst>
                  <a:outerShdw blurRad="38100" dist="38100" dir="2700000" algn="tl">
                    <a:srgbClr val="000000">
                      <a:alpha val="43137"/>
                    </a:srgbClr>
                  </a:outerShdw>
                </a:effectLst>
              </a:rPr>
              <a:t>exercise</a:t>
            </a:r>
            <a:endParaRPr lang="en-US" sz="1800" u="sng" dirty="0" smtClean="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018301340"/>
      </p:ext>
    </p:extLst>
  </p:cSld>
  <p:clrMapOvr>
    <a:masterClrMapping/>
  </p:clrMapOvr>
  <p:transition>
    <p:fade thruBlk="1"/>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 y="0"/>
            <a:ext cx="9143999" cy="5882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 y="5903893"/>
            <a:ext cx="9144000" cy="954107"/>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800" b="1" dirty="0">
                <a:ln w="11430"/>
                <a:solidFill>
                  <a:srgbClr val="FFC000"/>
                </a:solidFill>
                <a:effectLst>
                  <a:outerShdw blurRad="50800" dist="39000" dir="5460000" algn="tl">
                    <a:srgbClr val="000000">
                      <a:alpha val="38000"/>
                    </a:srgbClr>
                  </a:outerShdw>
                </a:effectLst>
              </a:rPr>
              <a:t>Incidence of myopathy and relationship to statin </a:t>
            </a:r>
          </a:p>
          <a:p>
            <a:pPr algn="ctr"/>
            <a:r>
              <a:rPr lang="en-US" sz="2800" b="1" dirty="0">
                <a:ln w="11430"/>
                <a:solidFill>
                  <a:srgbClr val="FFC000"/>
                </a:solidFill>
                <a:effectLst>
                  <a:outerShdw blurRad="50800" dist="39000" dir="5460000" algn="tl">
                    <a:srgbClr val="000000">
                      <a:alpha val="38000"/>
                    </a:srgbClr>
                  </a:outerShdw>
                </a:effectLst>
              </a:rPr>
              <a:t>dosing and percentage </a:t>
            </a:r>
            <a:r>
              <a:rPr lang="en-US" sz="2800" b="1" dirty="0" smtClean="0">
                <a:ln w="11430"/>
                <a:solidFill>
                  <a:srgbClr val="FFC000"/>
                </a:solidFill>
                <a:effectLst>
                  <a:outerShdw blurRad="50800" dist="39000" dir="5460000" algn="tl">
                    <a:srgbClr val="000000">
                      <a:alpha val="38000"/>
                    </a:srgbClr>
                  </a:outerShdw>
                </a:effectLst>
              </a:rPr>
              <a:t>LDL-C </a:t>
            </a:r>
            <a:r>
              <a:rPr lang="en-US" sz="2800" b="1" dirty="0">
                <a:ln w="11430"/>
                <a:solidFill>
                  <a:srgbClr val="FFC000"/>
                </a:solidFill>
                <a:effectLst>
                  <a:outerShdw blurRad="50800" dist="39000" dir="5460000" algn="tl">
                    <a:srgbClr val="000000">
                      <a:alpha val="38000"/>
                    </a:srgbClr>
                  </a:outerShdw>
                </a:effectLst>
              </a:rPr>
              <a:t>reduction</a:t>
            </a:r>
          </a:p>
        </p:txBody>
      </p:sp>
      <p:sp>
        <p:nvSpPr>
          <p:cNvPr id="3" name="TextBox 2"/>
          <p:cNvSpPr txBox="1"/>
          <p:nvPr/>
        </p:nvSpPr>
        <p:spPr>
          <a:xfrm>
            <a:off x="2514600" y="914400"/>
            <a:ext cx="1402948" cy="369332"/>
          </a:xfrm>
          <a:prstGeom prst="rect">
            <a:avLst/>
          </a:prstGeom>
          <a:noFill/>
        </p:spPr>
        <p:txBody>
          <a:bodyPr wrap="none" rtlCol="0">
            <a:spAutoFit/>
          </a:bodyPr>
          <a:lstStyle/>
          <a:p>
            <a:r>
              <a:rPr lang="en-US" dirty="0" smtClean="0">
                <a:solidFill>
                  <a:srgbClr val="006666"/>
                </a:solidFill>
                <a:effectLst>
                  <a:outerShdw blurRad="38100" dist="38100" dir="2700000" algn="tl">
                    <a:srgbClr val="000000">
                      <a:alpha val="43137"/>
                    </a:srgbClr>
                  </a:outerShdw>
                </a:effectLst>
              </a:rPr>
              <a:t>Cerivastatin</a:t>
            </a:r>
            <a:endParaRPr lang="en-US" dirty="0">
              <a:solidFill>
                <a:srgbClr val="006666"/>
              </a:solidFill>
              <a:effectLst>
                <a:outerShdw blurRad="38100" dist="38100" dir="2700000" algn="tl">
                  <a:srgbClr val="000000">
                    <a:alpha val="43137"/>
                  </a:srgbClr>
                </a:outerShdw>
              </a:effectLst>
            </a:endParaRPr>
          </a:p>
        </p:txBody>
      </p:sp>
      <p:sp>
        <p:nvSpPr>
          <p:cNvPr id="4" name="TextBox 3"/>
          <p:cNvSpPr txBox="1"/>
          <p:nvPr/>
        </p:nvSpPr>
        <p:spPr>
          <a:xfrm>
            <a:off x="3429000" y="1764268"/>
            <a:ext cx="1338828" cy="369332"/>
          </a:xfrm>
          <a:prstGeom prst="rect">
            <a:avLst/>
          </a:prstGeom>
          <a:noFill/>
        </p:spPr>
        <p:txBody>
          <a:bodyPr wrap="none" rtlCol="0">
            <a:spAutoFit/>
          </a:bodyPr>
          <a:lstStyle/>
          <a:p>
            <a:r>
              <a:rPr lang="en-US" dirty="0" smtClean="0">
                <a:solidFill>
                  <a:srgbClr val="00CC99"/>
                </a:solidFill>
                <a:effectLst>
                  <a:outerShdw blurRad="38100" dist="38100" dir="2700000" algn="tl">
                    <a:srgbClr val="000000">
                      <a:alpha val="43137"/>
                    </a:srgbClr>
                  </a:outerShdw>
                </a:effectLst>
              </a:rPr>
              <a:t>Pravastatin</a:t>
            </a:r>
            <a:endParaRPr lang="en-US" dirty="0">
              <a:solidFill>
                <a:srgbClr val="00CC99"/>
              </a:solidFill>
              <a:effectLst>
                <a:outerShdw blurRad="38100" dist="38100" dir="2700000" algn="tl">
                  <a:srgbClr val="000000">
                    <a:alpha val="43137"/>
                  </a:srgbClr>
                </a:outerShdw>
              </a:effectLst>
            </a:endParaRPr>
          </a:p>
        </p:txBody>
      </p:sp>
      <p:sp>
        <p:nvSpPr>
          <p:cNvPr id="5" name="TextBox 4"/>
          <p:cNvSpPr txBox="1"/>
          <p:nvPr/>
        </p:nvSpPr>
        <p:spPr>
          <a:xfrm>
            <a:off x="4800600" y="1459468"/>
            <a:ext cx="1377300" cy="369332"/>
          </a:xfrm>
          <a:prstGeom prst="rect">
            <a:avLst/>
          </a:prstGeom>
          <a:noFill/>
        </p:spPr>
        <p:txBody>
          <a:bodyPr wrap="none" rtlCol="0">
            <a:spAutoFit/>
          </a:bodyPr>
          <a:lstStyle/>
          <a:p>
            <a:r>
              <a:rPr lang="en-US" dirty="0" smtClean="0">
                <a:solidFill>
                  <a:srgbClr val="FF66CC"/>
                </a:solidFill>
                <a:effectLst>
                  <a:outerShdw blurRad="38100" dist="38100" dir="2700000" algn="tl">
                    <a:srgbClr val="000000">
                      <a:alpha val="43137"/>
                    </a:srgbClr>
                  </a:outerShdw>
                </a:effectLst>
              </a:rPr>
              <a:t>Simvastatin</a:t>
            </a:r>
            <a:endParaRPr lang="en-US" dirty="0">
              <a:solidFill>
                <a:srgbClr val="FF66CC"/>
              </a:solidFill>
              <a:effectLst>
                <a:outerShdw blurRad="38100" dist="38100" dir="2700000" algn="tl">
                  <a:srgbClr val="000000">
                    <a:alpha val="43137"/>
                  </a:srgbClr>
                </a:outerShdw>
              </a:effectLst>
            </a:endParaRPr>
          </a:p>
        </p:txBody>
      </p:sp>
      <p:sp>
        <p:nvSpPr>
          <p:cNvPr id="6" name="TextBox 5"/>
          <p:cNvSpPr txBox="1"/>
          <p:nvPr/>
        </p:nvSpPr>
        <p:spPr>
          <a:xfrm>
            <a:off x="5410200" y="1987603"/>
            <a:ext cx="1402948" cy="369332"/>
          </a:xfrm>
          <a:prstGeom prst="rect">
            <a:avLst/>
          </a:prstGeom>
          <a:noFill/>
        </p:spPr>
        <p:txBody>
          <a:bodyPr wrap="none" rtlCol="0">
            <a:spAutoFit/>
          </a:bodyPr>
          <a:lstStyle/>
          <a:p>
            <a:r>
              <a:rPr lang="en-US" dirty="0" smtClean="0">
                <a:solidFill>
                  <a:srgbClr val="FF9900"/>
                </a:solidFill>
                <a:effectLst>
                  <a:outerShdw blurRad="38100" dist="38100" dir="2700000" algn="tl">
                    <a:srgbClr val="000000">
                      <a:alpha val="43137"/>
                    </a:srgbClr>
                  </a:outerShdw>
                </a:effectLst>
              </a:rPr>
              <a:t>Atorvastatin</a:t>
            </a:r>
            <a:endParaRPr lang="en-US" dirty="0">
              <a:solidFill>
                <a:srgbClr val="FF9900"/>
              </a:solidFill>
              <a:effectLst>
                <a:outerShdw blurRad="38100" dist="38100" dir="2700000" algn="tl">
                  <a:srgbClr val="000000">
                    <a:alpha val="43137"/>
                  </a:srgbClr>
                </a:outerShdw>
              </a:effectLst>
            </a:endParaRPr>
          </a:p>
        </p:txBody>
      </p:sp>
      <p:sp>
        <p:nvSpPr>
          <p:cNvPr id="7" name="TextBox 6"/>
          <p:cNvSpPr txBox="1"/>
          <p:nvPr/>
        </p:nvSpPr>
        <p:spPr>
          <a:xfrm>
            <a:off x="7010400" y="2286000"/>
            <a:ext cx="1518364" cy="369332"/>
          </a:xfrm>
          <a:prstGeom prst="rect">
            <a:avLst/>
          </a:prstGeom>
          <a:noFill/>
        </p:spPr>
        <p:txBody>
          <a:bodyPr wrap="none" rtlCol="0">
            <a:spAutoFit/>
          </a:bodyPr>
          <a:lstStyle/>
          <a:p>
            <a:r>
              <a:rPr lang="en-US" dirty="0" smtClean="0">
                <a:solidFill>
                  <a:srgbClr val="9900CC"/>
                </a:solidFill>
                <a:effectLst>
                  <a:outerShdw blurRad="38100" dist="38100" dir="2700000" algn="tl">
                    <a:srgbClr val="000000">
                      <a:alpha val="43137"/>
                    </a:srgbClr>
                  </a:outerShdw>
                </a:effectLst>
              </a:rPr>
              <a:t>Rosuvastatin</a:t>
            </a:r>
            <a:endParaRPr lang="en-US" dirty="0">
              <a:solidFill>
                <a:srgbClr val="9900CC"/>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8886239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solidFill>
                  <a:srgbClr val="FFFFFF"/>
                </a:solidFill>
                <a:effectLst>
                  <a:outerShdw blurRad="38100" dist="38100" dir="2700000" algn="tl">
                    <a:srgbClr val="000000">
                      <a:alpha val="43137"/>
                    </a:srgbClr>
                  </a:outerShdw>
                </a:effectLst>
              </a:rPr>
              <a:t>Statin-associated Myopathy</a:t>
            </a:r>
            <a:endParaRPr lang="en-US" sz="4000"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0" y="609600"/>
            <a:ext cx="9144000" cy="6248400"/>
          </a:xfrm>
        </p:spPr>
        <p:txBody>
          <a:bodyPr/>
          <a:lstStyle/>
          <a:p>
            <a:r>
              <a:rPr lang="en-US" sz="2800" dirty="0" smtClean="0">
                <a:effectLst>
                  <a:outerShdw blurRad="38100" dist="38100" dir="2700000" algn="tl">
                    <a:srgbClr val="000000">
                      <a:alpha val="43137"/>
                    </a:srgbClr>
                  </a:outerShdw>
                </a:effectLst>
              </a:rPr>
              <a:t>The time to onset of myopathy can be quite </a:t>
            </a:r>
            <a:r>
              <a:rPr lang="en-US" sz="2800" u="sng" dirty="0" smtClean="0">
                <a:effectLst>
                  <a:outerShdw blurRad="38100" dist="38100" dir="2700000" algn="tl">
                    <a:srgbClr val="000000">
                      <a:alpha val="43137"/>
                    </a:srgbClr>
                  </a:outerShdw>
                </a:effectLst>
              </a:rPr>
              <a:t>variable</a:t>
            </a:r>
          </a:p>
          <a:p>
            <a:pPr lvl="1"/>
            <a:r>
              <a:rPr lang="en-US" sz="2400" dirty="0" smtClean="0">
                <a:effectLst>
                  <a:outerShdw blurRad="38100" dist="38100" dir="2700000" algn="tl">
                    <a:srgbClr val="000000">
                      <a:alpha val="43137"/>
                    </a:srgbClr>
                  </a:outerShdw>
                </a:effectLst>
              </a:rPr>
              <a:t>Mean </a:t>
            </a:r>
            <a:r>
              <a:rPr lang="en-US" sz="2400" dirty="0">
                <a:effectLst>
                  <a:outerShdw blurRad="38100" dist="38100" dir="2700000" algn="tl">
                    <a:srgbClr val="000000">
                      <a:alpha val="43137"/>
                    </a:srgbClr>
                  </a:outerShdw>
                </a:effectLst>
              </a:rPr>
              <a:t>duration </a:t>
            </a:r>
            <a:r>
              <a:rPr lang="en-US" sz="2400" u="sng" dirty="0" smtClean="0">
                <a:effectLst>
                  <a:outerShdw blurRad="38100" dist="38100" dir="2700000" algn="tl">
                    <a:srgbClr val="000000">
                      <a:alpha val="43137"/>
                    </a:srgbClr>
                  </a:outerShdw>
                </a:effectLst>
              </a:rPr>
              <a:t>before</a:t>
            </a:r>
            <a:r>
              <a:rPr lang="en-US" sz="2400" dirty="0" smtClean="0">
                <a:effectLst>
                  <a:outerShdw blurRad="38100" dist="38100" dir="2700000" algn="tl">
                    <a:srgbClr val="000000">
                      <a:alpha val="43137"/>
                    </a:srgbClr>
                  </a:outerShdw>
                </a:effectLst>
              </a:rPr>
              <a:t> </a:t>
            </a:r>
            <a:r>
              <a:rPr lang="en-US" sz="2400" dirty="0">
                <a:effectLst>
                  <a:outerShdw blurRad="38100" dist="38100" dir="2700000" algn="tl">
                    <a:srgbClr val="000000">
                      <a:alpha val="43137"/>
                    </a:srgbClr>
                  </a:outerShdw>
                </a:effectLst>
              </a:rPr>
              <a:t>onset of symptoms </a:t>
            </a:r>
            <a:r>
              <a:rPr lang="en-US" sz="2400" dirty="0" smtClean="0">
                <a:solidFill>
                  <a:srgbClr val="FFC000"/>
                </a:solidFill>
                <a:effectLst>
                  <a:outerShdw blurRad="38100" dist="38100" dir="2700000" algn="tl">
                    <a:srgbClr val="000000">
                      <a:alpha val="43137"/>
                    </a:srgbClr>
                  </a:outerShdw>
                </a:effectLst>
              </a:rPr>
              <a:t>∼ 6 months</a:t>
            </a:r>
          </a:p>
          <a:p>
            <a:pPr lvl="2"/>
            <a:r>
              <a:rPr lang="en-US" sz="2000" dirty="0" smtClean="0">
                <a:effectLst>
                  <a:outerShdw blurRad="38100" dist="38100" dir="2700000" algn="tl">
                    <a:srgbClr val="000000">
                      <a:alpha val="43137"/>
                    </a:srgbClr>
                  </a:outerShdw>
                </a:effectLst>
              </a:rPr>
              <a:t>Range : </a:t>
            </a:r>
            <a:r>
              <a:rPr lang="en-US" sz="2000" dirty="0" smtClean="0">
                <a:solidFill>
                  <a:srgbClr val="FFC000"/>
                </a:solidFill>
                <a:effectLst>
                  <a:outerShdw blurRad="38100" dist="38100" dir="2700000" algn="tl">
                    <a:srgbClr val="000000">
                      <a:alpha val="43137"/>
                    </a:srgbClr>
                  </a:outerShdw>
                </a:effectLst>
              </a:rPr>
              <a:t>1 week </a:t>
            </a:r>
            <a:r>
              <a:rPr lang="en-US" sz="2000" dirty="0">
                <a:solidFill>
                  <a:srgbClr val="FFC000"/>
                </a:solidFill>
                <a:effectLst>
                  <a:outerShdw blurRad="38100" dist="38100" dir="2700000" algn="tl">
                    <a:srgbClr val="000000">
                      <a:alpha val="43137"/>
                    </a:srgbClr>
                  </a:outerShdw>
                </a:effectLst>
              </a:rPr>
              <a:t>to 4 </a:t>
            </a:r>
            <a:r>
              <a:rPr lang="en-US" sz="2000" dirty="0" smtClean="0">
                <a:solidFill>
                  <a:srgbClr val="FFC000"/>
                </a:solidFill>
                <a:effectLst>
                  <a:outerShdw blurRad="38100" dist="38100" dir="2700000" algn="tl">
                    <a:srgbClr val="000000">
                      <a:alpha val="43137"/>
                    </a:srgbClr>
                  </a:outerShdw>
                </a:effectLst>
              </a:rPr>
              <a:t>years</a:t>
            </a:r>
          </a:p>
          <a:p>
            <a:pPr lvl="1"/>
            <a:r>
              <a:rPr lang="en-US" sz="2400" dirty="0" smtClean="0">
                <a:effectLst>
                  <a:outerShdw blurRad="38100" dist="38100" dir="2700000" algn="tl">
                    <a:srgbClr val="000000">
                      <a:alpha val="43137"/>
                    </a:srgbClr>
                  </a:outerShdw>
                </a:effectLst>
              </a:rPr>
              <a:t>Mean </a:t>
            </a:r>
            <a:r>
              <a:rPr lang="en-US" sz="2400" dirty="0">
                <a:effectLst>
                  <a:outerShdw blurRad="38100" dist="38100" dir="2700000" algn="tl">
                    <a:srgbClr val="000000">
                      <a:alpha val="43137"/>
                    </a:srgbClr>
                  </a:outerShdw>
                </a:effectLst>
              </a:rPr>
              <a:t>duration </a:t>
            </a:r>
            <a:r>
              <a:rPr lang="en-US" sz="2400" u="sng" dirty="0" smtClean="0">
                <a:effectLst>
                  <a:outerShdw blurRad="38100" dist="38100" dir="2700000" algn="tl">
                    <a:srgbClr val="000000">
                      <a:alpha val="43137"/>
                    </a:srgbClr>
                  </a:outerShdw>
                </a:effectLst>
              </a:rPr>
              <a:t>after</a:t>
            </a:r>
            <a:r>
              <a:rPr lang="en-US" sz="2400" dirty="0" smtClean="0">
                <a:effectLst>
                  <a:outerShdw blurRad="38100" dist="38100" dir="2700000" algn="tl">
                    <a:srgbClr val="000000">
                      <a:alpha val="43137"/>
                    </a:srgbClr>
                  </a:outerShdw>
                </a:effectLst>
              </a:rPr>
              <a:t> </a:t>
            </a:r>
            <a:r>
              <a:rPr lang="en-US" sz="2400" dirty="0">
                <a:effectLst>
                  <a:outerShdw blurRad="38100" dist="38100" dir="2700000" algn="tl">
                    <a:srgbClr val="000000">
                      <a:alpha val="43137"/>
                    </a:srgbClr>
                  </a:outerShdw>
                </a:effectLst>
              </a:rPr>
              <a:t>stopping </a:t>
            </a:r>
            <a:r>
              <a:rPr lang="en-US" sz="2400" dirty="0" smtClean="0">
                <a:effectLst>
                  <a:outerShdw blurRad="38100" dist="38100" dir="2700000" algn="tl">
                    <a:srgbClr val="000000">
                      <a:alpha val="43137"/>
                    </a:srgbClr>
                  </a:outerShdw>
                </a:effectLst>
              </a:rPr>
              <a:t>therapy </a:t>
            </a:r>
            <a:r>
              <a:rPr lang="en-US" sz="2400" dirty="0">
                <a:solidFill>
                  <a:srgbClr val="FFC000"/>
                </a:solidFill>
                <a:effectLst>
                  <a:outerShdw blurRad="38100" dist="38100" dir="2700000" algn="tl">
                    <a:srgbClr val="000000">
                      <a:alpha val="43137"/>
                    </a:srgbClr>
                  </a:outerShdw>
                </a:effectLst>
              </a:rPr>
              <a:t>∼ </a:t>
            </a:r>
            <a:r>
              <a:rPr lang="en-US" sz="2400" dirty="0" smtClean="0">
                <a:solidFill>
                  <a:srgbClr val="FFC000"/>
                </a:solidFill>
                <a:effectLst>
                  <a:outerShdw blurRad="38100" dist="38100" dir="2700000" algn="tl">
                    <a:srgbClr val="000000">
                      <a:alpha val="43137"/>
                    </a:srgbClr>
                  </a:outerShdw>
                </a:effectLst>
              </a:rPr>
              <a:t>2 months</a:t>
            </a:r>
          </a:p>
          <a:p>
            <a:pPr lvl="2"/>
            <a:r>
              <a:rPr lang="en-US" sz="2000" dirty="0" smtClean="0">
                <a:effectLst>
                  <a:outerShdw blurRad="38100" dist="38100" dir="2700000" algn="tl">
                    <a:srgbClr val="000000">
                      <a:alpha val="43137"/>
                    </a:srgbClr>
                  </a:outerShdw>
                </a:effectLst>
              </a:rPr>
              <a:t>Range : </a:t>
            </a:r>
            <a:r>
              <a:rPr lang="en-US" sz="2000" dirty="0" smtClean="0">
                <a:solidFill>
                  <a:srgbClr val="FFC000"/>
                </a:solidFill>
                <a:effectLst>
                  <a:outerShdw blurRad="38100" dist="38100" dir="2700000" algn="tl">
                    <a:srgbClr val="000000">
                      <a:alpha val="43137"/>
                    </a:srgbClr>
                  </a:outerShdw>
                </a:effectLst>
              </a:rPr>
              <a:t>1 </a:t>
            </a:r>
            <a:r>
              <a:rPr lang="en-US" sz="2000" dirty="0">
                <a:solidFill>
                  <a:srgbClr val="FFC000"/>
                </a:solidFill>
                <a:effectLst>
                  <a:outerShdw blurRad="38100" dist="38100" dir="2700000" algn="tl">
                    <a:srgbClr val="000000">
                      <a:alpha val="43137"/>
                    </a:srgbClr>
                  </a:outerShdw>
                </a:effectLst>
              </a:rPr>
              <a:t>week to 4 </a:t>
            </a:r>
            <a:r>
              <a:rPr lang="en-US" sz="2000" dirty="0" smtClean="0">
                <a:solidFill>
                  <a:srgbClr val="FFC000"/>
                </a:solidFill>
                <a:effectLst>
                  <a:outerShdw blurRad="38100" dist="38100" dir="2700000" algn="tl">
                    <a:srgbClr val="000000">
                      <a:alpha val="43137"/>
                    </a:srgbClr>
                  </a:outerShdw>
                </a:effectLst>
              </a:rPr>
              <a:t>months</a:t>
            </a:r>
          </a:p>
          <a:p>
            <a:r>
              <a:rPr lang="en-US" sz="2800" dirty="0" smtClean="0">
                <a:effectLst>
                  <a:outerShdw blurRad="38100" dist="38100" dir="2700000" algn="tl">
                    <a:srgbClr val="000000">
                      <a:alpha val="43137"/>
                    </a:srgbClr>
                  </a:outerShdw>
                </a:effectLst>
              </a:rPr>
              <a:t>Risk </a:t>
            </a:r>
            <a:r>
              <a:rPr lang="en-US" sz="2800" dirty="0">
                <a:effectLst>
                  <a:outerShdw blurRad="38100" dist="38100" dir="2700000" algn="tl">
                    <a:srgbClr val="000000">
                      <a:alpha val="43137"/>
                    </a:srgbClr>
                  </a:outerShdw>
                </a:effectLst>
              </a:rPr>
              <a:t>of aminotransferase elevation with </a:t>
            </a:r>
            <a:r>
              <a:rPr lang="en-US" sz="2800" dirty="0" smtClean="0">
                <a:effectLst>
                  <a:outerShdw blurRad="38100" dist="38100" dir="2700000" algn="tl">
                    <a:srgbClr val="000000">
                      <a:alpha val="43137"/>
                    </a:srgbClr>
                  </a:outerShdw>
                </a:effectLst>
              </a:rPr>
              <a:t>statin</a:t>
            </a:r>
          </a:p>
          <a:p>
            <a:pPr lvl="1"/>
            <a:r>
              <a:rPr lang="en-US" dirty="0" smtClean="0">
                <a:solidFill>
                  <a:srgbClr val="FFC000"/>
                </a:solidFill>
                <a:effectLst>
                  <a:outerShdw blurRad="38100" dist="38100" dir="2700000" algn="tl">
                    <a:srgbClr val="000000">
                      <a:alpha val="43137"/>
                    </a:srgbClr>
                  </a:outerShdw>
                </a:effectLst>
              </a:rPr>
              <a:t>∼4 </a:t>
            </a:r>
            <a:r>
              <a:rPr lang="en-US" dirty="0">
                <a:solidFill>
                  <a:srgbClr val="FFC000"/>
                </a:solidFill>
                <a:effectLst>
                  <a:outerShdw blurRad="38100" dist="38100" dir="2700000" algn="tl">
                    <a:srgbClr val="000000">
                      <a:alpha val="43137"/>
                    </a:srgbClr>
                  </a:outerShdw>
                </a:effectLst>
              </a:rPr>
              <a:t>cases </a:t>
            </a:r>
            <a:r>
              <a:rPr lang="en-US" dirty="0" smtClean="0">
                <a:solidFill>
                  <a:srgbClr val="FFC000"/>
                </a:solidFill>
                <a:effectLst>
                  <a:outerShdw blurRad="38100" dist="38100" dir="2700000" algn="tl">
                    <a:srgbClr val="000000">
                      <a:alpha val="43137"/>
                    </a:srgbClr>
                  </a:outerShdw>
                </a:effectLst>
              </a:rPr>
              <a:t>per 1000 patients</a:t>
            </a:r>
          </a:p>
          <a:p>
            <a:r>
              <a:rPr lang="en-US" sz="2800" u="sng" dirty="0" smtClean="0">
                <a:effectLst>
                  <a:outerShdw blurRad="38100" dist="38100" dir="2700000" algn="tl">
                    <a:srgbClr val="000000">
                      <a:alpha val="43137"/>
                    </a:srgbClr>
                  </a:outerShdw>
                </a:effectLst>
              </a:rPr>
              <a:t>Routine</a:t>
            </a:r>
            <a:r>
              <a:rPr lang="en-US" sz="2800" dirty="0" smtClean="0">
                <a:effectLst>
                  <a:outerShdw blurRad="38100" dist="38100" dir="2700000" algn="tl">
                    <a:srgbClr val="000000">
                      <a:alpha val="43137"/>
                    </a:srgbClr>
                  </a:outerShdw>
                </a:effectLst>
              </a:rPr>
              <a:t> </a:t>
            </a:r>
            <a:r>
              <a:rPr lang="en-US" sz="2800" dirty="0">
                <a:effectLst>
                  <a:outerShdw blurRad="38100" dist="38100" dir="2700000" algn="tl">
                    <a:srgbClr val="000000">
                      <a:alpha val="43137"/>
                    </a:srgbClr>
                  </a:outerShdw>
                </a:effectLst>
              </a:rPr>
              <a:t>monitoring of </a:t>
            </a:r>
            <a:r>
              <a:rPr lang="en-US" sz="2800" dirty="0" smtClean="0">
                <a:effectLst>
                  <a:outerShdw blurRad="38100" dist="38100" dir="2700000" algn="tl">
                    <a:srgbClr val="000000">
                      <a:alpha val="43137"/>
                    </a:srgbClr>
                  </a:outerShdw>
                </a:effectLst>
              </a:rPr>
              <a:t>LFT is </a:t>
            </a:r>
            <a:r>
              <a:rPr lang="en-US" sz="2800" u="sng" dirty="0">
                <a:effectLst>
                  <a:outerShdw blurRad="38100" dist="38100" dir="2700000" algn="tl">
                    <a:srgbClr val="000000">
                      <a:alpha val="43137"/>
                    </a:srgbClr>
                  </a:outerShdw>
                </a:effectLst>
              </a:rPr>
              <a:t>not</a:t>
            </a:r>
            <a:r>
              <a:rPr lang="en-US" sz="2800" dirty="0">
                <a:effectLst>
                  <a:outerShdw blurRad="38100" dist="38100" dir="2700000" algn="tl">
                    <a:srgbClr val="000000">
                      <a:alpha val="43137"/>
                    </a:srgbClr>
                  </a:outerShdw>
                </a:effectLst>
              </a:rPr>
              <a:t> </a:t>
            </a:r>
            <a:r>
              <a:rPr lang="en-US" sz="2800" dirty="0" smtClean="0">
                <a:effectLst>
                  <a:outerShdw blurRad="38100" dist="38100" dir="2700000" algn="tl">
                    <a:srgbClr val="000000">
                      <a:alpha val="43137"/>
                    </a:srgbClr>
                  </a:outerShdw>
                </a:effectLst>
              </a:rPr>
              <a:t>necessary</a:t>
            </a:r>
          </a:p>
          <a:p>
            <a:pPr lvl="1"/>
            <a:r>
              <a:rPr lang="en-US" dirty="0">
                <a:effectLst>
                  <a:outerShdw blurRad="38100" dist="38100" dir="2700000" algn="tl">
                    <a:srgbClr val="000000">
                      <a:alpha val="43137"/>
                    </a:srgbClr>
                  </a:outerShdw>
                </a:effectLst>
              </a:rPr>
              <a:t>It is useful to obtain a </a:t>
            </a:r>
            <a:r>
              <a:rPr lang="en-US" dirty="0" smtClean="0">
                <a:effectLst>
                  <a:outerShdw blurRad="38100" dist="38100" dir="2700000" algn="tl">
                    <a:srgbClr val="000000">
                      <a:alpha val="43137"/>
                    </a:srgbClr>
                  </a:outerShdw>
                </a:effectLst>
              </a:rPr>
              <a:t>baseline LFT</a:t>
            </a:r>
          </a:p>
          <a:p>
            <a:r>
              <a:rPr lang="en-US" sz="2800" u="sng" dirty="0" smtClean="0">
                <a:effectLst>
                  <a:outerShdw blurRad="38100" dist="38100" dir="2700000" algn="tl">
                    <a:srgbClr val="000000">
                      <a:alpha val="43137"/>
                    </a:srgbClr>
                  </a:outerShdw>
                </a:effectLst>
              </a:rPr>
              <a:t>Routine</a:t>
            </a:r>
            <a:r>
              <a:rPr lang="en-US" sz="2800" dirty="0" smtClean="0">
                <a:effectLst>
                  <a:outerShdw blurRad="38100" dist="38100" dir="2700000" algn="tl">
                    <a:srgbClr val="000000">
                      <a:alpha val="43137"/>
                    </a:srgbClr>
                  </a:outerShdw>
                </a:effectLst>
              </a:rPr>
              <a:t> monitoring of CPK is </a:t>
            </a:r>
            <a:r>
              <a:rPr lang="en-US" sz="2800" u="sng" dirty="0" smtClean="0">
                <a:effectLst>
                  <a:outerShdw blurRad="38100" dist="38100" dir="2700000" algn="tl">
                    <a:srgbClr val="000000">
                      <a:alpha val="43137"/>
                    </a:srgbClr>
                  </a:outerShdw>
                </a:effectLst>
              </a:rPr>
              <a:t>not</a:t>
            </a:r>
            <a:r>
              <a:rPr lang="en-US" sz="2800" dirty="0" smtClean="0">
                <a:effectLst>
                  <a:outerShdw blurRad="38100" dist="38100" dir="2700000" algn="tl">
                    <a:srgbClr val="000000">
                      <a:alpha val="43137"/>
                    </a:srgbClr>
                  </a:outerShdw>
                </a:effectLst>
              </a:rPr>
              <a:t> recommended</a:t>
            </a:r>
          </a:p>
          <a:p>
            <a:pPr lvl="1"/>
            <a:r>
              <a:rPr lang="en-US" dirty="0" smtClean="0">
                <a:effectLst>
                  <a:outerShdw blurRad="38100" dist="38100" dir="2700000" algn="tl">
                    <a:srgbClr val="000000">
                      <a:alpha val="43137"/>
                    </a:srgbClr>
                  </a:outerShdw>
                </a:effectLst>
              </a:rPr>
              <a:t>It </a:t>
            </a:r>
            <a:r>
              <a:rPr lang="en-US" dirty="0">
                <a:effectLst>
                  <a:outerShdw blurRad="38100" dist="38100" dir="2700000" algn="tl">
                    <a:srgbClr val="000000">
                      <a:alpha val="43137"/>
                    </a:srgbClr>
                  </a:outerShdw>
                </a:effectLst>
              </a:rPr>
              <a:t>is useful to obtain a baseline </a:t>
            </a:r>
            <a:r>
              <a:rPr lang="en-US" dirty="0" smtClean="0">
                <a:effectLst>
                  <a:outerShdw blurRad="38100" dist="38100" dir="2700000" algn="tl">
                    <a:srgbClr val="000000">
                      <a:alpha val="43137"/>
                    </a:srgbClr>
                  </a:outerShdw>
                </a:effectLst>
              </a:rPr>
              <a:t>CPK</a:t>
            </a:r>
          </a:p>
          <a:p>
            <a:r>
              <a:rPr lang="en-US" sz="2800" dirty="0" smtClean="0">
                <a:effectLst>
                  <a:outerShdw blurRad="38100" dist="38100" dir="2700000" algn="tl">
                    <a:srgbClr val="000000">
                      <a:alpha val="43137"/>
                    </a:srgbClr>
                  </a:outerShdw>
                </a:effectLst>
              </a:rPr>
              <a:t>Checking </a:t>
            </a:r>
            <a:r>
              <a:rPr lang="en-US" sz="2800" dirty="0">
                <a:effectLst>
                  <a:outerShdw blurRad="38100" dist="38100" dir="2700000" algn="tl">
                    <a:srgbClr val="000000">
                      <a:alpha val="43137"/>
                    </a:srgbClr>
                  </a:outerShdw>
                </a:effectLst>
              </a:rPr>
              <a:t>a </a:t>
            </a:r>
            <a:r>
              <a:rPr lang="en-US" sz="2800" dirty="0">
                <a:solidFill>
                  <a:srgbClr val="FFC000"/>
                </a:solidFill>
                <a:effectLst>
                  <a:outerShdw blurRad="38100" dist="38100" dir="2700000" algn="tl">
                    <a:srgbClr val="000000">
                      <a:alpha val="43137"/>
                    </a:srgbClr>
                  </a:outerShdw>
                </a:effectLst>
              </a:rPr>
              <a:t>TSH</a:t>
            </a:r>
            <a:r>
              <a:rPr lang="en-US" sz="2800" dirty="0">
                <a:effectLst>
                  <a:outerShdw blurRad="38100" dist="38100" dir="2700000" algn="tl">
                    <a:srgbClr val="000000">
                      <a:alpha val="43137"/>
                    </a:srgbClr>
                  </a:outerShdw>
                </a:effectLst>
              </a:rPr>
              <a:t> level prior to </a:t>
            </a:r>
            <a:r>
              <a:rPr lang="en-US" sz="2800" dirty="0" smtClean="0">
                <a:effectLst>
                  <a:outerShdw blurRad="38100" dist="38100" dir="2700000" algn="tl">
                    <a:srgbClr val="000000">
                      <a:alpha val="43137"/>
                    </a:srgbClr>
                  </a:outerShdw>
                </a:effectLst>
              </a:rPr>
              <a:t>statin </a:t>
            </a:r>
            <a:r>
              <a:rPr lang="en-US" sz="2800" dirty="0">
                <a:effectLst>
                  <a:outerShdw blurRad="38100" dist="38100" dir="2700000" algn="tl">
                    <a:srgbClr val="000000">
                      <a:alpha val="43137"/>
                    </a:srgbClr>
                  </a:outerShdw>
                </a:effectLst>
              </a:rPr>
              <a:t>therapy</a:t>
            </a:r>
          </a:p>
          <a:p>
            <a:endParaRPr lang="en-US" dirty="0" smtClean="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111342045"/>
      </p:ext>
    </p:extLst>
  </p:cSld>
  <p:clrMapOvr>
    <a:masterClrMapping/>
  </p:clrMapOvr>
  <p:transition>
    <p:fade thruBlk="1"/>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09600"/>
          </a:xfrm>
        </p:spPr>
        <p:txBody>
          <a:bodyPr/>
          <a:lstStyle/>
          <a:p>
            <a:r>
              <a:rPr lang="en-US" sz="2100" dirty="0">
                <a:effectLst>
                  <a:outerShdw blurRad="38100" dist="38100" dir="2700000" algn="tl">
                    <a:srgbClr val="000000">
                      <a:alpha val="43137"/>
                    </a:srgbClr>
                  </a:outerShdw>
                </a:effectLst>
              </a:rPr>
              <a:t>Is </a:t>
            </a:r>
            <a:r>
              <a:rPr lang="en-US" sz="2100" dirty="0" smtClean="0">
                <a:effectLst>
                  <a:outerShdw blurRad="38100" dist="38100" dir="2700000" algn="tl">
                    <a:srgbClr val="000000">
                      <a:alpha val="43137"/>
                    </a:srgbClr>
                  </a:outerShdw>
                </a:effectLst>
              </a:rPr>
              <a:t>Measuring Baseline CPK Necessary Before Starting Statin Therapy?</a:t>
            </a:r>
            <a:endParaRPr lang="en-US" sz="2100"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0" y="609600"/>
            <a:ext cx="9144000" cy="6248400"/>
          </a:xfrm>
        </p:spPr>
        <p:txBody>
          <a:bodyPr/>
          <a:lstStyle/>
          <a:p>
            <a:r>
              <a:rPr lang="en-US" dirty="0">
                <a:effectLst>
                  <a:outerShdw blurRad="38100" dist="38100" dir="2700000" algn="tl">
                    <a:srgbClr val="000000">
                      <a:alpha val="43137"/>
                    </a:srgbClr>
                  </a:outerShdw>
                </a:effectLst>
              </a:rPr>
              <a:t>CPK is </a:t>
            </a:r>
            <a:r>
              <a:rPr lang="en-US" u="sng" dirty="0">
                <a:effectLst>
                  <a:outerShdw blurRad="38100" dist="38100" dir="2700000" algn="tl">
                    <a:srgbClr val="000000">
                      <a:alpha val="43137"/>
                    </a:srgbClr>
                  </a:outerShdw>
                </a:effectLst>
              </a:rPr>
              <a:t>not</a:t>
            </a:r>
            <a:r>
              <a:rPr lang="en-US" dirty="0">
                <a:effectLst>
                  <a:outerShdw blurRad="38100" dist="38100" dir="2700000" algn="tl">
                    <a:srgbClr val="000000">
                      <a:alpha val="43137"/>
                    </a:srgbClr>
                  </a:outerShdw>
                </a:effectLst>
              </a:rPr>
              <a:t> very </a:t>
            </a:r>
            <a:r>
              <a:rPr lang="en-US" dirty="0" smtClean="0">
                <a:effectLst>
                  <a:outerShdw blurRad="38100" dist="38100" dir="2700000" algn="tl">
                    <a:srgbClr val="000000">
                      <a:alpha val="43137"/>
                    </a:srgbClr>
                  </a:outerShdw>
                </a:effectLst>
              </a:rPr>
              <a:t>sensitive as a marker of muscle injury</a:t>
            </a:r>
          </a:p>
          <a:p>
            <a:pPr lvl="1"/>
            <a:r>
              <a:rPr lang="en-US" dirty="0">
                <a:effectLst>
                  <a:outerShdw blurRad="38100" dist="38100" dir="2700000" algn="tl">
                    <a:srgbClr val="000000">
                      <a:alpha val="43137"/>
                    </a:srgbClr>
                  </a:outerShdw>
                </a:effectLst>
              </a:rPr>
              <a:t>Normal CPK concentration does </a:t>
            </a:r>
            <a:r>
              <a:rPr lang="en-US" u="sng" dirty="0">
                <a:effectLst>
                  <a:outerShdw blurRad="38100" dist="38100" dir="2700000" algn="tl">
                    <a:srgbClr val="000000">
                      <a:alpha val="43137"/>
                    </a:srgbClr>
                  </a:outerShdw>
                </a:effectLst>
              </a:rPr>
              <a:t>not</a:t>
            </a:r>
            <a:r>
              <a:rPr lang="en-US" dirty="0">
                <a:effectLst>
                  <a:outerShdw blurRad="38100" dist="38100" dir="2700000" algn="tl">
                    <a:srgbClr val="000000">
                      <a:alpha val="43137"/>
                    </a:srgbClr>
                  </a:outerShdw>
                </a:effectLst>
              </a:rPr>
              <a:t> necessarily rule out ongoing muscle </a:t>
            </a:r>
            <a:r>
              <a:rPr lang="en-US" dirty="0" smtClean="0">
                <a:effectLst>
                  <a:outerShdw blurRad="38100" dist="38100" dir="2700000" algn="tl">
                    <a:srgbClr val="000000">
                      <a:alpha val="43137"/>
                    </a:srgbClr>
                  </a:outerShdw>
                </a:effectLst>
              </a:rPr>
              <a:t>damage</a:t>
            </a:r>
          </a:p>
          <a:p>
            <a:r>
              <a:rPr lang="en-US" dirty="0" smtClean="0">
                <a:effectLst>
                  <a:outerShdw blurRad="38100" dist="38100" dir="2700000" algn="tl">
                    <a:srgbClr val="000000">
                      <a:alpha val="43137"/>
                    </a:srgbClr>
                  </a:outerShdw>
                </a:effectLst>
              </a:rPr>
              <a:t>Slightly raised concentrations of CPK are </a:t>
            </a:r>
            <a:r>
              <a:rPr lang="en-US" u="sng" dirty="0" smtClean="0">
                <a:effectLst>
                  <a:outerShdw blurRad="38100" dist="38100" dir="2700000" algn="tl">
                    <a:srgbClr val="000000">
                      <a:alpha val="43137"/>
                    </a:srgbClr>
                  </a:outerShdw>
                </a:effectLst>
              </a:rPr>
              <a:t>common</a:t>
            </a:r>
            <a:r>
              <a:rPr lang="en-US" dirty="0" smtClean="0">
                <a:effectLst>
                  <a:outerShdw blurRad="38100" dist="38100" dir="2700000" algn="tl">
                    <a:srgbClr val="000000">
                      <a:alpha val="43137"/>
                    </a:srgbClr>
                  </a:outerShdw>
                </a:effectLst>
              </a:rPr>
              <a:t> in the general population</a:t>
            </a:r>
          </a:p>
          <a:p>
            <a:r>
              <a:rPr lang="en-US" dirty="0" smtClean="0">
                <a:solidFill>
                  <a:srgbClr val="FFC000"/>
                </a:solidFill>
                <a:effectLst>
                  <a:outerShdw blurRad="38100" dist="38100" dir="2700000" algn="tl">
                    <a:srgbClr val="000000">
                      <a:alpha val="43137"/>
                    </a:srgbClr>
                  </a:outerShdw>
                </a:effectLst>
              </a:rPr>
              <a:t>Idiopathic hyperCPKemia</a:t>
            </a:r>
          </a:p>
          <a:p>
            <a:pPr lvl="1"/>
            <a:r>
              <a:rPr lang="en-US" dirty="0" smtClean="0">
                <a:effectLst>
                  <a:outerShdw blurRad="38100" dist="38100" dir="2700000" algn="tl">
                    <a:srgbClr val="000000">
                      <a:alpha val="43137"/>
                    </a:srgbClr>
                  </a:outerShdw>
                </a:effectLst>
              </a:rPr>
              <a:t>Absence </a:t>
            </a:r>
            <a:r>
              <a:rPr lang="en-US" dirty="0">
                <a:effectLst>
                  <a:outerShdw blurRad="38100" dist="38100" dir="2700000" algn="tl">
                    <a:srgbClr val="000000">
                      <a:alpha val="43137"/>
                    </a:srgbClr>
                  </a:outerShdw>
                </a:effectLst>
              </a:rPr>
              <a:t>of clinical or histological evidence of neuromuscular </a:t>
            </a:r>
            <a:r>
              <a:rPr lang="en-US" dirty="0" smtClean="0">
                <a:effectLst>
                  <a:outerShdw blurRad="38100" dist="38100" dir="2700000" algn="tl">
                    <a:srgbClr val="000000">
                      <a:alpha val="43137"/>
                    </a:srgbClr>
                  </a:outerShdw>
                </a:effectLst>
              </a:rPr>
              <a:t>disease</a:t>
            </a:r>
          </a:p>
          <a:p>
            <a:pPr lvl="1"/>
            <a:r>
              <a:rPr lang="en-US" dirty="0" smtClean="0">
                <a:effectLst>
                  <a:outerShdw blurRad="38100" dist="38100" dir="2700000" algn="tl">
                    <a:srgbClr val="000000">
                      <a:alpha val="43137"/>
                    </a:srgbClr>
                  </a:outerShdw>
                </a:effectLst>
              </a:rPr>
              <a:t>Found </a:t>
            </a:r>
            <a:r>
              <a:rPr lang="en-US" dirty="0">
                <a:effectLst>
                  <a:outerShdw blurRad="38100" dist="38100" dir="2700000" algn="tl">
                    <a:srgbClr val="000000">
                      <a:alpha val="43137"/>
                    </a:srgbClr>
                  </a:outerShdw>
                </a:effectLst>
              </a:rPr>
              <a:t>in all ethnic </a:t>
            </a:r>
            <a:r>
              <a:rPr lang="en-US" dirty="0" smtClean="0">
                <a:effectLst>
                  <a:outerShdw blurRad="38100" dist="38100" dir="2700000" algn="tl">
                    <a:srgbClr val="000000">
                      <a:alpha val="43137"/>
                    </a:srgbClr>
                  </a:outerShdw>
                </a:effectLst>
              </a:rPr>
              <a:t>groups</a:t>
            </a:r>
          </a:p>
          <a:p>
            <a:pPr lvl="1"/>
            <a:r>
              <a:rPr lang="en-US" dirty="0" smtClean="0">
                <a:effectLst>
                  <a:outerShdw blurRad="38100" dist="38100" dir="2700000" algn="tl">
                    <a:srgbClr val="000000">
                      <a:alpha val="43137"/>
                    </a:srgbClr>
                  </a:outerShdw>
                </a:effectLst>
              </a:rPr>
              <a:t>More </a:t>
            </a:r>
            <a:r>
              <a:rPr lang="en-US" dirty="0">
                <a:effectLst>
                  <a:outerShdw blurRad="38100" dist="38100" dir="2700000" algn="tl">
                    <a:srgbClr val="000000">
                      <a:alpha val="43137"/>
                    </a:srgbClr>
                  </a:outerShdw>
                </a:effectLst>
              </a:rPr>
              <a:t>common in men than in </a:t>
            </a:r>
            <a:r>
              <a:rPr lang="en-US" dirty="0" smtClean="0">
                <a:effectLst>
                  <a:outerShdw blurRad="38100" dist="38100" dir="2700000" algn="tl">
                    <a:srgbClr val="000000">
                      <a:alpha val="43137"/>
                    </a:srgbClr>
                  </a:outerShdw>
                </a:effectLst>
              </a:rPr>
              <a:t>women</a:t>
            </a:r>
          </a:p>
          <a:p>
            <a:r>
              <a:rPr lang="en-US" dirty="0" smtClean="0">
                <a:effectLst>
                  <a:outerShdw blurRad="38100" dist="38100" dir="2700000" algn="tl">
                    <a:srgbClr val="000000">
                      <a:alpha val="43137"/>
                    </a:srgbClr>
                  </a:outerShdw>
                </a:effectLst>
              </a:rPr>
              <a:t>Elevated CPK levels can be associated with strenuous  muscle </a:t>
            </a:r>
            <a:r>
              <a:rPr lang="en-US" dirty="0" smtClean="0">
                <a:solidFill>
                  <a:srgbClr val="FFC000"/>
                </a:solidFill>
                <a:effectLst>
                  <a:outerShdw blurRad="38100" dist="38100" dir="2700000" algn="tl">
                    <a:srgbClr val="000000">
                      <a:alpha val="43137"/>
                    </a:srgbClr>
                  </a:outerShdw>
                </a:effectLst>
              </a:rPr>
              <a:t>exercise</a:t>
            </a:r>
          </a:p>
          <a:p>
            <a:r>
              <a:rPr lang="en-US" dirty="0" smtClean="0">
                <a:effectLst>
                  <a:outerShdw blurRad="38100" dist="38100" dir="2700000" algn="tl">
                    <a:srgbClr val="000000">
                      <a:alpha val="43137"/>
                    </a:srgbClr>
                  </a:outerShdw>
                </a:effectLst>
              </a:rPr>
              <a:t>Physical </a:t>
            </a:r>
            <a:r>
              <a:rPr lang="en-US" dirty="0">
                <a:effectLst>
                  <a:outerShdw blurRad="38100" dist="38100" dir="2700000" algn="tl">
                    <a:srgbClr val="000000">
                      <a:alpha val="43137"/>
                    </a:srgbClr>
                  </a:outerShdw>
                </a:effectLst>
              </a:rPr>
              <a:t>activity, especially when unaccustomed, and concurrent medical conditions, such as </a:t>
            </a:r>
            <a:r>
              <a:rPr lang="en-US" dirty="0">
                <a:solidFill>
                  <a:srgbClr val="FFC000"/>
                </a:solidFill>
                <a:effectLst>
                  <a:outerShdw blurRad="38100" dist="38100" dir="2700000" algn="tl">
                    <a:srgbClr val="000000">
                      <a:alpha val="43137"/>
                    </a:srgbClr>
                  </a:outerShdw>
                </a:effectLst>
              </a:rPr>
              <a:t>hypothyroidism</a:t>
            </a:r>
            <a:r>
              <a:rPr lang="en-US" dirty="0">
                <a:effectLst>
                  <a:outerShdw blurRad="38100" dist="38100" dir="2700000" algn="tl">
                    <a:srgbClr val="000000">
                      <a:alpha val="43137"/>
                    </a:srgbClr>
                  </a:outerShdw>
                </a:effectLst>
              </a:rPr>
              <a:t>, may also increase </a:t>
            </a:r>
            <a:r>
              <a:rPr lang="en-US" dirty="0" smtClean="0">
                <a:effectLst>
                  <a:outerShdw blurRad="38100" dist="38100" dir="2700000" algn="tl">
                    <a:srgbClr val="000000">
                      <a:alpha val="43137"/>
                    </a:srgbClr>
                  </a:outerShdw>
                </a:effectLst>
              </a:rPr>
              <a:t>CPK</a:t>
            </a:r>
          </a:p>
          <a:p>
            <a:r>
              <a:rPr lang="en-US" dirty="0" smtClean="0">
                <a:effectLst>
                  <a:outerShdw blurRad="38100" dist="38100" dir="2700000" algn="tl">
                    <a:srgbClr val="000000">
                      <a:alpha val="43137"/>
                    </a:srgbClr>
                  </a:outerShdw>
                </a:effectLst>
              </a:rPr>
              <a:t>Measure baseline CPK </a:t>
            </a:r>
            <a:r>
              <a:rPr lang="en-US" u="sng" dirty="0" smtClean="0">
                <a:effectLst>
                  <a:outerShdw blurRad="38100" dist="38100" dir="2700000" algn="tl">
                    <a:srgbClr val="000000">
                      <a:alpha val="43137"/>
                    </a:srgbClr>
                  </a:outerShdw>
                </a:effectLst>
              </a:rPr>
              <a:t>only</a:t>
            </a:r>
            <a:r>
              <a:rPr lang="en-US" dirty="0" smtClean="0">
                <a:effectLst>
                  <a:outerShdw blurRad="38100" dist="38100" dir="2700000" algn="tl">
                    <a:srgbClr val="000000">
                      <a:alpha val="43137"/>
                    </a:srgbClr>
                  </a:outerShdw>
                </a:effectLst>
              </a:rPr>
              <a:t> in high risk groups</a:t>
            </a:r>
          </a:p>
        </p:txBody>
      </p:sp>
    </p:spTree>
    <p:extLst>
      <p:ext uri="{BB962C8B-B14F-4D97-AF65-F5344CB8AC3E}">
        <p14:creationId xmlns:p14="http://schemas.microsoft.com/office/powerpoint/2010/main" val="600169506"/>
      </p:ext>
    </p:extLst>
  </p:cSld>
  <p:clrMapOvr>
    <a:masterClrMapping/>
  </p:clrMapOvr>
  <p:transition>
    <p:fade thruBlk="1"/>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outerShdw blurRad="38100" dist="38100" dir="2700000" algn="tl">
                    <a:srgbClr val="000000">
                      <a:alpha val="43137"/>
                    </a:srgbClr>
                  </a:outerShdw>
                </a:effectLst>
              </a:rPr>
              <a:t>Mechanism </a:t>
            </a:r>
            <a:r>
              <a:rPr lang="en-US" dirty="0">
                <a:effectLst>
                  <a:outerShdw blurRad="38100" dist="38100" dir="2700000" algn="tl">
                    <a:srgbClr val="000000">
                      <a:alpha val="43137"/>
                    </a:srgbClr>
                  </a:outerShdw>
                </a:effectLst>
              </a:rPr>
              <a:t>of </a:t>
            </a:r>
            <a:r>
              <a:rPr lang="en-US" dirty="0" smtClean="0">
                <a:effectLst>
                  <a:outerShdw blurRad="38100" dist="38100" dir="2700000" algn="tl">
                    <a:srgbClr val="000000">
                      <a:alpha val="43137"/>
                    </a:srgbClr>
                  </a:outerShdw>
                </a:effectLst>
              </a:rPr>
              <a:t>Statin Myopathy</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0" y="609600"/>
            <a:ext cx="9144000" cy="6400800"/>
          </a:xfrm>
        </p:spPr>
        <p:txBody>
          <a:bodyPr/>
          <a:lstStyle/>
          <a:p>
            <a:r>
              <a:rPr lang="en-US" dirty="0" smtClean="0">
                <a:solidFill>
                  <a:srgbClr val="FFC000"/>
                </a:solidFill>
                <a:effectLst>
                  <a:outerShdw blurRad="38100" dist="38100" dir="2700000" algn="tl">
                    <a:srgbClr val="000000">
                      <a:alpha val="43137"/>
                    </a:srgbClr>
                  </a:outerShdw>
                </a:effectLst>
              </a:rPr>
              <a:t>Induction of Atrogin-1</a:t>
            </a:r>
          </a:p>
          <a:p>
            <a:pPr lvl="1"/>
            <a:r>
              <a:rPr lang="en-US" dirty="0" smtClean="0">
                <a:effectLst>
                  <a:outerShdw blurRad="38100" dist="38100" dir="2700000" algn="tl">
                    <a:srgbClr val="000000">
                      <a:alpha val="43137"/>
                    </a:srgbClr>
                  </a:outerShdw>
                </a:effectLst>
              </a:rPr>
              <a:t>Activation of Ubiquitin Proteasome Pathway (UPP) system</a:t>
            </a:r>
          </a:p>
          <a:p>
            <a:pPr lvl="2"/>
            <a:r>
              <a:rPr lang="en-US" dirty="0" smtClean="0">
                <a:effectLst>
                  <a:outerShdw blurRad="38100" dist="38100" dir="2700000" algn="tl">
                    <a:srgbClr val="000000">
                      <a:alpha val="43137"/>
                    </a:srgbClr>
                  </a:outerShdw>
                </a:effectLst>
              </a:rPr>
              <a:t>Degradation of skeletal muscle proteins</a:t>
            </a:r>
          </a:p>
          <a:p>
            <a:r>
              <a:rPr lang="en-US" dirty="0" smtClean="0">
                <a:solidFill>
                  <a:srgbClr val="FFC000"/>
                </a:solidFill>
                <a:effectLst>
                  <a:outerShdw blurRad="38100" dist="38100" dir="2700000" algn="tl">
                    <a:srgbClr val="000000">
                      <a:alpha val="43137"/>
                    </a:srgbClr>
                  </a:outerShdw>
                </a:effectLst>
              </a:rPr>
              <a:t>Reduced intramuscular Coenzyme Q10 (Ubiquinone)</a:t>
            </a:r>
          </a:p>
          <a:p>
            <a:pPr lvl="1"/>
            <a:r>
              <a:rPr lang="en-US" dirty="0" smtClean="0">
                <a:effectLst>
                  <a:outerShdw blurRad="38100" dist="38100" dir="2700000" algn="tl">
                    <a:srgbClr val="000000">
                      <a:alpha val="43137"/>
                    </a:srgbClr>
                  </a:outerShdw>
                </a:effectLst>
              </a:rPr>
              <a:t>Mitochondrial respiratory dysfunction</a:t>
            </a:r>
          </a:p>
          <a:p>
            <a:pPr lvl="2"/>
            <a:r>
              <a:rPr lang="en-US" dirty="0" smtClean="0">
                <a:effectLst>
                  <a:outerShdw blurRad="38100" dist="38100" dir="2700000" algn="tl">
                    <a:srgbClr val="000000">
                      <a:alpha val="43137"/>
                    </a:srgbClr>
                  </a:outerShdw>
                </a:effectLst>
              </a:rPr>
              <a:t>Impaired </a:t>
            </a:r>
            <a:r>
              <a:rPr lang="en-US" dirty="0">
                <a:effectLst>
                  <a:outerShdw blurRad="38100" dist="38100" dir="2700000" algn="tl">
                    <a:srgbClr val="000000">
                      <a:alpha val="43137"/>
                    </a:srgbClr>
                  </a:outerShdw>
                </a:effectLst>
              </a:rPr>
              <a:t>energy production</a:t>
            </a:r>
            <a:endParaRPr lang="en-US" dirty="0" smtClean="0">
              <a:effectLst>
                <a:outerShdw blurRad="38100" dist="38100" dir="2700000" algn="tl">
                  <a:srgbClr val="000000">
                    <a:alpha val="43137"/>
                  </a:srgbClr>
                </a:outerShdw>
              </a:effectLst>
            </a:endParaRPr>
          </a:p>
          <a:p>
            <a:r>
              <a:rPr lang="en-US" dirty="0">
                <a:solidFill>
                  <a:srgbClr val="FFC000"/>
                </a:solidFill>
                <a:effectLst>
                  <a:outerShdw blurRad="38100" dist="38100" dir="2700000" algn="tl">
                    <a:srgbClr val="000000">
                      <a:alpha val="43137"/>
                    </a:srgbClr>
                  </a:outerShdw>
                </a:effectLst>
              </a:rPr>
              <a:t>Isoprenoid Depletion</a:t>
            </a:r>
            <a:endParaRPr lang="en-US" dirty="0" smtClean="0">
              <a:solidFill>
                <a:srgbClr val="FFC000"/>
              </a:solidFill>
              <a:effectLst>
                <a:outerShdw blurRad="38100" dist="38100" dir="2700000" algn="tl">
                  <a:srgbClr val="000000">
                    <a:alpha val="43137"/>
                  </a:srgbClr>
                </a:outerShdw>
              </a:effectLst>
            </a:endParaRPr>
          </a:p>
          <a:p>
            <a:pPr lvl="1"/>
            <a:r>
              <a:rPr lang="en-US" dirty="0" smtClean="0">
                <a:effectLst>
                  <a:outerShdw blurRad="38100" dist="38100" dir="2700000" algn="tl">
                    <a:srgbClr val="000000">
                      <a:alpha val="43137"/>
                    </a:srgbClr>
                  </a:outerShdw>
                </a:effectLst>
              </a:rPr>
              <a:t>Reduction </a:t>
            </a:r>
            <a:r>
              <a:rPr lang="en-US" dirty="0">
                <a:effectLst>
                  <a:outerShdw blurRad="38100" dist="38100" dir="2700000" algn="tl">
                    <a:srgbClr val="000000">
                      <a:alpha val="43137"/>
                    </a:srgbClr>
                  </a:outerShdw>
                </a:effectLst>
              </a:rPr>
              <a:t>in </a:t>
            </a:r>
            <a:r>
              <a:rPr lang="en-US" dirty="0" smtClean="0">
                <a:effectLst>
                  <a:outerShdw blurRad="38100" dist="38100" dir="2700000" algn="tl">
                    <a:srgbClr val="000000">
                      <a:alpha val="43137"/>
                    </a:srgbClr>
                  </a:outerShdw>
                </a:effectLst>
              </a:rPr>
              <a:t>isoprenylated, farnesylation </a:t>
            </a:r>
            <a:r>
              <a:rPr lang="en-US" dirty="0">
                <a:effectLst>
                  <a:outerShdw blurRad="38100" dist="38100" dir="2700000" algn="tl">
                    <a:srgbClr val="000000">
                      <a:alpha val="43137"/>
                    </a:srgbClr>
                  </a:outerShdw>
                </a:effectLst>
              </a:rPr>
              <a:t>and geranylgeranylation </a:t>
            </a:r>
            <a:r>
              <a:rPr lang="en-US" dirty="0" smtClean="0">
                <a:effectLst>
                  <a:outerShdw blurRad="38100" dist="38100" dir="2700000" algn="tl">
                    <a:srgbClr val="000000">
                      <a:alpha val="43137"/>
                    </a:srgbClr>
                  </a:outerShdw>
                </a:effectLst>
              </a:rPr>
              <a:t>GTP-binding </a:t>
            </a:r>
            <a:r>
              <a:rPr lang="en-US" dirty="0">
                <a:effectLst>
                  <a:outerShdw blurRad="38100" dist="38100" dir="2700000" algn="tl">
                    <a:srgbClr val="000000">
                      <a:alpha val="43137"/>
                    </a:srgbClr>
                  </a:outerShdw>
                </a:effectLst>
              </a:rPr>
              <a:t>proteins Rho, Ras, and </a:t>
            </a:r>
            <a:r>
              <a:rPr lang="en-US" dirty="0" smtClean="0">
                <a:effectLst>
                  <a:outerShdw blurRad="38100" dist="38100" dir="2700000" algn="tl">
                    <a:srgbClr val="000000">
                      <a:alpha val="43137"/>
                    </a:srgbClr>
                  </a:outerShdw>
                </a:effectLst>
              </a:rPr>
              <a:t>Rac</a:t>
            </a:r>
          </a:p>
          <a:p>
            <a:pPr lvl="2"/>
            <a:r>
              <a:rPr lang="en-US" dirty="0" smtClean="0">
                <a:effectLst>
                  <a:outerShdw blurRad="38100" dist="38100" dir="2700000" algn="tl">
                    <a:srgbClr val="000000">
                      <a:alpha val="43137"/>
                    </a:srgbClr>
                  </a:outerShdw>
                </a:effectLst>
              </a:rPr>
              <a:t>Induction of apoptosis</a:t>
            </a:r>
          </a:p>
          <a:p>
            <a:r>
              <a:rPr lang="en-US" dirty="0" smtClean="0">
                <a:solidFill>
                  <a:srgbClr val="FFC000"/>
                </a:solidFill>
                <a:effectLst>
                  <a:outerShdw blurRad="38100" dist="38100" dir="2700000" algn="tl">
                    <a:srgbClr val="000000">
                      <a:alpha val="43137"/>
                    </a:srgbClr>
                  </a:outerShdw>
                </a:effectLst>
              </a:rPr>
              <a:t>Increase the uptake of plant sterols and increased muscle sitosterol levels</a:t>
            </a:r>
          </a:p>
          <a:p>
            <a:pPr lvl="1"/>
            <a:r>
              <a:rPr lang="en-US" dirty="0" smtClean="0">
                <a:effectLst>
                  <a:outerShdw blurRad="38100" dist="38100" dir="2700000" algn="tl">
                    <a:srgbClr val="000000">
                      <a:alpha val="43137"/>
                    </a:srgbClr>
                  </a:outerShdw>
                </a:effectLst>
              </a:rPr>
              <a:t>Inhibition of </a:t>
            </a:r>
          </a:p>
          <a:p>
            <a:pPr lvl="2"/>
            <a:r>
              <a:rPr lang="en-US" dirty="0" smtClean="0">
                <a:effectLst>
                  <a:outerShdw blurRad="38100" dist="38100" dir="2700000" algn="tl">
                    <a:srgbClr val="000000">
                      <a:alpha val="43137"/>
                    </a:srgbClr>
                  </a:outerShdw>
                </a:effectLst>
              </a:rPr>
              <a:t>Cellular growth</a:t>
            </a:r>
          </a:p>
          <a:p>
            <a:pPr lvl="2"/>
            <a:r>
              <a:rPr lang="en-US" dirty="0" smtClean="0">
                <a:effectLst>
                  <a:outerShdw blurRad="38100" dist="38100" dir="2700000" algn="tl">
                    <a:srgbClr val="000000">
                      <a:alpha val="43137"/>
                    </a:srgbClr>
                  </a:outerShdw>
                </a:effectLst>
              </a:rPr>
              <a:t>DNA synthesis</a:t>
            </a:r>
          </a:p>
          <a:p>
            <a:pPr lvl="1"/>
            <a:r>
              <a:rPr lang="en-US" dirty="0" smtClean="0">
                <a:effectLst>
                  <a:outerShdw blurRad="38100" dist="38100" dir="2700000" algn="tl">
                    <a:srgbClr val="000000">
                      <a:alpha val="43137"/>
                    </a:srgbClr>
                  </a:outerShdw>
                </a:effectLst>
              </a:rPr>
              <a:t>Induction </a:t>
            </a:r>
            <a:r>
              <a:rPr lang="en-US" dirty="0">
                <a:effectLst>
                  <a:outerShdw blurRad="38100" dist="38100" dir="2700000" algn="tl">
                    <a:srgbClr val="000000">
                      <a:alpha val="43137"/>
                    </a:srgbClr>
                  </a:outerShdw>
                </a:effectLst>
              </a:rPr>
              <a:t>of </a:t>
            </a:r>
            <a:r>
              <a:rPr lang="en-US" dirty="0" smtClean="0">
                <a:effectLst>
                  <a:outerShdw blurRad="38100" dist="38100" dir="2700000" algn="tl">
                    <a:srgbClr val="000000">
                      <a:alpha val="43137"/>
                    </a:srgbClr>
                  </a:outerShdw>
                </a:effectLst>
              </a:rPr>
              <a:t>apoptosis</a:t>
            </a:r>
          </a:p>
        </p:txBody>
      </p:sp>
    </p:spTree>
    <p:extLst>
      <p:ext uri="{BB962C8B-B14F-4D97-AF65-F5344CB8AC3E}">
        <p14:creationId xmlns:p14="http://schemas.microsoft.com/office/powerpoint/2010/main" val="275349411"/>
      </p:ext>
    </p:extLst>
  </p:cSld>
  <p:clrMapOvr>
    <a:masterClrMapping/>
  </p:clrMapOvr>
  <p:transition>
    <p:fade thruBlk="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effectLst>
                  <a:outerShdw blurRad="38100" dist="38100" dir="2700000" algn="tl">
                    <a:srgbClr val="000000">
                      <a:alpha val="43137"/>
                    </a:srgbClr>
                  </a:outerShdw>
                </a:effectLst>
              </a:rPr>
              <a:t>Rationale for </a:t>
            </a:r>
            <a:r>
              <a:rPr lang="en-US" sz="4000" dirty="0" smtClean="0">
                <a:effectLst>
                  <a:outerShdw blurRad="38100" dist="38100" dir="2700000" algn="tl">
                    <a:srgbClr val="000000">
                      <a:alpha val="43137"/>
                    </a:srgbClr>
                  </a:outerShdw>
                </a:effectLst>
              </a:rPr>
              <a:t>Treatment</a:t>
            </a:r>
            <a:endParaRPr lang="en-US" sz="4000"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0" y="609600"/>
            <a:ext cx="9144000" cy="6248400"/>
          </a:xfrm>
        </p:spPr>
        <p:txBody>
          <a:bodyPr/>
          <a:lstStyle/>
          <a:p>
            <a:r>
              <a:rPr lang="en-US" sz="2300" dirty="0" smtClean="0">
                <a:effectLst>
                  <a:outerShdw blurRad="38100" dist="38100" dir="2700000" algn="tl">
                    <a:srgbClr val="000000">
                      <a:alpha val="43137"/>
                    </a:srgbClr>
                  </a:outerShdw>
                </a:effectLst>
              </a:rPr>
              <a:t>Benefit </a:t>
            </a:r>
            <a:r>
              <a:rPr lang="en-US" sz="2300" dirty="0">
                <a:effectLst>
                  <a:outerShdw blurRad="38100" dist="38100" dir="2700000" algn="tl">
                    <a:srgbClr val="000000">
                      <a:alpha val="43137"/>
                    </a:srgbClr>
                  </a:outerShdw>
                </a:effectLst>
              </a:rPr>
              <a:t>of </a:t>
            </a:r>
            <a:r>
              <a:rPr lang="en-US" sz="2300" dirty="0">
                <a:solidFill>
                  <a:srgbClr val="FFC000"/>
                </a:solidFill>
                <a:effectLst>
                  <a:outerShdw blurRad="38100" dist="38100" dir="2700000" algn="tl">
                    <a:srgbClr val="000000">
                      <a:alpha val="43137"/>
                    </a:srgbClr>
                  </a:outerShdw>
                </a:effectLst>
              </a:rPr>
              <a:t>LDL-C</a:t>
            </a:r>
            <a:r>
              <a:rPr lang="en-US" sz="2300" dirty="0">
                <a:effectLst>
                  <a:outerShdw blurRad="38100" dist="38100" dir="2700000" algn="tl">
                    <a:srgbClr val="000000">
                      <a:alpha val="43137"/>
                    </a:srgbClr>
                  </a:outerShdw>
                </a:effectLst>
              </a:rPr>
              <a:t> </a:t>
            </a:r>
            <a:r>
              <a:rPr lang="en-US" sz="2300" dirty="0" smtClean="0">
                <a:effectLst>
                  <a:outerShdw blurRad="38100" dist="38100" dir="2700000" algn="tl">
                    <a:srgbClr val="000000">
                      <a:alpha val="43137"/>
                    </a:srgbClr>
                  </a:outerShdw>
                </a:effectLst>
              </a:rPr>
              <a:t>reduction in </a:t>
            </a:r>
            <a:r>
              <a:rPr lang="en-US" sz="2300" u="sng" dirty="0" smtClean="0">
                <a:effectLst>
                  <a:outerShdw blurRad="38100" dist="38100" dir="2700000" algn="tl">
                    <a:srgbClr val="000000">
                      <a:alpha val="43137"/>
                    </a:srgbClr>
                  </a:outerShdw>
                </a:effectLst>
              </a:rPr>
              <a:t>CVD events</a:t>
            </a:r>
          </a:p>
          <a:p>
            <a:r>
              <a:rPr lang="en-US" sz="2300" dirty="0" smtClean="0">
                <a:effectLst>
                  <a:outerShdw blurRad="38100" dist="38100" dir="2700000" algn="tl">
                    <a:srgbClr val="000000">
                      <a:alpha val="43137"/>
                    </a:srgbClr>
                  </a:outerShdw>
                </a:effectLst>
              </a:rPr>
              <a:t>Reduction </a:t>
            </a:r>
            <a:r>
              <a:rPr lang="en-US" sz="2300" dirty="0">
                <a:effectLst>
                  <a:outerShdw blurRad="38100" dist="38100" dir="2700000" algn="tl">
                    <a:srgbClr val="000000">
                      <a:alpha val="43137"/>
                    </a:srgbClr>
                  </a:outerShdw>
                </a:effectLst>
              </a:rPr>
              <a:t>of </a:t>
            </a:r>
            <a:r>
              <a:rPr lang="en-US" sz="2300" dirty="0" smtClean="0">
                <a:solidFill>
                  <a:srgbClr val="FFC000"/>
                </a:solidFill>
                <a:effectLst>
                  <a:outerShdw blurRad="38100" dist="38100" dir="2700000" algn="tl">
                    <a:srgbClr val="000000">
                      <a:alpha val="43137"/>
                    </a:srgbClr>
                  </a:outerShdw>
                </a:effectLst>
              </a:rPr>
              <a:t>TG</a:t>
            </a:r>
            <a:r>
              <a:rPr lang="en-US" sz="2300" dirty="0" smtClean="0">
                <a:effectLst>
                  <a:outerShdw blurRad="38100" dist="38100" dir="2700000" algn="tl">
                    <a:srgbClr val="000000">
                      <a:alpha val="43137"/>
                    </a:srgbClr>
                  </a:outerShdw>
                </a:effectLst>
              </a:rPr>
              <a:t> </a:t>
            </a:r>
            <a:r>
              <a:rPr lang="en-US" sz="2300" dirty="0">
                <a:effectLst>
                  <a:outerShdw blurRad="38100" dist="38100" dir="2700000" algn="tl">
                    <a:srgbClr val="000000">
                      <a:alpha val="43137"/>
                    </a:srgbClr>
                  </a:outerShdw>
                </a:effectLst>
              </a:rPr>
              <a:t>and increases in </a:t>
            </a:r>
            <a:r>
              <a:rPr lang="en-US" sz="2300" dirty="0">
                <a:solidFill>
                  <a:srgbClr val="FFC000"/>
                </a:solidFill>
                <a:effectLst>
                  <a:outerShdw blurRad="38100" dist="38100" dir="2700000" algn="tl">
                    <a:srgbClr val="000000">
                      <a:alpha val="43137"/>
                    </a:srgbClr>
                  </a:outerShdw>
                </a:effectLst>
              </a:rPr>
              <a:t>HDL-C</a:t>
            </a:r>
            <a:r>
              <a:rPr lang="en-US" sz="2300" dirty="0">
                <a:effectLst>
                  <a:outerShdw blurRad="38100" dist="38100" dir="2700000" algn="tl">
                    <a:srgbClr val="000000">
                      <a:alpha val="43137"/>
                    </a:srgbClr>
                  </a:outerShdw>
                </a:effectLst>
              </a:rPr>
              <a:t> may also be </a:t>
            </a:r>
            <a:r>
              <a:rPr lang="en-US" sz="2300" dirty="0" smtClean="0">
                <a:effectLst>
                  <a:outerShdw blurRad="38100" dist="38100" dir="2700000" algn="tl">
                    <a:srgbClr val="000000">
                      <a:alpha val="43137"/>
                    </a:srgbClr>
                  </a:outerShdw>
                </a:effectLst>
              </a:rPr>
              <a:t>beneficial</a:t>
            </a:r>
          </a:p>
          <a:p>
            <a:r>
              <a:rPr lang="en-US" sz="2300" dirty="0" smtClean="0">
                <a:effectLst>
                  <a:outerShdw blurRad="38100" dist="38100" dir="2700000" algn="tl">
                    <a:srgbClr val="000000">
                      <a:alpha val="43137"/>
                    </a:srgbClr>
                  </a:outerShdw>
                </a:effectLst>
              </a:rPr>
              <a:t>Treatment </a:t>
            </a:r>
            <a:r>
              <a:rPr lang="en-US" sz="2300" dirty="0">
                <a:effectLst>
                  <a:outerShdw blurRad="38100" dist="38100" dir="2700000" algn="tl">
                    <a:srgbClr val="000000">
                      <a:alpha val="43137"/>
                    </a:srgbClr>
                  </a:outerShdw>
                </a:effectLst>
              </a:rPr>
              <a:t>of severe </a:t>
            </a:r>
            <a:r>
              <a:rPr lang="en-US" sz="2300" u="sng" dirty="0">
                <a:effectLst>
                  <a:outerShdw blurRad="38100" dist="38100" dir="2700000" algn="tl">
                    <a:srgbClr val="000000">
                      <a:alpha val="43137"/>
                    </a:srgbClr>
                  </a:outerShdw>
                </a:effectLst>
              </a:rPr>
              <a:t>hypertriglyceridemia</a:t>
            </a:r>
            <a:r>
              <a:rPr lang="en-US" sz="2300" dirty="0">
                <a:effectLst>
                  <a:outerShdw blurRad="38100" dist="38100" dir="2700000" algn="tl">
                    <a:srgbClr val="000000">
                      <a:alpha val="43137"/>
                    </a:srgbClr>
                  </a:outerShdw>
                </a:effectLst>
              </a:rPr>
              <a:t> is indicated to reduce the risk of </a:t>
            </a:r>
            <a:r>
              <a:rPr lang="en-US" sz="2300" u="sng" dirty="0" smtClean="0">
                <a:effectLst>
                  <a:outerShdw blurRad="38100" dist="38100" dir="2700000" algn="tl">
                    <a:srgbClr val="000000">
                      <a:alpha val="43137"/>
                    </a:srgbClr>
                  </a:outerShdw>
                </a:effectLst>
              </a:rPr>
              <a:t>pancreatitis</a:t>
            </a:r>
          </a:p>
          <a:p>
            <a:r>
              <a:rPr lang="en-US" sz="2300" u="sng" dirty="0" smtClean="0">
                <a:effectLst>
                  <a:outerShdw blurRad="38100" dist="38100" dir="2700000" algn="tl">
                    <a:srgbClr val="000000">
                      <a:alpha val="43137"/>
                    </a:srgbClr>
                  </a:outerShdw>
                </a:effectLst>
              </a:rPr>
              <a:t>Optimal</a:t>
            </a:r>
            <a:r>
              <a:rPr lang="en-US" sz="2300" dirty="0" smtClean="0">
                <a:effectLst>
                  <a:outerShdw blurRad="38100" dist="38100" dir="2700000" algn="tl">
                    <a:srgbClr val="000000">
                      <a:alpha val="43137"/>
                    </a:srgbClr>
                  </a:outerShdw>
                </a:effectLst>
              </a:rPr>
              <a:t> </a:t>
            </a:r>
            <a:r>
              <a:rPr lang="en-US" sz="2300" dirty="0">
                <a:effectLst>
                  <a:outerShdw blurRad="38100" dist="38100" dir="2700000" algn="tl">
                    <a:srgbClr val="000000">
                      <a:alpha val="43137"/>
                    </a:srgbClr>
                  </a:outerShdw>
                </a:effectLst>
              </a:rPr>
              <a:t>management of risk factors reduces the risk of </a:t>
            </a:r>
            <a:r>
              <a:rPr lang="en-US" sz="2300" dirty="0" smtClean="0">
                <a:effectLst>
                  <a:outerShdw blurRad="38100" dist="38100" dir="2700000" algn="tl">
                    <a:srgbClr val="000000">
                      <a:alpha val="43137"/>
                    </a:srgbClr>
                  </a:outerShdw>
                </a:effectLst>
              </a:rPr>
              <a:t>CVD</a:t>
            </a:r>
          </a:p>
          <a:p>
            <a:r>
              <a:rPr lang="en-US" sz="2300" dirty="0" smtClean="0">
                <a:effectLst>
                  <a:outerShdw blurRad="38100" dist="38100" dir="2700000" algn="tl">
                    <a:srgbClr val="000000">
                      <a:alpha val="43137"/>
                    </a:srgbClr>
                  </a:outerShdw>
                </a:effectLst>
              </a:rPr>
              <a:t>INTERHEART study (</a:t>
            </a:r>
            <a:r>
              <a:rPr lang="en-US" sz="2300" dirty="0" smtClean="0">
                <a:solidFill>
                  <a:srgbClr val="FFC000"/>
                </a:solidFill>
                <a:effectLst>
                  <a:outerShdw blurRad="38100" dist="38100" dir="2700000" algn="tl">
                    <a:srgbClr val="000000">
                      <a:alpha val="43137"/>
                    </a:srgbClr>
                  </a:outerShdw>
                </a:effectLst>
              </a:rPr>
              <a:t>5</a:t>
            </a:r>
            <a:r>
              <a:rPr lang="en-US" sz="2300" dirty="0" smtClean="0">
                <a:effectLst>
                  <a:outerShdw blurRad="38100" dist="38100" dir="2700000" algn="tl">
                    <a:srgbClr val="000000">
                      <a:alpha val="43137"/>
                    </a:srgbClr>
                  </a:outerShdw>
                </a:effectLst>
              </a:rPr>
              <a:t> continents, </a:t>
            </a:r>
            <a:r>
              <a:rPr lang="en-US" sz="2300" dirty="0" smtClean="0">
                <a:solidFill>
                  <a:srgbClr val="FFC000"/>
                </a:solidFill>
                <a:effectLst>
                  <a:outerShdw blurRad="38100" dist="38100" dir="2700000" algn="tl">
                    <a:srgbClr val="000000">
                      <a:alpha val="43137"/>
                    </a:srgbClr>
                  </a:outerShdw>
                </a:effectLst>
              </a:rPr>
              <a:t>52</a:t>
            </a:r>
            <a:r>
              <a:rPr lang="en-US" sz="2300" dirty="0" smtClean="0">
                <a:effectLst>
                  <a:outerShdw blurRad="38100" dist="38100" dir="2700000" algn="tl">
                    <a:srgbClr val="000000">
                      <a:alpha val="43137"/>
                    </a:srgbClr>
                  </a:outerShdw>
                </a:effectLst>
              </a:rPr>
              <a:t> countries, </a:t>
            </a:r>
            <a:r>
              <a:rPr lang="en-US" sz="2300" dirty="0" smtClean="0">
                <a:solidFill>
                  <a:srgbClr val="FFC000"/>
                </a:solidFill>
                <a:effectLst>
                  <a:outerShdw blurRad="38100" dist="38100" dir="2700000" algn="tl">
                    <a:srgbClr val="000000">
                      <a:alpha val="43137"/>
                    </a:srgbClr>
                  </a:outerShdw>
                </a:effectLst>
              </a:rPr>
              <a:t>262 </a:t>
            </a:r>
            <a:r>
              <a:rPr lang="en-US" sz="2300" dirty="0" smtClean="0">
                <a:effectLst>
                  <a:outerShdw blurRad="38100" dist="38100" dir="2700000" algn="tl">
                    <a:srgbClr val="000000">
                      <a:alpha val="43137"/>
                    </a:srgbClr>
                  </a:outerShdw>
                </a:effectLst>
              </a:rPr>
              <a:t>centers)</a:t>
            </a:r>
          </a:p>
          <a:p>
            <a:pPr lvl="1"/>
            <a:r>
              <a:rPr lang="en-US" sz="2100" dirty="0" smtClean="0">
                <a:effectLst>
                  <a:outerShdw blurRad="38100" dist="38100" dir="2700000" algn="tl">
                    <a:srgbClr val="000000">
                      <a:alpha val="43137"/>
                    </a:srgbClr>
                  </a:outerShdw>
                </a:effectLst>
              </a:rPr>
              <a:t>Optimization </a:t>
            </a:r>
            <a:r>
              <a:rPr lang="en-US" sz="2100" dirty="0">
                <a:effectLst>
                  <a:outerShdw blurRad="38100" dist="38100" dir="2700000" algn="tl">
                    <a:srgbClr val="000000">
                      <a:alpha val="43137"/>
                    </a:srgbClr>
                  </a:outerShdw>
                </a:effectLst>
              </a:rPr>
              <a:t>of </a:t>
            </a:r>
            <a:r>
              <a:rPr lang="en-US" sz="2100" dirty="0" smtClean="0">
                <a:solidFill>
                  <a:srgbClr val="FFC000"/>
                </a:solidFill>
                <a:effectLst>
                  <a:outerShdw blurRad="38100" dist="38100" dir="2700000" algn="tl">
                    <a:srgbClr val="000000">
                      <a:alpha val="43137"/>
                    </a:srgbClr>
                  </a:outerShdw>
                </a:effectLst>
              </a:rPr>
              <a:t>9</a:t>
            </a:r>
            <a:r>
              <a:rPr lang="en-US" sz="2100" dirty="0" smtClean="0">
                <a:effectLst>
                  <a:outerShdw blurRad="38100" dist="38100" dir="2700000" algn="tl">
                    <a:srgbClr val="000000">
                      <a:alpha val="43137"/>
                    </a:srgbClr>
                  </a:outerShdw>
                </a:effectLst>
              </a:rPr>
              <a:t> risk </a:t>
            </a:r>
            <a:r>
              <a:rPr lang="en-US" sz="2100" dirty="0">
                <a:effectLst>
                  <a:outerShdw blurRad="38100" dist="38100" dir="2700000" algn="tl">
                    <a:srgbClr val="000000">
                      <a:alpha val="43137"/>
                    </a:srgbClr>
                  </a:outerShdw>
                </a:effectLst>
              </a:rPr>
              <a:t>factors </a:t>
            </a:r>
            <a:r>
              <a:rPr lang="en-US" sz="2100" dirty="0" smtClean="0">
                <a:effectLst>
                  <a:outerShdw blurRad="38100" dist="38100" dir="2700000" algn="tl">
                    <a:srgbClr val="000000">
                      <a:alpha val="43137"/>
                    </a:srgbClr>
                  </a:outerShdw>
                </a:effectLst>
              </a:rPr>
              <a:t>(</a:t>
            </a:r>
            <a:r>
              <a:rPr lang="en-US" sz="2100" dirty="0" smtClean="0">
                <a:solidFill>
                  <a:srgbClr val="FFC000"/>
                </a:solidFill>
                <a:effectLst>
                  <a:outerShdw blurRad="38100" dist="38100" dir="2700000" algn="tl">
                    <a:srgbClr val="000000">
                      <a:alpha val="43137"/>
                    </a:srgbClr>
                  </a:outerShdw>
                </a:effectLst>
              </a:rPr>
              <a:t>90</a:t>
            </a:r>
            <a:r>
              <a:rPr lang="en-US" sz="2100" dirty="0">
                <a:solidFill>
                  <a:srgbClr val="FFC000"/>
                </a:solidFill>
                <a:effectLst>
                  <a:outerShdw blurRad="38100" dist="38100" dir="2700000" algn="tl">
                    <a:srgbClr val="000000">
                      <a:alpha val="43137"/>
                    </a:srgbClr>
                  </a:outerShdw>
                </a:effectLst>
              </a:rPr>
              <a:t>%</a:t>
            </a:r>
            <a:r>
              <a:rPr lang="en-US" sz="2100" dirty="0">
                <a:effectLst>
                  <a:outerShdw blurRad="38100" dist="38100" dir="2700000" algn="tl">
                    <a:srgbClr val="000000">
                      <a:alpha val="43137"/>
                    </a:srgbClr>
                  </a:outerShdw>
                </a:effectLst>
              </a:rPr>
              <a:t> reduction in the risk of </a:t>
            </a:r>
            <a:r>
              <a:rPr lang="en-US" sz="2100" dirty="0" smtClean="0">
                <a:effectLst>
                  <a:outerShdw blurRad="38100" dist="38100" dir="2700000" algn="tl">
                    <a:srgbClr val="000000">
                      <a:alpha val="43137"/>
                    </a:srgbClr>
                  </a:outerShdw>
                </a:effectLst>
              </a:rPr>
              <a:t>AMI)</a:t>
            </a:r>
          </a:p>
          <a:p>
            <a:pPr marL="1257300" lvl="2" indent="-342900">
              <a:buFont typeface="+mj-lt"/>
              <a:buAutoNum type="arabicPeriod"/>
            </a:pPr>
            <a:r>
              <a:rPr lang="en-US" sz="2000" dirty="0" smtClean="0">
                <a:effectLst>
                  <a:outerShdw blurRad="38100" dist="38100" dir="2700000" algn="tl">
                    <a:srgbClr val="000000">
                      <a:alpha val="43137"/>
                    </a:srgbClr>
                  </a:outerShdw>
                </a:effectLst>
              </a:rPr>
              <a:t>Cigarette smoking</a:t>
            </a:r>
          </a:p>
          <a:p>
            <a:pPr marL="1257300" lvl="2" indent="-342900">
              <a:buFont typeface="+mj-lt"/>
              <a:buAutoNum type="arabicPeriod"/>
            </a:pPr>
            <a:r>
              <a:rPr lang="en-US" sz="2000" dirty="0" smtClean="0">
                <a:effectLst>
                  <a:outerShdw blurRad="38100" dist="38100" dir="2700000" algn="tl">
                    <a:srgbClr val="000000">
                      <a:alpha val="43137"/>
                    </a:srgbClr>
                  </a:outerShdw>
                </a:effectLst>
              </a:rPr>
              <a:t>Dyslipidemia</a:t>
            </a:r>
          </a:p>
          <a:p>
            <a:pPr marL="1257300" lvl="2" indent="-342900">
              <a:buFont typeface="+mj-lt"/>
              <a:buAutoNum type="arabicPeriod"/>
            </a:pPr>
            <a:r>
              <a:rPr lang="en-US" sz="2000" dirty="0" smtClean="0">
                <a:effectLst>
                  <a:outerShdw blurRad="38100" dist="38100" dir="2700000" algn="tl">
                    <a:srgbClr val="000000">
                      <a:alpha val="43137"/>
                    </a:srgbClr>
                  </a:outerShdw>
                </a:effectLst>
              </a:rPr>
              <a:t>Hypertension</a:t>
            </a:r>
          </a:p>
          <a:p>
            <a:pPr marL="1257300" lvl="2" indent="-342900">
              <a:buFont typeface="+mj-lt"/>
              <a:buAutoNum type="arabicPeriod"/>
            </a:pPr>
            <a:r>
              <a:rPr lang="en-US" sz="2000" dirty="0" smtClean="0">
                <a:effectLst>
                  <a:outerShdw blurRad="38100" dist="38100" dir="2700000" algn="tl">
                    <a:srgbClr val="000000">
                      <a:alpha val="43137"/>
                    </a:srgbClr>
                  </a:outerShdw>
                </a:effectLst>
              </a:rPr>
              <a:t>Diabetes mellitus</a:t>
            </a:r>
          </a:p>
          <a:p>
            <a:pPr marL="1257300" lvl="2" indent="-342900">
              <a:buFont typeface="+mj-lt"/>
              <a:buAutoNum type="arabicPeriod"/>
            </a:pPr>
            <a:r>
              <a:rPr lang="en-US" sz="2000" dirty="0" smtClean="0">
                <a:effectLst>
                  <a:outerShdw blurRad="38100" dist="38100" dir="2700000" algn="tl">
                    <a:srgbClr val="000000">
                      <a:alpha val="43137"/>
                    </a:srgbClr>
                  </a:outerShdw>
                </a:effectLst>
              </a:rPr>
              <a:t>Abdominal obesity</a:t>
            </a:r>
          </a:p>
          <a:p>
            <a:pPr marL="1257300" lvl="2" indent="-342900">
              <a:buFont typeface="+mj-lt"/>
              <a:buAutoNum type="arabicPeriod"/>
            </a:pPr>
            <a:r>
              <a:rPr lang="en-US" sz="2000" dirty="0" smtClean="0">
                <a:effectLst>
                  <a:outerShdw blurRad="38100" dist="38100" dir="2700000" algn="tl">
                    <a:srgbClr val="000000">
                      <a:alpha val="43137"/>
                    </a:srgbClr>
                  </a:outerShdw>
                </a:effectLst>
              </a:rPr>
              <a:t>Lack </a:t>
            </a:r>
            <a:r>
              <a:rPr lang="en-US" sz="2000" dirty="0">
                <a:effectLst>
                  <a:outerShdw blurRad="38100" dist="38100" dir="2700000" algn="tl">
                    <a:srgbClr val="000000">
                      <a:alpha val="43137"/>
                    </a:srgbClr>
                  </a:outerShdw>
                </a:effectLst>
              </a:rPr>
              <a:t>of physical </a:t>
            </a:r>
            <a:r>
              <a:rPr lang="en-US" sz="2000" dirty="0" smtClean="0">
                <a:effectLst>
                  <a:outerShdw blurRad="38100" dist="38100" dir="2700000" algn="tl">
                    <a:srgbClr val="000000">
                      <a:alpha val="43137"/>
                    </a:srgbClr>
                  </a:outerShdw>
                </a:effectLst>
              </a:rPr>
              <a:t>activity</a:t>
            </a:r>
          </a:p>
          <a:p>
            <a:pPr marL="1257300" lvl="2" indent="-342900">
              <a:buFont typeface="+mj-lt"/>
              <a:buAutoNum type="arabicPeriod"/>
            </a:pPr>
            <a:r>
              <a:rPr lang="en-US" sz="2000" dirty="0" smtClean="0">
                <a:effectLst>
                  <a:outerShdw blurRad="38100" dist="38100" dir="2700000" algn="tl">
                    <a:srgbClr val="000000">
                      <a:alpha val="43137"/>
                    </a:srgbClr>
                  </a:outerShdw>
                </a:effectLst>
              </a:rPr>
              <a:t>Low </a:t>
            </a:r>
            <a:r>
              <a:rPr lang="en-US" sz="2000" dirty="0">
                <a:effectLst>
                  <a:outerShdw blurRad="38100" dist="38100" dir="2700000" algn="tl">
                    <a:srgbClr val="000000">
                      <a:alpha val="43137"/>
                    </a:srgbClr>
                  </a:outerShdw>
                </a:effectLst>
              </a:rPr>
              <a:t>daily fruit and vegetable </a:t>
            </a:r>
            <a:r>
              <a:rPr lang="en-US" sz="2000" dirty="0" smtClean="0">
                <a:effectLst>
                  <a:outerShdw blurRad="38100" dist="38100" dir="2700000" algn="tl">
                    <a:srgbClr val="000000">
                      <a:alpha val="43137"/>
                    </a:srgbClr>
                  </a:outerShdw>
                </a:effectLst>
              </a:rPr>
              <a:t>consumption</a:t>
            </a:r>
          </a:p>
          <a:p>
            <a:pPr marL="1257300" lvl="2" indent="-342900">
              <a:buFont typeface="+mj-lt"/>
              <a:buAutoNum type="arabicPeriod"/>
            </a:pPr>
            <a:r>
              <a:rPr lang="en-US" sz="2000" dirty="0" smtClean="0">
                <a:effectLst>
                  <a:outerShdw blurRad="38100" dist="38100" dir="2700000" algn="tl">
                    <a:srgbClr val="000000">
                      <a:alpha val="43137"/>
                    </a:srgbClr>
                  </a:outerShdw>
                </a:effectLst>
              </a:rPr>
              <a:t>Alcohol overconsumption</a:t>
            </a:r>
          </a:p>
          <a:p>
            <a:pPr marL="1257300" lvl="2" indent="-342900">
              <a:buFont typeface="+mj-lt"/>
              <a:buAutoNum type="arabicPeriod"/>
            </a:pPr>
            <a:r>
              <a:rPr lang="en-US" sz="2000" dirty="0" smtClean="0">
                <a:effectLst>
                  <a:outerShdw blurRad="38100" dist="38100" dir="2700000" algn="tl">
                    <a:srgbClr val="000000">
                      <a:alpha val="43137"/>
                    </a:srgbClr>
                  </a:outerShdw>
                </a:effectLst>
              </a:rPr>
              <a:t>Psychosocial </a:t>
            </a:r>
            <a:r>
              <a:rPr lang="en-US" sz="2000" dirty="0">
                <a:effectLst>
                  <a:outerShdw blurRad="38100" dist="38100" dir="2700000" algn="tl">
                    <a:srgbClr val="000000">
                      <a:alpha val="43137"/>
                    </a:srgbClr>
                  </a:outerShdw>
                </a:effectLst>
              </a:rPr>
              <a:t>index </a:t>
            </a:r>
            <a:endParaRPr lang="en-US" sz="2000" dirty="0" smtClean="0">
              <a:effectLst>
                <a:outerShdw blurRad="38100" dist="38100" dir="2700000" algn="tl">
                  <a:srgbClr val="000000">
                    <a:alpha val="43137"/>
                  </a:srgbClr>
                </a:outerShdw>
              </a:effectLst>
            </a:endParaRPr>
          </a:p>
          <a:p>
            <a:endParaRPr lang="en-US" sz="20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105419130"/>
      </p:ext>
    </p:extLst>
  </p:cSld>
  <p:clrMapOvr>
    <a:masterClrMapping/>
  </p:clrMapOvr>
  <p:transition>
    <p:fade thruBlk="1"/>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8600"/>
            <a:ext cx="9152468" cy="609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0" y="5978323"/>
            <a:ext cx="9144000" cy="707886"/>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en-US" sz="4000" b="1" dirty="0">
                <a:ln w="11430"/>
                <a:solidFill>
                  <a:srgbClr val="FFC000"/>
                </a:solidFill>
                <a:effectLst>
                  <a:outerShdw blurRad="50800" dist="39000" dir="5460000" algn="tl">
                    <a:srgbClr val="000000">
                      <a:alpha val="38000"/>
                    </a:srgbClr>
                  </a:outerShdw>
                </a:effectLst>
              </a:rPr>
              <a:t>Pathways of </a:t>
            </a:r>
            <a:r>
              <a:rPr lang="en-US" sz="4000" b="1" dirty="0" smtClean="0">
                <a:ln w="11430"/>
                <a:solidFill>
                  <a:srgbClr val="FFC000"/>
                </a:solidFill>
                <a:effectLst>
                  <a:outerShdw blurRad="50800" dist="39000" dir="5460000" algn="tl">
                    <a:srgbClr val="000000">
                      <a:alpha val="38000"/>
                    </a:srgbClr>
                  </a:outerShdw>
                </a:effectLst>
              </a:rPr>
              <a:t>Mevalonate Metabolism</a:t>
            </a:r>
            <a:endParaRPr lang="en-US" sz="2800" b="1" dirty="0">
              <a:ln w="11430"/>
              <a:solidFill>
                <a:srgbClr val="FFC000"/>
              </a:solidFill>
              <a:effectLst>
                <a:outerShdw blurRad="50800" dist="39000" dir="5460000" algn="tl">
                  <a:srgbClr val="000000">
                    <a:alpha val="38000"/>
                  </a:srgbClr>
                </a:outerShdw>
              </a:effectLst>
            </a:endParaRPr>
          </a:p>
        </p:txBody>
      </p:sp>
      <p:sp>
        <p:nvSpPr>
          <p:cNvPr id="3" name="Frame 2"/>
          <p:cNvSpPr/>
          <p:nvPr/>
        </p:nvSpPr>
        <p:spPr>
          <a:xfrm>
            <a:off x="7696200" y="4876800"/>
            <a:ext cx="1371600" cy="533400"/>
          </a:xfrm>
          <a:prstGeom prst="frame">
            <a:avLst/>
          </a:prstGeom>
          <a:solidFill>
            <a:srgbClr val="C00000"/>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dirty="0">
              <a:solidFill>
                <a:schemeClr val="tx1"/>
              </a:solidFill>
            </a:endParaRPr>
          </a:p>
        </p:txBody>
      </p:sp>
      <p:sp>
        <p:nvSpPr>
          <p:cNvPr id="4" name="Frame 3"/>
          <p:cNvSpPr/>
          <p:nvPr/>
        </p:nvSpPr>
        <p:spPr>
          <a:xfrm>
            <a:off x="4495800" y="4800600"/>
            <a:ext cx="1645920" cy="914400"/>
          </a:xfrm>
          <a:prstGeom prst="frame">
            <a:avLst/>
          </a:prstGeom>
          <a:solidFill>
            <a:srgbClr val="C00000"/>
          </a:solidFill>
          <a:ln w="9525"/>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dirty="0">
              <a:solidFill>
                <a:srgbClr val="FFC000"/>
              </a:solidFill>
            </a:endParaRPr>
          </a:p>
        </p:txBody>
      </p:sp>
      <p:sp>
        <p:nvSpPr>
          <p:cNvPr id="6" name="Frame 5"/>
          <p:cNvSpPr/>
          <p:nvPr/>
        </p:nvSpPr>
        <p:spPr>
          <a:xfrm>
            <a:off x="457200" y="990600"/>
            <a:ext cx="2362200" cy="685800"/>
          </a:xfrm>
          <a:prstGeom prst="frame">
            <a:avLst/>
          </a:prstGeom>
          <a:gradFill rotWithShape="1">
            <a:gsLst>
              <a:gs pos="0">
                <a:srgbClr val="00CC99">
                  <a:shade val="51000"/>
                  <a:satMod val="130000"/>
                </a:srgbClr>
              </a:gs>
              <a:gs pos="80000">
                <a:srgbClr val="00CC99">
                  <a:shade val="93000"/>
                  <a:satMod val="130000"/>
                </a:srgbClr>
              </a:gs>
              <a:gs pos="100000">
                <a:srgbClr val="00CC99">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0000"/>
              </a:solidFill>
              <a:effectLst/>
              <a:uLnTx/>
              <a:uFillTx/>
              <a:latin typeface="Eras Demi ITC"/>
              <a:ea typeface="+mn-ea"/>
              <a:cs typeface="+mn-cs"/>
            </a:endParaRPr>
          </a:p>
        </p:txBody>
      </p:sp>
    </p:spTree>
    <p:extLst>
      <p:ext uri="{BB962C8B-B14F-4D97-AF65-F5344CB8AC3E}">
        <p14:creationId xmlns:p14="http://schemas.microsoft.com/office/powerpoint/2010/main" val="241053436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09600"/>
          </a:xfrm>
        </p:spPr>
        <p:txBody>
          <a:bodyPr/>
          <a:lstStyle/>
          <a:p>
            <a:r>
              <a:rPr lang="en-US" dirty="0" smtClean="0">
                <a:effectLst>
                  <a:outerShdw blurRad="38100" dist="38100" dir="2700000" algn="tl">
                    <a:srgbClr val="000000">
                      <a:alpha val="43137"/>
                    </a:srgbClr>
                  </a:outerShdw>
                </a:effectLst>
              </a:rPr>
              <a:t>Risk Factors</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0" y="609600"/>
            <a:ext cx="9144000" cy="6248400"/>
          </a:xfrm>
        </p:spPr>
        <p:txBody>
          <a:bodyPr/>
          <a:lstStyle/>
          <a:p>
            <a:r>
              <a:rPr lang="en-US" sz="1500" dirty="0" smtClean="0">
                <a:effectLst>
                  <a:outerShdw blurRad="38100" dist="38100" dir="2700000" algn="tl">
                    <a:srgbClr val="000000">
                      <a:alpha val="43137"/>
                    </a:srgbClr>
                  </a:outerShdw>
                </a:effectLst>
              </a:rPr>
              <a:t>Dose</a:t>
            </a:r>
          </a:p>
          <a:p>
            <a:r>
              <a:rPr lang="en-US" sz="1500" dirty="0" smtClean="0">
                <a:solidFill>
                  <a:srgbClr val="FFC000"/>
                </a:solidFill>
                <a:effectLst>
                  <a:outerShdw blurRad="38100" dist="38100" dir="2700000" algn="tl">
                    <a:srgbClr val="000000">
                      <a:alpha val="43137"/>
                    </a:srgbClr>
                  </a:outerShdw>
                </a:effectLst>
              </a:rPr>
              <a:t>Advanced </a:t>
            </a:r>
            <a:r>
              <a:rPr lang="en-US" sz="1500" dirty="0">
                <a:solidFill>
                  <a:srgbClr val="FFC000"/>
                </a:solidFill>
                <a:effectLst>
                  <a:outerShdw blurRad="38100" dist="38100" dir="2700000" algn="tl">
                    <a:srgbClr val="000000">
                      <a:alpha val="43137"/>
                    </a:srgbClr>
                  </a:outerShdw>
                </a:effectLst>
              </a:rPr>
              <a:t>age </a:t>
            </a:r>
            <a:r>
              <a:rPr lang="en-US" sz="1500" dirty="0">
                <a:effectLst>
                  <a:outerShdw blurRad="38100" dist="38100" dir="2700000" algn="tl">
                    <a:srgbClr val="000000">
                      <a:alpha val="43137"/>
                    </a:srgbClr>
                  </a:outerShdw>
                </a:effectLst>
              </a:rPr>
              <a:t>(&gt;80 years old</a:t>
            </a:r>
            <a:r>
              <a:rPr lang="en-US" sz="1500" dirty="0" smtClean="0">
                <a:effectLst>
                  <a:outerShdw blurRad="38100" dist="38100" dir="2700000" algn="tl">
                    <a:srgbClr val="000000">
                      <a:alpha val="43137"/>
                    </a:srgbClr>
                  </a:outerShdw>
                </a:effectLst>
              </a:rPr>
              <a:t>)</a:t>
            </a:r>
            <a:endParaRPr lang="en-US" sz="1500" dirty="0">
              <a:effectLst>
                <a:outerShdw blurRad="38100" dist="38100" dir="2700000" algn="tl">
                  <a:srgbClr val="000000">
                    <a:alpha val="43137"/>
                  </a:srgbClr>
                </a:outerShdw>
              </a:effectLst>
            </a:endParaRPr>
          </a:p>
          <a:p>
            <a:r>
              <a:rPr lang="en-US" sz="1500" dirty="0" smtClean="0">
                <a:effectLst>
                  <a:outerShdw blurRad="38100" dist="38100" dir="2700000" algn="tl">
                    <a:srgbClr val="000000">
                      <a:alpha val="43137"/>
                    </a:srgbClr>
                  </a:outerShdw>
                </a:effectLst>
              </a:rPr>
              <a:t>Female sex</a:t>
            </a:r>
          </a:p>
          <a:p>
            <a:r>
              <a:rPr lang="en-US" sz="1500" dirty="0" smtClean="0">
                <a:effectLst>
                  <a:outerShdw blurRad="38100" dist="38100" dir="2700000" algn="tl">
                    <a:srgbClr val="000000">
                      <a:alpha val="43137"/>
                    </a:srgbClr>
                  </a:outerShdw>
                </a:effectLst>
              </a:rPr>
              <a:t>Electrolyte disturbances</a:t>
            </a:r>
            <a:endParaRPr lang="en-US" sz="1500" dirty="0">
              <a:effectLst>
                <a:outerShdw blurRad="38100" dist="38100" dir="2700000" algn="tl">
                  <a:srgbClr val="000000">
                    <a:alpha val="43137"/>
                  </a:srgbClr>
                </a:outerShdw>
              </a:effectLst>
            </a:endParaRPr>
          </a:p>
          <a:p>
            <a:r>
              <a:rPr lang="en-US" sz="1500" dirty="0" smtClean="0">
                <a:effectLst>
                  <a:outerShdw blurRad="38100" dist="38100" dir="2700000" algn="tl">
                    <a:srgbClr val="000000">
                      <a:alpha val="43137"/>
                    </a:srgbClr>
                  </a:outerShdw>
                </a:effectLst>
              </a:rPr>
              <a:t>Low BMI</a:t>
            </a:r>
            <a:endParaRPr lang="en-US" sz="1500" dirty="0">
              <a:effectLst>
                <a:outerShdw blurRad="38100" dist="38100" dir="2700000" algn="tl">
                  <a:srgbClr val="000000">
                    <a:alpha val="43137"/>
                  </a:srgbClr>
                </a:outerShdw>
              </a:effectLst>
            </a:endParaRPr>
          </a:p>
          <a:p>
            <a:r>
              <a:rPr lang="en-US" sz="1500" dirty="0" smtClean="0">
                <a:solidFill>
                  <a:srgbClr val="FFC000"/>
                </a:solidFill>
                <a:effectLst>
                  <a:outerShdw blurRad="38100" dist="38100" dir="2700000" algn="tl">
                    <a:srgbClr val="000000">
                      <a:alpha val="43137"/>
                    </a:srgbClr>
                  </a:outerShdw>
                </a:effectLst>
              </a:rPr>
              <a:t>Hypothyroidism</a:t>
            </a:r>
          </a:p>
          <a:p>
            <a:r>
              <a:rPr lang="en-US" sz="1500" dirty="0" smtClean="0">
                <a:effectLst>
                  <a:outerShdw blurRad="38100" dist="38100" dir="2700000" algn="tl">
                    <a:srgbClr val="000000">
                      <a:alpha val="43137"/>
                    </a:srgbClr>
                  </a:outerShdw>
                </a:effectLst>
              </a:rPr>
              <a:t>Diabetes mellitus</a:t>
            </a:r>
            <a:endParaRPr lang="en-US" sz="1500" dirty="0">
              <a:effectLst>
                <a:outerShdw blurRad="38100" dist="38100" dir="2700000" algn="tl">
                  <a:srgbClr val="000000">
                    <a:alpha val="43137"/>
                  </a:srgbClr>
                </a:outerShdw>
              </a:effectLst>
            </a:endParaRPr>
          </a:p>
          <a:p>
            <a:r>
              <a:rPr lang="en-US" sz="1500" dirty="0" smtClean="0">
                <a:effectLst>
                  <a:outerShdw blurRad="38100" dist="38100" dir="2700000" algn="tl">
                    <a:srgbClr val="000000">
                      <a:alpha val="43137"/>
                    </a:srgbClr>
                  </a:outerShdw>
                </a:effectLst>
              </a:rPr>
              <a:t>Diminished </a:t>
            </a:r>
            <a:r>
              <a:rPr lang="en-US" sz="1500" dirty="0">
                <a:effectLst>
                  <a:outerShdw blurRad="38100" dist="38100" dir="2700000" algn="tl">
                    <a:srgbClr val="000000">
                      <a:alpha val="43137"/>
                    </a:srgbClr>
                  </a:outerShdw>
                </a:effectLst>
              </a:rPr>
              <a:t>hepatic and </a:t>
            </a:r>
            <a:r>
              <a:rPr lang="en-US" sz="1500" dirty="0">
                <a:solidFill>
                  <a:srgbClr val="FFC000"/>
                </a:solidFill>
                <a:effectLst>
                  <a:outerShdw blurRad="38100" dist="38100" dir="2700000" algn="tl">
                    <a:srgbClr val="000000">
                      <a:alpha val="43137"/>
                    </a:srgbClr>
                  </a:outerShdw>
                </a:effectLst>
              </a:rPr>
              <a:t>renal </a:t>
            </a:r>
            <a:r>
              <a:rPr lang="en-US" sz="1500" dirty="0" smtClean="0">
                <a:solidFill>
                  <a:srgbClr val="FFC000"/>
                </a:solidFill>
                <a:effectLst>
                  <a:outerShdw blurRad="38100" dist="38100" dir="2700000" algn="tl">
                    <a:srgbClr val="000000">
                      <a:alpha val="43137"/>
                    </a:srgbClr>
                  </a:outerShdw>
                </a:effectLst>
              </a:rPr>
              <a:t>function</a:t>
            </a:r>
          </a:p>
          <a:p>
            <a:r>
              <a:rPr lang="en-US" sz="1500" dirty="0" smtClean="0">
                <a:solidFill>
                  <a:srgbClr val="FFC000"/>
                </a:solidFill>
                <a:effectLst>
                  <a:outerShdw blurRad="38100" dist="38100" dir="2700000" algn="tl">
                    <a:srgbClr val="000000">
                      <a:alpha val="43137"/>
                    </a:srgbClr>
                  </a:outerShdw>
                </a:effectLst>
              </a:rPr>
              <a:t>Drug interactions </a:t>
            </a:r>
            <a:r>
              <a:rPr lang="en-US" sz="1500" dirty="0" smtClean="0">
                <a:effectLst>
                  <a:outerShdw blurRad="38100" dist="38100" dir="2700000" algn="tl">
                    <a:srgbClr val="000000">
                      <a:alpha val="43137"/>
                    </a:srgbClr>
                  </a:outerShdw>
                </a:effectLst>
              </a:rPr>
              <a:t>( </a:t>
            </a:r>
            <a:r>
              <a:rPr lang="en-US" sz="1500" dirty="0">
                <a:effectLst>
                  <a:outerShdw blurRad="38100" dist="38100" dir="2700000" algn="tl">
                    <a:srgbClr val="000000">
                      <a:alpha val="43137"/>
                    </a:srgbClr>
                  </a:outerShdw>
                </a:effectLst>
              </a:rPr>
              <a:t>inhibitors or substrates of the cytochrome P450 </a:t>
            </a:r>
            <a:r>
              <a:rPr lang="en-US" sz="1500" dirty="0" smtClean="0">
                <a:effectLst>
                  <a:outerShdw blurRad="38100" dist="38100" dir="2700000" algn="tl">
                    <a:srgbClr val="000000">
                      <a:alpha val="43137"/>
                    </a:srgbClr>
                  </a:outerShdw>
                </a:effectLst>
              </a:rPr>
              <a:t>)</a:t>
            </a:r>
          </a:p>
          <a:p>
            <a:pPr lvl="1"/>
            <a:r>
              <a:rPr lang="en-US" sz="1300" dirty="0">
                <a:effectLst>
                  <a:outerShdw blurRad="38100" dist="38100" dir="2700000" algn="tl">
                    <a:srgbClr val="000000">
                      <a:alpha val="43137"/>
                    </a:srgbClr>
                  </a:outerShdw>
                </a:effectLst>
              </a:rPr>
              <a:t>Fibrates </a:t>
            </a:r>
            <a:r>
              <a:rPr lang="en-US" sz="1300" dirty="0" smtClean="0">
                <a:effectLst>
                  <a:outerShdw blurRad="38100" dist="38100" dir="2700000" algn="tl">
                    <a:srgbClr val="000000">
                      <a:alpha val="43137"/>
                    </a:srgbClr>
                  </a:outerShdw>
                </a:effectLst>
              </a:rPr>
              <a:t>(particularly </a:t>
            </a:r>
            <a:r>
              <a:rPr lang="en-US" sz="1300" u="sng" dirty="0" smtClean="0">
                <a:effectLst>
                  <a:outerShdw blurRad="38100" dist="38100" dir="2700000" algn="tl">
                    <a:srgbClr val="000000">
                      <a:alpha val="43137"/>
                    </a:srgbClr>
                  </a:outerShdw>
                </a:effectLst>
              </a:rPr>
              <a:t>gemfibrozil</a:t>
            </a:r>
            <a:r>
              <a:rPr lang="en-US" sz="1300" dirty="0" smtClean="0">
                <a:effectLst>
                  <a:outerShdw blurRad="38100" dist="38100" dir="2700000" algn="tl">
                    <a:srgbClr val="000000">
                      <a:alpha val="43137"/>
                    </a:srgbClr>
                  </a:outerShdw>
                </a:effectLst>
              </a:rPr>
              <a:t>)</a:t>
            </a:r>
          </a:p>
          <a:p>
            <a:pPr lvl="2"/>
            <a:r>
              <a:rPr lang="en-US" sz="1300" u="sng" dirty="0" smtClean="0">
                <a:effectLst>
                  <a:outerShdw blurRad="38100" dist="38100" dir="2700000" algn="tl">
                    <a:srgbClr val="000000">
                      <a:alpha val="43137"/>
                    </a:srgbClr>
                  </a:outerShdw>
                </a:effectLst>
              </a:rPr>
              <a:t>Fenofibrate</a:t>
            </a:r>
            <a:r>
              <a:rPr lang="en-US" sz="1300" dirty="0" smtClean="0">
                <a:effectLst>
                  <a:outerShdw blurRad="38100" dist="38100" dir="2700000" algn="tl">
                    <a:srgbClr val="000000">
                      <a:alpha val="43137"/>
                    </a:srgbClr>
                  </a:outerShdw>
                </a:effectLst>
              </a:rPr>
              <a:t> </a:t>
            </a:r>
            <a:r>
              <a:rPr lang="en-US" sz="1300" dirty="0">
                <a:effectLst>
                  <a:outerShdw blurRad="38100" dist="38100" dir="2700000" algn="tl">
                    <a:srgbClr val="000000">
                      <a:alpha val="43137"/>
                    </a:srgbClr>
                  </a:outerShdw>
                </a:effectLst>
              </a:rPr>
              <a:t>preferred </a:t>
            </a:r>
            <a:r>
              <a:rPr lang="en-US" sz="1300" dirty="0" smtClean="0">
                <a:effectLst>
                  <a:outerShdw blurRad="38100" dist="38100" dir="2700000" algn="tl">
                    <a:srgbClr val="000000">
                      <a:alpha val="43137"/>
                    </a:srgbClr>
                  </a:outerShdw>
                </a:effectLst>
              </a:rPr>
              <a:t>to </a:t>
            </a:r>
            <a:r>
              <a:rPr lang="en-US" sz="1300" dirty="0">
                <a:effectLst>
                  <a:outerShdw blurRad="38100" dist="38100" dir="2700000" algn="tl">
                    <a:srgbClr val="000000">
                      <a:alpha val="43137"/>
                    </a:srgbClr>
                  </a:outerShdw>
                </a:effectLst>
              </a:rPr>
              <a:t>combine with statin</a:t>
            </a:r>
            <a:endParaRPr lang="en-US" sz="1300" dirty="0" smtClean="0">
              <a:effectLst>
                <a:outerShdw blurRad="38100" dist="38100" dir="2700000" algn="tl">
                  <a:srgbClr val="000000">
                    <a:alpha val="43137"/>
                  </a:srgbClr>
                </a:outerShdw>
              </a:effectLst>
            </a:endParaRPr>
          </a:p>
          <a:p>
            <a:pPr lvl="1"/>
            <a:r>
              <a:rPr lang="en-US" sz="1300" dirty="0" smtClean="0">
                <a:effectLst>
                  <a:outerShdw blurRad="38100" dist="38100" dir="2700000" algn="tl">
                    <a:srgbClr val="000000">
                      <a:alpha val="43137"/>
                    </a:srgbClr>
                  </a:outerShdw>
                </a:effectLst>
              </a:rPr>
              <a:t>Nicotinic acid</a:t>
            </a:r>
          </a:p>
          <a:p>
            <a:pPr lvl="1"/>
            <a:r>
              <a:rPr lang="en-US" sz="1300" dirty="0" smtClean="0">
                <a:effectLst>
                  <a:outerShdw blurRad="38100" dist="38100" dir="2700000" algn="tl">
                    <a:srgbClr val="000000">
                      <a:alpha val="43137"/>
                    </a:srgbClr>
                  </a:outerShdw>
                </a:effectLst>
              </a:rPr>
              <a:t>Calcium </a:t>
            </a:r>
            <a:r>
              <a:rPr lang="en-US" sz="1300" dirty="0">
                <a:effectLst>
                  <a:outerShdw blurRad="38100" dist="38100" dir="2700000" algn="tl">
                    <a:srgbClr val="000000">
                      <a:alpha val="43137"/>
                    </a:srgbClr>
                  </a:outerShdw>
                </a:effectLst>
              </a:rPr>
              <a:t>channel </a:t>
            </a:r>
            <a:r>
              <a:rPr lang="en-US" sz="1300" dirty="0" smtClean="0">
                <a:effectLst>
                  <a:outerShdw blurRad="38100" dist="38100" dir="2700000" algn="tl">
                    <a:srgbClr val="000000">
                      <a:alpha val="43137"/>
                    </a:srgbClr>
                  </a:outerShdw>
                </a:effectLst>
              </a:rPr>
              <a:t>blockers (diltiazem/verapamil)</a:t>
            </a:r>
          </a:p>
          <a:p>
            <a:pPr lvl="1"/>
            <a:r>
              <a:rPr lang="en-US" sz="1300" dirty="0" smtClean="0">
                <a:effectLst>
                  <a:outerShdw blurRad="38100" dist="38100" dir="2700000" algn="tl">
                    <a:srgbClr val="000000">
                      <a:alpha val="43137"/>
                    </a:srgbClr>
                  </a:outerShdw>
                </a:effectLst>
              </a:rPr>
              <a:t>Amiodarone</a:t>
            </a:r>
          </a:p>
          <a:p>
            <a:pPr lvl="1"/>
            <a:r>
              <a:rPr lang="en-US" sz="1300" dirty="0" smtClean="0">
                <a:effectLst>
                  <a:outerShdw blurRad="38100" dist="38100" dir="2700000" algn="tl">
                    <a:srgbClr val="000000">
                      <a:alpha val="43137"/>
                    </a:srgbClr>
                  </a:outerShdw>
                </a:effectLst>
              </a:rPr>
              <a:t>Thiazolidinediones</a:t>
            </a:r>
          </a:p>
          <a:p>
            <a:pPr lvl="1"/>
            <a:r>
              <a:rPr lang="en-US" sz="1300" dirty="0" smtClean="0">
                <a:effectLst>
                  <a:outerShdw blurRad="38100" dist="38100" dir="2700000" algn="tl">
                    <a:srgbClr val="000000">
                      <a:alpha val="43137"/>
                    </a:srgbClr>
                  </a:outerShdw>
                </a:effectLst>
              </a:rPr>
              <a:t>Warfarin</a:t>
            </a:r>
            <a:endParaRPr lang="en-US" sz="1300" dirty="0">
              <a:effectLst>
                <a:outerShdw blurRad="38100" dist="38100" dir="2700000" algn="tl">
                  <a:srgbClr val="000000">
                    <a:alpha val="43137"/>
                  </a:srgbClr>
                </a:outerShdw>
              </a:effectLst>
            </a:endParaRPr>
          </a:p>
          <a:p>
            <a:r>
              <a:rPr lang="en-US" sz="1500" dirty="0" smtClean="0">
                <a:effectLst>
                  <a:outerShdw blurRad="38100" dist="38100" dir="2700000" algn="tl">
                    <a:srgbClr val="000000">
                      <a:alpha val="43137"/>
                    </a:srgbClr>
                  </a:outerShdw>
                </a:effectLst>
              </a:rPr>
              <a:t>Heavy exercise</a:t>
            </a:r>
            <a:endParaRPr lang="en-US" sz="1500" dirty="0">
              <a:effectLst>
                <a:outerShdw blurRad="38100" dist="38100" dir="2700000" algn="tl">
                  <a:srgbClr val="000000">
                    <a:alpha val="43137"/>
                  </a:srgbClr>
                </a:outerShdw>
              </a:effectLst>
            </a:endParaRPr>
          </a:p>
          <a:p>
            <a:r>
              <a:rPr lang="en-US" sz="1500" dirty="0" smtClean="0">
                <a:effectLst>
                  <a:outerShdw blurRad="38100" dist="38100" dir="2700000" algn="tl">
                    <a:srgbClr val="000000">
                      <a:alpha val="43137"/>
                    </a:srgbClr>
                  </a:outerShdw>
                </a:effectLst>
              </a:rPr>
              <a:t>Excess alcohol</a:t>
            </a:r>
          </a:p>
          <a:p>
            <a:r>
              <a:rPr lang="en-US" sz="1500" dirty="0" smtClean="0">
                <a:effectLst>
                  <a:outerShdw blurRad="38100" dist="38100" dir="2700000" algn="tl">
                    <a:srgbClr val="000000">
                      <a:alpha val="43137"/>
                    </a:srgbClr>
                  </a:outerShdw>
                </a:effectLst>
              </a:rPr>
              <a:t>Drug </a:t>
            </a:r>
            <a:r>
              <a:rPr lang="en-US" sz="1500" dirty="0">
                <a:effectLst>
                  <a:outerShdw blurRad="38100" dist="38100" dir="2700000" algn="tl">
                    <a:srgbClr val="000000">
                      <a:alpha val="43137"/>
                    </a:srgbClr>
                  </a:outerShdw>
                </a:effectLst>
              </a:rPr>
              <a:t>abuse (cocaine, amphetamines, heroin</a:t>
            </a:r>
            <a:r>
              <a:rPr lang="en-US" sz="1500" dirty="0" smtClean="0">
                <a:effectLst>
                  <a:outerShdw blurRad="38100" dist="38100" dir="2700000" algn="tl">
                    <a:srgbClr val="000000">
                      <a:alpha val="43137"/>
                    </a:srgbClr>
                  </a:outerShdw>
                </a:effectLst>
              </a:rPr>
              <a:t>)</a:t>
            </a:r>
            <a:endParaRPr lang="en-US" sz="1500" dirty="0">
              <a:effectLst>
                <a:outerShdw blurRad="38100" dist="38100" dir="2700000" algn="tl">
                  <a:srgbClr val="000000">
                    <a:alpha val="43137"/>
                  </a:srgbClr>
                </a:outerShdw>
              </a:effectLst>
            </a:endParaRPr>
          </a:p>
          <a:p>
            <a:r>
              <a:rPr lang="en-US" sz="1500" dirty="0" smtClean="0">
                <a:effectLst>
                  <a:outerShdw blurRad="38100" dist="38100" dir="2700000" algn="tl">
                    <a:srgbClr val="000000">
                      <a:alpha val="43137"/>
                    </a:srgbClr>
                  </a:outerShdw>
                </a:effectLst>
              </a:rPr>
              <a:t>Intercurrent infections</a:t>
            </a:r>
            <a:endParaRPr lang="en-US" sz="1500" dirty="0">
              <a:effectLst>
                <a:outerShdw blurRad="38100" dist="38100" dir="2700000" algn="tl">
                  <a:srgbClr val="000000">
                    <a:alpha val="43137"/>
                  </a:srgbClr>
                </a:outerShdw>
              </a:effectLst>
            </a:endParaRPr>
          </a:p>
          <a:p>
            <a:r>
              <a:rPr lang="en-US" sz="1500" dirty="0" smtClean="0">
                <a:effectLst>
                  <a:outerShdw blurRad="38100" dist="38100" dir="2700000" algn="tl">
                    <a:srgbClr val="000000">
                      <a:alpha val="43137"/>
                    </a:srgbClr>
                  </a:outerShdw>
                </a:effectLst>
              </a:rPr>
              <a:t>Major </a:t>
            </a:r>
            <a:r>
              <a:rPr lang="en-US" sz="1500" dirty="0">
                <a:effectLst>
                  <a:outerShdw blurRad="38100" dist="38100" dir="2700000" algn="tl">
                    <a:srgbClr val="000000">
                      <a:alpha val="43137"/>
                    </a:srgbClr>
                  </a:outerShdw>
                </a:effectLst>
              </a:rPr>
              <a:t>surgery or </a:t>
            </a:r>
            <a:r>
              <a:rPr lang="en-US" sz="1500" dirty="0" smtClean="0">
                <a:effectLst>
                  <a:outerShdw blurRad="38100" dist="38100" dir="2700000" algn="tl">
                    <a:srgbClr val="000000">
                      <a:alpha val="43137"/>
                    </a:srgbClr>
                  </a:outerShdw>
                </a:effectLst>
              </a:rPr>
              <a:t>trauma </a:t>
            </a:r>
            <a:endParaRPr lang="en-US" sz="1500" dirty="0">
              <a:effectLst>
                <a:outerShdw blurRad="38100" dist="38100" dir="2700000" algn="tl">
                  <a:srgbClr val="000000">
                    <a:alpha val="43137"/>
                  </a:srgbClr>
                </a:outerShdw>
              </a:effectLst>
            </a:endParaRPr>
          </a:p>
          <a:p>
            <a:r>
              <a:rPr lang="en-US" sz="1500" dirty="0" smtClean="0">
                <a:effectLst>
                  <a:outerShdw blurRad="38100" dist="38100" dir="2700000" algn="tl">
                    <a:srgbClr val="000000">
                      <a:alpha val="43137"/>
                    </a:srgbClr>
                  </a:outerShdw>
                </a:effectLst>
              </a:rPr>
              <a:t>Diet (</a:t>
            </a:r>
            <a:r>
              <a:rPr lang="en-US" sz="1500" dirty="0">
                <a:effectLst>
                  <a:outerShdw blurRad="38100" dist="38100" dir="2700000" algn="tl">
                    <a:srgbClr val="000000">
                      <a:alpha val="43137"/>
                    </a:srgbClr>
                  </a:outerShdw>
                </a:effectLst>
              </a:rPr>
              <a:t>grapefruit and pomegranate </a:t>
            </a:r>
            <a:r>
              <a:rPr lang="en-US" sz="1500" dirty="0" smtClean="0">
                <a:effectLst>
                  <a:outerShdw blurRad="38100" dist="38100" dir="2700000" algn="tl">
                    <a:srgbClr val="000000">
                      <a:alpha val="43137"/>
                    </a:srgbClr>
                  </a:outerShdw>
                </a:effectLst>
              </a:rPr>
              <a:t>juice</a:t>
            </a:r>
            <a:r>
              <a:rPr lang="en-US" sz="1500" dirty="0">
                <a:effectLst>
                  <a:outerShdw blurRad="38100" dist="38100" dir="2700000" algn="tl">
                    <a:srgbClr val="000000">
                      <a:alpha val="43137"/>
                    </a:srgbClr>
                  </a:outerShdw>
                </a:effectLst>
              </a:rPr>
              <a:t>)</a:t>
            </a:r>
          </a:p>
        </p:txBody>
      </p:sp>
    </p:spTree>
    <p:extLst>
      <p:ext uri="{BB962C8B-B14F-4D97-AF65-F5344CB8AC3E}">
        <p14:creationId xmlns:p14="http://schemas.microsoft.com/office/powerpoint/2010/main" val="1130294396"/>
      </p:ext>
    </p:extLst>
  </p:cSld>
  <p:clrMapOvr>
    <a:masterClrMapping/>
  </p:clrMapOvr>
  <p:transition>
    <p:fade thruBlk="1"/>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09600"/>
          </a:xfrm>
        </p:spPr>
        <p:txBody>
          <a:bodyPr/>
          <a:lstStyle/>
          <a:p>
            <a:r>
              <a:rPr lang="en-US" sz="3300" dirty="0">
                <a:effectLst>
                  <a:outerShdw blurRad="38100" dist="38100" dir="2700000" algn="tl">
                    <a:srgbClr val="000000">
                      <a:alpha val="43137"/>
                    </a:srgbClr>
                  </a:outerShdw>
                </a:effectLst>
              </a:rPr>
              <a:t>Is the </a:t>
            </a:r>
            <a:r>
              <a:rPr lang="en-US" sz="3300" dirty="0" smtClean="0">
                <a:effectLst>
                  <a:outerShdw blurRad="38100" dist="38100" dir="2700000" algn="tl">
                    <a:srgbClr val="000000">
                      <a:alpha val="43137"/>
                    </a:srgbClr>
                  </a:outerShdw>
                </a:effectLst>
              </a:rPr>
              <a:t>Risk </a:t>
            </a:r>
            <a:r>
              <a:rPr lang="en-US" sz="3300" dirty="0">
                <a:effectLst>
                  <a:outerShdw blurRad="38100" dist="38100" dir="2700000" algn="tl">
                    <a:srgbClr val="000000">
                      <a:alpha val="43137"/>
                    </a:srgbClr>
                  </a:outerShdw>
                </a:effectLst>
              </a:rPr>
              <a:t>of </a:t>
            </a:r>
            <a:r>
              <a:rPr lang="en-US" sz="3300" dirty="0" smtClean="0">
                <a:effectLst>
                  <a:outerShdw blurRad="38100" dist="38100" dir="2700000" algn="tl">
                    <a:srgbClr val="000000">
                      <a:alpha val="43137"/>
                    </a:srgbClr>
                  </a:outerShdw>
                </a:effectLst>
              </a:rPr>
              <a:t>Myopathy Equal </a:t>
            </a:r>
            <a:r>
              <a:rPr lang="en-US" sz="3300" dirty="0">
                <a:effectLst>
                  <a:outerShdw blurRad="38100" dist="38100" dir="2700000" algn="tl">
                    <a:srgbClr val="000000">
                      <a:alpha val="43137"/>
                    </a:srgbClr>
                  </a:outerShdw>
                </a:effectLst>
              </a:rPr>
              <a:t>for </a:t>
            </a:r>
            <a:r>
              <a:rPr lang="en-US" sz="3300" dirty="0" smtClean="0">
                <a:effectLst>
                  <a:outerShdw blurRad="38100" dist="38100" dir="2700000" algn="tl">
                    <a:srgbClr val="000000">
                      <a:alpha val="43137"/>
                    </a:srgbClr>
                  </a:outerShdw>
                </a:effectLst>
              </a:rPr>
              <a:t>All Statins?</a:t>
            </a:r>
            <a:endParaRPr lang="en-US" sz="3300"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0" y="609600"/>
            <a:ext cx="9144000" cy="6248400"/>
          </a:xfrm>
        </p:spPr>
        <p:txBody>
          <a:bodyPr/>
          <a:lstStyle/>
          <a:p>
            <a:r>
              <a:rPr lang="en-US" sz="2800" dirty="0" smtClean="0">
                <a:effectLst>
                  <a:outerShdw blurRad="38100" dist="38100" dir="2700000" algn="tl">
                    <a:srgbClr val="000000">
                      <a:alpha val="43137"/>
                    </a:srgbClr>
                  </a:outerShdw>
                </a:effectLst>
              </a:rPr>
              <a:t>Lipophilic compounds are </a:t>
            </a:r>
            <a:r>
              <a:rPr lang="en-US" sz="2800" u="sng" dirty="0" smtClean="0">
                <a:effectLst>
                  <a:outerShdw blurRad="38100" dist="38100" dir="2700000" algn="tl">
                    <a:srgbClr val="000000">
                      <a:alpha val="43137"/>
                    </a:srgbClr>
                  </a:outerShdw>
                </a:effectLst>
              </a:rPr>
              <a:t>more</a:t>
            </a:r>
            <a:r>
              <a:rPr lang="en-US" sz="2800" dirty="0" smtClean="0">
                <a:effectLst>
                  <a:outerShdw blurRad="38100" dist="38100" dir="2700000" algn="tl">
                    <a:srgbClr val="000000">
                      <a:alpha val="43137"/>
                    </a:srgbClr>
                  </a:outerShdw>
                </a:effectLst>
              </a:rPr>
              <a:t> likely to penetrate into muscle tissue</a:t>
            </a:r>
          </a:p>
          <a:p>
            <a:pPr lvl="1"/>
            <a:r>
              <a:rPr lang="en-US" sz="2400" dirty="0" smtClean="0">
                <a:effectLst>
                  <a:outerShdw blurRad="38100" dist="38100" dir="2700000" algn="tl">
                    <a:srgbClr val="000000">
                      <a:alpha val="43137"/>
                    </a:srgbClr>
                  </a:outerShdw>
                </a:effectLst>
              </a:rPr>
              <a:t>Enhancing the potential for myotoxic effects</a:t>
            </a:r>
          </a:p>
          <a:p>
            <a:r>
              <a:rPr lang="en-US" sz="2800" dirty="0" smtClean="0">
                <a:solidFill>
                  <a:srgbClr val="FFC000"/>
                </a:solidFill>
                <a:effectLst>
                  <a:outerShdw blurRad="38100" dist="38100" dir="2700000" algn="tl">
                    <a:srgbClr val="000000">
                      <a:alpha val="43137"/>
                    </a:srgbClr>
                  </a:outerShdw>
                </a:effectLst>
              </a:rPr>
              <a:t>Lipophilic </a:t>
            </a:r>
          </a:p>
          <a:p>
            <a:pPr lvl="1"/>
            <a:r>
              <a:rPr lang="en-US" sz="2400" dirty="0" smtClean="0">
                <a:effectLst>
                  <a:outerShdw blurRad="38100" dist="38100" dir="2700000" algn="tl">
                    <a:srgbClr val="000000">
                      <a:alpha val="43137"/>
                    </a:srgbClr>
                  </a:outerShdw>
                </a:effectLst>
              </a:rPr>
              <a:t>Lovastatin</a:t>
            </a:r>
          </a:p>
          <a:p>
            <a:pPr lvl="1"/>
            <a:r>
              <a:rPr lang="en-US" sz="2400" dirty="0" smtClean="0">
                <a:effectLst>
                  <a:outerShdw blurRad="38100" dist="38100" dir="2700000" algn="tl">
                    <a:srgbClr val="000000">
                      <a:alpha val="43137"/>
                    </a:srgbClr>
                  </a:outerShdw>
                </a:effectLst>
              </a:rPr>
              <a:t>Simvastatin (most lipophilic)</a:t>
            </a:r>
          </a:p>
          <a:p>
            <a:pPr lvl="1"/>
            <a:r>
              <a:rPr lang="en-US" sz="2400" dirty="0" smtClean="0">
                <a:effectLst>
                  <a:outerShdw blurRad="38100" dist="38100" dir="2700000" algn="tl">
                    <a:srgbClr val="000000">
                      <a:alpha val="43137"/>
                    </a:srgbClr>
                  </a:outerShdw>
                </a:effectLst>
              </a:rPr>
              <a:t>Atorvastatin</a:t>
            </a:r>
          </a:p>
          <a:p>
            <a:pPr lvl="1"/>
            <a:r>
              <a:rPr lang="en-US" sz="2400" dirty="0" smtClean="0">
                <a:effectLst>
                  <a:outerShdw blurRad="38100" dist="38100" dir="2700000" algn="tl">
                    <a:srgbClr val="000000">
                      <a:alpha val="43137"/>
                    </a:srgbClr>
                  </a:outerShdw>
                </a:effectLst>
              </a:rPr>
              <a:t>Fluvastatin (exception)</a:t>
            </a:r>
          </a:p>
          <a:p>
            <a:r>
              <a:rPr lang="en-US" sz="2800" dirty="0" smtClean="0">
                <a:effectLst>
                  <a:outerShdw blurRad="38100" dist="38100" dir="2700000" algn="tl">
                    <a:srgbClr val="000000">
                      <a:alpha val="43137"/>
                    </a:srgbClr>
                  </a:outerShdw>
                </a:effectLst>
              </a:rPr>
              <a:t> </a:t>
            </a:r>
            <a:r>
              <a:rPr lang="en-US" sz="2800" dirty="0" smtClean="0">
                <a:solidFill>
                  <a:srgbClr val="FFC000"/>
                </a:solidFill>
                <a:effectLst>
                  <a:outerShdw blurRad="38100" dist="38100" dir="2700000" algn="tl">
                    <a:srgbClr val="000000">
                      <a:alpha val="43137"/>
                    </a:srgbClr>
                  </a:outerShdw>
                </a:effectLst>
              </a:rPr>
              <a:t>Hydrophilic</a:t>
            </a:r>
          </a:p>
          <a:p>
            <a:pPr lvl="1"/>
            <a:r>
              <a:rPr lang="en-US" sz="2400" dirty="0" smtClean="0">
                <a:effectLst>
                  <a:outerShdw blurRad="38100" dist="38100" dir="2700000" algn="tl">
                    <a:srgbClr val="000000">
                      <a:alpha val="43137"/>
                    </a:srgbClr>
                  </a:outerShdw>
                </a:effectLst>
              </a:rPr>
              <a:t>Pravastatin</a:t>
            </a:r>
          </a:p>
          <a:p>
            <a:pPr lvl="1"/>
            <a:r>
              <a:rPr lang="en-US" sz="2400" dirty="0" smtClean="0">
                <a:effectLst>
                  <a:outerShdw blurRad="38100" dist="38100" dir="2700000" algn="tl">
                    <a:srgbClr val="000000">
                      <a:alpha val="43137"/>
                    </a:srgbClr>
                  </a:outerShdw>
                </a:effectLst>
              </a:rPr>
              <a:t>Rosuvastatin</a:t>
            </a:r>
          </a:p>
        </p:txBody>
      </p:sp>
    </p:spTree>
    <p:extLst>
      <p:ext uri="{BB962C8B-B14F-4D97-AF65-F5344CB8AC3E}">
        <p14:creationId xmlns:p14="http://schemas.microsoft.com/office/powerpoint/2010/main" val="2188033743"/>
      </p:ext>
    </p:extLst>
  </p:cSld>
  <p:clrMapOvr>
    <a:masterClrMapping/>
  </p:clrMapOvr>
  <p:transition>
    <p:fade thruBlk="1"/>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ffectLst>
                  <a:outerShdw blurRad="38100" dist="38100" dir="2700000" algn="tl">
                    <a:srgbClr val="000000">
                      <a:alpha val="43137"/>
                    </a:srgbClr>
                  </a:outerShdw>
                </a:effectLst>
              </a:rPr>
              <a:t>When is </a:t>
            </a:r>
            <a:r>
              <a:rPr lang="en-US" dirty="0" smtClean="0">
                <a:effectLst>
                  <a:outerShdw blurRad="38100" dist="38100" dir="2700000" algn="tl">
                    <a:srgbClr val="000000">
                      <a:alpha val="43137"/>
                    </a:srgbClr>
                  </a:outerShdw>
                </a:effectLst>
              </a:rPr>
              <a:t>Muscle Biopsy Necessary</a:t>
            </a:r>
            <a:r>
              <a:rPr lang="en-US" dirty="0">
                <a:effectLst>
                  <a:outerShdw blurRad="38100" dist="38100" dir="2700000" algn="tl">
                    <a:srgbClr val="000000">
                      <a:alpha val="43137"/>
                    </a:srgbClr>
                  </a:outerShdw>
                </a:effectLst>
              </a:rPr>
              <a:t>?</a:t>
            </a:r>
          </a:p>
        </p:txBody>
      </p:sp>
      <p:sp>
        <p:nvSpPr>
          <p:cNvPr id="3" name="Content Placeholder 2"/>
          <p:cNvSpPr>
            <a:spLocks noGrp="1"/>
          </p:cNvSpPr>
          <p:nvPr>
            <p:ph idx="1"/>
          </p:nvPr>
        </p:nvSpPr>
        <p:spPr>
          <a:xfrm>
            <a:off x="0" y="609600"/>
            <a:ext cx="9144000" cy="6248400"/>
          </a:xfrm>
        </p:spPr>
        <p:txBody>
          <a:bodyPr/>
          <a:lstStyle/>
          <a:p>
            <a:r>
              <a:rPr lang="en-US" sz="2800" dirty="0" smtClean="0">
                <a:effectLst>
                  <a:outerShdw blurRad="38100" dist="38100" dir="2700000" algn="tl">
                    <a:srgbClr val="000000">
                      <a:alpha val="43137"/>
                    </a:srgbClr>
                  </a:outerShdw>
                </a:effectLst>
              </a:rPr>
              <a:t>Muscle </a:t>
            </a:r>
            <a:r>
              <a:rPr lang="en-US" sz="2800" dirty="0">
                <a:effectLst>
                  <a:outerShdw blurRad="38100" dist="38100" dir="2700000" algn="tl">
                    <a:srgbClr val="000000">
                      <a:alpha val="43137"/>
                    </a:srgbClr>
                  </a:outerShdw>
                </a:effectLst>
              </a:rPr>
              <a:t>biopsy is </a:t>
            </a:r>
            <a:r>
              <a:rPr lang="en-US" sz="2800" u="sng" dirty="0">
                <a:effectLst>
                  <a:outerShdw blurRad="38100" dist="38100" dir="2700000" algn="tl">
                    <a:srgbClr val="000000">
                      <a:alpha val="43137"/>
                    </a:srgbClr>
                  </a:outerShdw>
                </a:effectLst>
              </a:rPr>
              <a:t>not</a:t>
            </a:r>
            <a:r>
              <a:rPr lang="en-US" sz="2800" dirty="0">
                <a:effectLst>
                  <a:outerShdw blurRad="38100" dist="38100" dir="2700000" algn="tl">
                    <a:srgbClr val="000000">
                      <a:alpha val="43137"/>
                    </a:srgbClr>
                  </a:outerShdw>
                </a:effectLst>
              </a:rPr>
              <a:t> routinely </a:t>
            </a:r>
            <a:r>
              <a:rPr lang="en-US" sz="2800" dirty="0" smtClean="0">
                <a:effectLst>
                  <a:outerShdw blurRad="38100" dist="38100" dir="2700000" algn="tl">
                    <a:srgbClr val="000000">
                      <a:alpha val="43137"/>
                    </a:srgbClr>
                  </a:outerShdw>
                </a:effectLst>
              </a:rPr>
              <a:t>needed</a:t>
            </a:r>
          </a:p>
          <a:p>
            <a:r>
              <a:rPr lang="en-US" sz="2800" dirty="0" smtClean="0">
                <a:effectLst>
                  <a:outerShdw blurRad="38100" dist="38100" dir="2700000" algn="tl">
                    <a:srgbClr val="000000">
                      <a:alpha val="43137"/>
                    </a:srgbClr>
                  </a:outerShdw>
                </a:effectLst>
              </a:rPr>
              <a:t>Indications</a:t>
            </a:r>
          </a:p>
          <a:p>
            <a:pPr lvl="1"/>
            <a:r>
              <a:rPr lang="en-US" sz="2400" dirty="0" smtClean="0">
                <a:solidFill>
                  <a:srgbClr val="FFC000"/>
                </a:solidFill>
                <a:effectLst>
                  <a:outerShdw blurRad="38100" dist="38100" dir="2700000" algn="tl">
                    <a:srgbClr val="000000">
                      <a:alpha val="43137"/>
                    </a:srgbClr>
                  </a:outerShdw>
                </a:effectLst>
              </a:rPr>
              <a:t>Atypical cases</a:t>
            </a:r>
          </a:p>
          <a:p>
            <a:pPr lvl="1"/>
            <a:r>
              <a:rPr lang="en-US" sz="2400" dirty="0">
                <a:solidFill>
                  <a:srgbClr val="FFC000"/>
                </a:solidFill>
                <a:effectLst>
                  <a:outerShdw blurRad="38100" dist="38100" dir="2700000" algn="tl">
                    <a:srgbClr val="000000">
                      <a:alpha val="43137"/>
                    </a:srgbClr>
                  </a:outerShdw>
                </a:effectLst>
              </a:rPr>
              <a:t>Persistent muscular </a:t>
            </a:r>
            <a:r>
              <a:rPr lang="en-US" sz="2400" dirty="0" smtClean="0">
                <a:solidFill>
                  <a:srgbClr val="FFC000"/>
                </a:solidFill>
                <a:effectLst>
                  <a:outerShdw blurRad="38100" dist="38100" dir="2700000" algn="tl">
                    <a:srgbClr val="000000">
                      <a:alpha val="43137"/>
                    </a:srgbClr>
                  </a:outerShdw>
                </a:effectLst>
              </a:rPr>
              <a:t>problems</a:t>
            </a:r>
          </a:p>
          <a:p>
            <a:pPr lvl="1"/>
            <a:r>
              <a:rPr lang="en-US" sz="2400" dirty="0">
                <a:solidFill>
                  <a:srgbClr val="FFC000"/>
                </a:solidFill>
                <a:effectLst>
                  <a:outerShdw blurRad="38100" dist="38100" dir="2700000" algn="tl">
                    <a:srgbClr val="000000">
                      <a:alpha val="43137"/>
                    </a:srgbClr>
                  </a:outerShdw>
                </a:effectLst>
              </a:rPr>
              <a:t>Persistent </a:t>
            </a:r>
            <a:r>
              <a:rPr lang="en-US" sz="2400" dirty="0" smtClean="0">
                <a:solidFill>
                  <a:srgbClr val="FFC000"/>
                </a:solidFill>
                <a:effectLst>
                  <a:outerShdw blurRad="38100" dist="38100" dir="2700000" algn="tl">
                    <a:srgbClr val="000000">
                      <a:alpha val="43137"/>
                    </a:srgbClr>
                  </a:outerShdw>
                </a:effectLst>
              </a:rPr>
              <a:t>↑CPK after </a:t>
            </a:r>
            <a:r>
              <a:rPr lang="en-US" sz="2400" dirty="0">
                <a:solidFill>
                  <a:srgbClr val="FFC000"/>
                </a:solidFill>
                <a:effectLst>
                  <a:outerShdw blurRad="38100" dist="38100" dir="2700000" algn="tl">
                    <a:srgbClr val="000000">
                      <a:alpha val="43137"/>
                    </a:srgbClr>
                  </a:outerShdw>
                </a:effectLst>
              </a:rPr>
              <a:t>statins have been </a:t>
            </a:r>
            <a:r>
              <a:rPr lang="en-US" sz="2400" dirty="0" smtClean="0">
                <a:solidFill>
                  <a:srgbClr val="FFC000"/>
                </a:solidFill>
                <a:effectLst>
                  <a:outerShdw blurRad="38100" dist="38100" dir="2700000" algn="tl">
                    <a:srgbClr val="000000">
                      <a:alpha val="43137"/>
                    </a:srgbClr>
                  </a:outerShdw>
                </a:effectLst>
              </a:rPr>
              <a:t>withdrawn</a:t>
            </a:r>
          </a:p>
          <a:p>
            <a:r>
              <a:rPr lang="en-US" sz="2800" dirty="0" smtClean="0">
                <a:effectLst>
                  <a:outerShdw blurRad="38100" dist="38100" dir="2700000" algn="tl">
                    <a:srgbClr val="000000">
                      <a:alpha val="43137"/>
                    </a:srgbClr>
                  </a:outerShdw>
                </a:effectLst>
              </a:rPr>
              <a:t>Muscle </a:t>
            </a:r>
            <a:r>
              <a:rPr lang="en-US" sz="2800" dirty="0">
                <a:effectLst>
                  <a:outerShdw blurRad="38100" dist="38100" dir="2700000" algn="tl">
                    <a:srgbClr val="000000">
                      <a:alpha val="43137"/>
                    </a:srgbClr>
                  </a:outerShdw>
                </a:effectLst>
              </a:rPr>
              <a:t>pathology </a:t>
            </a:r>
            <a:r>
              <a:rPr lang="en-US" sz="2800" dirty="0" smtClean="0">
                <a:effectLst>
                  <a:outerShdw blurRad="38100" dist="38100" dir="2700000" algn="tl">
                    <a:srgbClr val="000000">
                      <a:alpha val="43137"/>
                    </a:srgbClr>
                  </a:outerShdw>
                </a:effectLst>
              </a:rPr>
              <a:t>is </a:t>
            </a:r>
            <a:r>
              <a:rPr lang="en-US" sz="2800" u="sng" dirty="0" smtClean="0">
                <a:effectLst>
                  <a:outerShdw blurRad="38100" dist="38100" dir="2700000" algn="tl">
                    <a:srgbClr val="000000">
                      <a:alpha val="43137"/>
                    </a:srgbClr>
                  </a:outerShdw>
                </a:effectLst>
              </a:rPr>
              <a:t>non-specific</a:t>
            </a:r>
          </a:p>
          <a:p>
            <a:r>
              <a:rPr lang="en-US" sz="2800" dirty="0" smtClean="0">
                <a:effectLst>
                  <a:outerShdw blurRad="38100" dist="38100" dir="2700000" algn="tl">
                    <a:srgbClr val="000000">
                      <a:alpha val="43137"/>
                    </a:srgbClr>
                  </a:outerShdw>
                </a:effectLst>
              </a:rPr>
              <a:t>Pathologic </a:t>
            </a:r>
            <a:r>
              <a:rPr lang="en-US" sz="2800" u="sng" dirty="0">
                <a:effectLst>
                  <a:outerShdw blurRad="38100" dist="38100" dir="2700000" algn="tl">
                    <a:srgbClr val="000000">
                      <a:alpha val="43137"/>
                    </a:srgbClr>
                  </a:outerShdw>
                </a:effectLst>
              </a:rPr>
              <a:t>changes</a:t>
            </a:r>
            <a:r>
              <a:rPr lang="en-US" sz="2800" dirty="0">
                <a:effectLst>
                  <a:outerShdw blurRad="38100" dist="38100" dir="2700000" algn="tl">
                    <a:srgbClr val="000000">
                      <a:alpha val="43137"/>
                    </a:srgbClr>
                  </a:outerShdw>
                </a:effectLst>
              </a:rPr>
              <a:t> occur even in patients who do </a:t>
            </a:r>
            <a:r>
              <a:rPr lang="en-US" sz="2800" u="sng" dirty="0">
                <a:effectLst>
                  <a:outerShdw blurRad="38100" dist="38100" dir="2700000" algn="tl">
                    <a:srgbClr val="000000">
                      <a:alpha val="43137"/>
                    </a:srgbClr>
                  </a:outerShdw>
                </a:effectLst>
              </a:rPr>
              <a:t>not</a:t>
            </a:r>
            <a:r>
              <a:rPr lang="en-US" sz="2800" dirty="0">
                <a:effectLst>
                  <a:outerShdw blurRad="38100" dist="38100" dir="2700000" algn="tl">
                    <a:srgbClr val="000000">
                      <a:alpha val="43137"/>
                    </a:srgbClr>
                  </a:outerShdw>
                </a:effectLst>
              </a:rPr>
              <a:t> have symptoms</a:t>
            </a:r>
          </a:p>
        </p:txBody>
      </p:sp>
    </p:spTree>
    <p:extLst>
      <p:ext uri="{BB962C8B-B14F-4D97-AF65-F5344CB8AC3E}">
        <p14:creationId xmlns:p14="http://schemas.microsoft.com/office/powerpoint/2010/main" val="3253635935"/>
      </p:ext>
    </p:extLst>
  </p:cSld>
  <p:clrMapOvr>
    <a:masterClrMapping/>
  </p:clrMapOvr>
  <p:transition>
    <p:fade thruBlk="1"/>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effectLst>
                  <a:outerShdw blurRad="38100" dist="38100" dir="2700000" algn="tl">
                    <a:srgbClr val="000000">
                      <a:alpha val="43137"/>
                    </a:srgbClr>
                  </a:outerShdw>
                </a:effectLst>
              </a:rPr>
              <a:t>Management</a:t>
            </a:r>
            <a:endParaRPr lang="en-US" sz="4000"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0" y="533400"/>
            <a:ext cx="9144000" cy="6324600"/>
          </a:xfrm>
        </p:spPr>
        <p:txBody>
          <a:bodyPr/>
          <a:lstStyle/>
          <a:p>
            <a:r>
              <a:rPr lang="en-US" sz="3200" dirty="0" smtClean="0">
                <a:solidFill>
                  <a:srgbClr val="FFC000"/>
                </a:solidFill>
                <a:effectLst>
                  <a:outerShdw blurRad="38100" dist="38100" dir="2700000" algn="tl">
                    <a:srgbClr val="000000">
                      <a:alpha val="43137"/>
                    </a:srgbClr>
                  </a:outerShdw>
                </a:effectLst>
              </a:rPr>
              <a:t>If intolerable muscle symptoms develop</a:t>
            </a:r>
          </a:p>
          <a:p>
            <a:pPr lvl="1"/>
            <a:r>
              <a:rPr lang="en-US" sz="2400" u="sng" dirty="0" smtClean="0">
                <a:effectLst>
                  <a:outerShdw blurRad="38100" dist="38100" dir="2700000" algn="tl">
                    <a:srgbClr val="000000">
                      <a:alpha val="43137"/>
                    </a:srgbClr>
                  </a:outerShdw>
                </a:effectLst>
              </a:rPr>
              <a:t>Discontinue</a:t>
            </a:r>
            <a:r>
              <a:rPr lang="en-US" sz="2400" dirty="0" smtClean="0">
                <a:effectLst>
                  <a:outerShdw blurRad="38100" dist="38100" dir="2700000" algn="tl">
                    <a:srgbClr val="000000">
                      <a:alpha val="43137"/>
                    </a:srgbClr>
                  </a:outerShdw>
                </a:effectLst>
              </a:rPr>
              <a:t> statin regardless of CPK levels</a:t>
            </a:r>
          </a:p>
          <a:p>
            <a:pPr lvl="1"/>
            <a:r>
              <a:rPr lang="en-US" sz="2400" u="sng" dirty="0" smtClean="0">
                <a:effectLst>
                  <a:outerShdw blurRad="38100" dist="38100" dir="2700000" algn="tl">
                    <a:srgbClr val="000000">
                      <a:alpha val="43137"/>
                    </a:srgbClr>
                  </a:outerShdw>
                </a:effectLst>
              </a:rPr>
              <a:t>Rechallenge</a:t>
            </a:r>
            <a:r>
              <a:rPr lang="en-US" sz="2400" dirty="0" smtClean="0">
                <a:effectLst>
                  <a:outerShdw blurRad="38100" dist="38100" dir="2700000" algn="tl">
                    <a:srgbClr val="000000">
                      <a:alpha val="43137"/>
                    </a:srgbClr>
                  </a:outerShdw>
                </a:effectLst>
              </a:rPr>
              <a:t> only after patient becomes asymptomatic</a:t>
            </a:r>
          </a:p>
          <a:p>
            <a:r>
              <a:rPr lang="en-US" sz="3200" dirty="0" smtClean="0">
                <a:solidFill>
                  <a:srgbClr val="FFC000"/>
                </a:solidFill>
                <a:effectLst>
                  <a:outerShdw blurRad="38100" dist="38100" dir="2700000" algn="tl">
                    <a:srgbClr val="000000">
                      <a:alpha val="43137"/>
                    </a:srgbClr>
                  </a:outerShdw>
                </a:effectLst>
              </a:rPr>
              <a:t>If muscle symptoms are tolerable and CPK &lt;10X</a:t>
            </a:r>
          </a:p>
          <a:p>
            <a:pPr lvl="1"/>
            <a:r>
              <a:rPr lang="en-US" sz="2400" dirty="0" smtClean="0">
                <a:effectLst>
                  <a:outerShdw blurRad="38100" dist="38100" dir="2700000" algn="tl">
                    <a:srgbClr val="000000">
                      <a:alpha val="43137"/>
                    </a:srgbClr>
                  </a:outerShdw>
                </a:effectLst>
              </a:rPr>
              <a:t>Statin may be continued and muscle symptoms can be used as guide to stop continue treatment</a:t>
            </a:r>
          </a:p>
          <a:p>
            <a:r>
              <a:rPr lang="en-US" sz="3200" dirty="0" smtClean="0">
                <a:solidFill>
                  <a:srgbClr val="FFC000"/>
                </a:solidFill>
                <a:effectLst>
                  <a:outerShdw blurRad="38100" dist="38100" dir="2700000" algn="tl">
                    <a:srgbClr val="000000">
                      <a:alpha val="43137"/>
                    </a:srgbClr>
                  </a:outerShdw>
                </a:effectLst>
              </a:rPr>
              <a:t>If muscle symptoms are tolerable and CPK &gt;10X</a:t>
            </a:r>
          </a:p>
          <a:p>
            <a:pPr lvl="1"/>
            <a:r>
              <a:rPr lang="en-US" sz="2400" u="sng" dirty="0" smtClean="0">
                <a:effectLst>
                  <a:outerShdw blurRad="38100" dist="38100" dir="2700000" algn="tl">
                    <a:srgbClr val="000000">
                      <a:alpha val="43137"/>
                    </a:srgbClr>
                  </a:outerShdw>
                </a:effectLst>
              </a:rPr>
              <a:t>Discontinue</a:t>
            </a:r>
            <a:r>
              <a:rPr lang="en-US" sz="2400" dirty="0" smtClean="0">
                <a:effectLst>
                  <a:outerShdw blurRad="38100" dist="38100" dir="2700000" algn="tl">
                    <a:srgbClr val="000000">
                      <a:alpha val="43137"/>
                    </a:srgbClr>
                  </a:outerShdw>
                </a:effectLst>
              </a:rPr>
              <a:t> statin therapy and weigh risk and benefits</a:t>
            </a:r>
          </a:p>
          <a:p>
            <a:r>
              <a:rPr lang="en-US" sz="3200" dirty="0" smtClean="0">
                <a:solidFill>
                  <a:srgbClr val="FFC000"/>
                </a:solidFill>
                <a:effectLst>
                  <a:outerShdw blurRad="38100" dist="38100" dir="2700000" algn="tl">
                    <a:srgbClr val="000000">
                      <a:alpha val="43137"/>
                    </a:srgbClr>
                  </a:outerShdw>
                </a:effectLst>
              </a:rPr>
              <a:t>If CPK elevation is associated with elevated creatinine</a:t>
            </a:r>
          </a:p>
          <a:p>
            <a:pPr lvl="1"/>
            <a:r>
              <a:rPr lang="en-US" sz="2400" u="sng" dirty="0" smtClean="0">
                <a:effectLst>
                  <a:outerShdw blurRad="38100" dist="38100" dir="2700000" algn="tl">
                    <a:srgbClr val="000000">
                      <a:alpha val="43137"/>
                    </a:srgbClr>
                  </a:outerShdw>
                </a:effectLst>
              </a:rPr>
              <a:t>Discontinue</a:t>
            </a:r>
            <a:r>
              <a:rPr lang="en-US" sz="2400" dirty="0" smtClean="0">
                <a:effectLst>
                  <a:outerShdw blurRad="38100" dist="38100" dir="2700000" algn="tl">
                    <a:srgbClr val="000000">
                      <a:alpha val="43137"/>
                    </a:srgbClr>
                  </a:outerShdw>
                </a:effectLst>
              </a:rPr>
              <a:t> therapy</a:t>
            </a:r>
          </a:p>
        </p:txBody>
      </p:sp>
    </p:spTree>
    <p:extLst>
      <p:ext uri="{BB962C8B-B14F-4D97-AF65-F5344CB8AC3E}">
        <p14:creationId xmlns:p14="http://schemas.microsoft.com/office/powerpoint/2010/main" val="4003278742"/>
      </p:ext>
    </p:extLst>
  </p:cSld>
  <p:clrMapOvr>
    <a:masterClrMapping/>
  </p:clrMapOvr>
  <p:transition>
    <p:fade thruBlk="1"/>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sz="4000" dirty="0">
                <a:effectLst>
                  <a:outerShdw blurRad="38100" dist="38100" dir="2700000" algn="tl">
                    <a:srgbClr val="000000">
                      <a:alpha val="43137"/>
                    </a:srgbClr>
                  </a:outerShdw>
                </a:effectLst>
              </a:rPr>
              <a:t>Management</a:t>
            </a:r>
            <a:endParaRPr lang="en-US" sz="3800" dirty="0"/>
          </a:p>
        </p:txBody>
      </p:sp>
      <p:sp>
        <p:nvSpPr>
          <p:cNvPr id="3" name="Content Placeholder 2"/>
          <p:cNvSpPr>
            <a:spLocks noGrp="1"/>
          </p:cNvSpPr>
          <p:nvPr>
            <p:ph idx="1"/>
          </p:nvPr>
        </p:nvSpPr>
        <p:spPr>
          <a:xfrm>
            <a:off x="0" y="609600"/>
            <a:ext cx="9144000" cy="6248400"/>
          </a:xfrm>
        </p:spPr>
        <p:txBody>
          <a:bodyPr/>
          <a:lstStyle/>
          <a:p>
            <a:r>
              <a:rPr lang="en-US" sz="2800" dirty="0" smtClean="0">
                <a:solidFill>
                  <a:srgbClr val="FFC000"/>
                </a:solidFill>
                <a:effectLst>
                  <a:outerShdw blurRad="38100" dist="38100" dir="2700000" algn="tl">
                    <a:srgbClr val="000000">
                      <a:alpha val="43137"/>
                    </a:srgbClr>
                  </a:outerShdw>
                </a:effectLst>
              </a:rPr>
              <a:t>Increasing </a:t>
            </a:r>
            <a:r>
              <a:rPr lang="en-US" sz="2800" dirty="0">
                <a:solidFill>
                  <a:srgbClr val="FFC000"/>
                </a:solidFill>
                <a:effectLst>
                  <a:outerShdw blurRad="38100" dist="38100" dir="2700000" algn="tl">
                    <a:srgbClr val="000000">
                      <a:alpha val="43137"/>
                    </a:srgbClr>
                  </a:outerShdw>
                </a:effectLst>
              </a:rPr>
              <a:t>dosing interval </a:t>
            </a:r>
            <a:r>
              <a:rPr lang="en-US" sz="2800" dirty="0">
                <a:effectLst>
                  <a:outerShdw blurRad="38100" dist="38100" dir="2700000" algn="tl">
                    <a:srgbClr val="000000">
                      <a:alpha val="43137"/>
                    </a:srgbClr>
                  </a:outerShdw>
                </a:effectLst>
              </a:rPr>
              <a:t>(</a:t>
            </a:r>
            <a:r>
              <a:rPr lang="en-US" sz="2800" u="sng" dirty="0">
                <a:effectLst>
                  <a:outerShdw blurRad="38100" dist="38100" dir="2700000" algn="tl">
                    <a:srgbClr val="000000">
                      <a:alpha val="43137"/>
                    </a:srgbClr>
                  </a:outerShdw>
                </a:effectLst>
              </a:rPr>
              <a:t>70%</a:t>
            </a:r>
            <a:r>
              <a:rPr lang="en-US" sz="2800" dirty="0">
                <a:effectLst>
                  <a:outerShdw blurRad="38100" dist="38100" dir="2700000" algn="tl">
                    <a:srgbClr val="000000">
                      <a:alpha val="43137"/>
                    </a:srgbClr>
                  </a:outerShdw>
                </a:effectLst>
              </a:rPr>
              <a:t> success rate)</a:t>
            </a:r>
          </a:p>
          <a:p>
            <a:pPr lvl="1"/>
            <a:r>
              <a:rPr lang="en-US" sz="2400" dirty="0">
                <a:solidFill>
                  <a:srgbClr val="FFFFFF"/>
                </a:solidFill>
                <a:effectLst>
                  <a:outerShdw blurRad="38100" dist="38100" dir="2700000" algn="tl">
                    <a:srgbClr val="000000">
                      <a:alpha val="43137"/>
                    </a:srgbClr>
                  </a:outerShdw>
                </a:effectLst>
              </a:rPr>
              <a:t>Every other day</a:t>
            </a:r>
          </a:p>
          <a:p>
            <a:pPr lvl="1"/>
            <a:r>
              <a:rPr lang="en-US" sz="2400" dirty="0">
                <a:solidFill>
                  <a:srgbClr val="FFFFFF"/>
                </a:solidFill>
                <a:effectLst>
                  <a:outerShdw blurRad="38100" dist="38100" dir="2700000" algn="tl">
                    <a:srgbClr val="000000">
                      <a:alpha val="43137"/>
                    </a:srgbClr>
                  </a:outerShdw>
                </a:effectLst>
              </a:rPr>
              <a:t>Twice weekly</a:t>
            </a:r>
          </a:p>
          <a:p>
            <a:pPr lvl="1"/>
            <a:r>
              <a:rPr lang="en-US" sz="2400" dirty="0">
                <a:solidFill>
                  <a:srgbClr val="FFFFFF"/>
                </a:solidFill>
                <a:effectLst>
                  <a:outerShdw blurRad="38100" dist="38100" dir="2700000" algn="tl">
                    <a:srgbClr val="000000">
                      <a:alpha val="43137"/>
                    </a:srgbClr>
                  </a:outerShdw>
                </a:effectLst>
              </a:rPr>
              <a:t>Once weekly</a:t>
            </a:r>
          </a:p>
          <a:p>
            <a:pPr lvl="1"/>
            <a:r>
              <a:rPr lang="en-US" sz="2400" dirty="0" smtClean="0">
                <a:solidFill>
                  <a:srgbClr val="FFFFFF"/>
                </a:solidFill>
                <a:effectLst>
                  <a:outerShdw blurRad="38100" dist="38100" dir="2700000" algn="tl">
                    <a:srgbClr val="000000">
                      <a:alpha val="43137"/>
                    </a:srgbClr>
                  </a:outerShdw>
                </a:effectLst>
              </a:rPr>
              <a:t>Use of an agent with a longer half-life</a:t>
            </a:r>
          </a:p>
          <a:p>
            <a:pPr lvl="2"/>
            <a:r>
              <a:rPr lang="en-US" sz="2000" dirty="0" smtClean="0">
                <a:solidFill>
                  <a:srgbClr val="FFFFFF"/>
                </a:solidFill>
                <a:effectLst>
                  <a:outerShdw blurRad="38100" dist="38100" dir="2700000" algn="tl">
                    <a:srgbClr val="000000">
                      <a:alpha val="43137"/>
                    </a:srgbClr>
                  </a:outerShdw>
                </a:effectLst>
              </a:rPr>
              <a:t>Atorvastatin</a:t>
            </a:r>
          </a:p>
          <a:p>
            <a:pPr lvl="2"/>
            <a:r>
              <a:rPr lang="en-US" sz="2000" dirty="0" smtClean="0">
                <a:solidFill>
                  <a:srgbClr val="FFFFFF"/>
                </a:solidFill>
                <a:effectLst>
                  <a:outerShdw blurRad="38100" dist="38100" dir="2700000" algn="tl">
                    <a:srgbClr val="000000">
                      <a:alpha val="43137"/>
                    </a:srgbClr>
                  </a:outerShdw>
                </a:effectLst>
              </a:rPr>
              <a:t>Rosuvastatin</a:t>
            </a:r>
          </a:p>
          <a:p>
            <a:pPr lvl="1"/>
            <a:r>
              <a:rPr lang="en-US" sz="2400" dirty="0" smtClean="0">
                <a:solidFill>
                  <a:srgbClr val="FFFFFF"/>
                </a:solidFill>
                <a:effectLst>
                  <a:outerShdw blurRad="38100" dist="38100" dir="2700000" algn="tl">
                    <a:srgbClr val="000000">
                      <a:alpha val="43137"/>
                    </a:srgbClr>
                  </a:outerShdw>
                </a:effectLst>
              </a:rPr>
              <a:t>Use of an alternative statin</a:t>
            </a:r>
          </a:p>
          <a:p>
            <a:pPr lvl="2"/>
            <a:r>
              <a:rPr lang="en-US" sz="2000" dirty="0" smtClean="0">
                <a:solidFill>
                  <a:srgbClr val="FFFFFF"/>
                </a:solidFill>
                <a:effectLst>
                  <a:outerShdw blurRad="38100" dist="38100" dir="2700000" algn="tl">
                    <a:srgbClr val="000000">
                      <a:alpha val="43137"/>
                    </a:srgbClr>
                  </a:outerShdw>
                </a:effectLst>
              </a:rPr>
              <a:t>Fluvastatin</a:t>
            </a:r>
          </a:p>
          <a:p>
            <a:pPr lvl="1"/>
            <a:r>
              <a:rPr lang="en-US" sz="2400" dirty="0" smtClean="0">
                <a:solidFill>
                  <a:srgbClr val="FFFFFF"/>
                </a:solidFill>
                <a:effectLst>
                  <a:outerShdw blurRad="38100" dist="38100" dir="2700000" algn="tl">
                    <a:srgbClr val="000000">
                      <a:alpha val="43137"/>
                    </a:srgbClr>
                  </a:outerShdw>
                </a:effectLst>
              </a:rPr>
              <a:t>May not produce the desired effects on HDL-C</a:t>
            </a:r>
          </a:p>
          <a:p>
            <a:r>
              <a:rPr lang="en-US" sz="2800" dirty="0" smtClean="0">
                <a:solidFill>
                  <a:srgbClr val="FFC000"/>
                </a:solidFill>
                <a:effectLst>
                  <a:outerShdw blurRad="38100" dist="38100" dir="2700000" algn="tl">
                    <a:srgbClr val="000000">
                      <a:alpha val="43137"/>
                    </a:srgbClr>
                  </a:outerShdw>
                </a:effectLst>
              </a:rPr>
              <a:t>Ezetimibe</a:t>
            </a:r>
          </a:p>
          <a:p>
            <a:r>
              <a:rPr lang="en-US" sz="2800" dirty="0" smtClean="0">
                <a:solidFill>
                  <a:srgbClr val="FFC000"/>
                </a:solidFill>
                <a:effectLst>
                  <a:outerShdw blurRad="38100" dist="38100" dir="2700000" algn="tl">
                    <a:srgbClr val="000000">
                      <a:alpha val="43137"/>
                    </a:srgbClr>
                  </a:outerShdw>
                </a:effectLst>
              </a:rPr>
              <a:t>Coenzyme </a:t>
            </a:r>
            <a:r>
              <a:rPr lang="en-US" sz="2800" dirty="0">
                <a:solidFill>
                  <a:srgbClr val="FFC000"/>
                </a:solidFill>
                <a:effectLst>
                  <a:outerShdw blurRad="38100" dist="38100" dir="2700000" algn="tl">
                    <a:srgbClr val="000000">
                      <a:alpha val="43137"/>
                    </a:srgbClr>
                  </a:outerShdw>
                </a:effectLst>
              </a:rPr>
              <a:t>Q10 supplementation</a:t>
            </a:r>
          </a:p>
          <a:p>
            <a:r>
              <a:rPr lang="en-US" sz="2800" dirty="0">
                <a:solidFill>
                  <a:srgbClr val="FFC000"/>
                </a:solidFill>
                <a:effectLst>
                  <a:outerShdw blurRad="38100" dist="38100" dir="2700000" algn="tl">
                    <a:srgbClr val="000000">
                      <a:alpha val="43137"/>
                    </a:srgbClr>
                  </a:outerShdw>
                </a:effectLst>
              </a:rPr>
              <a:t>Vitamin D supplementation</a:t>
            </a:r>
          </a:p>
          <a:p>
            <a:r>
              <a:rPr lang="en-US" sz="2800" dirty="0">
                <a:solidFill>
                  <a:srgbClr val="FFC000"/>
                </a:solidFill>
                <a:effectLst>
                  <a:outerShdw blurRad="38100" dist="38100" dir="2700000" algn="tl">
                    <a:srgbClr val="000000">
                      <a:alpha val="43137"/>
                    </a:srgbClr>
                  </a:outerShdw>
                </a:effectLst>
              </a:rPr>
              <a:t>Red yeast rice (RYR) </a:t>
            </a:r>
            <a:r>
              <a:rPr lang="en-US" sz="2800" dirty="0" smtClean="0">
                <a:solidFill>
                  <a:srgbClr val="FFC000"/>
                </a:solidFill>
                <a:effectLst>
                  <a:outerShdw blurRad="38100" dist="38100" dir="2700000" algn="tl">
                    <a:srgbClr val="000000">
                      <a:alpha val="43137"/>
                    </a:srgbClr>
                  </a:outerShdw>
                </a:effectLst>
              </a:rPr>
              <a:t>therapy</a:t>
            </a:r>
            <a:endParaRPr lang="en-US" sz="2800" dirty="0">
              <a:solidFill>
                <a:srgbClr val="FFC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900068236"/>
      </p:ext>
    </p:extLst>
  </p:cSld>
  <p:clrMapOvr>
    <a:masterClrMapping/>
  </p:clrMapOvr>
  <p:transition>
    <p:fade thruBlk="1"/>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effectLst>
                  <a:outerShdw blurRad="38100" dist="38100" dir="2700000" algn="tl">
                    <a:srgbClr val="000000">
                      <a:alpha val="43137"/>
                    </a:srgbClr>
                  </a:outerShdw>
                </a:effectLst>
              </a:rPr>
              <a:t>Coenzyme Q10 Supplementation</a:t>
            </a:r>
          </a:p>
        </p:txBody>
      </p:sp>
      <p:sp>
        <p:nvSpPr>
          <p:cNvPr id="3" name="Content Placeholder 2"/>
          <p:cNvSpPr>
            <a:spLocks noGrp="1"/>
          </p:cNvSpPr>
          <p:nvPr>
            <p:ph idx="1"/>
          </p:nvPr>
        </p:nvSpPr>
        <p:spPr>
          <a:xfrm>
            <a:off x="0" y="685800"/>
            <a:ext cx="9144000" cy="6172200"/>
          </a:xfrm>
        </p:spPr>
        <p:txBody>
          <a:bodyPr/>
          <a:lstStyle/>
          <a:p>
            <a:r>
              <a:rPr lang="en-US" sz="2800" dirty="0" smtClean="0">
                <a:effectLst>
                  <a:outerShdw blurRad="38100" dist="38100" dir="2700000" algn="tl">
                    <a:srgbClr val="000000">
                      <a:alpha val="43137"/>
                    </a:srgbClr>
                  </a:outerShdw>
                </a:effectLst>
              </a:rPr>
              <a:t>Coenzyme </a:t>
            </a:r>
            <a:r>
              <a:rPr lang="en-US" sz="2800" dirty="0">
                <a:effectLst>
                  <a:outerShdw blurRad="38100" dist="38100" dir="2700000" algn="tl">
                    <a:srgbClr val="000000">
                      <a:alpha val="43137"/>
                    </a:srgbClr>
                  </a:outerShdw>
                </a:effectLst>
              </a:rPr>
              <a:t>Q10 </a:t>
            </a:r>
            <a:r>
              <a:rPr lang="en-US" sz="2800" dirty="0" smtClean="0">
                <a:effectLst>
                  <a:outerShdw blurRad="38100" dist="38100" dir="2700000" algn="tl">
                    <a:srgbClr val="000000">
                      <a:alpha val="43137"/>
                    </a:srgbClr>
                  </a:outerShdw>
                </a:effectLst>
              </a:rPr>
              <a:t>(“Co-Q10</a:t>
            </a:r>
            <a:r>
              <a:rPr lang="en-US" sz="2800" dirty="0">
                <a:effectLst>
                  <a:outerShdw blurRad="38100" dist="38100" dir="2700000" algn="tl">
                    <a:srgbClr val="000000">
                      <a:alpha val="43137"/>
                    </a:srgbClr>
                  </a:outerShdw>
                </a:effectLst>
              </a:rPr>
              <a:t>") is created through </a:t>
            </a:r>
            <a:r>
              <a:rPr lang="en-US" sz="2800" dirty="0" smtClean="0">
                <a:effectLst>
                  <a:outerShdw blurRad="38100" dist="38100" dir="2700000" algn="tl">
                    <a:srgbClr val="000000">
                      <a:alpha val="43137"/>
                    </a:srgbClr>
                  </a:outerShdw>
                </a:effectLst>
              </a:rPr>
              <a:t>mevalonate and </a:t>
            </a:r>
            <a:r>
              <a:rPr lang="en-US" sz="2800" dirty="0">
                <a:effectLst>
                  <a:outerShdw blurRad="38100" dist="38100" dir="2700000" algn="tl">
                    <a:srgbClr val="000000">
                      <a:alpha val="43137"/>
                    </a:srgbClr>
                  </a:outerShdw>
                </a:effectLst>
              </a:rPr>
              <a:t>is thought to be </a:t>
            </a:r>
            <a:r>
              <a:rPr lang="en-US" sz="2800" u="sng" dirty="0">
                <a:effectLst>
                  <a:outerShdw blurRad="38100" dist="38100" dir="2700000" algn="tl">
                    <a:srgbClr val="000000">
                      <a:alpha val="43137"/>
                    </a:srgbClr>
                  </a:outerShdw>
                </a:effectLst>
              </a:rPr>
              <a:t>decreased</a:t>
            </a:r>
            <a:r>
              <a:rPr lang="en-US" sz="2800" dirty="0">
                <a:effectLst>
                  <a:outerShdw blurRad="38100" dist="38100" dir="2700000" algn="tl">
                    <a:srgbClr val="000000">
                      <a:alpha val="43137"/>
                    </a:srgbClr>
                  </a:outerShdw>
                </a:effectLst>
              </a:rPr>
              <a:t> during statin </a:t>
            </a:r>
            <a:r>
              <a:rPr lang="en-US" sz="2800" dirty="0" smtClean="0">
                <a:effectLst>
                  <a:outerShdw blurRad="38100" dist="38100" dir="2700000" algn="tl">
                    <a:srgbClr val="000000">
                      <a:alpha val="43137"/>
                    </a:srgbClr>
                  </a:outerShdw>
                </a:effectLst>
              </a:rPr>
              <a:t>therapy</a:t>
            </a:r>
          </a:p>
          <a:p>
            <a:r>
              <a:rPr lang="en-US" sz="2800" dirty="0" smtClean="0">
                <a:effectLst>
                  <a:outerShdw blurRad="38100" dist="38100" dir="2700000" algn="tl">
                    <a:srgbClr val="000000">
                      <a:alpha val="43137"/>
                    </a:srgbClr>
                  </a:outerShdw>
                </a:effectLst>
              </a:rPr>
              <a:t>Coenzyme </a:t>
            </a:r>
            <a:r>
              <a:rPr lang="en-US" sz="2800" dirty="0">
                <a:effectLst>
                  <a:outerShdw blurRad="38100" dist="38100" dir="2700000" algn="tl">
                    <a:srgbClr val="000000">
                      <a:alpha val="43137"/>
                    </a:srgbClr>
                  </a:outerShdw>
                </a:effectLst>
              </a:rPr>
              <a:t>Q10 supplementation may be </a:t>
            </a:r>
            <a:r>
              <a:rPr lang="en-US" sz="2800" u="sng" dirty="0">
                <a:effectLst>
                  <a:outerShdw blurRad="38100" dist="38100" dir="2700000" algn="tl">
                    <a:srgbClr val="000000">
                      <a:alpha val="43137"/>
                    </a:srgbClr>
                  </a:outerShdw>
                </a:effectLst>
              </a:rPr>
              <a:t>effective</a:t>
            </a:r>
            <a:r>
              <a:rPr lang="en-US" sz="2800" dirty="0">
                <a:effectLst>
                  <a:outerShdw blurRad="38100" dist="38100" dir="2700000" algn="tl">
                    <a:srgbClr val="000000">
                      <a:alpha val="43137"/>
                    </a:srgbClr>
                  </a:outerShdw>
                </a:effectLst>
              </a:rPr>
              <a:t> in reducing </a:t>
            </a:r>
            <a:r>
              <a:rPr lang="en-US" sz="2800" dirty="0" smtClean="0">
                <a:solidFill>
                  <a:srgbClr val="FFC000"/>
                </a:solidFill>
                <a:effectLst>
                  <a:outerShdw blurRad="38100" dist="38100" dir="2700000" algn="tl">
                    <a:srgbClr val="000000">
                      <a:alpha val="43137"/>
                    </a:srgbClr>
                  </a:outerShdw>
                </a:effectLst>
              </a:rPr>
              <a:t>myalgia</a:t>
            </a:r>
          </a:p>
          <a:p>
            <a:pPr lvl="1"/>
            <a:r>
              <a:rPr lang="en-US" sz="2400" dirty="0">
                <a:solidFill>
                  <a:srgbClr val="FFC000"/>
                </a:solidFill>
                <a:effectLst>
                  <a:outerShdw blurRad="38100" dist="38100" dir="2700000" algn="tl">
                    <a:srgbClr val="000000">
                      <a:alpha val="43137"/>
                    </a:srgbClr>
                  </a:outerShdw>
                </a:effectLst>
              </a:rPr>
              <a:t>50%</a:t>
            </a:r>
            <a:r>
              <a:rPr lang="en-US" sz="2400" dirty="0">
                <a:effectLst>
                  <a:outerShdw blurRad="38100" dist="38100" dir="2700000" algn="tl">
                    <a:srgbClr val="000000">
                      <a:alpha val="43137"/>
                    </a:srgbClr>
                  </a:outerShdw>
                </a:effectLst>
              </a:rPr>
              <a:t> mean </a:t>
            </a:r>
            <a:r>
              <a:rPr lang="en-US" sz="2400" u="sng" dirty="0">
                <a:effectLst>
                  <a:outerShdw blurRad="38100" dist="38100" dir="2700000" algn="tl">
                    <a:srgbClr val="000000">
                      <a:alpha val="43137"/>
                    </a:srgbClr>
                  </a:outerShdw>
                </a:effectLst>
              </a:rPr>
              <a:t>reduction</a:t>
            </a:r>
            <a:r>
              <a:rPr lang="en-US" sz="2400" dirty="0">
                <a:effectLst>
                  <a:outerShdw blurRad="38100" dist="38100" dir="2700000" algn="tl">
                    <a:srgbClr val="000000">
                      <a:alpha val="43137"/>
                    </a:srgbClr>
                  </a:outerShdw>
                </a:effectLst>
              </a:rPr>
              <a:t> in pain </a:t>
            </a:r>
            <a:r>
              <a:rPr lang="en-US" sz="2400" dirty="0" smtClean="0">
                <a:effectLst>
                  <a:outerShdw blurRad="38100" dist="38100" dir="2700000" algn="tl">
                    <a:srgbClr val="000000">
                      <a:alpha val="43137"/>
                    </a:srgbClr>
                  </a:outerShdw>
                </a:effectLst>
              </a:rPr>
              <a:t>scores</a:t>
            </a:r>
          </a:p>
          <a:p>
            <a:r>
              <a:rPr lang="en-US" sz="2800" dirty="0">
                <a:effectLst>
                  <a:outerShdw blurRad="38100" dist="38100" dir="2700000" algn="tl">
                    <a:srgbClr val="000000">
                      <a:alpha val="43137"/>
                    </a:srgbClr>
                  </a:outerShdw>
                </a:effectLst>
              </a:rPr>
              <a:t>Coenzyme Q10 was well </a:t>
            </a:r>
            <a:r>
              <a:rPr lang="en-US" sz="2800" dirty="0" smtClean="0">
                <a:effectLst>
                  <a:outerShdw blurRad="38100" dist="38100" dir="2700000" algn="tl">
                    <a:srgbClr val="000000">
                      <a:alpha val="43137"/>
                    </a:srgbClr>
                  </a:outerShdw>
                </a:effectLst>
              </a:rPr>
              <a:t>tolerated</a:t>
            </a:r>
          </a:p>
          <a:p>
            <a:r>
              <a:rPr lang="en-US" sz="2800" dirty="0" smtClean="0">
                <a:effectLst>
                  <a:outerShdw blurRad="38100" dist="38100" dir="2700000" algn="tl">
                    <a:srgbClr val="000000">
                      <a:alpha val="43137"/>
                    </a:srgbClr>
                  </a:outerShdw>
                </a:effectLst>
              </a:rPr>
              <a:t>Additional </a:t>
            </a:r>
            <a:r>
              <a:rPr lang="en-US" sz="2800" dirty="0">
                <a:effectLst>
                  <a:outerShdw blurRad="38100" dist="38100" dir="2700000" algn="tl">
                    <a:srgbClr val="000000">
                      <a:alpha val="43137"/>
                    </a:srgbClr>
                  </a:outerShdw>
                </a:effectLst>
              </a:rPr>
              <a:t>costs</a:t>
            </a:r>
          </a:p>
        </p:txBody>
      </p:sp>
    </p:spTree>
    <p:extLst>
      <p:ext uri="{BB962C8B-B14F-4D97-AF65-F5344CB8AC3E}">
        <p14:creationId xmlns:p14="http://schemas.microsoft.com/office/powerpoint/2010/main" val="3452849637"/>
      </p:ext>
    </p:extLst>
  </p:cSld>
  <p:clrMapOvr>
    <a:masterClrMapping/>
  </p:clrMapOvr>
  <p:transition>
    <p:fade thruBlk="1"/>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8600"/>
            <a:ext cx="9152468" cy="609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0" y="5978323"/>
            <a:ext cx="9144000" cy="707886"/>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en-US" sz="4000" b="1" dirty="0">
                <a:ln w="11430"/>
                <a:solidFill>
                  <a:srgbClr val="FFC000"/>
                </a:solidFill>
                <a:effectLst>
                  <a:outerShdw blurRad="50800" dist="39000" dir="5460000" algn="tl">
                    <a:srgbClr val="000000">
                      <a:alpha val="38000"/>
                    </a:srgbClr>
                  </a:outerShdw>
                </a:effectLst>
              </a:rPr>
              <a:t>Pathways of </a:t>
            </a:r>
            <a:r>
              <a:rPr lang="en-US" sz="4000" b="1" dirty="0" smtClean="0">
                <a:ln w="11430"/>
                <a:solidFill>
                  <a:srgbClr val="FFC000"/>
                </a:solidFill>
                <a:effectLst>
                  <a:outerShdw blurRad="50800" dist="39000" dir="5460000" algn="tl">
                    <a:srgbClr val="000000">
                      <a:alpha val="38000"/>
                    </a:srgbClr>
                  </a:outerShdw>
                </a:effectLst>
              </a:rPr>
              <a:t>Mevalonate Metabolism</a:t>
            </a:r>
            <a:endParaRPr lang="en-US" sz="2800" b="1" dirty="0">
              <a:ln w="11430"/>
              <a:solidFill>
                <a:srgbClr val="FFC000"/>
              </a:solidFill>
              <a:effectLst>
                <a:outerShdw blurRad="50800" dist="39000" dir="5460000" algn="tl">
                  <a:srgbClr val="000000">
                    <a:alpha val="38000"/>
                  </a:srgbClr>
                </a:outerShdw>
              </a:effectLst>
            </a:endParaRPr>
          </a:p>
        </p:txBody>
      </p:sp>
      <p:sp>
        <p:nvSpPr>
          <p:cNvPr id="3" name="Frame 2"/>
          <p:cNvSpPr/>
          <p:nvPr/>
        </p:nvSpPr>
        <p:spPr>
          <a:xfrm>
            <a:off x="7696200" y="4876800"/>
            <a:ext cx="1371600" cy="533400"/>
          </a:xfrm>
          <a:prstGeom prst="frame">
            <a:avLst/>
          </a:prstGeom>
          <a:solidFill>
            <a:srgbClr val="C00000"/>
          </a:solidFill>
          <a:effectLst>
            <a:outerShdw blurRad="50800" dist="38100" dir="8100000" algn="tr" rotWithShape="0">
              <a:prstClr val="black">
                <a:alpha val="40000"/>
              </a:prstClr>
            </a:outerShdw>
          </a:effectLst>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dirty="0">
              <a:solidFill>
                <a:schemeClr val="tx1"/>
              </a:solidFill>
            </a:endParaRPr>
          </a:p>
        </p:txBody>
      </p:sp>
      <p:sp>
        <p:nvSpPr>
          <p:cNvPr id="4" name="Frame 3"/>
          <p:cNvSpPr/>
          <p:nvPr/>
        </p:nvSpPr>
        <p:spPr>
          <a:xfrm>
            <a:off x="457200" y="990600"/>
            <a:ext cx="2362200" cy="685800"/>
          </a:xfrm>
          <a:prstGeom prst="frame">
            <a:avLst/>
          </a:prstGeom>
          <a:solidFill>
            <a:srgbClr val="00B050"/>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val="3560872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effectLst>
                  <a:outerShdw blurRad="38100" dist="38100" dir="2700000" algn="tl">
                    <a:srgbClr val="000000">
                      <a:alpha val="43137"/>
                    </a:srgbClr>
                  </a:outerShdw>
                </a:effectLst>
              </a:rPr>
              <a:t>Vitamin D Supplementation</a:t>
            </a:r>
          </a:p>
        </p:txBody>
      </p:sp>
      <p:sp>
        <p:nvSpPr>
          <p:cNvPr id="3" name="Content Placeholder 2"/>
          <p:cNvSpPr>
            <a:spLocks noGrp="1"/>
          </p:cNvSpPr>
          <p:nvPr>
            <p:ph idx="1"/>
          </p:nvPr>
        </p:nvSpPr>
        <p:spPr>
          <a:xfrm>
            <a:off x="0" y="685800"/>
            <a:ext cx="9144000" cy="6172200"/>
          </a:xfrm>
        </p:spPr>
        <p:txBody>
          <a:bodyPr/>
          <a:lstStyle/>
          <a:p>
            <a:r>
              <a:rPr lang="en-US" u="sng" dirty="0">
                <a:effectLst>
                  <a:outerShdw blurRad="38100" dist="38100" dir="2700000" algn="tl">
                    <a:srgbClr val="000000">
                      <a:alpha val="43137"/>
                    </a:srgbClr>
                  </a:outerShdw>
                </a:effectLst>
              </a:rPr>
              <a:t>Low</a:t>
            </a:r>
            <a:r>
              <a:rPr lang="en-US" dirty="0">
                <a:effectLst>
                  <a:outerShdw blurRad="38100" dist="38100" dir="2700000" algn="tl">
                    <a:srgbClr val="000000">
                      <a:alpha val="43137"/>
                    </a:srgbClr>
                  </a:outerShdw>
                </a:effectLst>
              </a:rPr>
              <a:t> </a:t>
            </a:r>
            <a:r>
              <a:rPr lang="en-US" dirty="0" smtClean="0">
                <a:effectLst>
                  <a:outerShdw blurRad="38100" dist="38100" dir="2700000" algn="tl">
                    <a:srgbClr val="000000">
                      <a:alpha val="43137"/>
                    </a:srgbClr>
                  </a:outerShdw>
                </a:effectLst>
              </a:rPr>
              <a:t>25OHD (≤ 20ng/ml) </a:t>
            </a:r>
            <a:r>
              <a:rPr lang="en-US" dirty="0">
                <a:effectLst>
                  <a:outerShdw blurRad="38100" dist="38100" dir="2700000" algn="tl">
                    <a:srgbClr val="000000">
                      <a:alpha val="43137"/>
                    </a:srgbClr>
                  </a:outerShdw>
                </a:effectLst>
              </a:rPr>
              <a:t>are </a:t>
            </a:r>
            <a:r>
              <a:rPr lang="en-US" dirty="0" smtClean="0">
                <a:effectLst>
                  <a:outerShdw blurRad="38100" dist="38100" dir="2700000" algn="tl">
                    <a:srgbClr val="000000">
                      <a:alpha val="43137"/>
                    </a:srgbClr>
                  </a:outerShdw>
                </a:effectLst>
              </a:rPr>
              <a:t>associated </a:t>
            </a:r>
            <a:r>
              <a:rPr lang="en-US" dirty="0">
                <a:effectLst>
                  <a:outerShdw blurRad="38100" dist="38100" dir="2700000" algn="tl">
                    <a:srgbClr val="000000">
                      <a:alpha val="43137"/>
                    </a:srgbClr>
                  </a:outerShdw>
                </a:effectLst>
              </a:rPr>
              <a:t>with </a:t>
            </a:r>
            <a:r>
              <a:rPr lang="en-US" dirty="0" smtClean="0">
                <a:solidFill>
                  <a:srgbClr val="FFC000"/>
                </a:solidFill>
                <a:effectLst>
                  <a:outerShdw blurRad="38100" dist="38100" dir="2700000" algn="tl">
                    <a:srgbClr val="000000">
                      <a:alpha val="43137"/>
                    </a:srgbClr>
                  </a:outerShdw>
                </a:effectLst>
              </a:rPr>
              <a:t>myalgia</a:t>
            </a:r>
          </a:p>
          <a:p>
            <a:r>
              <a:rPr lang="en-US" dirty="0" smtClean="0">
                <a:effectLst>
                  <a:outerShdw blurRad="38100" dist="38100" dir="2700000" algn="tl">
                    <a:srgbClr val="000000">
                      <a:alpha val="43137"/>
                    </a:srgbClr>
                  </a:outerShdw>
                </a:effectLst>
              </a:rPr>
              <a:t>Vitamin D </a:t>
            </a:r>
            <a:r>
              <a:rPr lang="en-US" dirty="0">
                <a:effectLst>
                  <a:outerShdw blurRad="38100" dist="38100" dir="2700000" algn="tl">
                    <a:srgbClr val="000000">
                      <a:alpha val="43137"/>
                    </a:srgbClr>
                  </a:outerShdw>
                </a:effectLst>
              </a:rPr>
              <a:t>deficiency may </a:t>
            </a:r>
            <a:r>
              <a:rPr lang="en-US" u="sng" dirty="0">
                <a:effectLst>
                  <a:outerShdw blurRad="38100" dist="38100" dir="2700000" algn="tl">
                    <a:srgbClr val="000000">
                      <a:alpha val="43137"/>
                    </a:srgbClr>
                  </a:outerShdw>
                </a:effectLst>
              </a:rPr>
              <a:t>contribute</a:t>
            </a:r>
            <a:r>
              <a:rPr lang="en-US" dirty="0">
                <a:effectLst>
                  <a:outerShdw blurRad="38100" dist="38100" dir="2700000" algn="tl">
                    <a:srgbClr val="000000">
                      <a:alpha val="43137"/>
                    </a:srgbClr>
                  </a:outerShdw>
                </a:effectLst>
              </a:rPr>
              <a:t> to statin-induced </a:t>
            </a:r>
            <a:r>
              <a:rPr lang="en-US" dirty="0" smtClean="0">
                <a:effectLst>
                  <a:outerShdw blurRad="38100" dist="38100" dir="2700000" algn="tl">
                    <a:srgbClr val="000000">
                      <a:alpha val="43137"/>
                    </a:srgbClr>
                  </a:outerShdw>
                </a:effectLst>
              </a:rPr>
              <a:t>myalgia</a:t>
            </a:r>
          </a:p>
          <a:p>
            <a:r>
              <a:rPr lang="en-US" dirty="0" smtClean="0">
                <a:effectLst>
                  <a:outerShdw blurRad="38100" dist="38100" dir="2700000" algn="tl">
                    <a:srgbClr val="000000">
                      <a:alpha val="43137"/>
                    </a:srgbClr>
                  </a:outerShdw>
                </a:effectLst>
              </a:rPr>
              <a:t>Vitamin </a:t>
            </a:r>
            <a:r>
              <a:rPr lang="en-US" dirty="0">
                <a:effectLst>
                  <a:outerShdw blurRad="38100" dist="38100" dir="2700000" algn="tl">
                    <a:srgbClr val="000000">
                      <a:alpha val="43137"/>
                    </a:srgbClr>
                  </a:outerShdw>
                </a:effectLst>
              </a:rPr>
              <a:t>D supplementation </a:t>
            </a:r>
            <a:r>
              <a:rPr lang="en-US" dirty="0" smtClean="0">
                <a:effectLst>
                  <a:outerShdw blurRad="38100" dist="38100" dir="2700000" algn="tl">
                    <a:srgbClr val="000000">
                      <a:alpha val="43137"/>
                    </a:srgbClr>
                  </a:outerShdw>
                </a:effectLst>
              </a:rPr>
              <a:t>may </a:t>
            </a:r>
            <a:r>
              <a:rPr lang="en-US" u="sng" dirty="0">
                <a:effectLst>
                  <a:outerShdw blurRad="38100" dist="38100" dir="2700000" algn="tl">
                    <a:srgbClr val="000000">
                      <a:alpha val="43137"/>
                    </a:srgbClr>
                  </a:outerShdw>
                </a:effectLst>
              </a:rPr>
              <a:t>lower</a:t>
            </a:r>
            <a:r>
              <a:rPr lang="en-US" dirty="0">
                <a:effectLst>
                  <a:outerShdw blurRad="38100" dist="38100" dir="2700000" algn="tl">
                    <a:srgbClr val="000000">
                      <a:alpha val="43137"/>
                    </a:srgbClr>
                  </a:outerShdw>
                </a:effectLst>
              </a:rPr>
              <a:t> serum concentrations of </a:t>
            </a:r>
            <a:r>
              <a:rPr lang="en-US" u="sng" dirty="0">
                <a:effectLst>
                  <a:outerShdw blurRad="38100" dist="38100" dir="2700000" algn="tl">
                    <a:srgbClr val="000000">
                      <a:alpha val="43137"/>
                    </a:srgbClr>
                  </a:outerShdw>
                </a:effectLst>
              </a:rPr>
              <a:t>atorvastatin</a:t>
            </a:r>
            <a:r>
              <a:rPr lang="en-US" dirty="0">
                <a:effectLst>
                  <a:outerShdw blurRad="38100" dist="38100" dir="2700000" algn="tl">
                    <a:srgbClr val="000000">
                      <a:alpha val="43137"/>
                    </a:srgbClr>
                  </a:outerShdw>
                </a:effectLst>
              </a:rPr>
              <a:t> while acting </a:t>
            </a:r>
            <a:r>
              <a:rPr lang="en-US" u="sng" dirty="0">
                <a:effectLst>
                  <a:outerShdw blurRad="38100" dist="38100" dir="2700000" algn="tl">
                    <a:srgbClr val="000000">
                      <a:alpha val="43137"/>
                    </a:srgbClr>
                  </a:outerShdw>
                </a:effectLst>
              </a:rPr>
              <a:t>synergistically</a:t>
            </a:r>
            <a:r>
              <a:rPr lang="en-US" dirty="0">
                <a:effectLst>
                  <a:outerShdw blurRad="38100" dist="38100" dir="2700000" algn="tl">
                    <a:srgbClr val="000000">
                      <a:alpha val="43137"/>
                    </a:srgbClr>
                  </a:outerShdw>
                </a:effectLst>
              </a:rPr>
              <a:t> with the drug to </a:t>
            </a:r>
            <a:r>
              <a:rPr lang="en-US" dirty="0" smtClean="0">
                <a:effectLst>
                  <a:outerShdw blurRad="38100" dist="38100" dir="2700000" algn="tl">
                    <a:srgbClr val="000000">
                      <a:alpha val="43137"/>
                    </a:srgbClr>
                  </a:outerShdw>
                </a:effectLst>
              </a:rPr>
              <a:t>decrease TC and LDL-C</a:t>
            </a:r>
          </a:p>
          <a:p>
            <a:r>
              <a:rPr lang="en-US" dirty="0" smtClean="0">
                <a:effectLst>
                  <a:outerShdw blurRad="38100" dist="38100" dir="2700000" algn="tl">
                    <a:srgbClr val="000000">
                      <a:alpha val="43137"/>
                    </a:srgbClr>
                  </a:outerShdw>
                </a:effectLst>
              </a:rPr>
              <a:t>Vitamin D supplementation if</a:t>
            </a:r>
          </a:p>
          <a:p>
            <a:pPr lvl="1"/>
            <a:r>
              <a:rPr lang="en-US" dirty="0" smtClean="0">
                <a:effectLst>
                  <a:outerShdw blurRad="38100" dist="38100" dir="2700000" algn="tl">
                    <a:srgbClr val="000000">
                      <a:alpha val="43137"/>
                    </a:srgbClr>
                  </a:outerShdw>
                </a:effectLst>
              </a:rPr>
              <a:t>25OHD levels are low</a:t>
            </a:r>
          </a:p>
          <a:p>
            <a:pPr lvl="1"/>
            <a:r>
              <a:rPr lang="en-US" dirty="0" smtClean="0">
                <a:effectLst>
                  <a:outerShdw blurRad="38100" dist="38100" dir="2700000" algn="tl">
                    <a:srgbClr val="000000">
                      <a:alpha val="43137"/>
                    </a:srgbClr>
                  </a:outerShdw>
                </a:effectLst>
              </a:rPr>
              <a:t>Myalgia symptoms are minor</a:t>
            </a:r>
          </a:p>
          <a:p>
            <a:pPr lvl="1"/>
            <a:r>
              <a:rPr lang="en-US" dirty="0" smtClean="0">
                <a:effectLst>
                  <a:outerShdw blurRad="38100" dist="38100" dir="2700000" algn="tl">
                    <a:srgbClr val="000000">
                      <a:alpha val="43137"/>
                    </a:srgbClr>
                  </a:outerShdw>
                </a:effectLst>
              </a:rPr>
              <a:t>CPK is not elevated</a:t>
            </a:r>
          </a:p>
          <a:p>
            <a:r>
              <a:rPr lang="en-US" dirty="0" smtClean="0">
                <a:solidFill>
                  <a:srgbClr val="FFC000"/>
                </a:solidFill>
                <a:effectLst>
                  <a:outerShdw blurRad="38100" dist="38100" dir="2700000" algn="tl">
                    <a:srgbClr val="000000">
                      <a:alpha val="43137"/>
                    </a:srgbClr>
                  </a:outerShdw>
                </a:effectLst>
              </a:rPr>
              <a:t>50,000 IU </a:t>
            </a:r>
            <a:r>
              <a:rPr lang="en-US" dirty="0">
                <a:effectLst>
                  <a:outerShdw blurRad="38100" dist="38100" dir="2700000" algn="tl">
                    <a:srgbClr val="000000">
                      <a:alpha val="43137"/>
                    </a:srgbClr>
                  </a:outerShdw>
                </a:effectLst>
              </a:rPr>
              <a:t>of </a:t>
            </a:r>
            <a:r>
              <a:rPr lang="en-US" dirty="0" smtClean="0">
                <a:effectLst>
                  <a:outerShdw blurRad="38100" dist="38100" dir="2700000" algn="tl">
                    <a:srgbClr val="000000">
                      <a:alpha val="43137"/>
                    </a:srgbClr>
                  </a:outerShdw>
                </a:effectLst>
              </a:rPr>
              <a:t>cholecalciferol </a:t>
            </a:r>
            <a:r>
              <a:rPr lang="en-US" dirty="0">
                <a:effectLst>
                  <a:outerShdw blurRad="38100" dist="38100" dir="2700000" algn="tl">
                    <a:srgbClr val="000000">
                      <a:alpha val="43137"/>
                    </a:srgbClr>
                  </a:outerShdw>
                </a:effectLst>
              </a:rPr>
              <a:t>weekly for </a:t>
            </a:r>
            <a:r>
              <a:rPr lang="en-US" u="sng" dirty="0" smtClean="0">
                <a:effectLst>
                  <a:outerShdw blurRad="38100" dist="38100" dir="2700000" algn="tl">
                    <a:srgbClr val="000000">
                      <a:alpha val="43137"/>
                    </a:srgbClr>
                  </a:outerShdw>
                </a:effectLst>
              </a:rPr>
              <a:t>8-12 weeks</a:t>
            </a:r>
          </a:p>
        </p:txBody>
      </p:sp>
    </p:spTree>
    <p:extLst>
      <p:ext uri="{BB962C8B-B14F-4D97-AF65-F5344CB8AC3E}">
        <p14:creationId xmlns:p14="http://schemas.microsoft.com/office/powerpoint/2010/main" val="2025346423"/>
      </p:ext>
    </p:extLst>
  </p:cSld>
  <p:clrMapOvr>
    <a:masterClrMapping/>
  </p:clrMapOvr>
  <p:transition>
    <p:fade thruBlk="1"/>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outerShdw blurRad="38100" dist="38100" dir="2700000" algn="tl">
                    <a:srgbClr val="000000">
                      <a:alpha val="43137"/>
                    </a:srgbClr>
                  </a:outerShdw>
                </a:effectLst>
              </a:rPr>
              <a:t>Red Yeast Rice (RYR)</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0" y="609600"/>
            <a:ext cx="9144000" cy="6248400"/>
          </a:xfrm>
        </p:spPr>
        <p:txBody>
          <a:bodyPr/>
          <a:lstStyle/>
          <a:p>
            <a:r>
              <a:rPr lang="en-US" dirty="0">
                <a:effectLst>
                  <a:outerShdw blurRad="38100" dist="38100" dir="2700000" algn="tl">
                    <a:srgbClr val="000000">
                      <a:alpha val="43137"/>
                    </a:srgbClr>
                  </a:outerShdw>
                </a:effectLst>
              </a:rPr>
              <a:t>RYR contains several bioactive compounds</a:t>
            </a:r>
            <a:r>
              <a:rPr lang="en-US" dirty="0" smtClean="0">
                <a:effectLst>
                  <a:outerShdw blurRad="38100" dist="38100" dir="2700000" algn="tl">
                    <a:srgbClr val="000000">
                      <a:alpha val="43137"/>
                    </a:srgbClr>
                  </a:outerShdw>
                </a:effectLst>
              </a:rPr>
              <a:t>, including </a:t>
            </a:r>
            <a:r>
              <a:rPr lang="en-US" dirty="0" smtClean="0">
                <a:solidFill>
                  <a:srgbClr val="FFC000"/>
                </a:solidFill>
                <a:effectLst>
                  <a:outerShdw blurRad="38100" dist="38100" dir="2700000" algn="tl">
                    <a:srgbClr val="000000">
                      <a:alpha val="43137"/>
                    </a:srgbClr>
                  </a:outerShdw>
                </a:effectLst>
              </a:rPr>
              <a:t>“Monacolin K” </a:t>
            </a:r>
            <a:r>
              <a:rPr lang="en-US" dirty="0" smtClean="0">
                <a:effectLst>
                  <a:outerShdw blurRad="38100" dist="38100" dir="2700000" algn="tl">
                    <a:srgbClr val="000000">
                      <a:alpha val="43137"/>
                    </a:srgbClr>
                  </a:outerShdw>
                </a:effectLst>
              </a:rPr>
              <a:t>(lovastatin) </a:t>
            </a:r>
          </a:p>
          <a:p>
            <a:r>
              <a:rPr lang="en-US" dirty="0" smtClean="0">
                <a:effectLst>
                  <a:outerShdw blurRad="38100" dist="38100" dir="2700000" algn="tl">
                    <a:srgbClr val="000000">
                      <a:alpha val="43137"/>
                    </a:srgbClr>
                  </a:outerShdw>
                </a:effectLst>
              </a:rPr>
              <a:t>Problems </a:t>
            </a:r>
            <a:r>
              <a:rPr lang="en-US" dirty="0">
                <a:effectLst>
                  <a:outerShdw blurRad="38100" dist="38100" dir="2700000" algn="tl">
                    <a:srgbClr val="000000">
                      <a:alpha val="43137"/>
                    </a:srgbClr>
                  </a:outerShdw>
                </a:effectLst>
              </a:rPr>
              <a:t>with recommending RYR as a statin </a:t>
            </a:r>
            <a:r>
              <a:rPr lang="en-US" dirty="0" smtClean="0">
                <a:effectLst>
                  <a:outerShdw blurRad="38100" dist="38100" dir="2700000" algn="tl">
                    <a:srgbClr val="000000">
                      <a:alpha val="43137"/>
                    </a:srgbClr>
                  </a:outerShdw>
                </a:effectLst>
              </a:rPr>
              <a:t>substitute</a:t>
            </a:r>
          </a:p>
          <a:p>
            <a:pPr lvl="1"/>
            <a:r>
              <a:rPr lang="en-US" sz="2400" u="sng" dirty="0" smtClean="0">
                <a:effectLst>
                  <a:outerShdw blurRad="38100" dist="38100" dir="2700000" algn="tl">
                    <a:srgbClr val="000000">
                      <a:alpha val="43137"/>
                    </a:srgbClr>
                  </a:outerShdw>
                </a:effectLst>
              </a:rPr>
              <a:t>Lack</a:t>
            </a:r>
            <a:r>
              <a:rPr lang="en-US" sz="2400" dirty="0" smtClean="0">
                <a:effectLst>
                  <a:outerShdw blurRad="38100" dist="38100" dir="2700000" algn="tl">
                    <a:srgbClr val="000000">
                      <a:alpha val="43137"/>
                    </a:srgbClr>
                  </a:outerShdw>
                </a:effectLst>
              </a:rPr>
              <a:t> of standardization</a:t>
            </a:r>
          </a:p>
          <a:p>
            <a:pPr lvl="1"/>
            <a:r>
              <a:rPr lang="en-US" sz="2400" dirty="0" smtClean="0">
                <a:effectLst>
                  <a:outerShdw blurRad="38100" dist="38100" dir="2700000" algn="tl">
                    <a:srgbClr val="000000">
                      <a:alpha val="43137"/>
                    </a:srgbClr>
                  </a:outerShdw>
                </a:effectLst>
              </a:rPr>
              <a:t>Concentrations </a:t>
            </a:r>
            <a:r>
              <a:rPr lang="en-US" sz="2400" dirty="0">
                <a:effectLst>
                  <a:outerShdw blurRad="38100" dist="38100" dir="2700000" algn="tl">
                    <a:srgbClr val="000000">
                      <a:alpha val="43137"/>
                    </a:srgbClr>
                  </a:outerShdw>
                </a:effectLst>
              </a:rPr>
              <a:t>of </a:t>
            </a:r>
            <a:r>
              <a:rPr lang="en-US" sz="2400" dirty="0" smtClean="0">
                <a:effectLst>
                  <a:outerShdw blurRad="38100" dist="38100" dir="2700000" algn="tl">
                    <a:srgbClr val="000000">
                      <a:alpha val="43137"/>
                    </a:srgbClr>
                  </a:outerShdw>
                </a:effectLst>
              </a:rPr>
              <a:t>“Monacolin K” </a:t>
            </a:r>
            <a:r>
              <a:rPr lang="en-US" sz="2400" u="sng" dirty="0" smtClean="0">
                <a:effectLst>
                  <a:outerShdw blurRad="38100" dist="38100" dir="2700000" algn="tl">
                    <a:srgbClr val="000000">
                      <a:alpha val="43137"/>
                    </a:srgbClr>
                  </a:outerShdw>
                </a:effectLst>
              </a:rPr>
              <a:t>vary</a:t>
            </a:r>
            <a:r>
              <a:rPr lang="en-US" sz="2400" dirty="0" smtClean="0">
                <a:effectLst>
                  <a:outerShdw blurRad="38100" dist="38100" dir="2700000" algn="tl">
                    <a:srgbClr val="000000">
                      <a:alpha val="43137"/>
                    </a:srgbClr>
                  </a:outerShdw>
                </a:effectLst>
              </a:rPr>
              <a:t> significantly</a:t>
            </a:r>
            <a:endParaRPr lang="en-US" sz="2400" dirty="0">
              <a:effectLst>
                <a:outerShdw blurRad="38100" dist="38100" dir="2700000" algn="tl">
                  <a:srgbClr val="000000">
                    <a:alpha val="43137"/>
                  </a:srgbClr>
                </a:outerShdw>
              </a:effectLst>
            </a:endParaRPr>
          </a:p>
          <a:p>
            <a:pPr lvl="1"/>
            <a:r>
              <a:rPr lang="en-US" sz="2400" dirty="0" smtClean="0">
                <a:effectLst>
                  <a:outerShdw blurRad="38100" dist="38100" dir="2700000" algn="tl">
                    <a:srgbClr val="000000">
                      <a:alpha val="43137"/>
                    </a:srgbClr>
                  </a:outerShdw>
                </a:effectLst>
              </a:rPr>
              <a:t>May </a:t>
            </a:r>
            <a:r>
              <a:rPr lang="en-US" sz="2400" dirty="0">
                <a:effectLst>
                  <a:outerShdw blurRad="38100" dist="38100" dir="2700000" algn="tl">
                    <a:srgbClr val="000000">
                      <a:alpha val="43137"/>
                    </a:srgbClr>
                  </a:outerShdw>
                </a:effectLst>
              </a:rPr>
              <a:t>have </a:t>
            </a:r>
            <a:r>
              <a:rPr lang="en-US" sz="2400" dirty="0" smtClean="0">
                <a:effectLst>
                  <a:outerShdw blurRad="38100" dist="38100" dir="2700000" algn="tl">
                    <a:srgbClr val="000000">
                      <a:alpha val="43137"/>
                    </a:srgbClr>
                  </a:outerShdw>
                </a:effectLst>
              </a:rPr>
              <a:t>harmful </a:t>
            </a:r>
            <a:r>
              <a:rPr lang="en-US" sz="2400" dirty="0">
                <a:effectLst>
                  <a:outerShdw blurRad="38100" dist="38100" dir="2700000" algn="tl">
                    <a:srgbClr val="000000">
                      <a:alpha val="43137"/>
                    </a:srgbClr>
                  </a:outerShdw>
                </a:effectLst>
              </a:rPr>
              <a:t>levels of </a:t>
            </a:r>
            <a:r>
              <a:rPr lang="en-US" sz="2400" u="sng" dirty="0" smtClean="0">
                <a:effectLst>
                  <a:outerShdw blurRad="38100" dist="38100" dir="2700000" algn="tl">
                    <a:srgbClr val="000000">
                      <a:alpha val="43137"/>
                    </a:srgbClr>
                  </a:outerShdw>
                </a:effectLst>
              </a:rPr>
              <a:t>nephrotoxins</a:t>
            </a:r>
            <a:r>
              <a:rPr lang="en-US" sz="2400" dirty="0" smtClean="0">
                <a:effectLst>
                  <a:outerShdw blurRad="38100" dist="38100" dir="2700000" algn="tl">
                    <a:srgbClr val="000000">
                      <a:alpha val="43137"/>
                    </a:srgbClr>
                  </a:outerShdw>
                </a:effectLst>
              </a:rPr>
              <a:t> (Citrinin)</a:t>
            </a:r>
          </a:p>
          <a:p>
            <a:r>
              <a:rPr lang="en-US" dirty="0" smtClean="0">
                <a:effectLst>
                  <a:outerShdw blurRad="38100" dist="38100" dir="2700000" algn="tl">
                    <a:srgbClr val="000000">
                      <a:alpha val="43137"/>
                    </a:srgbClr>
                  </a:outerShdw>
                </a:effectLst>
              </a:rPr>
              <a:t>RYR should be used </a:t>
            </a:r>
            <a:r>
              <a:rPr lang="en-US" dirty="0">
                <a:effectLst>
                  <a:outerShdw blurRad="38100" dist="38100" dir="2700000" algn="tl">
                    <a:srgbClr val="000000">
                      <a:alpha val="43137"/>
                    </a:srgbClr>
                  </a:outerShdw>
                </a:effectLst>
              </a:rPr>
              <a:t>only as a </a:t>
            </a:r>
            <a:r>
              <a:rPr lang="en-US" u="sng" dirty="0">
                <a:effectLst>
                  <a:outerShdw blurRad="38100" dist="38100" dir="2700000" algn="tl">
                    <a:srgbClr val="000000">
                      <a:alpha val="43137"/>
                    </a:srgbClr>
                  </a:outerShdw>
                </a:effectLst>
              </a:rPr>
              <a:t>last resort </a:t>
            </a:r>
            <a:r>
              <a:rPr lang="en-US" dirty="0">
                <a:effectLst>
                  <a:outerShdw blurRad="38100" dist="38100" dir="2700000" algn="tl">
                    <a:srgbClr val="000000">
                      <a:alpha val="43137"/>
                    </a:srgbClr>
                  </a:outerShdw>
                </a:effectLst>
              </a:rPr>
              <a:t>when statins can absolutely not </a:t>
            </a:r>
            <a:r>
              <a:rPr lang="en-US" dirty="0" smtClean="0">
                <a:effectLst>
                  <a:outerShdw blurRad="38100" dist="38100" dir="2700000" algn="tl">
                    <a:srgbClr val="000000">
                      <a:alpha val="43137"/>
                    </a:srgbClr>
                  </a:outerShdw>
                </a:effectLst>
              </a:rPr>
              <a:t>be tolerated</a:t>
            </a:r>
          </a:p>
        </p:txBody>
      </p:sp>
      <p:pic>
        <p:nvPicPr>
          <p:cNvPr id="1026" name="Picture 2"/>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4724400" y="3886200"/>
            <a:ext cx="3886200" cy="256693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2482422145"/>
      </p:ext>
    </p:extLst>
  </p:cSld>
  <p:clrMapOvr>
    <a:masterClrMapping/>
  </p:clrMapOvr>
  <p:transition>
    <p:fade thruBlk="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ffectLst>
                  <a:outerShdw blurRad="38100" dist="38100" dir="2700000" algn="tl">
                    <a:srgbClr val="000000">
                      <a:alpha val="43137"/>
                    </a:srgbClr>
                  </a:outerShdw>
                </a:effectLst>
              </a:rPr>
              <a:t>Evidence for </a:t>
            </a:r>
            <a:r>
              <a:rPr lang="en-US" dirty="0" smtClean="0">
                <a:effectLst>
                  <a:outerShdw blurRad="38100" dist="38100" dir="2700000" algn="tl">
                    <a:srgbClr val="000000">
                      <a:alpha val="43137"/>
                    </a:srgbClr>
                  </a:outerShdw>
                </a:effectLst>
              </a:rPr>
              <a:t>Beneﬁts</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0" y="609600"/>
            <a:ext cx="9144000" cy="6248400"/>
          </a:xfrm>
        </p:spPr>
        <p:txBody>
          <a:bodyPr/>
          <a:lstStyle/>
          <a:p>
            <a:r>
              <a:rPr lang="en-US" sz="1800" u="sng" dirty="0" smtClean="0">
                <a:effectLst>
                  <a:outerShdw blurRad="38100" dist="38100" dir="2700000" algn="tl">
                    <a:srgbClr val="000000">
                      <a:alpha val="43137"/>
                    </a:srgbClr>
                  </a:outerShdw>
                </a:effectLst>
              </a:rPr>
              <a:t>Significant</a:t>
            </a:r>
            <a:r>
              <a:rPr lang="en-US" sz="1800" dirty="0" smtClean="0">
                <a:effectLst>
                  <a:outerShdw blurRad="38100" dist="38100" dir="2700000" algn="tl">
                    <a:srgbClr val="000000">
                      <a:alpha val="43137"/>
                    </a:srgbClr>
                  </a:outerShdw>
                </a:effectLst>
              </a:rPr>
              <a:t> </a:t>
            </a:r>
            <a:r>
              <a:rPr lang="en-US" sz="1800" dirty="0">
                <a:effectLst>
                  <a:outerShdw blurRad="38100" dist="38100" dir="2700000" algn="tl">
                    <a:srgbClr val="000000">
                      <a:alpha val="43137"/>
                    </a:srgbClr>
                  </a:outerShdw>
                </a:effectLst>
              </a:rPr>
              <a:t>effects of </a:t>
            </a:r>
            <a:r>
              <a:rPr lang="en-US" sz="1800" dirty="0" smtClean="0">
                <a:effectLst>
                  <a:outerShdw blurRad="38100" dist="38100" dir="2700000" algn="tl">
                    <a:srgbClr val="000000">
                      <a:alpha val="43137"/>
                    </a:srgbClr>
                  </a:outerShdw>
                </a:effectLst>
              </a:rPr>
              <a:t>pharmacological </a:t>
            </a:r>
            <a:r>
              <a:rPr lang="en-US" sz="1800" dirty="0">
                <a:effectLst>
                  <a:outerShdw blurRad="38100" dist="38100" dir="2700000" algn="tl">
                    <a:srgbClr val="000000">
                      <a:alpha val="43137"/>
                    </a:srgbClr>
                  </a:outerShdw>
                </a:effectLst>
              </a:rPr>
              <a:t>(</a:t>
            </a:r>
            <a:r>
              <a:rPr lang="en-US" sz="1800" dirty="0" smtClean="0">
                <a:effectLst>
                  <a:outerShdw blurRad="38100" dist="38100" dir="2700000" algn="tl">
                    <a:srgbClr val="000000">
                      <a:alpha val="43137"/>
                    </a:srgbClr>
                  </a:outerShdw>
                </a:effectLst>
              </a:rPr>
              <a:t>primarily </a:t>
            </a:r>
            <a:r>
              <a:rPr lang="en-US" sz="1800" dirty="0" smtClean="0">
                <a:solidFill>
                  <a:srgbClr val="FFC000"/>
                </a:solidFill>
                <a:effectLst>
                  <a:outerShdw blurRad="38100" dist="38100" dir="2700000" algn="tl">
                    <a:srgbClr val="000000">
                      <a:alpha val="43137"/>
                    </a:srgbClr>
                  </a:outerShdw>
                </a:effectLst>
              </a:rPr>
              <a:t>statin</a:t>
            </a:r>
            <a:r>
              <a:rPr lang="en-US" sz="1800" dirty="0">
                <a:effectLst>
                  <a:outerShdw blurRad="38100" dist="38100" dir="2700000" algn="tl">
                    <a:srgbClr val="000000">
                      <a:alpha val="43137"/>
                    </a:srgbClr>
                  </a:outerShdw>
                </a:effectLst>
              </a:rPr>
              <a:t>) therapy on </a:t>
            </a:r>
            <a:r>
              <a:rPr lang="en-US" sz="1800" dirty="0" smtClean="0">
                <a:effectLst>
                  <a:outerShdw blurRad="38100" dist="38100" dir="2700000" algn="tl">
                    <a:srgbClr val="000000">
                      <a:alpha val="43137"/>
                    </a:srgbClr>
                  </a:outerShdw>
                </a:effectLst>
              </a:rPr>
              <a:t>CVD outcomes</a:t>
            </a:r>
            <a:endParaRPr lang="en-US" sz="2000" dirty="0">
              <a:effectLst>
                <a:outerShdw blurRad="38100" dist="38100" dir="2700000" algn="tl">
                  <a:srgbClr val="000000">
                    <a:alpha val="43137"/>
                  </a:srgbClr>
                </a:outerShdw>
              </a:effectLst>
            </a:endParaRPr>
          </a:p>
          <a:p>
            <a:pPr lvl="1"/>
            <a:r>
              <a:rPr lang="en-US" sz="1600" u="sng" dirty="0" smtClean="0">
                <a:effectLst>
                  <a:outerShdw blurRad="38100" dist="38100" dir="2700000" algn="tl">
                    <a:srgbClr val="000000">
                      <a:alpha val="43137"/>
                    </a:srgbClr>
                  </a:outerShdw>
                </a:effectLst>
              </a:rPr>
              <a:t>Primary</a:t>
            </a:r>
            <a:r>
              <a:rPr lang="en-US" sz="1600" dirty="0" smtClean="0">
                <a:effectLst>
                  <a:outerShdw blurRad="38100" dist="38100" dir="2700000" algn="tl">
                    <a:srgbClr val="000000">
                      <a:alpha val="43137"/>
                    </a:srgbClr>
                  </a:outerShdw>
                </a:effectLst>
              </a:rPr>
              <a:t> prevention</a:t>
            </a:r>
          </a:p>
          <a:p>
            <a:pPr lvl="1"/>
            <a:r>
              <a:rPr lang="en-US" sz="1600" u="sng" dirty="0" smtClean="0">
                <a:effectLst>
                  <a:outerShdw blurRad="38100" dist="38100" dir="2700000" algn="tl">
                    <a:srgbClr val="000000">
                      <a:alpha val="43137"/>
                    </a:srgbClr>
                  </a:outerShdw>
                </a:effectLst>
              </a:rPr>
              <a:t>Secondary</a:t>
            </a:r>
            <a:r>
              <a:rPr lang="en-US" sz="1600" dirty="0" smtClean="0">
                <a:effectLst>
                  <a:outerShdw blurRad="38100" dist="38100" dir="2700000" algn="tl">
                    <a:srgbClr val="000000">
                      <a:alpha val="43137"/>
                    </a:srgbClr>
                  </a:outerShdw>
                </a:effectLst>
              </a:rPr>
              <a:t> prevention</a:t>
            </a:r>
          </a:p>
          <a:p>
            <a:r>
              <a:rPr lang="en-US" sz="1800" dirty="0" smtClean="0">
                <a:effectLst>
                  <a:outerShdw blurRad="38100" dist="38100" dir="2700000" algn="tl">
                    <a:srgbClr val="000000">
                      <a:alpha val="43137"/>
                    </a:srgbClr>
                  </a:outerShdw>
                </a:effectLst>
              </a:rPr>
              <a:t>1 </a:t>
            </a:r>
            <a:r>
              <a:rPr lang="en-US" sz="1800" dirty="0">
                <a:effectLst>
                  <a:outerShdw blurRad="38100" dist="38100" dir="2700000" algn="tl">
                    <a:srgbClr val="000000">
                      <a:alpha val="43137"/>
                    </a:srgbClr>
                  </a:outerShdw>
                </a:effectLst>
              </a:rPr>
              <a:t>mmol/L </a:t>
            </a:r>
            <a:r>
              <a:rPr lang="en-US" sz="1800" dirty="0" smtClean="0">
                <a:effectLst>
                  <a:outerShdw blurRad="38100" dist="38100" dir="2700000" algn="tl">
                    <a:srgbClr val="000000">
                      <a:alpha val="43137"/>
                    </a:srgbClr>
                  </a:outerShdw>
                </a:effectLst>
              </a:rPr>
              <a:t>(</a:t>
            </a:r>
            <a:r>
              <a:rPr lang="en-US" sz="1800" dirty="0" smtClean="0">
                <a:solidFill>
                  <a:srgbClr val="FFC000"/>
                </a:solidFill>
                <a:effectLst>
                  <a:outerShdw blurRad="38100" dist="38100" dir="2700000" algn="tl">
                    <a:srgbClr val="000000">
                      <a:alpha val="43137"/>
                    </a:srgbClr>
                  </a:outerShdw>
                </a:effectLst>
              </a:rPr>
              <a:t>∼40 mg/dl</a:t>
            </a:r>
            <a:r>
              <a:rPr lang="en-US" sz="1800" dirty="0" smtClean="0">
                <a:effectLst>
                  <a:outerShdw blurRad="38100" dist="38100" dir="2700000" algn="tl">
                    <a:srgbClr val="000000">
                      <a:alpha val="43137"/>
                    </a:srgbClr>
                  </a:outerShdw>
                </a:effectLst>
              </a:rPr>
              <a:t>) reduction in LDL-C</a:t>
            </a:r>
          </a:p>
          <a:p>
            <a:pPr lvl="1"/>
            <a:r>
              <a:rPr lang="en-US" sz="1600" dirty="0" smtClean="0">
                <a:solidFill>
                  <a:srgbClr val="FFC000"/>
                </a:solidFill>
                <a:effectLst>
                  <a:outerShdw blurRad="38100" dist="38100" dir="2700000" algn="tl">
                    <a:srgbClr val="000000">
                      <a:alpha val="43137"/>
                    </a:srgbClr>
                  </a:outerShdw>
                </a:effectLst>
              </a:rPr>
              <a:t>10%</a:t>
            </a:r>
            <a:r>
              <a:rPr lang="en-US" sz="1600" dirty="0" smtClean="0">
                <a:effectLst>
                  <a:outerShdw blurRad="38100" dist="38100" dir="2700000" algn="tl">
                    <a:srgbClr val="000000">
                      <a:alpha val="43137"/>
                    </a:srgbClr>
                  </a:outerShdw>
                </a:effectLst>
              </a:rPr>
              <a:t> reduction in all-cause mortality</a:t>
            </a:r>
          </a:p>
          <a:p>
            <a:pPr lvl="1"/>
            <a:r>
              <a:rPr lang="en-US" sz="1600" dirty="0" smtClean="0">
                <a:solidFill>
                  <a:srgbClr val="FFC000"/>
                </a:solidFill>
                <a:effectLst>
                  <a:outerShdw blurRad="38100" dist="38100" dir="2700000" algn="tl">
                    <a:srgbClr val="000000">
                      <a:alpha val="43137"/>
                    </a:srgbClr>
                  </a:outerShdw>
                </a:effectLst>
              </a:rPr>
              <a:t>20%</a:t>
            </a:r>
            <a:r>
              <a:rPr lang="en-US" sz="1600" dirty="0" smtClean="0">
                <a:effectLst>
                  <a:outerShdw blurRad="38100" dist="38100" dir="2700000" algn="tl">
                    <a:srgbClr val="000000">
                      <a:alpha val="43137"/>
                    </a:srgbClr>
                  </a:outerShdw>
                </a:effectLst>
              </a:rPr>
              <a:t> reduction in CVD mortality</a:t>
            </a:r>
          </a:p>
          <a:p>
            <a:r>
              <a:rPr lang="en-US" sz="1800" dirty="0" smtClean="0">
                <a:effectLst>
                  <a:outerShdw blurRad="38100" dist="38100" dir="2700000" algn="tl">
                    <a:srgbClr val="000000">
                      <a:alpha val="43137"/>
                    </a:srgbClr>
                  </a:outerShdw>
                </a:effectLst>
              </a:rPr>
              <a:t>No </a:t>
            </a:r>
            <a:r>
              <a:rPr lang="en-US" sz="1800" dirty="0">
                <a:effectLst>
                  <a:outerShdw blurRad="38100" dist="38100" dir="2700000" algn="tl">
                    <a:srgbClr val="000000">
                      <a:alpha val="43137"/>
                    </a:srgbClr>
                  </a:outerShdw>
                </a:effectLst>
              </a:rPr>
              <a:t>evidence of any </a:t>
            </a:r>
            <a:r>
              <a:rPr lang="en-US" sz="1800" u="sng" dirty="0">
                <a:effectLst>
                  <a:outerShdw blurRad="38100" dist="38100" dir="2700000" algn="tl">
                    <a:srgbClr val="000000">
                      <a:alpha val="43137"/>
                    </a:srgbClr>
                  </a:outerShdw>
                </a:effectLst>
              </a:rPr>
              <a:t>threshold</a:t>
            </a:r>
            <a:r>
              <a:rPr lang="en-US" sz="1800" dirty="0">
                <a:effectLst>
                  <a:outerShdw blurRad="38100" dist="38100" dir="2700000" algn="tl">
                    <a:srgbClr val="000000">
                      <a:alpha val="43137"/>
                    </a:srgbClr>
                  </a:outerShdw>
                </a:effectLst>
              </a:rPr>
              <a:t> within the </a:t>
            </a:r>
            <a:r>
              <a:rPr lang="en-US" sz="1800" dirty="0" smtClean="0">
                <a:effectLst>
                  <a:outerShdw blurRad="38100" dist="38100" dir="2700000" algn="tl">
                    <a:srgbClr val="000000">
                      <a:alpha val="43137"/>
                    </a:srgbClr>
                  </a:outerShdw>
                </a:effectLst>
              </a:rPr>
              <a:t>cholesterol range</a:t>
            </a:r>
          </a:p>
          <a:p>
            <a:pPr lvl="1"/>
            <a:r>
              <a:rPr lang="en-US" sz="1600" u="sng" dirty="0" smtClean="0">
                <a:effectLst>
                  <a:outerShdw blurRad="38100" dist="38100" dir="2700000" algn="tl">
                    <a:srgbClr val="000000">
                      <a:alpha val="43137"/>
                    </a:srgbClr>
                  </a:outerShdw>
                </a:effectLst>
              </a:rPr>
              <a:t>No</a:t>
            </a:r>
            <a:r>
              <a:rPr lang="en-US" sz="1600" dirty="0" smtClean="0">
                <a:effectLst>
                  <a:outerShdw blurRad="38100" dist="38100" dir="2700000" algn="tl">
                    <a:srgbClr val="000000">
                      <a:alpha val="43137"/>
                    </a:srgbClr>
                  </a:outerShdw>
                </a:effectLst>
              </a:rPr>
              <a:t> </a:t>
            </a:r>
            <a:r>
              <a:rPr lang="en-US" sz="1600" dirty="0" smtClean="0">
                <a:solidFill>
                  <a:srgbClr val="FFC000"/>
                </a:solidFill>
                <a:effectLst>
                  <a:outerShdw blurRad="38100" dist="38100" dir="2700000" algn="tl">
                    <a:srgbClr val="000000">
                      <a:alpha val="43137"/>
                    </a:srgbClr>
                  </a:outerShdw>
                </a:effectLst>
              </a:rPr>
              <a:t>”J point” </a:t>
            </a:r>
            <a:r>
              <a:rPr lang="en-US" sz="1600" dirty="0" smtClean="0">
                <a:effectLst>
                  <a:outerShdw blurRad="38100" dist="38100" dir="2700000" algn="tl">
                    <a:srgbClr val="000000">
                      <a:alpha val="43137"/>
                    </a:srgbClr>
                  </a:outerShdw>
                </a:effectLst>
              </a:rPr>
              <a:t>or </a:t>
            </a:r>
            <a:r>
              <a:rPr lang="en-US" sz="1600" u="sng" dirty="0" smtClean="0">
                <a:effectLst>
                  <a:outerShdw blurRad="38100" dist="38100" dir="2700000" algn="tl">
                    <a:srgbClr val="000000">
                      <a:alpha val="43137"/>
                    </a:srgbClr>
                  </a:outerShdw>
                </a:effectLst>
              </a:rPr>
              <a:t>dangerous</a:t>
            </a:r>
            <a:r>
              <a:rPr lang="en-US" sz="1600" dirty="0" smtClean="0">
                <a:effectLst>
                  <a:outerShdw blurRad="38100" dist="38100" dir="2700000" algn="tl">
                    <a:srgbClr val="000000">
                      <a:alpha val="43137"/>
                    </a:srgbClr>
                  </a:outerShdw>
                </a:effectLst>
              </a:rPr>
              <a:t> lower threshold for LDL levels</a:t>
            </a:r>
          </a:p>
          <a:p>
            <a:pPr lvl="1"/>
            <a:r>
              <a:rPr lang="en-US" sz="1600" dirty="0" smtClean="0">
                <a:effectLst>
                  <a:outerShdw blurRad="38100" dist="38100" dir="2700000" algn="tl">
                    <a:srgbClr val="000000">
                      <a:alpha val="43137"/>
                    </a:srgbClr>
                  </a:outerShdw>
                </a:effectLst>
              </a:rPr>
              <a:t>LDL-C </a:t>
            </a:r>
            <a:r>
              <a:rPr lang="en-US" sz="1600" dirty="0">
                <a:effectLst>
                  <a:outerShdw blurRad="38100" dist="38100" dir="2700000" algn="tl">
                    <a:srgbClr val="000000">
                      <a:alpha val="43137"/>
                    </a:srgbClr>
                  </a:outerShdw>
                </a:effectLst>
              </a:rPr>
              <a:t>at which </a:t>
            </a:r>
            <a:r>
              <a:rPr lang="en-US" sz="1600" dirty="0" smtClean="0">
                <a:effectLst>
                  <a:outerShdw blurRad="38100" dist="38100" dir="2700000" algn="tl">
                    <a:srgbClr val="000000">
                      <a:alpha val="43137"/>
                    </a:srgbClr>
                  </a:outerShdw>
                </a:effectLst>
              </a:rPr>
              <a:t>CVD event rate approaches </a:t>
            </a:r>
            <a:r>
              <a:rPr lang="en-US" sz="1600" dirty="0">
                <a:effectLst>
                  <a:outerShdw blurRad="38100" dist="38100" dir="2700000" algn="tl">
                    <a:srgbClr val="000000">
                      <a:alpha val="43137"/>
                    </a:srgbClr>
                  </a:outerShdw>
                </a:effectLst>
              </a:rPr>
              <a:t>zero </a:t>
            </a:r>
            <a:r>
              <a:rPr lang="en-US" sz="1600" dirty="0" smtClean="0">
                <a:effectLst>
                  <a:outerShdw blurRad="38100" dist="38100" dir="2700000" algn="tl">
                    <a:srgbClr val="000000">
                      <a:alpha val="43137"/>
                    </a:srgbClr>
                  </a:outerShdw>
                </a:effectLst>
              </a:rPr>
              <a:t>is </a:t>
            </a:r>
            <a:r>
              <a:rPr lang="en-US" sz="1400" dirty="0" smtClean="0">
                <a:solidFill>
                  <a:srgbClr val="FFC000"/>
                </a:solidFill>
                <a:effectLst>
                  <a:outerShdw blurRad="38100" dist="38100" dir="2700000" algn="tl">
                    <a:srgbClr val="000000">
                      <a:alpha val="43137"/>
                    </a:srgbClr>
                  </a:outerShdw>
                </a:effectLst>
              </a:rPr>
              <a:t>∼</a:t>
            </a:r>
            <a:r>
              <a:rPr lang="en-US" sz="1600" dirty="0" smtClean="0">
                <a:solidFill>
                  <a:srgbClr val="FFC000"/>
                </a:solidFill>
                <a:effectLst>
                  <a:outerShdw blurRad="38100" dist="38100" dir="2700000" algn="tl">
                    <a:srgbClr val="000000">
                      <a:alpha val="43137"/>
                    </a:srgbClr>
                  </a:outerShdw>
                </a:effectLst>
              </a:rPr>
              <a:t>60 mg/dl </a:t>
            </a:r>
            <a:r>
              <a:rPr lang="en-US" sz="1600" dirty="0">
                <a:effectLst>
                  <a:outerShdw blurRad="38100" dist="38100" dir="2700000" algn="tl">
                    <a:srgbClr val="000000">
                      <a:alpha val="43137"/>
                    </a:srgbClr>
                  </a:outerShdw>
                </a:effectLst>
              </a:rPr>
              <a:t>in </a:t>
            </a:r>
            <a:r>
              <a:rPr lang="en-US" sz="1600" u="sng" dirty="0">
                <a:effectLst>
                  <a:outerShdw blurRad="38100" dist="38100" dir="2700000" algn="tl">
                    <a:srgbClr val="000000">
                      <a:alpha val="43137"/>
                    </a:srgbClr>
                  </a:outerShdw>
                </a:effectLst>
              </a:rPr>
              <a:t>primary prevention </a:t>
            </a:r>
            <a:r>
              <a:rPr lang="en-US" sz="1600" dirty="0">
                <a:effectLst>
                  <a:outerShdw blurRad="38100" dist="38100" dir="2700000" algn="tl">
                    <a:srgbClr val="000000">
                      <a:alpha val="43137"/>
                    </a:srgbClr>
                  </a:outerShdw>
                </a:effectLst>
              </a:rPr>
              <a:t>studies and </a:t>
            </a:r>
            <a:r>
              <a:rPr lang="en-US" sz="1400" dirty="0" smtClean="0">
                <a:solidFill>
                  <a:srgbClr val="FFC000"/>
                </a:solidFill>
                <a:effectLst>
                  <a:outerShdw blurRad="38100" dist="38100" dir="2700000" algn="tl">
                    <a:srgbClr val="000000">
                      <a:alpha val="43137"/>
                    </a:srgbClr>
                  </a:outerShdw>
                </a:effectLst>
              </a:rPr>
              <a:t>∼</a:t>
            </a:r>
            <a:r>
              <a:rPr lang="en-US" sz="1600" dirty="0" smtClean="0">
                <a:solidFill>
                  <a:srgbClr val="FFC000"/>
                </a:solidFill>
                <a:effectLst>
                  <a:outerShdw blurRad="38100" dist="38100" dir="2700000" algn="tl">
                    <a:srgbClr val="000000">
                      <a:alpha val="43137"/>
                    </a:srgbClr>
                  </a:outerShdw>
                </a:effectLst>
              </a:rPr>
              <a:t>30 </a:t>
            </a:r>
            <a:r>
              <a:rPr lang="en-US" sz="1600" dirty="0">
                <a:solidFill>
                  <a:srgbClr val="FFC000"/>
                </a:solidFill>
                <a:effectLst>
                  <a:outerShdw blurRad="38100" dist="38100" dir="2700000" algn="tl">
                    <a:srgbClr val="000000">
                      <a:alpha val="43137"/>
                    </a:srgbClr>
                  </a:outerShdw>
                </a:effectLst>
              </a:rPr>
              <a:t>mg/dl </a:t>
            </a:r>
            <a:r>
              <a:rPr lang="en-US" sz="1600" dirty="0">
                <a:effectLst>
                  <a:outerShdw blurRad="38100" dist="38100" dir="2700000" algn="tl">
                    <a:srgbClr val="000000">
                      <a:alpha val="43137"/>
                    </a:srgbClr>
                  </a:outerShdw>
                </a:effectLst>
              </a:rPr>
              <a:t>in </a:t>
            </a:r>
            <a:r>
              <a:rPr lang="en-US" sz="1600" u="sng" dirty="0" smtClean="0">
                <a:effectLst>
                  <a:outerShdw blurRad="38100" dist="38100" dir="2700000" algn="tl">
                    <a:srgbClr val="000000">
                      <a:alpha val="43137"/>
                    </a:srgbClr>
                  </a:outerShdw>
                </a:effectLst>
              </a:rPr>
              <a:t>secondary prevention</a:t>
            </a:r>
            <a:r>
              <a:rPr lang="en-US" sz="1600" dirty="0" smtClean="0">
                <a:effectLst>
                  <a:outerShdw blurRad="38100" dist="38100" dir="2700000" algn="tl">
                    <a:srgbClr val="000000">
                      <a:alpha val="43137"/>
                    </a:srgbClr>
                  </a:outerShdw>
                </a:effectLst>
              </a:rPr>
              <a:t> studies</a:t>
            </a:r>
          </a:p>
          <a:p>
            <a:r>
              <a:rPr lang="en-US" sz="1800" dirty="0" smtClean="0">
                <a:effectLst>
                  <a:outerShdw blurRad="38100" dist="38100" dir="2700000" algn="tl">
                    <a:srgbClr val="000000">
                      <a:alpha val="43137"/>
                    </a:srgbClr>
                  </a:outerShdw>
                </a:effectLst>
              </a:rPr>
              <a:t>Statin </a:t>
            </a:r>
            <a:r>
              <a:rPr lang="en-US" sz="1800" dirty="0">
                <a:effectLst>
                  <a:outerShdw blurRad="38100" dist="38100" dir="2700000" algn="tl">
                    <a:srgbClr val="000000">
                      <a:alpha val="43137"/>
                    </a:srgbClr>
                  </a:outerShdw>
                </a:effectLst>
              </a:rPr>
              <a:t>therapy is associated with a slightly increased risk of </a:t>
            </a:r>
            <a:r>
              <a:rPr lang="en-US" sz="1800" u="sng" dirty="0" smtClean="0">
                <a:effectLst>
                  <a:outerShdw blurRad="38100" dist="38100" dir="2700000" algn="tl">
                    <a:srgbClr val="000000">
                      <a:alpha val="43137"/>
                    </a:srgbClr>
                  </a:outerShdw>
                </a:effectLst>
              </a:rPr>
              <a:t>diabetes</a:t>
            </a:r>
          </a:p>
          <a:p>
            <a:pPr lvl="1"/>
            <a:r>
              <a:rPr lang="en-US" sz="1600" dirty="0" smtClean="0">
                <a:solidFill>
                  <a:srgbClr val="FFC000"/>
                </a:solidFill>
                <a:effectLst>
                  <a:outerShdw blurRad="38100" dist="38100" dir="2700000" algn="tl">
                    <a:srgbClr val="000000">
                      <a:alpha val="43137"/>
                    </a:srgbClr>
                  </a:outerShdw>
                </a:effectLst>
              </a:rPr>
              <a:t>Elderly</a:t>
            </a:r>
          </a:p>
          <a:p>
            <a:pPr lvl="1"/>
            <a:r>
              <a:rPr lang="en-US" sz="1600" dirty="0" smtClean="0">
                <a:solidFill>
                  <a:srgbClr val="FFC000"/>
                </a:solidFill>
                <a:effectLst>
                  <a:outerShdw blurRad="38100" dist="38100" dir="2700000" algn="tl">
                    <a:srgbClr val="000000">
                      <a:alpha val="43137"/>
                    </a:srgbClr>
                  </a:outerShdw>
                </a:effectLst>
              </a:rPr>
              <a:t>Intensive therapy</a:t>
            </a:r>
          </a:p>
          <a:p>
            <a:pPr lvl="1"/>
            <a:r>
              <a:rPr lang="en-US" sz="1600" dirty="0" smtClean="0">
                <a:solidFill>
                  <a:srgbClr val="FFC000"/>
                </a:solidFill>
                <a:effectLst>
                  <a:outerShdw blurRad="38100" dist="38100" dir="2700000" algn="tl">
                    <a:srgbClr val="000000">
                      <a:alpha val="43137"/>
                    </a:srgbClr>
                  </a:outerShdw>
                </a:effectLst>
              </a:rPr>
              <a:t>Rosuvastatin</a:t>
            </a:r>
          </a:p>
          <a:p>
            <a:r>
              <a:rPr lang="en-US" sz="1800" u="sng" dirty="0" smtClean="0">
                <a:effectLst>
                  <a:outerShdw blurRad="38100" dist="38100" dir="2700000" algn="tl">
                    <a:srgbClr val="000000">
                      <a:alpha val="43137"/>
                    </a:srgbClr>
                  </a:outerShdw>
                </a:effectLst>
              </a:rPr>
              <a:t>CVD</a:t>
            </a:r>
            <a:r>
              <a:rPr lang="en-US" sz="1800" dirty="0" smtClean="0">
                <a:effectLst>
                  <a:outerShdw blurRad="38100" dist="38100" dir="2700000" algn="tl">
                    <a:srgbClr val="000000">
                      <a:alpha val="43137"/>
                    </a:srgbClr>
                  </a:outerShdw>
                </a:effectLst>
              </a:rPr>
              <a:t> event rate reduction with statins </a:t>
            </a:r>
            <a:r>
              <a:rPr lang="en-US" sz="1800" u="sng" dirty="0" smtClean="0">
                <a:effectLst>
                  <a:outerShdw blurRad="38100" dist="38100" dir="2700000" algn="tl">
                    <a:srgbClr val="000000">
                      <a:alpha val="43137"/>
                    </a:srgbClr>
                  </a:outerShdw>
                </a:effectLst>
              </a:rPr>
              <a:t>outweighed</a:t>
            </a:r>
            <a:r>
              <a:rPr lang="en-US" sz="1800" dirty="0" smtClean="0">
                <a:effectLst>
                  <a:outerShdw blurRad="38100" dist="38100" dir="2700000" algn="tl">
                    <a:srgbClr val="000000">
                      <a:alpha val="43137"/>
                    </a:srgbClr>
                  </a:outerShdw>
                </a:effectLst>
              </a:rPr>
              <a:t> the risk of incident </a:t>
            </a:r>
            <a:r>
              <a:rPr lang="en-US" sz="1800" u="sng" dirty="0" smtClean="0">
                <a:effectLst>
                  <a:outerShdw blurRad="38100" dist="38100" dir="2700000" algn="tl">
                    <a:srgbClr val="000000">
                      <a:alpha val="43137"/>
                    </a:srgbClr>
                  </a:outerShdw>
                </a:effectLst>
              </a:rPr>
              <a:t>diabetes</a:t>
            </a:r>
            <a:r>
              <a:rPr lang="en-US" sz="1800" dirty="0" smtClean="0">
                <a:effectLst>
                  <a:outerShdw blurRad="38100" dist="38100" dir="2700000" algn="tl">
                    <a:srgbClr val="000000">
                      <a:alpha val="43137"/>
                    </a:srgbClr>
                  </a:outerShdw>
                </a:effectLst>
              </a:rPr>
              <a:t> even for patients at highest risk for diabetes</a:t>
            </a:r>
          </a:p>
          <a:p>
            <a:r>
              <a:rPr lang="en-US" sz="1800" dirty="0" smtClean="0">
                <a:effectLst>
                  <a:outerShdw blurRad="38100" dist="38100" dir="2700000" algn="tl">
                    <a:srgbClr val="000000">
                      <a:alpha val="43137"/>
                    </a:srgbClr>
                  </a:outerShdw>
                </a:effectLst>
              </a:rPr>
              <a:t>Clinical decision-making should </a:t>
            </a:r>
            <a:r>
              <a:rPr lang="en-US" sz="1800" u="sng" dirty="0" smtClean="0">
                <a:effectLst>
                  <a:outerShdw blurRad="38100" dist="38100" dir="2700000" algn="tl">
                    <a:srgbClr val="000000">
                      <a:alpha val="43137"/>
                    </a:srgbClr>
                  </a:outerShdw>
                </a:effectLst>
              </a:rPr>
              <a:t>not</a:t>
            </a:r>
            <a:r>
              <a:rPr lang="en-US" sz="1800" dirty="0" smtClean="0">
                <a:effectLst>
                  <a:outerShdw blurRad="38100" dist="38100" dir="2700000" algn="tl">
                    <a:srgbClr val="000000">
                      <a:alpha val="43137"/>
                    </a:srgbClr>
                  </a:outerShdw>
                </a:effectLst>
              </a:rPr>
              <a:t> </a:t>
            </a:r>
            <a:r>
              <a:rPr lang="en-US" sz="1800" dirty="0">
                <a:effectLst>
                  <a:outerShdw blurRad="38100" dist="38100" dir="2700000" algn="tl">
                    <a:srgbClr val="000000">
                      <a:alpha val="43137"/>
                    </a:srgbClr>
                  </a:outerShdw>
                </a:effectLst>
              </a:rPr>
              <a:t>be </a:t>
            </a:r>
            <a:r>
              <a:rPr lang="en-US" sz="1800" dirty="0" smtClean="0">
                <a:effectLst>
                  <a:outerShdw blurRad="38100" dist="38100" dir="2700000" algn="tl">
                    <a:srgbClr val="000000">
                      <a:alpha val="43137"/>
                    </a:srgbClr>
                  </a:outerShdw>
                </a:effectLst>
              </a:rPr>
              <a:t>changed for patients </a:t>
            </a:r>
            <a:r>
              <a:rPr lang="en-US" sz="1800" dirty="0">
                <a:effectLst>
                  <a:outerShdw blurRad="38100" dist="38100" dir="2700000" algn="tl">
                    <a:srgbClr val="000000">
                      <a:alpha val="43137"/>
                    </a:srgbClr>
                  </a:outerShdw>
                </a:effectLst>
              </a:rPr>
              <a:t>in </a:t>
            </a:r>
            <a:r>
              <a:rPr lang="en-US" sz="1800" dirty="0" smtClean="0">
                <a:effectLst>
                  <a:outerShdw blurRad="38100" dist="38100" dir="2700000" algn="tl">
                    <a:srgbClr val="000000">
                      <a:alpha val="43137"/>
                    </a:srgbClr>
                  </a:outerShdw>
                </a:effectLst>
              </a:rPr>
              <a:t>whom statin </a:t>
            </a:r>
            <a:r>
              <a:rPr lang="en-US" sz="1800" dirty="0">
                <a:effectLst>
                  <a:outerShdw blurRad="38100" dist="38100" dir="2700000" algn="tl">
                    <a:srgbClr val="000000">
                      <a:alpha val="43137"/>
                    </a:srgbClr>
                  </a:outerShdw>
                </a:effectLst>
              </a:rPr>
              <a:t>therapy is </a:t>
            </a:r>
            <a:r>
              <a:rPr lang="en-US" sz="1800" u="sng" dirty="0" smtClean="0">
                <a:effectLst>
                  <a:outerShdw blurRad="38100" dist="38100" dir="2700000" algn="tl">
                    <a:srgbClr val="000000">
                      <a:alpha val="43137"/>
                    </a:srgbClr>
                  </a:outerShdw>
                </a:effectLst>
              </a:rPr>
              <a:t>recommended</a:t>
            </a:r>
          </a:p>
        </p:txBody>
      </p:sp>
    </p:spTree>
    <p:extLst>
      <p:ext uri="{BB962C8B-B14F-4D97-AF65-F5344CB8AC3E}">
        <p14:creationId xmlns:p14="http://schemas.microsoft.com/office/powerpoint/2010/main" val="700043475"/>
      </p:ext>
    </p:extLst>
  </p:cSld>
  <p:clrMapOvr>
    <a:masterClrMapping/>
  </p:clrMapOvr>
  <p:transition>
    <p:fade thruBlk="1"/>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800" dirty="0" smtClean="0">
                <a:effectLst>
                  <a:outerShdw blurRad="38100" dist="38100" dir="2700000" algn="tl">
                    <a:srgbClr val="000000">
                      <a:alpha val="43137"/>
                    </a:srgbClr>
                  </a:outerShdw>
                </a:effectLst>
              </a:rPr>
              <a:t>Drug Resistant Hypercholesterolemia</a:t>
            </a:r>
            <a:endParaRPr lang="en-US" sz="3800"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0" y="685800"/>
            <a:ext cx="9144000" cy="6172200"/>
          </a:xfrm>
        </p:spPr>
        <p:txBody>
          <a:bodyPr/>
          <a:lstStyle/>
          <a:p>
            <a:r>
              <a:rPr lang="en-US" sz="3200" dirty="0" smtClean="0">
                <a:effectLst>
                  <a:outerShdw blurRad="38100" dist="38100" dir="2700000" algn="tl">
                    <a:srgbClr val="000000">
                      <a:alpha val="43137"/>
                    </a:srgbClr>
                  </a:outerShdw>
                </a:effectLst>
              </a:rPr>
              <a:t>Definition</a:t>
            </a:r>
          </a:p>
          <a:p>
            <a:pPr lvl="1"/>
            <a:r>
              <a:rPr lang="en-US" sz="2800" dirty="0" smtClean="0">
                <a:solidFill>
                  <a:srgbClr val="FFC000"/>
                </a:solidFill>
                <a:effectLst>
                  <a:outerShdw blurRad="38100" dist="38100" dir="2700000" algn="tl">
                    <a:srgbClr val="000000">
                      <a:alpha val="43137"/>
                    </a:srgbClr>
                  </a:outerShdw>
                </a:effectLst>
              </a:rPr>
              <a:t>LDL-C &gt;</a:t>
            </a:r>
            <a:r>
              <a:rPr lang="en-US" sz="2800" dirty="0">
                <a:solidFill>
                  <a:srgbClr val="FFC000"/>
                </a:solidFill>
                <a:effectLst>
                  <a:outerShdw blurRad="38100" dist="38100" dir="2700000" algn="tl">
                    <a:srgbClr val="000000">
                      <a:alpha val="43137"/>
                    </a:srgbClr>
                  </a:outerShdw>
                </a:effectLst>
              </a:rPr>
              <a:t>250 </a:t>
            </a:r>
            <a:r>
              <a:rPr lang="en-US" sz="2800" dirty="0" smtClean="0">
                <a:solidFill>
                  <a:srgbClr val="FFC000"/>
                </a:solidFill>
                <a:effectLst>
                  <a:outerShdw blurRad="38100" dist="38100" dir="2700000" algn="tl">
                    <a:srgbClr val="000000">
                      <a:alpha val="43137"/>
                    </a:srgbClr>
                  </a:outerShdw>
                </a:effectLst>
              </a:rPr>
              <a:t>mg/dl </a:t>
            </a:r>
            <a:r>
              <a:rPr lang="en-US" sz="2800" dirty="0">
                <a:solidFill>
                  <a:srgbClr val="FFC000"/>
                </a:solidFill>
                <a:effectLst>
                  <a:outerShdw blurRad="38100" dist="38100" dir="2700000" algn="tl">
                    <a:srgbClr val="000000">
                      <a:alpha val="43137"/>
                    </a:srgbClr>
                  </a:outerShdw>
                </a:effectLst>
              </a:rPr>
              <a:t>without </a:t>
            </a:r>
            <a:r>
              <a:rPr lang="en-US" sz="2800" dirty="0" smtClean="0">
                <a:solidFill>
                  <a:srgbClr val="FFC000"/>
                </a:solidFill>
                <a:effectLst>
                  <a:outerShdw blurRad="38100" dist="38100" dir="2700000" algn="tl">
                    <a:srgbClr val="000000">
                      <a:alpha val="43137"/>
                    </a:srgbClr>
                  </a:outerShdw>
                </a:effectLst>
              </a:rPr>
              <a:t>CVD</a:t>
            </a:r>
          </a:p>
          <a:p>
            <a:pPr lvl="1"/>
            <a:r>
              <a:rPr lang="en-US" sz="2800" dirty="0" smtClean="0">
                <a:solidFill>
                  <a:srgbClr val="FFC000"/>
                </a:solidFill>
                <a:effectLst>
                  <a:outerShdw blurRad="38100" dist="38100" dir="2700000" algn="tl">
                    <a:srgbClr val="000000">
                      <a:alpha val="43137"/>
                    </a:srgbClr>
                  </a:outerShdw>
                </a:effectLst>
              </a:rPr>
              <a:t>LDL-C </a:t>
            </a:r>
            <a:r>
              <a:rPr lang="en-US" sz="2800" dirty="0">
                <a:solidFill>
                  <a:srgbClr val="FFC000"/>
                </a:solidFill>
                <a:effectLst>
                  <a:outerShdw blurRad="38100" dist="38100" dir="2700000" algn="tl">
                    <a:srgbClr val="000000">
                      <a:alpha val="43137"/>
                    </a:srgbClr>
                  </a:outerShdw>
                </a:effectLst>
              </a:rPr>
              <a:t>&gt;200 </a:t>
            </a:r>
            <a:r>
              <a:rPr lang="en-US" sz="2800" dirty="0" smtClean="0">
                <a:solidFill>
                  <a:srgbClr val="FFC000"/>
                </a:solidFill>
                <a:effectLst>
                  <a:outerShdw blurRad="38100" dist="38100" dir="2700000" algn="tl">
                    <a:srgbClr val="000000">
                      <a:alpha val="43137"/>
                    </a:srgbClr>
                  </a:outerShdw>
                </a:effectLst>
              </a:rPr>
              <a:t>mg/dl with CVD</a:t>
            </a:r>
          </a:p>
          <a:p>
            <a:r>
              <a:rPr lang="en-US" sz="3200" dirty="0" smtClean="0">
                <a:effectLst>
                  <a:outerShdw blurRad="38100" dist="38100" dir="2700000" algn="tl">
                    <a:srgbClr val="000000">
                      <a:alpha val="43137"/>
                    </a:srgbClr>
                  </a:outerShdw>
                </a:effectLst>
              </a:rPr>
              <a:t>Management</a:t>
            </a:r>
          </a:p>
          <a:p>
            <a:pPr lvl="1"/>
            <a:r>
              <a:rPr lang="en-US" sz="2800" dirty="0" smtClean="0">
                <a:effectLst>
                  <a:outerShdw blurRad="38100" dist="38100" dir="2700000" algn="tl">
                    <a:srgbClr val="000000">
                      <a:alpha val="43137"/>
                    </a:srgbClr>
                  </a:outerShdw>
                </a:effectLst>
              </a:rPr>
              <a:t>LDL apheresis</a:t>
            </a:r>
          </a:p>
          <a:p>
            <a:pPr lvl="1"/>
            <a:r>
              <a:rPr lang="en-US" sz="2800" dirty="0" smtClean="0">
                <a:effectLst>
                  <a:outerShdw blurRad="38100" dist="38100" dir="2700000" algn="tl">
                    <a:srgbClr val="000000">
                      <a:alpha val="43137"/>
                    </a:srgbClr>
                  </a:outerShdw>
                </a:effectLst>
              </a:rPr>
              <a:t>Partial </a:t>
            </a:r>
            <a:r>
              <a:rPr lang="en-US" sz="2800" dirty="0">
                <a:effectLst>
                  <a:outerShdw blurRad="38100" dist="38100" dir="2700000" algn="tl">
                    <a:srgbClr val="000000">
                      <a:alpha val="43137"/>
                    </a:srgbClr>
                  </a:outerShdw>
                </a:effectLst>
              </a:rPr>
              <a:t>ileal bypass </a:t>
            </a:r>
            <a:r>
              <a:rPr lang="en-US" sz="2800" dirty="0" smtClean="0">
                <a:effectLst>
                  <a:outerShdw blurRad="38100" dist="38100" dir="2700000" algn="tl">
                    <a:srgbClr val="000000">
                      <a:alpha val="43137"/>
                    </a:srgbClr>
                  </a:outerShdw>
                </a:effectLst>
              </a:rPr>
              <a:t>surgery</a:t>
            </a:r>
          </a:p>
          <a:p>
            <a:pPr lvl="1"/>
            <a:r>
              <a:rPr lang="en-US" sz="2800" dirty="0">
                <a:effectLst>
                  <a:outerShdw blurRad="38100" dist="38100" dir="2700000" algn="tl">
                    <a:srgbClr val="000000">
                      <a:alpha val="43137"/>
                    </a:srgbClr>
                  </a:outerShdw>
                </a:effectLst>
              </a:rPr>
              <a:t>Liver </a:t>
            </a:r>
            <a:r>
              <a:rPr lang="en-US" sz="2800" dirty="0" smtClean="0">
                <a:effectLst>
                  <a:outerShdw blurRad="38100" dist="38100" dir="2700000" algn="tl">
                    <a:srgbClr val="000000">
                      <a:alpha val="43137"/>
                    </a:srgbClr>
                  </a:outerShdw>
                </a:effectLst>
              </a:rPr>
              <a:t>transplantation</a:t>
            </a:r>
          </a:p>
          <a:p>
            <a:pPr lvl="2"/>
            <a:r>
              <a:rPr lang="en-US" sz="2400" dirty="0" smtClean="0">
                <a:effectLst>
                  <a:outerShdw blurRad="38100" dist="38100" dir="2700000" algn="tl">
                    <a:srgbClr val="000000">
                      <a:alpha val="43137"/>
                    </a:srgbClr>
                  </a:outerShdw>
                </a:effectLst>
              </a:rPr>
              <a:t>Familial hypercholesterolemia (homozygous)</a:t>
            </a:r>
          </a:p>
          <a:p>
            <a:pPr lvl="1"/>
            <a:r>
              <a:rPr lang="en-US" sz="2800" dirty="0" smtClean="0">
                <a:effectLst>
                  <a:outerShdw blurRad="38100" dist="38100" dir="2700000" algn="tl">
                    <a:srgbClr val="000000">
                      <a:alpha val="43137"/>
                    </a:srgbClr>
                  </a:outerShdw>
                </a:effectLst>
              </a:rPr>
              <a:t>Portocaval shunt</a:t>
            </a:r>
          </a:p>
        </p:txBody>
      </p:sp>
    </p:spTree>
    <p:extLst>
      <p:ext uri="{BB962C8B-B14F-4D97-AF65-F5344CB8AC3E}">
        <p14:creationId xmlns:p14="http://schemas.microsoft.com/office/powerpoint/2010/main" val="2856452756"/>
      </p:ext>
    </p:extLst>
  </p:cSld>
  <p:clrMapOvr>
    <a:masterClrMapping/>
  </p:clrMapOvr>
  <p:transition>
    <p:fade thruBlk="1"/>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ffectLst>
                  <a:outerShdw blurRad="38100" dist="38100" dir="2700000" algn="tl">
                    <a:srgbClr val="000000">
                      <a:alpha val="43137"/>
                    </a:srgbClr>
                  </a:outerShdw>
                </a:effectLst>
              </a:rPr>
              <a:t>LDL </a:t>
            </a:r>
            <a:r>
              <a:rPr lang="en-US" dirty="0" smtClean="0">
                <a:effectLst>
                  <a:outerShdw blurRad="38100" dist="38100" dir="2700000" algn="tl">
                    <a:srgbClr val="000000">
                      <a:alpha val="43137"/>
                    </a:srgbClr>
                  </a:outerShdw>
                </a:effectLst>
              </a:rPr>
              <a:t>Apheresis</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0" y="609600"/>
            <a:ext cx="9144000" cy="6248400"/>
          </a:xfrm>
        </p:spPr>
        <p:txBody>
          <a:bodyPr/>
          <a:lstStyle/>
          <a:p>
            <a:pPr lvl="0"/>
            <a:r>
              <a:rPr lang="en-US" sz="2800" dirty="0">
                <a:solidFill>
                  <a:srgbClr val="FFFFFF"/>
                </a:solidFill>
                <a:effectLst>
                  <a:outerShdw blurRad="38100" dist="38100" dir="2700000" algn="tl">
                    <a:srgbClr val="000000">
                      <a:alpha val="43137"/>
                    </a:srgbClr>
                  </a:outerShdw>
                </a:effectLst>
              </a:rPr>
              <a:t>Potential candidates</a:t>
            </a:r>
          </a:p>
          <a:p>
            <a:pPr lvl="1"/>
            <a:r>
              <a:rPr lang="en-US" sz="2400" dirty="0">
                <a:solidFill>
                  <a:srgbClr val="FFFFFF"/>
                </a:solidFill>
                <a:effectLst>
                  <a:outerShdw blurRad="38100" dist="38100" dir="2700000" algn="tl">
                    <a:srgbClr val="000000">
                      <a:alpha val="43137"/>
                    </a:srgbClr>
                  </a:outerShdw>
                </a:effectLst>
              </a:rPr>
              <a:t>CAD + LDL-C &gt;200 mg/dl after standard therapy</a:t>
            </a:r>
          </a:p>
          <a:p>
            <a:pPr lvl="1"/>
            <a:r>
              <a:rPr lang="en-US" sz="2400" dirty="0">
                <a:solidFill>
                  <a:srgbClr val="FFFFFF"/>
                </a:solidFill>
                <a:effectLst>
                  <a:outerShdw blurRad="38100" dist="38100" dir="2700000" algn="tl">
                    <a:srgbClr val="000000">
                      <a:alpha val="43137"/>
                    </a:srgbClr>
                  </a:outerShdw>
                </a:effectLst>
              </a:rPr>
              <a:t>Without CAD + LDL-C &gt;300 mg/dl after standard therapy</a:t>
            </a:r>
          </a:p>
          <a:p>
            <a:pPr lvl="1"/>
            <a:r>
              <a:rPr lang="en-US" sz="2400" dirty="0" smtClean="0">
                <a:solidFill>
                  <a:srgbClr val="FFFFFF"/>
                </a:solidFill>
                <a:effectLst>
                  <a:outerShdw blurRad="38100" dist="38100" dir="2700000" algn="tl">
                    <a:srgbClr val="000000">
                      <a:alpha val="43137"/>
                    </a:srgbClr>
                  </a:outerShdw>
                </a:effectLst>
              </a:rPr>
              <a:t>1</a:t>
            </a:r>
            <a:r>
              <a:rPr lang="en-US" sz="2400" baseline="30000" dirty="0" smtClean="0">
                <a:solidFill>
                  <a:srgbClr val="FFFFFF"/>
                </a:solidFill>
                <a:effectLst>
                  <a:outerShdw blurRad="38100" dist="38100" dir="2700000" algn="tl">
                    <a:srgbClr val="000000">
                      <a:alpha val="43137"/>
                    </a:srgbClr>
                  </a:outerShdw>
                </a:effectLst>
              </a:rPr>
              <a:t>st</a:t>
            </a:r>
            <a:r>
              <a:rPr lang="en-US" sz="2400" dirty="0" smtClean="0">
                <a:solidFill>
                  <a:srgbClr val="FFFFFF"/>
                </a:solidFill>
                <a:effectLst>
                  <a:outerShdw blurRad="38100" dist="38100" dir="2700000" algn="tl">
                    <a:srgbClr val="000000">
                      <a:alpha val="43137"/>
                    </a:srgbClr>
                  </a:outerShdw>
                </a:effectLst>
              </a:rPr>
              <a:t> degree </a:t>
            </a:r>
            <a:r>
              <a:rPr lang="en-US" sz="2400" dirty="0">
                <a:solidFill>
                  <a:srgbClr val="FFFFFF"/>
                </a:solidFill>
                <a:effectLst>
                  <a:outerShdw blurRad="38100" dist="38100" dir="2700000" algn="tl">
                    <a:srgbClr val="000000">
                      <a:alpha val="43137"/>
                    </a:srgbClr>
                  </a:outerShdw>
                </a:effectLst>
              </a:rPr>
              <a:t>relative with premature CAD + ↓</a:t>
            </a:r>
            <a:r>
              <a:rPr lang="en-US" sz="2400" dirty="0" smtClean="0">
                <a:solidFill>
                  <a:srgbClr val="FFFFFF"/>
                </a:solidFill>
                <a:effectLst>
                  <a:outerShdw blurRad="38100" dist="38100" dir="2700000" algn="tl">
                    <a:srgbClr val="000000">
                      <a:alpha val="43137"/>
                    </a:srgbClr>
                  </a:outerShdw>
                </a:effectLst>
              </a:rPr>
              <a:t>HDL-C /↑</a:t>
            </a:r>
            <a:r>
              <a:rPr lang="en-US" sz="2400" dirty="0">
                <a:solidFill>
                  <a:srgbClr val="FFFFFF"/>
                </a:solidFill>
                <a:effectLst>
                  <a:outerShdw blurRad="38100" dist="38100" dir="2700000" algn="tl">
                    <a:srgbClr val="000000">
                      <a:alpha val="43137"/>
                    </a:srgbClr>
                  </a:outerShdw>
                </a:effectLst>
              </a:rPr>
              <a:t>Lp(a)</a:t>
            </a:r>
          </a:p>
          <a:p>
            <a:pPr lvl="1"/>
            <a:r>
              <a:rPr lang="en-US" sz="2400" dirty="0">
                <a:solidFill>
                  <a:srgbClr val="FFFFFF"/>
                </a:solidFill>
                <a:effectLst>
                  <a:outerShdw blurRad="38100" dist="38100" dir="2700000" algn="tl">
                    <a:srgbClr val="000000">
                      <a:alpha val="43137"/>
                    </a:srgbClr>
                  </a:outerShdw>
                </a:effectLst>
              </a:rPr>
              <a:t>Familial hypercholesterolemia (homozygous)</a:t>
            </a:r>
          </a:p>
          <a:p>
            <a:pPr lvl="0"/>
            <a:r>
              <a:rPr lang="en-US" sz="2800" dirty="0">
                <a:solidFill>
                  <a:srgbClr val="FFFFFF"/>
                </a:solidFill>
                <a:effectLst>
                  <a:outerShdw blurRad="38100" dist="38100" dir="2700000" algn="tl">
                    <a:srgbClr val="000000">
                      <a:alpha val="43137"/>
                    </a:srgbClr>
                  </a:outerShdw>
                </a:effectLst>
              </a:rPr>
              <a:t>LDL-C decrement </a:t>
            </a:r>
          </a:p>
          <a:p>
            <a:pPr lvl="1"/>
            <a:r>
              <a:rPr lang="en-US" sz="2400" dirty="0">
                <a:solidFill>
                  <a:srgbClr val="FFFFFF"/>
                </a:solidFill>
                <a:effectLst>
                  <a:outerShdw blurRad="38100" dist="38100" dir="2700000" algn="tl">
                    <a:srgbClr val="000000">
                      <a:alpha val="43137"/>
                    </a:srgbClr>
                  </a:outerShdw>
                </a:effectLst>
              </a:rPr>
              <a:t>Acute = </a:t>
            </a:r>
            <a:r>
              <a:rPr lang="en-US" sz="2400" dirty="0">
                <a:solidFill>
                  <a:srgbClr val="FFC000"/>
                </a:solidFill>
                <a:effectLst>
                  <a:outerShdw blurRad="38100" dist="38100" dir="2700000" algn="tl">
                    <a:srgbClr val="000000">
                      <a:alpha val="43137"/>
                    </a:srgbClr>
                  </a:outerShdw>
                </a:effectLst>
              </a:rPr>
              <a:t>50-76%</a:t>
            </a:r>
          </a:p>
          <a:p>
            <a:pPr lvl="1"/>
            <a:r>
              <a:rPr lang="en-US" sz="2400" dirty="0">
                <a:solidFill>
                  <a:srgbClr val="FFFFFF"/>
                </a:solidFill>
                <a:effectLst>
                  <a:outerShdw blurRad="38100" dist="38100" dir="2700000" algn="tl">
                    <a:srgbClr val="000000">
                      <a:alpha val="43137"/>
                    </a:srgbClr>
                  </a:outerShdw>
                </a:effectLst>
              </a:rPr>
              <a:t>Chronic = </a:t>
            </a:r>
            <a:r>
              <a:rPr lang="en-US" sz="2400" dirty="0">
                <a:solidFill>
                  <a:srgbClr val="FFC000"/>
                </a:solidFill>
                <a:effectLst>
                  <a:outerShdw blurRad="38100" dist="38100" dir="2700000" algn="tl">
                    <a:srgbClr val="000000">
                      <a:alpha val="43137"/>
                    </a:srgbClr>
                  </a:outerShdw>
                </a:effectLst>
              </a:rPr>
              <a:t>30-40</a:t>
            </a:r>
            <a:r>
              <a:rPr lang="en-US" sz="2400" dirty="0" smtClean="0">
                <a:solidFill>
                  <a:srgbClr val="FFC000"/>
                </a:solidFill>
                <a:effectLst>
                  <a:outerShdw blurRad="38100" dist="38100" dir="2700000" algn="tl">
                    <a:srgbClr val="000000">
                      <a:alpha val="43137"/>
                    </a:srgbClr>
                  </a:outerShdw>
                </a:effectLst>
              </a:rPr>
              <a:t>%</a:t>
            </a:r>
          </a:p>
          <a:p>
            <a:r>
              <a:rPr lang="en-US" sz="2800" dirty="0">
                <a:solidFill>
                  <a:srgbClr val="FFFFFF"/>
                </a:solidFill>
                <a:effectLst>
                  <a:outerShdw blurRad="38100" dist="38100" dir="2700000" algn="tl">
                    <a:srgbClr val="000000">
                      <a:alpha val="43137"/>
                    </a:srgbClr>
                  </a:outerShdw>
                </a:effectLst>
              </a:rPr>
              <a:t>No study has demonstrated significantly improved survival with LDL apheresis</a:t>
            </a:r>
          </a:p>
        </p:txBody>
      </p:sp>
    </p:spTree>
    <p:extLst>
      <p:ext uri="{BB962C8B-B14F-4D97-AF65-F5344CB8AC3E}">
        <p14:creationId xmlns:p14="http://schemas.microsoft.com/office/powerpoint/2010/main" val="2646311726"/>
      </p:ext>
    </p:extLst>
  </p:cSld>
  <p:clrMapOvr>
    <a:masterClrMapping/>
  </p:clrMapOvr>
  <p:transition>
    <p:fade thruBlk="1"/>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500" dirty="0">
                <a:solidFill>
                  <a:srgbClr val="FFFFFF"/>
                </a:solidFill>
                <a:effectLst>
                  <a:outerShdw blurRad="38100" dist="38100" dir="2700000" algn="tl">
                    <a:srgbClr val="000000">
                      <a:alpha val="43137"/>
                    </a:srgbClr>
                  </a:outerShdw>
                </a:effectLst>
              </a:rPr>
              <a:t>New </a:t>
            </a:r>
            <a:r>
              <a:rPr lang="en-US" sz="3500" dirty="0" smtClean="0">
                <a:solidFill>
                  <a:srgbClr val="FFFFFF"/>
                </a:solidFill>
                <a:effectLst>
                  <a:outerShdw blurRad="38100" dist="38100" dir="2700000" algn="tl">
                    <a:srgbClr val="000000">
                      <a:alpha val="43137"/>
                    </a:srgbClr>
                  </a:outerShdw>
                </a:effectLst>
              </a:rPr>
              <a:t>and Emerging Therapeutic Candidates</a:t>
            </a:r>
            <a:endParaRPr lang="en-US" sz="3500" dirty="0"/>
          </a:p>
        </p:txBody>
      </p:sp>
      <p:sp>
        <p:nvSpPr>
          <p:cNvPr id="3" name="Content Placeholder 2"/>
          <p:cNvSpPr>
            <a:spLocks noGrp="1"/>
          </p:cNvSpPr>
          <p:nvPr>
            <p:ph idx="1"/>
          </p:nvPr>
        </p:nvSpPr>
        <p:spPr>
          <a:xfrm>
            <a:off x="0" y="609600"/>
            <a:ext cx="9144000" cy="6248400"/>
          </a:xfrm>
        </p:spPr>
        <p:txBody>
          <a:bodyPr/>
          <a:lstStyle/>
          <a:p>
            <a:r>
              <a:rPr lang="en-US" sz="1800" dirty="0" smtClean="0">
                <a:solidFill>
                  <a:srgbClr val="FFC000"/>
                </a:solidFill>
                <a:effectLst>
                  <a:outerShdw blurRad="38100" dist="38100" dir="2700000" algn="tl">
                    <a:srgbClr val="000000">
                      <a:alpha val="43137"/>
                    </a:srgbClr>
                  </a:outerShdw>
                </a:effectLst>
              </a:rPr>
              <a:t>Cholesteryl Ester Transfer Protein (CETP) Inhibitors</a:t>
            </a:r>
            <a:endParaRPr lang="en-US" sz="1600" dirty="0" smtClean="0">
              <a:solidFill>
                <a:srgbClr val="FFC000"/>
              </a:solidFill>
              <a:effectLst>
                <a:outerShdw blurRad="38100" dist="38100" dir="2700000" algn="tl">
                  <a:srgbClr val="000000">
                    <a:alpha val="43137"/>
                  </a:srgbClr>
                </a:outerShdw>
              </a:effectLst>
            </a:endParaRPr>
          </a:p>
          <a:p>
            <a:pPr lvl="1"/>
            <a:r>
              <a:rPr lang="en-US" sz="1600" dirty="0" smtClean="0">
                <a:effectLst>
                  <a:outerShdw blurRad="38100" dist="38100" dir="2700000" algn="tl">
                    <a:srgbClr val="000000">
                      <a:alpha val="43137"/>
                    </a:srgbClr>
                  </a:outerShdw>
                </a:effectLst>
              </a:rPr>
              <a:t>Anacetrapib</a:t>
            </a:r>
          </a:p>
          <a:p>
            <a:pPr lvl="1"/>
            <a:r>
              <a:rPr lang="en-US" sz="1600" dirty="0" smtClean="0">
                <a:effectLst>
                  <a:outerShdw blurRad="38100" dist="38100" dir="2700000" algn="tl">
                    <a:srgbClr val="000000">
                      <a:alpha val="43137"/>
                    </a:srgbClr>
                  </a:outerShdw>
                </a:effectLst>
              </a:rPr>
              <a:t>Evacetrapib</a:t>
            </a:r>
          </a:p>
          <a:p>
            <a:r>
              <a:rPr lang="en-US" sz="1800" dirty="0" smtClean="0">
                <a:solidFill>
                  <a:srgbClr val="FFC000"/>
                </a:solidFill>
                <a:effectLst>
                  <a:outerShdw blurRad="38100" dist="38100" dir="2700000" algn="tl">
                    <a:srgbClr val="000000">
                      <a:alpha val="43137"/>
                    </a:srgbClr>
                  </a:outerShdw>
                </a:effectLst>
              </a:rPr>
              <a:t>Apo B-100 antisense oligonucleotide</a:t>
            </a:r>
          </a:p>
          <a:p>
            <a:pPr lvl="1"/>
            <a:r>
              <a:rPr lang="en-US" sz="1600" dirty="0" smtClean="0">
                <a:effectLst>
                  <a:outerShdw blurRad="38100" dist="38100" dir="2700000" algn="tl">
                    <a:srgbClr val="000000">
                      <a:alpha val="43137"/>
                    </a:srgbClr>
                  </a:outerShdw>
                </a:effectLst>
              </a:rPr>
              <a:t>Mipomersen</a:t>
            </a:r>
          </a:p>
          <a:p>
            <a:r>
              <a:rPr lang="en-US" sz="1800" dirty="0" smtClean="0">
                <a:solidFill>
                  <a:srgbClr val="FFC000"/>
                </a:solidFill>
                <a:effectLst>
                  <a:outerShdw blurRad="38100" dist="38100" dir="2700000" algn="tl">
                    <a:srgbClr val="000000">
                      <a:alpha val="43137"/>
                    </a:srgbClr>
                  </a:outerShdw>
                </a:effectLst>
              </a:rPr>
              <a:t>Apo A1 mimetic</a:t>
            </a:r>
          </a:p>
          <a:p>
            <a:pPr lvl="1"/>
            <a:r>
              <a:rPr lang="en-US" sz="1600" dirty="0" smtClean="0">
                <a:effectLst>
                  <a:outerShdw blurRad="38100" dist="38100" dir="2700000" algn="tl">
                    <a:srgbClr val="000000">
                      <a:alpha val="43137"/>
                    </a:srgbClr>
                  </a:outerShdw>
                </a:effectLst>
              </a:rPr>
              <a:t>4F</a:t>
            </a:r>
          </a:p>
          <a:p>
            <a:pPr lvl="1"/>
            <a:r>
              <a:rPr lang="en-US" sz="1600" dirty="0" smtClean="0">
                <a:effectLst>
                  <a:outerShdw blurRad="38100" dist="38100" dir="2700000" algn="tl">
                    <a:srgbClr val="000000">
                      <a:alpha val="43137"/>
                    </a:srgbClr>
                  </a:outerShdw>
                </a:effectLst>
              </a:rPr>
              <a:t>5A</a:t>
            </a:r>
          </a:p>
          <a:p>
            <a:r>
              <a:rPr lang="en-US" sz="1800" dirty="0" smtClean="0">
                <a:solidFill>
                  <a:srgbClr val="FFC000"/>
                </a:solidFill>
                <a:effectLst>
                  <a:outerShdw blurRad="38100" dist="38100" dir="2700000" algn="tl">
                    <a:srgbClr val="000000">
                      <a:alpha val="43137"/>
                    </a:srgbClr>
                  </a:outerShdw>
                </a:effectLst>
              </a:rPr>
              <a:t>Proprotein Convertase Subtilisin/Kexin type 9 (PCSK9) inhibitors</a:t>
            </a:r>
            <a:endParaRPr lang="en-US" sz="1600" dirty="0" smtClean="0">
              <a:solidFill>
                <a:srgbClr val="FFC000"/>
              </a:solidFill>
              <a:effectLst>
                <a:outerShdw blurRad="38100" dist="38100" dir="2700000" algn="tl">
                  <a:srgbClr val="000000">
                    <a:alpha val="43137"/>
                  </a:srgbClr>
                </a:outerShdw>
              </a:effectLst>
            </a:endParaRPr>
          </a:p>
          <a:p>
            <a:pPr lvl="1"/>
            <a:r>
              <a:rPr lang="en-US" sz="1600" dirty="0" smtClean="0">
                <a:effectLst>
                  <a:outerShdw blurRad="38100" dist="38100" dir="2700000" algn="tl">
                    <a:srgbClr val="000000">
                      <a:alpha val="43137"/>
                    </a:srgbClr>
                  </a:outerShdw>
                </a:effectLst>
              </a:rPr>
              <a:t>Annexin A2 (endogenous inhibitor)</a:t>
            </a:r>
          </a:p>
          <a:p>
            <a:pPr lvl="1"/>
            <a:r>
              <a:rPr lang="en-US" sz="1600" dirty="0" smtClean="0">
                <a:effectLst>
                  <a:outerShdw blurRad="38100" dist="38100" dir="2700000" algn="tl">
                    <a:srgbClr val="000000">
                      <a:alpha val="43137"/>
                    </a:srgbClr>
                  </a:outerShdw>
                </a:effectLst>
              </a:rPr>
              <a:t>Secreted by liver and binds to LDR-R</a:t>
            </a:r>
          </a:p>
          <a:p>
            <a:pPr lvl="1"/>
            <a:r>
              <a:rPr lang="en-US" sz="1600" dirty="0" smtClean="0">
                <a:effectLst>
                  <a:outerShdw blurRad="38100" dist="38100" dir="2700000" algn="tl">
                    <a:srgbClr val="000000">
                      <a:alpha val="43137"/>
                    </a:srgbClr>
                  </a:outerShdw>
                </a:effectLst>
              </a:rPr>
              <a:t>Preventing LDL-R from </a:t>
            </a:r>
            <a:r>
              <a:rPr lang="en-US" sz="1600" dirty="0">
                <a:effectLst>
                  <a:outerShdw blurRad="38100" dist="38100" dir="2700000" algn="tl">
                    <a:srgbClr val="000000">
                      <a:alpha val="43137"/>
                    </a:srgbClr>
                  </a:outerShdw>
                </a:effectLst>
              </a:rPr>
              <a:t>recycling to the cell </a:t>
            </a:r>
            <a:r>
              <a:rPr lang="en-US" sz="1600" dirty="0" smtClean="0">
                <a:effectLst>
                  <a:outerShdw blurRad="38100" dist="38100" dir="2700000" algn="tl">
                    <a:srgbClr val="000000">
                      <a:alpha val="43137"/>
                    </a:srgbClr>
                  </a:outerShdw>
                </a:effectLst>
              </a:rPr>
              <a:t>surface and promotes degradation</a:t>
            </a:r>
          </a:p>
          <a:p>
            <a:pPr lvl="1"/>
            <a:r>
              <a:rPr lang="en-US" sz="1600" dirty="0" smtClean="0">
                <a:effectLst>
                  <a:outerShdw blurRad="38100" dist="38100" dir="2700000" algn="tl">
                    <a:srgbClr val="000000">
                      <a:alpha val="43137"/>
                    </a:srgbClr>
                  </a:outerShdw>
                </a:effectLst>
              </a:rPr>
              <a:t>Controlled by Sterol REgulatory Binding Proteins (SREBPs)</a:t>
            </a:r>
          </a:p>
          <a:p>
            <a:pPr lvl="1"/>
            <a:r>
              <a:rPr lang="en-US" sz="1600" dirty="0" smtClean="0">
                <a:effectLst>
                  <a:outerShdw blurRad="38100" dist="38100" dir="2700000" algn="tl">
                    <a:srgbClr val="000000">
                      <a:alpha val="43137"/>
                    </a:srgbClr>
                  </a:outerShdw>
                </a:effectLst>
              </a:rPr>
              <a:t>Reduction of LDL-C and </a:t>
            </a:r>
            <a:r>
              <a:rPr lang="en-US" sz="1600" dirty="0" err="1" smtClean="0">
                <a:effectLst>
                  <a:outerShdw blurRad="38100" dist="38100" dir="2700000" algn="tl">
                    <a:srgbClr val="000000">
                      <a:alpha val="43137"/>
                    </a:srgbClr>
                  </a:outerShdw>
                </a:effectLst>
              </a:rPr>
              <a:t>Lp</a:t>
            </a:r>
            <a:r>
              <a:rPr lang="en-US" sz="1600" dirty="0" smtClean="0">
                <a:effectLst>
                  <a:outerShdw blurRad="38100" dist="38100" dir="2700000" algn="tl">
                    <a:srgbClr val="000000">
                      <a:alpha val="43137"/>
                    </a:srgbClr>
                  </a:outerShdw>
                </a:effectLst>
              </a:rPr>
              <a:t>(a)</a:t>
            </a:r>
          </a:p>
          <a:p>
            <a:pPr lvl="1"/>
            <a:r>
              <a:rPr lang="en-US" sz="1600" dirty="0" smtClean="0">
                <a:effectLst>
                  <a:outerShdw blurRad="38100" dist="38100" dir="2700000" algn="tl">
                    <a:srgbClr val="000000">
                      <a:alpha val="43137"/>
                    </a:srgbClr>
                  </a:outerShdw>
                </a:effectLst>
              </a:rPr>
              <a:t>Statins, fenofibrate and ezetimibe upregulate PCSK9 through SREBP, restricting the dose related effectiveness of drugs</a:t>
            </a:r>
          </a:p>
          <a:p>
            <a:r>
              <a:rPr lang="en-US" sz="1800" dirty="0" smtClean="0">
                <a:solidFill>
                  <a:srgbClr val="FFC000"/>
                </a:solidFill>
                <a:effectLst>
                  <a:outerShdw blurRad="38100" dist="38100" dir="2700000" algn="tl">
                    <a:srgbClr val="000000">
                      <a:alpha val="43137"/>
                    </a:srgbClr>
                  </a:outerShdw>
                </a:effectLst>
              </a:rPr>
              <a:t>Microsomal Triglyceride Transfer Protein (MTP) inhibitor</a:t>
            </a:r>
            <a:endParaRPr lang="en-US" sz="1600" dirty="0" smtClean="0">
              <a:solidFill>
                <a:srgbClr val="FFC000"/>
              </a:solidFill>
              <a:effectLst>
                <a:outerShdw blurRad="38100" dist="38100" dir="2700000" algn="tl">
                  <a:srgbClr val="000000">
                    <a:alpha val="43137"/>
                  </a:srgbClr>
                </a:outerShdw>
              </a:effectLst>
            </a:endParaRPr>
          </a:p>
          <a:p>
            <a:pPr lvl="1"/>
            <a:r>
              <a:rPr lang="en-US" sz="1600" dirty="0" smtClean="0">
                <a:effectLst>
                  <a:outerShdw blurRad="38100" dist="38100" dir="2700000" algn="tl">
                    <a:srgbClr val="000000">
                      <a:alpha val="43137"/>
                    </a:srgbClr>
                  </a:outerShdw>
                </a:effectLst>
              </a:rPr>
              <a:t>Lomitapide</a:t>
            </a:r>
          </a:p>
          <a:p>
            <a:r>
              <a:rPr lang="en-US" sz="1800" dirty="0" smtClean="0">
                <a:solidFill>
                  <a:srgbClr val="FFC000"/>
                </a:solidFill>
                <a:effectLst>
                  <a:outerShdw blurRad="38100" dist="38100" dir="2700000" algn="tl">
                    <a:srgbClr val="000000">
                      <a:alpha val="43137"/>
                    </a:srgbClr>
                  </a:outerShdw>
                </a:effectLst>
              </a:rPr>
              <a:t>Squalene synthase Inhibitor</a:t>
            </a:r>
          </a:p>
          <a:p>
            <a:pPr lvl="1"/>
            <a:r>
              <a:rPr lang="en-US" sz="1600" dirty="0" smtClean="0">
                <a:effectLst>
                  <a:outerShdw blurRad="38100" dist="38100" dir="2700000" algn="tl">
                    <a:srgbClr val="000000">
                      <a:alpha val="43137"/>
                    </a:srgbClr>
                  </a:outerShdw>
                </a:effectLst>
              </a:rPr>
              <a:t>Lapaquistat</a:t>
            </a:r>
          </a:p>
        </p:txBody>
      </p:sp>
    </p:spTree>
    <p:extLst>
      <p:ext uri="{BB962C8B-B14F-4D97-AF65-F5344CB8AC3E}">
        <p14:creationId xmlns:p14="http://schemas.microsoft.com/office/powerpoint/2010/main" val="2806826116"/>
      </p:ext>
    </p:extLst>
  </p:cSld>
  <p:clrMapOvr>
    <a:masterClrMapping/>
  </p:clrMapOvr>
  <p:transition>
    <p:fade thruBlk="1"/>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91868" y="228599"/>
            <a:ext cx="6234742" cy="58144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0" y="6096000"/>
            <a:ext cx="9144000" cy="646331"/>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dirty="0" smtClean="0">
                <a:ln w="11430"/>
                <a:solidFill>
                  <a:srgbClr val="00B0F0"/>
                </a:solidFill>
                <a:effectLst>
                  <a:outerShdw blurRad="50800" dist="39000" dir="5460000" algn="tl">
                    <a:srgbClr val="000000">
                      <a:alpha val="38000"/>
                    </a:srgbClr>
                  </a:outerShdw>
                </a:effectLst>
              </a:rPr>
              <a:t>Role of PCSK9 in LDL-R Degradation</a:t>
            </a:r>
            <a:endParaRPr lang="en-US" sz="3200" b="1" dirty="0">
              <a:ln w="11430"/>
              <a:solidFill>
                <a:srgbClr val="00B0F0"/>
              </a:solidFill>
              <a:effectLst>
                <a:outerShdw blurRad="50800" dist="39000" dir="5460000" algn="tl">
                  <a:srgbClr val="000000">
                    <a:alpha val="38000"/>
                  </a:srgbClr>
                </a:outerShdw>
              </a:effectLst>
            </a:endParaRPr>
          </a:p>
        </p:txBody>
      </p:sp>
      <p:sp>
        <p:nvSpPr>
          <p:cNvPr id="3" name="Frame 2"/>
          <p:cNvSpPr/>
          <p:nvPr/>
        </p:nvSpPr>
        <p:spPr>
          <a:xfrm>
            <a:off x="5867400" y="3276600"/>
            <a:ext cx="609600" cy="228600"/>
          </a:xfrm>
          <a:prstGeom prst="fram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val="3820272584"/>
      </p:ext>
    </p:extLst>
  </p:cSld>
  <p:clrMapOvr>
    <a:masterClrMapping/>
  </p:clrMapOvr>
  <p:transition>
    <p:fade thruBlk="1"/>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300" dirty="0" smtClean="0">
                <a:effectLst>
                  <a:outerShdw blurRad="38100" dist="38100" dir="2700000" algn="tl">
                    <a:srgbClr val="000000">
                      <a:alpha val="43137"/>
                    </a:srgbClr>
                  </a:outerShdw>
                </a:effectLst>
              </a:rPr>
              <a:t>Lifestyle </a:t>
            </a:r>
            <a:r>
              <a:rPr lang="en-US" sz="3300" dirty="0" smtClean="0">
                <a:solidFill>
                  <a:srgbClr val="FFFFFF"/>
                </a:solidFill>
                <a:effectLst>
                  <a:outerShdw blurRad="38100" dist="38100" dir="2700000" algn="tl">
                    <a:srgbClr val="000000">
                      <a:alpha val="43137"/>
                    </a:srgbClr>
                  </a:outerShdw>
                </a:effectLst>
              </a:rPr>
              <a:t>Interventions (TC/LDL-C Reduction)</a:t>
            </a:r>
            <a:endParaRPr lang="en-US" sz="3300" dirty="0">
              <a:effectLst>
                <a:outerShdw blurRad="38100" dist="38100" dir="2700000" algn="tl">
                  <a:srgbClr val="000000">
                    <a:alpha val="43137"/>
                  </a:srgbClr>
                </a:outerShdw>
              </a:effectLst>
            </a:endParaRPr>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43001"/>
            <a:ext cx="9144000" cy="571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609600"/>
            <a:ext cx="2819400" cy="5334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66543305"/>
      </p:ext>
    </p:extLst>
  </p:cSld>
  <p:clrMapOvr>
    <a:masterClrMapping/>
  </p:clrMapOvr>
  <p:transition>
    <p:fade thruBlk="1"/>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300" dirty="0">
                <a:solidFill>
                  <a:srgbClr val="FFFFFF"/>
                </a:solidFill>
                <a:effectLst>
                  <a:outerShdw blurRad="38100" dist="38100" dir="2700000" algn="tl">
                    <a:srgbClr val="000000">
                      <a:alpha val="43137"/>
                    </a:srgbClr>
                  </a:outerShdw>
                </a:effectLst>
              </a:rPr>
              <a:t>Lifestyle </a:t>
            </a:r>
            <a:r>
              <a:rPr lang="en-US" sz="3300" dirty="0" smtClean="0">
                <a:solidFill>
                  <a:srgbClr val="FFFFFF"/>
                </a:solidFill>
                <a:effectLst>
                  <a:outerShdw blurRad="38100" dist="38100" dir="2700000" algn="tl">
                    <a:srgbClr val="000000">
                      <a:alpha val="43137"/>
                    </a:srgbClr>
                  </a:outerShdw>
                </a:effectLst>
              </a:rPr>
              <a:t>Interventions (TG Reduction)</a:t>
            </a:r>
            <a:endParaRPr lang="en-US" sz="3300" dirty="0"/>
          </a:p>
        </p:txBody>
      </p:sp>
      <p:pic>
        <p:nvPicPr>
          <p:cNvPr id="5" name="Content Placeholder 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324600" y="609600"/>
            <a:ext cx="28194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295400"/>
            <a:ext cx="9144000" cy="5562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71818728"/>
      </p:ext>
    </p:extLst>
  </p:cSld>
  <p:clrMapOvr>
    <a:masterClrMapping/>
  </p:clrMapOvr>
  <p:transition>
    <p:fade thruBlk="1"/>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300" dirty="0">
                <a:solidFill>
                  <a:srgbClr val="FFFFFF"/>
                </a:solidFill>
                <a:effectLst>
                  <a:outerShdw blurRad="38100" dist="38100" dir="2700000" algn="tl">
                    <a:srgbClr val="000000">
                      <a:alpha val="43137"/>
                    </a:srgbClr>
                  </a:outerShdw>
                </a:effectLst>
              </a:rPr>
              <a:t>Lifestyle </a:t>
            </a:r>
            <a:r>
              <a:rPr lang="en-US" sz="3300" dirty="0" smtClean="0">
                <a:solidFill>
                  <a:srgbClr val="FFFFFF"/>
                </a:solidFill>
                <a:effectLst>
                  <a:outerShdw blurRad="38100" dist="38100" dir="2700000" algn="tl">
                    <a:srgbClr val="000000">
                      <a:alpha val="43137"/>
                    </a:srgbClr>
                  </a:outerShdw>
                </a:effectLst>
              </a:rPr>
              <a:t>Interventions (HDL-C Elevation)</a:t>
            </a:r>
            <a:endParaRPr lang="en-US" sz="3300"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19200"/>
            <a:ext cx="9144000" cy="563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Content Placeholder 4"/>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324600" y="609600"/>
            <a:ext cx="28194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79688229"/>
      </p:ext>
    </p:extLst>
  </p:cSld>
  <p:clrMapOvr>
    <a:masterClrMapping/>
  </p:clrMapOvr>
  <p:transition>
    <p:fade thruBlk="1"/>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3490" name="Rectangle 2"/>
          <p:cNvSpPr>
            <a:spLocks noChangeArrowheads="1"/>
          </p:cNvSpPr>
          <p:nvPr/>
        </p:nvSpPr>
        <p:spPr bwMode="auto">
          <a:xfrm>
            <a:off x="-11113" y="5138738"/>
            <a:ext cx="9144000" cy="371475"/>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endParaRPr lang="en-US" dirty="0"/>
          </a:p>
        </p:txBody>
      </p:sp>
      <p:sp>
        <p:nvSpPr>
          <p:cNvPr id="3075" name="Line 3"/>
          <p:cNvSpPr>
            <a:spLocks noChangeShapeType="1"/>
          </p:cNvSpPr>
          <p:nvPr/>
        </p:nvSpPr>
        <p:spPr bwMode="auto">
          <a:xfrm>
            <a:off x="4565650" y="1790699"/>
            <a:ext cx="6350" cy="3198019"/>
          </a:xfrm>
          <a:prstGeom prst="line">
            <a:avLst/>
          </a:prstGeom>
          <a:noFill/>
          <a:ln w="38100">
            <a:solidFill>
              <a:srgbClr val="99CCFF"/>
            </a:solidFill>
            <a:round/>
            <a:headEnd/>
            <a:tailEnd/>
          </a:ln>
          <a:effectLst>
            <a:outerShdw dist="89803" dir="2700000" algn="ctr" rotWithShape="0">
              <a:schemeClr val="bg2"/>
            </a:outerShdw>
          </a:effectLst>
        </p:spPr>
        <p:txBody>
          <a:bodyPr/>
          <a:lstStyle/>
          <a:p>
            <a:pPr>
              <a:defRPr/>
            </a:pPr>
            <a:endParaRPr lang="en-US" dirty="0">
              <a:latin typeface="Arial" charset="0"/>
              <a:cs typeface="Arial" charset="0"/>
            </a:endParaRPr>
          </a:p>
        </p:txBody>
      </p:sp>
      <p:sp>
        <p:nvSpPr>
          <p:cNvPr id="3076" name="Rectangle 4"/>
          <p:cNvSpPr>
            <a:spLocks noGrp="1" noChangeArrowheads="1"/>
          </p:cNvSpPr>
          <p:nvPr>
            <p:ph type="title"/>
          </p:nvPr>
        </p:nvSpPr>
        <p:spPr>
          <a:xfrm>
            <a:off x="0" y="1"/>
            <a:ext cx="9143999" cy="609600"/>
          </a:xfrm>
        </p:spPr>
        <p:txBody>
          <a:bodyPr lIns="0" tIns="0" rIns="0" bIns="0" anchor="t"/>
          <a:lstStyle/>
          <a:p>
            <a:pPr algn="ctr" eaLnBrk="1" hangingPunct="1">
              <a:defRPr/>
            </a:pPr>
            <a:r>
              <a:rPr lang="en-US" sz="4000" dirty="0" smtClean="0">
                <a:solidFill>
                  <a:srgbClr val="FFFF00"/>
                </a:solidFill>
                <a:effectLst>
                  <a:outerShdw blurRad="38100" dist="38100" dir="2700000" algn="tl">
                    <a:srgbClr val="000000">
                      <a:alpha val="43137"/>
                    </a:srgbClr>
                  </a:outerShdw>
                </a:effectLst>
              </a:rPr>
              <a:t>Treatment of Hypercholesterolemia</a:t>
            </a:r>
            <a:endParaRPr lang="en-US" sz="4000" i="1" dirty="0" smtClean="0">
              <a:solidFill>
                <a:srgbClr val="FFFF00"/>
              </a:solidFill>
              <a:effectLst>
                <a:outerShdw blurRad="38100" dist="38100" dir="2700000" algn="tl">
                  <a:srgbClr val="000000">
                    <a:alpha val="43137"/>
                  </a:srgbClr>
                </a:outerShdw>
              </a:effectLst>
            </a:endParaRPr>
          </a:p>
        </p:txBody>
      </p:sp>
      <p:sp>
        <p:nvSpPr>
          <p:cNvPr id="3078" name="AutoShape 6"/>
          <p:cNvSpPr>
            <a:spLocks noChangeArrowheads="1"/>
          </p:cNvSpPr>
          <p:nvPr/>
        </p:nvSpPr>
        <p:spPr bwMode="auto">
          <a:xfrm>
            <a:off x="2895600" y="1168399"/>
            <a:ext cx="3276600" cy="701675"/>
          </a:xfrm>
          <a:prstGeom prst="bevel">
            <a:avLst>
              <a:gd name="adj" fmla="val 10106"/>
            </a:avLst>
          </a:prstGeom>
          <a:solidFill>
            <a:srgbClr val="0099FF"/>
          </a:solidFill>
          <a:ln w="9525">
            <a:noFill/>
            <a:miter lim="800000"/>
            <a:headEnd/>
            <a:tailEnd/>
          </a:ln>
          <a:effectLst>
            <a:outerShdw dist="89803" dir="2700000" algn="ctr" rotWithShape="0">
              <a:schemeClr val="bg2"/>
            </a:outerShdw>
          </a:effectLst>
        </p:spPr>
        <p:txBody>
          <a:bodyPr wrap="none"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eaLnBrk="0" hangingPunct="0">
              <a:defRPr/>
            </a:pPr>
            <a:r>
              <a:rPr lang="en-US" sz="3000" b="1" dirty="0">
                <a:ln w="11430"/>
                <a:solidFill>
                  <a:srgbClr val="FF0000"/>
                </a:solidFill>
                <a:effectLst>
                  <a:outerShdw blurRad="50800" dist="39000" dir="5460000" algn="tl">
                    <a:srgbClr val="000000">
                      <a:alpha val="38000"/>
                    </a:srgbClr>
                  </a:outerShdw>
                </a:effectLst>
                <a:latin typeface="Verdana" pitchFamily="34" charset="0"/>
                <a:cs typeface="Arial" charset="0"/>
              </a:rPr>
              <a:t>High LDL-C</a:t>
            </a:r>
          </a:p>
        </p:txBody>
      </p:sp>
      <p:sp>
        <p:nvSpPr>
          <p:cNvPr id="3079" name="AutoShape 7"/>
          <p:cNvSpPr>
            <a:spLocks noChangeArrowheads="1"/>
          </p:cNvSpPr>
          <p:nvPr/>
        </p:nvSpPr>
        <p:spPr bwMode="auto">
          <a:xfrm>
            <a:off x="2438400" y="2316163"/>
            <a:ext cx="4114800" cy="701675"/>
          </a:xfrm>
          <a:prstGeom prst="bevel">
            <a:avLst>
              <a:gd name="adj" fmla="val 10106"/>
            </a:avLst>
          </a:prstGeom>
          <a:solidFill>
            <a:srgbClr val="339933"/>
          </a:solidFill>
          <a:ln w="9525">
            <a:noFill/>
            <a:miter lim="800000"/>
            <a:headEnd/>
            <a:tailEnd/>
          </a:ln>
          <a:effectLst>
            <a:outerShdw dist="89803" dir="2700000" algn="ctr" rotWithShape="0">
              <a:schemeClr val="bg2"/>
            </a:outerShdw>
          </a:effectLst>
        </p:spPr>
        <p:txBody>
          <a:bodyPr wrap="none"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eaLnBrk="0" hangingPunct="0">
              <a:defRPr/>
            </a:pPr>
            <a:r>
              <a:rPr lang="en-US" sz="3000" b="1" dirty="0" smtClean="0">
                <a:ln w="11430"/>
                <a:solidFill>
                  <a:srgbClr val="FFFF00"/>
                </a:solidFill>
                <a:effectLst>
                  <a:outerShdw blurRad="50800" dist="39000" dir="5460000" algn="tl">
                    <a:srgbClr val="000000">
                      <a:alpha val="38000"/>
                    </a:srgbClr>
                  </a:outerShdw>
                </a:effectLst>
                <a:latin typeface="Verdana" pitchFamily="34" charset="0"/>
                <a:cs typeface="Arial" charset="0"/>
              </a:rPr>
              <a:t>Lifestyle Changes</a:t>
            </a:r>
            <a:endParaRPr lang="en-US" sz="3000" b="1" dirty="0">
              <a:ln w="11430"/>
              <a:solidFill>
                <a:srgbClr val="FFFF00"/>
              </a:solidFill>
              <a:effectLst>
                <a:outerShdw blurRad="50800" dist="39000" dir="5460000" algn="tl">
                  <a:srgbClr val="000000">
                    <a:alpha val="38000"/>
                  </a:srgbClr>
                </a:outerShdw>
              </a:effectLst>
              <a:latin typeface="Verdana" pitchFamily="34" charset="0"/>
              <a:cs typeface="Arial" charset="0"/>
            </a:endParaRPr>
          </a:p>
        </p:txBody>
      </p:sp>
      <p:sp>
        <p:nvSpPr>
          <p:cNvPr id="3080" name="AutoShape 8"/>
          <p:cNvSpPr>
            <a:spLocks noChangeArrowheads="1"/>
          </p:cNvSpPr>
          <p:nvPr/>
        </p:nvSpPr>
        <p:spPr bwMode="auto">
          <a:xfrm>
            <a:off x="2895600" y="3463925"/>
            <a:ext cx="3276600" cy="701675"/>
          </a:xfrm>
          <a:prstGeom prst="bevel">
            <a:avLst>
              <a:gd name="adj" fmla="val 10106"/>
            </a:avLst>
          </a:prstGeom>
          <a:solidFill>
            <a:srgbClr val="FF6600"/>
          </a:solidFill>
          <a:ln w="9525">
            <a:noFill/>
            <a:miter lim="800000"/>
            <a:headEnd/>
            <a:tailEnd/>
          </a:ln>
          <a:effectLst>
            <a:outerShdw dist="89803" dir="2700000" algn="ctr" rotWithShape="0">
              <a:schemeClr val="bg2"/>
            </a:outerShdw>
          </a:effectLst>
        </p:spPr>
        <p:txBody>
          <a:bodyPr wrap="none"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eaLnBrk="0" hangingPunct="0">
              <a:defRPr/>
            </a:pPr>
            <a:r>
              <a:rPr lang="en-US" sz="3000" b="1" dirty="0">
                <a:ln w="11430"/>
                <a:solidFill>
                  <a:schemeClr val="bg1"/>
                </a:solidFill>
                <a:effectLst>
                  <a:outerShdw blurRad="50800" dist="39000" dir="5460000" algn="tl">
                    <a:srgbClr val="000000">
                      <a:alpha val="38000"/>
                    </a:srgbClr>
                  </a:outerShdw>
                </a:effectLst>
                <a:latin typeface="Verdana" pitchFamily="34" charset="0"/>
                <a:cs typeface="Arial" charset="0"/>
              </a:rPr>
              <a:t>Drug Therapy</a:t>
            </a:r>
          </a:p>
        </p:txBody>
      </p:sp>
      <p:sp>
        <p:nvSpPr>
          <p:cNvPr id="3081" name="AutoShape 9"/>
          <p:cNvSpPr>
            <a:spLocks noChangeArrowheads="1"/>
          </p:cNvSpPr>
          <p:nvPr/>
        </p:nvSpPr>
        <p:spPr bwMode="auto">
          <a:xfrm>
            <a:off x="2895599" y="4988719"/>
            <a:ext cx="3276601" cy="671512"/>
          </a:xfrm>
          <a:prstGeom prst="roundRect">
            <a:avLst>
              <a:gd name="adj" fmla="val 32806"/>
            </a:avLst>
          </a:prstGeom>
          <a:solidFill>
            <a:srgbClr val="000099"/>
          </a:solidFill>
          <a:ln w="38100">
            <a:solidFill>
              <a:srgbClr val="0066CC"/>
            </a:solidFill>
            <a:round/>
            <a:headEnd/>
            <a:tailEnd/>
          </a:ln>
          <a:effectLst>
            <a:outerShdw dist="89803" dir="2700000" algn="ctr" rotWithShape="0">
              <a:schemeClr val="bg2"/>
            </a:outerShdw>
          </a:effectLst>
        </p:spPr>
        <p:txBody>
          <a:bodyPr wrap="none"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eaLnBrk="0" hangingPunct="0">
              <a:defRPr/>
            </a:pPr>
            <a:r>
              <a:rPr lang="en-US" sz="3200" b="1" dirty="0" smtClean="0">
                <a:ln w="11430"/>
                <a:solidFill>
                  <a:schemeClr val="accent1">
                    <a:lumMod val="60000"/>
                    <a:lumOff val="40000"/>
                  </a:schemeClr>
                </a:solidFill>
                <a:effectLst>
                  <a:outerShdw blurRad="50800" dist="39000" dir="5460000" algn="tl">
                    <a:srgbClr val="000000">
                      <a:alpha val="38000"/>
                    </a:srgbClr>
                  </a:outerShdw>
                </a:effectLst>
                <a:latin typeface="Verdana" pitchFamily="34" charset="0"/>
                <a:cs typeface="Arial" charset="0"/>
              </a:rPr>
              <a:t>Statins</a:t>
            </a:r>
            <a:endParaRPr lang="en-US" sz="3200" b="1" dirty="0">
              <a:ln w="11430"/>
              <a:solidFill>
                <a:schemeClr val="accent1">
                  <a:lumMod val="60000"/>
                  <a:lumOff val="40000"/>
                </a:schemeClr>
              </a:solidFill>
              <a:effectLst>
                <a:outerShdw blurRad="50800" dist="39000" dir="5460000" algn="tl">
                  <a:srgbClr val="000000">
                    <a:alpha val="38000"/>
                  </a:srgbClr>
                </a:outerShdw>
              </a:effectLst>
              <a:latin typeface="Verdana" pitchFamily="34" charset="0"/>
              <a:cs typeface="Arial" charset="0"/>
            </a:endParaRPr>
          </a:p>
        </p:txBody>
      </p:sp>
    </p:spTree>
    <p:extLst>
      <p:ext uri="{BB962C8B-B14F-4D97-AF65-F5344CB8AC3E}">
        <p14:creationId xmlns:p14="http://schemas.microsoft.com/office/powerpoint/2010/main" val="28990735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3076"/>
                                        </p:tgtEl>
                                        <p:attrNameLst>
                                          <p:attrName>style.visibility</p:attrName>
                                        </p:attrNameLst>
                                      </p:cBhvr>
                                      <p:to>
                                        <p:strVal val="visible"/>
                                      </p:to>
                                    </p:set>
                                    <p:anim calcmode="lin" valueType="num">
                                      <p:cBhvr>
                                        <p:cTn id="7" dur="1000" fill="hold"/>
                                        <p:tgtEl>
                                          <p:spTgt spid="3076"/>
                                        </p:tgtEl>
                                        <p:attrNameLst>
                                          <p:attrName>ppt_x</p:attrName>
                                        </p:attrNameLst>
                                      </p:cBhvr>
                                      <p:tavLst>
                                        <p:tav tm="0">
                                          <p:val>
                                            <p:strVal val="#ppt_x-.2"/>
                                          </p:val>
                                        </p:tav>
                                        <p:tav tm="100000">
                                          <p:val>
                                            <p:strVal val="#ppt_x"/>
                                          </p:val>
                                        </p:tav>
                                      </p:tavLst>
                                    </p:anim>
                                    <p:anim calcmode="lin" valueType="num">
                                      <p:cBhvr>
                                        <p:cTn id="8" dur="1000" fill="hold"/>
                                        <p:tgtEl>
                                          <p:spTgt spid="3076"/>
                                        </p:tgtEl>
                                        <p:attrNameLst>
                                          <p:attrName>ppt_y</p:attrName>
                                        </p:attrNameLst>
                                      </p:cBhvr>
                                      <p:tavLst>
                                        <p:tav tm="0">
                                          <p:val>
                                            <p:strVal val="#ppt_y"/>
                                          </p:val>
                                        </p:tav>
                                        <p:tav tm="100000">
                                          <p:val>
                                            <p:strVal val="#ppt_y"/>
                                          </p:val>
                                        </p:tav>
                                      </p:tavLst>
                                    </p:anim>
                                    <p:animEffect transition="in" filter="wipe(right)" prLst="gradientSize: 0.1">
                                      <p:cBhvr>
                                        <p:cTn id="9" dur="1000"/>
                                        <p:tgtEl>
                                          <p:spTgt spid="30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6"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AutoShape 2"/>
          <p:cNvSpPr>
            <a:spLocks noChangeArrowheads="1"/>
          </p:cNvSpPr>
          <p:nvPr/>
        </p:nvSpPr>
        <p:spPr bwMode="auto">
          <a:xfrm>
            <a:off x="2809874" y="3803650"/>
            <a:ext cx="5800725" cy="557213"/>
          </a:xfrm>
          <a:prstGeom prst="roundRect">
            <a:avLst>
              <a:gd name="adj" fmla="val 50000"/>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endParaRPr lang="en-US" dirty="0"/>
          </a:p>
        </p:txBody>
      </p:sp>
      <p:sp>
        <p:nvSpPr>
          <p:cNvPr id="64515" name="AutoShape 3"/>
          <p:cNvSpPr>
            <a:spLocks noChangeArrowheads="1"/>
          </p:cNvSpPr>
          <p:nvPr/>
        </p:nvSpPr>
        <p:spPr bwMode="auto">
          <a:xfrm>
            <a:off x="2809874" y="4724400"/>
            <a:ext cx="5800726" cy="1044576"/>
          </a:xfrm>
          <a:prstGeom prst="roundRect">
            <a:avLst>
              <a:gd name="adj" fmla="val 16667"/>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endParaRPr lang="en-US" dirty="0"/>
          </a:p>
        </p:txBody>
      </p:sp>
      <p:sp>
        <p:nvSpPr>
          <p:cNvPr id="64518" name="Oval 6"/>
          <p:cNvSpPr>
            <a:spLocks noChangeArrowheads="1"/>
          </p:cNvSpPr>
          <p:nvPr/>
        </p:nvSpPr>
        <p:spPr bwMode="auto">
          <a:xfrm>
            <a:off x="1936750" y="3654425"/>
            <a:ext cx="811213" cy="912813"/>
          </a:xfrm>
          <a:prstGeom prst="ellipse">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endParaRPr lang="en-US" dirty="0"/>
          </a:p>
        </p:txBody>
      </p:sp>
      <p:sp>
        <p:nvSpPr>
          <p:cNvPr id="64519" name="Rectangle 7"/>
          <p:cNvSpPr>
            <a:spLocks noChangeArrowheads="1"/>
          </p:cNvSpPr>
          <p:nvPr/>
        </p:nvSpPr>
        <p:spPr bwMode="auto">
          <a:xfrm>
            <a:off x="0" y="3868738"/>
            <a:ext cx="2524125" cy="485775"/>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endParaRPr lang="en-US" dirty="0"/>
          </a:p>
        </p:txBody>
      </p:sp>
      <p:sp>
        <p:nvSpPr>
          <p:cNvPr id="273416" name="Line 8"/>
          <p:cNvSpPr>
            <a:spLocks noChangeShapeType="1"/>
          </p:cNvSpPr>
          <p:nvPr/>
        </p:nvSpPr>
        <p:spPr bwMode="auto">
          <a:xfrm>
            <a:off x="4565650" y="1619250"/>
            <a:ext cx="0" cy="1946275"/>
          </a:xfrm>
          <a:prstGeom prst="line">
            <a:avLst/>
          </a:prstGeom>
          <a:noFill/>
          <a:ln w="38100">
            <a:solidFill>
              <a:srgbClr val="99CCFF"/>
            </a:solidFill>
            <a:round/>
            <a:headEnd/>
            <a:tailEnd/>
          </a:ln>
          <a:effectLst>
            <a:outerShdw dist="89803" dir="2700000" algn="ctr" rotWithShape="0">
              <a:schemeClr val="bg2"/>
            </a:outerShdw>
          </a:effectLst>
        </p:spPr>
        <p:txBody>
          <a:bodyPr/>
          <a:lstStyle/>
          <a:p>
            <a:pPr>
              <a:defRPr/>
            </a:pPr>
            <a:endParaRPr lang="en-US" dirty="0">
              <a:latin typeface="Arial" charset="0"/>
              <a:cs typeface="Arial" charset="0"/>
            </a:endParaRPr>
          </a:p>
        </p:txBody>
      </p:sp>
      <p:sp>
        <p:nvSpPr>
          <p:cNvPr id="43017" name="Rectangle 9"/>
          <p:cNvSpPr>
            <a:spLocks noGrp="1" noChangeArrowheads="1"/>
          </p:cNvSpPr>
          <p:nvPr>
            <p:ph type="title"/>
          </p:nvPr>
        </p:nvSpPr>
        <p:spPr>
          <a:xfrm>
            <a:off x="-8467" y="0"/>
            <a:ext cx="9144000" cy="631825"/>
          </a:xfrm>
        </p:spPr>
        <p:txBody>
          <a:bodyPr lIns="0" tIns="0" rIns="0" bIns="0" anchor="t"/>
          <a:lstStyle/>
          <a:p>
            <a:pPr algn="ctr" eaLnBrk="1" hangingPunct="1">
              <a:defRPr/>
            </a:pPr>
            <a:r>
              <a:rPr lang="en-US" sz="4000" dirty="0" smtClean="0">
                <a:solidFill>
                  <a:srgbClr val="FFFF00"/>
                </a:solidFill>
                <a:effectLst>
                  <a:outerShdw blurRad="38100" dist="38100" dir="2700000" algn="tl">
                    <a:srgbClr val="000000">
                      <a:alpha val="43137"/>
                    </a:srgbClr>
                  </a:outerShdw>
                </a:effectLst>
              </a:rPr>
              <a:t>Treatment of Mixed Dyslipidemia</a:t>
            </a:r>
            <a:endParaRPr lang="en-US" sz="4000" i="1" dirty="0" smtClean="0">
              <a:solidFill>
                <a:srgbClr val="FFFF00"/>
              </a:solidFill>
              <a:effectLst>
                <a:outerShdw blurRad="38100" dist="38100" dir="2700000" algn="tl">
                  <a:srgbClr val="000000">
                    <a:alpha val="43137"/>
                  </a:srgbClr>
                </a:outerShdw>
              </a:effectLst>
            </a:endParaRPr>
          </a:p>
        </p:txBody>
      </p:sp>
      <p:sp>
        <p:nvSpPr>
          <p:cNvPr id="273419" name="AutoShape 11"/>
          <p:cNvSpPr>
            <a:spLocks noChangeArrowheads="1"/>
          </p:cNvSpPr>
          <p:nvPr/>
        </p:nvSpPr>
        <p:spPr bwMode="auto">
          <a:xfrm>
            <a:off x="2438401" y="1036638"/>
            <a:ext cx="4495800" cy="622300"/>
          </a:xfrm>
          <a:prstGeom prst="bevel">
            <a:avLst>
              <a:gd name="adj" fmla="val 10106"/>
            </a:avLst>
          </a:prstGeom>
          <a:solidFill>
            <a:srgbClr val="0099FF"/>
          </a:solidFill>
          <a:ln w="9525">
            <a:noFill/>
            <a:miter lim="800000"/>
            <a:headEnd/>
            <a:tailEnd/>
          </a:ln>
          <a:effectLst>
            <a:outerShdw dist="89803" dir="2700000" algn="ctr" rotWithShape="0">
              <a:schemeClr val="bg2"/>
            </a:outerShdw>
          </a:effectLst>
        </p:spPr>
        <p:txBody>
          <a:bodyPr wrap="none"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eaLnBrk="0" hangingPunct="0">
              <a:defRPr/>
            </a:pPr>
            <a:r>
              <a:rPr lang="en-US" sz="2800" b="1" dirty="0">
                <a:ln w="11430"/>
                <a:solidFill>
                  <a:srgbClr val="C00000"/>
                </a:solidFill>
                <a:effectLst>
                  <a:outerShdw blurRad="50800" dist="39000" dir="5460000" algn="tl">
                    <a:srgbClr val="000000">
                      <a:alpha val="38000"/>
                    </a:srgbClr>
                  </a:outerShdw>
                </a:effectLst>
                <a:latin typeface="Verdana" pitchFamily="34" charset="0"/>
                <a:cs typeface="Arial" charset="0"/>
              </a:rPr>
              <a:t>High LDL-C and </a:t>
            </a:r>
            <a:r>
              <a:rPr lang="en-US" sz="2800" b="1" dirty="0" smtClean="0">
                <a:ln w="11430"/>
                <a:solidFill>
                  <a:srgbClr val="C00000"/>
                </a:solidFill>
                <a:effectLst>
                  <a:outerShdw blurRad="50800" dist="39000" dir="5460000" algn="tl">
                    <a:srgbClr val="000000">
                      <a:alpha val="38000"/>
                    </a:srgbClr>
                  </a:outerShdw>
                </a:effectLst>
                <a:latin typeface="Verdana" pitchFamily="34" charset="0"/>
                <a:cs typeface="Arial" charset="0"/>
              </a:rPr>
              <a:t>TG</a:t>
            </a:r>
            <a:endParaRPr lang="en-US" sz="2800" b="1" dirty="0">
              <a:ln w="11430"/>
              <a:solidFill>
                <a:srgbClr val="C00000"/>
              </a:solidFill>
              <a:effectLst>
                <a:outerShdw blurRad="50800" dist="39000" dir="5460000" algn="tl">
                  <a:srgbClr val="000000">
                    <a:alpha val="38000"/>
                  </a:srgbClr>
                </a:outerShdw>
              </a:effectLst>
              <a:latin typeface="Verdana" pitchFamily="34" charset="0"/>
              <a:cs typeface="Arial" charset="0"/>
            </a:endParaRPr>
          </a:p>
        </p:txBody>
      </p:sp>
      <p:sp>
        <p:nvSpPr>
          <p:cNvPr id="273420" name="AutoShape 12"/>
          <p:cNvSpPr>
            <a:spLocks noChangeArrowheads="1"/>
          </p:cNvSpPr>
          <p:nvPr/>
        </p:nvSpPr>
        <p:spPr bwMode="auto">
          <a:xfrm>
            <a:off x="2588833" y="1998663"/>
            <a:ext cx="4192967" cy="622300"/>
          </a:xfrm>
          <a:prstGeom prst="bevel">
            <a:avLst>
              <a:gd name="adj" fmla="val 10106"/>
            </a:avLst>
          </a:prstGeom>
          <a:solidFill>
            <a:srgbClr val="339933"/>
          </a:solidFill>
          <a:ln w="9525">
            <a:noFill/>
            <a:miter lim="800000"/>
            <a:headEnd/>
            <a:tailEnd/>
          </a:ln>
          <a:effectLst>
            <a:outerShdw dist="89803" dir="2700000" algn="ctr" rotWithShape="0">
              <a:schemeClr val="bg2"/>
            </a:outerShdw>
          </a:effectLst>
        </p:spPr>
        <p:txBody>
          <a:bodyPr wrap="none"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eaLnBrk="0" hangingPunct="0">
              <a:defRPr/>
            </a:pPr>
            <a:r>
              <a:rPr lang="en-US" sz="2800" b="1" dirty="0" smtClean="0">
                <a:ln w="11430"/>
                <a:solidFill>
                  <a:srgbClr val="FFFF00"/>
                </a:solidFill>
                <a:effectLst>
                  <a:outerShdw blurRad="50800" dist="39000" dir="5460000" algn="tl">
                    <a:srgbClr val="000000">
                      <a:alpha val="38000"/>
                    </a:srgbClr>
                  </a:outerShdw>
                </a:effectLst>
                <a:latin typeface="Verdana" pitchFamily="34" charset="0"/>
                <a:cs typeface="Arial" charset="0"/>
              </a:rPr>
              <a:t>Lifestyle Changes</a:t>
            </a:r>
            <a:endParaRPr lang="en-US" sz="2800" b="1" dirty="0">
              <a:ln w="11430"/>
              <a:solidFill>
                <a:srgbClr val="FFFF00"/>
              </a:solidFill>
              <a:effectLst>
                <a:outerShdw blurRad="50800" dist="39000" dir="5460000" algn="tl">
                  <a:srgbClr val="000000">
                    <a:alpha val="38000"/>
                  </a:srgbClr>
                </a:outerShdw>
              </a:effectLst>
              <a:latin typeface="Verdana" pitchFamily="34" charset="0"/>
              <a:cs typeface="Arial" charset="0"/>
            </a:endParaRPr>
          </a:p>
        </p:txBody>
      </p:sp>
      <p:sp>
        <p:nvSpPr>
          <p:cNvPr id="273421" name="AutoShape 13"/>
          <p:cNvSpPr>
            <a:spLocks noChangeArrowheads="1"/>
          </p:cNvSpPr>
          <p:nvPr/>
        </p:nvSpPr>
        <p:spPr bwMode="auto">
          <a:xfrm>
            <a:off x="3168650" y="2960688"/>
            <a:ext cx="3232150" cy="622300"/>
          </a:xfrm>
          <a:prstGeom prst="bevel">
            <a:avLst>
              <a:gd name="adj" fmla="val 10106"/>
            </a:avLst>
          </a:prstGeom>
          <a:solidFill>
            <a:srgbClr val="FF6600"/>
          </a:solidFill>
          <a:ln w="9525">
            <a:noFill/>
            <a:miter lim="800000"/>
            <a:headEnd/>
            <a:tailEnd/>
          </a:ln>
          <a:effectLst>
            <a:outerShdw dist="89803" dir="2700000" algn="ctr" rotWithShape="0">
              <a:schemeClr val="bg2"/>
            </a:outerShdw>
          </a:effectLst>
        </p:spPr>
        <p:txBody>
          <a:bodyPr wrap="none"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eaLnBrk="0" hangingPunct="0">
              <a:defRPr/>
            </a:pPr>
            <a:r>
              <a:rPr lang="en-US" sz="2800" b="1" dirty="0">
                <a:ln w="11430"/>
                <a:solidFill>
                  <a:schemeClr val="bg1"/>
                </a:solidFill>
                <a:effectLst>
                  <a:outerShdw blurRad="50800" dist="39000" dir="5460000" algn="tl">
                    <a:srgbClr val="000000">
                      <a:alpha val="38000"/>
                    </a:srgbClr>
                  </a:outerShdw>
                </a:effectLst>
                <a:latin typeface="Verdana" pitchFamily="34" charset="0"/>
                <a:cs typeface="Arial" charset="0"/>
              </a:rPr>
              <a:t>Drug Therapy</a:t>
            </a:r>
          </a:p>
        </p:txBody>
      </p:sp>
      <p:sp>
        <p:nvSpPr>
          <p:cNvPr id="273422" name="Text Box 14"/>
          <p:cNvSpPr txBox="1">
            <a:spLocks noChangeArrowheads="1"/>
          </p:cNvSpPr>
          <p:nvPr/>
        </p:nvSpPr>
        <p:spPr bwMode="auto">
          <a:xfrm>
            <a:off x="2809874" y="3871913"/>
            <a:ext cx="5724525" cy="461665"/>
          </a:xfrm>
          <a:prstGeom prst="rect">
            <a:avLst/>
          </a:prstGeom>
          <a:noFill/>
          <a:ln w="9525">
            <a:noFill/>
            <a:miter lim="800000"/>
            <a:headEnd/>
            <a:tailEnd/>
          </a:ln>
          <a:effectLst/>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eaLnBrk="0" hangingPunct="0">
              <a:defRPr/>
            </a:pPr>
            <a:r>
              <a:rPr lang="en-US" sz="2400" b="1" dirty="0" smtClean="0">
                <a:ln w="11430"/>
                <a:solidFill>
                  <a:schemeClr val="accent1">
                    <a:lumMod val="60000"/>
                    <a:lumOff val="40000"/>
                  </a:schemeClr>
                </a:solidFill>
                <a:effectLst>
                  <a:outerShdw blurRad="50800" dist="39000" dir="5460000" algn="tl">
                    <a:srgbClr val="000000">
                      <a:alpha val="38000"/>
                    </a:srgbClr>
                  </a:outerShdw>
                </a:effectLst>
                <a:latin typeface="Verdana" pitchFamily="34" charset="0"/>
                <a:cs typeface="Arial" charset="0"/>
              </a:rPr>
              <a:t>Statins</a:t>
            </a:r>
            <a:endParaRPr lang="en-US" sz="2400" b="1" dirty="0">
              <a:ln w="11430"/>
              <a:solidFill>
                <a:schemeClr val="accent1">
                  <a:lumMod val="60000"/>
                  <a:lumOff val="40000"/>
                </a:schemeClr>
              </a:solidFill>
              <a:effectLst>
                <a:outerShdw blurRad="50800" dist="39000" dir="5460000" algn="tl">
                  <a:srgbClr val="000000">
                    <a:alpha val="38000"/>
                  </a:srgbClr>
                </a:outerShdw>
              </a:effectLst>
              <a:latin typeface="Verdana" pitchFamily="34" charset="0"/>
              <a:cs typeface="Arial" charset="0"/>
            </a:endParaRPr>
          </a:p>
        </p:txBody>
      </p:sp>
      <p:sp>
        <p:nvSpPr>
          <p:cNvPr id="64527" name="Oval 15"/>
          <p:cNvSpPr>
            <a:spLocks noChangeArrowheads="1"/>
          </p:cNvSpPr>
          <p:nvPr/>
        </p:nvSpPr>
        <p:spPr bwMode="auto">
          <a:xfrm>
            <a:off x="2022475" y="3741738"/>
            <a:ext cx="657225" cy="739775"/>
          </a:xfrm>
          <a:prstGeom prst="ellipse">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endParaRPr lang="en-US" dirty="0"/>
          </a:p>
        </p:txBody>
      </p:sp>
      <p:sp>
        <p:nvSpPr>
          <p:cNvPr id="273424" name="Text Box 16"/>
          <p:cNvSpPr txBox="1">
            <a:spLocks noChangeArrowheads="1"/>
          </p:cNvSpPr>
          <p:nvPr/>
        </p:nvSpPr>
        <p:spPr bwMode="auto">
          <a:xfrm>
            <a:off x="2168525" y="3813175"/>
            <a:ext cx="420308" cy="600164"/>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wrap="none">
            <a:spAutoFit/>
          </a:bodyPr>
          <a:lstStyle/>
          <a:p>
            <a:pPr eaLnBrk="0" hangingPunct="0">
              <a:defRPr/>
            </a:pPr>
            <a:r>
              <a:rPr lang="en-US" sz="3300" dirty="0">
                <a:solidFill>
                  <a:srgbClr val="FFCC99"/>
                </a:solidFill>
                <a:effectLst>
                  <a:outerShdw blurRad="38100" dist="38100" dir="2700000" algn="tl">
                    <a:srgbClr val="000000"/>
                  </a:outerShdw>
                </a:effectLst>
                <a:latin typeface="Univers Condensed" pitchFamily="34" charset="0"/>
                <a:cs typeface="Arial" charset="0"/>
              </a:rPr>
              <a:t>1</a:t>
            </a:r>
          </a:p>
        </p:txBody>
      </p:sp>
      <p:sp>
        <p:nvSpPr>
          <p:cNvPr id="273425" name="Text Box 17"/>
          <p:cNvSpPr txBox="1">
            <a:spLocks noChangeArrowheads="1"/>
          </p:cNvSpPr>
          <p:nvPr/>
        </p:nvSpPr>
        <p:spPr bwMode="auto">
          <a:xfrm>
            <a:off x="904875" y="3843338"/>
            <a:ext cx="1003300" cy="533400"/>
          </a:xfrm>
          <a:prstGeom prst="rect">
            <a:avLst/>
          </a:prstGeom>
          <a:noFill/>
          <a:ln w="9525">
            <a:noFill/>
            <a:miter lim="800000"/>
            <a:headEnd/>
            <a:tailEnd/>
          </a:ln>
          <a:effectLst/>
        </p:spPr>
        <p:txBody>
          <a:bodyPr wrap="none">
            <a:spAutoFit/>
          </a:bodyPr>
          <a:lstStyle/>
          <a:p>
            <a:pPr eaLnBrk="0" hangingPunct="0">
              <a:defRPr/>
            </a:pPr>
            <a:r>
              <a:rPr lang="en-US" sz="2900" dirty="0">
                <a:solidFill>
                  <a:srgbClr val="FFCC99"/>
                </a:solidFill>
                <a:effectLst>
                  <a:outerShdw blurRad="38100" dist="38100" dir="2700000" algn="tl">
                    <a:srgbClr val="000000"/>
                  </a:outerShdw>
                </a:effectLst>
                <a:latin typeface="Univers Condensed" pitchFamily="34" charset="0"/>
                <a:cs typeface="Arial" charset="0"/>
              </a:rPr>
              <a:t>STEP</a:t>
            </a:r>
          </a:p>
        </p:txBody>
      </p:sp>
      <p:sp>
        <p:nvSpPr>
          <p:cNvPr id="64530" name="Oval 18"/>
          <p:cNvSpPr>
            <a:spLocks noChangeArrowheads="1"/>
          </p:cNvSpPr>
          <p:nvPr/>
        </p:nvSpPr>
        <p:spPr bwMode="auto">
          <a:xfrm>
            <a:off x="1936750" y="4856163"/>
            <a:ext cx="811213" cy="912812"/>
          </a:xfrm>
          <a:prstGeom prst="ellipse">
            <a:avLst/>
          </a:prstGeom>
          <a:solidFill>
            <a:srgbClr val="000066"/>
          </a:solidFill>
          <a:ln w="38100">
            <a:noFill/>
            <a:round/>
            <a:headEnd/>
            <a:tailEnd/>
          </a:ln>
        </p:spPr>
        <p:txBody>
          <a:bodyPr wrap="none" anchor="ctr"/>
          <a:lstStyle/>
          <a:p>
            <a:endParaRPr lang="en-US" dirty="0"/>
          </a:p>
        </p:txBody>
      </p:sp>
      <p:sp>
        <p:nvSpPr>
          <p:cNvPr id="64531" name="Rectangle 19"/>
          <p:cNvSpPr>
            <a:spLocks noChangeArrowheads="1"/>
          </p:cNvSpPr>
          <p:nvPr/>
        </p:nvSpPr>
        <p:spPr bwMode="auto">
          <a:xfrm>
            <a:off x="0" y="5070475"/>
            <a:ext cx="2524125" cy="485775"/>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endParaRPr lang="en-US" dirty="0"/>
          </a:p>
        </p:txBody>
      </p:sp>
      <p:sp>
        <p:nvSpPr>
          <p:cNvPr id="273428" name="Text Box 20"/>
          <p:cNvSpPr txBox="1">
            <a:spLocks noChangeArrowheads="1"/>
          </p:cNvSpPr>
          <p:nvPr/>
        </p:nvSpPr>
        <p:spPr bwMode="auto">
          <a:xfrm>
            <a:off x="2809874" y="4724400"/>
            <a:ext cx="5800726" cy="830997"/>
          </a:xfrm>
          <a:prstGeom prst="rect">
            <a:avLst/>
          </a:prstGeom>
          <a:noFill/>
          <a:ln w="9525">
            <a:noFill/>
            <a:miter lim="800000"/>
            <a:headEnd/>
            <a:tailEnd/>
          </a:ln>
          <a:effectLst/>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eaLnBrk="0" hangingPunct="0">
              <a:defRPr/>
            </a:pPr>
            <a:r>
              <a:rPr lang="en-US" sz="2400" b="1" dirty="0" smtClean="0">
                <a:ln w="11430"/>
                <a:solidFill>
                  <a:schemeClr val="accent1">
                    <a:lumMod val="60000"/>
                    <a:lumOff val="40000"/>
                  </a:schemeClr>
                </a:solidFill>
                <a:effectLst>
                  <a:outerShdw blurRad="50800" dist="39000" dir="5460000" algn="tl">
                    <a:srgbClr val="000000">
                      <a:alpha val="38000"/>
                    </a:srgbClr>
                  </a:outerShdw>
                </a:effectLst>
                <a:latin typeface="Verdana" pitchFamily="34" charset="0"/>
                <a:cs typeface="Arial" charset="0"/>
              </a:rPr>
              <a:t>Increase statin dose</a:t>
            </a:r>
            <a:endParaRPr lang="en-US" sz="2400" b="1" dirty="0">
              <a:ln w="11430"/>
              <a:solidFill>
                <a:schemeClr val="accent1">
                  <a:lumMod val="60000"/>
                  <a:lumOff val="40000"/>
                </a:schemeClr>
              </a:solidFill>
              <a:effectLst>
                <a:outerShdw blurRad="50800" dist="39000" dir="5460000" algn="tl">
                  <a:srgbClr val="000000">
                    <a:alpha val="38000"/>
                  </a:srgbClr>
                </a:outerShdw>
              </a:effectLst>
              <a:latin typeface="Verdana" pitchFamily="34" charset="0"/>
              <a:cs typeface="Arial" charset="0"/>
            </a:endParaRPr>
          </a:p>
          <a:p>
            <a:pPr algn="ctr" eaLnBrk="0" hangingPunct="0">
              <a:defRPr/>
            </a:pPr>
            <a:r>
              <a:rPr lang="en-US" sz="2400" b="1" dirty="0" smtClean="0">
                <a:ln w="11430"/>
                <a:solidFill>
                  <a:schemeClr val="accent1">
                    <a:lumMod val="60000"/>
                    <a:lumOff val="40000"/>
                  </a:schemeClr>
                </a:solidFill>
                <a:effectLst>
                  <a:outerShdw blurRad="50800" dist="39000" dir="5460000" algn="tl">
                    <a:srgbClr val="000000">
                      <a:alpha val="38000"/>
                    </a:srgbClr>
                  </a:outerShdw>
                </a:effectLst>
                <a:latin typeface="Verdana" pitchFamily="34" charset="0"/>
                <a:cs typeface="Arial" charset="0"/>
              </a:rPr>
              <a:t>Add fibrate, niacin or omega-3</a:t>
            </a:r>
            <a:endParaRPr lang="en-US" sz="2400" b="1" dirty="0">
              <a:ln w="11430"/>
              <a:solidFill>
                <a:schemeClr val="accent1">
                  <a:lumMod val="60000"/>
                  <a:lumOff val="40000"/>
                </a:schemeClr>
              </a:solidFill>
              <a:effectLst>
                <a:outerShdw blurRad="50800" dist="39000" dir="5460000" algn="tl">
                  <a:srgbClr val="000000">
                    <a:alpha val="38000"/>
                  </a:srgbClr>
                </a:outerShdw>
              </a:effectLst>
              <a:latin typeface="Verdana" pitchFamily="34" charset="0"/>
              <a:cs typeface="Arial" charset="0"/>
            </a:endParaRPr>
          </a:p>
        </p:txBody>
      </p:sp>
      <p:sp>
        <p:nvSpPr>
          <p:cNvPr id="64533" name="Oval 21"/>
          <p:cNvSpPr>
            <a:spLocks noChangeArrowheads="1"/>
          </p:cNvSpPr>
          <p:nvPr/>
        </p:nvSpPr>
        <p:spPr bwMode="auto">
          <a:xfrm>
            <a:off x="2022475" y="4943475"/>
            <a:ext cx="657225" cy="739775"/>
          </a:xfrm>
          <a:prstGeom prst="ellipse">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endParaRPr lang="en-US" dirty="0"/>
          </a:p>
        </p:txBody>
      </p:sp>
      <p:sp>
        <p:nvSpPr>
          <p:cNvPr id="273430" name="Text Box 22"/>
          <p:cNvSpPr txBox="1">
            <a:spLocks noChangeArrowheads="1"/>
          </p:cNvSpPr>
          <p:nvPr/>
        </p:nvSpPr>
        <p:spPr bwMode="auto">
          <a:xfrm>
            <a:off x="2168525" y="5045075"/>
            <a:ext cx="420308" cy="600164"/>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wrap="none">
            <a:spAutoFit/>
          </a:bodyPr>
          <a:lstStyle/>
          <a:p>
            <a:pPr eaLnBrk="0" hangingPunct="0">
              <a:defRPr/>
            </a:pPr>
            <a:r>
              <a:rPr lang="en-US" sz="3300" dirty="0">
                <a:solidFill>
                  <a:srgbClr val="FFCC99"/>
                </a:solidFill>
                <a:effectLst>
                  <a:outerShdw blurRad="38100" dist="38100" dir="2700000" algn="tl">
                    <a:srgbClr val="000000"/>
                  </a:outerShdw>
                </a:effectLst>
                <a:latin typeface="Univers Condensed" pitchFamily="34" charset="0"/>
                <a:cs typeface="Arial" charset="0"/>
              </a:rPr>
              <a:t>2</a:t>
            </a:r>
          </a:p>
        </p:txBody>
      </p:sp>
      <p:sp>
        <p:nvSpPr>
          <p:cNvPr id="273431" name="Text Box 23"/>
          <p:cNvSpPr txBox="1">
            <a:spLocks noChangeArrowheads="1"/>
          </p:cNvSpPr>
          <p:nvPr/>
        </p:nvSpPr>
        <p:spPr bwMode="auto">
          <a:xfrm>
            <a:off x="904875" y="5045075"/>
            <a:ext cx="1003300" cy="533400"/>
          </a:xfrm>
          <a:prstGeom prst="rect">
            <a:avLst/>
          </a:prstGeom>
          <a:noFill/>
          <a:ln w="9525">
            <a:noFill/>
            <a:miter lim="800000"/>
            <a:headEnd/>
            <a:tailEnd/>
          </a:ln>
          <a:effectLst/>
        </p:spPr>
        <p:txBody>
          <a:bodyPr wrap="none">
            <a:spAutoFit/>
          </a:bodyPr>
          <a:lstStyle/>
          <a:p>
            <a:pPr eaLnBrk="0" hangingPunct="0">
              <a:defRPr/>
            </a:pPr>
            <a:r>
              <a:rPr lang="en-US" sz="2900" dirty="0">
                <a:solidFill>
                  <a:srgbClr val="FFCC99"/>
                </a:solidFill>
                <a:effectLst>
                  <a:outerShdw blurRad="38100" dist="38100" dir="2700000" algn="tl">
                    <a:srgbClr val="000000"/>
                  </a:outerShdw>
                </a:effectLst>
                <a:latin typeface="Univers Condensed" pitchFamily="34" charset="0"/>
                <a:cs typeface="Arial" charset="0"/>
              </a:rPr>
              <a:t>STEP</a:t>
            </a:r>
          </a:p>
        </p:txBody>
      </p:sp>
    </p:spTree>
    <p:extLst>
      <p:ext uri="{BB962C8B-B14F-4D97-AF65-F5344CB8AC3E}">
        <p14:creationId xmlns:p14="http://schemas.microsoft.com/office/powerpoint/2010/main" val="1041013576"/>
      </p:ext>
    </p:extLst>
  </p:cSld>
  <p:clrMapOvr>
    <a:masterClrMapping/>
  </p:clrMapOvr>
  <p:transition>
    <p:wheel spokes="1"/>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154" name="Group 34"/>
          <p:cNvGraphicFramePr>
            <a:graphicFrameLocks noGrp="1"/>
          </p:cNvGraphicFramePr>
          <p:nvPr>
            <p:ph idx="4294967295"/>
            <p:extLst>
              <p:ext uri="{D42A27DB-BD31-4B8C-83A1-F6EECF244321}">
                <p14:modId xmlns:p14="http://schemas.microsoft.com/office/powerpoint/2010/main" val="4293484143"/>
              </p:ext>
            </p:extLst>
          </p:nvPr>
        </p:nvGraphicFramePr>
        <p:xfrm>
          <a:off x="0" y="0"/>
          <a:ext cx="9203267" cy="6858000"/>
        </p:xfrm>
        <a:graphic>
          <a:graphicData uri="http://schemas.openxmlformats.org/drawingml/2006/table">
            <a:tbl>
              <a:tblPr>
                <a:tableStyleId>{775DCB02-9BB8-47FD-8907-85C794F793BA}</a:tableStyleId>
              </a:tblPr>
              <a:tblGrid>
                <a:gridCol w="4604235"/>
                <a:gridCol w="4599032"/>
              </a:tblGrid>
              <a:tr h="850252">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fr-FR" sz="4000" u="none" strike="noStrike" cap="none" normalizeH="0" baseline="0" dirty="0" smtClean="0">
                          <a:ln>
                            <a:noFill/>
                          </a:ln>
                          <a:effectLst>
                            <a:outerShdw blurRad="38100" dist="38100" dir="2700000" algn="tl">
                              <a:srgbClr val="000000">
                                <a:alpha val="43137"/>
                              </a:srgbClr>
                            </a:outerShdw>
                          </a:effectLst>
                        </a:rPr>
                        <a:t>Dyslipidemia</a:t>
                      </a:r>
                      <a:endParaRPr kumimoji="0" lang="fr-FR" sz="4000" b="0" i="0" u="none" strike="noStrike" cap="none" normalizeH="0" baseline="0" dirty="0" smtClean="0">
                        <a:ln>
                          <a:noFill/>
                        </a:ln>
                        <a:solidFill>
                          <a:schemeClr val="tx1"/>
                        </a:solidFill>
                        <a:effectLst>
                          <a:outerShdw blurRad="38100" dist="38100" dir="2700000" algn="tl">
                            <a:srgbClr val="000000">
                              <a:alpha val="43137"/>
                            </a:srgbClr>
                          </a:outerShdw>
                        </a:effectLst>
                        <a:latin typeface="Arial" charset="0"/>
                        <a:cs typeface="Arial"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fr-FR" sz="2400" u="none" strike="noStrike" cap="none" normalizeH="0" baseline="0" dirty="0" smtClean="0">
                          <a:ln>
                            <a:noFill/>
                          </a:ln>
                          <a:effectLst>
                            <a:outerShdw blurRad="38100" dist="38100" dir="2700000" algn="tl">
                              <a:srgbClr val="000000">
                                <a:alpha val="43137"/>
                              </a:srgbClr>
                            </a:outerShdw>
                          </a:effectLst>
                        </a:rPr>
                        <a:t>                    </a:t>
                      </a:r>
                      <a:r>
                        <a:rPr kumimoji="0" lang="fr-FR" sz="4000" u="none" strike="noStrike" cap="none" normalizeH="0" baseline="0" dirty="0" smtClean="0">
                          <a:ln>
                            <a:noFill/>
                          </a:ln>
                          <a:effectLst>
                            <a:outerShdw blurRad="38100" dist="38100" dir="2700000" algn="tl">
                              <a:srgbClr val="000000">
                                <a:alpha val="43137"/>
                              </a:srgbClr>
                            </a:outerShdw>
                          </a:effectLst>
                        </a:rPr>
                        <a:t>Drugs</a:t>
                      </a:r>
                      <a:endParaRPr kumimoji="0" lang="fr-FR" sz="4000" b="0" i="0" u="none" strike="noStrike" cap="none" normalizeH="0" baseline="0" dirty="0" smtClean="0">
                        <a:ln>
                          <a:noFill/>
                        </a:ln>
                        <a:solidFill>
                          <a:schemeClr val="tx1"/>
                        </a:solidFill>
                        <a:effectLst>
                          <a:outerShdw blurRad="38100" dist="38100" dir="2700000" algn="tl">
                            <a:srgbClr val="000000">
                              <a:alpha val="43137"/>
                            </a:srgbClr>
                          </a:outerShdw>
                        </a:effectLst>
                        <a:latin typeface="Arial" charset="0"/>
                        <a:cs typeface="Arial" charset="0"/>
                      </a:endParaRPr>
                    </a:p>
                  </a:txBody>
                  <a:tcPr horzOverflow="overflow"/>
                </a:tc>
              </a:tr>
              <a:tr h="1432932">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fr-FR" sz="2400" u="none" strike="noStrike" cap="none" normalizeH="0" baseline="0" dirty="0" smtClean="0">
                          <a:ln>
                            <a:noFill/>
                          </a:ln>
                          <a:effectLst>
                            <a:outerShdw blurRad="38100" dist="38100" dir="2700000" algn="tl">
                              <a:srgbClr val="000000">
                                <a:alpha val="43137"/>
                              </a:srgbClr>
                            </a:outerShdw>
                          </a:effectLst>
                        </a:rPr>
                        <a:t>Cholesterol</a:t>
                      </a:r>
                      <a:endParaRPr kumimoji="0" lang="fr-FR" sz="2400" b="0" i="0" u="none" strike="noStrike" cap="none" normalizeH="0" baseline="0" dirty="0" smtClean="0">
                        <a:ln>
                          <a:noFill/>
                        </a:ln>
                        <a:solidFill>
                          <a:schemeClr val="tx1"/>
                        </a:solidFill>
                        <a:effectLst>
                          <a:outerShdw blurRad="38100" dist="38100" dir="2700000" algn="tl">
                            <a:srgbClr val="000000">
                              <a:alpha val="43137"/>
                            </a:srgbClr>
                          </a:outerShdw>
                        </a:effectLst>
                        <a:latin typeface="Arial" charset="0"/>
                        <a:cs typeface="Arial"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fr-FR" sz="2400" u="none" strike="noStrike" cap="none" normalizeH="0" baseline="0" dirty="0" smtClean="0">
                          <a:ln>
                            <a:noFill/>
                          </a:ln>
                          <a:effectLst>
                            <a:outerShdw blurRad="38100" dist="38100" dir="2700000" algn="tl">
                              <a:srgbClr val="000000">
                                <a:alpha val="43137"/>
                              </a:srgbClr>
                            </a:outerShdw>
                          </a:effectLst>
                        </a:rPr>
                        <a:t>Statins</a:t>
                      </a:r>
                    </a:p>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fr-FR" sz="2400" u="none" strike="noStrike" cap="none" normalizeH="0" baseline="0" dirty="0" smtClean="0">
                          <a:ln>
                            <a:noFill/>
                          </a:ln>
                          <a:effectLst>
                            <a:outerShdw blurRad="38100" dist="38100" dir="2700000" algn="tl">
                              <a:srgbClr val="000000">
                                <a:alpha val="43137"/>
                              </a:srgbClr>
                            </a:outerShdw>
                          </a:effectLst>
                        </a:rPr>
                        <a:t>Niacin</a:t>
                      </a:r>
                    </a:p>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fr-FR" sz="2400" u="none" strike="noStrike" cap="none" normalizeH="0" baseline="0" dirty="0" smtClean="0">
                          <a:ln>
                            <a:noFill/>
                          </a:ln>
                          <a:effectLst>
                            <a:outerShdw blurRad="38100" dist="38100" dir="2700000" algn="tl">
                              <a:srgbClr val="000000">
                                <a:alpha val="43137"/>
                              </a:srgbClr>
                            </a:outerShdw>
                          </a:effectLst>
                        </a:rPr>
                        <a:t>Bile acid sequestrants</a:t>
                      </a:r>
                      <a:endParaRPr kumimoji="0" lang="fr-FR" sz="2400" b="0" i="0" u="none" strike="noStrike" cap="none" normalizeH="0" baseline="0" dirty="0" smtClean="0">
                        <a:ln>
                          <a:noFill/>
                        </a:ln>
                        <a:solidFill>
                          <a:schemeClr val="tx1"/>
                        </a:solidFill>
                        <a:effectLst>
                          <a:outerShdw blurRad="38100" dist="38100" dir="2700000" algn="tl">
                            <a:srgbClr val="000000">
                              <a:alpha val="43137"/>
                            </a:srgbClr>
                          </a:outerShdw>
                        </a:effectLst>
                        <a:latin typeface="Arial" charset="0"/>
                        <a:cs typeface="Arial" charset="0"/>
                      </a:endParaRPr>
                    </a:p>
                  </a:txBody>
                  <a:tcPr horzOverflow="overflow"/>
                </a:tc>
              </a:tr>
              <a:tr h="1387687">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fr-FR" sz="2400" u="none" strike="noStrike" cap="none" normalizeH="0" baseline="0" dirty="0" smtClean="0">
                          <a:ln>
                            <a:noFill/>
                          </a:ln>
                          <a:effectLst>
                            <a:outerShdw blurRad="38100" dist="38100" dir="2700000" algn="tl">
                              <a:srgbClr val="000000">
                                <a:alpha val="43137"/>
                              </a:srgbClr>
                            </a:outerShdw>
                          </a:effectLst>
                        </a:rPr>
                        <a:t>Cholesterol + Triglyceride</a:t>
                      </a:r>
                      <a:endParaRPr kumimoji="0" lang="fr-FR" sz="2400" b="0" i="0" u="none" strike="noStrike" cap="none" normalizeH="0" baseline="0" dirty="0" smtClean="0">
                        <a:ln>
                          <a:noFill/>
                        </a:ln>
                        <a:solidFill>
                          <a:schemeClr val="tx1"/>
                        </a:solidFill>
                        <a:effectLst>
                          <a:outerShdw blurRad="38100" dist="38100" dir="2700000" algn="tl">
                            <a:srgbClr val="000000">
                              <a:alpha val="43137"/>
                            </a:srgbClr>
                          </a:outerShdw>
                        </a:effectLst>
                        <a:latin typeface="Arial" charset="0"/>
                        <a:cs typeface="Arial"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fr-FR" sz="2400" u="none" strike="noStrike" cap="none" normalizeH="0" baseline="0" dirty="0" smtClean="0">
                          <a:ln>
                            <a:noFill/>
                          </a:ln>
                          <a:effectLst>
                            <a:outerShdw blurRad="38100" dist="38100" dir="2700000" algn="tl">
                              <a:srgbClr val="000000">
                                <a:alpha val="43137"/>
                              </a:srgbClr>
                            </a:outerShdw>
                          </a:effectLst>
                        </a:rPr>
                        <a:t>Statins </a:t>
                      </a:r>
                    </a:p>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fr-FR" sz="2400" u="none" strike="noStrike" cap="none" normalizeH="0" baseline="0" dirty="0" smtClean="0">
                          <a:ln>
                            <a:noFill/>
                          </a:ln>
                          <a:effectLst>
                            <a:outerShdw blurRad="38100" dist="38100" dir="2700000" algn="tl">
                              <a:srgbClr val="000000">
                                <a:alpha val="43137"/>
                              </a:srgbClr>
                            </a:outerShdw>
                          </a:effectLst>
                        </a:rPr>
                        <a:t>Fenofibrate</a:t>
                      </a:r>
                    </a:p>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defRPr/>
                      </a:pPr>
                      <a:r>
                        <a:rPr kumimoji="0" lang="fr-FR" sz="2400" u="none" strike="noStrike" cap="none" normalizeH="0" baseline="0" dirty="0" smtClean="0">
                          <a:ln>
                            <a:noFill/>
                          </a:ln>
                          <a:effectLst>
                            <a:outerShdw blurRad="38100" dist="38100" dir="2700000" algn="tl">
                              <a:srgbClr val="000000">
                                <a:alpha val="43137"/>
                              </a:srgbClr>
                            </a:outerShdw>
                          </a:effectLst>
                        </a:rPr>
                        <a:t>Niacin</a:t>
                      </a:r>
                    </a:p>
                  </a:txBody>
                  <a:tcPr horzOverflow="overflow"/>
                </a:tc>
              </a:tr>
              <a:tr h="1387687">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fr-FR" sz="2400" u="none" strike="noStrike" cap="none" normalizeH="0" baseline="0" dirty="0" smtClean="0">
                          <a:ln>
                            <a:noFill/>
                          </a:ln>
                          <a:effectLst>
                            <a:outerShdw blurRad="38100" dist="38100" dir="2700000" algn="tl">
                              <a:srgbClr val="000000">
                                <a:alpha val="43137"/>
                              </a:srgbClr>
                            </a:outerShdw>
                          </a:effectLst>
                        </a:rPr>
                        <a:t>Triglyceride</a:t>
                      </a:r>
                      <a:endParaRPr kumimoji="0" lang="fr-FR" sz="2400" b="0" i="0" u="none" strike="noStrike" cap="none" normalizeH="0" baseline="0" dirty="0" smtClean="0">
                        <a:ln>
                          <a:noFill/>
                        </a:ln>
                        <a:solidFill>
                          <a:schemeClr val="tx1"/>
                        </a:solidFill>
                        <a:effectLst>
                          <a:outerShdw blurRad="38100" dist="38100" dir="2700000" algn="tl">
                            <a:srgbClr val="000000">
                              <a:alpha val="43137"/>
                            </a:srgbClr>
                          </a:outerShdw>
                        </a:effectLst>
                        <a:latin typeface="Arial" charset="0"/>
                        <a:cs typeface="Arial"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defRPr/>
                      </a:pPr>
                      <a:r>
                        <a:rPr kumimoji="0" lang="fr-FR" sz="2400" u="none" strike="noStrike" cap="none" normalizeH="0" baseline="0" dirty="0" smtClean="0">
                          <a:ln>
                            <a:noFill/>
                          </a:ln>
                          <a:effectLst>
                            <a:outerShdw blurRad="38100" dist="38100" dir="2700000" algn="tl">
                              <a:srgbClr val="000000">
                                <a:alpha val="43137"/>
                              </a:srgbClr>
                            </a:outerShdw>
                          </a:effectLst>
                        </a:rPr>
                        <a:t>Fibrates</a:t>
                      </a:r>
                    </a:p>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fr-FR" sz="2400" u="none" strike="noStrike" cap="none" normalizeH="0" baseline="0" dirty="0" smtClean="0">
                          <a:ln>
                            <a:noFill/>
                          </a:ln>
                          <a:effectLst>
                            <a:outerShdw blurRad="38100" dist="38100" dir="2700000" algn="tl">
                              <a:srgbClr val="000000">
                                <a:alpha val="43137"/>
                              </a:srgbClr>
                            </a:outerShdw>
                          </a:effectLst>
                        </a:rPr>
                        <a:t>Niacin</a:t>
                      </a:r>
                    </a:p>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fr-FR" sz="2400" u="none" strike="noStrike" cap="none" normalizeH="0" baseline="0" dirty="0" smtClean="0">
                          <a:ln>
                            <a:noFill/>
                          </a:ln>
                          <a:effectLst>
                            <a:outerShdw blurRad="38100" dist="38100" dir="2700000" algn="tl">
                              <a:srgbClr val="000000">
                                <a:alpha val="43137"/>
                              </a:srgbClr>
                            </a:outerShdw>
                          </a:effectLst>
                        </a:rPr>
                        <a:t>Omega-3</a:t>
                      </a:r>
                      <a:endParaRPr kumimoji="0" lang="fr-FR" sz="2400" b="0" i="0" u="none" strike="noStrike" cap="none" normalizeH="0" baseline="0" dirty="0" smtClean="0">
                        <a:ln>
                          <a:noFill/>
                        </a:ln>
                        <a:solidFill>
                          <a:schemeClr val="tx1"/>
                        </a:solidFill>
                        <a:effectLst>
                          <a:outerShdw blurRad="38100" dist="38100" dir="2700000" algn="tl">
                            <a:srgbClr val="000000">
                              <a:alpha val="43137"/>
                            </a:srgbClr>
                          </a:outerShdw>
                        </a:effectLst>
                        <a:latin typeface="Arial" charset="0"/>
                        <a:cs typeface="Arial" charset="0"/>
                      </a:endParaRPr>
                    </a:p>
                  </a:txBody>
                  <a:tcPr horzOverflow="overflow"/>
                </a:tc>
              </a:tr>
              <a:tr h="1799442">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fr-FR" sz="2400" u="none" strike="noStrike" cap="none" normalizeH="0" baseline="0" dirty="0" smtClean="0">
                          <a:ln>
                            <a:noFill/>
                          </a:ln>
                          <a:effectLst>
                            <a:outerShdw blurRad="38100" dist="38100" dir="2700000" algn="tl">
                              <a:srgbClr val="000000">
                                <a:alpha val="43137"/>
                              </a:srgbClr>
                            </a:outerShdw>
                          </a:effectLst>
                        </a:rPr>
                        <a:t>Lp(a)</a:t>
                      </a:r>
                      <a:endParaRPr kumimoji="0" lang="fr-FR" sz="24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charset="0"/>
                        <a:cs typeface="Arial"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fr-FR" sz="2400" u="none" strike="noStrike" cap="none" normalizeH="0" baseline="0" dirty="0" smtClean="0">
                          <a:ln>
                            <a:noFill/>
                          </a:ln>
                          <a:effectLst>
                            <a:outerShdw blurRad="38100" dist="38100" dir="2700000" algn="tl">
                              <a:srgbClr val="000000">
                                <a:alpha val="43137"/>
                              </a:srgbClr>
                            </a:outerShdw>
                          </a:effectLst>
                        </a:rPr>
                        <a:t>Niacin</a:t>
                      </a:r>
                    </a:p>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lang="en-US" sz="2400" dirty="0" smtClean="0">
                          <a:effectLst>
                            <a:outerShdw blurRad="38100" dist="38100" dir="2700000" algn="tl">
                              <a:srgbClr val="000000">
                                <a:alpha val="43137"/>
                              </a:srgbClr>
                            </a:outerShdw>
                          </a:effectLst>
                        </a:rPr>
                        <a:t>Bezafibrate</a:t>
                      </a:r>
                    </a:p>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fr-FR" sz="2400" b="0" i="0" u="none" strike="noStrike" cap="none" normalizeH="0" baseline="0" dirty="0" smtClean="0">
                          <a:ln>
                            <a:noFill/>
                          </a:ln>
                          <a:solidFill>
                            <a:schemeClr val="tx1"/>
                          </a:solidFill>
                          <a:effectLst>
                            <a:outerShdw blurRad="38100" dist="38100" dir="2700000" algn="tl">
                              <a:srgbClr val="000000">
                                <a:alpha val="43137"/>
                              </a:srgbClr>
                            </a:outerShdw>
                          </a:effectLst>
                          <a:latin typeface="+mn-lt"/>
                          <a:cs typeface="Arial" charset="0"/>
                        </a:rPr>
                        <a:t>ERT</a:t>
                      </a:r>
                    </a:p>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lang="en-US" sz="2400" dirty="0" smtClean="0">
                          <a:effectLst>
                            <a:outerShdw blurRad="38100" dist="38100" dir="2700000" algn="tl">
                              <a:srgbClr val="000000">
                                <a:alpha val="43137"/>
                              </a:srgbClr>
                            </a:outerShdw>
                          </a:effectLst>
                        </a:rPr>
                        <a:t>PCSK9 inhibitors</a:t>
                      </a:r>
                      <a:endParaRPr kumimoji="0" lang="fr-FR" sz="2400" b="0" i="0" u="none" strike="noStrike" cap="none" normalizeH="0" baseline="0" dirty="0" smtClean="0">
                        <a:ln>
                          <a:noFill/>
                        </a:ln>
                        <a:solidFill>
                          <a:schemeClr val="tx1"/>
                        </a:solidFill>
                        <a:effectLst>
                          <a:outerShdw blurRad="38100" dist="38100" dir="2700000" algn="tl">
                            <a:srgbClr val="000000">
                              <a:alpha val="43137"/>
                            </a:srgbClr>
                          </a:outerShdw>
                        </a:effectLst>
                        <a:latin typeface="+mn-lt"/>
                        <a:cs typeface="Arial" charset="0"/>
                      </a:endParaRPr>
                    </a:p>
                  </a:txBody>
                  <a:tcPr horzOverflow="overflow"/>
                </a:tc>
              </a:tr>
            </a:tbl>
          </a:graphicData>
        </a:graphic>
      </p:graphicFrame>
    </p:spTree>
    <p:extLst>
      <p:ext uri="{BB962C8B-B14F-4D97-AF65-F5344CB8AC3E}">
        <p14:creationId xmlns:p14="http://schemas.microsoft.com/office/powerpoint/2010/main" val="99588079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5154"/>
                                        </p:tgtEl>
                                        <p:attrNameLst>
                                          <p:attrName>style.visibility</p:attrName>
                                        </p:attrNameLst>
                                      </p:cBhvr>
                                      <p:to>
                                        <p:strVal val="visible"/>
                                      </p:to>
                                    </p:set>
                                    <p:animEffect transition="in" filter="box(in)">
                                      <p:cBhvr>
                                        <p:cTn id="7" dur="500"/>
                                        <p:tgtEl>
                                          <p:spTgt spid="51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solidFill>
                  <a:srgbClr val="FFFFFF"/>
                </a:solidFill>
                <a:effectLst>
                  <a:outerShdw blurRad="38100" dist="38100" dir="2700000" algn="tl">
                    <a:srgbClr val="000000">
                      <a:alpha val="43137"/>
                    </a:srgbClr>
                  </a:outerShdw>
                </a:effectLst>
              </a:rPr>
              <a:t>Interventions</a:t>
            </a:r>
            <a:endParaRPr lang="en-US" sz="4000" dirty="0"/>
          </a:p>
        </p:txBody>
      </p:sp>
      <p:sp>
        <p:nvSpPr>
          <p:cNvPr id="3" name="Content Placeholder 2"/>
          <p:cNvSpPr>
            <a:spLocks noGrp="1"/>
          </p:cNvSpPr>
          <p:nvPr>
            <p:ph idx="1"/>
          </p:nvPr>
        </p:nvSpPr>
        <p:spPr>
          <a:xfrm>
            <a:off x="0" y="609600"/>
            <a:ext cx="9144000" cy="6248400"/>
          </a:xfrm>
        </p:spPr>
        <p:txBody>
          <a:bodyPr/>
          <a:lstStyle/>
          <a:p>
            <a:r>
              <a:rPr lang="en-US" sz="1800" dirty="0" smtClean="0">
                <a:solidFill>
                  <a:srgbClr val="FFC000"/>
                </a:solidFill>
                <a:effectLst>
                  <a:outerShdw blurRad="38100" dist="38100" dir="2700000" algn="tl">
                    <a:srgbClr val="000000">
                      <a:alpha val="43137"/>
                    </a:srgbClr>
                  </a:outerShdw>
                </a:effectLst>
              </a:rPr>
              <a:t>Medical Nutrition Therapy (MNT)</a:t>
            </a:r>
          </a:p>
          <a:p>
            <a:r>
              <a:rPr lang="en-US" sz="1800" dirty="0" smtClean="0">
                <a:solidFill>
                  <a:srgbClr val="FFC000"/>
                </a:solidFill>
                <a:effectLst>
                  <a:outerShdw blurRad="38100" dist="38100" dir="2700000" algn="tl">
                    <a:srgbClr val="000000">
                      <a:alpha val="43137"/>
                    </a:srgbClr>
                  </a:outerShdw>
                </a:effectLst>
              </a:rPr>
              <a:t>Increased </a:t>
            </a:r>
            <a:r>
              <a:rPr lang="en-US" sz="1800" dirty="0">
                <a:solidFill>
                  <a:srgbClr val="FFC000"/>
                </a:solidFill>
                <a:effectLst>
                  <a:outerShdw blurRad="38100" dist="38100" dir="2700000" algn="tl">
                    <a:srgbClr val="000000">
                      <a:alpha val="43137"/>
                    </a:srgbClr>
                  </a:outerShdw>
                </a:effectLst>
              </a:rPr>
              <a:t>physical </a:t>
            </a:r>
            <a:r>
              <a:rPr lang="en-US" sz="1800" dirty="0" smtClean="0">
                <a:solidFill>
                  <a:srgbClr val="FFC000"/>
                </a:solidFill>
                <a:effectLst>
                  <a:outerShdw blurRad="38100" dist="38100" dir="2700000" algn="tl">
                    <a:srgbClr val="000000">
                      <a:alpha val="43137"/>
                    </a:srgbClr>
                  </a:outerShdw>
                </a:effectLst>
              </a:rPr>
              <a:t>activity</a:t>
            </a:r>
          </a:p>
          <a:p>
            <a:r>
              <a:rPr lang="en-US" sz="1800" dirty="0" smtClean="0">
                <a:solidFill>
                  <a:srgbClr val="FFC000"/>
                </a:solidFill>
                <a:effectLst>
                  <a:outerShdw blurRad="38100" dist="38100" dir="2700000" algn="tl">
                    <a:srgbClr val="000000">
                      <a:alpha val="43137"/>
                    </a:srgbClr>
                  </a:outerShdw>
                </a:effectLst>
              </a:rPr>
              <a:t>Weight loss (5-10%)</a:t>
            </a:r>
          </a:p>
          <a:p>
            <a:pPr lvl="1"/>
            <a:r>
              <a:rPr lang="en-US" sz="1600" dirty="0" smtClean="0">
                <a:effectLst>
                  <a:outerShdw blurRad="38100" dist="38100" dir="2700000" algn="tl">
                    <a:srgbClr val="000000">
                      <a:alpha val="43137"/>
                    </a:srgbClr>
                  </a:outerShdw>
                </a:effectLst>
              </a:rPr>
              <a:t>↓LDL-C=15</a:t>
            </a:r>
            <a:r>
              <a:rPr lang="en-US" sz="1600" dirty="0">
                <a:effectLst>
                  <a:outerShdw blurRad="38100" dist="38100" dir="2700000" algn="tl">
                    <a:srgbClr val="000000">
                      <a:alpha val="43137"/>
                    </a:srgbClr>
                  </a:outerShdw>
                </a:effectLst>
              </a:rPr>
              <a:t>%</a:t>
            </a:r>
          </a:p>
          <a:p>
            <a:pPr lvl="1"/>
            <a:r>
              <a:rPr lang="en-US" sz="1600" dirty="0" smtClean="0">
                <a:effectLst>
                  <a:outerShdw blurRad="38100" dist="38100" dir="2700000" algn="tl">
                    <a:srgbClr val="000000">
                      <a:alpha val="43137"/>
                    </a:srgbClr>
                  </a:outerShdw>
                </a:effectLst>
              </a:rPr>
              <a:t>↓TG=20%</a:t>
            </a:r>
          </a:p>
          <a:p>
            <a:pPr lvl="1"/>
            <a:r>
              <a:rPr lang="en-US" sz="1600" dirty="0" smtClean="0">
                <a:effectLst>
                  <a:outerShdw blurRad="38100" dist="38100" dir="2700000" algn="tl">
                    <a:srgbClr val="000000">
                      <a:alpha val="43137"/>
                    </a:srgbClr>
                  </a:outerShdw>
                </a:effectLst>
              </a:rPr>
              <a:t>↑HDL-C=10%</a:t>
            </a:r>
          </a:p>
          <a:p>
            <a:r>
              <a:rPr lang="en-US" sz="1800" dirty="0" smtClean="0">
                <a:solidFill>
                  <a:srgbClr val="FFC000"/>
                </a:solidFill>
                <a:effectLst>
                  <a:outerShdw blurRad="38100" dist="38100" dir="2700000" algn="tl">
                    <a:srgbClr val="000000">
                      <a:alpha val="43137"/>
                    </a:srgbClr>
                  </a:outerShdw>
                </a:effectLst>
              </a:rPr>
              <a:t>Smoking cessation</a:t>
            </a:r>
          </a:p>
          <a:p>
            <a:pPr lvl="1"/>
            <a:r>
              <a:rPr lang="en-US" sz="1600" dirty="0">
                <a:effectLst>
                  <a:outerShdw blurRad="38100" dist="38100" dir="2700000" algn="tl">
                    <a:srgbClr val="000000">
                      <a:alpha val="43137"/>
                    </a:srgbClr>
                  </a:outerShdw>
                </a:effectLst>
              </a:rPr>
              <a:t>↑HDL-C</a:t>
            </a:r>
            <a:endParaRPr lang="en-US" sz="1600" dirty="0" smtClean="0">
              <a:effectLst>
                <a:outerShdw blurRad="38100" dist="38100" dir="2700000" algn="tl">
                  <a:srgbClr val="000000">
                    <a:alpha val="43137"/>
                  </a:srgbClr>
                </a:outerShdw>
              </a:effectLst>
            </a:endParaRPr>
          </a:p>
          <a:p>
            <a:r>
              <a:rPr lang="en-US" sz="1800" dirty="0" smtClean="0">
                <a:solidFill>
                  <a:srgbClr val="FFC000"/>
                </a:solidFill>
                <a:effectLst>
                  <a:outerShdw blurRad="38100" dist="38100" dir="2700000" algn="tl">
                    <a:srgbClr val="000000">
                      <a:alpha val="43137"/>
                    </a:srgbClr>
                  </a:outerShdw>
                </a:effectLst>
              </a:rPr>
              <a:t>Reduction of</a:t>
            </a:r>
          </a:p>
          <a:p>
            <a:pPr lvl="1"/>
            <a:r>
              <a:rPr lang="en-US" sz="1600" dirty="0" smtClean="0">
                <a:effectLst>
                  <a:outerShdw blurRad="38100" dist="38100" dir="2700000" algn="tl">
                    <a:srgbClr val="000000">
                      <a:alpha val="43137"/>
                    </a:srgbClr>
                  </a:outerShdw>
                </a:effectLst>
              </a:rPr>
              <a:t>Saturated fat  &lt; 7%</a:t>
            </a:r>
          </a:p>
          <a:p>
            <a:pPr lvl="1"/>
            <a:r>
              <a:rPr lang="en-US" sz="1600" dirty="0" smtClean="0">
                <a:effectLst>
                  <a:outerShdw blurRad="38100" dist="38100" dir="2700000" algn="tl">
                    <a:srgbClr val="000000">
                      <a:alpha val="43137"/>
                    </a:srgbClr>
                  </a:outerShdw>
                </a:effectLst>
              </a:rPr>
              <a:t>Cholesterol  &lt;200-300 mg/d</a:t>
            </a:r>
          </a:p>
          <a:p>
            <a:pPr lvl="1"/>
            <a:r>
              <a:rPr lang="en-US" sz="1600" dirty="0" smtClean="0">
                <a:effectLst>
                  <a:outerShdw blurRad="38100" dist="38100" dir="2700000" algn="tl">
                    <a:srgbClr val="000000">
                      <a:alpha val="43137"/>
                    </a:srgbClr>
                  </a:outerShdw>
                </a:effectLst>
              </a:rPr>
              <a:t>Trans fats  &lt; 1%</a:t>
            </a:r>
          </a:p>
          <a:p>
            <a:r>
              <a:rPr lang="en-US" sz="1800" dirty="0" smtClean="0">
                <a:solidFill>
                  <a:srgbClr val="FFC000"/>
                </a:solidFill>
                <a:effectLst>
                  <a:outerShdw blurRad="38100" dist="38100" dir="2700000" algn="tl">
                    <a:srgbClr val="000000">
                      <a:alpha val="43137"/>
                    </a:srgbClr>
                  </a:outerShdw>
                </a:effectLst>
              </a:rPr>
              <a:t>Increment in</a:t>
            </a:r>
          </a:p>
          <a:p>
            <a:pPr lvl="1"/>
            <a:r>
              <a:rPr lang="en-US" sz="1600" dirty="0" smtClean="0">
                <a:effectLst>
                  <a:outerShdw blurRad="38100" dist="38100" dir="2700000" algn="tl">
                    <a:srgbClr val="000000">
                      <a:alpha val="43137"/>
                    </a:srgbClr>
                  </a:outerShdw>
                </a:effectLst>
              </a:rPr>
              <a:t>Omega-3 </a:t>
            </a:r>
            <a:r>
              <a:rPr lang="en-US" sz="1600" dirty="0">
                <a:effectLst>
                  <a:outerShdw blurRad="38100" dist="38100" dir="2700000" algn="tl">
                    <a:srgbClr val="000000">
                      <a:alpha val="43137"/>
                    </a:srgbClr>
                  </a:outerShdw>
                </a:effectLst>
              </a:rPr>
              <a:t>fatty </a:t>
            </a:r>
            <a:r>
              <a:rPr lang="en-US" sz="1600" dirty="0" smtClean="0">
                <a:effectLst>
                  <a:outerShdw blurRad="38100" dist="38100" dir="2700000" algn="tl">
                    <a:srgbClr val="000000">
                      <a:alpha val="43137"/>
                    </a:srgbClr>
                  </a:outerShdw>
                </a:effectLst>
              </a:rPr>
              <a:t>acids</a:t>
            </a:r>
          </a:p>
          <a:p>
            <a:pPr lvl="1"/>
            <a:r>
              <a:rPr lang="en-US" sz="1600" dirty="0" smtClean="0">
                <a:effectLst>
                  <a:outerShdw blurRad="38100" dist="38100" dir="2700000" algn="tl">
                    <a:srgbClr val="000000">
                      <a:alpha val="43137"/>
                    </a:srgbClr>
                  </a:outerShdw>
                </a:effectLst>
              </a:rPr>
              <a:t>Soluble fibers</a:t>
            </a:r>
          </a:p>
          <a:p>
            <a:pPr lvl="1"/>
            <a:r>
              <a:rPr lang="en-US" sz="1600" dirty="0" smtClean="0">
                <a:effectLst>
                  <a:outerShdw blurRad="38100" dist="38100" dir="2700000" algn="tl">
                    <a:srgbClr val="000000">
                      <a:alpha val="43137"/>
                    </a:srgbClr>
                  </a:outerShdw>
                </a:effectLst>
              </a:rPr>
              <a:t>Phytosterols </a:t>
            </a:r>
          </a:p>
          <a:p>
            <a:pPr lvl="1"/>
            <a:r>
              <a:rPr lang="en-US" sz="1600" dirty="0" smtClean="0">
                <a:effectLst>
                  <a:outerShdw blurRad="38100" dist="38100" dir="2700000" algn="tl">
                    <a:srgbClr val="000000">
                      <a:alpha val="43137"/>
                    </a:srgbClr>
                  </a:outerShdw>
                </a:effectLst>
              </a:rPr>
              <a:t>Soy protein </a:t>
            </a:r>
          </a:p>
          <a:p>
            <a:r>
              <a:rPr lang="en-US" sz="1800" dirty="0" smtClean="0">
                <a:solidFill>
                  <a:srgbClr val="FFC000"/>
                </a:solidFill>
                <a:effectLst>
                  <a:outerShdw blurRad="38100" dist="38100" dir="2700000" algn="tl">
                    <a:srgbClr val="000000">
                      <a:alpha val="43137"/>
                    </a:srgbClr>
                  </a:outerShdw>
                </a:effectLst>
              </a:rPr>
              <a:t>Glycemic control</a:t>
            </a:r>
          </a:p>
          <a:p>
            <a:pPr lvl="1"/>
            <a:r>
              <a:rPr lang="en-US" sz="1600" dirty="0" smtClean="0">
                <a:effectLst>
                  <a:outerShdw blurRad="38100" dist="38100" dir="2700000" algn="tl">
                    <a:srgbClr val="000000">
                      <a:alpha val="43137"/>
                    </a:srgbClr>
                  </a:outerShdw>
                </a:effectLst>
              </a:rPr>
              <a:t>↓TG</a:t>
            </a:r>
          </a:p>
        </p:txBody>
      </p:sp>
    </p:spTree>
    <p:extLst>
      <p:ext uri="{BB962C8B-B14F-4D97-AF65-F5344CB8AC3E}">
        <p14:creationId xmlns:p14="http://schemas.microsoft.com/office/powerpoint/2010/main" val="777062899"/>
      </p:ext>
    </p:extLst>
  </p:cSld>
  <p:clrMapOvr>
    <a:masterClrMapping/>
  </p:clrMapOvr>
  <p:transition>
    <p:fade thruBlk="1"/>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effectLst>
                  <a:outerShdw blurRad="38100" dist="38100" dir="2700000" algn="tl">
                    <a:srgbClr val="000000">
                      <a:alpha val="43137"/>
                    </a:srgbClr>
                  </a:outerShdw>
                </a:effectLst>
              </a:rPr>
              <a:t>Summary</a:t>
            </a:r>
            <a:endParaRPr lang="en-US" sz="4400"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0" y="609600"/>
            <a:ext cx="9144000" cy="6248400"/>
          </a:xfrm>
        </p:spPr>
        <p:txBody>
          <a:bodyPr/>
          <a:lstStyle/>
          <a:p>
            <a:r>
              <a:rPr lang="en-US" sz="3200" dirty="0">
                <a:effectLst>
                  <a:outerShdw blurRad="38100" dist="38100" dir="2700000" algn="tl">
                    <a:srgbClr val="000000">
                      <a:alpha val="43137"/>
                    </a:srgbClr>
                  </a:outerShdw>
                </a:effectLst>
              </a:rPr>
              <a:t>Treatment </a:t>
            </a:r>
            <a:r>
              <a:rPr lang="en-US" sz="3200" dirty="0" smtClean="0">
                <a:effectLst>
                  <a:outerShdw blurRad="38100" dist="38100" dir="2700000" algn="tl">
                    <a:srgbClr val="000000">
                      <a:alpha val="43137"/>
                    </a:srgbClr>
                  </a:outerShdw>
                </a:effectLst>
              </a:rPr>
              <a:t>recommendations and goals</a:t>
            </a:r>
          </a:p>
          <a:p>
            <a:pPr lvl="1"/>
            <a:r>
              <a:rPr lang="en-US" sz="2200" dirty="0" smtClean="0">
                <a:effectLst>
                  <a:outerShdw blurRad="38100" dist="38100" dir="2700000" algn="tl">
                    <a:srgbClr val="000000">
                      <a:alpha val="43137"/>
                    </a:srgbClr>
                  </a:outerShdw>
                </a:effectLst>
              </a:rPr>
              <a:t>Reduction </a:t>
            </a:r>
            <a:r>
              <a:rPr lang="en-US" sz="2200" dirty="0">
                <a:effectLst>
                  <a:outerShdw blurRad="38100" dist="38100" dir="2700000" algn="tl">
                    <a:srgbClr val="000000">
                      <a:alpha val="43137"/>
                    </a:srgbClr>
                  </a:outerShdw>
                </a:effectLst>
              </a:rPr>
              <a:t>of saturated fat, trans </a:t>
            </a:r>
            <a:r>
              <a:rPr lang="en-US" sz="2200" dirty="0" smtClean="0">
                <a:effectLst>
                  <a:outerShdw blurRad="38100" dist="38100" dir="2700000" algn="tl">
                    <a:srgbClr val="000000">
                      <a:alpha val="43137"/>
                    </a:srgbClr>
                  </a:outerShdw>
                </a:effectLst>
              </a:rPr>
              <a:t>fats, and cholesterol intake</a:t>
            </a:r>
          </a:p>
          <a:p>
            <a:pPr lvl="1"/>
            <a:r>
              <a:rPr lang="en-US" sz="2200" dirty="0" smtClean="0">
                <a:effectLst>
                  <a:outerShdw blurRad="38100" dist="38100" dir="2700000" algn="tl">
                    <a:srgbClr val="000000">
                      <a:alpha val="43137"/>
                    </a:srgbClr>
                  </a:outerShdw>
                </a:effectLst>
              </a:rPr>
              <a:t>Increment </a:t>
            </a:r>
            <a:r>
              <a:rPr lang="en-US" sz="2200" dirty="0">
                <a:effectLst>
                  <a:outerShdw blurRad="38100" dist="38100" dir="2700000" algn="tl">
                    <a:srgbClr val="000000">
                      <a:alpha val="43137"/>
                    </a:srgbClr>
                  </a:outerShdw>
                </a:effectLst>
              </a:rPr>
              <a:t>of </a:t>
            </a:r>
            <a:r>
              <a:rPr lang="el-GR" sz="2200" dirty="0">
                <a:effectLst>
                  <a:outerShdw blurRad="38100" dist="38100" dir="2700000" algn="tl">
                    <a:srgbClr val="000000">
                      <a:alpha val="43137"/>
                    </a:srgbClr>
                  </a:outerShdw>
                </a:effectLst>
              </a:rPr>
              <a:t>ω</a:t>
            </a:r>
            <a:r>
              <a:rPr lang="en-US" sz="2200" dirty="0" smtClean="0">
                <a:effectLst>
                  <a:outerShdw blurRad="38100" dist="38100" dir="2700000" algn="tl">
                    <a:srgbClr val="000000">
                      <a:alpha val="43137"/>
                    </a:srgbClr>
                  </a:outerShdw>
                </a:effectLst>
              </a:rPr>
              <a:t>-3 </a:t>
            </a:r>
            <a:r>
              <a:rPr lang="en-US" sz="2200" dirty="0">
                <a:effectLst>
                  <a:outerShdw blurRad="38100" dist="38100" dir="2700000" algn="tl">
                    <a:srgbClr val="000000">
                      <a:alpha val="43137"/>
                    </a:srgbClr>
                  </a:outerShdw>
                </a:effectLst>
              </a:rPr>
              <a:t>fatty acids, </a:t>
            </a:r>
            <a:r>
              <a:rPr lang="en-US" sz="2200" dirty="0" smtClean="0">
                <a:effectLst>
                  <a:outerShdw blurRad="38100" dist="38100" dir="2700000" algn="tl">
                    <a:srgbClr val="000000">
                      <a:alpha val="43137"/>
                    </a:srgbClr>
                  </a:outerShdw>
                </a:effectLst>
              </a:rPr>
              <a:t>soluble fibers </a:t>
            </a:r>
            <a:r>
              <a:rPr lang="en-US" sz="2200" dirty="0">
                <a:effectLst>
                  <a:outerShdw blurRad="38100" dist="38100" dir="2700000" algn="tl">
                    <a:srgbClr val="000000">
                      <a:alpha val="43137"/>
                    </a:srgbClr>
                  </a:outerShdw>
                </a:effectLst>
              </a:rPr>
              <a:t>and </a:t>
            </a:r>
            <a:r>
              <a:rPr lang="en-US" sz="2200" dirty="0" smtClean="0">
                <a:effectLst>
                  <a:outerShdw blurRad="38100" dist="38100" dir="2700000" algn="tl">
                    <a:srgbClr val="000000">
                      <a:alpha val="43137"/>
                    </a:srgbClr>
                  </a:outerShdw>
                </a:effectLst>
              </a:rPr>
              <a:t>phytosterols</a:t>
            </a:r>
          </a:p>
          <a:p>
            <a:pPr lvl="1"/>
            <a:r>
              <a:rPr lang="en-US" sz="2200" dirty="0" smtClean="0">
                <a:effectLst>
                  <a:outerShdw blurRad="38100" dist="38100" dir="2700000" algn="tl">
                    <a:srgbClr val="000000">
                      <a:alpha val="43137"/>
                    </a:srgbClr>
                  </a:outerShdw>
                </a:effectLst>
              </a:rPr>
              <a:t>Weight </a:t>
            </a:r>
            <a:r>
              <a:rPr lang="en-US" sz="2200" dirty="0">
                <a:effectLst>
                  <a:outerShdw blurRad="38100" dist="38100" dir="2700000" algn="tl">
                    <a:srgbClr val="000000">
                      <a:alpha val="43137"/>
                    </a:srgbClr>
                  </a:outerShdw>
                </a:effectLst>
              </a:rPr>
              <a:t>loss (if indicated</a:t>
            </a:r>
            <a:r>
              <a:rPr lang="en-US" sz="2200" dirty="0" smtClean="0">
                <a:effectLst>
                  <a:outerShdw blurRad="38100" dist="38100" dir="2700000" algn="tl">
                    <a:srgbClr val="000000">
                      <a:alpha val="43137"/>
                    </a:srgbClr>
                  </a:outerShdw>
                </a:effectLst>
              </a:rPr>
              <a:t>)</a:t>
            </a:r>
          </a:p>
          <a:p>
            <a:pPr lvl="1"/>
            <a:r>
              <a:rPr lang="en-US" sz="2200" dirty="0" smtClean="0">
                <a:effectLst>
                  <a:outerShdw blurRad="38100" dist="38100" dir="2700000" algn="tl">
                    <a:srgbClr val="000000">
                      <a:alpha val="43137"/>
                    </a:srgbClr>
                  </a:outerShdw>
                </a:effectLst>
              </a:rPr>
              <a:t>Increased </a:t>
            </a:r>
            <a:r>
              <a:rPr lang="en-US" sz="2200" dirty="0">
                <a:effectLst>
                  <a:outerShdw blurRad="38100" dist="38100" dir="2700000" algn="tl">
                    <a:srgbClr val="000000">
                      <a:alpha val="43137"/>
                    </a:srgbClr>
                  </a:outerShdw>
                </a:effectLst>
              </a:rPr>
              <a:t>physical </a:t>
            </a:r>
            <a:r>
              <a:rPr lang="en-US" sz="2200" dirty="0" smtClean="0">
                <a:effectLst>
                  <a:outerShdw blurRad="38100" dist="38100" dir="2700000" algn="tl">
                    <a:srgbClr val="000000">
                      <a:alpha val="43137"/>
                    </a:srgbClr>
                  </a:outerShdw>
                </a:effectLst>
              </a:rPr>
              <a:t>activity</a:t>
            </a:r>
          </a:p>
          <a:p>
            <a:pPr lvl="1"/>
            <a:r>
              <a:rPr lang="en-US" sz="2200" dirty="0" smtClean="0">
                <a:effectLst>
                  <a:outerShdw blurRad="38100" dist="38100" dir="2700000" algn="tl">
                    <a:srgbClr val="000000">
                      <a:alpha val="43137"/>
                    </a:srgbClr>
                  </a:outerShdw>
                </a:effectLst>
              </a:rPr>
              <a:t>Diabetic patients</a:t>
            </a:r>
          </a:p>
          <a:p>
            <a:pPr lvl="2"/>
            <a:r>
              <a:rPr lang="en-US" dirty="0">
                <a:effectLst>
                  <a:outerShdw blurRad="38100" dist="38100" dir="2700000" algn="tl">
                    <a:srgbClr val="000000">
                      <a:alpha val="43137"/>
                    </a:srgbClr>
                  </a:outerShdw>
                </a:effectLst>
              </a:rPr>
              <a:t>Statin </a:t>
            </a:r>
            <a:r>
              <a:rPr lang="en-US" dirty="0" smtClean="0">
                <a:effectLst>
                  <a:outerShdw blurRad="38100" dist="38100" dir="2700000" algn="tl">
                    <a:srgbClr val="000000">
                      <a:alpha val="43137"/>
                    </a:srgbClr>
                  </a:outerShdw>
                </a:effectLst>
              </a:rPr>
              <a:t>+ life-style therapy</a:t>
            </a:r>
          </a:p>
          <a:p>
            <a:pPr lvl="2"/>
            <a:r>
              <a:rPr lang="en-US" dirty="0" smtClean="0">
                <a:solidFill>
                  <a:srgbClr val="FFC000"/>
                </a:solidFill>
                <a:effectLst>
                  <a:outerShdw blurRad="38100" dist="38100" dir="2700000" algn="tl">
                    <a:srgbClr val="000000">
                      <a:alpha val="43137"/>
                    </a:srgbClr>
                  </a:outerShdw>
                </a:effectLst>
              </a:rPr>
              <a:t>LDL-C &lt; </a:t>
            </a:r>
            <a:r>
              <a:rPr lang="en-US" dirty="0">
                <a:solidFill>
                  <a:srgbClr val="FFC000"/>
                </a:solidFill>
                <a:effectLst>
                  <a:outerShdw blurRad="38100" dist="38100" dir="2700000" algn="tl">
                    <a:srgbClr val="000000">
                      <a:alpha val="43137"/>
                    </a:srgbClr>
                  </a:outerShdw>
                </a:effectLst>
              </a:rPr>
              <a:t>100 </a:t>
            </a:r>
            <a:r>
              <a:rPr lang="en-US" dirty="0" smtClean="0">
                <a:solidFill>
                  <a:srgbClr val="FFC000"/>
                </a:solidFill>
                <a:effectLst>
                  <a:outerShdw blurRad="38100" dist="38100" dir="2700000" algn="tl">
                    <a:srgbClr val="000000">
                      <a:alpha val="43137"/>
                    </a:srgbClr>
                  </a:outerShdw>
                </a:effectLst>
              </a:rPr>
              <a:t>mg/dl</a:t>
            </a:r>
          </a:p>
          <a:p>
            <a:pPr lvl="2"/>
            <a:r>
              <a:rPr lang="en-US" dirty="0" smtClean="0">
                <a:solidFill>
                  <a:srgbClr val="FFC000"/>
                </a:solidFill>
                <a:effectLst>
                  <a:outerShdw blurRad="38100" dist="38100" dir="2700000" algn="tl">
                    <a:srgbClr val="000000">
                      <a:alpha val="43137"/>
                    </a:srgbClr>
                  </a:outerShdw>
                </a:effectLst>
              </a:rPr>
              <a:t>LDL-C &lt; </a:t>
            </a:r>
            <a:r>
              <a:rPr lang="en-US" dirty="0">
                <a:solidFill>
                  <a:srgbClr val="FFC000"/>
                </a:solidFill>
                <a:effectLst>
                  <a:outerShdw blurRad="38100" dist="38100" dir="2700000" algn="tl">
                    <a:srgbClr val="000000">
                      <a:alpha val="43137"/>
                    </a:srgbClr>
                  </a:outerShdw>
                </a:effectLst>
              </a:rPr>
              <a:t>70 </a:t>
            </a:r>
            <a:r>
              <a:rPr lang="en-US" dirty="0" smtClean="0">
                <a:solidFill>
                  <a:srgbClr val="FFC000"/>
                </a:solidFill>
                <a:effectLst>
                  <a:outerShdw blurRad="38100" dist="38100" dir="2700000" algn="tl">
                    <a:srgbClr val="000000">
                      <a:alpha val="43137"/>
                    </a:srgbClr>
                  </a:outerShdw>
                </a:effectLst>
              </a:rPr>
              <a:t>mg/dl </a:t>
            </a:r>
            <a:r>
              <a:rPr lang="en-US" dirty="0" smtClean="0">
                <a:effectLst>
                  <a:outerShdw blurRad="38100" dist="38100" dir="2700000" algn="tl">
                    <a:srgbClr val="000000">
                      <a:alpha val="43137"/>
                    </a:srgbClr>
                  </a:outerShdw>
                </a:effectLst>
              </a:rPr>
              <a:t>(overt CVD)</a:t>
            </a:r>
          </a:p>
          <a:p>
            <a:pPr lvl="2"/>
            <a:r>
              <a:rPr lang="en-US" dirty="0" smtClean="0">
                <a:effectLst>
                  <a:outerShdw blurRad="38100" dist="38100" dir="2700000" algn="tl">
                    <a:srgbClr val="000000">
                      <a:alpha val="43137"/>
                    </a:srgbClr>
                  </a:outerShdw>
                </a:effectLst>
              </a:rPr>
              <a:t>Reduction </a:t>
            </a:r>
            <a:r>
              <a:rPr lang="en-US" dirty="0">
                <a:effectLst>
                  <a:outerShdw blurRad="38100" dist="38100" dir="2700000" algn="tl">
                    <a:srgbClr val="000000">
                      <a:alpha val="43137"/>
                    </a:srgbClr>
                  </a:outerShdw>
                </a:effectLst>
              </a:rPr>
              <a:t>in </a:t>
            </a:r>
            <a:r>
              <a:rPr lang="en-US" dirty="0" smtClean="0">
                <a:effectLst>
                  <a:outerShdw blurRad="38100" dist="38100" dir="2700000" algn="tl">
                    <a:srgbClr val="000000">
                      <a:alpha val="43137"/>
                    </a:srgbClr>
                  </a:outerShdw>
                </a:effectLst>
              </a:rPr>
              <a:t>LDL-C </a:t>
            </a:r>
            <a:r>
              <a:rPr lang="en-US" dirty="0">
                <a:effectLst>
                  <a:outerShdw blurRad="38100" dist="38100" dir="2700000" algn="tl">
                    <a:srgbClr val="000000">
                      <a:alpha val="43137"/>
                    </a:srgbClr>
                  </a:outerShdw>
                </a:effectLst>
              </a:rPr>
              <a:t>of </a:t>
            </a:r>
            <a:r>
              <a:rPr lang="en-US" dirty="0" smtClean="0">
                <a:solidFill>
                  <a:srgbClr val="FFC000"/>
                </a:solidFill>
                <a:effectLst>
                  <a:outerShdw blurRad="38100" dist="38100" dir="2700000" algn="tl">
                    <a:srgbClr val="000000">
                      <a:alpha val="43137"/>
                    </a:srgbClr>
                  </a:outerShdw>
                </a:effectLst>
              </a:rPr>
              <a:t>30-40</a:t>
            </a:r>
            <a:r>
              <a:rPr lang="en-US" dirty="0">
                <a:solidFill>
                  <a:srgbClr val="FFC000"/>
                </a:solidFill>
                <a:effectLst>
                  <a:outerShdw blurRad="38100" dist="38100" dir="2700000" algn="tl">
                    <a:srgbClr val="000000">
                      <a:alpha val="43137"/>
                    </a:srgbClr>
                  </a:outerShdw>
                </a:effectLst>
              </a:rPr>
              <a:t>%</a:t>
            </a:r>
            <a:r>
              <a:rPr lang="en-US" dirty="0">
                <a:effectLst>
                  <a:outerShdw blurRad="38100" dist="38100" dir="2700000" algn="tl">
                    <a:srgbClr val="000000">
                      <a:alpha val="43137"/>
                    </a:srgbClr>
                  </a:outerShdw>
                </a:effectLst>
              </a:rPr>
              <a:t> from baseline</a:t>
            </a:r>
          </a:p>
          <a:p>
            <a:pPr lvl="2"/>
            <a:r>
              <a:rPr lang="en-US" dirty="0" smtClean="0">
                <a:solidFill>
                  <a:srgbClr val="FFC000"/>
                </a:solidFill>
                <a:effectLst>
                  <a:outerShdw blurRad="38100" dist="38100" dir="2700000" algn="tl">
                    <a:srgbClr val="000000">
                      <a:alpha val="43137"/>
                    </a:srgbClr>
                  </a:outerShdw>
                </a:effectLst>
              </a:rPr>
              <a:t>TG &lt;150 mg/dl </a:t>
            </a:r>
          </a:p>
          <a:p>
            <a:pPr lvl="2"/>
            <a:r>
              <a:rPr lang="en-US" dirty="0" smtClean="0">
                <a:effectLst>
                  <a:outerShdw blurRad="38100" dist="38100" dir="2700000" algn="tl">
                    <a:srgbClr val="000000">
                      <a:alpha val="43137"/>
                    </a:srgbClr>
                  </a:outerShdw>
                </a:effectLst>
              </a:rPr>
              <a:t>HDL-C </a:t>
            </a:r>
            <a:r>
              <a:rPr lang="en-US" dirty="0" smtClean="0">
                <a:solidFill>
                  <a:srgbClr val="FFC000"/>
                </a:solidFill>
                <a:effectLst>
                  <a:outerShdw blurRad="38100" dist="38100" dir="2700000" algn="tl">
                    <a:srgbClr val="000000">
                      <a:alpha val="43137"/>
                    </a:srgbClr>
                  </a:outerShdw>
                </a:effectLst>
              </a:rPr>
              <a:t>&gt; 40 mg/dl </a:t>
            </a:r>
            <a:r>
              <a:rPr lang="en-US" dirty="0" smtClean="0">
                <a:effectLst>
                  <a:outerShdw blurRad="38100" dist="38100" dir="2700000" algn="tl">
                    <a:srgbClr val="000000">
                      <a:alpha val="43137"/>
                    </a:srgbClr>
                  </a:outerShdw>
                </a:effectLst>
              </a:rPr>
              <a:t>in </a:t>
            </a:r>
            <a:r>
              <a:rPr lang="en-US" dirty="0">
                <a:effectLst>
                  <a:outerShdw blurRad="38100" dist="38100" dir="2700000" algn="tl">
                    <a:srgbClr val="000000">
                      <a:alpha val="43137"/>
                    </a:srgbClr>
                  </a:outerShdw>
                </a:effectLst>
              </a:rPr>
              <a:t>men and </a:t>
            </a:r>
            <a:r>
              <a:rPr lang="en-US" dirty="0" smtClean="0">
                <a:solidFill>
                  <a:srgbClr val="FFC000"/>
                </a:solidFill>
                <a:effectLst>
                  <a:outerShdw blurRad="38100" dist="38100" dir="2700000" algn="tl">
                    <a:srgbClr val="000000">
                      <a:alpha val="43137"/>
                    </a:srgbClr>
                  </a:outerShdw>
                </a:effectLst>
              </a:rPr>
              <a:t>&gt; 50 mg/dl  </a:t>
            </a:r>
            <a:r>
              <a:rPr lang="en-US" dirty="0">
                <a:effectLst>
                  <a:outerShdw blurRad="38100" dist="38100" dir="2700000" algn="tl">
                    <a:srgbClr val="000000">
                      <a:alpha val="43137"/>
                    </a:srgbClr>
                  </a:outerShdw>
                </a:effectLst>
              </a:rPr>
              <a:t>in </a:t>
            </a:r>
            <a:r>
              <a:rPr lang="en-US" dirty="0" smtClean="0">
                <a:effectLst>
                  <a:outerShdw blurRad="38100" dist="38100" dir="2700000" algn="tl">
                    <a:srgbClr val="000000">
                      <a:alpha val="43137"/>
                    </a:srgbClr>
                  </a:outerShdw>
                </a:effectLst>
              </a:rPr>
              <a:t>women</a:t>
            </a:r>
          </a:p>
          <a:p>
            <a:pPr marL="457200" lvl="1" indent="0" algn="ctr">
              <a:buNone/>
            </a:pPr>
            <a:r>
              <a:rPr lang="en-US" sz="2700" dirty="0" smtClean="0">
                <a:solidFill>
                  <a:schemeClr val="accent1">
                    <a:lumMod val="60000"/>
                    <a:lumOff val="40000"/>
                  </a:schemeClr>
                </a:solidFill>
                <a:effectLst>
                  <a:outerShdw blurRad="38100" dist="38100" dir="2700000" algn="tl">
                    <a:srgbClr val="000000">
                      <a:alpha val="43137"/>
                    </a:srgbClr>
                  </a:outerShdw>
                </a:effectLst>
              </a:rPr>
              <a:t>Combination </a:t>
            </a:r>
            <a:r>
              <a:rPr lang="en-US" sz="2700" dirty="0">
                <a:solidFill>
                  <a:schemeClr val="accent1">
                    <a:lumMod val="60000"/>
                    <a:lumOff val="40000"/>
                  </a:schemeClr>
                </a:solidFill>
                <a:effectLst>
                  <a:outerShdw blurRad="38100" dist="38100" dir="2700000" algn="tl">
                    <a:srgbClr val="000000">
                      <a:alpha val="43137"/>
                    </a:srgbClr>
                  </a:outerShdw>
                </a:effectLst>
              </a:rPr>
              <a:t>therapy has been </a:t>
            </a:r>
            <a:r>
              <a:rPr lang="en-US" sz="2700" dirty="0" smtClean="0">
                <a:solidFill>
                  <a:schemeClr val="accent1">
                    <a:lumMod val="60000"/>
                    <a:lumOff val="40000"/>
                  </a:schemeClr>
                </a:solidFill>
                <a:effectLst>
                  <a:outerShdw blurRad="38100" dist="38100" dir="2700000" algn="tl">
                    <a:srgbClr val="000000">
                      <a:alpha val="43137"/>
                    </a:srgbClr>
                  </a:outerShdw>
                </a:effectLst>
              </a:rPr>
              <a:t>shown not </a:t>
            </a:r>
            <a:r>
              <a:rPr lang="en-US" sz="2700" dirty="0">
                <a:solidFill>
                  <a:schemeClr val="accent1">
                    <a:lumMod val="60000"/>
                    <a:lumOff val="40000"/>
                  </a:schemeClr>
                </a:solidFill>
                <a:effectLst>
                  <a:outerShdw blurRad="38100" dist="38100" dir="2700000" algn="tl">
                    <a:srgbClr val="000000">
                      <a:alpha val="43137"/>
                    </a:srgbClr>
                  </a:outerShdw>
                </a:effectLst>
              </a:rPr>
              <a:t>to provide additional </a:t>
            </a:r>
            <a:r>
              <a:rPr lang="en-US" sz="2700" dirty="0" smtClean="0">
                <a:solidFill>
                  <a:schemeClr val="accent1">
                    <a:lumMod val="60000"/>
                    <a:lumOff val="40000"/>
                  </a:schemeClr>
                </a:solidFill>
                <a:effectLst>
                  <a:outerShdw blurRad="38100" dist="38100" dir="2700000" algn="tl">
                    <a:srgbClr val="000000">
                      <a:alpha val="43137"/>
                    </a:srgbClr>
                  </a:outerShdw>
                </a:effectLst>
              </a:rPr>
              <a:t>CVD benefit </a:t>
            </a:r>
            <a:r>
              <a:rPr lang="en-US" sz="2700" dirty="0">
                <a:solidFill>
                  <a:schemeClr val="accent1">
                    <a:lumMod val="60000"/>
                    <a:lumOff val="40000"/>
                  </a:schemeClr>
                </a:solidFill>
                <a:effectLst>
                  <a:outerShdw blurRad="38100" dist="38100" dir="2700000" algn="tl">
                    <a:srgbClr val="000000">
                      <a:alpha val="43137"/>
                    </a:srgbClr>
                  </a:outerShdw>
                </a:effectLst>
              </a:rPr>
              <a:t>above statin therapy </a:t>
            </a:r>
            <a:r>
              <a:rPr lang="en-US" sz="2700" dirty="0" smtClean="0">
                <a:solidFill>
                  <a:schemeClr val="accent1">
                    <a:lumMod val="60000"/>
                    <a:lumOff val="40000"/>
                  </a:schemeClr>
                </a:solidFill>
                <a:effectLst>
                  <a:outerShdw blurRad="38100" dist="38100" dir="2700000" algn="tl">
                    <a:srgbClr val="000000">
                      <a:alpha val="43137"/>
                    </a:srgbClr>
                  </a:outerShdw>
                </a:effectLst>
              </a:rPr>
              <a:t>alone and </a:t>
            </a:r>
            <a:r>
              <a:rPr lang="en-US" sz="2700" dirty="0">
                <a:solidFill>
                  <a:schemeClr val="accent1">
                    <a:lumMod val="60000"/>
                    <a:lumOff val="40000"/>
                  </a:schemeClr>
                </a:solidFill>
                <a:effectLst>
                  <a:outerShdw blurRad="38100" dist="38100" dir="2700000" algn="tl">
                    <a:srgbClr val="000000">
                      <a:alpha val="43137"/>
                    </a:srgbClr>
                  </a:outerShdw>
                </a:effectLst>
              </a:rPr>
              <a:t>is not generally recommended</a:t>
            </a:r>
            <a:endParaRPr lang="en-US" sz="2700" dirty="0" smtClean="0">
              <a:solidFill>
                <a:schemeClr val="accent1">
                  <a:lumMod val="60000"/>
                  <a:lumOff val="40000"/>
                </a:schemeClr>
              </a:solidFill>
              <a:effectLst>
                <a:outerShdw blurRad="38100" dist="38100" dir="2700000" algn="tl">
                  <a:srgbClr val="000000">
                    <a:alpha val="43137"/>
                  </a:srgbClr>
                </a:outerShdw>
              </a:effectLst>
            </a:endParaRPr>
          </a:p>
          <a:p>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780184309"/>
      </p:ext>
    </p:extLst>
  </p:cSld>
  <p:clrMapOvr>
    <a:masterClrMapping/>
  </p:clrMapOvr>
  <p:transition>
    <p:fade thruBlk="1"/>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0" y="5943600"/>
            <a:ext cx="9144000" cy="769441"/>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400" b="1" spc="50" dirty="0" smtClean="0">
                <a:ln w="11430"/>
                <a:solidFill>
                  <a:srgbClr val="C00000"/>
                </a:solidFill>
                <a:effectLst>
                  <a:outerShdw blurRad="76200" dist="50800" dir="5400000" algn="tl" rotWithShape="0">
                    <a:srgbClr val="000000">
                      <a:alpha val="65000"/>
                    </a:srgbClr>
                  </a:outerShdw>
                </a:effectLst>
              </a:rPr>
              <a:t>Thank you for your attention</a:t>
            </a:r>
            <a:endParaRPr lang="en-US" sz="4400" b="1" spc="50" dirty="0">
              <a:ln w="11430"/>
              <a:solidFill>
                <a:srgbClr val="C00000"/>
              </a:soli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3950977533"/>
      </p:ext>
    </p:extLst>
  </p:cSld>
  <p:clrMapOvr>
    <a:masterClrMapping/>
  </p:clrMapOvr>
  <p:transition>
    <p:fade thruBlk="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ffectLst>
                  <a:outerShdw blurRad="38100" dist="38100" dir="2700000" algn="tl">
                    <a:srgbClr val="000000">
                      <a:alpha val="43137"/>
                    </a:srgbClr>
                  </a:outerShdw>
                </a:effectLst>
              </a:rPr>
              <a:t>Pharmacotherapeutic </a:t>
            </a:r>
            <a:r>
              <a:rPr lang="en-US" dirty="0" smtClean="0">
                <a:effectLst>
                  <a:outerShdw blurRad="38100" dist="38100" dir="2700000" algn="tl">
                    <a:srgbClr val="000000">
                      <a:alpha val="43137"/>
                    </a:srgbClr>
                  </a:outerShdw>
                </a:effectLst>
              </a:rPr>
              <a:t>Options</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0" y="609600"/>
            <a:ext cx="9144000" cy="6248400"/>
          </a:xfrm>
        </p:spPr>
        <p:txBody>
          <a:bodyPr/>
          <a:lstStyle/>
          <a:p>
            <a:r>
              <a:rPr lang="en-US" sz="2600" dirty="0" smtClean="0">
                <a:solidFill>
                  <a:srgbClr val="FFC000"/>
                </a:solidFill>
                <a:effectLst>
                  <a:outerShdw blurRad="38100" dist="38100" dir="2700000" algn="tl">
                    <a:srgbClr val="000000">
                      <a:alpha val="43137"/>
                    </a:srgbClr>
                  </a:outerShdw>
                </a:effectLst>
              </a:rPr>
              <a:t>Agents </a:t>
            </a:r>
            <a:r>
              <a:rPr lang="en-US" sz="2600" dirty="0">
                <a:solidFill>
                  <a:srgbClr val="FFC000"/>
                </a:solidFill>
                <a:effectLst>
                  <a:outerShdw blurRad="38100" dist="38100" dir="2700000" algn="tl">
                    <a:srgbClr val="000000">
                      <a:alpha val="43137"/>
                    </a:srgbClr>
                  </a:outerShdw>
                </a:effectLst>
              </a:rPr>
              <a:t>targeting endogenous </a:t>
            </a:r>
            <a:r>
              <a:rPr lang="en-US" sz="2600" dirty="0" smtClean="0">
                <a:solidFill>
                  <a:srgbClr val="FFC000"/>
                </a:solidFill>
                <a:effectLst>
                  <a:outerShdw blurRad="38100" dist="38100" dir="2700000" algn="tl">
                    <a:srgbClr val="000000">
                      <a:alpha val="43137"/>
                    </a:srgbClr>
                  </a:outerShdw>
                </a:effectLst>
              </a:rPr>
              <a:t>cholesterol</a:t>
            </a:r>
          </a:p>
          <a:p>
            <a:pPr lvl="1"/>
            <a:r>
              <a:rPr lang="en-US" sz="2200" dirty="0" smtClean="0">
                <a:effectLst>
                  <a:outerShdw blurRad="38100" dist="38100" dir="2700000" algn="tl">
                    <a:srgbClr val="000000">
                      <a:alpha val="43137"/>
                    </a:srgbClr>
                  </a:outerShdw>
                </a:effectLst>
              </a:rPr>
              <a:t>Statins</a:t>
            </a:r>
            <a:endParaRPr lang="en-US" sz="2200" dirty="0">
              <a:effectLst>
                <a:outerShdw blurRad="38100" dist="38100" dir="2700000" algn="tl">
                  <a:srgbClr val="000000">
                    <a:alpha val="43137"/>
                  </a:srgbClr>
                </a:outerShdw>
              </a:effectLst>
            </a:endParaRPr>
          </a:p>
          <a:p>
            <a:pPr lvl="1"/>
            <a:r>
              <a:rPr lang="en-US" sz="2200" dirty="0" smtClean="0">
                <a:effectLst>
                  <a:outerShdw blurRad="38100" dist="38100" dir="2700000" algn="tl">
                    <a:srgbClr val="000000">
                      <a:alpha val="43137"/>
                    </a:srgbClr>
                  </a:outerShdw>
                </a:effectLst>
              </a:rPr>
              <a:t>Fibrates</a:t>
            </a:r>
            <a:endParaRPr lang="en-US" sz="2200" dirty="0">
              <a:effectLst>
                <a:outerShdw blurRad="38100" dist="38100" dir="2700000" algn="tl">
                  <a:srgbClr val="000000">
                    <a:alpha val="43137"/>
                  </a:srgbClr>
                </a:outerShdw>
              </a:effectLst>
            </a:endParaRPr>
          </a:p>
          <a:p>
            <a:pPr lvl="1"/>
            <a:r>
              <a:rPr lang="en-US" sz="2200" dirty="0" smtClean="0">
                <a:effectLst>
                  <a:outerShdw blurRad="38100" dist="38100" dir="2700000" algn="tl">
                    <a:srgbClr val="000000">
                      <a:alpha val="43137"/>
                    </a:srgbClr>
                  </a:outerShdw>
                </a:effectLst>
              </a:rPr>
              <a:t>Nicotinic acid</a:t>
            </a:r>
          </a:p>
          <a:p>
            <a:r>
              <a:rPr lang="en-US" sz="2600" dirty="0" smtClean="0">
                <a:solidFill>
                  <a:srgbClr val="FFC000"/>
                </a:solidFill>
                <a:effectLst>
                  <a:outerShdw blurRad="38100" dist="38100" dir="2700000" algn="tl">
                    <a:srgbClr val="000000">
                      <a:alpha val="43137"/>
                    </a:srgbClr>
                  </a:outerShdw>
                </a:effectLst>
              </a:rPr>
              <a:t>Agents targeting exogenous cholesterol</a:t>
            </a:r>
            <a:endParaRPr lang="en-US" sz="2600" dirty="0">
              <a:solidFill>
                <a:srgbClr val="FFC000"/>
              </a:solidFill>
              <a:effectLst>
                <a:outerShdw blurRad="38100" dist="38100" dir="2700000" algn="tl">
                  <a:srgbClr val="000000">
                    <a:alpha val="43137"/>
                  </a:srgbClr>
                </a:outerShdw>
              </a:effectLst>
            </a:endParaRPr>
          </a:p>
          <a:p>
            <a:pPr lvl="1"/>
            <a:r>
              <a:rPr lang="en-US" sz="2200" dirty="0">
                <a:effectLst>
                  <a:outerShdw blurRad="38100" dist="38100" dir="2700000" algn="tl">
                    <a:srgbClr val="000000">
                      <a:alpha val="43137"/>
                    </a:srgbClr>
                  </a:outerShdw>
                </a:effectLst>
              </a:rPr>
              <a:t>Cholesterol absorption inhibitor</a:t>
            </a:r>
          </a:p>
          <a:p>
            <a:pPr lvl="1"/>
            <a:r>
              <a:rPr lang="en-US" sz="2200" dirty="0">
                <a:effectLst>
                  <a:outerShdw blurRad="38100" dist="38100" dir="2700000" algn="tl">
                    <a:srgbClr val="000000">
                      <a:alpha val="43137"/>
                    </a:srgbClr>
                  </a:outerShdw>
                </a:effectLst>
              </a:rPr>
              <a:t>Bile acid-binding </a:t>
            </a:r>
            <a:r>
              <a:rPr lang="en-US" sz="2200" dirty="0" smtClean="0">
                <a:effectLst>
                  <a:outerShdw blurRad="38100" dist="38100" dir="2700000" algn="tl">
                    <a:srgbClr val="000000">
                      <a:alpha val="43137"/>
                    </a:srgbClr>
                  </a:outerShdw>
                </a:effectLst>
              </a:rPr>
              <a:t>agents</a:t>
            </a:r>
          </a:p>
          <a:p>
            <a:r>
              <a:rPr lang="en-US" sz="2600" dirty="0" smtClean="0">
                <a:solidFill>
                  <a:srgbClr val="FFC000"/>
                </a:solidFill>
                <a:effectLst>
                  <a:outerShdw blurRad="38100" dist="38100" dir="2700000" algn="tl">
                    <a:srgbClr val="000000">
                      <a:alpha val="43137"/>
                    </a:srgbClr>
                  </a:outerShdw>
                </a:effectLst>
              </a:rPr>
              <a:t>Emerging therapeutic candidates</a:t>
            </a:r>
          </a:p>
          <a:p>
            <a:pPr lvl="1"/>
            <a:r>
              <a:rPr lang="en-US" sz="2200" dirty="0" smtClean="0">
                <a:effectLst>
                  <a:outerShdw blurRad="38100" dist="38100" dir="2700000" algn="tl">
                    <a:srgbClr val="000000">
                      <a:alpha val="43137"/>
                    </a:srgbClr>
                  </a:outerShdw>
                </a:effectLst>
              </a:rPr>
              <a:t>CETP Inhibitors</a:t>
            </a:r>
          </a:p>
          <a:p>
            <a:pPr lvl="1"/>
            <a:r>
              <a:rPr lang="en-US" sz="2200" dirty="0" smtClean="0">
                <a:effectLst>
                  <a:outerShdw blurRad="38100" dist="38100" dir="2700000" algn="tl">
                    <a:srgbClr val="000000">
                      <a:alpha val="43137"/>
                    </a:srgbClr>
                  </a:outerShdw>
                </a:effectLst>
              </a:rPr>
              <a:t>Apo </a:t>
            </a:r>
            <a:r>
              <a:rPr lang="en-US" sz="2200" dirty="0">
                <a:effectLst>
                  <a:outerShdw blurRad="38100" dist="38100" dir="2700000" algn="tl">
                    <a:srgbClr val="000000">
                      <a:alpha val="43137"/>
                    </a:srgbClr>
                  </a:outerShdw>
                </a:effectLst>
              </a:rPr>
              <a:t>B-100 antisense </a:t>
            </a:r>
            <a:r>
              <a:rPr lang="en-US" sz="2200" dirty="0" smtClean="0">
                <a:effectLst>
                  <a:outerShdw blurRad="38100" dist="38100" dir="2700000" algn="tl">
                    <a:srgbClr val="000000">
                      <a:alpha val="43137"/>
                    </a:srgbClr>
                  </a:outerShdw>
                </a:effectLst>
              </a:rPr>
              <a:t>oligonucleotide</a:t>
            </a:r>
          </a:p>
          <a:p>
            <a:pPr lvl="1"/>
            <a:r>
              <a:rPr lang="en-US" sz="2200" dirty="0">
                <a:effectLst>
                  <a:outerShdw blurRad="38100" dist="38100" dir="2700000" algn="tl">
                    <a:srgbClr val="000000">
                      <a:alpha val="43137"/>
                    </a:srgbClr>
                  </a:outerShdw>
                </a:effectLst>
              </a:rPr>
              <a:t>Apo A1 </a:t>
            </a:r>
            <a:r>
              <a:rPr lang="en-US" sz="2200" dirty="0" smtClean="0">
                <a:effectLst>
                  <a:outerShdw blurRad="38100" dist="38100" dir="2700000" algn="tl">
                    <a:srgbClr val="000000">
                      <a:alpha val="43137"/>
                    </a:srgbClr>
                  </a:outerShdw>
                </a:effectLst>
              </a:rPr>
              <a:t>mimetic</a:t>
            </a:r>
          </a:p>
          <a:p>
            <a:pPr lvl="1"/>
            <a:r>
              <a:rPr lang="en-US" sz="2200" dirty="0" smtClean="0">
                <a:effectLst>
                  <a:outerShdw blurRad="38100" dist="38100" dir="2700000" algn="tl">
                    <a:srgbClr val="000000">
                      <a:alpha val="43137"/>
                    </a:srgbClr>
                  </a:outerShdw>
                </a:effectLst>
              </a:rPr>
              <a:t>PCSK9 inhibitors</a:t>
            </a:r>
          </a:p>
          <a:p>
            <a:pPr lvl="1"/>
            <a:r>
              <a:rPr lang="pt-BR" sz="2200" dirty="0" smtClean="0">
                <a:effectLst>
                  <a:outerShdw blurRad="38100" dist="38100" dir="2700000" algn="tl">
                    <a:srgbClr val="000000">
                      <a:alpha val="43137"/>
                    </a:srgbClr>
                  </a:outerShdw>
                </a:effectLst>
              </a:rPr>
              <a:t>MTP inhibitor</a:t>
            </a:r>
          </a:p>
          <a:p>
            <a:pPr lvl="1"/>
            <a:r>
              <a:rPr lang="en-US" sz="2200" dirty="0" err="1">
                <a:effectLst>
                  <a:outerShdw blurRad="38100" dist="38100" dir="2700000" algn="tl">
                    <a:srgbClr val="000000">
                      <a:alpha val="43137"/>
                    </a:srgbClr>
                  </a:outerShdw>
                </a:effectLst>
              </a:rPr>
              <a:t>Squalene</a:t>
            </a:r>
            <a:r>
              <a:rPr lang="en-US" sz="2200" dirty="0">
                <a:effectLst>
                  <a:outerShdw blurRad="38100" dist="38100" dir="2700000" algn="tl">
                    <a:srgbClr val="000000">
                      <a:alpha val="43137"/>
                    </a:srgbClr>
                  </a:outerShdw>
                </a:effectLst>
              </a:rPr>
              <a:t> synthase Inhibitor</a:t>
            </a:r>
          </a:p>
        </p:txBody>
      </p:sp>
    </p:spTree>
    <p:extLst>
      <p:ext uri="{BB962C8B-B14F-4D97-AF65-F5344CB8AC3E}">
        <p14:creationId xmlns:p14="http://schemas.microsoft.com/office/powerpoint/2010/main" val="1061375317"/>
      </p:ext>
    </p:extLst>
  </p:cSld>
  <p:clrMapOvr>
    <a:masterClrMapping/>
  </p:clrMapOvr>
  <p:transition>
    <p:fade thruBlk="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outerShdw blurRad="38100" dist="38100" dir="2700000" algn="tl">
                    <a:srgbClr val="000000">
                      <a:alpha val="43137"/>
                    </a:srgbClr>
                  </a:outerShdw>
                </a:effectLst>
              </a:rPr>
              <a:t>Lipid-lowering Drugs</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0" y="533400"/>
            <a:ext cx="9144000" cy="6324600"/>
          </a:xfrm>
        </p:spPr>
        <p:txBody>
          <a:bodyPr/>
          <a:lstStyle/>
          <a:p>
            <a:r>
              <a:rPr lang="en-US" sz="2000" dirty="0" smtClean="0">
                <a:solidFill>
                  <a:srgbClr val="FFC000"/>
                </a:solidFill>
                <a:effectLst>
                  <a:outerShdw blurRad="38100" dist="38100" dir="2700000" algn="tl">
                    <a:srgbClr val="000000">
                      <a:alpha val="43137"/>
                    </a:srgbClr>
                  </a:outerShdw>
                </a:effectLst>
              </a:rPr>
              <a:t>Statins</a:t>
            </a:r>
            <a:endParaRPr lang="en-US" sz="1600" dirty="0" smtClean="0">
              <a:solidFill>
                <a:srgbClr val="FFC000"/>
              </a:solidFill>
              <a:effectLst>
                <a:outerShdw blurRad="38100" dist="38100" dir="2700000" algn="tl">
                  <a:srgbClr val="000000">
                    <a:alpha val="43137"/>
                  </a:srgbClr>
                </a:outerShdw>
              </a:effectLst>
            </a:endParaRPr>
          </a:p>
          <a:p>
            <a:pPr lvl="1"/>
            <a:r>
              <a:rPr lang="en-US" sz="1600" dirty="0" smtClean="0">
                <a:effectLst>
                  <a:outerShdw blurRad="38100" dist="38100" dir="2700000" algn="tl">
                    <a:srgbClr val="000000">
                      <a:alpha val="43137"/>
                    </a:srgbClr>
                  </a:outerShdw>
                </a:effectLst>
              </a:rPr>
              <a:t>Lovastatin</a:t>
            </a:r>
          </a:p>
          <a:p>
            <a:pPr lvl="1"/>
            <a:r>
              <a:rPr lang="en-US" sz="1600" dirty="0" smtClean="0">
                <a:effectLst>
                  <a:outerShdw blurRad="38100" dist="38100" dir="2700000" algn="tl">
                    <a:srgbClr val="000000">
                      <a:alpha val="43137"/>
                    </a:srgbClr>
                  </a:outerShdw>
                </a:effectLst>
              </a:rPr>
              <a:t>Fluvastatin</a:t>
            </a:r>
          </a:p>
          <a:p>
            <a:pPr lvl="1"/>
            <a:r>
              <a:rPr lang="en-US" sz="1600" dirty="0" smtClean="0">
                <a:effectLst>
                  <a:outerShdw blurRad="38100" dist="38100" dir="2700000" algn="tl">
                    <a:srgbClr val="000000">
                      <a:alpha val="43137"/>
                    </a:srgbClr>
                  </a:outerShdw>
                </a:effectLst>
              </a:rPr>
              <a:t>Pravastatin</a:t>
            </a:r>
          </a:p>
          <a:p>
            <a:pPr lvl="1"/>
            <a:r>
              <a:rPr lang="en-US" sz="1600" dirty="0" smtClean="0">
                <a:effectLst>
                  <a:outerShdw blurRad="38100" dist="38100" dir="2700000" algn="tl">
                    <a:srgbClr val="000000">
                      <a:alpha val="43137"/>
                    </a:srgbClr>
                  </a:outerShdw>
                </a:effectLst>
              </a:rPr>
              <a:t>Simvastatin</a:t>
            </a:r>
          </a:p>
          <a:p>
            <a:pPr lvl="1"/>
            <a:r>
              <a:rPr lang="en-US" sz="1600" dirty="0" smtClean="0">
                <a:effectLst>
                  <a:outerShdw blurRad="38100" dist="38100" dir="2700000" algn="tl">
                    <a:srgbClr val="000000">
                      <a:alpha val="43137"/>
                    </a:srgbClr>
                  </a:outerShdw>
                </a:effectLst>
              </a:rPr>
              <a:t>Atorvastatin</a:t>
            </a:r>
          </a:p>
          <a:p>
            <a:pPr lvl="1"/>
            <a:r>
              <a:rPr lang="en-US" sz="1600" dirty="0" smtClean="0">
                <a:effectLst>
                  <a:outerShdw blurRad="38100" dist="38100" dir="2700000" algn="tl">
                    <a:srgbClr val="000000">
                      <a:alpha val="43137"/>
                    </a:srgbClr>
                  </a:outerShdw>
                </a:effectLst>
              </a:rPr>
              <a:t>Rosuvastatin</a:t>
            </a:r>
          </a:p>
          <a:p>
            <a:pPr lvl="1"/>
            <a:r>
              <a:rPr lang="en-US" sz="1600" dirty="0" smtClean="0">
                <a:effectLst>
                  <a:outerShdw blurRad="38100" dist="38100" dir="2700000" algn="tl">
                    <a:srgbClr val="000000">
                      <a:alpha val="43137"/>
                    </a:srgbClr>
                  </a:outerShdw>
                </a:effectLst>
              </a:rPr>
              <a:t>Pitavastatin</a:t>
            </a:r>
          </a:p>
          <a:p>
            <a:r>
              <a:rPr lang="en-US" sz="2000" dirty="0" smtClean="0">
                <a:solidFill>
                  <a:srgbClr val="FFC000"/>
                </a:solidFill>
                <a:effectLst>
                  <a:outerShdw blurRad="38100" dist="38100" dir="2700000" algn="tl">
                    <a:srgbClr val="000000">
                      <a:alpha val="43137"/>
                    </a:srgbClr>
                  </a:outerShdw>
                </a:effectLst>
              </a:rPr>
              <a:t>Fibrates</a:t>
            </a:r>
          </a:p>
          <a:p>
            <a:pPr lvl="1"/>
            <a:r>
              <a:rPr lang="en-US" sz="1600" dirty="0" smtClean="0">
                <a:effectLst>
                  <a:outerShdw blurRad="38100" dist="38100" dir="2700000" algn="tl">
                    <a:srgbClr val="000000">
                      <a:alpha val="43137"/>
                    </a:srgbClr>
                  </a:outerShdw>
                </a:effectLst>
              </a:rPr>
              <a:t>Gemfibrozil</a:t>
            </a:r>
          </a:p>
          <a:p>
            <a:pPr lvl="1"/>
            <a:r>
              <a:rPr lang="en-US" sz="1600" dirty="0" smtClean="0">
                <a:effectLst>
                  <a:outerShdw blurRad="38100" dist="38100" dir="2700000" algn="tl">
                    <a:srgbClr val="000000">
                      <a:alpha val="43137"/>
                    </a:srgbClr>
                  </a:outerShdw>
                </a:effectLst>
              </a:rPr>
              <a:t>Fenofibrate</a:t>
            </a:r>
          </a:p>
          <a:p>
            <a:pPr lvl="1"/>
            <a:r>
              <a:rPr lang="en-US" sz="1600" dirty="0" smtClean="0">
                <a:effectLst>
                  <a:outerShdw blurRad="38100" dist="38100" dir="2700000" algn="tl">
                    <a:srgbClr val="000000">
                      <a:alpha val="43137"/>
                    </a:srgbClr>
                  </a:outerShdw>
                </a:effectLst>
              </a:rPr>
              <a:t>Bezafibrate</a:t>
            </a:r>
          </a:p>
          <a:p>
            <a:r>
              <a:rPr lang="en-US" sz="2000" dirty="0" smtClean="0">
                <a:solidFill>
                  <a:srgbClr val="FFC000"/>
                </a:solidFill>
                <a:effectLst>
                  <a:outerShdw blurRad="38100" dist="38100" dir="2700000" algn="tl">
                    <a:srgbClr val="000000">
                      <a:alpha val="43137"/>
                    </a:srgbClr>
                  </a:outerShdw>
                </a:effectLst>
              </a:rPr>
              <a:t>Bile acid-binding agents</a:t>
            </a:r>
          </a:p>
          <a:p>
            <a:pPr lvl="1"/>
            <a:r>
              <a:rPr lang="en-US" sz="1600" dirty="0" smtClean="0">
                <a:effectLst>
                  <a:outerShdw blurRad="38100" dist="38100" dir="2700000" algn="tl">
                    <a:srgbClr val="000000">
                      <a:alpha val="43137"/>
                    </a:srgbClr>
                  </a:outerShdw>
                </a:effectLst>
              </a:rPr>
              <a:t>Cholestyramine</a:t>
            </a:r>
          </a:p>
          <a:p>
            <a:pPr lvl="1"/>
            <a:r>
              <a:rPr lang="en-US" sz="1600" dirty="0" smtClean="0">
                <a:effectLst>
                  <a:outerShdw blurRad="38100" dist="38100" dir="2700000" algn="tl">
                    <a:srgbClr val="000000">
                      <a:alpha val="43137"/>
                    </a:srgbClr>
                  </a:outerShdw>
                </a:effectLst>
              </a:rPr>
              <a:t>Colestipol</a:t>
            </a:r>
          </a:p>
          <a:p>
            <a:pPr lvl="1"/>
            <a:r>
              <a:rPr lang="en-US" sz="1600" dirty="0" smtClean="0">
                <a:effectLst>
                  <a:outerShdw blurRad="38100" dist="38100" dir="2700000" algn="tl">
                    <a:srgbClr val="000000">
                      <a:alpha val="43137"/>
                    </a:srgbClr>
                  </a:outerShdw>
                </a:effectLst>
              </a:rPr>
              <a:t>Colesevelam</a:t>
            </a:r>
          </a:p>
          <a:p>
            <a:r>
              <a:rPr lang="en-US" sz="2000" dirty="0" smtClean="0">
                <a:solidFill>
                  <a:srgbClr val="FFC000"/>
                </a:solidFill>
                <a:effectLst>
                  <a:outerShdw blurRad="38100" dist="38100" dir="2700000" algn="tl">
                    <a:srgbClr val="000000">
                      <a:alpha val="43137"/>
                    </a:srgbClr>
                  </a:outerShdw>
                </a:effectLst>
              </a:rPr>
              <a:t>Cholesterol </a:t>
            </a:r>
            <a:r>
              <a:rPr lang="en-US" sz="2000" dirty="0">
                <a:solidFill>
                  <a:srgbClr val="FFC000"/>
                </a:solidFill>
                <a:effectLst>
                  <a:outerShdw blurRad="38100" dist="38100" dir="2700000" algn="tl">
                    <a:srgbClr val="000000">
                      <a:alpha val="43137"/>
                    </a:srgbClr>
                  </a:outerShdw>
                </a:effectLst>
              </a:rPr>
              <a:t>absorption </a:t>
            </a:r>
            <a:r>
              <a:rPr lang="en-US" sz="2000" dirty="0" smtClean="0">
                <a:solidFill>
                  <a:srgbClr val="FFC000"/>
                </a:solidFill>
                <a:effectLst>
                  <a:outerShdw blurRad="38100" dist="38100" dir="2700000" algn="tl">
                    <a:srgbClr val="000000">
                      <a:alpha val="43137"/>
                    </a:srgbClr>
                  </a:outerShdw>
                </a:effectLst>
              </a:rPr>
              <a:t>inhibitor</a:t>
            </a:r>
          </a:p>
          <a:p>
            <a:pPr lvl="1"/>
            <a:r>
              <a:rPr lang="en-US" sz="1600" dirty="0" smtClean="0">
                <a:effectLst>
                  <a:outerShdw blurRad="38100" dist="38100" dir="2700000" algn="tl">
                    <a:srgbClr val="000000">
                      <a:alpha val="43137"/>
                    </a:srgbClr>
                  </a:outerShdw>
                </a:effectLst>
              </a:rPr>
              <a:t>Ezetimibe</a:t>
            </a:r>
          </a:p>
          <a:p>
            <a:r>
              <a:rPr lang="en-US" sz="2000" dirty="0" smtClean="0">
                <a:solidFill>
                  <a:srgbClr val="FFC000"/>
                </a:solidFill>
                <a:effectLst>
                  <a:outerShdw blurRad="38100" dist="38100" dir="2700000" algn="tl">
                    <a:srgbClr val="000000">
                      <a:alpha val="43137"/>
                    </a:srgbClr>
                  </a:outerShdw>
                </a:effectLst>
              </a:rPr>
              <a:t>Nicotinic acid</a:t>
            </a:r>
          </a:p>
          <a:p>
            <a:r>
              <a:rPr lang="en-US" sz="2000" dirty="0" smtClean="0">
                <a:solidFill>
                  <a:srgbClr val="FFC000"/>
                </a:solidFill>
                <a:effectLst>
                  <a:outerShdw blurRad="38100" dist="38100" dir="2700000" algn="tl">
                    <a:srgbClr val="000000">
                      <a:alpha val="43137"/>
                    </a:srgbClr>
                  </a:outerShdw>
                </a:effectLst>
              </a:rPr>
              <a:t>Omega-3 oils</a:t>
            </a:r>
            <a:endParaRPr lang="en-US" sz="2000" dirty="0">
              <a:solidFill>
                <a:srgbClr val="FFC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493581335"/>
      </p:ext>
    </p:extLst>
  </p:cSld>
  <p:clrMapOvr>
    <a:masterClrMapping/>
  </p:clrMapOvr>
  <p:transition>
    <p:fade thruBlk="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outerShdw blurRad="38100" dist="38100" dir="2700000" algn="tl">
                    <a:srgbClr val="000000">
                      <a:alpha val="43137"/>
                    </a:srgbClr>
                  </a:outerShdw>
                </a:effectLst>
              </a:rPr>
              <a:t>Diets and Dietary Supplements</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0" y="609600"/>
            <a:ext cx="9144000" cy="6248400"/>
          </a:xfrm>
        </p:spPr>
        <p:txBody>
          <a:bodyPr/>
          <a:lstStyle/>
          <a:p>
            <a:r>
              <a:rPr lang="en-US" dirty="0" smtClean="0">
                <a:solidFill>
                  <a:srgbClr val="FFC000"/>
                </a:solidFill>
                <a:effectLst>
                  <a:outerShdw blurRad="38100" dist="38100" dir="2700000" algn="tl">
                    <a:srgbClr val="000000">
                      <a:alpha val="43137"/>
                    </a:srgbClr>
                  </a:outerShdw>
                </a:effectLst>
              </a:rPr>
              <a:t>Mediterranean diet</a:t>
            </a:r>
          </a:p>
          <a:p>
            <a:pPr lvl="1"/>
            <a:r>
              <a:rPr lang="en-US" u="sng" dirty="0" smtClean="0">
                <a:solidFill>
                  <a:srgbClr val="FFFFFF"/>
                </a:solidFill>
                <a:effectLst>
                  <a:outerShdw blurRad="38100" dist="38100" dir="2700000" algn="tl">
                    <a:srgbClr val="000000">
                      <a:alpha val="43137"/>
                    </a:srgbClr>
                  </a:outerShdw>
                </a:effectLst>
              </a:rPr>
              <a:t>Improvement</a:t>
            </a:r>
            <a:r>
              <a:rPr lang="en-US" dirty="0" smtClean="0">
                <a:solidFill>
                  <a:srgbClr val="FFFFFF"/>
                </a:solidFill>
                <a:effectLst>
                  <a:outerShdw blurRad="38100" dist="38100" dir="2700000" algn="tl">
                    <a:srgbClr val="000000">
                      <a:alpha val="43137"/>
                    </a:srgbClr>
                  </a:outerShdw>
                </a:effectLst>
              </a:rPr>
              <a:t> of dyslipidemia and CVD events</a:t>
            </a:r>
          </a:p>
          <a:p>
            <a:r>
              <a:rPr lang="en-US" dirty="0" smtClean="0">
                <a:solidFill>
                  <a:srgbClr val="FFC000"/>
                </a:solidFill>
                <a:effectLst>
                  <a:outerShdw blurRad="38100" dist="38100" dir="2700000" algn="tl">
                    <a:srgbClr val="000000">
                      <a:alpha val="43137"/>
                    </a:srgbClr>
                  </a:outerShdw>
                </a:effectLst>
              </a:rPr>
              <a:t>DASH diet</a:t>
            </a:r>
          </a:p>
          <a:p>
            <a:pPr lvl="1"/>
            <a:r>
              <a:rPr lang="en-US" u="sng" dirty="0" smtClean="0">
                <a:effectLst>
                  <a:outerShdw blurRad="38100" dist="38100" dir="2700000" algn="tl">
                    <a:srgbClr val="000000">
                      <a:alpha val="43137"/>
                    </a:srgbClr>
                  </a:outerShdw>
                </a:effectLst>
              </a:rPr>
              <a:t>Improvement</a:t>
            </a:r>
            <a:r>
              <a:rPr lang="en-US" dirty="0" smtClean="0">
                <a:effectLst>
                  <a:outerShdw blurRad="38100" dist="38100" dir="2700000" algn="tl">
                    <a:srgbClr val="000000">
                      <a:alpha val="43137"/>
                    </a:srgbClr>
                  </a:outerShdw>
                </a:effectLst>
              </a:rPr>
              <a:t> of dyslipidemia and CVD events</a:t>
            </a:r>
          </a:p>
          <a:p>
            <a:r>
              <a:rPr lang="en-US" dirty="0" smtClean="0">
                <a:solidFill>
                  <a:srgbClr val="FFC000"/>
                </a:solidFill>
                <a:effectLst>
                  <a:outerShdw blurRad="38100" dist="38100" dir="2700000" algn="tl">
                    <a:srgbClr val="000000">
                      <a:alpha val="43137"/>
                    </a:srgbClr>
                  </a:outerShdw>
                </a:effectLst>
              </a:rPr>
              <a:t>Garlic</a:t>
            </a:r>
          </a:p>
          <a:p>
            <a:pPr lvl="1"/>
            <a:r>
              <a:rPr lang="en-US" u="sng" dirty="0">
                <a:effectLst>
                  <a:outerShdw blurRad="38100" dist="38100" dir="2700000" algn="tl">
                    <a:srgbClr val="000000">
                      <a:alpha val="43137"/>
                    </a:srgbClr>
                  </a:outerShdw>
                </a:effectLst>
              </a:rPr>
              <a:t>No</a:t>
            </a:r>
            <a:r>
              <a:rPr lang="en-US" dirty="0">
                <a:effectLst>
                  <a:outerShdw blurRad="38100" dist="38100" dir="2700000" algn="tl">
                    <a:srgbClr val="000000">
                      <a:alpha val="43137"/>
                    </a:srgbClr>
                  </a:outerShdw>
                </a:effectLst>
              </a:rPr>
              <a:t> significant effect on LDL-C</a:t>
            </a:r>
            <a:endParaRPr lang="en-US" dirty="0" smtClean="0">
              <a:effectLst>
                <a:outerShdw blurRad="38100" dist="38100" dir="2700000" algn="tl">
                  <a:srgbClr val="000000">
                    <a:alpha val="43137"/>
                  </a:srgbClr>
                </a:outerShdw>
              </a:effectLst>
            </a:endParaRPr>
          </a:p>
          <a:p>
            <a:r>
              <a:rPr lang="en-US" dirty="0" smtClean="0">
                <a:solidFill>
                  <a:srgbClr val="FFC000"/>
                </a:solidFill>
                <a:effectLst>
                  <a:outerShdw blurRad="38100" dist="38100" dir="2700000" algn="tl">
                    <a:srgbClr val="000000">
                      <a:alpha val="43137"/>
                    </a:srgbClr>
                  </a:outerShdw>
                </a:effectLst>
              </a:rPr>
              <a:t>Olive oil</a:t>
            </a:r>
          </a:p>
          <a:p>
            <a:pPr lvl="1"/>
            <a:r>
              <a:rPr lang="en-US" dirty="0" smtClean="0">
                <a:effectLst>
                  <a:outerShdw blurRad="38100" dist="38100" dir="2700000" algn="tl">
                    <a:srgbClr val="000000">
                      <a:alpha val="43137"/>
                    </a:srgbClr>
                  </a:outerShdw>
                </a:effectLst>
              </a:rPr>
              <a:t>Virgin (</a:t>
            </a:r>
            <a:r>
              <a:rPr lang="en-US" dirty="0">
                <a:effectLst>
                  <a:outerShdw blurRad="38100" dist="38100" dir="2700000" algn="tl">
                    <a:srgbClr val="000000">
                      <a:alpha val="43137"/>
                    </a:srgbClr>
                  </a:outerShdw>
                </a:effectLst>
              </a:rPr>
              <a:t>high in polyphenols</a:t>
            </a:r>
            <a:r>
              <a:rPr lang="en-US" dirty="0" smtClean="0">
                <a:effectLst>
                  <a:outerShdw blurRad="38100" dist="38100" dir="2700000" algn="tl">
                    <a:srgbClr val="000000">
                      <a:alpha val="43137"/>
                    </a:srgbClr>
                  </a:outerShdw>
                </a:effectLst>
              </a:rPr>
              <a:t>)</a:t>
            </a:r>
          </a:p>
          <a:p>
            <a:pPr lvl="1"/>
            <a:r>
              <a:rPr lang="en-US" dirty="0" smtClean="0">
                <a:effectLst>
                  <a:outerShdw blurRad="38100" dist="38100" dir="2700000" algn="tl">
                    <a:srgbClr val="000000">
                      <a:alpha val="43137"/>
                    </a:srgbClr>
                  </a:outerShdw>
                </a:effectLst>
              </a:rPr>
              <a:t>Refined (</a:t>
            </a:r>
            <a:r>
              <a:rPr lang="en-US" dirty="0">
                <a:effectLst>
                  <a:outerShdw blurRad="38100" dist="38100" dir="2700000" algn="tl">
                    <a:srgbClr val="000000">
                      <a:alpha val="43137"/>
                    </a:srgbClr>
                  </a:outerShdw>
                </a:effectLst>
              </a:rPr>
              <a:t>low in polyphenols</a:t>
            </a:r>
            <a:r>
              <a:rPr lang="en-US" dirty="0" smtClean="0">
                <a:effectLst>
                  <a:outerShdw blurRad="38100" dist="38100" dir="2700000" algn="tl">
                    <a:srgbClr val="000000">
                      <a:alpha val="43137"/>
                    </a:srgbClr>
                  </a:outerShdw>
                </a:effectLst>
              </a:rPr>
              <a:t>)</a:t>
            </a:r>
          </a:p>
          <a:p>
            <a:pPr lvl="1"/>
            <a:r>
              <a:rPr lang="en-US" u="sng" dirty="0" smtClean="0">
                <a:effectLst>
                  <a:outerShdw blurRad="38100" dist="38100" dir="2700000" algn="tl">
                    <a:srgbClr val="000000">
                      <a:alpha val="43137"/>
                    </a:srgbClr>
                  </a:outerShdw>
                </a:effectLst>
              </a:rPr>
              <a:t>Virgin</a:t>
            </a:r>
            <a:r>
              <a:rPr lang="en-US" dirty="0" smtClean="0">
                <a:effectLst>
                  <a:outerShdw blurRad="38100" dist="38100" dir="2700000" algn="tl">
                    <a:srgbClr val="000000">
                      <a:alpha val="43137"/>
                    </a:srgbClr>
                  </a:outerShdw>
                </a:effectLst>
              </a:rPr>
              <a:t> olive </a:t>
            </a:r>
            <a:r>
              <a:rPr lang="en-US" dirty="0">
                <a:effectLst>
                  <a:outerShdw blurRad="38100" dist="38100" dir="2700000" algn="tl">
                    <a:srgbClr val="000000">
                      <a:alpha val="43137"/>
                    </a:srgbClr>
                  </a:outerShdw>
                </a:effectLst>
              </a:rPr>
              <a:t>oil : </a:t>
            </a:r>
            <a:r>
              <a:rPr lang="en-US" dirty="0" smtClean="0">
                <a:effectLst>
                  <a:outerShdw blurRad="38100" dist="38100" dir="2700000" algn="tl">
                    <a:srgbClr val="000000">
                      <a:alpha val="43137"/>
                    </a:srgbClr>
                  </a:outerShdw>
                </a:effectLst>
              </a:rPr>
              <a:t>↓</a:t>
            </a:r>
            <a:r>
              <a:rPr lang="en-US" dirty="0">
                <a:effectLst>
                  <a:outerShdw blurRad="38100" dist="38100" dir="2700000" algn="tl">
                    <a:srgbClr val="000000">
                      <a:alpha val="43137"/>
                    </a:srgbClr>
                  </a:outerShdw>
                </a:effectLst>
              </a:rPr>
              <a:t>HDL-C and ↓</a:t>
            </a:r>
            <a:r>
              <a:rPr lang="en-US" dirty="0" smtClean="0">
                <a:effectLst>
                  <a:outerShdw blurRad="38100" dist="38100" dir="2700000" algn="tl">
                    <a:srgbClr val="000000">
                      <a:alpha val="43137"/>
                    </a:srgbClr>
                  </a:outerShdw>
                </a:effectLst>
              </a:rPr>
              <a:t>LDL-C</a:t>
            </a:r>
          </a:p>
          <a:p>
            <a:r>
              <a:rPr lang="en-US" dirty="0" smtClean="0">
                <a:solidFill>
                  <a:srgbClr val="FFC000"/>
                </a:solidFill>
                <a:effectLst>
                  <a:outerShdw blurRad="38100" dist="38100" dir="2700000" algn="tl">
                    <a:srgbClr val="000000">
                      <a:alpha val="43137"/>
                    </a:srgbClr>
                  </a:outerShdw>
                </a:effectLst>
              </a:rPr>
              <a:t>Nuts</a:t>
            </a:r>
          </a:p>
          <a:p>
            <a:pPr lvl="1"/>
            <a:r>
              <a:rPr lang="en-US" u="sng" dirty="0" smtClean="0">
                <a:effectLst>
                  <a:outerShdw blurRad="38100" dist="38100" dir="2700000" algn="tl">
                    <a:srgbClr val="000000">
                      <a:alpha val="43137"/>
                    </a:srgbClr>
                  </a:outerShdw>
                </a:effectLst>
              </a:rPr>
              <a:t>Walnut</a:t>
            </a:r>
            <a:r>
              <a:rPr lang="en-US" dirty="0" smtClean="0">
                <a:effectLst>
                  <a:outerShdw blurRad="38100" dist="38100" dir="2700000" algn="tl">
                    <a:srgbClr val="000000">
                      <a:alpha val="43137"/>
                    </a:srgbClr>
                  </a:outerShdw>
                </a:effectLst>
              </a:rPr>
              <a:t>, almond </a:t>
            </a:r>
            <a:r>
              <a:rPr lang="en-US" dirty="0">
                <a:effectLst>
                  <a:outerShdw blurRad="38100" dist="38100" dir="2700000" algn="tl">
                    <a:srgbClr val="000000">
                      <a:alpha val="43137"/>
                    </a:srgbClr>
                  </a:outerShdw>
                </a:effectLst>
              </a:rPr>
              <a:t>and </a:t>
            </a:r>
            <a:r>
              <a:rPr lang="en-US" dirty="0" smtClean="0">
                <a:effectLst>
                  <a:outerShdw blurRad="38100" dist="38100" dir="2700000" algn="tl">
                    <a:srgbClr val="000000">
                      <a:alpha val="43137"/>
                    </a:srgbClr>
                  </a:outerShdw>
                </a:effectLst>
              </a:rPr>
              <a:t>pistachio</a:t>
            </a:r>
          </a:p>
          <a:p>
            <a:pPr lvl="1"/>
            <a:r>
              <a:rPr lang="en-US" u="sng" dirty="0">
                <a:effectLst>
                  <a:outerShdw blurRad="38100" dist="38100" dir="2700000" algn="tl">
                    <a:srgbClr val="000000">
                      <a:alpha val="43137"/>
                    </a:srgbClr>
                  </a:outerShdw>
                </a:effectLst>
              </a:rPr>
              <a:t>Improvement</a:t>
            </a:r>
            <a:r>
              <a:rPr lang="en-US" dirty="0">
                <a:effectLst>
                  <a:outerShdw blurRad="38100" dist="38100" dir="2700000" algn="tl">
                    <a:srgbClr val="000000">
                      <a:alpha val="43137"/>
                    </a:srgbClr>
                  </a:outerShdw>
                </a:effectLst>
              </a:rPr>
              <a:t> </a:t>
            </a:r>
            <a:r>
              <a:rPr lang="en-US" dirty="0" smtClean="0">
                <a:effectLst>
                  <a:outerShdw blurRad="38100" dist="38100" dir="2700000" algn="tl">
                    <a:srgbClr val="000000">
                      <a:alpha val="43137"/>
                    </a:srgbClr>
                  </a:outerShdw>
                </a:effectLst>
              </a:rPr>
              <a:t>of </a:t>
            </a:r>
            <a:r>
              <a:rPr lang="en-US" dirty="0">
                <a:effectLst>
                  <a:outerShdw blurRad="38100" dist="38100" dir="2700000" algn="tl">
                    <a:srgbClr val="000000">
                      <a:alpha val="43137"/>
                    </a:srgbClr>
                  </a:outerShdw>
                </a:effectLst>
              </a:rPr>
              <a:t>dyslipidemia and CVD events</a:t>
            </a:r>
          </a:p>
          <a:p>
            <a:r>
              <a:rPr lang="en-US" dirty="0" smtClean="0">
                <a:solidFill>
                  <a:srgbClr val="FFC000"/>
                </a:solidFill>
                <a:effectLst>
                  <a:outerShdw blurRad="38100" dist="38100" dir="2700000" algn="tl">
                    <a:srgbClr val="000000">
                      <a:alpha val="43137"/>
                    </a:srgbClr>
                  </a:outerShdw>
                </a:effectLst>
              </a:rPr>
              <a:t>Green Tea</a:t>
            </a:r>
          </a:p>
          <a:p>
            <a:pPr lvl="1"/>
            <a:r>
              <a:rPr lang="en-US" u="sng" dirty="0" smtClean="0">
                <a:effectLst>
                  <a:outerShdw blurRad="38100" dist="38100" dir="2700000" algn="tl">
                    <a:srgbClr val="000000">
                      <a:alpha val="43137"/>
                    </a:srgbClr>
                  </a:outerShdw>
                </a:effectLst>
              </a:rPr>
              <a:t>Improvement</a:t>
            </a:r>
            <a:r>
              <a:rPr lang="en-US" dirty="0" smtClean="0">
                <a:effectLst>
                  <a:outerShdw blurRad="38100" dist="38100" dir="2700000" algn="tl">
                    <a:srgbClr val="000000">
                      <a:alpha val="43137"/>
                    </a:srgbClr>
                  </a:outerShdw>
                </a:effectLst>
              </a:rPr>
              <a:t> of all-cause and CVD mortality</a:t>
            </a:r>
          </a:p>
        </p:txBody>
      </p:sp>
    </p:spTree>
    <p:extLst>
      <p:ext uri="{BB962C8B-B14F-4D97-AF65-F5344CB8AC3E}">
        <p14:creationId xmlns:p14="http://schemas.microsoft.com/office/powerpoint/2010/main" val="103099111"/>
      </p:ext>
    </p:extLst>
  </p:cSld>
  <p:clrMapOvr>
    <a:masterClrMapping/>
  </p:clrMapOvr>
  <p:transition>
    <p:fade thruBlk="1"/>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effectLst>
                  <a:outerShdw blurRad="38100" dist="38100" dir="2700000" algn="tl">
                    <a:srgbClr val="000000">
                      <a:alpha val="43137"/>
                    </a:srgbClr>
                  </a:outerShdw>
                </a:effectLst>
              </a:rPr>
              <a:t>Dietary Supplements</a:t>
            </a:r>
            <a:endParaRPr lang="en-US" sz="4000"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0" y="609600"/>
            <a:ext cx="9144000" cy="6248400"/>
          </a:xfrm>
        </p:spPr>
        <p:txBody>
          <a:bodyPr/>
          <a:lstStyle/>
          <a:p>
            <a:r>
              <a:rPr lang="en-US" sz="3200" dirty="0" smtClean="0">
                <a:solidFill>
                  <a:srgbClr val="FFC000"/>
                </a:solidFill>
                <a:effectLst>
                  <a:outerShdw blurRad="38100" dist="38100" dir="2700000" algn="tl">
                    <a:srgbClr val="000000">
                      <a:alpha val="43137"/>
                    </a:srgbClr>
                  </a:outerShdw>
                </a:effectLst>
              </a:rPr>
              <a:t>Phytosterols</a:t>
            </a:r>
          </a:p>
          <a:p>
            <a:pPr lvl="1"/>
            <a:r>
              <a:rPr lang="en-US" dirty="0" smtClean="0">
                <a:effectLst>
                  <a:outerShdw blurRad="38100" dist="38100" dir="2700000" algn="tl">
                    <a:srgbClr val="000000">
                      <a:alpha val="43137"/>
                    </a:srgbClr>
                  </a:outerShdw>
                </a:effectLst>
              </a:rPr>
              <a:t>Sitosterol</a:t>
            </a:r>
          </a:p>
          <a:p>
            <a:pPr lvl="1"/>
            <a:r>
              <a:rPr lang="en-US" dirty="0" smtClean="0">
                <a:effectLst>
                  <a:outerShdw blurRad="38100" dist="38100" dir="2700000" algn="tl">
                    <a:srgbClr val="000000">
                      <a:alpha val="43137"/>
                    </a:srgbClr>
                  </a:outerShdw>
                </a:effectLst>
              </a:rPr>
              <a:t>Campesterol</a:t>
            </a:r>
          </a:p>
          <a:p>
            <a:pPr lvl="1"/>
            <a:r>
              <a:rPr lang="en-US" dirty="0" smtClean="0">
                <a:effectLst>
                  <a:outerShdw blurRad="38100" dist="38100" dir="2700000" algn="tl">
                    <a:srgbClr val="000000">
                      <a:alpha val="43137"/>
                    </a:srgbClr>
                  </a:outerShdw>
                </a:effectLst>
              </a:rPr>
              <a:t>Stigmasterol</a:t>
            </a:r>
          </a:p>
          <a:p>
            <a:r>
              <a:rPr lang="en-US" dirty="0" smtClean="0">
                <a:effectLst>
                  <a:outerShdw blurRad="38100" dist="38100" dir="2700000" algn="tl">
                    <a:srgbClr val="000000">
                      <a:alpha val="43137"/>
                    </a:srgbClr>
                  </a:outerShdw>
                </a:effectLst>
              </a:rPr>
              <a:t>Occur </a:t>
            </a:r>
            <a:r>
              <a:rPr lang="en-US" dirty="0">
                <a:effectLst>
                  <a:outerShdw blurRad="38100" dist="38100" dir="2700000" algn="tl">
                    <a:srgbClr val="000000">
                      <a:alpha val="43137"/>
                    </a:srgbClr>
                  </a:outerShdw>
                </a:effectLst>
              </a:rPr>
              <a:t>naturally in </a:t>
            </a:r>
            <a:r>
              <a:rPr lang="en-US" u="sng" dirty="0">
                <a:effectLst>
                  <a:outerShdw blurRad="38100" dist="38100" dir="2700000" algn="tl">
                    <a:srgbClr val="000000">
                      <a:alpha val="43137"/>
                    </a:srgbClr>
                  </a:outerShdw>
                </a:effectLst>
              </a:rPr>
              <a:t>vegetable</a:t>
            </a:r>
            <a:r>
              <a:rPr lang="en-US" dirty="0">
                <a:effectLst>
                  <a:outerShdw blurRad="38100" dist="38100" dir="2700000" algn="tl">
                    <a:srgbClr val="000000">
                      <a:alpha val="43137"/>
                    </a:srgbClr>
                  </a:outerShdw>
                </a:effectLst>
              </a:rPr>
              <a:t> </a:t>
            </a:r>
            <a:r>
              <a:rPr lang="en-US" dirty="0" smtClean="0">
                <a:effectLst>
                  <a:outerShdw blurRad="38100" dist="38100" dir="2700000" algn="tl">
                    <a:srgbClr val="000000">
                      <a:alpha val="43137"/>
                    </a:srgbClr>
                  </a:outerShdw>
                </a:effectLst>
              </a:rPr>
              <a:t>oils</a:t>
            </a:r>
          </a:p>
          <a:p>
            <a:r>
              <a:rPr lang="en-US" u="sng" dirty="0" smtClean="0">
                <a:effectLst>
                  <a:outerShdw blurRad="38100" dist="38100" dir="2700000" algn="tl">
                    <a:srgbClr val="000000">
                      <a:alpha val="43137"/>
                    </a:srgbClr>
                  </a:outerShdw>
                </a:effectLst>
              </a:rPr>
              <a:t>2 g/d</a:t>
            </a:r>
          </a:p>
          <a:p>
            <a:pPr lvl="1"/>
            <a:r>
              <a:rPr lang="en-US" dirty="0">
                <a:effectLst>
                  <a:outerShdw blurRad="38100" dist="38100" dir="2700000" algn="tl">
                    <a:srgbClr val="000000">
                      <a:alpha val="43137"/>
                    </a:srgbClr>
                  </a:outerShdw>
                </a:effectLst>
              </a:rPr>
              <a:t>↓</a:t>
            </a:r>
            <a:r>
              <a:rPr lang="en-US" dirty="0" smtClean="0">
                <a:effectLst>
                  <a:outerShdw blurRad="38100" dist="38100" dir="2700000" algn="tl">
                    <a:srgbClr val="000000">
                      <a:alpha val="43137"/>
                    </a:srgbClr>
                  </a:outerShdw>
                </a:effectLst>
              </a:rPr>
              <a:t>TC </a:t>
            </a:r>
            <a:r>
              <a:rPr lang="en-US" dirty="0">
                <a:effectLst>
                  <a:outerShdw blurRad="38100" dist="38100" dir="2700000" algn="tl">
                    <a:srgbClr val="000000">
                      <a:alpha val="43137"/>
                    </a:srgbClr>
                  </a:outerShdw>
                </a:effectLst>
              </a:rPr>
              <a:t>and </a:t>
            </a:r>
            <a:r>
              <a:rPr lang="en-US" dirty="0" smtClean="0">
                <a:effectLst>
                  <a:outerShdw blurRad="38100" dist="38100" dir="2700000" algn="tl">
                    <a:srgbClr val="000000">
                      <a:alpha val="43137"/>
                    </a:srgbClr>
                  </a:outerShdw>
                </a:effectLst>
              </a:rPr>
              <a:t>LDL-C = </a:t>
            </a:r>
            <a:r>
              <a:rPr lang="en-US" dirty="0" smtClean="0">
                <a:solidFill>
                  <a:srgbClr val="FFC000"/>
                </a:solidFill>
                <a:effectLst>
                  <a:outerShdw blurRad="38100" dist="38100" dir="2700000" algn="tl">
                    <a:srgbClr val="000000">
                      <a:alpha val="43137"/>
                    </a:srgbClr>
                  </a:outerShdw>
                </a:effectLst>
              </a:rPr>
              <a:t>7–10%</a:t>
            </a:r>
          </a:p>
          <a:p>
            <a:pPr lvl="1"/>
            <a:r>
              <a:rPr lang="en-US" dirty="0" smtClean="0">
                <a:effectLst>
                  <a:outerShdw blurRad="38100" dist="38100" dir="2700000" algn="tl">
                    <a:srgbClr val="000000">
                      <a:alpha val="43137"/>
                    </a:srgbClr>
                  </a:outerShdw>
                </a:effectLst>
              </a:rPr>
              <a:t>Little </a:t>
            </a:r>
            <a:r>
              <a:rPr lang="en-US" dirty="0">
                <a:effectLst>
                  <a:outerShdw blurRad="38100" dist="38100" dir="2700000" algn="tl">
                    <a:srgbClr val="000000">
                      <a:alpha val="43137"/>
                    </a:srgbClr>
                  </a:outerShdw>
                </a:effectLst>
              </a:rPr>
              <a:t>or </a:t>
            </a:r>
            <a:r>
              <a:rPr lang="en-US" u="sng" dirty="0">
                <a:effectLst>
                  <a:outerShdw blurRad="38100" dist="38100" dir="2700000" algn="tl">
                    <a:srgbClr val="000000">
                      <a:alpha val="43137"/>
                    </a:srgbClr>
                  </a:outerShdw>
                </a:effectLst>
              </a:rPr>
              <a:t>no</a:t>
            </a:r>
            <a:r>
              <a:rPr lang="en-US" dirty="0">
                <a:effectLst>
                  <a:outerShdw blurRad="38100" dist="38100" dir="2700000" algn="tl">
                    <a:srgbClr val="000000">
                      <a:alpha val="43137"/>
                    </a:srgbClr>
                  </a:outerShdw>
                </a:effectLst>
              </a:rPr>
              <a:t> effect on HDL-C and TG </a:t>
            </a:r>
            <a:endParaRPr lang="en-US" dirty="0" smtClean="0">
              <a:effectLst>
                <a:outerShdw blurRad="38100" dist="38100" dir="2700000" algn="tl">
                  <a:srgbClr val="000000">
                    <a:alpha val="43137"/>
                  </a:srgbClr>
                </a:outerShdw>
              </a:effectLst>
            </a:endParaRPr>
          </a:p>
          <a:p>
            <a:r>
              <a:rPr lang="en-US" dirty="0" smtClean="0">
                <a:effectLst>
                  <a:outerShdw blurRad="38100" dist="38100" dir="2700000" algn="tl">
                    <a:srgbClr val="000000">
                      <a:alpha val="43137"/>
                    </a:srgbClr>
                  </a:outerShdw>
                </a:effectLst>
              </a:rPr>
              <a:t>Possible decrease in </a:t>
            </a:r>
            <a:r>
              <a:rPr lang="en-US" u="sng" dirty="0">
                <a:effectLst>
                  <a:outerShdw blurRad="38100" dist="38100" dir="2700000" algn="tl">
                    <a:srgbClr val="000000">
                      <a:alpha val="43137"/>
                    </a:srgbClr>
                  </a:outerShdw>
                </a:effectLst>
              </a:rPr>
              <a:t>carotenoid</a:t>
            </a:r>
            <a:r>
              <a:rPr lang="en-US" dirty="0">
                <a:effectLst>
                  <a:outerShdw blurRad="38100" dist="38100" dir="2700000" algn="tl">
                    <a:srgbClr val="000000">
                      <a:alpha val="43137"/>
                    </a:srgbClr>
                  </a:outerShdw>
                </a:effectLst>
              </a:rPr>
              <a:t> and fat-soluble </a:t>
            </a:r>
            <a:r>
              <a:rPr lang="en-US" u="sng" dirty="0" smtClean="0">
                <a:effectLst>
                  <a:outerShdw blurRad="38100" dist="38100" dir="2700000" algn="tl">
                    <a:srgbClr val="000000">
                      <a:alpha val="43137"/>
                    </a:srgbClr>
                  </a:outerShdw>
                </a:effectLst>
              </a:rPr>
              <a:t>vitamins</a:t>
            </a:r>
          </a:p>
          <a:p>
            <a:r>
              <a:rPr lang="en-US" u="sng" dirty="0" smtClean="0">
                <a:effectLst>
                  <a:outerShdw blurRad="38100" dist="38100" dir="2700000" algn="tl">
                    <a:srgbClr val="000000">
                      <a:alpha val="43137"/>
                    </a:srgbClr>
                  </a:outerShdw>
                </a:effectLst>
              </a:rPr>
              <a:t>No</a:t>
            </a:r>
            <a:r>
              <a:rPr lang="en-US" dirty="0" smtClean="0">
                <a:effectLst>
                  <a:outerShdw blurRad="38100" dist="38100" dir="2700000" algn="tl">
                    <a:srgbClr val="000000">
                      <a:alpha val="43137"/>
                    </a:srgbClr>
                  </a:outerShdw>
                </a:effectLst>
              </a:rPr>
              <a:t> data in CVD prevention</a:t>
            </a:r>
          </a:p>
          <a:p>
            <a:r>
              <a:rPr lang="en-US" sz="3200" dirty="0">
                <a:solidFill>
                  <a:srgbClr val="FFC000"/>
                </a:solidFill>
                <a:effectLst>
                  <a:outerShdw blurRad="38100" dist="38100" dir="2700000" algn="tl">
                    <a:srgbClr val="000000">
                      <a:alpha val="43137"/>
                    </a:srgbClr>
                  </a:outerShdw>
                </a:effectLst>
              </a:rPr>
              <a:t>Soy </a:t>
            </a:r>
            <a:r>
              <a:rPr lang="en-US" sz="3200" dirty="0" smtClean="0">
                <a:solidFill>
                  <a:srgbClr val="FFC000"/>
                </a:solidFill>
                <a:effectLst>
                  <a:outerShdw blurRad="38100" dist="38100" dir="2700000" algn="tl">
                    <a:srgbClr val="000000">
                      <a:alpha val="43137"/>
                    </a:srgbClr>
                  </a:outerShdw>
                </a:effectLst>
              </a:rPr>
              <a:t>protein</a:t>
            </a:r>
          </a:p>
          <a:p>
            <a:pPr lvl="1"/>
            <a:r>
              <a:rPr lang="en-US" dirty="0" smtClean="0">
                <a:effectLst>
                  <a:outerShdw blurRad="38100" dist="38100" dir="2700000" algn="tl">
                    <a:srgbClr val="000000">
                      <a:alpha val="43137"/>
                    </a:srgbClr>
                  </a:outerShdw>
                </a:effectLst>
              </a:rPr>
              <a:t>↓LDL-C </a:t>
            </a:r>
            <a:r>
              <a:rPr lang="en-US" dirty="0">
                <a:effectLst>
                  <a:outerShdw blurRad="38100" dist="38100" dir="2700000" algn="tl">
                    <a:srgbClr val="000000">
                      <a:alpha val="43137"/>
                    </a:srgbClr>
                  </a:outerShdw>
                </a:effectLst>
              </a:rPr>
              <a:t>= </a:t>
            </a:r>
            <a:r>
              <a:rPr lang="en-US" dirty="0" smtClean="0">
                <a:effectLst>
                  <a:outerShdw blurRad="38100" dist="38100" dir="2700000" algn="tl">
                    <a:srgbClr val="000000">
                      <a:alpha val="43137"/>
                    </a:srgbClr>
                  </a:outerShdw>
                </a:effectLst>
              </a:rPr>
              <a:t>3–5%</a:t>
            </a:r>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638678147"/>
      </p:ext>
    </p:extLst>
  </p:cSld>
  <p:clrMapOvr>
    <a:masterClrMapping/>
  </p:clrMapOvr>
  <p:transition>
    <p:fade thruBlk="1"/>
  </p:transition>
  <p:timing>
    <p:tnLst>
      <p:par>
        <p:cTn id="1" dur="indefinite" restart="never" nodeType="tmRoot"/>
      </p:par>
    </p:tnLst>
  </p:timing>
</p:sld>
</file>

<file path=ppt/theme/theme1.xml><?xml version="1.0" encoding="utf-8"?>
<a:theme xmlns:a="http://schemas.openxmlformats.org/drawingml/2006/main" name="1_colormaster">
  <a:themeElements>
    <a:clrScheme name="1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fontScheme name="1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1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1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1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1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1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1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1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1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1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1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1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1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1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1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1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colormaster">
  <a:themeElements>
    <a:clrScheme name="">
      <a:dk1>
        <a:srgbClr val="000000"/>
      </a:dk1>
      <a:lt1>
        <a:srgbClr val="000099"/>
      </a:lt1>
      <a:dk2>
        <a:srgbClr val="003399"/>
      </a:dk2>
      <a:lt2>
        <a:srgbClr val="C0C0C0"/>
      </a:lt2>
      <a:accent1>
        <a:srgbClr val="FF3399"/>
      </a:accent1>
      <a:accent2>
        <a:srgbClr val="99CCFF"/>
      </a:accent2>
      <a:accent3>
        <a:srgbClr val="AAAACA"/>
      </a:accent3>
      <a:accent4>
        <a:srgbClr val="000000"/>
      </a:accent4>
      <a:accent5>
        <a:srgbClr val="FFADCA"/>
      </a:accent5>
      <a:accent6>
        <a:srgbClr val="8AB9E7"/>
      </a:accent6>
      <a:hlink>
        <a:srgbClr val="FF5050"/>
      </a:hlink>
      <a:folHlink>
        <a:srgbClr val="FFFF99"/>
      </a:folHlink>
    </a:clrScheme>
    <a:fontScheme name="2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2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2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2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2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2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2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2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2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2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2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2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2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2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2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2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vertical_lexicon">
  <a:themeElements>
    <a:clrScheme name="Office Them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Franklin Gothic Heavy"/>
        <a:ea typeface=""/>
        <a:cs typeface=""/>
      </a:majorFont>
      <a:minorFont>
        <a:latin typeface="Eras Demi IT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colormaster">
  <a:themeElements>
    <a:clrScheme name="1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fontScheme name="1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1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1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1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1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1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1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1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1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1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1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1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1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1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1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1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3254</Words>
  <Application>Microsoft Office PowerPoint</Application>
  <PresentationFormat>On-screen Show (4:3)</PresentationFormat>
  <Paragraphs>564</Paragraphs>
  <Slides>51</Slides>
  <Notes>2</Notes>
  <HiddenSlides>0</HiddenSlides>
  <MMClips>0</MMClips>
  <ScaleCrop>false</ScaleCrop>
  <HeadingPairs>
    <vt:vector size="4" baseType="variant">
      <vt:variant>
        <vt:lpstr>Theme</vt:lpstr>
      </vt:variant>
      <vt:variant>
        <vt:i4>4</vt:i4>
      </vt:variant>
      <vt:variant>
        <vt:lpstr>Slide Titles</vt:lpstr>
      </vt:variant>
      <vt:variant>
        <vt:i4>51</vt:i4>
      </vt:variant>
    </vt:vector>
  </HeadingPairs>
  <TitlesOfParts>
    <vt:vector size="55" baseType="lpstr">
      <vt:lpstr>1_colormaster</vt:lpstr>
      <vt:lpstr>2_colormaster</vt:lpstr>
      <vt:lpstr>vertical_lexicon</vt:lpstr>
      <vt:lpstr>3_colormaster</vt:lpstr>
      <vt:lpstr>PowerPoint Presentation</vt:lpstr>
      <vt:lpstr>Management  of  Dyslipidemia</vt:lpstr>
      <vt:lpstr>Rationale for Treatment</vt:lpstr>
      <vt:lpstr>Evidence for Beneﬁts</vt:lpstr>
      <vt:lpstr>Interventions</vt:lpstr>
      <vt:lpstr>Pharmacotherapeutic Options</vt:lpstr>
      <vt:lpstr>Lipid-lowering Drugs</vt:lpstr>
      <vt:lpstr>Diets and Dietary Supplements</vt:lpstr>
      <vt:lpstr>Dietary Supplements</vt:lpstr>
      <vt:lpstr>Dietary Fibers</vt:lpstr>
      <vt:lpstr>Statins</vt:lpstr>
      <vt:lpstr>Statins</vt:lpstr>
      <vt:lpstr>PowerPoint Presentation</vt:lpstr>
      <vt:lpstr>Cholesterol Absorption Inhibitor</vt:lpstr>
      <vt:lpstr>Ezetimibe Efficacy Dose–Response Study</vt:lpstr>
      <vt:lpstr>Bile Acid Binding Agents</vt:lpstr>
      <vt:lpstr>Nicotinic Acid (Niacin)</vt:lpstr>
      <vt:lpstr>Nicotinic Acid (Niacin)</vt:lpstr>
      <vt:lpstr>Fibrates</vt:lpstr>
      <vt:lpstr>Fibrates</vt:lpstr>
      <vt:lpstr>Omega-3 Fatty Acids</vt:lpstr>
      <vt:lpstr>PowerPoint Presentation</vt:lpstr>
      <vt:lpstr>Hypertriglyceridemia</vt:lpstr>
      <vt:lpstr>PowerPoint Presentation</vt:lpstr>
      <vt:lpstr>Statin-associated Myopathy</vt:lpstr>
      <vt:lpstr>PowerPoint Presentation</vt:lpstr>
      <vt:lpstr>Statin-associated Myopathy</vt:lpstr>
      <vt:lpstr>Is Measuring Baseline CPK Necessary Before Starting Statin Therapy?</vt:lpstr>
      <vt:lpstr>Mechanism of Statin Myopathy</vt:lpstr>
      <vt:lpstr>PowerPoint Presentation</vt:lpstr>
      <vt:lpstr>Risk Factors</vt:lpstr>
      <vt:lpstr>Is the Risk of Myopathy Equal for All Statins?</vt:lpstr>
      <vt:lpstr>When is Muscle Biopsy Necessary?</vt:lpstr>
      <vt:lpstr>Management</vt:lpstr>
      <vt:lpstr>Management</vt:lpstr>
      <vt:lpstr>Coenzyme Q10 Supplementation</vt:lpstr>
      <vt:lpstr>PowerPoint Presentation</vt:lpstr>
      <vt:lpstr>Vitamin D Supplementation</vt:lpstr>
      <vt:lpstr>Red Yeast Rice (RYR)</vt:lpstr>
      <vt:lpstr>Drug Resistant Hypercholesterolemia</vt:lpstr>
      <vt:lpstr>LDL Apheresis</vt:lpstr>
      <vt:lpstr>New and Emerging Therapeutic Candidates</vt:lpstr>
      <vt:lpstr>PowerPoint Presentation</vt:lpstr>
      <vt:lpstr>Lifestyle Interventions (TC/LDL-C Reduction)</vt:lpstr>
      <vt:lpstr>Lifestyle Interventions (TG Reduction)</vt:lpstr>
      <vt:lpstr>Lifestyle Interventions (HDL-C Elevation)</vt:lpstr>
      <vt:lpstr>Treatment of Hypercholesterolemia</vt:lpstr>
      <vt:lpstr>Treatment of Mixed Dyslipidemia</vt:lpstr>
      <vt:lpstr>PowerPoint Presentation</vt:lpstr>
      <vt:lpstr>Summary</vt:lpstr>
      <vt:lpstr>PowerPoint Presentation</vt:lpstr>
    </vt:vector>
  </TitlesOfParts>
  <Manager/>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
  <cp:lastModifiedBy/>
  <cp:revision>860</cp:revision>
  <dcterms:created xsi:type="dcterms:W3CDTF">2005-10-15T16:23:14Z</dcterms:created>
  <dcterms:modified xsi:type="dcterms:W3CDTF">2013-02-07T04:26:27Z</dcterms:modified>
</cp:coreProperties>
</file>