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2" r:id="rId6"/>
    <p:sldId id="264" r:id="rId7"/>
    <p:sldId id="263" r:id="rId8"/>
    <p:sldId id="266" r:id="rId9"/>
    <p:sldId id="267" r:id="rId10"/>
    <p:sldId id="268" r:id="rId11"/>
    <p:sldId id="271" r:id="rId12"/>
    <p:sldId id="272" r:id="rId13"/>
    <p:sldId id="270" r:id="rId14"/>
    <p:sldId id="273" r:id="rId15"/>
    <p:sldId id="274" r:id="rId16"/>
    <p:sldId id="275" r:id="rId17"/>
    <p:sldId id="260" r:id="rId18"/>
    <p:sldId id="261" r:id="rId19"/>
    <p:sldId id="265" r:id="rId20"/>
    <p:sldId id="269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E0C93-C10E-4480-A868-2B315C5F8B4F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D27C-A44B-4152-A1A5-EA4FFAAA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Infertility treatment in PCOS patients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Dr S,hosseini</a:t>
            </a:r>
            <a:br>
              <a:rPr lang="en-US" sz="3200" dirty="0" smtClean="0"/>
            </a:br>
            <a:r>
              <a:rPr lang="en-US" sz="3200" dirty="0" smtClean="0"/>
              <a:t>Taleghani hospital , IVF centre</a:t>
            </a:r>
            <a:br>
              <a:rPr lang="en-US" sz="3200" dirty="0" smtClean="0"/>
            </a:br>
            <a:r>
              <a:rPr lang="en-US" sz="3200" dirty="0" smtClean="0"/>
              <a:t>winter 2015</a:t>
            </a:r>
            <a:endParaRPr lang="en-US" sz="32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Aromatase inhibitor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Letrozole : 2.5 –5 mg per day for 5 days starting from any of Days 2 – 5of the cycle, which is similar to clomifene.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7.5– mg per day has been administered</a:t>
            </a:r>
          </a:p>
          <a:p>
            <a:r>
              <a:rPr lang="en-US" dirty="0" smtClean="0"/>
              <a:t> 5 mg per day would appear to be the optimal dose</a:t>
            </a:r>
          </a:p>
          <a:p>
            <a:r>
              <a:rPr lang="en-US" dirty="0" smtClean="0"/>
              <a:t>Teratogen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dirty="0" smtClean="0"/>
              <a:t>Letrozole appears to improve live birth and pregnancy rates compared to clomiphene citrate</a:t>
            </a:r>
          </a:p>
          <a:p>
            <a:pPr>
              <a:buNone/>
            </a:pPr>
            <a:r>
              <a:rPr lang="en-US" dirty="0" smtClean="0"/>
              <a:t>    (the quality of this evidence was </a:t>
            </a:r>
            <a:r>
              <a:rPr lang="en-US" u="sng" dirty="0" smtClean="0"/>
              <a:t>low</a:t>
            </a:r>
            <a:r>
              <a:rPr lang="en-US" dirty="0" smtClean="0"/>
              <a:t>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OHSS was a very rare event, with no occurrences in most studies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                                                          </a:t>
            </a:r>
            <a:r>
              <a:rPr lang="en-US" sz="2800" dirty="0" smtClean="0">
                <a:solidFill>
                  <a:srgbClr val="0070C0"/>
                </a:solidFill>
              </a:rPr>
              <a:t>Cochrane review,2014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metformin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ovulation induction: dose of 1500 – 2000mg per day in two or three divided doses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useful in patients with PCOS and a </a:t>
            </a:r>
            <a:r>
              <a:rPr lang="en-US" b="1" dirty="0" smtClean="0"/>
              <a:t>normal BMI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                        (ESHRE) and (ASRM) guidelines 2013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US" dirty="0" smtClean="0"/>
              <a:t>the combination of metformin with clomiphene appears to be the best treatment</a:t>
            </a:r>
          </a:p>
          <a:p>
            <a:pPr>
              <a:buNone/>
            </a:pPr>
            <a:r>
              <a:rPr lang="en-US" dirty="0" smtClean="0"/>
              <a:t>    choice in patients with PCOS who are resistant to clomiphene ( before gonadotropin)</a:t>
            </a:r>
          </a:p>
          <a:p>
            <a:pPr>
              <a:buNone/>
            </a:pPr>
            <a:r>
              <a:rPr lang="en-US" sz="2800" dirty="0" smtClean="0"/>
              <a:t>                               (ESHRE) and (ASRM) guidelines 2013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metformin’s potential to decrease miscarriage risk </a:t>
            </a:r>
            <a:r>
              <a:rPr lang="en-US" b="1" dirty="0" smtClean="0"/>
              <a:t>??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administration of metformin reduces the incidence and severity of OHSS when given to patients with PCOS who undergo multiple ovulation induction for IVF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             ESHRE </a:t>
            </a:r>
            <a:r>
              <a:rPr lang="en-US" dirty="0" err="1" smtClean="0">
                <a:solidFill>
                  <a:srgbClr val="0070C0"/>
                </a:solidFill>
              </a:rPr>
              <a:t>guidline</a:t>
            </a:r>
            <a:r>
              <a:rPr lang="en-US" dirty="0" smtClean="0">
                <a:solidFill>
                  <a:srgbClr val="0070C0"/>
                </a:solidFill>
              </a:rPr>
              <a:t>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Gonadotrophins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Transient increase in FSH above a threshold dose for sufficient duration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Step-up regimens</a:t>
            </a:r>
          </a:p>
          <a:p>
            <a:pPr>
              <a:buNone/>
            </a:pPr>
            <a:r>
              <a:rPr lang="en-US" dirty="0" smtClean="0"/>
              <a:t>                   Step-down regimen</a:t>
            </a:r>
          </a:p>
          <a:p>
            <a:pPr>
              <a:buNone/>
            </a:pPr>
            <a:r>
              <a:rPr lang="en-US" dirty="0" smtClean="0"/>
              <a:t>                   Sequential step-up and step-down             	</a:t>
            </a:r>
            <a:r>
              <a:rPr lang="en-US" dirty="0" smtClean="0"/>
              <a:t>	regimen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1835696" y="3212976"/>
            <a:ext cx="360040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monoovulatory</a:t>
            </a:r>
            <a:r>
              <a:rPr lang="en-US" dirty="0" smtClean="0"/>
              <a:t> when a single follicle of 16 mm or higher was present with no other follicle 12 mm or higher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cycle cancellation is advised when more than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follicles of 16mm or larger were observed</a:t>
            </a:r>
          </a:p>
          <a:p>
            <a:endParaRPr lang="en-US" dirty="0" smtClean="0"/>
          </a:p>
          <a:p>
            <a:r>
              <a:rPr lang="en-US" dirty="0" smtClean="0"/>
              <a:t>10% multiple pregnancy rate after the use of</a:t>
            </a:r>
          </a:p>
          <a:p>
            <a:r>
              <a:rPr lang="en-US" dirty="0" smtClean="0"/>
              <a:t>gonadotrophin therapy 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Laparoscopic ovarian surgery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Surgical management of anovulation, especially in cases not responding to medical therapy </a:t>
            </a:r>
          </a:p>
          <a:p>
            <a:endParaRPr lang="en-US" dirty="0"/>
          </a:p>
          <a:p>
            <a:r>
              <a:rPr lang="en-US" dirty="0" smtClean="0"/>
              <a:t>Making between </a:t>
            </a:r>
            <a:r>
              <a:rPr lang="en-US" b="1" dirty="0" smtClean="0"/>
              <a:t>four to ten </a:t>
            </a:r>
            <a:r>
              <a:rPr lang="en-US" dirty="0" smtClean="0"/>
              <a:t>punctures on the ovarian surface by diathermy or laser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Laparoscopic ovarian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of 4 -+ 10 mm on each ovary for a duration of 4 seconds each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Better success occurs in cases with: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high LH &gt; 10 IU/L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short duration of infertility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normal BMI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was </a:t>
            </a:r>
            <a:r>
              <a:rPr lang="en-US" u="sng" dirty="0" smtClean="0"/>
              <a:t>no evidence</a:t>
            </a:r>
            <a:r>
              <a:rPr lang="en-US" dirty="0" smtClean="0"/>
              <a:t> of a significant difference in rates of clinical pregnancy, live birth or miscarriage in women with clomiphene resistant PCOS undergoing LOD compared to other medical treatments.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The reduction in </a:t>
            </a:r>
            <a:r>
              <a:rPr lang="en-US" b="1" dirty="0" smtClean="0"/>
              <a:t>multiple pregnancy </a:t>
            </a:r>
            <a:r>
              <a:rPr lang="en-US" dirty="0" smtClean="0"/>
              <a:t>rates in women undergoing LOD makes this option attractive. 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Cochrane review 2012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INTRODUCTION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Life style modification</a:t>
            </a:r>
          </a:p>
          <a:p>
            <a:r>
              <a:rPr lang="en-US" dirty="0" smtClean="0"/>
              <a:t>Induction ovulation </a:t>
            </a:r>
          </a:p>
          <a:p>
            <a:r>
              <a:rPr lang="en-US" dirty="0" smtClean="0"/>
              <a:t>Laparoscopic surgery</a:t>
            </a:r>
          </a:p>
          <a:p>
            <a:r>
              <a:rPr lang="en-US" dirty="0" smtClean="0"/>
              <a:t>IVF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IVF or IUI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PCOS in per se not an indication for IVF treatment, unless 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there is an associated cause of infertility </a:t>
            </a:r>
          </a:p>
          <a:p>
            <a:r>
              <a:rPr lang="en-US" dirty="0" smtClean="0"/>
              <a:t> if the couple does not conceive despite six or more successful ovulatory cycles, that is, they also have an underlying element of unexplained infertility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IVF is a reasonable option, because the number of multiple pregnancies can be kept to a minimum by </a:t>
            </a:r>
            <a:r>
              <a:rPr lang="en-US" b="1" dirty="0" smtClean="0"/>
              <a:t>transferring small numbers of embryos.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PCOS is the single most important cause of infrequent or anovulation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Constituting almost </a:t>
            </a:r>
            <a:r>
              <a:rPr lang="en-US" b="1" dirty="0" smtClean="0">
                <a:solidFill>
                  <a:srgbClr val="FF0000"/>
                </a:solidFill>
              </a:rPr>
              <a:t>40% </a:t>
            </a:r>
            <a:r>
              <a:rPr lang="en-US" dirty="0" smtClean="0"/>
              <a:t>of cases of female infertility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aim of treatment of infertility in PCOS:</a:t>
            </a:r>
          </a:p>
          <a:p>
            <a:endParaRPr lang="en-US" dirty="0"/>
          </a:p>
          <a:p>
            <a:r>
              <a:rPr lang="en-US" b="1" dirty="0" smtClean="0"/>
              <a:t>Successful induction of ovulation</a:t>
            </a:r>
          </a:p>
          <a:p>
            <a:r>
              <a:rPr lang="en-US" b="1" dirty="0" smtClean="0"/>
              <a:t> without increasing the risks of multiple pregnancy             or</a:t>
            </a:r>
          </a:p>
          <a:p>
            <a:r>
              <a:rPr lang="en-US" b="1" dirty="0" smtClean="0"/>
              <a:t> ovarian hyperstimulation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Life style modification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loss of just </a:t>
            </a:r>
            <a:r>
              <a:rPr lang="en-US" b="1" dirty="0" smtClean="0"/>
              <a:t>5 –10% </a:t>
            </a:r>
            <a:r>
              <a:rPr lang="en-US" dirty="0" smtClean="0"/>
              <a:t>of body weight is enough to restore reproductive function in 55 within  </a:t>
            </a:r>
            <a:r>
              <a:rPr lang="en-US" b="1" dirty="0" smtClean="0"/>
              <a:t>6 months </a:t>
            </a:r>
            <a:r>
              <a:rPr lang="en-US" dirty="0" smtClean="0"/>
              <a:t>of weight reduction.</a:t>
            </a:r>
          </a:p>
          <a:p>
            <a:endParaRPr lang="en-US" dirty="0" smtClean="0"/>
          </a:p>
          <a:p>
            <a:r>
              <a:rPr lang="en-US" dirty="0" smtClean="0"/>
              <a:t>should be the </a:t>
            </a:r>
            <a:r>
              <a:rPr lang="en-US" u="sng" dirty="0" smtClean="0"/>
              <a:t>first line </a:t>
            </a:r>
            <a:r>
              <a:rPr lang="en-US" dirty="0" smtClean="0"/>
              <a:t>of treatment in obese women with anovulatory infertility associated with PCOS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dirty="0" smtClean="0"/>
              <a:t>moderate-intensity aerobic (endurance) physical activity for a minimum </a:t>
            </a:r>
            <a:r>
              <a:rPr lang="en-US" b="1" dirty="0" smtClean="0"/>
              <a:t>of 30 min on 5 days each week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vigorous-intensity aerobic activity for a minimum of </a:t>
            </a:r>
            <a:r>
              <a:rPr lang="en-US" b="1" dirty="0" smtClean="0"/>
              <a:t>20 min on 3 days each week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                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Exercise guidelines issued by the               			American College of Sports Medicine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clomiphene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Approximately, </a:t>
            </a:r>
            <a:r>
              <a:rPr lang="en-US" b="1" dirty="0" smtClean="0"/>
              <a:t>75–80% </a:t>
            </a:r>
            <a:r>
              <a:rPr lang="en-US" dirty="0" smtClean="0"/>
              <a:t>of patients with PCOS will ovulate after CC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conception rate of up to </a:t>
            </a:r>
            <a:r>
              <a:rPr lang="en-US" b="1" dirty="0" smtClean="0"/>
              <a:t>22% </a:t>
            </a:r>
            <a:r>
              <a:rPr lang="en-US" dirty="0" smtClean="0"/>
              <a:t>per cycle is widely accepted in those </a:t>
            </a:r>
            <a:r>
              <a:rPr lang="en-US" i="1" dirty="0" smtClean="0"/>
              <a:t>ovulating</a:t>
            </a:r>
            <a:r>
              <a:rPr lang="en-US" dirty="0" smtClean="0"/>
              <a:t> on CC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maximum of </a:t>
            </a:r>
            <a:r>
              <a:rPr lang="en-US" b="1" dirty="0" smtClean="0"/>
              <a:t>six cycles </a:t>
            </a:r>
            <a:r>
              <a:rPr lang="en-US" dirty="0" smtClean="0"/>
              <a:t>is generally proposed, with a cumulative pregnancy rate of 50–60%.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r>
              <a:rPr lang="en-US" dirty="0" smtClean="0"/>
              <a:t>The starting dose of clomiphene is 50 mg per day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starting on the </a:t>
            </a:r>
            <a:r>
              <a:rPr lang="en-US" dirty="0" smtClean="0">
                <a:solidFill>
                  <a:srgbClr val="FF0000"/>
                </a:solidFill>
              </a:rPr>
              <a:t>2nd to 5th </a:t>
            </a:r>
            <a:r>
              <a:rPr lang="en-US" dirty="0" smtClean="0"/>
              <a:t>day of the menstrual cycle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maximum recommended dose is </a:t>
            </a:r>
            <a:r>
              <a:rPr lang="en-US" b="1" dirty="0" smtClean="0"/>
              <a:t>150 mg </a:t>
            </a:r>
            <a:r>
              <a:rPr lang="en-US" dirty="0" smtClean="0"/>
              <a:t>per day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Treatment with clomiphene in women with PCOS is limited to </a:t>
            </a:r>
            <a:r>
              <a:rPr lang="en-US" b="1" dirty="0" smtClean="0"/>
              <a:t>six cycles </a:t>
            </a:r>
            <a:r>
              <a:rPr lang="en-US" dirty="0" smtClean="0"/>
              <a:t>(ovulatory)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Clomiphen resistence </a:t>
            </a:r>
            <a:r>
              <a:rPr lang="en-US" dirty="0" smtClean="0"/>
              <a:t>: (ovulation failure)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extended use of clomiphene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glucocorticoids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pretreatment with </a:t>
            </a:r>
            <a:r>
              <a:rPr lang="en-US" dirty="0" err="1" smtClean="0"/>
              <a:t>ocp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HCG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730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Infertility treatment in PCOS patients  Dr S,hosseini Taleghani hospital , IVF centre winter 2015</vt:lpstr>
      <vt:lpstr>INTRODUCTION</vt:lpstr>
      <vt:lpstr>Slide 3</vt:lpstr>
      <vt:lpstr>Slide 4</vt:lpstr>
      <vt:lpstr>Life style modification</vt:lpstr>
      <vt:lpstr>Slide 6</vt:lpstr>
      <vt:lpstr>clomiphene</vt:lpstr>
      <vt:lpstr>Slide 8</vt:lpstr>
      <vt:lpstr>Slide 9</vt:lpstr>
      <vt:lpstr>Aromatase inhibitor</vt:lpstr>
      <vt:lpstr>Slide 11</vt:lpstr>
      <vt:lpstr>metformin</vt:lpstr>
      <vt:lpstr>Slide 13</vt:lpstr>
      <vt:lpstr>Slide 14</vt:lpstr>
      <vt:lpstr>Gonadotrophins</vt:lpstr>
      <vt:lpstr>Slide 16</vt:lpstr>
      <vt:lpstr>Laparoscopic ovarian surgery</vt:lpstr>
      <vt:lpstr>Laparoscopic ovarian surgery</vt:lpstr>
      <vt:lpstr>Slide 19</vt:lpstr>
      <vt:lpstr>IVF or IUI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Infertility treatment in PCOS patients</dc:title>
  <dc:creator>user</dc:creator>
  <cp:lastModifiedBy>user</cp:lastModifiedBy>
  <cp:revision>45</cp:revision>
  <dcterms:created xsi:type="dcterms:W3CDTF">2014-12-27T18:16:33Z</dcterms:created>
  <dcterms:modified xsi:type="dcterms:W3CDTF">2014-12-31T17:29:52Z</dcterms:modified>
</cp:coreProperties>
</file>