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Default Extension="ppt" ContentType="application/vnd.ms-powerpoi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3.xml" ContentType="application/vnd.openxmlformats-officedocument.drawingml.chart+xml"/>
  <Override PartName="/ppt/charts/chart5.xml" ContentType="application/vnd.openxmlformats-officedocument.drawingml.char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7"/>
  </p:handoutMasterIdLst>
  <p:sldIdLst>
    <p:sldId id="317" r:id="rId2"/>
    <p:sldId id="511" r:id="rId3"/>
    <p:sldId id="543" r:id="rId4"/>
    <p:sldId id="459" r:id="rId5"/>
    <p:sldId id="455" r:id="rId6"/>
    <p:sldId id="456" r:id="rId7"/>
    <p:sldId id="457" r:id="rId8"/>
    <p:sldId id="458" r:id="rId9"/>
    <p:sldId id="367" r:id="rId10"/>
    <p:sldId id="423" r:id="rId11"/>
    <p:sldId id="398" r:id="rId12"/>
    <p:sldId id="505" r:id="rId13"/>
    <p:sldId id="460" r:id="rId14"/>
    <p:sldId id="461" r:id="rId15"/>
    <p:sldId id="538" r:id="rId16"/>
    <p:sldId id="539" r:id="rId17"/>
    <p:sldId id="462" r:id="rId18"/>
    <p:sldId id="463" r:id="rId19"/>
    <p:sldId id="489" r:id="rId20"/>
    <p:sldId id="465" r:id="rId21"/>
    <p:sldId id="491" r:id="rId22"/>
    <p:sldId id="492" r:id="rId23"/>
    <p:sldId id="469" r:id="rId24"/>
    <p:sldId id="493" r:id="rId25"/>
    <p:sldId id="540" r:id="rId26"/>
    <p:sldId id="510" r:id="rId27"/>
    <p:sldId id="518" r:id="rId28"/>
    <p:sldId id="472" r:id="rId29"/>
    <p:sldId id="513" r:id="rId30"/>
    <p:sldId id="514" r:id="rId31"/>
    <p:sldId id="519" r:id="rId32"/>
    <p:sldId id="473" r:id="rId33"/>
    <p:sldId id="520" r:id="rId34"/>
    <p:sldId id="537" r:id="rId35"/>
    <p:sldId id="521" r:id="rId36"/>
    <p:sldId id="522" r:id="rId37"/>
    <p:sldId id="523" r:id="rId38"/>
    <p:sldId id="524" r:id="rId39"/>
    <p:sldId id="525" r:id="rId40"/>
    <p:sldId id="516" r:id="rId41"/>
    <p:sldId id="527" r:id="rId42"/>
    <p:sldId id="528" r:id="rId43"/>
    <p:sldId id="529" r:id="rId44"/>
    <p:sldId id="533" r:id="rId45"/>
    <p:sldId id="532" r:id="rId46"/>
    <p:sldId id="531" r:id="rId47"/>
    <p:sldId id="530" r:id="rId48"/>
    <p:sldId id="534" r:id="rId49"/>
    <p:sldId id="535" r:id="rId50"/>
    <p:sldId id="536" r:id="rId51"/>
    <p:sldId id="506" r:id="rId52"/>
    <p:sldId id="487" r:id="rId53"/>
    <p:sldId id="503" r:id="rId54"/>
    <p:sldId id="541" r:id="rId55"/>
    <p:sldId id="542" r:id="rId5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192B"/>
    <a:srgbClr val="EE248E"/>
    <a:srgbClr val="008E4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6901" autoAdjust="0"/>
    <p:restoredTop sz="94660"/>
  </p:normalViewPr>
  <p:slideViewPr>
    <p:cSldViewPr>
      <p:cViewPr varScale="1">
        <p:scale>
          <a:sx n="65" d="100"/>
          <a:sy n="65" d="100"/>
        </p:scale>
        <p:origin x="-9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hasheminia\Desktop\Book1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Ms.Tahmasebi\Desktop\Book1_93.2.8.xlsx" TargetMode="External"/><Relationship Id="rId1" Type="http://schemas.openxmlformats.org/officeDocument/2006/relationships/image" Target="../media/image3.jpeg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s.Tahmasebi\Desktop\Book1_93.2.8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akhimi\Documents\mostanadat%20e%20pezeshki(%20IR-TU)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fakhimi\Documents\mostanadat%20e%20pezeshki(%20IR-TU)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7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Sheet2!$C$6</c:f>
              <c:strCache>
                <c:ptCount val="1"/>
                <c:pt idx="0">
                  <c:v>مرد</c:v>
                </c:pt>
              </c:strCache>
            </c:strRef>
          </c:tx>
          <c:dLbls>
            <c:dLbl>
              <c:idx val="1"/>
              <c:layout>
                <c:manualLayout>
                  <c:x val="-4.6136093119347301E-3"/>
                  <c:y val="1.2012012012012021E-2"/>
                </c:manualLayout>
              </c:layout>
              <c:showVal val="1"/>
            </c:dLbl>
            <c:dLbl>
              <c:idx val="2"/>
              <c:layout>
                <c:manualLayout>
                  <c:x val="-6.9204139679019984E-3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8.0080080080080461E-3"/>
                </c:manualLayout>
              </c:layout>
              <c:showVal val="1"/>
            </c:dLbl>
            <c:dLbl>
              <c:idx val="6"/>
              <c:layout>
                <c:manualLayout>
                  <c:x val="-2.3068046559673538E-3"/>
                  <c:y val="4.0040040040040204E-3"/>
                </c:manualLayout>
              </c:layout>
              <c:showVal val="1"/>
            </c:dLbl>
            <c:dLbl>
              <c:idx val="7"/>
              <c:layout>
                <c:manualLayout>
                  <c:x val="-6.9204139679019984E-3"/>
                  <c:y val="-4.0040040040040204E-3"/>
                </c:manualLayout>
              </c:layout>
              <c:showVal val="1"/>
            </c:dLbl>
            <c:dLbl>
              <c:idx val="8"/>
              <c:layout>
                <c:manualLayout>
                  <c:x val="-1.1534023279836721E-2"/>
                  <c:y val="-1.2012012012012021E-2"/>
                </c:manualLayout>
              </c:layout>
              <c:showVal val="1"/>
            </c:dLbl>
            <c:dLbl>
              <c:idx val="9"/>
              <c:layout>
                <c:manualLayout>
                  <c:x val="-6.9204139679019984E-3"/>
                  <c:y val="1.2012012012011937E-2"/>
                </c:manualLayout>
              </c:layout>
              <c:showVal val="1"/>
            </c:dLbl>
            <c:dLbl>
              <c:idx val="10"/>
              <c:layout>
                <c:manualLayout>
                  <c:x val="-6.9204139679019984E-3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800" baseline="0">
                    <a:latin typeface="Yagut-s" pitchFamily="2" charset="0"/>
                  </a:defRPr>
                </a:pPr>
                <a:endParaRPr lang="en-US"/>
              </a:p>
            </c:txPr>
            <c:showVal val="1"/>
          </c:dLbls>
          <c:cat>
            <c:numRef>
              <c:f>Sheet2!$D$5:$N$5</c:f>
              <c:numCache>
                <c:formatCode>General</c:formatCode>
                <c:ptCount val="11"/>
                <c:pt idx="0">
                  <c:v>1370</c:v>
                </c:pt>
                <c:pt idx="1">
                  <c:v>1374</c:v>
                </c:pt>
                <c:pt idx="2">
                  <c:v>1376</c:v>
                </c:pt>
                <c:pt idx="3">
                  <c:v>1380</c:v>
                </c:pt>
                <c:pt idx="4">
                  <c:v>1385</c:v>
                </c:pt>
                <c:pt idx="5">
                  <c:v>1387</c:v>
                </c:pt>
                <c:pt idx="6">
                  <c:v>1388</c:v>
                </c:pt>
                <c:pt idx="7">
                  <c:v>1389</c:v>
                </c:pt>
                <c:pt idx="8">
                  <c:v>1390</c:v>
                </c:pt>
                <c:pt idx="9">
                  <c:v>1391</c:v>
                </c:pt>
                <c:pt idx="10">
                  <c:v>1392</c:v>
                </c:pt>
              </c:numCache>
            </c:numRef>
          </c:cat>
          <c:val>
            <c:numRef>
              <c:f>Sheet2!$D$6:$N$6</c:f>
              <c:numCache>
                <c:formatCode>General</c:formatCode>
                <c:ptCount val="11"/>
                <c:pt idx="0">
                  <c:v>37659</c:v>
                </c:pt>
                <c:pt idx="1">
                  <c:v>51552</c:v>
                </c:pt>
                <c:pt idx="2">
                  <c:v>52868</c:v>
                </c:pt>
                <c:pt idx="3">
                  <c:v>44190</c:v>
                </c:pt>
                <c:pt idx="4">
                  <c:v>35135</c:v>
                </c:pt>
                <c:pt idx="5">
                  <c:v>79837</c:v>
                </c:pt>
                <c:pt idx="6">
                  <c:v>44869</c:v>
                </c:pt>
                <c:pt idx="7">
                  <c:v>54814</c:v>
                </c:pt>
                <c:pt idx="8">
                  <c:v>56354</c:v>
                </c:pt>
                <c:pt idx="9">
                  <c:v>60466</c:v>
                </c:pt>
                <c:pt idx="10">
                  <c:v>70954</c:v>
                </c:pt>
              </c:numCache>
            </c:numRef>
          </c:val>
        </c:ser>
        <c:ser>
          <c:idx val="1"/>
          <c:order val="1"/>
          <c:tx>
            <c:strRef>
              <c:f>Sheet2!$C$7</c:f>
              <c:strCache>
                <c:ptCount val="1"/>
                <c:pt idx="0">
                  <c:v>زن</c:v>
                </c:pt>
              </c:strCache>
            </c:strRef>
          </c:tx>
          <c:dLbls>
            <c:dLbl>
              <c:idx val="0"/>
              <c:layout>
                <c:manualLayout>
                  <c:x val="2.0761241903705992E-2"/>
                  <c:y val="8.0080080080080461E-3"/>
                </c:manualLayout>
              </c:layout>
              <c:showVal val="1"/>
            </c:dLbl>
            <c:dLbl>
              <c:idx val="1"/>
              <c:layout>
                <c:manualLayout>
                  <c:x val="1.8454437247738851E-2"/>
                  <c:y val="2.0020020020020002E-2"/>
                </c:manualLayout>
              </c:layout>
              <c:showVal val="1"/>
            </c:dLbl>
            <c:txPr>
              <a:bodyPr/>
              <a:lstStyle/>
              <a:p>
                <a:pPr>
                  <a:defRPr sz="800" baseline="0">
                    <a:latin typeface="Yagut-s" pitchFamily="2" charset="0"/>
                  </a:defRPr>
                </a:pPr>
                <a:endParaRPr lang="en-US"/>
              </a:p>
            </c:txPr>
            <c:showVal val="1"/>
          </c:dLbls>
          <c:cat>
            <c:numRef>
              <c:f>Sheet2!$D$5:$N$5</c:f>
              <c:numCache>
                <c:formatCode>General</c:formatCode>
                <c:ptCount val="11"/>
                <c:pt idx="0">
                  <c:v>1370</c:v>
                </c:pt>
                <c:pt idx="1">
                  <c:v>1374</c:v>
                </c:pt>
                <c:pt idx="2">
                  <c:v>1376</c:v>
                </c:pt>
                <c:pt idx="3">
                  <c:v>1380</c:v>
                </c:pt>
                <c:pt idx="4">
                  <c:v>1385</c:v>
                </c:pt>
                <c:pt idx="5">
                  <c:v>1387</c:v>
                </c:pt>
                <c:pt idx="6">
                  <c:v>1388</c:v>
                </c:pt>
                <c:pt idx="7">
                  <c:v>1389</c:v>
                </c:pt>
                <c:pt idx="8">
                  <c:v>1390</c:v>
                </c:pt>
                <c:pt idx="9">
                  <c:v>1391</c:v>
                </c:pt>
                <c:pt idx="10">
                  <c:v>1392</c:v>
                </c:pt>
              </c:numCache>
            </c:numRef>
          </c:cat>
          <c:val>
            <c:numRef>
              <c:f>Sheet2!$D$7:$N$7</c:f>
              <c:numCache>
                <c:formatCode>General</c:formatCode>
                <c:ptCount val="11"/>
                <c:pt idx="0">
                  <c:v>27857</c:v>
                </c:pt>
                <c:pt idx="1">
                  <c:v>46343</c:v>
                </c:pt>
                <c:pt idx="2">
                  <c:v>72242</c:v>
                </c:pt>
                <c:pt idx="3">
                  <c:v>97475</c:v>
                </c:pt>
                <c:pt idx="4">
                  <c:v>97705</c:v>
                </c:pt>
                <c:pt idx="5">
                  <c:v>135066</c:v>
                </c:pt>
                <c:pt idx="6">
                  <c:v>106021</c:v>
                </c:pt>
                <c:pt idx="7">
                  <c:v>117017</c:v>
                </c:pt>
                <c:pt idx="8">
                  <c:v>122811</c:v>
                </c:pt>
                <c:pt idx="9">
                  <c:v>133792</c:v>
                </c:pt>
                <c:pt idx="10">
                  <c:v>148376</c:v>
                </c:pt>
              </c:numCache>
            </c:numRef>
          </c:val>
        </c:ser>
        <c:shape val="cylinder"/>
        <c:axId val="36172160"/>
        <c:axId val="36173696"/>
        <c:axId val="0"/>
      </c:bar3DChart>
      <c:catAx>
        <c:axId val="3617216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b="1" baseline="0">
                <a:latin typeface="Yagut-s" pitchFamily="2" charset="0"/>
                <a:cs typeface="Yagut" pitchFamily="2" charset="-78"/>
              </a:defRPr>
            </a:pPr>
            <a:endParaRPr lang="en-US"/>
          </a:p>
        </c:txPr>
        <c:crossAx val="36173696"/>
        <c:crosses val="autoZero"/>
        <c:auto val="1"/>
        <c:lblAlgn val="ctr"/>
        <c:lblOffset val="100"/>
      </c:catAx>
      <c:valAx>
        <c:axId val="3617369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fa-IR" sz="1200">
                    <a:cs typeface="B Nazanin" pitchFamily="2" charset="-78"/>
                  </a:rPr>
                  <a:t>تعداد دانشجو</a:t>
                </a:r>
                <a:endParaRPr lang="en-US" sz="1200">
                  <a:cs typeface="B Nazanin" pitchFamily="2" charset="-78"/>
                </a:endParaRPr>
              </a:p>
            </c:rich>
          </c:tx>
          <c:layout>
            <c:manualLayout>
              <c:xMode val="edge"/>
              <c:yMode val="edge"/>
              <c:x val="3.5694805021423789E-2"/>
              <c:y val="0.44127686741860139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b="1" baseline="0">
                <a:latin typeface="Yagut-s" pitchFamily="2" charset="0"/>
              </a:defRPr>
            </a:pPr>
            <a:endParaRPr lang="en-US"/>
          </a:p>
        </c:txPr>
        <c:crossAx val="36172160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ndard"/>
        <c:ser>
          <c:idx val="0"/>
          <c:order val="0"/>
          <c:spPr>
            <a:ln>
              <a:solidFill>
                <a:schemeClr val="accent2">
                  <a:lumMod val="75000"/>
                </a:schemeClr>
              </a:solidFill>
              <a:prstDash val="lgDash"/>
            </a:ln>
          </c:spPr>
          <c:marker>
            <c:symbol val="none"/>
          </c:marker>
          <c:cat>
            <c:numRef>
              <c:f>Sheet3!$C$6:$C$13</c:f>
              <c:numCache>
                <c:formatCode>General</c:formatCode>
                <c:ptCount val="8"/>
                <c:pt idx="0">
                  <c:v>1975</c:v>
                </c:pt>
                <c:pt idx="1">
                  <c:v>1985</c:v>
                </c:pt>
                <c:pt idx="2">
                  <c:v>1990</c:v>
                </c:pt>
                <c:pt idx="3">
                  <c:v>1994</c:v>
                </c:pt>
                <c:pt idx="4">
                  <c:v>1997</c:v>
                </c:pt>
                <c:pt idx="5">
                  <c:v>2000</c:v>
                </c:pt>
                <c:pt idx="6">
                  <c:v>2008</c:v>
                </c:pt>
                <c:pt idx="7">
                  <c:v>2013</c:v>
                </c:pt>
              </c:numCache>
            </c:numRef>
          </c:cat>
          <c:val>
            <c:numRef>
              <c:f>Sheet3!$D$6:$D$13</c:f>
              <c:numCache>
                <c:formatCode>General</c:formatCode>
                <c:ptCount val="8"/>
                <c:pt idx="0">
                  <c:v>0</c:v>
                </c:pt>
                <c:pt idx="1">
                  <c:v>50</c:v>
                </c:pt>
                <c:pt idx="2">
                  <c:v>50</c:v>
                </c:pt>
                <c:pt idx="3">
                  <c:v>75</c:v>
                </c:pt>
                <c:pt idx="4">
                  <c:v>75</c:v>
                </c:pt>
                <c:pt idx="5">
                  <c:v>200</c:v>
                </c:pt>
                <c:pt idx="6">
                  <c:v>350</c:v>
                </c:pt>
                <c:pt idx="7">
                  <c:v>1252</c:v>
                </c:pt>
              </c:numCache>
            </c:numRef>
          </c:val>
        </c:ser>
        <c:ser>
          <c:idx val="1"/>
          <c:order val="1"/>
          <c:spPr>
            <a:ln>
              <a:solidFill>
                <a:schemeClr val="accent4">
                  <a:lumMod val="60000"/>
                  <a:lumOff val="40000"/>
                  <a:alpha val="54000"/>
                </a:schemeClr>
              </a:solidFill>
            </a:ln>
          </c:spPr>
          <c:marker>
            <c:symbol val="diamond"/>
            <c:size val="7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c:spPr>
          </c:marker>
          <c:cat>
            <c:numRef>
              <c:f>Sheet3!$C$6:$C$13</c:f>
              <c:numCache>
                <c:formatCode>General</c:formatCode>
                <c:ptCount val="8"/>
                <c:pt idx="0">
                  <c:v>1975</c:v>
                </c:pt>
                <c:pt idx="1">
                  <c:v>1985</c:v>
                </c:pt>
                <c:pt idx="2">
                  <c:v>1990</c:v>
                </c:pt>
                <c:pt idx="3">
                  <c:v>1994</c:v>
                </c:pt>
                <c:pt idx="4">
                  <c:v>1997</c:v>
                </c:pt>
                <c:pt idx="5">
                  <c:v>2000</c:v>
                </c:pt>
                <c:pt idx="6">
                  <c:v>2008</c:v>
                </c:pt>
                <c:pt idx="7">
                  <c:v>2013</c:v>
                </c:pt>
              </c:numCache>
            </c:numRef>
          </c:cat>
          <c:val>
            <c:numRef>
              <c:f>Sheet3!$E$6:$E$13</c:f>
              <c:numCache>
                <c:formatCode>General</c:formatCode>
                <c:ptCount val="8"/>
                <c:pt idx="0">
                  <c:v>100</c:v>
                </c:pt>
                <c:pt idx="1">
                  <c:v>250</c:v>
                </c:pt>
                <c:pt idx="2">
                  <c:v>300</c:v>
                </c:pt>
                <c:pt idx="3">
                  <c:v>525</c:v>
                </c:pt>
                <c:pt idx="4">
                  <c:v>575</c:v>
                </c:pt>
                <c:pt idx="5">
                  <c:v>750</c:v>
                </c:pt>
                <c:pt idx="6">
                  <c:v>1500</c:v>
                </c:pt>
                <c:pt idx="7">
                  <c:v>4798</c:v>
                </c:pt>
              </c:numCache>
            </c:numRef>
          </c:val>
        </c:ser>
        <c:marker val="1"/>
        <c:axId val="56301056"/>
        <c:axId val="56303616"/>
      </c:lineChart>
      <c:catAx>
        <c:axId val="5630105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56303616"/>
        <c:crosses val="autoZero"/>
        <c:auto val="1"/>
        <c:lblAlgn val="ctr"/>
        <c:lblOffset val="100"/>
      </c:catAx>
      <c:valAx>
        <c:axId val="56303616"/>
        <c:scaling>
          <c:orientation val="minMax"/>
          <c:max val="5000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addmission</a:t>
                </a:r>
              </a:p>
            </c:rich>
          </c:tx>
          <c:layout/>
        </c:title>
        <c:numFmt formatCode="General" sourceLinked="1"/>
        <c:tickLblPos val="nextTo"/>
        <c:crossAx val="56301056"/>
        <c:crosses val="autoZero"/>
        <c:crossBetween val="between"/>
      </c:valAx>
    </c:plotArea>
    <c:plotVisOnly val="1"/>
  </c:chart>
  <c:spPr>
    <a:ln>
      <a:noFill/>
    </a:ln>
  </c:sp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ndard"/>
        <c:ser>
          <c:idx val="0"/>
          <c:order val="0"/>
          <c:spPr>
            <a:ln>
              <a:solidFill>
                <a:schemeClr val="accent2">
                  <a:lumMod val="75000"/>
                </a:schemeClr>
              </a:solidFill>
              <a:prstDash val="lgDash"/>
            </a:ln>
          </c:spPr>
          <c:marker>
            <c:symbol val="none"/>
          </c:marker>
          <c:cat>
            <c:numRef>
              <c:f>Sheet4!$C$10:$C$17</c:f>
              <c:numCache>
                <c:formatCode>General</c:formatCode>
                <c:ptCount val="8"/>
                <c:pt idx="0">
                  <c:v>1975</c:v>
                </c:pt>
                <c:pt idx="1">
                  <c:v>1985</c:v>
                </c:pt>
                <c:pt idx="2">
                  <c:v>1990</c:v>
                </c:pt>
                <c:pt idx="3">
                  <c:v>1994</c:v>
                </c:pt>
                <c:pt idx="4">
                  <c:v>1997</c:v>
                </c:pt>
                <c:pt idx="5">
                  <c:v>2000</c:v>
                </c:pt>
                <c:pt idx="6">
                  <c:v>2008</c:v>
                </c:pt>
                <c:pt idx="7">
                  <c:v>2013</c:v>
                </c:pt>
              </c:numCache>
            </c:numRef>
          </c:cat>
          <c:val>
            <c:numRef>
              <c:f>Sheet4!$D$10:$D$17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50</c:v>
                </c:pt>
                <c:pt idx="3">
                  <c:v>150</c:v>
                </c:pt>
                <c:pt idx="4">
                  <c:v>150</c:v>
                </c:pt>
                <c:pt idx="5">
                  <c:v>120</c:v>
                </c:pt>
                <c:pt idx="6">
                  <c:v>290</c:v>
                </c:pt>
                <c:pt idx="7">
                  <c:v>284</c:v>
                </c:pt>
              </c:numCache>
            </c:numRef>
          </c:val>
        </c:ser>
        <c:ser>
          <c:idx val="1"/>
          <c:order val="1"/>
          <c:spPr>
            <a:ln>
              <a:solidFill>
                <a:srgbClr val="8064A2">
                  <a:lumMod val="60000"/>
                  <a:lumOff val="40000"/>
                </a:srgbClr>
              </a:solidFill>
            </a:ln>
          </c:spPr>
          <c:marker>
            <c:symbol val="diamond"/>
            <c:size val="7"/>
            <c:spPr>
              <a:solidFill>
                <a:sysClr val="window" lastClr="FFFFFF">
                  <a:lumMod val="95000"/>
                </a:sys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c:spPr>
          </c:marker>
          <c:cat>
            <c:numRef>
              <c:f>Sheet4!$C$10:$C$17</c:f>
              <c:numCache>
                <c:formatCode>General</c:formatCode>
                <c:ptCount val="8"/>
                <c:pt idx="0">
                  <c:v>1975</c:v>
                </c:pt>
                <c:pt idx="1">
                  <c:v>1985</c:v>
                </c:pt>
                <c:pt idx="2">
                  <c:v>1990</c:v>
                </c:pt>
                <c:pt idx="3">
                  <c:v>1994</c:v>
                </c:pt>
                <c:pt idx="4">
                  <c:v>1997</c:v>
                </c:pt>
                <c:pt idx="5">
                  <c:v>2000</c:v>
                </c:pt>
                <c:pt idx="6">
                  <c:v>2008</c:v>
                </c:pt>
                <c:pt idx="7">
                  <c:v>2013</c:v>
                </c:pt>
              </c:numCache>
            </c:numRef>
          </c:cat>
          <c:val>
            <c:numRef>
              <c:f>Sheet4!$E$10:$E$17</c:f>
              <c:numCache>
                <c:formatCode>General</c:formatCode>
                <c:ptCount val="8"/>
                <c:pt idx="0">
                  <c:v>400</c:v>
                </c:pt>
                <c:pt idx="1">
                  <c:v>500</c:v>
                </c:pt>
                <c:pt idx="2">
                  <c:v>900</c:v>
                </c:pt>
                <c:pt idx="3">
                  <c:v>1525</c:v>
                </c:pt>
                <c:pt idx="4">
                  <c:v>1300</c:v>
                </c:pt>
                <c:pt idx="5">
                  <c:v>1200</c:v>
                </c:pt>
                <c:pt idx="6">
                  <c:v>1975</c:v>
                </c:pt>
                <c:pt idx="7">
                  <c:v>2651</c:v>
                </c:pt>
              </c:numCache>
            </c:numRef>
          </c:val>
        </c:ser>
        <c:marker val="1"/>
        <c:axId val="56319360"/>
        <c:axId val="56338304"/>
      </c:lineChart>
      <c:catAx>
        <c:axId val="563193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56338304"/>
        <c:crosses val="autoZero"/>
        <c:auto val="1"/>
        <c:lblAlgn val="ctr"/>
        <c:lblOffset val="100"/>
      </c:catAx>
      <c:valAx>
        <c:axId val="56338304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addmission</a:t>
                </a:r>
              </a:p>
            </c:rich>
          </c:tx>
          <c:layout/>
        </c:title>
        <c:numFmt formatCode="General" sourceLinked="1"/>
        <c:tickLblPos val="nextTo"/>
        <c:crossAx val="56319360"/>
        <c:crosses val="autoZero"/>
        <c:crossBetween val="between"/>
      </c:valAx>
      <c:spPr>
        <a:noFill/>
        <a:ln w="25400">
          <a:noFill/>
        </a:ln>
      </c:spPr>
    </c:plotArea>
    <c:plotVisOnly val="1"/>
  </c:chart>
  <c:spPr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0575968247871485"/>
          <c:y val="3.2323236436584614E-2"/>
          <c:w val="0.75353571047521495"/>
          <c:h val="0.86475423396220263"/>
        </c:manualLayout>
      </c:layout>
      <c:lineChart>
        <c:grouping val="standard"/>
        <c:ser>
          <c:idx val="0"/>
          <c:order val="0"/>
          <c:tx>
            <c:strRef>
              <c:f>Sheet2!$C$2</c:f>
              <c:strCache>
                <c:ptCount val="1"/>
                <c:pt idx="0">
                  <c:v>ایران</c:v>
                </c:pt>
              </c:strCache>
            </c:strRef>
          </c:tx>
          <c:spPr>
            <a:ln w="22225" cap="rnd">
              <a:solidFill>
                <a:srgbClr val="C00000"/>
              </a:solidFill>
              <a:round/>
            </a:ln>
            <a:effectLst/>
          </c:spPr>
          <c:marker>
            <c:symbol val="diamond"/>
            <c:size val="8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cat>
            <c:numRef>
              <c:f>Sheet2!$B$3:$B$9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Sheet2!$C$3:$C$9</c:f>
              <c:numCache>
                <c:formatCode>General</c:formatCode>
                <c:ptCount val="7"/>
                <c:pt idx="0">
                  <c:v>27</c:v>
                </c:pt>
                <c:pt idx="1">
                  <c:v>24</c:v>
                </c:pt>
                <c:pt idx="2">
                  <c:v>24</c:v>
                </c:pt>
                <c:pt idx="3">
                  <c:v>24</c:v>
                </c:pt>
                <c:pt idx="4">
                  <c:v>24</c:v>
                </c:pt>
                <c:pt idx="5">
                  <c:v>23</c:v>
                </c:pt>
                <c:pt idx="6">
                  <c:v>20</c:v>
                </c:pt>
              </c:numCache>
            </c:numRef>
          </c:val>
        </c:ser>
        <c:ser>
          <c:idx val="1"/>
          <c:order val="1"/>
          <c:tx>
            <c:strRef>
              <c:f>Sheet2!$D$2</c:f>
              <c:strCache>
                <c:ptCount val="1"/>
                <c:pt idx="0">
                  <c:v>ترکیه</c:v>
                </c:pt>
              </c:strCache>
            </c:strRef>
          </c:tx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numRef>
              <c:f>Sheet2!$B$3:$B$9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Sheet2!$D$3:$D$9</c:f>
              <c:numCache>
                <c:formatCode>General</c:formatCode>
                <c:ptCount val="7"/>
                <c:pt idx="0">
                  <c:v>17</c:v>
                </c:pt>
                <c:pt idx="1">
                  <c:v>16</c:v>
                </c:pt>
                <c:pt idx="2">
                  <c:v>16</c:v>
                </c:pt>
                <c:pt idx="3">
                  <c:v>16</c:v>
                </c:pt>
                <c:pt idx="4">
                  <c:v>16</c:v>
                </c:pt>
                <c:pt idx="5">
                  <c:v>15</c:v>
                </c:pt>
                <c:pt idx="6">
                  <c:v>15</c:v>
                </c:pt>
              </c:numCache>
            </c:numRef>
          </c:val>
        </c:ser>
        <c:marker val="1"/>
        <c:axId val="56764672"/>
        <c:axId val="57234560"/>
      </c:lineChart>
      <c:catAx>
        <c:axId val="5676467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B Badr" panose="00000400000000000000" pitchFamily="2" charset="-78"/>
              </a:defRPr>
            </a:pPr>
            <a:endParaRPr lang="en-US"/>
          </a:p>
        </c:txPr>
        <c:crossAx val="57234560"/>
        <c:crosses val="autoZero"/>
        <c:auto val="1"/>
        <c:lblAlgn val="ctr"/>
        <c:lblOffset val="100"/>
      </c:catAx>
      <c:valAx>
        <c:axId val="57234560"/>
        <c:scaling>
          <c:orientation val="minMax"/>
        </c:scaling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Rank</a:t>
                </a:r>
              </a:p>
            </c:rich>
          </c:tx>
          <c:layout/>
          <c:spPr>
            <a:solidFill>
              <a:schemeClr val="bg1"/>
            </a:solidFill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64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B Badr" panose="00000400000000000000" pitchFamily="2" charset="-78"/>
            </a:defRPr>
          </a:pPr>
          <a:endParaRPr lang="en-US"/>
        </a:p>
      </c:txPr>
    </c:legend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5475566978566344"/>
          <c:y val="2.8927276371654001E-2"/>
          <c:w val="0.72265102515031521"/>
          <c:h val="0.86551499156730649"/>
        </c:manualLayout>
      </c:layout>
      <c:lineChart>
        <c:grouping val="standard"/>
        <c:ser>
          <c:idx val="0"/>
          <c:order val="0"/>
          <c:tx>
            <c:strRef>
              <c:f>Sheet3!$C$2</c:f>
              <c:strCache>
                <c:ptCount val="1"/>
                <c:pt idx="0">
                  <c:v>ایران</c:v>
                </c:pt>
              </c:strCache>
            </c:strRef>
          </c:tx>
          <c:spPr>
            <a:ln w="22225" cap="rnd">
              <a:solidFill>
                <a:srgbClr val="C00000"/>
              </a:solidFill>
              <a:round/>
            </a:ln>
            <a:effectLst/>
          </c:spPr>
          <c:marker>
            <c:symbol val="diamond"/>
            <c:size val="8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cat>
            <c:numRef>
              <c:f>Sheet3!$B$3:$B$7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Sheet3!$C$3:$C$7</c:f>
              <c:numCache>
                <c:formatCode>General</c:formatCode>
                <c:ptCount val="5"/>
                <c:pt idx="0">
                  <c:v>7592</c:v>
                </c:pt>
                <c:pt idx="1">
                  <c:v>8131</c:v>
                </c:pt>
                <c:pt idx="2">
                  <c:v>9649</c:v>
                </c:pt>
                <c:pt idx="3">
                  <c:v>10171</c:v>
                </c:pt>
                <c:pt idx="4">
                  <c:v>9313</c:v>
                </c:pt>
              </c:numCache>
            </c:numRef>
          </c:val>
        </c:ser>
        <c:ser>
          <c:idx val="1"/>
          <c:order val="1"/>
          <c:tx>
            <c:strRef>
              <c:f>Sheet3!$D$2</c:f>
              <c:strCache>
                <c:ptCount val="1"/>
                <c:pt idx="0">
                  <c:v>ترکیه</c:v>
                </c:pt>
              </c:strCache>
            </c:strRef>
          </c:tx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numRef>
              <c:f>Sheet3!$B$3:$B$7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Sheet3!$D$3:$D$7</c:f>
              <c:numCache>
                <c:formatCode>General</c:formatCode>
                <c:ptCount val="5"/>
                <c:pt idx="0">
                  <c:v>13142</c:v>
                </c:pt>
                <c:pt idx="1">
                  <c:v>14508</c:v>
                </c:pt>
                <c:pt idx="2">
                  <c:v>15997</c:v>
                </c:pt>
                <c:pt idx="3">
                  <c:v>16577</c:v>
                </c:pt>
                <c:pt idx="4">
                  <c:v>16272</c:v>
                </c:pt>
              </c:numCache>
            </c:numRef>
          </c:val>
        </c:ser>
        <c:marker val="1"/>
        <c:axId val="56501376"/>
        <c:axId val="56503296"/>
      </c:lineChart>
      <c:catAx>
        <c:axId val="565013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503296"/>
        <c:crosses val="autoZero"/>
        <c:auto val="1"/>
        <c:lblAlgn val="ctr"/>
        <c:lblOffset val="100"/>
      </c:catAx>
      <c:valAx>
        <c:axId val="56503296"/>
        <c:scaling>
          <c:orientation val="minMax"/>
          <c:max val="20000"/>
        </c:scaling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B Badr" panose="00000400000000000000" pitchFamily="2" charset="-78"/>
                  </a:defRPr>
                </a:pPr>
                <a:r>
                  <a:rPr lang="fa-IR" sz="1400">
                    <a:solidFill>
                      <a:schemeClr val="tx1"/>
                    </a:solidFill>
                    <a:cs typeface="B Badr" panose="00000400000000000000" pitchFamily="2" charset="-78"/>
                  </a:rPr>
                  <a:t>تعداد مستندات</a:t>
                </a:r>
                <a:endParaRPr lang="en-US" sz="1400">
                  <a:solidFill>
                    <a:schemeClr val="tx1"/>
                  </a:solidFill>
                  <a:cs typeface="B Badr" panose="00000400000000000000" pitchFamily="2" charset="-78"/>
                </a:endParaRP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501376"/>
        <c:crosses val="autoZero"/>
        <c:crossBetween val="between"/>
        <c:minorUnit val="5000"/>
      </c:valAx>
      <c:spPr>
        <a:noFill/>
        <a:ln w="25400">
          <a:noFill/>
        </a:ln>
        <a:effectLst/>
      </c:spPr>
    </c:plotArea>
    <c:plotVisOnly val="1"/>
    <c:dispBlanksAs val="gap"/>
  </c:chart>
  <c:spPr>
    <a:noFill/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7.3928805774278156E-2"/>
          <c:y val="3.0088000819406286E-2"/>
          <c:w val="0.90315452755905512"/>
          <c:h val="0.7111573686816095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noFill/>
            </a:ln>
          </c:spPr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108</c:v>
                </c:pt>
                <c:pt idx="1">
                  <c:v>298</c:v>
                </c:pt>
                <c:pt idx="2">
                  <c:v>421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</c:ser>
        <c:axId val="77169408"/>
        <c:axId val="77170944"/>
      </c:barChart>
      <c:catAx>
        <c:axId val="77169408"/>
        <c:scaling>
          <c:orientation val="minMax"/>
        </c:scaling>
        <c:axPos val="b"/>
        <c:numFmt formatCode="General" sourceLinked="1"/>
        <c:tickLblPos val="nextTo"/>
        <c:crossAx val="77170944"/>
        <c:crosses val="autoZero"/>
        <c:auto val="1"/>
        <c:lblAlgn val="ctr"/>
        <c:lblOffset val="100"/>
      </c:catAx>
      <c:valAx>
        <c:axId val="77170944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 rtl="1">
              <a:defRPr>
                <a:cs typeface="B Badr" pitchFamily="2" charset="-78"/>
              </a:defRPr>
            </a:pPr>
            <a:endParaRPr lang="en-US"/>
          </a:p>
        </c:txPr>
        <c:crossAx val="77169408"/>
        <c:crosses val="autoZero"/>
        <c:crossBetween val="between"/>
      </c:valAx>
      <c:spPr>
        <a:noFill/>
        <a:ln cap="rnd">
          <a:noFill/>
        </a:ln>
      </c:spPr>
    </c:plotArea>
    <c:plotVisOnly val="1"/>
  </c:chart>
  <c:spPr>
    <a:ln>
      <a:noFill/>
    </a:ln>
  </c:spPr>
  <c:externalData r:id="rId1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0.73556</cdr:x>
      <cdr:y>0.60667</cdr:y>
    </cdr:from>
    <cdr:to>
      <cdr:x>0.96542</cdr:x>
      <cdr:y>0.7995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971792" y="2397133"/>
          <a:ext cx="928694" cy="76190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0.85933</cdr:x>
      <cdr:y>0.60667</cdr:y>
    </cdr:from>
    <cdr:to>
      <cdr:x>0.96542</cdr:x>
      <cdr:y>0.76939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471858" y="2397133"/>
          <a:ext cx="428628" cy="6429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rtl="1">
            <a:lnSpc>
              <a:spcPct val="150000"/>
            </a:lnSpc>
          </a:pPr>
          <a:r>
            <a:rPr lang="fa-IR" sz="1000" dirty="0" smtClean="0"/>
            <a:t>ترکیه</a:t>
          </a:r>
        </a:p>
        <a:p xmlns:a="http://schemas.openxmlformats.org/drawingml/2006/main">
          <a:pPr rtl="1">
            <a:lnSpc>
              <a:spcPct val="150000"/>
            </a:lnSpc>
          </a:pPr>
          <a:r>
            <a:rPr lang="fa-IR" sz="1000" dirty="0" smtClean="0"/>
            <a:t>ایران</a:t>
          </a:r>
          <a:endParaRPr lang="en-US" sz="1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4A4AB7-BB74-4213-AFF3-90DCA24370F1}" type="datetimeFigureOut">
              <a:rPr lang="en-US" smtClean="0"/>
              <a:pPr/>
              <a:t>4/29/2017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3C254-5F86-4F16-8683-908BC9B97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142A7-43F4-498D-A580-6C8E015A0EBD}" type="datetimeFigureOut">
              <a:rPr lang="en-US" smtClean="0"/>
              <a:pPr/>
              <a:t>4/29/2017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E52D-CDC0-4D9D-A16C-0CB120A6C3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142A7-43F4-498D-A580-6C8E015A0EBD}" type="datetimeFigureOut">
              <a:rPr lang="en-US" smtClean="0"/>
              <a:pPr/>
              <a:t>4/29/2017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E52D-CDC0-4D9D-A16C-0CB120A6C3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142A7-43F4-498D-A580-6C8E015A0EBD}" type="datetimeFigureOut">
              <a:rPr lang="en-US" smtClean="0"/>
              <a:pPr/>
              <a:t>4/29/2017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E52D-CDC0-4D9D-A16C-0CB120A6C3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142A7-43F4-498D-A580-6C8E015A0EBD}" type="datetimeFigureOut">
              <a:rPr lang="en-US" smtClean="0"/>
              <a:pPr/>
              <a:t>4/29/2017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E52D-CDC0-4D9D-A16C-0CB120A6C3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142A7-43F4-498D-A580-6C8E015A0EBD}" type="datetimeFigureOut">
              <a:rPr lang="en-US" smtClean="0"/>
              <a:pPr/>
              <a:t>4/29/2017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E52D-CDC0-4D9D-A16C-0CB120A6C3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142A7-43F4-498D-A580-6C8E015A0EBD}" type="datetimeFigureOut">
              <a:rPr lang="en-US" smtClean="0"/>
              <a:pPr/>
              <a:t>4/29/2017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E52D-CDC0-4D9D-A16C-0CB120A6C3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142A7-43F4-498D-A580-6C8E015A0EBD}" type="datetimeFigureOut">
              <a:rPr lang="en-US" smtClean="0"/>
              <a:pPr/>
              <a:t>4/29/2017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E52D-CDC0-4D9D-A16C-0CB120A6C3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142A7-43F4-498D-A580-6C8E015A0EBD}" type="datetimeFigureOut">
              <a:rPr lang="en-US" smtClean="0"/>
              <a:pPr/>
              <a:t>4/29/2017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E52D-CDC0-4D9D-A16C-0CB120A6C3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142A7-43F4-498D-A580-6C8E015A0EBD}" type="datetimeFigureOut">
              <a:rPr lang="en-US" smtClean="0"/>
              <a:pPr/>
              <a:t>4/29/2017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E52D-CDC0-4D9D-A16C-0CB120A6C3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142A7-43F4-498D-A580-6C8E015A0EBD}" type="datetimeFigureOut">
              <a:rPr lang="en-US" smtClean="0"/>
              <a:pPr/>
              <a:t>4/29/2017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E52D-CDC0-4D9D-A16C-0CB120A6C3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142A7-43F4-498D-A580-6C8E015A0EBD}" type="datetimeFigureOut">
              <a:rPr lang="en-US" smtClean="0"/>
              <a:pPr/>
              <a:t>4/29/2017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E52D-CDC0-4D9D-A16C-0CB120A6C3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142A7-43F4-498D-A580-6C8E015A0EBD}" type="datetimeFigureOut">
              <a:rPr lang="en-US" smtClean="0"/>
              <a:pPr/>
              <a:t>4/29/2017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8E52D-CDC0-4D9D-A16C-0CB120A6C3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PowerPoint_97-2003_Presentation1.ppt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21.xml"/><Relationship Id="rId4" Type="http://schemas.openxmlformats.org/officeDocument/2006/relationships/hyperlink" Target="&#1588;&#1575;&#1582;&#1589;&#1607;&#1575;&#1740;%20&#1575;&#1591;&#1604;&#1575;&#1593;&#1575;&#1578;&#1740;%20&#1594;&#1740;&#1585;%20&#1705;&#1578;&#1575;&#1576;&#1582;&#1575;&#1606;&#1607;%20&#1575;&#1740;%201.docx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8B05C-F80F-44CF-B7B6-1A5027CC81ED}" type="slidenum">
              <a:rPr lang="en-US"/>
              <a:pPr>
                <a:defRPr/>
              </a:pPr>
              <a:t>1</a:t>
            </a:fld>
            <a:endParaRPr lang="en-US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0" y="0"/>
          <a:ext cx="9296400" cy="6996113"/>
        </p:xfrm>
        <a:graphic>
          <a:graphicData uri="http://schemas.openxmlformats.org/presentationml/2006/ole">
            <p:oleObj spid="_x0000_s27650" name="Presentation" r:id="rId3" imgW="4572180" imgH="3428932" progId="PowerPoint.Show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  Mitra_5 (MRT)" pitchFamily="2" charset="-78"/>
              </a:rPr>
              <a:t>Knowledge </a:t>
            </a:r>
            <a:r>
              <a:rPr lang="fa-I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  Mitra_5 (MRT)" pitchFamily="2" charset="-78"/>
              </a:rPr>
              <a:t> یا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  Mitra_5 (MRT)" pitchFamily="2" charset="-78"/>
              </a:rPr>
              <a:t>Science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  Mitra_5 (MRT)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52" y="2500306"/>
            <a:ext cx="6429420" cy="235745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smtClean="0">
                <a:solidFill>
                  <a:srgbClr val="7030A0"/>
                </a:solidFill>
                <a:cs typeface="A  Mitra_1 (MRT)" pitchFamily="2" charset="-78"/>
              </a:rPr>
              <a:t>A body of facts learned by study or experience</a:t>
            </a:r>
            <a:endParaRPr lang="en-US" sz="4000" dirty="0">
              <a:solidFill>
                <a:srgbClr val="7030A0"/>
              </a:solidFill>
              <a:cs typeface="A  Mitra_1 (MRT)" pitchFamily="2" charset="-78"/>
            </a:endParaRPr>
          </a:p>
          <a:p>
            <a:pPr rtl="1">
              <a:lnSpc>
                <a:spcPct val="150000"/>
              </a:lnSpc>
            </a:pPr>
            <a:endParaRPr lang="en-US" sz="4000" dirty="0">
              <a:solidFill>
                <a:srgbClr val="7030A0"/>
              </a:solidFill>
              <a:cs typeface="A  Mitra_1 (MRT)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286544"/>
          </a:xfrm>
        </p:spPr>
        <p:txBody>
          <a:bodyPr>
            <a:normAutofit lnSpcReduction="10000"/>
          </a:bodyPr>
          <a:lstStyle/>
          <a:p>
            <a:pPr marL="274320" indent="-274320" algn="just" rtl="1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sz="3000" dirty="0" smtClean="0">
                <a:solidFill>
                  <a:srgbClr val="00B050"/>
                </a:solidFill>
                <a:ea typeface="Majalla UI"/>
                <a:cs typeface="A  Mitra_1 (MRT)" pitchFamily="2" charset="-78"/>
              </a:rPr>
              <a:t>مقام معظم رهبري 1390</a:t>
            </a:r>
            <a:endParaRPr lang="en-US" sz="3000" dirty="0" smtClean="0">
              <a:solidFill>
                <a:srgbClr val="00B050"/>
              </a:solidFill>
              <a:cs typeface="A  Mitra_1 (MRT)" pitchFamily="2" charset="-78"/>
            </a:endParaRPr>
          </a:p>
          <a:p>
            <a:pPr marL="274320" indent="-274320" algn="just" rtl="1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fa-IR" sz="3000" dirty="0" smtClean="0">
              <a:cs typeface="A  Mitra_1 (MRT)" pitchFamily="2" charset="-78"/>
            </a:endParaRPr>
          </a:p>
          <a:p>
            <a:pPr marL="274320" indent="-274320" algn="just" rtl="1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fa-IR" sz="3000" dirty="0" smtClean="0">
                <a:cs typeface="A  Mitra_1 (MRT)" pitchFamily="2" charset="-78"/>
              </a:rPr>
              <a:t>من يك وقتى اين روايت را كه از معصوم (عليه‌السّلام) است، عرض كردم، كه فرمود:</a:t>
            </a:r>
          </a:p>
          <a:p>
            <a:pPr marL="274320" indent="-274320" algn="just" rtl="1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fa-IR" sz="3000" dirty="0" smtClean="0">
                <a:cs typeface="A  Mitra_1 (MRT)" pitchFamily="2" charset="-78"/>
              </a:rPr>
              <a:t> «</a:t>
            </a:r>
            <a:r>
              <a:rPr lang="fa-IR" sz="3000" dirty="0" smtClean="0">
                <a:solidFill>
                  <a:srgbClr val="FF0000"/>
                </a:solidFill>
                <a:cs typeface="A  Mitra_1 (MRT)" pitchFamily="2" charset="-78"/>
              </a:rPr>
              <a:t>العلم سلطان</a:t>
            </a:r>
            <a:r>
              <a:rPr lang="fa-IR" sz="3000" dirty="0" smtClean="0">
                <a:cs typeface="A  Mitra_1 (MRT)" pitchFamily="2" charset="-78"/>
              </a:rPr>
              <a:t>»؛ يعنى علم و دانش براى يك ملت و براى يك فرد مايه‌ى اقتدار است. كسى كه اين قدرت را پيدا كند، دست برتر را دارد و آن كسى كه نتواند </a:t>
            </a:r>
            <a:r>
              <a:rPr lang="fa-IR" sz="3000" dirty="0" smtClean="0">
                <a:solidFill>
                  <a:srgbClr val="FF0000"/>
                </a:solidFill>
                <a:cs typeface="A  Mitra_1 (MRT)" pitchFamily="2" charset="-78"/>
              </a:rPr>
              <a:t>قدرت علمى</a:t>
            </a:r>
            <a:r>
              <a:rPr lang="fa-IR" sz="3000" dirty="0" smtClean="0">
                <a:cs typeface="A  Mitra_1 (MRT)" pitchFamily="2" charset="-78"/>
              </a:rPr>
              <a:t> را به دست بياورد، زيردست باقى ميماند و ديگران بر او دست برتر را خواهند داشت. علم و فناورى يك چنين خصوصيتى دارد.</a:t>
            </a:r>
            <a:endParaRPr lang="en-US" sz="3000" dirty="0">
              <a:cs typeface="A  Mitra_1 (MRT)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142852"/>
            <a:ext cx="8572560" cy="6286544"/>
          </a:xfrm>
        </p:spPr>
        <p:txBody>
          <a:bodyPr>
            <a:noAutofit/>
          </a:bodyPr>
          <a:lstStyle/>
          <a:p>
            <a:pPr rtl="1">
              <a:spcBef>
                <a:spcPts val="0"/>
              </a:spcBef>
            </a:pPr>
            <a:r>
              <a:rPr lang="fa-IR" sz="4500" b="1" dirty="0" smtClean="0">
                <a:solidFill>
                  <a:srgbClr val="C00000"/>
                </a:solidFill>
                <a:latin typeface="+mj-lt"/>
                <a:ea typeface="+mj-ea"/>
                <a:cs typeface="A  Mitra_1 (MRT)" pitchFamily="2" charset="-78"/>
              </a:rPr>
              <a:t>مرجعیت </a:t>
            </a:r>
          </a:p>
          <a:p>
            <a:pPr rtl="1">
              <a:lnSpc>
                <a:spcPct val="150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C00000"/>
                </a:solidFill>
                <a:latin typeface="+mj-lt"/>
                <a:ea typeface="+mj-ea"/>
                <a:cs typeface="A  Mitra_1 (MRT)" pitchFamily="2" charset="-78"/>
              </a:rPr>
              <a:t>(Authority)</a:t>
            </a:r>
          </a:p>
          <a:p>
            <a:pPr algn="just" rtl="1">
              <a:lnSpc>
                <a:spcPct val="150000"/>
              </a:lnSpc>
            </a:pPr>
            <a:r>
              <a:rPr lang="fa-IR" sz="3500" b="1" i="1" u="sng" dirty="0" smtClean="0">
                <a:solidFill>
                  <a:srgbClr val="7030A0"/>
                </a:solidFill>
                <a:cs typeface="A  Mitra_1 (MRT)" pitchFamily="2" charset="-78"/>
              </a:rPr>
              <a:t>لغت نامه دهخدا: </a:t>
            </a:r>
            <a:r>
              <a:rPr lang="fa-IR" sz="3500" b="1" dirty="0" smtClean="0">
                <a:solidFill>
                  <a:srgbClr val="7030A0"/>
                </a:solidFill>
                <a:cs typeface="A  Mitra_1 (MRT)" pitchFamily="2" charset="-78"/>
              </a:rPr>
              <a:t>مرجع بودن، مورد رجوع بودن، محل مراجعه دیگران بودن</a:t>
            </a:r>
          </a:p>
          <a:p>
            <a:pPr algn="just" rtl="1">
              <a:lnSpc>
                <a:spcPct val="150000"/>
              </a:lnSpc>
            </a:pPr>
            <a:r>
              <a:rPr lang="fa-IR" sz="3500" b="1" i="1" u="sng" dirty="0" smtClean="0">
                <a:solidFill>
                  <a:srgbClr val="008E40"/>
                </a:solidFill>
                <a:cs typeface="A  Mitra_1 (MRT)" pitchFamily="2" charset="-78"/>
              </a:rPr>
              <a:t>فرهنگ فارسی معین: </a:t>
            </a:r>
            <a:r>
              <a:rPr lang="fa-IR" sz="3500" b="1" dirty="0" smtClean="0">
                <a:solidFill>
                  <a:srgbClr val="008E40"/>
                </a:solidFill>
                <a:cs typeface="A  Mitra_1 (MRT)" pitchFamily="2" charset="-78"/>
              </a:rPr>
              <a:t>مرجع بودن، مرجع تقلید بودن، مجتهد </a:t>
            </a:r>
          </a:p>
          <a:p>
            <a:pPr algn="just" rtl="1">
              <a:lnSpc>
                <a:spcPct val="150000"/>
              </a:lnSpc>
            </a:pPr>
            <a:r>
              <a:rPr lang="fa-IR" sz="3500" b="1" i="1" u="sng" dirty="0" smtClean="0">
                <a:solidFill>
                  <a:srgbClr val="EE248E"/>
                </a:solidFill>
                <a:cs typeface="A  Mitra_1 (MRT)" pitchFamily="2" charset="-78"/>
              </a:rPr>
              <a:t>فرهنگ واژگان مترادف و متضاد: </a:t>
            </a:r>
            <a:r>
              <a:rPr lang="fa-IR" sz="3500" b="1" dirty="0" smtClean="0">
                <a:solidFill>
                  <a:srgbClr val="EE248E"/>
                </a:solidFill>
                <a:cs typeface="A  Mitra_1 (MRT)" pitchFamily="2" charset="-78"/>
              </a:rPr>
              <a:t>اجتهاد، فقاهت</a:t>
            </a:r>
            <a:endParaRPr lang="en-US" sz="3500" b="1" dirty="0">
              <a:solidFill>
                <a:srgbClr val="EE248E"/>
              </a:solidFill>
              <a:cs typeface="A  Mitra_1 (MRT)" pitchFamily="2" charset="-78"/>
            </a:endParaRPr>
          </a:p>
          <a:p>
            <a:pPr algn="just" rtl="1">
              <a:lnSpc>
                <a:spcPct val="150000"/>
              </a:lnSpc>
            </a:pPr>
            <a:endParaRPr lang="en-US" sz="3500" dirty="0"/>
          </a:p>
          <a:p>
            <a:pPr algn="just" rtl="1">
              <a:lnSpc>
                <a:spcPct val="150000"/>
              </a:lnSpc>
            </a:pPr>
            <a:endParaRPr lang="en-US" sz="3500" dirty="0">
              <a:solidFill>
                <a:srgbClr val="7030A0"/>
              </a:solidFill>
              <a:cs typeface="A  Mitra_1 (MRT)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142852"/>
            <a:ext cx="8572560" cy="6286544"/>
          </a:xfrm>
        </p:spPr>
        <p:txBody>
          <a:bodyPr>
            <a:noAutofit/>
          </a:bodyPr>
          <a:lstStyle/>
          <a:p>
            <a:pPr rtl="1">
              <a:lnSpc>
                <a:spcPct val="150000"/>
              </a:lnSpc>
              <a:spcBef>
                <a:spcPts val="0"/>
              </a:spcBef>
            </a:pPr>
            <a:r>
              <a:rPr lang="fa-IR" sz="3800" b="1" dirty="0" smtClean="0">
                <a:solidFill>
                  <a:srgbClr val="C00000"/>
                </a:solidFill>
                <a:latin typeface="+mj-lt"/>
                <a:ea typeface="+mj-ea"/>
                <a:cs typeface="A  Mitra_1 (MRT)" pitchFamily="2" charset="-78"/>
              </a:rPr>
              <a:t>تعریف و مفهوم مرجعیت علمی</a:t>
            </a:r>
          </a:p>
          <a:p>
            <a:pPr rtl="1">
              <a:lnSpc>
                <a:spcPct val="150000"/>
              </a:lnSpc>
              <a:spcBef>
                <a:spcPts val="0"/>
              </a:spcBef>
            </a:pPr>
            <a:endParaRPr lang="en-US" sz="3800" b="1" dirty="0" smtClean="0">
              <a:solidFill>
                <a:srgbClr val="C00000"/>
              </a:solidFill>
              <a:latin typeface="+mj-lt"/>
              <a:ea typeface="+mj-ea"/>
              <a:cs typeface="A  Mitra_1 (MRT)" pitchFamily="2" charset="-78"/>
            </a:endParaRPr>
          </a:p>
          <a:p>
            <a:pPr algn="just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3500" b="1" dirty="0" smtClean="0">
                <a:solidFill>
                  <a:srgbClr val="7030A0"/>
                </a:solidFill>
                <a:cs typeface="A  Mitra_1 (MRT)" pitchFamily="2" charset="-78"/>
              </a:rPr>
              <a:t>تعریف واحدی وجود ندارد.</a:t>
            </a:r>
          </a:p>
          <a:p>
            <a:pPr lvl="2" algn="just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700" b="1" dirty="0" smtClean="0">
                <a:solidFill>
                  <a:srgbClr val="7030A0"/>
                </a:solidFill>
                <a:cs typeface="A  Mitra_1 (MRT)" pitchFamily="2" charset="-78"/>
              </a:rPr>
              <a:t>یکی از تعاریف:</a:t>
            </a:r>
          </a:p>
          <a:p>
            <a:pPr lvl="2" rtl="1">
              <a:lnSpc>
                <a:spcPct val="150000"/>
              </a:lnSpc>
            </a:pPr>
            <a:r>
              <a:rPr lang="fa-IR" sz="2700" b="1" dirty="0" smtClean="0">
                <a:solidFill>
                  <a:srgbClr val="FF0000"/>
                </a:solidFill>
                <a:cs typeface="A  Mitra_1 (MRT)" pitchFamily="2" charset="-78"/>
              </a:rPr>
              <a:t>”بالاترین بودن از یک میزان آستانه ای از تولیدات علمی و فناوری و محل رجوع شدن“</a:t>
            </a:r>
          </a:p>
          <a:p>
            <a:pPr lvl="2" algn="just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700" b="1" dirty="0" smtClean="0">
                <a:solidFill>
                  <a:srgbClr val="7030A0"/>
                </a:solidFill>
                <a:cs typeface="A  Mitra_1 (MRT)" pitchFamily="2" charset="-78"/>
              </a:rPr>
              <a:t>مفهوم مرجعیت به عنوان </a:t>
            </a:r>
            <a:r>
              <a:rPr lang="fa-IR" sz="2700" b="1" dirty="0" smtClean="0">
                <a:solidFill>
                  <a:srgbClr val="008E40"/>
                </a:solidFill>
                <a:cs typeface="A  Mitra_1 (MRT)" pitchFamily="2" charset="-78"/>
              </a:rPr>
              <a:t>”محل رجوع، تسلط علمی و پاسخگویی“</a:t>
            </a:r>
          </a:p>
          <a:p>
            <a:pPr algn="just" rtl="1">
              <a:lnSpc>
                <a:spcPct val="150000"/>
              </a:lnSpc>
            </a:pPr>
            <a:endParaRPr lang="en-US" sz="3500" b="1" dirty="0">
              <a:solidFill>
                <a:srgbClr val="7030A0"/>
              </a:solidFill>
              <a:cs typeface="A  Mitra_1 (MRT)" pitchFamily="2" charset="-78"/>
            </a:endParaRPr>
          </a:p>
          <a:p>
            <a:pPr algn="just" rtl="1">
              <a:lnSpc>
                <a:spcPct val="150000"/>
              </a:lnSpc>
            </a:pPr>
            <a:endParaRPr lang="en-US" sz="3500" dirty="0"/>
          </a:p>
          <a:p>
            <a:pPr algn="just" rtl="1">
              <a:lnSpc>
                <a:spcPct val="150000"/>
              </a:lnSpc>
            </a:pPr>
            <a:endParaRPr lang="en-US" sz="3500" dirty="0">
              <a:solidFill>
                <a:srgbClr val="7030A0"/>
              </a:solidFill>
              <a:cs typeface="A  Mitra_1 (MRT)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24" y="404664"/>
            <a:ext cx="6929486" cy="6096170"/>
          </a:xfrm>
        </p:spPr>
        <p:txBody>
          <a:bodyPr>
            <a:normAutofit/>
          </a:bodyPr>
          <a:lstStyle/>
          <a:p>
            <a:pPr rtl="1">
              <a:lnSpc>
                <a:spcPct val="150000"/>
              </a:lnSpc>
            </a:pPr>
            <a:r>
              <a:rPr lang="fa-IR" sz="4400" b="1" dirty="0" smtClean="0">
                <a:solidFill>
                  <a:srgbClr val="C00000"/>
                </a:solidFill>
                <a:latin typeface="+mj-lt"/>
                <a:ea typeface="+mj-ea"/>
                <a:cs typeface="A  Mitra_1 (MRT)" pitchFamily="2" charset="-78"/>
              </a:rPr>
              <a:t>مرجعیت علمی چیست؟</a:t>
            </a:r>
          </a:p>
          <a:p>
            <a:pPr rtl="1">
              <a:lnSpc>
                <a:spcPct val="150000"/>
              </a:lnSpc>
            </a:pPr>
            <a:endParaRPr lang="fa-IR" sz="1600" dirty="0" smtClean="0">
              <a:solidFill>
                <a:schemeClr val="tx2"/>
              </a:solidFill>
              <a:cs typeface="A  Mitra_1 (MRT)" pitchFamily="2" charset="-78"/>
            </a:endParaRPr>
          </a:p>
          <a:p>
            <a:pPr lvl="3" algn="just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3500" dirty="0" smtClean="0">
                <a:solidFill>
                  <a:schemeClr val="tx2"/>
                </a:solidFill>
                <a:cs typeface="A  Mitra_1 (MRT)" pitchFamily="2" charset="-78"/>
              </a:rPr>
              <a:t> موضوعی</a:t>
            </a:r>
          </a:p>
          <a:p>
            <a:pPr lvl="3" algn="just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3500" dirty="0" smtClean="0">
                <a:solidFill>
                  <a:schemeClr val="tx2"/>
                </a:solidFill>
                <a:cs typeface="A  Mitra_1 (MRT)" pitchFamily="2" charset="-78"/>
              </a:rPr>
              <a:t>فردی</a:t>
            </a:r>
          </a:p>
          <a:p>
            <a:pPr lvl="3" algn="just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3500" dirty="0" smtClean="0">
                <a:solidFill>
                  <a:schemeClr val="tx2"/>
                </a:solidFill>
                <a:cs typeface="A  Mitra_1 (MRT)" pitchFamily="2" charset="-78"/>
              </a:rPr>
              <a:t>سازمانی</a:t>
            </a:r>
          </a:p>
          <a:p>
            <a:pPr lvl="3" algn="just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3500" dirty="0" smtClean="0">
                <a:solidFill>
                  <a:schemeClr val="tx2"/>
                </a:solidFill>
                <a:cs typeface="A  Mitra_1 (MRT)" pitchFamily="2" charset="-78"/>
              </a:rPr>
              <a:t>کشوری</a:t>
            </a:r>
            <a:endParaRPr lang="en-US" sz="3500" dirty="0">
              <a:solidFill>
                <a:schemeClr val="accent6">
                  <a:lumMod val="75000"/>
                </a:schemeClr>
              </a:solidFill>
              <a:cs typeface="A  Mitra_1 (MRT)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24" y="404664"/>
            <a:ext cx="7143800" cy="6096170"/>
          </a:xfrm>
        </p:spPr>
        <p:txBody>
          <a:bodyPr>
            <a:normAutofit/>
          </a:bodyPr>
          <a:lstStyle/>
          <a:p>
            <a:pPr rtl="1">
              <a:lnSpc>
                <a:spcPct val="200000"/>
              </a:lnSpc>
            </a:pPr>
            <a:r>
              <a:rPr lang="fa-IR" sz="4400" b="1" dirty="0" smtClean="0">
                <a:solidFill>
                  <a:srgbClr val="C00000"/>
                </a:solidFill>
                <a:latin typeface="+mj-lt"/>
                <a:ea typeface="+mj-ea"/>
                <a:cs typeface="A  Mitra_1 (MRT)" pitchFamily="2" charset="-78"/>
              </a:rPr>
              <a:t>مرجعیت علمی ایران</a:t>
            </a:r>
          </a:p>
          <a:p>
            <a:pPr rtl="1">
              <a:lnSpc>
                <a:spcPct val="200000"/>
              </a:lnSpc>
            </a:pPr>
            <a:endParaRPr lang="fa-IR" sz="1600" dirty="0" smtClean="0">
              <a:solidFill>
                <a:schemeClr val="tx2"/>
              </a:solidFill>
              <a:cs typeface="A  Mitra_1 (MRT)" pitchFamily="2" charset="-78"/>
            </a:endParaRPr>
          </a:p>
          <a:p>
            <a:pPr algn="just" rtl="1">
              <a:lnSpc>
                <a:spcPct val="200000"/>
              </a:lnSpc>
            </a:pPr>
            <a:r>
              <a:rPr lang="fa-IR" sz="3500" dirty="0" smtClean="0">
                <a:solidFill>
                  <a:schemeClr val="tx1"/>
                </a:solidFill>
                <a:cs typeface="A  Mitra_1 (MRT)" pitchFamily="2" charset="-78"/>
              </a:rPr>
              <a:t>مراجعه به دانشمندان و متخصصان ایرانی توسط اشخاص معتبر دارای سبک و صاحب نظریه در علوم، فنون و ارایه خدمات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24" y="404664"/>
            <a:ext cx="7643866" cy="6096170"/>
          </a:xfrm>
        </p:spPr>
        <p:txBody>
          <a:bodyPr>
            <a:normAutofit fontScale="77500" lnSpcReduction="20000"/>
          </a:bodyPr>
          <a:lstStyle/>
          <a:p>
            <a:pPr rtl="1">
              <a:lnSpc>
                <a:spcPct val="150000"/>
              </a:lnSpc>
            </a:pPr>
            <a:r>
              <a:rPr lang="fa-IR" sz="4400" b="1" dirty="0" smtClean="0">
                <a:solidFill>
                  <a:srgbClr val="C00000"/>
                </a:solidFill>
                <a:latin typeface="+mj-lt"/>
                <a:ea typeface="+mj-ea"/>
                <a:cs typeface="A  Mitra_1 (MRT)" pitchFamily="2" charset="-78"/>
              </a:rPr>
              <a:t>مفهوم عملیاتی</a:t>
            </a:r>
          </a:p>
          <a:p>
            <a:pPr rtl="1">
              <a:lnSpc>
                <a:spcPct val="150000"/>
              </a:lnSpc>
            </a:pPr>
            <a:endParaRPr lang="fa-IR" sz="1600" dirty="0" smtClean="0">
              <a:solidFill>
                <a:schemeClr val="tx2"/>
              </a:solidFill>
              <a:cs typeface="A  Mitra_1 (MRT)" pitchFamily="2" charset="-78"/>
            </a:endParaRPr>
          </a:p>
          <a:p>
            <a:pPr lvl="3" algn="just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3500" dirty="0" smtClean="0">
                <a:solidFill>
                  <a:schemeClr val="tx2"/>
                </a:solidFill>
                <a:cs typeface="A  Mitra_1 (MRT)" pitchFamily="2" charset="-78"/>
              </a:rPr>
              <a:t> خوداتکایی، خودآگاهی و خودباوری</a:t>
            </a:r>
          </a:p>
          <a:p>
            <a:pPr lvl="3" algn="just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3500" dirty="0" smtClean="0">
                <a:solidFill>
                  <a:schemeClr val="tx2"/>
                </a:solidFill>
                <a:cs typeface="A  Mitra_1 (MRT)" pitchFamily="2" charset="-78"/>
              </a:rPr>
              <a:t>دستیابی به دانش و فناوری پیشرفته</a:t>
            </a:r>
          </a:p>
          <a:p>
            <a:pPr lvl="3" algn="just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3500" dirty="0" smtClean="0">
                <a:solidFill>
                  <a:schemeClr val="tx2"/>
                </a:solidFill>
                <a:cs typeface="A  Mitra_1 (MRT)" pitchFamily="2" charset="-78"/>
              </a:rPr>
              <a:t>نظریه و کرسی داشتن</a:t>
            </a:r>
          </a:p>
          <a:p>
            <a:pPr lvl="3" algn="just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3500" dirty="0" smtClean="0">
                <a:solidFill>
                  <a:schemeClr val="tx2"/>
                </a:solidFill>
                <a:cs typeface="A  Mitra_1 (MRT)" pitchFamily="2" charset="-78"/>
              </a:rPr>
              <a:t>حرف آخر علمی را زدن</a:t>
            </a:r>
          </a:p>
          <a:p>
            <a:pPr lvl="3" algn="just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3500" dirty="0" smtClean="0">
                <a:solidFill>
                  <a:schemeClr val="tx2"/>
                </a:solidFill>
                <a:cs typeface="A  Mitra_1 (MRT)" pitchFamily="2" charset="-78"/>
              </a:rPr>
              <a:t>الگو و الهام بخش بودن</a:t>
            </a:r>
          </a:p>
          <a:p>
            <a:pPr lvl="3" algn="just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3500" dirty="0" smtClean="0">
                <a:solidFill>
                  <a:schemeClr val="tx2"/>
                </a:solidFill>
                <a:cs typeface="A  Mitra_1 (MRT)" pitchFamily="2" charset="-78"/>
              </a:rPr>
              <a:t>داشتن اقتدار علمی و فناورانه</a:t>
            </a:r>
          </a:p>
          <a:p>
            <a:pPr lvl="3" algn="just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3500" dirty="0" smtClean="0">
                <a:solidFill>
                  <a:schemeClr val="tx2"/>
                </a:solidFill>
                <a:cs typeface="A  Mitra_1 (MRT)" pitchFamily="2" charset="-78"/>
              </a:rPr>
              <a:t>مورد رجوع دانشمندان دیگر بودن</a:t>
            </a:r>
          </a:p>
          <a:p>
            <a:pPr lvl="3" algn="just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3500" dirty="0" smtClean="0">
                <a:solidFill>
                  <a:schemeClr val="tx2"/>
                </a:solidFill>
                <a:cs typeface="A  Mitra_1 (MRT)" pitchFamily="2" charset="-78"/>
              </a:rPr>
              <a:t>پاسخگویی به نیازهای سایر دانشمندان</a:t>
            </a:r>
            <a:endParaRPr lang="en-US" sz="3500" dirty="0">
              <a:solidFill>
                <a:schemeClr val="accent6">
                  <a:lumMod val="75000"/>
                </a:schemeClr>
              </a:solidFill>
              <a:cs typeface="A  Mitra_1 (MRT)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357167"/>
            <a:ext cx="7772400" cy="785818"/>
          </a:xfrm>
        </p:spPr>
        <p:txBody>
          <a:bodyPr/>
          <a:lstStyle/>
          <a:p>
            <a:pPr rtl="1"/>
            <a:r>
              <a:rPr lang="fa-IR" b="1" dirty="0" smtClean="0">
                <a:solidFill>
                  <a:srgbClr val="C00000"/>
                </a:solidFill>
                <a:cs typeface="A  Mitra_1 (MRT)" pitchFamily="2" charset="-78"/>
              </a:rPr>
              <a:t>محدوده مرجعیت علمی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314" y="1142984"/>
            <a:ext cx="8786842" cy="5286412"/>
          </a:xfrm>
        </p:spPr>
        <p:txBody>
          <a:bodyPr>
            <a:noAutofit/>
          </a:bodyPr>
          <a:lstStyle/>
          <a:p>
            <a:pPr algn="just" rtl="1">
              <a:lnSpc>
                <a:spcPct val="150000"/>
              </a:lnSpc>
            </a:pPr>
            <a:r>
              <a:rPr lang="fa-IR" sz="3000" dirty="0" smtClean="0">
                <a:solidFill>
                  <a:schemeClr val="tx1"/>
                </a:solidFill>
                <a:cs typeface="A  Mitra_1 (MRT)" pitchFamily="2" charset="-78"/>
              </a:rPr>
              <a:t>کشورهایی به مرجعیت علمی و فناوری دست یافته اند که توانسته اند در </a:t>
            </a:r>
            <a:r>
              <a:rPr lang="fa-IR" sz="3000" dirty="0" smtClean="0">
                <a:solidFill>
                  <a:srgbClr val="0070C0"/>
                </a:solidFill>
                <a:cs typeface="A  Mitra_1 (MRT)" pitchFamily="2" charset="-78"/>
              </a:rPr>
              <a:t>اکتر رشته های علمی تبدیل به قطب های علمی جهانی شوند. </a:t>
            </a:r>
            <a:r>
              <a:rPr lang="fa-IR" sz="3000" dirty="0" smtClean="0">
                <a:solidFill>
                  <a:schemeClr val="tx1"/>
                </a:solidFill>
                <a:cs typeface="A  Mitra_1 (MRT)" pitchFamily="2" charset="-78"/>
              </a:rPr>
              <a:t>از سوی دیگر باید در نظر داشت که با سرمایه گذاری صرف در یک یا چند رشته یا جبهه علمی و گام بر داشتن در مرز های دانش آن رشته، نمی توان به مرجعیت علمی با مفهوم کلان آن رسید. لذا </a:t>
            </a:r>
            <a:r>
              <a:rPr lang="fa-IR" sz="3000" dirty="0" smtClean="0">
                <a:solidFill>
                  <a:srgbClr val="FF0000"/>
                </a:solidFill>
                <a:cs typeface="A  Mitra_1 (MRT)" pitchFamily="2" charset="-78"/>
              </a:rPr>
              <a:t>موفقیت های مقطعی در بر خی از رشته ها یا زمینه های علمی، هر چند باعت مباهات است، اما بیانگر کامیابی در مرجعیت علمی به مفهوم کامل نیست. </a:t>
            </a:r>
            <a:endParaRPr lang="en-US" sz="3000" dirty="0" smtClean="0">
              <a:solidFill>
                <a:srgbClr val="FF0000"/>
              </a:solidFill>
              <a:cs typeface="A  Mitra_1 (MRT)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486176" y="2057400"/>
            <a:ext cx="2971800" cy="2971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dirty="0"/>
              <a:t>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dirty="0" smtClean="0"/>
              <a:t>فراگيري</a:t>
            </a:r>
            <a:endParaRPr lang="fa-IR" sz="2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076976" y="4114800"/>
            <a:ext cx="1295400" cy="1295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dirty="0" smtClean="0"/>
              <a:t>توليد</a:t>
            </a:r>
            <a:endParaRPr lang="en-US" sz="2800" dirty="0"/>
          </a:p>
        </p:txBody>
      </p:sp>
      <p:sp>
        <p:nvSpPr>
          <p:cNvPr id="7" name="Isosceles Triangle 6"/>
          <p:cNvSpPr/>
          <p:nvPr/>
        </p:nvSpPr>
        <p:spPr>
          <a:xfrm>
            <a:off x="3790976" y="2057400"/>
            <a:ext cx="2362200" cy="2286000"/>
          </a:xfrm>
          <a:prstGeom prst="triangle">
            <a:avLst>
              <a:gd name="adj" fmla="val 49653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4400" dirty="0">
                <a:solidFill>
                  <a:srgbClr val="FF0000"/>
                </a:solidFill>
              </a:rPr>
              <a:t>علم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3" name="Donut 12"/>
          <p:cNvSpPr/>
          <p:nvPr/>
        </p:nvSpPr>
        <p:spPr>
          <a:xfrm>
            <a:off x="1475656" y="336376"/>
            <a:ext cx="6781800" cy="6477000"/>
          </a:xfrm>
          <a:prstGeom prst="donut">
            <a:avLst>
              <a:gd name="adj" fmla="val 759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dirty="0">
                <a:solidFill>
                  <a:srgbClr val="C00000"/>
                </a:solidFill>
              </a:rPr>
              <a:t>نشر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5" name="Curved Up Arrow 14"/>
          <p:cNvSpPr/>
          <p:nvPr/>
        </p:nvSpPr>
        <p:spPr>
          <a:xfrm flipH="1">
            <a:off x="3028976" y="5334000"/>
            <a:ext cx="3657600" cy="762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urved Left Arrow 15"/>
          <p:cNvSpPr/>
          <p:nvPr/>
        </p:nvSpPr>
        <p:spPr>
          <a:xfrm rot="20035400">
            <a:off x="6300814" y="847725"/>
            <a:ext cx="884237" cy="364648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urved Up Arrow 16"/>
          <p:cNvSpPr/>
          <p:nvPr/>
        </p:nvSpPr>
        <p:spPr>
          <a:xfrm rot="7248039" flipH="1">
            <a:off x="1297807" y="2135982"/>
            <a:ext cx="3540125" cy="8524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4828" name="TextBox 20"/>
          <p:cNvSpPr txBox="1">
            <a:spLocks noChangeArrowheads="1"/>
          </p:cNvSpPr>
          <p:nvPr/>
        </p:nvSpPr>
        <p:spPr bwMode="auto">
          <a:xfrm rot="-3395750">
            <a:off x="1902644" y="1761332"/>
            <a:ext cx="7032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3200">
                <a:solidFill>
                  <a:srgbClr val="C00000"/>
                </a:solidFill>
                <a:latin typeface="Rockwell" pitchFamily="18" charset="0"/>
                <a:cs typeface="Times New Roman" pitchFamily="18" charset="0"/>
              </a:rPr>
              <a:t>نشر</a:t>
            </a:r>
            <a:endParaRPr lang="en-US" sz="3200">
              <a:solidFill>
                <a:srgbClr val="C00000"/>
              </a:solidFill>
              <a:latin typeface="Rockwell" pitchFamily="18" charset="0"/>
            </a:endParaRPr>
          </a:p>
        </p:txBody>
      </p:sp>
      <p:sp>
        <p:nvSpPr>
          <p:cNvPr id="34829" name="TextBox 21"/>
          <p:cNvSpPr txBox="1">
            <a:spLocks noChangeArrowheads="1"/>
          </p:cNvSpPr>
          <p:nvPr/>
        </p:nvSpPr>
        <p:spPr bwMode="auto">
          <a:xfrm rot="3373471">
            <a:off x="7231089" y="1685925"/>
            <a:ext cx="70326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3200">
                <a:solidFill>
                  <a:srgbClr val="C00000"/>
                </a:solidFill>
                <a:latin typeface="Rockwell" pitchFamily="18" charset="0"/>
                <a:cs typeface="Times New Roman" pitchFamily="18" charset="0"/>
              </a:rPr>
              <a:t>نشر</a:t>
            </a:r>
            <a:endParaRPr lang="en-US" sz="3200">
              <a:solidFill>
                <a:srgbClr val="C00000"/>
              </a:solidFill>
              <a:latin typeface="Rockwell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248176" y="838200"/>
            <a:ext cx="1295400" cy="1143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500" dirty="0"/>
              <a:t>بهره </a:t>
            </a:r>
            <a:r>
              <a:rPr lang="fa-IR" sz="2500" dirty="0" smtClean="0"/>
              <a:t>گيري</a:t>
            </a:r>
            <a:endParaRPr lang="en-US" sz="2500" dirty="0"/>
          </a:p>
        </p:txBody>
      </p:sp>
      <p:sp>
        <p:nvSpPr>
          <p:cNvPr id="24" name="Oval 23"/>
          <p:cNvSpPr/>
          <p:nvPr/>
        </p:nvSpPr>
        <p:spPr>
          <a:xfrm>
            <a:off x="2266976" y="3886200"/>
            <a:ext cx="1447800" cy="13716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dirty="0" smtClean="0"/>
              <a:t>ترويج</a:t>
            </a:r>
            <a:endParaRPr lang="en-US" sz="2800" dirty="0"/>
          </a:p>
        </p:txBody>
      </p:sp>
      <p:sp>
        <p:nvSpPr>
          <p:cNvPr id="34832" name="TextBox 24"/>
          <p:cNvSpPr txBox="1">
            <a:spLocks noChangeArrowheads="1"/>
          </p:cNvSpPr>
          <p:nvPr/>
        </p:nvSpPr>
        <p:spPr bwMode="auto">
          <a:xfrm rot="-3659024">
            <a:off x="3576664" y="2768600"/>
            <a:ext cx="10255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 dirty="0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فراگيري</a:t>
            </a:r>
            <a:endParaRPr lang="en-US" sz="2400" dirty="0">
              <a:solidFill>
                <a:srgbClr val="0070C0"/>
              </a:solidFill>
              <a:latin typeface="Rockwell" pitchFamily="18" charset="0"/>
            </a:endParaRPr>
          </a:p>
        </p:txBody>
      </p:sp>
      <p:sp>
        <p:nvSpPr>
          <p:cNvPr id="34833" name="TextBox 25"/>
          <p:cNvSpPr txBox="1">
            <a:spLocks noChangeArrowheads="1"/>
          </p:cNvSpPr>
          <p:nvPr/>
        </p:nvSpPr>
        <p:spPr bwMode="auto">
          <a:xfrm rot="3675415">
            <a:off x="5326882" y="2769394"/>
            <a:ext cx="10271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 dirty="0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فراگيري</a:t>
            </a:r>
            <a:endParaRPr lang="en-US" sz="2400" dirty="0">
              <a:solidFill>
                <a:srgbClr val="0070C0"/>
              </a:solidFill>
              <a:latin typeface="Rockwell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10952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 eaLnBrk="1" hangingPunct="1"/>
            <a:r>
              <a:rPr lang="fa-IR" sz="4000" b="0" dirty="0" smtClean="0">
                <a:ln w="6350">
                  <a:noFill/>
                </a:ln>
                <a:solidFill>
                  <a:srgbClr val="C00000"/>
                </a:solidFill>
                <a:cs typeface="Titr Mazar" pitchFamily="2" charset="-78"/>
              </a:rPr>
              <a:t>چارچوب مفهومي پژوهش</a:t>
            </a:r>
            <a:endParaRPr lang="en-US" sz="4000" b="0" dirty="0" smtClean="0">
              <a:ln w="6350">
                <a:noFill/>
              </a:ln>
              <a:solidFill>
                <a:srgbClr val="C00000"/>
              </a:solidFill>
              <a:cs typeface="Titr Mazar" pitchFamily="2" charset="-78"/>
            </a:endParaRPr>
          </a:p>
        </p:txBody>
      </p:sp>
      <p:sp>
        <p:nvSpPr>
          <p:cNvPr id="1946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Rectangle 4"/>
          <p:cNvSpPr/>
          <p:nvPr/>
        </p:nvSpPr>
        <p:spPr bwMode="auto">
          <a:xfrm>
            <a:off x="571500" y="1543050"/>
            <a:ext cx="8215313" cy="485775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>
              <a:defRPr/>
            </a:pPr>
            <a:r>
              <a:rPr lang="fa-IR" sz="3000" b="1" dirty="0">
                <a:solidFill>
                  <a:srgbClr val="00FFFF"/>
                </a:solidFill>
              </a:rPr>
              <a:t>راهبرد</a:t>
            </a:r>
            <a:endParaRPr lang="en-US" sz="3000" b="1" dirty="0">
              <a:solidFill>
                <a:srgbClr val="00FFFF"/>
              </a:solidFill>
            </a:endParaRPr>
          </a:p>
        </p:txBody>
      </p:sp>
      <p:sp>
        <p:nvSpPr>
          <p:cNvPr id="8" name="Snip Single Corner Rectangle 7"/>
          <p:cNvSpPr/>
          <p:nvPr/>
        </p:nvSpPr>
        <p:spPr bwMode="auto">
          <a:xfrm>
            <a:off x="762000" y="1600200"/>
            <a:ext cx="7286625" cy="4714875"/>
          </a:xfrm>
          <a:prstGeom prst="snip1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>
              <a:defRPr/>
            </a:pPr>
            <a:r>
              <a:rPr lang="fa-IR" sz="2200" b="1" dirty="0" smtClean="0">
                <a:solidFill>
                  <a:srgbClr val="00FFFF"/>
                </a:solidFill>
              </a:rPr>
              <a:t>سياست </a:t>
            </a:r>
            <a:r>
              <a:rPr lang="fa-IR" sz="2200" b="1" dirty="0">
                <a:solidFill>
                  <a:srgbClr val="00FFFF"/>
                </a:solidFill>
              </a:rPr>
              <a:t>ها و</a:t>
            </a:r>
          </a:p>
          <a:p>
            <a:pPr algn="r" rtl="1">
              <a:defRPr/>
            </a:pPr>
            <a:r>
              <a:rPr lang="fa-IR" sz="2200" b="1" dirty="0" smtClean="0">
                <a:solidFill>
                  <a:srgbClr val="00FFFF"/>
                </a:solidFill>
              </a:rPr>
              <a:t>ماموريت </a:t>
            </a:r>
            <a:r>
              <a:rPr lang="fa-IR" sz="2200" b="1" dirty="0">
                <a:solidFill>
                  <a:srgbClr val="00FFFF"/>
                </a:solidFill>
              </a:rPr>
              <a:t>ها</a:t>
            </a:r>
            <a:endParaRPr lang="en-US" sz="2200" b="1" dirty="0">
              <a:solidFill>
                <a:srgbClr val="00FFFF"/>
              </a:solidFill>
            </a:endParaRPr>
          </a:p>
        </p:txBody>
      </p:sp>
      <p:sp>
        <p:nvSpPr>
          <p:cNvPr id="9" name="Snip and Round Single Corner Rectangle 8"/>
          <p:cNvSpPr/>
          <p:nvPr/>
        </p:nvSpPr>
        <p:spPr bwMode="auto">
          <a:xfrm>
            <a:off x="1000125" y="1785938"/>
            <a:ext cx="5357813" cy="4500562"/>
          </a:xfrm>
          <a:prstGeom prst="snipRoundRect">
            <a:avLst/>
          </a:prstGeom>
          <a:solidFill>
            <a:schemeClr val="accent3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dirty="0">
                <a:latin typeface="+mn-lt"/>
                <a:cs typeface="+mn-cs"/>
              </a:rPr>
              <a:t> </a:t>
            </a:r>
            <a:endParaRPr lang="en-US" sz="2800" b="1" dirty="0"/>
          </a:p>
        </p:txBody>
      </p:sp>
      <p:sp>
        <p:nvSpPr>
          <p:cNvPr id="12" name="Down Arrow Callout 11"/>
          <p:cNvSpPr/>
          <p:nvPr/>
        </p:nvSpPr>
        <p:spPr bwMode="auto">
          <a:xfrm>
            <a:off x="1428750" y="2000250"/>
            <a:ext cx="1214438" cy="928688"/>
          </a:xfrm>
          <a:prstGeom prst="downArrowCallou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 smtClean="0">
                <a:solidFill>
                  <a:schemeClr val="accent2"/>
                </a:solidFill>
              </a:rPr>
              <a:t>ورودي</a:t>
            </a:r>
            <a:endParaRPr lang="fa-IR" b="1" dirty="0">
              <a:solidFill>
                <a:schemeClr val="accent2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2"/>
                </a:solidFill>
              </a:rPr>
              <a:t>(Input)</a:t>
            </a:r>
          </a:p>
        </p:txBody>
      </p:sp>
      <p:sp>
        <p:nvSpPr>
          <p:cNvPr id="19465" name="TextBox 12"/>
          <p:cNvSpPr txBox="1">
            <a:spLocks noChangeArrowheads="1"/>
          </p:cNvSpPr>
          <p:nvPr/>
        </p:nvSpPr>
        <p:spPr bwMode="auto">
          <a:xfrm>
            <a:off x="5019675" y="2428875"/>
            <a:ext cx="97334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3200" b="1" dirty="0">
                <a:solidFill>
                  <a:srgbClr val="00FFFF"/>
                </a:solidFill>
                <a:cs typeface="B Nazanin" pitchFamily="2" charset="-78"/>
              </a:rPr>
              <a:t>برنامه</a:t>
            </a:r>
            <a:endParaRPr lang="en-US" sz="3200" b="1" dirty="0">
              <a:solidFill>
                <a:srgbClr val="00FFFF"/>
              </a:solidFill>
              <a:cs typeface="B Nazanin" pitchFamily="2" charset="-78"/>
            </a:endParaRPr>
          </a:p>
        </p:txBody>
      </p:sp>
      <p:sp>
        <p:nvSpPr>
          <p:cNvPr id="14" name="Down Arrow Callout 13"/>
          <p:cNvSpPr/>
          <p:nvPr/>
        </p:nvSpPr>
        <p:spPr bwMode="auto">
          <a:xfrm>
            <a:off x="1371600" y="2895600"/>
            <a:ext cx="2643188" cy="1000125"/>
          </a:xfrm>
          <a:prstGeom prst="downArrowCallou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 smtClean="0">
                <a:solidFill>
                  <a:schemeClr val="accent2"/>
                </a:solidFill>
              </a:rPr>
              <a:t>فرايند</a:t>
            </a:r>
            <a:endParaRPr lang="fa-IR" b="1" dirty="0">
              <a:solidFill>
                <a:schemeClr val="accent2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2"/>
                </a:solidFill>
              </a:rPr>
              <a:t>(</a:t>
            </a:r>
            <a:r>
              <a:rPr lang="en-US" b="1" dirty="0">
                <a:solidFill>
                  <a:schemeClr val="accent6"/>
                </a:solidFill>
              </a:rPr>
              <a:t>Process)</a:t>
            </a:r>
          </a:p>
        </p:txBody>
      </p:sp>
      <p:sp>
        <p:nvSpPr>
          <p:cNvPr id="17" name="Rectangle 31"/>
          <p:cNvSpPr>
            <a:spLocks noChangeArrowheads="1"/>
          </p:cNvSpPr>
          <p:nvPr/>
        </p:nvSpPr>
        <p:spPr bwMode="auto">
          <a:xfrm>
            <a:off x="5143504" y="3929066"/>
            <a:ext cx="1143008" cy="1285884"/>
          </a:xfrm>
          <a:prstGeom prst="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1700" b="1" dirty="0"/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700" b="1" dirty="0" smtClean="0"/>
              <a:t>آثاروپيامد</a:t>
            </a:r>
            <a:endParaRPr lang="fa-IR" sz="17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Impact</a:t>
            </a:r>
          </a:p>
        </p:txBody>
      </p:sp>
      <p:sp>
        <p:nvSpPr>
          <p:cNvPr id="19" name="Pentagon 18"/>
          <p:cNvSpPr/>
          <p:nvPr/>
        </p:nvSpPr>
        <p:spPr bwMode="auto">
          <a:xfrm>
            <a:off x="1981200" y="3929063"/>
            <a:ext cx="1524000" cy="1285875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 smtClean="0"/>
              <a:t>خروجي</a:t>
            </a:r>
            <a:endParaRPr lang="fa-IR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Output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0" name="Pentagon 19"/>
          <p:cNvSpPr/>
          <p:nvPr/>
        </p:nvSpPr>
        <p:spPr bwMode="auto">
          <a:xfrm>
            <a:off x="3505200" y="3929066"/>
            <a:ext cx="1638304" cy="1285884"/>
          </a:xfrm>
          <a:prstGeom prst="homePlate">
            <a:avLst>
              <a:gd name="adj" fmla="val 51195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/>
              <a:t>دستاورد</a:t>
            </a:r>
            <a:endParaRPr lang="en-US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Outcome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cxnSp>
        <p:nvCxnSpPr>
          <p:cNvPr id="19474" name="Straight Connector 21"/>
          <p:cNvCxnSpPr>
            <a:cxnSpLocks noChangeShapeType="1"/>
          </p:cNvCxnSpPr>
          <p:nvPr/>
        </p:nvCxnSpPr>
        <p:spPr bwMode="auto">
          <a:xfrm>
            <a:off x="2357449" y="3929063"/>
            <a:ext cx="3929063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75" name="Straight Connector 24"/>
          <p:cNvCxnSpPr>
            <a:cxnSpLocks noChangeShapeType="1"/>
          </p:cNvCxnSpPr>
          <p:nvPr/>
        </p:nvCxnSpPr>
        <p:spPr bwMode="auto">
          <a:xfrm>
            <a:off x="2286000" y="5214938"/>
            <a:ext cx="400050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357166"/>
            <a:ext cx="8358246" cy="6143668"/>
          </a:xfrm>
        </p:spPr>
        <p:txBody>
          <a:bodyPr>
            <a:normAutofit fontScale="92500" lnSpcReduction="20000"/>
          </a:bodyPr>
          <a:lstStyle/>
          <a:p>
            <a:pPr rtl="1"/>
            <a:r>
              <a:rPr lang="fa-IR" sz="65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tr Mazar" pitchFamily="2" charset="-78"/>
              </a:rPr>
              <a:t>مرجعيت علمی</a:t>
            </a:r>
          </a:p>
          <a:p>
            <a:pPr rtl="1"/>
            <a:endParaRPr lang="fa-IR" sz="45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  Mitra_1 (MRT)" pitchFamily="2" charset="-78"/>
            </a:endParaRPr>
          </a:p>
          <a:p>
            <a:pPr rtl="1"/>
            <a:endParaRPr lang="fa-IR" sz="18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  Mitra_1 (MRT)" pitchFamily="2" charset="-78"/>
            </a:endParaRPr>
          </a:p>
          <a:p>
            <a:pPr rtl="1"/>
            <a:r>
              <a:rPr lang="fa-IR" sz="4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  Mitra_1 (MRT)" pitchFamily="2" charset="-78"/>
              </a:rPr>
              <a:t>راهبردها و برنامه عملیاتی</a:t>
            </a:r>
          </a:p>
          <a:p>
            <a:pPr rtl="1"/>
            <a:endParaRPr lang="fa-IR" sz="24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  Mitra_1 (MRT)" pitchFamily="2" charset="-78"/>
            </a:endParaRPr>
          </a:p>
          <a:p>
            <a:pPr rtl="1"/>
            <a:endParaRPr lang="fa-IR" sz="45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  Mitra_1 (MRT)" pitchFamily="2" charset="-78"/>
            </a:endParaRPr>
          </a:p>
          <a:p>
            <a:pPr rtl="1"/>
            <a:r>
              <a:rPr lang="fa-IR" sz="4300" dirty="0" smtClean="0">
                <a:solidFill>
                  <a:srgbClr val="008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  Mitra_1 (MRT)" pitchFamily="2" charset="-78"/>
              </a:rPr>
              <a:t>دکتر فریدون </a:t>
            </a:r>
            <a:r>
              <a:rPr lang="fa-IR" sz="4300" dirty="0" smtClean="0">
                <a:solidFill>
                  <a:srgbClr val="008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  Mitra_1 (MRT)" pitchFamily="2" charset="-78"/>
              </a:rPr>
              <a:t>عزیزی</a:t>
            </a:r>
          </a:p>
          <a:p>
            <a:pPr rtl="1"/>
            <a:endParaRPr lang="fa-IR" sz="4300" dirty="0" smtClean="0">
              <a:solidFill>
                <a:srgbClr val="008E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  Mitra_1 (MRT)" pitchFamily="2" charset="-78"/>
            </a:endParaRPr>
          </a:p>
          <a:p>
            <a:pPr rtl="1"/>
            <a:endParaRPr lang="en-US" sz="4300" dirty="0" smtClean="0">
              <a:solidFill>
                <a:srgbClr val="008E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  Mitra_1 (MRT)" pitchFamily="2" charset="-78"/>
            </a:endParaRPr>
          </a:p>
          <a:p>
            <a:pPr rtl="1"/>
            <a:r>
              <a:rPr lang="fa-IR" sz="25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  Mitra_1 (MRT)" pitchFamily="2" charset="-78"/>
              </a:rPr>
              <a:t>همایش کشوری آموزش علوم پزشکی، </a:t>
            </a:r>
          </a:p>
          <a:p>
            <a:pPr rtl="1"/>
            <a:r>
              <a:rPr lang="fa-IR" sz="25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  Mitra_1 (MRT)" pitchFamily="2" charset="-78"/>
              </a:rPr>
              <a:t>9 اردیبهشت 1396</a:t>
            </a:r>
            <a:endParaRPr lang="en-US" sz="25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  Mitra_1 (MRT)" pitchFamily="2" charset="-78"/>
            </a:endParaRPr>
          </a:p>
          <a:p>
            <a:pPr rtl="1"/>
            <a:endParaRPr lang="en-US" sz="4300" dirty="0" smtClean="0">
              <a:solidFill>
                <a:srgbClr val="008E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  Mitra_1 (MRT)" pitchFamily="2" charset="-78"/>
            </a:endParaRPr>
          </a:p>
          <a:p>
            <a:pPr rtl="1"/>
            <a:endParaRPr lang="fa-IR" sz="2500" dirty="0" smtClean="0">
              <a:solidFill>
                <a:srgbClr val="83192B"/>
              </a:solidFill>
              <a:cs typeface="A  Mitra_1 (MRT)" pitchFamily="2" charset="-78"/>
            </a:endParaRPr>
          </a:p>
          <a:p>
            <a:pPr rtl="1"/>
            <a:endParaRPr lang="en-US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  Mitra_1 (MRT)" pitchFamily="2" charset="-78"/>
            </a:endParaRPr>
          </a:p>
          <a:p>
            <a:pPr rtl="1"/>
            <a:endParaRPr lang="fa-IR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  Mitra_1 (MRT)" pitchFamily="2" charset="-78"/>
            </a:endParaRPr>
          </a:p>
          <a:p>
            <a:pPr rtl="1"/>
            <a:endParaRPr lang="fa-IR" sz="45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  Mitra_1 (MRT)" pitchFamily="2" charset="-78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14282" y="143992"/>
            <a:ext cx="8229600" cy="548704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 eaLnBrk="1" hangingPunct="1"/>
            <a:r>
              <a:rPr lang="fa-IR" sz="3400" dirty="0" smtClean="0">
                <a:ln w="6350">
                  <a:noFill/>
                </a:ln>
                <a:solidFill>
                  <a:srgbClr val="C00000"/>
                </a:solidFill>
                <a:effectLst/>
                <a:cs typeface="Titr Mazar" pitchFamily="2" charset="-78"/>
              </a:rPr>
              <a:t>چارچوب مفهومي و شاخص هاي ارزيابي</a:t>
            </a:r>
            <a:endParaRPr lang="en-US" sz="3400" dirty="0" smtClean="0">
              <a:ln w="6350">
                <a:noFill/>
              </a:ln>
              <a:solidFill>
                <a:srgbClr val="C00000"/>
              </a:solidFill>
              <a:effectLst/>
              <a:cs typeface="Titr Mazar" pitchFamily="2" charset="-78"/>
            </a:endParaRPr>
          </a:p>
        </p:txBody>
      </p:sp>
      <p:sp>
        <p:nvSpPr>
          <p:cNvPr id="20484" name="Rounded Rectangle 4"/>
          <p:cNvSpPr>
            <a:spLocks noChangeArrowheads="1"/>
          </p:cNvSpPr>
          <p:nvPr/>
        </p:nvSpPr>
        <p:spPr bwMode="auto">
          <a:xfrm>
            <a:off x="899592" y="836712"/>
            <a:ext cx="7286625" cy="6021288"/>
          </a:xfrm>
          <a:prstGeom prst="roundRect">
            <a:avLst>
              <a:gd name="adj" fmla="val 16667"/>
            </a:avLst>
          </a:prstGeom>
          <a:solidFill>
            <a:srgbClr val="FFB9D7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cs typeface="B Nazanin" pitchFamily="2" charset="-78"/>
            </a:endParaRPr>
          </a:p>
        </p:txBody>
      </p:sp>
      <p:sp>
        <p:nvSpPr>
          <p:cNvPr id="6" name="Down Arrow Callout 5"/>
          <p:cNvSpPr/>
          <p:nvPr/>
        </p:nvSpPr>
        <p:spPr bwMode="auto">
          <a:xfrm>
            <a:off x="3714750" y="2000250"/>
            <a:ext cx="1214438" cy="928688"/>
          </a:xfrm>
          <a:prstGeom prst="downArrowCallou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 smtClean="0">
                <a:solidFill>
                  <a:srgbClr val="002060"/>
                </a:solidFill>
              </a:rPr>
              <a:t>ورودي</a:t>
            </a:r>
            <a:endParaRPr lang="fa-IR" b="1" dirty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2060"/>
                </a:solidFill>
              </a:rPr>
              <a:t>(Input)</a:t>
            </a:r>
          </a:p>
        </p:txBody>
      </p:sp>
      <p:sp>
        <p:nvSpPr>
          <p:cNvPr id="7" name="Down Arrow Callout 6"/>
          <p:cNvSpPr/>
          <p:nvPr/>
        </p:nvSpPr>
        <p:spPr bwMode="auto">
          <a:xfrm>
            <a:off x="3286125" y="2928938"/>
            <a:ext cx="1285875" cy="1000125"/>
          </a:xfrm>
          <a:prstGeom prst="downArrowCallou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 smtClean="0">
                <a:solidFill>
                  <a:srgbClr val="002060"/>
                </a:solidFill>
              </a:rPr>
              <a:t>فرايند</a:t>
            </a:r>
            <a:endParaRPr lang="fa-IR" b="1" dirty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2060"/>
                </a:solidFill>
              </a:rPr>
              <a:t>(Process)</a:t>
            </a:r>
          </a:p>
        </p:txBody>
      </p:sp>
      <p:sp>
        <p:nvSpPr>
          <p:cNvPr id="8" name="Down Arrow Callout 7"/>
          <p:cNvSpPr/>
          <p:nvPr/>
        </p:nvSpPr>
        <p:spPr bwMode="auto">
          <a:xfrm>
            <a:off x="2643188" y="4000500"/>
            <a:ext cx="1285875" cy="928688"/>
          </a:xfrm>
          <a:prstGeom prst="downArrowCallou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 smtClean="0">
                <a:solidFill>
                  <a:srgbClr val="002060"/>
                </a:solidFill>
              </a:rPr>
              <a:t>خروجي</a:t>
            </a:r>
            <a:endParaRPr lang="fa-IR" b="1" dirty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2060"/>
                </a:solidFill>
              </a:rPr>
              <a:t>(Output)</a:t>
            </a:r>
          </a:p>
        </p:txBody>
      </p:sp>
      <p:sp>
        <p:nvSpPr>
          <p:cNvPr id="9" name="Down Arrow Callout 8"/>
          <p:cNvSpPr/>
          <p:nvPr/>
        </p:nvSpPr>
        <p:spPr bwMode="auto">
          <a:xfrm>
            <a:off x="1908175" y="4929188"/>
            <a:ext cx="1520825" cy="928687"/>
          </a:xfrm>
          <a:prstGeom prst="downArrowCallou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>
                <a:solidFill>
                  <a:srgbClr val="002060"/>
                </a:solidFill>
              </a:rPr>
              <a:t>دستاورد</a:t>
            </a:r>
            <a:endParaRPr lang="en-US" b="1" dirty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2060"/>
                </a:solidFill>
              </a:rPr>
              <a:t>(Outcome)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1275" name="Rounded Rectangle 10"/>
          <p:cNvSpPr>
            <a:spLocks noChangeArrowheads="1"/>
          </p:cNvSpPr>
          <p:nvPr/>
        </p:nvSpPr>
        <p:spPr bwMode="auto">
          <a:xfrm>
            <a:off x="5786438" y="1928813"/>
            <a:ext cx="1357312" cy="357187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fa-IR" dirty="0">
                <a:cs typeface="B Nazanin" pitchFamily="2" charset="-78"/>
              </a:rPr>
              <a:t>منابع </a:t>
            </a:r>
            <a:r>
              <a:rPr lang="fa-IR" dirty="0" smtClean="0">
                <a:cs typeface="B Nazanin" pitchFamily="2" charset="-78"/>
              </a:rPr>
              <a:t>انساني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11276" name="Rounded Rectangle 11"/>
          <p:cNvSpPr>
            <a:spLocks noChangeArrowheads="1"/>
          </p:cNvSpPr>
          <p:nvPr/>
        </p:nvSpPr>
        <p:spPr bwMode="auto">
          <a:xfrm>
            <a:off x="5786438" y="2357438"/>
            <a:ext cx="1357312" cy="357187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fa-IR" dirty="0" smtClean="0">
                <a:cs typeface="B Nazanin" pitchFamily="2" charset="-78"/>
              </a:rPr>
              <a:t>سرمايه گذاري</a:t>
            </a:r>
            <a:endParaRPr lang="en-US" dirty="0">
              <a:cs typeface="B Nazanin" pitchFamily="2" charset="-78"/>
            </a:endParaRPr>
          </a:p>
        </p:txBody>
      </p:sp>
      <p:cxnSp>
        <p:nvCxnSpPr>
          <p:cNvPr id="11277" name="Elbow Connector 15"/>
          <p:cNvCxnSpPr>
            <a:cxnSpLocks noChangeShapeType="1"/>
            <a:stCxn id="11275" idx="1"/>
            <a:endCxn id="6" idx="3"/>
          </p:cNvCxnSpPr>
          <p:nvPr/>
        </p:nvCxnSpPr>
        <p:spPr bwMode="auto">
          <a:xfrm rot="10800000" flipV="1">
            <a:off x="4929188" y="2106613"/>
            <a:ext cx="857250" cy="195262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1278" name="Elbow Connector 17"/>
          <p:cNvCxnSpPr>
            <a:cxnSpLocks noChangeShapeType="1"/>
            <a:stCxn id="11276" idx="1"/>
            <a:endCxn id="6" idx="3"/>
          </p:cNvCxnSpPr>
          <p:nvPr/>
        </p:nvCxnSpPr>
        <p:spPr bwMode="auto">
          <a:xfrm rot="10800000">
            <a:off x="4929188" y="2301875"/>
            <a:ext cx="857250" cy="233363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8" name="Line Callout 1 27"/>
          <p:cNvSpPr/>
          <p:nvPr/>
        </p:nvSpPr>
        <p:spPr bwMode="auto">
          <a:xfrm>
            <a:off x="1214438" y="2357438"/>
            <a:ext cx="1714500" cy="1571625"/>
          </a:xfrm>
          <a:prstGeom prst="borderCallout1">
            <a:avLst>
              <a:gd name="adj1" fmla="val 50329"/>
              <a:gd name="adj2" fmla="val 102343"/>
              <a:gd name="adj3" fmla="val 57285"/>
              <a:gd name="adj4" fmla="val 119861"/>
            </a:avLst>
          </a:prstGeom>
          <a:solidFill>
            <a:schemeClr val="bg2">
              <a:lumMod val="10000"/>
              <a:lumOff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fa-IR" sz="1400" b="1" dirty="0" smtClean="0">
                <a:solidFill>
                  <a:srgbClr val="7030A0"/>
                </a:solidFill>
                <a:cs typeface="+mn-cs"/>
              </a:rPr>
              <a:t>هزينه</a:t>
            </a:r>
            <a:endParaRPr lang="en-US" sz="1400" b="1" dirty="0">
              <a:solidFill>
                <a:srgbClr val="7030A0"/>
              </a:solidFill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fa-IR" sz="1400" b="1" dirty="0">
                <a:solidFill>
                  <a:srgbClr val="7030A0"/>
                </a:solidFill>
                <a:cs typeface="+mn-cs"/>
              </a:rPr>
              <a:t>ساختار</a:t>
            </a:r>
            <a:endParaRPr lang="en-US" sz="1400" dirty="0">
              <a:solidFill>
                <a:srgbClr val="7030A0"/>
              </a:solidFill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fa-IR" sz="1400" b="1" dirty="0">
                <a:solidFill>
                  <a:srgbClr val="7030A0"/>
                </a:solidFill>
                <a:cs typeface="+mn-cs"/>
              </a:rPr>
              <a:t>برنامه </a:t>
            </a:r>
            <a:endParaRPr lang="en-US" sz="1400" dirty="0">
              <a:solidFill>
                <a:srgbClr val="7030A0"/>
              </a:solidFill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fa-IR" sz="1400" b="1" dirty="0">
                <a:solidFill>
                  <a:srgbClr val="7030A0"/>
                </a:solidFill>
                <a:cs typeface="+mn-cs"/>
              </a:rPr>
              <a:t>جهت </a:t>
            </a:r>
            <a:r>
              <a:rPr lang="fa-IR" sz="1400" b="1" dirty="0" smtClean="0">
                <a:solidFill>
                  <a:srgbClr val="7030A0"/>
                </a:solidFill>
                <a:cs typeface="+mn-cs"/>
              </a:rPr>
              <a:t>مندي </a:t>
            </a:r>
            <a:r>
              <a:rPr lang="fa-IR" sz="1400" b="1" dirty="0">
                <a:solidFill>
                  <a:srgbClr val="7030A0"/>
                </a:solidFill>
                <a:cs typeface="+mn-cs"/>
              </a:rPr>
              <a:t>براساس </a:t>
            </a:r>
            <a:r>
              <a:rPr lang="fa-IR" sz="1400" b="1" dirty="0" smtClean="0">
                <a:solidFill>
                  <a:srgbClr val="7030A0"/>
                </a:solidFill>
                <a:cs typeface="+mn-cs"/>
              </a:rPr>
              <a:t>ورودي/خروجي</a:t>
            </a:r>
            <a:endParaRPr lang="en-US" sz="1400" dirty="0">
              <a:solidFill>
                <a:srgbClr val="7030A0"/>
              </a:solidFill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fa-IR" sz="1400" b="1" dirty="0" smtClean="0">
                <a:solidFill>
                  <a:srgbClr val="7030A0"/>
                </a:solidFill>
                <a:cs typeface="+mn-cs"/>
              </a:rPr>
              <a:t>انفرادي/سازماني</a:t>
            </a:r>
            <a:endParaRPr lang="en-US" sz="1400" dirty="0">
              <a:solidFill>
                <a:srgbClr val="7030A0"/>
              </a:solidFill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fa-IR" sz="1400" b="1" dirty="0">
                <a:solidFill>
                  <a:srgbClr val="7030A0"/>
                </a:solidFill>
                <a:cs typeface="+mn-cs"/>
              </a:rPr>
              <a:t>...</a:t>
            </a:r>
            <a:endParaRPr lang="en-US" sz="1400" dirty="0">
              <a:solidFill>
                <a:srgbClr val="7030A0"/>
              </a:solidFill>
              <a:cs typeface="+mn-cs"/>
            </a:endParaRPr>
          </a:p>
        </p:txBody>
      </p:sp>
      <p:sp>
        <p:nvSpPr>
          <p:cNvPr id="11280" name="Rounded Rectangle 28"/>
          <p:cNvSpPr>
            <a:spLocks noChangeArrowheads="1"/>
          </p:cNvSpPr>
          <p:nvPr/>
        </p:nvSpPr>
        <p:spPr bwMode="auto">
          <a:xfrm>
            <a:off x="4214813" y="3857625"/>
            <a:ext cx="1143000" cy="357188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fa-IR" sz="1400" dirty="0">
                <a:cs typeface="B Nazanin" pitchFamily="2" charset="-78"/>
              </a:rPr>
              <a:t>آثار </a:t>
            </a:r>
            <a:r>
              <a:rPr lang="fa-IR" sz="1400" dirty="0" smtClean="0">
                <a:cs typeface="B Nazanin" pitchFamily="2" charset="-78"/>
              </a:rPr>
              <a:t>نشريافته</a:t>
            </a:r>
            <a:r>
              <a:rPr lang="fa-IR" sz="1400" dirty="0">
                <a:cs typeface="B Nazanin" pitchFamily="2" charset="-78"/>
                <a:hlinkClick r:id="rId3" action="ppaction://hlinksldjump"/>
              </a:rPr>
              <a:t>*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11281" name="Rounded Rectangle 29"/>
          <p:cNvSpPr>
            <a:spLocks noChangeArrowheads="1"/>
          </p:cNvSpPr>
          <p:nvPr/>
        </p:nvSpPr>
        <p:spPr bwMode="auto">
          <a:xfrm>
            <a:off x="4214813" y="4286250"/>
            <a:ext cx="1143000" cy="357188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fa-IR" sz="1400">
                <a:cs typeface="B Nazanin" pitchFamily="2" charset="-78"/>
              </a:rPr>
              <a:t>اختراع ثبت شده</a:t>
            </a:r>
            <a:endParaRPr lang="en-US" sz="1400">
              <a:cs typeface="B Nazanin" pitchFamily="2" charset="-78"/>
            </a:endParaRPr>
          </a:p>
        </p:txBody>
      </p:sp>
      <p:cxnSp>
        <p:nvCxnSpPr>
          <p:cNvPr id="11282" name="Elbow Connector 31"/>
          <p:cNvCxnSpPr>
            <a:cxnSpLocks noChangeShapeType="1"/>
            <a:stCxn id="8" idx="3"/>
            <a:endCxn id="11280" idx="1"/>
          </p:cNvCxnSpPr>
          <p:nvPr/>
        </p:nvCxnSpPr>
        <p:spPr bwMode="auto">
          <a:xfrm flipV="1">
            <a:off x="3929063" y="4037013"/>
            <a:ext cx="285750" cy="265112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1283" name="Elbow Connector 33"/>
          <p:cNvCxnSpPr>
            <a:cxnSpLocks noChangeShapeType="1"/>
            <a:stCxn id="8" idx="3"/>
            <a:endCxn id="11281" idx="1"/>
          </p:cNvCxnSpPr>
          <p:nvPr/>
        </p:nvCxnSpPr>
        <p:spPr bwMode="auto">
          <a:xfrm>
            <a:off x="3929063" y="4302125"/>
            <a:ext cx="285750" cy="163513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7" name="Line Callout 2 46"/>
          <p:cNvSpPr/>
          <p:nvPr/>
        </p:nvSpPr>
        <p:spPr bwMode="auto">
          <a:xfrm>
            <a:off x="6000750" y="2786063"/>
            <a:ext cx="1785938" cy="714375"/>
          </a:xfrm>
          <a:prstGeom prst="borderCallout2">
            <a:avLst>
              <a:gd name="adj1" fmla="val 13938"/>
              <a:gd name="adj2" fmla="val 690"/>
              <a:gd name="adj3" fmla="val 13457"/>
              <a:gd name="adj4" fmla="val -25040"/>
              <a:gd name="adj5" fmla="val 163507"/>
              <a:gd name="adj6" fmla="val -36009"/>
            </a:avLst>
          </a:prstGeom>
          <a:solidFill>
            <a:schemeClr val="accent3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200" b="1" dirty="0" smtClean="0">
                <a:cs typeface="Mitra" pitchFamily="2" charset="-78"/>
                <a:hlinkClick r:id="rId3" action="ppaction://hlinksldjump"/>
              </a:rPr>
              <a:t>بررسي </a:t>
            </a:r>
            <a:r>
              <a:rPr lang="fa-IR" sz="1200" b="1" dirty="0">
                <a:cs typeface="Mitra" pitchFamily="2" charset="-78"/>
                <a:hlinkClick r:id="rId3" action="ppaction://hlinksldjump"/>
              </a:rPr>
              <a:t>کتابخانه </a:t>
            </a:r>
            <a:r>
              <a:rPr lang="fa-IR" sz="1200" b="1" dirty="0" smtClean="0">
                <a:cs typeface="Mitra" pitchFamily="2" charset="-78"/>
                <a:hlinkClick r:id="rId3" action="ppaction://hlinksldjump"/>
              </a:rPr>
              <a:t>اي</a:t>
            </a:r>
            <a:endParaRPr lang="en-US" sz="1200" b="1" dirty="0">
              <a:cs typeface="Mitra" pitchFamily="2" charset="-78"/>
            </a:endParaRP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200" b="1" dirty="0">
                <a:cs typeface="Mitra" pitchFamily="2" charset="-78"/>
              </a:rPr>
              <a:t>علوم </a:t>
            </a:r>
            <a:r>
              <a:rPr lang="fa-IR" sz="1200" b="1" dirty="0" smtClean="0">
                <a:cs typeface="Mitra" pitchFamily="2" charset="-78"/>
              </a:rPr>
              <a:t>پايه</a:t>
            </a:r>
            <a:r>
              <a:rPr lang="fa-IR" sz="1200" b="1" dirty="0">
                <a:cs typeface="Mitra" pitchFamily="2" charset="-78"/>
              </a:rPr>
              <a:t>، </a:t>
            </a:r>
            <a:r>
              <a:rPr lang="fa-IR" sz="1200" b="1" dirty="0" smtClean="0">
                <a:cs typeface="Mitra" pitchFamily="2" charset="-78"/>
              </a:rPr>
              <a:t>مهندسي، کشاورزي </a:t>
            </a:r>
            <a:r>
              <a:rPr lang="fa-IR" sz="1200" b="1" dirty="0">
                <a:cs typeface="Mitra" pitchFamily="2" charset="-78"/>
              </a:rPr>
              <a:t>،</a:t>
            </a:r>
            <a:r>
              <a:rPr lang="fa-IR" sz="1200" b="1" dirty="0" smtClean="0">
                <a:cs typeface="Mitra" pitchFamily="2" charset="-78"/>
              </a:rPr>
              <a:t>پزشکي </a:t>
            </a:r>
            <a:r>
              <a:rPr lang="fa-IR" sz="1200" b="1" dirty="0">
                <a:cs typeface="Mitra" pitchFamily="2" charset="-78"/>
              </a:rPr>
              <a:t>و علوم </a:t>
            </a:r>
            <a:r>
              <a:rPr lang="fa-IR" sz="1200" b="1" dirty="0" smtClean="0">
                <a:cs typeface="Mitra" pitchFamily="2" charset="-78"/>
              </a:rPr>
              <a:t>اجتماعي</a:t>
            </a:r>
            <a:endParaRPr lang="en-US" sz="1200" b="1" dirty="0">
              <a:cs typeface="Mitra" pitchFamily="2" charset="-78"/>
            </a:endParaRPr>
          </a:p>
        </p:txBody>
      </p:sp>
      <p:sp>
        <p:nvSpPr>
          <p:cNvPr id="50" name="Line Callout 2 49"/>
          <p:cNvSpPr/>
          <p:nvPr/>
        </p:nvSpPr>
        <p:spPr bwMode="auto">
          <a:xfrm>
            <a:off x="6429375" y="5929313"/>
            <a:ext cx="1143000" cy="500062"/>
          </a:xfrm>
          <a:prstGeom prst="borderCallout2">
            <a:avLst>
              <a:gd name="adj1" fmla="val 21156"/>
              <a:gd name="adj2" fmla="val -2017"/>
              <a:gd name="adj3" fmla="val 18750"/>
              <a:gd name="adj4" fmla="val -16667"/>
              <a:gd name="adj5" fmla="val -351657"/>
              <a:gd name="adj6" fmla="val -94035"/>
            </a:avLst>
          </a:prstGeom>
          <a:solidFill>
            <a:schemeClr val="accent3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200" b="1" dirty="0" smtClean="0">
                <a:solidFill>
                  <a:schemeClr val="bg1"/>
                </a:solidFill>
                <a:cs typeface="+mn-cs"/>
              </a:rPr>
              <a:t>بررسي تخصصي</a:t>
            </a:r>
            <a:endParaRPr lang="en-US" sz="1200" dirty="0">
              <a:solidFill>
                <a:schemeClr val="bg1"/>
              </a:solidFill>
              <a:cs typeface="+mn-cs"/>
            </a:endParaRP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200" b="1" dirty="0">
                <a:solidFill>
                  <a:schemeClr val="bg1"/>
                </a:solidFill>
                <a:cs typeface="+mn-cs"/>
              </a:rPr>
              <a:t>علوم </a:t>
            </a:r>
            <a:r>
              <a:rPr lang="fa-IR" sz="1200" b="1" dirty="0" smtClean="0">
                <a:solidFill>
                  <a:schemeClr val="bg1"/>
                </a:solidFill>
                <a:cs typeface="+mn-cs"/>
              </a:rPr>
              <a:t>انساني </a:t>
            </a:r>
            <a:r>
              <a:rPr lang="fa-IR" sz="1200" b="1" dirty="0">
                <a:solidFill>
                  <a:schemeClr val="bg1"/>
                </a:solidFill>
                <a:cs typeface="+mn-cs"/>
              </a:rPr>
              <a:t>وهنر</a:t>
            </a:r>
            <a:endParaRPr lang="en-US" sz="1200" dirty="0">
              <a:solidFill>
                <a:schemeClr val="bg1"/>
              </a:solidFill>
              <a:cs typeface="+mn-cs"/>
            </a:endParaRP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51" name="Line Callout 2 50"/>
          <p:cNvSpPr/>
          <p:nvPr/>
        </p:nvSpPr>
        <p:spPr bwMode="auto">
          <a:xfrm>
            <a:off x="4143375" y="4714875"/>
            <a:ext cx="928688" cy="428625"/>
          </a:xfrm>
          <a:prstGeom prst="borderCallout2">
            <a:avLst>
              <a:gd name="adj1" fmla="val 16645"/>
              <a:gd name="adj2" fmla="val 99456"/>
              <a:gd name="adj3" fmla="val 16645"/>
              <a:gd name="adj4" fmla="val 128304"/>
              <a:gd name="adj5" fmla="val -48902"/>
              <a:gd name="adj6" fmla="val 129138"/>
            </a:avLst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a-IR" sz="1100" b="1" dirty="0" smtClean="0">
                <a:cs typeface="+mn-cs"/>
              </a:rPr>
              <a:t>کميت</a:t>
            </a:r>
            <a:endParaRPr lang="fa-IR" sz="1100" b="1" dirty="0"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a-IR" sz="1100" b="1" dirty="0" smtClean="0">
                <a:cs typeface="+mn-cs"/>
              </a:rPr>
              <a:t>ميزان </a:t>
            </a:r>
            <a:r>
              <a:rPr lang="fa-IR" sz="1100" b="1" dirty="0">
                <a:cs typeface="+mn-cs"/>
              </a:rPr>
              <a:t>رجوع</a:t>
            </a:r>
            <a:endParaRPr lang="en-US" sz="1100" b="1" dirty="0">
              <a:cs typeface="+mn-cs"/>
            </a:endParaRPr>
          </a:p>
        </p:txBody>
      </p:sp>
      <p:sp>
        <p:nvSpPr>
          <p:cNvPr id="52" name="Line Callout 2 51"/>
          <p:cNvSpPr>
            <a:spLocks/>
          </p:cNvSpPr>
          <p:nvPr/>
        </p:nvSpPr>
        <p:spPr bwMode="auto">
          <a:xfrm>
            <a:off x="3857625" y="5214938"/>
            <a:ext cx="2009775" cy="735012"/>
          </a:xfrm>
          <a:prstGeom prst="borderCallout2">
            <a:avLst>
              <a:gd name="adj1" fmla="val 15551"/>
              <a:gd name="adj2" fmla="val -3792"/>
              <a:gd name="adj3" fmla="val 15551"/>
              <a:gd name="adj4" fmla="val -16352"/>
              <a:gd name="adj5" fmla="val -18574"/>
              <a:gd name="adj6" fmla="val -21565"/>
            </a:avLst>
          </a:prstGeom>
          <a:solidFill>
            <a:srgbClr val="FF8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>
              <a:buFont typeface="Wingdings" pitchFamily="2" charset="2"/>
              <a:buChar char="v"/>
            </a:pPr>
            <a:r>
              <a:rPr lang="fa-IR" sz="1200" dirty="0" smtClean="0">
                <a:solidFill>
                  <a:srgbClr val="7030A0"/>
                </a:solidFill>
                <a:cs typeface="B Nazanin" pitchFamily="2" charset="-78"/>
              </a:rPr>
              <a:t>ارايه راهکارهاي تخصصي</a:t>
            </a:r>
            <a:endParaRPr lang="fa-IR" sz="1200" dirty="0">
              <a:solidFill>
                <a:srgbClr val="7030A0"/>
              </a:solidFill>
              <a:cs typeface="B Nazanin" pitchFamily="2" charset="-78"/>
            </a:endParaRPr>
          </a:p>
          <a:p>
            <a:pPr algn="r" rtl="1">
              <a:buFont typeface="Wingdings" pitchFamily="2" charset="2"/>
              <a:buChar char="v"/>
            </a:pPr>
            <a:r>
              <a:rPr lang="fa-IR" sz="1200" dirty="0" smtClean="0">
                <a:solidFill>
                  <a:srgbClr val="7030A0"/>
                </a:solidFill>
                <a:cs typeface="B Nazanin" pitchFamily="2" charset="-78"/>
              </a:rPr>
              <a:t>نتايج </a:t>
            </a:r>
            <a:r>
              <a:rPr lang="fa-IR" sz="1200" dirty="0">
                <a:solidFill>
                  <a:srgbClr val="7030A0"/>
                </a:solidFill>
                <a:cs typeface="B Nazanin" pitchFamily="2" charset="-78"/>
              </a:rPr>
              <a:t>حاصل از </a:t>
            </a:r>
            <a:r>
              <a:rPr lang="fa-IR" sz="1200" dirty="0" smtClean="0">
                <a:solidFill>
                  <a:srgbClr val="7030A0"/>
                </a:solidFill>
                <a:cs typeface="B Nazanin" pitchFamily="2" charset="-78"/>
              </a:rPr>
              <a:t>طرحهاي پژوهشي</a:t>
            </a:r>
            <a:endParaRPr lang="en-US" sz="1200" dirty="0">
              <a:solidFill>
                <a:srgbClr val="7030A0"/>
              </a:solidFill>
              <a:cs typeface="B Nazanin" pitchFamily="2" charset="-78"/>
            </a:endParaRPr>
          </a:p>
        </p:txBody>
      </p:sp>
      <p:sp>
        <p:nvSpPr>
          <p:cNvPr id="54" name="Flowchart: Predefined Process 53"/>
          <p:cNvSpPr/>
          <p:nvPr/>
        </p:nvSpPr>
        <p:spPr bwMode="auto">
          <a:xfrm>
            <a:off x="3500438" y="5715000"/>
            <a:ext cx="1628775" cy="1143000"/>
          </a:xfrm>
          <a:prstGeom prst="flowChartPredefinedProcess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fa-IR" sz="1000" dirty="0" smtClean="0">
                <a:solidFill>
                  <a:schemeClr val="tx2">
                    <a:lumMod val="10000"/>
                  </a:schemeClr>
                </a:solidFill>
                <a:cs typeface="+mn-cs"/>
              </a:rPr>
              <a:t>علمي</a:t>
            </a:r>
            <a:endParaRPr lang="en-US" sz="1000" dirty="0">
              <a:solidFill>
                <a:schemeClr val="tx2">
                  <a:lumMod val="10000"/>
                </a:schemeClr>
              </a:solidFill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fa-IR" sz="1000" dirty="0" smtClean="0">
                <a:solidFill>
                  <a:schemeClr val="tx2">
                    <a:lumMod val="10000"/>
                  </a:schemeClr>
                </a:solidFill>
                <a:cs typeface="+mn-cs"/>
              </a:rPr>
              <a:t>فني</a:t>
            </a:r>
            <a:endParaRPr lang="en-US" sz="1000" dirty="0">
              <a:solidFill>
                <a:schemeClr val="tx2">
                  <a:lumMod val="10000"/>
                </a:schemeClr>
              </a:solidFill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fa-IR" sz="1000" dirty="0" smtClean="0">
                <a:solidFill>
                  <a:schemeClr val="tx2">
                    <a:lumMod val="10000"/>
                  </a:schemeClr>
                </a:solidFill>
                <a:cs typeface="+mn-cs"/>
              </a:rPr>
              <a:t>فرهنگي</a:t>
            </a:r>
            <a:endParaRPr lang="en-US" sz="1000" dirty="0">
              <a:solidFill>
                <a:schemeClr val="tx2">
                  <a:lumMod val="10000"/>
                </a:schemeClr>
              </a:solidFill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fa-IR" sz="1000" dirty="0" smtClean="0">
                <a:solidFill>
                  <a:schemeClr val="tx2">
                    <a:lumMod val="10000"/>
                  </a:schemeClr>
                </a:solidFill>
                <a:cs typeface="+mn-cs"/>
              </a:rPr>
              <a:t>اقتصادي </a:t>
            </a:r>
            <a:r>
              <a:rPr lang="fa-IR" sz="1000" dirty="0">
                <a:solidFill>
                  <a:schemeClr val="tx2">
                    <a:lumMod val="10000"/>
                  </a:schemeClr>
                </a:solidFill>
                <a:cs typeface="+mn-cs"/>
              </a:rPr>
              <a:t>– </a:t>
            </a:r>
            <a:r>
              <a:rPr lang="fa-IR" sz="1000" dirty="0" smtClean="0">
                <a:solidFill>
                  <a:schemeClr val="tx2">
                    <a:lumMod val="10000"/>
                  </a:schemeClr>
                </a:solidFill>
                <a:cs typeface="+mn-cs"/>
              </a:rPr>
              <a:t>اجتماعي</a:t>
            </a:r>
            <a:endParaRPr lang="en-US" sz="1000" dirty="0">
              <a:solidFill>
                <a:schemeClr val="tx2">
                  <a:lumMod val="10000"/>
                </a:schemeClr>
              </a:solidFill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fa-IR" sz="1000" dirty="0">
                <a:solidFill>
                  <a:schemeClr val="tx2">
                    <a:lumMod val="10000"/>
                  </a:schemeClr>
                </a:solidFill>
                <a:cs typeface="+mn-cs"/>
              </a:rPr>
              <a:t>سلامت و رفاه </a:t>
            </a:r>
            <a:endParaRPr lang="en-US" sz="1000" dirty="0">
              <a:solidFill>
                <a:schemeClr val="tx2">
                  <a:lumMod val="10000"/>
                </a:schemeClr>
              </a:solidFill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ar-SA" sz="1000" dirty="0" smtClean="0">
                <a:solidFill>
                  <a:schemeClr val="bg1"/>
                </a:solidFill>
                <a:cs typeface="+mn-cs"/>
                <a:hlinkClick r:id="rId4" action="ppaction://hlinkfile"/>
              </a:rPr>
              <a:t>امنيتي - دفاعي</a:t>
            </a:r>
            <a:endParaRPr lang="en-US" sz="1000" dirty="0" smtClean="0">
              <a:solidFill>
                <a:schemeClr val="bg1"/>
              </a:solidFill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2">
                  <a:lumMod val="10000"/>
                </a:schemeClr>
              </a:solidFill>
              <a:cs typeface="+mn-cs"/>
            </a:endParaRPr>
          </a:p>
        </p:txBody>
      </p:sp>
      <p:sp>
        <p:nvSpPr>
          <p:cNvPr id="11289" name="Right Arrow 54"/>
          <p:cNvSpPr>
            <a:spLocks noChangeArrowheads="1"/>
          </p:cNvSpPr>
          <p:nvPr/>
        </p:nvSpPr>
        <p:spPr bwMode="auto">
          <a:xfrm>
            <a:off x="3000375" y="6143625"/>
            <a:ext cx="500063" cy="357188"/>
          </a:xfrm>
          <a:prstGeom prst="rightArrow">
            <a:avLst>
              <a:gd name="adj1" fmla="val 50000"/>
              <a:gd name="adj2" fmla="val 49998"/>
            </a:avLst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cs typeface="B Nazanin" pitchFamily="2" charset="-78"/>
            </a:endParaRPr>
          </a:p>
        </p:txBody>
      </p:sp>
      <p:sp>
        <p:nvSpPr>
          <p:cNvPr id="2" name="Line Callout 2 46"/>
          <p:cNvSpPr>
            <a:spLocks/>
          </p:cNvSpPr>
          <p:nvPr/>
        </p:nvSpPr>
        <p:spPr bwMode="auto">
          <a:xfrm>
            <a:off x="6300788" y="3644900"/>
            <a:ext cx="1439862" cy="288925"/>
          </a:xfrm>
          <a:prstGeom prst="borderCallout2">
            <a:avLst>
              <a:gd name="adj1" fmla="val 39560"/>
              <a:gd name="adj2" fmla="val -5292"/>
              <a:gd name="adj3" fmla="val 39560"/>
              <a:gd name="adj4" fmla="val -15546"/>
              <a:gd name="adj5" fmla="val -50551"/>
              <a:gd name="adj6" fmla="val -19847"/>
            </a:avLst>
          </a:prstGeom>
          <a:solidFill>
            <a:srgbClr val="FFFFBD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fa-IR" sz="1200" b="1" dirty="0">
                <a:solidFill>
                  <a:schemeClr val="bg1"/>
                </a:solidFill>
                <a:cs typeface="B Nazanin" pitchFamily="2" charset="-78"/>
                <a:hlinkClick r:id="rId5" action="ppaction://hlinksldjump"/>
              </a:rPr>
              <a:t>شاخص </a:t>
            </a:r>
            <a:r>
              <a:rPr lang="fa-IR" sz="1200" b="1" dirty="0" smtClean="0">
                <a:solidFill>
                  <a:schemeClr val="bg1"/>
                </a:solidFill>
                <a:cs typeface="B Nazanin" pitchFamily="2" charset="-78"/>
                <a:hlinkClick r:id="rId5" action="ppaction://hlinksldjump"/>
              </a:rPr>
              <a:t>هاي </a:t>
            </a:r>
            <a:r>
              <a:rPr lang="fa-IR" sz="1200" b="1" dirty="0">
                <a:solidFill>
                  <a:schemeClr val="bg1"/>
                </a:solidFill>
                <a:cs typeface="B Nazanin" pitchFamily="2" charset="-78"/>
                <a:hlinkClick r:id="rId5" action="ppaction://hlinksldjump"/>
              </a:rPr>
              <a:t>انتشارات</a:t>
            </a:r>
            <a:endParaRPr lang="en-US" sz="1200" b="1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3" name="Line Callout 2 46"/>
          <p:cNvSpPr>
            <a:spLocks/>
          </p:cNvSpPr>
          <p:nvPr/>
        </p:nvSpPr>
        <p:spPr bwMode="auto">
          <a:xfrm>
            <a:off x="6300788" y="4149725"/>
            <a:ext cx="1439862" cy="287338"/>
          </a:xfrm>
          <a:prstGeom prst="borderCallout2">
            <a:avLst>
              <a:gd name="adj1" fmla="val 39778"/>
              <a:gd name="adj2" fmla="val -5292"/>
              <a:gd name="adj3" fmla="val 39778"/>
              <a:gd name="adj4" fmla="val -16648"/>
              <a:gd name="adj5" fmla="val -229833"/>
              <a:gd name="adj6" fmla="val -21167"/>
            </a:avLst>
          </a:prstGeom>
          <a:solidFill>
            <a:srgbClr val="FFFFBD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fa-IR" sz="1200" b="1" dirty="0">
                <a:cs typeface="B Nazanin" pitchFamily="2" charset="-78"/>
                <a:hlinkClick r:id="rId6" action="ppaction://hlinksldjump"/>
              </a:rPr>
              <a:t>شاخص </a:t>
            </a:r>
            <a:r>
              <a:rPr lang="fa-IR" sz="1200" b="1" dirty="0" smtClean="0">
                <a:cs typeface="B Nazanin" pitchFamily="2" charset="-78"/>
                <a:hlinkClick r:id="rId6" action="ppaction://hlinksldjump"/>
              </a:rPr>
              <a:t>هاي </a:t>
            </a:r>
            <a:r>
              <a:rPr lang="fa-IR" sz="1200" b="1" dirty="0">
                <a:cs typeface="B Nazanin" pitchFamily="2" charset="-78"/>
                <a:hlinkClick r:id="rId6" action="ppaction://hlinksldjump"/>
              </a:rPr>
              <a:t>استنادات</a:t>
            </a:r>
            <a:endParaRPr lang="en-US" sz="1200" b="1" dirty="0">
              <a:cs typeface="B Nazanin" pitchFamily="2" charset="-78"/>
            </a:endParaRPr>
          </a:p>
        </p:txBody>
      </p:sp>
      <p:sp>
        <p:nvSpPr>
          <p:cNvPr id="4" name="Line Callout 2 46"/>
          <p:cNvSpPr>
            <a:spLocks/>
          </p:cNvSpPr>
          <p:nvPr/>
        </p:nvSpPr>
        <p:spPr bwMode="auto">
          <a:xfrm>
            <a:off x="6300788" y="4581525"/>
            <a:ext cx="1439862" cy="287338"/>
          </a:xfrm>
          <a:prstGeom prst="borderCallout2">
            <a:avLst>
              <a:gd name="adj1" fmla="val 39778"/>
              <a:gd name="adj2" fmla="val -5292"/>
              <a:gd name="adj3" fmla="val 39778"/>
              <a:gd name="adj4" fmla="val -15875"/>
              <a:gd name="adj5" fmla="val -377347"/>
              <a:gd name="adj6" fmla="val -20287"/>
            </a:avLst>
          </a:prstGeom>
          <a:solidFill>
            <a:srgbClr val="FFFFBD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fa-IR" sz="1200" b="1" dirty="0">
                <a:cs typeface="B Nazanin" pitchFamily="2" charset="-78"/>
                <a:hlinkClick r:id="rId3" action="ppaction://hlinksldjump"/>
              </a:rPr>
              <a:t>شاخص </a:t>
            </a:r>
            <a:r>
              <a:rPr lang="fa-IR" sz="1200" b="1" dirty="0" smtClean="0">
                <a:cs typeface="B Nazanin" pitchFamily="2" charset="-78"/>
                <a:hlinkClick r:id="rId3" action="ppaction://hlinksldjump"/>
              </a:rPr>
              <a:t>هاي ساختاري</a:t>
            </a:r>
            <a:endParaRPr lang="en-US" sz="1200" b="1" dirty="0">
              <a:cs typeface="B Nazanin" pitchFamily="2" charset="-78"/>
            </a:endParaRPr>
          </a:p>
        </p:txBody>
      </p:sp>
      <p:sp>
        <p:nvSpPr>
          <p:cNvPr id="5" name="Line Callout 2 46"/>
          <p:cNvSpPr>
            <a:spLocks/>
          </p:cNvSpPr>
          <p:nvPr/>
        </p:nvSpPr>
        <p:spPr bwMode="auto">
          <a:xfrm>
            <a:off x="6300788" y="5013325"/>
            <a:ext cx="1439862" cy="288925"/>
          </a:xfrm>
          <a:prstGeom prst="borderCallout2">
            <a:avLst>
              <a:gd name="adj1" fmla="val 39560"/>
              <a:gd name="adj2" fmla="val -5292"/>
              <a:gd name="adj3" fmla="val 39560"/>
              <a:gd name="adj4" fmla="val -16759"/>
              <a:gd name="adj5" fmla="val -527472"/>
              <a:gd name="adj6" fmla="val -20616"/>
            </a:avLst>
          </a:prstGeom>
          <a:solidFill>
            <a:srgbClr val="FFFFBD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200" b="1" dirty="0">
                <a:solidFill>
                  <a:schemeClr val="tx2">
                    <a:lumMod val="10000"/>
                  </a:schemeClr>
                </a:solidFill>
                <a:cs typeface="+mn-cs"/>
              </a:rPr>
              <a:t>شاخص </a:t>
            </a:r>
            <a:r>
              <a:rPr lang="fa-IR" sz="1200" b="1" dirty="0" smtClean="0">
                <a:solidFill>
                  <a:schemeClr val="tx2">
                    <a:lumMod val="10000"/>
                  </a:schemeClr>
                </a:solidFill>
                <a:cs typeface="+mn-cs"/>
              </a:rPr>
              <a:t>هاي </a:t>
            </a:r>
            <a:r>
              <a:rPr lang="fa-IR" sz="1200" b="1" dirty="0">
                <a:solidFill>
                  <a:schemeClr val="tx2">
                    <a:lumMod val="10000"/>
                  </a:schemeClr>
                </a:solidFill>
                <a:cs typeface="+mn-cs"/>
              </a:rPr>
              <a:t>مرجع</a:t>
            </a:r>
            <a:endParaRPr lang="en-US" sz="1200" b="1" dirty="0">
              <a:solidFill>
                <a:schemeClr val="tx2">
                  <a:lumMod val="10000"/>
                </a:schemeClr>
              </a:solidFill>
              <a:cs typeface="+mn-cs"/>
            </a:endParaRPr>
          </a:p>
        </p:txBody>
      </p:sp>
      <p:sp>
        <p:nvSpPr>
          <p:cNvPr id="11295" name="Rectangle 31"/>
          <p:cNvSpPr>
            <a:spLocks noChangeArrowheads="1"/>
          </p:cNvSpPr>
          <p:nvPr/>
        </p:nvSpPr>
        <p:spPr bwMode="auto">
          <a:xfrm>
            <a:off x="1692275" y="5876925"/>
            <a:ext cx="1296988" cy="71913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/>
              <a:t>اثر </a:t>
            </a:r>
            <a:r>
              <a:rPr lang="fa-IR" b="1" dirty="0" smtClean="0"/>
              <a:t>بخشي</a:t>
            </a:r>
            <a:endParaRPr lang="fa-IR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(Impact)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275" grpId="0" animBg="1"/>
      <p:bldP spid="11276" grpId="0" animBg="1"/>
      <p:bldP spid="28" grpId="0" animBg="1"/>
      <p:bldP spid="11280" grpId="0" animBg="1"/>
      <p:bldP spid="11281" grpId="0" animBg="1"/>
      <p:bldP spid="47" grpId="0" animBg="1"/>
      <p:bldP spid="50" grpId="0" animBg="1"/>
      <p:bldP spid="51" grpId="0" animBg="1"/>
      <p:bldP spid="52" grpId="0" animBg="1"/>
      <p:bldP spid="54" grpId="0" build="allAtOnce" animBg="1"/>
      <p:bldP spid="11289" grpId="0" animBg="1"/>
      <p:bldP spid="2" grpId="0" animBg="1"/>
      <p:bldP spid="3" grpId="0" animBg="1"/>
      <p:bldP spid="4" grpId="0" animBg="1"/>
      <p:bldP spid="5" grpId="0" animBg="1"/>
      <p:bldP spid="1129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86767"/>
            <a:ext cx="7772400" cy="1470025"/>
          </a:xfrm>
        </p:spPr>
        <p:txBody>
          <a:bodyPr>
            <a:normAutofit/>
          </a:bodyPr>
          <a:lstStyle/>
          <a:p>
            <a:pPr rtl="1"/>
            <a:r>
              <a:rPr lang="fa-IR" sz="3500" b="1" dirty="0" smtClean="0">
                <a:solidFill>
                  <a:srgbClr val="C00000"/>
                </a:solidFill>
                <a:cs typeface="A  Mitra_1 (MRT)" pitchFamily="2" charset="-78"/>
              </a:rPr>
              <a:t>تعداد زنان و مردان دانشجوی علوم پزشکی طی 20 سال اخیر</a:t>
            </a:r>
            <a:endParaRPr lang="en-US" sz="3500" b="1" dirty="0" smtClean="0">
              <a:solidFill>
                <a:srgbClr val="C00000"/>
              </a:solidFill>
              <a:cs typeface="A  Mitra_1 (MRT)" pitchFamily="2" charset="-78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971600" y="1484784"/>
          <a:ext cx="7072362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15616" y="6237312"/>
            <a:ext cx="7776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400" dirty="0" smtClean="0">
                <a:cs typeface="A  Mitra_1 (MRT)" pitchFamily="2" charset="-78"/>
              </a:rPr>
              <a:t>عزیزی ف. کتاب سلامت در جمهوری اسلامی ایران. مولفین مرندی ع، عزیزی ف، لاریجانی ب، جمشیدی ح. 1393</a:t>
            </a:r>
            <a:endParaRPr lang="en-US" sz="1400" dirty="0">
              <a:cs typeface="A  Mitra_1 (MRT)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285728"/>
            <a:ext cx="7772400" cy="1470025"/>
          </a:xfrm>
        </p:spPr>
        <p:txBody>
          <a:bodyPr>
            <a:noAutofit/>
          </a:bodyPr>
          <a:lstStyle/>
          <a:p>
            <a:pPr rtl="1"/>
            <a:r>
              <a:rPr lang="fa-IR" sz="3300" b="1" dirty="0" smtClean="0">
                <a:solidFill>
                  <a:srgbClr val="C00000"/>
                </a:solidFill>
                <a:cs typeface="A  Mitra_1 (MRT)" pitchFamily="2" charset="-78"/>
              </a:rPr>
              <a:t/>
            </a:r>
            <a:br>
              <a:rPr lang="fa-IR" sz="3300" b="1" dirty="0" smtClean="0">
                <a:solidFill>
                  <a:srgbClr val="C00000"/>
                </a:solidFill>
                <a:cs typeface="A  Mitra_1 (MRT)" pitchFamily="2" charset="-78"/>
              </a:rPr>
            </a:br>
            <a:r>
              <a:rPr lang="fa-IR" sz="3300" b="1" dirty="0" smtClean="0">
                <a:solidFill>
                  <a:srgbClr val="C00000"/>
                </a:solidFill>
                <a:cs typeface="A  Mitra_1 (MRT)" pitchFamily="2" charset="-78"/>
              </a:rPr>
              <a:t>تعداد پذیرش دانشجویان در رشته های تخصصی  علوم پایه و بالینی در سال‌های 1354 تا 1392</a:t>
            </a:r>
            <a:r>
              <a:rPr lang="en-US" sz="3300" dirty="0" smtClean="0"/>
              <a:t/>
            </a:r>
            <a:br>
              <a:rPr lang="en-US" sz="3300" dirty="0" smtClean="0"/>
            </a:br>
            <a:endParaRPr lang="en-US" sz="3300" dirty="0"/>
          </a:p>
        </p:txBody>
      </p:sp>
      <p:grpSp>
        <p:nvGrpSpPr>
          <p:cNvPr id="3" name="Group 4"/>
          <p:cNvGrpSpPr/>
          <p:nvPr/>
        </p:nvGrpSpPr>
        <p:grpSpPr>
          <a:xfrm>
            <a:off x="785786" y="2105044"/>
            <a:ext cx="7429552" cy="3895724"/>
            <a:chOff x="0" y="0"/>
            <a:chExt cx="6010275" cy="3895724"/>
          </a:xfrm>
        </p:grpSpPr>
        <p:graphicFrame>
          <p:nvGraphicFramePr>
            <p:cNvPr id="6" name="Chart 5"/>
            <p:cNvGraphicFramePr/>
            <p:nvPr/>
          </p:nvGraphicFramePr>
          <p:xfrm>
            <a:off x="0" y="339597"/>
            <a:ext cx="2847975" cy="287658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7" name="Chart 6"/>
            <p:cNvGraphicFramePr/>
            <p:nvPr/>
          </p:nvGraphicFramePr>
          <p:xfrm>
            <a:off x="3162299" y="319621"/>
            <a:ext cx="2847976" cy="286660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9" name="TextBox 12"/>
            <p:cNvSpPr txBox="1"/>
            <p:nvPr/>
          </p:nvSpPr>
          <p:spPr>
            <a:xfrm>
              <a:off x="1371600" y="0"/>
              <a:ext cx="676275" cy="269680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/>
                <a:t>BASIC</a:t>
              </a:r>
            </a:p>
          </p:txBody>
        </p:sp>
        <p:sp>
          <p:nvSpPr>
            <p:cNvPr id="10" name="TextBox 13"/>
            <p:cNvSpPr txBox="1"/>
            <p:nvPr/>
          </p:nvSpPr>
          <p:spPr>
            <a:xfrm>
              <a:off x="4457700" y="29963"/>
              <a:ext cx="914400" cy="269680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/>
                <a:t>CLINICAL</a:t>
              </a:r>
            </a:p>
          </p:txBody>
        </p:sp>
        <p:grpSp>
          <p:nvGrpSpPr>
            <p:cNvPr id="4" name="Group 10"/>
            <p:cNvGrpSpPr/>
            <p:nvPr/>
          </p:nvGrpSpPr>
          <p:grpSpPr>
            <a:xfrm>
              <a:off x="781049" y="3181349"/>
              <a:ext cx="1171575" cy="638175"/>
              <a:chOff x="781049" y="3181349"/>
              <a:chExt cx="1171575" cy="638175"/>
            </a:xfrm>
          </p:grpSpPr>
          <p:sp>
            <p:nvSpPr>
              <p:cNvPr id="20" name="TextBox 16"/>
              <p:cNvSpPr txBox="1"/>
              <p:nvPr/>
            </p:nvSpPr>
            <p:spPr>
              <a:xfrm>
                <a:off x="781049" y="3181349"/>
                <a:ext cx="1171575" cy="638175"/>
              </a:xfrm>
              <a:prstGeom prst="rect">
                <a:avLst/>
              </a:prstGeom>
              <a:solidFill>
                <a:schemeClr val="lt1"/>
              </a:solidFill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100"/>
                  <a:t>                    MS</a:t>
                </a:r>
              </a:p>
              <a:p>
                <a:r>
                  <a:rPr lang="en-US" sz="1100"/>
                  <a:t>                    PHD</a:t>
                </a:r>
              </a:p>
            </p:txBody>
          </p:sp>
          <p:sp>
            <p:nvSpPr>
              <p:cNvPr id="21" name="Minus 20"/>
              <p:cNvSpPr/>
              <p:nvPr/>
            </p:nvSpPr>
            <p:spPr>
              <a:xfrm>
                <a:off x="923925" y="3278505"/>
                <a:ext cx="238125" cy="45719"/>
              </a:xfrm>
              <a:prstGeom prst="mathMinus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100"/>
              </a:p>
            </p:txBody>
          </p:sp>
          <p:sp>
            <p:nvSpPr>
              <p:cNvPr id="22" name="Flowchart: Decision 21"/>
              <p:cNvSpPr/>
              <p:nvPr/>
            </p:nvSpPr>
            <p:spPr>
              <a:xfrm>
                <a:off x="895350" y="3267074"/>
                <a:ext cx="64769" cy="66675"/>
              </a:xfrm>
              <a:prstGeom prst="flowChartDecision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100"/>
              </a:p>
            </p:txBody>
          </p:sp>
          <p:sp>
            <p:nvSpPr>
              <p:cNvPr id="23" name="Flowchart: Decision 22"/>
              <p:cNvSpPr/>
              <p:nvPr/>
            </p:nvSpPr>
            <p:spPr>
              <a:xfrm>
                <a:off x="1104900" y="3267074"/>
                <a:ext cx="64769" cy="66675"/>
              </a:xfrm>
              <a:prstGeom prst="flowChartDecision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100"/>
              </a:p>
            </p:txBody>
          </p:sp>
          <p:sp>
            <p:nvSpPr>
              <p:cNvPr id="24" name="Minus 23"/>
              <p:cNvSpPr/>
              <p:nvPr/>
            </p:nvSpPr>
            <p:spPr>
              <a:xfrm>
                <a:off x="904875" y="3505199"/>
                <a:ext cx="161925" cy="45719"/>
              </a:xfrm>
              <a:prstGeom prst="mathMinus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100"/>
              </a:p>
            </p:txBody>
          </p:sp>
          <p:sp>
            <p:nvSpPr>
              <p:cNvPr id="25" name="Minus 24"/>
              <p:cNvSpPr/>
              <p:nvPr/>
            </p:nvSpPr>
            <p:spPr>
              <a:xfrm>
                <a:off x="1104900" y="3505199"/>
                <a:ext cx="161925" cy="45719"/>
              </a:xfrm>
              <a:prstGeom prst="mathMinus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100"/>
              </a:p>
            </p:txBody>
          </p:sp>
        </p:grpSp>
        <p:grpSp>
          <p:nvGrpSpPr>
            <p:cNvPr id="5" name="Group 11"/>
            <p:cNvGrpSpPr/>
            <p:nvPr/>
          </p:nvGrpSpPr>
          <p:grpSpPr>
            <a:xfrm>
              <a:off x="3743325" y="3143249"/>
              <a:ext cx="2095500" cy="752475"/>
              <a:chOff x="3743325" y="3143249"/>
              <a:chExt cx="2095500" cy="752475"/>
            </a:xfrm>
          </p:grpSpPr>
          <p:grpSp>
            <p:nvGrpSpPr>
              <p:cNvPr id="8" name="Group 12"/>
              <p:cNvGrpSpPr/>
              <p:nvPr/>
            </p:nvGrpSpPr>
            <p:grpSpPr>
              <a:xfrm>
                <a:off x="3743325" y="3143249"/>
                <a:ext cx="2095500" cy="752475"/>
                <a:chOff x="3743325" y="3143249"/>
                <a:chExt cx="2095500" cy="752475"/>
              </a:xfrm>
            </p:grpSpPr>
            <p:sp>
              <p:nvSpPr>
                <p:cNvPr id="16" name="TextBox 25"/>
                <p:cNvSpPr txBox="1"/>
                <p:nvPr/>
              </p:nvSpPr>
              <p:spPr>
                <a:xfrm>
                  <a:off x="3743325" y="3143249"/>
                  <a:ext cx="2095500" cy="752475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rPr>
                    <a:t>                      Speciality</a:t>
                  </a:r>
                </a:p>
                <a:p>
                  <a:pPr marL="0" marR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rPr>
                    <a:t>                      Subspeciality</a:t>
                  </a:r>
                  <a:endParaRPr lang="en-US"/>
                </a:p>
                <a:p>
                  <a:endParaRPr lang="en-US" sz="1100"/>
                </a:p>
              </p:txBody>
            </p:sp>
            <p:sp>
              <p:nvSpPr>
                <p:cNvPr id="17" name="Minus 16"/>
                <p:cNvSpPr/>
                <p:nvPr/>
              </p:nvSpPr>
              <p:spPr>
                <a:xfrm>
                  <a:off x="3962400" y="3268980"/>
                  <a:ext cx="238125" cy="45719"/>
                </a:xfrm>
                <a:prstGeom prst="mathMinus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100"/>
                </a:p>
              </p:txBody>
            </p:sp>
            <p:sp>
              <p:nvSpPr>
                <p:cNvPr id="18" name="Flowchart: Decision 17"/>
                <p:cNvSpPr/>
                <p:nvPr/>
              </p:nvSpPr>
              <p:spPr>
                <a:xfrm>
                  <a:off x="3933825" y="3257549"/>
                  <a:ext cx="64769" cy="66675"/>
                </a:xfrm>
                <a:prstGeom prst="flowChartDecision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100"/>
                </a:p>
              </p:txBody>
            </p:sp>
            <p:sp>
              <p:nvSpPr>
                <p:cNvPr id="19" name="Flowchart: Decision 18"/>
                <p:cNvSpPr/>
                <p:nvPr/>
              </p:nvSpPr>
              <p:spPr>
                <a:xfrm>
                  <a:off x="4143375" y="3257549"/>
                  <a:ext cx="64769" cy="66675"/>
                </a:xfrm>
                <a:prstGeom prst="flowChartDecision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100"/>
                </a:p>
              </p:txBody>
            </p:sp>
          </p:grpSp>
          <p:sp>
            <p:nvSpPr>
              <p:cNvPr id="14" name="Minus 13"/>
              <p:cNvSpPr/>
              <p:nvPr/>
            </p:nvSpPr>
            <p:spPr>
              <a:xfrm>
                <a:off x="3933825" y="3467099"/>
                <a:ext cx="161925" cy="45719"/>
              </a:xfrm>
              <a:prstGeom prst="mathMinus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100"/>
              </a:p>
            </p:txBody>
          </p:sp>
          <p:sp>
            <p:nvSpPr>
              <p:cNvPr id="15" name="Minus 14"/>
              <p:cNvSpPr/>
              <p:nvPr/>
            </p:nvSpPr>
            <p:spPr>
              <a:xfrm>
                <a:off x="4133850" y="3467099"/>
                <a:ext cx="161925" cy="45719"/>
              </a:xfrm>
              <a:prstGeom prst="mathMinus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100"/>
              </a:p>
            </p:txBody>
          </p:sp>
        </p:grpSp>
      </p:grpSp>
      <p:sp>
        <p:nvSpPr>
          <p:cNvPr id="26" name="TextBox 25"/>
          <p:cNvSpPr txBox="1"/>
          <p:nvPr/>
        </p:nvSpPr>
        <p:spPr>
          <a:xfrm>
            <a:off x="827584" y="6237312"/>
            <a:ext cx="7776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200" dirty="0" smtClean="0">
                <a:cs typeface="A  Mitra_1 (MRT)" pitchFamily="2" charset="-78"/>
              </a:rPr>
              <a:t>عزیزی ف. کتاب سلامت در جمهوری اسلامی ایران. مولفین مرندی ع، عزیزی ف، لاریجانی ب، جمشیدی ح. 1393</a:t>
            </a:r>
            <a:endParaRPr lang="en-US" sz="1200" dirty="0">
              <a:cs typeface="A  Mitra_1 (MRT)" pitchFamily="2" charset="-7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31640" y="5013176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200" dirty="0" smtClean="0"/>
              <a:t>1354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5292080" y="4941168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200" dirty="0" smtClean="0"/>
              <a:t>1354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3635896" y="5013176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200" dirty="0" smtClean="0"/>
              <a:t>1392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7668344" y="4941168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200" dirty="0" smtClean="0"/>
              <a:t>1392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3491880" y="2276872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200" dirty="0" smtClean="0"/>
              <a:t>کارشناسی ارشد</a:t>
            </a:r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7452320" y="2492896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200" dirty="0" smtClean="0"/>
              <a:t>تخصصی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7668344" y="4149080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200" dirty="0" smtClean="0"/>
              <a:t>فوق تخصصی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76672"/>
            <a:ext cx="8569647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3" y="157163"/>
            <a:ext cx="8829675" cy="654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500042"/>
            <a:ext cx="8643998" cy="6096170"/>
          </a:xfrm>
        </p:spPr>
        <p:txBody>
          <a:bodyPr>
            <a:normAutofit fontScale="55000" lnSpcReduction="20000"/>
          </a:bodyPr>
          <a:lstStyle/>
          <a:p>
            <a:pPr rtl="1">
              <a:lnSpc>
                <a:spcPct val="150000"/>
              </a:lnSpc>
            </a:pPr>
            <a:r>
              <a:rPr lang="fa-IR" sz="6400" b="1" dirty="0" smtClean="0">
                <a:solidFill>
                  <a:srgbClr val="C00000"/>
                </a:solidFill>
                <a:latin typeface="+mj-lt"/>
                <a:ea typeface="+mj-ea"/>
                <a:cs typeface="A  Mitra_1 (MRT)" pitchFamily="2" charset="-78"/>
              </a:rPr>
              <a:t>رتبه ایران در تولید علم</a:t>
            </a:r>
          </a:p>
          <a:p>
            <a:pPr rtl="1">
              <a:lnSpc>
                <a:spcPct val="150000"/>
              </a:lnSpc>
            </a:pPr>
            <a:endParaRPr lang="fa-IR" sz="1600" dirty="0" smtClean="0">
              <a:solidFill>
                <a:schemeClr val="tx2"/>
              </a:solidFill>
              <a:cs typeface="A  Mitra_1 (MRT)" pitchFamily="2" charset="-78"/>
            </a:endParaRPr>
          </a:p>
          <a:p>
            <a:pPr algn="just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4600" dirty="0" smtClean="0">
                <a:solidFill>
                  <a:schemeClr val="tx2"/>
                </a:solidFill>
                <a:cs typeface="A  Mitra_1 (MRT)" pitchFamily="2" charset="-78"/>
              </a:rPr>
              <a:t> رتبه ایران در منطقه و نیز در بین کشورهای اسلامی در سال 2016 بر مبنای تعداد مقالات منتشر شده در بانک اطلاعاتی </a:t>
            </a:r>
            <a:r>
              <a:rPr lang="en-US" sz="4600" dirty="0" smtClean="0">
                <a:solidFill>
                  <a:schemeClr val="tx2"/>
                </a:solidFill>
                <a:cs typeface="A  Mitra_1 (MRT)" pitchFamily="2" charset="-78"/>
              </a:rPr>
              <a:t>Scopus</a:t>
            </a:r>
            <a:r>
              <a:rPr lang="fa-IR" sz="4600" dirty="0" smtClean="0">
                <a:solidFill>
                  <a:schemeClr val="tx2"/>
                </a:solidFill>
                <a:cs typeface="A  Mitra_1 (MRT)" pitchFamily="2" charset="-78"/>
              </a:rPr>
              <a:t>، رتبه اول بوده است.</a:t>
            </a:r>
          </a:p>
          <a:p>
            <a:pPr algn="just" rtl="1">
              <a:lnSpc>
                <a:spcPct val="150000"/>
              </a:lnSpc>
            </a:pPr>
            <a:endParaRPr lang="fa-IR" sz="4600" dirty="0" smtClean="0">
              <a:solidFill>
                <a:schemeClr val="tx2"/>
              </a:solidFill>
              <a:cs typeface="A  Mitra_1 (MRT)" pitchFamily="2" charset="-78"/>
            </a:endParaRPr>
          </a:p>
          <a:p>
            <a:pPr algn="just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4600" dirty="0" smtClean="0">
                <a:solidFill>
                  <a:schemeClr val="tx2"/>
                </a:solidFill>
                <a:cs typeface="A  Mitra_1 (MRT)" pitchFamily="2" charset="-78"/>
              </a:rPr>
              <a:t>در سال 2016 میلادی نیز ایران توانسته رتبه اول خود را در منطقه و نیز در بین کشورهای اسلامی براساس تعداد مقالات منتشر شده در </a:t>
            </a:r>
            <a:r>
              <a:rPr lang="en-US" sz="4600" dirty="0" smtClean="0">
                <a:solidFill>
                  <a:schemeClr val="tx2"/>
                </a:solidFill>
                <a:cs typeface="A  Mitra_1 (MRT)" pitchFamily="2" charset="-78"/>
              </a:rPr>
              <a:t>Scopus</a:t>
            </a:r>
            <a:r>
              <a:rPr lang="fa-IR" sz="4600" dirty="0" smtClean="0">
                <a:solidFill>
                  <a:schemeClr val="tx2"/>
                </a:solidFill>
                <a:cs typeface="A  Mitra_1 (MRT)" pitchFamily="2" charset="-78"/>
              </a:rPr>
              <a:t> حفظ کند.</a:t>
            </a:r>
          </a:p>
          <a:p>
            <a:pPr algn="just" rtl="1">
              <a:lnSpc>
                <a:spcPct val="150000"/>
              </a:lnSpc>
            </a:pPr>
            <a:endParaRPr lang="fa-IR" sz="4600" dirty="0" smtClean="0">
              <a:solidFill>
                <a:schemeClr val="tx2"/>
              </a:solidFill>
              <a:cs typeface="A  Mitra_1 (MRT)" pitchFamily="2" charset="-78"/>
            </a:endParaRPr>
          </a:p>
          <a:p>
            <a:pPr algn="just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4600" dirty="0" smtClean="0">
                <a:solidFill>
                  <a:schemeClr val="tx2"/>
                </a:solidFill>
                <a:cs typeface="A  Mitra_1 (MRT)" pitchFamily="2" charset="-78"/>
              </a:rPr>
              <a:t>در </a:t>
            </a:r>
            <a:r>
              <a:rPr lang="en-US" sz="4600" dirty="0" smtClean="0">
                <a:solidFill>
                  <a:schemeClr val="tx2"/>
                </a:solidFill>
                <a:cs typeface="A  Mitra_1 (MRT)" pitchFamily="2" charset="-78"/>
              </a:rPr>
              <a:t>Scopus</a:t>
            </a:r>
            <a:r>
              <a:rPr lang="fa-IR" sz="4600" dirty="0" smtClean="0">
                <a:solidFill>
                  <a:schemeClr val="tx2"/>
                </a:solidFill>
                <a:cs typeface="A  Mitra_1 (MRT)" pitchFamily="2" charset="-78"/>
              </a:rPr>
              <a:t> تعداد 40،321 مقاله ایران در مقابل 37،564 مقاله ترکیه در سال 2016 در </a:t>
            </a:r>
            <a:r>
              <a:rPr lang="en-US" sz="4600" dirty="0" smtClean="0">
                <a:solidFill>
                  <a:schemeClr val="tx2"/>
                </a:solidFill>
                <a:cs typeface="A  Mitra_1 (MRT)" pitchFamily="2" charset="-78"/>
              </a:rPr>
              <a:t>ISI</a:t>
            </a:r>
            <a:r>
              <a:rPr lang="fa-IR" sz="4600" dirty="0" smtClean="0">
                <a:solidFill>
                  <a:schemeClr val="tx2"/>
                </a:solidFill>
                <a:cs typeface="A  Mitra_1 (MRT)" pitchFamily="2" charset="-78"/>
              </a:rPr>
              <a:t> 165،000 مقاله ایران در مقابل 213،000 مقاله ترکیه</a:t>
            </a:r>
            <a:endParaRPr lang="en-US" sz="4600" dirty="0">
              <a:solidFill>
                <a:schemeClr val="tx2"/>
              </a:solidFill>
              <a:cs typeface="A  Mitra_1 (MRT)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hodabakhsh\Desktop\Untit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0041" b="1113"/>
          <a:stretch/>
        </p:blipFill>
        <p:spPr bwMode="auto">
          <a:xfrm>
            <a:off x="823083" y="620688"/>
            <a:ext cx="6720717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2576"/>
            <a:ext cx="7924800" cy="68012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Country </a:t>
            </a:r>
            <a:r>
              <a:rPr lang="en-US" sz="3600" b="1" dirty="0" smtClean="0">
                <a:solidFill>
                  <a:srgbClr val="C00000"/>
                </a:solidFill>
              </a:rPr>
              <a:t>Rankings in ISI (2014)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778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20" y="571480"/>
            <a:ext cx="4211668" cy="1214446"/>
          </a:xfrm>
        </p:spPr>
        <p:txBody>
          <a:bodyPr>
            <a:noAutofit/>
          </a:bodyPr>
          <a:lstStyle/>
          <a:p>
            <a:pPr algn="ctr" rtl="1"/>
            <a:r>
              <a:rPr lang="fa-IR" altLang="en-US" sz="2100" dirty="0" smtClean="0">
                <a:solidFill>
                  <a:srgbClr val="C00000"/>
                </a:solidFill>
                <a:cs typeface="A  Mitra_1 (MRT)" pitchFamily="2" charset="-78"/>
              </a:rPr>
              <a:t>تولید مقالات و مستنـدات پــزشکــی ایران و ترکیه در اسکوپوس</a:t>
            </a:r>
            <a:r>
              <a:rPr lang="en-US" altLang="en-US" sz="2100" dirty="0" smtClean="0">
                <a:solidFill>
                  <a:srgbClr val="C00000"/>
                </a:solidFill>
                <a:cs typeface="A  Mitra_1 (MRT)" pitchFamily="2" charset="-78"/>
              </a:rPr>
              <a:t> </a:t>
            </a:r>
            <a:r>
              <a:rPr lang="fa-IR" altLang="en-US" sz="2100" dirty="0" smtClean="0">
                <a:solidFill>
                  <a:srgbClr val="C00000"/>
                </a:solidFill>
                <a:cs typeface="A  Mitra_1 (MRT)" pitchFamily="2" charset="-78"/>
              </a:rPr>
              <a:t>(2010-2016) </a:t>
            </a:r>
            <a:r>
              <a:rPr lang="en-US" altLang="en-US" sz="2100" dirty="0" err="1" smtClean="0">
                <a:solidFill>
                  <a:srgbClr val="C00000"/>
                </a:solidFill>
                <a:cs typeface="A  Mitra_1 (MRT)" pitchFamily="2" charset="-78"/>
              </a:rPr>
              <a:t>Scimago</a:t>
            </a:r>
            <a:r>
              <a:rPr lang="en-US" altLang="en-US" sz="2100" dirty="0" smtClean="0">
                <a:solidFill>
                  <a:srgbClr val="C00000"/>
                </a:solidFill>
                <a:cs typeface="A  Mitra_1 (MRT)" pitchFamily="2" charset="-78"/>
              </a:rPr>
              <a:t> </a:t>
            </a:r>
            <a:r>
              <a:rPr lang="en-US" altLang="en-US" sz="2100" dirty="0" err="1" smtClean="0">
                <a:solidFill>
                  <a:srgbClr val="C00000"/>
                </a:solidFill>
                <a:cs typeface="A  Mitra_1 (MRT)" pitchFamily="2" charset="-78"/>
              </a:rPr>
              <a:t>Gournal</a:t>
            </a:r>
            <a:r>
              <a:rPr lang="en-US" altLang="en-US" sz="2100" dirty="0" smtClean="0">
                <a:solidFill>
                  <a:srgbClr val="C00000"/>
                </a:solidFill>
                <a:cs typeface="A  Mitra_1 (MRT)" pitchFamily="2" charset="-78"/>
              </a:rPr>
              <a:t> and Country Rank</a:t>
            </a:r>
            <a:r>
              <a:rPr lang="fa-IR" altLang="en-US" sz="2100" dirty="0" smtClean="0">
                <a:solidFill>
                  <a:srgbClr val="C00000"/>
                </a:solidFill>
                <a:cs typeface="A  Mitra_1 (MRT)" pitchFamily="2" charset="-78"/>
              </a:rPr>
              <a:t> </a:t>
            </a:r>
            <a:endParaRPr lang="en-US" sz="21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642918"/>
            <a:ext cx="4041775" cy="1214445"/>
          </a:xfrm>
        </p:spPr>
        <p:txBody>
          <a:bodyPr>
            <a:normAutofit/>
          </a:bodyPr>
          <a:lstStyle/>
          <a:p>
            <a:pPr algn="ctr" rtl="1"/>
            <a:r>
              <a:rPr lang="fa-IR" altLang="en-US" dirty="0" smtClean="0">
                <a:solidFill>
                  <a:srgbClr val="C00000"/>
                </a:solidFill>
                <a:cs typeface="A  Mitra_1 (MRT)" pitchFamily="2" charset="-78"/>
              </a:rPr>
              <a:t>رتبه ایران و ترکیه در تولید مقالات و مستنـدات پزشکی</a:t>
            </a:r>
            <a:r>
              <a:rPr lang="en-US" altLang="en-US" dirty="0" smtClean="0">
                <a:solidFill>
                  <a:srgbClr val="C00000"/>
                </a:solidFill>
                <a:cs typeface="A  Mitra_1 (MRT)" pitchFamily="2" charset="-78"/>
              </a:rPr>
              <a:t> </a:t>
            </a:r>
            <a:r>
              <a:rPr lang="fa-IR" altLang="en-US" dirty="0" smtClean="0">
                <a:solidFill>
                  <a:srgbClr val="C00000"/>
                </a:solidFill>
                <a:cs typeface="A  Mitra_1 (MRT)" pitchFamily="2" charset="-78"/>
              </a:rPr>
              <a:t>(2016-2010) </a:t>
            </a:r>
            <a:r>
              <a:rPr lang="en-US" altLang="en-US" dirty="0" smtClean="0">
                <a:solidFill>
                  <a:srgbClr val="C00000"/>
                </a:solidFill>
                <a:cs typeface="A  Mitra_1 (MRT)" pitchFamily="2" charset="-78"/>
              </a:rPr>
              <a:t>Web of Science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571604"/>
          </a:xfrm>
        </p:spPr>
        <p:txBody>
          <a:bodyPr>
            <a:noAutofit/>
          </a:bodyPr>
          <a:lstStyle/>
          <a:p>
            <a:pPr rtl="1">
              <a:lnSpc>
                <a:spcPct val="150000"/>
              </a:lnSpc>
            </a:pPr>
            <a:r>
              <a:rPr lang="en-US" sz="3200" dirty="0" smtClean="0">
                <a:solidFill>
                  <a:srgbClr val="C00000"/>
                </a:solidFill>
                <a:cs typeface="A  Mitra_1 (MRT)" pitchFamily="2" charset="-78"/>
              </a:rPr>
              <a:t/>
            </a:r>
            <a:br>
              <a:rPr lang="en-US" sz="3200" dirty="0" smtClean="0">
                <a:solidFill>
                  <a:srgbClr val="C00000"/>
                </a:solidFill>
                <a:cs typeface="A  Mitra_1 (MRT)" pitchFamily="2" charset="-78"/>
              </a:rPr>
            </a:br>
            <a:r>
              <a:rPr lang="fa-IR" sz="3200" dirty="0" smtClean="0">
                <a:solidFill>
                  <a:srgbClr val="C00000"/>
                </a:solidFill>
                <a:cs typeface="A  Mitra_1 (MRT)" pitchFamily="2" charset="-78"/>
              </a:rPr>
              <a:t>درصد سهم کشورهای جهان از مقالاتی که بالاترین 1% ارجاع به مقالات را داشته‌اند (سال 2012</a:t>
            </a:r>
            <a:r>
              <a:rPr lang="fa-IR" sz="2500" dirty="0" smtClean="0"/>
              <a:t>)</a:t>
            </a:r>
            <a:r>
              <a:rPr lang="en-US" sz="2500" dirty="0" smtClean="0"/>
              <a:t/>
            </a:r>
            <a:br>
              <a:rPr lang="en-US" sz="2500" dirty="0" smtClean="0"/>
            </a:br>
            <a:endParaRPr lang="en-US" sz="25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57158" y="1643046"/>
          <a:ext cx="8072494" cy="5000664"/>
        </p:xfrm>
        <a:graphic>
          <a:graphicData uri="http://schemas.openxmlformats.org/drawingml/2006/table">
            <a:tbl>
              <a:tblPr rtl="1"/>
              <a:tblGrid>
                <a:gridCol w="1051037"/>
                <a:gridCol w="3361387"/>
                <a:gridCol w="1291599"/>
                <a:gridCol w="2368471"/>
              </a:tblGrid>
              <a:tr h="41672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A  Mitra_1 (MRT)"/>
                        </a:rPr>
                        <a:t>رتبه</a:t>
                      </a:r>
                      <a:endParaRPr lang="en-US" sz="2000" b="1" kern="12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A  Mitra_1 (MRT)"/>
                      </a:endParaRPr>
                    </a:p>
                  </a:txBody>
                  <a:tcPr marL="32201" marR="32201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A  Mitra_1 (MRT)"/>
                        </a:rPr>
                        <a:t>کشور</a:t>
                      </a:r>
                      <a:endParaRPr lang="en-US" sz="2000" b="1" kern="12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A  Mitra_1 (MRT)"/>
                      </a:endParaRPr>
                    </a:p>
                  </a:txBody>
                  <a:tcPr marL="32201" marR="32201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A  Mitra_1 (MRT)"/>
                        </a:rPr>
                        <a:t>درصد</a:t>
                      </a:r>
                      <a:endParaRPr lang="en-US" sz="2000" b="1" kern="12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A  Mitra_1 (MRT)"/>
                      </a:endParaRPr>
                    </a:p>
                  </a:txBody>
                  <a:tcPr marL="32201" marR="32201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A  Mitra_1 (MRT)"/>
                        </a:rPr>
                        <a:t>تعداد مقالات</a:t>
                      </a:r>
                      <a:endParaRPr lang="en-US" sz="2000" b="1" kern="12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A  Mitra_1 (MRT)"/>
                      </a:endParaRPr>
                    </a:p>
                  </a:txBody>
                  <a:tcPr marL="32201" marR="32201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41672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  Mitra_1 (MRT)"/>
                        </a:rPr>
                        <a:t>11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  Mitra_1 (MRT)"/>
                      </a:endParaRPr>
                    </a:p>
                  </a:txBody>
                  <a:tcPr marL="32201" marR="32201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  Mitra_1 (MRT)"/>
                        </a:rPr>
                        <a:t>فنلاند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  Mitra_1 (MRT)"/>
                      </a:endParaRPr>
                    </a:p>
                  </a:txBody>
                  <a:tcPr marL="32201" marR="32201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  Mitra_1 (MRT)"/>
                        </a:rPr>
                        <a:t>1/28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  Mitra_1 (MRT)"/>
                      </a:endParaRPr>
                    </a:p>
                  </a:txBody>
                  <a:tcPr marL="32201" marR="32201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  Mitra_1 (MRT)"/>
                        </a:rPr>
                        <a:t>9368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  Mitra_1 (MRT)"/>
                      </a:endParaRPr>
                    </a:p>
                  </a:txBody>
                  <a:tcPr marL="32201" marR="32201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1672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  Mitra_1 (MRT)"/>
                        </a:rPr>
                        <a:t>12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  Mitra_1 (MRT)"/>
                      </a:endParaRPr>
                    </a:p>
                  </a:txBody>
                  <a:tcPr marL="32201" marR="322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  Mitra_1 (MRT)"/>
                        </a:rPr>
                        <a:t>سوئد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  Mitra_1 (MRT)"/>
                      </a:endParaRPr>
                    </a:p>
                  </a:txBody>
                  <a:tcPr marL="32201" marR="322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  Mitra_1 (MRT)"/>
                        </a:rPr>
                        <a:t>1/22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  Mitra_1 (MRT)"/>
                      </a:endParaRPr>
                    </a:p>
                  </a:txBody>
                  <a:tcPr marL="32201" marR="322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  Mitra_1 (MRT)"/>
                        </a:rPr>
                        <a:t>19421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  Mitra_1 (MRT)"/>
                      </a:endParaRPr>
                    </a:p>
                  </a:txBody>
                  <a:tcPr marL="32201" marR="322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672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  Mitra_1 (MRT)"/>
                        </a:rPr>
                        <a:t>13</a:t>
                      </a:r>
                      <a:endParaRPr lang="en-US" sz="2000" b="1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A  Mitra_1 (MRT)"/>
                      </a:endParaRPr>
                    </a:p>
                  </a:txBody>
                  <a:tcPr marL="32201" marR="322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  Mitra_1 (MRT)"/>
                        </a:rPr>
                        <a:t>آلمان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  Mitra_1 (MRT)"/>
                      </a:endParaRPr>
                    </a:p>
                  </a:txBody>
                  <a:tcPr marL="32201" marR="322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  Mitra_1 (MRT)"/>
                        </a:rPr>
                        <a:t>1/21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  Mitra_1 (MRT)"/>
                      </a:endParaRPr>
                    </a:p>
                  </a:txBody>
                  <a:tcPr marL="32201" marR="322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  Mitra_1 (MRT)"/>
                        </a:rPr>
                        <a:t>83216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  Mitra_1 (MRT)"/>
                      </a:endParaRPr>
                    </a:p>
                  </a:txBody>
                  <a:tcPr marL="32201" marR="322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672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  Mitra_1 (MRT)"/>
                        </a:rPr>
                        <a:t>14</a:t>
                      </a:r>
                      <a:endParaRPr lang="en-US" sz="2000" b="1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A  Mitra_1 (MRT)"/>
                      </a:endParaRPr>
                    </a:p>
                  </a:txBody>
                  <a:tcPr marL="32201" marR="322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  Mitra_1 (MRT)"/>
                        </a:rPr>
                        <a:t>استرالیا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  Mitra_1 (MRT)"/>
                      </a:endParaRPr>
                    </a:p>
                  </a:txBody>
                  <a:tcPr marL="32201" marR="322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  Mitra_1 (MRT)"/>
                        </a:rPr>
                        <a:t>1/20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  Mitra_1 (MRT)"/>
                      </a:endParaRPr>
                    </a:p>
                  </a:txBody>
                  <a:tcPr marL="32201" marR="322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  Mitra_1 (MRT)"/>
                        </a:rPr>
                        <a:t>40901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  Mitra_1 (MRT)"/>
                      </a:endParaRPr>
                    </a:p>
                  </a:txBody>
                  <a:tcPr marL="32201" marR="322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672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  Mitra_1 (MRT)"/>
                        </a:rPr>
                        <a:t>15</a:t>
                      </a:r>
                      <a:endParaRPr lang="en-US" sz="2000" b="1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A  Mitra_1 (MRT)"/>
                      </a:endParaRPr>
                    </a:p>
                  </a:txBody>
                  <a:tcPr marL="32201" marR="322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  Mitra_1 (MRT)"/>
                        </a:rPr>
                        <a:t>ایالات متحده آمریکا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  Mitra_1 (MRT)"/>
                      </a:endParaRPr>
                    </a:p>
                  </a:txBody>
                  <a:tcPr marL="32201" marR="322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  Mitra_1 (MRT)"/>
                        </a:rPr>
                        <a:t>1/16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  Mitra_1 (MRT)"/>
                      </a:endParaRPr>
                    </a:p>
                  </a:txBody>
                  <a:tcPr marL="32201" marR="322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  Mitra_1 (MRT)"/>
                        </a:rPr>
                        <a:t>311975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  Mitra_1 (MRT)"/>
                      </a:endParaRPr>
                    </a:p>
                  </a:txBody>
                  <a:tcPr marL="32201" marR="322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672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  Mitra_1 (MRT)"/>
                        </a:rPr>
                        <a:t>16</a:t>
                      </a:r>
                      <a:endParaRPr lang="en-US" sz="2000" b="1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A  Mitra_1 (MRT)"/>
                      </a:endParaRPr>
                    </a:p>
                  </a:txBody>
                  <a:tcPr marL="32201" marR="322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  Mitra_1 (MRT)"/>
                        </a:rPr>
                        <a:t>یونان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  Mitra_1 (MRT)"/>
                      </a:endParaRPr>
                    </a:p>
                  </a:txBody>
                  <a:tcPr marL="32201" marR="322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  Mitra_1 (MRT)"/>
                        </a:rPr>
                        <a:t>1/13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  Mitra_1 (MRT)"/>
                      </a:endParaRPr>
                    </a:p>
                  </a:txBody>
                  <a:tcPr marL="32201" marR="322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  Mitra_1 (MRT)"/>
                        </a:rPr>
                        <a:t>9281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  Mitra_1 (MRT)"/>
                      </a:endParaRPr>
                    </a:p>
                  </a:txBody>
                  <a:tcPr marL="32201" marR="322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672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  Mitra_1 (MRT)"/>
                        </a:rPr>
                        <a:t>17</a:t>
                      </a:r>
                      <a:endParaRPr lang="en-US" sz="2000" b="1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A  Mitra_1 (MRT)"/>
                      </a:endParaRPr>
                    </a:p>
                  </a:txBody>
                  <a:tcPr marL="32201" marR="322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  Mitra_1 (MRT)"/>
                        </a:rPr>
                        <a:t>ایتالیا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  Mitra_1 (MRT)"/>
                      </a:endParaRPr>
                    </a:p>
                  </a:txBody>
                  <a:tcPr marL="32201" marR="322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  Mitra_1 (MRT)"/>
                        </a:rPr>
                        <a:t>1/10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  Mitra_1 (MRT)"/>
                      </a:endParaRPr>
                    </a:p>
                  </a:txBody>
                  <a:tcPr marL="32201" marR="322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  Mitra_1 (MRT)"/>
                        </a:rPr>
                        <a:t>48353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  Mitra_1 (MRT)"/>
                      </a:endParaRPr>
                    </a:p>
                  </a:txBody>
                  <a:tcPr marL="32201" marR="322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672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  Mitra_1 (MRT)"/>
                        </a:rPr>
                        <a:t>18</a:t>
                      </a:r>
                      <a:endParaRPr lang="en-US" sz="2000" b="1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A  Mitra_1 (MRT)"/>
                      </a:endParaRPr>
                    </a:p>
                  </a:txBody>
                  <a:tcPr marL="32201" marR="322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  Mitra_1 (MRT)"/>
                        </a:rPr>
                        <a:t>کانادا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  Mitra_1 (MRT)"/>
                      </a:endParaRPr>
                    </a:p>
                  </a:txBody>
                  <a:tcPr marL="32201" marR="322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  Mitra_1 (MRT)"/>
                        </a:rPr>
                        <a:t>1/90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  Mitra_1 (MRT)"/>
                      </a:endParaRPr>
                    </a:p>
                  </a:txBody>
                  <a:tcPr marL="32201" marR="322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  Mitra_1 (MRT)"/>
                        </a:rPr>
                        <a:t>51107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  Mitra_1 (MRT)"/>
                      </a:endParaRPr>
                    </a:p>
                  </a:txBody>
                  <a:tcPr marL="32201" marR="322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672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  Mitra_1 (MRT)"/>
                        </a:rPr>
                        <a:t>19</a:t>
                      </a:r>
                      <a:endParaRPr lang="en-US" sz="2000" b="1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A  Mitra_1 (MRT)"/>
                      </a:endParaRPr>
                    </a:p>
                  </a:txBody>
                  <a:tcPr marL="32201" marR="322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  Mitra_1 (MRT)"/>
                        </a:rPr>
                        <a:t>اسپانیا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  Mitra_1 (MRT)"/>
                      </a:endParaRPr>
                    </a:p>
                  </a:txBody>
                  <a:tcPr marL="32201" marR="322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  Mitra_1 (MRT)"/>
                        </a:rPr>
                        <a:t>1/10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  Mitra_1 (MRT)"/>
                      </a:endParaRPr>
                    </a:p>
                  </a:txBody>
                  <a:tcPr marL="32201" marR="322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  Mitra_1 (MRT)"/>
                        </a:rPr>
                        <a:t>44935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  Mitra_1 (MRT)"/>
                      </a:endParaRPr>
                    </a:p>
                  </a:txBody>
                  <a:tcPr marL="32201" marR="322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672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  Mitra_1 (MRT)"/>
                        </a:rPr>
                        <a:t>20</a:t>
                      </a:r>
                      <a:endParaRPr lang="en-US" sz="2000" b="1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A  Mitra_1 (MRT)"/>
                      </a:endParaRPr>
                    </a:p>
                  </a:txBody>
                  <a:tcPr marL="32201" marR="322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  Mitra_1 (MRT)"/>
                        </a:rPr>
                        <a:t>سنگاپور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  Mitra_1 (MRT)"/>
                      </a:endParaRPr>
                    </a:p>
                  </a:txBody>
                  <a:tcPr marL="32201" marR="322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  Mitra_1 (MRT)"/>
                        </a:rPr>
                        <a:t>1/10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  Mitra_1 (MRT)"/>
                      </a:endParaRPr>
                    </a:p>
                  </a:txBody>
                  <a:tcPr marL="32201" marR="322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  Mitra_1 (MRT)"/>
                        </a:rPr>
                        <a:t>9346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  Mitra_1 (MRT)"/>
                      </a:endParaRPr>
                    </a:p>
                  </a:txBody>
                  <a:tcPr marL="32201" marR="322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672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  Mitra_1 (MRT)"/>
                        </a:rPr>
                        <a:t>35</a:t>
                      </a:r>
                      <a:endParaRPr lang="en-US" sz="2000" b="1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A  Mitra_1 (MRT)"/>
                      </a:endParaRPr>
                    </a:p>
                  </a:txBody>
                  <a:tcPr marL="32201" marR="322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  Mitra_1 (MRT)"/>
                        </a:rPr>
                        <a:t>ایران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  Mitra_1 (MRT)"/>
                      </a:endParaRPr>
                    </a:p>
                  </a:txBody>
                  <a:tcPr marL="32201" marR="322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  Mitra_1 (MRT)"/>
                        </a:rPr>
                        <a:t>0/44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  Mitra_1 (MRT)"/>
                      </a:endParaRPr>
                    </a:p>
                  </a:txBody>
                  <a:tcPr marL="32201" marR="322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  Mitra_1 (MRT)"/>
                        </a:rPr>
                        <a:t>20065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  Mitra_1 (MRT)"/>
                      </a:endParaRPr>
                    </a:p>
                  </a:txBody>
                  <a:tcPr marL="32201" marR="322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56" y="85708"/>
            <a:ext cx="8686800" cy="914400"/>
          </a:xfrm>
        </p:spPr>
        <p:txBody>
          <a:bodyPr>
            <a:noAutofit/>
          </a:bodyPr>
          <a:lstStyle/>
          <a:p>
            <a:pPr rtl="1"/>
            <a:r>
              <a:rPr lang="fa-IR" sz="2000" b="1" dirty="0" smtClean="0">
                <a:solidFill>
                  <a:srgbClr val="960000"/>
                </a:solidFill>
                <a:cs typeface="A  Mitra_1 (MRT)" pitchFamily="2" charset="-78"/>
              </a:rPr>
              <a:t/>
            </a:r>
            <a:br>
              <a:rPr lang="fa-IR" sz="2000" b="1" dirty="0" smtClean="0">
                <a:solidFill>
                  <a:srgbClr val="960000"/>
                </a:solidFill>
                <a:cs typeface="A  Mitra_1 (MRT)" pitchFamily="2" charset="-78"/>
              </a:rPr>
            </a:br>
            <a:r>
              <a:rPr lang="fa-IR" sz="2000" b="1" dirty="0" smtClean="0">
                <a:solidFill>
                  <a:srgbClr val="960000"/>
                </a:solidFill>
                <a:cs typeface="A  Mitra_1 (MRT)" pitchFamily="2" charset="-78"/>
              </a:rPr>
              <a:t>رتبه دانشگاه های ایران در بین دانشگاه های آسیا و جهان </a:t>
            </a:r>
            <a:br>
              <a:rPr lang="fa-IR" sz="2000" b="1" dirty="0" smtClean="0">
                <a:solidFill>
                  <a:srgbClr val="960000"/>
                </a:solidFill>
                <a:cs typeface="A  Mitra_1 (MRT)" pitchFamily="2" charset="-78"/>
              </a:rPr>
            </a:br>
            <a:r>
              <a:rPr lang="fa-IR" sz="2000" b="1" dirty="0" smtClean="0">
                <a:solidFill>
                  <a:srgbClr val="960000"/>
                </a:solidFill>
                <a:cs typeface="A  Mitra_1 (MRT)" pitchFamily="2" charset="-78"/>
              </a:rPr>
              <a:t>در گزارش </a:t>
            </a:r>
            <a:r>
              <a:rPr lang="en-US" sz="2000" b="1" dirty="0" smtClean="0">
                <a:solidFill>
                  <a:srgbClr val="960000"/>
                </a:solidFill>
                <a:cs typeface="A  Mitra_1 (MRT)" pitchFamily="2" charset="-78"/>
              </a:rPr>
              <a:t>CWTS</a:t>
            </a:r>
            <a:r>
              <a:rPr lang="fa-IR" sz="2000" b="1" dirty="0" smtClean="0">
                <a:solidFill>
                  <a:srgbClr val="960000"/>
                </a:solidFill>
                <a:cs typeface="A  Mitra_1 (MRT)" pitchFamily="2" charset="-78"/>
              </a:rPr>
              <a:t> لایدن، هلند*</a:t>
            </a:r>
            <a:r>
              <a:rPr lang="en-US" sz="2000" b="1" dirty="0" smtClean="0">
                <a:solidFill>
                  <a:srgbClr val="960000"/>
                </a:solidFill>
                <a:cs typeface="A  Mitra_1 (MRT)" pitchFamily="2" charset="-78"/>
              </a:rPr>
              <a:t/>
            </a:r>
            <a:br>
              <a:rPr lang="en-US" sz="2000" b="1" dirty="0" smtClean="0">
                <a:solidFill>
                  <a:srgbClr val="960000"/>
                </a:solidFill>
                <a:cs typeface="A  Mitra_1 (MRT)" pitchFamily="2" charset="-78"/>
              </a:rPr>
            </a:br>
            <a:endParaRPr lang="en-US" sz="2000" b="1" dirty="0">
              <a:solidFill>
                <a:srgbClr val="960000"/>
              </a:solidFill>
              <a:cs typeface="A  Mitra_1 (MRT)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066800"/>
          <a:ext cx="8153400" cy="518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0680"/>
                <a:gridCol w="1630680"/>
                <a:gridCol w="1630680"/>
                <a:gridCol w="1630680"/>
                <a:gridCol w="1630680"/>
              </a:tblGrid>
              <a:tr h="39344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FF0000"/>
                          </a:solidFill>
                          <a:cs typeface="A  Mitra_1 (MRT)" pitchFamily="2" charset="-78"/>
                        </a:rPr>
                        <a:t>Top 10%</a:t>
                      </a:r>
                      <a:endParaRPr lang="en-US" sz="15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  Mitra_1 (MRT)" pitchFamily="2" charset="-78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rgbClr val="FF0000"/>
                          </a:solidFill>
                          <a:cs typeface="A  Mitra_1 (MRT)" pitchFamily="2" charset="-78"/>
                        </a:rPr>
                        <a:t>تعداد مقالات</a:t>
                      </a:r>
                      <a:endParaRPr lang="en-US" sz="15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  Mitra_1 (MRT)" pitchFamily="2" charset="-78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rgbClr val="FF0000"/>
                          </a:solidFill>
                          <a:cs typeface="A  Mitra_1 (MRT)" pitchFamily="2" charset="-78"/>
                        </a:rPr>
                        <a:t>نام دانشگاه</a:t>
                      </a:r>
                      <a:endParaRPr lang="en-US" sz="15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  Mitra_1 (MRT)" pitchFamily="2" charset="-78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rgbClr val="FF0000"/>
                          </a:solidFill>
                          <a:cs typeface="A  Mitra_1 (MRT)" pitchFamily="2" charset="-78"/>
                        </a:rPr>
                        <a:t>رتبه در جهان</a:t>
                      </a:r>
                      <a:endParaRPr lang="en-US" sz="15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  Mitra_1 (MRT)" pitchFamily="2" charset="-78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rgbClr val="FF0000"/>
                          </a:solidFill>
                          <a:cs typeface="A  Mitra_1 (MRT)" pitchFamily="2" charset="-78"/>
                        </a:rPr>
                        <a:t>رتبه در آسیا</a:t>
                      </a:r>
                      <a:endParaRPr lang="en-US" sz="15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  Mitra_1 (MRT)" pitchFamily="2" charset="-78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44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latin typeface="Calibri"/>
                          <a:ea typeface="Calibri"/>
                          <a:cs typeface="A  Mitra_1 (MRT)" pitchFamily="2" charset="-78"/>
                        </a:rPr>
                        <a:t>28/4</a:t>
                      </a:r>
                      <a:endParaRPr lang="en-US" sz="1500" dirty="0">
                        <a:latin typeface="Calibri"/>
                        <a:ea typeface="Calibri"/>
                        <a:cs typeface="A  Mitra_1 (MRT)" pitchFamily="2" charset="-78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>
                          <a:latin typeface="Calibri"/>
                          <a:ea typeface="Calibri"/>
                          <a:cs typeface="A  Mitra_1 (MRT)" pitchFamily="2" charset="-78"/>
                        </a:rPr>
                        <a:t>2409</a:t>
                      </a:r>
                      <a:endParaRPr lang="en-US" sz="1500">
                        <a:latin typeface="Calibri"/>
                        <a:ea typeface="Calibri"/>
                        <a:cs typeface="A  Mitra_1 (MRT)" pitchFamily="2" charset="-78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latin typeface="Calibri"/>
                          <a:ea typeface="Calibri"/>
                          <a:cs typeface="A  Mitra_1 (MRT)" pitchFamily="2" charset="-78"/>
                        </a:rPr>
                        <a:t>MIT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>
                          <a:latin typeface="Calibri"/>
                          <a:ea typeface="Calibri"/>
                          <a:cs typeface="A  Mitra_1 (MRT)" pitchFamily="2" charset="-78"/>
                        </a:rPr>
                        <a:t>1</a:t>
                      </a:r>
                      <a:endParaRPr lang="en-US" sz="1500">
                        <a:latin typeface="Calibri"/>
                        <a:ea typeface="Calibri"/>
                        <a:cs typeface="A  Mitra_1 (MRT)" pitchFamily="2" charset="-78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dirty="0">
                          <a:latin typeface="Calibri"/>
                          <a:ea typeface="Calibri"/>
                          <a:cs typeface="A  Mitra_1 (MRT)" pitchFamily="2" charset="-78"/>
                        </a:rPr>
                        <a:t>--</a:t>
                      </a:r>
                      <a:endParaRPr lang="en-US" sz="1500" dirty="0">
                        <a:latin typeface="Calibri"/>
                        <a:ea typeface="Calibri"/>
                        <a:cs typeface="A  Mitra_1 (MRT)" pitchFamily="2" charset="-78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9344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latin typeface="Calibri"/>
                          <a:ea typeface="Calibri"/>
                          <a:cs typeface="A  Mitra_1 (MRT)" pitchFamily="2" charset="-78"/>
                        </a:rPr>
                        <a:t>24/0</a:t>
                      </a:r>
                      <a:endParaRPr lang="en-US" sz="1500" dirty="0">
                        <a:latin typeface="Calibri"/>
                        <a:ea typeface="Calibri"/>
                        <a:cs typeface="A  Mitra_1 (MRT)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>
                          <a:latin typeface="Calibri"/>
                          <a:ea typeface="Calibri"/>
                          <a:cs typeface="A  Mitra_1 (MRT)" pitchFamily="2" charset="-78"/>
                        </a:rPr>
                        <a:t>623</a:t>
                      </a:r>
                      <a:endParaRPr lang="en-US" sz="1500">
                        <a:latin typeface="Calibri"/>
                        <a:ea typeface="Calibri"/>
                        <a:cs typeface="A  Mitra_1 (MRT)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latin typeface="Calibri"/>
                          <a:ea typeface="Calibri"/>
                          <a:cs typeface="A  Mitra_1 (MRT)" pitchFamily="2" charset="-78"/>
                        </a:rPr>
                        <a:t>Cal. Tech</a:t>
                      </a:r>
                      <a:endParaRPr lang="en-US" sz="1500" dirty="0">
                        <a:latin typeface="Calibri"/>
                        <a:ea typeface="Calibri"/>
                        <a:cs typeface="A  Mitra_1 (MRT)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>
                          <a:latin typeface="Calibri"/>
                          <a:ea typeface="Calibri"/>
                          <a:cs typeface="A  Mitra_1 (MRT)" pitchFamily="2" charset="-78"/>
                        </a:rPr>
                        <a:t>2</a:t>
                      </a:r>
                      <a:endParaRPr lang="en-US" sz="1500">
                        <a:latin typeface="Calibri"/>
                        <a:ea typeface="Calibri"/>
                        <a:cs typeface="A  Mitra_1 (MRT)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dirty="0">
                          <a:latin typeface="Calibri"/>
                          <a:ea typeface="Calibri"/>
                          <a:cs typeface="A  Mitra_1 (MRT)" pitchFamily="2" charset="-78"/>
                        </a:rPr>
                        <a:t>--</a:t>
                      </a:r>
                      <a:endParaRPr lang="en-US" sz="1500" dirty="0">
                        <a:latin typeface="Calibri"/>
                        <a:ea typeface="Calibri"/>
                        <a:cs typeface="A  Mitra_1 (MRT)" pitchFamily="2" charset="-78"/>
                      </a:endParaRPr>
                    </a:p>
                  </a:txBody>
                  <a:tcPr marL="68580" marR="68580" marT="0" marB="0"/>
                </a:tc>
              </a:tr>
              <a:tr h="79729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latin typeface="Calibri"/>
                          <a:ea typeface="Calibri"/>
                          <a:cs typeface="A  Mitra_1 (MRT)" pitchFamily="2" charset="-78"/>
                        </a:rPr>
                        <a:t>21/4</a:t>
                      </a:r>
                      <a:endParaRPr lang="en-US" sz="1500" dirty="0">
                        <a:latin typeface="Calibri"/>
                        <a:ea typeface="Calibri"/>
                        <a:cs typeface="A  Mitra_1 (MRT)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>
                          <a:latin typeface="Calibri"/>
                          <a:ea typeface="Calibri"/>
                          <a:cs typeface="A  Mitra_1 (MRT)" pitchFamily="2" charset="-78"/>
                        </a:rPr>
                        <a:t>2563</a:t>
                      </a:r>
                      <a:endParaRPr lang="en-US" sz="1500">
                        <a:latin typeface="Calibri"/>
                        <a:ea typeface="Calibri"/>
                        <a:cs typeface="A  Mitra_1 (MRT)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latin typeface="Calibri"/>
                          <a:ea typeface="Calibri"/>
                          <a:cs typeface="A  Mitra_1 (MRT)" pitchFamily="2" charset="-78"/>
                        </a:rPr>
                        <a:t>Uinv. Cal. Berkeley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dirty="0">
                          <a:latin typeface="Calibri"/>
                          <a:ea typeface="Calibri"/>
                          <a:cs typeface="A  Mitra_1 (MRT)" pitchFamily="2" charset="-78"/>
                        </a:rPr>
                        <a:t>3</a:t>
                      </a:r>
                      <a:endParaRPr lang="en-US" sz="1500" dirty="0">
                        <a:latin typeface="Calibri"/>
                        <a:ea typeface="Calibri"/>
                        <a:cs typeface="A  Mitra_1 (MRT)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dirty="0">
                          <a:latin typeface="Calibri"/>
                          <a:ea typeface="Calibri"/>
                          <a:cs typeface="A  Mitra_1 (MRT)" pitchFamily="2" charset="-78"/>
                        </a:rPr>
                        <a:t>--</a:t>
                      </a:r>
                      <a:endParaRPr lang="en-US" sz="1500" dirty="0">
                        <a:latin typeface="Calibri"/>
                        <a:ea typeface="Calibri"/>
                        <a:cs typeface="A  Mitra_1 (MRT)" pitchFamily="2" charset="-78"/>
                      </a:endParaRPr>
                    </a:p>
                  </a:txBody>
                  <a:tcPr marL="68580" marR="68580" marT="0" marB="0"/>
                </a:tc>
              </a:tr>
              <a:tr h="80570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latin typeface="Calibri"/>
                          <a:ea typeface="Calibri"/>
                          <a:cs typeface="A  Mitra_1 (MRT)" pitchFamily="2" charset="-78"/>
                        </a:rPr>
                        <a:t>5/4</a:t>
                      </a:r>
                      <a:endParaRPr lang="en-US" sz="1500" dirty="0">
                        <a:latin typeface="Calibri"/>
                        <a:ea typeface="Calibri"/>
                        <a:cs typeface="A  Mitra_1 (MRT)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>
                          <a:latin typeface="Calibri"/>
                          <a:ea typeface="Calibri"/>
                          <a:cs typeface="A  Mitra_1 (MRT)" pitchFamily="2" charset="-78"/>
                        </a:rPr>
                        <a:t>122</a:t>
                      </a:r>
                      <a:endParaRPr lang="en-US" sz="1500">
                        <a:latin typeface="Calibri"/>
                        <a:ea typeface="Calibri"/>
                        <a:cs typeface="A  Mitra_1 (MRT)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dirty="0">
                          <a:latin typeface="Calibri"/>
                          <a:ea typeface="Calibri"/>
                          <a:cs typeface="A  Mitra_1 (MRT)" pitchFamily="2" charset="-78"/>
                        </a:rPr>
                        <a:t>دانشگاه فردوسی مشهد</a:t>
                      </a:r>
                      <a:endParaRPr lang="en-US" sz="1500" dirty="0">
                        <a:latin typeface="Calibri"/>
                        <a:ea typeface="Calibri"/>
                        <a:cs typeface="A  Mitra_1 (MRT)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b="1">
                          <a:latin typeface="Calibri"/>
                          <a:ea typeface="Calibri"/>
                          <a:cs typeface="A  Mitra_1 (MRT)" pitchFamily="2" charset="-78"/>
                        </a:rPr>
                        <a:t>560</a:t>
                      </a:r>
                      <a:endParaRPr lang="en-US" sz="1500">
                        <a:latin typeface="Calibri"/>
                        <a:ea typeface="Calibri"/>
                        <a:cs typeface="A  Mitra_1 (MRT)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b="1" dirty="0">
                          <a:latin typeface="Calibri"/>
                          <a:ea typeface="Calibri"/>
                          <a:cs typeface="A  Mitra_1 (MRT)" pitchFamily="2" charset="-78"/>
                        </a:rPr>
                        <a:t>100</a:t>
                      </a:r>
                      <a:endParaRPr lang="en-US" sz="1500" dirty="0">
                        <a:latin typeface="Calibri"/>
                        <a:ea typeface="Calibri"/>
                        <a:cs typeface="A  Mitra_1 (MRT)" pitchFamily="2" charset="-78"/>
                      </a:endParaRPr>
                    </a:p>
                  </a:txBody>
                  <a:tcPr marL="68580" marR="68580" marT="0" marB="0"/>
                </a:tc>
              </a:tr>
              <a:tr h="39344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latin typeface="Calibri"/>
                          <a:ea typeface="Calibri"/>
                          <a:cs typeface="A  Mitra_1 (MRT)" pitchFamily="2" charset="-78"/>
                        </a:rPr>
                        <a:t>5/0</a:t>
                      </a:r>
                      <a:endParaRPr lang="en-US" sz="1500" dirty="0">
                        <a:latin typeface="Calibri"/>
                        <a:ea typeface="Calibri"/>
                        <a:cs typeface="A  Mitra_1 (MRT)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>
                          <a:latin typeface="Calibri"/>
                          <a:ea typeface="Calibri"/>
                          <a:cs typeface="A  Mitra_1 (MRT)" pitchFamily="2" charset="-78"/>
                        </a:rPr>
                        <a:t>61</a:t>
                      </a:r>
                      <a:endParaRPr lang="en-US" sz="1500">
                        <a:latin typeface="Calibri"/>
                        <a:ea typeface="Calibri"/>
                        <a:cs typeface="A  Mitra_1 (MRT)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>
                          <a:latin typeface="Calibri"/>
                          <a:ea typeface="Calibri"/>
                          <a:cs typeface="A  Mitra_1 (MRT)" pitchFamily="2" charset="-78"/>
                        </a:rPr>
                        <a:t>دانشگاه تبریز</a:t>
                      </a:r>
                      <a:endParaRPr lang="en-US" sz="1500">
                        <a:latin typeface="Calibri"/>
                        <a:ea typeface="Calibri"/>
                        <a:cs typeface="A  Mitra_1 (MRT)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b="1">
                          <a:latin typeface="Calibri"/>
                          <a:ea typeface="Calibri"/>
                          <a:cs typeface="A  Mitra_1 (MRT)" pitchFamily="2" charset="-78"/>
                        </a:rPr>
                        <a:t>585</a:t>
                      </a:r>
                      <a:endParaRPr lang="en-US" sz="1500">
                        <a:latin typeface="Calibri"/>
                        <a:ea typeface="Calibri"/>
                        <a:cs typeface="A  Mitra_1 (MRT)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b="1" dirty="0">
                          <a:latin typeface="Calibri"/>
                          <a:ea typeface="Calibri"/>
                          <a:cs typeface="A  Mitra_1 (MRT)" pitchFamily="2" charset="-78"/>
                        </a:rPr>
                        <a:t>116</a:t>
                      </a:r>
                      <a:endParaRPr lang="en-US" sz="1500" dirty="0">
                        <a:latin typeface="Calibri"/>
                        <a:ea typeface="Calibri"/>
                        <a:cs typeface="A  Mitra_1 (MRT)" pitchFamily="2" charset="-78"/>
                      </a:endParaRPr>
                    </a:p>
                  </a:txBody>
                  <a:tcPr marL="68580" marR="68580" marT="0" marB="0"/>
                </a:tc>
              </a:tr>
              <a:tr h="80570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latin typeface="Calibri"/>
                          <a:ea typeface="Calibri"/>
                          <a:cs typeface="A  Mitra_1 (MRT)" pitchFamily="2" charset="-78"/>
                        </a:rPr>
                        <a:t>4/7</a:t>
                      </a:r>
                      <a:endParaRPr lang="en-US" sz="1500" dirty="0">
                        <a:latin typeface="Calibri"/>
                        <a:ea typeface="Calibri"/>
                        <a:cs typeface="A  Mitra_1 (MRT)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>
                          <a:latin typeface="Calibri"/>
                          <a:ea typeface="Calibri"/>
                          <a:cs typeface="A  Mitra_1 (MRT)" pitchFamily="2" charset="-78"/>
                        </a:rPr>
                        <a:t>53</a:t>
                      </a:r>
                      <a:endParaRPr lang="en-US" sz="1500">
                        <a:latin typeface="Calibri"/>
                        <a:ea typeface="Calibri"/>
                        <a:cs typeface="A  Mitra_1 (MRT)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>
                          <a:latin typeface="Calibri"/>
                          <a:ea typeface="Calibri"/>
                          <a:cs typeface="A  Mitra_1 (MRT)" pitchFamily="2" charset="-78"/>
                        </a:rPr>
                        <a:t>دانشگاه علم و صنعت</a:t>
                      </a:r>
                      <a:endParaRPr lang="en-US" sz="1500">
                        <a:latin typeface="Calibri"/>
                        <a:ea typeface="Calibri"/>
                        <a:cs typeface="A  Mitra_1 (MRT)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b="1">
                          <a:latin typeface="Calibri"/>
                          <a:ea typeface="Calibri"/>
                          <a:cs typeface="A  Mitra_1 (MRT)" pitchFamily="2" charset="-78"/>
                        </a:rPr>
                        <a:t>616</a:t>
                      </a:r>
                      <a:endParaRPr lang="en-US" sz="1500">
                        <a:latin typeface="Calibri"/>
                        <a:ea typeface="Calibri"/>
                        <a:cs typeface="A  Mitra_1 (MRT)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b="1" dirty="0">
                          <a:latin typeface="Calibri"/>
                          <a:ea typeface="Calibri"/>
                          <a:cs typeface="A  Mitra_1 (MRT)" pitchFamily="2" charset="-78"/>
                        </a:rPr>
                        <a:t>134</a:t>
                      </a:r>
                      <a:endParaRPr lang="en-US" sz="1500" dirty="0">
                        <a:latin typeface="Calibri"/>
                        <a:ea typeface="Calibri"/>
                        <a:cs typeface="A  Mitra_1 (MRT)" pitchFamily="2" charset="-78"/>
                      </a:endParaRPr>
                    </a:p>
                  </a:txBody>
                  <a:tcPr marL="68580" marR="68580" marT="0" marB="0"/>
                </a:tc>
              </a:tr>
              <a:tr h="39344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latin typeface="Calibri"/>
                          <a:ea typeface="Calibri"/>
                          <a:cs typeface="A  Mitra_1 (MRT)" pitchFamily="2" charset="-78"/>
                        </a:rPr>
                        <a:t>4/6</a:t>
                      </a:r>
                      <a:endParaRPr lang="en-US" sz="1500" dirty="0">
                        <a:latin typeface="Calibri"/>
                        <a:ea typeface="Calibri"/>
                        <a:cs typeface="A  Mitra_1 (MRT)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>
                          <a:latin typeface="Calibri"/>
                          <a:ea typeface="Calibri"/>
                          <a:cs typeface="A  Mitra_1 (MRT)" pitchFamily="2" charset="-78"/>
                        </a:rPr>
                        <a:t>89</a:t>
                      </a:r>
                      <a:endParaRPr lang="en-US" sz="1500">
                        <a:latin typeface="Calibri"/>
                        <a:ea typeface="Calibri"/>
                        <a:cs typeface="A  Mitra_1 (MRT)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>
                          <a:latin typeface="Calibri"/>
                          <a:ea typeface="Calibri"/>
                          <a:cs typeface="A  Mitra_1 (MRT)" pitchFamily="2" charset="-78"/>
                        </a:rPr>
                        <a:t>دانشگاه شریف</a:t>
                      </a:r>
                      <a:endParaRPr lang="en-US" sz="1500">
                        <a:latin typeface="Calibri"/>
                        <a:ea typeface="Calibri"/>
                        <a:cs typeface="A  Mitra_1 (MRT)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b="1">
                          <a:latin typeface="Calibri"/>
                          <a:ea typeface="Calibri"/>
                          <a:cs typeface="A  Mitra_1 (MRT)" pitchFamily="2" charset="-78"/>
                        </a:rPr>
                        <a:t>620</a:t>
                      </a:r>
                      <a:endParaRPr lang="en-US" sz="1500">
                        <a:latin typeface="Calibri"/>
                        <a:ea typeface="Calibri"/>
                        <a:cs typeface="A  Mitra_1 (MRT)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b="1" dirty="0">
                          <a:latin typeface="Calibri"/>
                          <a:ea typeface="Calibri"/>
                          <a:cs typeface="A  Mitra_1 (MRT)" pitchFamily="2" charset="-78"/>
                        </a:rPr>
                        <a:t>138</a:t>
                      </a:r>
                      <a:endParaRPr lang="en-US" sz="1500" dirty="0">
                        <a:latin typeface="Calibri"/>
                        <a:ea typeface="Calibri"/>
                        <a:cs typeface="A  Mitra_1 (MRT)" pitchFamily="2" charset="-78"/>
                      </a:endParaRPr>
                    </a:p>
                  </a:txBody>
                  <a:tcPr marL="68580" marR="68580" marT="0" marB="0"/>
                </a:tc>
              </a:tr>
              <a:tr h="80570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latin typeface="Calibri"/>
                          <a:ea typeface="Calibri"/>
                          <a:cs typeface="A  Mitra_1 (MRT)" pitchFamily="2" charset="-78"/>
                        </a:rPr>
                        <a:t>4/5</a:t>
                      </a:r>
                      <a:endParaRPr lang="en-US" sz="1500" dirty="0">
                        <a:latin typeface="Calibri"/>
                        <a:ea typeface="Calibri"/>
                        <a:cs typeface="A  Mitra_1 (MRT)" pitchFamily="2" charset="-78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dirty="0">
                          <a:latin typeface="Calibri"/>
                          <a:ea typeface="Calibri"/>
                          <a:cs typeface="A  Mitra_1 (MRT)" pitchFamily="2" charset="-78"/>
                        </a:rPr>
                        <a:t>104</a:t>
                      </a:r>
                      <a:endParaRPr lang="en-US" sz="1500" dirty="0">
                        <a:latin typeface="Calibri"/>
                        <a:ea typeface="Calibri"/>
                        <a:cs typeface="A  Mitra_1 (MRT)" pitchFamily="2" charset="-78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dirty="0">
                          <a:latin typeface="Calibri"/>
                          <a:ea typeface="Calibri"/>
                          <a:cs typeface="A  Mitra_1 (MRT)" pitchFamily="2" charset="-78"/>
                        </a:rPr>
                        <a:t>دانشگاه صنعتی اصفهان</a:t>
                      </a:r>
                      <a:endParaRPr lang="en-US" sz="1500" dirty="0">
                        <a:latin typeface="Calibri"/>
                        <a:ea typeface="Calibri"/>
                        <a:cs typeface="A  Mitra_1 (MRT)" pitchFamily="2" charset="-78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b="1" dirty="0">
                          <a:latin typeface="Calibri"/>
                          <a:ea typeface="Calibri"/>
                          <a:cs typeface="A  Mitra_1 (MRT)" pitchFamily="2" charset="-78"/>
                        </a:rPr>
                        <a:t>629</a:t>
                      </a:r>
                      <a:endParaRPr lang="en-US" sz="1500" dirty="0">
                        <a:latin typeface="Calibri"/>
                        <a:ea typeface="Calibri"/>
                        <a:cs typeface="A  Mitra_1 (MRT)" pitchFamily="2" charset="-78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b="1" dirty="0">
                          <a:latin typeface="Calibri"/>
                          <a:ea typeface="Calibri"/>
                          <a:cs typeface="A  Mitra_1 (MRT)" pitchFamily="2" charset="-78"/>
                        </a:rPr>
                        <a:t>145</a:t>
                      </a:r>
                      <a:endParaRPr lang="en-US" sz="1500" dirty="0">
                        <a:latin typeface="Calibri"/>
                        <a:ea typeface="Calibri"/>
                        <a:cs typeface="A  Mitra_1 (MRT)" pitchFamily="2" charset="-78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4282" y="6324600"/>
            <a:ext cx="85725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100" dirty="0" smtClean="0">
                <a:cs typeface="A  Mitra_1 (MRT)" pitchFamily="2" charset="-78"/>
              </a:rPr>
              <a:t>* در دوره زمانی 2010 تا 2013 براساس سهم هر دانشگاه، در مقالات پراستناد (10 درصد بالا)</a:t>
            </a:r>
            <a:endParaRPr lang="en-US" sz="1100" dirty="0" smtClean="0">
              <a:cs typeface="A  Mitra_1 (MRT)" pitchFamily="2" charset="-78"/>
            </a:endParaRPr>
          </a:p>
          <a:p>
            <a:pPr algn="r" rtl="1"/>
            <a:endParaRPr lang="en-US" sz="1100" dirty="0">
              <a:latin typeface="Times New Roman" pitchFamily="18" charset="0"/>
              <a:cs typeface="A  Mitra_1 (MRT)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-27384"/>
            <a:ext cx="8712968" cy="1001842"/>
          </a:xfrm>
        </p:spPr>
        <p:txBody>
          <a:bodyPr>
            <a:noAutofit/>
          </a:bodyPr>
          <a:lstStyle/>
          <a:p>
            <a:pPr rtl="1"/>
            <a:r>
              <a:rPr lang="fa-IR" sz="3000" b="1" dirty="0" smtClean="0">
                <a:solidFill>
                  <a:srgbClr val="FF0000"/>
                </a:solidFill>
                <a:cs typeface="A  Mitra_1 (MRT)" pitchFamily="2" charset="-78"/>
              </a:rPr>
              <a:t>علم</a:t>
            </a:r>
            <a:r>
              <a:rPr lang="fa-IR" sz="3000" b="1" dirty="0" smtClean="0">
                <a:solidFill>
                  <a:srgbClr val="0070C0"/>
                </a:solidFill>
                <a:cs typeface="A  Mitra_1 (MRT)" pitchFamily="2" charset="-78"/>
              </a:rPr>
              <a:t> به ما روشنایی و توانایی می بخشد و </a:t>
            </a:r>
            <a:br>
              <a:rPr lang="fa-IR" sz="3000" b="1" dirty="0" smtClean="0">
                <a:solidFill>
                  <a:srgbClr val="0070C0"/>
                </a:solidFill>
                <a:cs typeface="A  Mitra_1 (MRT)" pitchFamily="2" charset="-78"/>
              </a:rPr>
            </a:br>
            <a:r>
              <a:rPr lang="fa-IR" sz="3000" b="1" dirty="0" smtClean="0">
                <a:solidFill>
                  <a:srgbClr val="00B050"/>
                </a:solidFill>
                <a:cs typeface="A  Mitra_1 (MRT)" pitchFamily="2" charset="-78"/>
              </a:rPr>
              <a:t>ایمان</a:t>
            </a:r>
            <a:r>
              <a:rPr lang="fa-IR" sz="3000" b="1" dirty="0" smtClean="0">
                <a:solidFill>
                  <a:srgbClr val="0070C0"/>
                </a:solidFill>
                <a:cs typeface="A  Mitra_1 (MRT)" pitchFamily="2" charset="-78"/>
              </a:rPr>
              <a:t> عشق و امید و گرمی</a:t>
            </a: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908720"/>
            <a:ext cx="8820472" cy="5949280"/>
          </a:xfrm>
        </p:spPr>
        <p:txBody>
          <a:bodyPr>
            <a:normAutofit fontScale="55000" lnSpcReduction="20000"/>
          </a:bodyPr>
          <a:lstStyle/>
          <a:p>
            <a:pPr algn="just" rtl="1">
              <a:lnSpc>
                <a:spcPct val="170000"/>
              </a:lnSpc>
            </a:pPr>
            <a:r>
              <a:rPr lang="fa-IR" sz="4300" dirty="0" smtClean="0">
                <a:solidFill>
                  <a:srgbClr val="FF0000"/>
                </a:solidFill>
                <a:cs typeface="A  Mitra_1 (MRT)" pitchFamily="2" charset="-78"/>
              </a:rPr>
              <a:t>علم </a:t>
            </a:r>
            <a:r>
              <a:rPr lang="fa-IR" sz="4000" dirty="0" smtClean="0">
                <a:solidFill>
                  <a:schemeClr val="tx1"/>
                </a:solidFill>
                <a:cs typeface="A  Mitra_1 (MRT)" pitchFamily="2" charset="-78"/>
              </a:rPr>
              <a:t>ابزار می سازد			و	</a:t>
            </a:r>
            <a:r>
              <a:rPr lang="fa-IR" sz="5100" dirty="0" smtClean="0">
                <a:solidFill>
                  <a:srgbClr val="00B050"/>
                </a:solidFill>
                <a:cs typeface="A  Mitra_1 (MRT)" pitchFamily="2" charset="-78"/>
              </a:rPr>
              <a:t>ایمان</a:t>
            </a:r>
            <a:r>
              <a:rPr lang="fa-IR" sz="4000" dirty="0" smtClean="0">
                <a:solidFill>
                  <a:schemeClr val="tx1"/>
                </a:solidFill>
                <a:cs typeface="A  Mitra_1 (MRT)" pitchFamily="2" charset="-78"/>
              </a:rPr>
              <a:t> مقصد</a:t>
            </a:r>
          </a:p>
          <a:p>
            <a:pPr algn="just" rtl="1">
              <a:lnSpc>
                <a:spcPct val="170000"/>
              </a:lnSpc>
            </a:pPr>
            <a:r>
              <a:rPr lang="fa-IR" sz="4300" dirty="0" smtClean="0">
                <a:solidFill>
                  <a:srgbClr val="FF0000"/>
                </a:solidFill>
                <a:cs typeface="A  Mitra_1 (MRT)" pitchFamily="2" charset="-78"/>
              </a:rPr>
              <a:t>علم</a:t>
            </a:r>
            <a:r>
              <a:rPr lang="fa-IR" sz="4000" dirty="0" smtClean="0">
                <a:solidFill>
                  <a:schemeClr val="tx1"/>
                </a:solidFill>
                <a:cs typeface="A  Mitra_1 (MRT)" pitchFamily="2" charset="-78"/>
              </a:rPr>
              <a:t> سرعت می دهد		و	</a:t>
            </a:r>
            <a:r>
              <a:rPr lang="fa-IR" sz="5100" dirty="0" smtClean="0">
                <a:solidFill>
                  <a:srgbClr val="00B050"/>
                </a:solidFill>
                <a:cs typeface="A  Mitra_1 (MRT)" pitchFamily="2" charset="-78"/>
              </a:rPr>
              <a:t>ایمان</a:t>
            </a:r>
            <a:r>
              <a:rPr lang="fa-IR" sz="4000" dirty="0" smtClean="0">
                <a:solidFill>
                  <a:schemeClr val="tx1"/>
                </a:solidFill>
                <a:cs typeface="A  Mitra_1 (MRT)" pitchFamily="2" charset="-78"/>
              </a:rPr>
              <a:t> جهت</a:t>
            </a:r>
          </a:p>
          <a:p>
            <a:pPr algn="just" rtl="1">
              <a:lnSpc>
                <a:spcPct val="170000"/>
              </a:lnSpc>
            </a:pPr>
            <a:r>
              <a:rPr lang="fa-IR" sz="4300" dirty="0" smtClean="0">
                <a:solidFill>
                  <a:srgbClr val="FF0000"/>
                </a:solidFill>
                <a:cs typeface="A  Mitra_1 (MRT)" pitchFamily="2" charset="-78"/>
              </a:rPr>
              <a:t>علم</a:t>
            </a:r>
            <a:r>
              <a:rPr lang="fa-IR" sz="4000" dirty="0" smtClean="0">
                <a:solidFill>
                  <a:schemeClr val="tx1"/>
                </a:solidFill>
                <a:cs typeface="A  Mitra_1 (MRT)" pitchFamily="2" charset="-78"/>
              </a:rPr>
              <a:t> توانستن است	</a:t>
            </a:r>
            <a:r>
              <a:rPr lang="fa-IR" sz="4000" smtClean="0">
                <a:solidFill>
                  <a:schemeClr val="tx1"/>
                </a:solidFill>
                <a:cs typeface="A  Mitra_1 (MRT)" pitchFamily="2" charset="-78"/>
              </a:rPr>
              <a:t>		و</a:t>
            </a:r>
            <a:r>
              <a:rPr lang="fa-IR" sz="4000" dirty="0" smtClean="0">
                <a:solidFill>
                  <a:schemeClr val="tx1"/>
                </a:solidFill>
                <a:cs typeface="A  Mitra_1 (MRT)" pitchFamily="2" charset="-78"/>
              </a:rPr>
              <a:t>	</a:t>
            </a:r>
            <a:r>
              <a:rPr lang="fa-IR" sz="5100" dirty="0" smtClean="0">
                <a:solidFill>
                  <a:srgbClr val="00B050"/>
                </a:solidFill>
                <a:cs typeface="A  Mitra_1 (MRT)" pitchFamily="2" charset="-78"/>
              </a:rPr>
              <a:t>ایمان</a:t>
            </a:r>
            <a:r>
              <a:rPr lang="fa-IR" sz="4000" dirty="0" smtClean="0">
                <a:solidFill>
                  <a:schemeClr val="tx1"/>
                </a:solidFill>
                <a:cs typeface="A  Mitra_1 (MRT)" pitchFamily="2" charset="-78"/>
              </a:rPr>
              <a:t> خوب خواستن</a:t>
            </a:r>
          </a:p>
          <a:p>
            <a:pPr algn="just" rtl="1">
              <a:lnSpc>
                <a:spcPct val="170000"/>
              </a:lnSpc>
            </a:pPr>
            <a:r>
              <a:rPr lang="fa-IR" sz="5000" dirty="0" smtClean="0">
                <a:solidFill>
                  <a:srgbClr val="FF0000"/>
                </a:solidFill>
                <a:cs typeface="A  Mitra_1 (MRT)" pitchFamily="2" charset="-78"/>
              </a:rPr>
              <a:t>علم </a:t>
            </a:r>
            <a:r>
              <a:rPr lang="fa-IR" sz="3400" dirty="0" smtClean="0">
                <a:solidFill>
                  <a:schemeClr val="tx1"/>
                </a:solidFill>
                <a:cs typeface="A  Mitra_1 (MRT)" pitchFamily="2" charset="-78"/>
              </a:rPr>
              <a:t>می نمایاند که چه هست		و	</a:t>
            </a:r>
            <a:r>
              <a:rPr lang="fa-IR" sz="4400" dirty="0" smtClean="0">
                <a:solidFill>
                  <a:srgbClr val="00B050"/>
                </a:solidFill>
                <a:cs typeface="A  Mitra_1 (MRT)" pitchFamily="2" charset="-78"/>
              </a:rPr>
              <a:t>ایمان</a:t>
            </a:r>
            <a:r>
              <a:rPr lang="fa-IR" sz="3400" dirty="0" smtClean="0">
                <a:solidFill>
                  <a:schemeClr val="tx1"/>
                </a:solidFill>
                <a:cs typeface="A  Mitra_1 (MRT)" pitchFamily="2" charset="-78"/>
              </a:rPr>
              <a:t> الهام می بخشد که چه باید کرد</a:t>
            </a:r>
          </a:p>
          <a:p>
            <a:pPr algn="just" rtl="1">
              <a:lnSpc>
                <a:spcPct val="170000"/>
              </a:lnSpc>
            </a:pPr>
            <a:r>
              <a:rPr lang="fa-IR" sz="4900" dirty="0" smtClean="0">
                <a:solidFill>
                  <a:srgbClr val="FF0000"/>
                </a:solidFill>
                <a:cs typeface="A  Mitra_1 (MRT)" pitchFamily="2" charset="-78"/>
              </a:rPr>
              <a:t>علم</a:t>
            </a:r>
            <a:r>
              <a:rPr lang="fa-IR" sz="4000" dirty="0" smtClean="0">
                <a:solidFill>
                  <a:schemeClr val="tx1"/>
                </a:solidFill>
                <a:cs typeface="A  Mitra_1 (MRT)" pitchFamily="2" charset="-78"/>
              </a:rPr>
              <a:t> انقلاب برون است		و	</a:t>
            </a:r>
            <a:r>
              <a:rPr lang="fa-IR" sz="4400" dirty="0" smtClean="0">
                <a:solidFill>
                  <a:srgbClr val="00B050"/>
                </a:solidFill>
                <a:cs typeface="A  Mitra_1 (MRT)" pitchFamily="2" charset="-78"/>
              </a:rPr>
              <a:t>ایمان</a:t>
            </a:r>
            <a:r>
              <a:rPr lang="fa-IR" sz="4000" dirty="0" smtClean="0">
                <a:solidFill>
                  <a:schemeClr val="tx1"/>
                </a:solidFill>
                <a:cs typeface="A  Mitra_1 (MRT)" pitchFamily="2" charset="-78"/>
              </a:rPr>
              <a:t> انقلاب درون</a:t>
            </a:r>
          </a:p>
          <a:p>
            <a:pPr algn="just" rtl="1">
              <a:lnSpc>
                <a:spcPct val="170000"/>
              </a:lnSpc>
            </a:pPr>
            <a:r>
              <a:rPr lang="fa-IR" sz="4900" dirty="0" smtClean="0">
                <a:solidFill>
                  <a:srgbClr val="FF0000"/>
                </a:solidFill>
                <a:cs typeface="A  Mitra_1 (MRT)" pitchFamily="2" charset="-78"/>
              </a:rPr>
              <a:t>علم</a:t>
            </a:r>
            <a:r>
              <a:rPr lang="fa-IR" sz="4000" dirty="0" smtClean="0">
                <a:solidFill>
                  <a:schemeClr val="tx1"/>
                </a:solidFill>
                <a:cs typeface="A  Mitra_1 (MRT)" pitchFamily="2" charset="-78"/>
              </a:rPr>
              <a:t> زیبایی عقل است		و	</a:t>
            </a:r>
            <a:r>
              <a:rPr lang="fa-IR" sz="4400" dirty="0" smtClean="0">
                <a:solidFill>
                  <a:srgbClr val="00B050"/>
                </a:solidFill>
                <a:cs typeface="A  Mitra_1 (MRT)" pitchFamily="2" charset="-78"/>
              </a:rPr>
              <a:t>ایمان</a:t>
            </a:r>
            <a:r>
              <a:rPr lang="fa-IR" sz="4000" dirty="0" smtClean="0">
                <a:solidFill>
                  <a:schemeClr val="tx1"/>
                </a:solidFill>
                <a:cs typeface="A  Mitra_1 (MRT)" pitchFamily="2" charset="-78"/>
              </a:rPr>
              <a:t> زیبایی احساس</a:t>
            </a:r>
          </a:p>
          <a:p>
            <a:pPr algn="just" rtl="1">
              <a:lnSpc>
                <a:spcPct val="170000"/>
              </a:lnSpc>
            </a:pPr>
            <a:r>
              <a:rPr lang="fa-IR" sz="4900" dirty="0" smtClean="0">
                <a:solidFill>
                  <a:srgbClr val="FF0000"/>
                </a:solidFill>
                <a:cs typeface="A  Mitra_1 (MRT)" pitchFamily="2" charset="-78"/>
              </a:rPr>
              <a:t>علم</a:t>
            </a:r>
            <a:r>
              <a:rPr lang="fa-IR" sz="4000" dirty="0" smtClean="0">
                <a:solidFill>
                  <a:schemeClr val="tx1"/>
                </a:solidFill>
                <a:cs typeface="A  Mitra_1 (MRT)" pitchFamily="2" charset="-78"/>
              </a:rPr>
              <a:t> امنیت برونی است		و	</a:t>
            </a:r>
            <a:r>
              <a:rPr lang="fa-IR" sz="4400" dirty="0" smtClean="0">
                <a:solidFill>
                  <a:srgbClr val="00B050"/>
                </a:solidFill>
                <a:cs typeface="A  Mitra_1 (MRT)" pitchFamily="2" charset="-78"/>
              </a:rPr>
              <a:t>ایمان</a:t>
            </a:r>
            <a:r>
              <a:rPr lang="fa-IR" sz="4000" dirty="0" smtClean="0">
                <a:solidFill>
                  <a:schemeClr val="tx1"/>
                </a:solidFill>
                <a:cs typeface="A  Mitra_1 (MRT)" pitchFamily="2" charset="-78"/>
              </a:rPr>
              <a:t> امنیت درونی</a:t>
            </a:r>
          </a:p>
          <a:p>
            <a:pPr lvl="4" rtl="1">
              <a:lnSpc>
                <a:spcPct val="170000"/>
              </a:lnSpc>
            </a:pPr>
            <a:endParaRPr lang="fa-IR" sz="2500" dirty="0" smtClean="0">
              <a:solidFill>
                <a:schemeClr val="tx1"/>
              </a:solidFill>
              <a:cs typeface="A  Mitra_1 (MRT)" pitchFamily="2" charset="-78"/>
            </a:endParaRPr>
          </a:p>
          <a:p>
            <a:pPr lvl="8" rtl="1">
              <a:lnSpc>
                <a:spcPct val="170000"/>
              </a:lnSpc>
            </a:pPr>
            <a:r>
              <a:rPr lang="fa-IR" sz="3300" dirty="0" smtClean="0">
                <a:solidFill>
                  <a:schemeClr val="accent6">
                    <a:lumMod val="50000"/>
                  </a:schemeClr>
                </a:solidFill>
                <a:cs typeface="A  Mitra_1 (MRT)" pitchFamily="2" charset="-78"/>
              </a:rPr>
              <a:t>”شهید استاد آیت ا... مطهری“	</a:t>
            </a:r>
            <a:endParaRPr lang="en-US" sz="3300" dirty="0" smtClean="0">
              <a:solidFill>
                <a:schemeClr val="accent6">
                  <a:lumMod val="50000"/>
                </a:schemeClr>
              </a:solidFill>
              <a:cs typeface="A  Mitra_1 (MRT)" pitchFamily="2" charset="-78"/>
            </a:endParaRPr>
          </a:p>
          <a:p>
            <a:pPr>
              <a:lnSpc>
                <a:spcPct val="17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914400"/>
          <a:ext cx="8153400" cy="518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0680"/>
                <a:gridCol w="1630680"/>
                <a:gridCol w="1630680"/>
                <a:gridCol w="1630680"/>
                <a:gridCol w="1630680"/>
              </a:tblGrid>
              <a:tr h="39344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FF0000"/>
                          </a:solidFill>
                          <a:cs typeface="A  Mitra_1 (MRT)" pitchFamily="2" charset="-78"/>
                        </a:rPr>
                        <a:t>Top 10%</a:t>
                      </a:r>
                      <a:endParaRPr lang="en-US" sz="15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  Mitra_1 (MRT)" pitchFamily="2" charset="-78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rgbClr val="FF0000"/>
                          </a:solidFill>
                          <a:cs typeface="A  Mitra_1 (MRT)" pitchFamily="2" charset="-78"/>
                        </a:rPr>
                        <a:t>تعداد مقالات</a:t>
                      </a:r>
                      <a:endParaRPr lang="en-US" sz="15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  Mitra_1 (MRT)" pitchFamily="2" charset="-78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rgbClr val="FF0000"/>
                          </a:solidFill>
                          <a:cs typeface="A  Mitra_1 (MRT)" pitchFamily="2" charset="-78"/>
                        </a:rPr>
                        <a:t>نام دانشگاه</a:t>
                      </a:r>
                      <a:endParaRPr lang="en-US" sz="15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  Mitra_1 (MRT)" pitchFamily="2" charset="-78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rgbClr val="FF0000"/>
                          </a:solidFill>
                          <a:cs typeface="A  Mitra_1 (MRT)" pitchFamily="2" charset="-78"/>
                        </a:rPr>
                        <a:t>رتبه در جهان</a:t>
                      </a:r>
                      <a:endParaRPr lang="en-US" sz="15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  Mitra_1 (MRT)" pitchFamily="2" charset="-78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rgbClr val="FF0000"/>
                          </a:solidFill>
                          <a:cs typeface="A  Mitra_1 (MRT)" pitchFamily="2" charset="-78"/>
                        </a:rPr>
                        <a:t>رتبه در آسیا</a:t>
                      </a:r>
                      <a:endParaRPr lang="en-US" sz="15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  Mitra_1 (MRT)" pitchFamily="2" charset="-78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44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  Mitra_1 (MRT)" pitchFamily="2" charset="-78"/>
                        </a:rPr>
                        <a:t>4/4</a:t>
                      </a:r>
                      <a:endParaRPr lang="en-US" sz="15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  Mitra_1 (MRT)" pitchFamily="2" charset="-78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  Mitra_1 (MRT)" pitchFamily="2" charset="-78"/>
                        </a:rPr>
                        <a:t>162</a:t>
                      </a:r>
                      <a:endParaRPr lang="en-US" sz="15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  Mitra_1 (MRT)" pitchFamily="2" charset="-78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  Mitra_1 (MRT)" pitchFamily="2" charset="-78"/>
                        </a:rPr>
                        <a:t>دانشگاه شیراز</a:t>
                      </a:r>
                      <a:endParaRPr lang="en-US" sz="15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  Mitra_1 (MRT)" pitchFamily="2" charset="-78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  Mitra_1 (MRT)" pitchFamily="2" charset="-78"/>
                        </a:rPr>
                        <a:t>648</a:t>
                      </a:r>
                      <a:endParaRPr lang="en-US" sz="15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  Mitra_1 (MRT)" pitchFamily="2" charset="-78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  Mitra_1 (MRT)" pitchFamily="2" charset="-78"/>
                        </a:rPr>
                        <a:t>158</a:t>
                      </a:r>
                      <a:endParaRPr lang="en-US" sz="15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  Mitra_1 (MRT)" pitchFamily="2" charset="-78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9344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  Mitra_1 (MRT)" pitchFamily="2" charset="-78"/>
                        </a:rPr>
                        <a:t>4/3</a:t>
                      </a:r>
                      <a:endParaRPr lang="en-US" sz="15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  Mitra_1 (MRT)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  Mitra_1 (MRT)" pitchFamily="2" charset="-78"/>
                        </a:rPr>
                        <a:t>98</a:t>
                      </a:r>
                      <a:endParaRPr lang="en-US" sz="15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  Mitra_1 (MRT)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  Mitra_1 (MRT)" pitchFamily="2" charset="-78"/>
                        </a:rPr>
                        <a:t>دانشگاه امیر کبیر</a:t>
                      </a:r>
                      <a:endParaRPr lang="en-US" sz="15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  Mitra_1 (MRT)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  Mitra_1 (MRT)" pitchFamily="2" charset="-78"/>
                        </a:rPr>
                        <a:t>656</a:t>
                      </a:r>
                      <a:endParaRPr lang="en-US" sz="15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  Mitra_1 (MRT)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  Mitra_1 (MRT)" pitchFamily="2" charset="-78"/>
                        </a:rPr>
                        <a:t>165</a:t>
                      </a:r>
                      <a:endParaRPr lang="en-US" sz="15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  Mitra_1 (MRT)" pitchFamily="2" charset="-78"/>
                      </a:endParaRPr>
                    </a:p>
                  </a:txBody>
                  <a:tcPr marL="68580" marR="68580" marT="0" marB="0"/>
                </a:tc>
              </a:tr>
              <a:tr h="79729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  Mitra_1 (MRT)" pitchFamily="2" charset="-78"/>
                        </a:rPr>
                        <a:t>3/6</a:t>
                      </a:r>
                      <a:endParaRPr lang="en-US" sz="15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  Mitra_1 (MRT)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  Mitra_1 (MRT)" pitchFamily="2" charset="-78"/>
                        </a:rPr>
                        <a:t>2290</a:t>
                      </a:r>
                      <a:endParaRPr lang="en-US" sz="15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  Mitra_1 (MRT)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  Mitra_1 (MRT)" pitchFamily="2" charset="-78"/>
                        </a:rPr>
                        <a:t>دانشگاه علوم پزشکی تهران</a:t>
                      </a:r>
                      <a:endParaRPr lang="en-US" sz="15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  Mitra_1 (MRT)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  Mitra_1 (MRT)" pitchFamily="2" charset="-78"/>
                        </a:rPr>
                        <a:t>694</a:t>
                      </a:r>
                      <a:endParaRPr lang="en-US" sz="15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  Mitra_1 (MRT)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  Mitra_1 (MRT)" pitchFamily="2" charset="-78"/>
                        </a:rPr>
                        <a:t>193</a:t>
                      </a:r>
                      <a:endParaRPr lang="en-US" sz="15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  Mitra_1 (MRT)" pitchFamily="2" charset="-78"/>
                      </a:endParaRPr>
                    </a:p>
                  </a:txBody>
                  <a:tcPr marL="68580" marR="68580" marT="0" marB="0"/>
                </a:tc>
              </a:tr>
              <a:tr h="80570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  Mitra_1 (MRT)" pitchFamily="2" charset="-78"/>
                        </a:rPr>
                        <a:t>3/5</a:t>
                      </a:r>
                      <a:endParaRPr lang="en-US" sz="15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  Mitra_1 (MRT)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  Mitra_1 (MRT)" pitchFamily="2" charset="-78"/>
                        </a:rPr>
                        <a:t>915</a:t>
                      </a:r>
                      <a:endParaRPr lang="en-US" sz="15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  Mitra_1 (MRT)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975" algn="l"/>
                        </a:tabLst>
                      </a:pPr>
                      <a:r>
                        <a:rPr lang="fa-IR" sz="1500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  Mitra_1 (MRT)" pitchFamily="2" charset="-78"/>
                        </a:rPr>
                        <a:t>	دانشگاه علوم پزشکی شهید بهشتی</a:t>
                      </a:r>
                      <a:endParaRPr lang="en-US" sz="15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  Mitra_1 (MRT)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  Mitra_1 (MRT)" pitchFamily="2" charset="-78"/>
                        </a:rPr>
                        <a:t>698</a:t>
                      </a:r>
                      <a:endParaRPr lang="en-US" sz="15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  Mitra_1 (MRT)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  Mitra_1 (MRT)" pitchFamily="2" charset="-78"/>
                        </a:rPr>
                        <a:t>196</a:t>
                      </a:r>
                      <a:endParaRPr lang="en-US" sz="15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  Mitra_1 (MRT)" pitchFamily="2" charset="-78"/>
                      </a:endParaRPr>
                    </a:p>
                  </a:txBody>
                  <a:tcPr marL="68580" marR="68580" marT="0" marB="0"/>
                </a:tc>
              </a:tr>
              <a:tr h="39344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  Mitra_1 (MRT)" pitchFamily="2" charset="-78"/>
                        </a:rPr>
                        <a:t>2/7</a:t>
                      </a:r>
                      <a:endParaRPr lang="en-US" sz="15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  Mitra_1 (MRT)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  Mitra_1 (MRT)" pitchFamily="2" charset="-78"/>
                        </a:rPr>
                        <a:t>372</a:t>
                      </a:r>
                      <a:endParaRPr lang="en-US" sz="15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  Mitra_1 (MRT)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4475" algn="l"/>
                        </a:tabLst>
                      </a:pPr>
                      <a:r>
                        <a:rPr lang="fa-IR" sz="1500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  Mitra_1 (MRT)" pitchFamily="2" charset="-78"/>
                        </a:rPr>
                        <a:t>	دانشگاه تربیت مدرس</a:t>
                      </a:r>
                      <a:endParaRPr lang="en-US" sz="15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  Mitra_1 (MRT)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  Mitra_1 (MRT)" pitchFamily="2" charset="-78"/>
                        </a:rPr>
                        <a:t>723</a:t>
                      </a:r>
                      <a:endParaRPr lang="en-US" sz="15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  Mitra_1 (MRT)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  Mitra_1 (MRT)" pitchFamily="2" charset="-78"/>
                        </a:rPr>
                        <a:t>215</a:t>
                      </a:r>
                      <a:endParaRPr lang="en-US" sz="15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  Mitra_1 (MRT)" pitchFamily="2" charset="-78"/>
                      </a:endParaRPr>
                    </a:p>
                  </a:txBody>
                  <a:tcPr marL="68580" marR="68580" marT="0" marB="0"/>
                </a:tc>
              </a:tr>
              <a:tr h="80570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  Mitra_1 (MRT)" pitchFamily="2" charset="-78"/>
                        </a:rPr>
                        <a:t>2/2</a:t>
                      </a:r>
                      <a:endParaRPr lang="en-US" sz="15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  Mitra_1 (MRT)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  Mitra_1 (MRT)" pitchFamily="2" charset="-78"/>
                        </a:rPr>
                        <a:t>395</a:t>
                      </a:r>
                      <a:endParaRPr lang="en-US" sz="15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  Mitra_1 (MRT)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  Mitra_1 (MRT)" pitchFamily="2" charset="-78"/>
                        </a:rPr>
                        <a:t>دانشگاه تهران</a:t>
                      </a:r>
                      <a:endParaRPr lang="en-US" sz="15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  Mitra_1 (MRT)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  Mitra_1 (MRT)" pitchFamily="2" charset="-78"/>
                        </a:rPr>
                        <a:t>732</a:t>
                      </a:r>
                      <a:endParaRPr lang="en-US" sz="15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  Mitra_1 (MRT)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  Mitra_1 (MRT)" pitchFamily="2" charset="-78"/>
                        </a:rPr>
                        <a:t>221</a:t>
                      </a:r>
                      <a:endParaRPr lang="en-US" sz="15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  Mitra_1 (MRT)" pitchFamily="2" charset="-78"/>
                      </a:endParaRPr>
                    </a:p>
                  </a:txBody>
                  <a:tcPr marL="68580" marR="68580" marT="0" marB="0"/>
                </a:tc>
              </a:tr>
              <a:tr h="39344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  Mitra_1 (MRT)" pitchFamily="2" charset="-78"/>
                        </a:rPr>
                        <a:t>2/2</a:t>
                      </a:r>
                      <a:endParaRPr lang="en-US" sz="15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  Mitra_1 (MRT)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  Mitra_1 (MRT)" pitchFamily="2" charset="-78"/>
                        </a:rPr>
                        <a:t>200</a:t>
                      </a:r>
                      <a:endParaRPr lang="en-US" sz="15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  Mitra_1 (MRT)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  Mitra_1 (MRT)" pitchFamily="2" charset="-78"/>
                        </a:rPr>
                        <a:t>دانشگاه شهید بهشتی</a:t>
                      </a:r>
                      <a:endParaRPr lang="en-US" sz="15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  Mitra_1 (MRT)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  Mitra_1 (MRT)" pitchFamily="2" charset="-78"/>
                        </a:rPr>
                        <a:t>733</a:t>
                      </a:r>
                      <a:endParaRPr lang="en-US" sz="15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  Mitra_1 (MRT)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  Mitra_1 (MRT)" pitchFamily="2" charset="-78"/>
                        </a:rPr>
                        <a:t>222</a:t>
                      </a:r>
                      <a:endParaRPr lang="en-US" sz="15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  Mitra_1 (MRT)" pitchFamily="2" charset="-78"/>
                      </a:endParaRPr>
                    </a:p>
                  </a:txBody>
                  <a:tcPr marL="68580" marR="68580" marT="0" marB="0"/>
                </a:tc>
              </a:tr>
              <a:tr h="80570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  Mitra_1 (MRT)" pitchFamily="2" charset="-78"/>
                        </a:rPr>
                        <a:t>1/2</a:t>
                      </a:r>
                      <a:endParaRPr lang="en-US" sz="15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  Mitra_1 (MRT)" pitchFamily="2" charset="-78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  Mitra_1 (MRT)" pitchFamily="2" charset="-78"/>
                        </a:rPr>
                        <a:t>94</a:t>
                      </a:r>
                      <a:endParaRPr lang="en-US" sz="15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  Mitra_1 (MRT)" pitchFamily="2" charset="-78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  Mitra_1 (MRT)" pitchFamily="2" charset="-78"/>
                        </a:rPr>
                        <a:t>علوم تحقیقات، دانشگاه آزاد</a:t>
                      </a:r>
                      <a:endParaRPr lang="en-US" sz="15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  Mitra_1 (MRT)" pitchFamily="2" charset="-78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  Mitra_1 (MRT)" pitchFamily="2" charset="-78"/>
                        </a:rPr>
                        <a:t>738</a:t>
                      </a:r>
                      <a:endParaRPr lang="en-US" sz="15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  Mitra_1 (MRT)" pitchFamily="2" charset="-78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  Mitra_1 (MRT)" pitchFamily="2" charset="-78"/>
                        </a:rPr>
                        <a:t>226</a:t>
                      </a:r>
                      <a:endParaRPr lang="en-US" sz="15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  Mitra_1 (MRT)" pitchFamily="2" charset="-78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4282" y="6504801"/>
            <a:ext cx="8572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39762"/>
          </a:xfrm>
        </p:spPr>
        <p:txBody>
          <a:bodyPr>
            <a:noAutofit/>
          </a:bodyPr>
          <a:lstStyle/>
          <a:p>
            <a:pPr rtl="1"/>
            <a:r>
              <a:rPr lang="fa-IR" sz="2000" b="1" dirty="0" smtClean="0">
                <a:solidFill>
                  <a:srgbClr val="960000"/>
                </a:solidFill>
                <a:cs typeface="A  Mitra_1 (MRT)" pitchFamily="2" charset="-78"/>
              </a:rPr>
              <a:t>رتبه دانشگاه های ایران در بین دانشگاه های آسیا و جهان در گزارش </a:t>
            </a:r>
            <a:r>
              <a:rPr lang="en-US" sz="2000" b="1" dirty="0" smtClean="0">
                <a:solidFill>
                  <a:srgbClr val="960000"/>
                </a:solidFill>
                <a:cs typeface="A  Mitra_1 (MRT)" pitchFamily="2" charset="-78"/>
              </a:rPr>
              <a:t>CWTS</a:t>
            </a:r>
            <a:r>
              <a:rPr lang="fa-IR" sz="2000" b="1" dirty="0" smtClean="0">
                <a:solidFill>
                  <a:srgbClr val="960000"/>
                </a:solidFill>
                <a:cs typeface="A  Mitra_1 (MRT)" pitchFamily="2" charset="-78"/>
              </a:rPr>
              <a:t> لایدن، هلند*</a:t>
            </a:r>
            <a:endParaRPr lang="en-US" sz="2000" dirty="0">
              <a:solidFill>
                <a:srgbClr val="FF0000"/>
              </a:solidFill>
              <a:cs typeface="A  Mitra_1 (MRT)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6324600"/>
            <a:ext cx="85725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100" dirty="0" smtClean="0">
                <a:cs typeface="A  Mitra_1 (MRT)" pitchFamily="2" charset="-78"/>
              </a:rPr>
              <a:t>* در دوره زمانی 2010 تا 2013 براساس سهم هر دانشگاه، در مقالات پراستناد (10 درصد بالا)</a:t>
            </a:r>
            <a:endParaRPr lang="en-US" sz="1100" dirty="0" smtClean="0">
              <a:cs typeface="A  Mitra_1 (MRT)" pitchFamily="2" charset="-78"/>
            </a:endParaRPr>
          </a:p>
          <a:p>
            <a:pPr algn="r" rtl="1"/>
            <a:endParaRPr lang="en-US" sz="1100" dirty="0">
              <a:latin typeface="Times New Roman" pitchFamily="18" charset="0"/>
              <a:cs typeface="A  Mitra_1 (MRT)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4"/>
          <p:cNvSpPr>
            <a:spLocks noGrp="1"/>
          </p:cNvSpPr>
          <p:nvPr>
            <p:ph type="ctrTitle"/>
          </p:nvPr>
        </p:nvSpPr>
        <p:spPr>
          <a:xfrm>
            <a:off x="152400" y="1285860"/>
            <a:ext cx="8839200" cy="5286412"/>
          </a:xfrm>
        </p:spPr>
        <p:txBody>
          <a:bodyPr>
            <a:noAutofit/>
          </a:bodyPr>
          <a:lstStyle/>
          <a:p>
            <a:pPr algn="just" rtl="1">
              <a:lnSpc>
                <a:spcPct val="150000"/>
              </a:lnSpc>
            </a:pPr>
            <a:r>
              <a:rPr lang="fa-IR" sz="3000" dirty="0" smtClean="0">
                <a:cs typeface="A  Mitra_1 (MRT)" pitchFamily="2" charset="-78"/>
              </a:rPr>
              <a:t>تولید علم، صرفا تولید مقاله نیست! همین وضعیت سبب مـی‌شود هیچ تعریف درستی از رتبه تولید علـم به تفکیک معیارها، شتاب تولید علم و انتظارات واقع‌بینانه از تولید علم ارایه ندهیم. </a:t>
            </a:r>
            <a:br>
              <a:rPr lang="fa-IR" sz="3000" dirty="0" smtClean="0">
                <a:cs typeface="A  Mitra_1 (MRT)" pitchFamily="2" charset="-78"/>
              </a:rPr>
            </a:br>
            <a:r>
              <a:rPr lang="fa-IR" sz="3000" dirty="0" smtClean="0">
                <a:cs typeface="A  Mitra_1 (MRT)" pitchFamily="2" charset="-78"/>
              </a:rPr>
              <a:t>در بررسی وضعیت تولید علم یک کشور شاخص‌های مهمی در جهان از جمله شاخص تأثیر، شاخص آنی، </a:t>
            </a:r>
            <a:r>
              <a:rPr lang="en-US" sz="3000" dirty="0" smtClean="0">
                <a:cs typeface="A  Mitra_1 (MRT)" pitchFamily="2" charset="-78"/>
              </a:rPr>
              <a:t>H index </a:t>
            </a:r>
            <a:r>
              <a:rPr lang="fa-IR" sz="3000" dirty="0" smtClean="0">
                <a:cs typeface="A  Mitra_1 (MRT)" pitchFamily="2" charset="-78"/>
              </a:rPr>
              <a:t>و </a:t>
            </a:r>
            <a:r>
              <a:rPr lang="en-US" sz="3000" dirty="0" smtClean="0">
                <a:cs typeface="A  Mitra_1 (MRT)" pitchFamily="2" charset="-78"/>
              </a:rPr>
              <a:t>SJR </a:t>
            </a:r>
            <a:r>
              <a:rPr lang="fa-IR" sz="3000" dirty="0" smtClean="0">
                <a:cs typeface="A  Mitra_1 (MRT)" pitchFamily="2" charset="-78"/>
              </a:rPr>
              <a:t> و...پارامترهاي لازم الرعايه هستند ولي متاسفانه «تولید مقاله» صرفا یک شاخص پررنگ شده برای ما، و امّا «تولید مقاله کیفی و پر استناد»، شاخصی اساسي و دورانديشانه برای رشد ريشه دار علمي است.</a:t>
            </a:r>
            <a:endParaRPr lang="en-US" sz="3000" dirty="0" smtClean="0">
              <a:cs typeface="A  Mitra_1 (MRT)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00298" y="357166"/>
            <a:ext cx="373002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altLang="en-US" sz="3500" b="1" dirty="0" smtClean="0">
                <a:solidFill>
                  <a:srgbClr val="C00000"/>
                </a:solidFill>
                <a:cs typeface="A  Mitra_1 (MRT)" pitchFamily="2" charset="-78"/>
              </a:rPr>
              <a:t>تولید علم ياتولید مقاله</a:t>
            </a:r>
            <a:endParaRPr lang="en-US" sz="3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71414"/>
            <a:ext cx="7772400" cy="1143008"/>
          </a:xfrm>
        </p:spPr>
        <p:txBody>
          <a:bodyPr>
            <a:normAutofit/>
          </a:bodyPr>
          <a:lstStyle/>
          <a:p>
            <a:pPr rtl="1"/>
            <a:r>
              <a:rPr lang="fa-IR" sz="4000" dirty="0" smtClean="0">
                <a:solidFill>
                  <a:srgbClr val="960000"/>
                </a:solidFill>
                <a:cs typeface="Titr Mazar" pitchFamily="2" charset="-78"/>
              </a:rPr>
              <a:t>وزن شاخص هاي ارزيابي پژوهش</a:t>
            </a:r>
            <a:endParaRPr lang="en-US" sz="4000" dirty="0">
              <a:solidFill>
                <a:srgbClr val="960000"/>
              </a:solidFill>
              <a:cs typeface="Titr Maza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8136904" cy="4536504"/>
          </a:xfrm>
        </p:spPr>
        <p:txBody>
          <a:bodyPr>
            <a:normAutofit/>
          </a:bodyPr>
          <a:lstStyle/>
          <a:p>
            <a:pPr rtl="1"/>
            <a:endParaRPr lang="en-US" sz="1400" dirty="0">
              <a:solidFill>
                <a:srgbClr val="0070C0"/>
              </a:solidFill>
              <a:cs typeface="Mitra Bold Mazar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95537" y="1214422"/>
          <a:ext cx="8280919" cy="534659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39913"/>
                <a:gridCol w="2292041"/>
                <a:gridCol w="3548965"/>
              </a:tblGrid>
              <a:tr h="594066">
                <a:tc>
                  <a:txBody>
                    <a:bodyPr/>
                    <a:lstStyle/>
                    <a:p>
                      <a:pPr algn="ctr" rtl="1"/>
                      <a:r>
                        <a:rPr lang="fa-IR" sz="2500" b="0" dirty="0" smtClean="0">
                          <a:solidFill>
                            <a:srgbClr val="7030A0"/>
                          </a:solidFill>
                          <a:cs typeface="Mitra Bold Mazar" pitchFamily="2" charset="-78"/>
                        </a:rPr>
                        <a:t>درصد</a:t>
                      </a:r>
                      <a:endParaRPr lang="en-US" sz="2500" b="0" dirty="0">
                        <a:solidFill>
                          <a:srgbClr val="7030A0"/>
                        </a:solidFill>
                        <a:cs typeface="Mitra Bold Maz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500" b="0" dirty="0" smtClean="0">
                          <a:solidFill>
                            <a:srgbClr val="7030A0"/>
                          </a:solidFill>
                          <a:cs typeface="Mitra Bold Mazar" pitchFamily="2" charset="-78"/>
                        </a:rPr>
                        <a:t>وزن</a:t>
                      </a:r>
                      <a:endParaRPr lang="en-US" sz="2500" b="0" dirty="0">
                        <a:solidFill>
                          <a:srgbClr val="7030A0"/>
                        </a:solidFill>
                        <a:cs typeface="Mitra Bold Maz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500" b="0" dirty="0" smtClean="0">
                          <a:solidFill>
                            <a:srgbClr val="7030A0"/>
                          </a:solidFill>
                          <a:cs typeface="Mitra Bold Mazar" pitchFamily="2" charset="-78"/>
                        </a:rPr>
                        <a:t>شاخص</a:t>
                      </a:r>
                      <a:endParaRPr lang="en-US" sz="2500" b="0" dirty="0">
                        <a:solidFill>
                          <a:srgbClr val="7030A0"/>
                        </a:solidFill>
                        <a:cs typeface="Mitra Bold Maz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4066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rgbClr val="0066FF"/>
                          </a:solidFill>
                          <a:cs typeface="A  Mitra_1 (MRT)" pitchFamily="2" charset="-78"/>
                        </a:rPr>
                        <a:t>21</a:t>
                      </a:r>
                      <a:endParaRPr lang="en-US" dirty="0">
                        <a:solidFill>
                          <a:srgbClr val="0066FF"/>
                        </a:solidFill>
                        <a:cs typeface="A  Mitra_1 (MRT)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rgbClr val="0066FF"/>
                          </a:solidFill>
                          <a:cs typeface="A  Mitra_1 (MRT)" pitchFamily="2" charset="-78"/>
                        </a:rPr>
                        <a:t>63</a:t>
                      </a:r>
                      <a:endParaRPr lang="en-US" dirty="0">
                        <a:solidFill>
                          <a:srgbClr val="0066FF"/>
                        </a:solidFill>
                        <a:cs typeface="A  Mitra_1 (MRT)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>
                          <a:solidFill>
                            <a:srgbClr val="0066FF"/>
                          </a:solidFill>
                          <a:cs typeface="Mitra Bold Mazar" pitchFamily="2" charset="-78"/>
                        </a:rPr>
                        <a:t>1- بروندا</a:t>
                      </a:r>
                      <a:r>
                        <a:rPr lang="fa-IR" baseline="0" dirty="0" smtClean="0">
                          <a:solidFill>
                            <a:srgbClr val="0066FF"/>
                          </a:solidFill>
                          <a:cs typeface="Mitra Bold Mazar" pitchFamily="2" charset="-78"/>
                        </a:rPr>
                        <a:t>د و فعاليت پژوهش</a:t>
                      </a:r>
                      <a:endParaRPr lang="en-US" dirty="0">
                        <a:solidFill>
                          <a:srgbClr val="0066FF"/>
                        </a:solidFill>
                        <a:cs typeface="Mitra Bold Maz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4066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rgbClr val="0066FF"/>
                          </a:solidFill>
                          <a:cs typeface="A  Mitra_1 (MRT)" pitchFamily="2" charset="-78"/>
                        </a:rPr>
                        <a:t>17</a:t>
                      </a:r>
                      <a:endParaRPr lang="en-US" dirty="0">
                        <a:solidFill>
                          <a:srgbClr val="0066FF"/>
                        </a:solidFill>
                        <a:cs typeface="A  Mitra_1 (MRT)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rgbClr val="0066FF"/>
                          </a:solidFill>
                          <a:cs typeface="A  Mitra_1 (MRT)" pitchFamily="2" charset="-78"/>
                        </a:rPr>
                        <a:t>50</a:t>
                      </a:r>
                      <a:endParaRPr lang="en-US" dirty="0">
                        <a:solidFill>
                          <a:srgbClr val="0066FF"/>
                        </a:solidFill>
                        <a:cs typeface="A  Mitra_1 (MRT)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>
                          <a:solidFill>
                            <a:srgbClr val="0066FF"/>
                          </a:solidFill>
                          <a:cs typeface="Mitra Bold Mazar" pitchFamily="2" charset="-78"/>
                        </a:rPr>
                        <a:t>2- پيشبرد دانش</a:t>
                      </a:r>
                      <a:endParaRPr lang="en-US" dirty="0">
                        <a:solidFill>
                          <a:srgbClr val="0066FF"/>
                        </a:solidFill>
                        <a:cs typeface="Mitra Bold Maz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4066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rgbClr val="0066FF"/>
                          </a:solidFill>
                          <a:cs typeface="A  Mitra_1 (MRT)" pitchFamily="2" charset="-78"/>
                        </a:rPr>
                        <a:t>23</a:t>
                      </a:r>
                      <a:endParaRPr lang="en-US" dirty="0">
                        <a:solidFill>
                          <a:srgbClr val="0066FF"/>
                        </a:solidFill>
                        <a:cs typeface="A  Mitra_1 (MRT)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rgbClr val="0066FF"/>
                          </a:solidFill>
                          <a:cs typeface="A  Mitra_1 (MRT)" pitchFamily="2" charset="-78"/>
                        </a:rPr>
                        <a:t>70</a:t>
                      </a:r>
                      <a:endParaRPr lang="en-US" dirty="0">
                        <a:solidFill>
                          <a:srgbClr val="0066FF"/>
                        </a:solidFill>
                        <a:cs typeface="A  Mitra_1 (MRT)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>
                          <a:solidFill>
                            <a:srgbClr val="0066FF"/>
                          </a:solidFill>
                          <a:cs typeface="Mitra Bold Mazar" pitchFamily="2" charset="-78"/>
                        </a:rPr>
                        <a:t>3-</a:t>
                      </a:r>
                      <a:r>
                        <a:rPr lang="fa-IR" baseline="0" dirty="0" smtClean="0">
                          <a:solidFill>
                            <a:srgbClr val="0066FF"/>
                          </a:solidFill>
                          <a:cs typeface="Mitra Bold Mazar" pitchFamily="2" charset="-78"/>
                        </a:rPr>
                        <a:t> تاثير در سلامت جامعه</a:t>
                      </a:r>
                      <a:endParaRPr lang="en-US" dirty="0">
                        <a:solidFill>
                          <a:srgbClr val="0066FF"/>
                        </a:solidFill>
                        <a:cs typeface="Mitra Bold Maz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4066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rgbClr val="0066FF"/>
                          </a:solidFill>
                          <a:cs typeface="A  Mitra_1 (MRT)" pitchFamily="2" charset="-78"/>
                        </a:rPr>
                        <a:t>5</a:t>
                      </a:r>
                      <a:endParaRPr lang="en-US" dirty="0">
                        <a:solidFill>
                          <a:srgbClr val="0066FF"/>
                        </a:solidFill>
                        <a:cs typeface="A  Mitra_1 (MRT)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rgbClr val="0066FF"/>
                          </a:solidFill>
                          <a:cs typeface="A  Mitra_1 (MRT)" pitchFamily="2" charset="-78"/>
                        </a:rPr>
                        <a:t>15</a:t>
                      </a:r>
                      <a:endParaRPr lang="en-US" dirty="0">
                        <a:solidFill>
                          <a:srgbClr val="0066FF"/>
                        </a:solidFill>
                        <a:cs typeface="A  Mitra_1 (MRT)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>
                          <a:solidFill>
                            <a:srgbClr val="0066FF"/>
                          </a:solidFill>
                          <a:cs typeface="Mitra Bold Mazar" pitchFamily="2" charset="-78"/>
                        </a:rPr>
                        <a:t>4- تاثير سياستگذاري</a:t>
                      </a:r>
                      <a:endParaRPr lang="en-US" dirty="0">
                        <a:solidFill>
                          <a:srgbClr val="0066FF"/>
                        </a:solidFill>
                        <a:cs typeface="Mitra Bold Maz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4066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rgbClr val="0066FF"/>
                          </a:solidFill>
                          <a:cs typeface="A  Mitra_1 (MRT)" pitchFamily="2" charset="-78"/>
                        </a:rPr>
                        <a:t>9</a:t>
                      </a:r>
                      <a:endParaRPr lang="en-US" dirty="0">
                        <a:solidFill>
                          <a:srgbClr val="0066FF"/>
                        </a:solidFill>
                        <a:cs typeface="A  Mitra_1 (MRT)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rgbClr val="0066FF"/>
                          </a:solidFill>
                          <a:cs typeface="A  Mitra_1 (MRT)" pitchFamily="2" charset="-78"/>
                        </a:rPr>
                        <a:t>26</a:t>
                      </a:r>
                      <a:endParaRPr lang="en-US" dirty="0">
                        <a:solidFill>
                          <a:srgbClr val="0066FF"/>
                        </a:solidFill>
                        <a:cs typeface="A  Mitra_1 (MRT)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>
                          <a:solidFill>
                            <a:srgbClr val="0066FF"/>
                          </a:solidFill>
                          <a:cs typeface="Mitra Bold Mazar" pitchFamily="2" charset="-78"/>
                        </a:rPr>
                        <a:t>5- نفع اجتماعي</a:t>
                      </a:r>
                      <a:endParaRPr lang="en-US" dirty="0">
                        <a:solidFill>
                          <a:srgbClr val="0066FF"/>
                        </a:solidFill>
                        <a:cs typeface="Mitra Bold Maz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4066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rgbClr val="0066FF"/>
                          </a:solidFill>
                          <a:cs typeface="A  Mitra_1 (MRT)" pitchFamily="2" charset="-78"/>
                        </a:rPr>
                        <a:t>25</a:t>
                      </a:r>
                      <a:endParaRPr lang="en-US" dirty="0">
                        <a:solidFill>
                          <a:srgbClr val="0066FF"/>
                        </a:solidFill>
                        <a:cs typeface="A  Mitra_1 (MRT)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rgbClr val="0066FF"/>
                          </a:solidFill>
                          <a:cs typeface="A  Mitra_1 (MRT)" pitchFamily="2" charset="-78"/>
                        </a:rPr>
                        <a:t>76</a:t>
                      </a:r>
                      <a:endParaRPr lang="en-US" dirty="0">
                        <a:solidFill>
                          <a:srgbClr val="0066FF"/>
                        </a:solidFill>
                        <a:cs typeface="A  Mitra_1 (MRT)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>
                          <a:solidFill>
                            <a:srgbClr val="0066FF"/>
                          </a:solidFill>
                          <a:cs typeface="Mitra Bold Mazar" pitchFamily="2" charset="-78"/>
                        </a:rPr>
                        <a:t>6- نفع اقتصادي</a:t>
                      </a:r>
                      <a:endParaRPr lang="en-US" dirty="0">
                        <a:solidFill>
                          <a:srgbClr val="0066FF"/>
                        </a:solidFill>
                        <a:cs typeface="Mitra Bold Maz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4066">
                <a:tc>
                  <a:txBody>
                    <a:bodyPr/>
                    <a:lstStyle/>
                    <a:p>
                      <a:pPr algn="ctr" rtl="1"/>
                      <a:r>
                        <a:rPr lang="fa-IR" sz="2500" dirty="0" smtClean="0">
                          <a:solidFill>
                            <a:srgbClr val="FF0000"/>
                          </a:solidFill>
                          <a:cs typeface="A  Mitra_1 (MRT)" pitchFamily="2" charset="-78"/>
                        </a:rPr>
                        <a:t>100</a:t>
                      </a:r>
                      <a:endParaRPr lang="en-US" sz="2500" dirty="0">
                        <a:solidFill>
                          <a:srgbClr val="FF0000"/>
                        </a:solidFill>
                        <a:cs typeface="A  Mitra_1 (MRT)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500" dirty="0" smtClean="0">
                          <a:solidFill>
                            <a:srgbClr val="FF0000"/>
                          </a:solidFill>
                          <a:cs typeface="A  Mitra_1 (MRT)" pitchFamily="2" charset="-78"/>
                        </a:rPr>
                        <a:t>300</a:t>
                      </a:r>
                      <a:endParaRPr lang="en-US" sz="2500" dirty="0">
                        <a:solidFill>
                          <a:srgbClr val="FF0000"/>
                        </a:solidFill>
                        <a:cs typeface="A  Mitra_1 (MRT)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fa-IR" sz="2500" dirty="0" smtClean="0">
                          <a:solidFill>
                            <a:srgbClr val="FF0000"/>
                          </a:solidFill>
                          <a:cs typeface="Mitra Bold Mazar" pitchFamily="2" charset="-78"/>
                        </a:rPr>
                        <a:t>جمع</a:t>
                      </a:r>
                      <a:endParaRPr lang="en-US" sz="2500" dirty="0">
                        <a:solidFill>
                          <a:srgbClr val="FF0000"/>
                        </a:solidFill>
                        <a:cs typeface="Mitra Bold Maz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4066">
                <a:tc gridSpan="3">
                  <a:txBody>
                    <a:bodyPr/>
                    <a:lstStyle/>
                    <a:p>
                      <a:pPr algn="r" rtl="1"/>
                      <a:r>
                        <a:rPr lang="fa-IR" sz="1500" dirty="0" smtClean="0">
                          <a:solidFill>
                            <a:schemeClr val="tx1"/>
                          </a:solidFill>
                          <a:cs typeface="Mitra Mazar" pitchFamily="2" charset="-78"/>
                        </a:rPr>
                        <a:t>اقتباس</a:t>
                      </a:r>
                      <a:r>
                        <a:rPr lang="fa-IR" sz="1500" baseline="0" dirty="0" smtClean="0">
                          <a:solidFill>
                            <a:schemeClr val="tx1"/>
                          </a:solidFill>
                          <a:cs typeface="Mitra Mazar" pitchFamily="2" charset="-78"/>
                        </a:rPr>
                        <a:t> با تغييرات از پروژه تحقيقاتی فرهنگستان علوم پزشکی، مجری دکتر جمالی، 1391</a:t>
                      </a:r>
                      <a:endParaRPr lang="en-US" sz="1500" dirty="0">
                        <a:solidFill>
                          <a:schemeClr val="tx1"/>
                        </a:solidFill>
                        <a:cs typeface="Mitra Maz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en-US" sz="2500" dirty="0">
                        <a:solidFill>
                          <a:srgbClr val="FF0000"/>
                        </a:solidFill>
                        <a:cs typeface="Mitra Bold Maz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rtl="1"/>
                      <a:endParaRPr lang="en-US" sz="2500" dirty="0">
                        <a:solidFill>
                          <a:srgbClr val="FF0000"/>
                        </a:solidFill>
                        <a:cs typeface="Mitra Bold Maz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219200"/>
          </a:xfrm>
        </p:spPr>
        <p:txBody>
          <a:bodyPr>
            <a:noAutofit/>
          </a:bodyPr>
          <a:lstStyle/>
          <a:p>
            <a:pPr rtl="1">
              <a:lnSpc>
                <a:spcPct val="150000"/>
              </a:lnSpc>
            </a:pPr>
            <a:r>
              <a:rPr lang="fa-IR" sz="3200" b="1" dirty="0" smtClean="0">
                <a:solidFill>
                  <a:srgbClr val="C00000"/>
                </a:solidFill>
                <a:cs typeface="A  Mitra_1 (MRT)" pitchFamily="2" charset="-78"/>
              </a:rPr>
              <a:t>تعداد دانشمندان علوم پزشکی برتر کشور</a:t>
            </a:r>
            <a:br>
              <a:rPr lang="fa-IR" sz="3200" b="1" dirty="0" smtClean="0">
                <a:solidFill>
                  <a:srgbClr val="C00000"/>
                </a:solidFill>
                <a:cs typeface="A  Mitra_1 (MRT)" pitchFamily="2" charset="-78"/>
              </a:rPr>
            </a:br>
            <a:r>
              <a:rPr lang="fa-IR" sz="3200" b="1" dirty="0" smtClean="0">
                <a:solidFill>
                  <a:srgbClr val="C00000"/>
                </a:solidFill>
                <a:cs typeface="A  Mitra_1 (MRT)" pitchFamily="2" charset="-78"/>
              </a:rPr>
              <a:t>دارای </a:t>
            </a:r>
            <a:r>
              <a:rPr lang="en-US" sz="3200" b="1" dirty="0" smtClean="0">
                <a:solidFill>
                  <a:srgbClr val="C00000"/>
                </a:solidFill>
                <a:cs typeface="A  Mitra_1 (MRT)" pitchFamily="2" charset="-78"/>
              </a:rPr>
              <a:t>H- index ≥15</a:t>
            </a:r>
            <a:endParaRPr lang="en-US" sz="3200" b="1" dirty="0">
              <a:solidFill>
                <a:srgbClr val="C00000"/>
              </a:solidFill>
              <a:cs typeface="A  Mitra_1 (MRT)" pitchFamily="2" charset="-78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1828800" y="1600200"/>
          <a:ext cx="6096000" cy="4686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1371600" y="2819400"/>
            <a:ext cx="409575" cy="12287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a-I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  Mitra_1 (MRT)" pitchFamily="2" charset="-78"/>
              </a:rPr>
              <a:t>تعداد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2971800" y="5619750"/>
            <a:ext cx="2676525" cy="47625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a-IR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  Mitra_1 (MRT)" pitchFamily="2" charset="-78"/>
              </a:rPr>
              <a:t>سال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8860" y="5214950"/>
            <a:ext cx="50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1392</a:t>
            </a: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3786182" y="5214950"/>
            <a:ext cx="50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1394</a:t>
            </a:r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5143504" y="5214950"/>
            <a:ext cx="50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1395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 rtl="1"/>
            <a:r>
              <a:rPr lang="fa-IR" b="1" dirty="0" smtClean="0">
                <a:solidFill>
                  <a:srgbClr val="C00000"/>
                </a:solidFill>
                <a:cs typeface="A  Mitra_1 (MRT)" pitchFamily="2" charset="-78"/>
              </a:rPr>
              <a:t>نوآوری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000108"/>
            <a:ext cx="8643998" cy="5500726"/>
          </a:xfrm>
        </p:spPr>
        <p:txBody>
          <a:bodyPr>
            <a:normAutofit fontScale="92500" lnSpcReduction="20000"/>
          </a:bodyPr>
          <a:lstStyle/>
          <a:p>
            <a:pPr algn="just" rtl="1">
              <a:lnSpc>
                <a:spcPct val="170000"/>
              </a:lnSpc>
              <a:buNone/>
            </a:pPr>
            <a:r>
              <a:rPr lang="fa-IR" sz="2500" dirty="0" smtClean="0">
                <a:cs typeface="A  Mitra_1 (MRT)" pitchFamily="2" charset="-78"/>
              </a:rPr>
              <a:t>بیان حرف های تازه علمی و تعریف مرزهای جدید دانش از طرف نخبگان حاضر در قطب های علمی کشور از نخستین گام ها برای ایجاد جایگاه مرجعیت علمی است.</a:t>
            </a:r>
            <a:endParaRPr lang="en-US" sz="2500" dirty="0" smtClean="0">
              <a:cs typeface="A  Mitra_1 (MRT)" pitchFamily="2" charset="-78"/>
            </a:endParaRPr>
          </a:p>
          <a:p>
            <a:pPr algn="just" rtl="1">
              <a:lnSpc>
                <a:spcPct val="170000"/>
              </a:lnSpc>
              <a:buNone/>
            </a:pPr>
            <a:r>
              <a:rPr lang="fa-IR" sz="2500" dirty="0" smtClean="0">
                <a:solidFill>
                  <a:srgbClr val="00B0F0"/>
                </a:solidFill>
                <a:cs typeface="A  Mitra_1 (MRT)" pitchFamily="2" charset="-78"/>
              </a:rPr>
              <a:t>اولین و مهمتـرین گام در رسیدن به مرجعیت علمی، تدوین نظام نوآوری ملی</a:t>
            </a:r>
            <a:r>
              <a:rPr lang="en-US" sz="2500" dirty="0" smtClean="0">
                <a:solidFill>
                  <a:srgbClr val="00B0F0"/>
                </a:solidFill>
                <a:cs typeface="A  Mitra_1 (MRT)" pitchFamily="2" charset="-78"/>
              </a:rPr>
              <a:t>(National Innovation System)</a:t>
            </a:r>
            <a:r>
              <a:rPr lang="fa-IR" sz="2500" dirty="0" smtClean="0">
                <a:solidFill>
                  <a:srgbClr val="00B0F0"/>
                </a:solidFill>
                <a:cs typeface="A  Mitra_1 (MRT)" pitchFamily="2" charset="-78"/>
              </a:rPr>
              <a:t> است.</a:t>
            </a:r>
          </a:p>
          <a:p>
            <a:pPr algn="just" rtl="1">
              <a:lnSpc>
                <a:spcPct val="170000"/>
              </a:lnSpc>
            </a:pPr>
            <a:r>
              <a:rPr lang="fa-IR" sz="2800" dirty="0" smtClean="0">
                <a:solidFill>
                  <a:srgbClr val="002060"/>
                </a:solidFill>
                <a:cs typeface="A  Mitra_1 (MRT)" pitchFamily="2" charset="-78"/>
              </a:rPr>
              <a:t>نوآوری مخصوص هر کشور است و نمی‌تواند وارداتی باشد.</a:t>
            </a:r>
          </a:p>
          <a:p>
            <a:pPr algn="just" rtl="1">
              <a:lnSpc>
                <a:spcPct val="170000"/>
              </a:lnSpc>
            </a:pPr>
            <a:r>
              <a:rPr lang="fa-IR" sz="2800" dirty="0" smtClean="0">
                <a:solidFill>
                  <a:srgbClr val="002060"/>
                </a:solidFill>
                <a:cs typeface="A  Mitra_1 (MRT)" pitchFamily="2" charset="-78"/>
              </a:rPr>
              <a:t>تفکر سیستمی یعنی "فرآیند درک ارتباط اجزا بر هم در یک کل" از اصول نوآوری است.</a:t>
            </a:r>
          </a:p>
          <a:p>
            <a:pPr algn="just" rtl="1">
              <a:lnSpc>
                <a:spcPct val="170000"/>
              </a:lnSpc>
            </a:pPr>
            <a:r>
              <a:rPr lang="fa-IR" sz="2800" dirty="0" smtClean="0">
                <a:solidFill>
                  <a:srgbClr val="002060"/>
                </a:solidFill>
                <a:cs typeface="A  Mitra_1 (MRT)" pitchFamily="2" charset="-78"/>
              </a:rPr>
              <a:t>تکامل ارتباط بین بخشی و درون بخشی در روند برنامه‌ریزی و اجرا در کشور ضروری است.</a:t>
            </a:r>
            <a:endParaRPr lang="en-US" sz="2800" dirty="0" smtClean="0">
              <a:solidFill>
                <a:srgbClr val="002060"/>
              </a:solidFill>
              <a:cs typeface="A  Mitra_1 (MRT)" pitchFamily="2" charset="-78"/>
            </a:endParaRPr>
          </a:p>
          <a:p>
            <a:pPr algn="just" rtl="1">
              <a:lnSpc>
                <a:spcPct val="170000"/>
              </a:lnSpc>
              <a:buNone/>
            </a:pPr>
            <a:endParaRPr lang="fa-IR" sz="2500" dirty="0" smtClean="0">
              <a:solidFill>
                <a:srgbClr val="00B0F0"/>
              </a:solidFill>
              <a:cs typeface="A  Mitra_1 (MRT)" pitchFamily="2" charset="-78"/>
            </a:endParaRPr>
          </a:p>
          <a:p>
            <a:pPr algn="just" rtl="1">
              <a:lnSpc>
                <a:spcPct val="170000"/>
              </a:lnSpc>
              <a:buNone/>
            </a:pPr>
            <a:endParaRPr lang="en-US" sz="2500" dirty="0" smtClean="0">
              <a:solidFill>
                <a:srgbClr val="00B0F0"/>
              </a:solidFill>
              <a:cs typeface="A  Mitra_1 (MRT)" pitchFamily="2" charset="-78"/>
            </a:endParaRPr>
          </a:p>
          <a:p>
            <a:pPr algn="just">
              <a:lnSpc>
                <a:spcPct val="170000"/>
              </a:lnSpc>
              <a:buNone/>
            </a:pPr>
            <a:endParaRPr lang="en-US" sz="2500" dirty="0" smtClean="0">
              <a:cs typeface="A  Mitra_1 (MRT)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chine generated alternative text: Institutions&#10;Political&#10;environment&#10;Global Innovation Index&#10;(average)&#10;Innovation Effidency Ratio&#10;(ratio)&#10;Human&#10;capital and&#10;research&#10;Knowledge and&#10;Market Business technology&#10;iji1iIt1جfThiy] histication&#10;-..,-]&#10;Knowledge Knowledge Intangible&#10;Education ICTs Credجt workers creation assets&#10;Crea tive&#10;—JTf&#10;Regulatory&#10;Tertiary&#10;General&#10;Innovation&#10;Knowledge&#10;Creative goods&#10;environment&#10;education&#10;infrastructure Investment linkages&#10;impact&#10;and services&#10;Business&#10;Research &amp;&#10;Ecological&#10;Trade &amp;&#10;Knowledge&#10;Knowledge&#10;Online&#10;environment&#10;development&#10;sustainability&#10;competition&#10;absorption&#10;diffusion&#10;creativi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66809"/>
            <a:ext cx="9182100" cy="567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60387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C00000"/>
                </a:solidFill>
                <a:effectLst/>
                <a:cs typeface="Aharoni" pitchFamily="2" charset="-79"/>
              </a:rPr>
              <a:t>The Global Innovation Index 2014</a:t>
            </a:r>
            <a:endParaRPr lang="fa-IR" sz="3600" b="1" dirty="0"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511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60387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C00000"/>
                </a:solidFill>
                <a:cs typeface="Aharoni" pitchFamily="2" charset="-79"/>
              </a:rPr>
              <a:t>The Global Innovation Index 2014</a:t>
            </a:r>
            <a:endParaRPr lang="fa-IR" sz="3200" b="1" dirty="0">
              <a:solidFill>
                <a:srgbClr val="C00000"/>
              </a:solidFill>
              <a:cs typeface="Aharoni" pitchFamily="2" charset="-79"/>
            </a:endParaRPr>
          </a:p>
        </p:txBody>
      </p:sp>
      <p:pic>
        <p:nvPicPr>
          <p:cNvPr id="1026" name="Picture 2" descr="Machine generated alternative text: Countryئconomy Score (O—100) Rank&#10;Swftzedand 64.78 1&#10;United Kingdom 62.37 2&#10;Sweden 62.29 3&#10;Finland 60.67 4&#10;Netherlands 60.59 5&#10;United States of Amenca 60.09 6&#10;Singapore 59.24 7&#10;Denmark 57.52 8&#10;Luxembourg 56.86 9&#10;Hong Kong (China) 56.82 10&#10;Ireland 56.67 11&#10;Canada 56.13 12&#10;Germany 56.02 13&#10;Norway 55.59 14&#10;Israel 55.46 15&#10;Korea, Republic of 55.27 16&#10;AustralLa 55.01 17&#10;New Zealand 54.52 18&#10;Iceland 54.05 19&#10;Austria 53.41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44196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648200" y="762000"/>
            <a:ext cx="4419600" cy="5562600"/>
            <a:chOff x="4601308" y="762000"/>
            <a:chExt cx="5685692" cy="6096000"/>
          </a:xfrm>
        </p:grpSpPr>
        <p:pic>
          <p:nvPicPr>
            <p:cNvPr id="5" name="Picture 2" descr="Machine generated alternative text: Countryئconomy Score (O—100) Rank&#10;Swftzedand 64.78 1&#10;United Kingdom 62.37 2&#10;Sweden 62.29 3&#10;Finland 60.67 4&#10;Netherlands 60.59 5&#10;United States of Amenca 60.09 6&#10;Singapore 59.24 7&#10;Denmark 57.52 8&#10;Luxembourg 56.86 9&#10;Hong Kong (China) 56.82 10&#10;Ireland 56.67 11&#10;Canada 56.13 12&#10;Germany 56.02 13&#10;Norway 55.59 14&#10;Israel 55.46 15&#10;Korea, Republic of 55.27 16&#10;AustralLa 55.01 17&#10;New Zealand 54.52 18&#10;Iceland 54.05 19&#10;Austria 53.41 2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1308" y="762000"/>
              <a:ext cx="5685692" cy="60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Machine generated alternative text: Japan 52.41 21&#10;France 52.18 22&#10;Belgium 51.69 23&#10;Estonia 51.54 24&#10;Malta 50.44 25&#10;Czech Republic 50.22 26&#10;Spain 49.27 27&#10;Slovenia 47.23 28&#10;China 46.57 29&#10;Cyprus 45.82 30&#10;Italy 45.65 31&#10;Portugal 45.63 32&#10;Malaysia 45.60 33&#10;Latvia 44.81 34&#10;Hungary 44.61 35&#10;United Arab Emirates 43.25 36&#10;Slovakia 41.89 37&#10;Saudi Arabia 41.61 38&#10;Littluanla 41.00 39&#10;Mauritius 40.9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1143000"/>
              <a:ext cx="5438702" cy="571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0" name="Picture 6" descr="Machine generated alternative text: Iran, lslamK Republic of 26.14 1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05752"/>
            <a:ext cx="8928000" cy="45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4911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52400" y="381000"/>
            <a:ext cx="2133600" cy="1828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Education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Verdana" pitchFamily="34" charset="0"/>
              </a:rPr>
              <a:t>95</a:t>
            </a:r>
            <a:endParaRPr kumimoji="0" lang="fa-IR" sz="1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28600" y="914400"/>
            <a:ext cx="1404000" cy="936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Tertiary Education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Verdana" pitchFamily="34" charset="0"/>
              </a:rPr>
              <a:t>10</a:t>
            </a:r>
            <a:endParaRPr kumimoji="0" lang="fa-IR" sz="1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229600" y="2538000"/>
            <a:ext cx="1656000" cy="648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R&amp;D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Verdana" pitchFamily="34" charset="0"/>
              </a:rPr>
              <a:t>55</a:t>
            </a:r>
            <a:endParaRPr kumimoji="0" lang="fa-IR" sz="1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229600" y="1433400"/>
            <a:ext cx="1656000" cy="864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Market Sophistication 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Verdana" pitchFamily="34" charset="0"/>
              </a:rPr>
              <a:t>139</a:t>
            </a:r>
            <a:endParaRPr kumimoji="0" lang="fa-IR" sz="1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Verdan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200400" y="928800"/>
            <a:ext cx="1476000" cy="900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Knowledge Workers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Verdana" pitchFamily="34" charset="0"/>
              </a:rPr>
              <a:t>131</a:t>
            </a:r>
            <a:endParaRPr kumimoji="0" lang="fa-IR" sz="1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Verdana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229600" y="304800"/>
            <a:ext cx="1656000" cy="900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Innovation Linkages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Verdana" pitchFamily="34" charset="0"/>
              </a:rPr>
              <a:t>109</a:t>
            </a:r>
            <a:endParaRPr kumimoji="0" lang="fa-IR" sz="1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352800" y="3733800"/>
            <a:ext cx="1296000" cy="936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Knowledge </a:t>
            </a:r>
            <a:r>
              <a:rPr lang="en-US" sz="1600" dirty="0">
                <a:latin typeface="Verdana" pitchFamily="34" charset="0"/>
              </a:rPr>
              <a:t>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bsorption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Verdana" pitchFamily="34" charset="0"/>
              </a:rPr>
              <a:t>136</a:t>
            </a:r>
            <a:endParaRPr kumimoji="0" lang="fa-IR" sz="1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Verdan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64600" y="3733800"/>
            <a:ext cx="1368000" cy="936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Knowledge </a:t>
            </a:r>
            <a:r>
              <a:rPr lang="en-US" sz="1600" dirty="0" smtClean="0">
                <a:latin typeface="Verdana" pitchFamily="34" charset="0"/>
              </a:rPr>
              <a:t>Creation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Verdana" pitchFamily="34" charset="0"/>
              </a:rPr>
              <a:t>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Verdana" pitchFamily="34" charset="0"/>
              </a:rPr>
              <a:t>40</a:t>
            </a:r>
            <a:endParaRPr kumimoji="0" lang="fa-IR" sz="1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Verdan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439400" y="1890600"/>
            <a:ext cx="1476000" cy="900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Knowledge </a:t>
            </a:r>
            <a:r>
              <a:rPr lang="en-US" dirty="0" smtClean="0">
                <a:latin typeface="Verdana" pitchFamily="34" charset="0"/>
              </a:rPr>
              <a:t>Impact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Verdana" pitchFamily="34" charset="0"/>
              </a:rPr>
              <a:t>91</a:t>
            </a:r>
            <a:endParaRPr kumimoji="0" lang="fa-IR" sz="1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Verdana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828800" y="3733800"/>
            <a:ext cx="1332000" cy="936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Knowledge </a:t>
            </a:r>
            <a:r>
              <a:rPr lang="en-US" sz="1600" dirty="0" smtClean="0">
                <a:latin typeface="Verdana" pitchFamily="34" charset="0"/>
              </a:rPr>
              <a:t>Diffusion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Verdana" pitchFamily="34" charset="0"/>
              </a:rPr>
              <a:t>139</a:t>
            </a:r>
            <a:endParaRPr kumimoji="0" lang="fa-IR" sz="1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Verdana" pitchFamily="34" charset="0"/>
            </a:endParaRPr>
          </a:p>
        </p:txBody>
      </p:sp>
      <p:cxnSp>
        <p:nvCxnSpPr>
          <p:cNvPr id="17" name="Straight Arrow Connector 16"/>
          <p:cNvCxnSpPr>
            <a:stCxn id="5" idx="3"/>
            <a:endCxn id="9" idx="1"/>
          </p:cNvCxnSpPr>
          <p:nvPr/>
        </p:nvCxnSpPr>
        <p:spPr bwMode="auto">
          <a:xfrm flipV="1">
            <a:off x="1632600" y="1378800"/>
            <a:ext cx="1567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stCxn id="12" idx="3"/>
            <a:endCxn id="14" idx="1"/>
          </p:cNvCxnSpPr>
          <p:nvPr/>
        </p:nvCxnSpPr>
        <p:spPr bwMode="auto">
          <a:xfrm>
            <a:off x="1632600" y="4201800"/>
            <a:ext cx="196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14" idx="3"/>
            <a:endCxn id="11" idx="1"/>
          </p:cNvCxnSpPr>
          <p:nvPr/>
        </p:nvCxnSpPr>
        <p:spPr bwMode="auto">
          <a:xfrm>
            <a:off x="3160800" y="4201800"/>
            <a:ext cx="192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Elbow Connector 21"/>
          <p:cNvCxnSpPr>
            <a:stCxn id="5" idx="2"/>
            <a:endCxn id="12" idx="0"/>
          </p:cNvCxnSpPr>
          <p:nvPr/>
        </p:nvCxnSpPr>
        <p:spPr bwMode="auto">
          <a:xfrm rot="16200000" flipH="1">
            <a:off x="-11100" y="2792100"/>
            <a:ext cx="1883400" cy="0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Elbow Connector 39"/>
          <p:cNvCxnSpPr>
            <a:stCxn id="11" idx="3"/>
            <a:endCxn id="6" idx="1"/>
          </p:cNvCxnSpPr>
          <p:nvPr/>
        </p:nvCxnSpPr>
        <p:spPr bwMode="auto">
          <a:xfrm flipV="1">
            <a:off x="4648800" y="2862000"/>
            <a:ext cx="580800" cy="13398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Elbow Connector 41"/>
          <p:cNvCxnSpPr>
            <a:stCxn id="9" idx="3"/>
            <a:endCxn id="6" idx="1"/>
          </p:cNvCxnSpPr>
          <p:nvPr/>
        </p:nvCxnSpPr>
        <p:spPr bwMode="auto">
          <a:xfrm>
            <a:off x="4676400" y="1378800"/>
            <a:ext cx="553200" cy="1483200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Elbow Connector 43"/>
          <p:cNvCxnSpPr>
            <a:stCxn id="6" idx="3"/>
            <a:endCxn id="13" idx="1"/>
          </p:cNvCxnSpPr>
          <p:nvPr/>
        </p:nvCxnSpPr>
        <p:spPr bwMode="auto">
          <a:xfrm flipV="1">
            <a:off x="6885600" y="2340600"/>
            <a:ext cx="553800" cy="521400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Elbow Connector 45"/>
          <p:cNvCxnSpPr>
            <a:stCxn id="10" idx="3"/>
            <a:endCxn id="13" idx="1"/>
          </p:cNvCxnSpPr>
          <p:nvPr/>
        </p:nvCxnSpPr>
        <p:spPr bwMode="auto">
          <a:xfrm>
            <a:off x="6885600" y="754800"/>
            <a:ext cx="553800" cy="1585800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Elbow Connector 49"/>
          <p:cNvCxnSpPr>
            <a:stCxn id="8" idx="3"/>
            <a:endCxn id="13" idx="1"/>
          </p:cNvCxnSpPr>
          <p:nvPr/>
        </p:nvCxnSpPr>
        <p:spPr bwMode="auto">
          <a:xfrm>
            <a:off x="6885600" y="1865400"/>
            <a:ext cx="553800" cy="475200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xmlns="" val="170386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0" y="105600"/>
            <a:ext cx="1524000" cy="504000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Knowledge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Creation</a:t>
            </a: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29000" y="1828800"/>
            <a:ext cx="1524000" cy="504000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Knowledge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Management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1600200" y="1828800"/>
            <a:ext cx="1524000" cy="504000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Knowledge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Translation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38400" y="4197000"/>
            <a:ext cx="1752600" cy="756000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Knowledge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Utilization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 End Users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181600" y="914400"/>
            <a:ext cx="1476000" cy="504000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Published Knowledge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05800" y="2514600"/>
            <a:ext cx="1476000" cy="1266000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Knowledge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Citation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 other Scientists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04800" y="4343400"/>
            <a:ext cx="1260000" cy="609600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Knowledge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Workers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04800" y="105600"/>
            <a:ext cx="1260000" cy="504000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Tertiary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Education</a:t>
            </a:r>
          </a:p>
        </p:txBody>
      </p:sp>
      <p:cxnSp>
        <p:nvCxnSpPr>
          <p:cNvPr id="55" name="Straight Arrow Connector 54"/>
          <p:cNvCxnSpPr>
            <a:stCxn id="53" idx="2"/>
            <a:endCxn id="52" idx="0"/>
          </p:cNvCxnSpPr>
          <p:nvPr/>
        </p:nvCxnSpPr>
        <p:spPr>
          <a:xfrm>
            <a:off x="934800" y="609600"/>
            <a:ext cx="0" cy="3733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3" idx="3"/>
            <a:endCxn id="6" idx="1"/>
          </p:cNvCxnSpPr>
          <p:nvPr/>
        </p:nvCxnSpPr>
        <p:spPr>
          <a:xfrm>
            <a:off x="1564800" y="357600"/>
            <a:ext cx="22452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2438400" y="2696400"/>
            <a:ext cx="1752600" cy="504000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Knowledge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Dissemination</a:t>
            </a:r>
          </a:p>
        </p:txBody>
      </p:sp>
      <p:sp>
        <p:nvSpPr>
          <p:cNvPr id="83" name="Rectangle 82"/>
          <p:cNvSpPr/>
          <p:nvPr/>
        </p:nvSpPr>
        <p:spPr>
          <a:xfrm>
            <a:off x="2438400" y="3458400"/>
            <a:ext cx="1752600" cy="504000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Knowledge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Absorption</a:t>
            </a:r>
          </a:p>
        </p:txBody>
      </p:sp>
      <p:cxnSp>
        <p:nvCxnSpPr>
          <p:cNvPr id="85" name="Elbow Connector 84"/>
          <p:cNvCxnSpPr>
            <a:stCxn id="9" idx="2"/>
            <a:endCxn id="58" idx="0"/>
          </p:cNvCxnSpPr>
          <p:nvPr/>
        </p:nvCxnSpPr>
        <p:spPr>
          <a:xfrm rot="16200000" flipH="1">
            <a:off x="2656650" y="2038350"/>
            <a:ext cx="363600" cy="952500"/>
          </a:xfrm>
          <a:prstGeom prst="bentConnector3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Elbow Connector 86"/>
          <p:cNvCxnSpPr>
            <a:stCxn id="8" idx="2"/>
            <a:endCxn id="58" idx="0"/>
          </p:cNvCxnSpPr>
          <p:nvPr/>
        </p:nvCxnSpPr>
        <p:spPr>
          <a:xfrm rot="5400000">
            <a:off x="3571050" y="2076450"/>
            <a:ext cx="363600" cy="876300"/>
          </a:xfrm>
          <a:prstGeom prst="bentConnector3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58" idx="2"/>
            <a:endCxn id="83" idx="0"/>
          </p:cNvCxnSpPr>
          <p:nvPr/>
        </p:nvCxnSpPr>
        <p:spPr>
          <a:xfrm>
            <a:off x="3314700" y="3200400"/>
            <a:ext cx="0" cy="258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83" idx="2"/>
            <a:endCxn id="14" idx="0"/>
          </p:cNvCxnSpPr>
          <p:nvPr/>
        </p:nvCxnSpPr>
        <p:spPr>
          <a:xfrm>
            <a:off x="3314700" y="3962400"/>
            <a:ext cx="0" cy="234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1600200" y="5320800"/>
            <a:ext cx="1476000" cy="540000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R&amp;D</a:t>
            </a:r>
          </a:p>
        </p:txBody>
      </p:sp>
      <p:cxnSp>
        <p:nvCxnSpPr>
          <p:cNvPr id="94" name="Elbow Connector 93"/>
          <p:cNvCxnSpPr>
            <a:stCxn id="14" idx="2"/>
            <a:endCxn id="92" idx="0"/>
          </p:cNvCxnSpPr>
          <p:nvPr/>
        </p:nvCxnSpPr>
        <p:spPr>
          <a:xfrm rot="5400000">
            <a:off x="2642550" y="4648650"/>
            <a:ext cx="367800" cy="976500"/>
          </a:xfrm>
          <a:prstGeom prst="bentConnector3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Elbow Connector 95"/>
          <p:cNvCxnSpPr>
            <a:stCxn id="52" idx="2"/>
            <a:endCxn id="92" idx="0"/>
          </p:cNvCxnSpPr>
          <p:nvPr/>
        </p:nvCxnSpPr>
        <p:spPr>
          <a:xfrm rot="16200000" flipH="1">
            <a:off x="1452600" y="4435200"/>
            <a:ext cx="367800" cy="1403400"/>
          </a:xfrm>
          <a:prstGeom prst="bentConnector3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/>
          <p:cNvSpPr/>
          <p:nvPr/>
        </p:nvSpPr>
        <p:spPr>
          <a:xfrm>
            <a:off x="3200400" y="5320800"/>
            <a:ext cx="1752600" cy="540000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Innovation Infrastructures</a:t>
            </a:r>
          </a:p>
        </p:txBody>
      </p:sp>
      <p:sp>
        <p:nvSpPr>
          <p:cNvPr id="98" name="Rectangle 97"/>
          <p:cNvSpPr/>
          <p:nvPr/>
        </p:nvSpPr>
        <p:spPr>
          <a:xfrm>
            <a:off x="5105400" y="5320800"/>
            <a:ext cx="1476000" cy="540000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Innovation Institutions</a:t>
            </a:r>
          </a:p>
        </p:txBody>
      </p:sp>
      <p:sp>
        <p:nvSpPr>
          <p:cNvPr id="99" name="Rectangle 98"/>
          <p:cNvSpPr/>
          <p:nvPr/>
        </p:nvSpPr>
        <p:spPr>
          <a:xfrm>
            <a:off x="6705600" y="5320800"/>
            <a:ext cx="1752600" cy="540000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Market Sophistication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3021600" y="6165600"/>
            <a:ext cx="2160000" cy="540000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Knowledge Impact</a:t>
            </a:r>
          </a:p>
        </p:txBody>
      </p:sp>
      <p:cxnSp>
        <p:nvCxnSpPr>
          <p:cNvPr id="102" name="Elbow Connector 101"/>
          <p:cNvCxnSpPr>
            <a:stCxn id="92" idx="2"/>
            <a:endCxn id="100" idx="0"/>
          </p:cNvCxnSpPr>
          <p:nvPr/>
        </p:nvCxnSpPr>
        <p:spPr>
          <a:xfrm rot="16200000" flipH="1">
            <a:off x="3067500" y="5131500"/>
            <a:ext cx="304800" cy="1763400"/>
          </a:xfrm>
          <a:prstGeom prst="bentConnector3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Elbow Connector 103"/>
          <p:cNvCxnSpPr>
            <a:stCxn id="99" idx="2"/>
            <a:endCxn id="100" idx="0"/>
          </p:cNvCxnSpPr>
          <p:nvPr/>
        </p:nvCxnSpPr>
        <p:spPr>
          <a:xfrm rot="5400000">
            <a:off x="5689350" y="4273050"/>
            <a:ext cx="304800" cy="3480300"/>
          </a:xfrm>
          <a:prstGeom prst="bentConnector3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Elbow Connector 105"/>
          <p:cNvCxnSpPr>
            <a:stCxn id="98" idx="2"/>
            <a:endCxn id="100" idx="0"/>
          </p:cNvCxnSpPr>
          <p:nvPr/>
        </p:nvCxnSpPr>
        <p:spPr>
          <a:xfrm rot="5400000">
            <a:off x="4820100" y="5142300"/>
            <a:ext cx="304800" cy="1741800"/>
          </a:xfrm>
          <a:prstGeom prst="bentConnector3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Elbow Connector 107"/>
          <p:cNvCxnSpPr>
            <a:stCxn id="97" idx="2"/>
            <a:endCxn id="100" idx="0"/>
          </p:cNvCxnSpPr>
          <p:nvPr/>
        </p:nvCxnSpPr>
        <p:spPr>
          <a:xfrm rot="16200000" flipH="1">
            <a:off x="3936750" y="6000750"/>
            <a:ext cx="304800" cy="24900"/>
          </a:xfrm>
          <a:prstGeom prst="bentConnector3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7248152" y="987623"/>
            <a:ext cx="1733167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Theories / Models</a:t>
            </a:r>
            <a:endParaRPr kumimoji="0" lang="fa-IR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7116533" y="1610380"/>
            <a:ext cx="199640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Philosophical Positions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Paradigms</a:t>
            </a:r>
            <a:endParaRPr kumimoji="0" lang="fa-IR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6982280" y="76200"/>
            <a:ext cx="2237920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Theoretical Frameworks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Conceptual Frameworks</a:t>
            </a:r>
            <a:endParaRPr kumimoji="0" lang="fa-IR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19" name="Straight Arrow Connector 118"/>
          <p:cNvCxnSpPr>
            <a:stCxn id="115" idx="0"/>
            <a:endCxn id="114" idx="2"/>
          </p:cNvCxnSpPr>
          <p:nvPr/>
        </p:nvCxnSpPr>
        <p:spPr>
          <a:xfrm flipV="1">
            <a:off x="8114735" y="1326177"/>
            <a:ext cx="1" cy="2842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114" idx="0"/>
            <a:endCxn id="116" idx="2"/>
          </p:cNvCxnSpPr>
          <p:nvPr/>
        </p:nvCxnSpPr>
        <p:spPr>
          <a:xfrm flipH="1" flipV="1">
            <a:off x="8101240" y="660975"/>
            <a:ext cx="0" cy="3266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116" idx="1"/>
            <a:endCxn id="6" idx="3"/>
          </p:cNvCxnSpPr>
          <p:nvPr/>
        </p:nvCxnSpPr>
        <p:spPr>
          <a:xfrm flipH="1" flipV="1">
            <a:off x="5334000" y="357600"/>
            <a:ext cx="1648280" cy="109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228600" y="5320800"/>
            <a:ext cx="1224000" cy="540000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Innovation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Linkage</a:t>
            </a:r>
          </a:p>
        </p:txBody>
      </p:sp>
      <p:sp>
        <p:nvSpPr>
          <p:cNvPr id="45" name="Rectangle 44"/>
          <p:cNvSpPr/>
          <p:nvPr/>
        </p:nvSpPr>
        <p:spPr>
          <a:xfrm>
            <a:off x="2562600" y="914400"/>
            <a:ext cx="1476000" cy="504000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Unpublished Knowledge</a:t>
            </a:r>
          </a:p>
        </p:txBody>
      </p:sp>
      <p:cxnSp>
        <p:nvCxnSpPr>
          <p:cNvPr id="3" name="Elbow Connector 2"/>
          <p:cNvCxnSpPr>
            <a:stCxn id="6" idx="2"/>
            <a:endCxn id="29" idx="0"/>
          </p:cNvCxnSpPr>
          <p:nvPr/>
        </p:nvCxnSpPr>
        <p:spPr>
          <a:xfrm rot="16200000" flipH="1">
            <a:off x="5093400" y="88200"/>
            <a:ext cx="304800" cy="1347600"/>
          </a:xfrm>
          <a:prstGeom prst="bentConnector3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lbow Connector 4"/>
          <p:cNvCxnSpPr>
            <a:stCxn id="6" idx="2"/>
            <a:endCxn id="45" idx="0"/>
          </p:cNvCxnSpPr>
          <p:nvPr/>
        </p:nvCxnSpPr>
        <p:spPr>
          <a:xfrm rot="5400000">
            <a:off x="3783900" y="126300"/>
            <a:ext cx="304800" cy="1271400"/>
          </a:xfrm>
          <a:prstGeom prst="bentConnector3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45" idx="2"/>
            <a:endCxn id="9" idx="0"/>
          </p:cNvCxnSpPr>
          <p:nvPr/>
        </p:nvCxnSpPr>
        <p:spPr>
          <a:xfrm rot="5400000">
            <a:off x="2626200" y="1154400"/>
            <a:ext cx="410400" cy="938400"/>
          </a:xfrm>
          <a:prstGeom prst="bentConnector3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45" idx="2"/>
            <a:endCxn id="8" idx="0"/>
          </p:cNvCxnSpPr>
          <p:nvPr/>
        </p:nvCxnSpPr>
        <p:spPr>
          <a:xfrm rot="16200000" flipH="1">
            <a:off x="3540600" y="1178400"/>
            <a:ext cx="410400" cy="890400"/>
          </a:xfrm>
          <a:prstGeom prst="bentConnector3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29" idx="2"/>
            <a:endCxn id="8" idx="0"/>
          </p:cNvCxnSpPr>
          <p:nvPr/>
        </p:nvCxnSpPr>
        <p:spPr>
          <a:xfrm rot="5400000">
            <a:off x="4850100" y="759300"/>
            <a:ext cx="410400" cy="1728600"/>
          </a:xfrm>
          <a:prstGeom prst="bentConnector3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29" idx="2"/>
            <a:endCxn id="9" idx="0"/>
          </p:cNvCxnSpPr>
          <p:nvPr/>
        </p:nvCxnSpPr>
        <p:spPr>
          <a:xfrm rot="5400000">
            <a:off x="3935700" y="-155100"/>
            <a:ext cx="410400" cy="3557400"/>
          </a:xfrm>
          <a:prstGeom prst="bentConnector3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43" idx="2"/>
            <a:endCxn id="100" idx="0"/>
          </p:cNvCxnSpPr>
          <p:nvPr/>
        </p:nvCxnSpPr>
        <p:spPr>
          <a:xfrm rot="16200000" flipH="1">
            <a:off x="2318700" y="4382700"/>
            <a:ext cx="304800" cy="3261000"/>
          </a:xfrm>
          <a:prstGeom prst="bentConnector3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019800" y="1418400"/>
            <a:ext cx="0" cy="1096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486296" y="0"/>
            <a:ext cx="72968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(4)</a:t>
            </a: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591696" y="762000"/>
            <a:ext cx="41870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</a:t>
            </a: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705600" y="2438400"/>
            <a:ext cx="41870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114800" y="2590800"/>
            <a:ext cx="108074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139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(127)</a:t>
            </a: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114800" y="3352800"/>
            <a:ext cx="108074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136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(125)</a:t>
            </a: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521676" y="5040868"/>
            <a:ext cx="84670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55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(63)</a:t>
            </a: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496693" y="5040868"/>
            <a:ext cx="84670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81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(91)</a:t>
            </a: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991496" y="5040868"/>
            <a:ext cx="108074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131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(112)</a:t>
            </a: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629400" y="5040868"/>
            <a:ext cx="108074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139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(102)</a:t>
            </a: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52400" y="5040868"/>
            <a:ext cx="96372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109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(65)</a:t>
            </a: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-71095" y="3895034"/>
            <a:ext cx="108074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131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(102)</a:t>
            </a: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105400" y="6412468"/>
            <a:ext cx="96372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120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(63)</a:t>
            </a: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43800" y="3505200"/>
            <a:ext cx="15921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106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78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64563" y="6435600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128</a:t>
            </a:r>
            <a:r>
              <a:rPr kumimoji="0" lang="fa-I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کشور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505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687294"/>
            <a:ext cx="3074276" cy="14463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736325"/>
            <a:ext cx="2916620" cy="13282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685799"/>
            <a:ext cx="3048000" cy="13971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71657" y="762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91400" y="762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2016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3657" y="762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3276600"/>
            <a:ext cx="1817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Innovation Index: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71800" y="327660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04089" y="327660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106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6800" y="32766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78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4" name="Straight Arrow Connector 13"/>
          <p:cNvCxnSpPr>
            <a:stCxn id="11" idx="3"/>
            <a:endCxn id="12" idx="1"/>
          </p:cNvCxnSpPr>
          <p:nvPr/>
        </p:nvCxnSpPr>
        <p:spPr>
          <a:xfrm>
            <a:off x="3507524" y="3461266"/>
            <a:ext cx="3965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2" idx="3"/>
            <a:endCxn id="13" idx="1"/>
          </p:cNvCxnSpPr>
          <p:nvPr/>
        </p:nvCxnSpPr>
        <p:spPr>
          <a:xfrm>
            <a:off x="4439813" y="3461266"/>
            <a:ext cx="4369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09600" y="4355068"/>
            <a:ext cx="1805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Innovation Input: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71800" y="434340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107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04089" y="434340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106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76800" y="43434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0" name="Straight Arrow Connector 19"/>
          <p:cNvCxnSpPr>
            <a:stCxn id="17" idx="3"/>
            <a:endCxn id="18" idx="1"/>
          </p:cNvCxnSpPr>
          <p:nvPr/>
        </p:nvCxnSpPr>
        <p:spPr>
          <a:xfrm>
            <a:off x="3507524" y="4528066"/>
            <a:ext cx="3965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8" idx="3"/>
            <a:endCxn id="19" idx="1"/>
          </p:cNvCxnSpPr>
          <p:nvPr/>
        </p:nvCxnSpPr>
        <p:spPr>
          <a:xfrm>
            <a:off x="4439813" y="4528066"/>
            <a:ext cx="4369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" y="4964668"/>
            <a:ext cx="1976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Innovation Output: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71800" y="495300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04089" y="495300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76800" y="49530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6" name="Straight Arrow Connector 25"/>
          <p:cNvCxnSpPr>
            <a:stCxn id="23" idx="3"/>
            <a:endCxn id="24" idx="1"/>
          </p:cNvCxnSpPr>
          <p:nvPr/>
        </p:nvCxnSpPr>
        <p:spPr>
          <a:xfrm>
            <a:off x="3507524" y="5137666"/>
            <a:ext cx="3965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4" idx="3"/>
            <a:endCxn id="25" idx="1"/>
          </p:cNvCxnSpPr>
          <p:nvPr/>
        </p:nvCxnSpPr>
        <p:spPr>
          <a:xfrm>
            <a:off x="4439813" y="5137666"/>
            <a:ext cx="4369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09600" y="5650468"/>
            <a:ext cx="2191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Innovation Efficiency: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71800" y="563880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04089" y="563880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76800" y="56388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2" name="Straight Arrow Connector 31"/>
          <p:cNvCxnSpPr>
            <a:stCxn id="29" idx="3"/>
            <a:endCxn id="30" idx="1"/>
          </p:cNvCxnSpPr>
          <p:nvPr/>
        </p:nvCxnSpPr>
        <p:spPr>
          <a:xfrm>
            <a:off x="3507524" y="5823466"/>
            <a:ext cx="3965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30" idx="3"/>
            <a:endCxn id="31" idx="1"/>
          </p:cNvCxnSpPr>
          <p:nvPr/>
        </p:nvCxnSpPr>
        <p:spPr>
          <a:xfrm>
            <a:off x="4439813" y="5823466"/>
            <a:ext cx="4369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8484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357167"/>
            <a:ext cx="7772400" cy="785818"/>
          </a:xfrm>
        </p:spPr>
        <p:txBody>
          <a:bodyPr/>
          <a:lstStyle/>
          <a:p>
            <a:pPr rtl="1"/>
            <a:r>
              <a:rPr lang="fa-IR" b="1" dirty="0" smtClean="0">
                <a:solidFill>
                  <a:srgbClr val="C00000"/>
                </a:solidFill>
                <a:cs typeface="A  Mitra_1 (MRT)" pitchFamily="2" charset="-78"/>
              </a:rPr>
              <a:t>مرجعیت علمی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1428736"/>
            <a:ext cx="7715304" cy="4786346"/>
          </a:xfrm>
        </p:spPr>
        <p:txBody>
          <a:bodyPr>
            <a:normAutofit fontScale="85000" lnSpcReduction="10000"/>
          </a:bodyPr>
          <a:lstStyle/>
          <a:p>
            <a:pPr algn="just" rtl="1">
              <a:lnSpc>
                <a:spcPct val="200000"/>
              </a:lnSpc>
            </a:pPr>
            <a:r>
              <a:rPr lang="fa-IR" dirty="0" smtClean="0">
                <a:solidFill>
                  <a:schemeClr val="tx1"/>
                </a:solidFill>
                <a:cs typeface="A  Mitra_1 (MRT)" pitchFamily="2" charset="-78"/>
              </a:rPr>
              <a:t>مرجعیت علمی مهم‌ترین هدفی است که رهبر انقلاب برای پیشرفت علمی کشور و شکل‌گیری جنبش نرم‌افزاری تعیین کرده‌اند. یکی از زمینه‌های تحقق مرجعیت علمی در نظر ایشان، استعداد بالای ملت ایران و دیگری اعتماد به ‌نفس ملی است که به برکت انقلاب اسلامی در این کشور ایجاد شده است.</a:t>
            </a:r>
            <a:r>
              <a:rPr lang="en-US" dirty="0" smtClean="0">
                <a:solidFill>
                  <a:schemeClr val="tx1"/>
                </a:solidFill>
                <a:cs typeface="A  Mitra_1 (MRT)" pitchFamily="2" charset="-78"/>
              </a:rPr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1214422"/>
            <a:ext cx="8429684" cy="5143536"/>
          </a:xfrm>
        </p:spPr>
        <p:txBody>
          <a:bodyPr>
            <a:normAutofit fontScale="85000" lnSpcReduction="10000"/>
          </a:bodyPr>
          <a:lstStyle/>
          <a:p>
            <a:pPr algn="just" rtl="1">
              <a:lnSpc>
                <a:spcPct val="200000"/>
              </a:lnSpc>
            </a:pPr>
            <a:r>
              <a:rPr lang="fa-IR" dirty="0" smtClean="0">
                <a:solidFill>
                  <a:srgbClr val="0070C0"/>
                </a:solidFill>
                <a:cs typeface="A  Mitra_1 (MRT)" pitchFamily="2" charset="-78"/>
              </a:rPr>
              <a:t>معاونت علمی فرهنگستان علوم پزشکی و زیر گروه پژوهش در سلامت مرکز تحقیقات استراتژیک، </a:t>
            </a:r>
            <a:r>
              <a:rPr lang="fa-IR" dirty="0" smtClean="0">
                <a:solidFill>
                  <a:schemeClr val="tx1"/>
                </a:solidFill>
                <a:cs typeface="A  Mitra_1 (MRT)" pitchFamily="2" charset="-78"/>
              </a:rPr>
              <a:t>با توجه به نیاز به تغییرات اساسی در نظام پژوهشی کشور و به منظور رسیدن به اهداف </a:t>
            </a:r>
            <a:r>
              <a:rPr lang="ar-SA" dirty="0" smtClean="0">
                <a:solidFill>
                  <a:schemeClr val="tx1"/>
                </a:solidFill>
                <a:cs typeface="A  Mitra_1 (MRT)" pitchFamily="2" charset="-78"/>
              </a:rPr>
              <a:t>تعیین شده در سیاست‌های کلی "علم و فناوری" و بند 14 سیاست‌های کلی "سلامت" اهداف راهبردی زیر </a:t>
            </a:r>
            <a:r>
              <a:rPr lang="fa-IR" dirty="0" smtClean="0">
                <a:solidFill>
                  <a:schemeClr val="tx1"/>
                </a:solidFill>
                <a:cs typeface="A  Mitra_1 (MRT)" pitchFamily="2" charset="-78"/>
              </a:rPr>
              <a:t>را مشخص نمودند که به تایید معاونین علمی و پژوهشی فرهنگستان های علوم، زبان و ادبیات فارسی و هنر رسیده است.</a:t>
            </a:r>
            <a:endParaRPr lang="en-US" dirty="0" smtClean="0">
              <a:solidFill>
                <a:schemeClr val="tx1"/>
              </a:solidFill>
              <a:cs typeface="A  Mitra_1 (MRT)" pitchFamily="2" charset="-7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700070"/>
          </a:xfrm>
        </p:spPr>
        <p:txBody>
          <a:bodyPr>
            <a:noAutofit/>
          </a:bodyPr>
          <a:lstStyle/>
          <a:p>
            <a:pPr rtl="1">
              <a:lnSpc>
                <a:spcPct val="150000"/>
              </a:lnSpc>
            </a:pPr>
            <a:r>
              <a:rPr lang="fa-IR" sz="3800" b="1" dirty="0" smtClean="0">
                <a:solidFill>
                  <a:srgbClr val="C00000"/>
                </a:solidFill>
                <a:cs typeface="A  Mitra_1 (MRT)" pitchFamily="2" charset="-78"/>
              </a:rPr>
              <a:t>راهبردها و برنامه عملیاتی</a:t>
            </a:r>
            <a:endParaRPr lang="en-US" sz="3800" b="1" dirty="0">
              <a:solidFill>
                <a:srgbClr val="C00000"/>
              </a:solidFill>
              <a:cs typeface="A  Mitra_1 (MRT)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571480"/>
            <a:ext cx="8215370" cy="5857916"/>
          </a:xfrm>
        </p:spPr>
        <p:txBody>
          <a:bodyPr/>
          <a:lstStyle/>
          <a:p>
            <a:pPr algn="just" rtl="1">
              <a:lnSpc>
                <a:spcPct val="150000"/>
              </a:lnSpc>
            </a:pPr>
            <a:r>
              <a:rPr lang="fa-IR" sz="3000" dirty="0" smtClean="0">
                <a:solidFill>
                  <a:srgbClr val="7030A0"/>
                </a:solidFill>
                <a:cs typeface="A  Mitra_1 (MRT)" pitchFamily="2" charset="-78"/>
              </a:rPr>
              <a:t>اولین راهبرد ایجاد تولیت واحد در سیاستگذاری و راهبری علم و فناوری کشور است. </a:t>
            </a:r>
            <a:r>
              <a:rPr lang="fa-IR" sz="3000" dirty="0" smtClean="0">
                <a:solidFill>
                  <a:schemeClr val="tx1"/>
                </a:solidFill>
                <a:cs typeface="A  Mitra_1 (MRT)" pitchFamily="2" charset="-78"/>
              </a:rPr>
              <a:t>پیشنهاد می شود که از مجموع معاونت تحقیقات و فناوری ریاست جمهوری و شورای عالی تحقیقات و فناوری تولیتی توانمند با ارتباط مستقیم با مقام ریاست جمهوری و به منظور تحول راهبردی در پژوهش کشور با رویکرد نظام نوآوری و برنامه ریزی و مسئولیت تام سیاستگذاری و برنامه ریزی کشوری پژوهش، نظارت و ارزشیابی مستمر آن و تلاش در جهت دستیابی مرجعیت علمی تشکیل شود.</a:t>
            </a:r>
            <a:endParaRPr lang="en-US" sz="3000" dirty="0" smtClean="0">
              <a:solidFill>
                <a:schemeClr val="tx1"/>
              </a:solidFill>
              <a:cs typeface="A  Mitra_1 (MRT)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571480"/>
            <a:ext cx="8215370" cy="5857916"/>
          </a:xfrm>
        </p:spPr>
        <p:txBody>
          <a:bodyPr>
            <a:normAutofit/>
          </a:bodyPr>
          <a:lstStyle/>
          <a:p>
            <a:pPr algn="just" rtl="1">
              <a:lnSpc>
                <a:spcPct val="150000"/>
              </a:lnSpc>
            </a:pPr>
            <a:r>
              <a:rPr lang="fa-IR" sz="3000" dirty="0" smtClean="0">
                <a:solidFill>
                  <a:schemeClr val="accent6">
                    <a:lumMod val="50000"/>
                  </a:schemeClr>
                </a:solidFill>
                <a:cs typeface="A  Mitra_1 (MRT)" pitchFamily="2" charset="-78"/>
              </a:rPr>
              <a:t>دومین راهبرد ترویج تفکر و اخلاق پژوهش و فرهنگ نوآوری در جامعه دانش‌آموزی و دانشجویی کشور است. </a:t>
            </a:r>
            <a:r>
              <a:rPr lang="fa-IR" sz="3000" dirty="0" smtClean="0">
                <a:solidFill>
                  <a:schemeClr val="tx1"/>
                </a:solidFill>
                <a:cs typeface="A  Mitra_1 (MRT)" pitchFamily="2" charset="-78"/>
              </a:rPr>
              <a:t>تاکید بر حفظ مطالب کتب درسی و آماده شدن برای امتحانات به ویژه کنکور فاجعه بزرگ در آموزش کشور است که همچنان ادامه می‌یابد. حال آنکه در مدارس باید مواردی مانند داوری، استدلال، نظم منطقی، تفکر، اخلاق و نوآوری در کودکان و نوجوانان شکل و قوام یابد. به عبارت دیگر نظام آموزشی کشور باید از "حافظه محوری" به "خلاقیت پروری" تغییر یابد.</a:t>
            </a:r>
            <a:endParaRPr lang="en-US" sz="3000" dirty="0" smtClean="0">
              <a:solidFill>
                <a:schemeClr val="tx1"/>
              </a:solidFill>
              <a:cs typeface="A  Mitra_1 (MRT)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571480"/>
            <a:ext cx="8215370" cy="5857916"/>
          </a:xfrm>
        </p:spPr>
        <p:txBody>
          <a:bodyPr>
            <a:normAutofit/>
          </a:bodyPr>
          <a:lstStyle/>
          <a:p>
            <a:pPr algn="just" rtl="1">
              <a:lnSpc>
                <a:spcPct val="200000"/>
              </a:lnSpc>
            </a:pPr>
            <a:endParaRPr lang="fa-IR" sz="3000" dirty="0" smtClean="0">
              <a:solidFill>
                <a:schemeClr val="tx1"/>
              </a:solidFill>
              <a:cs typeface="A  Mitra_1 (MRT)" pitchFamily="2" charset="-78"/>
            </a:endParaRPr>
          </a:p>
          <a:p>
            <a:pPr algn="just" rtl="1">
              <a:lnSpc>
                <a:spcPct val="200000"/>
              </a:lnSpc>
            </a:pPr>
            <a:r>
              <a:rPr lang="fa-IR" sz="3300" dirty="0" smtClean="0">
                <a:solidFill>
                  <a:srgbClr val="FF0000"/>
                </a:solidFill>
                <a:cs typeface="A  Mitra_1 (MRT)" pitchFamily="2" charset="-78"/>
              </a:rPr>
              <a:t>سومین راهبرد طراحی، تدوین، تصویب و اجرای برنامه نظام سنجش و نوآوری با رویکرد مرجعیت است. </a:t>
            </a:r>
            <a:r>
              <a:rPr lang="fa-IR" sz="3300" dirty="0" smtClean="0">
                <a:solidFill>
                  <a:schemeClr val="tx1"/>
                </a:solidFill>
                <a:cs typeface="A  Mitra_1 (MRT)" pitchFamily="2" charset="-78"/>
              </a:rPr>
              <a:t>نظام نواوری پژوهش باید به شکل پویا و مداوم در کلیه شئون کشوری ایجاد و توسعه یابد</a:t>
            </a:r>
            <a:r>
              <a:rPr lang="fa-IR" sz="3300" dirty="0" smtClean="0"/>
              <a:t>.</a:t>
            </a:r>
            <a:endParaRPr lang="en-US" sz="3300" dirty="0" smtClean="0">
              <a:solidFill>
                <a:schemeClr val="tx1"/>
              </a:solidFill>
              <a:cs typeface="A  Mitra_1 (MRT)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571480"/>
            <a:ext cx="8215370" cy="5857916"/>
          </a:xfrm>
        </p:spPr>
        <p:txBody>
          <a:bodyPr>
            <a:normAutofit/>
          </a:bodyPr>
          <a:lstStyle/>
          <a:p>
            <a:pPr algn="just" rtl="1">
              <a:lnSpc>
                <a:spcPct val="200000"/>
              </a:lnSpc>
            </a:pPr>
            <a:r>
              <a:rPr lang="fa-IR" sz="3500" dirty="0" smtClean="0">
                <a:solidFill>
                  <a:srgbClr val="00B050"/>
                </a:solidFill>
                <a:cs typeface="A  Mitra_1 (MRT)" pitchFamily="2" charset="-78"/>
              </a:rPr>
              <a:t>چهارمین راهبرد افزایش مشارکت بخش خصوصی در پژوهش، فناوری و ارایه خدمات است </a:t>
            </a:r>
            <a:r>
              <a:rPr lang="fa-IR" sz="3500" dirty="0" smtClean="0">
                <a:solidFill>
                  <a:schemeClr val="tx1"/>
                </a:solidFill>
                <a:cs typeface="A  Mitra_1 (MRT)" pitchFamily="2" charset="-78"/>
              </a:rPr>
              <a:t>که به ارتقا بروندادهای پژوهشی، فناورانه و کیفیت ارایه خدمات در کلیه سطوح خواهد انجامید.</a:t>
            </a:r>
            <a:endParaRPr lang="en-US" sz="3500" dirty="0" smtClean="0">
              <a:solidFill>
                <a:schemeClr val="tx1"/>
              </a:solidFill>
              <a:cs typeface="A  Mitra_1 (MRT)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571480"/>
            <a:ext cx="8215370" cy="5857916"/>
          </a:xfrm>
        </p:spPr>
        <p:txBody>
          <a:bodyPr>
            <a:normAutofit/>
          </a:bodyPr>
          <a:lstStyle/>
          <a:p>
            <a:pPr algn="just" rtl="1">
              <a:lnSpc>
                <a:spcPct val="200000"/>
              </a:lnSpc>
            </a:pPr>
            <a:r>
              <a:rPr lang="fa-IR" sz="3700" dirty="0" smtClean="0">
                <a:solidFill>
                  <a:srgbClr val="83192B"/>
                </a:solidFill>
                <a:cs typeface="A  Mitra_1 (MRT)" pitchFamily="2" charset="-78"/>
              </a:rPr>
              <a:t>پنجمین راهبرد توسعه دیپلماسی علم و فناوری در داخل و خارج کشور با اولویت کشورهای جهان اسلام است </a:t>
            </a:r>
            <a:r>
              <a:rPr lang="fa-IR" sz="3700" dirty="0" smtClean="0">
                <a:solidFill>
                  <a:schemeClr val="tx1"/>
                </a:solidFill>
                <a:cs typeface="A  Mitra_1 (MRT)" pitchFamily="2" charset="-78"/>
              </a:rPr>
              <a:t>که بدون شک به ایفای نقش محوری ایران در بسیاری از امور مورد علاقه کشورهای جهان اسلام می‌انجامد.</a:t>
            </a:r>
            <a:endParaRPr lang="en-US" sz="3700" dirty="0" smtClean="0">
              <a:solidFill>
                <a:schemeClr val="tx1"/>
              </a:solidFill>
              <a:cs typeface="A  Mitra_1 (MRT)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571480"/>
            <a:ext cx="8215370" cy="5857916"/>
          </a:xfrm>
        </p:spPr>
        <p:txBody>
          <a:bodyPr>
            <a:normAutofit fontScale="92500" lnSpcReduction="20000"/>
          </a:bodyPr>
          <a:lstStyle/>
          <a:p>
            <a:pPr algn="just" rtl="1">
              <a:lnSpc>
                <a:spcPct val="200000"/>
              </a:lnSpc>
            </a:pPr>
            <a:r>
              <a:rPr lang="fa-IR" sz="3700" dirty="0" smtClean="0">
                <a:solidFill>
                  <a:srgbClr val="00B0F0"/>
                </a:solidFill>
                <a:cs typeface="A  Mitra_1 (MRT)" pitchFamily="2" charset="-78"/>
              </a:rPr>
              <a:t>ششمین راهبرد صیانت و حمایت از رشد، توسعه و تجاری‌سازی علوم و فنون با محوریت خلق ثروت می‌باشد. </a:t>
            </a:r>
            <a:r>
              <a:rPr lang="fa-IR" sz="3700" dirty="0" smtClean="0">
                <a:solidFill>
                  <a:schemeClr val="tx1"/>
                </a:solidFill>
                <a:cs typeface="A  Mitra_1 (MRT)" pitchFamily="2" charset="-78"/>
              </a:rPr>
              <a:t>تجاری‌سازی علم و فناوری و توسعه روش و ابزار تولید ثروت از علم و فناوری زیست سازگار است و لذا باید از رشد، توسعه و تجاری سازی علم و فناوری با تاکید بر ثروت آفرینی صیانت و حمایت شود.</a:t>
            </a:r>
            <a:endParaRPr lang="en-US" sz="3700" dirty="0" smtClean="0">
              <a:solidFill>
                <a:schemeClr val="tx1"/>
              </a:solidFill>
              <a:cs typeface="A  Mitra_1 (MRT)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571480"/>
            <a:ext cx="8215370" cy="5857916"/>
          </a:xfrm>
        </p:spPr>
        <p:txBody>
          <a:bodyPr>
            <a:normAutofit/>
          </a:bodyPr>
          <a:lstStyle/>
          <a:p>
            <a:pPr algn="just" rtl="1">
              <a:lnSpc>
                <a:spcPct val="200000"/>
              </a:lnSpc>
            </a:pPr>
            <a:r>
              <a:rPr lang="fa-IR" sz="3000" dirty="0" smtClean="0">
                <a:solidFill>
                  <a:schemeClr val="accent5">
                    <a:lumMod val="75000"/>
                  </a:schemeClr>
                </a:solidFill>
                <a:cs typeface="A  Mitra_1 (MRT)" pitchFamily="2" charset="-78"/>
              </a:rPr>
              <a:t>هفتمین راهبرد بهبود سازوکار و الزام به کارگیری یافته‌های پژوهش در حیطه خدمات و تصمیم‌سازی است. </a:t>
            </a:r>
            <a:r>
              <a:rPr lang="fa-IR" sz="3000" dirty="0" smtClean="0">
                <a:solidFill>
                  <a:schemeClr val="tx1"/>
                </a:solidFill>
                <a:cs typeface="A  Mitra_1 (MRT)" pitchFamily="2" charset="-78"/>
              </a:rPr>
              <a:t>امروزه تولید دانش و به کارگیری صحیح آن در حوزه تصمیم‌گیری و عمل از بزرگترین دستاوردهای ارزشمند هر کشور محسوب می‌شود. محدودیت منابع، اهمیت انتقال دانش و تلاش برای بهره‌برداری از نتایج تحقیقات لزوم و اهمیت این راهبرد را مشخص می کند.</a:t>
            </a:r>
            <a:endParaRPr lang="en-US" sz="3000" dirty="0" smtClean="0">
              <a:solidFill>
                <a:schemeClr val="tx1"/>
              </a:solidFill>
              <a:cs typeface="A  Mitra_1 (MRT)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571480"/>
            <a:ext cx="8215370" cy="5857916"/>
          </a:xfrm>
        </p:spPr>
        <p:txBody>
          <a:bodyPr>
            <a:normAutofit fontScale="92500"/>
          </a:bodyPr>
          <a:lstStyle/>
          <a:p>
            <a:pPr algn="just" rtl="1">
              <a:lnSpc>
                <a:spcPct val="150000"/>
              </a:lnSpc>
            </a:pPr>
            <a:r>
              <a:rPr lang="fa-IR" sz="2500" dirty="0" smtClean="0">
                <a:solidFill>
                  <a:srgbClr val="FF0000"/>
                </a:solidFill>
                <a:cs typeface="A  Mitra_1 (MRT)" pitchFamily="2" charset="-78"/>
              </a:rPr>
              <a:t>در این </a:t>
            </a:r>
            <a:r>
              <a:rPr lang="fa-IR" sz="2500" u="sng" dirty="0" smtClean="0">
                <a:solidFill>
                  <a:srgbClr val="FF0000"/>
                </a:solidFill>
                <a:cs typeface="A  Mitra_1 (MRT)" pitchFamily="2" charset="-78"/>
              </a:rPr>
              <a:t>مجموعه 74 راهکار اجرایی و 70 شاخص ارزیابی </a:t>
            </a:r>
            <a:r>
              <a:rPr lang="fa-IR" sz="2500" dirty="0" smtClean="0">
                <a:solidFill>
                  <a:srgbClr val="FF0000"/>
                </a:solidFill>
                <a:cs typeface="A  Mitra_1 (MRT)" pitchFamily="2" charset="-78"/>
              </a:rPr>
              <a:t>تدوین شده است</a:t>
            </a:r>
            <a:r>
              <a:rPr lang="fa-IR" sz="2500" b="1" dirty="0" smtClean="0">
                <a:solidFill>
                  <a:srgbClr val="FF0000"/>
                </a:solidFill>
                <a:cs typeface="A  Mitra_1 (MRT)" pitchFamily="2" charset="-78"/>
              </a:rPr>
              <a:t>. از میان شاخص‌های ارزیابی، </a:t>
            </a:r>
            <a:r>
              <a:rPr lang="fa-IR" sz="2500" b="1" u="sng" dirty="0" smtClean="0">
                <a:solidFill>
                  <a:srgbClr val="FF0000"/>
                </a:solidFill>
                <a:cs typeface="A  Mitra_1 (MRT)" pitchFamily="2" charset="-78"/>
              </a:rPr>
              <a:t>15 شاخص کلان </a:t>
            </a:r>
            <a:r>
              <a:rPr lang="fa-IR" sz="2500" b="1" dirty="0" smtClean="0">
                <a:solidFill>
                  <a:srgbClr val="FF0000"/>
                </a:solidFill>
                <a:cs typeface="A  Mitra_1 (MRT)" pitchFamily="2" charset="-78"/>
              </a:rPr>
              <a:t>توسط طراحان برنامه برای ارزیابی پیشرفت حرکت به سوی مرجعیت علمی تعیین شده</a:t>
            </a:r>
            <a:r>
              <a:rPr lang="fa-IR" sz="2500" dirty="0" smtClean="0">
                <a:solidFill>
                  <a:srgbClr val="FF0000"/>
                </a:solidFill>
                <a:cs typeface="A  Mitra_1 (MRT)" pitchFamily="2" charset="-78"/>
              </a:rPr>
              <a:t>، که عبارتند از:</a:t>
            </a:r>
            <a:endParaRPr lang="en-US" sz="2500" dirty="0" smtClean="0">
              <a:solidFill>
                <a:srgbClr val="FF0000"/>
              </a:solidFill>
              <a:cs typeface="A  Mitra_1 (MRT)" pitchFamily="2" charset="-78"/>
            </a:endParaRPr>
          </a:p>
          <a:p>
            <a:pPr marL="457200" lvl="0" indent="-457200" algn="just" rtl="1">
              <a:lnSpc>
                <a:spcPct val="150000"/>
              </a:lnSpc>
              <a:buFont typeface="+mj-lt"/>
              <a:buAutoNum type="arabicPeriod"/>
            </a:pPr>
            <a:r>
              <a:rPr lang="fa-IR" sz="2500" dirty="0" smtClean="0">
                <a:solidFill>
                  <a:schemeClr val="tx1"/>
                </a:solidFill>
                <a:cs typeface="A  Mitra_1 (MRT)" pitchFamily="2" charset="-78"/>
              </a:rPr>
              <a:t>تشکیل تولیت واحد در سیاستگذاری و راهبری علم و فناوری کشور</a:t>
            </a:r>
            <a:endParaRPr lang="en-US" sz="2500" dirty="0" smtClean="0">
              <a:solidFill>
                <a:schemeClr val="tx1"/>
              </a:solidFill>
              <a:cs typeface="A  Mitra_1 (MRT)" pitchFamily="2" charset="-78"/>
            </a:endParaRPr>
          </a:p>
          <a:p>
            <a:pPr marL="457200" lvl="0" indent="-457200" algn="just" rtl="1">
              <a:lnSpc>
                <a:spcPct val="150000"/>
              </a:lnSpc>
              <a:buFont typeface="+mj-lt"/>
              <a:buAutoNum type="arabicPeriod"/>
            </a:pPr>
            <a:r>
              <a:rPr lang="fa-IR" sz="2500" dirty="0" smtClean="0">
                <a:solidFill>
                  <a:schemeClr val="tx1"/>
                </a:solidFill>
                <a:cs typeface="A  Mitra_1 (MRT)" pitchFamily="2" charset="-78"/>
              </a:rPr>
              <a:t>تعداد جلسات بازآموزی معلمان در دانشگاه‌ها و مراکز پژوهشی جهت ترویج تفکر پژوهش و فرهنگ نوآوری</a:t>
            </a:r>
            <a:endParaRPr lang="en-US" sz="2500" dirty="0" smtClean="0">
              <a:solidFill>
                <a:schemeClr val="tx1"/>
              </a:solidFill>
              <a:cs typeface="A  Mitra_1 (MRT)" pitchFamily="2" charset="-78"/>
            </a:endParaRPr>
          </a:p>
          <a:p>
            <a:pPr marL="457200" lvl="0" indent="-457200" algn="just" rtl="1">
              <a:lnSpc>
                <a:spcPct val="150000"/>
              </a:lnSpc>
              <a:buFont typeface="+mj-lt"/>
              <a:buAutoNum type="arabicPeriod"/>
            </a:pPr>
            <a:r>
              <a:rPr lang="fa-IR" sz="2500" dirty="0" smtClean="0">
                <a:solidFill>
                  <a:schemeClr val="tx1"/>
                </a:solidFill>
                <a:cs typeface="A  Mitra_1 (MRT)" pitchFamily="2" charset="-78"/>
              </a:rPr>
              <a:t>تعداد برگزیدگان المپیادهای دانش‌آموزی و دانشجویی در سطح بین‌الملل</a:t>
            </a:r>
            <a:endParaRPr lang="en-US" sz="2500" dirty="0" smtClean="0">
              <a:solidFill>
                <a:schemeClr val="tx1"/>
              </a:solidFill>
              <a:cs typeface="A  Mitra_1 (MRT)" pitchFamily="2" charset="-78"/>
            </a:endParaRPr>
          </a:p>
          <a:p>
            <a:pPr marL="457200" lvl="0" indent="-457200" algn="just" rtl="1">
              <a:lnSpc>
                <a:spcPct val="150000"/>
              </a:lnSpc>
              <a:buFont typeface="+mj-lt"/>
              <a:buAutoNum type="arabicPeriod"/>
            </a:pPr>
            <a:r>
              <a:rPr lang="fa-IR" sz="2500" dirty="0" smtClean="0">
                <a:solidFill>
                  <a:schemeClr val="tx1"/>
                </a:solidFill>
                <a:cs typeface="A  Mitra_1 (MRT)" pitchFamily="2" charset="-78"/>
              </a:rPr>
              <a:t>تعداد دانش‌آموزان خلاق و نوآور برگزیده شده در امتحانات ورودی دانشگاه‌ها</a:t>
            </a:r>
            <a:endParaRPr lang="en-US" sz="2500" dirty="0" smtClean="0">
              <a:solidFill>
                <a:schemeClr val="tx1"/>
              </a:solidFill>
              <a:cs typeface="A  Mitra_1 (MRT)" pitchFamily="2" charset="-78"/>
            </a:endParaRPr>
          </a:p>
          <a:p>
            <a:pPr marL="457200" lvl="0" indent="-457200" algn="just" rtl="1">
              <a:lnSpc>
                <a:spcPct val="150000"/>
              </a:lnSpc>
              <a:buFont typeface="+mj-lt"/>
              <a:buAutoNum type="arabicPeriod"/>
            </a:pPr>
            <a:r>
              <a:rPr lang="fa-IR" sz="2500" dirty="0" smtClean="0">
                <a:solidFill>
                  <a:schemeClr val="tx1"/>
                </a:solidFill>
                <a:cs typeface="A  Mitra_1 (MRT)" pitchFamily="2" charset="-78"/>
              </a:rPr>
              <a:t>وجود برنامه‌های آموزشی و پژوهشی با دیدگاه نوآوری، خلاقیت و اجرای آن</a:t>
            </a:r>
            <a:endParaRPr lang="en-US" sz="2500" dirty="0" smtClean="0">
              <a:solidFill>
                <a:schemeClr val="tx1"/>
              </a:solidFill>
              <a:cs typeface="A  Mitra_1 (MRT)" pitchFamily="2" charset="-78"/>
            </a:endParaRPr>
          </a:p>
          <a:p>
            <a:pPr algn="just" rtl="1">
              <a:lnSpc>
                <a:spcPct val="150000"/>
              </a:lnSpc>
            </a:pPr>
            <a:endParaRPr lang="en-US" sz="2500" dirty="0" smtClean="0">
              <a:solidFill>
                <a:schemeClr val="tx1"/>
              </a:solidFill>
              <a:cs typeface="A  Mitra_1 (MRT)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798509"/>
          </a:xfrm>
        </p:spPr>
        <p:txBody>
          <a:bodyPr/>
          <a:lstStyle/>
          <a:p>
            <a:r>
              <a:rPr lang="fa-IR" dirty="0" smtClean="0">
                <a:solidFill>
                  <a:srgbClr val="C00000"/>
                </a:solidFill>
                <a:cs typeface="A  Mitra_1 (MRT)" pitchFamily="2" charset="-78"/>
              </a:rPr>
              <a:t>15 شاخص کلان</a:t>
            </a:r>
            <a:endParaRPr lang="en-US" dirty="0">
              <a:solidFill>
                <a:srgbClr val="C00000"/>
              </a:solidFill>
              <a:cs typeface="A  Mitra_1 (MRT)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1214422"/>
            <a:ext cx="8143932" cy="5143536"/>
          </a:xfrm>
        </p:spPr>
        <p:txBody>
          <a:bodyPr>
            <a:normAutofit fontScale="92500"/>
          </a:bodyPr>
          <a:lstStyle/>
          <a:p>
            <a:pPr marL="514350" lvl="0" indent="-514350" algn="just" rtl="1">
              <a:lnSpc>
                <a:spcPct val="150000"/>
              </a:lnSpc>
            </a:pPr>
            <a:r>
              <a:rPr lang="fa-IR" sz="2500" dirty="0" smtClean="0">
                <a:solidFill>
                  <a:schemeClr val="tx1"/>
                </a:solidFill>
                <a:cs typeface="A  Mitra_1 (MRT)" pitchFamily="2" charset="-78"/>
              </a:rPr>
              <a:t>6) مبلغ اعتبار جذب شده از بخش خصوصی توسط دانشگاه‌ها</a:t>
            </a:r>
            <a:endParaRPr lang="en-US" sz="2500" dirty="0" smtClean="0">
              <a:solidFill>
                <a:schemeClr val="tx1"/>
              </a:solidFill>
              <a:cs typeface="A  Mitra_1 (MRT)" pitchFamily="2" charset="-78"/>
            </a:endParaRPr>
          </a:p>
          <a:p>
            <a:pPr marL="514350" lvl="0" indent="-514350" algn="just" rtl="1">
              <a:lnSpc>
                <a:spcPct val="150000"/>
              </a:lnSpc>
            </a:pPr>
            <a:r>
              <a:rPr lang="fa-IR" sz="2500" dirty="0" smtClean="0">
                <a:solidFill>
                  <a:schemeClr val="tx1"/>
                </a:solidFill>
                <a:cs typeface="A  Mitra_1 (MRT)" pitchFamily="2" charset="-78"/>
              </a:rPr>
              <a:t>7) تعداد شرکت‌های دانش‌بنیان تولیدی در دانشگاه‌ها و مراکز تحقیقاتی</a:t>
            </a:r>
          </a:p>
          <a:p>
            <a:pPr marL="514350" lvl="0" indent="-514350" algn="just" rtl="1">
              <a:lnSpc>
                <a:spcPct val="150000"/>
              </a:lnSpc>
            </a:pPr>
            <a:r>
              <a:rPr lang="fa-IR" sz="2500" dirty="0" smtClean="0">
                <a:solidFill>
                  <a:schemeClr val="tx1"/>
                </a:solidFill>
                <a:cs typeface="A  Mitra_1 (MRT)" pitchFamily="2" charset="-78"/>
              </a:rPr>
              <a:t>8) تعداد دانشجویان تحصیلات تکمیلی پسا دکتری و فرصت‌های مطالعاتی جذب شده از خارج به ویژه ار کشورهای اسلامی</a:t>
            </a:r>
            <a:endParaRPr lang="en-US" sz="2500" dirty="0" smtClean="0">
              <a:solidFill>
                <a:schemeClr val="tx1"/>
              </a:solidFill>
              <a:cs typeface="A  Mitra_1 (MRT)" pitchFamily="2" charset="-78"/>
            </a:endParaRPr>
          </a:p>
          <a:p>
            <a:pPr marL="514350" lvl="0" indent="-514350" algn="just" rtl="1">
              <a:lnSpc>
                <a:spcPct val="150000"/>
              </a:lnSpc>
            </a:pPr>
            <a:r>
              <a:rPr lang="fa-IR" sz="2500" dirty="0" smtClean="0">
                <a:solidFill>
                  <a:schemeClr val="tx1"/>
                </a:solidFill>
                <a:cs typeface="A  Mitra_1 (MRT)" pitchFamily="2" charset="-78"/>
              </a:rPr>
              <a:t>9) میزان ارتقا رتبه بین‌المللی دانشگاه‌ها و مراکز تحقیقاتی در شاخص‌های بین‌المللی سیستم‌های ارزیابی و رتبه‌بندی جهانی مثل شانگ‌های، تامیز و لایدن در سال</a:t>
            </a:r>
            <a:endParaRPr lang="en-US" sz="2500" dirty="0" smtClean="0">
              <a:solidFill>
                <a:schemeClr val="tx1"/>
              </a:solidFill>
              <a:cs typeface="A  Mitra_1 (MRT)" pitchFamily="2" charset="-78"/>
            </a:endParaRPr>
          </a:p>
          <a:p>
            <a:pPr marL="514350" lvl="0" indent="-514350" algn="just" rtl="1">
              <a:lnSpc>
                <a:spcPct val="150000"/>
              </a:lnSpc>
            </a:pPr>
            <a:r>
              <a:rPr lang="fa-IR" sz="2500" dirty="0" smtClean="0">
                <a:solidFill>
                  <a:schemeClr val="tx1"/>
                </a:solidFill>
                <a:cs typeface="A  Mitra_1 (MRT)" pitchFamily="2" charset="-78"/>
              </a:rPr>
              <a:t>10) تعداد خدمات، فناوری‌های برتر و تجهیزات تجاری‌سازی شده در کشور در سال</a:t>
            </a:r>
            <a:endParaRPr lang="en-US" sz="2500" dirty="0" smtClean="0">
              <a:solidFill>
                <a:schemeClr val="tx1"/>
              </a:solidFill>
              <a:cs typeface="A  Mitra_1 (MRT)" pitchFamily="2" charset="-78"/>
            </a:endParaRP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endParaRPr lang="en-US" sz="2500" dirty="0">
              <a:solidFill>
                <a:schemeClr val="tx1"/>
              </a:solidFill>
              <a:cs typeface="A  Mitra_1 (MRT)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29684" cy="1214446"/>
          </a:xfrm>
        </p:spPr>
        <p:txBody>
          <a:bodyPr>
            <a:normAutofit/>
          </a:bodyPr>
          <a:lstStyle/>
          <a:p>
            <a:pPr algn="r" rtl="1"/>
            <a:r>
              <a:rPr lang="fa-IR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  Mitra_1 (MRT)" pitchFamily="2" charset="-78"/>
              </a:rPr>
              <a:t> مقام معظم رهبری:</a:t>
            </a:r>
            <a:r>
              <a:rPr lang="fa-IR" sz="3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  Mitra_1 (MRT)" pitchFamily="2" charset="-78"/>
              </a:rPr>
              <a:t/>
            </a:r>
            <a:br>
              <a:rPr lang="fa-IR" sz="3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  Mitra_1 (MRT)" pitchFamily="2" charset="-78"/>
              </a:rPr>
            </a:br>
            <a:r>
              <a:rPr lang="fa-IR" sz="3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  Mitra_1 (MRT)" pitchFamily="2" charset="-78"/>
              </a:rPr>
              <a:t>			</a:t>
            </a:r>
            <a:r>
              <a:rPr lang="fa-IR" sz="3500" b="1" dirty="0" smtClean="0">
                <a:solidFill>
                  <a:srgbClr val="C00000"/>
                </a:solidFill>
                <a:cs typeface="A  Mitra_1 (MRT)" pitchFamily="2" charset="-78"/>
              </a:rPr>
              <a:t>سیاست های کلی سلامت</a:t>
            </a:r>
            <a:endParaRPr lang="en-US" sz="3500" b="1" dirty="0">
              <a:solidFill>
                <a:srgbClr val="C00000"/>
              </a:solidFill>
              <a:cs typeface="A  Mitra_1 (MRT)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2285992"/>
            <a:ext cx="7858180" cy="3571900"/>
          </a:xfrm>
        </p:spPr>
        <p:txBody>
          <a:bodyPr>
            <a:normAutofit/>
          </a:bodyPr>
          <a:lstStyle/>
          <a:p>
            <a:pPr algn="just" rtl="1">
              <a:lnSpc>
                <a:spcPct val="200000"/>
              </a:lnSpc>
              <a:buFont typeface="Arial" pitchFamily="34" charset="0"/>
              <a:buChar char="•"/>
            </a:pPr>
            <a:r>
              <a:rPr lang="fa-IR" sz="2500" dirty="0" smtClean="0">
                <a:solidFill>
                  <a:srgbClr val="FF0000"/>
                </a:solidFill>
                <a:cs typeface="A  Mitra_1 (MRT)" pitchFamily="2" charset="-78"/>
              </a:rPr>
              <a:t>تحول راهبردی پژوهش علوم پزشکی </a:t>
            </a:r>
            <a:r>
              <a:rPr lang="fa-IR" sz="2500" dirty="0" smtClean="0">
                <a:solidFill>
                  <a:schemeClr val="accent4">
                    <a:lumMod val="75000"/>
                  </a:schemeClr>
                </a:solidFill>
                <a:cs typeface="A  Mitra_1 (MRT)" pitchFamily="2" charset="-78"/>
              </a:rPr>
              <a:t>با رویکرد </a:t>
            </a:r>
            <a:r>
              <a:rPr lang="fa-IR" sz="2500" dirty="0" smtClean="0">
                <a:solidFill>
                  <a:srgbClr val="0070C0"/>
                </a:solidFill>
                <a:cs typeface="A  Mitra_1 (MRT)" pitchFamily="2" charset="-78"/>
              </a:rPr>
              <a:t>نظام نوآوری و برنامه ریزی</a:t>
            </a:r>
            <a:r>
              <a:rPr lang="fa-IR" sz="2500" dirty="0" smtClean="0">
                <a:solidFill>
                  <a:schemeClr val="accent4">
                    <a:lumMod val="75000"/>
                  </a:schemeClr>
                </a:solidFill>
                <a:cs typeface="A  Mitra_1 (MRT)" pitchFamily="2" charset="-78"/>
              </a:rPr>
              <a:t> برای دستیابی به </a:t>
            </a:r>
            <a:r>
              <a:rPr lang="fa-IR" sz="2500" dirty="0" smtClean="0">
                <a:solidFill>
                  <a:srgbClr val="007033"/>
                </a:solidFill>
                <a:cs typeface="A  Mitra_1 (MRT)" pitchFamily="2" charset="-78"/>
              </a:rPr>
              <a:t>مرجعیت علمی </a:t>
            </a:r>
            <a:r>
              <a:rPr lang="fa-IR" sz="2500" dirty="0" smtClean="0">
                <a:solidFill>
                  <a:schemeClr val="accent4">
                    <a:lumMod val="75000"/>
                  </a:schemeClr>
                </a:solidFill>
                <a:cs typeface="A  Mitra_1 (MRT)" pitchFamily="2" charset="-78"/>
              </a:rPr>
              <a:t>در علوم، فنون و ارایه خدمات پزشکی و </a:t>
            </a:r>
            <a:r>
              <a:rPr lang="fa-IR" sz="2500" dirty="0" smtClean="0">
                <a:solidFill>
                  <a:schemeClr val="tx1"/>
                </a:solidFill>
                <a:cs typeface="A  Mitra_1 (MRT)" pitchFamily="2" charset="-78"/>
              </a:rPr>
              <a:t>تبدیل ایران به </a:t>
            </a:r>
            <a:r>
              <a:rPr lang="fa-IR" sz="2500" dirty="0" smtClean="0">
                <a:solidFill>
                  <a:schemeClr val="accent6">
                    <a:lumMod val="75000"/>
                  </a:schemeClr>
                </a:solidFill>
                <a:cs typeface="A  Mitra_1 (MRT)" pitchFamily="2" charset="-78"/>
              </a:rPr>
              <a:t>قطب پزشکی </a:t>
            </a:r>
            <a:r>
              <a:rPr lang="fa-IR" sz="2500" dirty="0" smtClean="0">
                <a:solidFill>
                  <a:schemeClr val="tx1"/>
                </a:solidFill>
                <a:cs typeface="A  Mitra_1 (MRT)" pitchFamily="2" charset="-78"/>
              </a:rPr>
              <a:t>منطقه آسیای جنوب غربی و جهان اسلام. </a:t>
            </a:r>
            <a:r>
              <a:rPr lang="fa-IR" sz="2500" dirty="0" smtClean="0">
                <a:solidFill>
                  <a:schemeClr val="accent4">
                    <a:lumMod val="75000"/>
                  </a:schemeClr>
                </a:solidFill>
                <a:cs typeface="A  Mitra_1 (MRT)" pitchFamily="2" charset="-78"/>
              </a:rPr>
              <a:t>(بند 14)</a:t>
            </a:r>
          </a:p>
          <a:p>
            <a:pPr algn="just" rtl="1">
              <a:lnSpc>
                <a:spcPct val="200000"/>
              </a:lnSpc>
              <a:buFont typeface="Arial" pitchFamily="34" charset="0"/>
              <a:buChar char="•"/>
            </a:pPr>
            <a:endParaRPr lang="fa-IR" sz="2500" dirty="0" smtClean="0">
              <a:solidFill>
                <a:schemeClr val="accent4">
                  <a:lumMod val="75000"/>
                </a:schemeClr>
              </a:solidFill>
              <a:cs typeface="A  Mitra_1 (MRT)" pitchFamily="2" charset="-78"/>
            </a:endParaRPr>
          </a:p>
          <a:p>
            <a:pPr algn="just" rtl="1">
              <a:lnSpc>
                <a:spcPct val="200000"/>
              </a:lnSpc>
              <a:buFont typeface="Arial" pitchFamily="34" charset="0"/>
              <a:buChar char="•"/>
            </a:pPr>
            <a:endParaRPr lang="fa-IR" sz="2500" dirty="0" smtClean="0">
              <a:solidFill>
                <a:schemeClr val="accent4">
                  <a:lumMod val="75000"/>
                </a:schemeClr>
              </a:solidFill>
              <a:cs typeface="A  Mitra_1 (MRT)" pitchFamily="2" charset="-78"/>
            </a:endParaRPr>
          </a:p>
          <a:p>
            <a:pPr algn="just" rtl="1">
              <a:lnSpc>
                <a:spcPct val="200000"/>
              </a:lnSpc>
              <a:buFont typeface="Arial" pitchFamily="34" charset="0"/>
              <a:buChar char="•"/>
            </a:pPr>
            <a:endParaRPr lang="en-US" sz="2500" dirty="0">
              <a:solidFill>
                <a:schemeClr val="accent4">
                  <a:lumMod val="75000"/>
                </a:schemeClr>
              </a:solidFill>
              <a:cs typeface="A  Mitra_1 (MRT)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798509"/>
          </a:xfrm>
        </p:spPr>
        <p:txBody>
          <a:bodyPr/>
          <a:lstStyle/>
          <a:p>
            <a:r>
              <a:rPr lang="fa-IR" dirty="0" smtClean="0">
                <a:solidFill>
                  <a:srgbClr val="C00000"/>
                </a:solidFill>
                <a:cs typeface="A  Mitra_1 (MRT)" pitchFamily="2" charset="-78"/>
              </a:rPr>
              <a:t>15 شاخص کلان</a:t>
            </a:r>
            <a:endParaRPr lang="en-US" dirty="0">
              <a:solidFill>
                <a:srgbClr val="C00000"/>
              </a:solidFill>
              <a:cs typeface="A  Mitra_1 (MRT)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1214422"/>
            <a:ext cx="8143932" cy="5143536"/>
          </a:xfrm>
        </p:spPr>
        <p:txBody>
          <a:bodyPr>
            <a:normAutofit/>
          </a:bodyPr>
          <a:lstStyle/>
          <a:p>
            <a:pPr lvl="0" algn="just" rtl="1">
              <a:lnSpc>
                <a:spcPct val="150000"/>
              </a:lnSpc>
            </a:pPr>
            <a:r>
              <a:rPr lang="fa-IR" sz="2300" dirty="0" smtClean="0">
                <a:solidFill>
                  <a:schemeClr val="tx1"/>
                </a:solidFill>
                <a:cs typeface="A  Mitra_1 (MRT)" pitchFamily="2" charset="-78"/>
              </a:rPr>
              <a:t>11)تعداد شرکت‌ها و بیمارستان‌های حوزه علم، فناوری و نوآوری که فعالیت بین‌المللی دارند</a:t>
            </a:r>
            <a:endParaRPr lang="en-US" sz="2300" dirty="0" smtClean="0">
              <a:solidFill>
                <a:schemeClr val="tx1"/>
              </a:solidFill>
              <a:cs typeface="A  Mitra_1 (MRT)" pitchFamily="2" charset="-78"/>
            </a:endParaRPr>
          </a:p>
          <a:p>
            <a:pPr lvl="0" algn="just" rtl="1">
              <a:lnSpc>
                <a:spcPct val="150000"/>
              </a:lnSpc>
            </a:pPr>
            <a:r>
              <a:rPr lang="fa-IR" sz="2300" dirty="0" smtClean="0">
                <a:solidFill>
                  <a:schemeClr val="tx1"/>
                </a:solidFill>
                <a:cs typeface="A  Mitra_1 (MRT)" pitchFamily="2" charset="-78"/>
              </a:rPr>
              <a:t>12) درصد مقالات برتر و با ارجاع بیشتر</a:t>
            </a:r>
            <a:endParaRPr lang="en-US" sz="2300" dirty="0" smtClean="0">
              <a:solidFill>
                <a:schemeClr val="tx1"/>
              </a:solidFill>
              <a:cs typeface="A  Mitra_1 (MRT)" pitchFamily="2" charset="-78"/>
            </a:endParaRPr>
          </a:p>
          <a:p>
            <a:pPr lvl="0" algn="just" rtl="1">
              <a:lnSpc>
                <a:spcPct val="150000"/>
              </a:lnSpc>
            </a:pPr>
            <a:r>
              <a:rPr lang="fa-IR" sz="2300" dirty="0" smtClean="0">
                <a:solidFill>
                  <a:schemeClr val="tx1"/>
                </a:solidFill>
                <a:cs typeface="A  Mitra_1 (MRT)" pitchFamily="2" charset="-78"/>
              </a:rPr>
              <a:t>13) نسبت تعداد ثبت اختراع به کل مقالات</a:t>
            </a:r>
            <a:endParaRPr lang="en-US" sz="2300" dirty="0" smtClean="0">
              <a:solidFill>
                <a:schemeClr val="tx1"/>
              </a:solidFill>
              <a:cs typeface="A  Mitra_1 (MRT)" pitchFamily="2" charset="-78"/>
            </a:endParaRPr>
          </a:p>
          <a:p>
            <a:pPr lvl="0" algn="just" rtl="1">
              <a:lnSpc>
                <a:spcPct val="150000"/>
              </a:lnSpc>
            </a:pPr>
            <a:r>
              <a:rPr lang="fa-IR" sz="2300" dirty="0" smtClean="0">
                <a:solidFill>
                  <a:schemeClr val="tx1"/>
                </a:solidFill>
                <a:cs typeface="A  Mitra_1 (MRT)" pitchFamily="2" charset="-78"/>
              </a:rPr>
              <a:t>14) نسبت تعداد طرح‌های با انتشار پیام‌های حاصل از پژوهش (کاربست، خلاصه سیاستی، راهنمای بالینی) به کل طرح‌های مصوب</a:t>
            </a:r>
            <a:endParaRPr lang="en-US" sz="2300" dirty="0" smtClean="0">
              <a:solidFill>
                <a:schemeClr val="tx1"/>
              </a:solidFill>
              <a:cs typeface="A  Mitra_1 (MRT)" pitchFamily="2" charset="-78"/>
            </a:endParaRPr>
          </a:p>
          <a:p>
            <a:pPr lvl="0" algn="just" rtl="1">
              <a:lnSpc>
                <a:spcPct val="150000"/>
              </a:lnSpc>
            </a:pPr>
            <a:r>
              <a:rPr lang="fa-IR" sz="2300" dirty="0" smtClean="0">
                <a:solidFill>
                  <a:schemeClr val="tx1"/>
                </a:solidFill>
                <a:cs typeface="A  Mitra_1 (MRT)" pitchFamily="2" charset="-78"/>
              </a:rPr>
              <a:t>15) نسبت سیاست‌ها، تصمیمات و راهبردهای اتخاذ شده و اسناد سیاسی مبتنی بر نتایج پژوهش‌ها</a:t>
            </a:r>
            <a:endParaRPr lang="en-US" sz="2300" dirty="0" smtClean="0">
              <a:solidFill>
                <a:schemeClr val="tx1"/>
              </a:solidFill>
              <a:cs typeface="A  Mitra_1 (MRT)" pitchFamily="2" charset="-78"/>
            </a:endParaRP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endParaRPr lang="en-US" sz="2500" dirty="0">
              <a:solidFill>
                <a:schemeClr val="tx1"/>
              </a:solidFill>
              <a:cs typeface="A  Mitra_1 (MRT)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142852"/>
            <a:ext cx="7772400" cy="642942"/>
          </a:xfrm>
        </p:spPr>
        <p:txBody>
          <a:bodyPr>
            <a:normAutofit/>
          </a:bodyPr>
          <a:lstStyle/>
          <a:p>
            <a:pPr rtl="1"/>
            <a:r>
              <a:rPr lang="fa-IR" sz="3500" b="1" dirty="0" smtClean="0">
                <a:solidFill>
                  <a:srgbClr val="C00000"/>
                </a:solidFill>
                <a:cs typeface="A  Mitra_1 (MRT)" pitchFamily="2" charset="-78"/>
              </a:rPr>
              <a:t>موقعیت کنونی ایران</a:t>
            </a:r>
            <a:endParaRPr lang="en-US" sz="3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6" y="642918"/>
            <a:ext cx="8786842" cy="5954434"/>
          </a:xfrm>
        </p:spPr>
        <p:txBody>
          <a:bodyPr>
            <a:noAutofit/>
          </a:bodyPr>
          <a:lstStyle/>
          <a:p>
            <a:pPr algn="just" rtl="1">
              <a:buFont typeface="Wingdings" pitchFamily="2" charset="2"/>
              <a:buChar char="v"/>
            </a:pPr>
            <a:r>
              <a:rPr lang="fa-IR" sz="2500" dirty="0" smtClean="0">
                <a:solidFill>
                  <a:srgbClr val="002060"/>
                </a:solidFill>
                <a:cs typeface="A  Mitra_1 (MRT)" pitchFamily="2" charset="-78"/>
              </a:rPr>
              <a:t>مطالعات متعددی نشان داده اند که رشد علمی کشور در سال های اخیر از نظر تعداد مقالات منتشر شده و حتی ارجاعات در سطح بین المللی چشمگیر بوده است.</a:t>
            </a:r>
          </a:p>
          <a:p>
            <a:pPr algn="just" rtl="1"/>
            <a:endParaRPr lang="fa-IR" sz="2500" dirty="0" smtClean="0">
              <a:solidFill>
                <a:srgbClr val="002060"/>
              </a:solidFill>
              <a:cs typeface="A  Mitra_1 (MRT)" pitchFamily="2" charset="-78"/>
            </a:endParaRPr>
          </a:p>
          <a:p>
            <a:pPr algn="just" rtl="1">
              <a:buFont typeface="Wingdings" pitchFamily="2" charset="2"/>
              <a:buChar char="v"/>
            </a:pPr>
            <a:r>
              <a:rPr lang="fa-IR" sz="2500" dirty="0" smtClean="0">
                <a:solidFill>
                  <a:srgbClr val="00B050"/>
                </a:solidFill>
                <a:cs typeface="A  Mitra_1 (MRT)" pitchFamily="2" charset="-78"/>
              </a:rPr>
              <a:t>اما ھمواره این سوال مطرح شده است آیا این رشد کمی ما را به مرجعیت علمی رسانده است؟</a:t>
            </a:r>
          </a:p>
          <a:p>
            <a:pPr algn="just" rtl="1"/>
            <a:endParaRPr lang="fa-IR" sz="2500" dirty="0" smtClean="0">
              <a:solidFill>
                <a:srgbClr val="002060"/>
              </a:solidFill>
              <a:cs typeface="A  Mitra_1 (MRT)" pitchFamily="2" charset="-78"/>
            </a:endParaRPr>
          </a:p>
          <a:p>
            <a:pPr algn="just" rtl="1">
              <a:buFont typeface="Wingdings" pitchFamily="2" charset="2"/>
              <a:buChar char="v"/>
            </a:pPr>
            <a:r>
              <a:rPr lang="fa-IR" sz="2500" dirty="0" smtClean="0">
                <a:solidFill>
                  <a:schemeClr val="accent6">
                    <a:lumMod val="75000"/>
                  </a:schemeClr>
                </a:solidFill>
                <a:cs typeface="A  Mitra_1 (MRT)" pitchFamily="2" charset="-78"/>
              </a:rPr>
              <a:t>شکی نیست که سیستم ارزشیابی عمدتا کمی (شمارش تعداد مقالات یا ارجاعات) برای شروع این رشد علمی در 13 سال گذشته موثر بوده است.</a:t>
            </a:r>
          </a:p>
          <a:p>
            <a:pPr algn="just" rtl="1"/>
            <a:endParaRPr lang="fa-IR" sz="2500" dirty="0" smtClean="0">
              <a:solidFill>
                <a:srgbClr val="002060"/>
              </a:solidFill>
              <a:cs typeface="A  Mitra_1 (MRT)" pitchFamily="2" charset="-78"/>
            </a:endParaRPr>
          </a:p>
          <a:p>
            <a:pPr algn="just" rtl="1">
              <a:buFont typeface="Wingdings" pitchFamily="2" charset="2"/>
              <a:buChar char="v"/>
            </a:pPr>
            <a:r>
              <a:rPr lang="fa-IR" sz="2500" dirty="0" smtClean="0">
                <a:solidFill>
                  <a:srgbClr val="002060"/>
                </a:solidFill>
                <a:cs typeface="A  Mitra_1 (MRT)" pitchFamily="2" charset="-78"/>
              </a:rPr>
              <a:t>برای موج دوم این پیشرفت علمی و رسیدن به مرجعیت علمی نیاز به یک ارزشیابی کیفی که مبتنی بر </a:t>
            </a:r>
            <a:r>
              <a:rPr lang="en-US" sz="2500" dirty="0" smtClean="0">
                <a:solidFill>
                  <a:srgbClr val="002060"/>
                </a:solidFill>
                <a:cs typeface="A  Mitra_1 (MRT)" pitchFamily="2" charset="-78"/>
              </a:rPr>
              <a:t>Peer review </a:t>
            </a:r>
            <a:r>
              <a:rPr lang="fa-IR" sz="2500" dirty="0" smtClean="0">
                <a:solidFill>
                  <a:srgbClr val="002060"/>
                </a:solidFill>
                <a:cs typeface="A  Mitra_1 (MRT)" pitchFamily="2" charset="-78"/>
              </a:rPr>
              <a:t> است و نه فقط شمارش تعداد مقاله.</a:t>
            </a:r>
          </a:p>
          <a:p>
            <a:pPr algn="just" rtl="1"/>
            <a:endParaRPr lang="fa-IR" sz="2500" dirty="0" smtClean="0">
              <a:solidFill>
                <a:srgbClr val="002060"/>
              </a:solidFill>
              <a:cs typeface="A  Mitra_1 (MRT)" pitchFamily="2" charset="-78"/>
            </a:endParaRPr>
          </a:p>
          <a:p>
            <a:pPr algn="just" rtl="1"/>
            <a:r>
              <a:rPr lang="fa-IR" sz="2500" dirty="0" smtClean="0">
                <a:solidFill>
                  <a:srgbClr val="7030A0"/>
                </a:solidFill>
                <a:cs typeface="A  Mitra_1 (MRT)" pitchFamily="2" charset="-78"/>
              </a:rPr>
              <a:t>* شاخص به کارگیری و تاثیر پژوهش ها در امور اجتماعی، اقتصادی و سلامت جامعه در ارزشیابی کیفی ضروری است.</a:t>
            </a:r>
            <a:endParaRPr lang="en-US" sz="2500" dirty="0" smtClean="0">
              <a:solidFill>
                <a:srgbClr val="7030A0"/>
              </a:solidFill>
              <a:cs typeface="A  Mitra_1 (MRT)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357167"/>
            <a:ext cx="7772400" cy="785818"/>
          </a:xfrm>
        </p:spPr>
        <p:txBody>
          <a:bodyPr/>
          <a:lstStyle/>
          <a:p>
            <a:pPr rtl="1"/>
            <a:r>
              <a:rPr lang="fa-IR" b="1" dirty="0" smtClean="0">
                <a:solidFill>
                  <a:srgbClr val="C00000"/>
                </a:solidFill>
                <a:cs typeface="A  Mitra_1 (MRT)" pitchFamily="2" charset="-78"/>
              </a:rPr>
              <a:t>نتیجه گیری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314" y="1857364"/>
            <a:ext cx="8786842" cy="4429156"/>
          </a:xfrm>
        </p:spPr>
        <p:txBody>
          <a:bodyPr>
            <a:noAutofit/>
          </a:bodyPr>
          <a:lstStyle/>
          <a:p>
            <a:pPr algn="just" rtl="1">
              <a:lnSpc>
                <a:spcPct val="150000"/>
              </a:lnSpc>
            </a:pPr>
            <a:r>
              <a:rPr lang="fa-IR" sz="3000" dirty="0" smtClean="0">
                <a:solidFill>
                  <a:schemeClr val="tx1"/>
                </a:solidFill>
                <a:cs typeface="A  Mitra_1 (MRT)" pitchFamily="2" charset="-78"/>
              </a:rPr>
              <a:t>حرکت پژوهشگران کشور در عرصه های بین المللی نشان داده است که آن ها از </a:t>
            </a:r>
            <a:r>
              <a:rPr lang="fa-IR" sz="3000" dirty="0" smtClean="0">
                <a:solidFill>
                  <a:srgbClr val="00B0F0"/>
                </a:solidFill>
                <a:cs typeface="A  Mitra_1 (MRT)" pitchFamily="2" charset="-78"/>
              </a:rPr>
              <a:t>قدرت علمی و ظرفیت های بیشماری برخوردارند </a:t>
            </a:r>
            <a:r>
              <a:rPr lang="fa-IR" sz="3000" dirty="0" smtClean="0">
                <a:solidFill>
                  <a:schemeClr val="tx1"/>
                </a:solidFill>
                <a:cs typeface="A  Mitra_1 (MRT)" pitchFamily="2" charset="-78"/>
              </a:rPr>
              <a:t>که این ظرفیت ها باید در </a:t>
            </a:r>
            <a:r>
              <a:rPr lang="fa-IR" sz="3000" dirty="0" smtClean="0">
                <a:solidFill>
                  <a:srgbClr val="00B050"/>
                </a:solidFill>
                <a:cs typeface="A  Mitra_1 (MRT)" pitchFamily="2" charset="-78"/>
              </a:rPr>
              <a:t>مسیر درست هدایت و رهبری </a:t>
            </a:r>
            <a:r>
              <a:rPr lang="fa-IR" sz="3000" dirty="0" smtClean="0">
                <a:solidFill>
                  <a:schemeClr val="tx1"/>
                </a:solidFill>
                <a:cs typeface="A  Mitra_1 (MRT)" pitchFamily="2" charset="-78"/>
              </a:rPr>
              <a:t>شوند تا علاوه بر کسب </a:t>
            </a:r>
            <a:r>
              <a:rPr lang="fa-IR" sz="3000" dirty="0" smtClean="0">
                <a:solidFill>
                  <a:srgbClr val="FF0000"/>
                </a:solidFill>
                <a:cs typeface="A  Mitra_1 (MRT)" pitchFamily="2" charset="-78"/>
              </a:rPr>
              <a:t>مرجعیت علمی </a:t>
            </a:r>
            <a:r>
              <a:rPr lang="fa-IR" sz="3000" dirty="0" smtClean="0">
                <a:solidFill>
                  <a:schemeClr val="tx1"/>
                </a:solidFill>
                <a:cs typeface="A  Mitra_1 (MRT)" pitchFamily="2" charset="-78"/>
              </a:rPr>
              <a:t>در سطح بین المللی، بتوان از فرصت های پیش رو در جهت پیشرفت حوزه های مختلف در سطح کشور نیز بهره جست.</a:t>
            </a:r>
            <a:endParaRPr lang="en-US" sz="3000" dirty="0" smtClean="0">
              <a:solidFill>
                <a:schemeClr val="tx1"/>
              </a:solidFill>
              <a:cs typeface="A  Mitra_1 (MRT)" pitchFamily="2" charset="-78"/>
            </a:endParaRPr>
          </a:p>
          <a:p>
            <a:pPr algn="just" rtl="1">
              <a:lnSpc>
                <a:spcPct val="150000"/>
              </a:lnSpc>
            </a:pPr>
            <a:endParaRPr lang="en-US" sz="3000" dirty="0" smtClean="0">
              <a:solidFill>
                <a:schemeClr val="tx1"/>
              </a:solidFill>
              <a:cs typeface="A  Mitra_1 (MRT)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" y="147638"/>
            <a:ext cx="8515350" cy="656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71406" y="1004664"/>
          <a:ext cx="8929718" cy="4800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24611"/>
                <a:gridCol w="2605107"/>
              </a:tblGrid>
              <a:tr h="37084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  Mitra_1 (MRT)" pitchFamily="2" charset="-78"/>
                        </a:rPr>
                        <a:t>برنامه عملیاتی پیشنهادی برای مرجعیت علمی در آموزش پزشکی</a:t>
                      </a:r>
                      <a:endParaRPr lang="en-US" sz="18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A  Mitra_1 (MRT)" pitchFamily="2" charset="-78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  Mitra_1 (MRT)" pitchFamily="2" charset="-78"/>
                        </a:rPr>
                        <a:t>دکتر اکبری و خانم دکتر حسینی</a:t>
                      </a:r>
                      <a:endParaRPr lang="en-US" sz="18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A  Mitra_1 (MRT)" pitchFamily="2" charset="-78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latin typeface="Calibri"/>
                          <a:ea typeface="Calibri"/>
                          <a:cs typeface="A  Mitra_1 (MRT)" pitchFamily="2" charset="-78"/>
                        </a:rPr>
                        <a:t>برنامه عملیاتی برای مرجعیت علمی در تخصص های پزشکی</a:t>
                      </a:r>
                      <a:endParaRPr lang="en-US" sz="1800">
                        <a:latin typeface="Calibri"/>
                        <a:ea typeface="Calibri"/>
                        <a:cs typeface="A  Mitra_1 (MRT)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latin typeface="Calibri"/>
                          <a:ea typeface="Calibri"/>
                          <a:cs typeface="A  Mitra_1 (MRT)" pitchFamily="2" charset="-78"/>
                        </a:rPr>
                        <a:t>دکتر سیم فروش</a:t>
                      </a:r>
                      <a:endParaRPr lang="en-US" sz="1800">
                        <a:latin typeface="Calibri"/>
                        <a:ea typeface="Calibri"/>
                        <a:cs typeface="A  Mitra_1 (MRT)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A  Mitra_1 (MRT)" pitchFamily="2" charset="-78"/>
                        </a:rPr>
                        <a:t>برنامه عملیاتی برای مرجعیت علمی در ارایه خدمات پزشکی</a:t>
                      </a:r>
                      <a:endParaRPr lang="en-US" sz="18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A  Mitra_1 (MRT)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A  Mitra_1 (MRT)" pitchFamily="2" charset="-78"/>
                        </a:rPr>
                        <a:t>دکتر رستمیان</a:t>
                      </a:r>
                      <a:endParaRPr lang="en-US" sz="18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A  Mitra_1 (MRT)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latin typeface="Calibri"/>
                          <a:ea typeface="Calibri"/>
                          <a:cs typeface="A  Mitra_1 (MRT)" pitchFamily="2" charset="-78"/>
                        </a:rPr>
                        <a:t>برنامه عملیاتی برای مرجعیت علمی در پژوهش پزشکی</a:t>
                      </a:r>
                      <a:endParaRPr lang="en-US" sz="1800">
                        <a:latin typeface="Calibri"/>
                        <a:ea typeface="Calibri"/>
                        <a:cs typeface="A  Mitra_1 (MRT)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latin typeface="Calibri"/>
                          <a:ea typeface="Calibri"/>
                          <a:cs typeface="A  Mitra_1 (MRT)" pitchFamily="2" charset="-78"/>
                        </a:rPr>
                        <a:t>دکتر نیما رضایی</a:t>
                      </a:r>
                      <a:endParaRPr lang="en-US" sz="1800">
                        <a:latin typeface="Calibri"/>
                        <a:ea typeface="Calibri"/>
                        <a:cs typeface="A  Mitra_1 (MRT)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A  Mitra_1 (MRT)" pitchFamily="2" charset="-78"/>
                        </a:rPr>
                        <a:t>برنامه عملیاتی برای مرجعیت علمی در دندانپزشکی</a:t>
                      </a:r>
                      <a:endParaRPr lang="en-US" sz="18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  Mitra_1 (MRT)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A  Mitra_1 (MRT)" pitchFamily="2" charset="-78"/>
                        </a:rPr>
                        <a:t>دکتر عسگری</a:t>
                      </a:r>
                      <a:endParaRPr lang="en-US" sz="18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  Mitra_1 (MRT)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latin typeface="Calibri"/>
                          <a:ea typeface="Calibri"/>
                          <a:cs typeface="A  Mitra_1 (MRT)" pitchFamily="2" charset="-78"/>
                        </a:rPr>
                        <a:t>معرفی اهداف و وظایف کمیسیون ارزشیابی متون و منابع مرجع علوم پزشکی</a:t>
                      </a:r>
                      <a:endParaRPr lang="en-US" sz="1800">
                        <a:latin typeface="Calibri"/>
                        <a:ea typeface="Calibri"/>
                        <a:cs typeface="A  Mitra_1 (MRT)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latin typeface="Calibri"/>
                          <a:ea typeface="Calibri"/>
                          <a:cs typeface="A  Mitra_1 (MRT)" pitchFamily="2" charset="-78"/>
                        </a:rPr>
                        <a:t>دکتر آیتی</a:t>
                      </a:r>
                      <a:endParaRPr lang="en-US" sz="1800">
                        <a:latin typeface="Calibri"/>
                        <a:ea typeface="Calibri"/>
                        <a:cs typeface="A  Mitra_1 (MRT)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A  Mitra_1 (MRT)" pitchFamily="2" charset="-78"/>
                        </a:rPr>
                        <a:t>برنامه عملیاتی مرجعیت علمی مبتنی بر راهبرد</a:t>
                      </a:r>
                      <a:endParaRPr lang="en-US" sz="1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A  Mitra_1 (MRT)" pitchFamily="2" charset="-78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A  Mitra_1 (MRT)" pitchFamily="2" charset="-78"/>
                        </a:rPr>
                        <a:t>دکتر رودی</a:t>
                      </a:r>
                      <a:endParaRPr lang="en-US" sz="1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A  Mitra_1 (MRT)" pitchFamily="2" charset="-78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762000" y="71414"/>
            <a:ext cx="77724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200" b="1" dirty="0" smtClean="0">
                <a:solidFill>
                  <a:srgbClr val="C00000"/>
                </a:solidFill>
                <a:latin typeface="+mj-lt"/>
                <a:ea typeface="+mj-ea"/>
                <a:cs typeface="A  Mitra_1 (MRT)" pitchFamily="2" charset="-78"/>
              </a:rPr>
              <a:t>پانل مرجعیت علمی: راهبردها و برنامه های عملیاتی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A  Mitra_1 (MRT)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728" y="6143644"/>
            <a:ext cx="7572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400" dirty="0" smtClean="0">
                <a:cs typeface="A  Mitra_1 (MRT)" pitchFamily="2" charset="-78"/>
              </a:rPr>
              <a:t>هر یک از اعضای پانل به مدت 5 دقیقه توضیحاتی در عنوان تعیین شده داده و سپس به سئوالات پاسخ می‌دهند.</a:t>
            </a:r>
            <a:endParaRPr lang="en-US" sz="1400" dirty="0" smtClean="0">
              <a:cs typeface="A  Mitra_1 (MRT)" pitchFamily="2" charset="-78"/>
            </a:endParaRPr>
          </a:p>
          <a:p>
            <a:pPr algn="just" rtl="1"/>
            <a:endParaRPr lang="en-US" sz="1400" dirty="0">
              <a:cs typeface="A  Mitra_1 (MRT)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3" descr="lotus%20flow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582594"/>
          </a:xfrm>
        </p:spPr>
        <p:txBody>
          <a:bodyPr>
            <a:normAutofit/>
          </a:bodyPr>
          <a:lstStyle/>
          <a:p>
            <a:pPr rtl="1"/>
            <a:r>
              <a:rPr lang="fa-IR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  Mitra_1 (MRT)" pitchFamily="2" charset="-78"/>
              </a:rPr>
              <a:t>معماری راهبردی سیاست های کلی سلامت</a:t>
            </a:r>
            <a:endParaRPr lang="en-US" sz="28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  Mitra_1 (MRT)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67880"/>
          <a:ext cx="8543955" cy="48076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0565"/>
                <a:gridCol w="1220565"/>
                <a:gridCol w="1220565"/>
                <a:gridCol w="1220565"/>
                <a:gridCol w="1220565"/>
                <a:gridCol w="1209992"/>
                <a:gridCol w="1231138"/>
              </a:tblGrid>
              <a:tr h="3466198">
                <a:tc>
                  <a:txBody>
                    <a:bodyPr/>
                    <a:lstStyle/>
                    <a:p>
                      <a:pPr algn="ctr" rtl="1">
                        <a:lnSpc>
                          <a:spcPct val="300000"/>
                        </a:lnSpc>
                      </a:pPr>
                      <a:r>
                        <a:rPr lang="fa-IR" sz="1600" dirty="0" smtClean="0">
                          <a:cs typeface="A  Mitra_1 (MRT)" pitchFamily="2" charset="-78"/>
                        </a:rPr>
                        <a:t>مرجعیت علمی مدیریت دانش سلامت </a:t>
                      </a:r>
                      <a:r>
                        <a:rPr lang="fa-IR" sz="1600" baseline="0" dirty="0" smtClean="0">
                          <a:cs typeface="A  Mitra_1 (MRT)" pitchFamily="2" charset="-78"/>
                        </a:rPr>
                        <a:t> </a:t>
                      </a:r>
                      <a:r>
                        <a:rPr lang="fa-IR" sz="1400" baseline="0" dirty="0" smtClean="0">
                          <a:cs typeface="A  Mitra_1 (MRT)" pitchFamily="2" charset="-78"/>
                        </a:rPr>
                        <a:t>(آموزش و پژوهش)</a:t>
                      </a:r>
                      <a:endParaRPr lang="en-US" sz="1400" dirty="0">
                        <a:cs typeface="A  Mitra_1 (MRT)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300000"/>
                        </a:lnSpc>
                      </a:pPr>
                      <a:r>
                        <a:rPr lang="fa-IR" sz="1600" dirty="0" smtClean="0">
                          <a:cs typeface="A  Mitra_1 (MRT)" pitchFamily="2" charset="-78"/>
                        </a:rPr>
                        <a:t>طب </a:t>
                      </a:r>
                    </a:p>
                    <a:p>
                      <a:pPr algn="ctr" rtl="1">
                        <a:lnSpc>
                          <a:spcPct val="300000"/>
                        </a:lnSpc>
                      </a:pPr>
                      <a:r>
                        <a:rPr lang="fa-IR" sz="1600" dirty="0" smtClean="0">
                          <a:cs typeface="A  Mitra_1 (MRT)" pitchFamily="2" charset="-78"/>
                        </a:rPr>
                        <a:t>سنتی</a:t>
                      </a:r>
                      <a:endParaRPr lang="en-US" sz="1600" dirty="0">
                        <a:cs typeface="A  Mitra_1 (MRT)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300000"/>
                        </a:lnSpc>
                      </a:pPr>
                      <a:r>
                        <a:rPr lang="fa-IR" sz="1600" dirty="0" smtClean="0">
                          <a:cs typeface="A  Mitra_1 (MRT)" pitchFamily="2" charset="-78"/>
                        </a:rPr>
                        <a:t>رسانه و فرهنگ عمومی سلامت</a:t>
                      </a:r>
                      <a:endParaRPr lang="en-US" sz="1600" dirty="0">
                        <a:cs typeface="A  Mitra_1 (MRT)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300000"/>
                        </a:lnSpc>
                      </a:pPr>
                      <a:r>
                        <a:rPr lang="fa-IR" sz="1600" dirty="0" smtClean="0">
                          <a:cs typeface="A  Mitra_1 (MRT)" pitchFamily="2" charset="-78"/>
                        </a:rPr>
                        <a:t>امنیت </a:t>
                      </a:r>
                      <a:r>
                        <a:rPr lang="fa-IR" sz="1600" baseline="0" dirty="0" smtClean="0">
                          <a:cs typeface="A  Mitra_1 (MRT)" pitchFamily="2" charset="-78"/>
                        </a:rPr>
                        <a:t> غذا</a:t>
                      </a:r>
                      <a:endParaRPr lang="en-US" sz="1600" dirty="0">
                        <a:cs typeface="A  Mitra_1 (MRT)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300000"/>
                        </a:lnSpc>
                      </a:pPr>
                      <a:r>
                        <a:rPr lang="fa-IR" sz="1600" dirty="0" smtClean="0">
                          <a:cs typeface="A  Mitra_1 (MRT)" pitchFamily="2" charset="-78"/>
                        </a:rPr>
                        <a:t>زیرساخت</a:t>
                      </a:r>
                      <a:r>
                        <a:rPr lang="fa-IR" sz="1600" baseline="0" dirty="0" smtClean="0">
                          <a:cs typeface="A  Mitra_1 (MRT)" pitchFamily="2" charset="-78"/>
                        </a:rPr>
                        <a:t> های </a:t>
                      </a:r>
                    </a:p>
                    <a:p>
                      <a:pPr algn="ctr" rtl="1">
                        <a:lnSpc>
                          <a:spcPct val="300000"/>
                        </a:lnSpc>
                      </a:pPr>
                      <a:r>
                        <a:rPr lang="fa-IR" sz="1600" baseline="0" dirty="0" smtClean="0">
                          <a:cs typeface="A  Mitra_1 (MRT)" pitchFamily="2" charset="-78"/>
                        </a:rPr>
                        <a:t>تولید در سلامت</a:t>
                      </a:r>
                      <a:endParaRPr lang="en-US" sz="1600" dirty="0">
                        <a:cs typeface="A  Mitra_1 (MRT)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300000"/>
                        </a:lnSpc>
                      </a:pPr>
                      <a:r>
                        <a:rPr lang="fa-IR" sz="1600" dirty="0" smtClean="0">
                          <a:cs typeface="A  Mitra_1 (MRT)" pitchFamily="2" charset="-78"/>
                        </a:rPr>
                        <a:t>حاکمیت بالینی و غذا و دارو </a:t>
                      </a:r>
                    </a:p>
                    <a:p>
                      <a:pPr algn="ctr" rtl="1">
                        <a:lnSpc>
                          <a:spcPct val="300000"/>
                        </a:lnSpc>
                      </a:pPr>
                      <a:endParaRPr lang="fa-IR" sz="1400" dirty="0" smtClean="0">
                        <a:cs typeface="A  Mitra_1 (MRT)" pitchFamily="2" charset="-78"/>
                      </a:endParaRPr>
                    </a:p>
                    <a:p>
                      <a:pPr algn="ctr" rtl="1">
                        <a:lnSpc>
                          <a:spcPct val="300000"/>
                        </a:lnSpc>
                      </a:pPr>
                      <a:r>
                        <a:rPr lang="fa-IR" sz="1600" dirty="0" smtClean="0">
                          <a:cs typeface="A  Mitra_1 (MRT)" pitchFamily="2" charset="-78"/>
                        </a:rPr>
                        <a:t>راهنماهای بالینی</a:t>
                      </a:r>
                      <a:endParaRPr lang="en-US" sz="1600" dirty="0">
                        <a:cs typeface="A  Mitra_1 (MRT)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50000"/>
                        </a:lnSpc>
                      </a:pPr>
                      <a:r>
                        <a:rPr lang="fa-IR" sz="2000" dirty="0" smtClean="0">
                          <a:solidFill>
                            <a:srgbClr val="0070C0"/>
                          </a:solidFill>
                          <a:cs typeface="A  Mitra_1 (MRT)" pitchFamily="2" charset="-78"/>
                        </a:rPr>
                        <a:t>حوزه های  راهبردی</a:t>
                      </a:r>
                    </a:p>
                    <a:p>
                      <a:pPr algn="ctr" rtl="1">
                        <a:lnSpc>
                          <a:spcPct val="250000"/>
                        </a:lnSpc>
                      </a:pPr>
                      <a:r>
                        <a:rPr lang="fa-IR" sz="2000" dirty="0" smtClean="0">
                          <a:solidFill>
                            <a:srgbClr val="0070C0"/>
                          </a:solidFill>
                          <a:cs typeface="A  Mitra_1 (MRT)" pitchFamily="2" charset="-78"/>
                        </a:rPr>
                        <a:t>راهبردی</a:t>
                      </a:r>
                      <a:endParaRPr lang="en-US" sz="2000" dirty="0">
                        <a:solidFill>
                          <a:srgbClr val="0070C0"/>
                        </a:solidFill>
                        <a:cs typeface="A  Mitra_1 (MRT)" pitchFamily="2" charset="-78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50052">
                <a:tc gridSpan="6">
                  <a:txBody>
                    <a:bodyPr/>
                    <a:lstStyle/>
                    <a:p>
                      <a:pPr algn="ctr" rtl="1"/>
                      <a:endParaRPr lang="en-US" sz="2300" b="1" dirty="0">
                        <a:solidFill>
                          <a:srgbClr val="00B050"/>
                        </a:solidFill>
                        <a:cs typeface="A  Mitra_1 (MRT)" pitchFamily="2" charset="-78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en-US" sz="2300" b="1" dirty="0">
                        <a:solidFill>
                          <a:srgbClr val="00B050"/>
                        </a:solidFill>
                        <a:cs typeface="A  Mitra_1 (MRT)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en-US" sz="2000">
                        <a:cs typeface="A  Mitra_1 (MRT)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en-US" sz="2000">
                        <a:cs typeface="A  Mitra_1 (MRT)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en-US" sz="2000">
                        <a:cs typeface="A  Mitra_1 (MRT)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en-US" sz="2000" dirty="0">
                        <a:cs typeface="A  Mitra_1 (MRT)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solidFill>
                            <a:srgbClr val="0070C0"/>
                          </a:solidFill>
                          <a:cs typeface="A  Mitra_1 (MRT)" pitchFamily="2" charset="-78"/>
                        </a:rPr>
                        <a:t>زیربنای ساختمان</a:t>
                      </a:r>
                      <a:r>
                        <a:rPr lang="fa-IR" sz="1800" baseline="0" dirty="0" smtClean="0">
                          <a:solidFill>
                            <a:srgbClr val="0070C0"/>
                          </a:solidFill>
                          <a:cs typeface="A  Mitra_1 (MRT)" pitchFamily="2" charset="-78"/>
                        </a:rPr>
                        <a:t> نظام سلامت</a:t>
                      </a:r>
                      <a:endParaRPr lang="en-US" sz="1800" dirty="0">
                        <a:solidFill>
                          <a:srgbClr val="0070C0"/>
                        </a:solidFill>
                        <a:cs typeface="A  Mitra_1 (MRT)" pitchFamily="2" charset="-78"/>
                      </a:endParaRPr>
                    </a:p>
                  </a:txBody>
                  <a:tcPr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14414" y="5886920"/>
            <a:ext cx="5857916" cy="4462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fa-IR" sz="2300" b="1" dirty="0" smtClean="0">
                <a:solidFill>
                  <a:srgbClr val="007033"/>
                </a:solidFill>
                <a:cs typeface="A  Mitra_1 (MRT)" pitchFamily="2" charset="-78"/>
              </a:rPr>
              <a:t>سلامت همه جانبه (سلامت معنوی، روانی و اجتماعی</a:t>
            </a:r>
            <a:r>
              <a:rPr lang="fa-IR" dirty="0" smtClean="0">
                <a:solidFill>
                  <a:srgbClr val="007033"/>
                </a:solidFill>
                <a:cs typeface="A  Mitra_1 (MRT)" pitchFamily="2" charset="-78"/>
              </a:rPr>
              <a:t>)</a:t>
            </a:r>
            <a:endParaRPr lang="en-US" dirty="0">
              <a:solidFill>
                <a:srgbClr val="0070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4414" y="5429264"/>
            <a:ext cx="5857916" cy="4462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fa-IR" sz="2300" b="1" dirty="0" smtClean="0">
                <a:solidFill>
                  <a:srgbClr val="007033"/>
                </a:solidFill>
                <a:cs typeface="A  Mitra_1 (MRT)" pitchFamily="2" charset="-78"/>
              </a:rPr>
              <a:t>تولیت سلامت</a:t>
            </a:r>
            <a:endParaRPr lang="en-US" sz="2300" b="1" dirty="0">
              <a:solidFill>
                <a:srgbClr val="007033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821108" y="5821776"/>
            <a:ext cx="785818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214414" y="840716"/>
            <a:ext cx="5786478" cy="4462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fa-IR" sz="2300" b="1" dirty="0" smtClean="0">
                <a:solidFill>
                  <a:schemeClr val="accent6">
                    <a:lumMod val="75000"/>
                  </a:schemeClr>
                </a:solidFill>
                <a:cs typeface="A  Mitra_1 (MRT)" pitchFamily="2" charset="-78"/>
              </a:rPr>
              <a:t>اولویت بودن سلامت و پایش راهبردی سلامت</a:t>
            </a:r>
            <a:endParaRPr lang="en-US" sz="23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4414" y="1312886"/>
            <a:ext cx="5786478" cy="4462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fa-IR" sz="2300" b="1" dirty="0" smtClean="0">
                <a:solidFill>
                  <a:schemeClr val="accent6">
                    <a:lumMod val="75000"/>
                  </a:schemeClr>
                </a:solidFill>
                <a:cs typeface="A  Mitra_1 (MRT)" pitchFamily="2" charset="-78"/>
              </a:rPr>
              <a:t>مدیریت منابع نظام سلامت و بیمه ها</a:t>
            </a:r>
            <a:endParaRPr lang="en-US" sz="2300" b="1" dirty="0" smtClean="0">
              <a:solidFill>
                <a:schemeClr val="accent6">
                  <a:lumMod val="75000"/>
                </a:schemeClr>
              </a:solidFill>
              <a:cs typeface="A  Mitra_1 (MRT)" pitchFamily="2" charset="-78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rot="5400000" flipH="1" flipV="1">
            <a:off x="6550265" y="1306271"/>
            <a:ext cx="89966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721605" y="1278603"/>
            <a:ext cx="98561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90944"/>
          </a:xfrm>
        </p:spPr>
        <p:txBody>
          <a:bodyPr>
            <a:normAutofit fontScale="85000" lnSpcReduction="10000"/>
          </a:bodyPr>
          <a:lstStyle/>
          <a:p>
            <a:pPr algn="just" rtl="1">
              <a:lnSpc>
                <a:spcPct val="150000"/>
              </a:lnSpc>
              <a:buNone/>
            </a:pPr>
            <a:r>
              <a:rPr lang="fa-IR" dirty="0" smtClean="0">
                <a:cs typeface="A  Mitra_1 (MRT)" pitchFamily="2" charset="-78"/>
              </a:rPr>
              <a:t>1- جهاد مستمر علمی با هدف کسب مرجعیت علمی و فناوری در جهان با تاکید بر:</a:t>
            </a:r>
          </a:p>
          <a:p>
            <a:pPr lvl="2" algn="just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dirty="0" smtClean="0">
                <a:cs typeface="A  Mitra_1 (MRT)" pitchFamily="2" charset="-78"/>
              </a:rPr>
              <a:t>تولید علم و توسعه نوآوری و نظریه پردازی.</a:t>
            </a:r>
          </a:p>
          <a:p>
            <a:pPr lvl="2" algn="just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dirty="0" smtClean="0">
                <a:cs typeface="A  Mitra_1 (MRT)" pitchFamily="2" charset="-78"/>
              </a:rPr>
              <a:t>ارتقای جایگاه جهانی کشور در علم و فناوری و تبدیل ایران به قطب علمی و فناوری جهان اسلام.</a:t>
            </a:r>
          </a:p>
          <a:p>
            <a:pPr lvl="2" algn="just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dirty="0" smtClean="0">
                <a:cs typeface="A  Mitra_1 (MRT)" pitchFamily="2" charset="-78"/>
              </a:rPr>
              <a:t>توسعه علوم پایه و تحقیقات بنیادی.</a:t>
            </a:r>
          </a:p>
          <a:p>
            <a:pPr lvl="2" algn="just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dirty="0" smtClean="0">
                <a:cs typeface="A  Mitra_1 (MRT)" pitchFamily="2" charset="-78"/>
              </a:rPr>
              <a:t>تحول و ارتقای علوم انسانی به ویژه تعمیق شناخت معارف دینی و مبانی انقلاب </a:t>
            </a:r>
            <a:r>
              <a:rPr lang="fa-IR" smtClean="0">
                <a:cs typeface="A  Mitra_1 (MRT)" pitchFamily="2" charset="-78"/>
              </a:rPr>
              <a:t>اسلامی....</a:t>
            </a:r>
            <a:endParaRPr lang="fa-IR" dirty="0" smtClean="0">
              <a:cs typeface="A  Mitra_1 (MRT)" pitchFamily="2" charset="-78"/>
            </a:endParaRPr>
          </a:p>
          <a:p>
            <a:pPr lvl="2" algn="just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dirty="0" smtClean="0">
                <a:cs typeface="A  Mitra_1 (MRT)" pitchFamily="2" charset="-78"/>
              </a:rPr>
              <a:t>دستیابی به علوم و فناوری های پیشرفته با سیاستگذاری و برنامه ریزی ویژه.</a:t>
            </a:r>
            <a:endParaRPr lang="en-US" dirty="0">
              <a:cs typeface="A  Mitra_1 (MRT)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dirty="0" smtClean="0">
                <a:solidFill>
                  <a:srgbClr val="C00000"/>
                </a:solidFill>
                <a:effectLst/>
                <a:cs typeface="A  Mitra_1 (MRT)" pitchFamily="2" charset="-78"/>
              </a:rPr>
              <a:t>س</a:t>
            </a:r>
            <a:r>
              <a:rPr lang="fa-IR" dirty="0">
                <a:solidFill>
                  <a:srgbClr val="C00000"/>
                </a:solidFill>
                <a:cs typeface="A  Mitra_1 (MRT)" pitchFamily="2" charset="-78"/>
              </a:rPr>
              <a:t>ی</a:t>
            </a:r>
            <a:r>
              <a:rPr lang="fa-IR" dirty="0" smtClean="0">
                <a:solidFill>
                  <a:srgbClr val="C00000"/>
                </a:solidFill>
                <a:effectLst/>
                <a:cs typeface="A  Mitra_1 (MRT)" pitchFamily="2" charset="-78"/>
              </a:rPr>
              <a:t>است های کلی ”علم و فناوری“</a:t>
            </a:r>
            <a:r>
              <a:rPr lang="en-US" dirty="0" smtClean="0">
                <a:solidFill>
                  <a:srgbClr val="C00000"/>
                </a:solidFill>
                <a:effectLst/>
                <a:cs typeface="A  Mitra_1 (MRT)" pitchFamily="2" charset="-78"/>
              </a:rPr>
              <a:t/>
            </a:r>
            <a:br>
              <a:rPr lang="en-US" dirty="0" smtClean="0">
                <a:solidFill>
                  <a:srgbClr val="C00000"/>
                </a:solidFill>
                <a:effectLst/>
                <a:cs typeface="A  Mitra_1 (MRT)" pitchFamily="2" charset="-78"/>
              </a:rPr>
            </a:br>
            <a:r>
              <a:rPr lang="fa-IR" sz="3300" dirty="0" smtClean="0">
                <a:solidFill>
                  <a:srgbClr val="0070C0"/>
                </a:solidFill>
                <a:cs typeface="A  Mitra_1 (MRT)" pitchFamily="2" charset="-78"/>
              </a:rPr>
              <a:t>ابلاغی از طرف رهبر معظم انقلاب اسلامی</a:t>
            </a:r>
            <a:endParaRPr lang="en-US" sz="3300" dirty="0">
              <a:solidFill>
                <a:srgbClr val="0070C0"/>
              </a:solidFill>
              <a:effectLst/>
              <a:cs typeface="A  Mitra_1 (MRT)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512757"/>
          </a:xfrm>
        </p:spPr>
        <p:txBody>
          <a:bodyPr>
            <a:normAutofit fontScale="90000"/>
          </a:bodyPr>
          <a:lstStyle/>
          <a:p>
            <a:pPr rtl="1"/>
            <a:r>
              <a:rPr lang="fa-IR" b="1" dirty="0" smtClean="0">
                <a:solidFill>
                  <a:srgbClr val="C00000"/>
                </a:solidFill>
                <a:cs typeface="A  Mitra_1 (MRT)" pitchFamily="2" charset="-78"/>
              </a:rPr>
              <a:t>نکات کلیدی سخنرانی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1142984"/>
            <a:ext cx="7572428" cy="5357826"/>
          </a:xfrm>
        </p:spPr>
        <p:txBody>
          <a:bodyPr>
            <a:normAutofit/>
          </a:bodyPr>
          <a:lstStyle/>
          <a:p>
            <a:pPr marL="514350" indent="-514350" algn="just" rtl="1">
              <a:buFont typeface="Arial" pitchFamily="34" charset="0"/>
              <a:buChar char="•"/>
            </a:pPr>
            <a:r>
              <a:rPr lang="fa-IR" dirty="0" smtClean="0">
                <a:solidFill>
                  <a:srgbClr val="0070C0"/>
                </a:solidFill>
                <a:cs typeface="A  Mitra_1 (MRT)" pitchFamily="2" charset="-78"/>
              </a:rPr>
              <a:t>مفاهیم کلی علم</a:t>
            </a:r>
          </a:p>
          <a:p>
            <a:pPr marL="514350" indent="-514350" algn="just" rtl="1">
              <a:buFont typeface="Arial" pitchFamily="34" charset="0"/>
              <a:buChar char="•"/>
            </a:pPr>
            <a:r>
              <a:rPr lang="fa-IR" dirty="0" smtClean="0">
                <a:solidFill>
                  <a:srgbClr val="0070C0"/>
                </a:solidFill>
                <a:cs typeface="A  Mitra_1 (MRT)" pitchFamily="2" charset="-78"/>
              </a:rPr>
              <a:t>برداشت از علم و مرجعیت علمی</a:t>
            </a:r>
          </a:p>
          <a:p>
            <a:pPr marL="514350" indent="-514350" algn="just" rtl="1">
              <a:buFont typeface="Arial" pitchFamily="34" charset="0"/>
              <a:buChar char="•"/>
            </a:pPr>
            <a:r>
              <a:rPr lang="fa-IR" dirty="0" smtClean="0">
                <a:solidFill>
                  <a:srgbClr val="0070C0"/>
                </a:solidFill>
                <a:cs typeface="A  Mitra_1 (MRT)" pitchFamily="2" charset="-78"/>
              </a:rPr>
              <a:t>مرجعیت علمی</a:t>
            </a:r>
          </a:p>
          <a:p>
            <a:pPr marL="1428750" lvl="2" indent="-514350" algn="just" rtl="1">
              <a:buFont typeface="Wingdings" pitchFamily="2" charset="2"/>
              <a:buChar char="v"/>
            </a:pPr>
            <a:r>
              <a:rPr lang="fa-IR" dirty="0" smtClean="0">
                <a:solidFill>
                  <a:srgbClr val="008E40"/>
                </a:solidFill>
                <a:cs typeface="A  Mitra_1 (MRT)" pitchFamily="2" charset="-78"/>
              </a:rPr>
              <a:t>چه کسانی یا سازمانی؟</a:t>
            </a:r>
          </a:p>
          <a:p>
            <a:pPr marL="1428750" lvl="2" indent="-514350" algn="just" rtl="1">
              <a:buFont typeface="Wingdings" pitchFamily="2" charset="2"/>
              <a:buChar char="v"/>
            </a:pPr>
            <a:r>
              <a:rPr lang="fa-IR" dirty="0" smtClean="0">
                <a:solidFill>
                  <a:srgbClr val="008E40"/>
                </a:solidFill>
                <a:cs typeface="A  Mitra_1 (MRT)" pitchFamily="2" charset="-78"/>
              </a:rPr>
              <a:t>در چه محدوده ای؟</a:t>
            </a:r>
          </a:p>
          <a:p>
            <a:pPr marL="1428750" lvl="2" indent="-514350" algn="just" rtl="1">
              <a:spcBef>
                <a:spcPts val="200"/>
              </a:spcBef>
              <a:buFont typeface="Wingdings" pitchFamily="2" charset="2"/>
              <a:buChar char="v"/>
            </a:pPr>
            <a:r>
              <a:rPr lang="fa-IR" dirty="0" smtClean="0">
                <a:solidFill>
                  <a:srgbClr val="008E40"/>
                </a:solidFill>
                <a:cs typeface="A  Mitra_1 (MRT)" pitchFamily="2" charset="-78"/>
              </a:rPr>
              <a:t>در چه زمانی؟</a:t>
            </a:r>
            <a:endParaRPr lang="en-US" dirty="0" smtClean="0">
              <a:solidFill>
                <a:srgbClr val="008E40"/>
              </a:solidFill>
              <a:cs typeface="A  Mitra_1 (MRT)" pitchFamily="2" charset="-78"/>
            </a:endParaRPr>
          </a:p>
          <a:p>
            <a:pPr marL="514350" indent="-514350" algn="just" rtl="1">
              <a:buFont typeface="Arial" pitchFamily="34" charset="0"/>
              <a:buChar char="•"/>
            </a:pPr>
            <a:r>
              <a:rPr lang="fa-IR" dirty="0" smtClean="0">
                <a:solidFill>
                  <a:srgbClr val="0070C0"/>
                </a:solidFill>
                <a:cs typeface="A  Mitra_1 (MRT)" pitchFamily="2" charset="-78"/>
              </a:rPr>
              <a:t>موقعیت کنونی ایران</a:t>
            </a:r>
          </a:p>
          <a:p>
            <a:pPr marL="514350" indent="-514350" algn="just" rtl="1">
              <a:buFont typeface="Arial" pitchFamily="34" charset="0"/>
              <a:buChar char="•"/>
            </a:pPr>
            <a:r>
              <a:rPr lang="fa-IR" dirty="0" smtClean="0">
                <a:solidFill>
                  <a:srgbClr val="0070C0"/>
                </a:solidFill>
                <a:cs typeface="A  Mitra_1 (MRT)" pitchFamily="2" charset="-78"/>
              </a:rPr>
              <a:t>چالش ها و چشم اندازها</a:t>
            </a:r>
          </a:p>
          <a:p>
            <a:pPr marL="514350" indent="-514350" algn="just" rtl="1">
              <a:buFont typeface="Arial" pitchFamily="34" charset="0"/>
              <a:buChar char="•"/>
            </a:pPr>
            <a:r>
              <a:rPr lang="fa-IR" dirty="0" smtClean="0">
                <a:solidFill>
                  <a:srgbClr val="0070C0"/>
                </a:solidFill>
                <a:cs typeface="A  Mitra_1 (MRT)" pitchFamily="2" charset="-78"/>
              </a:rPr>
              <a:t>نتیجه گیری</a:t>
            </a:r>
            <a:endParaRPr lang="en-US" dirty="0" smtClean="0">
              <a:solidFill>
                <a:srgbClr val="0070C0"/>
              </a:solidFill>
              <a:cs typeface="A  Mitra_1 (MRT)" pitchFamily="2" charset="-78"/>
            </a:endParaRPr>
          </a:p>
          <a:p>
            <a:pPr marL="514350" indent="-514350" algn="just" rtl="1"/>
            <a:endParaRPr lang="en-US" dirty="0" smtClean="0">
              <a:solidFill>
                <a:srgbClr val="0070C0"/>
              </a:solidFill>
              <a:cs typeface="A  Mitra_1 (MRT)" pitchFamily="2" charset="-78"/>
            </a:endParaRPr>
          </a:p>
          <a:p>
            <a:pPr marL="514350" indent="-514350" algn="just" rtl="1">
              <a:buFont typeface="Arial" pitchFamily="34" charset="0"/>
              <a:buChar char="•"/>
            </a:pPr>
            <a:endParaRPr lang="en-US" dirty="0">
              <a:solidFill>
                <a:srgbClr val="0070C0"/>
              </a:solidFill>
              <a:cs typeface="A  Mitra_1 (MRT)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642918"/>
            <a:ext cx="7715304" cy="5643602"/>
          </a:xfrm>
        </p:spPr>
        <p:txBody>
          <a:bodyPr>
            <a:noAutofit/>
          </a:bodyPr>
          <a:lstStyle/>
          <a:p>
            <a:pPr rtl="1">
              <a:lnSpc>
                <a:spcPct val="200000"/>
              </a:lnSpc>
            </a:pPr>
            <a:r>
              <a:rPr lang="ar-SA" sz="5000" b="1" dirty="0" smtClean="0">
                <a:solidFill>
                  <a:srgbClr val="C00000"/>
                </a:solidFill>
                <a:latin typeface="IranNastaliq" pitchFamily="18" charset="0"/>
                <a:ea typeface="Times New Roman" pitchFamily="18" charset="0"/>
                <a:cs typeface="IranNastaliq" pitchFamily="18" charset="0"/>
              </a:rPr>
              <a:t>لَا شَرَفَ كَالْعِلْم‏</a:t>
            </a:r>
            <a:endParaRPr lang="ar-SA" sz="5000" b="1" dirty="0" smtClean="0">
              <a:solidFill>
                <a:srgbClr val="C00000"/>
              </a:solidFill>
              <a:latin typeface="IranNastaliq" pitchFamily="18" charset="0"/>
              <a:ea typeface="Arial Unicode MS" pitchFamily="34" charset="-128"/>
              <a:cs typeface="IranNastaliq" pitchFamily="18" charset="0"/>
            </a:endParaRPr>
          </a:p>
          <a:p>
            <a:pPr rtl="1" eaLnBrk="0" hangingPunct="0">
              <a:lnSpc>
                <a:spcPct val="200000"/>
              </a:lnSpc>
            </a:pPr>
            <a:r>
              <a:rPr lang="ar-SA" sz="5000" b="1" dirty="0" smtClean="0">
                <a:solidFill>
                  <a:srgbClr val="002060"/>
                </a:solidFill>
                <a:latin typeface="IranNastaliq" pitchFamily="18" charset="0"/>
                <a:ea typeface="Times New Roman" pitchFamily="18" charset="0"/>
                <a:cs typeface="IranNastaliq" pitchFamily="18" charset="0"/>
              </a:rPr>
              <a:t>هيچ شرفى مانند دانش</a:t>
            </a:r>
            <a:r>
              <a:rPr lang="fa-IR" sz="5000" b="1" dirty="0" smtClean="0">
                <a:solidFill>
                  <a:srgbClr val="002060"/>
                </a:solidFill>
                <a:latin typeface="IranNastaliq" pitchFamily="18" charset="0"/>
                <a:ea typeface="Times New Roman" pitchFamily="18" charset="0"/>
                <a:cs typeface="IranNastaliq" pitchFamily="18" charset="0"/>
              </a:rPr>
              <a:t> نیست.</a:t>
            </a:r>
          </a:p>
          <a:p>
            <a:pPr rtl="1" eaLnBrk="0" hangingPunct="0">
              <a:lnSpc>
                <a:spcPct val="200000"/>
              </a:lnSpc>
            </a:pPr>
            <a:endParaRPr lang="fa-IR" sz="2500" b="1" dirty="0" smtClean="0">
              <a:solidFill>
                <a:srgbClr val="002060"/>
              </a:solidFill>
              <a:latin typeface="IranNastaliq" pitchFamily="18" charset="0"/>
              <a:ea typeface="Times New Roman" pitchFamily="18" charset="0"/>
              <a:cs typeface="IranNastaliq" pitchFamily="18" charset="0"/>
            </a:endParaRPr>
          </a:p>
          <a:p>
            <a:pPr algn="l" rtl="1" eaLnBrk="0" hangingPunct="0">
              <a:lnSpc>
                <a:spcPct val="200000"/>
              </a:lnSpc>
            </a:pPr>
            <a:r>
              <a:rPr lang="ar-SA" sz="2500" b="1" dirty="0" smtClean="0">
                <a:solidFill>
                  <a:srgbClr val="0070C0"/>
                </a:solidFill>
                <a:latin typeface="IranNastaliq" pitchFamily="18" charset="0"/>
                <a:cs typeface="IranNastaliq" pitchFamily="18" charset="0"/>
              </a:rPr>
              <a:t>حکمت</a:t>
            </a:r>
            <a:r>
              <a:rPr lang="fa-IR" sz="2500" b="1" dirty="0" smtClean="0">
                <a:solidFill>
                  <a:srgbClr val="0070C0"/>
                </a:solidFill>
                <a:latin typeface="IranNastaliq" pitchFamily="18" charset="0"/>
                <a:cs typeface="IranNastaliq" pitchFamily="18" charset="0"/>
              </a:rPr>
              <a:t> </a:t>
            </a:r>
            <a:r>
              <a:rPr lang="ar-SA" sz="2500" b="1" dirty="0" smtClean="0">
                <a:solidFill>
                  <a:srgbClr val="0070C0"/>
                </a:solidFill>
                <a:latin typeface="IranNastaliq" pitchFamily="18" charset="0"/>
                <a:cs typeface="sadr" pitchFamily="2" charset="-78"/>
              </a:rPr>
              <a:t>1</a:t>
            </a:r>
            <a:r>
              <a:rPr lang="fa-IR" sz="2500" b="1" dirty="0" smtClean="0">
                <a:solidFill>
                  <a:srgbClr val="0070C0"/>
                </a:solidFill>
                <a:latin typeface="IranNastaliq" pitchFamily="18" charset="0"/>
                <a:cs typeface="sadr" pitchFamily="2" charset="-78"/>
              </a:rPr>
              <a:t>13</a:t>
            </a:r>
            <a:r>
              <a:rPr lang="fa-IR" sz="2500" b="1" dirty="0" smtClean="0">
                <a:solidFill>
                  <a:srgbClr val="0070C0"/>
                </a:solidFill>
                <a:latin typeface="IranNastaliq" pitchFamily="18" charset="0"/>
                <a:cs typeface="IranNastaliq" pitchFamily="18" charset="0"/>
              </a:rPr>
              <a:t>-امام علی علیه السلام</a:t>
            </a:r>
            <a:endParaRPr lang="en-US" sz="2500" b="1" dirty="0" smtClean="0">
              <a:solidFill>
                <a:srgbClr val="0070C0"/>
              </a:solidFill>
              <a:latin typeface="IranNastaliq" pitchFamily="18" charset="0"/>
              <a:cs typeface="IranNastaliq" pitchFamily="18" charset="0"/>
            </a:endParaRPr>
          </a:p>
          <a:p>
            <a:pPr rtl="1" eaLnBrk="0" hangingPunct="0">
              <a:lnSpc>
                <a:spcPct val="200000"/>
              </a:lnSpc>
            </a:pPr>
            <a:endParaRPr lang="en-US" sz="5000" dirty="0">
              <a:solidFill>
                <a:schemeClr val="accent5">
                  <a:lumMod val="75000"/>
                </a:schemeClr>
              </a:solidFill>
              <a:latin typeface="IranNastaliq" pitchFamily="18" charset="0"/>
              <a:cs typeface="IranNastaliq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</TotalTime>
  <Words>2747</Words>
  <Application>Microsoft Office PowerPoint</Application>
  <PresentationFormat>On-screen Show (4:3)</PresentationFormat>
  <Paragraphs>581</Paragraphs>
  <Slides>55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7" baseType="lpstr">
      <vt:lpstr>Office Theme</vt:lpstr>
      <vt:lpstr>Presentation</vt:lpstr>
      <vt:lpstr>Slide 1</vt:lpstr>
      <vt:lpstr>Slide 2</vt:lpstr>
      <vt:lpstr>علم به ما روشنایی و توانایی می بخشد و  ایمان عشق و امید و گرمی</vt:lpstr>
      <vt:lpstr>مرجعیت علمی</vt:lpstr>
      <vt:lpstr> مقام معظم رهبری:    سیاست های کلی سلامت</vt:lpstr>
      <vt:lpstr>معماری راهبردی سیاست های کلی سلامت</vt:lpstr>
      <vt:lpstr>سیاست های کلی ”علم و فناوری“ ابلاغی از طرف رهبر معظم انقلاب اسلامی</vt:lpstr>
      <vt:lpstr>نکات کلیدی سخنرانی</vt:lpstr>
      <vt:lpstr>Slide 9</vt:lpstr>
      <vt:lpstr>Knowledge  یا Science</vt:lpstr>
      <vt:lpstr>Slide 11</vt:lpstr>
      <vt:lpstr>Slide 12</vt:lpstr>
      <vt:lpstr>Slide 13</vt:lpstr>
      <vt:lpstr>Slide 14</vt:lpstr>
      <vt:lpstr>Slide 15</vt:lpstr>
      <vt:lpstr>Slide 16</vt:lpstr>
      <vt:lpstr>محدوده مرجعیت علمی</vt:lpstr>
      <vt:lpstr>Slide 18</vt:lpstr>
      <vt:lpstr>چارچوب مفهومي پژوهش</vt:lpstr>
      <vt:lpstr>چارچوب مفهومي و شاخص هاي ارزيابي</vt:lpstr>
      <vt:lpstr>تعداد زنان و مردان دانشجوی علوم پزشکی طی 20 سال اخیر</vt:lpstr>
      <vt:lpstr> تعداد پذیرش دانشجویان در رشته های تخصصی  علوم پایه و بالینی در سال‌های 1354 تا 1392 </vt:lpstr>
      <vt:lpstr>Slide 23</vt:lpstr>
      <vt:lpstr>Slide 24</vt:lpstr>
      <vt:lpstr>Slide 25</vt:lpstr>
      <vt:lpstr>Country Rankings in ISI (2014)</vt:lpstr>
      <vt:lpstr>Slide 27</vt:lpstr>
      <vt:lpstr> درصد سهم کشورهای جهان از مقالاتی که بالاترین 1% ارجاع به مقالات را داشته‌اند (سال 2012) </vt:lpstr>
      <vt:lpstr> رتبه دانشگاه های ایران در بین دانشگاه های آسیا و جهان  در گزارش CWTS لایدن، هلند* </vt:lpstr>
      <vt:lpstr>رتبه دانشگاه های ایران در بین دانشگاه های آسیا و جهان در گزارش CWTS لایدن، هلند*</vt:lpstr>
      <vt:lpstr>تولید علم، صرفا تولید مقاله نیست! همین وضعیت سبب مـی‌شود هیچ تعریف درستی از رتبه تولید علـم به تفکیک معیارها، شتاب تولید علم و انتظارات واقع‌بینانه از تولید علم ارایه ندهیم.  در بررسی وضعیت تولید علم یک کشور شاخص‌های مهمی در جهان از جمله شاخص تأثیر، شاخص آنی، H index و SJR  و...پارامترهاي لازم الرعايه هستند ولي متاسفانه «تولید مقاله» صرفا یک شاخص پررنگ شده برای ما، و امّا «تولید مقاله کیفی و پر استناد»، شاخصی اساسي و دورانديشانه برای رشد ريشه دار علمي است.</vt:lpstr>
      <vt:lpstr>وزن شاخص هاي ارزيابي پژوهش</vt:lpstr>
      <vt:lpstr>تعداد دانشمندان علوم پزشکی برتر کشور دارای H- index ≥15</vt:lpstr>
      <vt:lpstr>نوآوری</vt:lpstr>
      <vt:lpstr>The Global Innovation Index 2014</vt:lpstr>
      <vt:lpstr>The Global Innovation Index 2014</vt:lpstr>
      <vt:lpstr>Slide 37</vt:lpstr>
      <vt:lpstr>Slide 38</vt:lpstr>
      <vt:lpstr>Slide 39</vt:lpstr>
      <vt:lpstr>راهبردها و برنامه عملیاتی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15 شاخص کلان</vt:lpstr>
      <vt:lpstr>15 شاخص کلان</vt:lpstr>
      <vt:lpstr>موقعیت کنونی ایران</vt:lpstr>
      <vt:lpstr>نتیجه گیری</vt:lpstr>
      <vt:lpstr>Slide 53</vt:lpstr>
      <vt:lpstr>Slide 54</vt:lpstr>
      <vt:lpstr>Slide 55</vt:lpstr>
    </vt:vector>
  </TitlesOfParts>
  <Company>ries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قبول داریم که جبهه‏ى دشمن براى کشور ما و انقلاب ما برنامه‌‏ریزى بلندمدت دارد، پس ما هم باید برنامه‌‏ریزى بلندمدت داشته باشیم</dc:title>
  <dc:creator>ri-f507c014-f</dc:creator>
  <cp:lastModifiedBy>fakhimi</cp:lastModifiedBy>
  <cp:revision>178</cp:revision>
  <dcterms:created xsi:type="dcterms:W3CDTF">2014-02-23T07:22:56Z</dcterms:created>
  <dcterms:modified xsi:type="dcterms:W3CDTF">2017-04-29T04:49:16Z</dcterms:modified>
</cp:coreProperties>
</file>