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6"/>
  </p:notesMasterIdLst>
  <p:sldIdLst>
    <p:sldId id="502" r:id="rId2"/>
    <p:sldId id="440" r:id="rId3"/>
    <p:sldId id="441" r:id="rId4"/>
    <p:sldId id="485" r:id="rId5"/>
    <p:sldId id="442" r:id="rId6"/>
    <p:sldId id="443" r:id="rId7"/>
    <p:sldId id="444" r:id="rId8"/>
    <p:sldId id="524" r:id="rId9"/>
    <p:sldId id="452" r:id="rId10"/>
    <p:sldId id="453" r:id="rId11"/>
    <p:sldId id="486" r:id="rId12"/>
    <p:sldId id="534" r:id="rId13"/>
    <p:sldId id="535" r:id="rId14"/>
    <p:sldId id="536" r:id="rId15"/>
    <p:sldId id="537" r:id="rId16"/>
    <p:sldId id="538" r:id="rId17"/>
    <p:sldId id="512" r:id="rId18"/>
    <p:sldId id="513" r:id="rId19"/>
    <p:sldId id="514" r:id="rId20"/>
    <p:sldId id="515" r:id="rId21"/>
    <p:sldId id="516" r:id="rId22"/>
    <p:sldId id="517" r:id="rId23"/>
    <p:sldId id="495" r:id="rId24"/>
    <p:sldId id="496" r:id="rId25"/>
    <p:sldId id="497" r:id="rId26"/>
    <p:sldId id="498" r:id="rId27"/>
    <p:sldId id="499" r:id="rId28"/>
    <p:sldId id="527" r:id="rId29"/>
    <p:sldId id="528" r:id="rId30"/>
    <p:sldId id="529" r:id="rId31"/>
    <p:sldId id="530" r:id="rId32"/>
    <p:sldId id="531" r:id="rId33"/>
    <p:sldId id="532" r:id="rId34"/>
    <p:sldId id="456" r:id="rId35"/>
    <p:sldId id="461" r:id="rId36"/>
    <p:sldId id="462" r:id="rId37"/>
    <p:sldId id="519" r:id="rId38"/>
    <p:sldId id="464" r:id="rId39"/>
    <p:sldId id="465" r:id="rId40"/>
    <p:sldId id="466" r:id="rId41"/>
    <p:sldId id="467" r:id="rId42"/>
    <p:sldId id="468" r:id="rId43"/>
    <p:sldId id="469" r:id="rId44"/>
    <p:sldId id="471" r:id="rId45"/>
    <p:sldId id="472" r:id="rId46"/>
    <p:sldId id="473" r:id="rId47"/>
    <p:sldId id="474" r:id="rId48"/>
    <p:sldId id="475" r:id="rId49"/>
    <p:sldId id="476" r:id="rId50"/>
    <p:sldId id="487" r:id="rId51"/>
    <p:sldId id="488" r:id="rId52"/>
    <p:sldId id="489" r:id="rId53"/>
    <p:sldId id="503" r:id="rId54"/>
    <p:sldId id="504" r:id="rId55"/>
    <p:sldId id="505" r:id="rId56"/>
    <p:sldId id="506" r:id="rId57"/>
    <p:sldId id="507" r:id="rId58"/>
    <p:sldId id="508" r:id="rId59"/>
    <p:sldId id="509" r:id="rId60"/>
    <p:sldId id="510" r:id="rId61"/>
    <p:sldId id="521" r:id="rId62"/>
    <p:sldId id="523" r:id="rId63"/>
    <p:sldId id="525" r:id="rId64"/>
    <p:sldId id="522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1" autoAdjust="0"/>
    <p:restoredTop sz="93403" autoAdjust="0"/>
  </p:normalViewPr>
  <p:slideViewPr>
    <p:cSldViewPr>
      <p:cViewPr varScale="1">
        <p:scale>
          <a:sx n="69" d="100"/>
          <a:sy n="69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EB062-350C-437D-847B-73F265FB26CA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7DA6A-17C6-41C3-B04C-FB9B79DCF1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8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DA6A-17C6-41C3-B04C-FB9B79DCF11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7EF5-862B-47F3-8E2F-2EDE8F7E46C5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3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0663-CC4D-40F1-9777-895BC1704DBE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B3AA-B148-41B4-B4E5-91FA569463EB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6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9FCB-5607-4478-842E-B7B543BAFB9A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1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3DAB-7D9B-4ED2-A157-857611B03109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3BD8-AE0D-470C-A4EF-A64DA0CBE909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9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BC16-E12C-46D6-900E-D754D36F3AFD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EE67-F643-4FA9-84F1-B4AD5E40F8E4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7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9DA-2B9F-4E30-A50D-50FEBEA1961E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0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0482-04A1-4788-B7C5-6D3017F0CEE8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2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DD88-CEA0-4971-89DE-AC46A56B9246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0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5C44-F675-4917-A453-CE7B252A909D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D:\ask\natur\natur\there_is_beauty_everywhere_52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pic>
        <p:nvPicPr>
          <p:cNvPr id="6" name="Picture 5" descr="C:\Documents and Settings\DELL\Desktop\Pics\Bes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85728"/>
            <a:ext cx="3143272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Risk ratio of </a:t>
            </a:r>
            <a:r>
              <a:rPr lang="en-US" dirty="0" smtClean="0">
                <a:solidFill>
                  <a:srgbClr val="FF0000"/>
                </a:solidFill>
              </a:rPr>
              <a:t>3.3 and 22.8 </a:t>
            </a:r>
            <a:r>
              <a:rPr lang="en-US" dirty="0" smtClean="0"/>
              <a:t>for overall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mortality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mortality </a:t>
            </a:r>
            <a:r>
              <a:rPr lang="en-US" dirty="0" smtClean="0"/>
              <a:t>related to </a:t>
            </a:r>
            <a:r>
              <a:rPr lang="en-US" dirty="0" smtClean="0">
                <a:solidFill>
                  <a:srgbClr val="00B0F0"/>
                </a:solidFill>
              </a:rPr>
              <a:t>liver</a:t>
            </a:r>
            <a:r>
              <a:rPr lang="fa-IR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diseases</a:t>
            </a:r>
            <a:r>
              <a:rPr lang="en-US" dirty="0" smtClean="0"/>
              <a:t>, respectively, in patients with diabetes</a:t>
            </a:r>
            <a:r>
              <a:rPr lang="fa-IR" dirty="0" smtClean="0"/>
              <a:t> </a:t>
            </a:r>
            <a:r>
              <a:rPr lang="en-US" dirty="0" smtClean="0"/>
              <a:t>and NAFLD in </a:t>
            </a:r>
            <a:r>
              <a:rPr lang="en-US" dirty="0" smtClean="0">
                <a:solidFill>
                  <a:srgbClr val="0070C0"/>
                </a:solidFill>
              </a:rPr>
              <a:t>comparison to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nondiabetic</a:t>
            </a:r>
            <a:r>
              <a:rPr lang="fa-IR" dirty="0" smtClean="0"/>
              <a:t> </a:t>
            </a:r>
            <a:r>
              <a:rPr lang="en-US" dirty="0" smtClean="0"/>
              <a:t>subjects with NAFLD</a:t>
            </a:r>
            <a:r>
              <a:rPr lang="fa-IR" dirty="0" smtClean="0"/>
              <a:t>.</a:t>
            </a:r>
          </a:p>
          <a:p>
            <a:r>
              <a:rPr lang="en-US" dirty="0" smtClean="0"/>
              <a:t>Taken together, it is clear that the presence of NAFLD is</a:t>
            </a:r>
            <a:r>
              <a:rPr lang="fa-IR" dirty="0" smtClean="0"/>
              <a:t> </a:t>
            </a:r>
            <a:r>
              <a:rPr lang="en-US" dirty="0" smtClean="0"/>
              <a:t>closely associated with a state of </a:t>
            </a:r>
            <a:r>
              <a:rPr lang="en-US" dirty="0" smtClean="0">
                <a:solidFill>
                  <a:srgbClr val="0070C0"/>
                </a:solidFill>
              </a:rPr>
              <a:t>“sick”, </a:t>
            </a:r>
            <a:r>
              <a:rPr lang="en-US" dirty="0" smtClean="0">
                <a:solidFill>
                  <a:srgbClr val="00B050"/>
                </a:solidFill>
              </a:rPr>
              <a:t>dysfunctional</a:t>
            </a:r>
            <a:r>
              <a:rPr lang="en-US" dirty="0" smtClean="0"/>
              <a:t> and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insulin-resistant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adipose tissue </a:t>
            </a:r>
            <a:r>
              <a:rPr lang="en-US" dirty="0" smtClean="0"/>
              <a:t>and that </a:t>
            </a:r>
            <a:r>
              <a:rPr lang="en-US" dirty="0" err="1" smtClean="0">
                <a:solidFill>
                  <a:srgbClr val="FF0000"/>
                </a:solidFill>
              </a:rPr>
              <a:t>lipotoxicity</a:t>
            </a:r>
            <a:r>
              <a:rPr lang="en-US" dirty="0" smtClean="0"/>
              <a:t> plays</a:t>
            </a:r>
            <a:r>
              <a:rPr lang="fa-IR" dirty="0" smtClean="0"/>
              <a:t> </a:t>
            </a:r>
            <a:r>
              <a:rPr lang="en-US" dirty="0" smtClean="0"/>
              <a:t>a major role in the pathogenesis of NAFLD in patients</a:t>
            </a:r>
            <a:r>
              <a:rPr lang="fa-IR" dirty="0" smtClean="0"/>
              <a:t> </a:t>
            </a:r>
            <a:r>
              <a:rPr lang="en-US" dirty="0" smtClean="0"/>
              <a:t>with T2DM.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91072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Care Publish Ahead of Print, published online April 17,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Prevalence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0430" y="5715016"/>
            <a:ext cx="4591072" cy="365125"/>
          </a:xfrm>
        </p:spPr>
        <p:txBody>
          <a:bodyPr/>
          <a:lstStyle/>
          <a:p>
            <a:r>
              <a:rPr lang="en-US" sz="2800" b="1" i="1" dirty="0" smtClean="0"/>
              <a:t>Diabetes and</a:t>
            </a:r>
            <a:r>
              <a:rPr lang="fa-IR" sz="2800" b="1" i="1" dirty="0" smtClean="0"/>
              <a:t> </a:t>
            </a:r>
            <a:r>
              <a:rPr lang="en-US" sz="2800" b="1" i="1" dirty="0" smtClean="0"/>
              <a:t>NAFLD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39290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study included </a:t>
            </a:r>
            <a:r>
              <a:rPr lang="en-US" dirty="0" smtClean="0">
                <a:solidFill>
                  <a:srgbClr val="0070C0"/>
                </a:solidFill>
              </a:rPr>
              <a:t>5023</a:t>
            </a:r>
            <a:r>
              <a:rPr lang="en-US" dirty="0" smtClean="0"/>
              <a:t> participants (56.7% men and 43.3% women) with a mean age of </a:t>
            </a:r>
            <a:r>
              <a:rPr lang="en-US" dirty="0" smtClean="0">
                <a:solidFill>
                  <a:srgbClr val="00B050"/>
                </a:solidFill>
              </a:rPr>
              <a:t>45.35 ± 15.87 </a:t>
            </a:r>
            <a:r>
              <a:rPr lang="en-US" dirty="0" smtClean="0"/>
              <a:t>years.</a:t>
            </a:r>
            <a:endParaRPr lang="fa-IR" dirty="0" smtClean="0"/>
          </a:p>
          <a:p>
            <a:r>
              <a:rPr lang="en-US" dirty="0" smtClean="0"/>
              <a:t>The aims of this study were to determine the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prevalence of NAFLD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its potential predictor</a:t>
            </a:r>
            <a:r>
              <a:rPr lang="en-US" dirty="0" smtClean="0"/>
              <a:t>s</a:t>
            </a:r>
            <a:r>
              <a:rPr lang="fa-IR" dirty="0" smtClean="0"/>
              <a:t> </a:t>
            </a:r>
            <a:r>
              <a:rPr lang="en-US" dirty="0" smtClean="0"/>
              <a:t>and their </a:t>
            </a:r>
            <a:r>
              <a:rPr lang="en-US" dirty="0" smtClean="0">
                <a:solidFill>
                  <a:srgbClr val="00B050"/>
                </a:solidFill>
              </a:rPr>
              <a:t>sex distribution</a:t>
            </a:r>
            <a:r>
              <a:rPr lang="en-US" dirty="0" smtClean="0"/>
              <a:t> in an adult</a:t>
            </a:r>
            <a:r>
              <a:rPr lang="fa-IR" dirty="0" smtClean="0"/>
              <a:t> </a:t>
            </a:r>
            <a:r>
              <a:rPr lang="en-US" dirty="0" smtClean="0"/>
              <a:t>population</a:t>
            </a:r>
            <a:r>
              <a:rPr lang="fa-IR" dirty="0" smtClean="0"/>
              <a:t> </a:t>
            </a:r>
            <a:r>
              <a:rPr lang="en-US" dirty="0" smtClean="0"/>
              <a:t>based study in </a:t>
            </a:r>
            <a:r>
              <a:rPr lang="en-US" dirty="0" err="1" smtClean="0"/>
              <a:t>Amol</a:t>
            </a:r>
            <a:r>
              <a:rPr lang="en-US" dirty="0" smtClean="0"/>
              <a:t>, northern Iran.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091138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Iranian J </a:t>
            </a:r>
            <a:r>
              <a:rPr lang="en-US" i="1" dirty="0" err="1" smtClean="0">
                <a:solidFill>
                  <a:srgbClr val="C00000"/>
                </a:solidFill>
              </a:rPr>
              <a:t>Publ</a:t>
            </a:r>
            <a:r>
              <a:rPr lang="en-US" i="1" dirty="0" smtClean="0">
                <a:solidFill>
                  <a:srgbClr val="C00000"/>
                </a:solidFill>
              </a:rPr>
              <a:t> Health, Vol. 43, No.9, Sep 2014, pp.1275-1283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296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prevalence of </a:t>
            </a:r>
            <a:r>
              <a:rPr lang="en-US" dirty="0" smtClean="0">
                <a:solidFill>
                  <a:srgbClr val="FF0000"/>
                </a:solidFill>
              </a:rPr>
              <a:t>NAFLD and metabolic syndrome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70C0"/>
                </a:solidFill>
              </a:rPr>
              <a:t>as one of the most important predictors of NAFLD</a:t>
            </a:r>
            <a:r>
              <a:rPr lang="en-US" dirty="0" smtClean="0"/>
              <a:t>) in the study group was </a:t>
            </a:r>
            <a:r>
              <a:rPr lang="en-US" dirty="0" smtClean="0">
                <a:solidFill>
                  <a:srgbClr val="C00000"/>
                </a:solidFill>
              </a:rPr>
              <a:t>43.8% and 29.6% </a:t>
            </a:r>
            <a:r>
              <a:rPr lang="en-US" dirty="0" smtClean="0"/>
              <a:t>respectively.</a:t>
            </a:r>
            <a:endParaRPr lang="fa-IR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The risk </a:t>
            </a:r>
            <a:r>
              <a:rPr lang="en-US" dirty="0" smtClean="0"/>
              <a:t>of having </a:t>
            </a:r>
            <a:r>
              <a:rPr lang="en-US" dirty="0" smtClean="0">
                <a:solidFill>
                  <a:srgbClr val="FF0000"/>
                </a:solidFill>
              </a:rPr>
              <a:t>NAFLD</a:t>
            </a:r>
            <a:r>
              <a:rPr lang="en-US" dirty="0" smtClean="0"/>
              <a:t> in participants </a:t>
            </a:r>
            <a:r>
              <a:rPr lang="en-US" dirty="0" smtClean="0">
                <a:solidFill>
                  <a:srgbClr val="7030A0"/>
                </a:solidFill>
              </a:rPr>
              <a:t>with metabolic </a:t>
            </a:r>
            <a:r>
              <a:rPr lang="en-US" dirty="0" smtClean="0"/>
              <a:t>syndrome was significantly more than the participants without metabolic syndrome (</a:t>
            </a:r>
            <a:r>
              <a:rPr lang="en-US" dirty="0" smtClean="0">
                <a:solidFill>
                  <a:srgbClr val="FF0000"/>
                </a:solidFill>
              </a:rPr>
              <a:t>OR: 4.328</a:t>
            </a:r>
            <a:r>
              <a:rPr lang="en-US" dirty="0" smtClean="0"/>
              <a:t>, CI (95%):3.08-4.92)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2" y="6000768"/>
            <a:ext cx="41624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solidFill>
                  <a:srgbClr val="C00000"/>
                </a:solidFill>
              </a:rPr>
              <a:t>Iranian J </a:t>
            </a:r>
            <a:r>
              <a:rPr lang="en-US" i="1" dirty="0" err="1" smtClean="0">
                <a:solidFill>
                  <a:srgbClr val="C00000"/>
                </a:solidFill>
              </a:rPr>
              <a:t>Publ</a:t>
            </a:r>
            <a:r>
              <a:rPr lang="en-US" i="1" dirty="0" smtClean="0">
                <a:solidFill>
                  <a:srgbClr val="C00000"/>
                </a:solidFill>
              </a:rPr>
              <a:t> Health, Vol. 43, No.9, Sep 2014, pp.1275-1283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885831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086725" cy="94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eft Arrow 6"/>
          <p:cNvSpPr/>
          <p:nvPr/>
        </p:nvSpPr>
        <p:spPr>
          <a:xfrm>
            <a:off x="8643966" y="2000240"/>
            <a:ext cx="1428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7215206" y="2000240"/>
            <a:ext cx="21428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5857884" y="2000240"/>
            <a:ext cx="21428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572000" y="2000240"/>
            <a:ext cx="21428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43372" y="6492875"/>
            <a:ext cx="4091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solidFill>
                  <a:srgbClr val="C00000"/>
                </a:solidFill>
              </a:rPr>
              <a:t>Iranian J </a:t>
            </a:r>
            <a:r>
              <a:rPr lang="en-US" i="1" dirty="0" err="1" smtClean="0">
                <a:solidFill>
                  <a:srgbClr val="C00000"/>
                </a:solidFill>
              </a:rPr>
              <a:t>Publ</a:t>
            </a:r>
            <a:r>
              <a:rPr lang="en-US" i="1" dirty="0" smtClean="0">
                <a:solidFill>
                  <a:srgbClr val="C00000"/>
                </a:solidFill>
              </a:rPr>
              <a:t> Health, Vol. 43, No.9, Sep 2014, pp.1275-1283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8643966" y="5572140"/>
            <a:ext cx="2238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7215206" y="5572140"/>
            <a:ext cx="2238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5786446" y="5572140"/>
            <a:ext cx="2238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4572000" y="5572140"/>
            <a:ext cx="2238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both sexes </a:t>
            </a:r>
            <a:r>
              <a:rPr lang="en-US" dirty="0" smtClean="0">
                <a:solidFill>
                  <a:srgbClr val="FF0000"/>
                </a:solidFill>
              </a:rPr>
              <a:t>WC, FSG, TG, HDL, Blood Pressure</a:t>
            </a:r>
            <a:r>
              <a:rPr lang="en-US" dirty="0" smtClean="0"/>
              <a:t>,  </a:t>
            </a:r>
            <a:r>
              <a:rPr lang="en-US" dirty="0" smtClean="0">
                <a:solidFill>
                  <a:srgbClr val="FF0000"/>
                </a:solidFill>
              </a:rPr>
              <a:t>age, ALT and HOMA Index </a:t>
            </a:r>
            <a:r>
              <a:rPr lang="en-US" dirty="0" smtClean="0"/>
              <a:t>were significantly </a:t>
            </a:r>
            <a:r>
              <a:rPr lang="en-US" dirty="0" smtClean="0">
                <a:solidFill>
                  <a:srgbClr val="00B0F0"/>
                </a:solidFill>
              </a:rPr>
              <a:t>associated </a:t>
            </a:r>
            <a:r>
              <a:rPr lang="en-US" dirty="0" smtClean="0"/>
              <a:t>with NAFLD (all, </a:t>
            </a:r>
            <a:r>
              <a:rPr lang="en-US" i="1" dirty="0" smtClean="0"/>
              <a:t>P&lt;0.001).</a:t>
            </a:r>
            <a:endParaRPr lang="fa-IR" i="1" dirty="0" smtClean="0"/>
          </a:p>
          <a:p>
            <a:r>
              <a:rPr lang="en-US" i="1" dirty="0" smtClean="0"/>
              <a:t> The </a:t>
            </a:r>
            <a:r>
              <a:rPr lang="en-US" dirty="0" smtClean="0"/>
              <a:t>association of </a:t>
            </a:r>
            <a:r>
              <a:rPr lang="en-US" dirty="0" smtClean="0">
                <a:solidFill>
                  <a:srgbClr val="00B050"/>
                </a:solidFill>
              </a:rPr>
              <a:t>T- </a:t>
            </a:r>
            <a:r>
              <a:rPr lang="en-US" dirty="0" err="1" smtClean="0">
                <a:solidFill>
                  <a:srgbClr val="00B050"/>
                </a:solidFill>
              </a:rPr>
              <a:t>Chol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with NAFLD was significant </a:t>
            </a:r>
            <a:r>
              <a:rPr lang="en-US" dirty="0" smtClean="0">
                <a:solidFill>
                  <a:srgbClr val="0070C0"/>
                </a:solidFill>
              </a:rPr>
              <a:t>only in men </a:t>
            </a:r>
            <a:r>
              <a:rPr lang="en-US" dirty="0" smtClean="0"/>
              <a:t>(</a:t>
            </a:r>
            <a:r>
              <a:rPr lang="en-US" i="1" dirty="0" smtClean="0"/>
              <a:t>P&lt;0.001)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92D050"/>
                </a:solidFill>
              </a:rPr>
              <a:t>strongest predictors </a:t>
            </a:r>
            <a:r>
              <a:rPr lang="en-US" dirty="0" smtClean="0"/>
              <a:t>of NAFLD </a:t>
            </a:r>
            <a:r>
              <a:rPr lang="en-US" dirty="0" smtClean="0">
                <a:solidFill>
                  <a:srgbClr val="7030A0"/>
                </a:solidFill>
              </a:rPr>
              <a:t>in men </a:t>
            </a:r>
            <a:r>
              <a:rPr lang="en-US" dirty="0" smtClean="0"/>
              <a:t>were </a:t>
            </a:r>
            <a:r>
              <a:rPr lang="en-US" dirty="0" smtClean="0">
                <a:solidFill>
                  <a:srgbClr val="FF0000"/>
                </a:solidFill>
              </a:rPr>
              <a:t>WC</a:t>
            </a:r>
            <a:r>
              <a:rPr lang="en-US" dirty="0" smtClean="0"/>
              <a:t> ,serum </a:t>
            </a:r>
            <a:r>
              <a:rPr lang="en-US" dirty="0" smtClean="0">
                <a:solidFill>
                  <a:srgbClr val="7030A0"/>
                </a:solidFill>
              </a:rPr>
              <a:t>ALT</a:t>
            </a:r>
            <a:r>
              <a:rPr lang="en-US" dirty="0" smtClean="0"/>
              <a:t> and age 40-60 years old.</a:t>
            </a:r>
          </a:p>
          <a:p>
            <a:r>
              <a:rPr lang="en-US" dirty="0" smtClean="0"/>
              <a:t>The strongest predictors of NAFLD </a:t>
            </a:r>
            <a:r>
              <a:rPr lang="en-US" dirty="0" smtClean="0">
                <a:solidFill>
                  <a:srgbClr val="002060"/>
                </a:solidFill>
              </a:rPr>
              <a:t>in women </a:t>
            </a:r>
            <a:r>
              <a:rPr lang="en-US" dirty="0" smtClean="0"/>
              <a:t>were </a:t>
            </a:r>
            <a:r>
              <a:rPr lang="en-US" dirty="0" smtClean="0">
                <a:solidFill>
                  <a:srgbClr val="FFC000"/>
                </a:solidFill>
              </a:rPr>
              <a:t>WC</a:t>
            </a:r>
            <a:r>
              <a:rPr lang="en-US" dirty="0" smtClean="0"/>
              <a:t>, age 40- 60 years old and age&gt;60 years.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91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solidFill>
                  <a:srgbClr val="C00000"/>
                </a:solidFill>
              </a:rPr>
              <a:t>Iranian J </a:t>
            </a:r>
            <a:r>
              <a:rPr lang="en-US" i="1" dirty="0" err="1" smtClean="0">
                <a:solidFill>
                  <a:srgbClr val="C00000"/>
                </a:solidFill>
              </a:rPr>
              <a:t>Publ</a:t>
            </a:r>
            <a:r>
              <a:rPr lang="en-US" i="1" dirty="0" smtClean="0">
                <a:solidFill>
                  <a:srgbClr val="C00000"/>
                </a:solidFill>
              </a:rPr>
              <a:t> Health, Vol. 43, No.9, Sep 2014, pp.1275-1283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study showed a </a:t>
            </a:r>
            <a:r>
              <a:rPr lang="en-US" dirty="0" smtClean="0">
                <a:solidFill>
                  <a:srgbClr val="C00000"/>
                </a:solidFill>
              </a:rPr>
              <a:t>high </a:t>
            </a:r>
            <a:r>
              <a:rPr lang="en-US" dirty="0" smtClean="0"/>
              <a:t>prevalence of NAFLD</a:t>
            </a:r>
            <a:r>
              <a:rPr lang="fa-IR" dirty="0" smtClean="0"/>
              <a:t> </a:t>
            </a:r>
            <a:r>
              <a:rPr lang="en-US" dirty="0" smtClean="0"/>
              <a:t>and metabolic syndrome.</a:t>
            </a:r>
            <a:endParaRPr lang="fa-IR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All components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metabolic syndrome </a:t>
            </a:r>
            <a:r>
              <a:rPr lang="en-US" dirty="0" smtClean="0">
                <a:solidFill>
                  <a:srgbClr val="92D050"/>
                </a:solidFill>
              </a:rPr>
              <a:t>significantly increased </a:t>
            </a:r>
            <a:r>
              <a:rPr lang="en-US" dirty="0" smtClean="0"/>
              <a:t>the risk of NAFLD in both sexes.</a:t>
            </a:r>
            <a:endParaRPr lang="fa-IR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strongest predictors </a:t>
            </a:r>
            <a:r>
              <a:rPr lang="en-US" dirty="0" smtClean="0"/>
              <a:t>of NAFLD </a:t>
            </a:r>
            <a:r>
              <a:rPr lang="en-US" dirty="0" smtClean="0">
                <a:solidFill>
                  <a:srgbClr val="002060"/>
                </a:solidFill>
              </a:rPr>
              <a:t>in men </a:t>
            </a:r>
            <a:r>
              <a:rPr lang="en-US" dirty="0" smtClean="0"/>
              <a:t>were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92D050"/>
                </a:solidFill>
              </a:rPr>
              <a:t>high WC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serum ALT </a:t>
            </a:r>
            <a:r>
              <a:rPr lang="en-US" dirty="0" smtClean="0"/>
              <a:t>and the age group of 40-60</a:t>
            </a:r>
            <a:r>
              <a:rPr lang="fa-IR" dirty="0" smtClean="0"/>
              <a:t> </a:t>
            </a:r>
            <a:r>
              <a:rPr lang="en-US" dirty="0" smtClean="0"/>
              <a:t>years old and in women were </a:t>
            </a:r>
            <a:r>
              <a:rPr lang="en-US" dirty="0" smtClean="0">
                <a:solidFill>
                  <a:srgbClr val="C00000"/>
                </a:solidFill>
              </a:rPr>
              <a:t>high WC</a:t>
            </a:r>
            <a:r>
              <a:rPr lang="en-US" dirty="0" smtClean="0"/>
              <a:t>, the age</a:t>
            </a:r>
            <a:r>
              <a:rPr lang="fa-IR" dirty="0" smtClean="0"/>
              <a:t> </a:t>
            </a:r>
            <a:r>
              <a:rPr lang="en-US" dirty="0" smtClean="0"/>
              <a:t>groups of 40-60 years old and older than 60 years.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91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solidFill>
                  <a:srgbClr val="C00000"/>
                </a:solidFill>
              </a:rPr>
              <a:t>Iranian J </a:t>
            </a:r>
            <a:r>
              <a:rPr lang="en-US" i="1" dirty="0" err="1" smtClean="0">
                <a:solidFill>
                  <a:srgbClr val="C00000"/>
                </a:solidFill>
              </a:rPr>
              <a:t>Publ</a:t>
            </a:r>
            <a:r>
              <a:rPr lang="en-US" i="1" dirty="0" smtClean="0">
                <a:solidFill>
                  <a:srgbClr val="C00000"/>
                </a:solidFill>
              </a:rPr>
              <a:t> Health, Vol. 43, No.9, Sep 2014, pp.1275-1283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/>
              <a:t>RACHEL M. WILLIAMSON, MRCP</a:t>
            </a:r>
            <a:r>
              <a:rPr lang="fa-IR" sz="1200" dirty="0" smtClean="0"/>
              <a:t> </a:t>
            </a:r>
            <a:r>
              <a:rPr lang="en-US" sz="1200" dirty="0" smtClean="0"/>
              <a:t>JACKIE F. PRICE, MD, FFPH</a:t>
            </a:r>
            <a:r>
              <a:rPr lang="fa-IR" sz="1200" dirty="0" smtClean="0"/>
              <a:t> </a:t>
            </a:r>
            <a:r>
              <a:rPr lang="en-US" sz="1200" dirty="0" smtClean="0"/>
              <a:t>STEPHEN GLANCY, FRCR</a:t>
            </a:r>
            <a:r>
              <a:rPr lang="fa-IR" sz="1200" dirty="0" smtClean="0"/>
              <a:t>  </a:t>
            </a:r>
            <a:r>
              <a:rPr lang="en-US" sz="1200" dirty="0" smtClean="0"/>
              <a:t>ELISA PERRY, MRCP, FRCR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fa-IR" sz="1200" dirty="0" smtClean="0"/>
          </a:p>
          <a:p>
            <a:endParaRPr lang="fa-IR" sz="1200" dirty="0" smtClean="0"/>
          </a:p>
          <a:p>
            <a:r>
              <a:rPr lang="en-US" sz="2400" dirty="0" smtClean="0"/>
              <a:t>Briefly, subjects recorded as having</a:t>
            </a:r>
            <a:r>
              <a:rPr lang="fa-IR" sz="2400" dirty="0" smtClean="0"/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type 2 diabetes </a:t>
            </a:r>
            <a:r>
              <a:rPr lang="en-US" sz="2400" dirty="0" smtClean="0"/>
              <a:t>and aged </a:t>
            </a:r>
            <a:r>
              <a:rPr lang="en-US" sz="2400" dirty="0" smtClean="0">
                <a:solidFill>
                  <a:srgbClr val="00B050"/>
                </a:solidFill>
              </a:rPr>
              <a:t>60–74 years</a:t>
            </a:r>
            <a:r>
              <a:rPr lang="fa-IR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were selected at random by sex and 5-</a:t>
            </a:r>
            <a:r>
              <a:rPr lang="fa-IR" sz="2400" dirty="0" smtClean="0"/>
              <a:t> </a:t>
            </a:r>
            <a:r>
              <a:rPr lang="en-US" sz="2400" dirty="0" smtClean="0"/>
              <a:t>year age bands in years </a:t>
            </a:r>
            <a:r>
              <a:rPr lang="en-US" sz="2400" dirty="0" smtClean="0">
                <a:solidFill>
                  <a:srgbClr val="00B0F0"/>
                </a:solidFill>
              </a:rPr>
              <a:t>2006–2007</a:t>
            </a:r>
            <a:r>
              <a:rPr lang="en-US" sz="2400" dirty="0" smtClean="0"/>
              <a:t> from</a:t>
            </a:r>
            <a:r>
              <a:rPr lang="fa-IR" sz="2400" dirty="0" smtClean="0"/>
              <a:t> </a:t>
            </a:r>
            <a:r>
              <a:rPr lang="en-US" sz="2400" dirty="0" smtClean="0"/>
              <a:t>the Lothian Diabetes Register.</a:t>
            </a:r>
            <a:r>
              <a:rPr lang="fa-IR" sz="2400" dirty="0" smtClean="0"/>
              <a:t> 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n = 1,066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The aim of the current study was to</a:t>
            </a:r>
            <a:r>
              <a:rPr lang="fa-IR" sz="2400" dirty="0" smtClean="0"/>
              <a:t> </a:t>
            </a:r>
            <a:r>
              <a:rPr lang="en-US" sz="2400" dirty="0" smtClean="0"/>
              <a:t>determine the </a:t>
            </a:r>
            <a:r>
              <a:rPr lang="en-US" sz="2400" dirty="0" smtClean="0">
                <a:solidFill>
                  <a:srgbClr val="FF0000"/>
                </a:solidFill>
              </a:rPr>
              <a:t>prevalence </a:t>
            </a:r>
            <a:r>
              <a:rPr lang="en-US" sz="2400" dirty="0" smtClean="0"/>
              <a:t>of </a:t>
            </a:r>
            <a:r>
              <a:rPr lang="en-US" sz="2400" dirty="0" smtClean="0">
                <a:solidFill>
                  <a:srgbClr val="C00000"/>
                </a:solidFill>
              </a:rPr>
              <a:t>NAFLD</a:t>
            </a:r>
            <a:r>
              <a:rPr lang="en-US" sz="2400" dirty="0" smtClean="0"/>
              <a:t> in a</a:t>
            </a:r>
            <a:r>
              <a:rPr lang="fa-IR" sz="2400" dirty="0" smtClean="0"/>
              <a:t> </a:t>
            </a:r>
            <a:r>
              <a:rPr lang="en-US" sz="2400" dirty="0" smtClean="0"/>
              <a:t>large, randomly selected population of</a:t>
            </a:r>
            <a:r>
              <a:rPr lang="fa-IR" sz="2400" dirty="0" smtClean="0"/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older people with type 2 diabetes</a:t>
            </a:r>
            <a:r>
              <a:rPr lang="fa-IR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4810" y="6357958"/>
            <a:ext cx="4162444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DIABETES CARE, VOLUME 34, MAY 2011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6500858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NAFLD was defined as the presence of</a:t>
            </a:r>
            <a:r>
              <a:rPr lang="fa-IR" dirty="0" smtClean="0"/>
              <a:t> </a:t>
            </a:r>
            <a:r>
              <a:rPr lang="en-US" dirty="0" smtClean="0"/>
              <a:t>definite hepatic </a:t>
            </a:r>
            <a:r>
              <a:rPr lang="en-US" dirty="0" err="1" smtClean="0"/>
              <a:t>steatosis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FF0000"/>
                </a:solidFill>
              </a:rPr>
              <a:t>ultrasound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scan in the absence of a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secondary cause</a:t>
            </a:r>
            <a:r>
              <a:rPr lang="en-US" dirty="0" smtClean="0"/>
              <a:t> for hepatic </a:t>
            </a:r>
            <a:r>
              <a:rPr lang="en-US" dirty="0" err="1" smtClean="0"/>
              <a:t>steatosis</a:t>
            </a:r>
            <a:r>
              <a:rPr lang="fa-IR" dirty="0" smtClean="0"/>
              <a:t>.</a:t>
            </a:r>
          </a:p>
          <a:p>
            <a:r>
              <a:rPr lang="en-US" dirty="0" smtClean="0"/>
              <a:t>Comparison of the ultrasound </a:t>
            </a:r>
            <a:r>
              <a:rPr lang="en-US" dirty="0" err="1" smtClean="0">
                <a:solidFill>
                  <a:srgbClr val="00B050"/>
                </a:solidFill>
              </a:rPr>
              <a:t>gradings</a:t>
            </a:r>
            <a:r>
              <a:rPr lang="fa-IR" dirty="0" smtClean="0"/>
              <a:t> </a:t>
            </a:r>
            <a:r>
              <a:rPr lang="en-US" dirty="0" smtClean="0"/>
              <a:t>for hepatic </a:t>
            </a:r>
            <a:r>
              <a:rPr lang="en-US" dirty="0" err="1" smtClean="0"/>
              <a:t>steatosis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0070C0"/>
                </a:solidFill>
              </a:rPr>
              <a:t>MRS</a:t>
            </a:r>
            <a:r>
              <a:rPr lang="en-US" dirty="0" smtClean="0"/>
              <a:t>, the noninvasive gold standard for quantification of hepatic fat, in a subgroup of </a:t>
            </a:r>
            <a:r>
              <a:rPr lang="en-US" dirty="0" smtClean="0">
                <a:solidFill>
                  <a:srgbClr val="7030A0"/>
                </a:solidFill>
              </a:rPr>
              <a:t>58</a:t>
            </a:r>
            <a:r>
              <a:rPr lang="fa-IR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participants </a:t>
            </a:r>
            <a:r>
              <a:rPr lang="en-US" dirty="0" smtClean="0"/>
              <a:t>has previously been described</a:t>
            </a:r>
            <a:r>
              <a:rPr lang="fa-IR" dirty="0" smtClean="0"/>
              <a:t> </a:t>
            </a:r>
            <a:r>
              <a:rPr lang="en-US" dirty="0" smtClean="0"/>
              <a:t>in detail</a:t>
            </a:r>
            <a:r>
              <a:rPr lang="fa-IR" dirty="0" smtClean="0"/>
              <a:t>.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90940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DIABETES CARE, VOLUME 34, MAY 2011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391 out</a:t>
            </a:r>
            <a:r>
              <a:rPr lang="fa-IR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of 918 </a:t>
            </a:r>
            <a:r>
              <a:rPr lang="en-US" dirty="0" smtClean="0"/>
              <a:t>participants with a full dataset had</a:t>
            </a:r>
            <a:r>
              <a:rPr lang="fa-IR" dirty="0" smtClean="0"/>
              <a:t> </a:t>
            </a:r>
            <a:r>
              <a:rPr lang="en-US" dirty="0" smtClean="0"/>
              <a:t>definite </a:t>
            </a:r>
            <a:r>
              <a:rPr lang="en-US" dirty="0" smtClean="0">
                <a:solidFill>
                  <a:srgbClr val="FF0000"/>
                </a:solidFill>
              </a:rPr>
              <a:t>hepatic </a:t>
            </a:r>
            <a:r>
              <a:rPr lang="en-US" dirty="0" err="1" smtClean="0">
                <a:solidFill>
                  <a:srgbClr val="FF0000"/>
                </a:solidFill>
              </a:rPr>
              <a:t>steatosis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 ultrasound</a:t>
            </a:r>
            <a:r>
              <a:rPr lang="fa-IR" dirty="0" smtClean="0"/>
              <a:t> </a:t>
            </a:r>
            <a:r>
              <a:rPr lang="en-US" dirty="0" smtClean="0"/>
              <a:t>grading </a:t>
            </a:r>
            <a:r>
              <a:rPr lang="en-US" dirty="0" smtClean="0">
                <a:solidFill>
                  <a:srgbClr val="C00000"/>
                </a:solidFill>
              </a:rPr>
              <a:t>with no secondary cause</a:t>
            </a:r>
            <a:r>
              <a:rPr lang="en-US" dirty="0" smtClean="0"/>
              <a:t>, giving a</a:t>
            </a:r>
            <a:r>
              <a:rPr lang="fa-IR" dirty="0" smtClean="0"/>
              <a:t> </a:t>
            </a:r>
            <a:r>
              <a:rPr lang="en-US" dirty="0" smtClean="0"/>
              <a:t>prevalence of NAFLD of </a:t>
            </a:r>
            <a:r>
              <a:rPr lang="en-US" dirty="0" smtClean="0">
                <a:solidFill>
                  <a:srgbClr val="00B0F0"/>
                </a:solidFill>
              </a:rPr>
              <a:t>42.6% </a:t>
            </a:r>
            <a:r>
              <a:rPr lang="en-US" dirty="0" smtClean="0"/>
              <a:t>in this</a:t>
            </a:r>
            <a:r>
              <a:rPr lang="fa-IR" dirty="0" smtClean="0"/>
              <a:t> </a:t>
            </a:r>
            <a:r>
              <a:rPr lang="en-US" dirty="0" smtClean="0"/>
              <a:t>study population.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Metformin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use was more common in the definite </a:t>
            </a:r>
            <a:r>
              <a:rPr lang="en-US" dirty="0" err="1" smtClean="0"/>
              <a:t>steatosis</a:t>
            </a:r>
            <a:r>
              <a:rPr lang="en-US" dirty="0" smtClean="0"/>
              <a:t> group.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14744" y="5929330"/>
            <a:ext cx="4091006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DIABETES CARE, VOLUME 34, MAY 2011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chemeClr val="tx1"/>
                </a:solidFill>
              </a:rPr>
              <a:t>Dr.Bijan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ghobadian</a:t>
            </a:r>
            <a:endParaRPr lang="en-US" b="1" i="1" dirty="0" smtClean="0">
              <a:solidFill>
                <a:schemeClr val="tx1"/>
              </a:solidFill>
            </a:endParaRPr>
          </a:p>
          <a:p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Shahid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Beheshti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University of Medical Sciences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0134" y="1857364"/>
            <a:ext cx="7643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 smtClean="0"/>
              <a:t>NAFLD</a:t>
            </a:r>
            <a:r>
              <a:rPr lang="fa-IR" sz="6000" b="1" i="1" dirty="0" smtClean="0"/>
              <a:t> </a:t>
            </a:r>
            <a:r>
              <a:rPr lang="en-US" sz="6000" b="1" i="1" dirty="0" smtClean="0"/>
              <a:t>In Diabetes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5506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multivariate analysis,</a:t>
            </a:r>
            <a:r>
              <a:rPr lang="en-US" dirty="0" smtClean="0">
                <a:solidFill>
                  <a:srgbClr val="FF0000"/>
                </a:solidFill>
              </a:rPr>
              <a:t> independent </a:t>
            </a:r>
            <a:r>
              <a:rPr lang="en-US" dirty="0" smtClean="0"/>
              <a:t>predictors of definite hepatic </a:t>
            </a:r>
            <a:r>
              <a:rPr lang="en-US" dirty="0" err="1" smtClean="0"/>
              <a:t>steatosis</a:t>
            </a:r>
            <a:r>
              <a:rPr lang="en-US" dirty="0" smtClean="0"/>
              <a:t> were </a:t>
            </a:r>
            <a:r>
              <a:rPr lang="en-US" dirty="0" smtClean="0">
                <a:solidFill>
                  <a:srgbClr val="00B050"/>
                </a:solidFill>
              </a:rPr>
              <a:t>BMI (OR 1.07), </a:t>
            </a:r>
            <a:r>
              <a:rPr lang="en-US" dirty="0" smtClean="0">
                <a:solidFill>
                  <a:srgbClr val="FF0000"/>
                </a:solidFill>
              </a:rPr>
              <a:t>duration </a:t>
            </a:r>
            <a:r>
              <a:rPr lang="en-US" dirty="0" smtClean="0">
                <a:solidFill>
                  <a:srgbClr val="FF0000"/>
                </a:solidFill>
              </a:rPr>
              <a:t>of diabetes (OR </a:t>
            </a:r>
            <a:r>
              <a:rPr lang="da-DK" dirty="0" smtClean="0">
                <a:solidFill>
                  <a:srgbClr val="FF0000"/>
                </a:solidFill>
              </a:rPr>
              <a:t>0.53)</a:t>
            </a:r>
            <a:r>
              <a:rPr lang="da-DK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HbA1c (OR 1.35), </a:t>
            </a:r>
            <a:r>
              <a:rPr lang="en-US" dirty="0" smtClean="0">
                <a:solidFill>
                  <a:srgbClr val="7030A0"/>
                </a:solidFill>
              </a:rPr>
              <a:t>triglycerides </a:t>
            </a:r>
            <a:r>
              <a:rPr lang="da-DK" dirty="0" smtClean="0">
                <a:solidFill>
                  <a:srgbClr val="7030A0"/>
                </a:solidFill>
              </a:rPr>
              <a:t>(OR for log triglycerides 20.76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0070C0"/>
                </a:solidFill>
              </a:rPr>
              <a:t>alcohol intake $14 units/ week (OR 3.13)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B050"/>
                </a:solidFill>
              </a:rPr>
              <a:t>use of </a:t>
            </a:r>
            <a:r>
              <a:rPr lang="en-US" dirty="0" err="1" smtClean="0">
                <a:solidFill>
                  <a:srgbClr val="00B050"/>
                </a:solidFill>
              </a:rPr>
              <a:t>metformin</a:t>
            </a:r>
            <a:r>
              <a:rPr lang="en-US" dirty="0" smtClean="0">
                <a:solidFill>
                  <a:srgbClr val="00B050"/>
                </a:solidFill>
              </a:rPr>
              <a:t> (OR 2.19).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6116" y="6072206"/>
            <a:ext cx="4305320" cy="365125"/>
          </a:xfrm>
        </p:spPr>
        <p:txBody>
          <a:bodyPr/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DIABETES CARE, VOLUME 34, MAY 2011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Comparison of participant characteristics across </a:t>
            </a:r>
            <a:r>
              <a:rPr lang="en-US" sz="2000" dirty="0" err="1" smtClean="0"/>
              <a:t>gradings</a:t>
            </a:r>
            <a:r>
              <a:rPr lang="en-US" sz="2000" dirty="0" smtClean="0"/>
              <a:t> of </a:t>
            </a:r>
            <a:r>
              <a:rPr lang="en-US" sz="2000" dirty="0" err="1" smtClean="0"/>
              <a:t>steatosis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28736"/>
            <a:ext cx="84010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>
          <a:xfrm>
            <a:off x="8715372" y="2643182"/>
            <a:ext cx="42862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8715372" y="3143248"/>
            <a:ext cx="42862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715372" y="4929198"/>
            <a:ext cx="42862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715372" y="4357694"/>
            <a:ext cx="42862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715372" y="3643314"/>
            <a:ext cx="42862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8715372" y="3929066"/>
            <a:ext cx="42862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715372" y="3429000"/>
            <a:ext cx="42862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715372" y="6215082"/>
            <a:ext cx="42862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8715372" y="5929330"/>
            <a:ext cx="42862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8715372" y="5715016"/>
            <a:ext cx="42862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8715372" y="5429264"/>
            <a:ext cx="42862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 flipH="1">
            <a:off x="8572462" y="2857496"/>
            <a:ext cx="571538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 flipH="1">
            <a:off x="8572462" y="4071942"/>
            <a:ext cx="571538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 flipH="1">
            <a:off x="8572462" y="4643446"/>
            <a:ext cx="571538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possible that the </a:t>
            </a:r>
            <a:r>
              <a:rPr lang="en-US" dirty="0" smtClean="0">
                <a:solidFill>
                  <a:srgbClr val="C00000"/>
                </a:solidFill>
              </a:rPr>
              <a:t>association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00B050"/>
                </a:solidFill>
              </a:rPr>
              <a:t>liver disease </a:t>
            </a:r>
            <a:r>
              <a:rPr lang="en-US" dirty="0" smtClean="0"/>
              <a:t>with other features of </a:t>
            </a:r>
            <a:r>
              <a:rPr lang="en-US" dirty="0" smtClean="0">
                <a:solidFill>
                  <a:srgbClr val="FF0000"/>
                </a:solidFill>
              </a:rPr>
              <a:t>the metabolic syndrome </a:t>
            </a:r>
            <a:r>
              <a:rPr lang="en-US" dirty="0" smtClean="0"/>
              <a:t>could be used to target </a:t>
            </a:r>
            <a:r>
              <a:rPr lang="en-US" dirty="0" smtClean="0">
                <a:solidFill>
                  <a:srgbClr val="00B0F0"/>
                </a:solidFill>
              </a:rPr>
              <a:t>screening for NAFLD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Unexpectedly, the use of </a:t>
            </a:r>
            <a:r>
              <a:rPr lang="en-US" dirty="0" err="1" smtClean="0">
                <a:solidFill>
                  <a:srgbClr val="C00000"/>
                </a:solidFill>
              </a:rPr>
              <a:t>metformin</a:t>
            </a:r>
            <a:r>
              <a:rPr lang="en-US" dirty="0" smtClean="0"/>
              <a:t> was </a:t>
            </a:r>
            <a:r>
              <a:rPr lang="en-US" dirty="0" smtClean="0">
                <a:solidFill>
                  <a:srgbClr val="002060"/>
                </a:solidFill>
              </a:rPr>
              <a:t>associated </a:t>
            </a:r>
            <a:r>
              <a:rPr lang="en-US" dirty="0" smtClean="0"/>
              <a:t>with the </a:t>
            </a:r>
            <a:r>
              <a:rPr lang="en-US" dirty="0" smtClean="0">
                <a:solidFill>
                  <a:srgbClr val="FF0000"/>
                </a:solidFill>
              </a:rPr>
              <a:t>presence of NAFLD</a:t>
            </a:r>
            <a:r>
              <a:rPr lang="en-US" dirty="0" smtClean="0"/>
              <a:t>,  </a:t>
            </a:r>
            <a:r>
              <a:rPr lang="en-US" dirty="0" smtClean="0">
                <a:solidFill>
                  <a:srgbClr val="00B0F0"/>
                </a:solidFill>
              </a:rPr>
              <a:t>independently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B050"/>
                </a:solidFill>
              </a:rPr>
              <a:t>BMI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7030A0"/>
                </a:solidFill>
              </a:rPr>
              <a:t>glycemic</a:t>
            </a:r>
            <a:r>
              <a:rPr lang="en-US" dirty="0" smtClean="0">
                <a:solidFill>
                  <a:srgbClr val="7030A0"/>
                </a:solidFill>
              </a:rPr>
              <a:t> control.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500198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Prevalence of Fatty Liver Disease among Type 2 Diabetes </a:t>
            </a:r>
            <a:br>
              <a:rPr lang="en-US" sz="2400" dirty="0" smtClean="0"/>
            </a:br>
            <a:r>
              <a:rPr lang="en-US" sz="2400" dirty="0" smtClean="0"/>
              <a:t>Mellitus Patients and its Relation to Insulin Resistance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1800" dirty="0" smtClean="0"/>
              <a:t>S </a:t>
            </a:r>
            <a:r>
              <a:rPr lang="en-US" sz="1800" dirty="0" err="1" smtClean="0"/>
              <a:t>Merat</a:t>
            </a:r>
            <a:r>
              <a:rPr lang="en-US" sz="1800" dirty="0" smtClean="0"/>
              <a:t>*, S </a:t>
            </a:r>
            <a:r>
              <a:rPr lang="en-US" sz="1800" dirty="0" err="1" smtClean="0"/>
              <a:t>Yarahmadi</a:t>
            </a:r>
            <a:r>
              <a:rPr lang="en-US" sz="1800" dirty="0" smtClean="0"/>
              <a:t>, S </a:t>
            </a:r>
            <a:r>
              <a:rPr lang="en-US" sz="1800" dirty="0" err="1" smtClean="0"/>
              <a:t>Tahaghoghi</a:t>
            </a:r>
            <a:r>
              <a:rPr lang="en-US" sz="1800" dirty="0" smtClean="0"/>
              <a:t>, Z </a:t>
            </a:r>
            <a:r>
              <a:rPr lang="en-US" sz="1800" dirty="0" err="1" smtClean="0"/>
              <a:t>Alizadeh</a:t>
            </a:r>
            <a:r>
              <a:rPr lang="en-US" sz="1800" dirty="0" smtClean="0"/>
              <a:t>, N </a:t>
            </a:r>
            <a:r>
              <a:rPr lang="en-US" sz="1800" dirty="0" err="1" smtClean="0"/>
              <a:t>Sedighi</a:t>
            </a:r>
            <a:r>
              <a:rPr lang="en-US" sz="1800" dirty="0" smtClean="0"/>
              <a:t>, N </a:t>
            </a:r>
            <a:r>
              <a:rPr lang="en-US" sz="1800" dirty="0" err="1" smtClean="0"/>
              <a:t>Mansournia</a:t>
            </a:r>
            <a:r>
              <a:rPr lang="en-US" sz="1800" dirty="0" smtClean="0"/>
              <a:t>,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429156"/>
          </a:xfrm>
        </p:spPr>
        <p:txBody>
          <a:bodyPr/>
          <a:lstStyle/>
          <a:p>
            <a:r>
              <a:rPr lang="en-US" dirty="0" smtClean="0"/>
              <a:t>Patients referred to a tertiary referral center in </a:t>
            </a:r>
            <a:r>
              <a:rPr lang="en-US" dirty="0" smtClean="0">
                <a:solidFill>
                  <a:srgbClr val="00B0F0"/>
                </a:solidFill>
              </a:rPr>
              <a:t>Tehran</a:t>
            </a:r>
            <a:r>
              <a:rPr lang="en-US" dirty="0" smtClean="0"/>
              <a:t> during an during the </a:t>
            </a:r>
            <a:r>
              <a:rPr lang="en-US" dirty="0" smtClean="0">
                <a:solidFill>
                  <a:srgbClr val="FF0000"/>
                </a:solidFill>
              </a:rPr>
              <a:t>18 month period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172 </a:t>
            </a:r>
            <a:r>
              <a:rPr lang="en-US" dirty="0" smtClean="0"/>
              <a:t>patients with T2DM were enrolled. </a:t>
            </a:r>
            <a:endParaRPr lang="fa-IR" dirty="0" smtClean="0"/>
          </a:p>
          <a:p>
            <a:r>
              <a:rPr lang="en-US" dirty="0" smtClean="0"/>
              <a:t>We designed a study to determine the </a:t>
            </a:r>
            <a:r>
              <a:rPr lang="en-US" dirty="0" smtClean="0">
                <a:solidFill>
                  <a:srgbClr val="00B050"/>
                </a:solidFill>
              </a:rPr>
              <a:t>prevalence</a:t>
            </a:r>
            <a:r>
              <a:rPr lang="en-US" dirty="0" smtClean="0"/>
              <a:t> of NAFLD among Iranian patients diagnosed with T2DM.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8926" y="5929330"/>
            <a:ext cx="5448328" cy="365125"/>
          </a:xfrm>
        </p:spPr>
        <p:txBody>
          <a:bodyPr/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Middle East Journal of Digestive Diseases/ Vol.1/ No.2/ September 2009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present study which consisted of 172 patients with T2DM, the prevalence of NAFLD based on abdominal </a:t>
            </a:r>
            <a:r>
              <a:rPr lang="en-US" dirty="0" smtClean="0">
                <a:solidFill>
                  <a:srgbClr val="00B050"/>
                </a:solidFill>
              </a:rPr>
              <a:t>ultrasound</a:t>
            </a:r>
            <a:r>
              <a:rPr lang="en-US" dirty="0" smtClean="0"/>
              <a:t> examination was </a:t>
            </a:r>
            <a:r>
              <a:rPr lang="en-US" dirty="0" smtClean="0">
                <a:solidFill>
                  <a:srgbClr val="00B050"/>
                </a:solidFill>
              </a:rPr>
              <a:t>55.8</a:t>
            </a:r>
            <a:r>
              <a:rPr lang="en-US" dirty="0" smtClean="0"/>
              <a:t>%. </a:t>
            </a:r>
          </a:p>
          <a:p>
            <a:r>
              <a:rPr lang="en-US" dirty="0" smtClean="0"/>
              <a:t>In this study, there were </a:t>
            </a:r>
            <a:r>
              <a:rPr lang="en-US" dirty="0" smtClean="0">
                <a:solidFill>
                  <a:srgbClr val="FF0000"/>
                </a:solidFill>
              </a:rPr>
              <a:t>no significant </a:t>
            </a:r>
            <a:r>
              <a:rPr lang="en-US" dirty="0" smtClean="0"/>
              <a:t>sex </a:t>
            </a:r>
            <a:r>
              <a:rPr lang="en-US" dirty="0" smtClean="0">
                <a:solidFill>
                  <a:srgbClr val="C00000"/>
                </a:solidFill>
              </a:rPr>
              <a:t>differences</a:t>
            </a:r>
            <a:r>
              <a:rPr lang="en-US" dirty="0" smtClean="0"/>
              <a:t> between the two groups (</a:t>
            </a:r>
            <a:r>
              <a:rPr lang="en-US" i="1" dirty="0" smtClean="0"/>
              <a:t>p= 0.69), however the </a:t>
            </a:r>
            <a:r>
              <a:rPr lang="en-US" i="1" dirty="0" smtClean="0">
                <a:solidFill>
                  <a:srgbClr val="0070C0"/>
                </a:solidFill>
              </a:rPr>
              <a:t>prevalence</a:t>
            </a:r>
            <a:r>
              <a:rPr lang="en-US" i="1" dirty="0" smtClean="0"/>
              <a:t> of NAFLD </a:t>
            </a:r>
            <a:r>
              <a:rPr lang="en-US" i="1" dirty="0" smtClean="0">
                <a:solidFill>
                  <a:srgbClr val="00B0F0"/>
                </a:solidFill>
              </a:rPr>
              <a:t>among men </a:t>
            </a:r>
            <a:r>
              <a:rPr lang="en-US" i="1" dirty="0" smtClean="0"/>
              <a:t>and </a:t>
            </a:r>
            <a:r>
              <a:rPr lang="en-US" i="1" dirty="0" smtClean="0">
                <a:solidFill>
                  <a:srgbClr val="7030A0"/>
                </a:solidFill>
              </a:rPr>
              <a:t>women</a:t>
            </a:r>
            <a:r>
              <a:rPr lang="en-US" i="1" dirty="0" smtClean="0"/>
              <a:t> varied in different clinical studies.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94826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Middle East Journal of Digestive Diseases/ Vol.1/ No.2/ September 2009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</a:t>
            </a:r>
            <a:r>
              <a:rPr lang="en-US" sz="2000" b="1" dirty="0" smtClean="0"/>
              <a:t>omparison of study parameters between diabetic patients with and without NAFLD.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6116" y="6492875"/>
            <a:ext cx="5234014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Middle East Journal of Digestive Diseases/ Vol.1/ No.2/ September 2009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6786578" y="28574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9297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eft Arrow 8"/>
          <p:cNvSpPr/>
          <p:nvPr/>
        </p:nvSpPr>
        <p:spPr>
          <a:xfrm>
            <a:off x="8001024" y="20002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7929586" y="278605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7929586" y="607220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least, in our study among T2DM patients, </a:t>
            </a:r>
            <a:r>
              <a:rPr lang="en-US" dirty="0" smtClean="0">
                <a:solidFill>
                  <a:srgbClr val="FF0000"/>
                </a:solidFill>
              </a:rPr>
              <a:t>insulin resistance</a:t>
            </a:r>
            <a:r>
              <a:rPr lang="en-US" dirty="0" smtClean="0"/>
              <a:t> did </a:t>
            </a:r>
            <a:r>
              <a:rPr lang="en-US" dirty="0" smtClean="0">
                <a:solidFill>
                  <a:srgbClr val="00B0F0"/>
                </a:solidFill>
              </a:rPr>
              <a:t>not appear </a:t>
            </a:r>
            <a:r>
              <a:rPr lang="en-US" dirty="0" smtClean="0"/>
              <a:t>to be an </a:t>
            </a:r>
            <a:r>
              <a:rPr lang="en-US" dirty="0" smtClean="0">
                <a:solidFill>
                  <a:srgbClr val="00B050"/>
                </a:solidFill>
              </a:rPr>
              <a:t>important factor </a:t>
            </a:r>
            <a:r>
              <a:rPr lang="en-US" dirty="0" smtClean="0"/>
              <a:t>in the development of NAFLD.</a:t>
            </a:r>
          </a:p>
          <a:p>
            <a:r>
              <a:rPr lang="en-US" dirty="0" smtClean="0"/>
              <a:t>Among </a:t>
            </a:r>
            <a:r>
              <a:rPr lang="en-US" dirty="0" smtClean="0">
                <a:solidFill>
                  <a:srgbClr val="FF0000"/>
                </a:solidFill>
              </a:rPr>
              <a:t>lipid parameters</a:t>
            </a:r>
            <a:r>
              <a:rPr lang="en-US" dirty="0" smtClean="0"/>
              <a:t>, only the mean </a:t>
            </a:r>
            <a:r>
              <a:rPr lang="en-US" dirty="0" smtClean="0">
                <a:solidFill>
                  <a:srgbClr val="7030A0"/>
                </a:solidFill>
              </a:rPr>
              <a:t>triglyceride</a:t>
            </a:r>
            <a:r>
              <a:rPr lang="en-US" dirty="0" smtClean="0">
                <a:solidFill>
                  <a:srgbClr val="002060"/>
                </a:solidFill>
              </a:rPr>
              <a:t> levels </a:t>
            </a:r>
            <a:r>
              <a:rPr lang="en-US" dirty="0" smtClean="0"/>
              <a:t>showed significant correlation with the presence of NAFLD (</a:t>
            </a:r>
            <a:r>
              <a:rPr lang="en-US" i="1" dirty="0" smtClean="0"/>
              <a:t>p=0.036). 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7554" y="5929330"/>
            <a:ext cx="50197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Middle East Journal of Digestive Diseases/ Vol.1/ No.2/ September 2009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conclude that the </a:t>
            </a:r>
            <a:r>
              <a:rPr lang="en-US" dirty="0" smtClean="0">
                <a:solidFill>
                  <a:srgbClr val="7030A0"/>
                </a:solidFill>
              </a:rPr>
              <a:t>prevalenc</a:t>
            </a:r>
            <a:r>
              <a:rPr lang="en-US" dirty="0" smtClean="0"/>
              <a:t>e of NAFLD is </a:t>
            </a:r>
            <a:r>
              <a:rPr lang="en-US" dirty="0" smtClean="0">
                <a:solidFill>
                  <a:srgbClr val="C00000"/>
                </a:solidFill>
              </a:rPr>
              <a:t>high </a:t>
            </a:r>
            <a:r>
              <a:rPr lang="en-US" dirty="0" smtClean="0"/>
              <a:t>amongst T2DM patients .</a:t>
            </a:r>
          </a:p>
          <a:p>
            <a:r>
              <a:rPr lang="en-US" dirty="0" smtClean="0"/>
              <a:t> considering the increased</a:t>
            </a:r>
            <a:r>
              <a:rPr lang="en-US" dirty="0" smtClean="0">
                <a:solidFill>
                  <a:srgbClr val="FF0000"/>
                </a:solidFill>
              </a:rPr>
              <a:t> liver mortality </a:t>
            </a:r>
            <a:r>
              <a:rPr lang="en-US" dirty="0" smtClean="0"/>
              <a:t>among these patients,</a:t>
            </a:r>
            <a:r>
              <a:rPr lang="en-US" dirty="0" smtClean="0">
                <a:solidFill>
                  <a:srgbClr val="FF0000"/>
                </a:solidFill>
              </a:rPr>
              <a:t> NAFLD </a:t>
            </a:r>
            <a:r>
              <a:rPr lang="en-US" dirty="0" smtClean="0"/>
              <a:t>should be actively </a:t>
            </a:r>
            <a:r>
              <a:rPr lang="en-US" dirty="0" smtClean="0">
                <a:solidFill>
                  <a:srgbClr val="00B050"/>
                </a:solidFill>
              </a:rPr>
              <a:t>sought out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treated</a:t>
            </a:r>
            <a:r>
              <a:rPr lang="en-US" dirty="0" smtClean="0"/>
              <a:t> in patients with diabetes.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62576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Middle East Journal of Digestive Diseases/ Vol.1/ No.2/ September 2009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High Prevalence of Nonalcoholic Fatty Liver Disease in</a:t>
            </a:r>
            <a:br>
              <a:rPr lang="en-US" sz="2400" b="1" dirty="0" smtClean="0"/>
            </a:br>
            <a:r>
              <a:rPr lang="en-US" sz="2400" b="1" dirty="0" smtClean="0"/>
              <a:t>Patients with Type 2 Diabetes Mellitus and Normal</a:t>
            </a:r>
            <a:r>
              <a:rPr lang="fa-IR" sz="2400" b="1" dirty="0" smtClean="0"/>
              <a:t> </a:t>
            </a:r>
            <a:r>
              <a:rPr lang="en-US" sz="2400" b="1" dirty="0" smtClean="0"/>
              <a:t>Plasma </a:t>
            </a:r>
            <a:r>
              <a:rPr lang="en-US" sz="2400" b="1" dirty="0" err="1" smtClean="0"/>
              <a:t>Aminotransferase</a:t>
            </a:r>
            <a:r>
              <a:rPr lang="en-US" sz="2400" b="1" dirty="0" smtClean="0"/>
              <a:t> Level</a:t>
            </a:r>
            <a:r>
              <a:rPr lang="fa-IR" sz="2400" b="1" dirty="0" smtClean="0"/>
              <a:t/>
            </a:r>
            <a:br>
              <a:rPr lang="fa-IR" sz="2400" b="1" dirty="0" smtClean="0"/>
            </a:br>
            <a:r>
              <a:rPr lang="en-US" sz="2400" dirty="0" smtClean="0"/>
              <a:t> </a:t>
            </a:r>
            <a:r>
              <a:rPr lang="en-US" sz="1600" b="1" i="1" dirty="0" smtClean="0"/>
              <a:t>Paola Portillo Sanchez, Fernando </a:t>
            </a:r>
            <a:r>
              <a:rPr lang="en-US" sz="1600" b="1" i="1" dirty="0" err="1" smtClean="0"/>
              <a:t>BrilMaryann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Maximos,Romina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Lomonaco</a:t>
            </a:r>
            <a:r>
              <a:rPr lang="en-US" sz="1600" b="1" i="1" dirty="0" smtClean="0"/>
              <a:t>, Diane </a:t>
            </a:r>
            <a:r>
              <a:rPr lang="en-US" sz="1600" b="1" i="1" dirty="0" err="1" smtClean="0"/>
              <a:t>Biernacki</a:t>
            </a:r>
            <a:r>
              <a:rPr lang="en-US" sz="1600" b="1" i="1" dirty="0" smtClean="0"/>
              <a:t>,</a:t>
            </a:r>
            <a:endParaRPr lang="en-US" sz="1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screened a total of </a:t>
            </a:r>
            <a:r>
              <a:rPr lang="en-US" dirty="0" smtClean="0">
                <a:solidFill>
                  <a:srgbClr val="FF0000"/>
                </a:solidFill>
              </a:rPr>
              <a:t>170</a:t>
            </a:r>
            <a:r>
              <a:rPr lang="en-US" dirty="0" smtClean="0"/>
              <a:t> patients with T2DM, </a:t>
            </a:r>
            <a:r>
              <a:rPr lang="en-US" dirty="0" smtClean="0">
                <a:solidFill>
                  <a:srgbClr val="FF0000"/>
                </a:solidFill>
              </a:rPr>
              <a:t>without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 prior diagnosis</a:t>
            </a:r>
            <a:r>
              <a:rPr lang="en-US" dirty="0" smtClean="0"/>
              <a:t> of NAFLD and after excluding other</a:t>
            </a:r>
            <a:r>
              <a:rPr lang="fa-IR" dirty="0" smtClean="0"/>
              <a:t> </a:t>
            </a:r>
            <a:r>
              <a:rPr lang="en-US" dirty="0" smtClean="0"/>
              <a:t>causes of liver disease.</a:t>
            </a:r>
          </a:p>
          <a:p>
            <a:r>
              <a:rPr lang="en-US" dirty="0" smtClean="0"/>
              <a:t>The purpose of our study was to determine the </a:t>
            </a:r>
            <a:r>
              <a:rPr lang="en-US" dirty="0" smtClean="0">
                <a:solidFill>
                  <a:srgbClr val="00B050"/>
                </a:solidFill>
              </a:rPr>
              <a:t>prevalence</a:t>
            </a:r>
            <a:r>
              <a:rPr lang="fa-IR" dirty="0" smtClean="0"/>
              <a:t> </a:t>
            </a:r>
            <a:r>
              <a:rPr lang="en-US" dirty="0" smtClean="0"/>
              <a:t>of NAFLD in patients with T2DM and normal</a:t>
            </a:r>
            <a:r>
              <a:rPr lang="fa-IR" dirty="0" smtClean="0"/>
              <a:t> </a:t>
            </a:r>
            <a:r>
              <a:rPr lang="en-US" dirty="0" smtClean="0"/>
              <a:t>plasma </a:t>
            </a:r>
            <a:r>
              <a:rPr lang="en-US" dirty="0" err="1" smtClean="0"/>
              <a:t>aminotransferases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 to determine the</a:t>
            </a:r>
            <a:r>
              <a:rPr lang="en-US" dirty="0" smtClean="0">
                <a:solidFill>
                  <a:srgbClr val="7030A0"/>
                </a:solidFill>
              </a:rPr>
              <a:t> role </a:t>
            </a:r>
            <a:r>
              <a:rPr lang="en-US" dirty="0" smtClean="0"/>
              <a:t>of</a:t>
            </a:r>
            <a:r>
              <a:rPr lang="fa-IR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glycemic</a:t>
            </a:r>
            <a:r>
              <a:rPr lang="en-US" dirty="0" smtClean="0">
                <a:solidFill>
                  <a:srgbClr val="FF0000"/>
                </a:solidFill>
              </a:rPr>
              <a:t> control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other metabolic </a:t>
            </a:r>
            <a:r>
              <a:rPr lang="en-US" dirty="0" smtClean="0"/>
              <a:t>factors associated</a:t>
            </a:r>
            <a:r>
              <a:rPr lang="fa-IR" dirty="0" smtClean="0"/>
              <a:t> </a:t>
            </a:r>
            <a:r>
              <a:rPr lang="en-US" dirty="0" smtClean="0"/>
              <a:t>with insulin resistance on the severity of liver disease.</a:t>
            </a:r>
            <a:endParaRPr lang="fa-IR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43446" y="3443373"/>
            <a:ext cx="495387" cy="603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911741"/>
          </a:xfrm>
        </p:spPr>
        <p:txBody>
          <a:bodyPr/>
          <a:lstStyle/>
          <a:p>
            <a:r>
              <a:rPr lang="en-US" dirty="0" smtClean="0"/>
              <a:t>The prevalence of NAFLD</a:t>
            </a:r>
            <a:r>
              <a:rPr lang="fa-IR" dirty="0" smtClean="0"/>
              <a:t> </a:t>
            </a:r>
            <a:r>
              <a:rPr lang="en-US" dirty="0" smtClean="0"/>
              <a:t> by 1H-MRS</a:t>
            </a:r>
            <a:r>
              <a:rPr lang="fa-IR" dirty="0" smtClean="0"/>
              <a:t> )</a:t>
            </a:r>
            <a:r>
              <a:rPr lang="en-US" dirty="0" smtClean="0"/>
              <a:t>magnetic resonance</a:t>
            </a:r>
            <a:r>
              <a:rPr lang="fa-IR" dirty="0" smtClean="0"/>
              <a:t> </a:t>
            </a:r>
            <a:r>
              <a:rPr lang="en-US" dirty="0" smtClean="0"/>
              <a:t>imaging (MRI) and spectroscopy</a:t>
            </a:r>
            <a:r>
              <a:rPr lang="fa-IR" dirty="0" smtClean="0"/>
              <a:t>(</a:t>
            </a:r>
            <a:r>
              <a:rPr lang="en-US" dirty="0" smtClean="0"/>
              <a:t> for the entire cohort was </a:t>
            </a:r>
            <a:r>
              <a:rPr lang="en-US" dirty="0" smtClean="0">
                <a:solidFill>
                  <a:srgbClr val="FF0000"/>
                </a:solidFill>
              </a:rPr>
              <a:t>76%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smtClean="0"/>
              <a:t>The prevalence of</a:t>
            </a:r>
            <a:r>
              <a:rPr lang="fa-IR" dirty="0" smtClean="0"/>
              <a:t> </a:t>
            </a:r>
            <a:r>
              <a:rPr lang="en-US" dirty="0" smtClean="0"/>
              <a:t>NAFLD was associated with an </a:t>
            </a:r>
            <a:r>
              <a:rPr lang="en-US" dirty="0" smtClean="0">
                <a:solidFill>
                  <a:srgbClr val="FF0000"/>
                </a:solidFill>
              </a:rPr>
              <a:t>increasing BMI </a:t>
            </a:r>
            <a:r>
              <a:rPr lang="en-US" dirty="0" smtClean="0"/>
              <a:t>after </a:t>
            </a:r>
            <a:r>
              <a:rPr lang="en-US" dirty="0" smtClean="0">
                <a:solidFill>
                  <a:srgbClr val="7030A0"/>
                </a:solidFill>
              </a:rPr>
              <a:t>adjusting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92D050"/>
                </a:solidFill>
              </a:rPr>
              <a:t>age</a:t>
            </a:r>
            <a:r>
              <a:rPr lang="en-US" dirty="0" smtClean="0">
                <a:solidFill>
                  <a:srgbClr val="00B0F0"/>
                </a:solidFill>
              </a:rPr>
              <a:t>, gender</a:t>
            </a:r>
            <a:r>
              <a:rPr lang="en-US" dirty="0" smtClean="0">
                <a:solidFill>
                  <a:srgbClr val="92D050"/>
                </a:solidFill>
              </a:rPr>
              <a:t>,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92D050"/>
                </a:solidFill>
              </a:rPr>
              <a:t> diabetes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The prevalence of </a:t>
            </a:r>
            <a:r>
              <a:rPr lang="en-US" dirty="0" err="1" smtClean="0">
                <a:solidFill>
                  <a:srgbClr val="7030A0"/>
                </a:solidFill>
              </a:rPr>
              <a:t>NASH</a:t>
            </a:r>
            <a:r>
              <a:rPr lang="en-US" dirty="0" err="1" smtClean="0"/>
              <a:t>was</a:t>
            </a:r>
            <a:r>
              <a:rPr lang="en-US" dirty="0" smtClean="0"/>
              <a:t> 56%.</a:t>
            </a:r>
            <a:endParaRPr lang="fa-I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43446" y="3443373"/>
            <a:ext cx="495387" cy="603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Introduction of Non-Alcoholic Fatty Liver Disease</a:t>
            </a:r>
          </a:p>
          <a:p>
            <a:r>
              <a:rPr lang="en-US" sz="4000" b="1" dirty="0" smtClean="0"/>
              <a:t>Prevalence of Non-Alcoholic Fatty Liver Disease </a:t>
            </a:r>
          </a:p>
          <a:p>
            <a:r>
              <a:rPr lang="en-US" sz="4000" b="1" dirty="0" smtClean="0"/>
              <a:t>Predictors of Non-Alcoholic Fatty Liver Disease</a:t>
            </a:r>
            <a:endParaRPr lang="en-US" sz="4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4744" y="5857892"/>
            <a:ext cx="4591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Diabetes and</a:t>
            </a:r>
            <a:r>
              <a:rPr lang="fa-IR" sz="2800" b="1" i="1" dirty="0" smtClean="0"/>
              <a:t> </a:t>
            </a:r>
            <a:r>
              <a:rPr lang="en-US" sz="2800" b="1" i="1" dirty="0" smtClean="0"/>
              <a:t>NAFLD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Clinical characteristics of non-obese and obese patients with T2DM and normal liver </a:t>
            </a:r>
            <a:r>
              <a:rPr lang="en-US" sz="2800" dirty="0" err="1" smtClean="0"/>
              <a:t>aminotransferases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12776"/>
            <a:ext cx="89297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eft Arrow 8"/>
          <p:cNvSpPr/>
          <p:nvPr/>
        </p:nvSpPr>
        <p:spPr>
          <a:xfrm>
            <a:off x="1428728" y="2928934"/>
            <a:ext cx="42862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1785918" y="3071810"/>
            <a:ext cx="42862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2643174" y="3714752"/>
            <a:ext cx="42862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2784731" y="4514452"/>
            <a:ext cx="428628" cy="1333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2285984" y="5286388"/>
            <a:ext cx="428628" cy="1333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3143240" y="5572140"/>
            <a:ext cx="428628" cy="1333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2428860" y="6448468"/>
            <a:ext cx="428628" cy="1333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28680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79165" y="3479092"/>
            <a:ext cx="423950" cy="603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64399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07726" y="3479092"/>
            <a:ext cx="423950" cy="603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summary, we have shown that the prevalence of NAFLD in patients with</a:t>
            </a:r>
            <a:r>
              <a:rPr lang="en-US" dirty="0" smtClean="0">
                <a:solidFill>
                  <a:srgbClr val="00B0F0"/>
                </a:solidFill>
              </a:rPr>
              <a:t>T2DM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7030A0"/>
                </a:solidFill>
              </a:rPr>
              <a:t>normal </a:t>
            </a:r>
            <a:r>
              <a:rPr lang="en-US" dirty="0" err="1" smtClean="0">
                <a:solidFill>
                  <a:srgbClr val="7030A0"/>
                </a:solidFill>
              </a:rPr>
              <a:t>aminotransferase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levels is </a:t>
            </a:r>
            <a:r>
              <a:rPr lang="en-US" dirty="0" smtClean="0">
                <a:solidFill>
                  <a:srgbClr val="FF0000"/>
                </a:solidFill>
              </a:rPr>
              <a:t>higher than previously believed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suggests that patients with T2DM may need </a:t>
            </a:r>
            <a:r>
              <a:rPr lang="en-US" dirty="0" smtClean="0">
                <a:solidFill>
                  <a:srgbClr val="7030A0"/>
                </a:solidFill>
              </a:rPr>
              <a:t>early screening for liver disease</a:t>
            </a:r>
            <a:r>
              <a:rPr lang="en-US" dirty="0" smtClean="0"/>
              <a:t>,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88719" y="3212347"/>
            <a:ext cx="42395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Predictors of Non-Alcoholic Fatty Liver Disease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14744" y="5857892"/>
            <a:ext cx="4357718" cy="365125"/>
          </a:xfrm>
        </p:spPr>
        <p:txBody>
          <a:bodyPr/>
          <a:lstStyle/>
          <a:p>
            <a:r>
              <a:rPr lang="en-US" b="1" i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Proc. Rom. Acad., Series B, 2012, 2, p. 143–150 Review article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4488"/>
            <a:ext cx="8229600" cy="354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1. Obesity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30 to 100% </a:t>
            </a:r>
            <a:r>
              <a:rPr lang="en-US" dirty="0" smtClean="0"/>
              <a:t>of patients diagnosed with NAFLD are obese</a:t>
            </a:r>
            <a:r>
              <a:rPr lang="fa-IR" dirty="0" smtClean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obese persons </a:t>
            </a:r>
            <a:r>
              <a:rPr lang="en-US" dirty="0" smtClean="0">
                <a:solidFill>
                  <a:srgbClr val="FF0000"/>
                </a:solidFill>
              </a:rPr>
              <a:t>76% </a:t>
            </a:r>
            <a:r>
              <a:rPr lang="en-US" dirty="0" smtClean="0"/>
              <a:t>have NAFLD compare with </a:t>
            </a:r>
            <a:r>
              <a:rPr lang="en-US" dirty="0" smtClean="0">
                <a:solidFill>
                  <a:srgbClr val="92D050"/>
                </a:solidFill>
              </a:rPr>
              <a:t>16%</a:t>
            </a:r>
            <a:r>
              <a:rPr lang="en-US" dirty="0" smtClean="0"/>
              <a:t> in normal weight persons.</a:t>
            </a:r>
          </a:p>
          <a:p>
            <a:r>
              <a:rPr lang="en-US" dirty="0" smtClean="0"/>
              <a:t>In overweight and obese patients with abnormal liver tests, </a:t>
            </a:r>
            <a:r>
              <a:rPr lang="en-US" dirty="0" smtClean="0">
                <a:solidFill>
                  <a:srgbClr val="00B050"/>
                </a:solidFill>
              </a:rPr>
              <a:t>liver biopsy </a:t>
            </a:r>
            <a:r>
              <a:rPr lang="en-US" dirty="0" smtClean="0"/>
              <a:t>showed </a:t>
            </a:r>
            <a:r>
              <a:rPr lang="en-US" dirty="0" smtClean="0">
                <a:solidFill>
                  <a:srgbClr val="00B0F0"/>
                </a:solidFill>
              </a:rPr>
              <a:t>30% </a:t>
            </a:r>
            <a:r>
              <a:rPr lang="en-US" dirty="0" err="1" smtClean="0"/>
              <a:t>septal</a:t>
            </a:r>
            <a:r>
              <a:rPr lang="en-US" dirty="0" smtClean="0"/>
              <a:t> fibrosis and </a:t>
            </a:r>
            <a:r>
              <a:rPr lang="en-US" dirty="0" smtClean="0">
                <a:solidFill>
                  <a:srgbClr val="7030A0"/>
                </a:solidFill>
              </a:rPr>
              <a:t>10%</a:t>
            </a:r>
            <a:r>
              <a:rPr lang="en-US" dirty="0" smtClean="0"/>
              <a:t> cirrhosis.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7554" y="6072206"/>
            <a:ext cx="4733948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Proc. Rom. Acad., Series B, 2012, 2, p. 143–150 Review article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b="1" dirty="0" err="1" smtClean="0"/>
              <a:t>Glycemic</a:t>
            </a:r>
            <a:r>
              <a:rPr lang="en-US" b="1" dirty="0" smtClean="0"/>
              <a:t> disorders.</a:t>
            </a:r>
          </a:p>
          <a:p>
            <a:r>
              <a:rPr lang="en-US" dirty="0" smtClean="0"/>
              <a:t>The prevalence of NAFLD is high in the patients T2D, </a:t>
            </a:r>
            <a:r>
              <a:rPr lang="en-US" dirty="0" smtClean="0">
                <a:solidFill>
                  <a:srgbClr val="FF0000"/>
                </a:solidFill>
              </a:rPr>
              <a:t>71.1%</a:t>
            </a:r>
            <a:r>
              <a:rPr lang="en-US" dirty="0" smtClean="0"/>
              <a:t> in</a:t>
            </a:r>
            <a:r>
              <a:rPr lang="en-US" dirty="0" smtClean="0">
                <a:solidFill>
                  <a:srgbClr val="00B0F0"/>
                </a:solidFill>
              </a:rPr>
              <a:t> men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68%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0B050"/>
                </a:solidFill>
              </a:rPr>
              <a:t>women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Glycemic</a:t>
            </a:r>
            <a:r>
              <a:rPr lang="en-US" dirty="0" smtClean="0"/>
              <a:t> disorders has been reported in </a:t>
            </a:r>
            <a:r>
              <a:rPr lang="en-US" dirty="0" smtClean="0">
                <a:solidFill>
                  <a:srgbClr val="0070C0"/>
                </a:solidFill>
              </a:rPr>
              <a:t>20–75% </a:t>
            </a:r>
            <a:r>
              <a:rPr lang="en-US" dirty="0" smtClean="0"/>
              <a:t>of patients with NAFLD.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43240" y="5857892"/>
            <a:ext cx="494826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Proc. Rom. Acad., Series B, 2012, 2, p. 143–150 Review article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b="1" dirty="0" smtClean="0"/>
              <a:t>Lipid disturbances.</a:t>
            </a:r>
          </a:p>
          <a:p>
            <a:r>
              <a:rPr lang="en-US" dirty="0" smtClean="0"/>
              <a:t>About </a:t>
            </a:r>
            <a:r>
              <a:rPr lang="en-US" dirty="0" smtClean="0">
                <a:solidFill>
                  <a:srgbClr val="C00000"/>
                </a:solidFill>
              </a:rPr>
              <a:t>20–92% </a:t>
            </a:r>
            <a:r>
              <a:rPr lang="en-US" dirty="0" smtClean="0"/>
              <a:t>of patients with fatty liver have </a:t>
            </a:r>
            <a:r>
              <a:rPr lang="en-US" dirty="0" err="1" smtClean="0">
                <a:solidFill>
                  <a:srgbClr val="00B050"/>
                </a:solidFill>
              </a:rPr>
              <a:t>dyslipidemia</a:t>
            </a:r>
            <a:r>
              <a:rPr lang="en-US" dirty="0" smtClean="0"/>
              <a:t> especially </a:t>
            </a:r>
            <a:r>
              <a:rPr lang="en-US" dirty="0" err="1" smtClean="0">
                <a:solidFill>
                  <a:srgbClr val="FF0000"/>
                </a:solidFill>
              </a:rPr>
              <a:t>hypertriglyceridemia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increase of FFA </a:t>
            </a:r>
            <a:r>
              <a:rPr lang="en-US" dirty="0" smtClean="0"/>
              <a:t>is correlated with </a:t>
            </a:r>
            <a:r>
              <a:rPr lang="en-US" dirty="0" smtClean="0">
                <a:solidFill>
                  <a:srgbClr val="7030A0"/>
                </a:solidFill>
              </a:rPr>
              <a:t>insulin resistance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inhibits </a:t>
            </a:r>
            <a:r>
              <a:rPr lang="en-US" dirty="0" err="1" smtClean="0">
                <a:solidFill>
                  <a:srgbClr val="00B0F0"/>
                </a:solidFill>
              </a:rPr>
              <a:t>apo</a:t>
            </a:r>
            <a:r>
              <a:rPr lang="en-US" dirty="0" smtClean="0">
                <a:solidFill>
                  <a:srgbClr val="00B0F0"/>
                </a:solidFill>
              </a:rPr>
              <a:t> B degradation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increased VLDL </a:t>
            </a:r>
            <a:r>
              <a:rPr lang="en-US" dirty="0" smtClean="0"/>
              <a:t>formation.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14678" y="5715016"/>
            <a:ext cx="4805386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Proc. Rom. Acad., Series B, 2012, 2, p. 143–150 Review article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4.</a:t>
            </a:r>
            <a:r>
              <a:rPr lang="en-US" b="1" dirty="0" smtClean="0"/>
              <a:t>Hypertension. </a:t>
            </a:r>
          </a:p>
          <a:p>
            <a:r>
              <a:rPr lang="en-US" dirty="0" smtClean="0"/>
              <a:t>As features of metabolic syndrome, “</a:t>
            </a:r>
            <a:r>
              <a:rPr lang="en-US" dirty="0" smtClean="0">
                <a:solidFill>
                  <a:srgbClr val="C00000"/>
                </a:solidFill>
              </a:rPr>
              <a:t>insulin resistance and systemic hypertension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0000"/>
                </a:solidFill>
              </a:rPr>
              <a:t>independently</a:t>
            </a:r>
            <a:r>
              <a:rPr lang="en-US" dirty="0" smtClean="0"/>
              <a:t> associated with </a:t>
            </a:r>
            <a:r>
              <a:rPr lang="en-US" dirty="0" smtClean="0">
                <a:solidFill>
                  <a:srgbClr val="92D050"/>
                </a:solidFill>
              </a:rPr>
              <a:t>advanced forms of NAFLD</a:t>
            </a:r>
            <a:r>
              <a:rPr lang="en-US" dirty="0" smtClean="0"/>
              <a:t>” and can be considered predictors for NASH.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8992" y="5357826"/>
            <a:ext cx="4805386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Proc. Rom. Acad., Series B, 2012, 2, p. 143–150 Review article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b="1" dirty="0" err="1" smtClean="0"/>
              <a:t>Insulinresistance</a:t>
            </a:r>
            <a:r>
              <a:rPr lang="en-US" b="1" dirty="0" smtClean="0"/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Insulin resistance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hyperinsulinemia</a:t>
            </a:r>
            <a:r>
              <a:rPr lang="en-US" dirty="0" smtClean="0"/>
              <a:t> as a </a:t>
            </a:r>
            <a:r>
              <a:rPr lang="en-US" dirty="0" smtClean="0">
                <a:solidFill>
                  <a:srgbClr val="00B050"/>
                </a:solidFill>
              </a:rPr>
              <a:t>principal disorders </a:t>
            </a:r>
            <a:r>
              <a:rPr lang="en-US" dirty="0" smtClean="0"/>
              <a:t>of these metabolic disorders can be considered the link between </a:t>
            </a:r>
            <a:r>
              <a:rPr lang="en-US" dirty="0" smtClean="0">
                <a:solidFill>
                  <a:srgbClr val="92D050"/>
                </a:solidFill>
              </a:rPr>
              <a:t>NAFLD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92D050"/>
                </a:solidFill>
              </a:rPr>
              <a:t> metabolic syndrome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0430" y="5429264"/>
            <a:ext cx="4519634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Proc. Rom. Acad., Series B, 2012, 2, p. 143–150 Review article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Introduction of Non-Alcoholic Fatty Liver Disease</a:t>
            </a:r>
          </a:p>
          <a:p>
            <a:r>
              <a:rPr lang="en-US" sz="4000" b="1" dirty="0" smtClean="0"/>
              <a:t>Prevalence of Non-Alcoholic Fatty Liver Disease </a:t>
            </a:r>
          </a:p>
          <a:p>
            <a:r>
              <a:rPr lang="en-US" sz="4000" b="1" dirty="0" smtClean="0"/>
              <a:t>Predictors of Non-Alcoholic Fatty Liver Disease</a:t>
            </a:r>
          </a:p>
          <a:p>
            <a:pPr>
              <a:buNone/>
            </a:pPr>
            <a:endParaRPr lang="en-US" sz="4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00496" y="6072206"/>
            <a:ext cx="394813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smtClean="0"/>
              <a:t>Diabetes and</a:t>
            </a:r>
            <a:r>
              <a:rPr lang="fa-IR" sz="2000" b="1" i="1" dirty="0" smtClean="0"/>
              <a:t> </a:t>
            </a:r>
            <a:r>
              <a:rPr lang="en-US" sz="2000" b="1" i="1" dirty="0" smtClean="0"/>
              <a:t>NAFLD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aimed at addressing the </a:t>
            </a:r>
            <a:r>
              <a:rPr lang="en-US" dirty="0" smtClean="0">
                <a:solidFill>
                  <a:srgbClr val="0070C0"/>
                </a:solidFill>
              </a:rPr>
              <a:t>best predictors </a:t>
            </a:r>
            <a:r>
              <a:rPr lang="en-US" dirty="0" smtClean="0"/>
              <a:t>of </a:t>
            </a:r>
            <a:r>
              <a:rPr lang="en-US" dirty="0" err="1" smtClean="0">
                <a:solidFill>
                  <a:srgbClr val="C00000"/>
                </a:solidFill>
              </a:rPr>
              <a:t>ultrasonography</a:t>
            </a:r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en-US" dirty="0" smtClean="0"/>
              <a:t> diagnosed </a:t>
            </a:r>
            <a:r>
              <a:rPr lang="en-US" dirty="0" smtClean="0">
                <a:solidFill>
                  <a:srgbClr val="C00000"/>
                </a:solidFill>
              </a:rPr>
              <a:t>NAFLD </a:t>
            </a:r>
            <a:r>
              <a:rPr lang="en-US" dirty="0" smtClean="0"/>
              <a:t>in patients with type 2 diabetes.</a:t>
            </a:r>
            <a:endParaRPr lang="fa-IR" dirty="0" smtClean="0"/>
          </a:p>
          <a:p>
            <a:r>
              <a:rPr lang="en-US" dirty="0" smtClean="0"/>
              <a:t> We also aimed at examining the </a:t>
            </a:r>
            <a:r>
              <a:rPr lang="en-US" dirty="0" smtClean="0">
                <a:solidFill>
                  <a:srgbClr val="00B0F0"/>
                </a:solidFill>
              </a:rPr>
              <a:t>association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NAFLD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00B050"/>
                </a:solidFill>
              </a:rPr>
              <a:t>metabolic syndrome </a:t>
            </a:r>
            <a:r>
              <a:rPr lang="en-US" dirty="0" smtClean="0"/>
              <a:t>in these patients.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43240" y="5922979"/>
            <a:ext cx="5591204" cy="93502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International Journal of Endocrinology and Metabolism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00105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Seventy-six </a:t>
            </a:r>
            <a:r>
              <a:rPr lang="en-US" dirty="0" smtClean="0"/>
              <a:t>outpatients aged 40 years with </a:t>
            </a:r>
            <a:r>
              <a:rPr lang="en-US" dirty="0" smtClean="0">
                <a:solidFill>
                  <a:srgbClr val="C00000"/>
                </a:solidFill>
              </a:rPr>
              <a:t>known type 2 diabetes</a:t>
            </a:r>
            <a:r>
              <a:rPr lang="en-US" dirty="0" smtClean="0"/>
              <a:t>, were enrolled consecutively in this cross-sectional study from November </a:t>
            </a:r>
            <a:r>
              <a:rPr lang="en-US" dirty="0" smtClean="0">
                <a:solidFill>
                  <a:srgbClr val="FFC000"/>
                </a:solidFill>
              </a:rPr>
              <a:t>2005 to March 2006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</a:t>
            </a:r>
            <a:r>
              <a:rPr lang="en-US" dirty="0" err="1" smtClean="0">
                <a:solidFill>
                  <a:srgbClr val="92D050"/>
                </a:solidFill>
              </a:rPr>
              <a:t>diagnos</a:t>
            </a:r>
            <a:r>
              <a:rPr lang="en-US" dirty="0" smtClean="0"/>
              <a:t> the NAFLD, liver </a:t>
            </a:r>
            <a:r>
              <a:rPr lang="en-US" dirty="0" smtClean="0">
                <a:solidFill>
                  <a:srgbClr val="0070C0"/>
                </a:solidFill>
              </a:rPr>
              <a:t>ultrasound</a:t>
            </a:r>
            <a:r>
              <a:rPr lang="en-US" dirty="0" smtClean="0"/>
              <a:t> scanning was performed for all patients within a week after blood sampling.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14678" y="5643578"/>
            <a:ext cx="5162576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International Journal of Endocrinology and Metabolism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63 	OUT OF 72patients (</a:t>
            </a:r>
            <a:r>
              <a:rPr lang="en-US" dirty="0" smtClean="0">
                <a:solidFill>
                  <a:srgbClr val="FF0000"/>
                </a:solidFill>
              </a:rPr>
              <a:t>82.9%</a:t>
            </a:r>
            <a:r>
              <a:rPr lang="en-US" dirty="0" smtClean="0"/>
              <a:t>) had </a:t>
            </a:r>
            <a:r>
              <a:rPr lang="en-US" dirty="0" smtClean="0">
                <a:solidFill>
                  <a:srgbClr val="FF0000"/>
                </a:solidFill>
              </a:rPr>
              <a:t>NAFLD.</a:t>
            </a:r>
          </a:p>
          <a:p>
            <a:r>
              <a:rPr lang="en-US" dirty="0" smtClean="0"/>
              <a:t> Of these, 28 patients (</a:t>
            </a:r>
            <a:r>
              <a:rPr lang="en-US" dirty="0" smtClean="0">
                <a:solidFill>
                  <a:srgbClr val="00B050"/>
                </a:solidFill>
              </a:rPr>
              <a:t>44.4%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had </a:t>
            </a:r>
            <a:r>
              <a:rPr lang="en-US" dirty="0" smtClean="0">
                <a:solidFill>
                  <a:srgbClr val="00B050"/>
                </a:solidFill>
              </a:rPr>
              <a:t>mild </a:t>
            </a:r>
            <a:r>
              <a:rPr lang="en-US" dirty="0" err="1" smtClean="0">
                <a:solidFill>
                  <a:srgbClr val="00B050"/>
                </a:solidFill>
              </a:rPr>
              <a:t>steatosis</a:t>
            </a:r>
            <a:r>
              <a:rPr lang="en-US" dirty="0" smtClean="0"/>
              <a:t>, 27 patients (</a:t>
            </a:r>
            <a:r>
              <a:rPr lang="en-US" dirty="0" smtClean="0">
                <a:solidFill>
                  <a:srgbClr val="C00000"/>
                </a:solidFill>
              </a:rPr>
              <a:t>43%</a:t>
            </a:r>
            <a:r>
              <a:rPr lang="en-US" dirty="0" smtClean="0"/>
              <a:t>) had </a:t>
            </a:r>
            <a:r>
              <a:rPr lang="en-US" dirty="0" smtClean="0">
                <a:solidFill>
                  <a:srgbClr val="C00000"/>
                </a:solidFill>
              </a:rPr>
              <a:t>Moderate </a:t>
            </a:r>
            <a:r>
              <a:rPr lang="en-US" dirty="0" err="1" smtClean="0">
                <a:solidFill>
                  <a:srgbClr val="C00000"/>
                </a:solidFill>
              </a:rPr>
              <a:t>steatosis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8 patients (</a:t>
            </a:r>
            <a:r>
              <a:rPr lang="en-US" dirty="0" smtClean="0">
                <a:solidFill>
                  <a:srgbClr val="00B0F0"/>
                </a:solidFill>
              </a:rPr>
              <a:t>12.6%</a:t>
            </a:r>
            <a:r>
              <a:rPr lang="en-US" dirty="0" smtClean="0"/>
              <a:t>) had </a:t>
            </a:r>
            <a:r>
              <a:rPr lang="en-US" dirty="0" smtClean="0">
                <a:solidFill>
                  <a:srgbClr val="00B0F0"/>
                </a:solidFill>
              </a:rPr>
              <a:t>severe </a:t>
            </a:r>
            <a:r>
              <a:rPr lang="en-US" dirty="0" err="1" smtClean="0">
                <a:solidFill>
                  <a:srgbClr val="00B0F0"/>
                </a:solidFill>
              </a:rPr>
              <a:t>steatosis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In the patients with NAFLD  (n=63), </a:t>
            </a:r>
            <a:r>
              <a:rPr lang="en-US" dirty="0" smtClean="0">
                <a:solidFill>
                  <a:srgbClr val="C00000"/>
                </a:solidFill>
              </a:rPr>
              <a:t>average age </a:t>
            </a:r>
            <a:r>
              <a:rPr lang="en-US" dirty="0" smtClean="0"/>
              <a:t>was </a:t>
            </a:r>
            <a:r>
              <a:rPr lang="en-US" dirty="0" smtClean="0">
                <a:solidFill>
                  <a:srgbClr val="C00000"/>
                </a:solidFill>
              </a:rPr>
              <a:t>58.7±8.5 </a:t>
            </a:r>
            <a:r>
              <a:rPr lang="en-US" dirty="0" smtClean="0"/>
              <a:t>years, 22 patients (</a:t>
            </a:r>
            <a:r>
              <a:rPr lang="en-US" dirty="0" smtClean="0">
                <a:solidFill>
                  <a:srgbClr val="00B0F0"/>
                </a:solidFill>
              </a:rPr>
              <a:t>34.9%</a:t>
            </a:r>
            <a:r>
              <a:rPr lang="en-US" dirty="0" smtClean="0"/>
              <a:t>) were </a:t>
            </a:r>
            <a:r>
              <a:rPr lang="en-US" dirty="0" smtClean="0">
                <a:solidFill>
                  <a:srgbClr val="00B0F0"/>
                </a:solidFill>
              </a:rPr>
              <a:t>male</a:t>
            </a:r>
            <a:r>
              <a:rPr lang="en-US" dirty="0" smtClean="0"/>
              <a:t>, and 41 patients  (</a:t>
            </a:r>
            <a:r>
              <a:rPr lang="en-US" dirty="0" smtClean="0">
                <a:solidFill>
                  <a:srgbClr val="00B050"/>
                </a:solidFill>
              </a:rPr>
              <a:t>65.1%</a:t>
            </a:r>
            <a:r>
              <a:rPr lang="en-US" dirty="0" smtClean="0"/>
              <a:t>) were </a:t>
            </a:r>
            <a:r>
              <a:rPr lang="en-US" dirty="0" smtClean="0">
                <a:solidFill>
                  <a:srgbClr val="00B050"/>
                </a:solidFill>
              </a:rPr>
              <a:t>female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876824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International Journal of Endocrinology and Metabolism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Characteristics of type 2 diabetic patients, with and without non-alcoholic fatty liver disease in </a:t>
            </a:r>
            <a:r>
              <a:rPr lang="en-US" sz="2000" b="1" dirty="0" err="1" smtClean="0"/>
              <a:t>ultrasonography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7554" y="6492875"/>
            <a:ext cx="4805386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International Journal of Endocrinology and Metabolism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8582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t Arrow 5"/>
          <p:cNvSpPr/>
          <p:nvPr/>
        </p:nvSpPr>
        <p:spPr>
          <a:xfrm>
            <a:off x="8001024" y="307181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001024" y="592933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001024" y="378619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19766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International Journal of Endocrinology and Metabolism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28736"/>
            <a:ext cx="80438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792961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t Arrow 5"/>
          <p:cNvSpPr/>
          <p:nvPr/>
        </p:nvSpPr>
        <p:spPr>
          <a:xfrm>
            <a:off x="8001024" y="3571876"/>
            <a:ext cx="714380" cy="4131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805386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International Journal of Endocrinology and Metabolism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215237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0430" y="5929330"/>
            <a:ext cx="466251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International Journal of Endocrinology and Metabolism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714488"/>
            <a:ext cx="71438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Multivariate logistic regression for Non-alcoholic fatty liver disease (NAFLD) in 76 subjects with type 2 diabetes</a:t>
            </a:r>
            <a:endParaRPr lang="en-US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28736"/>
            <a:ext cx="82296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>
          <a:xfrm>
            <a:off x="8665626" y="5857892"/>
            <a:ext cx="47837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8643966" y="6143644"/>
            <a:ext cx="50003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43372" y="6492875"/>
            <a:ext cx="423388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International Journal of Endocrinology and Metabolism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a-IR" dirty="0" smtClean="0"/>
          </a:p>
          <a:p>
            <a:r>
              <a:rPr lang="en-US" dirty="0" smtClean="0"/>
              <a:t>The crude </a:t>
            </a:r>
            <a:r>
              <a:rPr lang="en-US" dirty="0" smtClean="0">
                <a:solidFill>
                  <a:srgbClr val="FF0000"/>
                </a:solidFill>
              </a:rPr>
              <a:t>prevalence</a:t>
            </a:r>
            <a:r>
              <a:rPr lang="en-US" dirty="0" smtClean="0"/>
              <a:t> of ultrasound-diagnosed NAFLD was </a:t>
            </a:r>
            <a:r>
              <a:rPr lang="en-US" dirty="0" smtClean="0">
                <a:solidFill>
                  <a:srgbClr val="FF0000"/>
                </a:solidFill>
              </a:rPr>
              <a:t>89% </a:t>
            </a:r>
            <a:r>
              <a:rPr lang="en-US" dirty="0" smtClean="0"/>
              <a:t>in type 2 diabetic subjects, which is in accordance with other reports.</a:t>
            </a:r>
            <a:endParaRPr lang="fa-IR" dirty="0" smtClean="0"/>
          </a:p>
          <a:p>
            <a:endParaRPr lang="fa-IR" dirty="0" smtClean="0"/>
          </a:p>
          <a:p>
            <a:r>
              <a:rPr lang="en-US" dirty="0" smtClean="0"/>
              <a:t>The odds for having NAFLD according  to </a:t>
            </a:r>
            <a:r>
              <a:rPr lang="en-US" dirty="0" err="1" smtClean="0"/>
              <a:t>ultrasonography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0B050"/>
                </a:solidFill>
              </a:rPr>
              <a:t>overweight</a:t>
            </a:r>
            <a:r>
              <a:rPr lang="en-US" dirty="0" smtClean="0"/>
              <a:t> and  </a:t>
            </a:r>
            <a:r>
              <a:rPr lang="en-US" dirty="0" smtClean="0">
                <a:solidFill>
                  <a:srgbClr val="00B050"/>
                </a:solidFill>
              </a:rPr>
              <a:t>obese </a:t>
            </a:r>
            <a:r>
              <a:rPr lang="en-US" dirty="0" smtClean="0"/>
              <a:t>subjects was </a:t>
            </a:r>
            <a:r>
              <a:rPr lang="en-US" dirty="0" smtClean="0">
                <a:solidFill>
                  <a:srgbClr val="FF0000"/>
                </a:solidFill>
              </a:rPr>
              <a:t>7.8 times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F0"/>
                </a:solidFill>
              </a:rPr>
              <a:t>24 times </a:t>
            </a:r>
            <a:r>
              <a:rPr lang="en-US" dirty="0" smtClean="0"/>
              <a:t>greater than those with </a:t>
            </a:r>
            <a:r>
              <a:rPr lang="en-US" dirty="0" smtClean="0">
                <a:solidFill>
                  <a:srgbClr val="C00000"/>
                </a:solidFill>
              </a:rPr>
              <a:t>BMI&lt;25 kg/m2</a:t>
            </a:r>
            <a:r>
              <a:rPr lang="en-US" dirty="0" smtClean="0"/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805386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International Journal of Endocrinology and Metabolism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2 diabetic patients with </a:t>
            </a:r>
            <a:r>
              <a:rPr lang="en-US" dirty="0" smtClean="0">
                <a:solidFill>
                  <a:srgbClr val="FF0000"/>
                </a:solidFill>
              </a:rPr>
              <a:t>metabolic syndrome </a:t>
            </a:r>
            <a:r>
              <a:rPr lang="en-US" dirty="0" smtClean="0"/>
              <a:t>have a </a:t>
            </a:r>
            <a:r>
              <a:rPr lang="en-US" dirty="0" smtClean="0">
                <a:solidFill>
                  <a:srgbClr val="0070C0"/>
                </a:solidFill>
              </a:rPr>
              <a:t>6.5 times </a:t>
            </a:r>
            <a:r>
              <a:rPr lang="en-US" dirty="0" smtClean="0"/>
              <a:t>higher risk for having </a:t>
            </a:r>
            <a:r>
              <a:rPr lang="en-US" dirty="0" err="1" smtClean="0"/>
              <a:t>ultrasonography</a:t>
            </a:r>
            <a:r>
              <a:rPr lang="en-US" dirty="0" smtClean="0"/>
              <a:t>-diagnosed </a:t>
            </a:r>
            <a:r>
              <a:rPr lang="en-US" dirty="0" smtClean="0">
                <a:solidFill>
                  <a:srgbClr val="FF0000"/>
                </a:solidFill>
              </a:rPr>
              <a:t>NAFLD.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best predictors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C00000"/>
                </a:solidFill>
              </a:rPr>
              <a:t>NAFLD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in our type 2 diabetic patients</a:t>
            </a:r>
            <a:r>
              <a:rPr lang="en-US" dirty="0" smtClean="0"/>
              <a:t> were </a:t>
            </a:r>
            <a:r>
              <a:rPr lang="en-US" dirty="0" smtClean="0">
                <a:solidFill>
                  <a:srgbClr val="00B050"/>
                </a:solidFill>
              </a:rPr>
              <a:t>overall obesity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overweight</a:t>
            </a:r>
            <a:r>
              <a:rPr lang="en-US" dirty="0" smtClean="0"/>
              <a:t>, </a:t>
            </a:r>
            <a:r>
              <a:rPr lang="en-US" dirty="0" smtClean="0"/>
              <a:t>with adjusted </a:t>
            </a:r>
            <a:r>
              <a:rPr lang="en-US" dirty="0" smtClean="0">
                <a:solidFill>
                  <a:srgbClr val="C00000"/>
                </a:solidFill>
              </a:rPr>
              <a:t>odds ratios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00B050"/>
                </a:solidFill>
              </a:rPr>
              <a:t>24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7.8</a:t>
            </a:r>
            <a:r>
              <a:rPr lang="en-US" dirty="0" smtClean="0"/>
              <a:t>, respectively.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091138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International Journal of Endocrinology and Metabolism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Non-alcoholic fatty liver disease </a:t>
            </a:r>
            <a:r>
              <a:rPr lang="en-US" dirty="0" smtClean="0"/>
              <a:t>(NAFLD) was practically unheard of</a:t>
            </a:r>
            <a:r>
              <a:rPr lang="fa-IR" dirty="0" smtClean="0"/>
              <a:t> </a:t>
            </a:r>
            <a:r>
              <a:rPr lang="en-US" dirty="0" smtClean="0"/>
              <a:t>even </a:t>
            </a:r>
            <a:r>
              <a:rPr lang="en-US" dirty="0" smtClean="0">
                <a:solidFill>
                  <a:srgbClr val="FF0000"/>
                </a:solidFill>
              </a:rPr>
              <a:t>30 years ago</a:t>
            </a:r>
            <a:r>
              <a:rPr lang="en-US" dirty="0" smtClean="0"/>
              <a:t>, but is now considered one of the </a:t>
            </a:r>
            <a:r>
              <a:rPr lang="en-US" dirty="0" smtClean="0">
                <a:solidFill>
                  <a:srgbClr val="00B050"/>
                </a:solidFill>
              </a:rPr>
              <a:t>most common</a:t>
            </a:r>
            <a:r>
              <a:rPr lang="fa-IR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liver disorders in </a:t>
            </a:r>
            <a:r>
              <a:rPr lang="en-US" dirty="0" smtClean="0"/>
              <a:t>the US</a:t>
            </a:r>
            <a:r>
              <a:rPr lang="fa-IR" dirty="0" smtClean="0"/>
              <a:t>.</a:t>
            </a:r>
          </a:p>
          <a:p>
            <a:r>
              <a:rPr lang="en-US" dirty="0" smtClean="0"/>
              <a:t>Nonalcoholic fatty liver disease (NAFLD) is </a:t>
            </a:r>
            <a:r>
              <a:rPr lang="en-US" dirty="0" smtClean="0">
                <a:solidFill>
                  <a:srgbClr val="00B0F0"/>
                </a:solidFill>
              </a:rPr>
              <a:t>a</a:t>
            </a:r>
            <a:r>
              <a:rPr lang="fa-IR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chronic liver damage</a:t>
            </a:r>
            <a:r>
              <a:rPr lang="en-US" dirty="0" smtClean="0"/>
              <a:t>, characterized by </a:t>
            </a:r>
            <a:r>
              <a:rPr lang="en-US" dirty="0" smtClean="0">
                <a:solidFill>
                  <a:srgbClr val="FF0000"/>
                </a:solidFill>
              </a:rPr>
              <a:t>fat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accumulation </a:t>
            </a:r>
            <a:r>
              <a:rPr lang="en-US" dirty="0" smtClean="0"/>
              <a:t>in the liver in </a:t>
            </a:r>
            <a:r>
              <a:rPr lang="en-US" dirty="0" smtClean="0">
                <a:solidFill>
                  <a:srgbClr val="92D050"/>
                </a:solidFill>
              </a:rPr>
              <a:t>association </a:t>
            </a:r>
            <a:r>
              <a:rPr lang="en-US" dirty="0" smtClean="0"/>
              <a:t>with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metabolic disorders</a:t>
            </a:r>
            <a:r>
              <a:rPr lang="en-US" dirty="0" smtClean="0"/>
              <a:t>.</a:t>
            </a:r>
            <a:endParaRPr lang="fa-IR" dirty="0" smtClean="0"/>
          </a:p>
          <a:p>
            <a:endParaRPr lang="fa-IR" dirty="0" smtClean="0"/>
          </a:p>
          <a:p>
            <a:r>
              <a:rPr lang="en-US" dirty="0" smtClean="0"/>
              <a:t>Accumulation of fat in liver over </a:t>
            </a:r>
            <a:r>
              <a:rPr lang="en-US" dirty="0" smtClean="0">
                <a:solidFill>
                  <a:srgbClr val="7030A0"/>
                </a:solidFill>
              </a:rPr>
              <a:t>5–10%</a:t>
            </a:r>
            <a:r>
              <a:rPr lang="en-US" dirty="0" smtClean="0"/>
              <a:t>of its weight</a:t>
            </a:r>
            <a:r>
              <a:rPr lang="fa-IR" dirty="0" smtClean="0"/>
              <a:t>.</a:t>
            </a:r>
            <a:endParaRPr lang="en-US" dirty="0" smtClean="0"/>
          </a:p>
          <a:p>
            <a:endParaRPr lang="fa-IR" dirty="0" smtClean="0"/>
          </a:p>
          <a:p>
            <a:r>
              <a:rPr lang="en-US" dirty="0" smtClean="0"/>
              <a:t>NAFLD comprises: hepatic </a:t>
            </a:r>
            <a:r>
              <a:rPr lang="en-US" dirty="0" err="1" smtClean="0"/>
              <a:t>steatosis</a:t>
            </a:r>
            <a:r>
              <a:rPr lang="en-US" dirty="0" smtClean="0"/>
              <a:t>, </a:t>
            </a:r>
            <a:r>
              <a:rPr lang="en-US" dirty="0" err="1" smtClean="0"/>
              <a:t>steatohepatitis</a:t>
            </a:r>
            <a:r>
              <a:rPr lang="en-US" dirty="0" smtClean="0"/>
              <a:t> (NASH) and cirrhosis.</a:t>
            </a:r>
            <a:endParaRPr lang="fa-I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805386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Care Publish Ahead of Print, published online April 17, 2015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Clinical Model for NASH and</a:t>
            </a:r>
            <a:r>
              <a:rPr lang="fa-IR" sz="2400" dirty="0" smtClean="0"/>
              <a:t> </a:t>
            </a:r>
            <a:r>
              <a:rPr lang="en-US" sz="2400" dirty="0" smtClean="0"/>
              <a:t>Advanced Fibrosis in Adult</a:t>
            </a:r>
            <a:r>
              <a:rPr lang="fa-IR" sz="2400" dirty="0" smtClean="0"/>
              <a:t> </a:t>
            </a:r>
            <a:r>
              <a:rPr lang="en-US" sz="2400" dirty="0" smtClean="0"/>
              <a:t>Patients With Diabetes and NAFLD:</a:t>
            </a:r>
            <a:r>
              <a:rPr lang="fa-IR" sz="2400" dirty="0" smtClean="0"/>
              <a:t> </a:t>
            </a:r>
            <a:r>
              <a:rPr lang="en-US" sz="2400" dirty="0" smtClean="0"/>
              <a:t>Guidelines for Referral in NAFLD</a:t>
            </a:r>
            <a:r>
              <a:rPr lang="fa-IR" sz="2400" dirty="0" smtClean="0"/>
              <a:t/>
            </a:r>
            <a:br>
              <a:rPr lang="fa-IR" sz="2400" dirty="0" smtClean="0"/>
            </a:br>
            <a:r>
              <a:rPr lang="fa-IR" sz="2400" dirty="0" smtClean="0"/>
              <a:t/>
            </a:r>
            <a:br>
              <a:rPr lang="fa-IR" sz="2400" dirty="0" smtClean="0"/>
            </a:br>
            <a:r>
              <a:rPr lang="en-US" sz="1600" dirty="0" smtClean="0"/>
              <a:t>Jessica </a:t>
            </a:r>
            <a:r>
              <a:rPr lang="en-US" sz="1600" dirty="0" err="1" smtClean="0"/>
              <a:t>Bazick</a:t>
            </a:r>
            <a:r>
              <a:rPr lang="en-US" sz="1600" dirty="0" smtClean="0"/>
              <a:t>, Michele </a:t>
            </a:r>
            <a:r>
              <a:rPr lang="en-US" sz="1600" dirty="0" err="1" smtClean="0"/>
              <a:t>Donithan,Brent</a:t>
            </a:r>
            <a:r>
              <a:rPr lang="en-US" sz="1600" dirty="0" smtClean="0"/>
              <a:t> A. </a:t>
            </a:r>
            <a:r>
              <a:rPr lang="en-US" sz="1600" dirty="0" err="1" smtClean="0"/>
              <a:t>Neuschwander</a:t>
            </a:r>
            <a:r>
              <a:rPr lang="en-US" sz="1600" dirty="0" smtClean="0"/>
              <a:t>-</a:t>
            </a:r>
            <a:r>
              <a:rPr lang="en-US" sz="1600" dirty="0" err="1" smtClean="0"/>
              <a:t>Tetri</a:t>
            </a:r>
            <a:r>
              <a:rPr lang="en-US" sz="1600" dirty="0" smtClean="0"/>
              <a:t>,</a:t>
            </a:r>
            <a:r>
              <a:rPr lang="fa-IR" sz="1600" dirty="0" smtClean="0"/>
              <a:t> </a:t>
            </a:r>
            <a:r>
              <a:rPr lang="en-US" sz="1600" dirty="0" smtClean="0"/>
              <a:t>David </a:t>
            </a:r>
            <a:r>
              <a:rPr lang="en-US" sz="1600" dirty="0" err="1" smtClean="0"/>
              <a:t>Kleiner</a:t>
            </a:r>
            <a:r>
              <a:rPr lang="en-US" sz="1600" dirty="0" smtClean="0"/>
              <a:t>, Elizabeth M. Brunt,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This is a </a:t>
            </a:r>
            <a:r>
              <a:rPr lang="en-US" dirty="0" smtClean="0">
                <a:solidFill>
                  <a:srgbClr val="C00000"/>
                </a:solidFill>
              </a:rPr>
              <a:t>cross-sectional</a:t>
            </a:r>
            <a:r>
              <a:rPr lang="en-US" dirty="0" smtClean="0"/>
              <a:t> analysis of evaluated adult patients with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biopsy-proven NAFLD </a:t>
            </a:r>
            <a:r>
              <a:rPr lang="en-US" dirty="0" smtClean="0"/>
              <a:t>who were enrolled</a:t>
            </a:r>
            <a:r>
              <a:rPr lang="fa-IR" dirty="0" smtClean="0"/>
              <a:t> </a:t>
            </a:r>
            <a:r>
              <a:rPr lang="en-US" dirty="0" smtClean="0"/>
              <a:t>into </a:t>
            </a:r>
            <a:r>
              <a:rPr lang="en-US" dirty="0" err="1" smtClean="0"/>
              <a:t>theNAFLD</a:t>
            </a:r>
            <a:r>
              <a:rPr lang="en-US" dirty="0" smtClean="0"/>
              <a:t> Database Study</a:t>
            </a:r>
            <a:endParaRPr lang="fa-IR" dirty="0" smtClean="0"/>
          </a:p>
          <a:p>
            <a:r>
              <a:rPr lang="en-US" dirty="0" smtClean="0"/>
              <a:t>This study included </a:t>
            </a:r>
            <a:r>
              <a:rPr lang="en-US" dirty="0" smtClean="0">
                <a:solidFill>
                  <a:srgbClr val="FF0000"/>
                </a:solidFill>
              </a:rPr>
              <a:t>1,249 </a:t>
            </a:r>
            <a:r>
              <a:rPr lang="en-US" dirty="0" smtClean="0"/>
              <a:t>patients with</a:t>
            </a:r>
            <a:r>
              <a:rPr lang="fa-IR" dirty="0" smtClean="0"/>
              <a:t> </a:t>
            </a:r>
            <a:r>
              <a:rPr lang="en-US" dirty="0" smtClean="0"/>
              <a:t>biopsy-proven NAFLD; 435 (</a:t>
            </a:r>
            <a:r>
              <a:rPr lang="en-US" dirty="0" smtClean="0">
                <a:solidFill>
                  <a:srgbClr val="0070C0"/>
                </a:solidFill>
              </a:rPr>
              <a:t>34.8%</a:t>
            </a:r>
            <a:r>
              <a:rPr lang="en-US" dirty="0" smtClean="0"/>
              <a:t>) of</a:t>
            </a:r>
            <a:r>
              <a:rPr lang="fa-IR" dirty="0" smtClean="0"/>
              <a:t> </a:t>
            </a:r>
            <a:r>
              <a:rPr lang="en-US" dirty="0" smtClean="0"/>
              <a:t>these patients had diabetes.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805386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Diabetes Care Publish Ahead of Print, published online April 17, 2015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univariate</a:t>
            </a:r>
            <a:r>
              <a:rPr lang="en-US" dirty="0" smtClean="0"/>
              <a:t> </a:t>
            </a:r>
            <a:r>
              <a:rPr lang="en-US" dirty="0" err="1" smtClean="0"/>
              <a:t>models,factors</a:t>
            </a:r>
            <a:r>
              <a:rPr lang="en-US" dirty="0" smtClean="0"/>
              <a:t> associated with presence of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NASH on histology </a:t>
            </a:r>
            <a:r>
              <a:rPr lang="en-US" dirty="0" smtClean="0"/>
              <a:t>included </a:t>
            </a:r>
            <a:r>
              <a:rPr lang="en-US" dirty="0" smtClean="0">
                <a:solidFill>
                  <a:srgbClr val="92D050"/>
                </a:solidFill>
              </a:rPr>
              <a:t>elevated</a:t>
            </a:r>
            <a:r>
              <a:rPr lang="fa-IR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AST or ALT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serum insulin</a:t>
            </a:r>
            <a:r>
              <a:rPr lang="fa-IR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7030A0"/>
                </a:solidFill>
              </a:rPr>
              <a:t>HbA1c</a:t>
            </a:r>
            <a:r>
              <a:rPr lang="en-US" dirty="0" smtClean="0"/>
              <a:t> and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HOMA of insulin resistance </a:t>
            </a:r>
            <a:r>
              <a:rPr lang="en-US" dirty="0" smtClean="0"/>
              <a:t>(HOMA-IR).</a:t>
            </a:r>
          </a:p>
          <a:p>
            <a:r>
              <a:rPr lang="en-US" dirty="0" smtClean="0"/>
              <a:t>A multivariable-adjusted model (clinical model) was developed. </a:t>
            </a:r>
          </a:p>
          <a:p>
            <a:r>
              <a:rPr lang="en-US" dirty="0" smtClean="0"/>
              <a:t> In the clinical model, the factors associated with presence of NASH on histology included white</a:t>
            </a:r>
            <a:r>
              <a:rPr lang="en-US" dirty="0" smtClean="0">
                <a:solidFill>
                  <a:srgbClr val="C00000"/>
                </a:solidFill>
              </a:rPr>
              <a:t>, BMI, waist  ,ALT, AST, albumin,  HbA1c, HOMA-IR, and </a:t>
            </a:r>
            <a:r>
              <a:rPr lang="en-US" dirty="0" err="1" smtClean="0">
                <a:solidFill>
                  <a:srgbClr val="C00000"/>
                </a:solidFill>
              </a:rPr>
              <a:t>ferritin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91072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Diabetes Care Publish Ahead of Print, published online April 17, 2015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14678" y="6492875"/>
            <a:ext cx="5162576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Diabetes Care Publish Ahead of Print, published online April 17, 2015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750098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04"/>
            <a:ext cx="65913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7072330" y="1928802"/>
            <a:ext cx="1000132" cy="2214578"/>
          </a:xfrm>
          <a:prstGeom prst="roundRect">
            <a:avLst/>
          </a:prstGeom>
          <a:noFill/>
          <a:ln w="825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1472" y="5643578"/>
            <a:ext cx="7572428" cy="785818"/>
          </a:xfrm>
          <a:prstGeom prst="roundRect">
            <a:avLst/>
          </a:prstGeom>
          <a:noFill/>
          <a:ln w="1079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Classify as NASH if the model probability of NASH is</a:t>
            </a:r>
            <a:r>
              <a:rPr lang="en-US" dirty="0" smtClean="0">
                <a:solidFill>
                  <a:srgbClr val="FF0000"/>
                </a:solidFill>
              </a:rPr>
              <a:t>&gt;=0.77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cutoff was chosen to give a </a:t>
            </a:r>
            <a:r>
              <a:rPr lang="en-US" dirty="0" smtClean="0">
                <a:solidFill>
                  <a:srgbClr val="00B0F0"/>
                </a:solidFill>
              </a:rPr>
              <a:t>specificity of 0.90.</a:t>
            </a:r>
          </a:p>
          <a:p>
            <a:r>
              <a:rPr lang="en-US" dirty="0" smtClean="0"/>
              <a:t>Our model performed </a:t>
            </a:r>
            <a:r>
              <a:rPr lang="en-US" dirty="0" smtClean="0">
                <a:solidFill>
                  <a:srgbClr val="C00000"/>
                </a:solidFill>
              </a:rPr>
              <a:t>better</a:t>
            </a:r>
            <a:r>
              <a:rPr lang="en-US" dirty="0" smtClean="0"/>
              <a:t> than </a:t>
            </a:r>
            <a:r>
              <a:rPr lang="en-US" dirty="0" smtClean="0">
                <a:solidFill>
                  <a:srgbClr val="0070C0"/>
                </a:solidFill>
              </a:rPr>
              <a:t>the NAFLD fibrosis score.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Unlike prior studies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0070C0"/>
                </a:solidFill>
              </a:rPr>
              <a:t>current model </a:t>
            </a:r>
            <a:r>
              <a:rPr lang="en-US" dirty="0" smtClean="0"/>
              <a:t>proposed in this study focuses on patients with diabetes, higher risk of NASH, advanced fibrosis,  and mortality.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62576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Diabetes Care Publish Ahead of Print, published online April 17, 2015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models developed in this study can thus help </a:t>
            </a:r>
            <a:r>
              <a:rPr lang="en-US" dirty="0" smtClean="0">
                <a:solidFill>
                  <a:srgbClr val="0070C0"/>
                </a:solidFill>
              </a:rPr>
              <a:t>to identify </a:t>
            </a:r>
            <a:r>
              <a:rPr lang="en-US" dirty="0" smtClean="0">
                <a:solidFill>
                  <a:srgbClr val="FF0000"/>
                </a:solidFill>
              </a:rPr>
              <a:t>patients with diabetes </a:t>
            </a:r>
            <a:r>
              <a:rPr lang="en-US" dirty="0" smtClean="0"/>
              <a:t>at high risk for the presence of </a:t>
            </a:r>
            <a:r>
              <a:rPr lang="en-US" dirty="0" smtClean="0">
                <a:solidFill>
                  <a:srgbClr val="C00000"/>
                </a:solidFill>
              </a:rPr>
              <a:t>NASH </a:t>
            </a:r>
            <a:r>
              <a:rPr lang="en-US" dirty="0" smtClean="0"/>
              <a:t>or advanced fibrosis.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33948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Diabetes Care Publish Ahead of Print, published online April 17, 2015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guide could potentially impact an </a:t>
            </a:r>
            <a:r>
              <a:rPr lang="en-US" dirty="0" smtClean="0">
                <a:solidFill>
                  <a:srgbClr val="00B0F0"/>
                </a:solidFill>
              </a:rPr>
              <a:t>estimated</a:t>
            </a:r>
            <a:r>
              <a:rPr lang="en-US" dirty="0" smtClean="0"/>
              <a:t> people who have </a:t>
            </a:r>
            <a:r>
              <a:rPr lang="en-US" dirty="0" smtClean="0">
                <a:solidFill>
                  <a:srgbClr val="FF0000"/>
                </a:solidFill>
              </a:rPr>
              <a:t>coexisting </a:t>
            </a:r>
            <a:r>
              <a:rPr lang="en-US" dirty="0" smtClean="0"/>
              <a:t>diabetes and NASH by allowing for </a:t>
            </a:r>
            <a:r>
              <a:rPr lang="en-US" dirty="0" smtClean="0">
                <a:solidFill>
                  <a:srgbClr val="C00000"/>
                </a:solidFill>
              </a:rPr>
              <a:t>early identification .</a:t>
            </a:r>
          </a:p>
          <a:p>
            <a:r>
              <a:rPr lang="en-US" dirty="0" smtClean="0"/>
              <a:t>Further studies using additional </a:t>
            </a:r>
            <a:r>
              <a:rPr lang="en-US" dirty="0" smtClean="0">
                <a:solidFill>
                  <a:srgbClr val="0070C0"/>
                </a:solidFill>
              </a:rPr>
              <a:t>biomarkers </a:t>
            </a:r>
            <a:r>
              <a:rPr lang="en-US" dirty="0" smtClean="0"/>
              <a:t>are needed to </a:t>
            </a:r>
            <a:r>
              <a:rPr lang="en-US" dirty="0" smtClean="0">
                <a:solidFill>
                  <a:srgbClr val="C00000"/>
                </a:solidFill>
              </a:rPr>
              <a:t>improve the clinical models</a:t>
            </a:r>
            <a:r>
              <a:rPr lang="en-US" dirty="0" smtClean="0"/>
              <a:t> and to </a:t>
            </a:r>
            <a:r>
              <a:rPr lang="en-US" dirty="0" smtClean="0">
                <a:solidFill>
                  <a:srgbClr val="7030A0"/>
                </a:solidFill>
              </a:rPr>
              <a:t>better understand the pathogenesis </a:t>
            </a:r>
            <a:r>
              <a:rPr lang="en-US" dirty="0" smtClean="0"/>
              <a:t>of NASH and its </a:t>
            </a:r>
            <a:r>
              <a:rPr lang="en-US" dirty="0" smtClean="0">
                <a:solidFill>
                  <a:srgbClr val="00B050"/>
                </a:solidFill>
              </a:rPr>
              <a:t>relationship</a:t>
            </a:r>
            <a:r>
              <a:rPr lang="en-US" dirty="0" smtClean="0"/>
              <a:t> with diabetes.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34014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Diabetes Care Publish Ahead of Print, published online April 17, 2015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Noninvasive biomarkers for the diagnosis of</a:t>
            </a:r>
            <a:br>
              <a:rPr lang="en-US" sz="3200" dirty="0" smtClean="0"/>
            </a:br>
            <a:r>
              <a:rPr lang="en-US" sz="3200" dirty="0" err="1" smtClean="0"/>
              <a:t>steatohepatitis</a:t>
            </a:r>
            <a:r>
              <a:rPr lang="en-US" sz="3200" dirty="0" smtClean="0"/>
              <a:t> and advanced fibrosis in NAFLD</a:t>
            </a:r>
            <a:r>
              <a:rPr lang="fa-IR" sz="3200" dirty="0" smtClean="0"/>
              <a:t/>
            </a:r>
            <a:br>
              <a:rPr lang="fa-IR" sz="3200" dirty="0" smtClean="0"/>
            </a:br>
            <a:r>
              <a:rPr lang="en-US" sz="2000" dirty="0" smtClean="0"/>
              <a:t>Steven G Pearce†, </a:t>
            </a:r>
            <a:r>
              <a:rPr lang="en-US" sz="2000" dirty="0" err="1" smtClean="0"/>
              <a:t>Nirav</a:t>
            </a:r>
            <a:r>
              <a:rPr lang="en-US" sz="2000" dirty="0" smtClean="0"/>
              <a:t> C </a:t>
            </a:r>
            <a:r>
              <a:rPr lang="en-US" sz="2000" dirty="0" err="1" smtClean="0"/>
              <a:t>Thosani</a:t>
            </a:r>
            <a:r>
              <a:rPr lang="en-US" sz="2000" dirty="0" smtClean="0"/>
              <a:t>† and Jen-Jung Pan*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Several biomarkers </a:t>
            </a:r>
            <a:r>
              <a:rPr lang="en-US" dirty="0" smtClean="0"/>
              <a:t>that are associated with </a:t>
            </a:r>
            <a:r>
              <a:rPr lang="en-US" dirty="0" smtClean="0">
                <a:solidFill>
                  <a:srgbClr val="00B050"/>
                </a:solidFill>
              </a:rPr>
              <a:t>inflammation</a:t>
            </a:r>
            <a:r>
              <a:rPr lang="en-US" dirty="0" smtClean="0"/>
              <a:t>,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apoptosis </a:t>
            </a:r>
            <a:r>
              <a:rPr lang="en-US" dirty="0" smtClean="0"/>
              <a:t>have been individually studied for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NASH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rgbClr val="C00000"/>
                </a:solidFill>
              </a:rPr>
              <a:t>simple</a:t>
            </a:r>
            <a:r>
              <a:rPr lang="fa-IR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steatosis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smtClean="0"/>
              <a:t>Routine use of individual marker is </a:t>
            </a:r>
            <a:r>
              <a:rPr lang="en-US" dirty="0" smtClean="0">
                <a:solidFill>
                  <a:srgbClr val="0070C0"/>
                </a:solidFill>
              </a:rPr>
              <a:t>limited</a:t>
            </a:r>
            <a:r>
              <a:rPr lang="fa-IR" dirty="0" smtClean="0"/>
              <a:t> </a:t>
            </a:r>
            <a:r>
              <a:rPr lang="en-US" dirty="0" smtClean="0"/>
              <a:t>by the </a:t>
            </a:r>
            <a:r>
              <a:rPr lang="en-US" dirty="0" smtClean="0">
                <a:solidFill>
                  <a:srgbClr val="92D050"/>
                </a:solidFill>
              </a:rPr>
              <a:t>controversial published results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commercial</a:t>
            </a:r>
            <a:r>
              <a:rPr lang="fa-IR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unavailability.</a:t>
            </a:r>
            <a:endParaRPr lang="fa-IR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In this article,</a:t>
            </a:r>
            <a:r>
              <a:rPr lang="fa-IR" dirty="0" smtClean="0"/>
              <a:t> </a:t>
            </a:r>
            <a:r>
              <a:rPr lang="en-US" dirty="0" smtClean="0"/>
              <a:t> we plan to concisely review the current advances in the</a:t>
            </a:r>
            <a:r>
              <a:rPr lang="fa-IR" dirty="0" smtClean="0"/>
              <a:t> </a:t>
            </a:r>
            <a:r>
              <a:rPr lang="en-US" dirty="0" smtClean="0"/>
              <a:t>use of </a:t>
            </a:r>
            <a:r>
              <a:rPr lang="en-US" dirty="0" smtClean="0">
                <a:solidFill>
                  <a:srgbClr val="7030A0"/>
                </a:solidFill>
              </a:rPr>
              <a:t>biomarkers</a:t>
            </a:r>
            <a:r>
              <a:rPr lang="en-US" dirty="0" smtClean="0"/>
              <a:t> for the diagnosis of NASH.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0430" y="6215082"/>
            <a:ext cx="3876692" cy="3651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Pearce et al. Biomarker Research 2013, 1:7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613887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t Arrow 5"/>
          <p:cNvSpPr/>
          <p:nvPr/>
        </p:nvSpPr>
        <p:spPr>
          <a:xfrm>
            <a:off x="8165592" y="17144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43999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1428736"/>
            <a:ext cx="928690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0" y="1785926"/>
            <a:ext cx="9001156" cy="1000132"/>
          </a:xfrm>
          <a:prstGeom prst="roundRect">
            <a:avLst/>
          </a:prstGeom>
          <a:noFill/>
          <a:ln w="825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613887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842968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eft Arrow 7"/>
          <p:cNvSpPr/>
          <p:nvPr/>
        </p:nvSpPr>
        <p:spPr>
          <a:xfrm>
            <a:off x="8429652" y="1857364"/>
            <a:ext cx="71434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313" y="1928802"/>
            <a:ext cx="8643937" cy="432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NAFLD Fibrosis Score (NFS) was developed from</a:t>
            </a:r>
            <a:r>
              <a:rPr lang="fa-IR" dirty="0" smtClean="0"/>
              <a:t>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large cohort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7030A0"/>
                </a:solidFill>
              </a:rPr>
              <a:t>n=773</a:t>
            </a:r>
            <a:r>
              <a:rPr lang="en-US" dirty="0" smtClean="0"/>
              <a:t>) </a:t>
            </a:r>
            <a:endParaRPr lang="fa-IR" dirty="0" smtClean="0"/>
          </a:p>
          <a:p>
            <a:r>
              <a:rPr lang="en-US" dirty="0" smtClean="0"/>
              <a:t>IT is calculated from </a:t>
            </a:r>
            <a:r>
              <a:rPr lang="en-US" dirty="0" smtClean="0">
                <a:solidFill>
                  <a:srgbClr val="FF0000"/>
                </a:solidFill>
              </a:rPr>
              <a:t>six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variables</a:t>
            </a:r>
            <a:r>
              <a:rPr lang="en-US" dirty="0" smtClean="0"/>
              <a:t>:</a:t>
            </a:r>
            <a:r>
              <a:rPr lang="fa-IR" dirty="0" smtClean="0"/>
              <a:t> </a:t>
            </a:r>
            <a:r>
              <a:rPr lang="en-US" dirty="0" smtClean="0"/>
              <a:t>age, </a:t>
            </a:r>
            <a:r>
              <a:rPr lang="en-US" dirty="0" smtClean="0">
                <a:solidFill>
                  <a:srgbClr val="92D050"/>
                </a:solidFill>
              </a:rPr>
              <a:t>hyperglycemia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BMI,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platelet count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2060"/>
                </a:solidFill>
              </a:rPr>
              <a:t>albumin</a:t>
            </a:r>
            <a:r>
              <a:rPr lang="en-US" dirty="0" smtClean="0"/>
              <a:t>, and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AST/ALT ratio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smtClean="0"/>
              <a:t> By applying the </a:t>
            </a:r>
            <a:r>
              <a:rPr lang="en-US" dirty="0" smtClean="0">
                <a:solidFill>
                  <a:srgbClr val="FF0000"/>
                </a:solidFill>
              </a:rPr>
              <a:t>low cutoff score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−1.455</a:t>
            </a:r>
            <a:r>
              <a:rPr lang="en-US" dirty="0" smtClean="0"/>
              <a:t>),</a:t>
            </a:r>
            <a:r>
              <a:rPr lang="fa-IR" dirty="0" smtClean="0"/>
              <a:t> </a:t>
            </a:r>
            <a:r>
              <a:rPr lang="en-US" dirty="0" smtClean="0"/>
              <a:t> advanced fibrosis could be excluded with high accuracy</a:t>
            </a:r>
            <a:r>
              <a:rPr lang="fa-IR" dirty="0" smtClean="0"/>
              <a:t> 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C00000"/>
                </a:solidFill>
              </a:rPr>
              <a:t>NPV of 93% and 88%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62510" cy="3651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Pearce et al. Biomarker Research 2013, 1:7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if the </a:t>
            </a:r>
            <a:r>
              <a:rPr lang="en-US" dirty="0" smtClean="0">
                <a:solidFill>
                  <a:srgbClr val="FF0000"/>
                </a:solidFill>
              </a:rPr>
              <a:t>correct diagnosis </a:t>
            </a:r>
            <a:r>
              <a:rPr lang="en-US" dirty="0" smtClean="0"/>
              <a:t>of NAFLD is</a:t>
            </a:r>
            <a:r>
              <a:rPr lang="fa-IR" dirty="0" smtClean="0"/>
              <a:t> </a:t>
            </a:r>
            <a:r>
              <a:rPr lang="en-US" dirty="0" smtClean="0"/>
              <a:t>based on </a:t>
            </a:r>
            <a:r>
              <a:rPr lang="en-US" dirty="0" smtClean="0">
                <a:solidFill>
                  <a:srgbClr val="92D050"/>
                </a:solidFill>
              </a:rPr>
              <a:t>histological</a:t>
            </a:r>
            <a:r>
              <a:rPr lang="en-US" dirty="0" smtClean="0"/>
              <a:t> findings, in general practice</a:t>
            </a:r>
            <a:r>
              <a:rPr lang="fa-IR" dirty="0" smtClean="0"/>
              <a:t> </a:t>
            </a:r>
            <a:r>
              <a:rPr lang="en-US" dirty="0" smtClean="0"/>
              <a:t>we used clinical, </a:t>
            </a:r>
            <a:r>
              <a:rPr lang="en-US" dirty="0" smtClean="0">
                <a:solidFill>
                  <a:srgbClr val="0070C0"/>
                </a:solidFill>
              </a:rPr>
              <a:t>biochemical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imagistic</a:t>
            </a:r>
            <a:r>
              <a:rPr lang="fa-IR" dirty="0" smtClean="0"/>
              <a:t> </a:t>
            </a:r>
            <a:r>
              <a:rPr lang="en-US" dirty="0" smtClean="0"/>
              <a:t>criteria.</a:t>
            </a:r>
            <a:endParaRPr lang="fa-IR" dirty="0" smtClean="0"/>
          </a:p>
          <a:p>
            <a:r>
              <a:rPr lang="en-US" dirty="0" err="1" smtClean="0"/>
              <a:t>Dx</a:t>
            </a:r>
            <a:r>
              <a:rPr lang="en-US" dirty="0" smtClean="0"/>
              <a:t> :Rule out other causes of liver disease</a:t>
            </a:r>
          </a:p>
          <a:p>
            <a:pPr>
              <a:buNone/>
            </a:pPr>
            <a:r>
              <a:rPr lang="en-US" dirty="0" smtClean="0"/>
              <a:t>       In absence of excessive </a:t>
            </a:r>
            <a:r>
              <a:rPr lang="en-US" dirty="0" smtClean="0">
                <a:solidFill>
                  <a:srgbClr val="FF0000"/>
                </a:solidFill>
              </a:rPr>
              <a:t>alcohol </a:t>
            </a:r>
            <a:r>
              <a:rPr lang="en-US" dirty="0" smtClean="0"/>
              <a:t>consumption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Hepatitis C,</a:t>
            </a:r>
          </a:p>
          <a:p>
            <a:pPr>
              <a:buNone/>
            </a:pPr>
            <a:r>
              <a:rPr lang="en-US" dirty="0" smtClean="0"/>
              <a:t>       Certain </a:t>
            </a:r>
            <a:r>
              <a:rPr lang="en-US" dirty="0" smtClean="0">
                <a:solidFill>
                  <a:srgbClr val="7030A0"/>
                </a:solidFill>
              </a:rPr>
              <a:t>medication</a:t>
            </a:r>
          </a:p>
          <a:p>
            <a:pPr>
              <a:buNone/>
            </a:pPr>
            <a:endParaRPr lang="fa-I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734080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Care Publish Ahead of Print, published online April 17, 2015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liver </a:t>
            </a:r>
            <a:r>
              <a:rPr lang="en-US" dirty="0" smtClean="0">
                <a:solidFill>
                  <a:srgbClr val="00B050"/>
                </a:solidFill>
              </a:rPr>
              <a:t>biops</a:t>
            </a:r>
            <a:r>
              <a:rPr lang="en-US" dirty="0" smtClean="0"/>
              <a:t>y is </a:t>
            </a:r>
            <a:r>
              <a:rPr lang="en-US" dirty="0" smtClean="0">
                <a:solidFill>
                  <a:srgbClr val="FF0000"/>
                </a:solidFill>
              </a:rPr>
              <a:t>invasive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costly</a:t>
            </a:r>
            <a:r>
              <a:rPr lang="en-US" dirty="0" smtClean="0"/>
              <a:t>, and can rarely cause significant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morbidity </a:t>
            </a:r>
            <a:r>
              <a:rPr lang="fa-IR" dirty="0" smtClean="0"/>
              <a:t>.</a:t>
            </a:r>
          </a:p>
          <a:p>
            <a:endParaRPr lang="fa-IR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Imaging</a:t>
            </a:r>
            <a:r>
              <a:rPr lang="en-US" dirty="0" smtClean="0"/>
              <a:t> studies such as </a:t>
            </a:r>
            <a:r>
              <a:rPr lang="en-US" dirty="0" err="1" smtClean="0"/>
              <a:t>ultrasonography</a:t>
            </a:r>
            <a:r>
              <a:rPr lang="en-US" dirty="0" smtClean="0"/>
              <a:t>,</a:t>
            </a:r>
            <a:r>
              <a:rPr lang="fa-IR" dirty="0" smtClean="0"/>
              <a:t> </a:t>
            </a:r>
            <a:r>
              <a:rPr lang="en-US" dirty="0" smtClean="0"/>
              <a:t> computed tomography, and magnetic</a:t>
            </a:r>
            <a:r>
              <a:rPr lang="fa-IR" dirty="0" smtClean="0"/>
              <a:t> </a:t>
            </a:r>
            <a:r>
              <a:rPr lang="en-US" dirty="0" smtClean="0"/>
              <a:t>resonance imaging have limited </a:t>
            </a:r>
            <a:r>
              <a:rPr lang="en-US" dirty="0" smtClean="0">
                <a:solidFill>
                  <a:srgbClr val="C00000"/>
                </a:solidFill>
              </a:rPr>
              <a:t>sensitivity</a:t>
            </a:r>
            <a:r>
              <a:rPr lang="en-US" dirty="0" smtClean="0"/>
              <a:t> in detecting </a:t>
            </a:r>
            <a:r>
              <a:rPr lang="en-US" dirty="0" err="1" smtClean="0"/>
              <a:t>steatosis</a:t>
            </a:r>
            <a:r>
              <a:rPr lang="en-US" dirty="0" smtClean="0"/>
              <a:t> and cannot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92D050"/>
                </a:solidFill>
              </a:rPr>
              <a:t>distinguish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steatosis</a:t>
            </a:r>
            <a:r>
              <a:rPr lang="en-US" dirty="0" smtClean="0">
                <a:solidFill>
                  <a:srgbClr val="0070C0"/>
                </a:solidFill>
              </a:rPr>
              <a:t> from NASH</a:t>
            </a:r>
            <a:r>
              <a:rPr lang="en-US" dirty="0" smtClean="0"/>
              <a:t>.</a:t>
            </a:r>
            <a:endParaRPr lang="fa-I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48196" cy="3651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Pearce et al. Biomarker Research 2013, 1:7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noninvasive </a:t>
            </a:r>
            <a:r>
              <a:rPr lang="en-US" dirty="0" smtClean="0">
                <a:solidFill>
                  <a:srgbClr val="FF0000"/>
                </a:solidFill>
              </a:rPr>
              <a:t>biomarkers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C00000"/>
                </a:solidFill>
              </a:rPr>
              <a:t>panels of biomarkers</a:t>
            </a:r>
            <a:r>
              <a:rPr lang="en-US" dirty="0" smtClean="0"/>
              <a:t> that are </a:t>
            </a:r>
            <a:r>
              <a:rPr lang="en-US" dirty="0" smtClean="0">
                <a:solidFill>
                  <a:srgbClr val="92D050"/>
                </a:solidFill>
              </a:rPr>
              <a:t>cheaper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reliable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B050"/>
                </a:solidFill>
              </a:rPr>
              <a:t>reproducible.</a:t>
            </a:r>
            <a:endParaRPr lang="fa-IR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To assist </a:t>
            </a:r>
            <a:r>
              <a:rPr lang="en-US" dirty="0" smtClean="0"/>
              <a:t>in establishing diagnosis, </a:t>
            </a:r>
            <a:r>
              <a:rPr lang="en-US" dirty="0" smtClean="0">
                <a:solidFill>
                  <a:srgbClr val="00B050"/>
                </a:solidFill>
              </a:rPr>
              <a:t>providing risk information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C00000"/>
                </a:solidFill>
              </a:rPr>
              <a:t>monitoring</a:t>
            </a:r>
            <a:r>
              <a:rPr lang="fa-IR" dirty="0" smtClean="0"/>
              <a:t> </a:t>
            </a:r>
            <a:r>
              <a:rPr lang="en-US" dirty="0" smtClean="0"/>
              <a:t>disease </a:t>
            </a:r>
            <a:r>
              <a:rPr lang="en-US" dirty="0" smtClean="0">
                <a:solidFill>
                  <a:srgbClr val="7030A0"/>
                </a:solidFill>
              </a:rPr>
              <a:t>progression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treatment </a:t>
            </a:r>
            <a:r>
              <a:rPr lang="en-US" dirty="0" smtClean="0"/>
              <a:t>response.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6116" y="5715016"/>
            <a:ext cx="4305320" cy="3651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Pearce et al. Biomarker Research 2013, 1:7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Study </a:t>
            </a:r>
            <a:r>
              <a:rPr lang="en-US" dirty="0" smtClean="0"/>
              <a:t>showed a </a:t>
            </a:r>
            <a:r>
              <a:rPr lang="en-US" dirty="0" smtClean="0">
                <a:solidFill>
                  <a:srgbClr val="C00000"/>
                </a:solidFill>
              </a:rPr>
              <a:t>high </a:t>
            </a:r>
            <a:r>
              <a:rPr lang="en-US" dirty="0" smtClean="0"/>
              <a:t>prevalence of NAFLD</a:t>
            </a:r>
            <a:r>
              <a:rPr lang="fa-IR" dirty="0" smtClean="0"/>
              <a:t> </a:t>
            </a:r>
            <a:r>
              <a:rPr lang="en-US" dirty="0" smtClean="0"/>
              <a:t>and metabolic syndrome.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All components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metabolic syndrome </a:t>
            </a:r>
            <a:r>
              <a:rPr lang="en-US" dirty="0" smtClean="0">
                <a:solidFill>
                  <a:srgbClr val="92D050"/>
                </a:solidFill>
              </a:rPr>
              <a:t>significantly increased </a:t>
            </a:r>
            <a:r>
              <a:rPr lang="en-US" dirty="0" smtClean="0"/>
              <a:t>the risk of NAFLD</a:t>
            </a:r>
            <a:endParaRPr lang="fa-IR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best predictors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C00000"/>
                </a:solidFill>
              </a:rPr>
              <a:t>NAFLD</a:t>
            </a:r>
            <a:r>
              <a:rPr lang="en-US" dirty="0" smtClean="0"/>
              <a:t> in</a:t>
            </a:r>
            <a:r>
              <a:rPr lang="en-US" dirty="0" smtClean="0">
                <a:solidFill>
                  <a:srgbClr val="0070C0"/>
                </a:solidFill>
              </a:rPr>
              <a:t> type 2 diabetic patients</a:t>
            </a:r>
            <a:r>
              <a:rPr lang="en-US" dirty="0" smtClean="0"/>
              <a:t> were </a:t>
            </a:r>
            <a:r>
              <a:rPr lang="en-US" dirty="0" smtClean="0">
                <a:solidFill>
                  <a:srgbClr val="00B050"/>
                </a:solidFill>
              </a:rPr>
              <a:t>overall obesity </a:t>
            </a:r>
            <a:r>
              <a:rPr lang="en-US" dirty="0" smtClean="0"/>
              <a:t>(BMI C30 kg/m2) and </a:t>
            </a:r>
            <a:r>
              <a:rPr lang="en-US" dirty="0" smtClean="0">
                <a:solidFill>
                  <a:srgbClr val="FF0000"/>
                </a:solidFill>
              </a:rPr>
              <a:t>overweight.</a:t>
            </a:r>
          </a:p>
          <a:p>
            <a:r>
              <a:rPr lang="en-US" dirty="0" smtClean="0"/>
              <a:t>Noninvasive </a:t>
            </a:r>
            <a:r>
              <a:rPr lang="en-US" dirty="0" smtClean="0">
                <a:solidFill>
                  <a:srgbClr val="FF0000"/>
                </a:solidFill>
              </a:rPr>
              <a:t>biomarkers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C00000"/>
                </a:solidFill>
              </a:rPr>
              <a:t>panels of biomarkers</a:t>
            </a:r>
            <a:r>
              <a:rPr lang="en-US" dirty="0" smtClean="0"/>
              <a:t> for the diagnosis of NASH are </a:t>
            </a:r>
            <a:r>
              <a:rPr lang="en-US" dirty="0" smtClean="0">
                <a:solidFill>
                  <a:srgbClr val="92D050"/>
                </a:solidFill>
              </a:rPr>
              <a:t>cheaper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reliable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B050"/>
                </a:solidFill>
              </a:rPr>
              <a:t>reproducible.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Diet and exercise </a:t>
            </a:r>
          </a:p>
          <a:p>
            <a:r>
              <a:rPr lang="en-US" dirty="0" smtClean="0"/>
              <a:t>Pharmacological treatments</a:t>
            </a:r>
          </a:p>
          <a:p>
            <a:pPr lvl="1"/>
            <a:r>
              <a:rPr lang="en-US" dirty="0" smtClean="0"/>
              <a:t>Insulin sensitizers</a:t>
            </a:r>
          </a:p>
          <a:p>
            <a:pPr lvl="1"/>
            <a:r>
              <a:rPr lang="en-US" dirty="0" smtClean="0"/>
              <a:t>Antioxidants</a:t>
            </a:r>
          </a:p>
          <a:p>
            <a:pPr lvl="1"/>
            <a:r>
              <a:rPr lang="en-US" dirty="0" smtClean="0"/>
              <a:t>Anti  TNF â agents</a:t>
            </a:r>
          </a:p>
          <a:p>
            <a:pPr lvl="1"/>
            <a:r>
              <a:rPr lang="en-US" dirty="0" err="1" smtClean="0"/>
              <a:t>Orlistat</a:t>
            </a:r>
            <a:endParaRPr lang="en-US" dirty="0" smtClean="0"/>
          </a:p>
          <a:p>
            <a:pPr lvl="1"/>
            <a:r>
              <a:rPr lang="en-US" dirty="0" smtClean="0"/>
              <a:t>UDCA</a:t>
            </a:r>
          </a:p>
          <a:p>
            <a:pPr lvl="1"/>
            <a:r>
              <a:rPr lang="en-US" dirty="0" smtClean="0"/>
              <a:t>Antihypertensive drugs</a:t>
            </a:r>
          </a:p>
          <a:p>
            <a:pPr lvl="1"/>
            <a:r>
              <a:rPr lang="en-US" dirty="0" smtClean="0"/>
              <a:t>Lipid lowering drugs</a:t>
            </a:r>
          </a:p>
          <a:p>
            <a:pPr lvl="1"/>
            <a:r>
              <a:rPr lang="en-US" dirty="0" err="1" smtClean="0"/>
              <a:t>Betaine</a:t>
            </a:r>
            <a:endParaRPr lang="en-US" dirty="0" smtClean="0"/>
          </a:p>
          <a:p>
            <a:pPr lvl="1"/>
            <a:r>
              <a:rPr lang="en-US" dirty="0" smtClean="0"/>
              <a:t>L- </a:t>
            </a:r>
            <a:r>
              <a:rPr lang="en-US" dirty="0" err="1" smtClean="0"/>
              <a:t>carnitine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Bariatric surgery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491814_sgHXAcd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357686" y="5929330"/>
            <a:ext cx="4455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Thanks for your attention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Type 2 diabetes</a:t>
            </a:r>
            <a:r>
              <a:rPr lang="fa-IR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is considered a </a:t>
            </a:r>
            <a:r>
              <a:rPr lang="en-US" dirty="0" smtClean="0">
                <a:solidFill>
                  <a:srgbClr val="FF0000"/>
                </a:solidFill>
              </a:rPr>
              <a:t>major risk factor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00B050"/>
                </a:solidFill>
              </a:rPr>
              <a:t>advanced</a:t>
            </a:r>
            <a:r>
              <a:rPr lang="fa-IR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liver disease </a:t>
            </a:r>
            <a:r>
              <a:rPr lang="en-US" dirty="0" smtClean="0"/>
              <a:t>in patients with</a:t>
            </a:r>
            <a:r>
              <a:rPr lang="fa-IR" dirty="0" smtClean="0"/>
              <a:t> </a:t>
            </a:r>
            <a:r>
              <a:rPr lang="en-US" dirty="0" smtClean="0"/>
              <a:t>NAFLD</a:t>
            </a:r>
            <a:r>
              <a:rPr lang="fa-IR" dirty="0" smtClean="0"/>
              <a:t>.</a:t>
            </a:r>
            <a:endParaRPr lang="en-US" dirty="0" smtClean="0"/>
          </a:p>
          <a:p>
            <a:r>
              <a:rPr lang="en-US" dirty="0" smtClean="0"/>
              <a:t>Approximately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10–22%</a:t>
            </a:r>
            <a:r>
              <a:rPr lang="en-US" dirty="0" smtClean="0"/>
              <a:t> of patients with NAFLD</a:t>
            </a:r>
            <a:r>
              <a:rPr lang="fa-IR" dirty="0" smtClean="0"/>
              <a:t> </a:t>
            </a:r>
            <a:r>
              <a:rPr lang="en-US" dirty="0" smtClean="0"/>
              <a:t>have the</a:t>
            </a:r>
            <a:r>
              <a:rPr lang="en-US" dirty="0" smtClean="0">
                <a:solidFill>
                  <a:srgbClr val="C00000"/>
                </a:solidFill>
              </a:rPr>
              <a:t> progressive subtype </a:t>
            </a:r>
            <a:r>
              <a:rPr lang="en-US" dirty="0" smtClean="0"/>
              <a:t>of NAFLD</a:t>
            </a:r>
            <a:r>
              <a:rPr lang="fa-IR" dirty="0" smtClean="0"/>
              <a:t>  </a:t>
            </a:r>
            <a:r>
              <a:rPr lang="en-US" dirty="0" smtClean="0"/>
              <a:t>termed nonalcoholic </a:t>
            </a:r>
            <a:r>
              <a:rPr lang="en-US" dirty="0" err="1" smtClean="0"/>
              <a:t>steatohepatitis</a:t>
            </a:r>
            <a:r>
              <a:rPr lang="fa-IR" dirty="0" smtClean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(NASH), </a:t>
            </a:r>
            <a:r>
              <a:rPr lang="en-US" dirty="0" smtClean="0"/>
              <a:t>which can result in </a:t>
            </a:r>
            <a:r>
              <a:rPr lang="en-US" dirty="0" smtClean="0">
                <a:solidFill>
                  <a:srgbClr val="00B0F0"/>
                </a:solidFill>
              </a:rPr>
              <a:t>cirrhosis</a:t>
            </a:r>
            <a:r>
              <a:rPr lang="en-US" dirty="0" smtClean="0"/>
              <a:t>, </a:t>
            </a:r>
            <a:r>
              <a:rPr lang="en-US" dirty="0" err="1" smtClean="0"/>
              <a:t>hepatocellular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carcinoma</a:t>
            </a:r>
            <a:r>
              <a:rPr lang="en-US" dirty="0" smtClean="0"/>
              <a:t>, and liver</a:t>
            </a:r>
            <a:r>
              <a:rPr lang="fa-IR" dirty="0" smtClean="0"/>
              <a:t> </a:t>
            </a:r>
            <a:r>
              <a:rPr lang="en-US" dirty="0" smtClean="0"/>
              <a:t>related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mortality</a:t>
            </a:r>
            <a:r>
              <a:rPr lang="fa-IR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fa-I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43306" y="6215082"/>
            <a:ext cx="4805386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Care Publish Ahead of Print, published online April 17, 2015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Insulin resistance </a:t>
            </a:r>
            <a:r>
              <a:rPr lang="en-US" dirty="0" smtClean="0"/>
              <a:t>impairs the</a:t>
            </a:r>
            <a:r>
              <a:rPr lang="fa-IR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suppression of </a:t>
            </a:r>
            <a:r>
              <a:rPr lang="en-US" dirty="0" err="1" smtClean="0">
                <a:solidFill>
                  <a:srgbClr val="C00000"/>
                </a:solidFill>
              </a:rPr>
              <a:t>lipolysis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fa-IR" dirty="0" smtClean="0"/>
          </a:p>
          <a:p>
            <a:r>
              <a:rPr lang="en-US" dirty="0" smtClean="0"/>
              <a:t>This leads to</a:t>
            </a:r>
            <a:r>
              <a:rPr lang="fa-IR" dirty="0" smtClean="0"/>
              <a:t> </a:t>
            </a:r>
            <a:r>
              <a:rPr lang="en-US" dirty="0" smtClean="0"/>
              <a:t>an </a:t>
            </a:r>
            <a:r>
              <a:rPr lang="en-US" dirty="0" smtClean="0">
                <a:solidFill>
                  <a:srgbClr val="C00000"/>
                </a:solidFill>
              </a:rPr>
              <a:t>increased release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92D050"/>
                </a:solidFill>
              </a:rPr>
              <a:t>free fatty </a:t>
            </a:r>
            <a:r>
              <a:rPr lang="en-US" dirty="0" smtClean="0"/>
              <a:t>acids</a:t>
            </a:r>
            <a:r>
              <a:rPr lang="fa-IR" dirty="0" smtClean="0"/>
              <a:t> </a:t>
            </a:r>
            <a:r>
              <a:rPr lang="en-US" dirty="0" smtClean="0"/>
              <a:t>from adipose tissue so that more are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delivered</a:t>
            </a:r>
            <a:r>
              <a:rPr lang="en-US" dirty="0" smtClean="0"/>
              <a:t> to and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taken</a:t>
            </a:r>
            <a:r>
              <a:rPr lang="en-US" dirty="0" smtClean="0"/>
              <a:t> up by the liver.</a:t>
            </a:r>
          </a:p>
          <a:p>
            <a:endParaRPr lang="en-US" dirty="0" smtClean="0"/>
          </a:p>
          <a:p>
            <a:r>
              <a:rPr lang="en-US" dirty="0" smtClean="0"/>
              <a:t>Given the </a:t>
            </a:r>
            <a:r>
              <a:rPr lang="en-US" dirty="0" smtClean="0">
                <a:solidFill>
                  <a:srgbClr val="7030A0"/>
                </a:solidFill>
              </a:rPr>
              <a:t>strong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associations</a:t>
            </a:r>
            <a:r>
              <a:rPr lang="en-US" dirty="0" smtClean="0"/>
              <a:t> between </a:t>
            </a:r>
            <a:r>
              <a:rPr lang="en-US" dirty="0" smtClean="0">
                <a:solidFill>
                  <a:srgbClr val="FF0000"/>
                </a:solidFill>
              </a:rPr>
              <a:t>NAFLD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FF0000"/>
                </a:solidFill>
              </a:rPr>
              <a:t>metabolic syndrome </a:t>
            </a:r>
            <a:r>
              <a:rPr lang="en-US" dirty="0" smtClean="0"/>
              <a:t>risk factors, patients with NAFLD would be expected to have an </a:t>
            </a:r>
            <a:r>
              <a:rPr lang="en-US" dirty="0" smtClean="0">
                <a:solidFill>
                  <a:srgbClr val="0070C0"/>
                </a:solidFill>
              </a:rPr>
              <a:t>increased risk of CVD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NAFLD is </a:t>
            </a:r>
            <a:r>
              <a:rPr lang="en-US" dirty="0" smtClean="0">
                <a:solidFill>
                  <a:srgbClr val="00B050"/>
                </a:solidFill>
              </a:rPr>
              <a:t>associated</a:t>
            </a:r>
            <a:r>
              <a:rPr lang="en-US" dirty="0" smtClean="0"/>
              <a:t> with greater </a:t>
            </a:r>
            <a:r>
              <a:rPr lang="en-US" dirty="0" smtClean="0">
                <a:solidFill>
                  <a:srgbClr val="FF0000"/>
                </a:solidFill>
              </a:rPr>
              <a:t>overall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mortality </a:t>
            </a:r>
            <a:r>
              <a:rPr lang="en-US" dirty="0" smtClean="0"/>
              <a:t>and predicts the risk of future </a:t>
            </a:r>
            <a:r>
              <a:rPr lang="en-US" dirty="0" smtClean="0">
                <a:solidFill>
                  <a:srgbClr val="7030A0"/>
                </a:solidFill>
              </a:rPr>
              <a:t>cardiovascular</a:t>
            </a:r>
            <a:r>
              <a:rPr lang="fa-IR" dirty="0" smtClean="0"/>
              <a:t> </a:t>
            </a:r>
            <a:r>
              <a:rPr lang="en-US" dirty="0" smtClean="0"/>
              <a:t>disease (CVD) events </a:t>
            </a:r>
            <a:r>
              <a:rPr lang="en-US" dirty="0" smtClean="0">
                <a:solidFill>
                  <a:srgbClr val="00B0F0"/>
                </a:solidFill>
              </a:rPr>
              <a:t>independently</a:t>
            </a:r>
            <a:r>
              <a:rPr lang="fa-IR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of classic and well-known </a:t>
            </a:r>
            <a:r>
              <a:rPr lang="en-US" dirty="0" smtClean="0">
                <a:solidFill>
                  <a:srgbClr val="92D050"/>
                </a:solidFill>
              </a:rPr>
              <a:t>metabolic</a:t>
            </a:r>
            <a:r>
              <a:rPr lang="fa-IR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risk factors</a:t>
            </a:r>
            <a:r>
              <a:rPr lang="fa-IR" dirty="0" smtClean="0"/>
              <a:t>.</a:t>
            </a:r>
          </a:p>
          <a:p>
            <a:endParaRPr lang="fa-IR" dirty="0" smtClean="0"/>
          </a:p>
          <a:p>
            <a:r>
              <a:rPr lang="en-US" dirty="0" smtClean="0"/>
              <a:t>Type 2 diabetic individuals with NAFLD</a:t>
            </a:r>
            <a:r>
              <a:rPr lang="fa-IR" dirty="0" smtClean="0"/>
              <a:t> </a:t>
            </a:r>
            <a:r>
              <a:rPr lang="en-US" dirty="0" smtClean="0"/>
              <a:t>have significantly </a:t>
            </a:r>
            <a:r>
              <a:rPr lang="en-US" dirty="0" smtClean="0">
                <a:solidFill>
                  <a:srgbClr val="0070C0"/>
                </a:solidFill>
              </a:rPr>
              <a:t>higher rates </a:t>
            </a:r>
            <a:r>
              <a:rPr lang="en-US" dirty="0" smtClean="0"/>
              <a:t>of prevalent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coronary,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cerebrovascular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peripheral</a:t>
            </a:r>
            <a:r>
              <a:rPr lang="fa-IR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vascular </a:t>
            </a:r>
            <a:r>
              <a:rPr lang="en-US" dirty="0" smtClean="0"/>
              <a:t>diseases than their counterparts</a:t>
            </a:r>
            <a:r>
              <a:rPr lang="fa-IR" dirty="0" smtClean="0"/>
              <a:t> </a:t>
            </a:r>
            <a:r>
              <a:rPr lang="en-US" dirty="0" smtClean="0"/>
              <a:t>without NAFLD.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33948" cy="365125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Care Publish Ahead of Print, published online April 17,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5322</TotalTime>
  <Words>2872</Words>
  <Application>Microsoft Office PowerPoint</Application>
  <PresentationFormat>On-screen Show (4:3)</PresentationFormat>
  <Paragraphs>219</Paragraphs>
  <Slides>64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PowerPoint Presentation</vt:lpstr>
      <vt:lpstr>    </vt:lpstr>
      <vt:lpstr> Agenda </vt:lpstr>
      <vt:lpstr> Agenda 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message</vt:lpstr>
      <vt:lpstr>PowerPoint Presentation</vt:lpstr>
      <vt:lpstr>PowerPoint Presentation</vt:lpstr>
      <vt:lpstr>PowerPoint Presentation</vt:lpstr>
      <vt:lpstr>PowerPoint Presentation</vt:lpstr>
      <vt:lpstr>Comparison of participant characteristics across gradings of steatosis</vt:lpstr>
      <vt:lpstr>Key message</vt:lpstr>
      <vt:lpstr>  Prevalence of Fatty Liver Disease among Type 2 Diabetes  Mellitus Patients and its Relation to Insulin Resistance  S Merat*, S Yarahmadi, S Tahaghoghi, Z Alizadeh, N Sedighi, N Mansournia, </vt:lpstr>
      <vt:lpstr>PowerPoint Presentation</vt:lpstr>
      <vt:lpstr>Comparison of study parameters between diabetic patients with and without NAFLD.</vt:lpstr>
      <vt:lpstr>PowerPoint Presentation</vt:lpstr>
      <vt:lpstr>Key message</vt:lpstr>
      <vt:lpstr>High Prevalence of Nonalcoholic Fatty Liver Disease in Patients with Type 2 Diabetes Mellitus and Normal Plasma Aminotransferase Level  Paola Portillo Sanchez, Fernando BrilMaryann Maximos,Romina Lomonaco, Diane Biernacki,</vt:lpstr>
      <vt:lpstr>PowerPoint Presentation</vt:lpstr>
      <vt:lpstr>Clinical characteristics of non-obese and obese patients with T2DM and normal liver aminotransferases</vt:lpstr>
      <vt:lpstr>PowerPoint Presentation</vt:lpstr>
      <vt:lpstr>PowerPoint Presentation</vt:lpstr>
      <vt:lpstr>Key message</vt:lpstr>
      <vt:lpstr>Predictors of Non-Alcoholic Fatty Liver Disease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 of type 2 diabetic patients, with and without non-alcoholic fatty liver disease in ultrasonography</vt:lpstr>
      <vt:lpstr>PowerPoint Presentation</vt:lpstr>
      <vt:lpstr>PowerPoint Presentation</vt:lpstr>
      <vt:lpstr>PowerPoint Presentation</vt:lpstr>
      <vt:lpstr>Multivariate logistic regression for Non-alcoholic fatty liver disease (NAFLD) in 76 subjects with type 2 diabetes</vt:lpstr>
      <vt:lpstr>PowerPoint Presentation</vt:lpstr>
      <vt:lpstr>Key message</vt:lpstr>
      <vt:lpstr>Clinical Model for NASH and Advanced Fibrosis in Adult Patients With Diabetes and NAFLD: Guidelines for Referral in NAFLD  Jessica Bazick, Michele Donithan,Brent A. Neuschwander-Tetri, David Kleiner, Elizabeth M. Brunt,</vt:lpstr>
      <vt:lpstr>PowerPoint Presentation</vt:lpstr>
      <vt:lpstr>PowerPoint Presentation</vt:lpstr>
      <vt:lpstr>PowerPoint Presentation</vt:lpstr>
      <vt:lpstr>PowerPoint Presentation</vt:lpstr>
      <vt:lpstr>Key message</vt:lpstr>
      <vt:lpstr>Noninvasive biomarkers for the diagnosis of steatohepatitis and advanced fibrosis in NAFLD Steven G Pearce†, Nirav C Thosani† and Jen-Jung Pan*</vt:lpstr>
      <vt:lpstr>PowerPoint Presentation</vt:lpstr>
      <vt:lpstr>PowerPoint Presentation</vt:lpstr>
      <vt:lpstr>PowerPoint Presentation</vt:lpstr>
      <vt:lpstr>Key message</vt:lpstr>
      <vt:lpstr>PowerPoint Presentation</vt:lpstr>
      <vt:lpstr>End point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Hosna</dc:creator>
  <cp:lastModifiedBy>bijan</cp:lastModifiedBy>
  <cp:revision>555</cp:revision>
  <dcterms:created xsi:type="dcterms:W3CDTF">2014-11-30T13:15:01Z</dcterms:created>
  <dcterms:modified xsi:type="dcterms:W3CDTF">2015-05-26T18:29:14Z</dcterms:modified>
</cp:coreProperties>
</file>