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0"/>
  </p:notesMasterIdLst>
  <p:sldIdLst>
    <p:sldId id="366" r:id="rId2"/>
    <p:sldId id="365" r:id="rId3"/>
    <p:sldId id="346" r:id="rId4"/>
    <p:sldId id="367" r:id="rId5"/>
    <p:sldId id="414" r:id="rId6"/>
    <p:sldId id="368" r:id="rId7"/>
    <p:sldId id="370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2" r:id="rId16"/>
    <p:sldId id="381" r:id="rId17"/>
    <p:sldId id="383" r:id="rId18"/>
    <p:sldId id="384" r:id="rId19"/>
    <p:sldId id="420" r:id="rId20"/>
    <p:sldId id="390" r:id="rId21"/>
    <p:sldId id="391" r:id="rId22"/>
    <p:sldId id="392" r:id="rId23"/>
    <p:sldId id="421" r:id="rId24"/>
    <p:sldId id="385" r:id="rId25"/>
    <p:sldId id="387" r:id="rId26"/>
    <p:sldId id="388" r:id="rId27"/>
    <p:sldId id="422" r:id="rId28"/>
    <p:sldId id="432" r:id="rId29"/>
    <p:sldId id="418" r:id="rId30"/>
    <p:sldId id="389" r:id="rId31"/>
    <p:sldId id="396" r:id="rId32"/>
    <p:sldId id="393" r:id="rId33"/>
    <p:sldId id="397" r:id="rId34"/>
    <p:sldId id="394" r:id="rId35"/>
    <p:sldId id="423" r:id="rId36"/>
    <p:sldId id="424" r:id="rId37"/>
    <p:sldId id="395" r:id="rId38"/>
    <p:sldId id="398" r:id="rId39"/>
    <p:sldId id="425" r:id="rId40"/>
    <p:sldId id="419" r:id="rId41"/>
    <p:sldId id="400" r:id="rId42"/>
    <p:sldId id="401" r:id="rId43"/>
    <p:sldId id="402" r:id="rId44"/>
    <p:sldId id="403" r:id="rId45"/>
    <p:sldId id="404" r:id="rId46"/>
    <p:sldId id="426" r:id="rId47"/>
    <p:sldId id="405" r:id="rId48"/>
    <p:sldId id="407" r:id="rId49"/>
    <p:sldId id="408" r:id="rId50"/>
    <p:sldId id="409" r:id="rId51"/>
    <p:sldId id="427" r:id="rId52"/>
    <p:sldId id="417" r:id="rId53"/>
    <p:sldId id="415" r:id="rId54"/>
    <p:sldId id="428" r:id="rId55"/>
    <p:sldId id="412" r:id="rId56"/>
    <p:sldId id="429" r:id="rId57"/>
    <p:sldId id="431" r:id="rId58"/>
    <p:sldId id="32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EB2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8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2E2C5-A8CE-40EB-85F8-E9E2B3967E1D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484E3-EB6B-4EE5-BA36-215EA0E55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5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overall rate of tumor increase was 1.4% (95% CI, 0.1 and 2.8).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84E3-EB6B-4EE5-BA36-215EA0E55F8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smtClean="0"/>
              <a:t>The achievement of </a:t>
            </a:r>
            <a:r>
              <a:rPr lang="en-US" sz="1200" b="0" dirty="0" smtClean="0">
                <a:solidFill>
                  <a:srgbClr val="C00000"/>
                </a:solidFill>
              </a:rPr>
              <a:t>both hormonal and volumetric endpoints</a:t>
            </a:r>
            <a:r>
              <a:rPr lang="en-US" sz="1200" b="0" baseline="0" dirty="0" smtClean="0">
                <a:solidFill>
                  <a:srgbClr val="C00000"/>
                </a:solidFill>
              </a:rPr>
              <a:t> </a:t>
            </a:r>
            <a:r>
              <a:rPr lang="en-US" sz="1200" b="0" dirty="0" smtClean="0"/>
              <a:t>was obtained in </a:t>
            </a:r>
            <a:r>
              <a:rPr lang="en-US" sz="1200" b="0" dirty="0" smtClean="0">
                <a:solidFill>
                  <a:srgbClr val="C00000"/>
                </a:solidFill>
              </a:rPr>
              <a:t>44.8%</a:t>
            </a:r>
            <a:r>
              <a:rPr lang="en-US" sz="1200" b="0" dirty="0" smtClean="0"/>
              <a:t> of patients.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higher the basal GH values and the greater the GH/IGF-I changes on treatment, the greater the tumor shrinkage.</a:t>
            </a:r>
            <a:endParaRPr lang="en-US" sz="1200" b="0" dirty="0" smtClean="0"/>
          </a:p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84E3-EB6B-4EE5-BA36-215EA0E55F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9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Radiotherapy was associated with an increased risk of mortality, which occurred in patients with the more locally advanced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84E3-EB6B-4EE5-BA36-215EA0E55F8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proportion of patients with normal IGF-I levels remained stable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84E3-EB6B-4EE5-BA36-215EA0E55F8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Biochemical control was achieved by significantly more pasireotide LAR patients than octreotide LAR patients (31.3% vs 19.2%;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.007; 35.8% vs 20.9% when including patients with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IGF-1 below the lower normal limit).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484E3-EB6B-4EE5-BA36-215EA0E55F8E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6D372C-F4BB-4D0F-BAAD-AAD019DD97CF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A4E375-F3D6-4D44-A409-AA1A59019A0F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C485-A4DA-4E19-9637-A1A3DEB2FA0A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9411D-C42A-4CA2-AF30-32587316CC51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B215A-22B9-4166-9EF6-8B5C20BDE952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B22AF-F930-49FB-83A9-7BD3AA27171E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135EA-673D-425F-9969-711B5362E3C4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300F5-3C20-4A8D-8573-1E5CB18F7D62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1C983-BB83-496D-89F2-9D10D5C3C474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10D49F-3F8A-4424-A474-F319A0104868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92A4BE-8F43-4CF6-8627-A965959200CE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ABE96C-6D79-4AB8-8E78-603CE8A6D18F}" type="datetime1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Biochemical efficacy of secondary SRL therapy and primary SC Octreotide therapy</a:t>
            </a:r>
            <a:endParaRPr lang="en-US" sz="28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2057400" y="4495800"/>
            <a:ext cx="7086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579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C00000"/>
                </a:solidFill>
              </a:rPr>
              <a:t>Too few studies were available with which to directly compare the different   drug preparations when used as primary therapy.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1066800"/>
            <a:ext cx="24384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19400" y="1828800"/>
            <a:ext cx="2209800" cy="838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1676400"/>
            <a:ext cx="1295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Overall, </a:t>
            </a:r>
            <a:r>
              <a:rPr lang="en-US" sz="2400" dirty="0" smtClean="0">
                <a:solidFill>
                  <a:srgbClr val="C00000"/>
                </a:solidFill>
              </a:rPr>
              <a:t>pretherapy GH level </a:t>
            </a:r>
            <a:r>
              <a:rPr lang="en-US" sz="2400" dirty="0" smtClean="0"/>
              <a:t>was a negative predictor of meeting biochemical criteria for control with SRL therapy (B= -0.00472; </a:t>
            </a:r>
            <a:r>
              <a:rPr lang="en-US" sz="2400" i="1" dirty="0" smtClean="0"/>
              <a:t>P=0.05):</a:t>
            </a:r>
          </a:p>
          <a:p>
            <a:pPr algn="just">
              <a:buNone/>
            </a:pPr>
            <a:r>
              <a:rPr lang="en-US" sz="2400" i="1" dirty="0" smtClean="0"/>
              <a:t>   </a:t>
            </a:r>
            <a:r>
              <a:rPr lang="en-US" sz="2400" dirty="0" smtClean="0"/>
              <a:t>Octreotide LAR (</a:t>
            </a:r>
            <a:r>
              <a:rPr lang="en-US" sz="2400" i="1" dirty="0" smtClean="0"/>
              <a:t>B=  -0.00121; P=0.83)</a:t>
            </a:r>
          </a:p>
          <a:p>
            <a:pPr algn="just"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Lanreotide SR </a:t>
            </a:r>
            <a:r>
              <a:rPr lang="en-US" sz="2400" dirty="0" smtClean="0"/>
              <a:t>(</a:t>
            </a:r>
            <a:r>
              <a:rPr lang="en-US" sz="2400" i="1" dirty="0" smtClean="0"/>
              <a:t>B= -0.0105; P=0.0145)</a:t>
            </a:r>
          </a:p>
          <a:p>
            <a:pPr algn="just">
              <a:buNone/>
            </a:pPr>
            <a:r>
              <a:rPr lang="en-US" sz="2400" i="1" dirty="0" smtClean="0"/>
              <a:t>   </a:t>
            </a:r>
            <a:r>
              <a:rPr lang="en-US" sz="2400" dirty="0" smtClean="0"/>
              <a:t>Primary octreotide (</a:t>
            </a:r>
            <a:r>
              <a:rPr lang="en-US" sz="2400" i="1" dirty="0" smtClean="0"/>
              <a:t>B= -0.00341; P=0.18)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u="sng" dirty="0" smtClean="0"/>
              <a:t>Baseline IGF-I </a:t>
            </a:r>
            <a:r>
              <a:rPr lang="en-US" sz="2400" dirty="0" smtClean="0"/>
              <a:t>was </a:t>
            </a:r>
            <a:r>
              <a:rPr lang="en-US" sz="2400" u="sng" dirty="0" smtClean="0"/>
              <a:t>not</a:t>
            </a:r>
            <a:r>
              <a:rPr lang="en-US" sz="2400" dirty="0" smtClean="0"/>
              <a:t> a significant predictor of efficacy.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Preselection</a:t>
            </a:r>
            <a:r>
              <a:rPr lang="en-US" sz="2400" dirty="0" smtClean="0"/>
              <a:t> was a positive predictor of IGF-I normalization rate (</a:t>
            </a:r>
            <a:r>
              <a:rPr lang="en-US" sz="2400" i="1" dirty="0" smtClean="0"/>
              <a:t>B=  0.1213; P=0.04), </a:t>
            </a:r>
            <a:r>
              <a:rPr lang="en-US" sz="2400" dirty="0" smtClean="0"/>
              <a:t>which</a:t>
            </a:r>
            <a:r>
              <a:rPr lang="en-US" sz="2400" i="1" dirty="0" smtClean="0"/>
              <a:t> </a:t>
            </a:r>
            <a:r>
              <a:rPr lang="en-US" sz="2400" dirty="0" smtClean="0"/>
              <a:t>was greater among preselected than unselected subjects (</a:t>
            </a:r>
            <a:r>
              <a:rPr lang="en-US" sz="2400" i="1" dirty="0" smtClean="0"/>
              <a:t>B=  0.1472;P=0.0475).</a:t>
            </a: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smtClean="0"/>
              <a:t>Biochemical response prediction: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Tumor shrinkage on SRL therapy</a:t>
            </a:r>
            <a:endParaRPr lang="en-US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001000" y="2362200"/>
            <a:ext cx="8382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001000" y="4648200"/>
            <a:ext cx="8382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1000" y="1143000"/>
            <a:ext cx="914400" cy="346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efficacy of </a:t>
            </a:r>
            <a:r>
              <a:rPr lang="en-US" b="1" i="1" dirty="0" smtClean="0">
                <a:solidFill>
                  <a:srgbClr val="C00000"/>
                </a:solidFill>
              </a:rPr>
              <a:t>octreotide LAR </a:t>
            </a:r>
            <a:r>
              <a:rPr lang="en-US" dirty="0" smtClean="0"/>
              <a:t>is greater than lanreotide SR among subjects </a:t>
            </a:r>
            <a:r>
              <a:rPr lang="en-US" dirty="0" smtClean="0">
                <a:solidFill>
                  <a:srgbClr val="C00000"/>
                </a:solidFill>
              </a:rPr>
              <a:t>unselected</a:t>
            </a:r>
            <a:r>
              <a:rPr lang="en-US" dirty="0" smtClean="0"/>
              <a:t> for prior somatostatin analog responsiveness.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Biochemical efficacy is similar, but </a:t>
            </a:r>
            <a:r>
              <a:rPr lang="en-US" dirty="0" smtClean="0">
                <a:solidFill>
                  <a:srgbClr val="00B0F0"/>
                </a:solidFill>
              </a:rPr>
              <a:t>tumor shrinkage </a:t>
            </a:r>
            <a:r>
              <a:rPr lang="en-US" dirty="0" smtClean="0"/>
              <a:t>is greater when these drugs are given as </a:t>
            </a:r>
            <a:r>
              <a:rPr lang="en-US" dirty="0" smtClean="0">
                <a:solidFill>
                  <a:srgbClr val="00B0F0"/>
                </a:solidFill>
              </a:rPr>
              <a:t>primary</a:t>
            </a:r>
            <a:r>
              <a:rPr lang="en-US" dirty="0" smtClean="0"/>
              <a:t> </a:t>
            </a:r>
            <a:r>
              <a:rPr lang="en-US" i="1" dirty="0" smtClean="0"/>
              <a:t>vs. </a:t>
            </a:r>
            <a:r>
              <a:rPr lang="en-US" dirty="0" smtClean="0"/>
              <a:t>secondary therapy.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607266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JCEM 2006; 91: 1397-1403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685800"/>
            <a:ext cx="2667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81000"/>
            <a:ext cx="14859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2098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Objective: </a:t>
            </a:r>
            <a:r>
              <a:rPr lang="en-US" sz="2000" dirty="0" smtClean="0"/>
              <a:t>Evaluation of primary pharmacological treatment in acromegaly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Design: </a:t>
            </a:r>
            <a:r>
              <a:rPr lang="en-US" sz="2000" dirty="0" smtClean="0"/>
              <a:t>Open prospective study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Patients: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67 consecutive patients (36 women; age, 54.9 ±14.2 yr; 72% bearing macroadenoma)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Intervention: </a:t>
            </a:r>
            <a:r>
              <a:rPr lang="en-US" sz="2000" dirty="0" smtClean="0"/>
              <a:t>Individually tailored octreotide LAR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F/U: </a:t>
            </a:r>
            <a:r>
              <a:rPr lang="en-US" sz="2000" dirty="0" smtClean="0"/>
              <a:t>48 months (range, 6-108)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/>
                </a:solidFill>
              </a:rPr>
              <a:t>Main Outcome Measures: </a:t>
            </a:r>
            <a:r>
              <a:rPr lang="en-US" sz="2000" dirty="0" smtClean="0"/>
              <a:t>Safe GH (&lt;2.5 </a:t>
            </a:r>
            <a:r>
              <a:rPr lang="el-GR" sz="2000" dirty="0" smtClean="0"/>
              <a:t>μ</a:t>
            </a:r>
            <a:r>
              <a:rPr lang="en-US" sz="2000" dirty="0" smtClean="0"/>
              <a:t>g/liter), normal age-matched IGF-I levels, and tumor shrinkage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Of </a:t>
            </a:r>
            <a:r>
              <a:rPr lang="en-US" sz="2400" dirty="0"/>
              <a:t>the 67 patients entering the protocol, </a:t>
            </a:r>
            <a:r>
              <a:rPr lang="en-US" sz="2400" dirty="0">
                <a:solidFill>
                  <a:srgbClr val="00B0F0"/>
                </a:solidFill>
              </a:rPr>
              <a:t>34 stayed on </a:t>
            </a:r>
            <a:r>
              <a:rPr lang="en-US" sz="2400" dirty="0" smtClean="0">
                <a:solidFill>
                  <a:srgbClr val="00B0F0"/>
                </a:solidFill>
              </a:rPr>
              <a:t>OCLAR</a:t>
            </a:r>
            <a:r>
              <a:rPr lang="en-US" sz="2400" dirty="0" smtClean="0"/>
              <a:t> </a:t>
            </a:r>
            <a:r>
              <a:rPr lang="en-US" sz="2400" dirty="0"/>
              <a:t>(32 with normal and two with only mildly elevated GH and IGF-I levels). </a:t>
            </a:r>
          </a:p>
          <a:p>
            <a:pPr algn="just"/>
            <a:r>
              <a:rPr lang="en-US" sz="2400" dirty="0"/>
              <a:t>The other 33 patients elected to switch to alternative forms of therapy (surgery, lanreotide, or addition of cabergoline) within 6–84 months of </a:t>
            </a:r>
            <a:r>
              <a:rPr lang="en-US" sz="2400" dirty="0" smtClean="0"/>
              <a:t>OCLAR </a:t>
            </a:r>
            <a:r>
              <a:rPr lang="en-US" sz="2400" dirty="0"/>
              <a:t>even though in 23 of them </a:t>
            </a:r>
            <a:r>
              <a:rPr lang="en-US" sz="2400" dirty="0" smtClean="0"/>
              <a:t>either GH </a:t>
            </a:r>
            <a:r>
              <a:rPr lang="en-US" sz="2400" dirty="0"/>
              <a:t>or IGF-I concentrations became </a:t>
            </a:r>
            <a:r>
              <a:rPr lang="en-US" sz="2400" dirty="0" smtClean="0"/>
              <a:t>normal.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657600" y="3733800"/>
            <a:ext cx="914400" cy="346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06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619500" y="131717"/>
            <a:ext cx="914400" cy="346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05200" y="3733800"/>
            <a:ext cx="1066800" cy="346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Safe GH levels: 68.7%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Normal age-matched IGF-I values: 70.1%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Hormonal </a:t>
            </a:r>
            <a:r>
              <a:rPr lang="en-US" dirty="0" smtClean="0"/>
              <a:t>endpoints were </a:t>
            </a:r>
            <a:r>
              <a:rPr lang="en-US" dirty="0"/>
              <a:t>achieved </a:t>
            </a:r>
            <a:r>
              <a:rPr lang="en-US" dirty="0">
                <a:solidFill>
                  <a:srgbClr val="C00000"/>
                </a:solidFill>
              </a:rPr>
              <a:t>regardless of basal </a:t>
            </a:r>
            <a:r>
              <a:rPr lang="en-US" dirty="0" smtClean="0">
                <a:solidFill>
                  <a:srgbClr val="C00000"/>
                </a:solidFill>
              </a:rPr>
              <a:t>levels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GH/IGF-I decreased </a:t>
            </a:r>
            <a:r>
              <a:rPr lang="en-US" dirty="0">
                <a:solidFill>
                  <a:srgbClr val="C00000"/>
                </a:solidFill>
              </a:rPr>
              <a:t>mostly within 6–12 </a:t>
            </a:r>
            <a:r>
              <a:rPr lang="en-US" dirty="0" smtClean="0">
                <a:solidFill>
                  <a:srgbClr val="C00000"/>
                </a:solidFill>
              </a:rPr>
              <a:t>months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No difference in the achievement of hormonal </a:t>
            </a:r>
            <a:r>
              <a:rPr lang="en-US" dirty="0" smtClean="0"/>
              <a:t>endpoints was </a:t>
            </a:r>
            <a:r>
              <a:rPr lang="en-US" dirty="0"/>
              <a:t>observed between patients bearing macro- and </a:t>
            </a:r>
            <a:r>
              <a:rPr lang="en-US" dirty="0" smtClean="0"/>
              <a:t>microadenoma.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Tumor shrank in 82.1% of patients by </a:t>
            </a:r>
            <a:r>
              <a:rPr lang="en-US" sz="3200" i="1" dirty="0" smtClean="0">
                <a:solidFill>
                  <a:srgbClr val="00B0F0"/>
                </a:solidFill>
              </a:rPr>
              <a:t>62±31</a:t>
            </a:r>
            <a:r>
              <a:rPr lang="en-US" sz="3200" i="1" dirty="0">
                <a:solidFill>
                  <a:srgbClr val="00B0F0"/>
                </a:solidFill>
              </a:rPr>
              <a:t>%</a:t>
            </a:r>
            <a:br>
              <a:rPr lang="en-US" sz="3200" i="1" dirty="0">
                <a:solidFill>
                  <a:srgbClr val="00B0F0"/>
                </a:solidFill>
              </a:rPr>
            </a:br>
            <a:r>
              <a:rPr lang="en-US" sz="3200" i="1" dirty="0">
                <a:solidFill>
                  <a:srgbClr val="00B0F0"/>
                </a:solidFill>
              </a:rPr>
              <a:t>(range, 0–100</a:t>
            </a:r>
            <a:r>
              <a:rPr lang="en-US" sz="3200" i="1" dirty="0" smtClean="0">
                <a:solidFill>
                  <a:srgbClr val="00B0F0"/>
                </a:solidFill>
              </a:rPr>
              <a:t>%)</a:t>
            </a:r>
            <a:endParaRPr lang="en-US" sz="3200" i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152757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efficacy on GH/IGF-I levels in unselected patients and the outstanding volumetric control indicate that treatment with OCLAR may be the first therapeutic approach to all acromegalic patients not amenable to surgical cure.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Tumor shrinkage might also encourage the evaluation of primary OCLAR adoption in patients with initial visual field defects.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687111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Hengameh Abdi,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MD, Endocrinologist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Endocrine Research Center</a:t>
            </a:r>
          </a:p>
          <a:p>
            <a:pPr lvl="0" algn="ctr" fontAlgn="base"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lvl="0" algn="ctr" fontAlgn="base"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Shahid Beheshti University of Medical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</a:p>
          <a:p>
            <a:pPr lvl="0" algn="ctr" fontAlgn="base"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April 2015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i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Medical Therapy </a:t>
            </a:r>
            <a:b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in </a:t>
            </a: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en-US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Acromegaly</a:t>
            </a:r>
            <a: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en-US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86106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5791200"/>
            <a:ext cx="372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PLoS ONE 2012; 7(5): e36411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49" y="3664803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41 eligible studies with 1685 patients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Octreotide LAR: 748 patients, sc octreotide: 937 patients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Limitations: Most trials were open-label and had no control group.</a:t>
            </a:r>
          </a:p>
        </p:txBody>
      </p:sp>
    </p:spTree>
    <p:extLst>
      <p:ext uri="{BB962C8B-B14F-4D97-AF65-F5344CB8AC3E}">
        <p14:creationId xmlns:p14="http://schemas.microsoft.com/office/powerpoint/2010/main" val="23020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i="1" dirty="0" smtClean="0"/>
              <a:t>Tumor shrinkage: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Overall: </a:t>
            </a:r>
            <a:r>
              <a:rPr lang="it-IT" dirty="0" smtClean="0"/>
              <a:t>53% </a:t>
            </a:r>
            <a:r>
              <a:rPr lang="it-IT" dirty="0"/>
              <a:t>[95% CI: </a:t>
            </a:r>
            <a:r>
              <a:rPr lang="it-IT" dirty="0" smtClean="0"/>
              <a:t>45%-61%]</a:t>
            </a:r>
          </a:p>
          <a:p>
            <a:pPr marL="109728" indent="0">
              <a:buNone/>
            </a:pPr>
            <a:r>
              <a:rPr lang="it-IT" dirty="0"/>
              <a:t> </a:t>
            </a:r>
            <a:r>
              <a:rPr lang="it-IT" dirty="0" smtClean="0"/>
              <a:t>   OCLAR: 66% </a:t>
            </a:r>
            <a:r>
              <a:rPr lang="it-IT" dirty="0"/>
              <a:t>[95% CI: </a:t>
            </a:r>
            <a:r>
              <a:rPr lang="it-IT" dirty="0" smtClean="0"/>
              <a:t>57%-74%]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/>
              <a:t>W</a:t>
            </a:r>
            <a:r>
              <a:rPr lang="en-US" b="1" i="1" dirty="0" smtClean="0"/>
              <a:t>eighted </a:t>
            </a:r>
            <a:r>
              <a:rPr lang="en-US" b="1" i="1" dirty="0"/>
              <a:t>mean percentage reduction in tumor </a:t>
            </a:r>
            <a:r>
              <a:rPr lang="en-US" b="1" i="1" dirty="0" smtClean="0"/>
              <a:t>size: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Overall: </a:t>
            </a:r>
            <a:r>
              <a:rPr lang="en-US" dirty="0"/>
              <a:t>37.4% [95% CI: 22.4</a:t>
            </a:r>
            <a:r>
              <a:rPr lang="en-US" dirty="0" smtClean="0"/>
              <a:t>%-52.4%]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OCLAR: </a:t>
            </a:r>
            <a:r>
              <a:rPr lang="it-IT" dirty="0" smtClean="0"/>
              <a:t>50.6</a:t>
            </a:r>
            <a:r>
              <a:rPr lang="it-IT" dirty="0"/>
              <a:t>% [95% CI: </a:t>
            </a:r>
            <a:r>
              <a:rPr lang="it-IT" dirty="0" smtClean="0"/>
              <a:t>42.7%-58.4</a:t>
            </a:r>
            <a:r>
              <a:rPr lang="it-IT" dirty="0"/>
              <a:t>%]</a:t>
            </a:r>
            <a:endParaRPr lang="it-IT" dirty="0" smtClean="0"/>
          </a:p>
          <a:p>
            <a:pPr>
              <a:buFont typeface="Wingdings" pitchFamily="2" charset="2"/>
              <a:buChar char="§"/>
            </a:pPr>
            <a:endParaRPr lang="it-IT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Type of tumor measurement (</a:t>
            </a:r>
            <a:r>
              <a:rPr lang="en-US" dirty="0" smtClean="0">
                <a:solidFill>
                  <a:srgbClr val="C00000"/>
                </a:solidFill>
              </a:rPr>
              <a:t>volume</a:t>
            </a:r>
            <a:r>
              <a:rPr lang="en-US" dirty="0" smtClean="0"/>
              <a:t> </a:t>
            </a:r>
            <a:r>
              <a:rPr lang="en-US" i="1" dirty="0" smtClean="0"/>
              <a:t>vs</a:t>
            </a:r>
            <a:r>
              <a:rPr lang="en-US" dirty="0" smtClean="0"/>
              <a:t> linear) </a:t>
            </a:r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OR: 2.73; 95% CI:1.73–4.31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Type of SRL (</a:t>
            </a:r>
            <a:r>
              <a:rPr lang="en-US" dirty="0" smtClean="0">
                <a:solidFill>
                  <a:srgbClr val="C00000"/>
                </a:solidFill>
              </a:rPr>
              <a:t>OCLAR</a:t>
            </a:r>
            <a:r>
              <a:rPr lang="en-US" dirty="0" smtClean="0"/>
              <a:t> </a:t>
            </a:r>
            <a:r>
              <a:rPr lang="en-US" i="1" dirty="0" smtClean="0"/>
              <a:t>vs</a:t>
            </a:r>
            <a:r>
              <a:rPr lang="en-US" dirty="0" smtClean="0"/>
              <a:t> sc octreotide)</a:t>
            </a:r>
          </a:p>
          <a:p>
            <a:pPr algn="just">
              <a:buNone/>
            </a:pPr>
            <a:r>
              <a:rPr lang="en-US" sz="2800" dirty="0" smtClean="0"/>
              <a:t>   </a:t>
            </a:r>
            <a:r>
              <a:rPr lang="en-US" sz="2000" dirty="0" smtClean="0"/>
              <a:t>OR: 3.18; 95% CI:1.95–5.20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Treatment duration </a:t>
            </a:r>
            <a:r>
              <a:rPr lang="en-US" dirty="0" smtClean="0">
                <a:solidFill>
                  <a:srgbClr val="C00000"/>
                </a:solidFill>
              </a:rPr>
              <a:t>(&gt; 1 year </a:t>
            </a:r>
            <a:r>
              <a:rPr lang="en-US" i="1" dirty="0" smtClean="0"/>
              <a:t>vs</a:t>
            </a:r>
            <a:r>
              <a:rPr lang="en-US" dirty="0" smtClean="0"/>
              <a:t> &lt; 1 year)</a:t>
            </a:r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OR: 1.90; 95% CI: 1.02–3.55)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Pretherapy (</a:t>
            </a:r>
            <a:r>
              <a:rPr lang="en-US" dirty="0" smtClean="0">
                <a:solidFill>
                  <a:srgbClr val="C00000"/>
                </a:solidFill>
              </a:rPr>
              <a:t>Tx-naïve</a:t>
            </a:r>
            <a:r>
              <a:rPr lang="en-US" dirty="0" smtClean="0"/>
              <a:t> </a:t>
            </a:r>
            <a:r>
              <a:rPr lang="en-US" i="1" dirty="0" smtClean="0"/>
              <a:t>vs </a:t>
            </a:r>
            <a:r>
              <a:rPr lang="en-US" dirty="0" smtClean="0"/>
              <a:t>second-line therapy)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A positive relationship between tumor shrinkage and the achievement of ‘‘safe’’ GH levels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A positive correlation between tumor shrinkage and the attainment of normal IGF-I level</a:t>
            </a:r>
          </a:p>
          <a:p>
            <a:pPr algn="just">
              <a:buNone/>
            </a:pPr>
            <a:r>
              <a:rPr lang="en-US" sz="2000" i="1" dirty="0" smtClean="0"/>
              <a:t>  </a:t>
            </a:r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Determinants of tumor shrinkage:</a:t>
            </a:r>
            <a:br>
              <a:rPr lang="en-US" dirty="0" smtClean="0"/>
            </a:br>
            <a:r>
              <a:rPr lang="en-US" sz="3100" b="0" i="1" dirty="0" smtClean="0">
                <a:solidFill>
                  <a:schemeClr val="tx1"/>
                </a:solidFill>
                <a:effectLst/>
              </a:rPr>
              <a:t>(Univariate analysis)</a:t>
            </a:r>
            <a:endParaRPr lang="en-US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Octreotide LAR induces clinically relevant tumor shrinkage in more than half of patients with acromegaly.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1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6094988"/>
            <a:ext cx="677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Bogazzi F. European Journal of Endocrinology 2013; 169: 367-76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371600"/>
            <a:ext cx="42672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1905000"/>
            <a:ext cx="3429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43600" y="1447799"/>
            <a:ext cx="1143000" cy="4572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" y="3048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Study population: 438 consecutive patients (1966-2009)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Follow-up: 11.6 ± 7.9 yr</a:t>
            </a:r>
          </a:p>
          <a:p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Twenty patients (4.5%) died.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Age- and sex-adjusted SMR was 0.70 (95% CI 0.43–1.08).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6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Effects of therapies for acromegaly on mortality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955766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534400" y="3581400"/>
            <a:ext cx="6858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534400" y="43434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10886" y="4533900"/>
            <a:ext cx="1763486" cy="4191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34399" y="5105400"/>
            <a:ext cx="576943" cy="457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590800"/>
            <a:ext cx="870857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114800"/>
            <a:ext cx="13716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effect of SRL therapy alone or that following pituitary adenomectomy was comparable to that of curative neurosurgery on survival in non-diabetic patients; on the contrary, </a:t>
            </a:r>
            <a:r>
              <a:rPr lang="en-US" dirty="0" smtClean="0">
                <a:solidFill>
                  <a:srgbClr val="C00000"/>
                </a:solidFill>
              </a:rPr>
              <a:t>SRL therapy as the primary therapy</a:t>
            </a:r>
            <a:r>
              <a:rPr lang="en-US" dirty="0" smtClean="0"/>
              <a:t> may be </a:t>
            </a:r>
            <a:r>
              <a:rPr lang="en-US" dirty="0" smtClean="0">
                <a:solidFill>
                  <a:srgbClr val="C00000"/>
                </a:solidFill>
              </a:rPr>
              <a:t>less effective than adenomectomy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reducing mortality rate in diabetic patients.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SRLs are </a:t>
            </a:r>
            <a:r>
              <a:rPr lang="en-US" sz="2000" dirty="0" smtClean="0">
                <a:solidFill>
                  <a:srgbClr val="C00000"/>
                </a:solidFill>
              </a:rPr>
              <a:t>well tolerated </a:t>
            </a:r>
            <a:r>
              <a:rPr lang="en-US" sz="2000" dirty="0" smtClean="0"/>
              <a:t>in most patients and treatment discontinuations due to adverse events are generally related to transient gastrointestinal (GI) disturbances.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The most commonly reported adverse events are injection-site discomfort and erythema, GI disturbances (such as diarrhea, abdominal pain, nausea and vomiting), biliary sludge or gallstones, and abnormal glucose metabolism.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Most adverse events are transient and of mild-to-moderate intensity.</a:t>
            </a:r>
          </a:p>
          <a:p>
            <a:pPr algn="just">
              <a:buFont typeface="Wingdings 2" pitchFamily="18" charset="2"/>
              <a:buChar char="P"/>
            </a:pPr>
            <a:r>
              <a:rPr lang="en-US" sz="2000" dirty="0"/>
              <a:t>A recent </a:t>
            </a:r>
            <a:r>
              <a:rPr lang="en-US" sz="2000" dirty="0" smtClean="0"/>
              <a:t>meta-analysis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31 studies in patients treated with SRLs </a:t>
            </a:r>
            <a:r>
              <a:rPr lang="en-US" sz="2000" dirty="0" smtClean="0"/>
              <a:t>showed a </a:t>
            </a:r>
            <a:r>
              <a:rPr lang="en-US" sz="2000" dirty="0"/>
              <a:t>statistically significant decrease in fasting plasma </a:t>
            </a:r>
            <a:r>
              <a:rPr lang="en-US" sz="2000" dirty="0" smtClean="0"/>
              <a:t>insulin, but </a:t>
            </a:r>
            <a:r>
              <a:rPr lang="en-US" sz="2000" dirty="0"/>
              <a:t>without any significant change in fasting plasma </a:t>
            </a:r>
            <a:r>
              <a:rPr lang="en-US" sz="2000" dirty="0" smtClean="0"/>
              <a:t>glucose.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 SRLs: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791200"/>
            <a:ext cx="441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Fleseriu M. Pituitary 2011; 14:184–193</a:t>
            </a:r>
          </a:p>
          <a:p>
            <a:r>
              <a:rPr lang="en-US" sz="1600" i="1" dirty="0"/>
              <a:t>Mazziotti G</a:t>
            </a:r>
            <a:r>
              <a:rPr lang="en-US" sz="1600" i="1" dirty="0" smtClean="0"/>
              <a:t>, et al. JCEM 2009; 94:1500–1508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907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Dopamine Agonists</a:t>
            </a:r>
            <a:endParaRPr lang="en-US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Three forms of medical therapy: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Receptor-based, directed at the pituitary adenoma including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Somatostatin Receptor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igands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(SRLs)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Dopamine agonists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Directed at decreasing/blocking GH effects in the periphery including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growth hormone receptor antagonist</a:t>
            </a:r>
          </a:p>
          <a:p>
            <a:pPr marL="109728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9144000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5791200"/>
            <a:ext cx="304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JCEM 2011; 96: 1327-35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Objective: To </a:t>
            </a:r>
            <a:r>
              <a:rPr lang="en-US" sz="2400" dirty="0"/>
              <a:t>obtain a more accurate picture of the efficacy </a:t>
            </a:r>
            <a:r>
              <a:rPr lang="en-US" sz="2400" dirty="0" smtClean="0"/>
              <a:t>of cabergoline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acromegaly, both alone and in combination with somatostatin analogs.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15 studies (11 prospective; None were randomized or placebo-controlled)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Individual </a:t>
            </a:r>
            <a:r>
              <a:rPr lang="en-US" sz="2400" dirty="0"/>
              <a:t>data </a:t>
            </a:r>
            <a:r>
              <a:rPr lang="en-US" sz="2400" dirty="0" smtClean="0"/>
              <a:t>analysis (n=227)</a:t>
            </a:r>
          </a:p>
        </p:txBody>
      </p:sp>
    </p:spTree>
    <p:extLst>
      <p:ext uri="{BB962C8B-B14F-4D97-AF65-F5344CB8AC3E}">
        <p14:creationId xmlns:p14="http://schemas.microsoft.com/office/powerpoint/2010/main" val="9409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Mean </a:t>
            </a:r>
            <a:r>
              <a:rPr lang="en-US" sz="1800" dirty="0" smtClean="0"/>
              <a:t>(SD) </a:t>
            </a:r>
            <a:r>
              <a:rPr lang="en-US" dirty="0" smtClean="0"/>
              <a:t>duration of treatment: 10.8 (8.2) months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Cabergoline dose: 0.3-7 mg/wk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Normal IGF-I </a:t>
            </a:r>
            <a:r>
              <a:rPr lang="en-US" dirty="0" smtClean="0"/>
              <a:t>levels: 51/149 (</a:t>
            </a:r>
            <a:r>
              <a:rPr lang="en-US" dirty="0" smtClean="0">
                <a:solidFill>
                  <a:srgbClr val="C00000"/>
                </a:solidFill>
              </a:rPr>
              <a:t>34%</a:t>
            </a:r>
            <a:r>
              <a:rPr lang="en-US" dirty="0" smtClean="0"/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Mean GH&lt;2.5 ng/ml</a:t>
            </a:r>
            <a:r>
              <a:rPr lang="en-US" dirty="0" smtClean="0"/>
              <a:t>: 72/149 (</a:t>
            </a:r>
            <a:r>
              <a:rPr lang="en-US" dirty="0" smtClean="0">
                <a:solidFill>
                  <a:srgbClr val="00B0F0"/>
                </a:solidFill>
              </a:rPr>
              <a:t>48%</a:t>
            </a:r>
            <a:r>
              <a:rPr lang="en-US" dirty="0" smtClean="0"/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In multivariate analysis, the decline in IGF-I was related </a:t>
            </a:r>
            <a:r>
              <a:rPr lang="en-US" dirty="0" smtClean="0"/>
              <a:t>to:</a:t>
            </a:r>
          </a:p>
          <a:p>
            <a:pPr marL="109728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baseline </a:t>
            </a:r>
            <a:r>
              <a:rPr lang="en-US" dirty="0" smtClean="0"/>
              <a:t>IGF-I concentration (</a:t>
            </a:r>
            <a:r>
              <a:rPr lang="el-GR" dirty="0" smtClean="0"/>
              <a:t>β</a:t>
            </a:r>
            <a:r>
              <a:rPr lang="en-US" dirty="0" smtClean="0"/>
              <a:t>=1.16</a:t>
            </a:r>
            <a:r>
              <a:rPr lang="en-US" dirty="0"/>
              <a:t>; </a:t>
            </a:r>
            <a:r>
              <a:rPr lang="en-US" i="1" dirty="0" smtClean="0"/>
              <a:t>P&lt;</a:t>
            </a:r>
            <a:r>
              <a:rPr lang="en-US" dirty="0" smtClean="0"/>
              <a:t>0.001)     </a:t>
            </a:r>
          </a:p>
          <a:p>
            <a:pPr marL="109728" indent="0" algn="just">
              <a:buNone/>
            </a:pPr>
            <a:r>
              <a:rPr lang="en-US" dirty="0" smtClean="0"/>
              <a:t>   Treatment </a:t>
            </a:r>
            <a:r>
              <a:rPr lang="en-US" dirty="0"/>
              <a:t>duration </a:t>
            </a:r>
            <a:r>
              <a:rPr lang="en-US" dirty="0" smtClean="0"/>
              <a:t>(</a:t>
            </a:r>
            <a:r>
              <a:rPr lang="el-GR" dirty="0"/>
              <a:t>β</a:t>
            </a:r>
            <a:r>
              <a:rPr lang="en-US" dirty="0"/>
              <a:t>=</a:t>
            </a:r>
            <a:r>
              <a:rPr lang="en-US" dirty="0" smtClean="0"/>
              <a:t>0.28</a:t>
            </a:r>
            <a:r>
              <a:rPr lang="en-US" dirty="0"/>
              <a:t>; </a:t>
            </a:r>
            <a:r>
              <a:rPr lang="en-US" i="1" dirty="0" smtClean="0"/>
              <a:t>P&lt;</a:t>
            </a:r>
            <a:r>
              <a:rPr lang="en-US" dirty="0" smtClean="0"/>
              <a:t>0.001)</a:t>
            </a:r>
          </a:p>
          <a:p>
            <a:pPr marL="109728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Baseline prolactin concentration (</a:t>
            </a:r>
            <a:r>
              <a:rPr lang="el-GR" dirty="0"/>
              <a:t>β</a:t>
            </a:r>
            <a:r>
              <a:rPr lang="en-US" dirty="0" smtClean="0"/>
              <a:t>=-0.18</a:t>
            </a:r>
            <a:r>
              <a:rPr lang="en-US" dirty="0"/>
              <a:t>; </a:t>
            </a:r>
            <a:r>
              <a:rPr lang="en-US" i="1" dirty="0" smtClean="0"/>
              <a:t>P=</a:t>
            </a:r>
            <a:r>
              <a:rPr lang="en-US" dirty="0" smtClean="0"/>
              <a:t>0.01)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With </a:t>
            </a:r>
            <a:r>
              <a:rPr lang="en-US" dirty="0"/>
              <a:t>a trend toward a relation with the cabergoline </a:t>
            </a:r>
            <a:r>
              <a:rPr lang="en-US" dirty="0" smtClean="0"/>
              <a:t>dose (</a:t>
            </a:r>
            <a:r>
              <a:rPr lang="el-GR" dirty="0"/>
              <a:t>β</a:t>
            </a:r>
            <a:r>
              <a:rPr lang="en-US" dirty="0"/>
              <a:t>=</a:t>
            </a:r>
            <a:r>
              <a:rPr lang="en-US" dirty="0" smtClean="0"/>
              <a:t>0.38</a:t>
            </a:r>
            <a:r>
              <a:rPr lang="en-US" dirty="0"/>
              <a:t>; </a:t>
            </a:r>
            <a:r>
              <a:rPr lang="en-US" i="1" dirty="0" smtClean="0"/>
              <a:t>P=</a:t>
            </a:r>
            <a:r>
              <a:rPr lang="en-US" dirty="0" smtClean="0"/>
              <a:t>0.07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</a:t>
            </a:r>
            <a:r>
              <a:rPr lang="en-US" sz="2800" i="1" dirty="0" smtClean="0">
                <a:effectLst/>
              </a:rPr>
              <a:t>(9 studies of </a:t>
            </a:r>
            <a:r>
              <a:rPr lang="en-US" sz="2800" i="1" u="sng" dirty="0" smtClean="0">
                <a:effectLst/>
              </a:rPr>
              <a:t>cabergoline alone</a:t>
            </a:r>
            <a:r>
              <a:rPr lang="en-US" sz="2800" i="1" dirty="0" smtClean="0">
                <a:effectLst/>
              </a:rPr>
              <a:t>)</a:t>
            </a:r>
            <a:endParaRPr lang="en-US" sz="2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4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>
                <a:solidFill>
                  <a:srgbClr val="0070C0"/>
                </a:solidFill>
                <a:effectLst/>
              </a:rPr>
              <a:t>Individual IGF-I levels, expressed as a percentage of the age-adjusted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ULN range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before 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>(black squares) and after treatment with cabergoline (open circles) in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patients with acromegaly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/>
            </a:r>
            <a:br>
              <a:rPr lang="en-US" sz="2000" i="1" dirty="0">
                <a:solidFill>
                  <a:srgbClr val="0070C0"/>
                </a:solidFill>
                <a:effectLst/>
              </a:rPr>
            </a:br>
            <a:r>
              <a:rPr lang="en-US" sz="2000" i="1" dirty="0">
                <a:solidFill>
                  <a:srgbClr val="0070C0"/>
                </a:solidFill>
                <a:effectLst/>
              </a:rPr>
              <a:t>with acromegaly.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4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4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Mean </a:t>
            </a:r>
            <a:r>
              <a:rPr lang="en-US" sz="1800" dirty="0" smtClean="0"/>
              <a:t>(SD) </a:t>
            </a:r>
            <a:r>
              <a:rPr lang="en-US" dirty="0" smtClean="0"/>
              <a:t>duration of combined treatment: 6.6 (4.1) months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Cabergoline dose: 1-7 mg/wk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Normal </a:t>
            </a:r>
            <a:r>
              <a:rPr lang="en-US" dirty="0">
                <a:solidFill>
                  <a:srgbClr val="C00000"/>
                </a:solidFill>
              </a:rPr>
              <a:t>IGF-I </a:t>
            </a:r>
            <a:r>
              <a:rPr lang="en-US" dirty="0"/>
              <a:t>levels: </a:t>
            </a:r>
            <a:r>
              <a:rPr lang="en-US" dirty="0" smtClean="0"/>
              <a:t>40/77 (</a:t>
            </a:r>
            <a:r>
              <a:rPr lang="en-US" dirty="0" smtClean="0">
                <a:solidFill>
                  <a:srgbClr val="C00000"/>
                </a:solidFill>
              </a:rPr>
              <a:t>52%</a:t>
            </a:r>
            <a:r>
              <a:rPr lang="en-US" dirty="0" smtClean="0"/>
              <a:t>)</a:t>
            </a:r>
            <a:endParaRPr lang="en-US" dirty="0"/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In multivariate analysis, the decline in IGF-I was related </a:t>
            </a:r>
            <a:r>
              <a:rPr lang="en-US" dirty="0" smtClean="0"/>
              <a:t>to the </a:t>
            </a:r>
            <a:r>
              <a:rPr lang="en-US" dirty="0"/>
              <a:t>baseline IGF-I concentration (</a:t>
            </a:r>
            <a:r>
              <a:rPr lang="el-GR" dirty="0"/>
              <a:t>β</a:t>
            </a:r>
            <a:r>
              <a:rPr lang="en-US" dirty="0" smtClean="0"/>
              <a:t>=0.74; </a:t>
            </a:r>
            <a:r>
              <a:rPr lang="en-US" i="1" dirty="0"/>
              <a:t>P&lt;</a:t>
            </a:r>
            <a:r>
              <a:rPr lang="en-US" dirty="0"/>
              <a:t>0.001</a:t>
            </a:r>
            <a:r>
              <a:rPr lang="en-US" dirty="0" smtClean="0"/>
              <a:t>).     </a:t>
            </a:r>
            <a:endParaRPr lang="en-US" dirty="0"/>
          </a:p>
          <a:p>
            <a:pPr marL="109728" indent="0" algn="just">
              <a:buNone/>
            </a:pPr>
            <a:r>
              <a:rPr lang="en-US" dirty="0"/>
              <a:t>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>
                <a:effectLst/>
              </a:rPr>
              <a:t>(5 </a:t>
            </a:r>
            <a:r>
              <a:rPr lang="en-US" sz="2700" i="1" dirty="0">
                <a:effectLst/>
              </a:rPr>
              <a:t>studies of </a:t>
            </a:r>
            <a:r>
              <a:rPr lang="en-US" sz="2700" i="1" u="sng" dirty="0">
                <a:effectLst/>
              </a:rPr>
              <a:t>cabergoline </a:t>
            </a:r>
            <a:r>
              <a:rPr lang="en-US" sz="2700" i="1" u="sng" dirty="0" smtClean="0">
                <a:effectLst/>
              </a:rPr>
              <a:t>added to ongoing SRL therapy</a:t>
            </a:r>
            <a:r>
              <a:rPr lang="en-US" sz="2700" i="1" dirty="0" smtClean="0">
                <a:effectLst/>
              </a:rPr>
              <a:t>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705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rgbClr val="0070C0"/>
                </a:solidFill>
                <a:effectLst/>
              </a:rPr>
              <a:t>Individual IGF-I levels, expressed as a percentage of the age-adjusted ULN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range during 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>treatment with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somatostatin analogs 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>alone (black squares) and after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cabergoline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effectLst/>
              </a:rPr>
              <a:t>adjunction </a:t>
            </a:r>
            <a:r>
              <a:rPr lang="en-US" sz="2000" i="1" dirty="0">
                <a:solidFill>
                  <a:srgbClr val="0070C0"/>
                </a:solidFill>
                <a:effectLst/>
              </a:rPr>
              <a:t>(open circles) in patients with acromegaly.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4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Tumor volume decreased in 17 of 49 patients.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Tumor shrinkage was associated with:</a:t>
            </a:r>
          </a:p>
          <a:p>
            <a:pPr>
              <a:buNone/>
            </a:pPr>
            <a:r>
              <a:rPr lang="en-US" dirty="0" smtClean="0"/>
              <a:t>   higher baseline prolactin concentration</a:t>
            </a:r>
          </a:p>
          <a:p>
            <a:pPr>
              <a:buNone/>
            </a:pPr>
            <a:r>
              <a:rPr lang="en-US" dirty="0" smtClean="0"/>
              <a:t>   higher baseline IGF-I concentration </a:t>
            </a:r>
          </a:p>
          <a:p>
            <a:pPr>
              <a:buNone/>
            </a:pPr>
            <a:r>
              <a:rPr lang="en-US" dirty="0" smtClean="0"/>
              <a:t>   previous treatment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cabergoline on tumor volume:</a:t>
            </a:r>
            <a:br>
              <a:rPr lang="en-US" dirty="0" smtClean="0"/>
            </a:br>
            <a:r>
              <a:rPr lang="en-US" sz="3100" b="0" dirty="0" smtClean="0">
                <a:effectLst/>
              </a:rPr>
              <a:t>(only 5 studies)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Cabergoline </a:t>
            </a:r>
            <a:r>
              <a:rPr lang="en-US" dirty="0" smtClean="0">
                <a:solidFill>
                  <a:srgbClr val="C00000"/>
                </a:solidFill>
              </a:rPr>
              <a:t>single-agent</a:t>
            </a:r>
            <a:r>
              <a:rPr lang="en-US" dirty="0" smtClean="0"/>
              <a:t> therapy </a:t>
            </a:r>
            <a:r>
              <a:rPr lang="en-US" dirty="0" smtClean="0">
                <a:solidFill>
                  <a:srgbClr val="C00000"/>
                </a:solidFill>
              </a:rPr>
              <a:t>normalizes IGF-I </a:t>
            </a:r>
            <a:r>
              <a:rPr lang="en-US" dirty="0" smtClean="0"/>
              <a:t>levels in </a:t>
            </a:r>
            <a:r>
              <a:rPr lang="en-US" dirty="0" smtClean="0">
                <a:solidFill>
                  <a:srgbClr val="C00000"/>
                </a:solidFill>
              </a:rPr>
              <a:t>one third </a:t>
            </a:r>
            <a:r>
              <a:rPr lang="en-US" dirty="0" smtClean="0"/>
              <a:t>of patients with acromegaly.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/>
              <a:t>When the </a:t>
            </a:r>
            <a:r>
              <a:rPr lang="en-US" sz="2000" i="1" dirty="0"/>
              <a:t>IGF-I is below 150% of ULN, the patient </a:t>
            </a:r>
            <a:r>
              <a:rPr lang="en-US" sz="2000" i="1" dirty="0" smtClean="0"/>
              <a:t>has a 50% chance </a:t>
            </a:r>
            <a:r>
              <a:rPr lang="en-US" sz="2000" i="1" dirty="0"/>
              <a:t>of </a:t>
            </a:r>
            <a:r>
              <a:rPr lang="en-US" sz="2000" i="1" dirty="0" smtClean="0"/>
              <a:t> achieving </a:t>
            </a:r>
            <a:r>
              <a:rPr lang="en-US" sz="2000" i="1" dirty="0"/>
              <a:t>a normal level </a:t>
            </a:r>
            <a:r>
              <a:rPr lang="en-US" sz="2000" i="1" dirty="0" smtClean="0"/>
              <a:t>on cabergoline</a:t>
            </a:r>
            <a:r>
              <a:rPr lang="en-US" sz="2000" i="1" dirty="0"/>
              <a:t>.</a:t>
            </a:r>
            <a:endParaRPr lang="en-US" sz="2000" i="1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When a somatostatin analog fails to control acromegaly, cabergoline adjunction normalizes IGF-I in about 50% of cases. This effect may occur even in patients with normoprolactinemia.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114800"/>
            <a:ext cx="562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2572 patients from data covering &gt;30 yr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Somatostatin analogues </a:t>
            </a:r>
            <a:r>
              <a:rPr lang="en-US" dirty="0"/>
              <a:t>were used in </a:t>
            </a:r>
            <a:r>
              <a:rPr lang="en-US" dirty="0" smtClean="0"/>
              <a:t>40.6</a:t>
            </a:r>
            <a:r>
              <a:rPr lang="en-US" dirty="0"/>
              <a:t>% and dopamine agonists (DA) </a:t>
            </a:r>
            <a:r>
              <a:rPr lang="en-US" dirty="0" smtClean="0"/>
              <a:t>in 41.4%.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Control </a:t>
            </a:r>
            <a:r>
              <a:rPr lang="en-US" dirty="0"/>
              <a:t>on medical treatment </a:t>
            </a:r>
            <a:r>
              <a:rPr lang="en-US" dirty="0" smtClean="0"/>
              <a:t>was better </a:t>
            </a:r>
            <a:r>
              <a:rPr lang="en-US" dirty="0"/>
              <a:t>after prior surgery and/or radiotherapy. 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On long-term SRL, </a:t>
            </a:r>
            <a:r>
              <a:rPr lang="en-US" dirty="0"/>
              <a:t>GH was controlled in 75%, IGF1 in 69% and both </a:t>
            </a:r>
            <a:r>
              <a:rPr lang="en-US" dirty="0" smtClean="0"/>
              <a:t>in 55%.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On </a:t>
            </a:r>
            <a:r>
              <a:rPr lang="en-US" dirty="0"/>
              <a:t>long-term DA, GH control was similar but IGF1 </a:t>
            </a:r>
            <a:r>
              <a:rPr lang="en-US" dirty="0" smtClean="0"/>
              <a:t>worse (77</a:t>
            </a:r>
            <a:r>
              <a:rPr lang="en-US" dirty="0"/>
              <a:t>%/55%/45%).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Increasing precourse GH levels were associated with a </a:t>
            </a:r>
            <a:r>
              <a:rPr lang="en-US" dirty="0" smtClean="0"/>
              <a:t>decreasing proportion </a:t>
            </a:r>
            <a:r>
              <a:rPr lang="en-US" dirty="0"/>
              <a:t>who achieved control, despite greater </a:t>
            </a:r>
            <a:r>
              <a:rPr lang="en-US" dirty="0" smtClean="0"/>
              <a:t>suppression from </a:t>
            </a:r>
            <a:r>
              <a:rPr lang="en-US" dirty="0"/>
              <a:t>baseline.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UK, safe GH levels are still only achieved in 75% on long-term medical treatment, with </a:t>
            </a:r>
            <a:r>
              <a:rPr lang="en-US" dirty="0" smtClean="0">
                <a:solidFill>
                  <a:srgbClr val="C00000"/>
                </a:solidFill>
              </a:rPr>
              <a:t>GH and IGF1 both normalized in no more than 55% on SRL and 36% on cabergoline.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It remains unclear whether the control of GH, but not IGF1, observed in many patients is sufficient to restore long-term morbidity and mortality to normal.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i="1" dirty="0" smtClean="0"/>
              <a:t>Somatostatin Receptor Ligands</a:t>
            </a:r>
            <a:br>
              <a:rPr lang="en-US" sz="4400" i="1" dirty="0" smtClean="0"/>
            </a:br>
            <a:r>
              <a:rPr lang="en-US" sz="4400" i="1" dirty="0" smtClean="0"/>
              <a:t>(SRLs)</a:t>
            </a:r>
            <a:endParaRPr lang="en-US" sz="44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/>
              <a:t>GH Receptor Antagonist</a:t>
            </a:r>
            <a:br>
              <a:rPr lang="en-US" i="1" dirty="0" smtClean="0"/>
            </a:br>
            <a:r>
              <a:rPr lang="en-US" sz="4000" i="1" dirty="0" smtClean="0">
                <a:solidFill>
                  <a:schemeClr val="bg2">
                    <a:lumMod val="50000"/>
                  </a:schemeClr>
                </a:solidFill>
              </a:rPr>
              <a:t>(Pegvisomant)</a:t>
            </a:r>
            <a:endParaRPr lang="en-US" sz="4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1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429000" y="4585063"/>
            <a:ext cx="16764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0" name="Picture 2" descr="C:\Users\dr.Abdi\Desktop\Acromegaly Data\NEJ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.Abdi\Desktop\Acromegaly Data\Lanc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0"/>
            <a:ext cx="461772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6280" y="5029200"/>
            <a:ext cx="461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/>
              <a:t>There was </a:t>
            </a:r>
            <a:r>
              <a:rPr lang="en-US" sz="1600" dirty="0" smtClean="0"/>
              <a:t>no association </a:t>
            </a:r>
            <a:r>
              <a:rPr lang="en-US" sz="1600" dirty="0"/>
              <a:t>between the duration of </a:t>
            </a:r>
            <a:r>
              <a:rPr lang="en-US" sz="1600" dirty="0" smtClean="0"/>
              <a:t>pegvisomant</a:t>
            </a:r>
            <a:r>
              <a:rPr lang="en-US" sz="1600" dirty="0"/>
              <a:t> </a:t>
            </a:r>
            <a:r>
              <a:rPr lang="en-US" sz="1600" dirty="0" smtClean="0"/>
              <a:t>treatment </a:t>
            </a:r>
            <a:r>
              <a:rPr lang="en-US" sz="1600" dirty="0"/>
              <a:t>and change in </a:t>
            </a:r>
            <a:r>
              <a:rPr lang="en-US" sz="1600" dirty="0" smtClean="0"/>
              <a:t>tumor volume. For all patients </a:t>
            </a:r>
            <a:r>
              <a:rPr lang="en-US" sz="1600" dirty="0"/>
              <a:t>who had at least 12 months between </a:t>
            </a:r>
            <a:r>
              <a:rPr lang="en-US" sz="1600" dirty="0" smtClean="0"/>
              <a:t>their baseline </a:t>
            </a:r>
            <a:r>
              <a:rPr lang="en-US" sz="1600" dirty="0"/>
              <a:t>and final scan, the results were similar with </a:t>
            </a:r>
            <a:r>
              <a:rPr lang="en-US" sz="1600" dirty="0" smtClean="0"/>
              <a:t>a mean </a:t>
            </a:r>
            <a:r>
              <a:rPr lang="en-US" sz="1600" dirty="0"/>
              <a:t>change of –0·067 cm3 </a:t>
            </a:r>
            <a:r>
              <a:rPr lang="en-US" sz="1600" dirty="0" smtClean="0"/>
              <a:t>(p=0·064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240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799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5791200"/>
            <a:ext cx="304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JCEM 2012; 97: 1589-97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3048000"/>
            <a:ext cx="868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ACROSTUDY: A global ongoing noninterventional </a:t>
            </a:r>
            <a:r>
              <a:rPr lang="en-US" sz="2400" dirty="0">
                <a:solidFill>
                  <a:srgbClr val="0070C0"/>
                </a:solidFill>
              </a:rPr>
              <a:t>surveillance </a:t>
            </a:r>
            <a:r>
              <a:rPr lang="en-US" sz="2400" dirty="0" smtClean="0">
                <a:solidFill>
                  <a:srgbClr val="0070C0"/>
                </a:solidFill>
              </a:rPr>
              <a:t>study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1288 subjects from 12 countries (51% male, mean age of 42.1 yr)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Mean duration of </a:t>
            </a:r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US" sz="2400" dirty="0" smtClean="0">
                <a:solidFill>
                  <a:srgbClr val="0070C0"/>
                </a:solidFill>
              </a:rPr>
              <a:t>egvisomant therapy: 3.7 yr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2286000"/>
            <a:ext cx="533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38600" y="4572000"/>
            <a:ext cx="381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09800" y="914400"/>
            <a:ext cx="2057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Pegvisomant-related adverse events: 9.6% (124 subjects)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Pegvisomant-related serious adverse events: 2% (26 subjects)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No deaths were attributed to pegvisomant.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The incidence of </a:t>
            </a:r>
            <a:r>
              <a:rPr lang="en-US" dirty="0">
                <a:solidFill>
                  <a:srgbClr val="C00000"/>
                </a:solidFill>
              </a:rPr>
              <a:t>increase </a:t>
            </a:r>
            <a:r>
              <a:rPr lang="en-US" dirty="0" smtClean="0">
                <a:solidFill>
                  <a:srgbClr val="C00000"/>
                </a:solidFill>
              </a:rPr>
              <a:t>in pituitary tumor size </a:t>
            </a:r>
            <a:r>
              <a:rPr lang="en-US" dirty="0"/>
              <a:t>in the subset with </a:t>
            </a:r>
            <a:r>
              <a:rPr lang="en-US" dirty="0" smtClean="0"/>
              <a:t>confirmed MRI increases on central </a:t>
            </a:r>
            <a:r>
              <a:rPr lang="en-US" dirty="0"/>
              <a:t>reading </a:t>
            </a:r>
            <a:r>
              <a:rPr lang="en-US" dirty="0" smtClean="0"/>
              <a:t>represented </a:t>
            </a:r>
            <a:r>
              <a:rPr lang="en-US" dirty="0" smtClean="0">
                <a:solidFill>
                  <a:srgbClr val="C00000"/>
                </a:solidFill>
              </a:rPr>
              <a:t>3.2%</a:t>
            </a:r>
            <a:r>
              <a:rPr lang="en-US" dirty="0" smtClean="0"/>
              <a:t> of the overall </a:t>
            </a:r>
            <a:r>
              <a:rPr lang="en-US" dirty="0"/>
              <a:t>cohort with at least two available MRI (</a:t>
            </a:r>
            <a:r>
              <a:rPr lang="en-US" dirty="0" smtClean="0"/>
              <a:t>n=936</a:t>
            </a:r>
            <a:r>
              <a:rPr lang="en-US" dirty="0"/>
              <a:t>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events: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Data entered and evaluated in ACROSTUDY indicate that </a:t>
            </a:r>
            <a:r>
              <a:rPr lang="en-US" dirty="0" smtClean="0">
                <a:solidFill>
                  <a:srgbClr val="C00000"/>
                </a:solidFill>
              </a:rPr>
              <a:t>pegvisomant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C00000"/>
                </a:solidFill>
              </a:rPr>
              <a:t>an effective and safe</a:t>
            </a:r>
            <a:r>
              <a:rPr lang="en-US" dirty="0" smtClean="0"/>
              <a:t> medical treatment in patients with acromegaly. The reported </a:t>
            </a:r>
            <a:r>
              <a:rPr lang="en-US" dirty="0" smtClean="0">
                <a:solidFill>
                  <a:srgbClr val="C00000"/>
                </a:solidFill>
              </a:rPr>
              <a:t>low incidence of </a:t>
            </a:r>
            <a:r>
              <a:rPr lang="en-US" dirty="0" smtClean="0"/>
              <a:t>pituitary tumor size increase, liver enzyme elevations, and lipodystrophy at the injection site are reassuring.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30926" y="2106387"/>
            <a:ext cx="24384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9000" y="2095500"/>
            <a:ext cx="25908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114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An open-label, multicentre, randomized, 40-week outpatient study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The primary end-point: adverse events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The secondary end-point: biochemical IGF-I-based efficacy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3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8600"/>
            <a:ext cx="77724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0"/>
            <a:ext cx="6934200" cy="513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239434"/>
            <a:ext cx="850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IGF-I </a:t>
            </a:r>
            <a:r>
              <a:rPr lang="en-US" b="1" dirty="0" smtClean="0">
                <a:solidFill>
                  <a:srgbClr val="0070C0"/>
                </a:solidFill>
              </a:rPr>
              <a:t>concentrations initially </a:t>
            </a:r>
            <a:r>
              <a:rPr lang="en-US" b="1" dirty="0">
                <a:solidFill>
                  <a:srgbClr val="0070C0"/>
                </a:solidFill>
              </a:rPr>
              <a:t>declined faster with combination therapy; however,</a:t>
            </a:r>
          </a:p>
          <a:p>
            <a:pPr algn="ctr"/>
            <a:r>
              <a:rPr lang="en-US" b="1" u="sng" dirty="0">
                <a:solidFill>
                  <a:srgbClr val="0070C0"/>
                </a:solidFill>
              </a:rPr>
              <a:t>by week 40</a:t>
            </a:r>
            <a:r>
              <a:rPr lang="en-US" b="1" dirty="0">
                <a:solidFill>
                  <a:srgbClr val="0070C0"/>
                </a:solidFill>
              </a:rPr>
              <a:t>, there was </a:t>
            </a:r>
            <a:r>
              <a:rPr lang="en-US" b="1" u="sng" dirty="0">
                <a:solidFill>
                  <a:srgbClr val="0070C0"/>
                </a:solidFill>
              </a:rPr>
              <a:t>no difference</a:t>
            </a:r>
            <a:r>
              <a:rPr lang="en-US" b="1" dirty="0">
                <a:solidFill>
                  <a:srgbClr val="0070C0"/>
                </a:solidFill>
              </a:rPr>
              <a:t> in IGF-I levels between the </a:t>
            </a:r>
            <a:r>
              <a:rPr lang="en-US" b="1" dirty="0" smtClean="0">
                <a:solidFill>
                  <a:srgbClr val="0070C0"/>
                </a:solidFill>
              </a:rPr>
              <a:t>two groups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4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G:\Acromegaly Data\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4008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566" y="5737140"/>
            <a:ext cx="136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Petersenn S, Endocrine Updates, 2011 with kind permission from Springer Science+Business Media B.V.)</a:t>
            </a:r>
          </a:p>
        </p:txBody>
      </p:sp>
    </p:spTree>
    <p:extLst>
      <p:ext uri="{BB962C8B-B14F-4D97-AF65-F5344CB8AC3E}">
        <p14:creationId xmlns:p14="http://schemas.microsoft.com/office/powerpoint/2010/main" val="2956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Pegvisomant monotherapy </a:t>
            </a:r>
            <a:r>
              <a:rPr lang="en-US" dirty="0"/>
              <a:t>and P-LAR were well tolerated and there were </a:t>
            </a:r>
            <a:r>
              <a:rPr lang="en-US" dirty="0" smtClean="0"/>
              <a:t>no differences </a:t>
            </a:r>
            <a:r>
              <a:rPr lang="en-US" dirty="0"/>
              <a:t>in the number of AEs. 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Patients </a:t>
            </a:r>
            <a:r>
              <a:rPr lang="en-US" dirty="0"/>
              <a:t>receiving P-LAR </a:t>
            </a:r>
            <a:r>
              <a:rPr lang="en-US" dirty="0" smtClean="0"/>
              <a:t>tended to </a:t>
            </a:r>
            <a:r>
              <a:rPr lang="en-US" dirty="0"/>
              <a:t>be more likely to have clinically significant </a:t>
            </a:r>
            <a:r>
              <a:rPr lang="en-US" dirty="0" smtClean="0"/>
              <a:t>increases (&gt;3×ULN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hepatic transaminase </a:t>
            </a:r>
            <a:r>
              <a:rPr lang="en-US" dirty="0"/>
              <a:t>levels, especially those receiving high-dose LAR.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events: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patients suboptimally controlled on LAR, pegvisomant and P-LAR were equally well tolerated and effective in normalizing IGF-I, and overall clinical improvement was observed with both regimens.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Pegvisomant monotherapy and adjunctive therapy are equally viable options for the treatment of LAR-resistant acromegaly.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Pasireotide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Subcutaneous </a:t>
            </a:r>
            <a:r>
              <a:rPr lang="en-US" dirty="0"/>
              <a:t>octreotide hydrogel </a:t>
            </a:r>
            <a:r>
              <a:rPr lang="en-US" dirty="0" smtClean="0"/>
              <a:t>implant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Oral octreotide (Octreolin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Octreotide FluidCrystal® injection depot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Evolving formulations of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SRLs: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i="1" dirty="0">
                <a:latin typeface="Times New Roman" pitchFamily="18" charset="0"/>
                <a:cs typeface="Times New Roman" pitchFamily="18" charset="0"/>
              </a:rPr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49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4098" name="Picture 2" descr="G:\Acromegaly Data\S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4008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566" y="5737140"/>
            <a:ext cx="1364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Petersenn S, Endocrine Updates, 2011 with kind permission from Springer Science+Business Media B.V.)</a:t>
            </a:r>
          </a:p>
        </p:txBody>
      </p:sp>
      <p:sp>
        <p:nvSpPr>
          <p:cNvPr id="5" name="Oval 4"/>
          <p:cNvSpPr/>
          <p:nvPr/>
        </p:nvSpPr>
        <p:spPr>
          <a:xfrm>
            <a:off x="6629400" y="360316"/>
            <a:ext cx="1371600" cy="4778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6172200"/>
            <a:ext cx="304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JCEM 2014; 99: 791-99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F0"/>
                </a:solidFill>
              </a:rPr>
              <a:t>Design: </a:t>
            </a:r>
            <a:r>
              <a:rPr lang="en-US" dirty="0" smtClean="0"/>
              <a:t>A prospective, randomized, double-blind study at 84 sites in 27 countries.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F0"/>
                </a:solidFill>
              </a:rPr>
              <a:t>Patients: </a:t>
            </a:r>
            <a:r>
              <a:rPr lang="en-US" dirty="0" smtClean="0"/>
              <a:t>358 patients with medically naive acromegaly. Patients either had previous pituitary surgery but no medical treatment or were de novo with a visible pituitary adenoma on magnetic resonance imaging.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F0"/>
                </a:solidFill>
              </a:rPr>
              <a:t>Intervention: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Pasireotide LAR 40 mg/28 days (n=176) or octreotide LAR 20 mg/28 days (n=182) for 12 months.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F0"/>
                </a:solidFill>
              </a:rPr>
              <a:t>Main outcome measure: </a:t>
            </a:r>
            <a:r>
              <a:rPr lang="en-US" dirty="0" smtClean="0"/>
              <a:t>The proportion of patients in each treatment arm with biochemical control (GH&lt; 2.5 g/L and normal IGF-1) at month 12.</a:t>
            </a:r>
          </a:p>
        </p:txBody>
      </p:sp>
    </p:spTree>
    <p:extLst>
      <p:ext uri="{BB962C8B-B14F-4D97-AF65-F5344CB8AC3E}">
        <p14:creationId xmlns:p14="http://schemas.microsoft.com/office/powerpoint/2010/main" val="474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0"/>
            <a:ext cx="6705600" cy="545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667000" y="1298666"/>
            <a:ext cx="1066800" cy="346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5046" y="4730931"/>
            <a:ext cx="1066800" cy="3461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5451566"/>
            <a:ext cx="754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Hyperglycemia-related adverse events</a:t>
            </a:r>
          </a:p>
          <a:p>
            <a:pPr algn="ctr"/>
            <a:r>
              <a:rPr lang="en-US" dirty="0"/>
              <a:t>were more common with pasireotide LAR (57.3% vs 21.7%).</a:t>
            </a:r>
          </a:p>
        </p:txBody>
      </p:sp>
    </p:spTree>
    <p:extLst>
      <p:ext uri="{BB962C8B-B14F-4D97-AF65-F5344CB8AC3E}">
        <p14:creationId xmlns:p14="http://schemas.microsoft.com/office/powerpoint/2010/main" val="28740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Pasireotide LAR </a:t>
            </a:r>
            <a:r>
              <a:rPr lang="en-US" dirty="0" smtClean="0"/>
              <a:t>demonstrated </a:t>
            </a:r>
            <a:r>
              <a:rPr lang="en-US" dirty="0" smtClean="0">
                <a:solidFill>
                  <a:srgbClr val="C00000"/>
                </a:solidFill>
              </a:rPr>
              <a:t>superior </a:t>
            </a:r>
            <a:r>
              <a:rPr lang="en-US" dirty="0" smtClean="0"/>
              <a:t>efficacy over octreotide LAR and is a viable new treatment option for acromegaly.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i="1" smtClean="0"/>
              <a:pPr/>
              <a:t>57</a:t>
            </a:fld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6231354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 Giustina A et al. Nat Rev Endocrinol 2014;10:243–248</a:t>
            </a:r>
          </a:p>
        </p:txBody>
      </p:sp>
    </p:spTree>
    <p:extLst>
      <p:ext uri="{BB962C8B-B14F-4D97-AF65-F5344CB8AC3E}">
        <p14:creationId xmlns:p14="http://schemas.microsoft.com/office/powerpoint/2010/main" val="40782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ld_nature_flower_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200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Thanks for your patience!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044360"/>
              </p:ext>
            </p:extLst>
          </p:nvPr>
        </p:nvGraphicFramePr>
        <p:xfrm>
          <a:off x="914400" y="1600200"/>
          <a:ext cx="7315200" cy="410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90"/>
                <a:gridCol w="3020142"/>
                <a:gridCol w="2149168"/>
              </a:tblGrid>
              <a:tr h="7620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SRL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Dosage and Mode of Administration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 in Iran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Octreotide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50-500 µg sc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q8h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76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Octreotide 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(Sandostatin LAR)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10-30 mg im q4</a:t>
                      </a:r>
                      <a:r>
                        <a:rPr lang="en-US" baseline="0" dirty="0" smtClean="0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(Vial 20 mg, 30 mg)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rgbClr val="C00000"/>
                          </a:solidFill>
                        </a:rPr>
                        <a:t>with insurance coverage</a:t>
                      </a:r>
                      <a:endParaRPr lang="en-US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8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Lanreotide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mg im q1-2 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93069">
                <a:tc>
                  <a:txBody>
                    <a:bodyPr/>
                    <a:lstStyle/>
                    <a:p>
                      <a:r>
                        <a:rPr lang="en-US" dirty="0" smtClean="0"/>
                        <a:t>Lanreotide autogel</a:t>
                      </a:r>
                    </a:p>
                    <a:p>
                      <a:r>
                        <a:rPr lang="en-US" dirty="0" smtClean="0"/>
                        <a:t>(Somatuline depot)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60-120 mg sc q4wk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Different formulations of SRLs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0" y="607266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JCEM 2005; 90: 4465-73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65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2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Octreotide 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Lanreotide SR</a:t>
                      </a:r>
                      <a:endParaRPr lang="en-US" dirty="0"/>
                    </a:p>
                  </a:txBody>
                  <a:tcPr/>
                </a:tc>
              </a:tr>
              <a:tr h="6394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Number &amp; Design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open-label prospective studies &amp; 1 blinded 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open-label prospective studies</a:t>
                      </a:r>
                      <a:endParaRPr lang="en-US" dirty="0"/>
                    </a:p>
                  </a:txBody>
                  <a:tcPr/>
                </a:tc>
              </a:tr>
              <a:tr h="28317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Biochemical criteria for efficacy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Normalization of IGF-I in 10 studies  </a:t>
                      </a:r>
                    </a:p>
                    <a:p>
                      <a:r>
                        <a:rPr lang="en-US" dirty="0" smtClean="0"/>
                        <a:t>Mean GH &lt;2.5 g/liter in all studies</a:t>
                      </a:r>
                    </a:p>
                    <a:p>
                      <a:r>
                        <a:rPr lang="en-US" dirty="0" smtClean="0"/>
                        <a:t>GH &lt;1 g/liter post-OGTT in one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Normalization of IGF-I in 18 studies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GH &lt;2.5 g/liter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12 studies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GH &lt;5g/liter in 2 studies 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 GH &lt;3.75 in 2 studies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GH suppression in 1 study</a:t>
                      </a:r>
                      <a:endParaRPr lang="en-US" dirty="0"/>
                    </a:p>
                  </a:txBody>
                  <a:tcPr/>
                </a:tc>
              </a:tr>
              <a:tr h="3923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50%: 20 mg q 4 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75%: 30 mg q 1-3 wk</a:t>
                      </a:r>
                      <a:endParaRPr lang="en-US" dirty="0"/>
                    </a:p>
                  </a:txBody>
                  <a:tcPr/>
                </a:tc>
              </a:tr>
              <a:tr h="3923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 months (6-36)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 months (3-36)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Comparison of the characteristics of the studies of </a:t>
            </a:r>
            <a:r>
              <a:rPr lang="en-US" sz="2800" dirty="0" smtClean="0">
                <a:solidFill>
                  <a:srgbClr val="C00000"/>
                </a:solidFill>
              </a:rPr>
              <a:t>secondary</a:t>
            </a:r>
            <a:r>
              <a:rPr lang="en-US" sz="2800" dirty="0" smtClean="0"/>
              <a:t> therapy with SRLs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17 open-label prospective studies:</a:t>
            </a:r>
          </a:p>
          <a:p>
            <a:pPr algn="just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sc</a:t>
            </a:r>
            <a:r>
              <a:rPr lang="en-US" sz="2400" dirty="0" smtClean="0"/>
              <a:t> </a:t>
            </a:r>
            <a:r>
              <a:rPr lang="en-US" sz="2400" dirty="0" smtClean="0"/>
              <a:t>octreotide (266 subjects)</a:t>
            </a:r>
          </a:p>
          <a:p>
            <a:pPr algn="just">
              <a:buNone/>
            </a:pPr>
            <a:r>
              <a:rPr lang="en-US" sz="2400" dirty="0" smtClean="0"/>
              <a:t>   octreotide LAR (15 subjects)</a:t>
            </a:r>
          </a:p>
          <a:p>
            <a:pPr algn="just">
              <a:buNone/>
            </a:pPr>
            <a:r>
              <a:rPr lang="en-US" sz="2400" dirty="0" smtClean="0"/>
              <a:t>   lanreotide SR (25 subjects)</a:t>
            </a:r>
          </a:p>
          <a:p>
            <a:pPr algn="just">
              <a:buNone/>
            </a:pPr>
            <a:r>
              <a:rPr lang="en-US" sz="2400" dirty="0" smtClean="0"/>
              <a:t>   both octreotide LAR and lanreotide SR (20 subjects)</a:t>
            </a:r>
          </a:p>
          <a:p>
            <a:pPr algn="just"/>
            <a:r>
              <a:rPr lang="en-US" sz="2400" dirty="0" smtClean="0"/>
              <a:t>Criteria for efficacy:</a:t>
            </a:r>
          </a:p>
          <a:p>
            <a:pPr algn="just">
              <a:buNone/>
            </a:pPr>
            <a:r>
              <a:rPr lang="en-US" sz="2400" dirty="0" smtClean="0"/>
              <a:t>   </a:t>
            </a:r>
            <a:r>
              <a:rPr lang="en-US" sz="2400" dirty="0" smtClean="0"/>
              <a:t>normalized </a:t>
            </a:r>
            <a:r>
              <a:rPr lang="en-US" sz="2400" dirty="0" smtClean="0"/>
              <a:t>IGF-I in 17 studies </a:t>
            </a:r>
          </a:p>
          <a:p>
            <a:pPr algn="just">
              <a:buNone/>
            </a:pPr>
            <a:r>
              <a:rPr lang="en-US" sz="2400" dirty="0" smtClean="0"/>
              <a:t>   </a:t>
            </a:r>
            <a:r>
              <a:rPr lang="en-US" sz="2400" dirty="0" smtClean="0"/>
              <a:t>mean </a:t>
            </a:r>
            <a:r>
              <a:rPr lang="en-US" sz="2400" dirty="0" smtClean="0"/>
              <a:t>GH &lt;2.5–5g/liter in all studies </a:t>
            </a:r>
          </a:p>
          <a:p>
            <a:pPr algn="just">
              <a:buNone/>
            </a:pPr>
            <a:r>
              <a:rPr lang="en-US" sz="2400" dirty="0" smtClean="0"/>
              <a:t>   </a:t>
            </a:r>
            <a:r>
              <a:rPr lang="en-US" sz="2400" dirty="0" smtClean="0"/>
              <a:t>post-OGTT </a:t>
            </a:r>
            <a:r>
              <a:rPr lang="en-US" sz="2400" dirty="0" smtClean="0"/>
              <a:t>GH &lt;1 g/liter in 4 studies</a:t>
            </a:r>
          </a:p>
          <a:p>
            <a:pPr algn="just"/>
            <a:r>
              <a:rPr lang="en-US" sz="2400" dirty="0" smtClean="0"/>
              <a:t>Mean study duration:14.3 months (3–24 months)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Characteristics of the studies of </a:t>
            </a:r>
            <a:r>
              <a:rPr lang="en-US" sz="2800" dirty="0" smtClean="0">
                <a:solidFill>
                  <a:srgbClr val="C00000"/>
                </a:solidFill>
              </a:rPr>
              <a:t>primary</a:t>
            </a:r>
            <a:r>
              <a:rPr lang="en-US" sz="2800" dirty="0" smtClean="0"/>
              <a:t> therapy with SRLs: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</TotalTime>
  <Words>2515</Words>
  <Application>Microsoft Office PowerPoint</Application>
  <PresentationFormat>On-screen Show (4:3)</PresentationFormat>
  <Paragraphs>293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Concourse</vt:lpstr>
      <vt:lpstr>PowerPoint Presentation</vt:lpstr>
      <vt:lpstr> Medical Therapy  in  Acromegaly </vt:lpstr>
      <vt:lpstr>Agenda</vt:lpstr>
      <vt:lpstr>Somatostatin Receptor Ligands (SRLs)</vt:lpstr>
      <vt:lpstr>PowerPoint Presentation</vt:lpstr>
      <vt:lpstr>Different formulations of SRLs</vt:lpstr>
      <vt:lpstr>PowerPoint Presentation</vt:lpstr>
      <vt:lpstr>Comparison of the characteristics of the studies of secondary therapy with SRLs</vt:lpstr>
      <vt:lpstr>Characteristics of the studies of primary therapy with SRLs:</vt:lpstr>
      <vt:lpstr>Biochemical efficacy of secondary SRL therapy and primary SC Octreotide therapy</vt:lpstr>
      <vt:lpstr>Biochemical response prediction:</vt:lpstr>
      <vt:lpstr>Tumor shrinkage on SRL therapy</vt:lpstr>
      <vt:lpstr>Concluding remarks:</vt:lpstr>
      <vt:lpstr>PowerPoint Presentation</vt:lpstr>
      <vt:lpstr>PowerPoint Presentation</vt:lpstr>
      <vt:lpstr>PowerPoint Presentation</vt:lpstr>
      <vt:lpstr>Results:</vt:lpstr>
      <vt:lpstr>Tumor shrank in 82.1% of patients by 62±31% (range, 0–100%)</vt:lpstr>
      <vt:lpstr>Concluding remarks:</vt:lpstr>
      <vt:lpstr>PowerPoint Presentation</vt:lpstr>
      <vt:lpstr>Results:</vt:lpstr>
      <vt:lpstr>Determinants of tumor shrinkage: (Univariate analysis)</vt:lpstr>
      <vt:lpstr>Concluding remark:</vt:lpstr>
      <vt:lpstr>PowerPoint Presentation</vt:lpstr>
      <vt:lpstr>Effects of therapies for acromegaly on mortality</vt:lpstr>
      <vt:lpstr>PowerPoint Presentation</vt:lpstr>
      <vt:lpstr>Concluding remarks:</vt:lpstr>
      <vt:lpstr>Safety of SRLs:</vt:lpstr>
      <vt:lpstr>Dopamine Agonists</vt:lpstr>
      <vt:lpstr>PowerPoint Presentation</vt:lpstr>
      <vt:lpstr>Results: (9 studies of cabergoline alone)</vt:lpstr>
      <vt:lpstr>Individual IGF-I levels, expressed as a percentage of the age-adjusted ULN range before (black squares) and after treatment with cabergoline (open circles) in patients with acromegaly with acromegaly.</vt:lpstr>
      <vt:lpstr>Results:  (5 studies of cabergoline added to ongoing SRL therapy)</vt:lpstr>
      <vt:lpstr>Individual IGF-I levels, expressed as a percentage of the age-adjusted ULN range during treatment with somatostatin analogs alone (black squares) and after cabergoline adjunction (open circles) in patients with acromegaly.</vt:lpstr>
      <vt:lpstr>Effect of cabergoline on tumor volume: (only 5 studies)</vt:lpstr>
      <vt:lpstr>Concluding remarks:</vt:lpstr>
      <vt:lpstr>PowerPoint Presentation</vt:lpstr>
      <vt:lpstr>Results:</vt:lpstr>
      <vt:lpstr>Concluding remarks:</vt:lpstr>
      <vt:lpstr>GH Receptor Antagonist (Pegvisomant)</vt:lpstr>
      <vt:lpstr>PowerPoint Presentation</vt:lpstr>
      <vt:lpstr>PowerPoint Presentation</vt:lpstr>
      <vt:lpstr>PowerPoint Presentation</vt:lpstr>
      <vt:lpstr>PowerPoint Presentation</vt:lpstr>
      <vt:lpstr>Safety events:</vt:lpstr>
      <vt:lpstr>Concluding remarks:</vt:lpstr>
      <vt:lpstr>PowerPoint Presentation</vt:lpstr>
      <vt:lpstr>PowerPoint Presentation</vt:lpstr>
      <vt:lpstr>PowerPoint Presentation</vt:lpstr>
      <vt:lpstr>Safety events:</vt:lpstr>
      <vt:lpstr>Concluding remarks:</vt:lpstr>
      <vt:lpstr>Evolving formulations of SRLs: </vt:lpstr>
      <vt:lpstr>PowerPoint Presentation</vt:lpstr>
      <vt:lpstr>PowerPoint Presentation</vt:lpstr>
      <vt:lpstr>PowerPoint Presentation</vt:lpstr>
      <vt:lpstr>Concluding remark:</vt:lpstr>
      <vt:lpstr>PowerPoint Presentation</vt:lpstr>
      <vt:lpstr>Thanks for your patience!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dr.Abdi</cp:lastModifiedBy>
  <cp:revision>268</cp:revision>
  <dcterms:created xsi:type="dcterms:W3CDTF">2006-08-16T00:00:00Z</dcterms:created>
  <dcterms:modified xsi:type="dcterms:W3CDTF">2015-04-30T02:58:38Z</dcterms:modified>
</cp:coreProperties>
</file>