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8" r:id="rId3"/>
    <p:sldId id="260" r:id="rId4"/>
    <p:sldId id="259" r:id="rId5"/>
    <p:sldId id="262" r:id="rId6"/>
    <p:sldId id="261" r:id="rId7"/>
    <p:sldId id="263" r:id="rId8"/>
    <p:sldId id="265" r:id="rId9"/>
    <p:sldId id="264" r:id="rId10"/>
    <p:sldId id="266" r:id="rId11"/>
    <p:sldId id="267" r:id="rId12"/>
    <p:sldId id="268" r:id="rId13"/>
    <p:sldId id="269"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ll"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84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2-18T00:29:45.857" idx="1">
    <p:pos x="10" y="1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15AFA6-B4A7-4A8C-B755-04F04FE40ECD}" type="datetimeFigureOut">
              <a:rPr lang="en-US" smtClean="0"/>
              <a:t>12/18/2014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82FA06-DD1E-4F38-8725-2A38A17864D1}" type="slidenum">
              <a:rPr lang="en-US" smtClean="0"/>
              <a:t>‹#›</a:t>
            </a:fld>
            <a:endParaRPr lang="en-US" dirty="0"/>
          </a:p>
        </p:txBody>
      </p:sp>
    </p:spTree>
    <p:extLst>
      <p:ext uri="{BB962C8B-B14F-4D97-AF65-F5344CB8AC3E}">
        <p14:creationId xmlns:p14="http://schemas.microsoft.com/office/powerpoint/2010/main" val="3753464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2FA06-DD1E-4F38-8725-2A38A17864D1}" type="slidenum">
              <a:rPr lang="en-US" smtClean="0"/>
              <a:t>4</a:t>
            </a:fld>
            <a:endParaRPr lang="en-US" dirty="0"/>
          </a:p>
        </p:txBody>
      </p:sp>
    </p:spTree>
    <p:extLst>
      <p:ext uri="{BB962C8B-B14F-4D97-AF65-F5344CB8AC3E}">
        <p14:creationId xmlns:p14="http://schemas.microsoft.com/office/powerpoint/2010/main" val="3434749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0154D7EB-0E63-48E4-805D-AD546EA1EB13}" type="datetimeFigureOut">
              <a:rPr lang="en-US" smtClean="0"/>
              <a:t>12/18/2014</a:t>
            </a:fld>
            <a:endParaRPr lang="en-US" dirty="0"/>
          </a:p>
        </p:txBody>
      </p:sp>
      <p:sp>
        <p:nvSpPr>
          <p:cNvPr id="17" name="Slide Number Placeholder 16"/>
          <p:cNvSpPr>
            <a:spLocks noGrp="1"/>
          </p:cNvSpPr>
          <p:nvPr>
            <p:ph type="sldNum" sz="quarter" idx="11"/>
          </p:nvPr>
        </p:nvSpPr>
        <p:spPr/>
        <p:txBody>
          <a:bodyPr/>
          <a:lstStyle/>
          <a:p>
            <a:fld id="{F215C9C9-28D7-41F8-867F-9FFA337D33D8}" type="slidenum">
              <a:rPr lang="en-US" smtClean="0"/>
              <a:t>‹#›</a:t>
            </a:fld>
            <a:endParaRPr lang="en-US" dirty="0"/>
          </a:p>
        </p:txBody>
      </p:sp>
      <p:sp>
        <p:nvSpPr>
          <p:cNvPr id="19" name="Footer Placeholder 1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54D7EB-0E63-48E4-805D-AD546EA1EB13}" type="datetimeFigureOut">
              <a:rPr lang="en-US" smtClean="0"/>
              <a:t>12/18/2014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15C9C9-28D7-41F8-867F-9FFA337D33D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54D7EB-0E63-48E4-805D-AD546EA1EB13}" type="datetimeFigureOut">
              <a:rPr lang="en-US" smtClean="0"/>
              <a:t>12/18/2014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15C9C9-28D7-41F8-867F-9FFA337D33D8}" type="slidenum">
              <a:rPr lang="en-US" smtClean="0"/>
              <a:t>‹#›</a:t>
            </a:fld>
            <a:endParaRPr lang="en-US" dirty="0"/>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0154D7EB-0E63-48E4-805D-AD546EA1EB13}" type="datetimeFigureOut">
              <a:rPr lang="en-US" smtClean="0"/>
              <a:t>12/18/2014</a:t>
            </a:fld>
            <a:endParaRPr lang="en-US" dirty="0"/>
          </a:p>
        </p:txBody>
      </p:sp>
      <p:sp>
        <p:nvSpPr>
          <p:cNvPr id="12" name="Slide Number Placeholder 11"/>
          <p:cNvSpPr>
            <a:spLocks noGrp="1"/>
          </p:cNvSpPr>
          <p:nvPr>
            <p:ph type="sldNum" sz="quarter" idx="15"/>
          </p:nvPr>
        </p:nvSpPr>
        <p:spPr/>
        <p:txBody>
          <a:bodyPr/>
          <a:lstStyle/>
          <a:p>
            <a:fld id="{F215C9C9-28D7-41F8-867F-9FFA337D33D8}" type="slidenum">
              <a:rPr lang="en-US" smtClean="0"/>
              <a:t>‹#›</a:t>
            </a:fld>
            <a:endParaRPr lang="en-US" dirty="0"/>
          </a:p>
        </p:txBody>
      </p:sp>
      <p:sp>
        <p:nvSpPr>
          <p:cNvPr id="13" name="Footer Placeholder 12"/>
          <p:cNvSpPr>
            <a:spLocks noGrp="1"/>
          </p:cNvSpPr>
          <p:nvPr>
            <p:ph type="ftr" sz="quarter" idx="16"/>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0154D7EB-0E63-48E4-805D-AD546EA1EB13}" type="datetimeFigureOut">
              <a:rPr lang="en-US" smtClean="0"/>
              <a:t>12/18/2014</a:t>
            </a:fld>
            <a:endParaRPr lang="en-US" dirty="0"/>
          </a:p>
        </p:txBody>
      </p:sp>
      <p:sp>
        <p:nvSpPr>
          <p:cNvPr id="14" name="Slide Number Placeholder 13"/>
          <p:cNvSpPr>
            <a:spLocks noGrp="1"/>
          </p:cNvSpPr>
          <p:nvPr>
            <p:ph type="sldNum" sz="quarter" idx="11"/>
          </p:nvPr>
        </p:nvSpPr>
        <p:spPr/>
        <p:txBody>
          <a:bodyPr/>
          <a:lstStyle/>
          <a:p>
            <a:fld id="{F215C9C9-28D7-41F8-867F-9FFA337D33D8}" type="slidenum">
              <a:rPr lang="en-US" smtClean="0"/>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0154D7EB-0E63-48E4-805D-AD546EA1EB13}" type="datetimeFigureOut">
              <a:rPr lang="en-US" smtClean="0"/>
              <a:t>12/18/2014</a:t>
            </a:fld>
            <a:endParaRPr lang="en-US" dirty="0"/>
          </a:p>
        </p:txBody>
      </p:sp>
      <p:sp>
        <p:nvSpPr>
          <p:cNvPr id="12" name="Slide Number Placeholder 11"/>
          <p:cNvSpPr>
            <a:spLocks noGrp="1"/>
          </p:cNvSpPr>
          <p:nvPr>
            <p:ph type="sldNum" sz="quarter" idx="16"/>
          </p:nvPr>
        </p:nvSpPr>
        <p:spPr/>
        <p:txBody>
          <a:bodyPr/>
          <a:lstStyle/>
          <a:p>
            <a:fld id="{F215C9C9-28D7-41F8-867F-9FFA337D33D8}" type="slidenum">
              <a:rPr lang="en-US" smtClean="0"/>
              <a:t>‹#›</a:t>
            </a:fld>
            <a:endParaRPr lang="en-US" dirty="0"/>
          </a:p>
        </p:txBody>
      </p:sp>
      <p:sp>
        <p:nvSpPr>
          <p:cNvPr id="13" name="Footer Placeholder 12"/>
          <p:cNvSpPr>
            <a:spLocks noGrp="1"/>
          </p:cNvSpPr>
          <p:nvPr>
            <p:ph type="ftr" sz="quarter" idx="17"/>
          </p:nvPr>
        </p:nvSpPr>
        <p:spPr/>
        <p:txBody>
          <a:bodyPr/>
          <a:lstStyle/>
          <a:p>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0154D7EB-0E63-48E4-805D-AD546EA1EB13}" type="datetimeFigureOut">
              <a:rPr lang="en-US" smtClean="0"/>
              <a:t>12/18/2014</a:t>
            </a:fld>
            <a:endParaRPr lang="en-US" dirty="0"/>
          </a:p>
        </p:txBody>
      </p:sp>
      <p:sp>
        <p:nvSpPr>
          <p:cNvPr id="12" name="Slide Number Placeholder 11"/>
          <p:cNvSpPr>
            <a:spLocks noGrp="1"/>
          </p:cNvSpPr>
          <p:nvPr>
            <p:ph type="sldNum" sz="quarter" idx="17"/>
          </p:nvPr>
        </p:nvSpPr>
        <p:spPr/>
        <p:txBody>
          <a:bodyPr/>
          <a:lstStyle/>
          <a:p>
            <a:fld id="{F215C9C9-28D7-41F8-867F-9FFA337D33D8}" type="slidenum">
              <a:rPr lang="en-US" smtClean="0"/>
              <a:t>‹#›</a:t>
            </a:fld>
            <a:endParaRPr lang="en-US" dirty="0"/>
          </a:p>
        </p:txBody>
      </p:sp>
      <p:sp>
        <p:nvSpPr>
          <p:cNvPr id="13" name="Footer Placeholder 12"/>
          <p:cNvSpPr>
            <a:spLocks noGrp="1"/>
          </p:cNvSpPr>
          <p:nvPr>
            <p:ph type="ftr" sz="quarter" idx="18"/>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0154D7EB-0E63-48E4-805D-AD546EA1EB13}" type="datetimeFigureOut">
              <a:rPr lang="en-US" smtClean="0"/>
              <a:t>12/18/2014</a:t>
            </a:fld>
            <a:endParaRPr lang="en-US" dirty="0"/>
          </a:p>
        </p:txBody>
      </p:sp>
      <p:sp>
        <p:nvSpPr>
          <p:cNvPr id="16" name="Slide Number Placeholder 15"/>
          <p:cNvSpPr>
            <a:spLocks noGrp="1"/>
          </p:cNvSpPr>
          <p:nvPr>
            <p:ph type="sldNum" sz="quarter" idx="11"/>
          </p:nvPr>
        </p:nvSpPr>
        <p:spPr/>
        <p:txBody>
          <a:bodyPr/>
          <a:lstStyle/>
          <a:p>
            <a:fld id="{F215C9C9-28D7-41F8-867F-9FFA337D33D8}" type="slidenum">
              <a:rPr lang="en-US" smtClean="0"/>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0154D7EB-0E63-48E4-805D-AD546EA1EB13}" type="datetimeFigureOut">
              <a:rPr lang="en-US" smtClean="0"/>
              <a:t>12/18/2014</a:t>
            </a:fld>
            <a:endParaRPr lang="en-US" dirty="0"/>
          </a:p>
        </p:txBody>
      </p:sp>
      <p:sp>
        <p:nvSpPr>
          <p:cNvPr id="8" name="Slide Number Placeholder 7"/>
          <p:cNvSpPr>
            <a:spLocks noGrp="1"/>
          </p:cNvSpPr>
          <p:nvPr>
            <p:ph type="sldNum" sz="quarter" idx="11"/>
          </p:nvPr>
        </p:nvSpPr>
        <p:spPr/>
        <p:txBody>
          <a:bodyPr/>
          <a:lstStyle/>
          <a:p>
            <a:fld id="{F215C9C9-28D7-41F8-867F-9FFA337D33D8}"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0154D7EB-0E63-48E4-805D-AD546EA1EB13}" type="datetimeFigureOut">
              <a:rPr lang="en-US" smtClean="0"/>
              <a:t>12/18/2014</a:t>
            </a:fld>
            <a:endParaRPr lang="en-US" dirty="0"/>
          </a:p>
        </p:txBody>
      </p:sp>
      <p:sp>
        <p:nvSpPr>
          <p:cNvPr id="19" name="Slide Number Placeholder 18"/>
          <p:cNvSpPr>
            <a:spLocks noGrp="1"/>
          </p:cNvSpPr>
          <p:nvPr>
            <p:ph type="sldNum" sz="quarter" idx="16"/>
          </p:nvPr>
        </p:nvSpPr>
        <p:spPr/>
        <p:txBody>
          <a:bodyPr/>
          <a:lstStyle/>
          <a:p>
            <a:fld id="{F215C9C9-28D7-41F8-867F-9FFA337D33D8}" type="slidenum">
              <a:rPr lang="en-US" smtClean="0"/>
              <a:t>‹#›</a:t>
            </a:fld>
            <a:endParaRPr lang="en-US" dirty="0"/>
          </a:p>
        </p:txBody>
      </p:sp>
      <p:sp>
        <p:nvSpPr>
          <p:cNvPr id="23" name="Footer Placeholder 22"/>
          <p:cNvSpPr>
            <a:spLocks noGrp="1"/>
          </p:cNvSpPr>
          <p:nvPr>
            <p:ph type="ftr" sz="quarter" idx="17"/>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0154D7EB-0E63-48E4-805D-AD546EA1EB13}" type="datetimeFigureOut">
              <a:rPr lang="en-US" smtClean="0"/>
              <a:t>12/18/2014</a:t>
            </a:fld>
            <a:endParaRPr lang="en-US" dirty="0"/>
          </a:p>
        </p:txBody>
      </p:sp>
      <p:sp>
        <p:nvSpPr>
          <p:cNvPr id="14" name="Slide Number Placeholder 13"/>
          <p:cNvSpPr>
            <a:spLocks noGrp="1"/>
          </p:cNvSpPr>
          <p:nvPr>
            <p:ph type="sldNum" sz="quarter" idx="15"/>
          </p:nvPr>
        </p:nvSpPr>
        <p:spPr>
          <a:xfrm>
            <a:off x="4038600" y="6172200"/>
            <a:ext cx="1066800" cy="304800"/>
          </a:xfrm>
        </p:spPr>
        <p:txBody>
          <a:bodyPr/>
          <a:lstStyle/>
          <a:p>
            <a:fld id="{F215C9C9-28D7-41F8-867F-9FFA337D33D8}" type="slidenum">
              <a:rPr lang="en-US" smtClean="0"/>
              <a:t>‹#›</a:t>
            </a:fld>
            <a:endParaRPr lang="en-US" dirty="0"/>
          </a:p>
        </p:txBody>
      </p:sp>
      <p:sp>
        <p:nvSpPr>
          <p:cNvPr id="15" name="Footer Placeholder 14"/>
          <p:cNvSpPr>
            <a:spLocks noGrp="1"/>
          </p:cNvSpPr>
          <p:nvPr>
            <p:ph type="ftr" sz="quarter" idx="16"/>
          </p:nvPr>
        </p:nvSpPr>
        <p:spPr>
          <a:xfrm>
            <a:off x="1447800" y="6486525"/>
            <a:ext cx="6248400" cy="29210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0154D7EB-0E63-48E4-805D-AD546EA1EB13}" type="datetimeFigureOut">
              <a:rPr lang="en-US" smtClean="0"/>
              <a:t>12/18/2014</a:t>
            </a:fld>
            <a:endParaRPr lang="en-US" dirty="0"/>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F215C9C9-28D7-41F8-867F-9FFA337D33D8}" type="slidenum">
              <a:rPr lang="en-US" smtClean="0"/>
              <a:t>‹#›</a:t>
            </a:fld>
            <a:endParaRPr lang="en-US" dirty="0"/>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690336"/>
            <a:ext cx="4572000" cy="3354765"/>
          </a:xfrm>
          <a:prstGeom prst="rect">
            <a:avLst/>
          </a:prstGeom>
        </p:spPr>
        <p:txBody>
          <a:bodyPr>
            <a:spAutoFit/>
          </a:bodyPr>
          <a:lstStyle/>
          <a:p>
            <a:pPr marL="914400" lvl="1" indent="-457200">
              <a:buFont typeface="Wingdings" panose="05000000000000000000" pitchFamily="2" charset="2"/>
              <a:buChar char="Ø"/>
            </a:pPr>
            <a:r>
              <a:rPr lang="de-DE" sz="4400" dirty="0" smtClean="0"/>
              <a:t>Dr.A Zandi</a:t>
            </a:r>
          </a:p>
          <a:p>
            <a:pPr marL="457200" indent="-457200">
              <a:buFont typeface="Wingdings" panose="05000000000000000000" pitchFamily="2" charset="2"/>
              <a:buChar char="Ø"/>
            </a:pPr>
            <a:r>
              <a:rPr lang="de-DE" sz="2800" dirty="0" smtClean="0"/>
              <a:t>general sergeon and laparoscopic</a:t>
            </a:r>
          </a:p>
          <a:p>
            <a:pPr marL="457200" indent="-457200">
              <a:buFont typeface="Wingdings" panose="05000000000000000000" pitchFamily="2" charset="2"/>
              <a:buChar char="Ø"/>
            </a:pPr>
            <a:r>
              <a:rPr lang="de-DE" sz="2800" dirty="0" smtClean="0"/>
              <a:t>Mainly based in Atieh Hospital </a:t>
            </a:r>
            <a:r>
              <a:rPr lang="de-DE" sz="2800" dirty="0" smtClean="0"/>
              <a:t>Tehran</a:t>
            </a:r>
            <a:endParaRPr lang="fa-IR" sz="2800" dirty="0" smtClean="0"/>
          </a:p>
          <a:p>
            <a:pPr marL="457200" indent="-457200">
              <a:buFont typeface="Wingdings" panose="05000000000000000000" pitchFamily="2" charset="2"/>
              <a:buChar char="Ø"/>
            </a:pPr>
            <a:r>
              <a:rPr lang="en-US" sz="2800" dirty="0" smtClean="0"/>
              <a:t>27/09/1393 </a:t>
            </a:r>
            <a:endParaRPr lang="de-DE" sz="2800" dirty="0" smtClean="0"/>
          </a:p>
          <a:p>
            <a:pPr marL="457200" indent="-457200">
              <a:buFont typeface="Wingdings" panose="05000000000000000000" pitchFamily="2" charset="2"/>
              <a:buChar char="Ø"/>
            </a:pPr>
            <a:endParaRPr lang="en-US" sz="2800" dirty="0"/>
          </a:p>
        </p:txBody>
      </p:sp>
    </p:spTree>
    <p:extLst>
      <p:ext uri="{BB962C8B-B14F-4D97-AF65-F5344CB8AC3E}">
        <p14:creationId xmlns:p14="http://schemas.microsoft.com/office/powerpoint/2010/main" val="233206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art_in_b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8" y="536575"/>
            <a:ext cx="8858250" cy="622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7636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stat-med.net/media/product_images/camtec_expandac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0648"/>
            <a:ext cx="7272808"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965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1stseniorcare.com/productimages/ConvaQuip/1stSeniorCare-Convaquip-930-bariitric-capacity-wheelchair-xl-hu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744256"/>
            <a:ext cx="4829175" cy="3924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325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teris.com/images/products_used/products/Bariatric_Extenders_Set_of_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334600"/>
            <a:ext cx="5598116" cy="389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813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ownloads\19934_16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323974"/>
            <a:ext cx="6667500" cy="5201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534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CEO</a:t>
            </a:r>
            <a:endParaRPr lang="en-US" sz="8000" dirty="0"/>
          </a:p>
        </p:txBody>
      </p:sp>
      <p:sp>
        <p:nvSpPr>
          <p:cNvPr id="3" name="Rectangle 2"/>
          <p:cNvSpPr/>
          <p:nvPr/>
        </p:nvSpPr>
        <p:spPr>
          <a:xfrm>
            <a:off x="2286000" y="3105835"/>
            <a:ext cx="4572000" cy="2554545"/>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r>
              <a:rPr lang="en-US" sz="4000" dirty="0"/>
              <a:t>Internationally accredited Bariatric Surgery Centre of Excellence</a:t>
            </a:r>
          </a:p>
        </p:txBody>
      </p:sp>
    </p:spTree>
    <p:extLst>
      <p:ext uri="{BB962C8B-B14F-4D97-AF65-F5344CB8AC3E}">
        <p14:creationId xmlns:p14="http://schemas.microsoft.com/office/powerpoint/2010/main" val="2971534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t>IFSO</a:t>
            </a:r>
            <a:endParaRPr lang="en-US" sz="8000" dirty="0"/>
          </a:p>
        </p:txBody>
      </p:sp>
      <p:sp>
        <p:nvSpPr>
          <p:cNvPr id="3" name="Rectangle 2"/>
          <p:cNvSpPr/>
          <p:nvPr/>
        </p:nvSpPr>
        <p:spPr>
          <a:xfrm>
            <a:off x="2286000" y="3105835"/>
            <a:ext cx="4572000" cy="3477875"/>
          </a:xfrm>
          <a:prstGeom prst="rect">
            <a:avLst/>
          </a:prstGeom>
        </p:spPr>
        <p:txBody>
          <a:bodyPr>
            <a:spAutoFit/>
          </a:bodyPr>
          <a:lstStyle/>
          <a:p>
            <a:r>
              <a:rPr lang="en-US" sz="4400" dirty="0" smtClean="0"/>
              <a:t>International Federation </a:t>
            </a:r>
            <a:r>
              <a:rPr lang="en-US" sz="4400" dirty="0"/>
              <a:t>for the Surgery of Obesity and Metabolic </a:t>
            </a:r>
            <a:r>
              <a:rPr lang="en-US" sz="4400" dirty="0" smtClean="0"/>
              <a:t>Disorders</a:t>
            </a:r>
            <a:endParaRPr lang="en-US" sz="4400" dirty="0"/>
          </a:p>
        </p:txBody>
      </p:sp>
    </p:spTree>
    <p:extLst>
      <p:ext uri="{BB962C8B-B14F-4D97-AF65-F5344CB8AC3E}">
        <p14:creationId xmlns:p14="http://schemas.microsoft.com/office/powerpoint/2010/main" val="3173713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7824" y="3244333"/>
            <a:ext cx="4421275" cy="2308324"/>
          </a:xfrm>
          <a:prstGeom prst="rect">
            <a:avLst/>
          </a:prstGeom>
        </p:spPr>
        <p:txBody>
          <a:bodyPr wrap="none">
            <a:spAutoFit/>
          </a:bodyPr>
          <a:lstStyle/>
          <a:p>
            <a:r>
              <a:rPr lang="en-US" sz="7200" dirty="0" smtClean="0"/>
              <a:t>WHY COE? </a:t>
            </a:r>
          </a:p>
          <a:p>
            <a:endParaRPr lang="en-US" sz="7200" dirty="0"/>
          </a:p>
        </p:txBody>
      </p:sp>
    </p:spTree>
    <p:extLst>
      <p:ext uri="{BB962C8B-B14F-4D97-AF65-F5344CB8AC3E}">
        <p14:creationId xmlns:p14="http://schemas.microsoft.com/office/powerpoint/2010/main" val="675809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412776"/>
            <a:ext cx="8229600" cy="4450506"/>
          </a:xfrm>
        </p:spPr>
        <p:txBody>
          <a:bodyPr>
            <a:normAutofit/>
          </a:bodyPr>
          <a:lstStyle/>
          <a:p>
            <a:r>
              <a:rPr lang="en-US" sz="3200" dirty="0" smtClean="0"/>
              <a:t>MORTALITEY</a:t>
            </a:r>
            <a:br>
              <a:rPr lang="en-US" sz="3200" dirty="0" smtClean="0"/>
            </a:br>
            <a:r>
              <a:rPr lang="en-US" sz="3200" dirty="0"/>
              <a:t/>
            </a:r>
            <a:br>
              <a:rPr lang="en-US" sz="3200" dirty="0"/>
            </a:br>
            <a:r>
              <a:rPr lang="en-US" sz="3200" dirty="0" smtClean="0"/>
              <a:t>.7 TO 1.2 % IN COE </a:t>
            </a:r>
            <a:br>
              <a:rPr lang="en-US" sz="3200" dirty="0" smtClean="0"/>
            </a:br>
            <a:r>
              <a:rPr lang="en-US" sz="3200" dirty="0" smtClean="0"/>
              <a:t>IN OTHER CENTER </a:t>
            </a:r>
            <a:br>
              <a:rPr lang="en-US" sz="3200" dirty="0" smtClean="0"/>
            </a:br>
            <a:r>
              <a:rPr lang="en-US" sz="3200" dirty="0" smtClean="0"/>
              <a:t>TILL 70%</a:t>
            </a:r>
            <a:br>
              <a:rPr lang="en-US" sz="3200" dirty="0" smtClean="0"/>
            </a:br>
            <a:r>
              <a:rPr lang="en-US" sz="3200" dirty="0" smtClean="0"/>
              <a:t>70 TIME MORE </a:t>
            </a:r>
            <a:br>
              <a:rPr lang="en-US" sz="3200" dirty="0" smtClean="0"/>
            </a:br>
            <a:r>
              <a:rPr lang="en-US" sz="3200" dirty="0" smtClean="0"/>
              <a:t> </a:t>
            </a:r>
            <a:endParaRPr lang="en-US" sz="3200" dirty="0"/>
          </a:p>
        </p:txBody>
      </p:sp>
    </p:spTree>
    <p:extLst>
      <p:ext uri="{BB962C8B-B14F-4D97-AF65-F5344CB8AC3E}">
        <p14:creationId xmlns:p14="http://schemas.microsoft.com/office/powerpoint/2010/main" val="1812640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1475656" y="2551836"/>
            <a:ext cx="6264696" cy="2308324"/>
          </a:xfrm>
          <a:prstGeom prst="rect">
            <a:avLst/>
          </a:prstGeom>
        </p:spPr>
        <p:txBody>
          <a:bodyPr wrap="square">
            <a:spAutoFit/>
          </a:bodyPr>
          <a:lstStyle/>
          <a:p>
            <a:r>
              <a:rPr lang="en-US" sz="2400" dirty="0">
                <a:solidFill>
                  <a:srgbClr val="FF0000"/>
                </a:solidFill>
              </a:rPr>
              <a:t>surgeons</a:t>
            </a:r>
            <a:r>
              <a:rPr lang="en-US" sz="2400" dirty="0"/>
              <a:t> and allied health professionals, such as </a:t>
            </a:r>
            <a:r>
              <a:rPr lang="en-US" sz="2400" dirty="0">
                <a:solidFill>
                  <a:srgbClr val="00B0F0"/>
                </a:solidFill>
              </a:rPr>
              <a:t>nurse practitioners, dieticians, nutritionists, psychologists and </a:t>
            </a:r>
            <a:r>
              <a:rPr lang="en-US" sz="2400" dirty="0" err="1">
                <a:solidFill>
                  <a:srgbClr val="00B0F0"/>
                </a:solidFill>
              </a:rPr>
              <a:t>anaesthetists</a:t>
            </a:r>
            <a:r>
              <a:rPr lang="en-US" sz="2400" dirty="0"/>
              <a:t>, involved in the treatment of patients with morbid obesity. </a:t>
            </a:r>
            <a:r>
              <a:rPr lang="en-US" sz="2400" dirty="0">
                <a:solidFill>
                  <a:schemeClr val="accent6">
                    <a:lumMod val="75000"/>
                  </a:schemeClr>
                </a:solidFill>
              </a:rPr>
              <a:t>The main goal of IFSO is to </a:t>
            </a:r>
            <a:r>
              <a:rPr lang="en-US" sz="2400" dirty="0" err="1">
                <a:solidFill>
                  <a:schemeClr val="accent6">
                    <a:lumMod val="75000"/>
                  </a:schemeClr>
                </a:solidFill>
              </a:rPr>
              <a:t>optimise</a:t>
            </a:r>
            <a:r>
              <a:rPr lang="en-US" sz="2400" dirty="0">
                <a:solidFill>
                  <a:schemeClr val="accent6">
                    <a:lumMod val="75000"/>
                  </a:schemeClr>
                </a:solidFill>
              </a:rPr>
              <a:t> the results of the treatment of patients with obesity</a:t>
            </a:r>
            <a:r>
              <a:rPr lang="en-US" dirty="0"/>
              <a:t>.</a:t>
            </a:r>
          </a:p>
        </p:txBody>
      </p:sp>
    </p:spTree>
    <p:extLst>
      <p:ext uri="{BB962C8B-B14F-4D97-AF65-F5344CB8AC3E}">
        <p14:creationId xmlns:p14="http://schemas.microsoft.com/office/powerpoint/2010/main" val="1503976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2136339"/>
            <a:ext cx="6336704" cy="3847207"/>
          </a:xfrm>
          <a:prstGeom prst="rect">
            <a:avLst/>
          </a:prstGeom>
        </p:spPr>
        <p:txBody>
          <a:bodyPr wrap="square">
            <a:spAutoFit/>
          </a:bodyPr>
          <a:lstStyle/>
          <a:p>
            <a:r>
              <a:rPr lang="en-US" sz="2800" dirty="0" smtClean="0"/>
              <a:t>1-All </a:t>
            </a:r>
            <a:r>
              <a:rPr lang="en-US" sz="2800" dirty="0"/>
              <a:t>surgeons have a commitment to post-operative life-time follow up</a:t>
            </a:r>
          </a:p>
          <a:p>
            <a:r>
              <a:rPr lang="en-US" sz="2800" dirty="0" smtClean="0"/>
              <a:t>2-All </a:t>
            </a:r>
            <a:r>
              <a:rPr lang="en-US" sz="2800" dirty="0"/>
              <a:t>surgeons perform at least 50 cases per year including open and laparoscopic revision operations</a:t>
            </a:r>
          </a:p>
          <a:p>
            <a:r>
              <a:rPr lang="en-US" sz="2800" dirty="0" smtClean="0"/>
              <a:t>3-All </a:t>
            </a:r>
            <a:r>
              <a:rPr lang="en-US" sz="2800" dirty="0"/>
              <a:t>surgeons are involved in the training of less-experienced bariatric surgeons</a:t>
            </a:r>
          </a:p>
          <a:p>
            <a:r>
              <a:rPr lang="en-US" sz="2400" dirty="0" smtClean="0"/>
              <a:t/>
            </a:r>
            <a:br>
              <a:rPr lang="en-US" sz="2400" dirty="0" smtClean="0"/>
            </a:br>
            <a:endParaRPr lang="en-US" sz="2400" dirty="0"/>
          </a:p>
        </p:txBody>
      </p:sp>
    </p:spTree>
    <p:extLst>
      <p:ext uri="{BB962C8B-B14F-4D97-AF65-F5344CB8AC3E}">
        <p14:creationId xmlns:p14="http://schemas.microsoft.com/office/powerpoint/2010/main" val="4250215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476672"/>
            <a:ext cx="7272808" cy="4339650"/>
          </a:xfrm>
          <a:prstGeom prst="rect">
            <a:avLst/>
          </a:prstGeom>
        </p:spPr>
        <p:txBody>
          <a:bodyPr wrap="square">
            <a:spAutoFit/>
          </a:bodyPr>
          <a:lstStyle/>
          <a:p>
            <a:r>
              <a:rPr lang="en-US" sz="2400" dirty="0"/>
              <a:t>The hospital has to be able to provide each patient with:</a:t>
            </a:r>
          </a:p>
          <a:p>
            <a:r>
              <a:rPr lang="en-US" sz="2400" dirty="0" err="1"/>
              <a:t>Specialised</a:t>
            </a:r>
            <a:r>
              <a:rPr lang="en-US" sz="2400" dirty="0"/>
              <a:t> nursing care, dietary instruction and </a:t>
            </a:r>
            <a:r>
              <a:rPr lang="en-US" sz="2400" dirty="0" err="1"/>
              <a:t>counselling</a:t>
            </a:r>
            <a:endParaRPr lang="en-US" sz="2400" dirty="0"/>
          </a:p>
          <a:p>
            <a:r>
              <a:rPr lang="en-US" sz="2400" dirty="0"/>
              <a:t>Psychological assessment (if and when needed)</a:t>
            </a:r>
          </a:p>
          <a:p>
            <a:r>
              <a:rPr lang="en-US" sz="2400" dirty="0" err="1"/>
              <a:t>Anaesthetists</a:t>
            </a:r>
            <a:r>
              <a:rPr lang="en-US" sz="2400" dirty="0"/>
              <a:t> with a high level of experience of bariatric patients</a:t>
            </a:r>
          </a:p>
          <a:p>
            <a:r>
              <a:rPr lang="en-US" sz="2400" dirty="0"/>
              <a:t>Experienced interventional radiologists</a:t>
            </a:r>
          </a:p>
          <a:p>
            <a:r>
              <a:rPr lang="en-US" sz="2400" dirty="0"/>
              <a:t>On site critical care</a:t>
            </a:r>
          </a:p>
          <a:p>
            <a:r>
              <a:rPr lang="en-US" sz="2400" dirty="0"/>
              <a:t>Blood tests available 24hrs a day</a:t>
            </a:r>
          </a:p>
          <a:p>
            <a:r>
              <a:rPr lang="en-US" sz="2400" dirty="0"/>
              <a:t>Supervised support group meetings</a:t>
            </a:r>
          </a:p>
          <a:p>
            <a:r>
              <a:rPr lang="en-US" sz="2400" dirty="0"/>
              <a:t>At least five years experience of treating bariatric patients</a:t>
            </a:r>
          </a:p>
          <a:p>
            <a:r>
              <a:rPr lang="en-US" dirty="0" smtClean="0"/>
              <a:t/>
            </a:r>
            <a:br>
              <a:rPr lang="en-US" dirty="0" smtClean="0"/>
            </a:br>
            <a:endParaRPr lang="en-US" dirty="0"/>
          </a:p>
        </p:txBody>
      </p:sp>
    </p:spTree>
    <p:extLst>
      <p:ext uri="{BB962C8B-B14F-4D97-AF65-F5344CB8AC3E}">
        <p14:creationId xmlns:p14="http://schemas.microsoft.com/office/powerpoint/2010/main" val="3733048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1340768"/>
            <a:ext cx="5976664" cy="2308324"/>
          </a:xfrm>
          <a:prstGeom prst="rect">
            <a:avLst/>
          </a:prstGeom>
          <a:solidFill>
            <a:schemeClr val="bg1">
              <a:lumMod val="95000"/>
              <a:lumOff val="5000"/>
            </a:schemeClr>
          </a:solidFill>
        </p:spPr>
        <p:txBody>
          <a:bodyPr wrap="square">
            <a:spAutoFit/>
          </a:bodyPr>
          <a:lstStyle/>
          <a:p>
            <a:r>
              <a:rPr lang="en-US" sz="2400" dirty="0"/>
              <a:t>The hospital has to have equipment and furniture throughout the hospital specifically designed for the care and comfort of our bariatric patients. When providing care and support to our bariatric patients maintaining our patients’ dignity is of the upmost importance</a:t>
            </a:r>
          </a:p>
        </p:txBody>
      </p:sp>
    </p:spTree>
    <p:extLst>
      <p:ext uri="{BB962C8B-B14F-4D97-AF65-F5344CB8AC3E}">
        <p14:creationId xmlns:p14="http://schemas.microsoft.com/office/powerpoint/2010/main" val="10035918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67</TotalTime>
  <Words>226</Words>
  <Application>Microsoft Office PowerPoint</Application>
  <PresentationFormat>On-screen Show (4:3)</PresentationFormat>
  <Paragraphs>27</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BlackTie</vt:lpstr>
      <vt:lpstr>PowerPoint Presentation</vt:lpstr>
      <vt:lpstr>CEO</vt:lpstr>
      <vt:lpstr>IFSO</vt:lpstr>
      <vt:lpstr>PowerPoint Presentation</vt:lpstr>
      <vt:lpstr>MORTALITEY  .7 TO 1.2 % IN COE  IN OTHER CENTER  TILL 70% 70 TIME MORE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9</cp:revision>
  <dcterms:created xsi:type="dcterms:W3CDTF">2014-12-17T20:35:29Z</dcterms:created>
  <dcterms:modified xsi:type="dcterms:W3CDTF">2014-12-18T04:40:25Z</dcterms:modified>
</cp:coreProperties>
</file>