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4" r:id="rId3"/>
    <p:sldId id="268" r:id="rId4"/>
    <p:sldId id="269" r:id="rId5"/>
    <p:sldId id="353" r:id="rId6"/>
    <p:sldId id="277" r:id="rId7"/>
    <p:sldId id="267" r:id="rId8"/>
    <p:sldId id="333" r:id="rId9"/>
    <p:sldId id="331" r:id="rId10"/>
    <p:sldId id="306" r:id="rId11"/>
    <p:sldId id="265" r:id="rId12"/>
    <p:sldId id="289" r:id="rId13"/>
    <p:sldId id="338" r:id="rId14"/>
    <p:sldId id="280" r:id="rId15"/>
    <p:sldId id="305" r:id="rId16"/>
    <p:sldId id="283" r:id="rId17"/>
    <p:sldId id="316" r:id="rId18"/>
    <p:sldId id="362" r:id="rId19"/>
    <p:sldId id="336" r:id="rId20"/>
    <p:sldId id="354" r:id="rId21"/>
    <p:sldId id="356" r:id="rId22"/>
    <p:sldId id="340" r:id="rId23"/>
    <p:sldId id="285" r:id="rId24"/>
    <p:sldId id="286" r:id="rId25"/>
    <p:sldId id="287" r:id="rId26"/>
    <p:sldId id="357" r:id="rId27"/>
    <p:sldId id="358" r:id="rId28"/>
    <p:sldId id="337" r:id="rId29"/>
    <p:sldId id="355" r:id="rId30"/>
    <p:sldId id="257" r:id="rId31"/>
    <p:sldId id="346" r:id="rId32"/>
    <p:sldId id="315" r:id="rId33"/>
    <p:sldId id="339" r:id="rId34"/>
    <p:sldId id="360" r:id="rId35"/>
    <p:sldId id="361" r:id="rId36"/>
    <p:sldId id="347" r:id="rId37"/>
    <p:sldId id="350" r:id="rId38"/>
    <p:sldId id="343" r:id="rId39"/>
    <p:sldId id="344" r:id="rId40"/>
    <p:sldId id="364" r:id="rId41"/>
    <p:sldId id="365" r:id="rId42"/>
    <p:sldId id="261" r:id="rId43"/>
    <p:sldId id="366" r:id="rId4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4" d="100"/>
          <a:sy n="64" d="100"/>
        </p:scale>
        <p:origin x="-61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EC7A5680-7E3E-42DC-93CA-36499062B233}" type="datetimeFigureOut">
              <a:rPr lang="fa-IR" smtClean="0"/>
              <a:pPr/>
              <a:t>1437/08/23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7B05155-1430-45B9-AFE0-9FEFCF0A975F}"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C7A5680-7E3E-42DC-93CA-36499062B233}" type="datetimeFigureOut">
              <a:rPr lang="fa-IR" smtClean="0"/>
              <a:pPr/>
              <a:t>1437/08/23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7B05155-1430-45B9-AFE0-9FEFCF0A975F}"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C7A5680-7E3E-42DC-93CA-36499062B233}" type="datetimeFigureOut">
              <a:rPr lang="fa-IR" smtClean="0"/>
              <a:pPr/>
              <a:t>1437/08/23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7B05155-1430-45B9-AFE0-9FEFCF0A975F}"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C7A5680-7E3E-42DC-93CA-36499062B233}" type="datetimeFigureOut">
              <a:rPr lang="fa-IR" smtClean="0"/>
              <a:pPr/>
              <a:t>1437/08/23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7B05155-1430-45B9-AFE0-9FEFCF0A975F}"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7A5680-7E3E-42DC-93CA-36499062B233}" type="datetimeFigureOut">
              <a:rPr lang="fa-IR" smtClean="0"/>
              <a:pPr/>
              <a:t>1437/08/23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7B05155-1430-45B9-AFE0-9FEFCF0A975F}"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EC7A5680-7E3E-42DC-93CA-36499062B233}" type="datetimeFigureOut">
              <a:rPr lang="fa-IR" smtClean="0"/>
              <a:pPr/>
              <a:t>1437/08/23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7B05155-1430-45B9-AFE0-9FEFCF0A975F}"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EC7A5680-7E3E-42DC-93CA-36499062B233}" type="datetimeFigureOut">
              <a:rPr lang="fa-IR" smtClean="0"/>
              <a:pPr/>
              <a:t>1437/08/23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7B05155-1430-45B9-AFE0-9FEFCF0A975F}"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EC7A5680-7E3E-42DC-93CA-36499062B233}" type="datetimeFigureOut">
              <a:rPr lang="fa-IR" smtClean="0"/>
              <a:pPr/>
              <a:t>1437/08/23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7B05155-1430-45B9-AFE0-9FEFCF0A975F}"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A5680-7E3E-42DC-93CA-36499062B233}" type="datetimeFigureOut">
              <a:rPr lang="fa-IR" smtClean="0"/>
              <a:pPr/>
              <a:t>1437/08/23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7B05155-1430-45B9-AFE0-9FEFCF0A975F}"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A5680-7E3E-42DC-93CA-36499062B233}" type="datetimeFigureOut">
              <a:rPr lang="fa-IR" smtClean="0"/>
              <a:pPr/>
              <a:t>1437/08/23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7B05155-1430-45B9-AFE0-9FEFCF0A975F}"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A5680-7E3E-42DC-93CA-36499062B233}" type="datetimeFigureOut">
              <a:rPr lang="fa-IR" smtClean="0"/>
              <a:pPr/>
              <a:t>1437/08/23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7B05155-1430-45B9-AFE0-9FEFCF0A975F}"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C7A5680-7E3E-42DC-93CA-36499062B233}" type="datetimeFigureOut">
              <a:rPr lang="fa-IR" smtClean="0"/>
              <a:pPr/>
              <a:t>1437/08/23</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7B05155-1430-45B9-AFE0-9FEFCF0A975F}"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omim.org/entry/238600?search=familial%20chylomicronemia%20syndrom&amp;highlight=familial%20chylomicronemia%20syndr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omim.org/entry/238600?search=familial%20chylomicronemia%20syndrom&amp;highlight=familial%20chylomicronemia%20syndro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Hypertriglyceridemia</a:t>
            </a:r>
            <a:endParaRPr lang="fa-IR" dirty="0"/>
          </a:p>
        </p:txBody>
      </p:sp>
      <p:sp>
        <p:nvSpPr>
          <p:cNvPr id="3" name="Subtitle 2"/>
          <p:cNvSpPr>
            <a:spLocks noGrp="1"/>
          </p:cNvSpPr>
          <p:nvPr>
            <p:ph type="subTitle" idx="1"/>
          </p:nvPr>
        </p:nvSpPr>
        <p:spPr/>
        <p:txBody>
          <a:bodyPr/>
          <a:lstStyle/>
          <a:p>
            <a:endParaRPr lang="fa-I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fa-IR" dirty="0"/>
          </a:p>
        </p:txBody>
      </p:sp>
      <p:sp>
        <p:nvSpPr>
          <p:cNvPr id="3" name="Content Placeholder 2"/>
          <p:cNvSpPr>
            <a:spLocks noGrp="1"/>
          </p:cNvSpPr>
          <p:nvPr>
            <p:ph idx="1"/>
          </p:nvPr>
        </p:nvSpPr>
        <p:spPr>
          <a:xfrm>
            <a:off x="457200" y="857233"/>
            <a:ext cx="8229600" cy="4857784"/>
          </a:xfrm>
        </p:spPr>
        <p:txBody>
          <a:bodyPr>
            <a:normAutofit fontScale="92500"/>
          </a:bodyPr>
          <a:lstStyle/>
          <a:p>
            <a:pPr algn="l" rtl="0">
              <a:buFont typeface="Wingdings" pitchFamily="2" charset="2"/>
              <a:buChar char="Ø"/>
            </a:pPr>
            <a:r>
              <a:rPr lang="en-US" dirty="0" smtClean="0"/>
              <a:t>This paradox was accounted for by the fact that at greatly elevated concentrations (triglycerides &gt;50 </a:t>
            </a:r>
            <a:r>
              <a:rPr lang="en-US" dirty="0" err="1" smtClean="0"/>
              <a:t>mmol</a:t>
            </a:r>
            <a:r>
              <a:rPr lang="en-US" dirty="0" smtClean="0"/>
              <a:t>/L), triglyceride lipoproteins are too large to enter into the arterial </a:t>
            </a:r>
            <a:r>
              <a:rPr lang="en-US" dirty="0" err="1" smtClean="0"/>
              <a:t>intima</a:t>
            </a:r>
            <a:r>
              <a:rPr lang="en-US" dirty="0" smtClean="0"/>
              <a:t> and therefore cannot lead to development of atherosclerosis.</a:t>
            </a:r>
          </a:p>
          <a:p>
            <a:pPr algn="l" rtl="0">
              <a:buFont typeface="Wingdings" pitchFamily="2" charset="2"/>
              <a:buChar char="Ø"/>
            </a:pPr>
            <a:r>
              <a:rPr lang="en-US" dirty="0" smtClean="0"/>
              <a:t>By contrast, at mild–to–moderately raised triglyceride concentrations (2–10 </a:t>
            </a:r>
            <a:r>
              <a:rPr lang="en-US" dirty="0" err="1" smtClean="0"/>
              <a:t>mmol</a:t>
            </a:r>
            <a:r>
              <a:rPr lang="en-US" dirty="0" smtClean="0"/>
              <a:t>/L), lipoproteins are small enough to enter into the arterial wall and thus have the potential to accumulate and cause atherosclerosis.</a:t>
            </a:r>
            <a:endParaRPr lang="fa-IR" dirty="0"/>
          </a:p>
        </p:txBody>
      </p:sp>
      <p:sp>
        <p:nvSpPr>
          <p:cNvPr id="4" name="TextBox 3"/>
          <p:cNvSpPr txBox="1"/>
          <p:nvPr/>
        </p:nvSpPr>
        <p:spPr>
          <a:xfrm>
            <a:off x="285720" y="5786454"/>
            <a:ext cx="8429684" cy="646331"/>
          </a:xfrm>
          <a:prstGeom prst="rect">
            <a:avLst/>
          </a:prstGeom>
          <a:noFill/>
        </p:spPr>
        <p:txBody>
          <a:bodyPr wrap="square" rtlCol="1">
            <a:spAutoFit/>
          </a:bodyPr>
          <a:lstStyle/>
          <a:p>
            <a:pPr algn="l"/>
            <a:r>
              <a:rPr lang="fa-IR" b="1" dirty="0" smtClean="0"/>
              <a:t>.</a:t>
            </a:r>
            <a:r>
              <a:rPr lang="en-US" b="1" dirty="0" smtClean="0"/>
              <a:t>Lipids and cardiovascular disease 3 Triglycerides and cardiovascular disease</a:t>
            </a:r>
          </a:p>
          <a:p>
            <a:pPr algn="l"/>
            <a:r>
              <a:rPr lang="en-US" b="1" i="1" dirty="0" smtClean="0"/>
              <a:t>Lancet 2014; 384: 626–635</a:t>
            </a:r>
            <a:r>
              <a:rPr lang="fa-IR" b="1" dirty="0" smtClean="0"/>
              <a:t>.</a:t>
            </a:r>
            <a:r>
              <a:rPr lang="en-US" b="1" dirty="0" err="1" smtClean="0"/>
              <a:t>Bّrge</a:t>
            </a:r>
            <a:r>
              <a:rPr lang="en-US" b="1" dirty="0" smtClean="0"/>
              <a:t> G </a:t>
            </a:r>
            <a:r>
              <a:rPr lang="en-US" b="1" dirty="0" err="1" smtClean="0"/>
              <a:t>Nordestgaard</a:t>
            </a:r>
            <a:r>
              <a:rPr lang="en-US" b="1" dirty="0" smtClean="0"/>
              <a:t>, </a:t>
            </a:r>
            <a:r>
              <a:rPr lang="en-US" b="1" dirty="0" err="1" smtClean="0"/>
              <a:t>Anette</a:t>
            </a:r>
            <a:r>
              <a:rPr lang="en-US" b="1" dirty="0" smtClean="0"/>
              <a:t> </a:t>
            </a:r>
            <a:r>
              <a:rPr lang="en-US" b="1" dirty="0" err="1" smtClean="0"/>
              <a:t>Varbo</a:t>
            </a:r>
            <a:endParaRPr lang="fa-IR"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098" name="Picture 2"/>
          <p:cNvPicPr>
            <a:picLocks noGrp="1" noChangeAspect="1" noChangeArrowheads="1"/>
          </p:cNvPicPr>
          <p:nvPr>
            <p:ph idx="1"/>
          </p:nvPr>
        </p:nvPicPr>
        <p:blipFill>
          <a:blip r:embed="rId2"/>
          <a:srcRect/>
          <a:stretch>
            <a:fillRect/>
          </a:stretch>
        </p:blipFill>
        <p:spPr bwMode="auto">
          <a:xfrm>
            <a:off x="285720" y="357166"/>
            <a:ext cx="8229600" cy="4786346"/>
          </a:xfrm>
          <a:prstGeom prst="rect">
            <a:avLst/>
          </a:prstGeom>
          <a:noFill/>
          <a:ln w="9525">
            <a:noFill/>
            <a:miter lim="800000"/>
            <a:headEnd/>
            <a:tailEnd/>
          </a:ln>
          <a:effectLst/>
        </p:spPr>
      </p:pic>
      <p:sp>
        <p:nvSpPr>
          <p:cNvPr id="5" name="TextBox 4"/>
          <p:cNvSpPr txBox="1"/>
          <p:nvPr/>
        </p:nvSpPr>
        <p:spPr>
          <a:xfrm>
            <a:off x="214282" y="5786455"/>
            <a:ext cx="8643998" cy="646331"/>
          </a:xfrm>
          <a:prstGeom prst="rect">
            <a:avLst/>
          </a:prstGeom>
          <a:noFill/>
        </p:spPr>
        <p:txBody>
          <a:bodyPr wrap="square" rtlCol="1">
            <a:spAutoFit/>
          </a:bodyPr>
          <a:lstStyle/>
          <a:p>
            <a:pPr algn="l"/>
            <a:r>
              <a:rPr lang="en-US" dirty="0" smtClean="0"/>
              <a:t>The polygenic nature of </a:t>
            </a:r>
            <a:r>
              <a:rPr lang="en-US" dirty="0" err="1" smtClean="0"/>
              <a:t>hypertriglyceridaemia</a:t>
            </a:r>
            <a:r>
              <a:rPr lang="en-US" dirty="0" smtClean="0"/>
              <a:t>: implications for definition, diagnosis, and management </a:t>
            </a:r>
            <a:r>
              <a:rPr lang="en-US" i="1" dirty="0" smtClean="0"/>
              <a:t>Robert A </a:t>
            </a:r>
            <a:r>
              <a:rPr lang="en-US" i="1" dirty="0" err="1" smtClean="0"/>
              <a:t>Hegele</a:t>
            </a:r>
            <a:r>
              <a:rPr lang="en-US" i="1" dirty="0" smtClean="0"/>
              <a:t> </a:t>
            </a:r>
            <a:r>
              <a:rPr lang="en-US" i="1" dirty="0" err="1" smtClean="0"/>
              <a:t>etal</a:t>
            </a:r>
            <a:r>
              <a:rPr lang="en-US" i="1" dirty="0" smtClean="0"/>
              <a:t>, </a:t>
            </a:r>
            <a:r>
              <a:rPr lang="en-US" b="1" dirty="0" smtClean="0">
                <a:cs typeface="+mj-cs"/>
              </a:rPr>
              <a:t>Lancet Diabetes </a:t>
            </a:r>
            <a:r>
              <a:rPr lang="en-US" dirty="0" smtClean="0">
                <a:cs typeface="+mj-cs"/>
              </a:rPr>
              <a:t>Endocrinol.</a:t>
            </a:r>
            <a:r>
              <a:rPr lang="en-US" b="1" dirty="0" smtClean="0">
                <a:cs typeface="+mj-cs"/>
              </a:rPr>
              <a:t>2014</a:t>
            </a:r>
            <a:r>
              <a:rPr lang="en-US" dirty="0" smtClean="0">
                <a:cs typeface="+mj-cs"/>
              </a:rPr>
              <a:t>;2:655-656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42" name="Picture 2"/>
          <p:cNvPicPr>
            <a:picLocks noGrp="1" noChangeAspect="1" noChangeArrowheads="1"/>
          </p:cNvPicPr>
          <p:nvPr>
            <p:ph idx="1"/>
          </p:nvPr>
        </p:nvPicPr>
        <p:blipFill>
          <a:blip r:embed="rId2"/>
          <a:srcRect/>
          <a:stretch>
            <a:fillRect/>
          </a:stretch>
        </p:blipFill>
        <p:spPr bwMode="auto">
          <a:xfrm>
            <a:off x="428596" y="285728"/>
            <a:ext cx="6083376" cy="4525963"/>
          </a:xfrm>
          <a:prstGeom prst="rect">
            <a:avLst/>
          </a:prstGeom>
          <a:noFill/>
          <a:ln w="9525">
            <a:noFill/>
            <a:miter lim="800000"/>
            <a:headEnd/>
            <a:tailEnd/>
          </a:ln>
          <a:effectLst/>
        </p:spPr>
      </p:pic>
      <p:sp>
        <p:nvSpPr>
          <p:cNvPr id="6" name="TextBox 5"/>
          <p:cNvSpPr txBox="1"/>
          <p:nvPr/>
        </p:nvSpPr>
        <p:spPr>
          <a:xfrm>
            <a:off x="214282" y="5857892"/>
            <a:ext cx="8643998" cy="646331"/>
          </a:xfrm>
          <a:prstGeom prst="rect">
            <a:avLst/>
          </a:prstGeom>
          <a:noFill/>
        </p:spPr>
        <p:txBody>
          <a:bodyPr wrap="square" rtlCol="1">
            <a:spAutoFit/>
          </a:bodyPr>
          <a:lstStyle/>
          <a:p>
            <a:pPr algn="l"/>
            <a:r>
              <a:rPr lang="en-US" dirty="0" smtClean="0"/>
              <a:t>The polygenic nature of </a:t>
            </a:r>
            <a:r>
              <a:rPr lang="en-US" dirty="0" err="1" smtClean="0"/>
              <a:t>hypertriglyceridaemia</a:t>
            </a:r>
            <a:r>
              <a:rPr lang="en-US" dirty="0" smtClean="0"/>
              <a:t>: implications for definition, diagnosis, and management </a:t>
            </a:r>
            <a:r>
              <a:rPr lang="en-US" i="1" dirty="0" smtClean="0"/>
              <a:t>Robert A </a:t>
            </a:r>
            <a:r>
              <a:rPr lang="en-US" i="1" dirty="0" err="1" smtClean="0"/>
              <a:t>Hegele</a:t>
            </a:r>
            <a:r>
              <a:rPr lang="en-US" i="1" dirty="0" smtClean="0"/>
              <a:t> </a:t>
            </a:r>
            <a:r>
              <a:rPr lang="en-US" i="1" dirty="0" err="1" smtClean="0"/>
              <a:t>etal</a:t>
            </a:r>
            <a:r>
              <a:rPr lang="en-US" i="1" dirty="0" smtClean="0"/>
              <a:t>, </a:t>
            </a:r>
            <a:r>
              <a:rPr lang="en-US" b="1" dirty="0" smtClean="0">
                <a:cs typeface="+mj-cs"/>
              </a:rPr>
              <a:t>Lancet Diabetes </a:t>
            </a:r>
            <a:r>
              <a:rPr lang="en-US" dirty="0" smtClean="0">
                <a:cs typeface="+mj-cs"/>
              </a:rPr>
              <a:t>Endocrinol.</a:t>
            </a:r>
            <a:r>
              <a:rPr lang="en-US" b="1" dirty="0" smtClean="0">
                <a:cs typeface="+mj-cs"/>
              </a:rPr>
              <a:t>2014</a:t>
            </a:r>
            <a:r>
              <a:rPr lang="en-US" dirty="0" smtClean="0">
                <a:cs typeface="+mj-cs"/>
              </a:rPr>
              <a:t>;2:655-656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428596" y="285728"/>
            <a:ext cx="4786346" cy="5168905"/>
          </a:xfrm>
          <a:prstGeom prst="rect">
            <a:avLst/>
          </a:prstGeom>
          <a:noFill/>
          <a:ln w="9525">
            <a:noFill/>
            <a:miter lim="800000"/>
            <a:headEnd/>
            <a:tailEnd/>
          </a:ln>
          <a:effectLst/>
        </p:spPr>
      </p:pic>
      <p:sp>
        <p:nvSpPr>
          <p:cNvPr id="5" name="TextBox 4"/>
          <p:cNvSpPr txBox="1"/>
          <p:nvPr/>
        </p:nvSpPr>
        <p:spPr>
          <a:xfrm>
            <a:off x="357158" y="5715016"/>
            <a:ext cx="7786742" cy="646331"/>
          </a:xfrm>
          <a:prstGeom prst="rect">
            <a:avLst/>
          </a:prstGeom>
          <a:noFill/>
        </p:spPr>
        <p:txBody>
          <a:bodyPr wrap="square" rtlCol="1">
            <a:spAutoFit/>
          </a:bodyPr>
          <a:lstStyle/>
          <a:p>
            <a:pPr algn="l"/>
            <a:r>
              <a:rPr lang="en-US" dirty="0" err="1" smtClean="0"/>
              <a:t>Hypertriglyceridemia</a:t>
            </a:r>
            <a:r>
              <a:rPr lang="en-US" dirty="0" smtClean="0"/>
              <a:t>: its etiology, effects and </a:t>
            </a:r>
            <a:r>
              <a:rPr lang="en-US" dirty="0" err="1" smtClean="0"/>
              <a:t>treatment,George</a:t>
            </a:r>
            <a:r>
              <a:rPr lang="en-US" dirty="0" smtClean="0"/>
              <a:t> Yuan. </a:t>
            </a:r>
            <a:r>
              <a:rPr lang="en-US" b="1" dirty="0" smtClean="0"/>
              <a:t>CMAJ </a:t>
            </a:r>
            <a:r>
              <a:rPr lang="en-US" dirty="0" smtClean="0"/>
              <a:t>. April 10, </a:t>
            </a:r>
            <a:r>
              <a:rPr lang="en-US" b="1" dirty="0" smtClean="0"/>
              <a:t>2007</a:t>
            </a:r>
            <a:r>
              <a:rPr lang="en-US" dirty="0" smtClean="0"/>
              <a:t> :176(8)</a:t>
            </a:r>
            <a:endParaRPr lang="en-US" dirty="0" smtClean="0">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2000" b="1" dirty="0" smtClean="0"/>
              <a:t>Plasma TG level as a function of production and</a:t>
            </a:r>
            <a:br>
              <a:rPr lang="en-US" sz="2000" b="1" dirty="0" smtClean="0"/>
            </a:br>
            <a:r>
              <a:rPr lang="en-US" sz="2000" b="1" dirty="0" smtClean="0"/>
              <a:t>clearance</a:t>
            </a:r>
            <a:br>
              <a:rPr lang="en-US" sz="2000" b="1" dirty="0" smtClean="0"/>
            </a:br>
            <a:endParaRPr lang="fa-IR" sz="2000" dirty="0"/>
          </a:p>
        </p:txBody>
      </p:sp>
      <p:pic>
        <p:nvPicPr>
          <p:cNvPr id="7170" name="Picture 2"/>
          <p:cNvPicPr>
            <a:picLocks noGrp="1" noChangeAspect="1" noChangeArrowheads="1"/>
          </p:cNvPicPr>
          <p:nvPr>
            <p:ph idx="1"/>
          </p:nvPr>
        </p:nvPicPr>
        <p:blipFill>
          <a:blip r:embed="rId2"/>
          <a:srcRect/>
          <a:stretch>
            <a:fillRect/>
          </a:stretch>
        </p:blipFill>
        <p:spPr bwMode="auto">
          <a:xfrm>
            <a:off x="571472" y="1000108"/>
            <a:ext cx="7381719" cy="4525963"/>
          </a:xfrm>
          <a:prstGeom prst="rect">
            <a:avLst/>
          </a:prstGeom>
          <a:noFill/>
          <a:ln w="9525">
            <a:noFill/>
            <a:miter lim="800000"/>
            <a:headEnd/>
            <a:tailEnd/>
          </a:ln>
          <a:effectLst/>
        </p:spPr>
      </p:pic>
      <p:sp>
        <p:nvSpPr>
          <p:cNvPr id="4" name="TextBox 3"/>
          <p:cNvSpPr txBox="1"/>
          <p:nvPr/>
        </p:nvSpPr>
        <p:spPr>
          <a:xfrm>
            <a:off x="285720" y="5500702"/>
            <a:ext cx="5429288" cy="369332"/>
          </a:xfrm>
          <a:prstGeom prst="rect">
            <a:avLst/>
          </a:prstGeom>
          <a:noFill/>
        </p:spPr>
        <p:txBody>
          <a:bodyPr wrap="square" rtlCol="1">
            <a:spAutoFit/>
          </a:bodyPr>
          <a:lstStyle/>
          <a:p>
            <a:r>
              <a:rPr lang="en-US" dirty="0" smtClean="0"/>
              <a:t>PR=production rate and fractional clearance rate (FCR).</a:t>
            </a:r>
            <a:endParaRPr lang="fa-IR" dirty="0"/>
          </a:p>
        </p:txBody>
      </p:sp>
      <p:sp>
        <p:nvSpPr>
          <p:cNvPr id="5" name="TextBox 4"/>
          <p:cNvSpPr txBox="1"/>
          <p:nvPr/>
        </p:nvSpPr>
        <p:spPr>
          <a:xfrm>
            <a:off x="214282" y="6143644"/>
            <a:ext cx="8286808" cy="646331"/>
          </a:xfrm>
          <a:prstGeom prst="rect">
            <a:avLst/>
          </a:prstGeom>
          <a:noFill/>
        </p:spPr>
        <p:txBody>
          <a:bodyPr wrap="square" rtlCol="1">
            <a:spAutoFit/>
          </a:bodyPr>
          <a:lstStyle/>
          <a:p>
            <a:pPr algn="l"/>
            <a:r>
              <a:rPr lang="en-US" dirty="0" err="1" smtClean="0"/>
              <a:t>Hypertriglyceridemia</a:t>
            </a:r>
            <a:r>
              <a:rPr lang="en-US" dirty="0" smtClean="0"/>
              <a:t> in the Genomic Era: a New Paradigm Gary F. </a:t>
            </a:r>
            <a:r>
              <a:rPr lang="en-US" b="1" dirty="0" smtClean="0"/>
              <a:t>Endocrine Reviews 2014: </a:t>
            </a:r>
            <a:r>
              <a:rPr lang="en-US" dirty="0" smtClean="0"/>
              <a:t>10.1210/</a:t>
            </a:r>
            <a:r>
              <a:rPr lang="en-US" dirty="0" err="1" smtClean="0"/>
              <a:t>er</a:t>
            </a:r>
            <a:r>
              <a:rPr lang="en-US" dirty="0" smtClean="0"/>
              <a:t> -1062</a:t>
            </a:r>
            <a:endParaRPr lang="fa-I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monogenic TG phenotypes</a:t>
            </a:r>
            <a:endParaRPr lang="fa-IR" dirty="0"/>
          </a:p>
        </p:txBody>
      </p:sp>
      <p:sp>
        <p:nvSpPr>
          <p:cNvPr id="3" name="Content Placeholder 2"/>
          <p:cNvSpPr>
            <a:spLocks noGrp="1"/>
          </p:cNvSpPr>
          <p:nvPr>
            <p:ph idx="1"/>
          </p:nvPr>
        </p:nvSpPr>
        <p:spPr>
          <a:xfrm>
            <a:off x="457200" y="1600201"/>
            <a:ext cx="8229600" cy="4329130"/>
          </a:xfrm>
        </p:spPr>
        <p:txBody>
          <a:bodyPr>
            <a:normAutofit fontScale="77500" lnSpcReduction="20000"/>
          </a:bodyPr>
          <a:lstStyle/>
          <a:p>
            <a:pPr algn="l" rtl="0">
              <a:buFont typeface="Wingdings" pitchFamily="2" charset="2"/>
              <a:buChar char="Ø"/>
            </a:pPr>
            <a:r>
              <a:rPr lang="en-US" b="1" dirty="0" smtClean="0">
                <a:solidFill>
                  <a:schemeClr val="accent2">
                    <a:lumMod val="75000"/>
                  </a:schemeClr>
                </a:solidFill>
              </a:rPr>
              <a:t>Homozygous</a:t>
            </a:r>
            <a:r>
              <a:rPr lang="en-US" dirty="0" smtClean="0"/>
              <a:t> or </a:t>
            </a:r>
            <a:r>
              <a:rPr lang="en-US" b="1" dirty="0" smtClean="0">
                <a:solidFill>
                  <a:schemeClr val="accent2">
                    <a:lumMod val="75000"/>
                  </a:schemeClr>
                </a:solidFill>
              </a:rPr>
              <a:t>compound heterozygous </a:t>
            </a:r>
            <a:r>
              <a:rPr lang="en-US" dirty="0" smtClean="0"/>
              <a:t>mutations, which tend to occur in certain key genes, can compromise </a:t>
            </a:r>
            <a:r>
              <a:rPr lang="en-US" dirty="0" err="1" smtClean="0"/>
              <a:t>lipolysis</a:t>
            </a:r>
            <a:r>
              <a:rPr lang="en-US" dirty="0" smtClean="0"/>
              <a:t> and underlie clinical expression of a monogenic phenotype.</a:t>
            </a:r>
          </a:p>
          <a:p>
            <a:pPr algn="l" rtl="0">
              <a:buFont typeface="Wingdings" pitchFamily="2" charset="2"/>
              <a:buChar char="Ø"/>
            </a:pPr>
            <a:r>
              <a:rPr lang="en-US" dirty="0" smtClean="0"/>
              <a:t>monogenic HTG is caused by mutations in genes that encode proteins needed for the efficient metabolism of TRL, including </a:t>
            </a:r>
          </a:p>
          <a:p>
            <a:pPr algn="l" rtl="0">
              <a:buFont typeface="Wingdings" pitchFamily="2" charset="2"/>
              <a:buChar char="v"/>
            </a:pPr>
            <a:r>
              <a:rPr lang="en-US" i="1" dirty="0" smtClean="0"/>
              <a:t>LPL </a:t>
            </a:r>
          </a:p>
          <a:p>
            <a:pPr algn="l" rtl="0">
              <a:buFont typeface="Wingdings" pitchFamily="2" charset="2"/>
              <a:buChar char="v"/>
            </a:pPr>
            <a:r>
              <a:rPr lang="en-US" i="1" dirty="0" smtClean="0"/>
              <a:t>APOC2</a:t>
            </a:r>
          </a:p>
          <a:p>
            <a:pPr algn="l" rtl="0">
              <a:buFont typeface="Wingdings" pitchFamily="2" charset="2"/>
              <a:buChar char="v"/>
            </a:pPr>
            <a:r>
              <a:rPr lang="en-US" i="1" dirty="0" smtClean="0"/>
              <a:t>APOA5</a:t>
            </a:r>
          </a:p>
          <a:p>
            <a:pPr algn="l" rtl="0">
              <a:buFont typeface="Wingdings" pitchFamily="2" charset="2"/>
              <a:buChar char="v"/>
            </a:pPr>
            <a:r>
              <a:rPr lang="en-US" i="1" dirty="0" smtClean="0"/>
              <a:t>LMF1</a:t>
            </a:r>
          </a:p>
          <a:p>
            <a:pPr algn="l" rtl="0">
              <a:buFont typeface="Wingdings" pitchFamily="2" charset="2"/>
              <a:buChar char="v"/>
            </a:pPr>
            <a:r>
              <a:rPr lang="en-US" i="1" dirty="0" smtClean="0"/>
              <a:t>GPIHBP1</a:t>
            </a:r>
          </a:p>
        </p:txBody>
      </p:sp>
      <p:sp>
        <p:nvSpPr>
          <p:cNvPr id="4" name="TextBox 3"/>
          <p:cNvSpPr txBox="1"/>
          <p:nvPr/>
        </p:nvSpPr>
        <p:spPr>
          <a:xfrm>
            <a:off x="214282" y="5857892"/>
            <a:ext cx="8286808" cy="646331"/>
          </a:xfrm>
          <a:prstGeom prst="rect">
            <a:avLst/>
          </a:prstGeom>
          <a:noFill/>
        </p:spPr>
        <p:txBody>
          <a:bodyPr wrap="square" rtlCol="1">
            <a:spAutoFit/>
          </a:bodyPr>
          <a:lstStyle/>
          <a:p>
            <a:pPr algn="l"/>
            <a:r>
              <a:rPr lang="en-US" dirty="0" err="1" smtClean="0"/>
              <a:t>Hypertriglyceridemia</a:t>
            </a:r>
            <a:r>
              <a:rPr lang="en-US" dirty="0" smtClean="0"/>
              <a:t> in the Genomic Era: a New Paradigm Gary F. </a:t>
            </a:r>
            <a:r>
              <a:rPr lang="en-US" b="1" dirty="0" smtClean="0"/>
              <a:t>Endocrine Reviews 2014: </a:t>
            </a:r>
            <a:r>
              <a:rPr lang="en-US" dirty="0" smtClean="0"/>
              <a:t>10.1210/</a:t>
            </a:r>
            <a:r>
              <a:rPr lang="en-US" dirty="0" err="1" smtClean="0"/>
              <a:t>er</a:t>
            </a:r>
            <a:r>
              <a:rPr lang="en-US" dirty="0" smtClean="0"/>
              <a:t> -1062</a:t>
            </a:r>
            <a:endParaRPr lang="fa-I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1266" name="Picture 2"/>
          <p:cNvPicPr>
            <a:picLocks noGrp="1" noChangeAspect="1" noChangeArrowheads="1"/>
          </p:cNvPicPr>
          <p:nvPr>
            <p:ph idx="1"/>
          </p:nvPr>
        </p:nvPicPr>
        <p:blipFill>
          <a:blip r:embed="rId2"/>
          <a:srcRect/>
          <a:stretch>
            <a:fillRect/>
          </a:stretch>
        </p:blipFill>
        <p:spPr bwMode="auto">
          <a:xfrm>
            <a:off x="0" y="214290"/>
            <a:ext cx="8501090" cy="3000396"/>
          </a:xfrm>
          <a:prstGeom prst="rect">
            <a:avLst/>
          </a:prstGeom>
          <a:noFill/>
          <a:ln w="9525">
            <a:noFill/>
            <a:miter lim="800000"/>
            <a:headEnd/>
            <a:tailEnd/>
          </a:ln>
          <a:effectLst/>
        </p:spPr>
      </p:pic>
      <p:pic>
        <p:nvPicPr>
          <p:cNvPr id="11268" name="Picture 4"/>
          <p:cNvPicPr>
            <a:picLocks noChangeAspect="1" noChangeArrowheads="1"/>
          </p:cNvPicPr>
          <p:nvPr/>
        </p:nvPicPr>
        <p:blipFill>
          <a:blip r:embed="rId3"/>
          <a:srcRect/>
          <a:stretch>
            <a:fillRect/>
          </a:stretch>
        </p:blipFill>
        <p:spPr bwMode="auto">
          <a:xfrm>
            <a:off x="0" y="3286124"/>
            <a:ext cx="8358214" cy="2786082"/>
          </a:xfrm>
          <a:prstGeom prst="rect">
            <a:avLst/>
          </a:prstGeom>
          <a:noFill/>
          <a:ln w="9525">
            <a:noFill/>
            <a:miter lim="800000"/>
            <a:headEnd/>
            <a:tailEnd/>
          </a:ln>
          <a:effectLst/>
        </p:spPr>
      </p:pic>
      <p:sp>
        <p:nvSpPr>
          <p:cNvPr id="5" name="TextBox 4"/>
          <p:cNvSpPr txBox="1"/>
          <p:nvPr/>
        </p:nvSpPr>
        <p:spPr>
          <a:xfrm>
            <a:off x="214282" y="6143644"/>
            <a:ext cx="8286808" cy="646331"/>
          </a:xfrm>
          <a:prstGeom prst="rect">
            <a:avLst/>
          </a:prstGeom>
          <a:noFill/>
        </p:spPr>
        <p:txBody>
          <a:bodyPr wrap="square" rtlCol="1">
            <a:spAutoFit/>
          </a:bodyPr>
          <a:lstStyle/>
          <a:p>
            <a:pPr algn="l"/>
            <a:r>
              <a:rPr lang="en-US" dirty="0" err="1" smtClean="0"/>
              <a:t>Hypertriglyceridemia</a:t>
            </a:r>
            <a:r>
              <a:rPr lang="en-US" dirty="0" smtClean="0"/>
              <a:t> in the Genomic Era: a New Paradigm Gary F. </a:t>
            </a:r>
            <a:r>
              <a:rPr lang="en-US" b="1" dirty="0" smtClean="0"/>
              <a:t>Endocrine Reviews 2014: </a:t>
            </a:r>
            <a:r>
              <a:rPr lang="en-US" dirty="0" smtClean="0"/>
              <a:t>10.1210/</a:t>
            </a:r>
            <a:r>
              <a:rPr lang="en-US" dirty="0" err="1" smtClean="0"/>
              <a:t>er</a:t>
            </a:r>
            <a:r>
              <a:rPr lang="en-US" dirty="0" smtClean="0"/>
              <a:t> -1062</a:t>
            </a:r>
            <a:endParaRPr lang="fa-I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familial </a:t>
            </a:r>
            <a:r>
              <a:rPr lang="en-US" dirty="0" err="1" smtClean="0"/>
              <a:t>chylomicronemia</a:t>
            </a:r>
            <a:r>
              <a:rPr lang="en-US" dirty="0" smtClean="0"/>
              <a:t> syndrome</a:t>
            </a:r>
            <a:endParaRPr lang="fa-IR" dirty="0"/>
          </a:p>
        </p:txBody>
      </p:sp>
      <p:sp>
        <p:nvSpPr>
          <p:cNvPr id="3" name="Content Placeholder 2"/>
          <p:cNvSpPr>
            <a:spLocks noGrp="1"/>
          </p:cNvSpPr>
          <p:nvPr>
            <p:ph idx="1"/>
          </p:nvPr>
        </p:nvSpPr>
        <p:spPr/>
        <p:txBody>
          <a:bodyPr>
            <a:normAutofit fontScale="92500" lnSpcReduction="20000"/>
          </a:bodyPr>
          <a:lstStyle/>
          <a:p>
            <a:pPr algn="l" rtl="0">
              <a:buFont typeface="Wingdings" pitchFamily="2" charset="2"/>
              <a:buChar char="Ø"/>
            </a:pPr>
            <a:r>
              <a:rPr lang="en-US" dirty="0" smtClean="0"/>
              <a:t>A rare </a:t>
            </a:r>
            <a:r>
              <a:rPr lang="en-US" dirty="0" err="1" smtClean="0"/>
              <a:t>autosomal</a:t>
            </a:r>
            <a:r>
              <a:rPr lang="en-US" dirty="0" smtClean="0"/>
              <a:t> recessive disease characterized by the buildup in the blood of fat particles called </a:t>
            </a:r>
            <a:r>
              <a:rPr lang="en-US" dirty="0" err="1" smtClean="0"/>
              <a:t>chylomicrons</a:t>
            </a:r>
            <a:r>
              <a:rPr lang="en-US" dirty="0" smtClean="0"/>
              <a:t> (</a:t>
            </a:r>
            <a:r>
              <a:rPr lang="en-US" dirty="0" err="1" smtClean="0"/>
              <a:t>chylomicronemia</a:t>
            </a:r>
            <a:r>
              <a:rPr lang="en-US" dirty="0" smtClean="0"/>
              <a:t>), severe </a:t>
            </a:r>
            <a:r>
              <a:rPr lang="en-US" dirty="0" err="1" smtClean="0"/>
              <a:t>hypertriglyceridemia</a:t>
            </a:r>
            <a:r>
              <a:rPr lang="en-US" dirty="0" smtClean="0"/>
              <a:t>, and the risk of recurrent and potentially fatal pancreatitis and other complications It is caused by mutations in the gene encoding LPL or, less frequently, by mutations in genes encoding other proteins necessary for LPL function. </a:t>
            </a:r>
          </a:p>
          <a:p>
            <a:pPr algn="l" rtl="0">
              <a:buFont typeface="Wingdings" pitchFamily="2" charset="2"/>
              <a:buChar char="Ø"/>
            </a:pPr>
            <a:r>
              <a:rPr lang="en-US" dirty="0" err="1" smtClean="0"/>
              <a:t>Heterozygotes</a:t>
            </a:r>
            <a:r>
              <a:rPr lang="en-US" dirty="0" smtClean="0"/>
              <a:t> may show slight </a:t>
            </a:r>
            <a:r>
              <a:rPr lang="en-US" dirty="0" err="1" smtClean="0"/>
              <a:t>hyperlipemia</a:t>
            </a:r>
            <a:r>
              <a:rPr lang="en-US" dirty="0" smtClean="0"/>
              <a:t> and reduced PHLA. </a:t>
            </a:r>
          </a:p>
        </p:txBody>
      </p:sp>
      <p:sp>
        <p:nvSpPr>
          <p:cNvPr id="5" name="TextBox 4"/>
          <p:cNvSpPr txBox="1"/>
          <p:nvPr/>
        </p:nvSpPr>
        <p:spPr>
          <a:xfrm>
            <a:off x="357158" y="6072206"/>
            <a:ext cx="8143932" cy="646331"/>
          </a:xfrm>
          <a:prstGeom prst="rect">
            <a:avLst/>
          </a:prstGeom>
          <a:noFill/>
        </p:spPr>
        <p:txBody>
          <a:bodyPr wrap="square" rtlCol="1">
            <a:spAutoFit/>
          </a:bodyPr>
          <a:lstStyle/>
          <a:p>
            <a:pPr algn="l" rtl="0"/>
            <a:r>
              <a:rPr lang="en-US" dirty="0" smtClean="0"/>
              <a:t>Targeting APOC3 in the Familial </a:t>
            </a:r>
            <a:r>
              <a:rPr lang="en-US" dirty="0" err="1" smtClean="0"/>
              <a:t>Chylomicronemia</a:t>
            </a:r>
            <a:r>
              <a:rPr lang="en-US" dirty="0" smtClean="0"/>
              <a:t> Syndrome .</a:t>
            </a:r>
            <a:r>
              <a:rPr lang="en-US" b="1" dirty="0" smtClean="0"/>
              <a:t>nejm</a:t>
            </a:r>
            <a:r>
              <a:rPr lang="en-US" dirty="0" smtClean="0"/>
              <a:t>.371;23 . </a:t>
            </a:r>
            <a:r>
              <a:rPr lang="en-US" dirty="0" err="1" smtClean="0"/>
              <a:t>december</a:t>
            </a:r>
            <a:r>
              <a:rPr lang="en-US" dirty="0" smtClean="0"/>
              <a:t> 4, </a:t>
            </a:r>
            <a:r>
              <a:rPr lang="en-US" b="1" dirty="0" smtClean="0"/>
              <a:t>2014</a:t>
            </a:r>
            <a:endParaRPr lang="fa-IR"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85000" lnSpcReduction="20000"/>
          </a:bodyPr>
          <a:lstStyle/>
          <a:p>
            <a:pPr algn="l" rtl="0">
              <a:buFont typeface="Wingdings" pitchFamily="2" charset="2"/>
              <a:buChar char="Ø"/>
            </a:pPr>
            <a:r>
              <a:rPr lang="en-US" dirty="0" smtClean="0"/>
              <a:t>Patients with this syndrome have plasma triglyceride levels ranging from 10 to 100 times the normal value (1500 to 15,000 mg per deciliter [17 to 170 </a:t>
            </a:r>
            <a:r>
              <a:rPr lang="en-US" dirty="0" err="1" smtClean="0"/>
              <a:t>mmol</a:t>
            </a:r>
            <a:r>
              <a:rPr lang="en-US" dirty="0" smtClean="0"/>
              <a:t> per liter]), the plasma to have a milky ("</a:t>
            </a:r>
            <a:r>
              <a:rPr lang="en-US" dirty="0" err="1" smtClean="0"/>
              <a:t>lactescent</a:t>
            </a:r>
            <a:r>
              <a:rPr lang="en-US" dirty="0" smtClean="0"/>
              <a:t>" or "</a:t>
            </a:r>
            <a:r>
              <a:rPr lang="en-US" dirty="0" err="1" smtClean="0"/>
              <a:t>lipemic</a:t>
            </a:r>
            <a:r>
              <a:rPr lang="en-US" dirty="0" smtClean="0"/>
              <a:t>") appearance.</a:t>
            </a:r>
          </a:p>
          <a:p>
            <a:pPr algn="l" rtl="0">
              <a:buFont typeface="Wingdings" pitchFamily="2" charset="2"/>
              <a:buChar char="ü"/>
            </a:pPr>
            <a:r>
              <a:rPr lang="en-US" dirty="0" smtClean="0"/>
              <a:t>eruptive </a:t>
            </a:r>
            <a:r>
              <a:rPr lang="en-US" dirty="0" err="1" smtClean="0"/>
              <a:t>xanthomas</a:t>
            </a:r>
            <a:r>
              <a:rPr lang="en-US" dirty="0" smtClean="0"/>
              <a:t> </a:t>
            </a:r>
          </a:p>
          <a:p>
            <a:pPr algn="l" rtl="0">
              <a:buFont typeface="Wingdings" pitchFamily="2" charset="2"/>
              <a:buChar char="ü"/>
            </a:pPr>
            <a:r>
              <a:rPr lang="en-US" dirty="0" err="1" smtClean="0"/>
              <a:t>Arthralgias</a:t>
            </a:r>
            <a:endParaRPr lang="en-US" dirty="0" smtClean="0"/>
          </a:p>
          <a:p>
            <a:pPr algn="l" rtl="0">
              <a:buFont typeface="Wingdings" pitchFamily="2" charset="2"/>
              <a:buChar char="ü"/>
            </a:pPr>
            <a:r>
              <a:rPr lang="en-US" dirty="0" smtClean="0"/>
              <a:t>neurologic symptoms</a:t>
            </a:r>
          </a:p>
          <a:p>
            <a:pPr algn="l" rtl="0">
              <a:buFont typeface="Wingdings" pitchFamily="2" charset="2"/>
              <a:buChar char="ü"/>
            </a:pPr>
            <a:r>
              <a:rPr lang="en-US" dirty="0" err="1" smtClean="0"/>
              <a:t>lipemia</a:t>
            </a:r>
            <a:r>
              <a:rPr lang="en-US" dirty="0" smtClean="0"/>
              <a:t> </a:t>
            </a:r>
            <a:r>
              <a:rPr lang="en-US" dirty="0" err="1" smtClean="0"/>
              <a:t>retinalis</a:t>
            </a:r>
            <a:endParaRPr lang="en-US" dirty="0" smtClean="0"/>
          </a:p>
          <a:p>
            <a:pPr algn="l" rtl="0">
              <a:buFont typeface="Wingdings" pitchFamily="2" charset="2"/>
              <a:buChar char="ü"/>
            </a:pPr>
            <a:r>
              <a:rPr lang="en-US" dirty="0" err="1" smtClean="0"/>
              <a:t>hepatosplenomegaly</a:t>
            </a:r>
            <a:r>
              <a:rPr lang="en-US" dirty="0" smtClean="0"/>
              <a:t> </a:t>
            </a:r>
          </a:p>
          <a:p>
            <a:pPr algn="l" rtl="0">
              <a:buFont typeface="Wingdings" pitchFamily="2" charset="2"/>
              <a:buChar char="ü"/>
            </a:pPr>
            <a:r>
              <a:rPr lang="en-US" dirty="0" smtClean="0"/>
              <a:t>risk for </a:t>
            </a:r>
            <a:r>
              <a:rPr lang="en-US" dirty="0" err="1" smtClean="0"/>
              <a:t>artifactual</a:t>
            </a:r>
            <a:r>
              <a:rPr lang="en-US" dirty="0" smtClean="0"/>
              <a:t> alterations in laboratory analyses.</a:t>
            </a:r>
          </a:p>
          <a:p>
            <a:endParaRPr lang="fa-I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l" rtl="0">
              <a:buFont typeface="Wingdings" pitchFamily="2" charset="2"/>
              <a:buChar char="Ø"/>
            </a:pPr>
            <a:r>
              <a:rPr lang="en-US" dirty="0" smtClean="0"/>
              <a:t>Patients with monogenic disorders have substantially increased fasting concentrations of </a:t>
            </a:r>
            <a:r>
              <a:rPr lang="en-US" dirty="0" err="1" smtClean="0"/>
              <a:t>chylomicrons</a:t>
            </a:r>
            <a:r>
              <a:rPr lang="en-US" dirty="0" smtClean="0"/>
              <a:t>, but usually do not develop premature atherosclerosis, probably because of size exclusion that limits the ability of </a:t>
            </a:r>
            <a:r>
              <a:rPr lang="en-US" dirty="0" err="1" smtClean="0"/>
              <a:t>chylomicrons</a:t>
            </a:r>
            <a:r>
              <a:rPr lang="en-US" dirty="0" smtClean="0"/>
              <a:t> to traverse the vascular endothelial barrier.</a:t>
            </a:r>
            <a:endParaRPr lang="fa-IR" dirty="0"/>
          </a:p>
        </p:txBody>
      </p:sp>
      <p:sp>
        <p:nvSpPr>
          <p:cNvPr id="4" name="TextBox 3"/>
          <p:cNvSpPr txBox="1"/>
          <p:nvPr/>
        </p:nvSpPr>
        <p:spPr>
          <a:xfrm>
            <a:off x="214282" y="5857892"/>
            <a:ext cx="8286808" cy="646331"/>
          </a:xfrm>
          <a:prstGeom prst="rect">
            <a:avLst/>
          </a:prstGeom>
          <a:noFill/>
        </p:spPr>
        <p:txBody>
          <a:bodyPr wrap="square" rtlCol="1">
            <a:spAutoFit/>
          </a:bodyPr>
          <a:lstStyle/>
          <a:p>
            <a:pPr algn="l"/>
            <a:r>
              <a:rPr lang="en-US" dirty="0" err="1" smtClean="0"/>
              <a:t>Hypertriglyceridemia</a:t>
            </a:r>
            <a:r>
              <a:rPr lang="en-US" dirty="0" smtClean="0"/>
              <a:t> in the Genomic Era: a New Paradigm Gary F. </a:t>
            </a:r>
            <a:r>
              <a:rPr lang="en-US" b="1" dirty="0" smtClean="0"/>
              <a:t>Endocrine Reviews 2014: </a:t>
            </a:r>
            <a:r>
              <a:rPr lang="en-US" dirty="0" smtClean="0"/>
              <a:t>10.1210/</a:t>
            </a:r>
            <a:r>
              <a:rPr lang="en-US" dirty="0" err="1" smtClean="0"/>
              <a:t>er</a:t>
            </a:r>
            <a:r>
              <a:rPr lang="en-US" dirty="0" smtClean="0"/>
              <a:t> -1062</a:t>
            </a:r>
            <a:endParaRPr lang="fa-I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smtClean="0"/>
              <a:t>HTG : fasting plasma TG concentration &gt;95th percentile for age and gender in a population</a:t>
            </a:r>
            <a:br>
              <a:rPr lang="en-US" sz="2800" dirty="0" smtClean="0"/>
            </a:br>
            <a:endParaRPr lang="fa-IR" sz="2800" dirty="0"/>
          </a:p>
        </p:txBody>
      </p:sp>
      <p:pic>
        <p:nvPicPr>
          <p:cNvPr id="3074" name="Picture 2"/>
          <p:cNvPicPr>
            <a:picLocks noGrp="1" noChangeAspect="1" noChangeArrowheads="1"/>
          </p:cNvPicPr>
          <p:nvPr>
            <p:ph idx="1"/>
          </p:nvPr>
        </p:nvPicPr>
        <p:blipFill>
          <a:blip r:embed="rId2"/>
          <a:srcRect/>
          <a:stretch>
            <a:fillRect/>
          </a:stretch>
        </p:blipFill>
        <p:spPr bwMode="auto">
          <a:xfrm>
            <a:off x="500034" y="1214422"/>
            <a:ext cx="4071966" cy="4811715"/>
          </a:xfrm>
          <a:prstGeom prst="rect">
            <a:avLst/>
          </a:prstGeom>
          <a:noFill/>
          <a:ln w="9525">
            <a:noFill/>
            <a:miter lim="800000"/>
            <a:headEnd/>
            <a:tailEnd/>
          </a:ln>
          <a:effectLst/>
        </p:spPr>
      </p:pic>
      <p:sp>
        <p:nvSpPr>
          <p:cNvPr id="4" name="TextBox 3"/>
          <p:cNvSpPr txBox="1"/>
          <p:nvPr/>
        </p:nvSpPr>
        <p:spPr>
          <a:xfrm>
            <a:off x="214282" y="6143644"/>
            <a:ext cx="8643998" cy="646331"/>
          </a:xfrm>
          <a:prstGeom prst="rect">
            <a:avLst/>
          </a:prstGeom>
          <a:noFill/>
        </p:spPr>
        <p:txBody>
          <a:bodyPr wrap="square" rtlCol="1">
            <a:spAutoFit/>
          </a:bodyPr>
          <a:lstStyle/>
          <a:p>
            <a:pPr algn="l"/>
            <a:r>
              <a:rPr lang="en-US" dirty="0" smtClean="0"/>
              <a:t>The polygenic nature of </a:t>
            </a:r>
            <a:r>
              <a:rPr lang="en-US" dirty="0" err="1" smtClean="0"/>
              <a:t>hypertriglyceridaemia</a:t>
            </a:r>
            <a:r>
              <a:rPr lang="en-US" dirty="0" smtClean="0"/>
              <a:t>: implications for </a:t>
            </a:r>
            <a:r>
              <a:rPr lang="en-US" dirty="0" err="1" smtClean="0"/>
              <a:t>defi</a:t>
            </a:r>
            <a:r>
              <a:rPr lang="en-US" dirty="0" smtClean="0"/>
              <a:t> </a:t>
            </a:r>
            <a:r>
              <a:rPr lang="en-US" dirty="0" err="1" smtClean="0"/>
              <a:t>nition</a:t>
            </a:r>
            <a:r>
              <a:rPr lang="en-US" dirty="0" smtClean="0"/>
              <a:t>, diagnosis, and management </a:t>
            </a:r>
            <a:r>
              <a:rPr lang="en-US" i="1" dirty="0" smtClean="0"/>
              <a:t>Robert A </a:t>
            </a:r>
            <a:r>
              <a:rPr lang="en-US" i="1" dirty="0" err="1" smtClean="0"/>
              <a:t>Hegele</a:t>
            </a:r>
            <a:r>
              <a:rPr lang="en-US" i="1" dirty="0" smtClean="0"/>
              <a:t> </a:t>
            </a:r>
            <a:r>
              <a:rPr lang="en-US" i="1" dirty="0" err="1" smtClean="0"/>
              <a:t>etal</a:t>
            </a:r>
            <a:r>
              <a:rPr lang="en-US" i="1" dirty="0" smtClean="0"/>
              <a:t>, </a:t>
            </a:r>
            <a:r>
              <a:rPr lang="en-US" b="1" dirty="0" smtClean="0">
                <a:cs typeface="+mj-cs"/>
              </a:rPr>
              <a:t>Lancet Diabetes </a:t>
            </a:r>
            <a:r>
              <a:rPr lang="en-US" dirty="0" smtClean="0">
                <a:cs typeface="+mj-cs"/>
              </a:rPr>
              <a:t>Endocrinol.</a:t>
            </a:r>
            <a:r>
              <a:rPr lang="en-US" b="1" dirty="0" smtClean="0">
                <a:cs typeface="+mj-cs"/>
              </a:rPr>
              <a:t>2014</a:t>
            </a:r>
            <a:r>
              <a:rPr lang="en-US" dirty="0" smtClean="0">
                <a:cs typeface="+mj-cs"/>
              </a:rPr>
              <a:t>;2:655-656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a:bodyPr>
          <a:lstStyle/>
          <a:p>
            <a:pPr algn="l" rtl="0">
              <a:buFont typeface="Wingdings" pitchFamily="2" charset="2"/>
              <a:buChar char="Ø"/>
            </a:pPr>
            <a:r>
              <a:rPr lang="en-US" dirty="0" smtClean="0"/>
              <a:t>Nearly all patients have recurrent episodes of severe abdominal pain, with or without pancreatitis, that interfere with normal life and result in frequent hospitalizations.</a:t>
            </a:r>
          </a:p>
          <a:p>
            <a:pPr algn="l" rtl="0">
              <a:buFont typeface="Wingdings" pitchFamily="2" charset="2"/>
              <a:buChar char="Ø"/>
            </a:pPr>
            <a:r>
              <a:rPr lang="en-US" dirty="0" smtClean="0"/>
              <a:t>These episodes can result in chronic pancreatitis and symptoms of exocrine or endocrine insufficiency, including diabetes and even fatal events.</a:t>
            </a:r>
          </a:p>
          <a:p>
            <a:pPr>
              <a:buFont typeface="Wingdings" pitchFamily="2" charset="2"/>
              <a:buChar char="Ø"/>
            </a:pPr>
            <a:endParaRPr lang="fa-IR" dirty="0"/>
          </a:p>
        </p:txBody>
      </p:sp>
      <p:sp>
        <p:nvSpPr>
          <p:cNvPr id="4" name="TextBox 3"/>
          <p:cNvSpPr txBox="1"/>
          <p:nvPr/>
        </p:nvSpPr>
        <p:spPr>
          <a:xfrm>
            <a:off x="214282" y="5857892"/>
            <a:ext cx="8286808" cy="646331"/>
          </a:xfrm>
          <a:prstGeom prst="rect">
            <a:avLst/>
          </a:prstGeom>
          <a:noFill/>
        </p:spPr>
        <p:txBody>
          <a:bodyPr wrap="square" rtlCol="1">
            <a:spAutoFit/>
          </a:bodyPr>
          <a:lstStyle/>
          <a:p>
            <a:pPr algn="l"/>
            <a:r>
              <a:rPr lang="en-US" dirty="0" err="1" smtClean="0"/>
              <a:t>Hypertriglyceridemia</a:t>
            </a:r>
            <a:r>
              <a:rPr lang="en-US" dirty="0" smtClean="0"/>
              <a:t> in the Genomic Era: a New Paradigm Gary F. </a:t>
            </a:r>
            <a:r>
              <a:rPr lang="en-US" b="1" dirty="0" smtClean="0"/>
              <a:t>Endocrine Reviews 2014: </a:t>
            </a:r>
            <a:r>
              <a:rPr lang="en-US" dirty="0" smtClean="0"/>
              <a:t>10.1210/</a:t>
            </a:r>
            <a:r>
              <a:rPr lang="en-US" dirty="0" err="1" smtClean="0"/>
              <a:t>er</a:t>
            </a:r>
            <a:r>
              <a:rPr lang="en-US" dirty="0" smtClean="0"/>
              <a:t> -1062</a:t>
            </a:r>
            <a:endParaRPr lang="fa-I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l" rtl="0">
              <a:buFont typeface="Wingdings" pitchFamily="2" charset="2"/>
              <a:buChar char="Ø"/>
            </a:pPr>
            <a:r>
              <a:rPr lang="en-US" dirty="0" smtClean="0"/>
              <a:t>Familial LPL deficiency usually manifests by 10 years of age, and in 25% occurs during infancy. </a:t>
            </a:r>
          </a:p>
          <a:p>
            <a:pPr algn="l" rtl="0">
              <a:buFont typeface="Wingdings" pitchFamily="2" charset="2"/>
              <a:buChar char="Ø"/>
            </a:pPr>
            <a:r>
              <a:rPr lang="en-US" dirty="0" smtClean="0"/>
              <a:t>Sometimes this condition is silent and the initial clue to the diagnosis is the presence of </a:t>
            </a:r>
            <a:r>
              <a:rPr lang="en-US" dirty="0" err="1" smtClean="0"/>
              <a:t>lipemic</a:t>
            </a:r>
            <a:r>
              <a:rPr lang="en-US" dirty="0" smtClean="0"/>
              <a:t> plasma. </a:t>
            </a:r>
          </a:p>
        </p:txBody>
      </p:sp>
      <p:sp>
        <p:nvSpPr>
          <p:cNvPr id="4" name="TextBox 3"/>
          <p:cNvSpPr txBox="1"/>
          <p:nvPr/>
        </p:nvSpPr>
        <p:spPr>
          <a:xfrm>
            <a:off x="142844" y="6143644"/>
            <a:ext cx="8786874" cy="646331"/>
          </a:xfrm>
          <a:prstGeom prst="rect">
            <a:avLst/>
          </a:prstGeom>
          <a:noFill/>
        </p:spPr>
        <p:txBody>
          <a:bodyPr wrap="square" rtlCol="1">
            <a:spAutoFit/>
          </a:bodyPr>
          <a:lstStyle/>
          <a:p>
            <a:pPr algn="l" rtl="0"/>
            <a:r>
              <a:rPr lang="en-US" dirty="0" smtClean="0"/>
              <a:t>FAMILIAL CHYLOMICRONEMIA SYNDROME .Pediatric Dermatology Vol. 24 No. 3 May⁄ June 2007</a:t>
            </a:r>
            <a:endParaRPr lang="fa-I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074" name="Picture 2"/>
          <p:cNvPicPr>
            <a:picLocks noGrp="1" noChangeAspect="1" noChangeArrowheads="1"/>
          </p:cNvPicPr>
          <p:nvPr>
            <p:ph idx="1"/>
          </p:nvPr>
        </p:nvPicPr>
        <p:blipFill>
          <a:blip r:embed="rId2"/>
          <a:srcRect/>
          <a:stretch>
            <a:fillRect/>
          </a:stretch>
        </p:blipFill>
        <p:spPr bwMode="auto">
          <a:xfrm>
            <a:off x="428596" y="1571612"/>
            <a:ext cx="4543425" cy="36671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286380" y="1643050"/>
            <a:ext cx="2643206" cy="3571900"/>
          </a:xfrm>
          <a:prstGeom prst="rect">
            <a:avLst/>
          </a:prstGeom>
          <a:noFill/>
          <a:ln w="9525">
            <a:noFill/>
            <a:miter lim="800000"/>
            <a:headEnd/>
            <a:tailEnd/>
          </a:ln>
          <a:effectLst/>
        </p:spPr>
      </p:pic>
      <p:sp>
        <p:nvSpPr>
          <p:cNvPr id="5" name="TextBox 4"/>
          <p:cNvSpPr txBox="1"/>
          <p:nvPr/>
        </p:nvSpPr>
        <p:spPr>
          <a:xfrm>
            <a:off x="357158" y="5715016"/>
            <a:ext cx="7786742" cy="646331"/>
          </a:xfrm>
          <a:prstGeom prst="rect">
            <a:avLst/>
          </a:prstGeom>
          <a:noFill/>
        </p:spPr>
        <p:txBody>
          <a:bodyPr wrap="square" rtlCol="1">
            <a:spAutoFit/>
          </a:bodyPr>
          <a:lstStyle/>
          <a:p>
            <a:pPr algn="l"/>
            <a:r>
              <a:rPr lang="en-US" dirty="0" err="1" smtClean="0"/>
              <a:t>Hypertriglyceridemia</a:t>
            </a:r>
            <a:r>
              <a:rPr lang="en-US" dirty="0" smtClean="0"/>
              <a:t>: its etiology, effects and </a:t>
            </a:r>
            <a:r>
              <a:rPr lang="en-US" dirty="0" err="1" smtClean="0"/>
              <a:t>treatment,George</a:t>
            </a:r>
            <a:r>
              <a:rPr lang="en-US" dirty="0" smtClean="0"/>
              <a:t> Yuan. </a:t>
            </a:r>
            <a:r>
              <a:rPr lang="en-US" b="1" dirty="0" smtClean="0"/>
              <a:t>CMAJ </a:t>
            </a:r>
            <a:r>
              <a:rPr lang="en-US" dirty="0" smtClean="0"/>
              <a:t>. April 10, </a:t>
            </a:r>
            <a:r>
              <a:rPr lang="en-US" b="1" dirty="0" smtClean="0"/>
              <a:t>2007</a:t>
            </a:r>
            <a:r>
              <a:rPr lang="en-US" dirty="0" smtClean="0"/>
              <a:t> :176(8)</a:t>
            </a:r>
            <a:endParaRPr lang="en-US" dirty="0" smtClean="0">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fontScale="77500" lnSpcReduction="20000"/>
          </a:bodyPr>
          <a:lstStyle/>
          <a:p>
            <a:pPr algn="l" rtl="0">
              <a:buNone/>
            </a:pPr>
            <a:r>
              <a:rPr lang="en-US" b="1" i="1" dirty="0" smtClean="0"/>
              <a:t>Pregnancy</a:t>
            </a:r>
          </a:p>
          <a:p>
            <a:pPr algn="l" rtl="0">
              <a:buFont typeface="Wingdings" pitchFamily="2" charset="2"/>
              <a:buChar char="Ø"/>
            </a:pPr>
            <a:r>
              <a:rPr lang="en-US" dirty="0" smtClean="0"/>
              <a:t>Plasma lipid levels are altered during pregnancy, within the hormonal milieu. </a:t>
            </a:r>
          </a:p>
          <a:p>
            <a:pPr algn="l" rtl="0">
              <a:buFont typeface="Wingdings" pitchFamily="2" charset="2"/>
              <a:buChar char="Ø"/>
            </a:pPr>
            <a:r>
              <a:rPr lang="en-US" dirty="0" smtClean="0"/>
              <a:t>Plasma </a:t>
            </a:r>
            <a:r>
              <a:rPr lang="en-US" dirty="0" smtClean="0">
                <a:solidFill>
                  <a:schemeClr val="accent2">
                    <a:lumMod val="75000"/>
                  </a:schemeClr>
                </a:solidFill>
              </a:rPr>
              <a:t>TG</a:t>
            </a:r>
            <a:r>
              <a:rPr lang="en-US" dirty="0" smtClean="0"/>
              <a:t> concentrations are </a:t>
            </a:r>
            <a:r>
              <a:rPr lang="en-US" dirty="0" smtClean="0">
                <a:solidFill>
                  <a:schemeClr val="accent2">
                    <a:lumMod val="75000"/>
                  </a:schemeClr>
                </a:solidFill>
              </a:rPr>
              <a:t>similar to </a:t>
            </a:r>
            <a:r>
              <a:rPr lang="en-US" dirty="0" err="1" smtClean="0">
                <a:solidFill>
                  <a:schemeClr val="accent2">
                    <a:lumMod val="75000"/>
                  </a:schemeClr>
                </a:solidFill>
              </a:rPr>
              <a:t>nonpregnant</a:t>
            </a:r>
            <a:r>
              <a:rPr lang="en-US" dirty="0" smtClean="0">
                <a:solidFill>
                  <a:schemeClr val="accent2">
                    <a:lumMod val="75000"/>
                  </a:schemeClr>
                </a:solidFill>
              </a:rPr>
              <a:t> </a:t>
            </a:r>
            <a:r>
              <a:rPr lang="en-US" dirty="0" smtClean="0"/>
              <a:t>levels in the </a:t>
            </a:r>
            <a:r>
              <a:rPr lang="en-US" dirty="0" smtClean="0">
                <a:solidFill>
                  <a:schemeClr val="accent2">
                    <a:lumMod val="75000"/>
                  </a:schemeClr>
                </a:solidFill>
              </a:rPr>
              <a:t>first trimester </a:t>
            </a:r>
            <a:r>
              <a:rPr lang="en-US" dirty="0" smtClean="0"/>
              <a:t>and normally increase </a:t>
            </a:r>
            <a:r>
              <a:rPr lang="en-US" dirty="0" smtClean="0">
                <a:solidFill>
                  <a:srgbClr val="FF0000"/>
                </a:solidFill>
              </a:rPr>
              <a:t>2- to 4-fold </a:t>
            </a:r>
            <a:r>
              <a:rPr lang="en-US" dirty="0" smtClean="0"/>
              <a:t>in the </a:t>
            </a:r>
            <a:r>
              <a:rPr lang="en-US" dirty="0" smtClean="0">
                <a:solidFill>
                  <a:srgbClr val="FF0000"/>
                </a:solidFill>
              </a:rPr>
              <a:t>second and third trimesters</a:t>
            </a:r>
            <a:r>
              <a:rPr lang="en-US" dirty="0" smtClean="0"/>
              <a:t>.</a:t>
            </a:r>
          </a:p>
          <a:p>
            <a:pPr algn="l" rtl="0">
              <a:buFont typeface="Wingdings" pitchFamily="2" charset="2"/>
              <a:buChar char="Ø"/>
            </a:pPr>
            <a:r>
              <a:rPr lang="en-US" dirty="0" smtClean="0"/>
              <a:t>The concentration of all lipoprotein fractions increases during pregnancy.</a:t>
            </a:r>
          </a:p>
          <a:p>
            <a:pPr algn="l" rtl="0">
              <a:buFont typeface="Wingdings" pitchFamily="2" charset="2"/>
              <a:buChar char="Ø"/>
            </a:pPr>
            <a:r>
              <a:rPr lang="en-US" dirty="0" smtClean="0"/>
              <a:t> VLDL cholesterol and TG increase 2.5-fold over </a:t>
            </a:r>
            <a:r>
              <a:rPr lang="en-US" dirty="0" err="1" smtClean="0"/>
              <a:t>prepregnancy</a:t>
            </a:r>
            <a:r>
              <a:rPr lang="en-US" dirty="0" smtClean="0"/>
              <a:t> levels and LDL cholesterol increases 1.6-fold, all with peak levels at term.</a:t>
            </a:r>
          </a:p>
          <a:p>
            <a:pPr algn="l" rtl="0">
              <a:buFont typeface="Wingdings" pitchFamily="2" charset="2"/>
              <a:buChar char="Ø"/>
            </a:pPr>
            <a:r>
              <a:rPr lang="en-US" dirty="0" smtClean="0"/>
              <a:t>HDL cholesterol is maximally increased in </a:t>
            </a:r>
            <a:r>
              <a:rPr lang="en-US" dirty="0" err="1" smtClean="0"/>
              <a:t>midgestation</a:t>
            </a:r>
            <a:r>
              <a:rPr lang="en-US" dirty="0" smtClean="0"/>
              <a:t> by 1.45-fold and subsequently declines to 1.15-fold at term. </a:t>
            </a:r>
          </a:p>
          <a:p>
            <a:pPr algn="l" rtl="0">
              <a:buFont typeface="Wingdings" pitchFamily="2" charset="2"/>
              <a:buChar char="Ø"/>
            </a:pPr>
            <a:r>
              <a:rPr lang="en-US" dirty="0" smtClean="0"/>
              <a:t>In the third trimester, VLDL production is increased, while TG clearance by LPL is reduced. </a:t>
            </a:r>
            <a:endParaRPr lang="fa-IR" dirty="0"/>
          </a:p>
        </p:txBody>
      </p:sp>
      <p:sp>
        <p:nvSpPr>
          <p:cNvPr id="4" name="TextBox 3"/>
          <p:cNvSpPr txBox="1"/>
          <p:nvPr/>
        </p:nvSpPr>
        <p:spPr>
          <a:xfrm>
            <a:off x="214282" y="6072206"/>
            <a:ext cx="8286808" cy="646331"/>
          </a:xfrm>
          <a:prstGeom prst="rect">
            <a:avLst/>
          </a:prstGeom>
          <a:noFill/>
        </p:spPr>
        <p:txBody>
          <a:bodyPr wrap="square" rtlCol="1">
            <a:spAutoFit/>
          </a:bodyPr>
          <a:lstStyle/>
          <a:p>
            <a:pPr algn="l"/>
            <a:r>
              <a:rPr lang="en-US" dirty="0" err="1" smtClean="0"/>
              <a:t>Hypertriglyceridemia</a:t>
            </a:r>
            <a:r>
              <a:rPr lang="en-US" dirty="0" smtClean="0"/>
              <a:t> in the Genomic Era: a New Paradigm Gary F. </a:t>
            </a:r>
            <a:r>
              <a:rPr lang="en-US" b="1" dirty="0" smtClean="0"/>
              <a:t>Endocrine Reviews 2014: </a:t>
            </a:r>
            <a:r>
              <a:rPr lang="en-US" dirty="0" smtClean="0"/>
              <a:t>10.1210/</a:t>
            </a:r>
            <a:r>
              <a:rPr lang="en-US" dirty="0" err="1" smtClean="0"/>
              <a:t>er</a:t>
            </a:r>
            <a:r>
              <a:rPr lang="en-US" dirty="0" smtClean="0"/>
              <a:t> -1062</a:t>
            </a:r>
            <a:endParaRPr lang="fa-I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ormAutofit fontScale="70000" lnSpcReduction="20000"/>
          </a:bodyPr>
          <a:lstStyle/>
          <a:p>
            <a:pPr algn="l" rtl="0">
              <a:buFont typeface="Wingdings" pitchFamily="2" charset="2"/>
              <a:buChar char="Ø"/>
            </a:pPr>
            <a:endParaRPr lang="en-US" dirty="0" smtClean="0"/>
          </a:p>
          <a:p>
            <a:pPr algn="l" rtl="0">
              <a:buFont typeface="Wingdings" pitchFamily="2" charset="2"/>
              <a:buChar char="Ø"/>
            </a:pPr>
            <a:r>
              <a:rPr lang="en-US" dirty="0" smtClean="0"/>
              <a:t>For most women with normal baseline TG levels and no compromise in metabolic pathways, such increases are well tolerated without clinically significant HTG.</a:t>
            </a:r>
          </a:p>
          <a:p>
            <a:pPr algn="l" rtl="0">
              <a:buFont typeface="Wingdings" pitchFamily="2" charset="2"/>
              <a:buChar char="Ø"/>
            </a:pPr>
            <a:r>
              <a:rPr lang="en-US" dirty="0" smtClean="0"/>
              <a:t>However, in the presence of endogenous tendency towards increased TRL production or compromised catabolic pathways, plasma TG may rise above the 95th percentile for age and severe HTG can develop, especially in later pregnancy. </a:t>
            </a:r>
          </a:p>
          <a:p>
            <a:pPr algn="l" rtl="0">
              <a:buFont typeface="Wingdings" pitchFamily="2" charset="2"/>
              <a:buChar char="Ø"/>
            </a:pPr>
            <a:r>
              <a:rPr lang="en-US" dirty="0" smtClean="0"/>
              <a:t>While it may be possible that significant pregnancy-induced HTG develops in the setting of no obvious underlying genetic susceptibility, most cases very likely occur on a background of genetic susceptibility factors, for instance, </a:t>
            </a:r>
            <a:r>
              <a:rPr lang="en-US" dirty="0" smtClean="0">
                <a:solidFill>
                  <a:srgbClr val="0070C0"/>
                </a:solidFill>
              </a:rPr>
              <a:t>homozygous</a:t>
            </a:r>
            <a:r>
              <a:rPr lang="en-US" dirty="0" smtClean="0"/>
              <a:t> or </a:t>
            </a:r>
            <a:r>
              <a:rPr lang="en-US" dirty="0" smtClean="0">
                <a:solidFill>
                  <a:srgbClr val="0070C0"/>
                </a:solidFill>
              </a:rPr>
              <a:t>compound heterozygous </a:t>
            </a:r>
            <a:r>
              <a:rPr lang="en-US" dirty="0" smtClean="0"/>
              <a:t>mutations in the </a:t>
            </a:r>
            <a:r>
              <a:rPr lang="en-US" i="1" dirty="0" smtClean="0"/>
              <a:t>LPL gene causing LPL deficiency .</a:t>
            </a:r>
          </a:p>
          <a:p>
            <a:pPr algn="l" rtl="0">
              <a:buFont typeface="Wingdings" pitchFamily="2" charset="2"/>
              <a:buChar char="Ø"/>
            </a:pPr>
            <a:r>
              <a:rPr lang="en-US" dirty="0" smtClean="0"/>
              <a:t>Even </a:t>
            </a:r>
            <a:r>
              <a:rPr lang="en-US" dirty="0" smtClean="0">
                <a:solidFill>
                  <a:srgbClr val="0070C0"/>
                </a:solidFill>
              </a:rPr>
              <a:t>heterozygous mutations </a:t>
            </a:r>
            <a:r>
              <a:rPr lang="en-US" dirty="0" smtClean="0"/>
              <a:t>in the LPL gene that do not result in </a:t>
            </a:r>
            <a:r>
              <a:rPr lang="en-US" dirty="0" err="1" smtClean="0"/>
              <a:t>hypertriglyceridemia</a:t>
            </a:r>
            <a:r>
              <a:rPr lang="en-US" dirty="0" smtClean="0"/>
              <a:t> in the </a:t>
            </a:r>
            <a:r>
              <a:rPr lang="en-US" dirty="0" err="1" smtClean="0"/>
              <a:t>nonpregnant</a:t>
            </a:r>
            <a:r>
              <a:rPr lang="en-US" dirty="0" smtClean="0"/>
              <a:t> state may result in marked HTG during pregnancy.</a:t>
            </a:r>
            <a:endParaRPr lang="fa-IR" dirty="0"/>
          </a:p>
        </p:txBody>
      </p:sp>
      <p:sp>
        <p:nvSpPr>
          <p:cNvPr id="4" name="TextBox 3"/>
          <p:cNvSpPr txBox="1"/>
          <p:nvPr/>
        </p:nvSpPr>
        <p:spPr>
          <a:xfrm>
            <a:off x="214282" y="5857892"/>
            <a:ext cx="8286808" cy="646331"/>
          </a:xfrm>
          <a:prstGeom prst="rect">
            <a:avLst/>
          </a:prstGeom>
          <a:noFill/>
        </p:spPr>
        <p:txBody>
          <a:bodyPr wrap="square" rtlCol="1">
            <a:spAutoFit/>
          </a:bodyPr>
          <a:lstStyle/>
          <a:p>
            <a:pPr algn="l"/>
            <a:r>
              <a:rPr lang="en-US" dirty="0" err="1" smtClean="0"/>
              <a:t>Hypertriglyceridemia</a:t>
            </a:r>
            <a:r>
              <a:rPr lang="en-US" dirty="0" smtClean="0"/>
              <a:t> in the Genomic Era: a New Paradigm Gary F. </a:t>
            </a:r>
            <a:r>
              <a:rPr lang="en-US" b="1" dirty="0" smtClean="0"/>
              <a:t>Endocrine Reviews 2014: </a:t>
            </a:r>
            <a:r>
              <a:rPr lang="en-US" dirty="0" smtClean="0"/>
              <a:t>10.1210/</a:t>
            </a:r>
            <a:r>
              <a:rPr lang="en-US" dirty="0" err="1" smtClean="0"/>
              <a:t>er</a:t>
            </a:r>
            <a:r>
              <a:rPr lang="en-US" dirty="0" smtClean="0"/>
              <a:t> -1062</a:t>
            </a:r>
            <a:endParaRPr lang="fa-I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9218" name="Picture 2"/>
          <p:cNvPicPr>
            <a:picLocks noGrp="1" noChangeAspect="1" noChangeArrowheads="1"/>
          </p:cNvPicPr>
          <p:nvPr>
            <p:ph idx="1"/>
          </p:nvPr>
        </p:nvPicPr>
        <p:blipFill>
          <a:blip r:embed="rId2"/>
          <a:srcRect/>
          <a:stretch>
            <a:fillRect/>
          </a:stretch>
        </p:blipFill>
        <p:spPr bwMode="auto">
          <a:xfrm>
            <a:off x="428596" y="1142984"/>
            <a:ext cx="7858180" cy="4525963"/>
          </a:xfrm>
          <a:prstGeom prst="rect">
            <a:avLst/>
          </a:prstGeom>
          <a:noFill/>
          <a:ln w="9525">
            <a:noFill/>
            <a:miter lim="800000"/>
            <a:headEnd/>
            <a:tailEnd/>
          </a:ln>
          <a:effectLst/>
        </p:spPr>
      </p:pic>
      <p:sp>
        <p:nvSpPr>
          <p:cNvPr id="4" name="TextBox 3"/>
          <p:cNvSpPr txBox="1"/>
          <p:nvPr/>
        </p:nvSpPr>
        <p:spPr>
          <a:xfrm>
            <a:off x="214282" y="5857892"/>
            <a:ext cx="8286808" cy="646331"/>
          </a:xfrm>
          <a:prstGeom prst="rect">
            <a:avLst/>
          </a:prstGeom>
          <a:noFill/>
        </p:spPr>
        <p:txBody>
          <a:bodyPr wrap="square" rtlCol="1">
            <a:spAutoFit/>
          </a:bodyPr>
          <a:lstStyle/>
          <a:p>
            <a:pPr algn="l"/>
            <a:r>
              <a:rPr lang="en-US" dirty="0" err="1" smtClean="0"/>
              <a:t>Hypertriglyceridemia</a:t>
            </a:r>
            <a:r>
              <a:rPr lang="en-US" dirty="0" smtClean="0"/>
              <a:t> in the Genomic Era: a New Paradigm Gary F. </a:t>
            </a:r>
            <a:r>
              <a:rPr lang="en-US" b="1" dirty="0" smtClean="0"/>
              <a:t>Endocrine Reviews 2014: </a:t>
            </a:r>
            <a:r>
              <a:rPr lang="en-US" dirty="0" smtClean="0"/>
              <a:t>10.1210/</a:t>
            </a:r>
            <a:r>
              <a:rPr lang="en-US" dirty="0" err="1" smtClean="0"/>
              <a:t>er</a:t>
            </a:r>
            <a:r>
              <a:rPr lang="en-US" dirty="0" smtClean="0"/>
              <a:t> -1062</a:t>
            </a:r>
            <a:endParaRPr lang="fa-I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Diagnosis</a:t>
            </a:r>
            <a:endParaRPr lang="fa-IR" dirty="0"/>
          </a:p>
        </p:txBody>
      </p:sp>
      <p:sp>
        <p:nvSpPr>
          <p:cNvPr id="3" name="Content Placeholder 2"/>
          <p:cNvSpPr>
            <a:spLocks noGrp="1"/>
          </p:cNvSpPr>
          <p:nvPr>
            <p:ph idx="1"/>
          </p:nvPr>
        </p:nvSpPr>
        <p:spPr/>
        <p:txBody>
          <a:bodyPr>
            <a:normAutofit fontScale="77500" lnSpcReduction="20000"/>
          </a:bodyPr>
          <a:lstStyle/>
          <a:p>
            <a:pPr algn="l" rtl="0">
              <a:buFont typeface="Wingdings" pitchFamily="2" charset="2"/>
              <a:buChar char="Ø"/>
            </a:pPr>
            <a:r>
              <a:rPr lang="en-US" dirty="0" smtClean="0"/>
              <a:t>More than 100 mutations of the LPL gene have been described and for this reason biochemical rather than genetic evaluation is still performed. </a:t>
            </a:r>
          </a:p>
          <a:p>
            <a:pPr algn="l" rtl="0">
              <a:buFont typeface="Wingdings" pitchFamily="2" charset="2"/>
              <a:buChar char="Ø"/>
            </a:pPr>
            <a:r>
              <a:rPr lang="en-US" dirty="0" smtClean="0"/>
              <a:t>Fasting patients are given an intravenous injection of 60 units/kg of heparin, which releases LPL into the bloodstream. </a:t>
            </a:r>
          </a:p>
          <a:p>
            <a:pPr algn="l" rtl="0">
              <a:buFont typeface="Wingdings" pitchFamily="2" charset="2"/>
              <a:buChar char="Ø"/>
            </a:pPr>
            <a:r>
              <a:rPr lang="en-US" dirty="0" smtClean="0"/>
              <a:t>Ten minutes later, a sample of </a:t>
            </a:r>
            <a:r>
              <a:rPr lang="en-US" dirty="0" err="1" smtClean="0"/>
              <a:t>postheparin</a:t>
            </a:r>
            <a:r>
              <a:rPr lang="en-US" dirty="0" smtClean="0"/>
              <a:t> blood is obtained and stored on ice, after which the plasma is frozen and sent to a lipid specialty laboratory for </a:t>
            </a:r>
            <a:r>
              <a:rPr lang="en-US" dirty="0" smtClean="0"/>
              <a:t>analysis.</a:t>
            </a:r>
          </a:p>
          <a:p>
            <a:pPr algn="l" rtl="0">
              <a:buFont typeface="Wingdings" pitchFamily="2" charset="2"/>
              <a:buChar char="Ø"/>
            </a:pPr>
            <a:r>
              <a:rPr lang="en-US" dirty="0" smtClean="0"/>
              <a:t>Heparin </a:t>
            </a:r>
            <a:r>
              <a:rPr lang="en-US" dirty="0" smtClean="0"/>
              <a:t>species are calibrated by their anticoagulant activity and their ability to release LPL into the plasma varies, so a normal control </a:t>
            </a:r>
            <a:r>
              <a:rPr lang="en-US" dirty="0" err="1" smtClean="0"/>
              <a:t>postheparin</a:t>
            </a:r>
            <a:r>
              <a:rPr lang="en-US" dirty="0" smtClean="0"/>
              <a:t> plasma obtained with use of the same heparin is needed. </a:t>
            </a:r>
            <a:endParaRPr lang="fa-I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70000" lnSpcReduction="20000"/>
          </a:bodyPr>
          <a:lstStyle/>
          <a:p>
            <a:pPr algn="l" rtl="0">
              <a:buFont typeface="Wingdings" pitchFamily="2" charset="2"/>
              <a:buChar char="Ø"/>
            </a:pPr>
            <a:r>
              <a:rPr lang="en-US" dirty="0" smtClean="0"/>
              <a:t>Hepatic lipase is also routinely measured in these samples. </a:t>
            </a:r>
          </a:p>
          <a:p>
            <a:pPr algn="l" rtl="0">
              <a:buFont typeface="Wingdings" pitchFamily="2" charset="2"/>
              <a:buChar char="Ø"/>
            </a:pPr>
            <a:r>
              <a:rPr lang="en-US" dirty="0" err="1" smtClean="0"/>
              <a:t>Postheparin</a:t>
            </a:r>
            <a:r>
              <a:rPr lang="en-US" dirty="0" smtClean="0"/>
              <a:t> samples should not clot.  If they do, it may be an indicator of a defective injection or </a:t>
            </a:r>
            <a:r>
              <a:rPr lang="en-US" dirty="0" smtClean="0">
                <a:solidFill>
                  <a:srgbClr val="0070C0"/>
                </a:solidFill>
              </a:rPr>
              <a:t>antibodies to heparin </a:t>
            </a:r>
            <a:r>
              <a:rPr lang="en-US" dirty="0" smtClean="0"/>
              <a:t>(e.g., in the case of a patient with an </a:t>
            </a:r>
            <a:r>
              <a:rPr lang="en-US" dirty="0" smtClean="0">
                <a:solidFill>
                  <a:srgbClr val="0070C0"/>
                </a:solidFill>
              </a:rPr>
              <a:t>autoimmune disease</a:t>
            </a:r>
            <a:r>
              <a:rPr lang="en-US" dirty="0" smtClean="0"/>
              <a:t>). </a:t>
            </a:r>
          </a:p>
          <a:p>
            <a:pPr algn="l" rtl="0">
              <a:buFont typeface="Wingdings" pitchFamily="2" charset="2"/>
              <a:buChar char="Ø"/>
            </a:pPr>
            <a:r>
              <a:rPr lang="en-US" dirty="0" err="1" smtClean="0"/>
              <a:t>Postheparin</a:t>
            </a:r>
            <a:r>
              <a:rPr lang="en-US" dirty="0" smtClean="0"/>
              <a:t> plasma is not usually obtained during an acute episode of pancreatitis.</a:t>
            </a:r>
          </a:p>
          <a:p>
            <a:pPr algn="l" rtl="0">
              <a:buFont typeface="Wingdings" pitchFamily="2" charset="2"/>
              <a:buChar char="Ø"/>
            </a:pPr>
            <a:r>
              <a:rPr lang="en-US" dirty="0" smtClean="0"/>
              <a:t>Patients with a </a:t>
            </a:r>
            <a:r>
              <a:rPr lang="en-US" dirty="0" smtClean="0">
                <a:solidFill>
                  <a:srgbClr val="0070C0"/>
                </a:solidFill>
              </a:rPr>
              <a:t>history of bleeding disorders </a:t>
            </a:r>
            <a:r>
              <a:rPr lang="en-US" dirty="0" smtClean="0"/>
              <a:t>or </a:t>
            </a:r>
            <a:r>
              <a:rPr lang="en-US" dirty="0" smtClean="0">
                <a:solidFill>
                  <a:srgbClr val="0070C0"/>
                </a:solidFill>
              </a:rPr>
              <a:t>recent use of anticoagulant or anti-platelet drugs </a:t>
            </a:r>
            <a:r>
              <a:rPr lang="en-US" dirty="0" smtClean="0"/>
              <a:t>should be studied with caution, if at all. </a:t>
            </a:r>
          </a:p>
          <a:p>
            <a:pPr algn="l" rtl="0">
              <a:buFont typeface="Wingdings" pitchFamily="2" charset="2"/>
              <a:buChar char="Ø"/>
            </a:pPr>
            <a:r>
              <a:rPr lang="en-US" dirty="0" smtClean="0">
                <a:solidFill>
                  <a:srgbClr val="0070C0"/>
                </a:solidFill>
              </a:rPr>
              <a:t>Deficiency of </a:t>
            </a:r>
            <a:r>
              <a:rPr lang="en-US" dirty="0" err="1" smtClean="0">
                <a:solidFill>
                  <a:srgbClr val="0070C0"/>
                </a:solidFill>
              </a:rPr>
              <a:t>apoCII</a:t>
            </a:r>
            <a:r>
              <a:rPr lang="en-US" dirty="0" smtClean="0"/>
              <a:t>, the </a:t>
            </a:r>
            <a:r>
              <a:rPr lang="en-US" dirty="0" smtClean="0"/>
              <a:t>LPL activator</a:t>
            </a:r>
            <a:r>
              <a:rPr lang="en-US" dirty="0" smtClean="0"/>
              <a:t>, and inhibitors of LPL such as antibodies can be detected by mixing the patient's serum with a standard human or bovine source of LPL and then assessing activity.</a:t>
            </a:r>
            <a:endParaRPr lang="fa-IR" dirty="0" smtClean="0"/>
          </a:p>
          <a:p>
            <a:pPr>
              <a:buFont typeface="Wingdings" pitchFamily="2" charset="2"/>
              <a:buChar char="Ø"/>
            </a:pPr>
            <a:endParaRPr lang="fa-I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l" rtl="0">
              <a:buFont typeface="Wingdings" pitchFamily="2" charset="2"/>
              <a:buChar char="Ø"/>
            </a:pPr>
            <a:r>
              <a:rPr lang="en-US" dirty="0" smtClean="0"/>
              <a:t>At present, the diagnosis can be made by DNA sequence analysis, which shows mutations in both </a:t>
            </a:r>
            <a:r>
              <a:rPr lang="en-US" i="1" dirty="0" smtClean="0"/>
              <a:t>LPL </a:t>
            </a:r>
            <a:r>
              <a:rPr lang="en-US" dirty="0" smtClean="0"/>
              <a:t>alleles causing complete LPL deficiency; mutations in the other genes can also be detected by </a:t>
            </a:r>
            <a:r>
              <a:rPr lang="en-US" dirty="0" err="1" smtClean="0"/>
              <a:t>resequencing</a:t>
            </a:r>
            <a:r>
              <a:rPr lang="en-US" dirty="0" smtClean="0"/>
              <a:t>.</a:t>
            </a:r>
            <a:endParaRPr lang="fa-I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fa-IR" dirty="0"/>
          </a:p>
        </p:txBody>
      </p:sp>
      <p:sp>
        <p:nvSpPr>
          <p:cNvPr id="3" name="Content Placeholder 2"/>
          <p:cNvSpPr>
            <a:spLocks noGrp="1"/>
          </p:cNvSpPr>
          <p:nvPr>
            <p:ph idx="1"/>
          </p:nvPr>
        </p:nvSpPr>
        <p:spPr/>
        <p:txBody>
          <a:bodyPr>
            <a:normAutofit fontScale="85000" lnSpcReduction="20000"/>
          </a:bodyPr>
          <a:lstStyle/>
          <a:p>
            <a:pPr algn="l" rtl="0">
              <a:buNone/>
            </a:pPr>
            <a:r>
              <a:rPr lang="en-US" dirty="0" smtClean="0"/>
              <a:t>Currently available triglyceride-lowering agents are not completely effective in controlling </a:t>
            </a:r>
            <a:r>
              <a:rPr lang="en-US" dirty="0" err="1" smtClean="0"/>
              <a:t>chylomicronemia</a:t>
            </a:r>
            <a:r>
              <a:rPr lang="en-US" dirty="0" smtClean="0"/>
              <a:t> in these patients</a:t>
            </a:r>
          </a:p>
          <a:p>
            <a:pPr algn="l" rtl="0">
              <a:buNone/>
            </a:pPr>
            <a:r>
              <a:rPr lang="en-US" dirty="0" smtClean="0"/>
              <a:t>The only therapeutic approach that effectively maintains triglyceride levels </a:t>
            </a:r>
            <a:r>
              <a:rPr lang="en-US" dirty="0" smtClean="0">
                <a:solidFill>
                  <a:srgbClr val="0070C0"/>
                </a:solidFill>
              </a:rPr>
              <a:t>below 880 mg per deciliter </a:t>
            </a:r>
            <a:r>
              <a:rPr lang="en-US" dirty="0" smtClean="0"/>
              <a:t>(10 </a:t>
            </a:r>
            <a:r>
              <a:rPr lang="en-US" dirty="0" err="1" smtClean="0"/>
              <a:t>mmol</a:t>
            </a:r>
            <a:r>
              <a:rPr lang="en-US" dirty="0" smtClean="0"/>
              <a:t> per liter), a value that greatly reduces the risk of pancreatitis, is  severe dietary fat restriction low simple sugars, fructose avoidance of alcohol and certain medications</a:t>
            </a:r>
          </a:p>
          <a:p>
            <a:pPr algn="l" rtl="0">
              <a:buNone/>
            </a:pPr>
            <a:r>
              <a:rPr lang="en-US" dirty="0" smtClean="0"/>
              <a:t>Lifetime compliance with these requirements is difficult, and episodes of </a:t>
            </a:r>
            <a:r>
              <a:rPr lang="en-US" dirty="0" err="1" smtClean="0"/>
              <a:t>chylomicronemia</a:t>
            </a:r>
            <a:r>
              <a:rPr lang="en-US" dirty="0" smtClean="0"/>
              <a:t>, abdominal pain, and recurrent pancreatitis are common. </a:t>
            </a:r>
            <a:endParaRPr lang="fa-IR" dirty="0" smtClean="0"/>
          </a:p>
          <a:p>
            <a:pPr algn="l" rtl="0">
              <a:buNone/>
            </a:pPr>
            <a:endParaRPr lang="fa-IR" dirty="0"/>
          </a:p>
        </p:txBody>
      </p:sp>
      <p:sp>
        <p:nvSpPr>
          <p:cNvPr id="4" name="TextBox 3"/>
          <p:cNvSpPr txBox="1"/>
          <p:nvPr/>
        </p:nvSpPr>
        <p:spPr>
          <a:xfrm>
            <a:off x="214282" y="6000768"/>
            <a:ext cx="8643998" cy="646331"/>
          </a:xfrm>
          <a:prstGeom prst="rect">
            <a:avLst/>
          </a:prstGeom>
          <a:noFill/>
        </p:spPr>
        <p:txBody>
          <a:bodyPr wrap="square" rtlCol="1">
            <a:spAutoFit/>
          </a:bodyPr>
          <a:lstStyle/>
          <a:p>
            <a:pPr algn="l"/>
            <a:r>
              <a:rPr lang="en-US" dirty="0" smtClean="0"/>
              <a:t>The polygenic nature of </a:t>
            </a:r>
            <a:r>
              <a:rPr lang="en-US" dirty="0" err="1" smtClean="0"/>
              <a:t>hypertriglyceridaemia</a:t>
            </a:r>
            <a:r>
              <a:rPr lang="en-US" dirty="0" smtClean="0"/>
              <a:t>: implications for definition, diagnosis, and management </a:t>
            </a:r>
            <a:r>
              <a:rPr lang="en-US" i="1" dirty="0" smtClean="0"/>
              <a:t>Robert A </a:t>
            </a:r>
            <a:r>
              <a:rPr lang="en-US" i="1" dirty="0" err="1" smtClean="0"/>
              <a:t>Hegele</a:t>
            </a:r>
            <a:r>
              <a:rPr lang="en-US" i="1" dirty="0" smtClean="0"/>
              <a:t> </a:t>
            </a:r>
            <a:r>
              <a:rPr lang="en-US" i="1" dirty="0" err="1" smtClean="0"/>
              <a:t>etal</a:t>
            </a:r>
            <a:r>
              <a:rPr lang="en-US" i="1" dirty="0" smtClean="0"/>
              <a:t>, </a:t>
            </a:r>
            <a:r>
              <a:rPr lang="en-US" b="1" dirty="0" smtClean="0">
                <a:cs typeface="+mj-cs"/>
              </a:rPr>
              <a:t>Lancet Diabetes </a:t>
            </a:r>
            <a:r>
              <a:rPr lang="en-US" dirty="0" smtClean="0">
                <a:cs typeface="+mj-cs"/>
              </a:rPr>
              <a:t>Endocrinol.</a:t>
            </a:r>
            <a:r>
              <a:rPr lang="en-US" b="1" dirty="0" smtClean="0">
                <a:cs typeface="+mj-cs"/>
              </a:rPr>
              <a:t>2014</a:t>
            </a:r>
            <a:r>
              <a:rPr lang="en-US" dirty="0" smtClean="0">
                <a:cs typeface="+mj-cs"/>
              </a:rPr>
              <a:t>;2:655-656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t>Essentials of TRL metabolism</a:t>
            </a:r>
            <a:r>
              <a:rPr lang="en-US" sz="1800" b="1" dirty="0" smtClean="0"/>
              <a:t/>
            </a:r>
            <a:br>
              <a:rPr lang="en-US" sz="1800" b="1" dirty="0" smtClean="0"/>
            </a:br>
            <a:endParaRPr lang="fa-IR" sz="1800" dirty="0"/>
          </a:p>
        </p:txBody>
      </p:sp>
      <p:sp>
        <p:nvSpPr>
          <p:cNvPr id="3" name="Content Placeholder 2"/>
          <p:cNvSpPr>
            <a:spLocks noGrp="1"/>
          </p:cNvSpPr>
          <p:nvPr>
            <p:ph idx="1"/>
          </p:nvPr>
        </p:nvSpPr>
        <p:spPr>
          <a:xfrm>
            <a:off x="457200" y="1285860"/>
            <a:ext cx="8229600" cy="4840303"/>
          </a:xfrm>
        </p:spPr>
        <p:txBody>
          <a:bodyPr>
            <a:normAutofit fontScale="92500" lnSpcReduction="20000"/>
          </a:bodyPr>
          <a:lstStyle/>
          <a:p>
            <a:pPr algn="l" rtl="0">
              <a:buFont typeface="Wingdings" pitchFamily="2" charset="2"/>
              <a:buChar char="Ø"/>
            </a:pPr>
            <a:r>
              <a:rPr lang="en-US" dirty="0" smtClean="0"/>
              <a:t>Most TG is transported in the plasma by TG-rich lipoproteins (TRL, which includes </a:t>
            </a:r>
            <a:r>
              <a:rPr lang="en-US" b="1" dirty="0" err="1" smtClean="0">
                <a:solidFill>
                  <a:srgbClr val="7030A0"/>
                </a:solidFill>
              </a:rPr>
              <a:t>hepatically</a:t>
            </a:r>
            <a:r>
              <a:rPr lang="en-US" b="1" dirty="0" smtClean="0">
                <a:solidFill>
                  <a:srgbClr val="7030A0"/>
                </a:solidFill>
              </a:rPr>
              <a:t>-derived VLDL </a:t>
            </a:r>
            <a:r>
              <a:rPr lang="en-US" dirty="0" smtClean="0"/>
              <a:t>and </a:t>
            </a:r>
            <a:r>
              <a:rPr lang="en-US" b="1" dirty="0" smtClean="0">
                <a:solidFill>
                  <a:srgbClr val="7030A0"/>
                </a:solidFill>
              </a:rPr>
              <a:t>intestinally-derived </a:t>
            </a:r>
            <a:r>
              <a:rPr lang="en-US" b="1" dirty="0" err="1" smtClean="0">
                <a:solidFill>
                  <a:srgbClr val="7030A0"/>
                </a:solidFill>
              </a:rPr>
              <a:t>chylomicrons</a:t>
            </a:r>
            <a:r>
              <a:rPr lang="en-US" dirty="0" smtClean="0"/>
              <a:t>), with measurable but quantitatively insignificant TG transported in LDL, lipoprotein(a) and HDL particles. </a:t>
            </a:r>
          </a:p>
          <a:p>
            <a:pPr algn="l" rtl="0">
              <a:buFont typeface="Wingdings" pitchFamily="2" charset="2"/>
              <a:buChar char="Ø"/>
            </a:pPr>
            <a:r>
              <a:rPr lang="en-US" dirty="0" smtClean="0"/>
              <a:t>In fasting conditions, TG is predominantly carried in VLDL particles and their remnants, with </a:t>
            </a:r>
            <a:r>
              <a:rPr lang="en-US" dirty="0" err="1" smtClean="0"/>
              <a:t>chylomicrons</a:t>
            </a:r>
            <a:r>
              <a:rPr lang="en-US" dirty="0" smtClean="0"/>
              <a:t> absent from the plasma of a </a:t>
            </a:r>
            <a:r>
              <a:rPr lang="en-US" dirty="0" err="1" smtClean="0"/>
              <a:t>normolipidemic</a:t>
            </a:r>
            <a:r>
              <a:rPr lang="en-US" dirty="0" smtClean="0"/>
              <a:t> individual after a </a:t>
            </a:r>
            <a:r>
              <a:rPr lang="en-US" dirty="0" smtClean="0">
                <a:solidFill>
                  <a:srgbClr val="7030A0"/>
                </a:solidFill>
              </a:rPr>
              <a:t>14hour</a:t>
            </a:r>
            <a:r>
              <a:rPr lang="en-US" dirty="0" smtClean="0"/>
              <a:t> fast. In the postprandial state, TG is additionally carried in </a:t>
            </a:r>
            <a:r>
              <a:rPr lang="en-US" dirty="0" err="1" smtClean="0"/>
              <a:t>chylomicrons</a:t>
            </a:r>
            <a:r>
              <a:rPr lang="en-US" dirty="0" smtClean="0"/>
              <a:t> and their remnants.</a:t>
            </a:r>
            <a:endParaRPr lang="fa-IR" dirty="0"/>
          </a:p>
        </p:txBody>
      </p:sp>
      <p:sp>
        <p:nvSpPr>
          <p:cNvPr id="4" name="TextBox 3"/>
          <p:cNvSpPr txBox="1"/>
          <p:nvPr/>
        </p:nvSpPr>
        <p:spPr>
          <a:xfrm>
            <a:off x="214282" y="5857892"/>
            <a:ext cx="8286808" cy="646331"/>
          </a:xfrm>
          <a:prstGeom prst="rect">
            <a:avLst/>
          </a:prstGeom>
          <a:noFill/>
        </p:spPr>
        <p:txBody>
          <a:bodyPr wrap="square" rtlCol="1">
            <a:spAutoFit/>
          </a:bodyPr>
          <a:lstStyle/>
          <a:p>
            <a:pPr algn="l"/>
            <a:r>
              <a:rPr lang="en-US" dirty="0" err="1" smtClean="0"/>
              <a:t>Hypertriglyceridemia</a:t>
            </a:r>
            <a:r>
              <a:rPr lang="en-US" dirty="0" smtClean="0"/>
              <a:t> in the Genomic Era: a New Paradigm Gary F. </a:t>
            </a:r>
            <a:r>
              <a:rPr lang="en-US" b="1" dirty="0" smtClean="0"/>
              <a:t>Endocrine Reviews 2014: </a:t>
            </a:r>
            <a:r>
              <a:rPr lang="en-US" dirty="0" smtClean="0"/>
              <a:t>10.1210/</a:t>
            </a:r>
            <a:r>
              <a:rPr lang="en-US" dirty="0" err="1" smtClean="0"/>
              <a:t>er</a:t>
            </a:r>
            <a:r>
              <a:rPr lang="en-US" dirty="0" smtClean="0"/>
              <a:t> -1062</a:t>
            </a:r>
            <a:endParaRPr lang="fa-I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p:cNvPicPr>
            <a:picLocks noGrp="1" noChangeAspect="1" noChangeArrowheads="1"/>
          </p:cNvPicPr>
          <p:nvPr>
            <p:ph idx="1"/>
          </p:nvPr>
        </p:nvPicPr>
        <p:blipFill>
          <a:blip r:embed="rId2"/>
          <a:srcRect/>
          <a:stretch>
            <a:fillRect/>
          </a:stretch>
        </p:blipFill>
        <p:spPr bwMode="auto">
          <a:xfrm>
            <a:off x="1142976" y="581056"/>
            <a:ext cx="5793290" cy="5545107"/>
          </a:xfrm>
          <a:prstGeom prst="rect">
            <a:avLst/>
          </a:prstGeom>
          <a:noFill/>
          <a:ln w="9525">
            <a:noFill/>
            <a:miter lim="800000"/>
            <a:headEnd/>
            <a:tailEnd/>
          </a:ln>
          <a:effectLst/>
        </p:spPr>
      </p:pic>
      <p:sp>
        <p:nvSpPr>
          <p:cNvPr id="4" name="TextBox 3"/>
          <p:cNvSpPr txBox="1"/>
          <p:nvPr/>
        </p:nvSpPr>
        <p:spPr>
          <a:xfrm>
            <a:off x="857224" y="6181504"/>
            <a:ext cx="7429552" cy="369332"/>
          </a:xfrm>
          <a:prstGeom prst="rect">
            <a:avLst/>
          </a:prstGeom>
          <a:noFill/>
        </p:spPr>
        <p:txBody>
          <a:bodyPr wrap="square" rtlCol="1">
            <a:spAutoFit/>
          </a:bodyPr>
          <a:lstStyle/>
          <a:p>
            <a:pPr algn="l" rtl="0"/>
            <a:r>
              <a:rPr lang="en-US" dirty="0" smtClean="0"/>
              <a:t>John </a:t>
            </a:r>
            <a:r>
              <a:rPr lang="en-US" dirty="0"/>
              <a:t>D. </a:t>
            </a:r>
            <a:r>
              <a:rPr lang="en-US" dirty="0" err="1" smtClean="0"/>
              <a:t>Brunzell</a:t>
            </a:r>
            <a:r>
              <a:rPr lang="en-US" dirty="0" smtClean="0"/>
              <a:t>. </a:t>
            </a:r>
            <a:r>
              <a:rPr lang="en-US" dirty="0" err="1" smtClean="0"/>
              <a:t>Hypertriglyceridemia</a:t>
            </a:r>
            <a:r>
              <a:rPr lang="en-US" dirty="0" smtClean="0"/>
              <a:t> .N </a:t>
            </a:r>
            <a:r>
              <a:rPr lang="en-US" dirty="0" err="1"/>
              <a:t>Engl</a:t>
            </a:r>
            <a:r>
              <a:rPr lang="en-US" dirty="0"/>
              <a:t> J Med 2007;357:1009-17</a:t>
            </a:r>
            <a:endParaRPr lang="fa-I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20000"/>
          </a:bodyPr>
          <a:lstStyle/>
          <a:p>
            <a:pPr algn="l" rtl="0">
              <a:buFont typeface="Wingdings" pitchFamily="2" charset="2"/>
              <a:buChar char="Ø"/>
            </a:pPr>
            <a:r>
              <a:rPr lang="en-US" dirty="0" smtClean="0"/>
              <a:t>Dietary modification plays a key role in the management of this disease </a:t>
            </a:r>
          </a:p>
          <a:p>
            <a:pPr algn="l" rtl="0">
              <a:buFont typeface="Wingdings" pitchFamily="2" charset="2"/>
              <a:buChar char="Ø"/>
            </a:pPr>
            <a:r>
              <a:rPr lang="en-US" dirty="0" smtClean="0"/>
              <a:t>recommended </a:t>
            </a:r>
            <a:r>
              <a:rPr lang="en-US" dirty="0" smtClean="0">
                <a:solidFill>
                  <a:srgbClr val="C00000"/>
                </a:solidFill>
              </a:rPr>
              <a:t>fat intake is restricted to 10%–15% of total energy intake (about 15–20 g/d), </a:t>
            </a:r>
            <a:r>
              <a:rPr lang="en-US" dirty="0" smtClean="0"/>
              <a:t>with reductions in saturated, unsaturated and trans fats with supplementation with fat soluble vitamins</a:t>
            </a:r>
          </a:p>
          <a:p>
            <a:pPr algn="l" rtl="0">
              <a:buFont typeface="Wingdings" pitchFamily="2" charset="2"/>
              <a:buChar char="Ø"/>
            </a:pPr>
            <a:r>
              <a:rPr lang="en-US" dirty="0" smtClean="0"/>
              <a:t>Consultation with a dietician can be very helpful.</a:t>
            </a:r>
          </a:p>
          <a:p>
            <a:pPr algn="l" rtl="0">
              <a:buFont typeface="Wingdings" pitchFamily="2" charset="2"/>
              <a:buChar char="Ø"/>
            </a:pPr>
            <a:r>
              <a:rPr lang="en-US" dirty="0" smtClean="0"/>
              <a:t> Plasma triglyceride response to diet and weight loss is about 25%, with marked variation among patients.</a:t>
            </a:r>
          </a:p>
        </p:txBody>
      </p:sp>
      <p:sp>
        <p:nvSpPr>
          <p:cNvPr id="4" name="TextBox 3"/>
          <p:cNvSpPr txBox="1"/>
          <p:nvPr/>
        </p:nvSpPr>
        <p:spPr>
          <a:xfrm>
            <a:off x="214282" y="5786455"/>
            <a:ext cx="8643998" cy="646331"/>
          </a:xfrm>
          <a:prstGeom prst="rect">
            <a:avLst/>
          </a:prstGeom>
          <a:noFill/>
        </p:spPr>
        <p:txBody>
          <a:bodyPr wrap="square" rtlCol="1">
            <a:spAutoFit/>
          </a:bodyPr>
          <a:lstStyle/>
          <a:p>
            <a:pPr algn="l"/>
            <a:r>
              <a:rPr lang="en-US" dirty="0" smtClean="0"/>
              <a:t>The polygenic nature of </a:t>
            </a:r>
            <a:r>
              <a:rPr lang="en-US" dirty="0" err="1" smtClean="0"/>
              <a:t>hypertriglyceridaemia</a:t>
            </a:r>
            <a:r>
              <a:rPr lang="en-US" dirty="0" smtClean="0"/>
              <a:t>: implications for definition, diagnosis, and management </a:t>
            </a:r>
            <a:r>
              <a:rPr lang="en-US" i="1" dirty="0" smtClean="0"/>
              <a:t>Robert A </a:t>
            </a:r>
            <a:r>
              <a:rPr lang="en-US" i="1" dirty="0" err="1" smtClean="0"/>
              <a:t>Hegele</a:t>
            </a:r>
            <a:r>
              <a:rPr lang="en-US" i="1" dirty="0" smtClean="0"/>
              <a:t> </a:t>
            </a:r>
            <a:r>
              <a:rPr lang="en-US" i="1" dirty="0" err="1" smtClean="0"/>
              <a:t>etal</a:t>
            </a:r>
            <a:r>
              <a:rPr lang="en-US" i="1" dirty="0" smtClean="0"/>
              <a:t>, </a:t>
            </a:r>
            <a:r>
              <a:rPr lang="en-US" b="1" dirty="0" smtClean="0">
                <a:cs typeface="+mj-cs"/>
              </a:rPr>
              <a:t>Lancet Diabetes </a:t>
            </a:r>
            <a:r>
              <a:rPr lang="en-US" dirty="0" smtClean="0">
                <a:cs typeface="+mj-cs"/>
              </a:rPr>
              <a:t>Endocrinol.</a:t>
            </a:r>
            <a:r>
              <a:rPr lang="en-US" b="1" dirty="0" smtClean="0">
                <a:cs typeface="+mj-cs"/>
              </a:rPr>
              <a:t>2014</a:t>
            </a:r>
            <a:r>
              <a:rPr lang="en-US" dirty="0" smtClean="0">
                <a:cs typeface="+mj-cs"/>
              </a:rPr>
              <a:t>;2:655-656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a:bodyPr>
          <a:lstStyle/>
          <a:p>
            <a:pPr algn="l" rtl="0">
              <a:buFont typeface="Wingdings" pitchFamily="2" charset="2"/>
              <a:buChar char="Ø"/>
            </a:pPr>
            <a:r>
              <a:rPr lang="en-US" dirty="0" smtClean="0"/>
              <a:t>Medium-chain triglycerides are the preferred source of dietary fat.</a:t>
            </a:r>
          </a:p>
          <a:p>
            <a:pPr algn="l" rtl="0">
              <a:buFont typeface="Wingdings" pitchFamily="2" charset="2"/>
              <a:buChar char="Ø"/>
            </a:pPr>
            <a:r>
              <a:rPr lang="en-US" dirty="0" smtClean="0"/>
              <a:t>Familial </a:t>
            </a:r>
            <a:r>
              <a:rPr lang="en-US" dirty="0" err="1" smtClean="0"/>
              <a:t>apolipoprotein</a:t>
            </a:r>
            <a:r>
              <a:rPr lang="en-US" dirty="0" smtClean="0"/>
              <a:t>-CII deficiency is also treated with fat restricted diet and by plasma or synthetic </a:t>
            </a:r>
            <a:r>
              <a:rPr lang="en-US" dirty="0" err="1" smtClean="0"/>
              <a:t>apolipoprotein</a:t>
            </a:r>
            <a:r>
              <a:rPr lang="en-US" dirty="0" smtClean="0"/>
              <a:t>-CII infusion .</a:t>
            </a:r>
          </a:p>
          <a:p>
            <a:pPr algn="l" rtl="0">
              <a:buFont typeface="Wingdings" pitchFamily="2" charset="2"/>
              <a:buChar char="Ø"/>
            </a:pPr>
            <a:endParaRPr lang="fa-IR" dirty="0"/>
          </a:p>
        </p:txBody>
      </p:sp>
      <p:sp>
        <p:nvSpPr>
          <p:cNvPr id="4" name="TextBox 3"/>
          <p:cNvSpPr txBox="1"/>
          <p:nvPr/>
        </p:nvSpPr>
        <p:spPr>
          <a:xfrm>
            <a:off x="142844" y="6143644"/>
            <a:ext cx="8786874" cy="646331"/>
          </a:xfrm>
          <a:prstGeom prst="rect">
            <a:avLst/>
          </a:prstGeom>
          <a:noFill/>
        </p:spPr>
        <p:txBody>
          <a:bodyPr wrap="square" rtlCol="1">
            <a:spAutoFit/>
          </a:bodyPr>
          <a:lstStyle/>
          <a:p>
            <a:pPr algn="l" rtl="0"/>
            <a:r>
              <a:rPr lang="en-US" dirty="0" smtClean="0"/>
              <a:t>FAMILIAL CHYLOMICRONEMIA SYNDROME .Pediatric Dermatology Vol. 24 No. 3 May⁄ June 2007</a:t>
            </a:r>
            <a:endParaRPr lang="fa-I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4" name="TextBox 3"/>
          <p:cNvSpPr txBox="1"/>
          <p:nvPr/>
        </p:nvSpPr>
        <p:spPr>
          <a:xfrm>
            <a:off x="214282" y="6000768"/>
            <a:ext cx="7929618" cy="923330"/>
          </a:xfrm>
          <a:prstGeom prst="rect">
            <a:avLst/>
          </a:prstGeom>
          <a:noFill/>
        </p:spPr>
        <p:txBody>
          <a:bodyPr wrap="square" rtlCol="1">
            <a:spAutoFit/>
          </a:bodyPr>
          <a:lstStyle/>
          <a:p>
            <a:pPr algn="l" rtl="0"/>
            <a:r>
              <a:rPr lang="en-US" dirty="0" smtClean="0"/>
              <a:t>The polygenic nature of </a:t>
            </a:r>
            <a:r>
              <a:rPr lang="en-US" dirty="0" err="1" smtClean="0"/>
              <a:t>hypertriglyceridaemia</a:t>
            </a:r>
            <a:r>
              <a:rPr lang="en-US" dirty="0" smtClean="0"/>
              <a:t>: implications for definition, diagnosis, and </a:t>
            </a:r>
            <a:r>
              <a:rPr lang="en-US" dirty="0" err="1" smtClean="0"/>
              <a:t>management.</a:t>
            </a:r>
            <a:r>
              <a:rPr lang="en-US" i="1" dirty="0" err="1" smtClean="0"/>
              <a:t>Robert</a:t>
            </a:r>
            <a:r>
              <a:rPr lang="en-US" i="1" dirty="0" smtClean="0"/>
              <a:t> A </a:t>
            </a:r>
            <a:r>
              <a:rPr lang="en-US" i="1" dirty="0" err="1" smtClean="0"/>
              <a:t>Hegele</a:t>
            </a:r>
            <a:r>
              <a:rPr lang="en-US" i="1" dirty="0" smtClean="0"/>
              <a:t> </a:t>
            </a:r>
            <a:r>
              <a:rPr lang="en-US" i="1" dirty="0" err="1" smtClean="0"/>
              <a:t>etal</a:t>
            </a:r>
            <a:r>
              <a:rPr lang="en-US" i="1" dirty="0" smtClean="0"/>
              <a:t>, </a:t>
            </a:r>
            <a:r>
              <a:rPr lang="en-US" b="1" dirty="0" smtClean="0">
                <a:cs typeface="+mj-cs"/>
              </a:rPr>
              <a:t>Lancet Diabetes Endocrinol.2014;</a:t>
            </a:r>
            <a:r>
              <a:rPr lang="en-US" dirty="0" smtClean="0">
                <a:cs typeface="+mj-cs"/>
              </a:rPr>
              <a:t>2:655-656 </a:t>
            </a:r>
          </a:p>
        </p:txBody>
      </p:sp>
      <p:pic>
        <p:nvPicPr>
          <p:cNvPr id="5122" name="Picture 2"/>
          <p:cNvPicPr>
            <a:picLocks noGrp="1" noChangeAspect="1" noChangeArrowheads="1"/>
          </p:cNvPicPr>
          <p:nvPr>
            <p:ph idx="1"/>
          </p:nvPr>
        </p:nvPicPr>
        <p:blipFill>
          <a:blip r:embed="rId2"/>
          <a:srcRect/>
          <a:stretch>
            <a:fillRect/>
          </a:stretch>
        </p:blipFill>
        <p:spPr bwMode="auto">
          <a:xfrm>
            <a:off x="4071934" y="0"/>
            <a:ext cx="5072066" cy="6000768"/>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a:srcRect/>
          <a:stretch>
            <a:fillRect/>
          </a:stretch>
        </p:blipFill>
        <p:spPr bwMode="auto">
          <a:xfrm>
            <a:off x="285720" y="642918"/>
            <a:ext cx="3733800" cy="53530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074" name="Picture 2"/>
          <p:cNvPicPr>
            <a:picLocks noGrp="1" noChangeAspect="1" noChangeArrowheads="1"/>
          </p:cNvPicPr>
          <p:nvPr>
            <p:ph idx="1"/>
          </p:nvPr>
        </p:nvPicPr>
        <p:blipFill>
          <a:blip r:embed="rId2"/>
          <a:srcRect/>
          <a:stretch>
            <a:fillRect/>
          </a:stretch>
        </p:blipFill>
        <p:spPr bwMode="auto">
          <a:xfrm>
            <a:off x="571472" y="357166"/>
            <a:ext cx="4130220" cy="4525963"/>
          </a:xfrm>
          <a:prstGeom prst="rect">
            <a:avLst/>
          </a:prstGeom>
          <a:noFill/>
          <a:ln w="9525">
            <a:noFill/>
            <a:miter lim="800000"/>
            <a:headEnd/>
            <a:tailEnd/>
          </a:ln>
          <a:effectLst/>
        </p:spPr>
      </p:pic>
      <p:sp>
        <p:nvSpPr>
          <p:cNvPr id="5" name="TextBox 4"/>
          <p:cNvSpPr txBox="1"/>
          <p:nvPr/>
        </p:nvSpPr>
        <p:spPr>
          <a:xfrm>
            <a:off x="357158" y="5715016"/>
            <a:ext cx="7786742" cy="646331"/>
          </a:xfrm>
          <a:prstGeom prst="rect">
            <a:avLst/>
          </a:prstGeom>
          <a:noFill/>
        </p:spPr>
        <p:txBody>
          <a:bodyPr wrap="square" rtlCol="1">
            <a:spAutoFit/>
          </a:bodyPr>
          <a:lstStyle/>
          <a:p>
            <a:pPr algn="l"/>
            <a:r>
              <a:rPr lang="en-US" dirty="0" err="1" smtClean="0"/>
              <a:t>Hypertriglyceridemia</a:t>
            </a:r>
            <a:r>
              <a:rPr lang="en-US" dirty="0" smtClean="0"/>
              <a:t>: its etiology, effects and </a:t>
            </a:r>
            <a:r>
              <a:rPr lang="en-US" dirty="0" err="1" smtClean="0"/>
              <a:t>treatment,George</a:t>
            </a:r>
            <a:r>
              <a:rPr lang="en-US" dirty="0" smtClean="0"/>
              <a:t> Yuan. </a:t>
            </a:r>
            <a:r>
              <a:rPr lang="en-US" b="1" dirty="0" smtClean="0"/>
              <a:t>CMAJ </a:t>
            </a:r>
            <a:r>
              <a:rPr lang="en-US" dirty="0" smtClean="0"/>
              <a:t>. April 10, </a:t>
            </a:r>
            <a:r>
              <a:rPr lang="en-US" b="1" dirty="0" smtClean="0"/>
              <a:t>2007</a:t>
            </a:r>
            <a:r>
              <a:rPr lang="en-US" dirty="0" smtClean="0"/>
              <a:t> :176(8)</a:t>
            </a:r>
            <a:endParaRPr lang="en-US" dirty="0" smtClean="0">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098" name="Picture 2"/>
          <p:cNvPicPr>
            <a:picLocks noGrp="1" noChangeAspect="1" noChangeArrowheads="1"/>
          </p:cNvPicPr>
          <p:nvPr>
            <p:ph idx="1"/>
          </p:nvPr>
        </p:nvPicPr>
        <p:blipFill>
          <a:blip r:embed="rId2"/>
          <a:srcRect/>
          <a:stretch>
            <a:fillRect/>
          </a:stretch>
        </p:blipFill>
        <p:spPr bwMode="auto">
          <a:xfrm>
            <a:off x="0" y="0"/>
            <a:ext cx="6572264" cy="2773857"/>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0" y="2786058"/>
            <a:ext cx="6572264" cy="3143272"/>
          </a:xfrm>
          <a:prstGeom prst="rect">
            <a:avLst/>
          </a:prstGeom>
          <a:noFill/>
          <a:ln w="9525">
            <a:noFill/>
            <a:miter lim="800000"/>
            <a:headEnd/>
            <a:tailEnd/>
          </a:ln>
          <a:effectLst/>
        </p:spPr>
      </p:pic>
      <p:sp>
        <p:nvSpPr>
          <p:cNvPr id="6" name="TextBox 5"/>
          <p:cNvSpPr txBox="1"/>
          <p:nvPr/>
        </p:nvSpPr>
        <p:spPr>
          <a:xfrm>
            <a:off x="357158" y="6072206"/>
            <a:ext cx="7786742" cy="646331"/>
          </a:xfrm>
          <a:prstGeom prst="rect">
            <a:avLst/>
          </a:prstGeom>
          <a:noFill/>
        </p:spPr>
        <p:txBody>
          <a:bodyPr wrap="square" rtlCol="1">
            <a:spAutoFit/>
          </a:bodyPr>
          <a:lstStyle/>
          <a:p>
            <a:pPr algn="l"/>
            <a:r>
              <a:rPr lang="en-US" dirty="0" err="1" smtClean="0"/>
              <a:t>Hypertriglyceridemia</a:t>
            </a:r>
            <a:r>
              <a:rPr lang="en-US" dirty="0" smtClean="0"/>
              <a:t>: its etiology, effects and </a:t>
            </a:r>
            <a:r>
              <a:rPr lang="en-US" dirty="0" err="1" smtClean="0"/>
              <a:t>treatment,George</a:t>
            </a:r>
            <a:r>
              <a:rPr lang="en-US" dirty="0" smtClean="0"/>
              <a:t> Yuan. </a:t>
            </a:r>
            <a:r>
              <a:rPr lang="en-US" b="1" dirty="0" smtClean="0"/>
              <a:t>CMAJ </a:t>
            </a:r>
            <a:r>
              <a:rPr lang="en-US" dirty="0" smtClean="0"/>
              <a:t>. April 10, </a:t>
            </a:r>
            <a:r>
              <a:rPr lang="en-US" b="1" dirty="0" smtClean="0"/>
              <a:t>2007</a:t>
            </a:r>
            <a:r>
              <a:rPr lang="en-US" dirty="0" smtClean="0"/>
              <a:t> :176(8)</a:t>
            </a:r>
            <a:endParaRPr lang="en-US" dirty="0" smtClean="0">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fontScale="85000" lnSpcReduction="10000"/>
          </a:bodyPr>
          <a:lstStyle/>
          <a:p>
            <a:pPr algn="l" rtl="0">
              <a:buNone/>
            </a:pPr>
            <a:r>
              <a:rPr lang="en-US" b="1" dirty="0" err="1" smtClean="0"/>
              <a:t>Fibrates</a:t>
            </a:r>
            <a:endParaRPr lang="en-US" b="1" dirty="0" smtClean="0"/>
          </a:p>
          <a:p>
            <a:pPr algn="l" rtl="0">
              <a:buFont typeface="Wingdings" pitchFamily="2" charset="2"/>
              <a:buChar char="Ø"/>
            </a:pPr>
            <a:r>
              <a:rPr lang="en-US" dirty="0" smtClean="0">
                <a:solidFill>
                  <a:srgbClr val="C00000"/>
                </a:solidFill>
              </a:rPr>
              <a:t>triglyceride-lowering effect of 40%, </a:t>
            </a:r>
            <a:r>
              <a:rPr lang="en-US" dirty="0" smtClean="0"/>
              <a:t>dependent on baseline triglyceride concentrations</a:t>
            </a:r>
          </a:p>
          <a:p>
            <a:pPr algn="l" rtl="0">
              <a:buFont typeface="Wingdings" pitchFamily="2" charset="2"/>
              <a:buChar char="Ø"/>
            </a:pPr>
            <a:r>
              <a:rPr lang="en-US" dirty="0" err="1" smtClean="0"/>
              <a:t>fibrates</a:t>
            </a:r>
            <a:r>
              <a:rPr lang="en-US" dirty="0" smtClean="0"/>
              <a:t> are the </a:t>
            </a:r>
            <a:r>
              <a:rPr lang="en-US" dirty="0" err="1" smtClean="0"/>
              <a:t>firstline</a:t>
            </a:r>
            <a:r>
              <a:rPr lang="en-US" dirty="0" smtClean="0"/>
              <a:t> treatment to decrease risk of pancreatitis for patients with triglyceride concentrations of more than 10 </a:t>
            </a:r>
            <a:r>
              <a:rPr lang="en-US" dirty="0" err="1" smtClean="0"/>
              <a:t>mmol</a:t>
            </a:r>
            <a:r>
              <a:rPr lang="en-US" dirty="0" smtClean="0"/>
              <a:t>/L.</a:t>
            </a:r>
          </a:p>
          <a:p>
            <a:pPr algn="l" rtl="0">
              <a:buNone/>
            </a:pPr>
            <a:r>
              <a:rPr lang="en-US" b="1" dirty="0" smtClean="0"/>
              <a:t>Nicotinic acid</a:t>
            </a:r>
          </a:p>
          <a:p>
            <a:pPr algn="l" rtl="0">
              <a:buFont typeface="Wingdings" pitchFamily="2" charset="2"/>
              <a:buChar char="Ø"/>
            </a:pPr>
            <a:r>
              <a:rPr lang="en-US" dirty="0" smtClean="0"/>
              <a:t>Treatment with nicotinic acid (also known as niacin) at a dose of 2–3 g/day is associated with up to </a:t>
            </a:r>
            <a:r>
              <a:rPr lang="en-US" dirty="0" smtClean="0">
                <a:solidFill>
                  <a:srgbClr val="C00000"/>
                </a:solidFill>
              </a:rPr>
              <a:t>30% reduction in triglyceride</a:t>
            </a:r>
            <a:r>
              <a:rPr lang="en-US" dirty="0" smtClean="0"/>
              <a:t> concentration, 20% increase in HDL cholesterol concentration, up to 20% lowering of LDL cholesterol concentration, and up to 25% reduction in lipoprotein(a) concentration.</a:t>
            </a:r>
          </a:p>
        </p:txBody>
      </p:sp>
      <p:sp>
        <p:nvSpPr>
          <p:cNvPr id="4" name="TextBox 3"/>
          <p:cNvSpPr txBox="1"/>
          <p:nvPr/>
        </p:nvSpPr>
        <p:spPr>
          <a:xfrm>
            <a:off x="214282" y="6072206"/>
            <a:ext cx="8715436" cy="646331"/>
          </a:xfrm>
          <a:prstGeom prst="rect">
            <a:avLst/>
          </a:prstGeom>
          <a:noFill/>
        </p:spPr>
        <p:txBody>
          <a:bodyPr wrap="square" rtlCol="1">
            <a:spAutoFit/>
          </a:bodyPr>
          <a:lstStyle/>
          <a:p>
            <a:pPr algn="l" rtl="0"/>
            <a:r>
              <a:rPr lang="en-US" dirty="0" smtClean="0"/>
              <a:t>The polygenic nature of </a:t>
            </a:r>
            <a:r>
              <a:rPr lang="en-US" dirty="0" err="1" smtClean="0"/>
              <a:t>hypertriglyceridaemia</a:t>
            </a:r>
            <a:r>
              <a:rPr lang="en-US" dirty="0" smtClean="0"/>
              <a:t>: implications for definition, diagnosis, and </a:t>
            </a:r>
            <a:r>
              <a:rPr lang="en-US" dirty="0" err="1" smtClean="0"/>
              <a:t>management.</a:t>
            </a:r>
            <a:r>
              <a:rPr lang="en-US" i="1" dirty="0" err="1" smtClean="0"/>
              <a:t>Robert</a:t>
            </a:r>
            <a:r>
              <a:rPr lang="en-US" i="1" dirty="0" smtClean="0"/>
              <a:t> A </a:t>
            </a:r>
            <a:r>
              <a:rPr lang="en-US" i="1" dirty="0" err="1" smtClean="0"/>
              <a:t>Hegele</a:t>
            </a:r>
            <a:r>
              <a:rPr lang="en-US" i="1" dirty="0" smtClean="0"/>
              <a:t> </a:t>
            </a:r>
            <a:r>
              <a:rPr lang="en-US" i="1" dirty="0" err="1" smtClean="0"/>
              <a:t>etal</a:t>
            </a:r>
            <a:r>
              <a:rPr lang="en-US" i="1" dirty="0" smtClean="0"/>
              <a:t>, </a:t>
            </a:r>
            <a:r>
              <a:rPr lang="en-US" b="1" dirty="0" smtClean="0">
                <a:cs typeface="+mj-cs"/>
              </a:rPr>
              <a:t>Lancet Diabetes Endocrinol.2014;</a:t>
            </a:r>
            <a:r>
              <a:rPr lang="en-US" dirty="0" smtClean="0">
                <a:cs typeface="+mj-cs"/>
              </a:rPr>
              <a:t>2:655-656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1142985"/>
            <a:ext cx="8186766" cy="4572032"/>
          </a:xfrm>
        </p:spPr>
        <p:txBody>
          <a:bodyPr>
            <a:normAutofit fontScale="85000" lnSpcReduction="10000"/>
          </a:bodyPr>
          <a:lstStyle/>
          <a:p>
            <a:pPr algn="l" rtl="0">
              <a:buNone/>
            </a:pPr>
            <a:r>
              <a:rPr lang="en-US" b="1" dirty="0" smtClean="0"/>
              <a:t>Omega-3 fatty acids</a:t>
            </a:r>
          </a:p>
          <a:p>
            <a:pPr algn="l" rtl="0">
              <a:buFont typeface="Wingdings" pitchFamily="2" charset="2"/>
              <a:buChar char="Ø"/>
            </a:pPr>
            <a:r>
              <a:rPr lang="en-US" dirty="0" smtClean="0"/>
              <a:t>Omega-3 fatty acids (e.g., </a:t>
            </a:r>
            <a:r>
              <a:rPr lang="en-US" dirty="0" err="1" smtClean="0"/>
              <a:t>eicosapentaenoic</a:t>
            </a:r>
            <a:r>
              <a:rPr lang="en-US" dirty="0" smtClean="0"/>
              <a:t> and </a:t>
            </a:r>
            <a:r>
              <a:rPr lang="en-US" dirty="0" err="1" smtClean="0"/>
              <a:t>docosahexaenoic</a:t>
            </a:r>
            <a:r>
              <a:rPr lang="en-US" dirty="0" smtClean="0"/>
              <a:t> acid) are components of both the Mediterranean diet and of fish oils</a:t>
            </a:r>
          </a:p>
          <a:p>
            <a:pPr algn="l" rtl="0">
              <a:buFont typeface="Wingdings" pitchFamily="2" charset="2"/>
              <a:buChar char="Ø"/>
            </a:pPr>
            <a:r>
              <a:rPr lang="en-US" dirty="0" smtClean="0"/>
              <a:t>Omega-3 polyunsaturated fatty acids at doses of up to </a:t>
            </a:r>
            <a:r>
              <a:rPr lang="en-US" dirty="0" smtClean="0">
                <a:solidFill>
                  <a:srgbClr val="C00000"/>
                </a:solidFill>
              </a:rPr>
              <a:t>4 g daily </a:t>
            </a:r>
            <a:r>
              <a:rPr lang="en-US" dirty="0" smtClean="0"/>
              <a:t>reduce triglyceride concentrations by up to </a:t>
            </a:r>
            <a:r>
              <a:rPr lang="en-US" dirty="0" smtClean="0">
                <a:solidFill>
                  <a:srgbClr val="C00000"/>
                </a:solidFill>
              </a:rPr>
              <a:t>30%</a:t>
            </a:r>
            <a:r>
              <a:rPr lang="en-US" dirty="0" smtClean="0"/>
              <a:t>, dependent on baseline concentrations, and might therefore be useful for prevention of pancreatitis.</a:t>
            </a:r>
          </a:p>
          <a:p>
            <a:pPr algn="l" rtl="0">
              <a:buFont typeface="Wingdings" pitchFamily="2" charset="2"/>
              <a:buChar char="Ø"/>
            </a:pPr>
            <a:r>
              <a:rPr lang="en-US" dirty="0" smtClean="0"/>
              <a:t>However, omega-3 fatty acids are rarely effective when</a:t>
            </a:r>
          </a:p>
          <a:p>
            <a:pPr algn="l" rtl="0">
              <a:buNone/>
            </a:pPr>
            <a:r>
              <a:rPr lang="en-US" dirty="0" smtClean="0"/>
              <a:t>    used </a:t>
            </a:r>
            <a:r>
              <a:rPr lang="en-US" dirty="0" smtClean="0"/>
              <a:t>as the sole triglyceride-lowering therapy.</a:t>
            </a:r>
            <a:endParaRPr lang="fa-IR" dirty="0" smtClean="0"/>
          </a:p>
          <a:p>
            <a:pPr algn="l" rtl="0">
              <a:buNone/>
            </a:pPr>
            <a:endParaRPr lang="en-US" dirty="0" smtClean="0"/>
          </a:p>
        </p:txBody>
      </p:sp>
      <p:sp>
        <p:nvSpPr>
          <p:cNvPr id="4" name="TextBox 3"/>
          <p:cNvSpPr txBox="1"/>
          <p:nvPr/>
        </p:nvSpPr>
        <p:spPr>
          <a:xfrm>
            <a:off x="214282" y="5715016"/>
            <a:ext cx="7929618" cy="923330"/>
          </a:xfrm>
          <a:prstGeom prst="rect">
            <a:avLst/>
          </a:prstGeom>
          <a:noFill/>
        </p:spPr>
        <p:txBody>
          <a:bodyPr wrap="square" rtlCol="1">
            <a:spAutoFit/>
          </a:bodyPr>
          <a:lstStyle/>
          <a:p>
            <a:pPr algn="l" rtl="0"/>
            <a:r>
              <a:rPr lang="en-US" dirty="0" smtClean="0"/>
              <a:t>The polygenic nature of </a:t>
            </a:r>
            <a:r>
              <a:rPr lang="en-US" dirty="0" err="1" smtClean="0"/>
              <a:t>hypertriglyceridaemia</a:t>
            </a:r>
            <a:r>
              <a:rPr lang="en-US" dirty="0" smtClean="0"/>
              <a:t>: implications for definition, diagnosis, and </a:t>
            </a:r>
            <a:r>
              <a:rPr lang="en-US" dirty="0" err="1" smtClean="0"/>
              <a:t>management.</a:t>
            </a:r>
            <a:r>
              <a:rPr lang="en-US" i="1" dirty="0" err="1" smtClean="0"/>
              <a:t>Robert</a:t>
            </a:r>
            <a:r>
              <a:rPr lang="en-US" i="1" dirty="0" smtClean="0"/>
              <a:t> A </a:t>
            </a:r>
            <a:r>
              <a:rPr lang="en-US" i="1" dirty="0" err="1" smtClean="0"/>
              <a:t>Hegele</a:t>
            </a:r>
            <a:r>
              <a:rPr lang="en-US" i="1" dirty="0" smtClean="0"/>
              <a:t> </a:t>
            </a:r>
            <a:r>
              <a:rPr lang="en-US" i="1" dirty="0" err="1" smtClean="0"/>
              <a:t>etal</a:t>
            </a:r>
            <a:r>
              <a:rPr lang="en-US" i="1" dirty="0" smtClean="0"/>
              <a:t>, </a:t>
            </a:r>
            <a:r>
              <a:rPr lang="en-US" b="1" dirty="0" smtClean="0">
                <a:cs typeface="+mj-cs"/>
              </a:rPr>
              <a:t>Lancet Diabetes Endocrinol.2014;</a:t>
            </a:r>
            <a:r>
              <a:rPr lang="en-US" dirty="0" smtClean="0">
                <a:cs typeface="+mj-cs"/>
              </a:rPr>
              <a:t>2:655-656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5"/>
            <a:ext cx="8229600" cy="4929222"/>
          </a:xfrm>
        </p:spPr>
        <p:txBody>
          <a:bodyPr>
            <a:normAutofit fontScale="92500" lnSpcReduction="10000"/>
          </a:bodyPr>
          <a:lstStyle/>
          <a:p>
            <a:pPr algn="l" rtl="0">
              <a:buNone/>
            </a:pPr>
            <a:r>
              <a:rPr lang="en-US" b="1" dirty="0" err="1" smtClean="0"/>
              <a:t>Hypertriglyceridemia</a:t>
            </a:r>
            <a:r>
              <a:rPr lang="en-US" b="1" dirty="0" smtClean="0"/>
              <a:t> and pancreatitis</a:t>
            </a:r>
          </a:p>
          <a:p>
            <a:pPr algn="l" rtl="0">
              <a:buFont typeface="Wingdings" pitchFamily="2" charset="2"/>
              <a:buChar char="Ø"/>
            </a:pPr>
            <a:r>
              <a:rPr lang="en-US" dirty="0" smtClean="0"/>
              <a:t>Although a few patients can develop pancreatitis when their fasting triglyceride concentration is 5–10 </a:t>
            </a:r>
            <a:r>
              <a:rPr lang="en-US" dirty="0" err="1" smtClean="0"/>
              <a:t>mmol</a:t>
            </a:r>
            <a:r>
              <a:rPr lang="en-US" dirty="0" smtClean="0"/>
              <a:t>/L, its risk becomes clinically significant when </a:t>
            </a:r>
            <a:r>
              <a:rPr lang="en-US" dirty="0" smtClean="0">
                <a:solidFill>
                  <a:srgbClr val="C00000"/>
                </a:solidFill>
              </a:rPr>
              <a:t>fasting measurements exceed 10 </a:t>
            </a:r>
            <a:r>
              <a:rPr lang="en-US" dirty="0" err="1" smtClean="0">
                <a:solidFill>
                  <a:srgbClr val="C00000"/>
                </a:solidFill>
              </a:rPr>
              <a:t>mmol</a:t>
            </a:r>
            <a:r>
              <a:rPr lang="en-US" dirty="0" smtClean="0">
                <a:solidFill>
                  <a:srgbClr val="C00000"/>
                </a:solidFill>
              </a:rPr>
              <a:t>/L</a:t>
            </a:r>
            <a:r>
              <a:rPr lang="en-US" dirty="0" smtClean="0"/>
              <a:t>, a level at which </a:t>
            </a:r>
            <a:r>
              <a:rPr lang="en-US" dirty="0" err="1" smtClean="0"/>
              <a:t>chylomicrons</a:t>
            </a:r>
            <a:r>
              <a:rPr lang="en-US" dirty="0" smtClean="0"/>
              <a:t> are present. </a:t>
            </a:r>
          </a:p>
          <a:p>
            <a:pPr algn="l" rtl="0">
              <a:buFont typeface="Wingdings" pitchFamily="2" charset="2"/>
              <a:buChar char="Ø"/>
            </a:pPr>
            <a:r>
              <a:rPr lang="en-US" dirty="0" smtClean="0"/>
              <a:t>A threshold value of 1000 mg/</a:t>
            </a:r>
            <a:r>
              <a:rPr lang="en-US" dirty="0" err="1" smtClean="0"/>
              <a:t>dL</a:t>
            </a:r>
            <a:r>
              <a:rPr lang="en-US" dirty="0" smtClean="0"/>
              <a:t> (about 11.3 </a:t>
            </a:r>
            <a:r>
              <a:rPr lang="en-US" dirty="0" err="1" smtClean="0"/>
              <a:t>mmol</a:t>
            </a:r>
            <a:r>
              <a:rPr lang="en-US" dirty="0" smtClean="0"/>
              <a:t>/L) is often cited, but the clinical relevance and implications of a rounded threshold of 10 </a:t>
            </a:r>
            <a:r>
              <a:rPr lang="en-US" dirty="0" err="1" smtClean="0"/>
              <a:t>mmol</a:t>
            </a:r>
            <a:r>
              <a:rPr lang="en-US" dirty="0" smtClean="0"/>
              <a:t>/L for “very high” triglycerides are comparable. </a:t>
            </a:r>
          </a:p>
          <a:p>
            <a:pPr algn="l" rtl="0">
              <a:buNone/>
            </a:pPr>
            <a:endParaRPr lang="fa-IR" dirty="0"/>
          </a:p>
        </p:txBody>
      </p:sp>
      <p:sp>
        <p:nvSpPr>
          <p:cNvPr id="4" name="TextBox 3"/>
          <p:cNvSpPr txBox="1"/>
          <p:nvPr/>
        </p:nvSpPr>
        <p:spPr>
          <a:xfrm>
            <a:off x="357158" y="5715016"/>
            <a:ext cx="7786742" cy="646331"/>
          </a:xfrm>
          <a:prstGeom prst="rect">
            <a:avLst/>
          </a:prstGeom>
          <a:noFill/>
        </p:spPr>
        <p:txBody>
          <a:bodyPr wrap="square" rtlCol="1">
            <a:spAutoFit/>
          </a:bodyPr>
          <a:lstStyle/>
          <a:p>
            <a:pPr algn="l"/>
            <a:r>
              <a:rPr lang="en-US" dirty="0" err="1" smtClean="0"/>
              <a:t>Hypertriglyceridemia</a:t>
            </a:r>
            <a:r>
              <a:rPr lang="en-US" dirty="0" smtClean="0"/>
              <a:t>: its etiology, effects and </a:t>
            </a:r>
            <a:r>
              <a:rPr lang="en-US" dirty="0" err="1" smtClean="0"/>
              <a:t>treatment,George</a:t>
            </a:r>
            <a:r>
              <a:rPr lang="en-US" dirty="0" smtClean="0"/>
              <a:t> Yuan. </a:t>
            </a:r>
            <a:r>
              <a:rPr lang="en-US" b="1" dirty="0" smtClean="0"/>
              <a:t>CMAJ </a:t>
            </a:r>
            <a:r>
              <a:rPr lang="en-US" dirty="0" smtClean="0"/>
              <a:t>. April 10, </a:t>
            </a:r>
            <a:r>
              <a:rPr lang="en-US" b="1" dirty="0" smtClean="0"/>
              <a:t>2007</a:t>
            </a:r>
            <a:r>
              <a:rPr lang="en-US" dirty="0" smtClean="0"/>
              <a:t> :176(8)</a:t>
            </a:r>
            <a:endParaRPr lang="en-US" dirty="0" smtClean="0">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4929221"/>
          </a:xfrm>
        </p:spPr>
        <p:txBody>
          <a:bodyPr>
            <a:normAutofit fontScale="70000" lnSpcReduction="20000"/>
          </a:bodyPr>
          <a:lstStyle/>
          <a:p>
            <a:pPr algn="l" rtl="0">
              <a:buFont typeface="Wingdings" pitchFamily="2" charset="2"/>
              <a:buChar char="Ø"/>
            </a:pPr>
            <a:r>
              <a:rPr lang="en-US" dirty="0" smtClean="0"/>
              <a:t>Triglyceride- induced pancreatitis can be preceded by episodic nausea and </a:t>
            </a:r>
            <a:r>
              <a:rPr lang="en-US" dirty="0" err="1" smtClean="0"/>
              <a:t>epigastric</a:t>
            </a:r>
            <a:r>
              <a:rPr lang="en-US" dirty="0" smtClean="0"/>
              <a:t> pain, during which serum amylase may not exceed common diagnostic cutoffs. </a:t>
            </a:r>
          </a:p>
          <a:p>
            <a:pPr algn="l" rtl="0">
              <a:buFont typeface="Wingdings" pitchFamily="2" charset="2"/>
              <a:buChar char="Ø"/>
            </a:pPr>
            <a:r>
              <a:rPr lang="en-US" dirty="0" smtClean="0"/>
              <a:t>The onset of full-blown acute pancreatitis can be prevented by restriction of dietary fat or the use of </a:t>
            </a:r>
            <a:r>
              <a:rPr lang="en-US" dirty="0" err="1" smtClean="0"/>
              <a:t>fibrates</a:t>
            </a:r>
            <a:r>
              <a:rPr lang="en-US" dirty="0" smtClean="0"/>
              <a:t>. </a:t>
            </a:r>
          </a:p>
          <a:p>
            <a:pPr algn="l" rtl="0">
              <a:buFont typeface="Wingdings" pitchFamily="2" charset="2"/>
              <a:buChar char="Ø"/>
            </a:pPr>
            <a:r>
              <a:rPr lang="en-US" dirty="0" smtClean="0"/>
              <a:t>Treatment of acute cases includes </a:t>
            </a:r>
            <a:r>
              <a:rPr lang="en-US" dirty="0" smtClean="0">
                <a:solidFill>
                  <a:srgbClr val="0070C0"/>
                </a:solidFill>
              </a:rPr>
              <a:t>hemodynamic stabilization, cessation of all oral intake, placement of a </a:t>
            </a:r>
            <a:r>
              <a:rPr lang="en-US" dirty="0" err="1" smtClean="0">
                <a:solidFill>
                  <a:srgbClr val="0070C0"/>
                </a:solidFill>
              </a:rPr>
              <a:t>nasogastric</a:t>
            </a:r>
            <a:r>
              <a:rPr lang="en-US" dirty="0" smtClean="0">
                <a:solidFill>
                  <a:srgbClr val="0070C0"/>
                </a:solidFill>
              </a:rPr>
              <a:t> tube and control of metabolic disturbances. </a:t>
            </a:r>
          </a:p>
          <a:p>
            <a:pPr algn="l" rtl="0">
              <a:buFont typeface="Wingdings" pitchFamily="2" charset="2"/>
              <a:buChar char="Ø"/>
            </a:pPr>
            <a:r>
              <a:rPr lang="en-US" dirty="0" smtClean="0"/>
              <a:t>Restricted energy intake is associated with a brisk decrease in plasma triglyceride levels. </a:t>
            </a:r>
          </a:p>
          <a:p>
            <a:pPr algn="l" rtl="0">
              <a:buFont typeface="Wingdings" pitchFamily="2" charset="2"/>
              <a:buChar char="Ø"/>
            </a:pPr>
            <a:r>
              <a:rPr lang="en-US" dirty="0" err="1" smtClean="0">
                <a:solidFill>
                  <a:srgbClr val="0070C0"/>
                </a:solidFill>
              </a:rPr>
              <a:t>Plasmapheresis</a:t>
            </a:r>
            <a:r>
              <a:rPr lang="en-US" dirty="0" smtClean="0">
                <a:solidFill>
                  <a:srgbClr val="0070C0"/>
                </a:solidFill>
              </a:rPr>
              <a:t> </a:t>
            </a:r>
            <a:r>
              <a:rPr lang="en-US" dirty="0" smtClean="0"/>
              <a:t>has been attempted in extreme cases, but the benefit was transient. </a:t>
            </a:r>
          </a:p>
          <a:p>
            <a:pPr algn="l" rtl="0">
              <a:buFont typeface="Wingdings" pitchFamily="2" charset="2"/>
              <a:buChar char="Ø"/>
            </a:pPr>
            <a:r>
              <a:rPr lang="en-US" dirty="0" smtClean="0"/>
              <a:t>The threshold for developing pancreatitis can vary widely; some asymptomatic people live with triglyceride levels chronically in excess of 40 </a:t>
            </a:r>
            <a:r>
              <a:rPr lang="en-US" dirty="0" err="1" smtClean="0"/>
              <a:t>mmol</a:t>
            </a:r>
            <a:r>
              <a:rPr lang="en-US" dirty="0" smtClean="0"/>
              <a:t>/L.</a:t>
            </a:r>
            <a:endParaRPr lang="fa-IR" dirty="0"/>
          </a:p>
        </p:txBody>
      </p:sp>
      <p:sp>
        <p:nvSpPr>
          <p:cNvPr id="4" name="TextBox 3"/>
          <p:cNvSpPr txBox="1"/>
          <p:nvPr/>
        </p:nvSpPr>
        <p:spPr>
          <a:xfrm>
            <a:off x="357158" y="5715016"/>
            <a:ext cx="7786742" cy="646331"/>
          </a:xfrm>
          <a:prstGeom prst="rect">
            <a:avLst/>
          </a:prstGeom>
          <a:noFill/>
        </p:spPr>
        <p:txBody>
          <a:bodyPr wrap="square" rtlCol="1">
            <a:spAutoFit/>
          </a:bodyPr>
          <a:lstStyle/>
          <a:p>
            <a:pPr algn="l"/>
            <a:r>
              <a:rPr lang="en-US" dirty="0" err="1" smtClean="0"/>
              <a:t>Hypertriglyceridemia</a:t>
            </a:r>
            <a:r>
              <a:rPr lang="en-US" dirty="0" smtClean="0"/>
              <a:t>: its etiology, effects and </a:t>
            </a:r>
            <a:r>
              <a:rPr lang="en-US" dirty="0" err="1" smtClean="0"/>
              <a:t>treatment,George</a:t>
            </a:r>
            <a:r>
              <a:rPr lang="en-US" dirty="0" smtClean="0"/>
              <a:t> Yuan. </a:t>
            </a:r>
            <a:r>
              <a:rPr lang="en-US" b="1" dirty="0" smtClean="0"/>
              <a:t>CMAJ </a:t>
            </a:r>
            <a:r>
              <a:rPr lang="en-US" dirty="0" smtClean="0"/>
              <a:t>. April 10, </a:t>
            </a:r>
            <a:r>
              <a:rPr lang="en-US" b="1" dirty="0" smtClean="0"/>
              <a:t>2007</a:t>
            </a:r>
            <a:r>
              <a:rPr lang="en-US" dirty="0" smtClean="0"/>
              <a:t> :176(8)</a:t>
            </a:r>
            <a:endParaRPr lang="en-US" dirty="0" smtClean="0">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l" rtl="0">
              <a:buFont typeface="Wingdings" pitchFamily="2" charset="2"/>
              <a:buChar char="Ø"/>
            </a:pPr>
            <a:r>
              <a:rPr lang="en-US" dirty="0" smtClean="0"/>
              <a:t>Fasting TG concentration rises due to an accumulation of VLDL particles. </a:t>
            </a:r>
          </a:p>
          <a:p>
            <a:pPr algn="l" rtl="0">
              <a:buFont typeface="Wingdings" pitchFamily="2" charset="2"/>
              <a:buChar char="Ø"/>
            </a:pPr>
            <a:r>
              <a:rPr lang="en-US" dirty="0" smtClean="0"/>
              <a:t>At a certain point that varies from individual to individual (when plasma </a:t>
            </a:r>
            <a:r>
              <a:rPr lang="en-US" dirty="0" smtClean="0">
                <a:solidFill>
                  <a:srgbClr val="7030A0"/>
                </a:solidFill>
              </a:rPr>
              <a:t>TG rises to&gt;  500 to 1000 mg/</a:t>
            </a:r>
            <a:r>
              <a:rPr lang="en-US" dirty="0" err="1" smtClean="0">
                <a:solidFill>
                  <a:srgbClr val="7030A0"/>
                </a:solidFill>
              </a:rPr>
              <a:t>dL</a:t>
            </a:r>
            <a:r>
              <a:rPr lang="en-US" dirty="0" smtClean="0"/>
              <a:t>) </a:t>
            </a:r>
            <a:r>
              <a:rPr lang="en-US" dirty="0" err="1" smtClean="0">
                <a:solidFill>
                  <a:schemeClr val="accent2">
                    <a:lumMod val="75000"/>
                  </a:schemeClr>
                </a:solidFill>
              </a:rPr>
              <a:t>chylomicrons</a:t>
            </a:r>
            <a:r>
              <a:rPr lang="en-US" dirty="0" smtClean="0"/>
              <a:t> will also begin to accumulate in fasting plasma. </a:t>
            </a:r>
          </a:p>
          <a:p>
            <a:pPr algn="l" rtl="0">
              <a:buFont typeface="Wingdings" pitchFamily="2" charset="2"/>
              <a:buChar char="Ø"/>
            </a:pPr>
            <a:endParaRPr lang="fa-IR" dirty="0"/>
          </a:p>
        </p:txBody>
      </p:sp>
      <p:sp>
        <p:nvSpPr>
          <p:cNvPr id="4" name="TextBox 3"/>
          <p:cNvSpPr txBox="1"/>
          <p:nvPr/>
        </p:nvSpPr>
        <p:spPr>
          <a:xfrm>
            <a:off x="214282" y="5857892"/>
            <a:ext cx="8286808" cy="646331"/>
          </a:xfrm>
          <a:prstGeom prst="rect">
            <a:avLst/>
          </a:prstGeom>
          <a:noFill/>
        </p:spPr>
        <p:txBody>
          <a:bodyPr wrap="square" rtlCol="1">
            <a:spAutoFit/>
          </a:bodyPr>
          <a:lstStyle/>
          <a:p>
            <a:pPr algn="l"/>
            <a:r>
              <a:rPr lang="en-US" dirty="0" err="1" smtClean="0"/>
              <a:t>Hypertriglyceridemia</a:t>
            </a:r>
            <a:r>
              <a:rPr lang="en-US" dirty="0" smtClean="0"/>
              <a:t> in the Genomic Era: a New Paradigm Gary F. </a:t>
            </a:r>
            <a:r>
              <a:rPr lang="en-US" b="1" dirty="0" smtClean="0"/>
              <a:t>Endocrine Reviews 2014: </a:t>
            </a:r>
            <a:r>
              <a:rPr lang="en-US" dirty="0" smtClean="0"/>
              <a:t>10.1210/</a:t>
            </a:r>
            <a:r>
              <a:rPr lang="en-US" dirty="0" err="1" smtClean="0"/>
              <a:t>er</a:t>
            </a:r>
            <a:r>
              <a:rPr lang="en-US" dirty="0" smtClean="0"/>
              <a:t> -1062</a:t>
            </a:r>
            <a:endParaRPr lang="fa-I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l" rtl="0">
              <a:buNone/>
            </a:pPr>
            <a:r>
              <a:rPr lang="en-US" b="1" dirty="0"/>
              <a:t/>
            </a:r>
            <a:br>
              <a:rPr lang="en-US" b="1" dirty="0"/>
            </a:br>
            <a:r>
              <a:rPr lang="en-US" dirty="0"/>
              <a:t> </a:t>
            </a:r>
            <a:r>
              <a:rPr lang="en-US" dirty="0" err="1">
                <a:hlinkClick r:id="rId2"/>
              </a:rPr>
              <a:t>Feoli</a:t>
            </a:r>
            <a:r>
              <a:rPr lang="en-US" dirty="0">
                <a:hlinkClick r:id="rId2"/>
              </a:rPr>
              <a:t>-Fonseca et al. (1998</a:t>
            </a:r>
            <a:r>
              <a:rPr lang="en-US" dirty="0" smtClean="0">
                <a:hlinkClick r:id="rId2"/>
              </a:rPr>
              <a:t>)</a:t>
            </a:r>
            <a:r>
              <a:rPr lang="en-US" dirty="0" smtClean="0"/>
              <a:t>:</a:t>
            </a:r>
            <a:r>
              <a:rPr lang="en-US" dirty="0"/>
              <a:t> </a:t>
            </a:r>
            <a:r>
              <a:rPr lang="en-US" dirty="0" err="1"/>
              <a:t>chylomicronemia</a:t>
            </a:r>
            <a:r>
              <a:rPr lang="en-US" dirty="0"/>
              <a:t> responded rapidly to </a:t>
            </a:r>
            <a:r>
              <a:rPr lang="en-US" dirty="0">
                <a:solidFill>
                  <a:srgbClr val="00B050"/>
                </a:solidFill>
              </a:rPr>
              <a:t>dietary fat restriction</a:t>
            </a:r>
            <a:r>
              <a:rPr lang="en-US" dirty="0"/>
              <a:t>, and it was possible to maintain satisfactory metabolic control for a prolonged period of time. Only 1 adolescent girl had an episode of pancreatitis associated with the use of oral contraceptives. </a:t>
            </a:r>
            <a:br>
              <a:rPr lang="en-US" dirty="0"/>
            </a:br>
            <a:r>
              <a:rPr lang="en-US" dirty="0"/>
              <a:t/>
            </a:r>
            <a:br>
              <a:rPr lang="en-US" dirty="0"/>
            </a:br>
            <a:r>
              <a:rPr lang="en-US" dirty="0">
                <a:hlinkClick r:id="rId2"/>
              </a:rPr>
              <a:t>Heaney et al. (1999)</a:t>
            </a:r>
            <a:r>
              <a:rPr lang="en-US" dirty="0"/>
              <a:t> </a:t>
            </a:r>
            <a:r>
              <a:rPr lang="en-US" dirty="0" smtClean="0"/>
              <a:t>:reported </a:t>
            </a:r>
            <a:r>
              <a:rPr lang="en-US" dirty="0"/>
              <a:t>a dramatic response to </a:t>
            </a:r>
            <a:r>
              <a:rPr lang="en-US" dirty="0">
                <a:solidFill>
                  <a:srgbClr val="00B050"/>
                </a:solidFill>
              </a:rPr>
              <a:t>antioxidant therapy</a:t>
            </a:r>
            <a:r>
              <a:rPr lang="en-US" dirty="0"/>
              <a:t> (</a:t>
            </a:r>
            <a:r>
              <a:rPr lang="en-US" dirty="0" err="1"/>
              <a:t>Antox</a:t>
            </a:r>
            <a:r>
              <a:rPr lang="en-US" dirty="0"/>
              <a:t>, 1 tablet 4 times daily) in 3 patients with familial lipoprotein lipase deficiency complicated by frequent severe episodes of pancreatitis. Because these patients failed to respond to other dietary and pharmacologic measures, the authors concluded that antioxidant therapy may be an important advance in the management of this type of patient.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572164"/>
          </a:xfrm>
        </p:spPr>
        <p:txBody>
          <a:bodyPr>
            <a:normAutofit fontScale="77500" lnSpcReduction="20000"/>
          </a:bodyPr>
          <a:lstStyle/>
          <a:p>
            <a:pPr algn="l" rtl="0">
              <a:buFont typeface="Wingdings" pitchFamily="2" charset="2"/>
              <a:buChar char="Ø"/>
            </a:pPr>
            <a:r>
              <a:rPr lang="en-US" dirty="0" smtClean="0"/>
              <a:t>APOC3  </a:t>
            </a:r>
            <a:r>
              <a:rPr lang="en-US" dirty="0"/>
              <a:t>is known to inhibit </a:t>
            </a:r>
            <a:r>
              <a:rPr lang="en-US" dirty="0" smtClean="0"/>
              <a:t>LPL, </a:t>
            </a:r>
            <a:r>
              <a:rPr lang="en-US" dirty="0"/>
              <a:t>although there is also evidence that APOC3 increases the level of plasma triglycerides through an LPL-independent mechanism. </a:t>
            </a:r>
            <a:endParaRPr lang="en-US" dirty="0" smtClean="0"/>
          </a:p>
          <a:p>
            <a:pPr algn="l" rtl="0">
              <a:buFont typeface="Wingdings" pitchFamily="2" charset="2"/>
              <a:buChar char="Ø"/>
            </a:pPr>
            <a:r>
              <a:rPr lang="en-US" dirty="0" err="1" smtClean="0">
                <a:hlinkClick r:id="rId2"/>
              </a:rPr>
              <a:t>Gaudet</a:t>
            </a:r>
            <a:r>
              <a:rPr lang="en-US" dirty="0" smtClean="0">
                <a:hlinkClick r:id="rId2"/>
              </a:rPr>
              <a:t> </a:t>
            </a:r>
            <a:r>
              <a:rPr lang="en-US" dirty="0">
                <a:hlinkClick r:id="rId2"/>
              </a:rPr>
              <a:t>et al. (2014</a:t>
            </a:r>
            <a:r>
              <a:rPr lang="en-US" dirty="0" smtClean="0">
                <a:hlinkClick r:id="rId2"/>
              </a:rPr>
              <a:t>)</a:t>
            </a:r>
            <a:r>
              <a:rPr lang="en-US" dirty="0" smtClean="0"/>
              <a:t>:</a:t>
            </a:r>
            <a:r>
              <a:rPr lang="en-US" dirty="0"/>
              <a:t> administered an inhibitor of APOC3 mRNA, called </a:t>
            </a:r>
            <a:r>
              <a:rPr lang="en-US" b="1" dirty="0">
                <a:solidFill>
                  <a:srgbClr val="7030A0"/>
                </a:solidFill>
              </a:rPr>
              <a:t>ISIS</a:t>
            </a:r>
            <a:r>
              <a:rPr lang="en-US" dirty="0"/>
              <a:t> </a:t>
            </a:r>
            <a:r>
              <a:rPr lang="en-US" dirty="0" smtClean="0">
                <a:solidFill>
                  <a:srgbClr val="00B050"/>
                </a:solidFill>
              </a:rPr>
              <a:t>304801(ISIS 304801 is a second-generation 2′-O-(2- </a:t>
            </a:r>
            <a:r>
              <a:rPr lang="en-US" dirty="0" err="1" smtClean="0">
                <a:solidFill>
                  <a:srgbClr val="00B050"/>
                </a:solidFill>
              </a:rPr>
              <a:t>methoxyethyl</a:t>
            </a:r>
            <a:r>
              <a:rPr lang="en-US" dirty="0" smtClean="0"/>
              <a:t>)–modified antisense inhibitor of APOC3 synthesis) to </a:t>
            </a:r>
            <a:r>
              <a:rPr lang="en-US" dirty="0"/>
              <a:t>treat 3 </a:t>
            </a:r>
            <a:r>
              <a:rPr lang="en-US" dirty="0" smtClean="0"/>
              <a:t>patients with</a:t>
            </a:r>
            <a:r>
              <a:rPr lang="en-US" dirty="0"/>
              <a:t> familial </a:t>
            </a:r>
            <a:r>
              <a:rPr lang="en-US" dirty="0" err="1"/>
              <a:t>chylomicronemiasyndrome</a:t>
            </a:r>
            <a:r>
              <a:rPr lang="en-US" dirty="0"/>
              <a:t> due to LPL deficiency and triglyceride levels ranging from 1,406 to 2,083 mg/dl (15.9-23.5 </a:t>
            </a:r>
            <a:r>
              <a:rPr lang="en-US" dirty="0" err="1"/>
              <a:t>mM</a:t>
            </a:r>
            <a:r>
              <a:rPr lang="en-US" dirty="0"/>
              <a:t>/l). </a:t>
            </a:r>
            <a:endParaRPr lang="en-US" dirty="0" smtClean="0"/>
          </a:p>
          <a:p>
            <a:pPr algn="l" rtl="0">
              <a:buFont typeface="Wingdings" pitchFamily="2" charset="2"/>
              <a:buChar char="Ø"/>
            </a:pPr>
            <a:r>
              <a:rPr lang="en-US" dirty="0" smtClean="0"/>
              <a:t>After </a:t>
            </a:r>
            <a:r>
              <a:rPr lang="en-US" dirty="0"/>
              <a:t>13 weeks of study drug administration, plasma APOC3 levels were reduced by 71 to 90% and triglyceride levels by 56 to 86%. During the study, all patients had a triglyceride level of less than 500 mg/dl (5.7 </a:t>
            </a:r>
            <a:r>
              <a:rPr lang="en-US" dirty="0" err="1"/>
              <a:t>mM</a:t>
            </a:r>
            <a:r>
              <a:rPr lang="en-US" dirty="0"/>
              <a:t>/l) with treatment. </a:t>
            </a:r>
            <a:endParaRPr lang="en-US" dirty="0" smtClean="0"/>
          </a:p>
          <a:p>
            <a:pPr algn="l" rtl="0">
              <a:buFont typeface="Wingdings" pitchFamily="2" charset="2"/>
              <a:buChar char="Ø"/>
            </a:pPr>
            <a:r>
              <a:rPr lang="en-US" dirty="0" err="1" smtClean="0">
                <a:hlinkClick r:id="rId2"/>
              </a:rPr>
              <a:t>Gaudet</a:t>
            </a:r>
            <a:r>
              <a:rPr lang="en-US" dirty="0" smtClean="0">
                <a:hlinkClick r:id="rId2"/>
              </a:rPr>
              <a:t> </a:t>
            </a:r>
            <a:r>
              <a:rPr lang="en-US" dirty="0">
                <a:hlinkClick r:id="rId2"/>
              </a:rPr>
              <a:t>et al. (2014)</a:t>
            </a:r>
            <a:r>
              <a:rPr lang="en-US" dirty="0"/>
              <a:t> concluded that these data supported the role of APOC3 as a key regulator of LPL-independent pathways of triglyceride metabolism.</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074" name="Picture 2"/>
          <p:cNvPicPr>
            <a:picLocks noGrp="1" noChangeAspect="1" noChangeArrowheads="1"/>
          </p:cNvPicPr>
          <p:nvPr>
            <p:ph idx="1"/>
          </p:nvPr>
        </p:nvPicPr>
        <p:blipFill>
          <a:blip r:embed="rId2"/>
          <a:srcRect/>
          <a:stretch>
            <a:fillRect/>
          </a:stretch>
        </p:blipFill>
        <p:spPr bwMode="auto">
          <a:xfrm>
            <a:off x="457200" y="1930817"/>
            <a:ext cx="8229600" cy="38647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l">
              <a:buNone/>
            </a:pPr>
            <a:endParaRPr lang="en-US" dirty="0" smtClean="0"/>
          </a:p>
          <a:p>
            <a:pPr algn="l">
              <a:buNone/>
            </a:pPr>
            <a:endParaRPr lang="en-US" dirty="0" smtClean="0"/>
          </a:p>
          <a:p>
            <a:pPr algn="l">
              <a:buNone/>
            </a:pPr>
            <a:endParaRPr lang="en-US" dirty="0" smtClean="0"/>
          </a:p>
          <a:p>
            <a:pPr algn="l">
              <a:buNone/>
            </a:pPr>
            <a:endParaRPr lang="en-US" dirty="0" smtClean="0"/>
          </a:p>
          <a:p>
            <a:pPr algn="l">
              <a:buNone/>
            </a:pPr>
            <a:endParaRPr lang="en-US" dirty="0" smtClean="0"/>
          </a:p>
          <a:p>
            <a:pPr algn="l">
              <a:buNone/>
            </a:pPr>
            <a:endParaRPr lang="en-US" dirty="0" smtClean="0"/>
          </a:p>
          <a:p>
            <a:pPr>
              <a:buNone/>
            </a:pPr>
            <a:r>
              <a:rPr lang="en-US" smtClean="0"/>
              <a:t>Thank you</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050" name="Picture 2"/>
          <p:cNvPicPr>
            <a:picLocks noGrp="1" noChangeAspect="1" noChangeArrowheads="1"/>
          </p:cNvPicPr>
          <p:nvPr>
            <p:ph idx="1"/>
          </p:nvPr>
        </p:nvPicPr>
        <p:blipFill>
          <a:blip r:embed="rId2"/>
          <a:srcRect/>
          <a:stretch>
            <a:fillRect/>
          </a:stretch>
        </p:blipFill>
        <p:spPr bwMode="auto">
          <a:xfrm>
            <a:off x="1000100" y="1015772"/>
            <a:ext cx="6643734" cy="52961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146" name="Picture 2"/>
          <p:cNvPicPr>
            <a:picLocks noGrp="1" noChangeAspect="1" noChangeArrowheads="1"/>
          </p:cNvPicPr>
          <p:nvPr>
            <p:ph idx="1"/>
          </p:nvPr>
        </p:nvPicPr>
        <p:blipFill>
          <a:blip r:embed="rId2"/>
          <a:srcRect/>
          <a:stretch>
            <a:fillRect/>
          </a:stretch>
        </p:blipFill>
        <p:spPr bwMode="auto">
          <a:xfrm>
            <a:off x="857224" y="1428736"/>
            <a:ext cx="6489241" cy="4525963"/>
          </a:xfrm>
          <a:prstGeom prst="rect">
            <a:avLst/>
          </a:prstGeom>
          <a:noFill/>
          <a:ln w="9525">
            <a:noFill/>
            <a:miter lim="800000"/>
            <a:headEnd/>
            <a:tailEnd/>
          </a:ln>
          <a:effectLst/>
        </p:spPr>
      </p:pic>
      <p:sp>
        <p:nvSpPr>
          <p:cNvPr id="4" name="TextBox 3"/>
          <p:cNvSpPr txBox="1"/>
          <p:nvPr/>
        </p:nvSpPr>
        <p:spPr>
          <a:xfrm>
            <a:off x="214282" y="5857892"/>
            <a:ext cx="8286808" cy="646331"/>
          </a:xfrm>
          <a:prstGeom prst="rect">
            <a:avLst/>
          </a:prstGeom>
          <a:noFill/>
        </p:spPr>
        <p:txBody>
          <a:bodyPr wrap="square" rtlCol="1">
            <a:spAutoFit/>
          </a:bodyPr>
          <a:lstStyle/>
          <a:p>
            <a:pPr algn="l"/>
            <a:r>
              <a:rPr lang="en-US" dirty="0" err="1" smtClean="0"/>
              <a:t>Hypertriglyceridemia</a:t>
            </a:r>
            <a:r>
              <a:rPr lang="en-US" dirty="0" smtClean="0"/>
              <a:t> in the Genomic Era: a New Paradigm Gary F. </a:t>
            </a:r>
            <a:r>
              <a:rPr lang="en-US" b="1" dirty="0" smtClean="0"/>
              <a:t>Endocrine Reviews 2014: </a:t>
            </a:r>
            <a:r>
              <a:rPr lang="en-US" dirty="0" smtClean="0"/>
              <a:t>10.1210/</a:t>
            </a:r>
            <a:r>
              <a:rPr lang="en-US" dirty="0" err="1" smtClean="0"/>
              <a:t>er</a:t>
            </a:r>
            <a:r>
              <a:rPr lang="en-US" dirty="0" smtClean="0"/>
              <a:t> -1062</a:t>
            </a:r>
            <a:endParaRPr lang="fa-I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fontScale="85000" lnSpcReduction="20000"/>
          </a:bodyPr>
          <a:lstStyle/>
          <a:p>
            <a:pPr algn="l" rtl="0">
              <a:buFont typeface="Wingdings" pitchFamily="2" charset="2"/>
              <a:buChar char="Ø"/>
            </a:pPr>
            <a:r>
              <a:rPr lang="en-US" dirty="0" smtClean="0"/>
              <a:t>HTG has generally been classified as ‘primary’ when a definite familial or inherited basis is suspected, while ‘secondary’ HTG refers to cases where there coexist one or more identifiable secondary conditions such as metabolic syndrome, T2D, alcohol consumption, various medications, renal insufficiency and pregnancy, etc.,</a:t>
            </a:r>
          </a:p>
          <a:p>
            <a:pPr algn="l" rtl="0">
              <a:buFont typeface="Wingdings" pitchFamily="2" charset="2"/>
              <a:buChar char="Ø"/>
            </a:pPr>
            <a:r>
              <a:rPr lang="en-US" dirty="0" smtClean="0"/>
              <a:t>Although monogenic forms of HTG such as </a:t>
            </a:r>
            <a:r>
              <a:rPr lang="en-US" dirty="0" err="1" smtClean="0"/>
              <a:t>autosomal</a:t>
            </a:r>
            <a:r>
              <a:rPr lang="en-US" dirty="0" smtClean="0"/>
              <a:t> recessive lipoprotein lipase (LPL) deficiency do exist as the sole cause of HTG, they are relatively rare. </a:t>
            </a:r>
          </a:p>
          <a:p>
            <a:pPr algn="l" rtl="0">
              <a:buFont typeface="Wingdings" pitchFamily="2" charset="2"/>
              <a:buChar char="Ø"/>
            </a:pPr>
            <a:r>
              <a:rPr lang="en-US" dirty="0" smtClean="0"/>
              <a:t>Most cases of HTG are felt to be polygenic, with strong influence by environmental factors. </a:t>
            </a:r>
          </a:p>
          <a:p>
            <a:pPr algn="l" rtl="0">
              <a:buFont typeface="Wingdings" pitchFamily="2" charset="2"/>
              <a:buChar char="Ø"/>
            </a:pPr>
            <a:r>
              <a:rPr lang="en-US" dirty="0" smtClean="0"/>
              <a:t>Furthermore, some of the important ‘secondary’ factors, such as insulin resistance, are also strongly genetically determined conditions.</a:t>
            </a:r>
            <a:endParaRPr lang="fa-IR" dirty="0"/>
          </a:p>
        </p:txBody>
      </p:sp>
      <p:sp>
        <p:nvSpPr>
          <p:cNvPr id="4" name="TextBox 3"/>
          <p:cNvSpPr txBox="1"/>
          <p:nvPr/>
        </p:nvSpPr>
        <p:spPr>
          <a:xfrm>
            <a:off x="214282" y="5857892"/>
            <a:ext cx="8286808" cy="646331"/>
          </a:xfrm>
          <a:prstGeom prst="rect">
            <a:avLst/>
          </a:prstGeom>
          <a:noFill/>
        </p:spPr>
        <p:txBody>
          <a:bodyPr wrap="square" rtlCol="1">
            <a:spAutoFit/>
          </a:bodyPr>
          <a:lstStyle/>
          <a:p>
            <a:pPr algn="l"/>
            <a:r>
              <a:rPr lang="en-US" dirty="0" err="1" smtClean="0"/>
              <a:t>Hypertriglyceridemia</a:t>
            </a:r>
            <a:r>
              <a:rPr lang="en-US" dirty="0" smtClean="0"/>
              <a:t> in the Genomic Era: a New Paradigm Gary F. </a:t>
            </a:r>
            <a:r>
              <a:rPr lang="en-US" b="1" dirty="0" smtClean="0"/>
              <a:t>Endocrine Reviews 2014: </a:t>
            </a:r>
            <a:r>
              <a:rPr lang="en-US" dirty="0" smtClean="0"/>
              <a:t>10.1210/</a:t>
            </a:r>
            <a:r>
              <a:rPr lang="en-US" dirty="0" err="1" smtClean="0"/>
              <a:t>er</a:t>
            </a:r>
            <a:r>
              <a:rPr lang="en-US" dirty="0" smtClean="0"/>
              <a:t> -1062</a:t>
            </a:r>
            <a:endParaRPr lang="fa-I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l" rtl="0">
              <a:buFont typeface="Wingdings" pitchFamily="2" charset="2"/>
              <a:buChar char="Ø"/>
            </a:pPr>
            <a:r>
              <a:rPr lang="en-US" dirty="0" smtClean="0"/>
              <a:t>Familial should not be thought of as synonymous with monogenic; most cases of </a:t>
            </a:r>
            <a:r>
              <a:rPr lang="en-US" dirty="0" err="1" smtClean="0"/>
              <a:t>hypertriglyceridaemia</a:t>
            </a:r>
            <a:r>
              <a:rPr lang="en-US" dirty="0" smtClean="0"/>
              <a:t> are familial or inherited, but they are not monogenic.</a:t>
            </a:r>
            <a:endParaRPr lang="fa-IR" dirty="0"/>
          </a:p>
        </p:txBody>
      </p:sp>
      <p:sp>
        <p:nvSpPr>
          <p:cNvPr id="4" name="TextBox 3"/>
          <p:cNvSpPr txBox="1"/>
          <p:nvPr/>
        </p:nvSpPr>
        <p:spPr>
          <a:xfrm>
            <a:off x="214282" y="5857892"/>
            <a:ext cx="8286808" cy="646331"/>
          </a:xfrm>
          <a:prstGeom prst="rect">
            <a:avLst/>
          </a:prstGeom>
          <a:noFill/>
        </p:spPr>
        <p:txBody>
          <a:bodyPr wrap="square" rtlCol="1">
            <a:spAutoFit/>
          </a:bodyPr>
          <a:lstStyle/>
          <a:p>
            <a:pPr algn="l"/>
            <a:r>
              <a:rPr lang="en-US" dirty="0" err="1" smtClean="0"/>
              <a:t>Hypertriglyceridemia</a:t>
            </a:r>
            <a:r>
              <a:rPr lang="en-US" dirty="0" smtClean="0"/>
              <a:t> in the Genomic Era: a New Paradigm Gary F. </a:t>
            </a:r>
            <a:r>
              <a:rPr lang="en-US" b="1" dirty="0" smtClean="0"/>
              <a:t>Endocrine Reviews 2014: </a:t>
            </a:r>
            <a:r>
              <a:rPr lang="en-US" dirty="0" smtClean="0"/>
              <a:t>10.1210/</a:t>
            </a:r>
            <a:r>
              <a:rPr lang="en-US" dirty="0" err="1" smtClean="0"/>
              <a:t>er</a:t>
            </a:r>
            <a:r>
              <a:rPr lang="en-US" dirty="0" smtClean="0"/>
              <a:t> -1062</a:t>
            </a:r>
            <a:endParaRPr lang="fa-I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1600201"/>
            <a:ext cx="8229600" cy="4186254"/>
          </a:xfrm>
        </p:spPr>
        <p:txBody>
          <a:bodyPr>
            <a:normAutofit fontScale="92500"/>
          </a:bodyPr>
          <a:lstStyle/>
          <a:p>
            <a:pPr algn="l" rtl="0">
              <a:buFont typeface="Wingdings" pitchFamily="2" charset="2"/>
              <a:buChar char="Ø"/>
            </a:pPr>
            <a:r>
              <a:rPr lang="en-US" dirty="0" smtClean="0"/>
              <a:t>Mild-to-moderate </a:t>
            </a:r>
            <a:r>
              <a:rPr lang="en-US" dirty="0" err="1" smtClean="0"/>
              <a:t>hypertriglyceridaemia</a:t>
            </a:r>
            <a:r>
              <a:rPr lang="en-US" dirty="0" smtClean="0"/>
              <a:t> is often viewed as a marker of cardiovascular disease risk, whereas severe </a:t>
            </a:r>
            <a:r>
              <a:rPr lang="en-US" dirty="0" err="1" smtClean="0"/>
              <a:t>hypertriglyceridaemia</a:t>
            </a:r>
            <a:r>
              <a:rPr lang="en-US" dirty="0" smtClean="0"/>
              <a:t> remains a well known risk factor for acute pancreatitis.</a:t>
            </a:r>
          </a:p>
          <a:p>
            <a:pPr algn="l" rtl="0">
              <a:buFont typeface="Wingdings" pitchFamily="2" charset="2"/>
              <a:buChar char="Ø"/>
            </a:pPr>
            <a:r>
              <a:rPr lang="en-US" dirty="0" smtClean="0"/>
              <a:t>Although the need to intervene in an individual with severe </a:t>
            </a:r>
            <a:r>
              <a:rPr lang="en-US" dirty="0" err="1" smtClean="0"/>
              <a:t>hypertriglyceridaemia</a:t>
            </a:r>
            <a:r>
              <a:rPr lang="en-US" dirty="0" smtClean="0"/>
              <a:t> is un disputed, the appropriate response for mild-to-moderate </a:t>
            </a:r>
            <a:r>
              <a:rPr lang="en-US" dirty="0" err="1" smtClean="0"/>
              <a:t>hypertriglyceridaemia</a:t>
            </a:r>
            <a:r>
              <a:rPr lang="en-US" dirty="0" smtClean="0"/>
              <a:t> is less clear.</a:t>
            </a:r>
            <a:endParaRPr lang="fa-IR" dirty="0"/>
          </a:p>
        </p:txBody>
      </p:sp>
      <p:sp>
        <p:nvSpPr>
          <p:cNvPr id="5" name="TextBox 4"/>
          <p:cNvSpPr txBox="1"/>
          <p:nvPr/>
        </p:nvSpPr>
        <p:spPr>
          <a:xfrm>
            <a:off x="214282" y="6143644"/>
            <a:ext cx="8643998" cy="646331"/>
          </a:xfrm>
          <a:prstGeom prst="rect">
            <a:avLst/>
          </a:prstGeom>
          <a:noFill/>
        </p:spPr>
        <p:txBody>
          <a:bodyPr wrap="square" rtlCol="1">
            <a:spAutoFit/>
          </a:bodyPr>
          <a:lstStyle/>
          <a:p>
            <a:pPr algn="l"/>
            <a:r>
              <a:rPr lang="en-US" dirty="0" smtClean="0"/>
              <a:t>The polygenic nature of </a:t>
            </a:r>
            <a:r>
              <a:rPr lang="en-US" dirty="0" err="1" smtClean="0"/>
              <a:t>hypertriglyceridaemia</a:t>
            </a:r>
            <a:r>
              <a:rPr lang="en-US" dirty="0" smtClean="0"/>
              <a:t>: implications for </a:t>
            </a:r>
            <a:r>
              <a:rPr lang="en-US" dirty="0" err="1" smtClean="0"/>
              <a:t>defi</a:t>
            </a:r>
            <a:r>
              <a:rPr lang="en-US" dirty="0" smtClean="0"/>
              <a:t> </a:t>
            </a:r>
            <a:r>
              <a:rPr lang="en-US" dirty="0" err="1" smtClean="0"/>
              <a:t>nition</a:t>
            </a:r>
            <a:r>
              <a:rPr lang="en-US" dirty="0" smtClean="0"/>
              <a:t>, diagnosis, and management </a:t>
            </a:r>
            <a:r>
              <a:rPr lang="en-US" i="1" dirty="0" smtClean="0"/>
              <a:t>Robert A </a:t>
            </a:r>
            <a:r>
              <a:rPr lang="en-US" i="1" dirty="0" err="1" smtClean="0"/>
              <a:t>Hegele</a:t>
            </a:r>
            <a:r>
              <a:rPr lang="en-US" i="1" dirty="0" smtClean="0"/>
              <a:t> </a:t>
            </a:r>
            <a:r>
              <a:rPr lang="en-US" i="1" dirty="0" err="1" smtClean="0"/>
              <a:t>etal</a:t>
            </a:r>
            <a:r>
              <a:rPr lang="en-US" i="1" dirty="0" smtClean="0"/>
              <a:t>, </a:t>
            </a:r>
            <a:r>
              <a:rPr lang="en-US" b="1" dirty="0" smtClean="0">
                <a:cs typeface="+mj-cs"/>
              </a:rPr>
              <a:t>Lancet Diabetes </a:t>
            </a:r>
            <a:r>
              <a:rPr lang="en-US" dirty="0" smtClean="0">
                <a:cs typeface="+mj-cs"/>
              </a:rPr>
              <a:t>Endocrinol.</a:t>
            </a:r>
            <a:r>
              <a:rPr lang="en-US" b="1" dirty="0" smtClean="0">
                <a:cs typeface="+mj-cs"/>
              </a:rPr>
              <a:t>2014</a:t>
            </a:r>
            <a:r>
              <a:rPr lang="en-US" dirty="0" smtClean="0">
                <a:cs typeface="+mj-cs"/>
              </a:rPr>
              <a:t>;2:655-656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1027</TotalTime>
  <Words>2487</Words>
  <Application>Microsoft Office PowerPoint</Application>
  <PresentationFormat>On-screen Show (4:3)</PresentationFormat>
  <Paragraphs>140</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Hypertriglyceridemia</vt:lpstr>
      <vt:lpstr>HTG : fasting plasma TG concentration &gt;95th percentile for age and gender in a population </vt:lpstr>
      <vt:lpstr>Essentials of TRL metabolism </vt:lpstr>
      <vt:lpstr>Slide 4</vt:lpstr>
      <vt:lpstr>Slide 5</vt:lpstr>
      <vt:lpstr>Slide 6</vt:lpstr>
      <vt:lpstr>Slide 7</vt:lpstr>
      <vt:lpstr>Slide 8</vt:lpstr>
      <vt:lpstr>Slide 9</vt:lpstr>
      <vt:lpstr> </vt:lpstr>
      <vt:lpstr>Slide 11</vt:lpstr>
      <vt:lpstr>Slide 12</vt:lpstr>
      <vt:lpstr>Slide 13</vt:lpstr>
      <vt:lpstr>Plasma TG level as a function of production and clearance </vt:lpstr>
      <vt:lpstr>monogenic TG phenotypes</vt:lpstr>
      <vt:lpstr>Slide 16</vt:lpstr>
      <vt:lpstr>familial chylomicronemia syndrome</vt:lpstr>
      <vt:lpstr>Slide 18</vt:lpstr>
      <vt:lpstr>Slide 19</vt:lpstr>
      <vt:lpstr>Slide 20</vt:lpstr>
      <vt:lpstr>Slide 21</vt:lpstr>
      <vt:lpstr>Slide 22</vt:lpstr>
      <vt:lpstr>Slide 23</vt:lpstr>
      <vt:lpstr>Slide 24</vt:lpstr>
      <vt:lpstr>Slide 25</vt:lpstr>
      <vt:lpstr>Diagnosis</vt:lpstr>
      <vt:lpstr>Slide 27</vt:lpstr>
      <vt:lpstr>Slide 28</vt:lpstr>
      <vt:lpstr>TREATMENT</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Hypertriglyceridemia</dc:title>
  <dc:creator>shegerf</dc:creator>
  <cp:lastModifiedBy>doctors</cp:lastModifiedBy>
  <cp:revision>15</cp:revision>
  <dcterms:created xsi:type="dcterms:W3CDTF">2016-05-27T08:04:33Z</dcterms:created>
  <dcterms:modified xsi:type="dcterms:W3CDTF">2016-05-30T05:11:44Z</dcterms:modified>
</cp:coreProperties>
</file>