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75" r:id="rId3"/>
    <p:sldId id="301" r:id="rId4"/>
    <p:sldId id="309" r:id="rId5"/>
    <p:sldId id="296" r:id="rId6"/>
    <p:sldId id="300" r:id="rId7"/>
    <p:sldId id="298" r:id="rId8"/>
    <p:sldId id="299" r:id="rId9"/>
    <p:sldId id="297" r:id="rId10"/>
    <p:sldId id="302" r:id="rId11"/>
    <p:sldId id="304" r:id="rId12"/>
    <p:sldId id="311" r:id="rId13"/>
    <p:sldId id="310" r:id="rId14"/>
    <p:sldId id="285" r:id="rId15"/>
    <p:sldId id="305" r:id="rId16"/>
    <p:sldId id="307" r:id="rId17"/>
    <p:sldId id="261" r:id="rId18"/>
    <p:sldId id="262" r:id="rId19"/>
    <p:sldId id="263" r:id="rId20"/>
    <p:sldId id="265" r:id="rId21"/>
    <p:sldId id="306" r:id="rId22"/>
    <p:sldId id="303" r:id="rId23"/>
    <p:sldId id="259" r:id="rId24"/>
    <p:sldId id="268" r:id="rId25"/>
    <p:sldId id="267" r:id="rId26"/>
    <p:sldId id="269" r:id="rId27"/>
    <p:sldId id="270" r:id="rId28"/>
    <p:sldId id="312" r:id="rId29"/>
    <p:sldId id="271" r:id="rId30"/>
    <p:sldId id="272" r:id="rId31"/>
    <p:sldId id="273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9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41CF8-14D8-4B1D-B8C4-930D943108E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B3979F-7372-422A-A0E8-F37A4957A03A}">
      <dgm:prSet phldrT="[Text]" custT="1"/>
      <dgm:spPr/>
      <dgm:t>
        <a:bodyPr/>
        <a:lstStyle/>
        <a:p>
          <a:r>
            <a:rPr lang="en-US" sz="2400" b="1" dirty="0" smtClean="0"/>
            <a:t>individual</a:t>
          </a:r>
          <a:endParaRPr lang="en-US" sz="2400" b="1" dirty="0"/>
        </a:p>
      </dgm:t>
    </dgm:pt>
    <dgm:pt modelId="{4CBA3EE6-42D6-413F-9BC1-F4BCCBFB8BE1}" type="parTrans" cxnId="{351BFBB6-FB2D-46CD-9CC4-6108E82C5786}">
      <dgm:prSet/>
      <dgm:spPr/>
      <dgm:t>
        <a:bodyPr/>
        <a:lstStyle/>
        <a:p>
          <a:endParaRPr lang="en-US"/>
        </a:p>
      </dgm:t>
    </dgm:pt>
    <dgm:pt modelId="{8542C5F6-E58B-48CE-9FDD-3B576E61A1E6}" type="sibTrans" cxnId="{351BFBB6-FB2D-46CD-9CC4-6108E82C5786}">
      <dgm:prSet/>
      <dgm:spPr/>
      <dgm:t>
        <a:bodyPr/>
        <a:lstStyle/>
        <a:p>
          <a:endParaRPr lang="en-US"/>
        </a:p>
      </dgm:t>
    </dgm:pt>
    <dgm:pt modelId="{A1C5B21B-8081-4F2A-A035-BC815E90564A}">
      <dgm:prSet phldrT="[Text]" custT="1"/>
      <dgm:spPr/>
      <dgm:t>
        <a:bodyPr/>
        <a:lstStyle/>
        <a:p>
          <a:r>
            <a:rPr lang="en-US" sz="2000" b="1" dirty="0" smtClean="0"/>
            <a:t>family : strong correlation between the eating patterns of mothers and children </a:t>
          </a:r>
          <a:endParaRPr lang="en-US" sz="2000" b="1" dirty="0"/>
        </a:p>
      </dgm:t>
    </dgm:pt>
    <dgm:pt modelId="{ED5D2FE5-A153-4141-A70E-84B38EF86005}" type="parTrans" cxnId="{5BF4CFB1-7D9E-4734-B735-8CE70268CABD}">
      <dgm:prSet/>
      <dgm:spPr/>
      <dgm:t>
        <a:bodyPr/>
        <a:lstStyle/>
        <a:p>
          <a:endParaRPr lang="en-US"/>
        </a:p>
      </dgm:t>
    </dgm:pt>
    <dgm:pt modelId="{D79B39BA-5071-4BAA-9951-95D1BFDBE7C5}" type="sibTrans" cxnId="{5BF4CFB1-7D9E-4734-B735-8CE70268CABD}">
      <dgm:prSet/>
      <dgm:spPr/>
      <dgm:t>
        <a:bodyPr/>
        <a:lstStyle/>
        <a:p>
          <a:endParaRPr lang="en-US"/>
        </a:p>
      </dgm:t>
    </dgm:pt>
    <dgm:pt modelId="{447A56C0-F201-423D-8640-EE8F22835CC2}">
      <dgm:prSet phldrT="[Text]" custT="1"/>
      <dgm:spPr/>
      <dgm:t>
        <a:bodyPr/>
        <a:lstStyle/>
        <a:p>
          <a:r>
            <a:rPr lang="en-US" sz="2000" b="1" dirty="0" smtClean="0"/>
            <a:t>Physical environment</a:t>
          </a:r>
          <a:endParaRPr lang="en-US" sz="2000" b="1" dirty="0"/>
        </a:p>
      </dgm:t>
    </dgm:pt>
    <dgm:pt modelId="{4683834F-E4B7-40BC-9701-A5B595BBC6AE}" type="parTrans" cxnId="{161CFF81-7196-4BEB-B231-D45261F65AD3}">
      <dgm:prSet/>
      <dgm:spPr/>
      <dgm:t>
        <a:bodyPr/>
        <a:lstStyle/>
        <a:p>
          <a:endParaRPr lang="en-US"/>
        </a:p>
      </dgm:t>
    </dgm:pt>
    <dgm:pt modelId="{D339ABA0-2FDC-4A69-98B6-95F99AC10F4D}" type="sibTrans" cxnId="{161CFF81-7196-4BEB-B231-D45261F65AD3}">
      <dgm:prSet/>
      <dgm:spPr/>
      <dgm:t>
        <a:bodyPr/>
        <a:lstStyle/>
        <a:p>
          <a:endParaRPr lang="en-US"/>
        </a:p>
      </dgm:t>
    </dgm:pt>
    <dgm:pt modelId="{9557EDD5-9CAE-41A8-AA52-C5D7373DD55E}">
      <dgm:prSet phldrT="[Text]" custT="1"/>
      <dgm:spPr/>
      <dgm:t>
        <a:bodyPr/>
        <a:lstStyle/>
        <a:p>
          <a:r>
            <a:rPr lang="en-US" sz="2400" b="1" dirty="0" smtClean="0"/>
            <a:t>Social environment</a:t>
          </a:r>
          <a:endParaRPr lang="en-US" sz="2400" b="1" dirty="0"/>
        </a:p>
      </dgm:t>
    </dgm:pt>
    <dgm:pt modelId="{84C4F2AC-09B2-42B4-B8F7-63CDBAE04939}" type="parTrans" cxnId="{F48EF525-DF93-43F5-9246-88057ABD038E}">
      <dgm:prSet/>
      <dgm:spPr/>
      <dgm:t>
        <a:bodyPr/>
        <a:lstStyle/>
        <a:p>
          <a:endParaRPr lang="en-US"/>
        </a:p>
      </dgm:t>
    </dgm:pt>
    <dgm:pt modelId="{A5B318EE-53EA-4189-BCFB-AACF7D7EC708}" type="sibTrans" cxnId="{F48EF525-DF93-43F5-9246-88057ABD038E}">
      <dgm:prSet/>
      <dgm:spPr/>
      <dgm:t>
        <a:bodyPr/>
        <a:lstStyle/>
        <a:p>
          <a:endParaRPr lang="en-US"/>
        </a:p>
      </dgm:t>
    </dgm:pt>
    <dgm:pt modelId="{7AFD0A6D-762A-473E-BE9C-E507A7CD6CD3}">
      <dgm:prSet phldrT="[Text]" custT="1"/>
      <dgm:spPr/>
      <dgm:t>
        <a:bodyPr/>
        <a:lstStyle/>
        <a:p>
          <a:r>
            <a:rPr lang="en-US" sz="2400" b="1" dirty="0" smtClean="0"/>
            <a:t>Social policy: ways that governments support farmers</a:t>
          </a:r>
          <a:endParaRPr lang="en-US" sz="2400" b="1" dirty="0"/>
        </a:p>
      </dgm:t>
    </dgm:pt>
    <dgm:pt modelId="{14E6325C-8056-4935-B0E1-47C276EC9674}" type="parTrans" cxnId="{B45966A9-FA2D-4671-A4E8-A95AD0A06F5F}">
      <dgm:prSet/>
      <dgm:spPr/>
      <dgm:t>
        <a:bodyPr/>
        <a:lstStyle/>
        <a:p>
          <a:endParaRPr lang="en-US"/>
        </a:p>
      </dgm:t>
    </dgm:pt>
    <dgm:pt modelId="{92879501-7267-46FE-B5AC-59F392977CEE}" type="sibTrans" cxnId="{B45966A9-FA2D-4671-A4E8-A95AD0A06F5F}">
      <dgm:prSet/>
      <dgm:spPr/>
      <dgm:t>
        <a:bodyPr/>
        <a:lstStyle/>
        <a:p>
          <a:endParaRPr lang="en-US"/>
        </a:p>
      </dgm:t>
    </dgm:pt>
    <dgm:pt modelId="{904E62C8-84C2-412B-A211-6F3F701AE208}" type="pres">
      <dgm:prSet presAssocID="{C8B41CF8-14D8-4B1D-B8C4-930D943108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DE2A75-86D3-4634-BFD0-A63ADC7CBAAD}" type="pres">
      <dgm:prSet presAssocID="{6AB3979F-7372-422A-A0E8-F37A4957A03A}" presName="parentLin" presStyleCnt="0"/>
      <dgm:spPr/>
    </dgm:pt>
    <dgm:pt modelId="{5AB480E4-9976-4276-90AD-597BCF119AB5}" type="pres">
      <dgm:prSet presAssocID="{6AB3979F-7372-422A-A0E8-F37A4957A03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0A7828-DF92-4F7C-9571-0351824B495A}" type="pres">
      <dgm:prSet presAssocID="{6AB3979F-7372-422A-A0E8-F37A4957A03A}" presName="parentText" presStyleLbl="node1" presStyleIdx="0" presStyleCnt="5" custScaleX="142857" custLinFactNeighborX="5263" custLinFactNeighborY="-4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A771A-A9C0-4396-9EFA-4E263E5F97C1}" type="pres">
      <dgm:prSet presAssocID="{6AB3979F-7372-422A-A0E8-F37A4957A03A}" presName="negativeSpace" presStyleCnt="0"/>
      <dgm:spPr/>
    </dgm:pt>
    <dgm:pt modelId="{7AEB5A22-1471-453A-B28A-A4726D5FFB8A}" type="pres">
      <dgm:prSet presAssocID="{6AB3979F-7372-422A-A0E8-F37A4957A03A}" presName="childText" presStyleLbl="conFgAcc1" presStyleIdx="0" presStyleCnt="5">
        <dgm:presLayoutVars>
          <dgm:bulletEnabled val="1"/>
        </dgm:presLayoutVars>
      </dgm:prSet>
      <dgm:spPr/>
    </dgm:pt>
    <dgm:pt modelId="{1001CCFA-065E-45B6-BBEA-4DF1D3B0C030}" type="pres">
      <dgm:prSet presAssocID="{8542C5F6-E58B-48CE-9FDD-3B576E61A1E6}" presName="spaceBetweenRectangles" presStyleCnt="0"/>
      <dgm:spPr/>
    </dgm:pt>
    <dgm:pt modelId="{E2EF67CD-D6E2-4FCB-8D44-09B4CCBC9504}" type="pres">
      <dgm:prSet presAssocID="{A1C5B21B-8081-4F2A-A035-BC815E90564A}" presName="parentLin" presStyleCnt="0"/>
      <dgm:spPr/>
    </dgm:pt>
    <dgm:pt modelId="{4CA52A62-418D-410D-8AF6-830AE9BC74D4}" type="pres">
      <dgm:prSet presAssocID="{A1C5B21B-8081-4F2A-A035-BC815E90564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96A5BA5-EC08-4CD9-B6CF-F8954B964A40}" type="pres">
      <dgm:prSet presAssocID="{A1C5B21B-8081-4F2A-A035-BC815E90564A}" presName="parentText" presStyleLbl="node1" presStyleIdx="1" presStyleCnt="5" custScaleX="142857" custScaleY="1686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9BAEE-EB3E-4C32-B088-9A5DAF36EAC2}" type="pres">
      <dgm:prSet presAssocID="{A1C5B21B-8081-4F2A-A035-BC815E90564A}" presName="negativeSpace" presStyleCnt="0"/>
      <dgm:spPr/>
    </dgm:pt>
    <dgm:pt modelId="{E2688A4E-8B51-4BB6-8C9A-23A43C060B63}" type="pres">
      <dgm:prSet presAssocID="{A1C5B21B-8081-4F2A-A035-BC815E90564A}" presName="childText" presStyleLbl="conFgAcc1" presStyleIdx="1" presStyleCnt="5">
        <dgm:presLayoutVars>
          <dgm:bulletEnabled val="1"/>
        </dgm:presLayoutVars>
      </dgm:prSet>
      <dgm:spPr/>
    </dgm:pt>
    <dgm:pt modelId="{527241A8-7D24-4550-AB1B-900021F01E8D}" type="pres">
      <dgm:prSet presAssocID="{D79B39BA-5071-4BAA-9951-95D1BFDBE7C5}" presName="spaceBetweenRectangles" presStyleCnt="0"/>
      <dgm:spPr/>
    </dgm:pt>
    <dgm:pt modelId="{C428BB6B-B5ED-4202-BD18-6FD0F5F5E9C4}" type="pres">
      <dgm:prSet presAssocID="{447A56C0-F201-423D-8640-EE8F22835CC2}" presName="parentLin" presStyleCnt="0"/>
      <dgm:spPr/>
    </dgm:pt>
    <dgm:pt modelId="{5FF58B7A-2F4D-48BD-BD78-9EE33DE9C32C}" type="pres">
      <dgm:prSet presAssocID="{447A56C0-F201-423D-8640-EE8F22835CC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58EDF16-2338-4A48-941E-1415AF34EF7F}" type="pres">
      <dgm:prSet presAssocID="{447A56C0-F201-423D-8640-EE8F22835CC2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4598A-4D6F-4F02-868D-C520A0E2174B}" type="pres">
      <dgm:prSet presAssocID="{447A56C0-F201-423D-8640-EE8F22835CC2}" presName="negativeSpace" presStyleCnt="0"/>
      <dgm:spPr/>
    </dgm:pt>
    <dgm:pt modelId="{35475C3F-A31A-4F58-8715-9200870F91CC}" type="pres">
      <dgm:prSet presAssocID="{447A56C0-F201-423D-8640-EE8F22835CC2}" presName="childText" presStyleLbl="conFgAcc1" presStyleIdx="2" presStyleCnt="5">
        <dgm:presLayoutVars>
          <dgm:bulletEnabled val="1"/>
        </dgm:presLayoutVars>
      </dgm:prSet>
      <dgm:spPr/>
    </dgm:pt>
    <dgm:pt modelId="{1341B203-BEF8-4955-8394-4EAB26D3E0DC}" type="pres">
      <dgm:prSet presAssocID="{D339ABA0-2FDC-4A69-98B6-95F99AC10F4D}" presName="spaceBetweenRectangles" presStyleCnt="0"/>
      <dgm:spPr/>
    </dgm:pt>
    <dgm:pt modelId="{9EF1D193-43C4-45A2-A81F-1D658092719C}" type="pres">
      <dgm:prSet presAssocID="{9557EDD5-9CAE-41A8-AA52-C5D7373DD55E}" presName="parentLin" presStyleCnt="0"/>
      <dgm:spPr/>
    </dgm:pt>
    <dgm:pt modelId="{668841AE-1A01-4DE7-B0FC-3B3BDCFEC0AA}" type="pres">
      <dgm:prSet presAssocID="{9557EDD5-9CAE-41A8-AA52-C5D7373DD55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3D8C405-B84A-4597-9343-DCAFD2AA1F44}" type="pres">
      <dgm:prSet presAssocID="{9557EDD5-9CAE-41A8-AA52-C5D7373DD55E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E2AE9-07D8-4136-98D5-303ACE02B158}" type="pres">
      <dgm:prSet presAssocID="{9557EDD5-9CAE-41A8-AA52-C5D7373DD55E}" presName="negativeSpace" presStyleCnt="0"/>
      <dgm:spPr/>
    </dgm:pt>
    <dgm:pt modelId="{2AD68114-D0F4-4425-A648-435708A83E1D}" type="pres">
      <dgm:prSet presAssocID="{9557EDD5-9CAE-41A8-AA52-C5D7373DD55E}" presName="childText" presStyleLbl="conFgAcc1" presStyleIdx="3" presStyleCnt="5">
        <dgm:presLayoutVars>
          <dgm:bulletEnabled val="1"/>
        </dgm:presLayoutVars>
      </dgm:prSet>
      <dgm:spPr/>
    </dgm:pt>
    <dgm:pt modelId="{8F8A1DDF-377F-40DF-B6B2-E502379A60F2}" type="pres">
      <dgm:prSet presAssocID="{A5B318EE-53EA-4189-BCFB-AACF7D7EC708}" presName="spaceBetweenRectangles" presStyleCnt="0"/>
      <dgm:spPr/>
    </dgm:pt>
    <dgm:pt modelId="{47618599-5FDA-4046-A36C-8FE203443E74}" type="pres">
      <dgm:prSet presAssocID="{7AFD0A6D-762A-473E-BE9C-E507A7CD6CD3}" presName="parentLin" presStyleCnt="0"/>
      <dgm:spPr/>
    </dgm:pt>
    <dgm:pt modelId="{B88512AC-E7A9-4568-9DFE-F765BA405287}" type="pres">
      <dgm:prSet presAssocID="{7AFD0A6D-762A-473E-BE9C-E507A7CD6CD3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67B9623-CDFF-4F46-B77E-F985DBCBE5E2}" type="pres">
      <dgm:prSet presAssocID="{7AFD0A6D-762A-473E-BE9C-E507A7CD6CD3}" presName="parentText" presStyleLbl="node1" presStyleIdx="4" presStyleCnt="5" custScaleX="142857" custScaleY="153350" custLinFactNeighborX="-7407" custLinFactNeighborY="223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2143-FE80-4A1D-8C7E-E0876A20DD5D}" type="pres">
      <dgm:prSet presAssocID="{7AFD0A6D-762A-473E-BE9C-E507A7CD6CD3}" presName="negativeSpace" presStyleCnt="0"/>
      <dgm:spPr/>
    </dgm:pt>
    <dgm:pt modelId="{ADA0D257-8F2C-422D-A2BC-E0CC942A9155}" type="pres">
      <dgm:prSet presAssocID="{7AFD0A6D-762A-473E-BE9C-E507A7CD6CD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A5D2CA4-D8E9-4F55-B758-BE25854F3E19}" type="presOf" srcId="{7AFD0A6D-762A-473E-BE9C-E507A7CD6CD3}" destId="{B88512AC-E7A9-4568-9DFE-F765BA405287}" srcOrd="0" destOrd="0" presId="urn:microsoft.com/office/officeart/2005/8/layout/list1"/>
    <dgm:cxn modelId="{1C1EA41F-798B-4CD3-ACE2-D1F735ECD26F}" type="presOf" srcId="{6AB3979F-7372-422A-A0E8-F37A4957A03A}" destId="{5AB480E4-9976-4276-90AD-597BCF119AB5}" srcOrd="0" destOrd="0" presId="urn:microsoft.com/office/officeart/2005/8/layout/list1"/>
    <dgm:cxn modelId="{0598936C-C044-47C1-A739-F68BD0C724C8}" type="presOf" srcId="{447A56C0-F201-423D-8640-EE8F22835CC2}" destId="{5FF58B7A-2F4D-48BD-BD78-9EE33DE9C32C}" srcOrd="0" destOrd="0" presId="urn:microsoft.com/office/officeart/2005/8/layout/list1"/>
    <dgm:cxn modelId="{F48EF525-DF93-43F5-9246-88057ABD038E}" srcId="{C8B41CF8-14D8-4B1D-B8C4-930D943108E4}" destId="{9557EDD5-9CAE-41A8-AA52-C5D7373DD55E}" srcOrd="3" destOrd="0" parTransId="{84C4F2AC-09B2-42B4-B8F7-63CDBAE04939}" sibTransId="{A5B318EE-53EA-4189-BCFB-AACF7D7EC708}"/>
    <dgm:cxn modelId="{24F41F04-5280-4A57-83EE-E31C44FAB6BC}" type="presOf" srcId="{9557EDD5-9CAE-41A8-AA52-C5D7373DD55E}" destId="{D3D8C405-B84A-4597-9343-DCAFD2AA1F44}" srcOrd="1" destOrd="0" presId="urn:microsoft.com/office/officeart/2005/8/layout/list1"/>
    <dgm:cxn modelId="{5BF4CFB1-7D9E-4734-B735-8CE70268CABD}" srcId="{C8B41CF8-14D8-4B1D-B8C4-930D943108E4}" destId="{A1C5B21B-8081-4F2A-A035-BC815E90564A}" srcOrd="1" destOrd="0" parTransId="{ED5D2FE5-A153-4141-A70E-84B38EF86005}" sibTransId="{D79B39BA-5071-4BAA-9951-95D1BFDBE7C5}"/>
    <dgm:cxn modelId="{7577D803-932E-4E97-A55D-05CAB0000036}" type="presOf" srcId="{9557EDD5-9CAE-41A8-AA52-C5D7373DD55E}" destId="{668841AE-1A01-4DE7-B0FC-3B3BDCFEC0AA}" srcOrd="0" destOrd="0" presId="urn:microsoft.com/office/officeart/2005/8/layout/list1"/>
    <dgm:cxn modelId="{161CFF81-7196-4BEB-B231-D45261F65AD3}" srcId="{C8B41CF8-14D8-4B1D-B8C4-930D943108E4}" destId="{447A56C0-F201-423D-8640-EE8F22835CC2}" srcOrd="2" destOrd="0" parTransId="{4683834F-E4B7-40BC-9701-A5B595BBC6AE}" sibTransId="{D339ABA0-2FDC-4A69-98B6-95F99AC10F4D}"/>
    <dgm:cxn modelId="{2FBA3911-7703-47F8-9B23-84451D12299C}" type="presOf" srcId="{C8B41CF8-14D8-4B1D-B8C4-930D943108E4}" destId="{904E62C8-84C2-412B-A211-6F3F701AE208}" srcOrd="0" destOrd="0" presId="urn:microsoft.com/office/officeart/2005/8/layout/list1"/>
    <dgm:cxn modelId="{DCFE5A58-4F41-48F7-9C34-5A3FD7C7FFC7}" type="presOf" srcId="{447A56C0-F201-423D-8640-EE8F22835CC2}" destId="{A58EDF16-2338-4A48-941E-1415AF34EF7F}" srcOrd="1" destOrd="0" presId="urn:microsoft.com/office/officeart/2005/8/layout/list1"/>
    <dgm:cxn modelId="{B45966A9-FA2D-4671-A4E8-A95AD0A06F5F}" srcId="{C8B41CF8-14D8-4B1D-B8C4-930D943108E4}" destId="{7AFD0A6D-762A-473E-BE9C-E507A7CD6CD3}" srcOrd="4" destOrd="0" parTransId="{14E6325C-8056-4935-B0E1-47C276EC9674}" sibTransId="{92879501-7267-46FE-B5AC-59F392977CEE}"/>
    <dgm:cxn modelId="{351BFBB6-FB2D-46CD-9CC4-6108E82C5786}" srcId="{C8B41CF8-14D8-4B1D-B8C4-930D943108E4}" destId="{6AB3979F-7372-422A-A0E8-F37A4957A03A}" srcOrd="0" destOrd="0" parTransId="{4CBA3EE6-42D6-413F-9BC1-F4BCCBFB8BE1}" sibTransId="{8542C5F6-E58B-48CE-9FDD-3B576E61A1E6}"/>
    <dgm:cxn modelId="{300F5863-5EE4-4693-8CB8-6D936D689C36}" type="presOf" srcId="{6AB3979F-7372-422A-A0E8-F37A4957A03A}" destId="{1C0A7828-DF92-4F7C-9571-0351824B495A}" srcOrd="1" destOrd="0" presId="urn:microsoft.com/office/officeart/2005/8/layout/list1"/>
    <dgm:cxn modelId="{1A544E8C-7FAD-4C14-AFAB-740E40BBC0C1}" type="presOf" srcId="{A1C5B21B-8081-4F2A-A035-BC815E90564A}" destId="{4CA52A62-418D-410D-8AF6-830AE9BC74D4}" srcOrd="0" destOrd="0" presId="urn:microsoft.com/office/officeart/2005/8/layout/list1"/>
    <dgm:cxn modelId="{F09FA3FC-D864-4845-AE52-7BFA7F698D6F}" type="presOf" srcId="{7AFD0A6D-762A-473E-BE9C-E507A7CD6CD3}" destId="{C67B9623-CDFF-4F46-B77E-F985DBCBE5E2}" srcOrd="1" destOrd="0" presId="urn:microsoft.com/office/officeart/2005/8/layout/list1"/>
    <dgm:cxn modelId="{A743B28A-5F49-4176-B005-BBB9CD4F7E97}" type="presOf" srcId="{A1C5B21B-8081-4F2A-A035-BC815E90564A}" destId="{E96A5BA5-EC08-4CD9-B6CF-F8954B964A40}" srcOrd="1" destOrd="0" presId="urn:microsoft.com/office/officeart/2005/8/layout/list1"/>
    <dgm:cxn modelId="{C8B5A524-36FA-4C1B-B592-D5C57D22C595}" type="presParOf" srcId="{904E62C8-84C2-412B-A211-6F3F701AE208}" destId="{1DDE2A75-86D3-4634-BFD0-A63ADC7CBAAD}" srcOrd="0" destOrd="0" presId="urn:microsoft.com/office/officeart/2005/8/layout/list1"/>
    <dgm:cxn modelId="{A053D7BB-D3DE-45D8-A8C8-3163A869FB50}" type="presParOf" srcId="{1DDE2A75-86D3-4634-BFD0-A63ADC7CBAAD}" destId="{5AB480E4-9976-4276-90AD-597BCF119AB5}" srcOrd="0" destOrd="0" presId="urn:microsoft.com/office/officeart/2005/8/layout/list1"/>
    <dgm:cxn modelId="{6297EEB1-EA76-4C94-8D2D-5CDC6032F23B}" type="presParOf" srcId="{1DDE2A75-86D3-4634-BFD0-A63ADC7CBAAD}" destId="{1C0A7828-DF92-4F7C-9571-0351824B495A}" srcOrd="1" destOrd="0" presId="urn:microsoft.com/office/officeart/2005/8/layout/list1"/>
    <dgm:cxn modelId="{D1912933-DE3B-41C2-8C36-EDF15586E5E9}" type="presParOf" srcId="{904E62C8-84C2-412B-A211-6F3F701AE208}" destId="{CF8A771A-A9C0-4396-9EFA-4E263E5F97C1}" srcOrd="1" destOrd="0" presId="urn:microsoft.com/office/officeart/2005/8/layout/list1"/>
    <dgm:cxn modelId="{4CCAB69F-68DE-4842-BCDF-0385DECC4D60}" type="presParOf" srcId="{904E62C8-84C2-412B-A211-6F3F701AE208}" destId="{7AEB5A22-1471-453A-B28A-A4726D5FFB8A}" srcOrd="2" destOrd="0" presId="urn:microsoft.com/office/officeart/2005/8/layout/list1"/>
    <dgm:cxn modelId="{BF324D41-46AD-45EF-8419-CA3DBA1E7375}" type="presParOf" srcId="{904E62C8-84C2-412B-A211-6F3F701AE208}" destId="{1001CCFA-065E-45B6-BBEA-4DF1D3B0C030}" srcOrd="3" destOrd="0" presId="urn:microsoft.com/office/officeart/2005/8/layout/list1"/>
    <dgm:cxn modelId="{F219D77E-085D-46BA-A800-2588DCEC790D}" type="presParOf" srcId="{904E62C8-84C2-412B-A211-6F3F701AE208}" destId="{E2EF67CD-D6E2-4FCB-8D44-09B4CCBC9504}" srcOrd="4" destOrd="0" presId="urn:microsoft.com/office/officeart/2005/8/layout/list1"/>
    <dgm:cxn modelId="{BC021972-2C8D-4F46-8483-281675CBEBFB}" type="presParOf" srcId="{E2EF67CD-D6E2-4FCB-8D44-09B4CCBC9504}" destId="{4CA52A62-418D-410D-8AF6-830AE9BC74D4}" srcOrd="0" destOrd="0" presId="urn:microsoft.com/office/officeart/2005/8/layout/list1"/>
    <dgm:cxn modelId="{79DD65CD-69BD-4B72-A2BB-3AEECCF5B62F}" type="presParOf" srcId="{E2EF67CD-D6E2-4FCB-8D44-09B4CCBC9504}" destId="{E96A5BA5-EC08-4CD9-B6CF-F8954B964A40}" srcOrd="1" destOrd="0" presId="urn:microsoft.com/office/officeart/2005/8/layout/list1"/>
    <dgm:cxn modelId="{8710939D-6851-4D20-B0AF-5772221A7C19}" type="presParOf" srcId="{904E62C8-84C2-412B-A211-6F3F701AE208}" destId="{0539BAEE-EB3E-4C32-B088-9A5DAF36EAC2}" srcOrd="5" destOrd="0" presId="urn:microsoft.com/office/officeart/2005/8/layout/list1"/>
    <dgm:cxn modelId="{D0B688EF-F3BD-41B3-BD23-80B83A63A6CA}" type="presParOf" srcId="{904E62C8-84C2-412B-A211-6F3F701AE208}" destId="{E2688A4E-8B51-4BB6-8C9A-23A43C060B63}" srcOrd="6" destOrd="0" presId="urn:microsoft.com/office/officeart/2005/8/layout/list1"/>
    <dgm:cxn modelId="{F3107015-6737-442F-9D85-09FBCD3ACC5A}" type="presParOf" srcId="{904E62C8-84C2-412B-A211-6F3F701AE208}" destId="{527241A8-7D24-4550-AB1B-900021F01E8D}" srcOrd="7" destOrd="0" presId="urn:microsoft.com/office/officeart/2005/8/layout/list1"/>
    <dgm:cxn modelId="{F3BAF8BE-F73C-4CBB-BC36-E5D3062A1D3A}" type="presParOf" srcId="{904E62C8-84C2-412B-A211-6F3F701AE208}" destId="{C428BB6B-B5ED-4202-BD18-6FD0F5F5E9C4}" srcOrd="8" destOrd="0" presId="urn:microsoft.com/office/officeart/2005/8/layout/list1"/>
    <dgm:cxn modelId="{7211BAFD-A3F2-4A0F-9F9A-422809BF3E7D}" type="presParOf" srcId="{C428BB6B-B5ED-4202-BD18-6FD0F5F5E9C4}" destId="{5FF58B7A-2F4D-48BD-BD78-9EE33DE9C32C}" srcOrd="0" destOrd="0" presId="urn:microsoft.com/office/officeart/2005/8/layout/list1"/>
    <dgm:cxn modelId="{164465C2-7EAC-4F95-8E11-24EC20E31E42}" type="presParOf" srcId="{C428BB6B-B5ED-4202-BD18-6FD0F5F5E9C4}" destId="{A58EDF16-2338-4A48-941E-1415AF34EF7F}" srcOrd="1" destOrd="0" presId="urn:microsoft.com/office/officeart/2005/8/layout/list1"/>
    <dgm:cxn modelId="{565B9331-2E23-4369-8988-AA2DC752FF11}" type="presParOf" srcId="{904E62C8-84C2-412B-A211-6F3F701AE208}" destId="{E3F4598A-4D6F-4F02-868D-C520A0E2174B}" srcOrd="9" destOrd="0" presId="urn:microsoft.com/office/officeart/2005/8/layout/list1"/>
    <dgm:cxn modelId="{FFD54177-FB17-48D5-9472-936F293A2F53}" type="presParOf" srcId="{904E62C8-84C2-412B-A211-6F3F701AE208}" destId="{35475C3F-A31A-4F58-8715-9200870F91CC}" srcOrd="10" destOrd="0" presId="urn:microsoft.com/office/officeart/2005/8/layout/list1"/>
    <dgm:cxn modelId="{70288120-B773-47F8-BFED-D09F0A66EC98}" type="presParOf" srcId="{904E62C8-84C2-412B-A211-6F3F701AE208}" destId="{1341B203-BEF8-4955-8394-4EAB26D3E0DC}" srcOrd="11" destOrd="0" presId="urn:microsoft.com/office/officeart/2005/8/layout/list1"/>
    <dgm:cxn modelId="{7EACDA3E-318D-4723-8CEC-1F159029832E}" type="presParOf" srcId="{904E62C8-84C2-412B-A211-6F3F701AE208}" destId="{9EF1D193-43C4-45A2-A81F-1D658092719C}" srcOrd="12" destOrd="0" presId="urn:microsoft.com/office/officeart/2005/8/layout/list1"/>
    <dgm:cxn modelId="{A7C6E83B-4910-4A59-9F18-4AD00897154C}" type="presParOf" srcId="{9EF1D193-43C4-45A2-A81F-1D658092719C}" destId="{668841AE-1A01-4DE7-B0FC-3B3BDCFEC0AA}" srcOrd="0" destOrd="0" presId="urn:microsoft.com/office/officeart/2005/8/layout/list1"/>
    <dgm:cxn modelId="{EE77AEEC-3678-4073-9C86-C9E4052802DA}" type="presParOf" srcId="{9EF1D193-43C4-45A2-A81F-1D658092719C}" destId="{D3D8C405-B84A-4597-9343-DCAFD2AA1F44}" srcOrd="1" destOrd="0" presId="urn:microsoft.com/office/officeart/2005/8/layout/list1"/>
    <dgm:cxn modelId="{EF929B01-0FFB-4E87-A7E6-7004B45F8760}" type="presParOf" srcId="{904E62C8-84C2-412B-A211-6F3F701AE208}" destId="{306E2AE9-07D8-4136-98D5-303ACE02B158}" srcOrd="13" destOrd="0" presId="urn:microsoft.com/office/officeart/2005/8/layout/list1"/>
    <dgm:cxn modelId="{76E717A6-5155-4B8D-9C01-1F7CC2463844}" type="presParOf" srcId="{904E62C8-84C2-412B-A211-6F3F701AE208}" destId="{2AD68114-D0F4-4425-A648-435708A83E1D}" srcOrd="14" destOrd="0" presId="urn:microsoft.com/office/officeart/2005/8/layout/list1"/>
    <dgm:cxn modelId="{68250396-84C8-4032-98DE-E99762596013}" type="presParOf" srcId="{904E62C8-84C2-412B-A211-6F3F701AE208}" destId="{8F8A1DDF-377F-40DF-B6B2-E502379A60F2}" srcOrd="15" destOrd="0" presId="urn:microsoft.com/office/officeart/2005/8/layout/list1"/>
    <dgm:cxn modelId="{5B22FE4B-8DF1-4059-A749-2F38BBAAF7BA}" type="presParOf" srcId="{904E62C8-84C2-412B-A211-6F3F701AE208}" destId="{47618599-5FDA-4046-A36C-8FE203443E74}" srcOrd="16" destOrd="0" presId="urn:microsoft.com/office/officeart/2005/8/layout/list1"/>
    <dgm:cxn modelId="{A05703C3-BD64-439C-835F-916754640A36}" type="presParOf" srcId="{47618599-5FDA-4046-A36C-8FE203443E74}" destId="{B88512AC-E7A9-4568-9DFE-F765BA405287}" srcOrd="0" destOrd="0" presId="urn:microsoft.com/office/officeart/2005/8/layout/list1"/>
    <dgm:cxn modelId="{A66597D2-42FC-4D5B-BCCC-9E5D81D39E7F}" type="presParOf" srcId="{47618599-5FDA-4046-A36C-8FE203443E74}" destId="{C67B9623-CDFF-4F46-B77E-F985DBCBE5E2}" srcOrd="1" destOrd="0" presId="urn:microsoft.com/office/officeart/2005/8/layout/list1"/>
    <dgm:cxn modelId="{E4E3B5FF-B9A7-464B-9336-7630AB5DBE12}" type="presParOf" srcId="{904E62C8-84C2-412B-A211-6F3F701AE208}" destId="{BB5A2143-FE80-4A1D-8C7E-E0876A20DD5D}" srcOrd="17" destOrd="0" presId="urn:microsoft.com/office/officeart/2005/8/layout/list1"/>
    <dgm:cxn modelId="{D2762F43-B783-4031-8744-56973F12EE72}" type="presParOf" srcId="{904E62C8-84C2-412B-A211-6F3F701AE208}" destId="{ADA0D257-8F2C-422D-A2BC-E0CC942A915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78FDA-ED16-4FB1-AA34-27F54947C99D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DBD57-429E-415A-A463-C3CB62F80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633392-BBF3-422F-8268-96B8674414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81A5"/>
                </a:solidFill>
              </a:rPr>
              <a:pPr/>
              <a:t>11/26/2019</a:t>
            </a:fld>
            <a:endParaRPr lang="en-US">
              <a:solidFill>
                <a:srgbClr val="0081A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81A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.giahi@avicenna.ac.ir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mailto:Dr.lgiahi@gmail.com" TargetMode="Externa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3286124"/>
            <a:ext cx="7406640" cy="1752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</a:rPr>
              <a:t>Ladan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Giahi</a:t>
            </a:r>
            <a:r>
              <a:rPr lang="en-US" sz="2400" b="1" dirty="0" smtClean="0">
                <a:solidFill>
                  <a:srgbClr val="00B0F0"/>
                </a:solidFill>
              </a:rPr>
              <a:t> ( PhD)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Dietitian &amp; </a:t>
            </a:r>
            <a:r>
              <a:rPr lang="en-US" sz="2400" b="1" dirty="0" err="1" smtClean="0">
                <a:solidFill>
                  <a:srgbClr val="00B0F0"/>
                </a:solidFill>
              </a:rPr>
              <a:t>Immunonutritionist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r>
              <a:rPr lang="en-US" sz="2000" b="1" dirty="0" smtClean="0">
                <a:solidFill>
                  <a:srgbClr val="00B0F0"/>
                </a:solidFill>
              </a:rPr>
              <a:t>Avicenna Research Institute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534400" cy="1295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 Limitations of Dieting by Focusing on Brain, Mood and Food Intake in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Obesogenic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Environment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86454"/>
            <a:ext cx="745195" cy="78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929198"/>
            <a:ext cx="47149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786454"/>
            <a:ext cx="762000" cy="73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00438"/>
            <a:ext cx="4633517" cy="28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1000108"/>
            <a:ext cx="73845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800" dirty="0" smtClean="0"/>
              <a:t>Coexistence of obesity and depression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~43%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Our world is becoming more depressed more obese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786" y="214311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unlikely that mono-therapies, </a:t>
            </a:r>
            <a:r>
              <a:rPr lang="en-US" sz="2400" dirty="0" smtClean="0"/>
              <a:t>only acting </a:t>
            </a:r>
            <a:r>
              <a:rPr lang="en-US" sz="2400" dirty="0"/>
              <a:t>on one single step in one pathway, will be </a:t>
            </a:r>
            <a:r>
              <a:rPr lang="en-US" sz="2400" dirty="0" err="1" smtClean="0"/>
              <a:t>sucessful</a:t>
            </a:r>
            <a:r>
              <a:rPr lang="en-US" sz="2400" dirty="0" smtClean="0"/>
              <a:t> </a:t>
            </a:r>
            <a:r>
              <a:rPr lang="en-US" sz="2400" dirty="0"/>
              <a:t>in fighting the obesity war.</a:t>
            </a:r>
          </a:p>
        </p:txBody>
      </p:sp>
      <p:pic>
        <p:nvPicPr>
          <p:cNvPr id="12" name="Picture 2" descr="C:\Users\hp\Desktop\obesity conference\Perry-et-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3643338" cy="3301084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598541" cy="91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Food choice complexity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990600"/>
          <a:ext cx="487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hp\Desktop\obesity conference\Figure-1-One-variant-of-the-socio-ecological-framework-of-health-promotion-Uncredited.pp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1931" y="1295400"/>
            <a:ext cx="4112069" cy="37014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51054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2400" dirty="0" smtClean="0">
                <a:solidFill>
                  <a:srgbClr val="0070C0"/>
                </a:solidFill>
              </a:rPr>
              <a:t>Our food systems are making people sick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taxing unhealthful foods and drinks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 curbing junk food marketing to all groups (not just children),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 realigning agricultural subsidies with health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6329795" cy="598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ghtning Bolt 3"/>
          <p:cNvSpPr/>
          <p:nvPr/>
        </p:nvSpPr>
        <p:spPr>
          <a:xfrm>
            <a:off x="685800" y="3429000"/>
            <a:ext cx="1905000" cy="457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68264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MOOD, FOOD  &amp; Obesity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608695" cy="49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636"/>
            <a:ext cx="23054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072230" cy="12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4357694"/>
            <a:ext cx="2571736" cy="217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3350" y="1571612"/>
            <a:ext cx="63506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43248"/>
            <a:ext cx="45422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053" y="142852"/>
            <a:ext cx="3166142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35719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290"/>
            <a:ext cx="7498080" cy="4800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A Common Example:</a:t>
            </a:r>
          </a:p>
          <a:p>
            <a:r>
              <a:rPr lang="en-US" dirty="0" smtClean="0"/>
              <a:t>Women with PCOS are </a:t>
            </a:r>
            <a:r>
              <a:rPr lang="en-US" dirty="0" smtClean="0">
                <a:solidFill>
                  <a:srgbClr val="C00000"/>
                </a:solidFill>
              </a:rPr>
              <a:t>six times </a:t>
            </a:r>
            <a:r>
              <a:rPr lang="en-US" dirty="0" smtClean="0"/>
              <a:t>more likely to suffer from </a:t>
            </a:r>
            <a:r>
              <a:rPr lang="en-US" dirty="0" smtClean="0">
                <a:solidFill>
                  <a:srgbClr val="C00000"/>
                </a:solidFill>
              </a:rPr>
              <a:t>eating disorders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One-third</a:t>
            </a:r>
            <a:r>
              <a:rPr lang="en-US" dirty="0" smtClean="0"/>
              <a:t> of women with PCOS suffer from </a:t>
            </a:r>
            <a:r>
              <a:rPr lang="en-US" dirty="0" smtClean="0">
                <a:solidFill>
                  <a:srgbClr val="C00000"/>
                </a:solidFill>
              </a:rPr>
              <a:t>binge eating disorder.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Every woman with PCOS has unique nutritional concerns    </a:t>
            </a:r>
            <a:r>
              <a:rPr lang="en-US" sz="2400" u="sng" dirty="0" smtClean="0">
                <a:solidFill>
                  <a:srgbClr val="C00000"/>
                </a:solidFill>
              </a:rPr>
              <a:t>–                 some unique to PCOS </a:t>
            </a:r>
            <a:r>
              <a:rPr lang="en-US" sz="2400" dirty="0" smtClean="0">
                <a:solidFill>
                  <a:srgbClr val="002060"/>
                </a:solidFill>
              </a:rPr>
              <a:t>&amp; </a:t>
            </a:r>
            <a:r>
              <a:rPr lang="en-US" sz="2400" b="1" u="sng" dirty="0" smtClean="0">
                <a:solidFill>
                  <a:srgbClr val="25AB65"/>
                </a:solidFill>
              </a:rPr>
              <a:t>some unique to her</a:t>
            </a:r>
            <a:r>
              <a:rPr lang="en-US" sz="2400" b="1" dirty="0" smtClean="0">
                <a:solidFill>
                  <a:srgbClr val="25AB65"/>
                </a:solidFill>
              </a:rPr>
              <a:t/>
            </a:r>
            <a:br>
              <a:rPr lang="en-US" sz="2400" b="1" dirty="0" smtClean="0">
                <a:solidFill>
                  <a:srgbClr val="25AB65"/>
                </a:solidFill>
              </a:rPr>
            </a:br>
            <a:endParaRPr lang="en-US" b="1" dirty="0" smtClean="0">
              <a:solidFill>
                <a:srgbClr val="25AB65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Eating disorder P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572008"/>
            <a:ext cx="2975145" cy="195262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3095625" cy="25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199"/>
            <a:ext cx="8229600" cy="22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7696200" cy="188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724400"/>
            <a:ext cx="7924800" cy="169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381000"/>
            <a:ext cx="8382000" cy="2286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743200"/>
            <a:ext cx="83820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648200"/>
            <a:ext cx="8305800" cy="198120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010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7019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09600" y="533400"/>
            <a:ext cx="8077200" cy="22098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819400"/>
            <a:ext cx="8077200" cy="228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15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7772400" cy="117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85720" y="357166"/>
            <a:ext cx="8610600" cy="1524000"/>
          </a:xfrm>
          <a:prstGeom prst="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034" y="2214554"/>
            <a:ext cx="7924800" cy="1295400"/>
          </a:xfrm>
          <a:prstGeom prst="rect">
            <a:avLst/>
          </a:prstGeom>
          <a:noFill/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Main Goal: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Optimizing Obesity  Management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429684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Scientific advances: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Energy </a:t>
            </a:r>
            <a:r>
              <a:rPr lang="en-US" sz="2400" dirty="0" err="1" smtClean="0"/>
              <a:t>hemostasis</a:t>
            </a:r>
            <a:r>
              <a:rPr lang="en-US" sz="2400" dirty="0" smtClean="0"/>
              <a:t>….. Set points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Neural circuits in hypothalamus and hindbrain… </a:t>
            </a:r>
            <a:r>
              <a:rPr lang="en-US" sz="2400" dirty="0" err="1" smtClean="0"/>
              <a:t>leptin</a:t>
            </a:r>
            <a:r>
              <a:rPr lang="en-US" sz="2400" dirty="0" smtClean="0"/>
              <a:t> discovery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Systemic </a:t>
            </a:r>
            <a:r>
              <a:rPr lang="en-US" sz="2400" b="1" dirty="0" smtClean="0"/>
              <a:t>molecular and cellular homeostatic dysfunction</a:t>
            </a:r>
            <a:r>
              <a:rPr lang="en-US" sz="2400" dirty="0" smtClean="0"/>
              <a:t> rather than limited to fat accumulation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Complex metabolic misbalances in key cell types including </a:t>
            </a:r>
            <a:r>
              <a:rPr lang="en-US" sz="2400" dirty="0" err="1" smtClean="0"/>
              <a:t>adipocytes</a:t>
            </a:r>
            <a:r>
              <a:rPr lang="en-US" sz="2400" dirty="0" smtClean="0"/>
              <a:t>, </a:t>
            </a:r>
            <a:r>
              <a:rPr lang="en-US" sz="2400" dirty="0" err="1" smtClean="0"/>
              <a:t>hepatocytes</a:t>
            </a:r>
            <a:r>
              <a:rPr lang="en-US" sz="2400" dirty="0" smtClean="0"/>
              <a:t> and </a:t>
            </a:r>
            <a:r>
              <a:rPr lang="en-US" sz="2400" dirty="0" err="1" smtClean="0"/>
              <a:t>myocytes</a:t>
            </a:r>
            <a:r>
              <a:rPr lang="en-US" sz="2400" dirty="0" smtClean="0"/>
              <a:t> with a different etiologies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Genetics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Epigenetic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biological stress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Chronic unhealthy diet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Changing </a:t>
            </a:r>
            <a:r>
              <a:rPr lang="en-US" sz="2400" b="1" dirty="0" smtClean="0">
                <a:solidFill>
                  <a:srgbClr val="C00000"/>
                </a:solidFill>
              </a:rPr>
              <a:t>environment </a:t>
            </a:r>
            <a:r>
              <a:rPr lang="en-US" sz="2400" dirty="0" smtClean="0">
                <a:solidFill>
                  <a:srgbClr val="C00000"/>
                </a:solidFill>
              </a:rPr>
              <a:t>&amp;</a:t>
            </a:r>
            <a:r>
              <a:rPr lang="en-US" sz="2400" b="1" dirty="0" smtClean="0">
                <a:solidFill>
                  <a:srgbClr val="C00000"/>
                </a:solidFill>
              </a:rPr>
              <a:t> lifestyle </a:t>
            </a:r>
            <a:r>
              <a:rPr lang="en-US" sz="2400" dirty="0" smtClean="0"/>
              <a:t>are the primary engines of the obesity epidemic.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071546"/>
            <a:ext cx="1821042" cy="12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Dieting Make people Fat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3749040" cy="4714876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Improper goal setting</a:t>
            </a:r>
            <a:endParaRPr lang="fa-IR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Diet plan makes an enemy of food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/>
              <a:t>Don’t look at food in the sense of a source of nourishment and health.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933950" y="1214422"/>
            <a:ext cx="3924330" cy="48053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BMI is not accurate to characterize obesity at the individual level nor a body fat measure</a:t>
            </a:r>
          </a:p>
          <a:p>
            <a:r>
              <a:rPr lang="en-US" dirty="0" smtClean="0"/>
              <a:t>simple to measure and with almost no cost</a:t>
            </a:r>
          </a:p>
          <a:p>
            <a:r>
              <a:rPr lang="en-US" dirty="0" smtClean="0"/>
              <a:t> Provide limited clinical and biological information </a:t>
            </a:r>
          </a:p>
          <a:p>
            <a:r>
              <a:rPr lang="en-US" dirty="0" smtClean="0"/>
              <a:t>obesity-related health disorders are lipid accumulation and distribution, rather than body weight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856098"/>
            <a:ext cx="2857520" cy="270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triped Right Arrow 7"/>
          <p:cNvSpPr/>
          <p:nvPr/>
        </p:nvSpPr>
        <p:spPr>
          <a:xfrm>
            <a:off x="3714744" y="1214422"/>
            <a:ext cx="978408" cy="484632"/>
          </a:xfrm>
          <a:prstGeom prst="strip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19779"/>
            <a:ext cx="6467499" cy="492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5903893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C00000"/>
              </a:buCl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Diet therapy and nutrition counseling is beyond calorie restriction, beyond pharmacotherapy</a:t>
            </a:r>
            <a:endParaRPr lang="fa-IR" sz="2800" b="1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8572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Weight loss/weight regain is a vicious cycle that is fueled by environmental, dietary, and treatment-related realities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level Assessment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7299205" cy="473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313" y="1447800"/>
            <a:ext cx="8929687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Eating to regulate better endocrine response has to be </a:t>
            </a:r>
            <a:r>
              <a:rPr lang="en-US" sz="3600" dirty="0" smtClean="0">
                <a:solidFill>
                  <a:srgbClr val="FF0000"/>
                </a:solidFill>
              </a:rPr>
              <a:t>personalized </a:t>
            </a:r>
            <a:r>
              <a:rPr lang="en-US" sz="3600" dirty="0" smtClean="0"/>
              <a:t>based on comprehensive multiple level assessment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447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687908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6096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3733800"/>
            <a:ext cx="762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Nutritional coaching</a:t>
            </a:r>
          </a:p>
          <a:p>
            <a:endParaRPr lang="en-US" sz="2800" dirty="0" smtClean="0"/>
          </a:p>
          <a:p>
            <a:r>
              <a:rPr lang="en-US" sz="2800" dirty="0" smtClean="0"/>
              <a:t>promising </a:t>
            </a:r>
            <a:r>
              <a:rPr lang="en-US" sz="2800" dirty="0"/>
              <a:t>strategy and potentially highly effective approach for weight loss in short-term, long-term maintenance and healthy behavior change.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609600"/>
            <a:ext cx="8382000" cy="2362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Essence of  Nutrition coaching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7" y="1600200"/>
            <a:ext cx="6590874" cy="47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coaching is: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305800" cy="4953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Far beyond anthropometric assessment </a:t>
            </a:r>
          </a:p>
          <a:p>
            <a:pPr>
              <a:lnSpc>
                <a:spcPct val="16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Far beyond calorie, balance, variety </a:t>
            </a:r>
          </a:p>
          <a:p>
            <a:pPr>
              <a:lnSpc>
                <a:spcPct val="16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Far beyond diet planning 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Why??</a:t>
            </a:r>
          </a:p>
          <a:p>
            <a:pPr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Fous</a:t>
            </a:r>
            <a:r>
              <a:rPr lang="en-US" sz="3200" b="1" dirty="0" smtClean="0">
                <a:solidFill>
                  <a:srgbClr val="FF0000"/>
                </a:solidFill>
              </a:rPr>
              <a:t> on:</a:t>
            </a:r>
          </a:p>
          <a:p>
            <a:pPr>
              <a:buNone/>
            </a:pPr>
            <a:r>
              <a:rPr lang="en-US" sz="2400" dirty="0" smtClean="0"/>
              <a:t>non-dietary aspects of a person’s life, in order to improve clients overall, holistic wellbeing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Coaching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Aim to: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empowerment </a:t>
            </a:r>
            <a:r>
              <a:rPr lang="en-US" sz="2800" dirty="0" smtClean="0"/>
              <a:t>: mobilize internal strengths and external resources ….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Skill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Confidence</a:t>
            </a:r>
            <a:r>
              <a:rPr lang="en-US" sz="2800" dirty="0" smtClean="0"/>
              <a:t>…. to feel confident about cooking and eating healthy, whether at home or on-the-go.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Highly motivated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Personalized </a:t>
            </a:r>
            <a:r>
              <a:rPr lang="en-US" b="1" dirty="0" smtClean="0">
                <a:solidFill>
                  <a:srgbClr val="C00000"/>
                </a:solidFill>
              </a:rPr>
              <a:t>Nutrition </a:t>
            </a:r>
            <a:r>
              <a:rPr lang="en-US" b="1" dirty="0">
                <a:solidFill>
                  <a:srgbClr val="C00000"/>
                </a:solidFill>
              </a:rPr>
              <a:t>Assessment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Review </a:t>
            </a:r>
            <a:r>
              <a:rPr lang="en-US" sz="2800" dirty="0">
                <a:solidFill>
                  <a:schemeClr val="tx1"/>
                </a:solidFill>
              </a:rPr>
              <a:t>all aspects of your lifestyle to get a good picture of what </a:t>
            </a:r>
            <a:r>
              <a:rPr lang="en-US" sz="2800" dirty="0" smtClean="0">
                <a:solidFill>
                  <a:schemeClr val="tx1"/>
                </a:solidFill>
              </a:rPr>
              <a:t>one has </a:t>
            </a:r>
            <a:r>
              <a:rPr lang="en-US" sz="2800" dirty="0">
                <a:solidFill>
                  <a:schemeClr val="tx1"/>
                </a:solidFill>
              </a:rPr>
              <a:t>been through on </a:t>
            </a:r>
            <a:r>
              <a:rPr lang="en-US" sz="2800" dirty="0" smtClean="0">
                <a:solidFill>
                  <a:schemeClr val="tx1"/>
                </a:solidFill>
              </a:rPr>
              <a:t>her health status journey </a:t>
            </a:r>
            <a:r>
              <a:rPr lang="en-US" sz="2800" dirty="0">
                <a:solidFill>
                  <a:schemeClr val="tx1"/>
                </a:solidFill>
              </a:rPr>
              <a:t>and where </a:t>
            </a:r>
            <a:r>
              <a:rPr lang="en-US" sz="2800" dirty="0" smtClean="0">
                <a:solidFill>
                  <a:schemeClr val="tx1"/>
                </a:solidFill>
              </a:rPr>
              <a:t>she is now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Deep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 long </a:t>
            </a:r>
            <a:r>
              <a:rPr lang="en-US" sz="2800" dirty="0" smtClean="0">
                <a:solidFill>
                  <a:schemeClr val="tx1"/>
                </a:solidFill>
              </a:rPr>
              <a:t>assessment …..reflective listening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Detailed </a:t>
            </a:r>
            <a:r>
              <a:rPr lang="en-US" sz="2800" dirty="0">
                <a:solidFill>
                  <a:schemeClr val="tx1"/>
                </a:solidFill>
              </a:rPr>
              <a:t>nutrition assessment of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eating habits and food </a:t>
            </a:r>
            <a:r>
              <a:rPr lang="en-US" sz="2800" dirty="0" smtClean="0">
                <a:solidFill>
                  <a:srgbClr val="C00000"/>
                </a:solidFill>
              </a:rPr>
              <a:t>choices 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Assessment and education around </a:t>
            </a:r>
            <a:r>
              <a:rPr lang="en-US" sz="2800" dirty="0">
                <a:solidFill>
                  <a:schemeClr val="tx1"/>
                </a:solidFill>
              </a:rPr>
              <a:t>nutrition for </a:t>
            </a:r>
            <a:r>
              <a:rPr lang="en-US" sz="2800" dirty="0" smtClean="0">
                <a:solidFill>
                  <a:schemeClr val="tx1"/>
                </a:solidFill>
              </a:rPr>
              <a:t>health condition </a:t>
            </a:r>
            <a:r>
              <a:rPr lang="en-US" sz="2800" dirty="0">
                <a:solidFill>
                  <a:schemeClr val="tx1"/>
                </a:solidFill>
              </a:rPr>
              <a:t>so </a:t>
            </a:r>
            <a:r>
              <a:rPr lang="en-US" sz="2800" dirty="0" smtClean="0">
                <a:solidFill>
                  <a:schemeClr val="tx1"/>
                </a:solidFill>
              </a:rPr>
              <a:t>patient </a:t>
            </a:r>
            <a:r>
              <a:rPr lang="en-US" sz="2800" dirty="0">
                <a:solidFill>
                  <a:schemeClr val="tx1"/>
                </a:solidFill>
              </a:rPr>
              <a:t>really understand what’s happening to </a:t>
            </a:r>
            <a:r>
              <a:rPr lang="en-US" sz="2800" dirty="0" smtClean="0">
                <a:solidFill>
                  <a:schemeClr val="tx1"/>
                </a:solidFill>
              </a:rPr>
              <a:t>her body</a:t>
            </a:r>
          </a:p>
          <a:p>
            <a:r>
              <a:rPr lang="en-US" sz="2800" dirty="0">
                <a:solidFill>
                  <a:schemeClr val="tx1"/>
                </a:solidFill>
              </a:rPr>
              <a:t>clear up </a:t>
            </a: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information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 expectations</a:t>
            </a:r>
            <a:endParaRPr lang="en-US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ghtning Bolt 5"/>
          <p:cNvSpPr/>
          <p:nvPr/>
        </p:nvSpPr>
        <p:spPr>
          <a:xfrm>
            <a:off x="357158" y="5572140"/>
            <a:ext cx="714380" cy="1071570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9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Nutrition </a:t>
            </a:r>
            <a:r>
              <a:rPr lang="en-US" b="1" dirty="0">
                <a:solidFill>
                  <a:srgbClr val="C00000"/>
                </a:solidFill>
              </a:rPr>
              <a:t>Coaching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486400"/>
          </a:xfrm>
        </p:spPr>
        <p:txBody>
          <a:bodyPr>
            <a:normAutofit/>
          </a:bodyPr>
          <a:lstStyle/>
          <a:p>
            <a:pPr marL="0" indent="0"/>
            <a:r>
              <a:rPr lang="en-US" sz="2600" b="1" dirty="0" smtClean="0"/>
              <a:t>  </a:t>
            </a:r>
            <a:r>
              <a:rPr lang="en-US" sz="2600" dirty="0" smtClean="0"/>
              <a:t>End </a:t>
            </a:r>
            <a:r>
              <a:rPr lang="en-US" sz="2600" dirty="0"/>
              <a:t>the yo-yo dieting cycle</a:t>
            </a:r>
            <a:br>
              <a:rPr lang="en-US" sz="2600" dirty="0"/>
            </a:br>
            <a:r>
              <a:rPr lang="en-US" sz="2600" dirty="0" smtClean="0"/>
              <a:t>• </a:t>
            </a:r>
            <a:r>
              <a:rPr lang="en-US" sz="2600" dirty="0"/>
              <a:t>Learn how food affects your insulin </a:t>
            </a:r>
            <a:r>
              <a:rPr lang="en-US" sz="2600" dirty="0" smtClean="0"/>
              <a:t>levels and metabolism</a:t>
            </a:r>
            <a:br>
              <a:rPr lang="en-US" sz="2600" dirty="0" smtClean="0"/>
            </a:br>
            <a:r>
              <a:rPr lang="en-US" sz="2600" dirty="0" smtClean="0"/>
              <a:t>• </a:t>
            </a:r>
            <a:r>
              <a:rPr lang="en-US" sz="2600" dirty="0"/>
              <a:t>Learn which nutritional supplements are best </a:t>
            </a:r>
            <a:br>
              <a:rPr lang="en-US" sz="2600" dirty="0"/>
            </a:br>
            <a:r>
              <a:rPr lang="en-US" sz="2600" dirty="0"/>
              <a:t>• Decrease </a:t>
            </a:r>
            <a:r>
              <a:rPr lang="en-US" sz="2600" dirty="0" smtClean="0"/>
              <a:t>clinical risk outcome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• </a:t>
            </a:r>
            <a:r>
              <a:rPr lang="en-US" sz="2600" dirty="0">
                <a:solidFill>
                  <a:srgbClr val="00B050"/>
                </a:solidFill>
              </a:rPr>
              <a:t>Overcome binge eating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• Improve your </a:t>
            </a:r>
            <a:r>
              <a:rPr lang="en-US" sz="2600" dirty="0">
                <a:solidFill>
                  <a:srgbClr val="00B050"/>
                </a:solidFill>
              </a:rPr>
              <a:t>body image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• Have more energy</a:t>
            </a:r>
            <a:br>
              <a:rPr lang="en-US" sz="2600" dirty="0"/>
            </a:br>
            <a:r>
              <a:rPr lang="en-US" sz="2600" dirty="0"/>
              <a:t>• Overcome resistance to exercise</a:t>
            </a:r>
            <a:br>
              <a:rPr lang="en-US" sz="2600" dirty="0"/>
            </a:br>
            <a:r>
              <a:rPr lang="en-US" sz="2600" dirty="0" smtClean="0"/>
              <a:t>• </a:t>
            </a:r>
            <a:r>
              <a:rPr lang="en-US" sz="2600" dirty="0"/>
              <a:t>Develop individualized meal plans</a:t>
            </a:r>
            <a:br>
              <a:rPr lang="en-US" sz="2600" dirty="0"/>
            </a:br>
            <a:r>
              <a:rPr lang="en-US" sz="2600" dirty="0"/>
              <a:t>• Provide cooking and shopping advice</a:t>
            </a:r>
            <a:br>
              <a:rPr lang="en-US" sz="2600" dirty="0"/>
            </a:br>
            <a:r>
              <a:rPr lang="en-US" sz="2600" dirty="0"/>
              <a:t>• Learn how to read food labels …and more!</a:t>
            </a:r>
          </a:p>
          <a:p>
            <a:pPr marL="0" indent="0"/>
            <a:endParaRPr lang="en-US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70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Energy balance required to maintain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fat mass varies among individuals due to differences: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 metabolism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lipostatic</a:t>
            </a:r>
            <a:r>
              <a:rPr lang="en-US" sz="2800" dirty="0" smtClean="0">
                <a:solidFill>
                  <a:srgbClr val="FF0000"/>
                </a:solidFill>
              </a:rPr>
              <a:t> set point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3733800" cy="762000"/>
          </a:xfrm>
        </p:spPr>
        <p:txBody>
          <a:bodyPr/>
          <a:lstStyle/>
          <a:p>
            <a:r>
              <a:rPr lang="en-US" sz="3600" dirty="0" smtClean="0"/>
              <a:t>Genetic : 30-40%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267200" y="1600200"/>
            <a:ext cx="4648200" cy="762000"/>
          </a:xfrm>
        </p:spPr>
        <p:txBody>
          <a:bodyPr/>
          <a:lstStyle/>
          <a:p>
            <a:r>
              <a:rPr lang="en-US" sz="3600" dirty="0" smtClean="0"/>
              <a:t>Environment: 60- 70 %</a:t>
            </a:r>
            <a:endParaRPr lang="en-US" sz="3600" dirty="0"/>
          </a:p>
        </p:txBody>
      </p:sp>
      <p:pic>
        <p:nvPicPr>
          <p:cNvPr id="7171" name="Picture 3" descr="C:\Users\hp\Desktop\obesity conference\PMC3958901_ijms-15-03118f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62200"/>
            <a:ext cx="4648200" cy="3904915"/>
          </a:xfrm>
          <a:prstGeom prst="rect">
            <a:avLst/>
          </a:prstGeom>
          <a:noFill/>
        </p:spPr>
      </p:pic>
      <p:pic>
        <p:nvPicPr>
          <p:cNvPr id="7172" name="Picture 4" descr="C:\Users\hp\Desktop\obesity conference\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12" y="2590800"/>
            <a:ext cx="4016188" cy="3657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" y="62484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longitudinal interaction may be important for intervention strategies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Follow up nutrition coaching sessions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08333" cy="368776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Individualized intervals 2 to 4weeks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Discuss </a:t>
            </a:r>
            <a:r>
              <a:rPr lang="en-US" dirty="0">
                <a:solidFill>
                  <a:schemeClr val="tx1"/>
                </a:solidFill>
              </a:rPr>
              <a:t>the challenges 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1" indent="-342900"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 Struggling </a:t>
            </a:r>
            <a:r>
              <a:rPr lang="en-US" dirty="0">
                <a:solidFill>
                  <a:schemeClr val="tx1"/>
                </a:solidFill>
              </a:rPr>
              <a:t>with strong </a:t>
            </a:r>
            <a:r>
              <a:rPr lang="en-US" dirty="0" smtClean="0">
                <a:solidFill>
                  <a:schemeClr val="tx1"/>
                </a:solidFill>
              </a:rPr>
              <a:t>cravings</a:t>
            </a:r>
          </a:p>
          <a:p>
            <a:pPr marL="742950" lvl="1" indent="-342900"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 Eating </a:t>
            </a:r>
            <a:r>
              <a:rPr lang="en-US" dirty="0">
                <a:solidFill>
                  <a:schemeClr val="tx1"/>
                </a:solidFill>
              </a:rPr>
              <a:t>for emotional </a:t>
            </a:r>
            <a:r>
              <a:rPr lang="en-US" dirty="0" smtClean="0">
                <a:solidFill>
                  <a:schemeClr val="tx1"/>
                </a:solidFill>
              </a:rPr>
              <a:t>reasons</a:t>
            </a:r>
          </a:p>
          <a:p>
            <a:pPr marL="742950" lvl="1" indent="-342900"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Difficulty </a:t>
            </a:r>
            <a:r>
              <a:rPr lang="en-US" dirty="0">
                <a:solidFill>
                  <a:schemeClr val="tx1"/>
                </a:solidFill>
              </a:rPr>
              <a:t>planning </a:t>
            </a:r>
            <a:r>
              <a:rPr lang="en-US" dirty="0" smtClean="0">
                <a:solidFill>
                  <a:schemeClr val="tx1"/>
                </a:solidFill>
              </a:rPr>
              <a:t>meals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hp\Desktop\Nutrition+Guide+Supplement+Chapter+Final_Pag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142984"/>
            <a:ext cx="2456764" cy="3157534"/>
          </a:xfrm>
          <a:prstGeom prst="rect">
            <a:avLst/>
          </a:prstGeom>
          <a:noFill/>
        </p:spPr>
      </p:pic>
      <p:pic>
        <p:nvPicPr>
          <p:cNvPr id="5" name="Picture 2" descr="C:\Users\hp\Desktop\Nutrition+Guide+Supplement+Chapter+Final_Page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14884"/>
            <a:ext cx="7620000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51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1143000"/>
            <a:ext cx="7199313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                </a:t>
            </a:r>
          </a:p>
          <a:p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hlinkClick r:id="rId3"/>
              </a:rPr>
              <a:t>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362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Image result for orchids wall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29200" y="50292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hlinkClick r:id="rId5"/>
              </a:rPr>
              <a:t>Dr.lgiahi@gmail.com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Dr.ladangiahi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40386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876800"/>
            <a:ext cx="762000" cy="73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715000"/>
            <a:ext cx="45314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428868"/>
            <a:ext cx="3889689" cy="36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8672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9286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Systems Controlling the Drive to Eat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Metabolic Brain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471488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post-</a:t>
            </a:r>
            <a:r>
              <a:rPr lang="en-US" sz="2000" b="1" dirty="0" err="1" smtClean="0"/>
              <a:t>leptin</a:t>
            </a:r>
            <a:r>
              <a:rPr lang="en-US" sz="2000" b="1" dirty="0" smtClean="0"/>
              <a:t> discovery era have mainly focused on the metabolic brain crucial neural circuits </a:t>
            </a:r>
            <a:r>
              <a:rPr lang="en-US" sz="2000" b="1" dirty="0"/>
              <a:t>in hypothalamus and hindbrain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4399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34" y="648866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www.physiology.org/journal/physiologyonline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093.117.182.243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42852"/>
            <a:ext cx="6634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Hypothalamic regulator of energy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28696" y="648866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www.physiology.org/journal/physiologyonline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093.117.182.243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643966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Nutrient sensing by the brain </a:t>
            </a:r>
            <a:r>
              <a:rPr lang="en-US" sz="2800" dirty="0" smtClean="0">
                <a:solidFill>
                  <a:srgbClr val="00B050"/>
                </a:solidFill>
              </a:rPr>
              <a:t>: </a:t>
            </a:r>
            <a:r>
              <a:rPr lang="en-US" sz="2800" b="1" i="1" dirty="0" smtClean="0">
                <a:solidFill>
                  <a:srgbClr val="00B050"/>
                </a:solidFill>
              </a:rPr>
              <a:t>orchestrating survival and handling abundance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31" y="1214422"/>
            <a:ext cx="8215369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472" y="628652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www.physiology.org/journal/physiologyonline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093.117.182.243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85728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Systems Controlling the Drive to Eat: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Versus Metabolism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648866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www.physiology.org/journal/physiologyonline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093.117.182.243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Neural integration of internal and external information in the control of appetite and energy expenditure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429684" cy="504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Systems Controlling the Drive to Eat: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Versus Metabolism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2286000"/>
            <a:ext cx="7772400" cy="4572000"/>
          </a:xfrm>
        </p:spPr>
        <p:txBody>
          <a:bodyPr/>
          <a:lstStyle/>
          <a:p>
            <a:r>
              <a:rPr lang="en-US" dirty="0" smtClean="0"/>
              <a:t>Metabolic need is translated into strong behavioral actions that successfully compete with other motivated behavior, the role of the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cognitive and emotional brain</a:t>
            </a:r>
            <a:r>
              <a:rPr lang="en-US" dirty="0" smtClean="0"/>
              <a:t>” cannot be neglected</a:t>
            </a:r>
          </a:p>
          <a:p>
            <a:endParaRPr lang="en-US" dirty="0"/>
          </a:p>
        </p:txBody>
      </p:sp>
      <p:pic>
        <p:nvPicPr>
          <p:cNvPr id="4" name="Picture 2" descr="C:\Users\hp\Desktop\151019_stem_cell_nutritio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29132"/>
            <a:ext cx="3203382" cy="212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">
      <a:dk1>
        <a:sysClr val="windowText" lastClr="000000"/>
      </a:dk1>
      <a:lt1>
        <a:sysClr val="window" lastClr="FFFFFF"/>
      </a:lt1>
      <a:dk2>
        <a:srgbClr val="0081A5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Custom 2">
      <a:dk1>
        <a:sysClr val="windowText" lastClr="000000"/>
      </a:dk1>
      <a:lt1>
        <a:sysClr val="window" lastClr="FFFFFF"/>
      </a:lt1>
      <a:dk2>
        <a:srgbClr val="0081A5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736</Words>
  <Application>Microsoft Office PowerPoint</Application>
  <PresentationFormat>On-screen Show (4:3)</PresentationFormat>
  <Paragraphs>111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Equity</vt:lpstr>
      <vt:lpstr>1_Equity</vt:lpstr>
      <vt:lpstr>Overcoming Limitations of Dieting by Focusing on Brain, Mood and Food Intake in Obesogenic Environment</vt:lpstr>
      <vt:lpstr>Main Goal: Optimizing Obesity  Management</vt:lpstr>
      <vt:lpstr>Energy balance required to maintain  fat mass varies among individuals due to differences:  metabolism and lipostatic set point</vt:lpstr>
      <vt:lpstr>Neural Systems Controlling the Drive to Eat</vt:lpstr>
      <vt:lpstr>Slide 5</vt:lpstr>
      <vt:lpstr>Nutrient sensing by the brain : orchestrating survival and handling abundance</vt:lpstr>
      <vt:lpstr>Slide 7</vt:lpstr>
      <vt:lpstr>Neural integration of internal and external information in the control of appetite and energy expenditure</vt:lpstr>
      <vt:lpstr>Neural Systems Controlling the Drive to Eat: Mind Versus Metabolism </vt:lpstr>
      <vt:lpstr>Slide 10</vt:lpstr>
      <vt:lpstr>Food choice complexity</vt:lpstr>
      <vt:lpstr>Slide 12</vt:lpstr>
      <vt:lpstr>MOOD, FOOD  &amp; Obesity </vt:lpstr>
      <vt:lpstr>Slide 14</vt:lpstr>
      <vt:lpstr>Slide 15</vt:lpstr>
      <vt:lpstr> </vt:lpstr>
      <vt:lpstr>Slide 17</vt:lpstr>
      <vt:lpstr>Slide 18</vt:lpstr>
      <vt:lpstr>Slide 19</vt:lpstr>
      <vt:lpstr>Dieting Make people Fat</vt:lpstr>
      <vt:lpstr>Slide 21</vt:lpstr>
      <vt:lpstr>Multiple level Assessment</vt:lpstr>
      <vt:lpstr>Eating to regulate better endocrine response has to be personalized based on comprehensive multiple level assessment</vt:lpstr>
      <vt:lpstr>Slide 24</vt:lpstr>
      <vt:lpstr>The Essence of  Nutrition coaching</vt:lpstr>
      <vt:lpstr>Nutrition coaching is:</vt:lpstr>
      <vt:lpstr>Nutrition Coaching</vt:lpstr>
      <vt:lpstr>Personalized Nutrition Assessment </vt:lpstr>
      <vt:lpstr>Nutrition Coaching </vt:lpstr>
      <vt:lpstr>Follow up nutrition coaching sessions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Coaching VS Nutrition Counseling in Management of PCOS and Infertile Obese Couples</dc:title>
  <dc:creator>hp</dc:creator>
  <cp:lastModifiedBy>hp</cp:lastModifiedBy>
  <cp:revision>21</cp:revision>
  <dcterms:created xsi:type="dcterms:W3CDTF">2019-11-26T07:31:53Z</dcterms:created>
  <dcterms:modified xsi:type="dcterms:W3CDTF">2019-11-26T19:52:33Z</dcterms:modified>
</cp:coreProperties>
</file>