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1"/>
  </p:notesMasterIdLst>
  <p:handoutMasterIdLst>
    <p:handoutMasterId r:id="rId72"/>
  </p:handoutMasterIdLst>
  <p:sldIdLst>
    <p:sldId id="323" r:id="rId3"/>
    <p:sldId id="324" r:id="rId4"/>
    <p:sldId id="257" r:id="rId5"/>
    <p:sldId id="259" r:id="rId6"/>
    <p:sldId id="261" r:id="rId7"/>
    <p:sldId id="348" r:id="rId8"/>
    <p:sldId id="333" r:id="rId9"/>
    <p:sldId id="347" r:id="rId10"/>
    <p:sldId id="339" r:id="rId11"/>
    <p:sldId id="334" r:id="rId12"/>
    <p:sldId id="340" r:id="rId13"/>
    <p:sldId id="341" r:id="rId14"/>
    <p:sldId id="342" r:id="rId15"/>
    <p:sldId id="343" r:id="rId16"/>
    <p:sldId id="345" r:id="rId17"/>
    <p:sldId id="346" r:id="rId18"/>
    <p:sldId id="361" r:id="rId19"/>
    <p:sldId id="354" r:id="rId20"/>
    <p:sldId id="355" r:id="rId21"/>
    <p:sldId id="356" r:id="rId22"/>
    <p:sldId id="357" r:id="rId23"/>
    <p:sldId id="358" r:id="rId24"/>
    <p:sldId id="359" r:id="rId25"/>
    <p:sldId id="335" r:id="rId26"/>
    <p:sldId id="336" r:id="rId27"/>
    <p:sldId id="338" r:id="rId28"/>
    <p:sldId id="265" r:id="rId29"/>
    <p:sldId id="266" r:id="rId30"/>
    <p:sldId id="268" r:id="rId31"/>
    <p:sldId id="332" r:id="rId32"/>
    <p:sldId id="350" r:id="rId33"/>
    <p:sldId id="351" r:id="rId34"/>
    <p:sldId id="352" r:id="rId35"/>
    <p:sldId id="327" r:id="rId36"/>
    <p:sldId id="362" r:id="rId37"/>
    <p:sldId id="331" r:id="rId38"/>
    <p:sldId id="291" r:id="rId39"/>
    <p:sldId id="293" r:id="rId40"/>
    <p:sldId id="294" r:id="rId41"/>
    <p:sldId id="295" r:id="rId42"/>
    <p:sldId id="296" r:id="rId43"/>
    <p:sldId id="297" r:id="rId44"/>
    <p:sldId id="299" r:id="rId45"/>
    <p:sldId id="301" r:id="rId46"/>
    <p:sldId id="302" r:id="rId47"/>
    <p:sldId id="303" r:id="rId48"/>
    <p:sldId id="328" r:id="rId49"/>
    <p:sldId id="329" r:id="rId50"/>
    <p:sldId id="330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9BF73-3C31-4930-9347-B9D0B17E9751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84C0-5AF5-4208-9CC9-2605C7EFB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77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0:40.8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0,'0'12,"25"-12,-25 0,25 0,-1 0,1 0,-25 0,25 0,-25 0,25 0,-25 0,25 0,-1 0,1 0,-25 0,25 0,0 0,-25 0,25 0,-25 0,24 0,1 0,0 0,-25 0,25 0,0 0,-1 0,-24 0,25 0,0 0,-25 0,25 0,0 0,-1 0,-24 0,25 0,0 0,-25 0,25 0,-25 0,25 0,-25 0,49 0,-49 0,25 0,-25 0,25 0,0 0,-25 0,25 0,-1 0,-24 0,25 0,0 0,0 0,-25 0,25 0,-1 0,-24 0,25 0,0 0,-25 0,25 0,0 0,-1 0,-24 11,25-11,0 0,-25 0,25 0,-25 0,25 0,-25 0,24 0,26 12,-50-12,25 0,0 0,0 0,-25 0,24 0,1 0,0 0,0 0,0 0,-25 0,24 0,-24 0,50 0,-25 0,-25 0,25 0,-1 0,-24 0,25 0,0 0,0 0,0 0,-25 0,24 0,-24 0,25 0,0 0,0 0,-25 0,25 0,-1 0,1 0,0 0,0 0,-25 0,25 0,0 0,-1 0,-24 0,25 0,0 0,-25 0,25 0,0 0,-25 0,24 0,-24 0,25 0,-25 0,25 0,0 0,0 0,-25 0,24 0,1 0,-25 0,25 0,-25 0,25 0,-25 0,25 0,-25 0,24 0,1 0,-25 0,25 0,-25 0,50 0,-1 0,-24 0,0 0,0 0,-25 0,25 0,-25 0,24 0,1 0,-25 0,25 0,-25 0,25 0,-25 0,25 0,-1 0,1 0,-25 0,25 0,0 0,-25 0,25 0,-25 0,24 0,-24 0,25 0,0 0,-25 0,25 0,-25 0,25 0,-25 0,24 0,1 0,0 0,-25 0,50 0,-25 0,-25 0,49 0,-49 0,25 0,0 0,0 0,-1 0,1 0,0 0,0 0,-25 0,25 0,-1 0,1 0,-25 0,25 0,-25 0,25 0,0 0,-1 0,-24 0,50 0,-50 0,25 0,-25 0,25 0,-1 0,1 0,0 0,0 0,0 0,0 0,-1 0,-24 0,25 0,25 0,-25 0,-1 0,1 0,0 0,-25 0,25 0,-25 0,25 0,-1 0,1 0,0 0,-25 0,25 0,0 0,-1 0,-24 0,25 0,-25 0,25 0,0 0,-25 0,25 0,-25 0,49 0,-24 0,0 0,0 0,0 0,-25 0,49 0,-49 0,25 0,-25 0,25 0,-25 0,25 0,-1 0,-24 0,25 0,0 0,0 0,0 0,-1 0,1 0,-25 0,25 0,-25 0,25 0,-25 0,25 0,-1 0,-24 0,25 0,0 0,0 0,-25 0,25 0,-25 0,24 0,1 0,0 0,-25 0,25 0,0 0,0 0,-1 0,-24 0,25 0,0 0,0 0,-25 0,25 0,-25 0,24 0,1 0,-25 0,25 0,-25 0,25 0,0 0,-1 0,1 0,-25 0,50 0,-50 0,25 0,-25 0,24 0,-24 0,25 0,0 0,0 0,0 0,0 0,-1 0,1 0,0 0,0 0,0 0,-1 0,1 0,-25 0,25 0,-25 0,25 0,-25 0,25 0,-1 0,1 0,-25 0,25 0,-25 0,25 0,0 0,-1 0,-24 0,25 0,0 0,0 0,-25 0,25 0,-1 0,-24 0,25 0,-25 0,25 0,-25 0,25 0,0 0,0 0,-1 0,1 0,-25 0,25 0,0 0,0 0,-25 0,24 0,1 0,-25 0,25 0,0 0,-25 0,25 0,-25 0,24 0,-24 0,25 0,0 0,0 0,0 0,-1 0,-24 0,25 0,-25 0,25 0,0 0,0 0,-25 0,74 0,-74 0,25 0,0 0,0 0,-25 0,24 0,1 0,0 0,-25 0,25 0,-25 0,25 0,-1 0,-24 0,25 0,0 0,0 0,0 0,-25 0,24 0,-24 0,25 0,0 0,-25 0,25 0,-25 0,25 0,-25 0,24 0,1 0,25 0,-50 0,25 0,-25 0,24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0:51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42,'0'18,"0"-18,25 0,-25 0,25 0,-25 0,25 0,-25 0,25 0,-1 0,-24 0,25 0,-25 0,25 0,-25 0,25 0,0 0,-25 0,24 0,26 0,-50 0,25 0,-25 0,25 0,-1 0,-24 0,25 0,-25 0,25 0,-25 0,25 0,0 0,-25 0,24 0,26 0,-50 0,25 0,-25 0,25 0,-25 0,24 0,1 0,-25 0,25 0,-25 0,25 0,-25 0,25 0,-1 0,1 0,-25 0,25 0,0 0,0 0,-25 0,24 0,-24 0,25 0,0 0,-25 0,25 0,-25 0,49 0,-24 0,-25 0,25 0,0 0,0 0,-25 0,24 0,-24 0,25 0,0 0,-25 0,25 0,0 0,-1 0,26 0,-50 0,25 0,-25 0,25 0,-25 0,24 0,1 0,-25 0,25 0,-25 0,25 0,-25 0,25 0,-1 0,-24 0,25 0,-25 0,25 0,-25 0,25 0,0 0,-25 0,24 0,-24 0,25 0,-25 0,25 0,-25 0,25 0,0 0,-25 0,24 0,-24 0,50 0,-50 0,25 0,0 0,-25 0,24 0,1 0,-25 0,25 0,-25 0,25 0,0 0,-1 0,-24 0,25 0,0 0,0 0,-25 0,25 0,-25 0,24 0,-24 0,25 0,0 0,-25 0,25 0,-25 0,25 0,-25 0,24 0,1 0,0 0,-25 0,25 0,-25 0,25 0,-1 0,-24 0,25 0,-25 0,25 0,0 0,0 0,-25 0,24 0,1 0,0 0,-25 0,25 0,-25 0,24 0,1 0,-25 0,25 0,-25 0,25 0,-25 0,49 0,-49 0,25 0,-25 0,25 0,-25 0,25 0,0 0,-1 0,-24 0,25 0,-25 0,50 0,-50 0,25 0,-25 0,24 0,1 0,-25 0,25 0,25 0,-26 0,1 0,-25 0,25 0,-25 0,25 0,-25 0,49 0,-49 0,25 0,0 0,0 0,0 0,-25 0,24 0,1 0,0 0,-25 0,25 0,-25 0,25 0,-1 0,-24 0,25 0,-25 0,25 0,0 0,0 0,-25 0,24 0,-24 0,50 0,-50 0,25 0,-25 0,25 0,-1 0,1 0,-25 0,25 0,-25 0,50 0,-26 0,1 0,-25 0,25 0,-25 0,25 0,-25 0,25 0,-1 0,-24 0,25 0,-25 0,25 0,-25 0,25 0,0 0,-25 0,24 0,-24 0,50 0,-50 0,25 0,-25 0,25 0,-25 0,24 0,-24 0,25 0,0 0,0 0,-25 0,25 0,-1 0,-24 0,25 0,0 0,0 0,-25 0,25 0,-25 0,24 0,-24 0,25 0,0 0,-25 0,25 0,-25 0,25 0,-25 0,24 0,1 0,0 0,-25 0,25 0,-25 0,25 0,-1 0,-24 0,25 0,0 0,-25 0,25 0,0 0,-25 0,24 0,-24 0,25 0,-25 0,25 0,0 0,-25 0,25 0,-25 0,24 0,-24 0,25 0,0 0,-25 0,25 0,-25 0,25 0,-25 0,24 0,1 0,-25 0,25 0,-25 0,25 0,-25 0,24 0,1 0,-25 0,25 0,-25 0,25 0,-25 0,25 0,-1 0,1 0,-25 0,25 0,-25 0,25 0,0 0,-25 0,24 0,1 0,-25 0,50 0,-50 0,25 0,-25 0,24 0,1 0,-25 0,25 0,-25 0,50 0,-50 0,24 0,-24 0,25 0,-25 0,25 0,-25 0,25 0,0 0,-25 0,24 0,-24 0,25 0,-25 0,50 0,-50 0,49 0,-49 0,25 0,-25 0,25 0,-25 0,25 0,-25 0,25 0,-1 0,-24 0,25 0,-25 0,50 0,-1 0,1 18,-25-18,24 17,1-17,-50 0,25 0,0 0,24 0,-49 0,50 0,-25 0,-1 0,-24 0,25 0,-25 0,25 0,-25 0,50 0,-26 0,1 0,0 0,0 0,0 0,-25 0,24 0,-24 0,25 0,-25 0,25 0,0 0,-25 0,25 0,-1 0,-24 0,25 0,0 0,-25 0,25 0,-25 0,25 0,-25 0,24 0,1 0,-25 0,25 0,0 0,0 0,-1 0,-24 0,25 0,0 0,-25 0,25 0,0 0,-25 0,24 0,1 0,25 0,-50 0,25 0,-25 0,24 0,-24 0,25 0,-25 0,25 0,0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01.2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25,'0'0,"25"0,-25-25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02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4,'25'0,"-25"0,25 0,-1 0,-24 0,25 0,-25 0,25 0,-25 0,25 0,-1 0,-24 0,25 0,-25 0,25 0,-25 0,25 0,-1 0,-24 0,25 0,-25 0,25 0,-25 0,25 0,-1 0,-24 0,25 0,-25 0,25 0,-25 0,25 0,-1 0,-24 0,25 0,0 0,-25 0,49 0,-49 0,50 20,-50-20,25 0,-25 0,24 0,1 0,0 0,-25 0,25 0,0 0,-1 0,-24 0,25 0,-25 0,25 0,-25 0,25 0,-1 0,-24 0,25 0,-25 0,25 0,-25 0,25 0,-1 0,-24 0,25 0,-25 0,25 0,0 0,-1 0,1 0,0 0,0 0,-1 0,1 0,25 0,-50 0,24 0,-24 0,25 0,0 0,0 20,-1-20,1 0,0 0,-25 0,25 0,0 0,-1 0,-24 0,25 0,0 0,-25 0,25 0,-25 0,24 0,-24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09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3,'0'0,"25"0,-25 0,24 0,-24 0,25 0,-25 0,25 0,0 0,0 0,-1 0,1 0,-25 0,25 0,-25 0,25 0,-25 0,25 0,-1 0,-24 0,25 0,-25 0,50 0,-50 0,25 0,-25 0,24 0,-24 0,25 0,0 0,0 0,0 0,-1 0,26 0,-25 0,-1 0,26 0,-25 0,0 0,-1 0,1 0,0 0,0 0,-25 0,25 0,-1 0,1 0,-1 0,-24 0,50 0,-26 0,1 0,0 0,-25 0,50 0,-50 0,24 0,26 0,-50 0,25 0,-1 0,1 0,-25 0,25 0,49 0,1 0,-26 0,-24 0,0 0,0 0,0 0,-1 0,-24 0,25 0,0 0,0 0,0 0,-25 0,49 0,-49 0,25 0,0 0,-1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11.4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2032-4,'-25'0,"0"0,25 0,-24 0,24 0,-25 0,25 0,-25 0,0 0,25 0,-25 0,25 0,-24 0,-1 0,0 0,25 0,-49 0,49 0,-25 0,25 0,-25 0,25 0,-50 0,50 0,-24 0,24 0,-25 0,25 0,-25 0,0 0,25 0,-24 0,24 0,-25 0,25 0,-25 0,0 0,25 0,-25 0,25 0,-24 0,24 0,-25 0,0 0,25 0,-25 0,25 0,-25 0,1 0,-1 0,0 0,25 0,-25 0,1 0,24 0,-25 0,25 0,-25 0,25 0,-25 0,0 0,25 0,-24 0,24 0,-25 0,25 0,-25 0,0 0,1 0,24 0,-25 0,0 0,25 0,-25 0,25 0,-25 0,25 0,-24 0,-1 0,25 0,-25 0,25 0,-25 0,25 0,-24 0,-1 0,0 0,25 0,-25 0,25 0,-25 0,1 0,24 0,-25 0,0 0,0 0,25 0,-24 0,24 0,-25 0,25 0,-25 0,0 0,25 0,-25 0,25 0,-24 0,24 0,-25 0,0 0,25 0,-25 0,25 0,-25 0,1 0,-1 0,25 0,-25 0,25 0,-25 0,25 0,-24 0,-1 0,25 0,-25 0,25 0,-25 0,25 0,-25 0,1 0,24 0,-25 0,25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20.6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1935 5,'-25'0,"25"0,-24 0,24 0,-25 0,0 0,25 0,-25 0,25 0,-49 0,24 0,25 0,-25 0,0 0,0 0,1 0,-1 0,0 0,25 0,-25 0,0 0,25 0,-24 0,24 0,-25 0,0 0,0 0,25 0,-25 0,1 0,-1 0,-25 0,50 0,-25 0,25 0,-24 0,24 0,-25 0,0 0,25 0,-25 0,-49 0,74 0,-25 0,0 0,-25 21,26-21,-1 0,-25 0,25 0,-24 0,24 21,0 0,0-21,1 0,-1 0,0 0,25 0,-25 0,-49 0,49 0,-25 0,26 0,-1 0,0 0,-25 0,50 0,-24 0,-26 0,25 0,0 0,1 0,-1 0,0 0,0 0,0 0,0 0,1 0,-1 0,0 0,25 0,-25 0,0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4" units="1/cm"/>
          <inkml:channelProperty channel="Y" name="resolution" value="33" units="1/cm"/>
        </inkml:channelProperties>
      </inkml:inkSource>
      <inkml:timestamp xml:id="ts0" timeString="2009-08-10T04:41:22.7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2058 14,'0'0,"-25"0,25 0,-25 0,25 0,-25 0,0 0,25 0,-24 0,-1 0,25 0,-25 0,0 0,25 0,-25 0,1 0,-1 0,25 0,-25 0,25 0,-25 0,25 0,-25 0,1 0,24 0,-25 0,0 0,0 0,25 0,-25 0,25 0,-24 0,24 0,-25 0,25 0,-50 0,50 0,-25 0,25 0,-24 0,-1 0,25 0,-25 0,25 0,-25 0,25 0,-24 0,-1 0,25 0,-25 0,25 0,-25 0,25 0,-25 0,1 0,24 0,-25 0,25 0,-25 0,25 0,-50 0,50 0,-24 0,24 0,-25 0,25 0,-25 0,0 0,25 0,-25 0,25 0,-24 0,24 0,-25 0,0 0,25 0,-25 0,25 0,-25 0,25 0,-24 0,-1 0,0 21,25-21,-25 0,0 0,1 0,24 0,-50 0,50 0,-25 0,25 0,-24 0,24 0,-50 0,50 0,-25 0,25 0,-25 0,1 0,24 0,-25 0,25 0,-25 0,25 0,-25 0,0 0,25 0,-24 0,24 0,-25 0,0 0,0 0,25 0,-25 0,25 0,-24 0,24 0,-25 0,0 0,25 0,-25 0,25 0,-25 0,25 0,-24 0,-1 0,25 0,-25 0,25 0,-25 0,1 0,-1 20,25-20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01B5F-B8CD-4BB6-92E3-9FC3AABC0ECB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362EA-EAD3-403E-9AFB-0ECBD1C28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09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A3B89-2056-4FF6-ACE3-5C4F0D0B6F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91B2D8-3A9A-4D87-8DF9-D2432D30A62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dirty="0" smtClean="0"/>
              <a:t>USDA has had a long history with food guidance dating back into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century.  </a:t>
            </a:r>
          </a:p>
          <a:p>
            <a:pPr marL="228600" indent="-228600"/>
            <a:r>
              <a:rPr lang="en-US" dirty="0" smtClean="0"/>
              <a:t>Looking back over this history, many different food guides have been used.  They represented health and nutrition concerns of the time when they were introduced.  </a:t>
            </a:r>
          </a:p>
          <a:p>
            <a:pPr marL="228600" indent="-228600"/>
            <a:r>
              <a:rPr lang="en-US" dirty="0" smtClean="0"/>
              <a:t>For example,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In the 1940’s the wartime food guide promoted eating foods that provided the vitamins and minerals needed to prevent deficiencies. 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In the 1950’s-1960’s the 7 food groups were simplified into a “Food for Fitness” guide, which was commonly called “The Basic Four.”  </a:t>
            </a:r>
          </a:p>
          <a:p>
            <a:pPr marL="228600" indent="-228600">
              <a:buFontTx/>
              <a:buChar char="•"/>
            </a:pPr>
            <a:r>
              <a:rPr lang="en-US" dirty="0" smtClean="0"/>
              <a:t>By the later 1970’s, concerns about dietary excess lead USDA to issue “The Hassle-Free Daily Food Guide,” which included a “caution” group of fats, sweets, and alcohol. 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All of these food guides preceded the introduction of the original Food Guide Pyramid in 1992.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NOTE TO PRESENTER:  The food guides pictured above are--</a:t>
            </a:r>
          </a:p>
          <a:p>
            <a:pPr marL="228600" indent="-228600"/>
            <a:r>
              <a:rPr lang="en-US" dirty="0" smtClean="0"/>
              <a:t>1916:  Food for Young Children</a:t>
            </a:r>
          </a:p>
          <a:p>
            <a:pPr marL="228600" indent="-228600"/>
            <a:r>
              <a:rPr lang="en-US" dirty="0" smtClean="0"/>
              <a:t>1940s (1946):  National Food Guide (commonly called “The Basic Seven”)</a:t>
            </a:r>
          </a:p>
          <a:p>
            <a:pPr marL="228600" indent="-228600"/>
            <a:r>
              <a:rPr lang="en-US" dirty="0" smtClean="0"/>
              <a:t>1950s-1960s (1956):  Food for Fitness—A Daily Food Guide (commonly called “The Basic Four”)</a:t>
            </a:r>
          </a:p>
          <a:p>
            <a:pPr marL="228600" indent="-228600"/>
            <a:r>
              <a:rPr lang="en-US" dirty="0" smtClean="0"/>
              <a:t>1970s (1979):  Hassle-Free Guide to a Better Diet</a:t>
            </a:r>
          </a:p>
          <a:p>
            <a:pPr marL="228600" indent="-228600"/>
            <a:r>
              <a:rPr lang="en-US" dirty="0" smtClean="0"/>
              <a:t>1992:  Food Guide Pyramid</a:t>
            </a:r>
          </a:p>
          <a:p>
            <a:pPr marL="228600" indent="-228600"/>
            <a:r>
              <a:rPr lang="en-US" dirty="0" smtClean="0"/>
              <a:t>2005:  </a:t>
            </a:r>
            <a:r>
              <a:rPr lang="en-US" dirty="0" err="1" smtClean="0"/>
              <a:t>MyPyramid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362EA-EAD3-403E-9AFB-0ECBD1C28E9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1973B-46C2-4473-AB73-2D5378446775}" type="slidenum">
              <a:rPr lang="ar-SA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362EA-EAD3-403E-9AFB-0ECBD1C28E9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599C-0911-44CC-99AE-A414962A48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2697-7E4A-40AF-80FF-F1840248CD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BB05-2D06-4D53-A884-CE9BD2A5143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AE38F-58DE-4DDC-BD25-F21E598565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1755-C495-4635-BA2B-92E114871DD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704B-3C0A-4936-ACDD-47BCF903A3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A9208-3DD2-4161-9B6C-BBC39A7F3A1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2DA0-1987-4087-817C-463610437A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F743B-40AE-4843-B9BB-95A2ACC2627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4737-222D-4928-91F4-C03D623E5E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1E338-9253-4293-B6FB-5D8862DBDBD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87D69-9990-4A4B-BC1E-DF87DAE13B8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4728D-227E-4EEA-8EAA-56CA13A2C82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</a:t>
            </a:r>
            <a:r>
              <a:rPr lang="en-US" err="1">
                <a:solidFill>
                  <a:prstClr val="black">
                    <a:tint val="75000"/>
                  </a:prstClr>
                </a:solidFill>
              </a:rPr>
              <a:t>Mirmiran.SBMU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8F8B3-422F-4D24-AB8D-5674E65B61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49389-57FF-4A9A-AC69-29094CA8B42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CB1E-CDC9-4F85-9A3B-AECE9667E5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26932-92D4-4163-9CF5-A800C9A3A2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024D-A2BC-4FCD-A504-0A04F33C65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752D-0F77-4B4E-81A9-60C63937B93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0A83-A898-4C97-B9B4-ABF1922DCF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9E8C-02CD-48BA-A002-C518CD9FEEA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0CC1-EEF5-48BF-8809-6501AD5D32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00886-9B91-4D44-AC48-A7FED1F9CE3F}" type="datetimeFigureOut">
              <a:rPr lang="en-US" smtClean="0"/>
              <a:pPr/>
              <a:t>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C22A4-79D2-4056-BFA3-3FCC27F0F5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3F8B7-7C14-4B2E-B5AE-601708C6A88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Dr Mirmiran.SBMU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3DCB8E-8C58-4944-AFD5-3FEC8BF13F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google.com/imgres?imgurl=http://www.aboutus.org/Special/image/thumb/Wooden_food_groups_set.jpg&amp;imgrefurl=http://www.aboutus.org/BusyBeeToyStore.com&amp;usg=__jeWJS8_drFxq0KwxqRdc-FwVL8o=&amp;h=340&amp;w=500&amp;sz=85&amp;hl=fa&amp;start=71&amp;tbnid=DvCb9vYRH9d9wM:&amp;tbnh=88&amp;tbnw=130&amp;prev=/images?q=food+groups&amp;gbv=2&amp;ndsp=20&amp;hl=fa&amp;sa=N&amp;biw=1003&amp;start=6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emf"/><Relationship Id="rId18" Type="http://schemas.openxmlformats.org/officeDocument/2006/relationships/customXml" Target="../ink/ink8.xml"/><Relationship Id="rId3" Type="http://schemas.openxmlformats.org/officeDocument/2006/relationships/image" Target="file:///C:\WINDOWS\Desktop\New%20Folder\Untitled-1.jpg" TargetMode="External"/><Relationship Id="rId7" Type="http://schemas.openxmlformats.org/officeDocument/2006/relationships/image" Target="../media/image4.emf"/><Relationship Id="rId12" Type="http://schemas.openxmlformats.org/officeDocument/2006/relationships/customXml" Target="../ink/ink5.xml"/><Relationship Id="rId17" Type="http://schemas.openxmlformats.org/officeDocument/2006/relationships/image" Target="../media/image9.emf"/><Relationship Id="rId2" Type="http://schemas.openxmlformats.org/officeDocument/2006/relationships/image" Target="../media/image2.jpeg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emf"/><Relationship Id="rId5" Type="http://schemas.openxmlformats.org/officeDocument/2006/relationships/image" Target="../media/image3.emf"/><Relationship Id="rId15" Type="http://schemas.openxmlformats.org/officeDocument/2006/relationships/image" Target="../media/image8.emf"/><Relationship Id="rId10" Type="http://schemas.openxmlformats.org/officeDocument/2006/relationships/customXml" Target="../ink/ink4.xml"/><Relationship Id="rId19" Type="http://schemas.openxmlformats.org/officeDocument/2006/relationships/image" Target="../media/image10.emf"/><Relationship Id="rId4" Type="http://schemas.openxmlformats.org/officeDocument/2006/relationships/customXml" Target="../ink/ink1.xml"/><Relationship Id="rId9" Type="http://schemas.openxmlformats.org/officeDocument/2006/relationships/image" Target="../media/image5.emf"/><Relationship Id="rId14" Type="http://schemas.openxmlformats.org/officeDocument/2006/relationships/customXml" Target="../ink/ink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A6E8FD-27EF-4E45-818F-A8FB0BC662CD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4340" name="Picture 6" descr="C:\Documents and Settings\Guest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43000"/>
            <a:ext cx="533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57232"/>
            <a:ext cx="8229600" cy="1143000"/>
          </a:xfrm>
        </p:spPr>
        <p:txBody>
          <a:bodyPr rtlCol="0">
            <a:noAutofit/>
          </a:bodyPr>
          <a:lstStyle/>
          <a:p>
            <a:pPr marL="484632" rtl="1" eaLnBrk="1" fontAlgn="auto" hangingPunct="1">
              <a:spcAft>
                <a:spcPts val="0"/>
              </a:spcAft>
              <a:defRPr/>
            </a:pP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هرم راهنماي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الگوي</a:t>
            </a:r>
            <a:r>
              <a:rPr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  <a:r>
              <a:rPr lang="ar-SA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غذاي </a:t>
            </a:r>
            <a:r>
              <a:rPr lang="ar-SA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روزانه</a:t>
            </a:r>
            <a:r>
              <a:rPr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 </a:t>
            </a:r>
          </a:p>
        </p:txBody>
      </p:sp>
      <p:sp>
        <p:nvSpPr>
          <p:cNvPr id="38916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DE7B94-93F4-4A7F-B8D9-16E435E548E2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0661" name="Picture 2" descr="food_guide_pyram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05800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05200" y="6172201"/>
            <a:ext cx="22860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rtl="1">
              <a:defRPr/>
            </a:pPr>
            <a:r>
              <a:rPr lang="fa-IR" sz="1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Mitra" pitchFamily="2" charset="-78"/>
              </a:rPr>
              <a:t>گروه نان و غلات</a:t>
            </a:r>
          </a:p>
          <a:p>
            <a:pPr algn="ctr" rtl="1">
              <a:defRPr/>
            </a:pPr>
            <a:r>
              <a:rPr lang="fa-IR" sz="1200" b="1" cap="all" dirty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cs typeface="B Mitra" pitchFamily="2" charset="-78"/>
              </a:rPr>
              <a:t>11-6 واحد</a:t>
            </a:r>
            <a:endParaRPr lang="en-US" sz="1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cs typeface="B Mitra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092714"/>
            <a:ext cx="1295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سبزی ها</a:t>
            </a:r>
          </a:p>
          <a:p>
            <a:pPr algn="ct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5-3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7600" y="4168914"/>
            <a:ext cx="1066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میوه 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4-2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895600"/>
            <a:ext cx="1676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لبنیات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3-2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3025914"/>
            <a:ext cx="1219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گروه گوشت</a:t>
            </a:r>
          </a:p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3-2 واحد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1828800"/>
            <a:ext cx="14478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B Mitra" pitchFamily="2" charset="-78"/>
              </a:rPr>
              <a:t>محدودیت چربی و شکرهای افزودنی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  <a:cs typeface="B Mitra" pitchFamily="2" charset="-78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 bwMode="auto">
          <a:xfrm>
            <a:off x="323528" y="152400"/>
            <a:ext cx="8820472" cy="82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166718" y="1117616"/>
            <a:ext cx="8763000" cy="5168904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spcBef>
                <a:spcPts val="30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30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نان و غلات :</a:t>
            </a:r>
            <a:endParaRPr lang="fa-IR" sz="3000" dirty="0" smtClean="0">
              <a:solidFill>
                <a:srgbClr val="7030A0"/>
              </a:solidFill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1 برش نان تافتون، سنگك و بربري به اندازه يك كف دست (براي نان لواش 4 كف دست) = 30 گرم</a:t>
            </a:r>
            <a:endParaRPr lang="en-US" sz="2400" dirty="0" smtClean="0"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3</a:t>
            </a:r>
            <a:r>
              <a:rPr lang="fa-IR" sz="2400" spc="-150" dirty="0" smtClean="0">
                <a:cs typeface="B Nazanin" pitchFamily="2" charset="-78"/>
              </a:rPr>
              <a:t>0 گرم يا نصف ليوان </a:t>
            </a:r>
            <a:r>
              <a:rPr lang="fa-IR" sz="2400" dirty="0" smtClean="0">
                <a:cs typeface="B Nazanin" pitchFamily="2" charset="-78"/>
              </a:rPr>
              <a:t>غلات آماده خوردن (سريال) </a:t>
            </a:r>
            <a:endParaRPr lang="fa-IR" sz="2400" spc="-150" dirty="0" smtClean="0">
              <a:cs typeface="B Nazanin" pitchFamily="2" charset="-78"/>
            </a:endParaRP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 1يک دوم ليوان برنج و انواع ماكاروني پخته شده </a:t>
            </a:r>
          </a:p>
          <a:p>
            <a:pPr lvl="1" algn="just" rtl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يک چهارم ليوان غلات خام 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z="2400" dirty="0" smtClean="0">
                <a:cs typeface="B Nazanin" pitchFamily="2" charset="-78"/>
              </a:rPr>
              <a:t>3 تا4 عدد كراكر كوچك يا 2 عدد كراكر بزرگ</a:t>
            </a:r>
          </a:p>
          <a:p>
            <a:pPr algn="just" rtl="1">
              <a:lnSpc>
                <a:spcPct val="90000"/>
              </a:lnSpc>
              <a:spcBef>
                <a:spcPts val="4200"/>
              </a:spcBef>
              <a:buClr>
                <a:srgbClr val="0070C0"/>
              </a:buClr>
              <a:buNone/>
              <a:defRPr/>
            </a:pPr>
            <a:r>
              <a:rPr lang="fa-IR" sz="30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لبنیات:</a:t>
            </a:r>
          </a:p>
          <a:p>
            <a:pPr lvl="1" algn="r" rtl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z="2400" dirty="0" smtClean="0">
                <a:cs typeface="B Nazanin" pitchFamily="2" charset="-78"/>
              </a:rPr>
              <a:t>1 ليوان شير يا ماست </a:t>
            </a:r>
            <a:endParaRPr lang="en-US" sz="2400" dirty="0" smtClean="0">
              <a:cs typeface="B Nazanin" pitchFamily="2" charset="-78"/>
            </a:endParaRPr>
          </a:p>
          <a:p>
            <a:pPr lvl="1" algn="r" rtl="1">
              <a:lnSpc>
                <a:spcPct val="90000"/>
              </a:lnSpc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z="2400" dirty="0" smtClean="0">
                <a:cs typeface="B Nazanin" pitchFamily="2" charset="-78"/>
              </a:rPr>
              <a:t>45 گرم پنير معمولي </a:t>
            </a: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0070C0"/>
              </a:buClr>
              <a:buNone/>
              <a:defRPr/>
            </a:pPr>
            <a:endParaRPr lang="en-US" sz="2400" dirty="0" smtClean="0">
              <a:cs typeface="B Nazanin" pitchFamily="2" charset="-78"/>
            </a:endParaRPr>
          </a:p>
          <a:p>
            <a:pPr lvl="1" algn="just" rtl="1" eaLnBrk="1" fontAlgn="auto" hangingPunct="1">
              <a:spcAft>
                <a:spcPts val="0"/>
              </a:spcAft>
              <a:buClr>
                <a:srgbClr val="FF0000"/>
              </a:buClr>
              <a:buFont typeface="Verdana" pitchFamily="34" charset="0"/>
              <a:buNone/>
              <a:defRPr/>
            </a:pPr>
            <a:endParaRPr lang="en-US" sz="2400" dirty="0" smtClean="0">
              <a:cs typeface="B Nazanin" pitchFamily="2" charset="-78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50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4D557D-0045-4813-A5B0-2B7E1B97685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52400" y="71414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251520" y="1215562"/>
            <a:ext cx="8568952" cy="4949742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سبزيها:</a:t>
            </a: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ليوان سبزيهاي خام برگدار مانند اسفناج و كاهو 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spc="-150" dirty="0" smtClean="0">
                <a:cs typeface="B Nazanin" pitchFamily="2" charset="-78"/>
              </a:rPr>
              <a:t>نصف ليوان سبزيهاي پخته يا خ</a:t>
            </a:r>
            <a:r>
              <a:rPr lang="fa-IR" dirty="0" smtClean="0">
                <a:cs typeface="B Nazanin" pitchFamily="2" charset="-78"/>
              </a:rPr>
              <a:t>ام خرد شده مانند هويج خرد شده يا قارچ پخته</a:t>
            </a:r>
            <a:endParaRPr lang="en-US" spc="-150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نصف  ليوان نخود سبز، ذرت، نخود، لوبيا چيتي، </a:t>
            </a:r>
            <a:r>
              <a:rPr lang="fa-IR" spc="-150" dirty="0" smtClean="0">
                <a:cs typeface="B Nazanin" pitchFamily="2" charset="-78"/>
              </a:rPr>
              <a:t>عدس </a:t>
            </a:r>
            <a:r>
              <a:rPr lang="fa-IR" dirty="0" smtClean="0">
                <a:cs typeface="B Nazanin" pitchFamily="2" charset="-78"/>
              </a:rPr>
              <a:t>و جوانه گندم</a:t>
            </a:r>
            <a:r>
              <a:rPr lang="en-US" dirty="0" smtClean="0">
                <a:cs typeface="B Nazanin" pitchFamily="2" charset="-78"/>
              </a:rPr>
              <a:t> </a:t>
            </a:r>
            <a:endParaRPr lang="fa-IR" dirty="0" smtClean="0">
              <a:cs typeface="B Nazanin" pitchFamily="2" charset="-78"/>
            </a:endParaRPr>
          </a:p>
          <a:p>
            <a:pPr lvl="1" indent="-382588" algn="r" rt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سه چهارم ليوان عصاره يا آب سبزيها 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عدد گوجه فرنگي متوسط</a:t>
            </a:r>
            <a:endParaRPr lang="en-US" dirty="0" smtClean="0">
              <a:cs typeface="B Nazanin" pitchFamily="2" charset="-78"/>
            </a:endParaRPr>
          </a:p>
          <a:p>
            <a:pPr lvl="1" indent="-382588" algn="r" rtl="1">
              <a:lnSpc>
                <a:spcPct val="150000"/>
              </a:lnSpc>
              <a:spcBef>
                <a:spcPct val="0"/>
              </a:spcBef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fa-IR" dirty="0" smtClean="0">
                <a:cs typeface="B Nazanin" pitchFamily="2" charset="-78"/>
              </a:rPr>
              <a:t>1 عدد سيب زميني پخته شده متوسط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46085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C8C321-DA1F-4C8F-B97C-33B3F49F977F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 rtlCol="0">
            <a:normAutofit/>
          </a:bodyPr>
          <a:lstStyle/>
          <a:p>
            <a:pPr algn="just" rtl="1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0070C0"/>
              </a:buClr>
              <a:buFont typeface="Wingdings 2" pitchFamily="18" charset="2"/>
              <a:buNone/>
              <a:defRPr/>
            </a:pPr>
            <a:r>
              <a:rPr lang="fa-IR" sz="28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ميوه ها :</a:t>
            </a:r>
          </a:p>
          <a:p>
            <a:pPr lvl="1" algn="r" rt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1 عدد ميوه متوسط، مانند سيب، پرتقال، هلو و نصف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گريپ فروت</a:t>
            </a:r>
            <a:endParaRPr lang="en-US" dirty="0" smtClean="0">
              <a:cs typeface="B Nazanin" pitchFamily="2" charset="-78"/>
            </a:endParaRPr>
          </a:p>
          <a:p>
            <a:pPr lvl="1" algn="r" rtl="1" eaLnBrk="1" fontAlgn="auto" hangingPunct="1">
              <a:lnSpc>
                <a:spcPct val="80000"/>
              </a:lnSpc>
              <a:spcBef>
                <a:spcPts val="18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1 برش هندوانه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يک چهارم طالبي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سه چهارم  ليوان آب ميوه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       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dirty="0" smtClean="0">
                <a:cs typeface="B Nazanin" pitchFamily="2" charset="-78"/>
              </a:rPr>
              <a:t>نصف ليوان توت يا ميوه‌‌هاي ريز مانند انگور و انار</a:t>
            </a:r>
            <a:endParaRPr lang="en-US" dirty="0" smtClean="0">
              <a:cs typeface="B Nazanin" pitchFamily="2" charset="-78"/>
            </a:endParaRP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pc="-150" dirty="0" smtClean="0">
                <a:cs typeface="B Nazanin" pitchFamily="2" charset="-78"/>
              </a:rPr>
              <a:t>نصف ليوان كمپوت، ميوه هاي پخته شده يا قطعه قطعه شده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lvl="1" algn="r" rtl="1" eaLnBrk="1" fontAlgn="auto" hangingPunct="1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Font typeface="Wingdings 2" pitchFamily="18" charset="2"/>
              <a:buChar char="P"/>
              <a:defRPr/>
            </a:pPr>
            <a:r>
              <a:rPr lang="fa-IR" spc="-150" dirty="0" smtClean="0">
                <a:cs typeface="B Nazanin" pitchFamily="2" charset="-78"/>
              </a:rPr>
              <a:t>نصف ليوان خشكبار (انواع برگه، كشمش، توت و انجير خشك)</a:t>
            </a:r>
            <a:r>
              <a:rPr lang="en-US" spc="-150" dirty="0" smtClean="0">
                <a:cs typeface="B Nazanin" pitchFamily="2" charset="-78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9FF33"/>
              </a:buClr>
              <a:defRPr/>
            </a:pPr>
            <a:endParaRPr lang="en-US" dirty="0" smtClean="0"/>
          </a:p>
          <a:p>
            <a:pPr algn="just" rtl="1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99FF33"/>
              </a:buClr>
              <a:buFont typeface="Wingdings 2" pitchFamily="18" charset="2"/>
              <a:buNone/>
              <a:defRPr/>
            </a:pPr>
            <a:endParaRPr lang="en-US" sz="2400" dirty="0" smtClean="0">
              <a:solidFill>
                <a:srgbClr val="FBD0E4"/>
              </a:solidFill>
              <a:cs typeface="Mitra" pitchFamily="2" charset="-78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FF00"/>
              </a:buClr>
              <a:defRPr/>
            </a:pPr>
            <a:endParaRPr lang="en-US" sz="2400" dirty="0" smtClean="0"/>
          </a:p>
        </p:txBody>
      </p:sp>
      <p:sp>
        <p:nvSpPr>
          <p:cNvPr id="4710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9DC0BD-43CA-4F03-973D-65541AD83AB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1" name="Title 6"/>
          <p:cNvSpPr txBox="1">
            <a:spLocks/>
          </p:cNvSpPr>
          <p:nvPr/>
        </p:nvSpPr>
        <p:spPr bwMode="auto">
          <a:xfrm>
            <a:off x="1524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304800" y="1331929"/>
            <a:ext cx="8534400" cy="4525963"/>
          </a:xfrm>
        </p:spPr>
        <p:txBody>
          <a:bodyPr/>
          <a:lstStyle/>
          <a:p>
            <a:pPr algn="just" rtl="1" eaLnBrk="1" hangingPunct="1">
              <a:spcBef>
                <a:spcPts val="600"/>
              </a:spcBef>
              <a:buClr>
                <a:srgbClr val="0070C0"/>
              </a:buClr>
              <a:buFont typeface="Wingdings 2" pitchFamily="18" charset="2"/>
              <a:buNone/>
            </a:pPr>
            <a:r>
              <a:rPr lang="fa-IR" sz="2400" b="1" dirty="0" smtClean="0">
                <a:solidFill>
                  <a:srgbClr val="7030A0"/>
                </a:solidFill>
                <a:cs typeface="B Nazanin" pitchFamily="2" charset="-78"/>
              </a:rPr>
              <a:t>يک واحد از گروه گوشت:</a:t>
            </a:r>
          </a:p>
          <a:p>
            <a:pPr algn="just" rtl="1" eaLnBrk="1" hangingPunct="1">
              <a:spcBef>
                <a:spcPct val="0"/>
              </a:spcBef>
              <a:buClr>
                <a:srgbClr val="0070C0"/>
              </a:buClr>
              <a:buFont typeface="Wingdings 2" pitchFamily="18" charset="2"/>
              <a:buChar char=""/>
            </a:pPr>
            <a:r>
              <a:rPr lang="fa-IR" sz="2400" dirty="0" smtClean="0">
                <a:cs typeface="B Nazanin" pitchFamily="2" charset="-78"/>
              </a:rPr>
              <a:t>1 اونس گوشت: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نصف ليوان </a:t>
            </a:r>
            <a:r>
              <a:rPr lang="fa-IR" sz="2000" dirty="0" smtClean="0">
                <a:cs typeface="B Nazanin" pitchFamily="2" charset="-78"/>
              </a:rPr>
              <a:t>حبوبات پخته شده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يك</a:t>
            </a:r>
            <a:r>
              <a:rPr lang="fa-IR" sz="2000" dirty="0" smtClean="0">
                <a:cs typeface="B Nazanin" pitchFamily="2" charset="-78"/>
              </a:rPr>
              <a:t> تخم مرغ </a:t>
            </a:r>
          </a:p>
          <a:p>
            <a:pPr lvl="2" algn="just" rtl="1" eaLnBrk="1" hangingPunct="1">
              <a:buClr>
                <a:srgbClr val="0070C0"/>
              </a:buClr>
            </a:pPr>
            <a:r>
              <a:rPr lang="fa-IR" sz="2000" dirty="0" smtClean="0">
                <a:cs typeface="B Nazanin" pitchFamily="2" charset="-78"/>
              </a:rPr>
              <a:t> </a:t>
            </a:r>
            <a:r>
              <a:rPr lang="fa-IR" sz="2000" b="1" i="1" dirty="0" smtClean="0">
                <a:cs typeface="B Nazanin" pitchFamily="2" charset="-78"/>
              </a:rPr>
              <a:t>2ق غ</a:t>
            </a:r>
            <a:r>
              <a:rPr lang="fa-IR" sz="2000" dirty="0" smtClean="0">
                <a:cs typeface="B Nazanin" pitchFamily="2" charset="-78"/>
              </a:rPr>
              <a:t> كره بادام زميني</a:t>
            </a:r>
            <a:endParaRPr lang="en-US" sz="2000" dirty="0" smtClean="0">
              <a:cs typeface="B Nazanin" pitchFamily="2" charset="-78"/>
            </a:endParaRPr>
          </a:p>
          <a:p>
            <a:pPr algn="just" rtl="1" eaLnBrk="1" hangingPunct="1">
              <a:buClr>
                <a:srgbClr val="0070C0"/>
              </a:buClr>
              <a:buFont typeface="Wingdings 2" pitchFamily="18" charset="2"/>
              <a:buChar char=""/>
            </a:pPr>
            <a:r>
              <a:rPr lang="fa-IR" sz="2400" dirty="0" smtClean="0">
                <a:cs typeface="B Nazanin" pitchFamily="2" charset="-78"/>
              </a:rPr>
              <a:t>2-3 اونس:</a:t>
            </a:r>
          </a:p>
          <a:p>
            <a:pPr lvl="2" algn="just" rtl="1" eaLnBrk="1" hangingPunct="1">
              <a:spcBef>
                <a:spcPct val="0"/>
              </a:spcBef>
              <a:buClr>
                <a:srgbClr val="0070C0"/>
              </a:buClr>
            </a:pPr>
            <a:r>
              <a:rPr lang="fa-IR" sz="2000" b="1" i="1" dirty="0" smtClean="0">
                <a:cs typeface="B Nazanin" pitchFamily="2" charset="-78"/>
              </a:rPr>
              <a:t> </a:t>
            </a:r>
            <a:r>
              <a:rPr lang="fa-IR" sz="2000" dirty="0" smtClean="0">
                <a:cs typeface="B Nazanin" pitchFamily="2" charset="-78"/>
              </a:rPr>
              <a:t>60-90 گـرم گوشـت قـرمز, ماكيـان و ماهي لخـم (بدون استـخوان) پخـته شـده</a:t>
            </a:r>
            <a:endParaRPr lang="fa-IR" sz="1200" dirty="0" smtClean="0"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  <a:buClr>
                <a:srgbClr val="C00000"/>
              </a:buClr>
              <a:buFont typeface="Wingdings 2" pitchFamily="18" charset="2"/>
              <a:buNone/>
            </a:pPr>
            <a:endParaRPr lang="en-US" sz="2800" dirty="0" smtClean="0">
              <a:solidFill>
                <a:srgbClr val="B2E389"/>
              </a:solidFill>
              <a:cs typeface="B Nazanin" pitchFamily="2" charset="-78"/>
            </a:endParaRPr>
          </a:p>
          <a:p>
            <a:pPr algn="just" rtl="1" eaLnBrk="1" hangingPunct="1">
              <a:lnSpc>
                <a:spcPct val="150000"/>
              </a:lnSpc>
            </a:pPr>
            <a:endParaRPr lang="en-US" sz="2800" dirty="0" smtClean="0">
              <a:cs typeface="B Nazanin" pitchFamily="2" charset="-78"/>
            </a:endParaRPr>
          </a:p>
          <a:p>
            <a:pPr eaLnBrk="1" hangingPunct="1"/>
            <a:endParaRPr lang="en-US" sz="2800" dirty="0" smtClean="0">
              <a:cs typeface="B Nazanin" pitchFamily="2" charset="-78"/>
            </a:endParaRPr>
          </a:p>
        </p:txBody>
      </p:sp>
      <p:sp>
        <p:nvSpPr>
          <p:cNvPr id="4813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9CBC88-493A-4A19-852F-87B80EB1FAC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 bwMode="auto">
          <a:xfrm>
            <a:off x="8793163" y="6553200"/>
            <a:ext cx="503237" cy="3810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1E8254FB-08C6-406C-BE20-9A6BFA562611}" type="slidenum">
              <a:rPr lang="en-US" sz="1200" b="1">
                <a:solidFill>
                  <a:schemeClr val="bg1"/>
                </a:solidFill>
                <a:latin typeface="+mn-lt"/>
                <a:cs typeface="+mn-cs"/>
              </a:rPr>
              <a:pPr algn="ctr">
                <a:defRPr/>
              </a:pPr>
              <a:t>14</a:t>
            </a:fld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 bwMode="auto">
          <a:xfrm>
            <a:off x="107504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06762"/>
          </a:xfrm>
        </p:spPr>
        <p:txBody>
          <a:bodyPr/>
          <a:lstStyle/>
          <a:p>
            <a:pPr algn="just" rtl="1" eaLnBrk="1" hangingPunct="1">
              <a:lnSpc>
                <a:spcPct val="150000"/>
              </a:lnSpc>
              <a:spcAft>
                <a:spcPts val="2400"/>
              </a:spcAft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تامين کننده کالري رژيم</a:t>
            </a:r>
          </a:p>
          <a:p>
            <a:pPr algn="just" rtl="1" eaLnBrk="1" hangingPunct="1"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b="1" i="1" dirty="0" smtClean="0">
                <a:solidFill>
                  <a:srgbClr val="FF0000"/>
                </a:solidFill>
                <a:cs typeface="B Nazanin" pitchFamily="2" charset="-78"/>
              </a:rPr>
              <a:t>غذاهاي غني از چربي </a:t>
            </a:r>
            <a:r>
              <a:rPr lang="fa-IR" sz="2400" dirty="0" smtClean="0">
                <a:cs typeface="B Nazanin" pitchFamily="2" charset="-78"/>
              </a:rPr>
              <a:t>شامل </a:t>
            </a:r>
            <a:r>
              <a:rPr lang="fa-IR" sz="2400" u="sng" dirty="0" smtClean="0">
                <a:cs typeface="B Nazanin" pitchFamily="2" charset="-78"/>
              </a:rPr>
              <a:t>كره, مارگارين, سس سالاد, روغنها, مايونز, خامه, پنير خامه‌اي, سرشير, انواع سس‌ها و چيپس سيب زميني </a:t>
            </a:r>
            <a:r>
              <a:rPr lang="fa-IR" sz="2400" dirty="0" smtClean="0">
                <a:cs typeface="B Nazanin" pitchFamily="2" charset="-78"/>
              </a:rPr>
              <a:t>مي‌باشند</a:t>
            </a:r>
            <a:endParaRPr lang="en-US" sz="2400" dirty="0" smtClean="0">
              <a:cs typeface="B Nazanin" pitchFamily="2" charset="-78"/>
            </a:endParaRPr>
          </a:p>
          <a:p>
            <a:pPr algn="just" rtl="1" eaLnBrk="1" hangingPunct="1">
              <a:spcBef>
                <a:spcPts val="48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fa-IR" sz="2400" b="1" i="1" dirty="0" smtClean="0">
                <a:solidFill>
                  <a:srgbClr val="FF0000"/>
                </a:solidFill>
                <a:cs typeface="B Nazanin" pitchFamily="2" charset="-78"/>
              </a:rPr>
              <a:t>غذاهاي غني از شكر </a:t>
            </a:r>
            <a:r>
              <a:rPr lang="fa-IR" sz="2400" dirty="0" smtClean="0">
                <a:cs typeface="B Nazanin" pitchFamily="2" charset="-78"/>
              </a:rPr>
              <a:t>عبارتند از </a:t>
            </a:r>
            <a:r>
              <a:rPr lang="fa-IR" sz="2400" u="sng" dirty="0" smtClean="0">
                <a:cs typeface="B Nazanin" pitchFamily="2" charset="-78"/>
              </a:rPr>
              <a:t>آب نبات, شكلات, شيريني‌ها, كيك و نوشابه‌هاي گازدار, شربت‌ها, ژله, انواع دسرها, مرباها, شكر و عسل </a:t>
            </a:r>
            <a:endParaRPr lang="en-US" sz="2400" u="sng" dirty="0" smtClean="0">
              <a:cs typeface="B Nazanin" pitchFamily="2" charset="-78"/>
            </a:endParaRPr>
          </a:p>
        </p:txBody>
      </p:sp>
      <p:sp>
        <p:nvSpPr>
          <p:cNvPr id="5018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C536F6-F218-44C4-BE1A-E6A415B28A1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6" name="Oval 5"/>
          <p:cNvSpPr/>
          <p:nvPr/>
        </p:nvSpPr>
        <p:spPr>
          <a:xfrm>
            <a:off x="142844" y="1285860"/>
            <a:ext cx="8929718" cy="164307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>
              <a:lnSpc>
                <a:spcPct val="150000"/>
              </a:lnSpc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fa-IR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براي </a:t>
            </a:r>
            <a:r>
              <a:rPr lang="fa-IR" sz="2400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چربي‌ها، روغن‌ها و شيريني‌ها </a:t>
            </a:r>
            <a:r>
              <a:rPr lang="fa-IR" sz="2400" b="1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990033"/>
                </a:solidFill>
                <a:cs typeface="B Nazanin" pitchFamily="2" charset="-78"/>
              </a:rPr>
              <a:t>واحدي پيشنهاد نشده است زيرا مواد مغذي كمي را شامل مي‌شوند 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1524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 rtlCol="0">
            <a:noAutofit/>
          </a:bodyPr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200" b="1" spc="-150" dirty="0" smtClean="0">
                <a:solidFill>
                  <a:srgbClr val="00B050"/>
                </a:solidFill>
                <a:cs typeface="B Nazanin" pitchFamily="2" charset="-78"/>
              </a:rPr>
              <a:t>مقدار واحد مصرفی غذا در افراد با فعاليت بدنی مختلف</a:t>
            </a:r>
            <a:endParaRPr sz="3200" b="1" spc="-150" dirty="0">
              <a:solidFill>
                <a:srgbClr val="00B050"/>
              </a:solidFill>
              <a:cs typeface="B Nazanin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865313"/>
          <a:ext cx="8229600" cy="4715777"/>
        </p:xfrm>
        <a:graphic>
          <a:graphicData uri="http://schemas.openxmlformats.org/drawingml/2006/table">
            <a:tbl>
              <a:tblPr/>
              <a:tblGrid>
                <a:gridCol w="1446610"/>
                <a:gridCol w="2112509"/>
                <a:gridCol w="1774881"/>
                <a:gridCol w="2895600"/>
              </a:tblGrid>
              <a:tr h="9175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پسران نوجوان,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مردان فعال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كودكان بالاتر از 6 سال، دختران نوجوان، زنان فعال و اغلب مردان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زنان كم تحرك، كودكان 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6-2 سال،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بعضي بزرگسالان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گروههاي غذائي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4794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2800 </a:t>
                      </a:r>
                      <a:r>
                        <a:rPr kumimoji="0" lang="ar-S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كالري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2200 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كالري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1600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 كالري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ميزان كالري 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2891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نان،غلات،برنج و ماكاروني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5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سبزيها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618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4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ميوه‌ها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447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2-3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شير، ماست و پنير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697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 (6 اونس)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گروه گوشت قرمز، گوشت پرندگان، ماهي، حبوبات خشك، تخم مرغ و آجيل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93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73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53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چربي(گرم)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1451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14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10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B Nazanin" pitchFamily="2" charset="-78"/>
                        </a:rPr>
                        <a:t>قندهاي اضافه(قاشق مرباخوري)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marL="94957" marR="949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12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5690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E5449-E86A-4F92-AB32-C8E67F86F63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" y="152400"/>
            <a:ext cx="899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con’t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-1"/>
            <a:ext cx="9144000" cy="695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447800"/>
          </a:xfrm>
        </p:spPr>
        <p:txBody>
          <a:bodyPr/>
          <a:lstStyle/>
          <a:p>
            <a:pPr rtl="0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Contents of 2010 Dietary Guidelines 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81000" y="1606550"/>
            <a:ext cx="8610600" cy="4794250"/>
          </a:xfrm>
        </p:spPr>
        <p:txBody>
          <a:bodyPr/>
          <a:lstStyle/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1: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2: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Balancing calories to manage weight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3: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 and food components to reduce 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4: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Foods and nutrients to increase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5: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Building healthy eating Patterns</a:t>
            </a:r>
            <a:endParaRPr lang="en-US" sz="28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spcAft>
                <a:spcPts val="18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Chapter 6: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Helping individuals make healthy choices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A1279-CAAE-4B89-A210-623342386DE8}" type="slidenum">
              <a:rPr lang="ar-SA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49362"/>
          </a:xfrm>
        </p:spPr>
        <p:txBody>
          <a:bodyPr/>
          <a:lstStyle/>
          <a:p>
            <a:pPr algn="l" rtl="0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2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Balancing calories to Manage weight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02162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explains the concept of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calorie balance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Describes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environmental factors</a:t>
            </a: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relating the epidemic of overweight and obesity</a:t>
            </a:r>
          </a:p>
          <a:p>
            <a:pPr algn="l" rtl="0">
              <a:spcBef>
                <a:spcPct val="0"/>
              </a:spcBef>
              <a:spcAft>
                <a:spcPts val="2400"/>
              </a:spcAft>
            </a:pPr>
            <a:r>
              <a:rPr lang="en-US" sz="36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discusses </a:t>
            </a:r>
            <a:r>
              <a:rPr lang="en-US" sz="3600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diet and physical activity 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92E6B-92BC-48AE-B6D9-4699EC27B63C}" type="slidenum">
              <a:rPr lang="ar-SA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4"/>
          <p:cNvSpPr>
            <a:spLocks noGrp="1"/>
          </p:cNvSpPr>
          <p:nvPr>
            <p:ph idx="1"/>
          </p:nvPr>
        </p:nvSpPr>
        <p:spPr>
          <a:xfrm>
            <a:off x="304800" y="285728"/>
            <a:ext cx="8458200" cy="6215106"/>
          </a:xfrm>
        </p:spPr>
        <p:txBody>
          <a:bodyPr rtlCol="0">
            <a:normAutofit fontScale="92500" lnSpcReduction="10000"/>
          </a:bodyPr>
          <a:lstStyle/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3600" b="1" i="1" dirty="0" smtClean="0">
                <a:solidFill>
                  <a:srgbClr val="FF0000"/>
                </a:solidFill>
                <a:cs typeface="B Nazanin" pitchFamily="2" charset="-78"/>
              </a:rPr>
              <a:t>پنجمین کارگاه آموزشی درمان چاقی در بزرگسالان</a:t>
            </a: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fa-IR" sz="5600" b="1" i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a-IR" sz="5600" b="1" i="1" dirty="0" smtClean="0">
                <a:solidFill>
                  <a:srgbClr val="FF0000"/>
                </a:solidFill>
                <a:cs typeface="B Nazanin" pitchFamily="2" charset="-78"/>
              </a:rPr>
              <a:t>تنظیم برنامه غذایی مناسب</a:t>
            </a:r>
            <a:endParaRPr lang="en-US" sz="5600" dirty="0">
              <a:solidFill>
                <a:srgbClr val="FF0000"/>
              </a:solidFill>
              <a:cs typeface="B Nazanin" pitchFamily="2" charset="-78"/>
            </a:endParaRPr>
          </a:p>
          <a:p>
            <a:pPr algn="ctr" rtl="1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3800" b="1" dirty="0" smtClean="0">
                <a:solidFill>
                  <a:srgbClr val="00B050"/>
                </a:solidFill>
                <a:cs typeface="B Nazanin" pitchFamily="2" charset="-78"/>
              </a:rPr>
              <a:t>فیروزه حسینی</a:t>
            </a:r>
          </a:p>
          <a:p>
            <a:pPr algn="ctr" rtl="1" eaLnBrk="1" fontAlgn="auto" hangingPunct="1">
              <a:lnSpc>
                <a:spcPct val="120000"/>
              </a:lnSpc>
              <a:spcBef>
                <a:spcPts val="24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3800" b="1" dirty="0" smtClean="0">
                <a:solidFill>
                  <a:srgbClr val="00B050"/>
                </a:solidFill>
                <a:cs typeface="B Nazanin" pitchFamily="2" charset="-78"/>
              </a:rPr>
              <a:t>گلاله اصغری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fa-IR" sz="2100" b="1" dirty="0" smtClean="0">
              <a:cs typeface="B Nazanin" pitchFamily="2" charset="-78"/>
            </a:endParaRP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مرکز تحقیقات تغذیه و غدد درون ریز</a:t>
            </a:r>
          </a:p>
          <a:p>
            <a:pPr algn="ctr" rtl="1" eaLnBrk="1" fontAlgn="auto" hangingPunct="1">
              <a:spcBef>
                <a:spcPts val="600"/>
              </a:spcBef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پژوهشکده علوم غدد درون ریز و متابولیسم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Mitra" pitchFamily="2" charset="-78"/>
              </a:rPr>
              <a:t>دانشگاه علوم پزشکی شهید بهشتی</a:t>
            </a:r>
          </a:p>
          <a:p>
            <a:pPr algn="ctr" rtl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fa-IR" sz="2100" b="1" dirty="0" smtClean="0">
                <a:cs typeface="B Nazanin" pitchFamily="2" charset="-78"/>
              </a:rPr>
              <a:t>26 دی 1391</a:t>
            </a:r>
            <a:endParaRPr lang="fa-IR" sz="2400" b="1" dirty="0" smtClean="0">
              <a:cs typeface="B Nazanin" pitchFamily="2" charset="-78"/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EEE7CE-100A-4FED-9BAE-22B4A2132B78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3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Foods and food components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41806"/>
            <a:ext cx="8748712" cy="5643578"/>
          </a:xfrm>
        </p:spPr>
        <p:txBody>
          <a:bodyPr>
            <a:normAutofit fontScale="85000" lnSpcReduction="20000"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Focuses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several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dietary components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that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individuals generally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consume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excess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compared to recommendations. </a:t>
            </a:r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3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  <a:endParaRPr lang="en-US" sz="3600" i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solid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US" sz="36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major sources of saturated fats and trans fats</a:t>
            </a:r>
            <a:r>
              <a:rPr lang="en-US" sz="3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33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cholesterol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8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added sugars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refined grains</a:t>
            </a:r>
          </a:p>
          <a:p>
            <a:pPr lvl="1"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  <a:defRPr/>
            </a:pP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for individuals </a:t>
            </a:r>
            <a:r>
              <a:rPr lang="en-US" sz="41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consume </a:t>
            </a:r>
            <a:r>
              <a:rPr lang="en-US" sz="36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alcohol </a:t>
            </a:r>
            <a:endParaRPr lang="en-US" sz="31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6741A3-0C25-4AC5-BB97-A9F4B548C5FF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algn="l" rtl="0"/>
            <a:r>
              <a:rPr lang="en-US" sz="200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4 </a:t>
            </a: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Foods and nutrients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increase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038" y="1285860"/>
            <a:ext cx="8629680" cy="5256212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12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Focuses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nutritious foods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that are recommended for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nutrient adequacy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disease prevention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overall good health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Font typeface="Arial" charset="0"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Include: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vegetables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fruits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whole grains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fat-free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or low-fat milk and milk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tabLst>
                <a:tab pos="6373813" algn="l"/>
              </a:tabLst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protein foods: </a:t>
            </a:r>
            <a:r>
              <a:rPr lang="en-US" sz="23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seafood</a:t>
            </a:r>
            <a:r>
              <a:rPr lang="en-US" sz="23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lean meat and poultry, eggs, beans and peas, soy products, and </a:t>
            </a:r>
            <a:r>
              <a:rPr lang="en-US" sz="3100" u="sng" dirty="0">
                <a:solidFill>
                  <a:srgbClr val="FFFF00"/>
                </a:solidFill>
                <a:cs typeface="B Nazanin" pitchFamily="2" charset="-78"/>
              </a:rPr>
              <a:t>unsalted nuts and </a:t>
            </a:r>
            <a:r>
              <a:rPr lang="en-US" sz="3100" u="sng" dirty="0" smtClean="0">
                <a:solidFill>
                  <a:srgbClr val="FFFF00"/>
                </a:solidFill>
                <a:cs typeface="B Nazanin" pitchFamily="2" charset="-78"/>
              </a:rPr>
              <a:t>seeds</a:t>
            </a:r>
            <a:r>
              <a:rPr lang="en-US" sz="3100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endParaRPr lang="en-US" dirty="0" smtClean="0">
              <a:solidFill>
                <a:srgbClr val="FFFF00"/>
              </a:solidFill>
              <a:cs typeface="B Nazanin" pitchFamily="2" charset="-78"/>
            </a:endParaRP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sz="3100" b="1" dirty="0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oils</a:t>
            </a:r>
            <a:endParaRPr lang="en-US" b="1" dirty="0" smtClean="0">
              <a:solidFill>
                <a:srgbClr val="66FF33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120000"/>
              </a:lnSpc>
              <a:buClr>
                <a:srgbClr val="66FF33"/>
              </a:buCl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nutrients 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of public health </a:t>
            </a:r>
            <a:r>
              <a:rPr lang="en-US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concern including: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potassium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dietary</a:t>
            </a:r>
            <a:r>
              <a:rPr lang="en-US" sz="3100" dirty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31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vitamin</a:t>
            </a:r>
            <a:r>
              <a:rPr lang="en-US" sz="31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120000"/>
              </a:lnSpc>
              <a:buFont typeface="Arial" charset="0"/>
              <a:buChar char="•"/>
              <a:defRPr/>
            </a:pPr>
            <a:endParaRPr lang="en-US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45E790-0057-47FF-9A5B-A3FE59BF0652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5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Building healthy eating Patterns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798638"/>
            <a:ext cx="8229600" cy="4525962"/>
          </a:xfrm>
        </p:spPr>
        <p:txBody>
          <a:bodyPr/>
          <a:lstStyle/>
          <a:p>
            <a:pPr algn="l" rtl="0">
              <a:spcBef>
                <a:spcPct val="0"/>
              </a:spcBef>
              <a:spcAft>
                <a:spcPts val="2400"/>
              </a:spcAft>
              <a:buSzPct val="80000"/>
              <a:buFont typeface="Wingdings" pitchFamily="2" charset="2"/>
              <a:buChar char="§"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recommendations in earlier chapters combined into a </a:t>
            </a: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healthy eating pattern</a:t>
            </a: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buSzPct val="80000"/>
              <a:buFont typeface="Wingdings" pitchFamily="2" charset="2"/>
              <a:buChar char="§"/>
            </a:pPr>
            <a:r>
              <a:rPr lang="en-US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Healthy eating patterns: </a:t>
            </a:r>
          </a:p>
          <a:p>
            <a:pPr lvl="1" algn="l" rtl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USDA Food Patterns </a:t>
            </a:r>
          </a:p>
          <a:p>
            <a:pPr lvl="1" algn="l" rtl="0">
              <a:spcBef>
                <a:spcPct val="0"/>
              </a:spcBef>
              <a:spcAft>
                <a:spcPts val="1800"/>
              </a:spcAft>
              <a:buFont typeface="Wingdings" pitchFamily="2" charset="2"/>
              <a:buChar char="ü"/>
            </a:pPr>
            <a:r>
              <a:rPr lang="en-US" smtClean="0">
                <a:solidFill>
                  <a:srgbClr val="66FF33"/>
                </a:solidFill>
                <a:latin typeface="Times New Roman" pitchFamily="18" charset="0"/>
                <a:cs typeface="Times New Roman" pitchFamily="18" charset="0"/>
              </a:rPr>
              <a:t> DASH Eating Plan </a:t>
            </a:r>
          </a:p>
          <a:p>
            <a:pPr algn="l" rtl="0">
              <a:spcBef>
                <a:spcPct val="0"/>
              </a:spcBef>
              <a:spcAft>
                <a:spcPts val="1800"/>
              </a:spcAft>
              <a:buFont typeface="Arial" pitchFamily="34" charset="0"/>
              <a:buNone/>
            </a:pPr>
            <a:endParaRPr lang="en-US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06F16CB-175B-4364-89D2-2CD0CE994ADB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144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352800"/>
            <a:ext cx="25908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0668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Helping Individuals Make healthy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613"/>
            <a:ext cx="8229600" cy="5081587"/>
          </a:xfrm>
        </p:spPr>
        <p:txBody>
          <a:bodyPr>
            <a:noAutofit/>
          </a:bodyPr>
          <a:lstStyle/>
          <a:p>
            <a:pPr algn="l" rtl="0">
              <a:spcBef>
                <a:spcPts val="0"/>
              </a:spcBef>
              <a:spcAft>
                <a:spcPts val="3000"/>
              </a:spcAft>
              <a:buFont typeface="Arial" charset="0"/>
              <a:buNone/>
              <a:defRPr/>
            </a:pP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Discusses 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two critically important </a:t>
            </a:r>
            <a:r>
              <a:rPr lang="en-US" sz="2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facts: </a:t>
            </a:r>
          </a:p>
          <a:p>
            <a:pPr marL="457200" indent="-457200" algn="l" rtl="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current food and physical activity environment is influential in the nutrition and activity choices that people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 marL="457200" indent="-457200" algn="l" rtl="0">
              <a:spcBef>
                <a:spcPts val="0"/>
              </a:spcBef>
              <a:spcAft>
                <a:spcPts val="3000"/>
              </a:spcAft>
              <a:buFont typeface="+mj-lt"/>
              <a:buAutoNum type="arabicPeriod"/>
              <a:defRPr/>
            </a:pP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elements of society, including individuals and families, communities, business and industry, and various levels of government, have a positive and productive </a:t>
            </a:r>
            <a:r>
              <a:rPr lang="en-US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role to make healthy people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D6A679-6C06-48D8-A016-4E752CC2B963}" type="slidenum">
              <a:rPr lang="ar-SA" b="1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47800"/>
            <a:ext cx="8496944" cy="3133328"/>
          </a:xfrm>
        </p:spPr>
        <p:txBody>
          <a:bodyPr rtlCol="0">
            <a:normAutofit lnSpcReduction="10000"/>
          </a:bodyPr>
          <a:lstStyle/>
          <a:p>
            <a:pPr marL="448056" indent="-384048" algn="r" rtl="1" eaLnBrk="1" fontAlgn="auto" hangingPunct="1"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dirty="0">
                <a:solidFill>
                  <a:srgbClr val="00B050"/>
                </a:solidFill>
                <a:cs typeface="B Mitra" pitchFamily="2" charset="-78"/>
              </a:rPr>
              <a:t>سياهه جانشيني</a:t>
            </a:r>
            <a:r>
              <a:rPr lang="fa-IR" sz="2800" dirty="0">
                <a:cs typeface="B Mitra" pitchFamily="2" charset="-78"/>
              </a:rPr>
              <a:t>، گروههاي غذايي را بر اساس</a:t>
            </a:r>
            <a:r>
              <a:rPr lang="fa-IR" sz="2800" dirty="0">
                <a:solidFill>
                  <a:schemeClr val="accent3">
                    <a:lumMod val="60000"/>
                    <a:lumOff val="40000"/>
                  </a:schemeClr>
                </a:solidFill>
                <a:cs typeface="B Mitra" pitchFamily="2" charset="-78"/>
              </a:rPr>
              <a:t>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كربوهيدرات</a:t>
            </a:r>
            <a:r>
              <a:rPr lang="fa-IR" sz="2800" dirty="0">
                <a:cs typeface="B Mitra" pitchFamily="2" charset="-78"/>
              </a:rPr>
              <a:t>،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پروتئين</a:t>
            </a:r>
            <a:r>
              <a:rPr lang="fa-IR" sz="2400" dirty="0">
                <a:cs typeface="B Mitra" pitchFamily="2" charset="-78"/>
              </a:rPr>
              <a:t> </a:t>
            </a:r>
            <a:r>
              <a:rPr lang="fa-IR" sz="2800" dirty="0">
                <a:cs typeface="B Mitra" pitchFamily="2" charset="-78"/>
              </a:rPr>
              <a:t>و</a:t>
            </a:r>
            <a:r>
              <a:rPr lang="fa-IR" sz="2800" i="1" u="sng" dirty="0">
                <a:solidFill>
                  <a:srgbClr val="FB6E05"/>
                </a:solidFill>
                <a:cs typeface="B Mitra" pitchFamily="2" charset="-78"/>
              </a:rPr>
              <a:t>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چربي</a:t>
            </a:r>
            <a:r>
              <a:rPr lang="fa-IR" sz="2400" dirty="0">
                <a:solidFill>
                  <a:srgbClr val="FB6E05"/>
                </a:solidFill>
                <a:cs typeface="B Mitra" pitchFamily="2" charset="-78"/>
              </a:rPr>
              <a:t> </a:t>
            </a:r>
            <a:r>
              <a:rPr lang="fa-IR" sz="2800" dirty="0">
                <a:cs typeface="B Mitra" pitchFamily="2" charset="-78"/>
              </a:rPr>
              <a:t>تقسيم مي‌كند و درنهايت مقدار </a:t>
            </a:r>
            <a:r>
              <a:rPr lang="fa-IR" sz="2400" b="1" i="1" u="sng" dirty="0">
                <a:solidFill>
                  <a:srgbClr val="00B050"/>
                </a:solidFill>
                <a:cs typeface="B Mitra" pitchFamily="2" charset="-78"/>
              </a:rPr>
              <a:t>انرژي (كالري) </a:t>
            </a:r>
            <a:r>
              <a:rPr lang="fa-IR" sz="2800" dirty="0">
                <a:cs typeface="B Mitra" pitchFamily="2" charset="-78"/>
              </a:rPr>
              <a:t>را محاسبه </a:t>
            </a:r>
            <a:r>
              <a:rPr lang="fa-IR" sz="2800" dirty="0" smtClean="0">
                <a:cs typeface="B Mitra" pitchFamily="2" charset="-78"/>
              </a:rPr>
              <a:t>مي‌كند</a:t>
            </a:r>
            <a:endParaRPr lang="fa-IR" sz="2800" dirty="0">
              <a:cs typeface="B Mitra" pitchFamily="2" charset="-78"/>
            </a:endParaRPr>
          </a:p>
          <a:p>
            <a:pPr marL="448056" indent="-384048" algn="r" rtl="1" eaLnBrk="1" fontAlgn="auto" hangingPunct="1">
              <a:spcBef>
                <a:spcPts val="3600"/>
              </a:spcBef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i="1" dirty="0" smtClean="0">
                <a:cs typeface="B Mitra" pitchFamily="2" charset="-78"/>
              </a:rPr>
              <a:t>در </a:t>
            </a:r>
            <a:r>
              <a:rPr lang="fa-IR" sz="2800" i="1" dirty="0">
                <a:cs typeface="B Mitra" pitchFamily="2" charset="-78"/>
              </a:rPr>
              <a:t>واقع كار‌برد فهرست جانشيني, در </a:t>
            </a:r>
            <a:r>
              <a:rPr lang="fa-IR" sz="2400" b="1" i="1" u="sng" dirty="0">
                <a:solidFill>
                  <a:srgbClr val="C00000"/>
                </a:solidFill>
                <a:cs typeface="B Mitra" pitchFamily="2" charset="-78"/>
              </a:rPr>
              <a:t>برنامه نويسي غذايي </a:t>
            </a:r>
            <a:r>
              <a:rPr lang="fa-IR" sz="2800" i="1" dirty="0">
                <a:cs typeface="B Mitra" pitchFamily="2" charset="-78"/>
              </a:rPr>
              <a:t>مي‌باشد. </a:t>
            </a:r>
            <a:endParaRPr lang="fa-IR" sz="2800" i="1" dirty="0" smtClean="0">
              <a:cs typeface="B Mitra" pitchFamily="2" charset="-78"/>
            </a:endParaRPr>
          </a:p>
          <a:p>
            <a:pPr marL="448056" indent="-384048" algn="r" rtl="1" eaLnBrk="1" fontAlgn="auto" hangingPunct="1">
              <a:spcBef>
                <a:spcPts val="3600"/>
              </a:spcBef>
              <a:spcAft>
                <a:spcPts val="0"/>
              </a:spcAft>
              <a:buClr>
                <a:srgbClr val="FB6E05"/>
              </a:buClr>
              <a:buFont typeface="Wingdings 2" pitchFamily="18" charset="2"/>
              <a:buChar char=""/>
              <a:defRPr/>
            </a:pPr>
            <a:r>
              <a:rPr lang="fa-IR" sz="2800" dirty="0" smtClean="0">
                <a:cs typeface="B Mitra" pitchFamily="2" charset="-78"/>
              </a:rPr>
              <a:t>فهرست </a:t>
            </a:r>
            <a:r>
              <a:rPr lang="fa-IR" sz="2800" dirty="0">
                <a:cs typeface="B Mitra" pitchFamily="2" charset="-78"/>
              </a:rPr>
              <a:t>جانشيني روش مناسبي براي </a:t>
            </a:r>
            <a:r>
              <a:rPr lang="fa-IR" sz="2400" b="1" i="1" dirty="0">
                <a:solidFill>
                  <a:srgbClr val="00B050"/>
                </a:solidFill>
                <a:cs typeface="B Mitra" pitchFamily="2" charset="-78"/>
              </a:rPr>
              <a:t>كنترل كالري دريافتي </a:t>
            </a:r>
            <a:r>
              <a:rPr lang="fa-IR" sz="2800" dirty="0">
                <a:cs typeface="B Mitra" pitchFamily="2" charset="-78"/>
              </a:rPr>
              <a:t>مي‍باشد زيرا </a:t>
            </a:r>
            <a:r>
              <a:rPr lang="fa-IR" sz="2800" b="1" i="1" u="sng" dirty="0" smtClean="0">
                <a:solidFill>
                  <a:srgbClr val="00B050"/>
                </a:solidFill>
                <a:cs typeface="B Mitra" pitchFamily="2" charset="-78"/>
              </a:rPr>
              <a:t>مقدار</a:t>
            </a:r>
            <a:r>
              <a:rPr lang="fa-IR" sz="2800" dirty="0" smtClean="0">
                <a:cs typeface="B Mitra" pitchFamily="2" charset="-78"/>
              </a:rPr>
              <a:t>كربوهيدرات</a:t>
            </a:r>
            <a:r>
              <a:rPr lang="fa-IR" sz="2800" dirty="0">
                <a:cs typeface="B Mitra" pitchFamily="2" charset="-78"/>
              </a:rPr>
              <a:t>، پروتئين و چربي غذاهاي گروههاي مختلف را نشان </a:t>
            </a:r>
            <a:r>
              <a:rPr lang="fa-IR" sz="2800" dirty="0" smtClean="0">
                <a:cs typeface="B Mitra" pitchFamily="2" charset="-78"/>
              </a:rPr>
              <a:t>مي‍دهد</a:t>
            </a:r>
            <a:endParaRPr lang="en-US" sz="2800" dirty="0">
              <a:cs typeface="B Mitra" pitchFamily="2" charset="-78"/>
            </a:endParaRPr>
          </a:p>
        </p:txBody>
      </p:sp>
      <p:sp>
        <p:nvSpPr>
          <p:cNvPr id="11878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0AA35-CD53-4FCD-962A-84EB649310A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95536" y="260648"/>
            <a:ext cx="8496944" cy="756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632" algn="r" rtl="1" fontAlgn="auto">
              <a:spcAft>
                <a:spcPts val="0"/>
              </a:spcAft>
              <a:defRPr/>
            </a:pPr>
            <a:r>
              <a:rPr lang="fa-IR" sz="4000" b="1" i="1" spc="-150" dirty="0" smtClean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سياهه </a:t>
            </a:r>
            <a:r>
              <a:rPr lang="fa-IR" sz="40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جانشيني موادغذايي </a:t>
            </a:r>
            <a:r>
              <a:rPr lang="fa-IR" sz="28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 Nazanin"/>
                <a:ea typeface="+mj-ea"/>
                <a:cs typeface="B Mitra" pitchFamily="2" charset="-78"/>
              </a:rPr>
              <a:t>(</a:t>
            </a:r>
            <a:r>
              <a:rPr lang="en-US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Food Exchange Lists</a:t>
            </a:r>
            <a:r>
              <a:rPr lang="fa-IR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)</a:t>
            </a:r>
            <a:endParaRPr lang="en-US" sz="3200" i="1" spc="-150" dirty="0">
              <a:solidFill>
                <a:srgbClr val="C00000"/>
              </a:solidFill>
              <a:latin typeface="Times New Roman" pitchFamily="18" charset="0"/>
              <a:ea typeface="+mj-ea"/>
              <a:cs typeface="B Mitra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2844" y="4581128"/>
            <a:ext cx="8605620" cy="1837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48056" marR="0" lvl="0" indent="-384048" algn="r" defTabSz="914400" rtl="1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B6E05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اگر بخواهيم:</a:t>
            </a:r>
          </a:p>
          <a:p>
            <a:pPr marL="921258" marR="0" lvl="1" indent="-4572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2400" b="1" i="0" u="sng" strike="noStrike" kern="1200" cap="none" spc="-1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مقدار كالري</a:t>
            </a:r>
            <a:r>
              <a:rPr kumimoji="0" lang="fa-IR" sz="2400" b="1" i="0" u="none" strike="noStrike" kern="1200" cap="none" spc="-15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و میانه روی 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را  محاسبه نماييم:                        </a:t>
            </a: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فهرست جانشيني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 Nazanin"/>
              <a:ea typeface="+mn-ea"/>
              <a:cs typeface="B Mitra" pitchFamily="2" charset="-78"/>
            </a:endParaRPr>
          </a:p>
          <a:p>
            <a:pPr marL="921258" marR="0" lvl="1" indent="-457200" algn="r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itchFamily="49" charset="0"/>
              <a:buChar char="o"/>
              <a:tabLst/>
              <a:defRPr/>
            </a:pP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كفايت، تنوع، تعادل </a:t>
            </a: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و </a:t>
            </a:r>
            <a:r>
              <a:rPr kumimoji="0" lang="fa-I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سالم بودن رژيم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خود را ارزيابي كنيم:       </a:t>
            </a:r>
            <a:r>
              <a:rPr kumimoji="0" lang="fa-IR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هرم راهنماي غذا</a:t>
            </a:r>
            <a:r>
              <a:rPr kumimoji="0" lang="fa-IR" sz="24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 Nazanin"/>
                <a:ea typeface="+mn-ea"/>
                <a:cs typeface="B Mitra" pitchFamily="2" charset="-78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 Nazanin"/>
              <a:ea typeface="+mn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865188"/>
          </a:xfrm>
        </p:spPr>
        <p:txBody>
          <a:bodyPr/>
          <a:lstStyle/>
          <a:p>
            <a:pPr algn="ctr" eaLnBrk="1" hangingPunct="1"/>
            <a:r>
              <a:rPr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Food Groups of Exchange lists</a:t>
            </a:r>
            <a:endParaRPr sz="4000" b="1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8991600" cy="4572000"/>
          </a:xfrm>
        </p:spPr>
        <p:txBody>
          <a:bodyPr/>
          <a:lstStyle/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شامل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سه</a:t>
            </a:r>
            <a:r>
              <a:rPr lang="fa-IR" sz="2800" dirty="0" smtClean="0">
                <a:solidFill>
                  <a:srgbClr val="C00000"/>
                </a:solidFill>
                <a:cs typeface="B Mitra" pitchFamily="2" charset="-78"/>
              </a:rPr>
              <a:t> </a:t>
            </a:r>
            <a:r>
              <a:rPr lang="fa-IR" sz="3600" b="1" dirty="0" smtClean="0">
                <a:solidFill>
                  <a:srgbClr val="C00000"/>
                </a:solidFill>
                <a:cs typeface="B Mitra" pitchFamily="2" charset="-78"/>
              </a:rPr>
              <a:t>گروه اصلي </a:t>
            </a:r>
            <a:r>
              <a:rPr lang="fa-IR" dirty="0" smtClean="0">
                <a:cs typeface="B Mitra" pitchFamily="2" charset="-78"/>
              </a:rPr>
              <a:t>: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بر پايه درشت مغذي‌ها 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fa-IR" sz="2800" b="1" dirty="0" smtClean="0">
                <a:solidFill>
                  <a:srgbClr val="00B050"/>
                </a:solidFill>
                <a:cs typeface="B Mitra" pitchFamily="2" charset="-78"/>
              </a:rPr>
              <a:t>برآورد كالري</a:t>
            </a:r>
          </a:p>
          <a:p>
            <a:pPr lvl="2" algn="r" rtl="1" eaLnBrk="1" hangingPunct="1">
              <a:buClr>
                <a:schemeClr val="accent5">
                  <a:lumMod val="75000"/>
                </a:schemeClr>
              </a:buClr>
              <a:buFont typeface="Arial" charset="0"/>
              <a:buNone/>
              <a:defRPr/>
            </a:pPr>
            <a:endParaRPr lang="fa-IR" sz="3600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sz="2400" dirty="0" smtClean="0">
                <a:cs typeface="B Mitra" pitchFamily="2" charset="-78"/>
              </a:rPr>
              <a:t>1)‌ </a:t>
            </a:r>
            <a:r>
              <a:rPr lang="fa-IR" dirty="0" smtClean="0">
                <a:cs typeface="B Mitra" pitchFamily="2" charset="-78"/>
              </a:rPr>
              <a:t>گروه كربوهيدرات 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2) گروه گوشت و جانشينهاي آن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r>
              <a:rPr lang="fa-IR" dirty="0" smtClean="0">
                <a:cs typeface="B Mitra" pitchFamily="2" charset="-78"/>
              </a:rPr>
              <a:t>3)‌ گروه چربي و روغن‌ها</a:t>
            </a:r>
            <a:endParaRPr lang="en-US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  <a:p>
            <a:pPr algn="r" rtl="1" eaLnBrk="1" hangingPunct="1">
              <a:buFont typeface="Wingdings 2" pitchFamily="18" charset="2"/>
              <a:buNone/>
              <a:defRPr/>
            </a:pPr>
            <a:endParaRPr lang="en-US" sz="3600" dirty="0" smtClean="0">
              <a:cs typeface="B Mitra" pitchFamily="2" charset="-78"/>
            </a:endParaRPr>
          </a:p>
        </p:txBody>
      </p:sp>
      <p:pic>
        <p:nvPicPr>
          <p:cNvPr id="122884" name="Picture 11" descr="http://tbn3.google.com/images?q=tbn:DvCb9vYRH9d9wM:http://www.aboutus.org/Special/image/thumb/Wooden_food_groups_s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19400"/>
            <a:ext cx="31543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7CC392-2756-422D-B317-C8BE5C52A02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228600" y="125413"/>
            <a:ext cx="9601200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84632" algn="r" rtl="1" fontAlgn="auto">
              <a:spcAft>
                <a:spcPts val="0"/>
              </a:spcAft>
              <a:defRPr/>
            </a:pPr>
            <a:r>
              <a:rPr lang="fa-IR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ادامه</a:t>
            </a:r>
            <a:r>
              <a:rPr lang="fa-IR" sz="36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 </a:t>
            </a:r>
            <a:r>
              <a:rPr lang="fa-IR" sz="4000" b="1" i="1" spc="-150" dirty="0">
                <a:solidFill>
                  <a:srgbClr val="C00000"/>
                </a:solidFill>
                <a:latin typeface="B Nazanin"/>
                <a:ea typeface="+mj-ea"/>
                <a:cs typeface="B Mitra" pitchFamily="2" charset="-78"/>
              </a:rPr>
              <a:t>سياهه جانشيني موادغذايي </a:t>
            </a:r>
            <a:r>
              <a:rPr lang="fa-IR" sz="28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 Nazanin"/>
                <a:ea typeface="+mj-ea"/>
                <a:cs typeface="B Mitra" pitchFamily="2" charset="-78"/>
              </a:rPr>
              <a:t>(</a:t>
            </a:r>
            <a:r>
              <a:rPr lang="en-US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Food Exchange Lists</a:t>
            </a:r>
            <a:r>
              <a:rPr lang="fa-IR" sz="3200" b="1" i="1" spc="-150" dirty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+mj-ea"/>
                <a:cs typeface="B Mitra" pitchFamily="2" charset="-78"/>
              </a:rPr>
              <a:t>)</a:t>
            </a:r>
            <a:endParaRPr lang="en-US" sz="3200" i="1" spc="-150" dirty="0">
              <a:solidFill>
                <a:srgbClr val="C00000"/>
              </a:solidFill>
              <a:latin typeface="Times New Roman" pitchFamily="18" charset="0"/>
              <a:ea typeface="+mj-ea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2036" y="782769"/>
          <a:ext cx="8817679" cy="5670567"/>
        </p:xfrm>
        <a:graphic>
          <a:graphicData uri="http://schemas.openxmlformats.org/drawingml/2006/table">
            <a:tbl>
              <a:tblPr rtl="1">
                <a:tableStyleId>{68D230F3-CF80-4859-8CE7-A43EE81993B5}</a:tableStyleId>
              </a:tblPr>
              <a:tblGrid>
                <a:gridCol w="2276490"/>
                <a:gridCol w="83180"/>
                <a:gridCol w="2032055"/>
                <a:gridCol w="98894"/>
                <a:gridCol w="126065"/>
                <a:gridCol w="947789"/>
                <a:gridCol w="90147"/>
                <a:gridCol w="91395"/>
                <a:gridCol w="924401"/>
                <a:gridCol w="176341"/>
                <a:gridCol w="606433"/>
                <a:gridCol w="97217"/>
                <a:gridCol w="121026"/>
                <a:gridCol w="1146246"/>
              </a:tblGrid>
              <a:tr h="413910">
                <a:tc gridSpan="2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فهرست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اندازه واحد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كربوهيدرات(گرم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پروتئين(گرم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1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چربي(گرم</a:t>
                      </a:r>
                      <a:r>
                        <a:rPr lang="fa-IR" sz="11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انرژي(كيلوكالري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14">
                  <a:txBody>
                    <a:bodyPr/>
                    <a:lstStyle/>
                    <a:p>
                      <a:pPr marL="342900" lvl="0" indent="-3429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270" algn="l"/>
                        </a:tabLst>
                      </a:pPr>
                      <a:r>
                        <a:rPr lang="fa-IR" sz="1800" b="1" dirty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گروه كربوهيدرات</a:t>
                      </a:r>
                      <a:endParaRPr lang="en-US" sz="2000" b="1" dirty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نشاسته (غلات)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برش؛  ليوان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1يا كمتر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289737">
                <a:tc gridSpan="14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شير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 بي چربي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0-3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90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marL="179070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-پرچرب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ليوان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سايركربوهيدرات </a:t>
                      </a: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ها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مختلف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متفاوت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ميوه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مختلف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60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سبزي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نصف ليوان </a:t>
                      </a:r>
                      <a:r>
                        <a:rPr lang="fa-IR" sz="14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پخته يا 1 ليوان خام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شكر، قند، مربا، عسل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قاشق مربا خوري 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</a:tr>
              <a:tr h="331128">
                <a:tc gridSpan="14">
                  <a:txBody>
                    <a:bodyPr/>
                    <a:lstStyle/>
                    <a:p>
                      <a:pPr marL="40005"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گروه </a:t>
                      </a:r>
                      <a:r>
                        <a:rPr lang="fa-IR" sz="1800" b="1" dirty="0">
                          <a:solidFill>
                            <a:srgbClr val="FF3300"/>
                          </a:solidFill>
                          <a:cs typeface="B Mitra" pitchFamily="2" charset="-78"/>
                        </a:rPr>
                        <a:t>گوشت و جانشين‌هاي گوشت</a:t>
                      </a:r>
                      <a:endParaRPr lang="en-US" sz="2000" b="1" dirty="0">
                        <a:solidFill>
                          <a:srgbClr val="FF33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بسيار 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0-1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كم 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با چربي متوسط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پرچرب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30 گرم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7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8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100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1128">
                <a:tc gridSpan="2">
                  <a:txBody>
                    <a:bodyPr/>
                    <a:lstStyle/>
                    <a:p>
                      <a:pPr marL="40005"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66"/>
                          </a:solidFill>
                          <a:cs typeface="B Mitra" pitchFamily="2" charset="-78"/>
                        </a:rPr>
                        <a:t>●</a:t>
                      </a:r>
                      <a:r>
                        <a:rPr lang="fa-IR" sz="1800" b="1" dirty="0">
                          <a:solidFill>
                            <a:srgbClr val="FF0066"/>
                          </a:solidFill>
                          <a:cs typeface="B Mitra" pitchFamily="2" charset="-78"/>
                        </a:rPr>
                        <a:t>گروه چربي</a:t>
                      </a:r>
                      <a:endParaRPr lang="en-US" sz="2000" b="1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1 قاشق </a:t>
                      </a:r>
                      <a:r>
                        <a:rPr lang="fa-IR" sz="1600" b="1" dirty="0" smtClean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مرباخوري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Mitra" pitchFamily="2" charset="-78"/>
                      </a:endParaRPr>
                    </a:p>
                  </a:txBody>
                  <a:tcPr marL="50800" marR="50800" marT="0" marB="0"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-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</a:t>
                      </a:r>
                      <a:endParaRPr lang="en-US" sz="2000" b="1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45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50800" marR="508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Equation" r:id="rId3" imgW="139639" imgH="393529" progId="Equation.3">
                  <p:embed/>
                </p:oleObj>
              </mc:Choice>
              <mc:Fallback>
                <p:oleObj name="Equation" r:id="rId3" imgW="139639" imgH="393529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44624"/>
            <a:ext cx="8358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fa-IR" sz="2400" b="1" dirty="0">
                <a:solidFill>
                  <a:srgbClr val="FFFF00"/>
                </a:solidFill>
                <a:cs typeface="B Mitra" pitchFamily="2" charset="-78"/>
              </a:rPr>
              <a:t>اندازه واحدها و ميزان </a:t>
            </a:r>
            <a:r>
              <a:rPr lang="fa-IR" sz="2400" b="1" spc="-150" dirty="0">
                <a:solidFill>
                  <a:srgbClr val="FFFF00"/>
                </a:solidFill>
                <a:cs typeface="B Mitra" pitchFamily="2" charset="-78"/>
              </a:rPr>
              <a:t>كربوهيدرات, پروتئين, چربي و انرژي فهرست جانشيني</a:t>
            </a:r>
            <a:endParaRPr lang="en-US" sz="2400" b="1" spc="-150" dirty="0">
              <a:solidFill>
                <a:srgbClr val="FFFF00"/>
              </a:solidFill>
              <a:cs typeface="B Mitra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82D2B0EC-81ED-42CA-952F-1A0E1D84D55C}" type="slidenum">
              <a:rPr lang="en-US">
                <a:solidFill>
                  <a:prstClr val="black">
                    <a:tint val="75000"/>
                  </a:prstClr>
                </a:solidFill>
                <a:cs typeface="Mitra" pitchFamily="2" charset="-78"/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cs typeface="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28600" y="260648"/>
            <a:ext cx="8991600" cy="792088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b="1" dirty="0" smtClean="0">
                <a:latin typeface="Times New Roman" pitchFamily="18" charset="0"/>
                <a:cs typeface="Times New Roman" pitchFamily="18" charset="0"/>
              </a:rPr>
              <a:t>ethods of dietary assessment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15672" cy="51054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actually consumed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foods and amounts on one or more specific days</a:t>
            </a:r>
          </a:p>
          <a:p>
            <a:pPr marL="914400" lvl="1" indent="-27432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24-hour recall</a:t>
            </a:r>
          </a:p>
          <a:p>
            <a:pPr marL="914400" lvl="1" indent="-274320" eaLnBrk="1" hangingPunct="1">
              <a:spcBef>
                <a:spcPts val="600"/>
              </a:spcBef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record</a:t>
            </a:r>
          </a:p>
          <a:p>
            <a:pPr eaLnBrk="1" hangingPunct="1">
              <a:spcAft>
                <a:spcPts val="12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Based on individual’s perceptions of 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usual intake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 a less precisely period of time</a:t>
            </a:r>
          </a:p>
          <a:p>
            <a:pPr marL="914400" lvl="1" eaLnBrk="1" hangingPunct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frequency questionnaires (FFQ)</a:t>
            </a:r>
          </a:p>
          <a:p>
            <a:pPr marL="914400" lvl="1" eaLnBrk="1" hangingPunct="1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 histories (DH)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348B96-9C62-423C-853F-90C26761C483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20486" name="TextBox 8"/>
          <p:cNvSpPr txBox="1">
            <a:spLocks noChangeArrowheads="1"/>
          </p:cNvSpPr>
          <p:nvPr/>
        </p:nvSpPr>
        <p:spPr bwMode="auto">
          <a:xfrm>
            <a:off x="381000" y="6248400"/>
            <a:ext cx="792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Willett W. Nutritional epidemiology. 2th edition.1998 New York. oxford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/>
          <a:lstStyle/>
          <a:p>
            <a:pPr eaLnBrk="1" hangingPunct="1"/>
            <a:r>
              <a:rPr b="1" dirty="0" smtClean="0">
                <a:latin typeface="Times New Roman" pitchFamily="18" charset="0"/>
                <a:cs typeface="Times New Roman" pitchFamily="18" charset="0"/>
              </a:rPr>
              <a:t>Methods of dietary assessment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714489"/>
            <a:ext cx="8229600" cy="4991112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Based on an </a:t>
            </a:r>
            <a:r>
              <a:rPr lang="en-US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in-depth interview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i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trained</a:t>
            </a:r>
            <a:r>
              <a:rPr lang="en-US" sz="2400" b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dietary interviewer: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Additional foods and food preparation methods, Recipe ingredients, Brand name identification of commercial products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P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Have non judgmental (avoid asking questions that might influence the subject's responses)</a:t>
            </a:r>
          </a:p>
          <a:p>
            <a:pPr lvl="1" eaLnBrk="1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P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Use open-end questions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Accuracy of dietary intake data is dependent on </a:t>
            </a:r>
            <a:r>
              <a:rPr lang="en-US" sz="2400" b="1" i="1" dirty="0" smtClean="0">
                <a:solidFill>
                  <a:srgbClr val="1B9B11"/>
                </a:solidFill>
                <a:latin typeface="Times New Roman" pitchFamily="18" charset="0"/>
                <a:cs typeface="Times New Roman" pitchFamily="18" charset="0"/>
              </a:rPr>
              <a:t>subjects short-term memory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664C7-2722-45A2-95DA-0DAC224B415A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81000" y="6505575"/>
            <a:ext cx="792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Willett W. Nutritional epidemiology. 2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edition.1998 new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oxford</a:t>
            </a:r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02827" y="1295400"/>
            <a:ext cx="7699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Characteristics of 24-hour </a:t>
            </a:r>
            <a:r>
              <a:rPr lang="en-US" sz="28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dietary recall </a:t>
            </a:r>
            <a:r>
              <a:rPr lang="en-US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  <a:endParaRPr lang="en-US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6600" b="1" dirty="0">
              <a:cs typeface="B Mitr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571612"/>
            <a:ext cx="8072494" cy="4071966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8800" b="1" dirty="0" smtClean="0">
                <a:cs typeface="B Mitra" pitchFamily="2" charset="-78"/>
              </a:rPr>
              <a:t>کار گروهی</a:t>
            </a:r>
          </a:p>
          <a:p>
            <a:pPr algn="ctr" rtl="1">
              <a:buNone/>
            </a:pPr>
            <a:endParaRPr lang="fa-IR" sz="4000" dirty="0" smtClean="0"/>
          </a:p>
          <a:p>
            <a:pPr algn="ctr" rtl="1">
              <a:buNone/>
            </a:pPr>
            <a:r>
              <a:rPr lang="fa-IR" sz="4400" b="1" dirty="0" smtClean="0">
                <a:cs typeface="B Mitra" pitchFamily="2" charset="-78"/>
              </a:rPr>
              <a:t>تکمیل یادآمد غذایی 24 ساعته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533400"/>
            <a:ext cx="8153400" cy="6019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براي </a:t>
            </a:r>
            <a:r>
              <a:rPr lang="fa-IR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طراحي</a:t>
            </a:r>
            <a: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يك الگوي تغذيه‌اي سالم </a:t>
            </a:r>
            <a:br>
              <a:rPr lang="ar-SA" sz="4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</a:br>
            <a:r>
              <a:rPr lang="en-US" sz="6000" b="1" dirty="0" smtClean="0">
                <a:solidFill>
                  <a:srgbClr val="FF0000"/>
                </a:solidFill>
              </a:rPr>
              <a:t> “healthful diet”</a:t>
            </a:r>
            <a:endParaRPr lang="fa-IR" sz="4400" b="1" i="1" dirty="0" smtClean="0"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lnSpc>
                <a:spcPct val="20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6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چه اصول </a:t>
            </a:r>
            <a:r>
              <a:rPr lang="ar-SA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و</a:t>
            </a:r>
            <a:r>
              <a:rPr lang="fa-IR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40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يا</a:t>
            </a:r>
            <a:r>
              <a:rPr lang="ar-SA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ويژگيهايي</a:t>
            </a:r>
            <a:r>
              <a:rPr lang="ar-SA" sz="4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endParaRPr lang="fa-IR" sz="4000" b="1" dirty="0" smtClean="0">
              <a:solidFill>
                <a:srgbClr val="0033CC"/>
              </a:solidFill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spcBef>
                <a:spcPts val="240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ar-SA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را بايد</a:t>
            </a:r>
            <a:r>
              <a:rPr lang="fa-IR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sz="5400" b="1" dirty="0" smtClean="0"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مد نظرداشته باشيم؟</a:t>
            </a:r>
            <a:endParaRPr lang="en-US" sz="5400" b="1" dirty="0" smtClean="0">
              <a:effectLst>
                <a:outerShdw blurRad="38100" dist="38100" dir="2700000" algn="tl">
                  <a:srgbClr val="4E5B6F"/>
                </a:outerShdw>
              </a:effectLst>
              <a:cs typeface="B Nazanin" pitchFamily="2" charset="-78"/>
            </a:endParaRPr>
          </a:p>
          <a:p>
            <a:pPr algn="ctr" rt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4800" dirty="0" smtClean="0">
              <a:cs typeface="B Nazanin" pitchFamily="2" charset="-78"/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76D158-D6AC-47D2-9048-814BADA99F7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126" y="714356"/>
          <a:ext cx="8855999" cy="6270627"/>
        </p:xfrm>
        <a:graphic>
          <a:graphicData uri="http://schemas.openxmlformats.org/drawingml/2006/table">
            <a:tbl>
              <a:tblPr rtl="1"/>
              <a:tblGrid>
                <a:gridCol w="1981209"/>
                <a:gridCol w="1981209"/>
                <a:gridCol w="808111"/>
                <a:gridCol w="1076772"/>
                <a:gridCol w="1076772"/>
                <a:gridCol w="1866683"/>
                <a:gridCol w="65243"/>
              </a:tblGrid>
              <a:tr h="458667">
                <a:tc rowSpan="2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>
                          <a:latin typeface="Times New Roman"/>
                          <a:ea typeface="Times New Roman"/>
                          <a:cs typeface="Mitra"/>
                        </a:rPr>
                        <a:t>غذا بر حسب </a:t>
                      </a: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Mitra"/>
                        </a:rPr>
                        <a:t>مقدار</a:t>
                      </a:r>
                    </a:p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dirty="0" smtClean="0">
                          <a:latin typeface="Times New Roman"/>
                          <a:ea typeface="Times New Roman"/>
                          <a:cs typeface="Mitra"/>
                        </a:rPr>
                        <a:t>(</a:t>
                      </a:r>
                      <a:r>
                        <a:rPr lang="fa-IR" sz="1600" b="1" dirty="0">
                          <a:latin typeface="Times New Roman"/>
                          <a:ea typeface="Times New Roman"/>
                          <a:cs typeface="Mitra"/>
                        </a:rPr>
                        <a:t>واحد اندازه‌گيري)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تعداد واحدها (سروينگ) دريافتي از هر گروه غذايي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نان, غلات, برنج و ماكاروني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سبزي ها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ميوه‌ها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شير, ماست, پنير و كشك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گوشت, مرغ, ماهي, حبوبات خشك, تخم‌مرغ و آجيل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6291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>
                          <a:latin typeface="Times New Roman"/>
                          <a:ea typeface="Times New Roman"/>
                          <a:cs typeface="Mitra"/>
                        </a:rPr>
                        <a:t>صبحانه:</a:t>
                      </a:r>
                      <a:endParaRPr lang="en-US" sz="2400" b="1" dirty="0"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7750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ميان وعده: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99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ناهار: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0333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عصرانه: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5499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شام: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7750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Mitra"/>
                        </a:rPr>
                        <a:t>قبل از خواب: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Mitra"/>
                      </a:endParaRPr>
                    </a:p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............................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20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imes New Roman"/>
                          <a:ea typeface="Times New Roman"/>
                          <a:cs typeface="Mitra"/>
                        </a:rPr>
                        <a:t>جمع واحدهاي مصرفي: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Mitra"/>
                        </a:rPr>
                        <a:t> </a:t>
                      </a: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8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Times New Roman"/>
                          <a:ea typeface="Times New Roman"/>
                          <a:cs typeface="Mitra"/>
                        </a:rPr>
                        <a:t>جمع واحدهاي توصيه </a:t>
                      </a: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شده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586">
                <a:tc>
                  <a:txBody>
                    <a:bodyPr/>
                    <a:lstStyle/>
                    <a:p>
                      <a:pPr indent="18034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latin typeface="Times New Roman"/>
                          <a:ea typeface="Times New Roman"/>
                          <a:cs typeface="Mitra"/>
                        </a:rPr>
                        <a:t>امتياز</a:t>
                      </a: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" rt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Mitra"/>
                      </a:endParaRPr>
                    </a:p>
                  </a:txBody>
                  <a:tcPr marL="34424" marR="344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justLow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Mitra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857235"/>
          <a:ext cx="8572560" cy="5651828"/>
        </p:xfrm>
        <a:graphic>
          <a:graphicData uri="http://schemas.openxmlformats.org/drawingml/2006/table">
            <a:tbl>
              <a:tblPr rtl="1"/>
              <a:tblGrid>
                <a:gridCol w="8572560"/>
              </a:tblGrid>
              <a:tr h="540000">
                <a:tc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غذا 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B Mitra" pitchFamily="2" charset="-78"/>
                        </a:rPr>
                        <a:t>بر حسب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مقدار</a:t>
                      </a: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indent="14400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صبحانه:</a:t>
                      </a:r>
                      <a:r>
                        <a:rPr lang="fa-IR" sz="3200" b="1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8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3کف دست نان تافتون،</a:t>
                      </a:r>
                      <a:r>
                        <a:rPr lang="fa-IR" sz="28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پنیر 45گرم، چای، شکر 3قاشق مرباخوری، گردو 2مغز کامل</a:t>
                      </a:r>
                      <a:endParaRPr lang="en-US" sz="3200" b="0" dirty="0"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ميان وعده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سیب، یک عدد ساندیس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347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ناهار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</a:t>
                      </a:r>
                      <a:r>
                        <a:rPr lang="fa-IR" sz="3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10 قاشق غذاخوری برنج، کره يک قاشق مرباخوری، خورش کدو (کدو يک عدد، يک قاشق غذاخوری مايع، گوشت گوسفند 6 تکه قيمه ای، لپه 1قاشق غذاخوري)، ماست پرچرب یک لیوان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عصرانه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لیوان بستنی، 30 عدد مغز های مخلوط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شام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نان لواش، سیب زمینی کوچک 2 عدد، تخم مرغ یک عدد، کره 25 گرمی یک عدد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قبل از خواب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800" b="0" kern="12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برش کیک، چای</a:t>
                      </a:r>
                      <a:endParaRPr lang="en-US" sz="2800" b="0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762"/>
            <a:ext cx="8229600" cy="796908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cs typeface="B Mitra" pitchFamily="2" charset="-78"/>
              </a:rPr>
              <a:t>ثبت و يادداشت غذايي</a:t>
            </a:r>
            <a:endParaRPr lang="en-US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5720" y="857235"/>
          <a:ext cx="8572560" cy="5804274"/>
        </p:xfrm>
        <a:graphic>
          <a:graphicData uri="http://schemas.openxmlformats.org/drawingml/2006/table">
            <a:tbl>
              <a:tblPr rtl="1"/>
              <a:tblGrid>
                <a:gridCol w="8572560"/>
              </a:tblGrid>
              <a:tr h="540000">
                <a:tc>
                  <a:txBody>
                    <a:bodyPr/>
                    <a:lstStyle/>
                    <a:p>
                      <a:pPr indent="18034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غذا </a:t>
                      </a:r>
                      <a:r>
                        <a:rPr lang="fa-IR" sz="2400" b="1" dirty="0">
                          <a:latin typeface="Times New Roman"/>
                          <a:ea typeface="Times New Roman"/>
                          <a:cs typeface="B Mitra" pitchFamily="2" charset="-78"/>
                        </a:rPr>
                        <a:t>بر حسب </a:t>
                      </a:r>
                      <a:r>
                        <a:rPr lang="fa-IR" sz="24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مقدار</a:t>
                      </a: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indent="144000" algn="just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صبحانه:</a:t>
                      </a:r>
                      <a:r>
                        <a:rPr lang="fa-IR" sz="3200" b="1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3کف دست نان تافتون </a:t>
                      </a:r>
                      <a:r>
                        <a:rPr lang="fa-IR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(240 کالری)</a:t>
                      </a:r>
                      <a:r>
                        <a:rPr lang="fa-IR" sz="2400" b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 پنیر 45گرم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(150کالری)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 چای، شکر 3قاشق مرباخوری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(60 کالری)</a:t>
                      </a:r>
                      <a:r>
                        <a:rPr lang="fa-IR" sz="2400" b="0" baseline="0" dirty="0" smtClean="0">
                          <a:latin typeface="Times New Roman"/>
                          <a:ea typeface="Times New Roman"/>
                          <a:cs typeface="B Mitra" pitchFamily="2" charset="-78"/>
                        </a:rPr>
                        <a:t>، گردو 2مغز کامل </a:t>
                      </a:r>
                      <a:r>
                        <a:rPr lang="fa-IR" sz="2400" b="1" kern="12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(45 کالری)</a:t>
                      </a:r>
                      <a:endParaRPr lang="en-US" sz="2400" b="1" kern="12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ميان وعده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سیب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(60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یک عدد ساندیس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(120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9347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ناهار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</a:t>
                      </a:r>
                      <a:r>
                        <a:rPr lang="fa-IR" sz="36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10 قاشق غذاخوری برنج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(160کالری)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کره يک قاشق مرباخوری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(45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خورش کدو (کدو يک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يک قاشق غذاخوری روغن مايع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(135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گوشت گوسفند 6 تکه قيمه ای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لپه 2قاشق غذاخوري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(30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ماست پرچرب یک لیوان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(150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عصرانه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لیوان بستنی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(340کالری)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30 عدد مغز های مخلوط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(135کالری)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74004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شام</a:t>
                      </a:r>
                      <a:r>
                        <a:rPr lang="fa-IR" sz="28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نان لواش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(280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سیب زمینی کوچک 2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(160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تخم مرغ یک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(75 کالری)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کره 25 گرمی یک عدد </a:t>
                      </a:r>
                      <a:r>
                        <a:rPr lang="fa-IR" sz="24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(225 کالری)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56782">
                <a:tc>
                  <a:txBody>
                    <a:bodyPr/>
                    <a:lstStyle/>
                    <a:p>
                      <a:pPr marL="0" indent="180340" algn="just" defTabSz="914400" rtl="1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32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قبل از خواب</a:t>
                      </a:r>
                      <a:r>
                        <a:rPr lang="fa-IR" sz="32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: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یک عدد کیک </a:t>
                      </a:r>
                      <a:r>
                        <a:rPr lang="fa-IR" sz="2400" b="0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یزدی </a:t>
                      </a:r>
                      <a:r>
                        <a:rPr lang="fa-IR" sz="2400" b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(205</a:t>
                      </a:r>
                      <a:r>
                        <a:rPr lang="fa-IR" sz="2400" b="1" baseline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 </a:t>
                      </a:r>
                      <a:r>
                        <a:rPr lang="fa-IR" sz="2400" b="1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کالری)</a:t>
                      </a:r>
                      <a:r>
                        <a:rPr lang="fa-IR" sz="2400" b="0" kern="120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، </a:t>
                      </a:r>
                      <a:r>
                        <a:rPr lang="fa-IR" sz="2400" b="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B Mitra" pitchFamily="2" charset="-78"/>
                        </a:rPr>
                        <a:t>چای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34424" marR="34424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rtl="1"/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تفسیر و تحلیل ثبت و يادداشت غذايي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/>
          </a:bodyPr>
          <a:lstStyle/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تمام گروه های غذایی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تنوع غذایی در دریافت هر یک از گروه های غذایی داشته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تمام زیرگروه های سبزی ها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آیا از غلات کامل دریافت نموده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دریافت گروه لبنیات چگونه بوده است؟ پرچرب یا کم چرب؟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نظم در دریافت وعده های غذایی داشته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توزیع کالری دریافتی بین وعده های غذایی چگونه بوده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نوع چربی دریافتی فرد چه بوده است؟</a:t>
            </a:r>
          </a:p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dirty="0" smtClean="0">
                <a:cs typeface="B Mitra" pitchFamily="2" charset="-78"/>
              </a:rPr>
              <a:t> مجموع کالری دریافتی فرد چه قدر بوده است؟</a:t>
            </a:r>
            <a:endParaRPr lang="en-US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57290" y="1571612"/>
            <a:ext cx="6715172" cy="3000396"/>
          </a:xfrm>
        </p:spPr>
        <p:txBody>
          <a:bodyPr/>
          <a:lstStyle/>
          <a:p>
            <a:r>
              <a:rPr lang="fa-IR" sz="7200" b="1" dirty="0" smtClean="0">
                <a:solidFill>
                  <a:schemeClr val="bg1"/>
                </a:solidFill>
                <a:cs typeface="B Mitra" pitchFamily="2" charset="-78"/>
              </a:rPr>
              <a:t>محاسبه </a:t>
            </a:r>
            <a:br>
              <a:rPr lang="fa-IR" sz="7200" b="1" dirty="0" smtClean="0">
                <a:solidFill>
                  <a:schemeClr val="bg1"/>
                </a:solidFill>
                <a:cs typeface="B Mitra" pitchFamily="2" charset="-78"/>
              </a:rPr>
            </a:br>
            <a:r>
              <a:rPr lang="fa-IR" sz="7200" b="1" dirty="0" smtClean="0">
                <a:solidFill>
                  <a:schemeClr val="bg1"/>
                </a:solidFill>
                <a:cs typeface="B Mitra" pitchFamily="2" charset="-78"/>
              </a:rPr>
              <a:t>وزن مناسب و انرژی</a:t>
            </a:r>
            <a:endParaRPr lang="en-US" sz="7200" b="1" dirty="0">
              <a:solidFill>
                <a:schemeClr val="bg1"/>
              </a:solidFill>
              <a:cs typeface="B Mitra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68F8B3-422F-4D24-AB8D-5674E65B61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 Study </a:t>
            </a:r>
            <a:endParaRPr lang="en-US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pPr algn="r" rtl="1">
              <a:buNone/>
            </a:pPr>
            <a:r>
              <a:rPr lang="fa-IR" sz="4800" dirty="0" smtClean="0">
                <a:solidFill>
                  <a:schemeClr val="bg1"/>
                </a:solidFill>
                <a:cs typeface="B Mitra" pitchFamily="2" charset="-78"/>
              </a:rPr>
              <a:t>بیمار خانم 28 ساله ای است با: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chemeClr val="bg1"/>
                </a:solidFill>
                <a:cs typeface="B Mitra" pitchFamily="2" charset="-78"/>
              </a:rPr>
              <a:t> وزن 86 کیلوگرم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chemeClr val="bg1"/>
                </a:solidFill>
                <a:cs typeface="B Mitra" pitchFamily="2" charset="-78"/>
              </a:rPr>
              <a:t> قد 164 سانتیمتر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chemeClr val="bg1"/>
                </a:solidFill>
                <a:cs typeface="B Mitra" pitchFamily="2" charset="-78"/>
              </a:rPr>
              <a:t> دور کمر 93 سانتیمتر </a:t>
            </a:r>
          </a:p>
          <a:p>
            <a:pPr lvl="1" algn="r" rtl="1">
              <a:buFont typeface="Wingdings" pitchFamily="2" charset="2"/>
              <a:buChar char="Ø"/>
            </a:pPr>
            <a:r>
              <a:rPr lang="fa-IR" sz="4400" dirty="0" smtClean="0">
                <a:solidFill>
                  <a:schemeClr val="bg1"/>
                </a:solidFill>
                <a:cs typeface="B Mitra" pitchFamily="2" charset="-78"/>
              </a:rPr>
              <a:t>  32 = 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BMI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C87D69-9990-4A4B-BC1E-DF87DAE13B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8A89E-9B55-486C-A80E-A8D8B34DB7FB}" type="slidenum">
              <a:rPr lang="ar-SA" sz="1500" b="1" smtClean="0"/>
              <a:pPr>
                <a:defRPr/>
              </a:pPr>
              <a:t>36</a:t>
            </a:fld>
            <a:endParaRPr lang="en-US" sz="1500" b="1" dirty="0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1053986" y="139463"/>
            <a:ext cx="687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l" eaLnBrk="0" hangingPunct="0"/>
            <a:r>
              <a:rPr lang="fa-IR" sz="3600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نمايه </a:t>
            </a:r>
            <a:r>
              <a:rPr lang="fa-IR" sz="3600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توده بدن مطلوب براي سنين مختلف</a:t>
            </a:r>
            <a:endParaRPr lang="en-US" sz="1600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graphicFrame>
        <p:nvGraphicFramePr>
          <p:cNvPr id="9" name="Content Placeholder 5"/>
          <p:cNvGraphicFramePr>
            <a:graphicFrameLocks/>
          </p:cNvGraphicFramePr>
          <p:nvPr/>
        </p:nvGraphicFramePr>
        <p:xfrm>
          <a:off x="285750" y="1071563"/>
          <a:ext cx="8501122" cy="512064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249062"/>
                <a:gridCol w="4252060"/>
              </a:tblGrid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شاخص توده بدني (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Kg/m</a:t>
                      </a:r>
                      <a:r>
                        <a:rPr lang="en-US" sz="2000" baseline="300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</a:t>
                      </a: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گروه سني (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سال</a:t>
                      </a: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)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24-19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24-19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25-20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tx1"/>
                          </a:solidFill>
                          <a:cs typeface="B Mitra" pitchFamily="2" charset="-78"/>
                        </a:rPr>
                        <a:t>34-20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26-21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44-35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27-22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54-45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28-23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65-55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29-24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65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  <a:cs typeface="B Mitra" pitchFamily="2" charset="-78"/>
                        </a:rPr>
                        <a:t>&gt;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Mitra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Desirable Body Weight</a:t>
            </a:r>
            <a:endParaRPr lang="en-US" sz="40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572560" cy="4697427"/>
          </a:xfrm>
        </p:spPr>
        <p:txBody>
          <a:bodyPr/>
          <a:lstStyle/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براي محاسبه ي انرژي اولين قدم به دست آوردن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وزن سالم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DBW (desirable body weight)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مي باشد.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>
              <a:buNone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l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BMI=20        weight= 20 </a:t>
            </a: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Nazanin" pitchFamily="2" charset="-78"/>
              </a:rPr>
              <a:t>× 1.64 × 1.64       54</a:t>
            </a:r>
            <a:endParaRPr lang="fa-IR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B Nazanin" pitchFamily="2" charset="-78"/>
            </a:endParaRPr>
          </a:p>
          <a:p>
            <a:pPr algn="l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BMI=25        weight= 25 </a:t>
            </a: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Nazanin" pitchFamily="2" charset="-78"/>
              </a:rPr>
              <a:t>× 1.64 × 1.64 </a:t>
            </a:r>
            <a:r>
              <a:rPr lang="fa-IR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Nazanin" pitchFamily="2" charset="-78"/>
              </a:rPr>
              <a:t>        </a:t>
            </a:r>
            <a:r>
              <a:rPr lang="en-US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B Nazanin" pitchFamily="2" charset="-78"/>
              </a:rPr>
              <a:t>67</a:t>
            </a:r>
          </a:p>
          <a:p>
            <a:pPr algn="r" rt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72619-B812-4D69-B5A1-774E765E8BE3}" type="slidenum">
              <a:rPr lang="ar-SA" sz="1500" b="1" smtClean="0"/>
              <a:pPr>
                <a:defRPr/>
              </a:pPr>
              <a:t>37</a:t>
            </a:fld>
            <a:endParaRPr lang="en-US" sz="1500" b="1" dirty="0"/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929457" y="3355974"/>
            <a:ext cx="428625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8" name="Straight Arrow Connector 8"/>
          <p:cNvCxnSpPr>
            <a:cxnSpLocks noChangeShapeType="1"/>
          </p:cNvCxnSpPr>
          <p:nvPr/>
        </p:nvCxnSpPr>
        <p:spPr bwMode="auto">
          <a:xfrm>
            <a:off x="7000895" y="3929066"/>
            <a:ext cx="428625" cy="1588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9" name="Oval 8"/>
          <p:cNvSpPr/>
          <p:nvPr/>
        </p:nvSpPr>
        <p:spPr bwMode="auto">
          <a:xfrm>
            <a:off x="1500166" y="5214950"/>
            <a:ext cx="6858048" cy="87834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792064" y="5396227"/>
            <a:ext cx="60660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بنابراين وزن سالم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در </a:t>
            </a:r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محدوده </a:t>
            </a: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67-54 </a:t>
            </a:r>
            <a:r>
              <a:rPr lang="fa-IR" sz="2400" b="1" dirty="0">
                <a:latin typeface="Times New Roman" pitchFamily="18" charset="0"/>
                <a:cs typeface="B Nazanin" pitchFamily="2" charset="-78"/>
              </a:rPr>
              <a:t>كيلوگرم مي باشد  </a:t>
            </a:r>
            <a:endParaRPr lang="en-US" sz="2400" b="1" dirty="0">
              <a:latin typeface="Times New Roman" pitchFamily="18" charset="0"/>
              <a:cs typeface="B Nazanin" pitchFamily="2" charset="-7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z="4600" b="1" dirty="0" smtClean="0">
                <a:solidFill>
                  <a:srgbClr val="FF6699"/>
                </a:solidFill>
                <a:cs typeface="B Nazanin" pitchFamily="2" charset="-78"/>
              </a:rPr>
              <a:t>محاسبه ي وزن ايده آل </a:t>
            </a:r>
            <a:r>
              <a:rPr lang="en-US" sz="4600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(IBW)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697427"/>
          </a:xfrm>
        </p:spPr>
        <p:txBody>
          <a:bodyPr/>
          <a:lstStyle/>
          <a:p>
            <a:pPr algn="r" rtl="1"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وزن ايده آل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IBW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(ideal body weight) </a:t>
            </a:r>
            <a:r>
              <a:rPr lang="fa-IR" sz="2800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نيز محاسبه مي شود، تا دريابيم كه چقدر اضافه وزن دارد و در چند گام و در چه مدت بايد به وزن ايده آلش برسد.</a:t>
            </a:r>
          </a:p>
          <a:p>
            <a:pPr algn="r" rtl="1">
              <a:buNone/>
              <a:defRPr/>
            </a:pP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algn="r" rtl="1"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BMI</a:t>
            </a:r>
            <a:r>
              <a:rPr lang="fa-IR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ايده آل 22 مي باشد</a:t>
            </a:r>
          </a:p>
          <a:p>
            <a:pPr algn="r" rtl="1">
              <a:buNone/>
              <a:defRPr/>
            </a:pPr>
            <a:endParaRPr lang="fa-IR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Pct val="80000"/>
              <a:buNone/>
              <a:defRPr/>
            </a:pPr>
            <a:r>
              <a:rPr lang="fa-IR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</a:t>
            </a:r>
            <a:r>
              <a:rPr lang="en-US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IBW/(</a:t>
            </a:r>
            <a:r>
              <a:rPr lang="fa-IR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1،64</a:t>
            </a:r>
            <a:r>
              <a:rPr lang="en-US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)²  IBW= </a:t>
            </a:r>
            <a:r>
              <a:rPr lang="fa-IR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</a:t>
            </a:r>
            <a:r>
              <a:rPr lang="en-US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2،6896</a:t>
            </a:r>
            <a:r>
              <a:rPr lang="en-US" b="1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sz="3600" b="1" u="sng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59</a:t>
            </a:r>
            <a:r>
              <a:rPr lang="en-US" sz="3600" b="1" u="sng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800" u="sng" kern="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endParaRPr lang="en-US" sz="3600" kern="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>
              <a:lnSpc>
                <a:spcPct val="90000"/>
              </a:lnSpc>
              <a:buClr>
                <a:schemeClr val="hlink"/>
              </a:buClr>
              <a:buSzPct val="80000"/>
              <a:buNone/>
              <a:defRPr/>
            </a:pPr>
            <a:r>
              <a:rPr lang="en-US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80CD92-4938-4971-80F8-1DD9AE723454}" type="slidenum">
              <a:rPr lang="ar-SA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0"/>
            <a:ext cx="7246938" cy="1139825"/>
          </a:xfrm>
        </p:spPr>
        <p:txBody>
          <a:bodyPr/>
          <a:lstStyle/>
          <a:p>
            <a:pPr algn="r" eaLnBrk="1" hangingPunct="1">
              <a:defRPr/>
            </a:pPr>
            <a:r>
              <a:rPr lang="fa-IR" sz="5400" b="1" dirty="0" smtClean="0">
                <a:solidFill>
                  <a:srgbClr val="FFFF00"/>
                </a:solidFill>
                <a:cs typeface="B Nazanin" pitchFamily="2" charset="-78"/>
              </a:rPr>
              <a:t>توجه داشته باشيم كه: </a:t>
            </a:r>
            <a:endParaRPr lang="en-US" sz="54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000125"/>
            <a:ext cx="8686800" cy="5643563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a-IR" sz="2800" dirty="0" smtClean="0">
                <a:solidFill>
                  <a:schemeClr val="bg1"/>
                </a:solidFill>
              </a:rPr>
              <a:t> 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به هيچ وجه نمي توان </a:t>
            </a:r>
            <a:r>
              <a:rPr lang="fa-IR" sz="34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27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کیلوگرم 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اضافه وزن را </a:t>
            </a: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يكدفعه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كم كرد و به نقطه ي ايده آل رسيد. </a:t>
            </a:r>
          </a:p>
          <a:p>
            <a:pPr algn="r" rtl="1" eaLnBrk="1" hangingPunct="1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بايد در </a:t>
            </a: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چند گام 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به نقطه ي ايده آل رسید.</a:t>
            </a:r>
          </a:p>
          <a:p>
            <a:pPr algn="r" rtl="1" eaLnBrk="1" hangingPunct="1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پس با محاسبه ي وزن مناسب در هر گام، انرژي مورد نياز را در هر مرحله به دست مي آوريم.</a:t>
            </a:r>
          </a:p>
          <a:p>
            <a:pPr algn="r" rtl="1" eaLnBrk="1" hangingPunct="1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بايد توجه كنيم كه هر گام،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چهار تا شش ماه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به طول مي انجامد و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پس از پايان هر گام، فرد به مدت شش ماه بايد در همان وزن ثابت بماند.</a:t>
            </a:r>
          </a:p>
          <a:p>
            <a:pPr algn="r" rtl="1" eaLnBrk="1" hangingPunct="1">
              <a:lnSpc>
                <a:spcPct val="90000"/>
              </a:lnSpc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Ø"/>
              <a:defRPr/>
            </a:pP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اين روند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، موفقيت در كاهش وزن را تضمين نموده و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امكان برگشت به وزن ابتداي دوره، وجود نخواهد داشت.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72238"/>
            <a:ext cx="2133600" cy="457200"/>
          </a:xfrm>
        </p:spPr>
        <p:txBody>
          <a:bodyPr/>
          <a:lstStyle/>
          <a:p>
            <a:pPr>
              <a:defRPr/>
            </a:pPr>
            <a:fld id="{69A9BFE4-10C2-4160-93DE-1E10F0D2B837}" type="slidenum">
              <a:rPr lang="ar-SA" sz="1500" b="1" smtClean="0"/>
              <a:pPr>
                <a:defRPr/>
              </a:pPr>
              <a:t>39</a:t>
            </a:fld>
            <a:endParaRPr lang="en-US" sz="15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-103188"/>
            <a:ext cx="9601200" cy="1398588"/>
          </a:xfrm>
        </p:spPr>
        <p:txBody>
          <a:bodyPr rtlCol="0"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sz="6600" b="1" smtClean="0">
                <a:latin typeface="Times New Roman" pitchFamily="18" charset="0"/>
                <a:cs typeface="Times New Roman" pitchFamily="18" charset="0"/>
              </a:rPr>
              <a:t>Healthy Diet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(cont’)</a:t>
            </a:r>
            <a:endParaRPr sz="6600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165225"/>
            <a:ext cx="8382000" cy="5159375"/>
          </a:xfrm>
        </p:spPr>
        <p:txBody>
          <a:bodyPr/>
          <a:lstStyle/>
          <a:p>
            <a:pPr marL="539750" lvl="4" algn="r" rtl="1" eaLnBrk="1" hangingPunct="1">
              <a:spcBef>
                <a:spcPct val="0"/>
              </a:spcBef>
              <a:spcAft>
                <a:spcPts val="1200"/>
              </a:spcAft>
              <a:buClr>
                <a:srgbClr val="99FF33"/>
              </a:buClr>
              <a:buFont typeface="Wingdings 2" pitchFamily="18" charset="2"/>
              <a:buNone/>
            </a:pPr>
            <a:r>
              <a:rPr lang="fa-IR" sz="3100" b="1" i="1" dirty="0" smtClean="0">
                <a:solidFill>
                  <a:srgbClr val="00B050"/>
                </a:solidFill>
                <a:cs typeface="B Nazanin" pitchFamily="2" charset="-78"/>
              </a:rPr>
              <a:t>اصول پنجگانه:  </a:t>
            </a:r>
            <a:endParaRPr lang="en-US" sz="3100" b="1" i="1" dirty="0" smtClean="0">
              <a:solidFill>
                <a:srgbClr val="00B050"/>
              </a:solidFill>
              <a:cs typeface="B Nazanin" pitchFamily="2" charset="-78"/>
            </a:endParaRPr>
          </a:p>
          <a:p>
            <a:pPr marL="539750" lvl="4" algn="r" rtl="1" eaLnBrk="1" hangingPunct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i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تامين</a:t>
            </a:r>
            <a:r>
              <a:rPr lang="fa-IR" sz="3100" b="1" dirty="0" smtClean="0"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كفايت</a:t>
            </a:r>
            <a:r>
              <a:rPr lang="ar-SA" sz="3100" dirty="0" smtClean="0">
                <a:cs typeface="B Nazanin" pitchFamily="2" charset="-78"/>
              </a:rPr>
              <a:t> مواد مغذي</a:t>
            </a:r>
          </a:p>
          <a:p>
            <a:pPr marL="539750" lvl="4" algn="r" rtl="1" eaLnBrk="1" hangingPunct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رعايت</a:t>
            </a: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تعادل</a:t>
            </a:r>
            <a:r>
              <a:rPr lang="ar-SA" sz="3100" dirty="0" smtClean="0">
                <a:cs typeface="B Nazanin" pitchFamily="2" charset="-78"/>
              </a:rPr>
              <a:t> در مصرف انواع غذاها</a:t>
            </a:r>
          </a:p>
          <a:p>
            <a:pPr marL="539750" lvl="4" algn="r" rtl="1" eaLnBrk="1" hangingPunct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 </a:t>
            </a:r>
            <a:r>
              <a:rPr lang="fa-IR" sz="3100" dirty="0" smtClean="0">
                <a:cs typeface="B Nazanin" pitchFamily="2" charset="-78"/>
              </a:rPr>
              <a:t>دريافت</a:t>
            </a: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انرژي</a:t>
            </a:r>
            <a:r>
              <a:rPr lang="ar-SA" sz="3100" dirty="0" smtClean="0">
                <a:cs typeface="B Nazanin" pitchFamily="2" charset="-78"/>
              </a:rPr>
              <a:t> مطابق با فعاليتهاي روزانه و شيوه زندگي</a:t>
            </a:r>
          </a:p>
          <a:p>
            <a:pPr marL="539750" lvl="4" algn="r" rtl="1" eaLnBrk="1" hangingPunct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100" b="1" dirty="0" smtClean="0">
                <a:solidFill>
                  <a:srgbClr val="FF0000"/>
                </a:solidFill>
                <a:cs typeface="B Nazanin" pitchFamily="2" charset="-78"/>
              </a:rPr>
              <a:t>   </a:t>
            </a:r>
            <a:r>
              <a:rPr lang="fa-IR" sz="3100" b="1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fa-IR" sz="3100" dirty="0" smtClean="0">
                <a:cs typeface="B Nazanin" pitchFamily="2" charset="-78"/>
              </a:rPr>
              <a:t>رعايت</a:t>
            </a:r>
            <a:r>
              <a:rPr lang="fa-IR" sz="3100" b="1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ميانه‌روي</a:t>
            </a:r>
            <a:r>
              <a:rPr lang="ar-SA" sz="3100" dirty="0" smtClean="0">
                <a:solidFill>
                  <a:srgbClr val="99FF33"/>
                </a:solidFill>
                <a:cs typeface="B Nazanin" pitchFamily="2" charset="-78"/>
              </a:rPr>
              <a:t> </a:t>
            </a:r>
            <a:r>
              <a:rPr lang="ar-SA" sz="3100" dirty="0" smtClean="0">
                <a:cs typeface="B Nazanin" pitchFamily="2" charset="-78"/>
              </a:rPr>
              <a:t>در مصرف انواع </a:t>
            </a:r>
            <a:r>
              <a:rPr lang="fa-IR" sz="3100" dirty="0" smtClean="0">
                <a:cs typeface="B Nazanin" pitchFamily="2" charset="-78"/>
              </a:rPr>
              <a:t>غذاها</a:t>
            </a:r>
            <a:endParaRPr lang="ar-SA" sz="3100" dirty="0" smtClean="0">
              <a:cs typeface="B Nazanin" pitchFamily="2" charset="-78"/>
            </a:endParaRPr>
          </a:p>
          <a:p>
            <a:pPr marL="539750" lvl="4" algn="r" rtl="1" eaLnBrk="1" hangingPunct="1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buFont typeface="Wingdings 2" pitchFamily="18" charset="2"/>
              <a:buChar char=""/>
            </a:pPr>
            <a:r>
              <a:rPr lang="fa-IR" sz="3500" dirty="0" smtClean="0">
                <a:cs typeface="B Nazanin" pitchFamily="2" charset="-78"/>
              </a:rPr>
              <a:t>   </a:t>
            </a:r>
            <a:r>
              <a:rPr lang="ar-SA" sz="3500" dirty="0" smtClean="0">
                <a:cs typeface="B Nazanin" pitchFamily="2" charset="-78"/>
              </a:rPr>
              <a:t>رعايت </a:t>
            </a:r>
            <a:r>
              <a:rPr lang="ar-SA" sz="3100" b="1" dirty="0" smtClean="0">
                <a:solidFill>
                  <a:srgbClr val="00B050"/>
                </a:solidFill>
                <a:cs typeface="B Nazanin" pitchFamily="2" charset="-78"/>
              </a:rPr>
              <a:t>تنوع</a:t>
            </a:r>
            <a:r>
              <a:rPr lang="ar-SA" sz="3100" dirty="0" smtClean="0">
                <a:solidFill>
                  <a:srgbClr val="92D050"/>
                </a:solidFill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بین گروه ها و درون گروه های هرم راهنماي </a:t>
            </a:r>
            <a:r>
              <a:rPr lang="ar-SA" sz="2800" dirty="0" smtClean="0">
                <a:cs typeface="B Nazanin" pitchFamily="2" charset="-78"/>
              </a:rPr>
              <a:t>غذا</a:t>
            </a:r>
            <a:r>
              <a:rPr lang="fa-IR" sz="2800" dirty="0" smtClean="0">
                <a:cs typeface="B Nazanin" pitchFamily="2" charset="-78"/>
              </a:rPr>
              <a:t>يي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5" name="Cloud Callout 4"/>
          <p:cNvSpPr>
            <a:spLocks noChangeArrowheads="1"/>
          </p:cNvSpPr>
          <p:nvPr/>
        </p:nvSpPr>
        <p:spPr bwMode="auto">
          <a:xfrm>
            <a:off x="0" y="5029200"/>
            <a:ext cx="9144000" cy="1295400"/>
          </a:xfrm>
          <a:prstGeom prst="cloudCallout">
            <a:avLst>
              <a:gd name="adj1" fmla="val -35881"/>
              <a:gd name="adj2" fmla="val 57194"/>
            </a:avLst>
          </a:prstGeom>
          <a:solidFill>
            <a:srgbClr val="0033CC"/>
          </a:solidFill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غذاهايي كه بر پايه چنين الگويـي باشند غذاهاي با چگالـــي يا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تراكم مواد مغذي بالا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(</a:t>
            </a:r>
            <a:r>
              <a:rPr lang="en-US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Nutrient density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B Mitra" pitchFamily="2" charset="-78"/>
              </a:rPr>
              <a:t>)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ناميده</a:t>
            </a:r>
            <a:r>
              <a:rPr lang="en-US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 </a:t>
            </a:r>
            <a:r>
              <a:rPr lang="ar-SA" sz="2200" b="1" spc="-150" dirty="0">
                <a:solidFill>
                  <a:srgbClr val="FFFF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Mitra" pitchFamily="2" charset="-78"/>
              </a:rPr>
              <a:t>مي‌شوند. </a:t>
            </a:r>
            <a:endParaRPr lang="en-US" sz="2200" b="1" i="1" spc="-150" dirty="0">
              <a:solidFill>
                <a:srgbClr val="FFFF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cs typeface="B Mitra" pitchFamily="2" charset="-78"/>
            </a:endParaRP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DB2880-4D26-4D4C-9EED-307B64F6A36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5400" b="1" dirty="0" smtClean="0">
                <a:solidFill>
                  <a:srgbClr val="FF0066"/>
                </a:solidFill>
                <a:cs typeface="B Nazanin" pitchFamily="2" charset="-78"/>
              </a:rPr>
              <a:t>گام اول:</a:t>
            </a:r>
            <a:endParaRPr lang="en-US" sz="5400" b="1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7313"/>
            <a:ext cx="8229600" cy="4829175"/>
          </a:xfrm>
        </p:spPr>
        <p:txBody>
          <a:bodyPr/>
          <a:lstStyle/>
          <a:p>
            <a:pPr algn="justLow" rtl="1" eaLnBrk="1" hangingPunct="1">
              <a:buSzPct val="120000"/>
              <a:buFont typeface="Wingdings" pitchFamily="2" charset="2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در هر گام، از </a:t>
            </a:r>
            <a:r>
              <a:rPr lang="fa-IR" sz="3600" b="1" dirty="0" smtClean="0">
                <a:solidFill>
                  <a:schemeClr val="bg1"/>
                </a:solidFill>
                <a:effectLst/>
                <a:cs typeface="B Nazanin" pitchFamily="2" charset="-78"/>
              </a:rPr>
              <a:t>چند روش</a:t>
            </a:r>
            <a:r>
              <a:rPr lang="fa-IR" sz="3600" dirty="0" smtClean="0">
                <a:solidFill>
                  <a:schemeClr val="bg1"/>
                </a:solidFill>
                <a:effectLst/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مي توان، </a:t>
            </a:r>
            <a:r>
              <a:rPr lang="fa-IR" sz="3600" b="1" u="sng" dirty="0" smtClean="0">
                <a:solidFill>
                  <a:schemeClr val="bg1"/>
                </a:solidFill>
                <a:effectLst/>
                <a:latin typeface="Comic Sans MS" pitchFamily="66" charset="0"/>
                <a:cs typeface="B Nazanin" pitchFamily="2" charset="-78"/>
              </a:rPr>
              <a:t>وزن مناسب</a:t>
            </a:r>
            <a:r>
              <a:rPr lang="en-US" sz="3600" b="1" u="sng" dirty="0" smtClean="0">
                <a:solidFill>
                  <a:schemeClr val="bg1"/>
                </a:solidFill>
                <a:effectLst/>
                <a:latin typeface="Comic Sans MS" pitchFamily="66" charset="0"/>
                <a:cs typeface="B Nazanin" pitchFamily="2" charset="-78"/>
              </a:rPr>
              <a:t>(DBW)</a:t>
            </a:r>
            <a:r>
              <a:rPr lang="fa-IR" sz="3600" dirty="0" smtClean="0">
                <a:solidFill>
                  <a:schemeClr val="bg1"/>
                </a:solidFill>
                <a:effectLst/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را محاسبه كرد:</a:t>
            </a:r>
          </a:p>
          <a:p>
            <a:pPr algn="just" rtl="1" eaLnBrk="1" hangingPunct="1">
              <a:spcBef>
                <a:spcPts val="2400"/>
              </a:spcBef>
              <a:buSzPct val="120000"/>
              <a:buFont typeface="Wingdings" pitchFamily="2" charset="2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الف- </a:t>
            </a:r>
            <a:r>
              <a:rPr lang="fa-IR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كاهش 10-5</a:t>
            </a:r>
            <a:r>
              <a:rPr lang="fa-IR" sz="3600" b="1" baseline="30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*</a:t>
            </a:r>
            <a:r>
              <a:rPr lang="fa-IR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درصد وزن فعلی (موجود) فرد</a:t>
            </a: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جهت كاهش وزن (كه منطقی، مؤثر و برگشت ناپذير است)</a:t>
            </a:r>
          </a:p>
          <a:p>
            <a:pPr algn="just" rtl="1" eaLnBrk="1" hangingPunct="1">
              <a:spcBef>
                <a:spcPts val="4200"/>
              </a:spcBef>
              <a:buSzPct val="120000"/>
              <a:buFont typeface="Wingdings" pitchFamily="2" charset="2"/>
              <a:buNone/>
              <a:defRPr/>
            </a:pP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ب- از طریق کاهش یک گام 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BMI</a:t>
            </a:r>
            <a:r>
              <a:rPr lang="fa-IR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عمل مي كنيم.</a:t>
            </a:r>
            <a:endParaRPr lang="en-US" sz="3600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A4A243-5631-4765-85CF-E3860C081927}" type="slidenum">
              <a:rPr lang="ar-SA" sz="1500" b="1" smtClean="0"/>
              <a:pPr>
                <a:defRPr/>
              </a:pPr>
              <a:t>40</a:t>
            </a:fld>
            <a:endParaRPr lang="en-US" sz="1500" b="1" dirty="0"/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785813" y="6038850"/>
            <a:ext cx="700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fa-IR" sz="1200" b="1" u="sng" baseline="30000" dirty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*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Raymond A. </a:t>
            </a:r>
            <a:r>
              <a:rPr lang="en-US" sz="1200" dirty="0" err="1">
                <a:solidFill>
                  <a:schemeClr val="bg1"/>
                </a:solidFill>
                <a:latin typeface="Comic Sans MS" pitchFamily="66" charset="0"/>
              </a:rPr>
              <a:t>etal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, Medical nutrition therapy for treatment of  obesity, </a:t>
            </a:r>
            <a:r>
              <a:rPr lang="en-US" sz="1200" dirty="0" err="1">
                <a:solidFill>
                  <a:schemeClr val="bg1"/>
                </a:solidFill>
                <a:latin typeface="Comic Sans MS" pitchFamily="66" charset="0"/>
              </a:rPr>
              <a:t>Endocriniol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mic Sans MS" pitchFamily="66" charset="0"/>
              </a:rPr>
              <a:t>Metab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omic Sans MS" pitchFamily="66" charset="0"/>
              </a:rPr>
              <a:t>Clin</a:t>
            </a:r>
            <a:r>
              <a:rPr lang="en-US" sz="1200" dirty="0">
                <a:solidFill>
                  <a:schemeClr val="bg1"/>
                </a:solidFill>
                <a:latin typeface="Comic Sans MS" pitchFamily="66" charset="0"/>
              </a:rPr>
              <a:t>  N  AM. 32 (2003) 935-965.</a:t>
            </a:r>
            <a:endParaRPr lang="fa-IR" sz="12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052513"/>
            <a:ext cx="8229600" cy="11398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محاسبه ي وزن مناسب </a:t>
            </a:r>
            <a:r>
              <a:rPr lang="en-US" sz="3800" b="1" dirty="0" smtClean="0">
                <a:solidFill>
                  <a:srgbClr val="FFFF00"/>
                </a:solidFill>
                <a:latin typeface="Comic Sans MS" pitchFamily="66" charset="0"/>
                <a:cs typeface="B Nazanin" pitchFamily="2" charset="-78"/>
              </a:rPr>
              <a:t>(DBW)</a:t>
            </a:r>
            <a:r>
              <a:rPr lang="fa-IR" sz="3800" b="1" dirty="0" smtClean="0">
                <a:solidFill>
                  <a:srgbClr val="FFFF00"/>
                </a:solidFill>
                <a:latin typeface="Comic Sans MS" pitchFamily="66" charset="0"/>
                <a:cs typeface="B Nazanin" pitchFamily="2" charset="-78"/>
              </a:rPr>
              <a:t>،</a:t>
            </a: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 در گام اول از </a:t>
            </a:r>
            <a:r>
              <a:rPr lang="fa-IR" sz="3800" b="1" u="sng" dirty="0" smtClean="0">
                <a:solidFill>
                  <a:srgbClr val="FFFF00"/>
                </a:solidFill>
                <a:cs typeface="B Nazanin" pitchFamily="2" charset="-78"/>
              </a:rPr>
              <a:t>روش الف</a:t>
            </a: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:</a:t>
            </a:r>
            <a:endParaRPr lang="en-US" sz="38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97200"/>
            <a:ext cx="8964613" cy="3146425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86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×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10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%=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8،6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≈ </a:t>
            </a:r>
            <a:r>
              <a:rPr lang="fa-IR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9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    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  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86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-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9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</a:t>
            </a:r>
            <a:r>
              <a:rPr lang="fa-IR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77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endParaRPr lang="en-US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fa-IR" b="1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fa-IR" sz="40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پس وزن مناسب در گام اول از طريق اين روش، </a:t>
            </a:r>
            <a:r>
              <a:rPr lang="fa-IR" sz="40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77</a:t>
            </a:r>
            <a:r>
              <a:rPr lang="fa-IR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کیلوگرم</a:t>
            </a:r>
            <a:r>
              <a:rPr lang="fa-IR" sz="36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40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مي باشد.</a:t>
            </a:r>
            <a:endParaRPr lang="en-US" sz="4000" b="1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929188" y="321310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2">
              <a:lumMod val="25000"/>
              <a:lumOff val="7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5773FA-D6BB-4514-B11C-22D657B085E3}" type="slidenum">
              <a:rPr lang="ar-SA" sz="1500" b="1" smtClean="0"/>
              <a:pPr>
                <a:defRPr/>
              </a:pPr>
              <a:t>41</a:t>
            </a:fld>
            <a:endParaRPr lang="en-US" sz="15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60425"/>
            <a:ext cx="8229600" cy="11398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محاسبه ي وزن مناسب </a:t>
            </a:r>
            <a:r>
              <a:rPr lang="en-US" sz="3800" b="1" dirty="0" smtClean="0">
                <a:solidFill>
                  <a:srgbClr val="FFFF00"/>
                </a:solidFill>
                <a:latin typeface="Comic Sans MS" pitchFamily="66" charset="0"/>
                <a:cs typeface="B Nazanin" pitchFamily="2" charset="-78"/>
              </a:rPr>
              <a:t>(DBW)</a:t>
            </a: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،</a:t>
            </a:r>
            <a:r>
              <a:rPr lang="fa-IR" sz="3800" dirty="0" smtClean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sz="3800" b="1" dirty="0" smtClean="0">
                <a:solidFill>
                  <a:srgbClr val="FFFF00"/>
                </a:solidFill>
                <a:cs typeface="B Nazanin" pitchFamily="2" charset="-78"/>
              </a:rPr>
              <a:t>در گام اول از </a:t>
            </a:r>
            <a:r>
              <a:rPr lang="fa-IR" sz="3800" b="1" u="sng" dirty="0" smtClean="0">
                <a:solidFill>
                  <a:srgbClr val="FFFF00"/>
                </a:solidFill>
                <a:cs typeface="B Nazanin" pitchFamily="2" charset="-78"/>
              </a:rPr>
              <a:t>روش ب:</a:t>
            </a:r>
            <a:endParaRPr lang="en-US" sz="3800" b="1" u="sng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49500"/>
            <a:ext cx="9144000" cy="3959820"/>
          </a:xfrm>
        </p:spPr>
        <p:txBody>
          <a:bodyPr/>
          <a:lstStyle/>
          <a:p>
            <a:pPr lvl="3" algn="r" rtl="1" eaLnBrk="1" hangingPunct="1">
              <a:buSzPct val="110000"/>
              <a:buFont typeface="Wingdings" pitchFamily="2" charset="2"/>
              <a:buChar char="v"/>
              <a:defRPr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در اين روش،</a:t>
            </a:r>
            <a:r>
              <a:rPr lang="fa-IR" sz="32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BMI</a:t>
            </a: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را سه رتبه كاهش مي دهيم.</a:t>
            </a:r>
          </a:p>
          <a:p>
            <a:pPr lvl="3" algn="r" rtl="1" eaLnBrk="1" hangingPunct="1">
              <a:buSzPct val="110000"/>
              <a:buFont typeface="Wingdings" pitchFamily="2" charset="2"/>
              <a:buChar char="v"/>
              <a:defRPr/>
            </a:pPr>
            <a:r>
              <a:rPr lang="fa-IR" sz="32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BMI</a:t>
            </a:r>
            <a:r>
              <a:rPr lang="fa-IR" sz="32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فعلي </a:t>
            </a:r>
            <a:r>
              <a:rPr lang="fa-IR" sz="32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29 </a:t>
            </a:r>
            <a:r>
              <a:rPr lang="fa-IR" sz="32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مي باشد.</a:t>
            </a:r>
          </a:p>
          <a:p>
            <a:pPr algn="l" eaLnBrk="1" hangingPunct="1">
              <a:buSzPct val="110000"/>
              <a:buFont typeface="Wingdings" pitchFamily="2" charset="2"/>
              <a:buNone/>
              <a:defRPr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l" eaLnBrk="1" hangingPunct="1">
              <a:buSzPct val="110000"/>
              <a:buFont typeface="Wingdings" pitchFamily="2" charset="2"/>
              <a:buNone/>
              <a:defRPr/>
            </a:pPr>
            <a:endParaRPr lang="fa-IR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 eaLnBrk="1" hangingPunct="1">
              <a:buSzPct val="110000"/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29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DBW 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/(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1،64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)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² 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DBW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24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2،6896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78</a:t>
            </a:r>
            <a:r>
              <a:rPr lang="en-US" sz="20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endParaRPr lang="en-US" b="1" u="sng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l" eaLnBrk="1" hangingPunct="1">
              <a:buSzPct val="110000"/>
              <a:buFont typeface="Wingdings" pitchFamily="2" charset="2"/>
              <a:buNone/>
              <a:defRPr/>
            </a:pPr>
            <a:endParaRPr lang="en-US" b="1" u="sng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3929058" y="4857760"/>
            <a:ext cx="863600" cy="288925"/>
          </a:xfrm>
          <a:prstGeom prst="rightArrow">
            <a:avLst>
              <a:gd name="adj1" fmla="val 50000"/>
              <a:gd name="adj2" fmla="val 74725"/>
            </a:avLst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A67E9C-0880-466D-BA4D-004DF778F054}" type="slidenum">
              <a:rPr lang="ar-SA" sz="1500" b="1" smtClean="0"/>
              <a:pPr>
                <a:defRPr/>
              </a:pPr>
              <a:t>42</a:t>
            </a:fld>
            <a:endParaRPr lang="en-US" sz="15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5700" b="1" dirty="0" smtClean="0">
                <a:solidFill>
                  <a:srgbClr val="FFFF00"/>
                </a:solidFill>
                <a:cs typeface="B Nazanin" pitchFamily="2" charset="-78"/>
              </a:rPr>
              <a:t>محاسبه ي انرژي مورد نياز</a:t>
            </a:r>
            <a:endParaRPr lang="en-US" sz="57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0" y="1357313"/>
            <a:ext cx="91440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rtl="1"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fa-I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وزن </a:t>
            </a:r>
            <a:r>
              <a:rPr lang="fa-I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سالم فرد</a:t>
            </a: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را تعيين و انرژي پايه را بر حسب </a:t>
            </a:r>
            <a:r>
              <a:rPr lang="fa-I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جنس و سن</a:t>
            </a: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مشخص كرد.</a:t>
            </a:r>
          </a:p>
          <a:p>
            <a:pPr algn="r" rtl="1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جهت محاسبه ي انرژي مورد نياز، از </a:t>
            </a:r>
            <a:r>
              <a:rPr lang="fa-IR" sz="36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چند راه</a:t>
            </a: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براي هر گام، مي توان استفاده كرد:</a:t>
            </a:r>
          </a:p>
          <a:p>
            <a:pPr algn="r" rtl="1">
              <a:spcBef>
                <a:spcPts val="1800"/>
              </a:spcBef>
              <a:buClr>
                <a:srgbClr val="FFFF00"/>
              </a:buClr>
              <a:buFont typeface="Wingdings" pitchFamily="2" charset="2"/>
              <a:buChar char="ü"/>
              <a:defRPr/>
            </a:pPr>
            <a:r>
              <a:rPr lang="fa-I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براي محاسبه انرژي پايه </a:t>
            </a:r>
            <a:r>
              <a:rPr lang="fa-I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وزن سالم </a:t>
            </a:r>
            <a:r>
              <a:rPr lang="en-US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(DBW)</a:t>
            </a:r>
            <a:r>
              <a:rPr lang="fa-IR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،</a:t>
            </a:r>
            <a:r>
              <a:rPr lang="fa-I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در گام اول كاهش وزن، مورد نياز است.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39A39C6-EC72-4A38-AD95-D96BAB3359F1}" type="slidenum">
              <a:rPr lang="ar-SA" sz="1500" b="1" smtClean="0"/>
              <a:pPr>
                <a:defRPr/>
              </a:pPr>
              <a:t>43</a:t>
            </a:fld>
            <a:endParaRPr lang="en-US" sz="15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0006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محاسبه ي انرژي از راه اول</a:t>
            </a:r>
            <a:endParaRPr lang="en-US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857364"/>
            <a:ext cx="8715436" cy="4032261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SzPct val="90000"/>
              <a:buFont typeface="Wingdings" pitchFamily="2" charset="2"/>
              <a:buNone/>
              <a:defRPr/>
            </a:pPr>
            <a:r>
              <a:rPr lang="en-US" sz="27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PA</a:t>
            </a:r>
            <a:r>
              <a:rPr lang="en-US" sz="27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700" dirty="0" smtClean="0">
                <a:solidFill>
                  <a:schemeClr val="bg1"/>
                </a:solidFill>
                <a:cs typeface="B Nazanin" pitchFamily="2" charset="-78"/>
              </a:rPr>
              <a:t> را </a:t>
            </a:r>
            <a:r>
              <a:rPr lang="fa-IR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1/16 </a:t>
            </a:r>
            <a:r>
              <a:rPr lang="fa-IR" sz="2700" dirty="0" smtClean="0">
                <a:solidFill>
                  <a:schemeClr val="bg1"/>
                </a:solidFill>
                <a:cs typeface="B Nazanin" pitchFamily="2" charset="-78"/>
              </a:rPr>
              <a:t>در نظر می گيريم.</a:t>
            </a:r>
            <a:endParaRPr lang="en-US" sz="27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 rtl="1" eaLnBrk="1" hangingPunct="1">
              <a:lnSpc>
                <a:spcPct val="90000"/>
              </a:lnSpc>
              <a:buSzPct val="90000"/>
              <a:buFont typeface="Wingdings" pitchFamily="2" charset="2"/>
              <a:buNone/>
              <a:defRPr/>
            </a:pPr>
            <a:endParaRPr lang="fa-IR" sz="2700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ctr" rtl="1" eaLnBrk="1" hangingPunct="1">
              <a:lnSpc>
                <a:spcPct val="90000"/>
              </a:lnSpc>
              <a:buSzPct val="90000"/>
              <a:buFont typeface="Wingdings" pitchFamily="2" charset="2"/>
              <a:buNone/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(1،64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×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619+ </a:t>
            </a:r>
            <a:r>
              <a:rPr lang="fa-IR" b="1" dirty="0" smtClean="0">
                <a:solidFill>
                  <a:schemeClr val="bg1"/>
                </a:solidFill>
                <a:cs typeface="B Nazanin" pitchFamily="2" charset="-78"/>
              </a:rPr>
              <a:t>77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×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11،4)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× 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1،16+ 28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×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7،95-448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=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EER</a:t>
            </a:r>
            <a:endParaRPr lang="en-US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ctr" rtl="1" eaLnBrk="1" hangingPunct="1">
              <a:lnSpc>
                <a:spcPct val="90000"/>
              </a:lnSpc>
              <a:buSzPct val="90000"/>
              <a:buFont typeface="Wingdings" pitchFamily="2" charset="2"/>
              <a:buNone/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ctr" rtl="1" eaLnBrk="1" hangingPunct="1">
              <a:lnSpc>
                <a:spcPct val="90000"/>
              </a:lnSpc>
              <a:buSzPct val="90000"/>
              <a:buFont typeface="Wingdings" pitchFamily="2" charset="2"/>
              <a:buNone/>
              <a:defRPr/>
            </a:pPr>
            <a:r>
              <a:rPr lang="en-US" u="sng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24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b="1" u="sng" dirty="0" smtClean="0">
                <a:solidFill>
                  <a:schemeClr val="bg1"/>
                </a:solidFill>
                <a:cs typeface="B Nazanin" pitchFamily="2" charset="-78"/>
              </a:rPr>
              <a:t>2400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4800" b="1" dirty="0" smtClean="0">
                <a:solidFill>
                  <a:schemeClr val="bg1"/>
                </a:solidFill>
                <a:cs typeface="B Nazanin" pitchFamily="2" charset="-78"/>
              </a:rPr>
              <a:t>~</a:t>
            </a:r>
            <a:endParaRPr lang="en-US" b="1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46E39F-D823-4018-9363-1891F57BE925}" type="slidenum">
              <a:rPr lang="ar-SA" sz="1500" b="1" smtClean="0"/>
              <a:pPr>
                <a:defRPr/>
              </a:pPr>
              <a:t>44</a:t>
            </a:fld>
            <a:endParaRPr lang="en-US" sz="15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Mirmiran.P. SBMU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67C655-C196-472A-BD59-9500DF1BCD09}" type="slidenum">
              <a:rPr lang="ar-SA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محاسبه ي 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  <a:cs typeface="B Nazanin" pitchFamily="2" charset="-78"/>
              </a:rPr>
              <a:t>TEE</a:t>
            </a:r>
            <a:endParaRPr lang="en-US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7130" y="1571625"/>
          <a:ext cx="8429683" cy="5029200"/>
        </p:xfrm>
        <a:graphic>
          <a:graphicData uri="http://schemas.openxmlformats.org/drawingml/2006/table">
            <a:tbl>
              <a:tblPr rtl="1">
                <a:tableStyleId>{793D81CF-94F2-401A-BA57-92F5A7B2D0C5}</a:tableStyleId>
              </a:tblPr>
              <a:tblGrid>
                <a:gridCol w="2533869"/>
                <a:gridCol w="899249"/>
                <a:gridCol w="919503"/>
                <a:gridCol w="4077062"/>
              </a:tblGrid>
              <a:tr h="798489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نوع فعاليت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 gridSpan="2">
                  <a:txBody>
                    <a:bodyPr/>
                    <a:lstStyle/>
                    <a:p>
                      <a:pPr indent="180340"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ضريب فعاليت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كيلو كالري دركيلو گرم وزن بدن در روز</a:t>
                      </a:r>
                      <a:endParaRPr lang="en-US" sz="20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(</a:t>
                      </a:r>
                      <a:r>
                        <a:rPr lang="en-US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Kcal/Kg/day</a:t>
                      </a:r>
                      <a:r>
                        <a:rPr lang="fa-IR" sz="20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)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</a:tr>
              <a:tr h="753305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خيلي سبك: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مردان زنان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1/3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1/3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31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30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</a:tr>
              <a:tr h="753305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سبك: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مردان زنان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1/6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1/5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38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35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</a:tr>
              <a:tr h="753305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متوسط: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مردان زنان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1/7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1/7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41</a:t>
                      </a:r>
                      <a:endParaRPr lang="en-US" sz="1800" b="1" kern="1200" dirty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37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</a:tr>
              <a:tr h="753305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سنگين: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مردان زنان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2/1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1/9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50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44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</a:tr>
              <a:tr h="753305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خيلي شديد: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b="1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مردان زنان</a:t>
                      </a:r>
                      <a:endParaRPr lang="en-US" sz="1600" b="1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2/4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l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2/2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58</a:t>
                      </a:r>
                      <a:endParaRPr lang="en-US" sz="1600" b="1" dirty="0">
                        <a:solidFill>
                          <a:schemeClr val="accent6"/>
                        </a:solidFill>
                        <a:cs typeface="B Nazanin" pitchFamily="2" charset="-78"/>
                      </a:endParaRPr>
                    </a:p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accent6"/>
                          </a:solidFill>
                          <a:cs typeface="B Nazanin" pitchFamily="2" charset="-78"/>
                        </a:rPr>
                        <a:t>51</a:t>
                      </a:r>
                      <a:endParaRPr lang="en-US" sz="1600" b="1" dirty="0">
                        <a:solidFill>
                          <a:schemeClr val="accent6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24831" marR="24831" marT="0" marB="0" anchor="ctr"/>
                </a:tc>
              </a:tr>
            </a:tbl>
          </a:graphicData>
        </a:graphic>
      </p:graphicFrame>
      <p:sp>
        <p:nvSpPr>
          <p:cNvPr id="53286" name="Rectangle 1"/>
          <p:cNvSpPr>
            <a:spLocks noChangeArrowheads="1"/>
          </p:cNvSpPr>
          <p:nvPr/>
        </p:nvSpPr>
        <p:spPr bwMode="auto">
          <a:xfrm>
            <a:off x="142875" y="1000125"/>
            <a:ext cx="9001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76176" bIns="38088" anchor="ctr">
            <a:spAutoFit/>
          </a:bodyPr>
          <a:lstStyle/>
          <a:p>
            <a:pPr indent="180975" algn="r" rtl="1" eaLnBrk="0" hangingPunct="0"/>
            <a:r>
              <a:rPr lang="fa-IR" sz="2400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انرژي </a:t>
            </a:r>
            <a:r>
              <a:rPr lang="fa-IR" sz="2400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مورد نياز روزانه براي فعاليت‌هاي مختلف مردان و زنان 19 تا50 ساله </a:t>
            </a:r>
            <a:endParaRPr lang="en-US" sz="1200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  <a:p>
            <a:pPr indent="180975" algn="l" rtl="0" eaLnBrk="0" hangingPunct="0"/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71688" y="3773493"/>
            <a:ext cx="500062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b="1" dirty="0" smtClean="0">
                <a:solidFill>
                  <a:srgbClr val="00FF00"/>
                </a:solidFill>
                <a:cs typeface="B Nazanin" pitchFamily="2" charset="-78"/>
              </a:rPr>
              <a:t>محاسبه ي </a:t>
            </a:r>
            <a:r>
              <a:rPr lang="en-US" b="1" dirty="0" smtClean="0">
                <a:solidFill>
                  <a:srgbClr val="00FF00"/>
                </a:solidFill>
                <a:latin typeface="Comic Sans MS" pitchFamily="66" charset="0"/>
                <a:cs typeface="B Nazanin" pitchFamily="2" charset="-78"/>
              </a:rPr>
              <a:t>TEE</a:t>
            </a:r>
            <a:endParaRPr lang="en-US" b="1" dirty="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28800"/>
            <a:ext cx="8390706" cy="3214688"/>
          </a:xfrm>
        </p:spPr>
        <p:txBody>
          <a:bodyPr/>
          <a:lstStyle/>
          <a:p>
            <a:pPr algn="ctr" rtl="1" eaLnBrk="1" hangingPunct="1">
              <a:buClr>
                <a:srgbClr val="FF0066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  </a:t>
            </a:r>
            <a:r>
              <a:rPr lang="fa-IR" sz="3600" b="1" u="sng" dirty="0" smtClean="0">
                <a:solidFill>
                  <a:schemeClr val="bg1"/>
                </a:solidFill>
                <a:cs typeface="B Nazanin" pitchFamily="2" charset="-78"/>
              </a:rPr>
              <a:t>2695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4000" b="1" dirty="0" smtClean="0">
                <a:solidFill>
                  <a:schemeClr val="bg1"/>
                </a:solidFill>
                <a:cs typeface="B Nazanin" pitchFamily="2" charset="-78"/>
              </a:rPr>
              <a:t>35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Kg</a:t>
            </a:r>
            <a:r>
              <a:rPr lang="en-US" sz="3600" b="1" dirty="0" smtClean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3600" b="1" dirty="0" smtClean="0">
                <a:solidFill>
                  <a:schemeClr val="bg1"/>
                </a:solidFill>
                <a:cs typeface="B Nazanin" pitchFamily="2" charset="-78"/>
              </a:rPr>
              <a:t>77 = </a:t>
            </a:r>
            <a:r>
              <a:rPr lang="en-US" sz="36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TEE</a:t>
            </a:r>
          </a:p>
          <a:p>
            <a:pPr algn="ctr" rtl="1" eaLnBrk="1" hangingPunct="1"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این روش سریع و ساده می باشد.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ED6CBD-27B0-4173-861B-05305BB84931}" type="slidenum">
              <a:rPr lang="ar-SA" sz="1500" b="1" smtClean="0">
                <a:cs typeface="B Nazanin" pitchFamily="2" charset="-78"/>
              </a:rPr>
              <a:pPr>
                <a:defRPr/>
              </a:pPr>
              <a:t>46</a:t>
            </a:fld>
            <a:endParaRPr lang="en-US" sz="1500" b="1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4FBA67-C7F2-451C-9C14-33339E29E448}" type="slidenum">
              <a:rPr lang="ar-SA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algn="l" rtl="1" eaLnBrk="1" hangingPunct="1">
              <a:defRPr/>
            </a:pPr>
            <a:r>
              <a:rPr lang="fa-IR" b="1" dirty="0" smtClean="0">
                <a:solidFill>
                  <a:srgbClr val="00FF00"/>
                </a:solidFill>
                <a:cs typeface="B Nazanin" pitchFamily="2" charset="-78"/>
              </a:rPr>
              <a:t>محاسبه ي انرژي از راه سوم </a:t>
            </a:r>
            <a:r>
              <a:rPr lang="fa-IR" sz="3600" b="1" dirty="0" smtClean="0">
                <a:solidFill>
                  <a:srgbClr val="00FF00"/>
                </a:solidFill>
                <a:cs typeface="B Nazanin" pitchFamily="2" charset="-78"/>
              </a:rPr>
              <a:t>(هریس بندیکت)</a:t>
            </a:r>
            <a:endParaRPr lang="en-US" b="1" dirty="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48133" name="Rectangle 1"/>
          <p:cNvSpPr>
            <a:spLocks noChangeArrowheads="1"/>
          </p:cNvSpPr>
          <p:nvPr/>
        </p:nvSpPr>
        <p:spPr bwMode="auto">
          <a:xfrm>
            <a:off x="357188" y="1071563"/>
            <a:ext cx="8572500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r" rtl="1" eaLnBrk="0" hangingPunct="0"/>
            <a:r>
              <a:rPr lang="ar-SA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الف. </a:t>
            </a:r>
            <a:r>
              <a:rPr lang="fa-IR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تعيين انرژي روزانه مصرفي پايه يا استراحت (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BEE</a:t>
            </a:r>
            <a:r>
              <a:rPr lang="fa-IR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)</a:t>
            </a:r>
            <a:endParaRPr lang="en-US" sz="2400" dirty="0">
              <a:solidFill>
                <a:srgbClr val="FF0000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1200"/>
              </a:spcBef>
            </a:pPr>
            <a:r>
              <a:rPr lang="fa-IR" sz="20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en-US" sz="2000" dirty="0">
                <a:solidFill>
                  <a:schemeClr val="bg1"/>
                </a:solidFill>
                <a:cs typeface="B Nazanin" pitchFamily="2" charset="-78"/>
              </a:rPr>
              <a:t> BEE</a:t>
            </a:r>
            <a:r>
              <a:rPr lang="en-US" sz="2400" dirty="0">
                <a:solidFill>
                  <a:schemeClr val="bg1"/>
                </a:solidFill>
                <a:cs typeface="B Nazanin" pitchFamily="2" charset="-78"/>
              </a:rPr>
              <a:t> </a:t>
            </a:r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براي مردان (كيلو كالري) = 1(كيلو كالري) × 24 ساعت× (كيلوگرم) وزن مناسب 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ب ـ تعيين كالري مورد نياز براي فعاليت هاي مختلف بدني</a:t>
            </a:r>
          </a:p>
          <a:p>
            <a:pPr indent="180975" algn="r" rtl="1" eaLnBrk="0" hangingPunct="0">
              <a:spcBef>
                <a:spcPts val="1200"/>
              </a:spcBef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حدود 30%(35-25) (خيلي سبك)، 50% (60-40) (سبك)، 75% (80-70) د (متوسط) و يا %100 (100-85) (سنگين) از انرژي پايه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ج ـ محاسبه انرژي خواب</a:t>
            </a:r>
          </a:p>
          <a:p>
            <a:pPr indent="180975" algn="r" rtl="1" eaLnBrk="0" hangingPunct="0">
              <a:spcBef>
                <a:spcPts val="1200"/>
              </a:spcBef>
            </a:pPr>
            <a:r>
              <a:rPr lang="fa-IR" sz="2800" dirty="0">
                <a:solidFill>
                  <a:schemeClr val="bg1"/>
                </a:solidFill>
                <a:cs typeface="B Nazanin" pitchFamily="2" charset="-78"/>
              </a:rPr>
              <a:t>0/1 كيلوكالري به ازاﺀ هر كيلوگرم وزن در هر ساعت خواب فرد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000"/>
              </a:spcBef>
            </a:pPr>
            <a:r>
              <a:rPr lang="fa-IR" sz="3200" b="1" dirty="0">
                <a:solidFill>
                  <a:srgbClr val="FF0000"/>
                </a:solidFill>
                <a:cs typeface="B Nazanin" pitchFamily="2" charset="-78"/>
              </a:rPr>
              <a:t>د ـ انرژي خواب محاسبه شده را از انرژي پايه كسر مي‌شود</a:t>
            </a:r>
            <a:r>
              <a:rPr lang="fa-IR" sz="3200" b="1" dirty="0">
                <a:solidFill>
                  <a:schemeClr val="bg1"/>
                </a:solidFill>
                <a:cs typeface="B Nazanin" pitchFamily="2" charset="-78"/>
              </a:rPr>
              <a:t>.</a:t>
            </a:r>
            <a:endParaRPr lang="en-US" sz="28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1BB3B7-DBB4-4533-80FA-AC2E0EB692EF}" type="slidenum">
              <a:rPr lang="ar-SA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214313" y="1285875"/>
            <a:ext cx="8786812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algn="r" rtl="1" eaLnBrk="0" hangingPunct="0"/>
            <a:r>
              <a:rPr lang="fa-IR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هـ ـ اثر گرمازايي غذا (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TEF</a:t>
            </a:r>
            <a:r>
              <a:rPr lang="fa-IR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)</a:t>
            </a:r>
            <a:r>
              <a:rPr lang="fa-IR" sz="2800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ea typeface="Times New Roman" pitchFamily="18" charset="0"/>
                <a:cs typeface="B Nazanin" pitchFamily="2" charset="-78"/>
              </a:rPr>
              <a:t>را محاسبه مي‌شود </a:t>
            </a:r>
          </a:p>
          <a:p>
            <a:pPr indent="180975" algn="r" rtl="1" eaLnBrk="0" hangingPunct="0">
              <a:spcBef>
                <a:spcPts val="1800"/>
              </a:spcBef>
            </a:pPr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 TEF</a:t>
            </a:r>
            <a:r>
              <a:rPr lang="fa-IR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برابر است با 10 درصد از مجموع </a:t>
            </a:r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BEE</a:t>
            </a:r>
            <a:r>
              <a:rPr lang="fa-IR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 يا </a:t>
            </a:r>
            <a:r>
              <a:rPr lang="en-US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REE</a:t>
            </a:r>
            <a:r>
              <a:rPr lang="fa-IR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 با كسر انرژي خواب </a:t>
            </a:r>
          </a:p>
          <a:p>
            <a:pPr indent="180975" algn="r" rtl="1" eaLnBrk="0" hangingPunct="0"/>
            <a:r>
              <a:rPr lang="fa-IR" sz="2400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  و انرژي فعاليت (موارد ب و د).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  <a:p>
            <a:pPr indent="180975" algn="r" rtl="1" eaLnBrk="0" hangingPunct="0">
              <a:spcBef>
                <a:spcPts val="3600"/>
              </a:spcBef>
            </a:pP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و ـ در نهايت، براي به دست آوردن كل انرژي مصرفي (</a:t>
            </a:r>
            <a:r>
              <a:rPr lang="en-US" sz="2800" b="1" dirty="0">
                <a:solidFill>
                  <a:srgbClr val="FF0000"/>
                </a:solidFill>
                <a:cs typeface="B Nazanin" pitchFamily="2" charset="-78"/>
              </a:rPr>
              <a:t>TEE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) هر فرد، </a:t>
            </a:r>
            <a:r>
              <a:rPr lang="en-US" sz="2800" b="1" dirty="0">
                <a:solidFill>
                  <a:srgbClr val="FF0000"/>
                </a:solidFill>
                <a:cs typeface="B Nazanin" pitchFamily="2" charset="-78"/>
              </a:rPr>
              <a:t>TEF</a:t>
            </a:r>
            <a:r>
              <a:rPr lang="fa-IR" sz="2800" b="1" dirty="0">
                <a:solidFill>
                  <a:srgbClr val="FF0000"/>
                </a:solidFill>
                <a:cs typeface="B Nazanin" pitchFamily="2" charset="-78"/>
              </a:rPr>
              <a:t> بدست آمده (مورد هـ) را به مجموع انرژي فعاليت (مورد ب) و انرژي پايه با كسر انرژي خواب (مورد د) اضافه مي شود: </a:t>
            </a:r>
            <a:endParaRPr lang="en-US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8625" y="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fa-IR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B Nazanin" pitchFamily="2" charset="-78"/>
              </a:rPr>
              <a:t> ادامه </a:t>
            </a:r>
            <a:r>
              <a:rPr lang="fa-IR" sz="42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B Nazanin" pitchFamily="2" charset="-78"/>
              </a:rPr>
              <a:t>محاسبه ي انرژي از راه دوم </a:t>
            </a:r>
            <a:r>
              <a:rPr lang="fa-IR" sz="3600" b="1" kern="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B Nazanin" pitchFamily="2" charset="-78"/>
              </a:rPr>
              <a:t>(هریس بندیکت)</a:t>
            </a:r>
            <a:endParaRPr lang="en-US" sz="4200" b="1" kern="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42938" y="4857750"/>
            <a:ext cx="7929562" cy="1143000"/>
          </a:xfrm>
          <a:prstGeom prst="ellipse">
            <a:avLst/>
          </a:prstGeom>
          <a:solidFill>
            <a:srgbClr val="FF6699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180975" algn="r" rtl="1" eaLnBrk="0" hangingPunct="0">
              <a:defRPr/>
            </a:pPr>
            <a:r>
              <a:rPr lang="fa-IR" sz="2400" b="1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كل انرژي مصرفي (</a:t>
            </a:r>
            <a:r>
              <a:rPr lang="en-US" sz="2400" b="1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TEE</a:t>
            </a:r>
            <a:r>
              <a:rPr lang="fa-IR" sz="2400" b="1" dirty="0">
                <a:solidFill>
                  <a:schemeClr val="bg1"/>
                </a:solidFill>
                <a:ea typeface="Times New Roman" pitchFamily="18" charset="0"/>
                <a:cs typeface="B Nazanin" pitchFamily="2" charset="-78"/>
              </a:rPr>
              <a:t>)= انرژي پايه با كسر انرژي خواب + انرژي فعاليت + اثر گرمازايي غذا</a:t>
            </a:r>
            <a:endParaRPr lang="fa-IR" sz="3600" b="1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401050" cy="11398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1800" dirty="0" smtClean="0">
                <a:solidFill>
                  <a:srgbClr val="00FF00"/>
                </a:solidFill>
                <a:cs typeface="B Nazanin" pitchFamily="2" charset="-78"/>
              </a:rPr>
              <a:t>ادامه</a:t>
            </a:r>
            <a:r>
              <a:rPr lang="fa-IR" sz="4400" b="1" dirty="0" smtClean="0">
                <a:solidFill>
                  <a:srgbClr val="00FF00"/>
                </a:solidFill>
                <a:cs typeface="B Nazanin" pitchFamily="2" charset="-78"/>
              </a:rPr>
              <a:t> محاسبه ي انرژي کل مورد نياز </a:t>
            </a:r>
            <a:r>
              <a:rPr lang="fa-IR" sz="3200" b="1" dirty="0" smtClean="0">
                <a:solidFill>
                  <a:srgbClr val="00FF00"/>
                </a:solidFill>
                <a:cs typeface="B Nazanin" pitchFamily="2" charset="-78"/>
              </a:rPr>
              <a:t>(از راه دوم)</a:t>
            </a:r>
            <a:r>
              <a:rPr lang="fa-IR" sz="4400" b="1" dirty="0" smtClean="0">
                <a:solidFill>
                  <a:srgbClr val="00FF00"/>
                </a:solidFill>
                <a:cs typeface="B Nazanin" pitchFamily="2" charset="-78"/>
              </a:rPr>
              <a:t> در گام اول</a:t>
            </a:r>
            <a:endParaRPr lang="en-US" sz="4400" b="1" dirty="0" smtClean="0">
              <a:solidFill>
                <a:srgbClr val="00FF00"/>
              </a:solidFill>
              <a:cs typeface="B Nazanin" pitchFamily="2" charset="-78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28736"/>
            <a:ext cx="8496944" cy="5024600"/>
          </a:xfrm>
        </p:spPr>
        <p:txBody>
          <a:bodyPr/>
          <a:lstStyle/>
          <a:p>
            <a:pPr algn="r" rtl="1" eaLnBrk="1" hangingPunct="1">
              <a:buSzTx/>
              <a:buFont typeface="Wingdings" pitchFamily="2" charset="2"/>
              <a:buBlip>
                <a:blip r:embed="rId2"/>
              </a:buBlip>
              <a:defRPr/>
            </a:pP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در گام اول، </a:t>
            </a:r>
            <a:r>
              <a:rPr lang="fa-IR" sz="28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وزن مناسب </a:t>
            </a: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را 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77 </a:t>
            </a:r>
            <a:r>
              <a:rPr lang="fa-IR" sz="24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کیلوگرم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به دست آورده و در فرمول انرژی پایه قرار می دهیم.</a:t>
            </a:r>
            <a:endParaRPr lang="fa-IR" sz="2800" dirty="0" smtClean="0">
              <a:solidFill>
                <a:schemeClr val="bg1"/>
              </a:solidFill>
              <a:cs typeface="B Nazanin" pitchFamily="2" charset="-78"/>
            </a:endParaRPr>
          </a:p>
          <a:p>
            <a:pPr eaLnBrk="1" hangingPunct="1">
              <a:buSzTx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BEE: 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0،95 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24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77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1755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fa-IR" sz="20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     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انرژي پايه         </a:t>
            </a:r>
          </a:p>
          <a:p>
            <a:pPr eaLnBrk="1" hangingPunct="1">
              <a:buSzTx/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1755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× 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30%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526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 </a:t>
            </a: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انرژي فعالیت             </a:t>
            </a:r>
          </a:p>
          <a:p>
            <a:pPr eaLnBrk="1" hangingPunct="1">
              <a:buSzTx/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1755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+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526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2281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5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مجموع انرژي پايه وانرژي فعاليت    </a:t>
            </a:r>
          </a:p>
          <a:p>
            <a:pPr eaLnBrk="1" hangingPunct="1">
              <a:buSzTx/>
              <a:buFont typeface="Wingdings" pitchFamily="2" charset="2"/>
              <a:buNone/>
              <a:defRPr/>
            </a:pP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10%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× 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2281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≈ </a:t>
            </a:r>
            <a:r>
              <a:rPr lang="fa-IR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228</a:t>
            </a:r>
            <a:r>
              <a:rPr lang="en-US" sz="28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انرژي</a:t>
            </a:r>
            <a:r>
              <a:rPr lang="fa-IR" sz="2800" dirty="0" smtClean="0">
                <a:solidFill>
                  <a:schemeClr val="bg1"/>
                </a:solidFill>
                <a:cs typeface="B Nazanin" pitchFamily="2" charset="-78"/>
              </a:rPr>
              <a:t> گرمازايي خوراك    </a:t>
            </a:r>
          </a:p>
          <a:p>
            <a:pPr eaLnBrk="1" hangingPunct="1">
              <a:buSzTx/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EER=TEE: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2281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+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228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4000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2509</a:t>
            </a:r>
            <a:r>
              <a:rPr lang="en-US" b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u="sng" dirty="0" smtClean="0">
                <a:solidFill>
                  <a:schemeClr val="bg1"/>
                </a:solidFill>
                <a:latin typeface="Comic Sans MS" pitchFamily="66" charset="0"/>
              </a:rPr>
              <a:t>Kcal</a:t>
            </a:r>
            <a:r>
              <a:rPr lang="fa-IR" sz="2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كل انرژي مورد</a:t>
            </a:r>
            <a:r>
              <a:rPr lang="fa-IR" sz="28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نياز  </a:t>
            </a:r>
          </a:p>
          <a:p>
            <a:pPr eaLnBrk="1" hangingPunct="1">
              <a:buSzTx/>
              <a:buFont typeface="Wingdings" pitchFamily="2" charset="2"/>
              <a:buNone/>
              <a:defRPr/>
            </a:pPr>
            <a:endParaRPr lang="fa-IR" sz="2400" dirty="0" smtClean="0">
              <a:solidFill>
                <a:schemeClr val="bg1"/>
              </a:solidFill>
              <a:latin typeface="Comic Sans MS" pitchFamily="66" charset="0"/>
              <a:cs typeface="B Nazanin" pitchFamily="2" charset="-78"/>
            </a:endParaRPr>
          </a:p>
          <a:p>
            <a:pPr algn="ctr" eaLnBrk="1" hangingPunct="1">
              <a:buSzTx/>
              <a:buFont typeface="Wingdings" pitchFamily="2" charset="2"/>
              <a:buNone/>
              <a:defRPr/>
            </a:pPr>
            <a:r>
              <a:rPr lang="fa-IR" sz="4400" b="1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500-2509</a:t>
            </a:r>
            <a:r>
              <a:rPr lang="en-US" sz="4400" b="1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= </a:t>
            </a:r>
            <a:r>
              <a:rPr lang="fa-IR" sz="4400" b="1" u="sng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2000</a:t>
            </a:r>
            <a:r>
              <a:rPr lang="en-US" sz="4400" b="1" u="sng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Kcal</a:t>
            </a:r>
            <a:r>
              <a:rPr lang="fa-IR" sz="4400" dirty="0" smtClean="0">
                <a:solidFill>
                  <a:srgbClr val="FF0000"/>
                </a:solidFill>
                <a:latin typeface="Comic Sans MS" pitchFamily="66" charset="0"/>
                <a:cs typeface="B Nazanin" pitchFamily="2" charset="-78"/>
              </a:rPr>
              <a:t>     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C182D5-3BBC-4AE5-A6C2-4D92EDA0AE61}" type="slidenum">
              <a:rPr lang="ar-SA" sz="1500" b="1" smtClean="0"/>
              <a:pPr>
                <a:defRPr/>
              </a:pPr>
              <a:t>49</a:t>
            </a:fld>
            <a:endParaRPr lang="en-US" sz="1500" b="1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endParaRPr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smtClean="0"/>
          </a:p>
        </p:txBody>
      </p:sp>
      <p:pic>
        <p:nvPicPr>
          <p:cNvPr id="28676" name="Picture 3" descr="C:\WINDOWS\Desktop\New Folder\Untitled-1.jpg"/>
          <p:cNvPicPr>
            <a:picLocks noChangeAspect="1" noChangeArrowheads="1"/>
          </p:cNvPicPr>
          <p:nvPr/>
        </p:nvPicPr>
        <p:blipFill>
          <a:blip r:embed="rId2" r:link="rId3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7" name="Rectangle 7"/>
          <p:cNvSpPr>
            <a:spLocks noChangeArrowheads="1"/>
          </p:cNvSpPr>
          <p:nvPr/>
        </p:nvSpPr>
        <p:spPr bwMode="auto">
          <a:xfrm>
            <a:off x="8866188" y="6657975"/>
            <a:ext cx="3540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D617E297-9A1A-4057-AB0D-338F709677C0}" type="slidenum">
              <a:rPr lang="en-US" sz="1200">
                <a:solidFill>
                  <a:schemeClr val="bg1"/>
                </a:solidFill>
                <a:cs typeface="Arial" pitchFamily="34" charset="0"/>
              </a:rPr>
              <a:pPr/>
              <a:t>5</a:t>
            </a:fld>
            <a:endParaRPr lang="fa-IR" sz="12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81AA19-C287-46FE-B5C1-28BFC6F786AC}" type="slidenum">
              <a:rPr lang="en-US" smtClean="0"/>
              <a:pPr/>
              <a:t>5</a:t>
            </a:fld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6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1125538"/>
              <a:ext cx="2670175" cy="26987"/>
            </p14:xfrm>
          </p:contentPart>
        </mc:Choice>
        <mc:Fallback xmlns="">
          <p:pic>
            <p:nvPicPr>
              <p:cNvPr id="1026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81198" y="1062209"/>
                <a:ext cx="2702216" cy="15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7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1081088"/>
              <a:ext cx="2687638" cy="26987"/>
            </p14:xfrm>
          </p:contentPart>
        </mc:Choice>
        <mc:Fallback xmlns="">
          <p:pic>
            <p:nvPicPr>
              <p:cNvPr id="1027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698661" y="993130"/>
                <a:ext cx="2719317" cy="203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8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8725" y="1009650"/>
              <a:ext cx="9525" cy="9525"/>
            </p14:xfrm>
          </p:contentPart>
        </mc:Choice>
        <mc:Fallback xmlns="">
          <p:pic>
            <p:nvPicPr>
              <p:cNvPr id="1028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3752606" y="945173"/>
                <a:ext cx="41763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9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5713" y="1054100"/>
              <a:ext cx="579437" cy="17463"/>
            </p14:xfrm>
          </p:contentPart>
        </mc:Choice>
        <mc:Fallback xmlns="">
          <p:pic>
            <p:nvPicPr>
              <p:cNvPr id="1029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3779877" y="993836"/>
                <a:ext cx="611108" cy="1379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3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1488" y="1081088"/>
              <a:ext cx="660400" cy="1587"/>
            </p14:xfrm>
          </p:contentPart>
        </mc:Choice>
        <mc:Fallback xmlns="">
          <p:pic>
            <p:nvPicPr>
              <p:cNvPr id="103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1440"/>
                <a:ext cx="6602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3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1488" y="1054100"/>
              <a:ext cx="731837" cy="1588"/>
            </p14:xfrm>
          </p:contentPart>
        </mc:Choice>
        <mc:Fallback xmlns="">
          <p:pic>
            <p:nvPicPr>
              <p:cNvPr id="103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0" y="-1440"/>
                <a:ext cx="7318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3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3050" y="1089025"/>
              <a:ext cx="696913" cy="26988"/>
            </p14:xfrm>
          </p:contentPart>
        </mc:Choice>
        <mc:Fallback xmlns="">
          <p:pic>
            <p:nvPicPr>
              <p:cNvPr id="103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2797211" y="1025693"/>
                <a:ext cx="728591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3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51013" y="1143000"/>
              <a:ext cx="741362" cy="19050"/>
            </p14:xfrm>
          </p:contentPart>
        </mc:Choice>
        <mc:Fallback xmlns="">
          <p:pic>
            <p:nvPicPr>
              <p:cNvPr id="103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35170" y="1084865"/>
                <a:ext cx="773047" cy="1349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0105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6000" b="1" dirty="0" smtClean="0">
                <a:solidFill>
                  <a:srgbClr val="FFFF00"/>
                </a:solidFill>
                <a:cs typeface="B Nazanin" pitchFamily="2" charset="-78"/>
              </a:rPr>
              <a:t>محاسبه ي گرم درشت مغذي ها</a:t>
            </a:r>
            <a:endParaRPr lang="en-US" sz="6000" b="1" dirty="0" smtClean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389" y="1341438"/>
            <a:ext cx="8425060" cy="496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1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Pro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: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2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0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15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/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300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</a:t>
            </a:r>
            <a:r>
              <a:rPr lang="fa-IR" sz="3200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300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75 </a:t>
            </a:r>
            <a:r>
              <a:rPr lang="en-US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gr</a:t>
            </a:r>
            <a:endParaRPr lang="en-US" sz="32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                                 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4 </a:t>
            </a: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Fat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: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2000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30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/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100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600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     </a:t>
            </a:r>
            <a:r>
              <a:rPr lang="fa-IR" sz="3200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600</a:t>
            </a:r>
            <a:r>
              <a:rPr lang="en-US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67</a:t>
            </a:r>
            <a:r>
              <a:rPr lang="en-US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gr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                       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             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9</a:t>
            </a: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CHO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: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2000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×</a:t>
            </a:r>
            <a:r>
              <a:rPr lang="fa-IR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55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/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fa-IR" sz="32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1100</a:t>
            </a:r>
            <a:r>
              <a:rPr lang="en-US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Kcal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</a:t>
            </a:r>
            <a:r>
              <a:rPr lang="fa-IR" sz="3200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1100</a:t>
            </a: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=</a:t>
            </a:r>
            <a:r>
              <a:rPr lang="en-US" sz="3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275</a:t>
            </a:r>
            <a:r>
              <a:rPr lang="en-US" sz="3600" b="1" u="sng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2400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gr</a:t>
            </a:r>
            <a:endParaRPr lang="en-US" sz="3200" u="sng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                                            </a:t>
            </a:r>
            <a:r>
              <a:rPr lang="fa-IR" sz="32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B Nazanin" pitchFamily="2" charset="-78"/>
              </a:rPr>
              <a:t>4</a:t>
            </a: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B Nazanin" pitchFamily="2" charset="-78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2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+mn-cs"/>
              </a:rPr>
              <a:t>  </a:t>
            </a:r>
            <a:endParaRPr lang="en-US" sz="3200" kern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B Nazanin" pitchFamily="2" charset="-7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pPr>
              <a:defRPr/>
            </a:pPr>
            <a:fld id="{1A03D0BD-9C6F-4C95-99F0-C27D402A611D}" type="slidenum">
              <a:rPr lang="ar-SA" sz="1500" b="1" smtClean="0"/>
              <a:pPr>
                <a:defRPr/>
              </a:pPr>
              <a:t>50</a:t>
            </a:fld>
            <a:endParaRPr lang="en-US" sz="1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8062912" cy="4276725"/>
          </a:xfrm>
        </p:spPr>
        <p:txBody>
          <a:bodyPr/>
          <a:lstStyle/>
          <a:p>
            <a:pPr eaLnBrk="1" hangingPunct="1">
              <a:defRPr/>
            </a:pPr>
            <a:r>
              <a:rPr lang="fa-IR" sz="5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ﻫ.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با كمك گرفتن از جداول تلفيق واحدهاي مصرفي توصيه شده هرم راهنماي غذايي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(Serving)</a:t>
            </a:r>
            <a:r>
              <a:rPr lang="fa-IR" sz="4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و گروه هاي مواد غذایی سياهه جانشيني </a:t>
            </a:r>
            <a:r>
              <a:rPr lang="en-US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(Exchange) 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و جدول </a:t>
            </a:r>
            <a:r>
              <a:rPr lang="fa-IR" sz="4400" b="1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توزيع مناسب و عادلانه واحدها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 در يك روز، يك الگوي خوراك 24 ساعته </a:t>
            </a:r>
            <a:r>
              <a:rPr lang="fa-IR" sz="4400" i="1" u="sng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به عنوان نمونه 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  <a:cs typeface="B Nazanin" pitchFamily="2" charset="-78"/>
              </a:rPr>
              <a:t>براي او تنظيم و طراحی نماييد.</a:t>
            </a:r>
            <a:r>
              <a:rPr lang="fa-IR" sz="44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fa-IR" sz="4400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en-US" sz="44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9862B-3C30-496E-956B-8DA654D6A3F1}" type="slidenum">
              <a:rPr lang="ar-SA" sz="1500" b="1" smtClean="0"/>
              <a:pPr>
                <a:defRPr/>
              </a:pPr>
              <a:t>51</a:t>
            </a:fld>
            <a:endParaRPr lang="en-US" sz="15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5" name="Rectangle 21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396" name="Rectangle 82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63693" name="Group 877"/>
          <p:cNvGraphicFramePr>
            <a:graphicFrameLocks noGrp="1"/>
          </p:cNvGraphicFramePr>
          <p:nvPr/>
        </p:nvGraphicFramePr>
        <p:xfrm>
          <a:off x="214253" y="1143000"/>
          <a:ext cx="8715435" cy="5175087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288691"/>
                <a:gridCol w="1083794"/>
                <a:gridCol w="1422576"/>
                <a:gridCol w="1258550"/>
                <a:gridCol w="1350527"/>
                <a:gridCol w="1311297"/>
              </a:tblGrid>
              <a:tr h="70502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شير و لبنيات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سبزی ها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ميوه ها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3489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قند، شکر، عسل، مربا و شيره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غلات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گوشت و جانشين ها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1639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چربی ها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38207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800" dirty="0" smtClean="0">
                          <a:solidFill>
                            <a:schemeClr val="bg1"/>
                          </a:solidFill>
                        </a:rPr>
                        <a:t>مجموع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63694" name="Rectangle 878"/>
          <p:cNvSpPr>
            <a:spLocks noGrp="1" noChangeArrowheads="1"/>
          </p:cNvSpPr>
          <p:nvPr>
            <p:ph type="title"/>
          </p:nvPr>
        </p:nvSpPr>
        <p:spPr>
          <a:xfrm>
            <a:off x="395288" y="188640"/>
            <a:ext cx="8147050" cy="863873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Exchange)</a:t>
            </a:r>
            <a:endParaRPr lang="en-US" sz="3100" b="1" dirty="0" smtClean="0">
              <a:solidFill>
                <a:srgbClr val="FF0066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DFD381-4666-4110-8ACA-E899998071F3}" type="slidenum">
              <a:rPr lang="ar-SA" sz="1500" b="1" smtClean="0"/>
              <a:pPr>
                <a:defRPr/>
              </a:pPr>
              <a:t>52</a:t>
            </a:fld>
            <a:endParaRPr lang="en-US" sz="1500" b="1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0299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512805"/>
              </p:ext>
            </p:extLst>
          </p:nvPr>
        </p:nvGraphicFramePr>
        <p:xfrm>
          <a:off x="286474" y="1379538"/>
          <a:ext cx="8597176" cy="4836051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839611"/>
                <a:gridCol w="1000765"/>
                <a:gridCol w="1398901"/>
                <a:gridCol w="1283840"/>
                <a:gridCol w="1497700"/>
                <a:gridCol w="1576359"/>
              </a:tblGrid>
              <a:tr h="64294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962352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کم چرب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25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4137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6491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5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6491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256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80294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71438"/>
            <a:ext cx="8147050" cy="1052512"/>
          </a:xfrm>
        </p:spPr>
        <p:txBody>
          <a:bodyPr/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(Serving)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3124200" y="65008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Mirmiran.P</a:t>
            </a:r>
            <a:r>
              <a:rPr lang="en-US" dirty="0"/>
              <a:t>. SBMU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653213" y="6472238"/>
            <a:ext cx="2133600" cy="457200"/>
          </a:xfrm>
        </p:spPr>
        <p:txBody>
          <a:bodyPr/>
          <a:lstStyle/>
          <a:p>
            <a:pPr>
              <a:defRPr/>
            </a:pPr>
            <a:fld id="{8AD86FA2-A506-425F-891D-313817E641CC}" type="slidenum">
              <a:rPr lang="ar-SA" sz="1500" b="1" smtClean="0"/>
              <a:pPr>
                <a:defRPr/>
              </a:pPr>
              <a:t>53</a:t>
            </a:fld>
            <a:endParaRPr lang="en-US" sz="15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0535" name="Group 71"/>
          <p:cNvGraphicFramePr>
            <a:graphicFrameLocks noGrp="1"/>
          </p:cNvGraphicFramePr>
          <p:nvPr/>
        </p:nvGraphicFramePr>
        <p:xfrm>
          <a:off x="0" y="1412875"/>
          <a:ext cx="9144000" cy="5039162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045296"/>
                <a:gridCol w="911794"/>
                <a:gridCol w="1492384"/>
                <a:gridCol w="1425276"/>
                <a:gridCol w="1558358"/>
                <a:gridCol w="1710892"/>
              </a:tblGrid>
              <a:tr h="65880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گروههاي غذايي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1044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kumimoji="0" lang="fa-I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سبزي ها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603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4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830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619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90534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47050" cy="1052512"/>
          </a:xfrm>
        </p:spPr>
        <p:txBody>
          <a:bodyPr/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(Serving)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71750" y="6472238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Mirmiran.P</a:t>
            </a:r>
            <a:r>
              <a:rPr lang="en-US" dirty="0"/>
              <a:t>. SBMU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2133600" cy="457200"/>
          </a:xfrm>
        </p:spPr>
        <p:txBody>
          <a:bodyPr/>
          <a:lstStyle/>
          <a:p>
            <a:pPr>
              <a:defRPr/>
            </a:pPr>
            <a:fld id="{98F9DA89-41B7-4C15-A4E0-A8F60C7071DF}" type="slidenum">
              <a:rPr lang="ar-SA" sz="1500" b="1" smtClean="0"/>
              <a:pPr>
                <a:defRPr/>
              </a:pPr>
              <a:t>54</a:t>
            </a:fld>
            <a:endParaRPr lang="en-US" sz="1500" b="1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7702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147050" cy="1052512"/>
          </a:xfrm>
        </p:spPr>
        <p:txBody>
          <a:bodyPr/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(Serving)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graphicFrame>
        <p:nvGraphicFramePr>
          <p:cNvPr id="74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07728"/>
              </p:ext>
            </p:extLst>
          </p:nvPr>
        </p:nvGraphicFramePr>
        <p:xfrm>
          <a:off x="0" y="1412875"/>
          <a:ext cx="9144000" cy="4995084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045296"/>
                <a:gridCol w="800196"/>
                <a:gridCol w="1603982"/>
                <a:gridCol w="1425276"/>
                <a:gridCol w="1542710"/>
                <a:gridCol w="1726540"/>
              </a:tblGrid>
              <a:tr h="79198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گروههاي غذايي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Mitra"/>
                        </a:rPr>
                        <a:t>واحد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itra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97689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722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kumimoji="0" lang="fa-I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سبزي ها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7229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3868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2032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3868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2032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500313" y="6615113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Mirmiran.P</a:t>
            </a:r>
            <a:r>
              <a:rPr lang="en-US" dirty="0"/>
              <a:t>. SBMU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653213" y="6543675"/>
            <a:ext cx="2133600" cy="457200"/>
          </a:xfrm>
        </p:spPr>
        <p:txBody>
          <a:bodyPr/>
          <a:lstStyle/>
          <a:p>
            <a:pPr>
              <a:defRPr/>
            </a:pPr>
            <a:fld id="{818530EE-8A29-406B-9AD7-49D9B98618D2}" type="slidenum">
              <a:rPr lang="ar-SA" sz="1500" b="1" smtClean="0"/>
              <a:pPr>
                <a:defRPr/>
              </a:pPr>
              <a:t>55</a:t>
            </a:fld>
            <a:endParaRPr lang="en-US" sz="15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4870" name="Rectangle 70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147050" cy="79181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  <a:r>
              <a:rPr lang="fa-IR" sz="32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:</a:t>
            </a:r>
            <a:r>
              <a:rPr lang="fa-IR" sz="3800" dirty="0" smtClean="0">
                <a:solidFill>
                  <a:srgbClr val="FF0066"/>
                </a:solidFill>
                <a:cs typeface="B Nazanin" pitchFamily="2" charset="-78"/>
              </a:rPr>
              <a:t> </a:t>
            </a:r>
            <a:endParaRPr lang="en-US" sz="3800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graphicFrame>
        <p:nvGraphicFramePr>
          <p:cNvPr id="7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41225"/>
              </p:ext>
            </p:extLst>
          </p:nvPr>
        </p:nvGraphicFramePr>
        <p:xfrm>
          <a:off x="0" y="1151283"/>
          <a:ext cx="9144000" cy="5282422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045296"/>
                <a:gridCol w="911794"/>
                <a:gridCol w="1492384"/>
                <a:gridCol w="1425276"/>
                <a:gridCol w="1650000"/>
                <a:gridCol w="1619250"/>
              </a:tblGrid>
              <a:tr h="576996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گروههاي غذايي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79550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72785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r>
                        <a:rPr kumimoji="0" lang="fa-I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سبزي ها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6064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3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28037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قند، شکر، عسل، مربا و شيره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1147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727164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11470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724650" y="6543675"/>
            <a:ext cx="2133600" cy="457200"/>
          </a:xfrm>
        </p:spPr>
        <p:txBody>
          <a:bodyPr/>
          <a:lstStyle/>
          <a:p>
            <a:pPr>
              <a:defRPr/>
            </a:pPr>
            <a:fld id="{77573CF8-C249-4B1B-9014-B6A32DD95E9A}" type="slidenum">
              <a:rPr lang="ar-SA" sz="1500" b="1" smtClean="0"/>
              <a:pPr>
                <a:defRPr/>
              </a:pPr>
              <a:t>56</a:t>
            </a:fld>
            <a:endParaRPr lang="en-US" sz="15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17171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30424"/>
              </p:ext>
            </p:extLst>
          </p:nvPr>
        </p:nvGraphicFramePr>
        <p:xfrm>
          <a:off x="0" y="1143001"/>
          <a:ext cx="9144000" cy="5403670"/>
        </p:xfrm>
        <a:graphic>
          <a:graphicData uri="http://schemas.openxmlformats.org/drawingml/2006/table">
            <a:tbl>
              <a:tblPr rtl="1">
                <a:tableStyleId>{ED083AE6-46FA-4A59-8FB0-9F97EB10719F}</a:tableStyleId>
              </a:tblPr>
              <a:tblGrid>
                <a:gridCol w="1666216"/>
                <a:gridCol w="1535926"/>
                <a:gridCol w="1514052"/>
                <a:gridCol w="1430466"/>
                <a:gridCol w="1378090"/>
                <a:gridCol w="1619250"/>
              </a:tblGrid>
              <a:tr h="774286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7095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51667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سبزي ها</a:t>
                      </a:r>
                      <a:endParaRPr kumimoji="0" lang="fa-I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51667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865231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100" dirty="0">
                          <a:solidFill>
                            <a:schemeClr val="bg1"/>
                          </a:solidFill>
                        </a:rPr>
                        <a:t>قند، شکر، عسل، مربا و شيره</a:t>
                      </a:r>
                      <a:endParaRPr lang="en-US" sz="2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9719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</a:t>
                      </a:r>
                      <a:r>
                        <a:rPr kumimoji="0" lang="fa-IR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غلات</a:t>
                      </a:r>
                      <a:endParaRPr kumimoji="0" lang="fa-I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121=154-275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=121:15 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640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00231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30159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17158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19050"/>
            <a:ext cx="8147050" cy="1052513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sp>
        <p:nvSpPr>
          <p:cNvPr id="78919" name="Rectangle 71"/>
          <p:cNvSpPr>
            <a:spLocks noChangeArrowheads="1"/>
          </p:cNvSpPr>
          <p:nvPr/>
        </p:nvSpPr>
        <p:spPr bwMode="auto">
          <a:xfrm>
            <a:off x="4697688" y="4432500"/>
            <a:ext cx="857250" cy="360362"/>
          </a:xfrm>
          <a:prstGeom prst="rect">
            <a:avLst/>
          </a:prstGeom>
          <a:solidFill>
            <a:srgbClr val="FF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400" b="1" dirty="0" smtClean="0">
                <a:solidFill>
                  <a:srgbClr val="660066"/>
                </a:solidFill>
                <a:latin typeface="Comic Sans MS" pitchFamily="66" charset="0"/>
                <a:cs typeface="B Nazanin" pitchFamily="2" charset="-78"/>
              </a:rPr>
              <a:t>154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78920" name="Line 72"/>
          <p:cNvSpPr>
            <a:spLocks noChangeShapeType="1"/>
          </p:cNvSpPr>
          <p:nvPr/>
        </p:nvSpPr>
        <p:spPr bwMode="auto">
          <a:xfrm>
            <a:off x="4427984" y="4365104"/>
            <a:ext cx="143986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400D893-F311-491B-A489-7E9977BB4145}" type="slidenum">
              <a:rPr lang="ar-SA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8182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47050" cy="1052513"/>
          </a:xfrm>
        </p:spPr>
        <p:txBody>
          <a:bodyPr/>
          <a:lstStyle/>
          <a:p>
            <a:pPr eaLnBrk="1" hangingPunct="1">
              <a:defRPr/>
            </a:pPr>
            <a:r>
              <a:rPr lang="fa-IR" sz="3100" b="1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 (Serving) </a:t>
            </a:r>
            <a:r>
              <a:rPr lang="fa-IR" sz="3100" b="1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 با واحدهاي سياهه  جانشيني </a:t>
            </a:r>
            <a:r>
              <a:rPr lang="en-US" sz="3100" b="1" dirty="0" smtClean="0">
                <a:solidFill>
                  <a:srgbClr val="FFC000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graphicFrame>
        <p:nvGraphicFramePr>
          <p:cNvPr id="78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298878"/>
              </p:ext>
            </p:extLst>
          </p:nvPr>
        </p:nvGraphicFramePr>
        <p:xfrm>
          <a:off x="0" y="1071563"/>
          <a:ext cx="9144000" cy="5295057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330492"/>
                <a:gridCol w="1604354"/>
                <a:gridCol w="1491250"/>
                <a:gridCol w="1532916"/>
                <a:gridCol w="1301616"/>
                <a:gridCol w="1883372"/>
              </a:tblGrid>
              <a:tr h="681332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4828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42466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سبزي ها</a:t>
                      </a:r>
                      <a:endParaRPr kumimoji="0" lang="fa-I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44094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7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95221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1700" dirty="0">
                          <a:solidFill>
                            <a:schemeClr val="bg1"/>
                          </a:solidFill>
                        </a:rPr>
                        <a:t>قند، شکر، عسل، مربا و شيره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757831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1700" dirty="0">
                          <a:solidFill>
                            <a:schemeClr val="bg1"/>
                          </a:solidFill>
                        </a:rPr>
                        <a:t>غلات</a:t>
                      </a:r>
                      <a:endParaRPr lang="en-US" sz="1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121=154-275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=121:15 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640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96884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fa-IR" sz="1900" kern="1200" dirty="0" smtClean="0">
                          <a:solidFill>
                            <a:schemeClr val="bg1"/>
                          </a:solidFill>
                        </a:rPr>
                        <a:t>گوشت و</a:t>
                      </a:r>
                      <a:r>
                        <a:rPr lang="fa-IR" sz="1900" kern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a-IR" sz="1900" kern="1200" dirty="0" smtClean="0">
                          <a:solidFill>
                            <a:schemeClr val="bg1"/>
                          </a:solidFill>
                        </a:rPr>
                        <a:t>جانشينها</a:t>
                      </a:r>
                      <a:endParaRPr kumimoji="0" lang="fa-I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=50-75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3.5</a:t>
                      </a: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 25:7</a:t>
                      </a:r>
                      <a:endParaRPr kumimoji="0" lang="fa-I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24.5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262.5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</a:tr>
              <a:tr h="444347"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84039" name="Line 72"/>
          <p:cNvSpPr>
            <a:spLocks noChangeShapeType="1"/>
          </p:cNvSpPr>
          <p:nvPr/>
        </p:nvSpPr>
        <p:spPr bwMode="auto">
          <a:xfrm>
            <a:off x="3275856" y="4797152"/>
            <a:ext cx="1368425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040" name="Rectangle 71"/>
          <p:cNvSpPr>
            <a:spLocks noChangeArrowheads="1"/>
          </p:cNvSpPr>
          <p:nvPr/>
        </p:nvSpPr>
        <p:spPr bwMode="auto">
          <a:xfrm>
            <a:off x="3640025" y="4854574"/>
            <a:ext cx="640085" cy="360363"/>
          </a:xfrm>
          <a:prstGeom prst="rect">
            <a:avLst/>
          </a:prstGeom>
          <a:solidFill>
            <a:srgbClr val="FF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400" b="1" dirty="0" smtClean="0">
                <a:solidFill>
                  <a:srgbClr val="660066"/>
                </a:solidFill>
                <a:latin typeface="Comic Sans MS" pitchFamily="66" charset="0"/>
                <a:cs typeface="B Nazanin" pitchFamily="2" charset="-78"/>
              </a:rPr>
              <a:t>50</a:t>
            </a:r>
            <a:r>
              <a:rPr lang="en-US" sz="2400" b="1" dirty="0" smtClean="0">
                <a:solidFill>
                  <a:srgbClr val="660066"/>
                </a:solidFill>
              </a:rPr>
              <a:t> 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724650" y="6500813"/>
            <a:ext cx="2133600" cy="457200"/>
          </a:xfrm>
        </p:spPr>
        <p:txBody>
          <a:bodyPr/>
          <a:lstStyle/>
          <a:p>
            <a:pPr>
              <a:defRPr/>
            </a:pPr>
            <a:fld id="{E621F206-A948-4433-BE1D-D7E112EBEAE7}" type="slidenum">
              <a:rPr lang="ar-SA" sz="1500" b="1" smtClean="0"/>
              <a:pPr>
                <a:defRPr/>
              </a:pPr>
              <a:t>58</a:t>
            </a:fld>
            <a:endParaRPr lang="en-US" sz="1500" b="1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3302" name="Rectangle 70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147050" cy="908720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</a:t>
            </a:r>
            <a:r>
              <a:rPr lang="fa-IR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با واحدهاي سياهه  جانشيني </a:t>
            </a:r>
            <a:r>
              <a:rPr lang="en-US" sz="31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graphicFrame>
        <p:nvGraphicFramePr>
          <p:cNvPr id="7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801139"/>
              </p:ext>
            </p:extLst>
          </p:nvPr>
        </p:nvGraphicFramePr>
        <p:xfrm>
          <a:off x="0" y="1004988"/>
          <a:ext cx="8969828" cy="5665512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369890"/>
                <a:gridCol w="1469006"/>
                <a:gridCol w="1521758"/>
                <a:gridCol w="1379542"/>
                <a:gridCol w="1489744"/>
                <a:gridCol w="1739888"/>
              </a:tblGrid>
              <a:tr h="688306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6860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3300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سبزي ها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3300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7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75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240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60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06009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قند، شکر، عسل، مربا و شيره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7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7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30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400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4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42680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1600" dirty="0">
                          <a:solidFill>
                            <a:schemeClr val="bg1"/>
                          </a:solidFill>
                        </a:rPr>
                        <a:t>غلات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121=154-275</a:t>
                      </a:r>
                    </a:p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r>
                        <a:rPr kumimoji="0" lang="fa-IR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=121:15 </a:t>
                      </a:r>
                      <a:endParaRPr kumimoji="0" lang="fa-I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120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16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l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640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80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88306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 و جانشینها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=50-75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1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3.5</a:t>
                      </a: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 25:7</a:t>
                      </a:r>
                      <a:endParaRPr kumimoji="0" lang="fa-IR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24.5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262.5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=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75</a:t>
                      </a:r>
                      <a:r>
                        <a:rPr kumimoji="0" lang="en-US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×</a:t>
                      </a:r>
                      <a:r>
                        <a:rPr kumimoji="0" lang="fa-IR" sz="20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3.5</a:t>
                      </a: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</a:tr>
              <a:tr h="1032459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5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چربی ها</a:t>
                      </a:r>
                      <a:endParaRPr kumimoji="0" lang="fa-I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22=45-67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4.5</a:t>
                      </a:r>
                      <a:r>
                        <a:rPr kumimoji="0" lang="fa-IR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= 22:5</a:t>
                      </a:r>
                      <a:endParaRPr kumimoji="0" lang="fa-I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22.5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300" dirty="0" smtClean="0">
                          <a:solidFill>
                            <a:schemeClr val="bg1"/>
                          </a:solidFill>
                        </a:rPr>
                        <a:t>202.5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=</a:t>
                      </a:r>
                      <a:r>
                        <a:rPr lang="fa-IR" sz="2300" dirty="0">
                          <a:solidFill>
                            <a:schemeClr val="bg1"/>
                          </a:solidFill>
                        </a:rPr>
                        <a:t>45</a:t>
                      </a:r>
                      <a:r>
                        <a:rPr lang="en-US" sz="2300" dirty="0" smtClean="0">
                          <a:solidFill>
                            <a:schemeClr val="bg1"/>
                          </a:solidFill>
                        </a:rPr>
                        <a:t>×</a:t>
                      </a:r>
                      <a:r>
                        <a:rPr lang="fa-IR" sz="2300" dirty="0" smtClean="0">
                          <a:solidFill>
                            <a:schemeClr val="bg1"/>
                          </a:solidFill>
                        </a:rPr>
                        <a:t>4.5</a:t>
                      </a:r>
                      <a:endParaRPr lang="en-US" sz="23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8136" name="Line 72"/>
          <p:cNvSpPr>
            <a:spLocks noChangeShapeType="1"/>
          </p:cNvSpPr>
          <p:nvPr/>
        </p:nvSpPr>
        <p:spPr bwMode="auto">
          <a:xfrm>
            <a:off x="1755823" y="5307085"/>
            <a:ext cx="1439862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137" name="Rectangle 71"/>
          <p:cNvSpPr>
            <a:spLocks noChangeArrowheads="1"/>
          </p:cNvSpPr>
          <p:nvPr/>
        </p:nvSpPr>
        <p:spPr bwMode="auto">
          <a:xfrm>
            <a:off x="2071670" y="5409865"/>
            <a:ext cx="857250" cy="266353"/>
          </a:xfrm>
          <a:prstGeom prst="rect">
            <a:avLst/>
          </a:prstGeom>
          <a:solidFill>
            <a:srgbClr val="FFCC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a-IR" sz="2400" b="1" dirty="0" smtClean="0">
                <a:solidFill>
                  <a:srgbClr val="660066"/>
                </a:solidFill>
                <a:latin typeface="Comic Sans MS" pitchFamily="66" charset="0"/>
                <a:cs typeface="B Nazanin" pitchFamily="2" charset="-78"/>
              </a:rPr>
              <a:t>45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3695700" y="6653213"/>
            <a:ext cx="2019300" cy="347662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Mirmiran.P</a:t>
            </a:r>
            <a:r>
              <a:rPr lang="en-US" dirty="0"/>
              <a:t>. SBMU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553200" y="6500813"/>
            <a:ext cx="2133600" cy="457200"/>
          </a:xfrm>
        </p:spPr>
        <p:txBody>
          <a:bodyPr/>
          <a:lstStyle/>
          <a:p>
            <a:pPr>
              <a:defRPr/>
            </a:pPr>
            <a:fld id="{0478804C-E18B-422F-9979-B9C1EE4AB6FE}" type="slidenum">
              <a:rPr lang="ar-SA" sz="1500" b="1" smtClean="0"/>
              <a:pPr>
                <a:defRPr/>
              </a:pPr>
              <a:t>59</a:t>
            </a:fld>
            <a:endParaRPr lang="en-US" sz="15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 dirty="0" smtClean="0">
                <a:solidFill>
                  <a:srgbClr val="7030A0"/>
                </a:solidFill>
                <a:cs typeface="B Mitra" pitchFamily="2" charset="-78"/>
              </a:rPr>
              <a:t>ابزارهای تغذیه ای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جداول استاندارد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هرم راهنمای غذایی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راهنماهای غذایی</a:t>
            </a:r>
          </a:p>
          <a:p>
            <a:pPr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4400" dirty="0" smtClean="0">
                <a:cs typeface="B Mitra" pitchFamily="2" charset="-78"/>
              </a:rPr>
              <a:t> </a:t>
            </a:r>
            <a:r>
              <a:rPr lang="fa-IR" sz="4400" dirty="0" smtClean="0">
                <a:cs typeface="B Mitra" pitchFamily="2" charset="-78"/>
              </a:rPr>
              <a:t>لیست جانشینی</a:t>
            </a:r>
            <a:endParaRPr lang="en-US" sz="4400" dirty="0"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4326" name="Rectangle 70"/>
          <p:cNvSpPr>
            <a:spLocks noGrp="1" noChangeArrowheads="1"/>
          </p:cNvSpPr>
          <p:nvPr>
            <p:ph type="title"/>
          </p:nvPr>
        </p:nvSpPr>
        <p:spPr>
          <a:xfrm>
            <a:off x="425450" y="-142875"/>
            <a:ext cx="8147050" cy="1125538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جدول تلفيق واحدهاي گروه هاي غذايي هرم 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(Serving) </a:t>
            </a:r>
            <a:r>
              <a:rPr lang="fa-IR" sz="28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با واحدهاي سياهه  جانشيني </a:t>
            </a:r>
            <a:r>
              <a:rPr lang="en-US" sz="28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(Exchange)</a:t>
            </a:r>
          </a:p>
        </p:txBody>
      </p:sp>
      <p:graphicFrame>
        <p:nvGraphicFramePr>
          <p:cNvPr id="74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973949"/>
              </p:ext>
            </p:extLst>
          </p:nvPr>
        </p:nvGraphicFramePr>
        <p:xfrm>
          <a:off x="0" y="1071546"/>
          <a:ext cx="9144000" cy="5346963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480726"/>
                <a:gridCol w="833000"/>
                <a:gridCol w="1895028"/>
                <a:gridCol w="1693706"/>
                <a:gridCol w="1452986"/>
                <a:gridCol w="1788554"/>
              </a:tblGrid>
              <a:tr h="447005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گروه هاي غذايي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CHO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Pro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گرم 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Fat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كل كالري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1006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شير و لبنيات</a:t>
                      </a:r>
                    </a:p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1،5 %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09834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سبزي ها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08081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میوه ها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05072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قند، شکر، عسل، مربا </a:t>
                      </a: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و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57854"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1000"/>
                        </a:spcAft>
                        <a:tabLst>
                          <a:tab pos="800100" algn="l"/>
                          <a:tab pos="1881505" algn="l"/>
                          <a:tab pos="2447925" algn="l"/>
                          <a:tab pos="2971800" algn="ctr"/>
                          <a:tab pos="4500880" algn="r"/>
                          <a:tab pos="5943600" algn="r"/>
                        </a:tabLs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غلات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661754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 و جانشینها</a:t>
                      </a:r>
                      <a:endParaRPr kumimoji="0" lang="fa-I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18034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</a:endParaRPr>
                    </a:p>
                  </a:txBody>
                  <a:tcPr marL="68580" marR="68580" marT="0" marB="0"/>
                </a:tc>
              </a:tr>
              <a:tr h="532540"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چربی ها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09834">
                <a:tc gridSpan="2"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مجموع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400" b="1" baseline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56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74.5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67.5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B Nazanin" pitchFamily="2" charset="-78"/>
                        </a:rPr>
                        <a:t>1830</a:t>
                      </a:r>
                      <a:endParaRPr lang="en-US" sz="2000" b="1" baseline="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586211-510B-4BC7-9EB9-ABA0F85CB150}" type="slidenum">
              <a:rPr lang="ar-SA" sz="1500" b="1" smtClean="0"/>
              <a:pPr>
                <a:defRPr/>
              </a:pPr>
              <a:t>60</a:t>
            </a:fld>
            <a:endParaRPr lang="en-US" sz="15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836612"/>
          </a:xfrm>
        </p:spPr>
        <p:txBody>
          <a:bodyPr/>
          <a:lstStyle/>
          <a:p>
            <a:pPr eaLnBrk="1" hangingPunct="1">
              <a:defRPr/>
            </a:pPr>
            <a:r>
              <a:rPr lang="fa-IR" sz="3600" b="1" dirty="0" smtClean="0">
                <a:solidFill>
                  <a:srgbClr val="FF0066"/>
                </a:solidFill>
                <a:cs typeface="B Nazanin" pitchFamily="2" charset="-78"/>
              </a:rPr>
              <a:t>جدول </a:t>
            </a:r>
            <a:r>
              <a:rPr lang="fa-IR" sz="36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توزيع و تعادل واحدهاي توصيه شده در يك فرد،</a:t>
            </a:r>
            <a:br>
              <a:rPr lang="fa-IR" sz="36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</a:br>
            <a:r>
              <a:rPr lang="fa-IR" sz="36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(24 ساعته):</a:t>
            </a:r>
            <a:r>
              <a:rPr lang="fa-IR" sz="4000" dirty="0" smtClean="0">
                <a:solidFill>
                  <a:srgbClr val="FF0066"/>
                </a:solidFill>
                <a:cs typeface="B Nazanin" pitchFamily="2" charset="-78"/>
              </a:rPr>
              <a:t> </a:t>
            </a:r>
            <a:endParaRPr lang="en-US" sz="4000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94211" name="Rectangle 1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2" name="Rectangle 21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3" name="Rectangle 82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4" name="Rectangle 84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5" name="Rectangle 85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4216" name="Rectangle 91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40239" name="Group 1647"/>
          <p:cNvGraphicFramePr>
            <a:graphicFrameLocks noGrp="1"/>
          </p:cNvGraphicFramePr>
          <p:nvPr/>
        </p:nvGraphicFramePr>
        <p:xfrm>
          <a:off x="0" y="1142984"/>
          <a:ext cx="9144000" cy="54006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029276"/>
                <a:gridCol w="956811"/>
                <a:gridCol w="1020763"/>
                <a:gridCol w="874712"/>
                <a:gridCol w="874713"/>
                <a:gridCol w="1092200"/>
                <a:gridCol w="728662"/>
                <a:gridCol w="156686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صبحانه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S1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ناهار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S2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شام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قبل از خواب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14313"/>
            <a:ext cx="8929687" cy="836612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FF0066"/>
                </a:solidFill>
                <a:cs typeface="B Nazanin" pitchFamily="2" charset="-78"/>
              </a:rPr>
              <a:t>جدول </a:t>
            </a:r>
            <a:r>
              <a:rPr lang="fa-IR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توزيع و تعادل واحدهاي توصيه شده،  </a:t>
            </a:r>
            <a:br>
              <a:rPr lang="fa-IR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</a:br>
            <a:r>
              <a:rPr lang="fa-IR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(24 ساعته):</a:t>
            </a:r>
            <a:r>
              <a:rPr lang="fa-IR" sz="3800" dirty="0" smtClean="0">
                <a:solidFill>
                  <a:srgbClr val="FF0066"/>
                </a:solidFill>
                <a:cs typeface="B Nazanin" pitchFamily="2" charset="-78"/>
              </a:rPr>
              <a:t> </a:t>
            </a:r>
            <a:endParaRPr lang="en-US" sz="3800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41673" name="Group 9"/>
          <p:cNvGraphicFramePr>
            <a:graphicFrameLocks noGrp="1"/>
          </p:cNvGraphicFramePr>
          <p:nvPr/>
        </p:nvGraphicFramePr>
        <p:xfrm>
          <a:off x="142845" y="1243013"/>
          <a:ext cx="8858280" cy="5400675"/>
        </p:xfrm>
        <a:graphic>
          <a:graphicData uri="http://schemas.openxmlformats.org/drawingml/2006/table">
            <a:tbl>
              <a:tblPr rtl="1">
                <a:tableStyleId>{ED083AE6-46FA-4A59-8FB0-9F97EB10719F}</a:tableStyleId>
              </a:tblPr>
              <a:tblGrid>
                <a:gridCol w="1916376"/>
                <a:gridCol w="976405"/>
                <a:gridCol w="988868"/>
                <a:gridCol w="847380"/>
                <a:gridCol w="847381"/>
                <a:gridCol w="1058072"/>
                <a:gridCol w="705894"/>
                <a:gridCol w="1517904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صبحانه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S1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ناهار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S2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شام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قبل از خواب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1،5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6500813" y="6243638"/>
            <a:ext cx="2590800" cy="457200"/>
          </a:xfrm>
        </p:spPr>
        <p:txBody>
          <a:bodyPr/>
          <a:lstStyle/>
          <a:p>
            <a:pPr>
              <a:defRPr/>
            </a:pPr>
            <a:fld id="{6708D209-7086-4696-8247-3D3EF9128F51}" type="slidenum">
              <a:rPr lang="ar-SA" sz="1500" b="1" smtClean="0"/>
              <a:pPr>
                <a:defRPr/>
              </a:pPr>
              <a:t>62</a:t>
            </a:fld>
            <a:endParaRPr lang="en-US" sz="15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007839"/>
          </a:xfrm>
        </p:spPr>
        <p:txBody>
          <a:bodyPr/>
          <a:lstStyle/>
          <a:p>
            <a:pPr eaLnBrk="1" hangingPunct="1">
              <a:defRPr/>
            </a:pPr>
            <a:r>
              <a:rPr lang="fa-IR" sz="6600" b="1" dirty="0" smtClean="0">
                <a:solidFill>
                  <a:srgbClr val="FF0066"/>
                </a:solidFill>
              </a:rPr>
              <a:t>  </a:t>
            </a:r>
            <a:r>
              <a:rPr lang="fa-IR" sz="6600" b="1" dirty="0" smtClean="0">
                <a:solidFill>
                  <a:srgbClr val="FF0066"/>
                </a:solidFill>
                <a:cs typeface="B Nazanin" pitchFamily="2" charset="-78"/>
              </a:rPr>
              <a:t>صبحانه(6:00)</a:t>
            </a:r>
            <a:r>
              <a:rPr lang="en-US" dirty="0" smtClean="0">
                <a:solidFill>
                  <a:srgbClr val="FF0066"/>
                </a:solidFill>
                <a:cs typeface="B Nazanin" pitchFamily="2" charset="-78"/>
              </a:rPr>
              <a:t> </a:t>
            </a:r>
          </a:p>
        </p:txBody>
      </p:sp>
      <p:sp>
        <p:nvSpPr>
          <p:cNvPr id="245859" name="Rectangle 99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852613"/>
            <a:ext cx="4537075" cy="3952651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شير كم چرب (1،5%) ا ليوان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چاي كم رنگ ا ليوان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شكر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1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قاشق مربا خوري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مربا 1 قاشق مربا خوري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نان سنتي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2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كف دست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پنير 1 قوطي كبريت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مغز گردو </a:t>
            </a:r>
            <a:r>
              <a:rPr lang="en-US" dirty="0" smtClean="0">
                <a:solidFill>
                  <a:schemeClr val="bg1"/>
                </a:solidFill>
                <a:cs typeface="B Nazanin" pitchFamily="2" charset="-78"/>
              </a:rPr>
              <a:t>1</a:t>
            </a:r>
            <a:r>
              <a:rPr lang="fa-IR" dirty="0" smtClean="0">
                <a:solidFill>
                  <a:schemeClr val="bg1"/>
                </a:solidFill>
                <a:cs typeface="B Nazanin" pitchFamily="2" charset="-78"/>
              </a:rPr>
              <a:t> عدد</a:t>
            </a:r>
            <a:endParaRPr lang="en-US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endParaRPr lang="fa-IR" dirty="0" smtClean="0">
              <a:solidFill>
                <a:schemeClr val="bg1"/>
              </a:solidFill>
            </a:endParaRPr>
          </a:p>
          <a:p>
            <a:pPr algn="r" rtl="1" eaLnBrk="1" hangingPunct="1">
              <a:defRPr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285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286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287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288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7289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3" name="Group 9"/>
          <p:cNvGraphicFramePr>
            <a:graphicFrameLocks noGrp="1"/>
          </p:cNvGraphicFramePr>
          <p:nvPr/>
        </p:nvGraphicFramePr>
        <p:xfrm>
          <a:off x="428625" y="1285875"/>
          <a:ext cx="4006850" cy="5167460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78188"/>
                <a:gridCol w="1007899"/>
                <a:gridCol w="1020763"/>
              </a:tblGrid>
              <a:tr h="59239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صبحانه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3188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8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8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87187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8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87187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8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B221CA47-6F16-4561-914D-8E4D70CFE555}" type="slidenum">
              <a:rPr lang="ar-SA" sz="1500" b="1" smtClean="0"/>
              <a:pPr>
                <a:defRPr/>
              </a:pPr>
              <a:t>63</a:t>
            </a:fld>
            <a:endParaRPr lang="en-US" sz="15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39825"/>
          </a:xfrm>
        </p:spPr>
        <p:txBody>
          <a:bodyPr/>
          <a:lstStyle/>
          <a:p>
            <a:pPr rtl="1" eaLnBrk="1" hangingPunct="1">
              <a:defRPr/>
            </a:pPr>
            <a:r>
              <a:rPr lang="fa-IR" sz="5400" b="1" dirty="0" smtClean="0">
                <a:solidFill>
                  <a:srgbClr val="FF0066"/>
                </a:solidFill>
                <a:cs typeface="B Nazanin" pitchFamily="2" charset="-78"/>
              </a:rPr>
              <a:t>ميان وعده صبح </a:t>
            </a:r>
            <a:r>
              <a:rPr lang="en-US" sz="54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S1</a:t>
            </a:r>
            <a:r>
              <a:rPr lang="fa-IR" sz="54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(9:00)</a:t>
            </a:r>
            <a:endParaRPr lang="en-US" sz="5400" b="1" dirty="0" smtClean="0">
              <a:solidFill>
                <a:srgbClr val="FF0066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247906" name="Rectangle 98"/>
          <p:cNvSpPr>
            <a:spLocks noGrp="1" noChangeArrowheads="1"/>
          </p:cNvSpPr>
          <p:nvPr>
            <p:ph type="body" sz="half" idx="2"/>
          </p:nvPr>
        </p:nvSpPr>
        <p:spPr>
          <a:xfrm>
            <a:off x="4429125" y="1643063"/>
            <a:ext cx="4495800" cy="395605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چاي كم رنگ ا ليوان </a:t>
            </a: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2 قاشق مربا خوري شكر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موز متوسط 1 عدد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هويج 1 عدد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3 عدد بیسکویت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8308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10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11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12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8313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" name="Group 9"/>
          <p:cNvGraphicFramePr>
            <a:graphicFrameLocks noGrp="1"/>
          </p:cNvGraphicFramePr>
          <p:nvPr/>
        </p:nvGraphicFramePr>
        <p:xfrm>
          <a:off x="642939" y="1214438"/>
          <a:ext cx="3860799" cy="54006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78188"/>
                <a:gridCol w="1007899"/>
                <a:gridCol w="874712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S1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D575ED-CEA5-44AA-8E3B-3C9F5C2E5291}" type="slidenum">
              <a:rPr lang="ar-SA" sz="1500" b="1" smtClean="0"/>
              <a:pPr>
                <a:defRPr/>
              </a:pPr>
              <a:t>64</a:t>
            </a:fld>
            <a:endParaRPr lang="en-US" sz="15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5400" b="1" dirty="0" smtClean="0">
                <a:solidFill>
                  <a:srgbClr val="FF0066"/>
                </a:solidFill>
                <a:cs typeface="B Nazanin" pitchFamily="2" charset="-78"/>
              </a:rPr>
              <a:t>ناهار (12:30)</a:t>
            </a:r>
            <a:endParaRPr lang="en-US" sz="5400" b="1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249954" name="Rectangle 98"/>
          <p:cNvSpPr>
            <a:spLocks noGrp="1" noChangeArrowheads="1"/>
          </p:cNvSpPr>
          <p:nvPr>
            <p:ph type="body" sz="half" idx="2"/>
          </p:nvPr>
        </p:nvSpPr>
        <p:spPr>
          <a:xfrm>
            <a:off x="4355976" y="1340769"/>
            <a:ext cx="4537075" cy="4536504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برنج پخته 10 قاشق غذاخوری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كدو سبز 2 عدد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پياز 1 عدد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رب گوجه فرنگي 1 قاشق مربا خوري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روغن مايع كلزا 2 قاشق مربا خوري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5-4 تكه گوشت قرمز قیمه ای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000" dirty="0" smtClean="0">
                <a:solidFill>
                  <a:schemeClr val="bg1"/>
                </a:solidFill>
                <a:cs typeface="B Nazanin" pitchFamily="2" charset="-78"/>
              </a:rPr>
              <a:t>ماست 1 ليوان</a:t>
            </a:r>
            <a:endParaRPr lang="en-US" sz="30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buSzTx/>
              <a:buFont typeface="Wingdings" pitchFamily="2" charset="2"/>
              <a:buNone/>
              <a:defRPr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3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4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5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6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99337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" name="Group 9"/>
          <p:cNvGraphicFramePr>
            <a:graphicFrameLocks noGrp="1"/>
          </p:cNvGraphicFramePr>
          <p:nvPr/>
        </p:nvGraphicFramePr>
        <p:xfrm>
          <a:off x="285750" y="1214439"/>
          <a:ext cx="3860800" cy="5166889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78188"/>
                <a:gridCol w="1007899"/>
                <a:gridCol w="874713"/>
              </a:tblGrid>
              <a:tr h="5923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ناهار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318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7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7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87178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7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87178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 smtClean="0">
                          <a:solidFill>
                            <a:schemeClr val="bg1"/>
                          </a:solidFill>
                        </a:rPr>
                        <a:t>1،5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497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عصرانه </a:t>
            </a:r>
            <a:r>
              <a:rPr lang="en-US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S2</a:t>
            </a:r>
            <a:r>
              <a:rPr lang="fa-IR" sz="4000" b="1" dirty="0" smtClean="0">
                <a:solidFill>
                  <a:srgbClr val="FF0066"/>
                </a:solidFill>
                <a:latin typeface="Comic Sans MS" pitchFamily="66" charset="0"/>
                <a:cs typeface="B Nazanin" pitchFamily="2" charset="-78"/>
              </a:rPr>
              <a:t> (4:00)</a:t>
            </a:r>
            <a:endParaRPr lang="en-US" sz="4000" b="1" dirty="0" smtClean="0">
              <a:solidFill>
                <a:srgbClr val="FF0066"/>
              </a:solidFill>
              <a:latin typeface="Comic Sans MS" pitchFamily="66" charset="0"/>
              <a:cs typeface="B Nazanin" pitchFamily="2" charset="-78"/>
            </a:endParaRPr>
          </a:p>
        </p:txBody>
      </p:sp>
      <p:sp>
        <p:nvSpPr>
          <p:cNvPr id="253027" name="Rectangle 99"/>
          <p:cNvSpPr>
            <a:spLocks noGrp="1" noChangeArrowheads="1"/>
          </p:cNvSpPr>
          <p:nvPr>
            <p:ph type="body" sz="half" idx="2"/>
          </p:nvPr>
        </p:nvSpPr>
        <p:spPr>
          <a:xfrm>
            <a:off x="4649788" y="1500189"/>
            <a:ext cx="4279900" cy="387302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ميوه 2 نوع مختلف به اندازه متوسط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چاي كم رنگ 1 ليوان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2 حبه قند</a:t>
            </a: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یک عدد تافی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3 عدد بیسکوییت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buSzTx/>
              <a:buFont typeface="Wingdings" pitchFamily="2" charset="2"/>
              <a:buNone/>
              <a:defRPr/>
            </a:pP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00356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57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58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59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60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0361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" name="Group 9"/>
          <p:cNvGraphicFramePr>
            <a:graphicFrameLocks noGrp="1"/>
          </p:cNvGraphicFramePr>
          <p:nvPr/>
        </p:nvGraphicFramePr>
        <p:xfrm>
          <a:off x="500063" y="1071563"/>
          <a:ext cx="4078287" cy="54006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78188"/>
                <a:gridCol w="1007899"/>
                <a:gridCol w="10922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S2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5A1BAC-FD49-4FA6-A67C-EEE47B23ED86}" type="slidenum">
              <a:rPr lang="ar-SA" sz="1500" b="1" smtClean="0"/>
              <a:pPr>
                <a:defRPr/>
              </a:pPr>
              <a:t>66</a:t>
            </a:fld>
            <a:endParaRPr lang="en-US" sz="1500" b="1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fa-IR" sz="4800" b="1" dirty="0" smtClean="0">
                <a:solidFill>
                  <a:srgbClr val="FF0066"/>
                </a:solidFill>
                <a:cs typeface="B Nazanin" pitchFamily="2" charset="-78"/>
              </a:rPr>
              <a:t>شام (8:30)</a:t>
            </a:r>
            <a:endParaRPr lang="en-US" sz="4800" b="1" dirty="0" smtClean="0">
              <a:solidFill>
                <a:srgbClr val="FF0066"/>
              </a:solidFill>
              <a:cs typeface="B Nazanin" pitchFamily="2" charset="-78"/>
            </a:endParaRPr>
          </a:p>
        </p:txBody>
      </p:sp>
      <p:sp>
        <p:nvSpPr>
          <p:cNvPr id="256098" name="Rectangle 98"/>
          <p:cNvSpPr>
            <a:spLocks noGrp="1" noChangeArrowheads="1"/>
          </p:cNvSpPr>
          <p:nvPr>
            <p:ph type="body" sz="half" idx="2"/>
          </p:nvPr>
        </p:nvSpPr>
        <p:spPr>
          <a:xfrm>
            <a:off x="4071938" y="1928813"/>
            <a:ext cx="4786312" cy="430847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 لوبيا پخته نصف ليوان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نان سنتي 2 كف دست</a:t>
            </a: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روغن زيتون 2 قاشق مربا خوري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سالاد 1 بشقاب به همراه آبليمو تازه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2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3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4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1385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" name="Group 9"/>
          <p:cNvGraphicFramePr>
            <a:graphicFrameLocks noGrp="1"/>
          </p:cNvGraphicFramePr>
          <p:nvPr/>
        </p:nvGraphicFramePr>
        <p:xfrm>
          <a:off x="249417" y="1171575"/>
          <a:ext cx="3893958" cy="54006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2151118"/>
                <a:gridCol w="1046228"/>
                <a:gridCol w="696612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شام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قند،شكر،عسل، مربا وشيره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1B01C2-25F4-4493-9D38-DAF1469695D7}" type="slidenum">
              <a:rPr lang="ar-SA" sz="1500" b="1" smtClean="0"/>
              <a:pPr>
                <a:defRPr/>
              </a:pPr>
              <a:t>67</a:t>
            </a:fld>
            <a:endParaRPr lang="en-US" sz="1500" b="1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647"/>
            <a:ext cx="8229600" cy="720081"/>
          </a:xfrm>
        </p:spPr>
        <p:txBody>
          <a:bodyPr/>
          <a:lstStyle/>
          <a:p>
            <a:pPr eaLnBrk="1" hangingPunct="1"/>
            <a:r>
              <a:rPr lang="fa-IR" sz="4800" b="1" dirty="0" smtClean="0">
                <a:solidFill>
                  <a:srgbClr val="FF6699"/>
                </a:solidFill>
                <a:effectLst/>
                <a:latin typeface="Times New Roman" pitchFamily="18" charset="0"/>
                <a:cs typeface="B Nazanin" pitchFamily="2" charset="-78"/>
              </a:rPr>
              <a:t>قبل از خواب (10:30)</a:t>
            </a:r>
            <a:endParaRPr lang="en-US" sz="4800" b="1" dirty="0" smtClean="0">
              <a:solidFill>
                <a:srgbClr val="FF6699"/>
              </a:solidFill>
              <a:effectLst/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258148" name="Rectangle 100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2636838"/>
            <a:ext cx="3893890" cy="1006476"/>
          </a:xfrm>
        </p:spPr>
        <p:txBody>
          <a:bodyPr/>
          <a:lstStyle/>
          <a:p>
            <a:pPr algn="r" rtl="1" eaLnBrk="1" hangingPunct="1">
              <a:buSzTx/>
              <a:buNone/>
              <a:defRPr/>
            </a:pP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fa-IR" sz="3600" dirty="0" smtClean="0">
                <a:solidFill>
                  <a:schemeClr val="bg1"/>
                </a:solidFill>
              </a:rPr>
              <a:t>1</a:t>
            </a:r>
            <a:r>
              <a:rPr lang="fa-IR" sz="3600" dirty="0" smtClean="0">
                <a:solidFill>
                  <a:schemeClr val="bg1"/>
                </a:solidFill>
                <a:cs typeface="B Nazanin" pitchFamily="2" charset="-78"/>
              </a:rPr>
              <a:t>عدد سيب متوسط</a:t>
            </a:r>
            <a:endParaRPr lang="en-US" sz="3600" dirty="0" smtClean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5" name="Rectangle 4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1588" y="-403225"/>
            <a:ext cx="6000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8" name="Rectangle 7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2409" name="Rectangle 8"/>
          <p:cNvSpPr>
            <a:spLocks noChangeArrowheads="1"/>
          </p:cNvSpPr>
          <p:nvPr/>
        </p:nvSpPr>
        <p:spPr bwMode="auto">
          <a:xfrm>
            <a:off x="1588" y="-403225"/>
            <a:ext cx="8159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4" name="Group 9"/>
          <p:cNvGraphicFramePr>
            <a:graphicFrameLocks noGrp="1"/>
          </p:cNvGraphicFramePr>
          <p:nvPr/>
        </p:nvGraphicFramePr>
        <p:xfrm>
          <a:off x="323528" y="1052736"/>
          <a:ext cx="4552950" cy="5400675"/>
        </p:xfrm>
        <a:graphic>
          <a:graphicData uri="http://schemas.openxmlformats.org/drawingml/2006/table">
            <a:tbl>
              <a:tblPr rtl="1">
                <a:tableStyleId>{8799B23B-EC83-4686-B30A-512413B5E67A}</a:tableStyleId>
              </a:tblPr>
              <a:tblGrid>
                <a:gridCol w="1978188"/>
                <a:gridCol w="1007899"/>
                <a:gridCol w="1566863"/>
              </a:tblGrid>
              <a:tr h="6191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گروه هاي غذايي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واحد</a:t>
                      </a: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قبل از خواب</a:t>
                      </a: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</a:tr>
              <a:tr h="660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شير و لبنيات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سبزي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ميوه </a:t>
                      </a: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قند،شكر،عسل،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مربا وشيره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  غلات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0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گوشت، حبوبات  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وجانشين ها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3.5</a:t>
                      </a:r>
                      <a:endParaRPr kumimoji="0" lang="fa-I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    چربي</a:t>
                      </a: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B Nazanin" pitchFamily="2" charset="-78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2400" b="1" dirty="0" smtClean="0">
                          <a:solidFill>
                            <a:srgbClr val="FF0000"/>
                          </a:solidFill>
                        </a:rPr>
                        <a:t>4.5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20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B Nazanin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07D08F-A492-427B-B21C-5CED1F90CB05}" type="slidenum">
              <a:rPr lang="ar-SA" sz="1500" b="1" smtClean="0"/>
              <a:pPr>
                <a:defRPr/>
              </a:pPr>
              <a:t>68</a:t>
            </a:fld>
            <a:endParaRPr lang="en-US" sz="1500" b="1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/>
          <a:lstStyle/>
          <a:p>
            <a:pPr marL="484188" eaLnBrk="1" hangingPunct="1"/>
            <a:r>
              <a:rPr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Dietary Standards</a:t>
            </a:r>
            <a:endParaRPr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304800" y="1143554"/>
            <a:ext cx="8382000" cy="5525806"/>
          </a:xfrm>
        </p:spPr>
        <p:txBody>
          <a:bodyPr>
            <a:normAutofit/>
          </a:bodyPr>
          <a:lstStyle/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ar-SA" dirty="0" smtClean="0">
                <a:cs typeface="B Nazanin" pitchFamily="2" charset="-78"/>
              </a:rPr>
              <a:t>اولي</a:t>
            </a:r>
            <a:r>
              <a:rPr lang="fa-IR" dirty="0" smtClean="0">
                <a:cs typeface="B Nazanin" pitchFamily="2" charset="-78"/>
              </a:rPr>
              <a:t>ن</a:t>
            </a:r>
            <a:r>
              <a:rPr lang="ar-SA" dirty="0" smtClean="0">
                <a:cs typeface="B Nazanin" pitchFamily="2" charset="-78"/>
              </a:rPr>
              <a:t> استاندارد راهنماي توصيه</a:t>
            </a:r>
            <a:r>
              <a:rPr lang="en-US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هاي مواد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مغذي در</a:t>
            </a:r>
            <a:r>
              <a:rPr lang="fa-IR" dirty="0" smtClean="0">
                <a:cs typeface="B Nazanin" pitchFamily="2" charset="-78"/>
              </a:rPr>
              <a:t>آ</a:t>
            </a:r>
            <a:r>
              <a:rPr lang="ar-SA" dirty="0" smtClean="0">
                <a:cs typeface="B Nazanin" pitchFamily="2" charset="-78"/>
              </a:rPr>
              <a:t>مريكا   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  <a:defRPr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ar-SA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4E5B6F"/>
                  </a:outerShdw>
                </a:effectLst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مقادير مجاز خوراكي توصيه شده </a:t>
            </a:r>
            <a:r>
              <a:rPr lang="fa-IR" dirty="0" smtClean="0">
                <a:cs typeface="B Nazanin" pitchFamily="2" charset="-78"/>
              </a:rPr>
              <a:t>است </a:t>
            </a:r>
            <a:r>
              <a:rPr lang="ar-SA" dirty="0" smtClean="0">
                <a:cs typeface="B Nazanin" pitchFamily="2" charset="-78"/>
              </a:rPr>
              <a:t>كه</a:t>
            </a:r>
            <a:r>
              <a:rPr lang="fa-IR" dirty="0" smtClean="0">
                <a:cs typeface="B Nazanin" pitchFamily="2" charset="-78"/>
              </a:rPr>
              <a:t> </a:t>
            </a:r>
            <a:r>
              <a:rPr lang="en-US" sz="2800" dirty="0" smtClean="0">
                <a:cs typeface="B Nazanin" pitchFamily="2" charset="-78"/>
              </a:rPr>
              <a:t>FNB</a:t>
            </a:r>
            <a:r>
              <a:rPr lang="fa-IR" sz="2400" dirty="0" smtClean="0">
                <a:cs typeface="B Nazanin" pitchFamily="2" charset="-78"/>
              </a:rPr>
              <a:t> </a:t>
            </a:r>
            <a:r>
              <a:rPr lang="ar-SA" dirty="0" smtClean="0">
                <a:cs typeface="B Nazanin" pitchFamily="2" charset="-78"/>
              </a:rPr>
              <a:t>در سال 1941 </a:t>
            </a:r>
            <a:r>
              <a:rPr lang="fa-IR" dirty="0" smtClean="0">
                <a:cs typeface="B Nazanin" pitchFamily="2" charset="-78"/>
              </a:rPr>
              <a:t>اولین ویرایش و </a:t>
            </a:r>
            <a:r>
              <a:rPr lang="ar-SA" dirty="0" smtClean="0">
                <a:cs typeface="B Nazanin" pitchFamily="2" charset="-78"/>
              </a:rPr>
              <a:t>در سال‌ </a:t>
            </a:r>
            <a:r>
              <a:rPr lang="fa-IR" dirty="0" smtClean="0">
                <a:cs typeface="B Nazanin" pitchFamily="2" charset="-78"/>
              </a:rPr>
              <a:t>2011</a:t>
            </a:r>
            <a:r>
              <a:rPr lang="ar-SA" dirty="0" smtClean="0">
                <a:cs typeface="B Nazanin" pitchFamily="2" charset="-78"/>
              </a:rPr>
              <a:t> آخرين ويرايش آن را منتشر </a:t>
            </a:r>
            <a:r>
              <a:rPr lang="fa-IR" dirty="0" smtClean="0">
                <a:cs typeface="B Nazanin" pitchFamily="2" charset="-78"/>
              </a:rPr>
              <a:t>نمود</a:t>
            </a:r>
            <a:r>
              <a:rPr lang="ar-SA" dirty="0" smtClean="0">
                <a:cs typeface="B Nazanin" pitchFamily="2" charset="-78"/>
              </a:rPr>
              <a:t> 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dirty="0" smtClean="0">
                <a:cs typeface="B Nazanin" pitchFamily="2" charset="-78"/>
              </a:rPr>
              <a:t>جديد مقدار مواد مغذي مورد نياز 97 تا 98 درصد افراد سالم جامعه را در بر مي گیرد</a:t>
            </a:r>
            <a:r>
              <a:rPr lang="fa-IR" sz="3600" b="1" dirty="0" smtClean="0">
                <a:cs typeface="B Nazanin" pitchFamily="2" charset="-78"/>
              </a:rPr>
              <a:t>.</a:t>
            </a:r>
          </a:p>
          <a:p>
            <a:pPr algn="r" rtl="1">
              <a:spcBef>
                <a:spcPts val="2400"/>
              </a:spcBef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800" dirty="0" smtClean="0">
                <a:cs typeface="B Nazanin" pitchFamily="2" charset="-78"/>
              </a:rPr>
              <a:t>RDA</a:t>
            </a:r>
            <a:r>
              <a:rPr lang="fa-IR" sz="2800" dirty="0" smtClean="0">
                <a:cs typeface="B Nazanin" pitchFamily="2" charset="-78"/>
              </a:rPr>
              <a:t>  </a:t>
            </a:r>
            <a:r>
              <a:rPr lang="fa-IR" dirty="0" smtClean="0">
                <a:cs typeface="B Nazanin" pitchFamily="2" charset="-78"/>
              </a:rPr>
              <a:t>مواد مغذي مي بايست به عنوان يك </a:t>
            </a:r>
            <a:r>
              <a:rPr lang="fa-IR" u="sng" dirty="0" smtClean="0">
                <a:cs typeface="B Nazanin" pitchFamily="2" charset="-78"/>
              </a:rPr>
              <a:t>هدف براي دریافت افراد</a:t>
            </a:r>
            <a:r>
              <a:rPr lang="fa-IR" dirty="0" smtClean="0">
                <a:cs typeface="B Nazanin" pitchFamily="2" charset="-78"/>
              </a:rPr>
              <a:t> باشد، نه به عنوان كفايت رژيم جامعه.</a:t>
            </a:r>
            <a:endParaRPr lang="en-US" dirty="0" smtClean="0">
              <a:cs typeface="B Nazanin" pitchFamily="2" charset="-78"/>
            </a:endParaRPr>
          </a:p>
        </p:txBody>
      </p:sp>
      <p:sp>
        <p:nvSpPr>
          <p:cNvPr id="74757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8F302E-DEBC-4B86-ADC1-F9E550C1086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Dietary Standards</a:t>
            </a:r>
            <a:endParaRPr lang="en-US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268760"/>
            <a:ext cx="4358287" cy="494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340768"/>
            <a:ext cx="3816424" cy="48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755576" y="4797152"/>
            <a:ext cx="1656184" cy="288032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68344" y="4725144"/>
            <a:ext cx="792088" cy="36576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2" descr="2005 mypyramid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541838"/>
            <a:ext cx="2895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Daily Food  Groups </a:t>
            </a:r>
            <a:r>
              <a:rPr lang="fa-IR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Food guide pyramid</a:t>
            </a:r>
            <a:endParaRPr lang="en-US" sz="4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3" name="Slide Number Placeholder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39BAC-F4B5-4E38-8E96-DB0BF31DFED6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7654" name="Picture 4" descr="1916 food for young children pinwhe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133600"/>
            <a:ext cx="19573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1970 clipart of food char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048000"/>
            <a:ext cx="12414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1950-1960 food ch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375150"/>
            <a:ext cx="20002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8" descr="1992 food pyramid clipar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9350" y="1524000"/>
            <a:ext cx="22796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Line 15"/>
          <p:cNvSpPr>
            <a:spLocks noChangeShapeType="1"/>
          </p:cNvSpPr>
          <p:nvPr/>
        </p:nvSpPr>
        <p:spPr bwMode="auto">
          <a:xfrm flipV="1">
            <a:off x="2743200" y="4953000"/>
            <a:ext cx="685800" cy="3048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Text Box 17"/>
          <p:cNvSpPr txBox="1">
            <a:spLocks noChangeArrowheads="1"/>
          </p:cNvSpPr>
          <p:nvPr/>
        </p:nvSpPr>
        <p:spPr bwMode="auto">
          <a:xfrm>
            <a:off x="2057400" y="1833563"/>
            <a:ext cx="8159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1940s</a:t>
            </a:r>
          </a:p>
        </p:txBody>
      </p:sp>
      <p:sp>
        <p:nvSpPr>
          <p:cNvPr id="27660" name="Text Box 18"/>
          <p:cNvSpPr txBox="1">
            <a:spLocks noChangeArrowheads="1"/>
          </p:cNvSpPr>
          <p:nvPr/>
        </p:nvSpPr>
        <p:spPr bwMode="auto">
          <a:xfrm>
            <a:off x="9525" y="4038600"/>
            <a:ext cx="15144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1950s-1960s</a:t>
            </a:r>
          </a:p>
        </p:txBody>
      </p:sp>
      <p:sp>
        <p:nvSpPr>
          <p:cNvPr id="27661" name="Text Box 19"/>
          <p:cNvSpPr txBox="1">
            <a:spLocks noChangeArrowheads="1"/>
          </p:cNvSpPr>
          <p:nvPr/>
        </p:nvSpPr>
        <p:spPr bwMode="auto">
          <a:xfrm>
            <a:off x="3733800" y="2671763"/>
            <a:ext cx="914400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1970s</a:t>
            </a:r>
          </a:p>
        </p:txBody>
      </p:sp>
      <p:sp>
        <p:nvSpPr>
          <p:cNvPr id="27662" name="Text Box 20"/>
          <p:cNvSpPr txBox="1">
            <a:spLocks noChangeArrowheads="1"/>
          </p:cNvSpPr>
          <p:nvPr/>
        </p:nvSpPr>
        <p:spPr bwMode="auto">
          <a:xfrm>
            <a:off x="5029200" y="1452563"/>
            <a:ext cx="7016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1992</a:t>
            </a:r>
          </a:p>
        </p:txBody>
      </p:sp>
      <p:sp>
        <p:nvSpPr>
          <p:cNvPr id="27663" name="Text Box 21"/>
          <p:cNvSpPr txBox="1">
            <a:spLocks noChangeArrowheads="1"/>
          </p:cNvSpPr>
          <p:nvPr/>
        </p:nvSpPr>
        <p:spPr bwMode="auto">
          <a:xfrm>
            <a:off x="7756525" y="5262563"/>
            <a:ext cx="701675" cy="376237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2005</a:t>
            </a:r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>
            <a:off x="1676400" y="3962400"/>
            <a:ext cx="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3"/>
          <p:cNvSpPr>
            <a:spLocks noChangeShapeType="1"/>
          </p:cNvSpPr>
          <p:nvPr/>
        </p:nvSpPr>
        <p:spPr bwMode="auto">
          <a:xfrm flipV="1">
            <a:off x="4724400" y="3962400"/>
            <a:ext cx="609600" cy="762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>
            <a:off x="1219200" y="1676400"/>
            <a:ext cx="457200" cy="4572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Text Box 25"/>
          <p:cNvSpPr txBox="1">
            <a:spLocks noChangeArrowheads="1"/>
          </p:cNvSpPr>
          <p:nvPr/>
        </p:nvSpPr>
        <p:spPr bwMode="auto">
          <a:xfrm>
            <a:off x="76200" y="1143000"/>
            <a:ext cx="1082675" cy="7302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bg1"/>
                </a:solidFill>
              </a:rPr>
              <a:t>Food for Young Children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7668" name="Text Box 26"/>
          <p:cNvSpPr txBox="1">
            <a:spLocks noChangeArrowheads="1"/>
          </p:cNvSpPr>
          <p:nvPr/>
        </p:nvSpPr>
        <p:spPr bwMode="auto">
          <a:xfrm>
            <a:off x="76200" y="1828800"/>
            <a:ext cx="7016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1916</a:t>
            </a:r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6096000" y="4114800"/>
            <a:ext cx="457200" cy="7620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TextBox 9"/>
          <p:cNvSpPr txBox="1">
            <a:spLocks noChangeArrowheads="1"/>
          </p:cNvSpPr>
          <p:nvPr/>
        </p:nvSpPr>
        <p:spPr bwMode="auto">
          <a:xfrm>
            <a:off x="0" y="6581775"/>
            <a:ext cx="4114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Welsh S. Nutrition today nov/dec 1992, p:6-11</a:t>
            </a:r>
          </a:p>
        </p:txBody>
      </p:sp>
      <p:sp>
        <p:nvSpPr>
          <p:cNvPr id="27671" name="Rectangle 7"/>
          <p:cNvSpPr>
            <a:spLocks noChangeArrowheads="1"/>
          </p:cNvSpPr>
          <p:nvPr/>
        </p:nvSpPr>
        <p:spPr bwMode="auto">
          <a:xfrm>
            <a:off x="152400" y="6092825"/>
            <a:ext cx="1109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Basic Four</a:t>
            </a:r>
            <a:endParaRPr lang="en-US" sz="1400"/>
          </a:p>
        </p:txBody>
      </p:sp>
      <p:sp>
        <p:nvSpPr>
          <p:cNvPr id="27672" name="Rectangle 6"/>
          <p:cNvSpPr>
            <a:spLocks noChangeArrowheads="1"/>
          </p:cNvSpPr>
          <p:nvPr/>
        </p:nvSpPr>
        <p:spPr bwMode="auto">
          <a:xfrm>
            <a:off x="2520950" y="2438400"/>
            <a:ext cx="1289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Basic Seven </a:t>
            </a:r>
            <a:endParaRPr lang="en-US" sz="1400"/>
          </a:p>
        </p:txBody>
      </p:sp>
      <p:sp>
        <p:nvSpPr>
          <p:cNvPr id="27673" name="Rectangle 5"/>
          <p:cNvSpPr>
            <a:spLocks noChangeArrowheads="1"/>
          </p:cNvSpPr>
          <p:nvPr/>
        </p:nvSpPr>
        <p:spPr bwMode="auto">
          <a:xfrm>
            <a:off x="3352800" y="6015038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i="1"/>
              <a:t>Hassle-Free Guide to a better diet</a:t>
            </a:r>
            <a:endParaRPr lang="en-US" sz="1200"/>
          </a:p>
        </p:txBody>
      </p:sp>
      <p:sp>
        <p:nvSpPr>
          <p:cNvPr id="27674" name="Rectangle 8"/>
          <p:cNvSpPr>
            <a:spLocks noChangeArrowheads="1"/>
          </p:cNvSpPr>
          <p:nvPr/>
        </p:nvSpPr>
        <p:spPr bwMode="auto">
          <a:xfrm>
            <a:off x="5410200" y="3806825"/>
            <a:ext cx="1893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/>
              <a:t>Food guide pyramid</a:t>
            </a:r>
            <a:endParaRPr lang="en-US" sz="1400"/>
          </a:p>
        </p:txBody>
      </p:sp>
      <p:sp>
        <p:nvSpPr>
          <p:cNvPr id="27675" name="Line 23"/>
          <p:cNvSpPr>
            <a:spLocks noChangeShapeType="1"/>
          </p:cNvSpPr>
          <p:nvPr/>
        </p:nvSpPr>
        <p:spPr bwMode="auto">
          <a:xfrm flipV="1">
            <a:off x="7391400" y="3124200"/>
            <a:ext cx="685800" cy="2133600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67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144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7" name="Text Box 21"/>
          <p:cNvSpPr txBox="1">
            <a:spLocks noChangeArrowheads="1"/>
          </p:cNvSpPr>
          <p:nvPr/>
        </p:nvSpPr>
        <p:spPr bwMode="auto">
          <a:xfrm>
            <a:off x="8153400" y="990600"/>
            <a:ext cx="696913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336699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4923</Words>
  <Application>Microsoft Office PowerPoint</Application>
  <PresentationFormat>On-screen Show (4:3)</PresentationFormat>
  <Paragraphs>1108</Paragraphs>
  <Slides>68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Healthy Diet (cont’)</vt:lpstr>
      <vt:lpstr>PowerPoint Presentation</vt:lpstr>
      <vt:lpstr>ابزارهای تغذیه ای</vt:lpstr>
      <vt:lpstr>Dietary Standards</vt:lpstr>
      <vt:lpstr>Dietary Standards</vt:lpstr>
      <vt:lpstr>Daily Food  Groups &amp;Food guide pyramid</vt:lpstr>
      <vt:lpstr>هرم راهنماي الگوي غذاي روزانه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مقدار واحد مصرفی غذا در افراد با فعاليت بدنی مختلف</vt:lpstr>
      <vt:lpstr>PowerPoint Presentation</vt:lpstr>
      <vt:lpstr>Contents of 2010 Dietary Guidelines </vt:lpstr>
      <vt:lpstr>Chapter 2 Balancing calories to Manage weight</vt:lpstr>
      <vt:lpstr>Chapter 3  Foods and food components to reduce</vt:lpstr>
      <vt:lpstr>Chapter 4  Foods and nutrients to increase</vt:lpstr>
      <vt:lpstr>Chapter 5  Building healthy eating Patterns</vt:lpstr>
      <vt:lpstr>Chapter 6 Helping Individuals Make healthy choices</vt:lpstr>
      <vt:lpstr>PowerPoint Presentation</vt:lpstr>
      <vt:lpstr>Food Groups of Exchange lists</vt:lpstr>
      <vt:lpstr>PowerPoint Presentation</vt:lpstr>
      <vt:lpstr>Methods of dietary assessment</vt:lpstr>
      <vt:lpstr>Methods of dietary assessment</vt:lpstr>
      <vt:lpstr>PowerPoint Presentation</vt:lpstr>
      <vt:lpstr>ثبت و يادداشت غذايي</vt:lpstr>
      <vt:lpstr>ثبت و يادداشت غذايي</vt:lpstr>
      <vt:lpstr>ثبت و يادداشت غذايي</vt:lpstr>
      <vt:lpstr>تفسیر و تحلیل ثبت و يادداشت غذايي</vt:lpstr>
      <vt:lpstr>محاسبه  وزن مناسب و انرژی</vt:lpstr>
      <vt:lpstr>Case Study </vt:lpstr>
      <vt:lpstr>PowerPoint Presentation</vt:lpstr>
      <vt:lpstr>Desirable Body Weight</vt:lpstr>
      <vt:lpstr>محاسبه ي وزن ايده آل (IBW)</vt:lpstr>
      <vt:lpstr>توجه داشته باشيم كه: </vt:lpstr>
      <vt:lpstr>گام اول:</vt:lpstr>
      <vt:lpstr>محاسبه ي وزن مناسب (DBW)، در گام اول از روش الف:</vt:lpstr>
      <vt:lpstr>محاسبه ي وزن مناسب (DBW)، در گام اول از روش ب:</vt:lpstr>
      <vt:lpstr>محاسبه ي انرژي مورد نياز</vt:lpstr>
      <vt:lpstr>محاسبه ي انرژي از راه اول</vt:lpstr>
      <vt:lpstr>محاسبه ي TEE</vt:lpstr>
      <vt:lpstr>محاسبه ي TEE</vt:lpstr>
      <vt:lpstr>محاسبه ي انرژي از راه سوم (هریس بندیکت)</vt:lpstr>
      <vt:lpstr>PowerPoint Presentation</vt:lpstr>
      <vt:lpstr>ادامه محاسبه ي انرژي کل مورد نياز (از راه دوم) در گام اول</vt:lpstr>
      <vt:lpstr>محاسبه ي گرم درشت مغذي ها</vt:lpstr>
      <vt:lpstr>ﻫ. با كمك گرفتن از جداول تلفيق واحدهاي مصرفي توصيه شده هرم راهنماي غذايي (Serving) و گروه هاي مواد غذایی سياهه جانشيني  (Exchange) و جدول توزيع مناسب و عادلانه واحدها در يك روز، يك الگوي خوراك 24 ساعته به عنوان نمونه براي او تنظيم و طراحی نماييد. </vt:lpstr>
      <vt:lpstr>جدول تلفيق واحدهاي گروه هاي غذايي هرم با واحدهاي سياهه  جانشيني (Exchange)</vt:lpstr>
      <vt:lpstr>جدول تلفيق واحدهاي گروه هاي غذايي هرم  (Serving)  با واحدهاي سياهه  جانشيني (Exchange)</vt:lpstr>
      <vt:lpstr>جدول تلفيق واحدهاي گروه هاي غذايي هرم  (Serving)  با واحدهاي سياهه  جانشيني (Exchange)</vt:lpstr>
      <vt:lpstr>جدول تلفيق واحدهاي گروه هاي غذايي هرم  (Serving)  با واحدهاي سياهه  جانشيني (Exchange)</vt:lpstr>
      <vt:lpstr>جدول تلفيق واحدهاي گروه هاي غذايي هرم  با واحدهاي سياهه  جانشيني (Exchange) : </vt:lpstr>
      <vt:lpstr>جدول تلفيق واحدهاي گروه هاي غذايي هرم  با واحدهاي سياهه  جانشيني (Exchange)</vt:lpstr>
      <vt:lpstr>جدول تلفيق واحدهاي گروه هاي غذايي هرم  (Serving)  با واحدهاي سياهه  جانشيني (Exchange)</vt:lpstr>
      <vt:lpstr>جدول تلفيق واحدهاي گروه هاي غذايي هرم  با واحدهاي سياهه  جانشيني (Exchange)</vt:lpstr>
      <vt:lpstr>جدول تلفيق واحدهاي گروه هاي غذايي هرم  (Serving)  با واحدهاي سياهه  جانشيني (Exchange)</vt:lpstr>
      <vt:lpstr>جدول توزيع و تعادل واحدهاي توصيه شده در يك فرد،  (24 ساعته): </vt:lpstr>
      <vt:lpstr>جدول توزيع و تعادل واحدهاي توصيه شده،   (24 ساعته): </vt:lpstr>
      <vt:lpstr>  صبحانه(6:00) </vt:lpstr>
      <vt:lpstr>ميان وعده صبح S1 (9:00)</vt:lpstr>
      <vt:lpstr>ناهار (12:30)</vt:lpstr>
      <vt:lpstr>عصرانه S2 (4:00)</vt:lpstr>
      <vt:lpstr>شام (8:30)</vt:lpstr>
      <vt:lpstr>قبل از خواب (10:30)</vt:lpstr>
    </vt:vector>
  </TitlesOfParts>
  <Company>R.I.E.S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F.Hosseini</dc:creator>
  <cp:lastModifiedBy>RI-F412C049-H</cp:lastModifiedBy>
  <cp:revision>204</cp:revision>
  <dcterms:created xsi:type="dcterms:W3CDTF">2012-01-25T06:48:06Z</dcterms:created>
  <dcterms:modified xsi:type="dcterms:W3CDTF">2013-01-17T05:03:18Z</dcterms:modified>
</cp:coreProperties>
</file>