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347" r:id="rId3"/>
    <p:sldId id="348" r:id="rId4"/>
    <p:sldId id="344" r:id="rId5"/>
    <p:sldId id="346" r:id="rId6"/>
    <p:sldId id="363" r:id="rId7"/>
    <p:sldId id="328" r:id="rId8"/>
    <p:sldId id="362" r:id="rId9"/>
    <p:sldId id="381" r:id="rId10"/>
    <p:sldId id="375" r:id="rId11"/>
    <p:sldId id="353" r:id="rId12"/>
    <p:sldId id="379" r:id="rId13"/>
    <p:sldId id="390" r:id="rId14"/>
    <p:sldId id="391" r:id="rId15"/>
    <p:sldId id="392" r:id="rId16"/>
    <p:sldId id="393" r:id="rId17"/>
    <p:sldId id="394" r:id="rId18"/>
    <p:sldId id="380" r:id="rId19"/>
    <p:sldId id="354" r:id="rId20"/>
    <p:sldId id="399" r:id="rId21"/>
    <p:sldId id="382" r:id="rId22"/>
    <p:sldId id="383" r:id="rId23"/>
    <p:sldId id="384" r:id="rId24"/>
    <p:sldId id="298" r:id="rId25"/>
    <p:sldId id="267" r:id="rId26"/>
    <p:sldId id="303" r:id="rId27"/>
    <p:sldId id="395" r:id="rId28"/>
    <p:sldId id="396" r:id="rId29"/>
    <p:sldId id="400" r:id="rId30"/>
    <p:sldId id="387" r:id="rId31"/>
    <p:sldId id="388" r:id="rId32"/>
    <p:sldId id="386" r:id="rId33"/>
    <p:sldId id="397" r:id="rId34"/>
    <p:sldId id="270" r:id="rId35"/>
    <p:sldId id="322" r:id="rId36"/>
    <p:sldId id="389" r:id="rId37"/>
    <p:sldId id="364" r:id="rId38"/>
    <p:sldId id="365" r:id="rId39"/>
    <p:sldId id="366" r:id="rId40"/>
    <p:sldId id="367" r:id="rId41"/>
    <p:sldId id="368" r:id="rId42"/>
    <p:sldId id="369" r:id="rId43"/>
    <p:sldId id="370" r:id="rId44"/>
    <p:sldId id="371" r:id="rId45"/>
    <p:sldId id="372" r:id="rId46"/>
    <p:sldId id="373" r:id="rId47"/>
    <p:sldId id="374" r:id="rId48"/>
    <p:sldId id="331" r:id="rId49"/>
    <p:sldId id="332" r:id="rId50"/>
    <p:sldId id="333" r:id="rId51"/>
    <p:sldId id="334" r:id="rId52"/>
    <p:sldId id="335" r:id="rId53"/>
    <p:sldId id="336" r:id="rId54"/>
    <p:sldId id="338" r:id="rId55"/>
    <p:sldId id="340" r:id="rId56"/>
    <p:sldId id="349" r:id="rId57"/>
    <p:sldId id="356" r:id="rId58"/>
    <p:sldId id="357" r:id="rId59"/>
    <p:sldId id="358" r:id="rId60"/>
    <p:sldId id="359" r:id="rId61"/>
    <p:sldId id="360" r:id="rId62"/>
    <p:sldId id="37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7F7"/>
    <a:srgbClr val="FEF5EC"/>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p:scale>
          <a:sx n="101" d="100"/>
          <a:sy n="101" d="100"/>
        </p:scale>
        <p:origin x="784" y="76"/>
      </p:cViewPr>
      <p:guideLst/>
    </p:cSldViewPr>
  </p:slideViewPr>
  <p:notesTextViewPr>
    <p:cViewPr>
      <p:scale>
        <a:sx n="1" d="1"/>
        <a:sy n="1" d="1"/>
      </p:scale>
      <p:origin x="0" y="0"/>
    </p:cViewPr>
  </p:notesTextViewPr>
  <p:sorterViewPr>
    <p:cViewPr>
      <p:scale>
        <a:sx n="100" d="100"/>
        <a:sy n="100" d="100"/>
      </p:scale>
      <p:origin x="0" y="-15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5873A-A26B-4866-BA9C-894B659AAEC5}" type="datetimeFigureOut">
              <a:rPr lang="en-US" smtClean="0"/>
              <a:t>8/9/2019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DEECBE-F6A7-41D0-A445-61A0EACEBA46}" type="slidenum">
              <a:rPr lang="en-US" smtClean="0"/>
              <a:t>‹#›</a:t>
            </a:fld>
            <a:endParaRPr lang="en-US"/>
          </a:p>
        </p:txBody>
      </p:sp>
    </p:spTree>
    <p:extLst>
      <p:ext uri="{BB962C8B-B14F-4D97-AF65-F5344CB8AC3E}">
        <p14:creationId xmlns:p14="http://schemas.microsoft.com/office/powerpoint/2010/main" val="964418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miracle cure on TV, on the internet, or in vitamin stores and are grabbing on to the unproven or outright false claims that accompany such products. The sale of over-the-counter supplements that are not regulated by the U.S. Food and drug administration and have no proven benefits is a multibillion-dollar industry</a:t>
            </a:r>
          </a:p>
          <a:p>
            <a:endParaRPr lang="en-US" dirty="0"/>
          </a:p>
        </p:txBody>
      </p:sp>
      <p:sp>
        <p:nvSpPr>
          <p:cNvPr id="4" name="Slide Number Placeholder 3"/>
          <p:cNvSpPr>
            <a:spLocks noGrp="1"/>
          </p:cNvSpPr>
          <p:nvPr>
            <p:ph type="sldNum" sz="quarter" idx="10"/>
          </p:nvPr>
        </p:nvSpPr>
        <p:spPr/>
        <p:txBody>
          <a:bodyPr/>
          <a:lstStyle/>
          <a:p>
            <a:fld id="{CFDEECBE-F6A7-41D0-A445-61A0EACEBA46}" type="slidenum">
              <a:rPr lang="en-US" smtClean="0"/>
              <a:t>3</a:t>
            </a:fld>
            <a:endParaRPr lang="en-US"/>
          </a:p>
        </p:txBody>
      </p:sp>
    </p:spTree>
    <p:extLst>
      <p:ext uri="{BB962C8B-B14F-4D97-AF65-F5344CB8AC3E}">
        <p14:creationId xmlns:p14="http://schemas.microsoft.com/office/powerpoint/2010/main" val="2599622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DEECBE-F6A7-41D0-A445-61A0EACEBA46}" type="slidenum">
              <a:rPr lang="en-US" smtClean="0"/>
              <a:t>10</a:t>
            </a:fld>
            <a:endParaRPr lang="en-US"/>
          </a:p>
        </p:txBody>
      </p:sp>
    </p:spTree>
    <p:extLst>
      <p:ext uri="{BB962C8B-B14F-4D97-AF65-F5344CB8AC3E}">
        <p14:creationId xmlns:p14="http://schemas.microsoft.com/office/powerpoint/2010/main" val="1941217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Language has a strong impact on perceptions and behavior. </a:t>
            </a:r>
          </a:p>
          <a:p>
            <a:r>
              <a:rPr lang="en-US" dirty="0" smtClean="0"/>
              <a:t>The use of empowering language in diabetes care and education can help to inform and motivate people, yet language that shames and judges may undermine this effort. The American Diabetes Association (ADA) and American Association of Diabetes Educators consensus report, “The Use of Language in Diabetes Care and Education,” provides the authors’ expert opinion regarding the use of language by health care professionals when speaking or writing about diabetes for people with diabetes or for professional audiences (14). Although further research is needed to address the impact of language on diabetes outcomes, the report includes five key consensus</a:t>
            </a:r>
          </a:p>
          <a:p>
            <a:r>
              <a:rPr lang="en-US" dirty="0" smtClean="0"/>
              <a:t>recommendations for language use:</a:t>
            </a:r>
          </a:p>
          <a:p>
            <a:r>
              <a:rPr lang="en-US" dirty="0" smtClean="0"/>
              <a:t>○ Use language that is neutral, nonjudgmental, and based on facts, actions, or physiology/biology.</a:t>
            </a:r>
          </a:p>
          <a:p>
            <a:r>
              <a:rPr lang="en-US" dirty="0" smtClean="0"/>
              <a:t>○ Use language that is free from stigma.</a:t>
            </a:r>
          </a:p>
          <a:p>
            <a:r>
              <a:rPr lang="en-US" dirty="0" smtClean="0"/>
              <a:t>○ Use language that is strength based, respectful, and inclusive and that imparts hope. </a:t>
            </a:r>
          </a:p>
          <a:p>
            <a:r>
              <a:rPr lang="en-US" dirty="0" smtClean="0"/>
              <a:t>Use language that fosters collaboration between patients and providers.</a:t>
            </a:r>
          </a:p>
          <a:p>
            <a:r>
              <a:rPr lang="en-US" dirty="0" smtClean="0"/>
              <a:t>○ Use language that is person centered (e.g., “person with diabetes” is preferred over “diabetic”)</a:t>
            </a:r>
          </a:p>
          <a:p>
            <a:endParaRPr lang="en-US" dirty="0"/>
          </a:p>
        </p:txBody>
      </p:sp>
      <p:sp>
        <p:nvSpPr>
          <p:cNvPr id="4" name="Slide Number Placeholder 3"/>
          <p:cNvSpPr>
            <a:spLocks noGrp="1"/>
          </p:cNvSpPr>
          <p:nvPr>
            <p:ph type="sldNum" sz="quarter" idx="10"/>
          </p:nvPr>
        </p:nvSpPr>
        <p:spPr/>
        <p:txBody>
          <a:bodyPr/>
          <a:lstStyle/>
          <a:p>
            <a:fld id="{CFDEECBE-F6A7-41D0-A445-61A0EACEBA46}" type="slidenum">
              <a:rPr lang="en-US" smtClean="0"/>
              <a:t>12</a:t>
            </a:fld>
            <a:endParaRPr lang="en-US"/>
          </a:p>
        </p:txBody>
      </p:sp>
    </p:spTree>
    <p:extLst>
      <p:ext uri="{BB962C8B-B14F-4D97-AF65-F5344CB8AC3E}">
        <p14:creationId xmlns:p14="http://schemas.microsoft.com/office/powerpoint/2010/main" val="1259446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Language has a strong impact on perceptions and behavior. </a:t>
            </a:r>
          </a:p>
          <a:p>
            <a:r>
              <a:rPr lang="en-US" dirty="0" smtClean="0"/>
              <a:t>The use of empowering language in diabetes care and education can help to inform and motivate people, yet language that shames and judges may undermine this effort. The American Diabetes Association (ADA) and American Association of Diabetes Educators consensus report, “The Use of Language in Diabetes Care and Education,” provides the authors’ expert opinion regarding the use of language by health care professionals when speaking or writing about diabetes for people with diabetes or for professional audiences (14). Although further research is needed to address the impact of language on diabetes outcomes, the report includes five key consensus</a:t>
            </a:r>
          </a:p>
          <a:p>
            <a:r>
              <a:rPr lang="en-US" dirty="0" smtClean="0"/>
              <a:t>recommendations for language use:</a:t>
            </a:r>
          </a:p>
          <a:p>
            <a:r>
              <a:rPr lang="en-US" dirty="0" smtClean="0"/>
              <a:t>○ Use language that is neutral, nonjudgmental, and based on facts, actions, or physiology/biology.</a:t>
            </a:r>
          </a:p>
          <a:p>
            <a:r>
              <a:rPr lang="en-US" dirty="0" smtClean="0"/>
              <a:t>○ Use language that is free from stigma.</a:t>
            </a:r>
          </a:p>
          <a:p>
            <a:r>
              <a:rPr lang="en-US" dirty="0" smtClean="0"/>
              <a:t>○ Use language that is strength based, respectful, and inclusive and that imparts hope. </a:t>
            </a:r>
          </a:p>
          <a:p>
            <a:r>
              <a:rPr lang="en-US" dirty="0" smtClean="0"/>
              <a:t>Use language that fosters collaboration between patients and providers.</a:t>
            </a:r>
          </a:p>
          <a:p>
            <a:r>
              <a:rPr lang="en-US" dirty="0" smtClean="0"/>
              <a:t>○ Use language that is person centered (e.g., “person with diabetes” is preferred over “diabetic”)</a:t>
            </a:r>
          </a:p>
          <a:p>
            <a:endParaRPr lang="en-US" dirty="0"/>
          </a:p>
        </p:txBody>
      </p:sp>
      <p:sp>
        <p:nvSpPr>
          <p:cNvPr id="4" name="Slide Number Placeholder 3"/>
          <p:cNvSpPr>
            <a:spLocks noGrp="1"/>
          </p:cNvSpPr>
          <p:nvPr>
            <p:ph type="sldNum" sz="quarter" idx="10"/>
          </p:nvPr>
        </p:nvSpPr>
        <p:spPr/>
        <p:txBody>
          <a:bodyPr/>
          <a:lstStyle/>
          <a:p>
            <a:fld id="{CFDEECBE-F6A7-41D0-A445-61A0EACEBA46}" type="slidenum">
              <a:rPr lang="en-US" smtClean="0"/>
              <a:t>13</a:t>
            </a:fld>
            <a:endParaRPr lang="en-US"/>
          </a:p>
        </p:txBody>
      </p:sp>
    </p:spTree>
    <p:extLst>
      <p:ext uri="{BB962C8B-B14F-4D97-AF65-F5344CB8AC3E}">
        <p14:creationId xmlns:p14="http://schemas.microsoft.com/office/powerpoint/2010/main" val="3961727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ShannonStd-Bold"/>
              </a:rPr>
              <a:t>RESULTS </a:t>
            </a:r>
            <a:r>
              <a:rPr lang="en-US" dirty="0" smtClean="0">
                <a:latin typeface="ShannonStd-Book"/>
              </a:rPr>
              <a:t>Of the 628 participants with a completed CARE score, 120 (19%)</a:t>
            </a:r>
          </a:p>
          <a:p>
            <a:r>
              <a:rPr lang="en-US" dirty="0" smtClean="0">
                <a:latin typeface="ShannonStd-Book"/>
              </a:rPr>
              <a:t>experienced a CVD event, and 132 (21%) died during follow up. In the multivariable</a:t>
            </a:r>
          </a:p>
          <a:p>
            <a:r>
              <a:rPr lang="en-US" dirty="0" smtClean="0">
                <a:latin typeface="ShannonStd-Book"/>
              </a:rPr>
              <a:t>model, compared with the lowest </a:t>
            </a:r>
            <a:r>
              <a:rPr lang="en-US" dirty="0" err="1" smtClean="0">
                <a:latin typeface="ShannonStd-Book"/>
              </a:rPr>
              <a:t>tertile</a:t>
            </a:r>
            <a:r>
              <a:rPr lang="en-US" dirty="0" smtClean="0">
                <a:latin typeface="ShannonStd-Book"/>
              </a:rPr>
              <a:t>, higher empathy scores were</a:t>
            </a:r>
          </a:p>
          <a:p>
            <a:r>
              <a:rPr lang="en-US" dirty="0" smtClean="0">
                <a:latin typeface="ShannonStd-Book"/>
              </a:rPr>
              <a:t>associated with a lower risk of CVD events (although this did not achieve statistical</a:t>
            </a:r>
          </a:p>
          <a:p>
            <a:r>
              <a:rPr lang="en-US" dirty="0" smtClean="0">
                <a:latin typeface="ShannonStd-Book"/>
              </a:rPr>
              <a:t>significance) and a lower risk of all-cause mortality (HRs for the middle and</a:t>
            </a:r>
          </a:p>
          <a:p>
            <a:r>
              <a:rPr lang="en-US" dirty="0" smtClean="0">
                <a:latin typeface="ShannonStd-Book"/>
              </a:rPr>
              <a:t>highest </a:t>
            </a:r>
            <a:r>
              <a:rPr lang="en-US" dirty="0" err="1" smtClean="0">
                <a:latin typeface="ShannonStd-Book"/>
              </a:rPr>
              <a:t>tertiles</a:t>
            </a:r>
            <a:r>
              <a:rPr lang="en-US" dirty="0" smtClean="0">
                <a:latin typeface="ShannonStd-Book"/>
              </a:rPr>
              <a:t>, respectively: 0.49; 95% CI, 0.27-0.88, </a:t>
            </a:r>
            <a:r>
              <a:rPr lang="en-US" i="1" dirty="0" smtClean="0">
                <a:latin typeface="ShannonStd-Oblique"/>
              </a:rPr>
              <a:t>P </a:t>
            </a:r>
            <a:r>
              <a:rPr lang="en-US" dirty="0" smtClean="0">
                <a:latin typeface="ShannonStd-Book"/>
              </a:rPr>
              <a:t>= .01 and 0.60; 95%</a:t>
            </a:r>
          </a:p>
          <a:p>
            <a:r>
              <a:rPr lang="en-US" dirty="0" smtClean="0">
                <a:latin typeface="ShannonStd-Book"/>
              </a:rPr>
              <a:t>CI, 0.35-1.04, </a:t>
            </a:r>
            <a:r>
              <a:rPr lang="en-US" i="1" dirty="0" smtClean="0">
                <a:latin typeface="ShannonStd-Oblique"/>
              </a:rPr>
              <a:t>P </a:t>
            </a:r>
            <a:r>
              <a:rPr lang="en-US" dirty="0" smtClean="0">
                <a:latin typeface="ShannonStd-Book"/>
              </a:rPr>
              <a:t>= .05).</a:t>
            </a:r>
          </a:p>
          <a:p>
            <a:r>
              <a:rPr lang="en-US" b="1" dirty="0" smtClean="0">
                <a:latin typeface="ShannonStd-Bold"/>
              </a:rPr>
              <a:t>CONCLUSIONS </a:t>
            </a:r>
            <a:r>
              <a:rPr lang="en-US" dirty="0" smtClean="0">
                <a:latin typeface="ShannonStd-Book"/>
              </a:rPr>
              <a:t>Positive patient experiences of practitioner empathy in the year</a:t>
            </a:r>
          </a:p>
          <a:p>
            <a:r>
              <a:rPr lang="en-US" dirty="0" smtClean="0">
                <a:latin typeface="ShannonStd-Book"/>
              </a:rPr>
              <a:t>after diagnosis of type 2 diabetes may be associated with beneficial long-term</a:t>
            </a:r>
          </a:p>
          <a:p>
            <a:r>
              <a:rPr lang="en-US" dirty="0" smtClean="0">
                <a:latin typeface="ShannonStd-Book"/>
              </a:rPr>
              <a:t>clinical outcomes. Further work is needed to understand which aspects of patient</a:t>
            </a:r>
          </a:p>
          <a:p>
            <a:r>
              <a:rPr lang="en-US" dirty="0" smtClean="0">
                <a:latin typeface="ShannonStd-Book"/>
              </a:rPr>
              <a:t>perceptions of empathy might influence health outcomes and how to incorporate</a:t>
            </a:r>
          </a:p>
          <a:p>
            <a:r>
              <a:rPr lang="en-US" dirty="0" smtClean="0">
                <a:latin typeface="ShannonStd-Book"/>
              </a:rPr>
              <a:t>this understanding into the education and training of practitioners.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FDEECBE-F6A7-41D0-A445-61A0EACEBA46}" type="slidenum">
              <a:rPr lang="en-US" smtClean="0"/>
              <a:t>27</a:t>
            </a:fld>
            <a:endParaRPr lang="en-US"/>
          </a:p>
        </p:txBody>
      </p:sp>
    </p:spTree>
    <p:extLst>
      <p:ext uri="{BB962C8B-B14F-4D97-AF65-F5344CB8AC3E}">
        <p14:creationId xmlns:p14="http://schemas.microsoft.com/office/powerpoint/2010/main" val="3733443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FB8E6D-F664-45B7-A115-59E1103F4A7D}" type="slidenum">
              <a:rPr lang="fa-IR" smtClean="0"/>
              <a:t>57</a:t>
            </a:fld>
            <a:endParaRPr lang="fa-IR"/>
          </a:p>
        </p:txBody>
      </p:sp>
    </p:spTree>
    <p:extLst>
      <p:ext uri="{BB962C8B-B14F-4D97-AF65-F5344CB8AC3E}">
        <p14:creationId xmlns:p14="http://schemas.microsoft.com/office/powerpoint/2010/main" val="339185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E436F8-E7ED-4658-8E29-5FD26AC8F178}"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02CCD-AA84-4827-8B10-E916599F2776}" type="slidenum">
              <a:rPr lang="en-US" smtClean="0"/>
              <a:t>‹#›</a:t>
            </a:fld>
            <a:endParaRPr lang="en-US"/>
          </a:p>
        </p:txBody>
      </p:sp>
    </p:spTree>
    <p:extLst>
      <p:ext uri="{BB962C8B-B14F-4D97-AF65-F5344CB8AC3E}">
        <p14:creationId xmlns:p14="http://schemas.microsoft.com/office/powerpoint/2010/main" val="898271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E436F8-E7ED-4658-8E29-5FD26AC8F178}"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02CCD-AA84-4827-8B10-E916599F2776}" type="slidenum">
              <a:rPr lang="en-US" smtClean="0"/>
              <a:t>‹#›</a:t>
            </a:fld>
            <a:endParaRPr lang="en-US"/>
          </a:p>
        </p:txBody>
      </p:sp>
    </p:spTree>
    <p:extLst>
      <p:ext uri="{BB962C8B-B14F-4D97-AF65-F5344CB8AC3E}">
        <p14:creationId xmlns:p14="http://schemas.microsoft.com/office/powerpoint/2010/main" val="3740595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E436F8-E7ED-4658-8E29-5FD26AC8F178}"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02CCD-AA84-4827-8B10-E916599F2776}" type="slidenum">
              <a:rPr lang="en-US" smtClean="0"/>
              <a:t>‹#›</a:t>
            </a:fld>
            <a:endParaRPr lang="en-US"/>
          </a:p>
        </p:txBody>
      </p:sp>
    </p:spTree>
    <p:extLst>
      <p:ext uri="{BB962C8B-B14F-4D97-AF65-F5344CB8AC3E}">
        <p14:creationId xmlns:p14="http://schemas.microsoft.com/office/powerpoint/2010/main" val="1614050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E436F8-E7ED-4658-8E29-5FD26AC8F178}"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02CCD-AA84-4827-8B10-E916599F2776}" type="slidenum">
              <a:rPr lang="en-US" smtClean="0"/>
              <a:t>‹#›</a:t>
            </a:fld>
            <a:endParaRPr lang="en-US"/>
          </a:p>
        </p:txBody>
      </p:sp>
    </p:spTree>
    <p:extLst>
      <p:ext uri="{BB962C8B-B14F-4D97-AF65-F5344CB8AC3E}">
        <p14:creationId xmlns:p14="http://schemas.microsoft.com/office/powerpoint/2010/main" val="3811820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E436F8-E7ED-4658-8E29-5FD26AC8F178}"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02CCD-AA84-4827-8B10-E916599F2776}" type="slidenum">
              <a:rPr lang="en-US" smtClean="0"/>
              <a:t>‹#›</a:t>
            </a:fld>
            <a:endParaRPr lang="en-US"/>
          </a:p>
        </p:txBody>
      </p:sp>
    </p:spTree>
    <p:extLst>
      <p:ext uri="{BB962C8B-B14F-4D97-AF65-F5344CB8AC3E}">
        <p14:creationId xmlns:p14="http://schemas.microsoft.com/office/powerpoint/2010/main" val="1735435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E436F8-E7ED-4658-8E29-5FD26AC8F178}"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02CCD-AA84-4827-8B10-E916599F2776}" type="slidenum">
              <a:rPr lang="en-US" smtClean="0"/>
              <a:t>‹#›</a:t>
            </a:fld>
            <a:endParaRPr lang="en-US"/>
          </a:p>
        </p:txBody>
      </p:sp>
    </p:spTree>
    <p:extLst>
      <p:ext uri="{BB962C8B-B14F-4D97-AF65-F5344CB8AC3E}">
        <p14:creationId xmlns:p14="http://schemas.microsoft.com/office/powerpoint/2010/main" val="1422527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E436F8-E7ED-4658-8E29-5FD26AC8F178}"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02CCD-AA84-4827-8B10-E916599F2776}" type="slidenum">
              <a:rPr lang="en-US" smtClean="0"/>
              <a:t>‹#›</a:t>
            </a:fld>
            <a:endParaRPr lang="en-US"/>
          </a:p>
        </p:txBody>
      </p:sp>
    </p:spTree>
    <p:extLst>
      <p:ext uri="{BB962C8B-B14F-4D97-AF65-F5344CB8AC3E}">
        <p14:creationId xmlns:p14="http://schemas.microsoft.com/office/powerpoint/2010/main" val="2939607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E436F8-E7ED-4658-8E29-5FD26AC8F178}"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502CCD-AA84-4827-8B10-E916599F2776}" type="slidenum">
              <a:rPr lang="en-US" smtClean="0"/>
              <a:t>‹#›</a:t>
            </a:fld>
            <a:endParaRPr lang="en-US"/>
          </a:p>
        </p:txBody>
      </p:sp>
    </p:spTree>
    <p:extLst>
      <p:ext uri="{BB962C8B-B14F-4D97-AF65-F5344CB8AC3E}">
        <p14:creationId xmlns:p14="http://schemas.microsoft.com/office/powerpoint/2010/main" val="2901039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436F8-E7ED-4658-8E29-5FD26AC8F178}"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502CCD-AA84-4827-8B10-E916599F2776}" type="slidenum">
              <a:rPr lang="en-US" smtClean="0"/>
              <a:t>‹#›</a:t>
            </a:fld>
            <a:endParaRPr lang="en-US"/>
          </a:p>
        </p:txBody>
      </p:sp>
    </p:spTree>
    <p:extLst>
      <p:ext uri="{BB962C8B-B14F-4D97-AF65-F5344CB8AC3E}">
        <p14:creationId xmlns:p14="http://schemas.microsoft.com/office/powerpoint/2010/main" val="69315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436F8-E7ED-4658-8E29-5FD26AC8F178}"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02CCD-AA84-4827-8B10-E916599F2776}" type="slidenum">
              <a:rPr lang="en-US" smtClean="0"/>
              <a:t>‹#›</a:t>
            </a:fld>
            <a:endParaRPr lang="en-US"/>
          </a:p>
        </p:txBody>
      </p:sp>
    </p:spTree>
    <p:extLst>
      <p:ext uri="{BB962C8B-B14F-4D97-AF65-F5344CB8AC3E}">
        <p14:creationId xmlns:p14="http://schemas.microsoft.com/office/powerpoint/2010/main" val="112953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436F8-E7ED-4658-8E29-5FD26AC8F178}"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02CCD-AA84-4827-8B10-E916599F2776}" type="slidenum">
              <a:rPr lang="en-US" smtClean="0"/>
              <a:t>‹#›</a:t>
            </a:fld>
            <a:endParaRPr lang="en-US"/>
          </a:p>
        </p:txBody>
      </p:sp>
    </p:spTree>
    <p:extLst>
      <p:ext uri="{BB962C8B-B14F-4D97-AF65-F5344CB8AC3E}">
        <p14:creationId xmlns:p14="http://schemas.microsoft.com/office/powerpoint/2010/main" val="394048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436F8-E7ED-4658-8E29-5FD26AC8F178}" type="datetimeFigureOut">
              <a:rPr lang="en-US" smtClean="0"/>
              <a:t>8/9/2019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502CCD-AA84-4827-8B10-E916599F2776}" type="slidenum">
              <a:rPr lang="en-US" smtClean="0"/>
              <a:t>‹#›</a:t>
            </a:fld>
            <a:endParaRPr lang="en-US"/>
          </a:p>
        </p:txBody>
      </p:sp>
    </p:spTree>
    <p:extLst>
      <p:ext uri="{BB962C8B-B14F-4D97-AF65-F5344CB8AC3E}">
        <p14:creationId xmlns:p14="http://schemas.microsoft.com/office/powerpoint/2010/main" val="139130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latin typeface="Times New Roman" panose="02020603050405020304" pitchFamily="18" charset="0"/>
                <a:cs typeface="Times New Roman" panose="02020603050405020304" pitchFamily="18" charset="0"/>
              </a:rPr>
              <a:t>PATIENT-CENTERED COLLABORATIVE CARE</a:t>
            </a:r>
            <a:endParaRPr lang="en-US" sz="4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143000" y="4143459"/>
            <a:ext cx="6858000" cy="1655762"/>
          </a:xfrm>
        </p:spPr>
        <p:txBody>
          <a:bodyPr>
            <a:normAutofit lnSpcReduction="10000"/>
          </a:bodyPr>
          <a:lstStyle/>
          <a:p>
            <a:r>
              <a:rPr lang="en-US" dirty="0" err="1" smtClean="0">
                <a:latin typeface="Times New Roman" panose="02020603050405020304" pitchFamily="18" charset="0"/>
                <a:cs typeface="Times New Roman" panose="02020603050405020304" pitchFamily="18" charset="0"/>
              </a:rPr>
              <a:t>Hormoz</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Kaykhanzadeh</a:t>
            </a:r>
            <a:r>
              <a:rPr lang="en-US" dirty="0" smtClean="0">
                <a:latin typeface="Times New Roman" panose="02020603050405020304" pitchFamily="18" charset="0"/>
                <a:cs typeface="Times New Roman" panose="02020603050405020304" pitchFamily="18" charset="0"/>
              </a:rPr>
              <a:t> M.B.A</a:t>
            </a:r>
          </a:p>
          <a:p>
            <a:r>
              <a:rPr lang="en-US" dirty="0" smtClean="0">
                <a:latin typeface="Times New Roman" panose="02020603050405020304" pitchFamily="18" charset="0"/>
                <a:cs typeface="Times New Roman" panose="02020603050405020304" pitchFamily="18" charset="0"/>
              </a:rPr>
              <a:t>Sara Sedaghat, M.D.</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Gabric Diabetes Education Association</a:t>
            </a:r>
          </a:p>
          <a:p>
            <a:r>
              <a:rPr lang="en-US" dirty="0" smtClean="0">
                <a:latin typeface="Times New Roman" panose="02020603050405020304" pitchFamily="18" charset="0"/>
                <a:cs typeface="Times New Roman" panose="02020603050405020304" pitchFamily="18" charset="0"/>
              </a:rPr>
              <a:t>August 2019</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2494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b="1" dirty="0" smtClean="0">
                <a:latin typeface="Times New Roman" panose="02020603050405020304" pitchFamily="18" charset="0"/>
                <a:cs typeface="Times New Roman" panose="02020603050405020304" pitchFamily="18" charset="0"/>
              </a:rPr>
              <a:t>Recommended </a:t>
            </a:r>
            <a:r>
              <a:rPr lang="en-US" sz="2000" b="1" dirty="0">
                <a:latin typeface="Times New Roman" panose="02020603050405020304" pitchFamily="18" charset="0"/>
                <a:cs typeface="Times New Roman" panose="02020603050405020304" pitchFamily="18" charset="0"/>
              </a:rPr>
              <a:t>Sequence for Patient-Centered Medical Interviewing </a:t>
            </a:r>
            <a:endParaRPr lang="en-US" sz="2000"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fontScale="70000" lnSpcReduction="20000"/>
          </a:bodyPr>
          <a:lstStyle/>
          <a:p>
            <a:r>
              <a:rPr lang="en-US" dirty="0" smtClean="0">
                <a:latin typeface="Times New Roman" panose="02020603050405020304" pitchFamily="18" charset="0"/>
                <a:cs typeface="Times New Roman" panose="02020603050405020304" pitchFamily="18" charset="0"/>
              </a:rPr>
              <a:t>Introduce and build rapport</a:t>
            </a:r>
          </a:p>
          <a:p>
            <a:r>
              <a:rPr lang="en-US" dirty="0">
                <a:latin typeface="Times New Roman" panose="02020603050405020304" pitchFamily="18" charset="0"/>
                <a:cs typeface="Times New Roman" panose="02020603050405020304" pitchFamily="18" charset="0"/>
              </a:rPr>
              <a:t>Elicit the patient’s agenda 	</a:t>
            </a:r>
          </a:p>
          <a:p>
            <a:r>
              <a:rPr lang="en-US" dirty="0">
                <a:latin typeface="Times New Roman" panose="02020603050405020304" pitchFamily="18" charset="0"/>
                <a:cs typeface="Times New Roman" panose="02020603050405020304" pitchFamily="18" charset="0"/>
              </a:rPr>
              <a:t>List all of the patient’s agenda items 	</a:t>
            </a:r>
          </a:p>
          <a:p>
            <a:r>
              <a:rPr lang="en-US" dirty="0">
                <a:latin typeface="Times New Roman" panose="02020603050405020304" pitchFamily="18" charset="0"/>
                <a:cs typeface="Times New Roman" panose="02020603050405020304" pitchFamily="18" charset="0"/>
              </a:rPr>
              <a:t>Negotiate the agenda 	</a:t>
            </a:r>
          </a:p>
          <a:p>
            <a:r>
              <a:rPr lang="en-US" dirty="0">
                <a:latin typeface="Times New Roman" panose="02020603050405020304" pitchFamily="18" charset="0"/>
                <a:cs typeface="Times New Roman" panose="02020603050405020304" pitchFamily="18" charset="0"/>
              </a:rPr>
              <a:t>Start discussing the patient’s concerns with open-ended questions 	</a:t>
            </a:r>
          </a:p>
          <a:p>
            <a:r>
              <a:rPr lang="en-US" dirty="0">
                <a:latin typeface="Times New Roman" panose="02020603050405020304" pitchFamily="18" charset="0"/>
                <a:cs typeface="Times New Roman" panose="02020603050405020304" pitchFamily="18" charset="0"/>
              </a:rPr>
              <a:t>Ask direct questions to elicit details about the chief concern, and perform a review of systems 	</a:t>
            </a:r>
          </a:p>
          <a:p>
            <a:r>
              <a:rPr lang="en-US" dirty="0">
                <a:latin typeface="Times New Roman" panose="02020603050405020304" pitchFamily="18" charset="0"/>
                <a:cs typeface="Times New Roman" panose="02020603050405020304" pitchFamily="18" charset="0"/>
              </a:rPr>
              <a:t>Elicit the patient’s perspective 	</a:t>
            </a:r>
          </a:p>
          <a:p>
            <a:r>
              <a:rPr lang="en-US" dirty="0">
                <a:latin typeface="Times New Roman" panose="02020603050405020304" pitchFamily="18" charset="0"/>
                <a:cs typeface="Times New Roman" panose="02020603050405020304" pitchFamily="18" charset="0"/>
              </a:rPr>
              <a:t>Empathize 	</a:t>
            </a:r>
          </a:p>
          <a:p>
            <a:r>
              <a:rPr lang="en-US" dirty="0">
                <a:latin typeface="Times New Roman" panose="02020603050405020304" pitchFamily="18" charset="0"/>
                <a:cs typeface="Times New Roman" panose="02020603050405020304" pitchFamily="18" charset="0"/>
              </a:rPr>
              <a:t>Summarize 	</a:t>
            </a:r>
          </a:p>
          <a:p>
            <a:r>
              <a:rPr lang="en-US" dirty="0">
                <a:latin typeface="Times New Roman" panose="02020603050405020304" pitchFamily="18" charset="0"/>
                <a:cs typeface="Times New Roman" panose="02020603050405020304" pitchFamily="18" charset="0"/>
              </a:rPr>
              <a:t>Transition 	</a:t>
            </a:r>
          </a:p>
          <a:p>
            <a:r>
              <a:rPr lang="en-US" dirty="0">
                <a:latin typeface="Times New Roman" panose="02020603050405020304" pitchFamily="18" charset="0"/>
                <a:cs typeface="Times New Roman" panose="02020603050405020304" pitchFamily="18" charset="0"/>
              </a:rPr>
              <a:t>Additional data 	</a:t>
            </a:r>
          </a:p>
          <a:p>
            <a:pPr marL="0" indent="0">
              <a:buNone/>
            </a:pP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129278" y="6422905"/>
            <a:ext cx="7766094"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https://www.aafp.org/afp/2017/0101/p29.html</a:t>
            </a:r>
          </a:p>
        </p:txBody>
      </p:sp>
    </p:spTree>
    <p:extLst>
      <p:ext uri="{BB962C8B-B14F-4D97-AF65-F5344CB8AC3E}">
        <p14:creationId xmlns:p14="http://schemas.microsoft.com/office/powerpoint/2010/main" val="3792250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577777"/>
            <a:ext cx="7886700" cy="1325563"/>
          </a:xfrm>
        </p:spPr>
        <p:txBody>
          <a:bodyPr>
            <a:normAutofit/>
          </a:bodyPr>
          <a:lstStyle/>
          <a:p>
            <a:r>
              <a:rPr lang="en-US" sz="4000" dirty="0" smtClean="0">
                <a:latin typeface="Times New Roman" panose="02020603050405020304" pitchFamily="18" charset="0"/>
                <a:cs typeface="Times New Roman" panose="02020603050405020304" pitchFamily="18" charset="0"/>
              </a:rPr>
              <a:t>Collaborative Relationship</a:t>
            </a:r>
            <a:endParaRPr lang="en-US" sz="4000" dirty="0"/>
          </a:p>
        </p:txBody>
      </p:sp>
      <p:sp>
        <p:nvSpPr>
          <p:cNvPr id="5" name="Content Placeholder 4"/>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The goal </a:t>
            </a:r>
            <a:r>
              <a:rPr lang="en-US" dirty="0">
                <a:latin typeface="Times New Roman" panose="02020603050405020304" pitchFamily="18" charset="0"/>
                <a:cs typeface="Times New Roman" panose="02020603050405020304" pitchFamily="18" charset="0"/>
              </a:rPr>
              <a:t>of provider-patient </a:t>
            </a:r>
            <a:r>
              <a:rPr lang="en-US" dirty="0" smtClean="0">
                <a:latin typeface="Times New Roman" panose="02020603050405020304" pitchFamily="18" charset="0"/>
                <a:cs typeface="Times New Roman" panose="02020603050405020304" pitchFamily="18" charset="0"/>
              </a:rPr>
              <a:t>communication: </a:t>
            </a:r>
          </a:p>
          <a:p>
            <a:pPr lvl="1">
              <a:lnSpc>
                <a:spcPct val="150000"/>
              </a:lnSpc>
            </a:pPr>
            <a:r>
              <a:rPr lang="en-US" dirty="0" smtClean="0">
                <a:latin typeface="Times New Roman" panose="02020603050405020304" pitchFamily="18" charset="0"/>
                <a:cs typeface="Times New Roman" panose="02020603050405020304" pitchFamily="18" charset="0"/>
              </a:rPr>
              <a:t>Establish a collaborative relationship </a:t>
            </a:r>
          </a:p>
          <a:p>
            <a:pPr lvl="1">
              <a:lnSpc>
                <a:spcPct val="150000"/>
              </a:lnSpc>
            </a:pPr>
            <a:r>
              <a:rPr lang="en-US" dirty="0" smtClean="0">
                <a:latin typeface="Times New Roman" panose="02020603050405020304" pitchFamily="18" charset="0"/>
                <a:cs typeface="Times New Roman" panose="02020603050405020304" pitchFamily="18" charset="0"/>
              </a:rPr>
              <a:t>Assess and address self-management barriers</a:t>
            </a:r>
          </a:p>
          <a:p>
            <a:pPr lvl="1">
              <a:lnSpc>
                <a:spcPct val="150000"/>
              </a:lnSpc>
            </a:pPr>
            <a:r>
              <a:rPr lang="en-US" dirty="0" smtClean="0">
                <a:latin typeface="Times New Roman" panose="02020603050405020304" pitchFamily="18" charset="0"/>
                <a:cs typeface="Times New Roman" panose="02020603050405020304" pitchFamily="18" charset="0"/>
              </a:rPr>
              <a:t>Not blaming patients for “noncompliance” or “nonadherence” when the outcomes of self-management are not optimal</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0" y="6611779"/>
            <a:ext cx="8943703" cy="246221"/>
          </a:xfrm>
          <a:prstGeom prst="rect">
            <a:avLst/>
          </a:prstGeom>
        </p:spPr>
        <p:txBody>
          <a:bodyPr wrap="square">
            <a:spAutoFit/>
          </a:bodyPr>
          <a:lstStyle/>
          <a:p>
            <a:r>
              <a:rPr lang="en-US" sz="1000" dirty="0">
                <a:latin typeface="Times New Roman" panose="02020603050405020304" pitchFamily="18" charset="0"/>
                <a:cs typeface="Times New Roman" panose="02020603050405020304" pitchFamily="18" charset="0"/>
              </a:rPr>
              <a:t>Comprehensive Medical Evaluation and Assessment of Comorbidities: Standards of Medical Care in Diabetes—2019. (2019). </a:t>
            </a:r>
            <a:endParaRPr lang="en-US" sz="1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559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Language matters!</a:t>
            </a:r>
            <a:endParaRPr lang="en-US" sz="4000" dirty="0">
              <a:latin typeface="Times New Roman" panose="02020603050405020304" pitchFamily="18" charset="0"/>
              <a:cs typeface="Times New Roman" panose="02020603050405020304" pitchFamily="18" charset="0"/>
            </a:endParaRPr>
          </a:p>
        </p:txBody>
      </p:sp>
      <p:sp>
        <p:nvSpPr>
          <p:cNvPr id="9" name="Content Placeholder 8"/>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Language has a strong impact on perceptions and behavior. </a:t>
            </a:r>
          </a:p>
          <a:p>
            <a:r>
              <a:rPr lang="en-US" dirty="0" smtClean="0">
                <a:latin typeface="Times New Roman" panose="02020603050405020304" pitchFamily="18" charset="0"/>
                <a:cs typeface="Times New Roman" panose="02020603050405020304" pitchFamily="18" charset="0"/>
              </a:rPr>
              <a:t>Person-first, strengths-based, empowering language can improve communication and enhance the motivation, health, and well-being of people with diabetes</a:t>
            </a:r>
          </a:p>
        </p:txBody>
      </p:sp>
      <p:sp>
        <p:nvSpPr>
          <p:cNvPr id="3" name="Rectangle 2"/>
          <p:cNvSpPr/>
          <p:nvPr/>
        </p:nvSpPr>
        <p:spPr>
          <a:xfrm>
            <a:off x="47296" y="6611779"/>
            <a:ext cx="8617431" cy="246221"/>
          </a:xfrm>
          <a:prstGeom prst="rect">
            <a:avLst/>
          </a:prstGeom>
        </p:spPr>
        <p:txBody>
          <a:bodyPr wrap="square">
            <a:spAutoFit/>
          </a:bodyPr>
          <a:lstStyle/>
          <a:p>
            <a:pPr lvl="0"/>
            <a:r>
              <a:rPr lang="en-US" sz="1000" dirty="0">
                <a:solidFill>
                  <a:prstClr val="black"/>
                </a:solidFill>
                <a:latin typeface="Times New Roman" panose="02020603050405020304" pitchFamily="18" charset="0"/>
                <a:cs typeface="Times New Roman" panose="02020603050405020304" pitchFamily="18" charset="0"/>
              </a:rPr>
              <a:t>Comprehensive Medical Evaluation and Assessment of Comorbidities: Standards of Medical Care in Diabetes—2019. (2019). </a:t>
            </a:r>
            <a:endParaRPr lang="en-US" sz="1000" i="1"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47296" y="6411724"/>
            <a:ext cx="8825537" cy="400110"/>
          </a:xfrm>
          <a:prstGeom prst="rect">
            <a:avLst/>
          </a:prstGeom>
        </p:spPr>
        <p:txBody>
          <a:bodyPr wrap="square">
            <a:spAutoFit/>
          </a:bodyPr>
          <a:lstStyle/>
          <a:p>
            <a:pPr lvl="0"/>
            <a:r>
              <a:rPr lang="en-US" sz="1000" dirty="0" smtClean="0">
                <a:solidFill>
                  <a:prstClr val="black"/>
                </a:solidFill>
                <a:latin typeface="Times New Roman" panose="02020603050405020304" pitchFamily="18" charset="0"/>
                <a:cs typeface="Times New Roman" panose="02020603050405020304" pitchFamily="18" charset="0"/>
              </a:rPr>
              <a:t>Dickinson JK, et al et al. The Use of Language in Diabetes Care and Education. Diabetes Care. 2017.</a:t>
            </a:r>
          </a:p>
          <a:p>
            <a:pPr lvl="0"/>
            <a:endParaRPr lang="en-US" sz="1000"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56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Language matters!</a:t>
            </a:r>
            <a:endParaRPr lang="en-US" sz="4000" dirty="0">
              <a:latin typeface="Times New Roman" panose="02020603050405020304" pitchFamily="18" charset="0"/>
              <a:cs typeface="Times New Roman" panose="02020603050405020304" pitchFamily="18" charset="0"/>
            </a:endParaRPr>
          </a:p>
        </p:txBody>
      </p:sp>
      <p:sp>
        <p:nvSpPr>
          <p:cNvPr id="9" name="Content Placeholder 8"/>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Recommendations for language use:</a:t>
            </a:r>
          </a:p>
          <a:p>
            <a:pPr lvl="1"/>
            <a:r>
              <a:rPr lang="en-US" dirty="0" smtClean="0">
                <a:latin typeface="Times New Roman" panose="02020603050405020304" pitchFamily="18" charset="0"/>
                <a:cs typeface="Times New Roman" panose="02020603050405020304" pitchFamily="18" charset="0"/>
              </a:rPr>
              <a:t>Use language that is neutral, nonjudgmental, and based on facts, actions, or physiology/biology.</a:t>
            </a:r>
          </a:p>
          <a:p>
            <a:pPr lvl="1"/>
            <a:r>
              <a:rPr lang="en-US" dirty="0" smtClean="0">
                <a:latin typeface="Times New Roman" panose="02020603050405020304" pitchFamily="18" charset="0"/>
                <a:cs typeface="Times New Roman" panose="02020603050405020304" pitchFamily="18" charset="0"/>
              </a:rPr>
              <a:t>Use language that is free from stigma.</a:t>
            </a:r>
          </a:p>
          <a:p>
            <a:pPr lvl="1"/>
            <a:r>
              <a:rPr lang="en-US" dirty="0" smtClean="0">
                <a:latin typeface="Times New Roman" panose="02020603050405020304" pitchFamily="18" charset="0"/>
                <a:cs typeface="Times New Roman" panose="02020603050405020304" pitchFamily="18" charset="0"/>
              </a:rPr>
              <a:t>Use language that is strength based, respectful, and inclusive and that imparts hope. </a:t>
            </a:r>
          </a:p>
          <a:p>
            <a:pPr lvl="1"/>
            <a:r>
              <a:rPr lang="en-US" dirty="0" smtClean="0">
                <a:latin typeface="Times New Roman" panose="02020603050405020304" pitchFamily="18" charset="0"/>
                <a:cs typeface="Times New Roman" panose="02020603050405020304" pitchFamily="18" charset="0"/>
              </a:rPr>
              <a:t>Use language that fosters collaboration between patients and providers.</a:t>
            </a:r>
          </a:p>
          <a:p>
            <a:pPr lvl="1"/>
            <a:r>
              <a:rPr lang="en-US" dirty="0" smtClean="0">
                <a:latin typeface="Times New Roman" panose="02020603050405020304" pitchFamily="18" charset="0"/>
                <a:cs typeface="Times New Roman" panose="02020603050405020304" pitchFamily="18" charset="0"/>
              </a:rPr>
              <a:t>Use language that is person centered (</a:t>
            </a:r>
            <a:r>
              <a:rPr lang="en-US" dirty="0" err="1" smtClean="0">
                <a:latin typeface="Times New Roman" panose="02020603050405020304" pitchFamily="18" charset="0"/>
                <a:cs typeface="Times New Roman" panose="02020603050405020304" pitchFamily="18" charset="0"/>
              </a:rPr>
              <a:t>e.G.</a:t>
            </a:r>
            <a:r>
              <a:rPr lang="en-US" dirty="0" smtClean="0">
                <a:latin typeface="Times New Roman" panose="02020603050405020304" pitchFamily="18" charset="0"/>
                <a:cs typeface="Times New Roman" panose="02020603050405020304" pitchFamily="18" charset="0"/>
              </a:rPr>
              <a:t>, “Person with diabetes” is preferred over “diabetic”)</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53603" y="6581991"/>
            <a:ext cx="8825537" cy="400110"/>
          </a:xfrm>
          <a:prstGeom prst="rect">
            <a:avLst/>
          </a:prstGeom>
        </p:spPr>
        <p:txBody>
          <a:bodyPr wrap="square">
            <a:spAutoFit/>
          </a:bodyPr>
          <a:lstStyle/>
          <a:p>
            <a:pPr lvl="0"/>
            <a:r>
              <a:rPr lang="en-US" sz="1000" dirty="0" smtClean="0">
                <a:solidFill>
                  <a:prstClr val="black"/>
                </a:solidFill>
                <a:latin typeface="Times New Roman" panose="02020603050405020304" pitchFamily="18" charset="0"/>
                <a:cs typeface="Times New Roman" panose="02020603050405020304" pitchFamily="18" charset="0"/>
              </a:rPr>
              <a:t>Dickinson JK, et al et al. The Use of Language in Diabetes Care and Education. Diabetes Care. 2017.</a:t>
            </a:r>
          </a:p>
          <a:p>
            <a:pPr lvl="0"/>
            <a:endParaRPr lang="en-US" sz="1000"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970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anim calcmode="lin" valueType="num">
                                      <p:cBhvr>
                                        <p:cTn id="2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anim calcmode="lin" valueType="num">
                                      <p:cBhvr>
                                        <p:cTn id="2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1000"/>
                                        <p:tgtEl>
                                          <p:spTgt spid="9">
                                            <p:txEl>
                                              <p:pRg st="5" end="5"/>
                                            </p:txEl>
                                          </p:spTgt>
                                        </p:tgtEl>
                                      </p:cBhvr>
                                    </p:animEffect>
                                    <p:anim calcmode="lin" valueType="num">
                                      <p:cBhvr>
                                        <p:cTn id="3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The use of language</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28650" y="1287965"/>
            <a:ext cx="7637172" cy="5183960"/>
          </a:xfrm>
        </p:spPr>
      </p:pic>
      <p:pic>
        <p:nvPicPr>
          <p:cNvPr id="11" name="Picture 10"/>
          <p:cNvPicPr>
            <a:picLocks noChangeAspect="1"/>
          </p:cNvPicPr>
          <p:nvPr/>
        </p:nvPicPr>
        <p:blipFill>
          <a:blip r:embed="rId3"/>
          <a:stretch>
            <a:fillRect/>
          </a:stretch>
        </p:blipFill>
        <p:spPr>
          <a:xfrm>
            <a:off x="0" y="6583656"/>
            <a:ext cx="5334462" cy="274344"/>
          </a:xfrm>
          <a:prstGeom prst="rect">
            <a:avLst/>
          </a:prstGeom>
        </p:spPr>
      </p:pic>
    </p:spTree>
    <p:extLst>
      <p:ext uri="{BB962C8B-B14F-4D97-AF65-F5344CB8AC3E}">
        <p14:creationId xmlns:p14="http://schemas.microsoft.com/office/powerpoint/2010/main" val="1205687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754" y="804930"/>
            <a:ext cx="8373582" cy="5699665"/>
          </a:xfrm>
          <a:prstGeom prst="rect">
            <a:avLst/>
          </a:prstGeom>
        </p:spPr>
      </p:pic>
      <p:sp>
        <p:nvSpPr>
          <p:cNvPr id="9" name="Rectangle 8"/>
          <p:cNvSpPr/>
          <p:nvPr/>
        </p:nvSpPr>
        <p:spPr>
          <a:xfrm>
            <a:off x="0" y="6611779"/>
            <a:ext cx="7392473" cy="246221"/>
          </a:xfrm>
          <a:prstGeom prst="rect">
            <a:avLst/>
          </a:prstGeom>
        </p:spPr>
        <p:txBody>
          <a:bodyPr wrap="square">
            <a:spAutoFit/>
          </a:bodyPr>
          <a:lstStyle/>
          <a:p>
            <a:pPr lvl="0"/>
            <a:r>
              <a:rPr lang="en-US" sz="1000" dirty="0">
                <a:solidFill>
                  <a:prstClr val="black"/>
                </a:solidFill>
                <a:latin typeface="Times New Roman" panose="02020603050405020304" pitchFamily="18" charset="0"/>
                <a:cs typeface="Times New Roman" panose="02020603050405020304" pitchFamily="18" charset="0"/>
              </a:rPr>
              <a:t>Dickinson JK, et al et al. The Use of Language in Diabetes Care and Education. Diabetes Care. 2017.</a:t>
            </a:r>
          </a:p>
        </p:txBody>
      </p:sp>
    </p:spTree>
    <p:extLst>
      <p:ext uri="{BB962C8B-B14F-4D97-AF65-F5344CB8AC3E}">
        <p14:creationId xmlns:p14="http://schemas.microsoft.com/office/powerpoint/2010/main" val="3873045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59" y="1841678"/>
            <a:ext cx="8664244" cy="3287999"/>
          </a:xfrm>
          <a:prstGeom prst="rect">
            <a:avLst/>
          </a:prstGeom>
        </p:spPr>
      </p:pic>
      <p:sp>
        <p:nvSpPr>
          <p:cNvPr id="8" name="Rectangle 7"/>
          <p:cNvSpPr/>
          <p:nvPr/>
        </p:nvSpPr>
        <p:spPr>
          <a:xfrm>
            <a:off x="0" y="6611779"/>
            <a:ext cx="7379594" cy="246221"/>
          </a:xfrm>
          <a:prstGeom prst="rect">
            <a:avLst/>
          </a:prstGeom>
        </p:spPr>
        <p:txBody>
          <a:bodyPr wrap="square">
            <a:spAutoFit/>
          </a:bodyPr>
          <a:lstStyle/>
          <a:p>
            <a:pPr lvl="0"/>
            <a:r>
              <a:rPr lang="en-US" sz="1000" dirty="0">
                <a:solidFill>
                  <a:prstClr val="black"/>
                </a:solidFill>
                <a:latin typeface="Times New Roman" panose="02020603050405020304" pitchFamily="18" charset="0"/>
                <a:cs typeface="Times New Roman" panose="02020603050405020304" pitchFamily="18" charset="0"/>
              </a:rPr>
              <a:t>Dickinson JK, et al et al. The Use of Language in Diabetes Care and Education. Diabetes Care. 2017.</a:t>
            </a:r>
          </a:p>
        </p:txBody>
      </p:sp>
    </p:spTree>
    <p:extLst>
      <p:ext uri="{BB962C8B-B14F-4D97-AF65-F5344CB8AC3E}">
        <p14:creationId xmlns:p14="http://schemas.microsoft.com/office/powerpoint/2010/main" val="1476564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552" y="460774"/>
            <a:ext cx="7356448" cy="6345711"/>
          </a:xfrm>
          <a:prstGeom prst="rect">
            <a:avLst/>
          </a:prstGeom>
        </p:spPr>
      </p:pic>
      <p:sp>
        <p:nvSpPr>
          <p:cNvPr id="8" name="Rectangle 7"/>
          <p:cNvSpPr/>
          <p:nvPr/>
        </p:nvSpPr>
        <p:spPr>
          <a:xfrm>
            <a:off x="0" y="6611779"/>
            <a:ext cx="7141335" cy="246221"/>
          </a:xfrm>
          <a:prstGeom prst="rect">
            <a:avLst/>
          </a:prstGeom>
        </p:spPr>
        <p:txBody>
          <a:bodyPr wrap="square">
            <a:spAutoFit/>
          </a:bodyPr>
          <a:lstStyle/>
          <a:p>
            <a:pPr lvl="0"/>
            <a:r>
              <a:rPr lang="en-US" sz="1000" dirty="0">
                <a:solidFill>
                  <a:prstClr val="black"/>
                </a:solidFill>
                <a:latin typeface="Times New Roman" panose="02020603050405020304" pitchFamily="18" charset="0"/>
                <a:cs typeface="Times New Roman" panose="02020603050405020304" pitchFamily="18" charset="0"/>
              </a:rPr>
              <a:t>Dickinson JK, et al et al. The Use of Language in Diabetes Care and Education. Diabetes Care. 2017.</a:t>
            </a:r>
          </a:p>
        </p:txBody>
      </p:sp>
    </p:spTree>
    <p:extLst>
      <p:ext uri="{BB962C8B-B14F-4D97-AF65-F5344CB8AC3E}">
        <p14:creationId xmlns:p14="http://schemas.microsoft.com/office/powerpoint/2010/main" val="3806093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pPr algn="ctr"/>
            <a:r>
              <a:rPr lang="en-US" sz="3600" dirty="0">
                <a:latin typeface="Times New Roman" panose="02020603050405020304" pitchFamily="18" charset="0"/>
                <a:cs typeface="Times New Roman" panose="02020603050405020304" pitchFamily="18" charset="0"/>
              </a:rPr>
              <a:t>Compliance and adherence are dysfunctional concepts in diabetes </a:t>
            </a:r>
            <a:r>
              <a:rPr lang="en-US" sz="3600" dirty="0" smtClean="0">
                <a:latin typeface="Times New Roman" panose="02020603050405020304" pitchFamily="18" charset="0"/>
                <a:cs typeface="Times New Roman" panose="02020603050405020304" pitchFamily="18" charset="0"/>
              </a:rPr>
              <a:t>care</a:t>
            </a:r>
            <a:endParaRPr lang="en-US" sz="3600" dirty="0">
              <a:latin typeface="Times New Roman" panose="02020603050405020304" pitchFamily="18" charset="0"/>
              <a:cs typeface="Times New Roman" panose="02020603050405020304" pitchFamily="18" charset="0"/>
            </a:endParaRPr>
          </a:p>
        </p:txBody>
      </p:sp>
      <p:sp>
        <p:nvSpPr>
          <p:cNvPr id="7" name="Rectangle 6"/>
          <p:cNvSpPr/>
          <p:nvPr/>
        </p:nvSpPr>
        <p:spPr>
          <a:xfrm>
            <a:off x="81981" y="6548780"/>
            <a:ext cx="8428607" cy="230832"/>
          </a:xfrm>
          <a:prstGeom prst="rect">
            <a:avLst/>
          </a:prstGeom>
        </p:spPr>
        <p:txBody>
          <a:bodyPr wrap="square">
            <a:spAutoFit/>
          </a:bodyPr>
          <a:lstStyle/>
          <a:p>
            <a:pPr lvl="0">
              <a:lnSpc>
                <a:spcPct val="90000"/>
              </a:lnSpc>
              <a:spcBef>
                <a:spcPts val="1000"/>
              </a:spcBef>
            </a:pPr>
            <a:r>
              <a:rPr lang="en-US" sz="1000" dirty="0">
                <a:solidFill>
                  <a:prstClr val="black"/>
                </a:solidFill>
                <a:latin typeface="Times New Roman" panose="02020603050405020304" pitchFamily="18" charset="0"/>
                <a:cs typeface="Times New Roman" panose="02020603050405020304" pitchFamily="18" charset="0"/>
              </a:rPr>
              <a:t>Anderson, R. M., &amp; Funnell, M. M. (2000). Compliance and adherence are dysfunctional concepts in diabetes care. </a:t>
            </a:r>
            <a:r>
              <a:rPr lang="en-US" sz="1000" i="1" dirty="0">
                <a:solidFill>
                  <a:prstClr val="black"/>
                </a:solidFill>
                <a:latin typeface="Times New Roman" panose="02020603050405020304" pitchFamily="18" charset="0"/>
                <a:cs typeface="Times New Roman" panose="02020603050405020304" pitchFamily="18" charset="0"/>
              </a:rPr>
              <a:t>The Diabetes Educator, 26</a:t>
            </a:r>
            <a:r>
              <a:rPr lang="en-US" sz="1000" dirty="0">
                <a:solidFill>
                  <a:prstClr val="black"/>
                </a:solidFill>
                <a:latin typeface="Times New Roman" panose="02020603050405020304" pitchFamily="18" charset="0"/>
                <a:cs typeface="Times New Roman" panose="02020603050405020304" pitchFamily="18" charset="0"/>
              </a:rPr>
              <a:t>(4), 597-604. </a:t>
            </a:r>
          </a:p>
        </p:txBody>
      </p:sp>
    </p:spTree>
    <p:extLst>
      <p:ext uri="{BB962C8B-B14F-4D97-AF65-F5344CB8AC3E}">
        <p14:creationId xmlns:p14="http://schemas.microsoft.com/office/powerpoint/2010/main" val="1930689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0062"/>
            <a:ext cx="7886700" cy="1325563"/>
          </a:xfrm>
        </p:spPr>
        <p:txBody>
          <a:bodyPr>
            <a:normAutofit/>
          </a:bodyPr>
          <a:lstStyle/>
          <a:p>
            <a:r>
              <a:rPr lang="en-US" sz="4000" dirty="0" smtClean="0">
                <a:latin typeface="Times New Roman" panose="02020603050405020304" pitchFamily="18" charset="0"/>
                <a:cs typeface="Times New Roman" panose="02020603050405020304" pitchFamily="18" charset="0"/>
              </a:rPr>
              <a:t>Communication Style</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Empathizing</a:t>
            </a:r>
          </a:p>
          <a:p>
            <a:r>
              <a:rPr lang="en-US" dirty="0" smtClean="0">
                <a:latin typeface="Times New Roman" panose="02020603050405020304" pitchFamily="18" charset="0"/>
                <a:cs typeface="Times New Roman" panose="02020603050405020304" pitchFamily="18" charset="0"/>
              </a:rPr>
              <a:t>Using active listening techniques</a:t>
            </a:r>
          </a:p>
          <a:p>
            <a:pPr lvl="1"/>
            <a:r>
              <a:rPr lang="en-US" dirty="0" smtClean="0">
                <a:latin typeface="Times New Roman" panose="02020603050405020304" pitchFamily="18" charset="0"/>
                <a:cs typeface="Times New Roman" panose="02020603050405020304" pitchFamily="18" charset="0"/>
              </a:rPr>
              <a:t>Open-ended questions</a:t>
            </a:r>
          </a:p>
          <a:p>
            <a:pPr lvl="1"/>
            <a:r>
              <a:rPr lang="en-US" dirty="0" smtClean="0">
                <a:latin typeface="Times New Roman" panose="02020603050405020304" pitchFamily="18" charset="0"/>
                <a:cs typeface="Times New Roman" panose="02020603050405020304" pitchFamily="18" charset="0"/>
              </a:rPr>
              <a:t>Reflective statements</a:t>
            </a:r>
          </a:p>
          <a:p>
            <a:r>
              <a:rPr lang="en-US" dirty="0" smtClean="0">
                <a:latin typeface="Times New Roman" panose="02020603050405020304" pitchFamily="18" charset="0"/>
                <a:cs typeface="Times New Roman" panose="02020603050405020304" pitchFamily="18" charset="0"/>
              </a:rPr>
              <a:t>Summarizing what the patient said</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0" y="6611779"/>
            <a:ext cx="8943703" cy="246221"/>
          </a:xfrm>
          <a:prstGeom prst="rect">
            <a:avLst/>
          </a:prstGeom>
        </p:spPr>
        <p:txBody>
          <a:bodyPr wrap="square">
            <a:spAutoFit/>
          </a:bodyPr>
          <a:lstStyle/>
          <a:p>
            <a:r>
              <a:rPr lang="en-US" sz="1000" dirty="0">
                <a:latin typeface="Times New Roman" panose="02020603050405020304" pitchFamily="18" charset="0"/>
                <a:cs typeface="Times New Roman" panose="02020603050405020304" pitchFamily="18" charset="0"/>
              </a:rPr>
              <a:t>Comprehensive Medical Evaluation and Assessment of Comorbidities: Standards of Medical Care in Diabetes—2019. (2019). </a:t>
            </a:r>
            <a:endParaRPr lang="en-US" sz="1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5978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11935"/>
            <a:ext cx="7886700" cy="1325563"/>
          </a:xfrm>
        </p:spPr>
        <p:txBody>
          <a:bodyPr>
            <a:normAutofit/>
          </a:bodyPr>
          <a:lstStyle/>
          <a:p>
            <a:r>
              <a:rPr lang="en-US" sz="4000" dirty="0" smtClean="0">
                <a:latin typeface="Times New Roman" panose="02020603050405020304" pitchFamily="18" charset="0"/>
                <a:cs typeface="Times New Roman" panose="02020603050405020304" pitchFamily="18" charset="0"/>
              </a:rPr>
              <a:t>Facts</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Our diabetes toolbox has grown, but A1C in the united states has remained flat</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overall proportion of patients in very poor control, defined as an </a:t>
            </a:r>
            <a:r>
              <a:rPr lang="en-US" sz="2400" b="1" dirty="0" smtClean="0">
                <a:latin typeface="Times New Roman" panose="02020603050405020304" pitchFamily="18" charset="0"/>
                <a:cs typeface="Times New Roman" panose="02020603050405020304" pitchFamily="18" charset="0"/>
              </a:rPr>
              <a:t>A1C &gt;9%, has actually increased.</a:t>
            </a:r>
            <a:endParaRPr lang="en-US"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255897" y="6176963"/>
            <a:ext cx="8632205" cy="400110"/>
          </a:xfrm>
          <a:prstGeom prst="rect">
            <a:avLst/>
          </a:prstGeom>
        </p:spPr>
        <p:txBody>
          <a:bodyPr wrap="square">
            <a:spAutoFit/>
          </a:bodyPr>
          <a:lstStyle/>
          <a:p>
            <a:r>
              <a:rPr lang="en-US" sz="1000" dirty="0">
                <a:latin typeface="Times New Roman" panose="02020603050405020304" pitchFamily="18" charset="0"/>
                <a:cs typeface="Times New Roman" panose="02020603050405020304" pitchFamily="18" charset="0"/>
              </a:rPr>
              <a:t>Edelman, S. V. (2017). Taking Control Of Your Diabetes: An Innovative Approach to Improving Diabetes Care Through Educating, Motivating, and Making the Connection Between Patients and Health Care Providers. </a:t>
            </a:r>
            <a:r>
              <a:rPr lang="en-US" sz="1000" i="1" dirty="0">
                <a:latin typeface="Times New Roman" panose="02020603050405020304" pitchFamily="18" charset="0"/>
                <a:cs typeface="Times New Roman" panose="02020603050405020304" pitchFamily="18" charset="0"/>
              </a:rPr>
              <a:t>Clinical Diabetes, 35</a:t>
            </a:r>
            <a:r>
              <a:rPr lang="en-US" sz="1000" dirty="0">
                <a:latin typeface="Times New Roman" panose="02020603050405020304" pitchFamily="18" charset="0"/>
                <a:cs typeface="Times New Roman" panose="02020603050405020304" pitchFamily="18" charset="0"/>
              </a:rPr>
              <a:t>(5), 333-339</a:t>
            </a:r>
            <a:r>
              <a:rPr lang="en-US" sz="1000" dirty="0" smtClean="0">
                <a:latin typeface="Times New Roman" panose="02020603050405020304" pitchFamily="18" charset="0"/>
                <a:cs typeface="Times New Roman" panose="02020603050405020304" pitchFamily="18" charset="0"/>
              </a:rPr>
              <a:t>.</a:t>
            </a:r>
            <a:endParaRPr lang="en-US" sz="1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5365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964216"/>
            <a:ext cx="7886700" cy="1325563"/>
          </a:xfrm>
        </p:spPr>
        <p:txBody>
          <a:bodyPr>
            <a:noAutofit/>
          </a:bodyPr>
          <a:lstStyle/>
          <a:p>
            <a:pPr algn="r" rtl="1"/>
            <a:r>
              <a:rPr lang="fa-IR" sz="3600" dirty="0" smtClean="0">
                <a:latin typeface="Times New Roman" panose="02020603050405020304" pitchFamily="18" charset="0"/>
                <a:cs typeface="B Nazanin" panose="00000400000000000000" pitchFamily="2" charset="-78"/>
              </a:rPr>
              <a:t>فرق این دو پزشک در چیست؟</a:t>
            </a:r>
            <a:endParaRPr lang="en-US" sz="3600" dirty="0">
              <a:latin typeface="Times New Roman" panose="02020603050405020304" pitchFamily="18" charset="0"/>
              <a:cs typeface="B Nazanin" panose="00000400000000000000" pitchFamily="2" charset="-78"/>
            </a:endParaRPr>
          </a:p>
        </p:txBody>
      </p:sp>
      <p:sp>
        <p:nvSpPr>
          <p:cNvPr id="6" name="Content Placeholder 5"/>
          <p:cNvSpPr>
            <a:spLocks noGrp="1"/>
          </p:cNvSpPr>
          <p:nvPr>
            <p:ph idx="1"/>
          </p:nvPr>
        </p:nvSpPr>
        <p:spPr/>
        <p:txBody>
          <a:bodyPr anchor="ctr"/>
          <a:lstStyle/>
          <a:p>
            <a:pPr algn="r" rtl="1"/>
            <a:r>
              <a:rPr lang="fa-IR" dirty="0">
                <a:latin typeface="Times New Roman" panose="02020603050405020304" pitchFamily="18" charset="0"/>
                <a:cs typeface="B Nazanin" panose="00000400000000000000" pitchFamily="2" charset="-78"/>
              </a:rPr>
              <a:t>بیماران او را پزشکی معمولی با مطبی شلوغ توصیف می </a:t>
            </a:r>
            <a:r>
              <a:rPr lang="fa-IR" dirty="0" smtClean="0">
                <a:latin typeface="Times New Roman" panose="02020603050405020304" pitchFamily="18" charset="0"/>
                <a:cs typeface="B Nazanin" panose="00000400000000000000" pitchFamily="2" charset="-78"/>
              </a:rPr>
              <a:t>کنند.</a:t>
            </a:r>
          </a:p>
          <a:p>
            <a:pPr algn="r" rtl="1"/>
            <a:r>
              <a:rPr lang="fa-IR" dirty="0" smtClean="0">
                <a:latin typeface="Times New Roman" panose="02020603050405020304" pitchFamily="18" charset="0"/>
                <a:cs typeface="B Nazanin" panose="00000400000000000000" pitchFamily="2" charset="-78"/>
              </a:rPr>
              <a:t>بیماران </a:t>
            </a:r>
            <a:r>
              <a:rPr lang="fa-IR" dirty="0">
                <a:latin typeface="Times New Roman" panose="02020603050405020304" pitchFamily="18" charset="0"/>
                <a:cs typeface="B Nazanin" panose="00000400000000000000" pitchFamily="2" charset="-78"/>
              </a:rPr>
              <a:t>او را پزشکی حاذق و بسیار دوست داشتنی توصیف می کنند.</a:t>
            </a:r>
            <a:endParaRPr lang="en-US" dirty="0"/>
          </a:p>
        </p:txBody>
      </p:sp>
    </p:spTree>
    <p:extLst>
      <p:ext uri="{BB962C8B-B14F-4D97-AF65-F5344CB8AC3E}">
        <p14:creationId xmlns:p14="http://schemas.microsoft.com/office/powerpoint/2010/main" val="3008497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smtClean="0"/>
              <a:t>Empathy</a:t>
            </a:r>
            <a:endParaRPr lang="en-US" dirty="0"/>
          </a:p>
        </p:txBody>
      </p:sp>
      <p:sp>
        <p:nvSpPr>
          <p:cNvPr id="5" name="Text Placeholder 4"/>
          <p:cNvSpPr>
            <a:spLocks noGrp="1"/>
          </p:cNvSpPr>
          <p:nvPr>
            <p:ph type="body" idx="1"/>
          </p:nvPr>
        </p:nvSpPr>
        <p:spPr>
          <a:xfrm>
            <a:off x="397320" y="3704247"/>
            <a:ext cx="8238214" cy="1500187"/>
          </a:xfrm>
        </p:spPr>
        <p:txBody>
          <a:bodyPr anchor="ctr"/>
          <a:lstStyle/>
          <a:p>
            <a:r>
              <a:rPr lang="en-US" dirty="0" smtClean="0">
                <a:latin typeface="Times New Roman" panose="02020603050405020304" pitchFamily="18" charset="0"/>
                <a:cs typeface="Times New Roman" panose="02020603050405020304" pitchFamily="18" charset="0"/>
              </a:rPr>
              <a:t>A key </a:t>
            </a:r>
            <a:r>
              <a:rPr lang="en-US" dirty="0">
                <a:latin typeface="Times New Roman" panose="02020603050405020304" pitchFamily="18" charset="0"/>
                <a:cs typeface="Times New Roman" panose="02020603050405020304" pitchFamily="18" charset="0"/>
              </a:rPr>
              <a:t>aspect of the physician–patient </a:t>
            </a:r>
            <a:r>
              <a:rPr lang="en-US" dirty="0" smtClean="0">
                <a:latin typeface="Times New Roman" panose="02020603050405020304" pitchFamily="18" charset="0"/>
                <a:cs typeface="Times New Roman" panose="02020603050405020304" pitchFamily="18" charset="0"/>
              </a:rPr>
              <a:t>relationship</a:t>
            </a:r>
            <a:endParaRPr lang="en-US" dirty="0">
              <a:latin typeface="Times New Roman" panose="02020603050405020304" pitchFamily="18" charset="0"/>
              <a:cs typeface="Times New Roman" panose="02020603050405020304" pitchFamily="18" charset="0"/>
            </a:endParaRPr>
          </a:p>
          <a:p>
            <a:endParaRPr lang="en-US" dirty="0"/>
          </a:p>
        </p:txBody>
      </p:sp>
      <p:sp>
        <p:nvSpPr>
          <p:cNvPr id="6" name="Rectangle 5"/>
          <p:cNvSpPr/>
          <p:nvPr/>
        </p:nvSpPr>
        <p:spPr>
          <a:xfrm>
            <a:off x="397320" y="6188927"/>
            <a:ext cx="7793370" cy="400110"/>
          </a:xfrm>
          <a:prstGeom prst="rect">
            <a:avLst/>
          </a:prstGeom>
        </p:spPr>
        <p:txBody>
          <a:bodyPr wrap="square">
            <a:spAutoFit/>
          </a:bodyPr>
          <a:lstStyle/>
          <a:p>
            <a:r>
              <a:rPr lang="en-US" sz="1000" dirty="0" err="1">
                <a:latin typeface="Times New Roman" panose="02020603050405020304" pitchFamily="18" charset="0"/>
                <a:cs typeface="Times New Roman" panose="02020603050405020304" pitchFamily="18" charset="0"/>
              </a:rPr>
              <a:t>Derksen</a:t>
            </a:r>
            <a:r>
              <a:rPr lang="en-US" sz="1000" dirty="0">
                <a:latin typeface="Times New Roman" panose="02020603050405020304" pitchFamily="18" charset="0"/>
                <a:cs typeface="Times New Roman" panose="02020603050405020304" pitchFamily="18" charset="0"/>
              </a:rPr>
              <a:t>, F., et al.(2013). Effectiveness of empathy in general practice: a systematic review. </a:t>
            </a:r>
            <a:r>
              <a:rPr lang="nl-NL" sz="1000" i="1" dirty="0">
                <a:latin typeface="Times New Roman" panose="02020603050405020304" pitchFamily="18" charset="0"/>
                <a:cs typeface="Times New Roman" panose="02020603050405020304" pitchFamily="18" charset="0"/>
              </a:rPr>
              <a:t>Br J Gen Pract, 63</a:t>
            </a:r>
            <a:r>
              <a:rPr lang="nl-NL" sz="1000" dirty="0">
                <a:latin typeface="Times New Roman" panose="02020603050405020304" pitchFamily="18" charset="0"/>
                <a:cs typeface="Times New Roman" panose="02020603050405020304" pitchFamily="18" charset="0"/>
              </a:rPr>
              <a:t>(606), e76-e84. </a:t>
            </a:r>
          </a:p>
          <a:p>
            <a:r>
              <a:rPr lang="en-US" sz="1000" dirty="0" err="1">
                <a:latin typeface="Times New Roman" panose="02020603050405020304" pitchFamily="18" charset="0"/>
                <a:cs typeface="Times New Roman" panose="02020603050405020304" pitchFamily="18" charset="0"/>
              </a:rPr>
              <a:t>Kelm</a:t>
            </a:r>
            <a:r>
              <a:rPr lang="en-US" sz="1000" dirty="0">
                <a:latin typeface="Times New Roman" panose="02020603050405020304" pitchFamily="18" charset="0"/>
                <a:cs typeface="Times New Roman" panose="02020603050405020304" pitchFamily="18" charset="0"/>
              </a:rPr>
              <a:t>, Z., et al. (2014). Interventions to cultivate physician empathy: a systematic review. </a:t>
            </a:r>
            <a:r>
              <a:rPr lang="en-US" sz="1000" i="1" dirty="0">
                <a:latin typeface="Times New Roman" panose="02020603050405020304" pitchFamily="18" charset="0"/>
                <a:cs typeface="Times New Roman" panose="02020603050405020304" pitchFamily="18" charset="0"/>
              </a:rPr>
              <a:t>BMC medical education, 14</a:t>
            </a:r>
            <a:r>
              <a:rPr lang="en-US" sz="1000" dirty="0">
                <a:latin typeface="Times New Roman" panose="02020603050405020304" pitchFamily="18" charset="0"/>
                <a:cs typeface="Times New Roman" panose="02020603050405020304" pitchFamily="18" charset="0"/>
              </a:rPr>
              <a:t>(1), 219. </a:t>
            </a:r>
          </a:p>
        </p:txBody>
      </p:sp>
    </p:spTree>
    <p:extLst>
      <p:ext uri="{BB962C8B-B14F-4D97-AF65-F5344CB8AC3E}">
        <p14:creationId xmlns:p14="http://schemas.microsoft.com/office/powerpoint/2010/main" val="3335342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9840" y="762968"/>
            <a:ext cx="8159157" cy="1600200"/>
          </a:xfrm>
        </p:spPr>
        <p:txBody>
          <a:bodyPr anchor="ctr">
            <a:normAutofit/>
          </a:bodyPr>
          <a:lstStyle/>
          <a:p>
            <a:pPr algn="ctr"/>
            <a:r>
              <a:rPr lang="en-US" dirty="0" smtClean="0">
                <a:latin typeface="Times New Roman" panose="02020603050405020304" pitchFamily="18" charset="0"/>
                <a:cs typeface="Times New Roman" panose="02020603050405020304" pitchFamily="18" charset="0"/>
              </a:rPr>
              <a:t>Neurobiological Basis:</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soft’ concept of empathy into ‘hard’ science</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4377" y="2668935"/>
            <a:ext cx="3944620" cy="3200053"/>
          </a:xfrm>
          <a:prstGeom prst="roundRect">
            <a:avLst>
              <a:gd name="adj" fmla="val 8594"/>
            </a:avLst>
          </a:prstGeom>
          <a:solidFill>
            <a:srgbClr val="FFFFFF">
              <a:shade val="85000"/>
            </a:srgbClr>
          </a:solidFill>
          <a:ln>
            <a:noFill/>
          </a:ln>
          <a:effectLst/>
        </p:spPr>
      </p:pic>
      <p:sp>
        <p:nvSpPr>
          <p:cNvPr id="6" name="Text Placeholder 5"/>
          <p:cNvSpPr>
            <a:spLocks noGrp="1"/>
          </p:cNvSpPr>
          <p:nvPr>
            <p:ph type="body" sz="half" idx="2"/>
          </p:nvPr>
        </p:nvSpPr>
        <p:spPr>
          <a:xfrm>
            <a:off x="398613" y="2530365"/>
            <a:ext cx="4232615" cy="3811588"/>
          </a:xfrm>
        </p:spPr>
        <p:txBody>
          <a:bodyPr/>
          <a:lstStyle/>
          <a:p>
            <a:r>
              <a:rPr lang="en-US" sz="2000" b="1" dirty="0" smtClean="0">
                <a:latin typeface="Times New Roman" panose="02020603050405020304" pitchFamily="18" charset="0"/>
                <a:cs typeface="Times New Roman" panose="02020603050405020304" pitchFamily="18" charset="0"/>
              </a:rPr>
              <a:t>Mirror Neuron System (MNS)</a:t>
            </a:r>
          </a:p>
          <a:p>
            <a:r>
              <a:rPr lang="en-US" sz="2000" b="1" dirty="0" smtClean="0">
                <a:latin typeface="Times New Roman" panose="02020603050405020304" pitchFamily="18" charset="0"/>
                <a:cs typeface="Times New Roman" panose="02020603050405020304" pitchFamily="18" charset="0"/>
              </a:rPr>
              <a:t> </a:t>
            </a:r>
          </a:p>
          <a:p>
            <a:endParaRPr lang="en-US" dirty="0"/>
          </a:p>
        </p:txBody>
      </p:sp>
      <p:sp>
        <p:nvSpPr>
          <p:cNvPr id="7" name="Rectangle 6"/>
          <p:cNvSpPr/>
          <p:nvPr/>
        </p:nvSpPr>
        <p:spPr>
          <a:xfrm>
            <a:off x="0" y="6370721"/>
            <a:ext cx="7235740" cy="553998"/>
          </a:xfrm>
          <a:prstGeom prst="rect">
            <a:avLst/>
          </a:prstGeom>
        </p:spPr>
        <p:txBody>
          <a:bodyPr wrap="square">
            <a:spAutoFit/>
          </a:bodyPr>
          <a:lstStyle/>
          <a:p>
            <a:endParaRPr lang="en-US" sz="1000" dirty="0"/>
          </a:p>
          <a:p>
            <a:r>
              <a:rPr lang="en-US" sz="1000" dirty="0" err="1" smtClean="0"/>
              <a:t>Derksen</a:t>
            </a:r>
            <a:r>
              <a:rPr lang="en-US" sz="1000" dirty="0" smtClean="0"/>
              <a:t>, F., et al (2013). Effectiveness of empathy in general practice: a systematic review. </a:t>
            </a:r>
            <a:r>
              <a:rPr lang="nl-NL" sz="1000" i="1" dirty="0" smtClean="0"/>
              <a:t>Br J Gen Pract, 63</a:t>
            </a:r>
            <a:r>
              <a:rPr lang="nl-NL" sz="1000" dirty="0" smtClean="0"/>
              <a:t>(606), e76-e84. </a:t>
            </a:r>
          </a:p>
          <a:p>
            <a:endParaRPr lang="en-US" sz="1000" i="1" dirty="0"/>
          </a:p>
        </p:txBody>
      </p:sp>
    </p:spTree>
    <p:extLst>
      <p:ext uri="{BB962C8B-B14F-4D97-AF65-F5344CB8AC3E}">
        <p14:creationId xmlns:p14="http://schemas.microsoft.com/office/powerpoint/2010/main" val="1761807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solidFill>
                  <a:prstClr val="black"/>
                </a:solidFill>
                <a:latin typeface="Times New Roman" panose="02020603050405020304" pitchFamily="18" charset="0"/>
                <a:ea typeface="+mn-ea"/>
                <a:cs typeface="Times New Roman" panose="02020603050405020304" pitchFamily="18" charset="0"/>
              </a:rPr>
              <a:t>Empathy</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3846786" y="1690689"/>
            <a:ext cx="5071899" cy="4351338"/>
          </a:xfrm>
        </p:spPr>
        <p:txBody>
          <a:bodyPr>
            <a:normAutofit/>
          </a:bodyPr>
          <a:lstStyle/>
          <a:p>
            <a:pPr marL="0" indent="0">
              <a:buNone/>
            </a:pPr>
            <a:r>
              <a:rPr lang="en-US" b="1" dirty="0" smtClean="0">
                <a:latin typeface="Times New Roman" panose="02020603050405020304" pitchFamily="18" charset="0"/>
                <a:cs typeface="Times New Roman" panose="02020603050405020304" pitchFamily="18" charset="0"/>
              </a:rPr>
              <a:t>The competence </a:t>
            </a:r>
            <a:r>
              <a:rPr lang="en-US" b="1" dirty="0">
                <a:latin typeface="Times New Roman" panose="02020603050405020304" pitchFamily="18" charset="0"/>
                <a:cs typeface="Times New Roman" panose="02020603050405020304" pitchFamily="18" charset="0"/>
              </a:rPr>
              <a:t>of a </a:t>
            </a:r>
            <a:r>
              <a:rPr lang="en-US" b="1" dirty="0" smtClean="0">
                <a:latin typeface="Times New Roman" panose="02020603050405020304" pitchFamily="18" charset="0"/>
                <a:cs typeface="Times New Roman" panose="02020603050405020304" pitchFamily="18" charset="0"/>
              </a:rPr>
              <a:t>physician: </a:t>
            </a:r>
          </a:p>
          <a:p>
            <a:pPr lvl="1"/>
            <a:r>
              <a:rPr lang="en-US" dirty="0" smtClean="0">
                <a:latin typeface="Times New Roman" panose="02020603050405020304" pitchFamily="18" charset="0"/>
                <a:cs typeface="Times New Roman" panose="02020603050405020304" pitchFamily="18" charset="0"/>
              </a:rPr>
              <a:t>To understand the patient’s situation, perspective, and feelings.</a:t>
            </a:r>
          </a:p>
          <a:p>
            <a:pPr lvl="1"/>
            <a:r>
              <a:rPr lang="en-US" dirty="0" smtClean="0">
                <a:latin typeface="Times New Roman" panose="02020603050405020304" pitchFamily="18" charset="0"/>
                <a:cs typeface="Times New Roman" panose="02020603050405020304" pitchFamily="18" charset="0"/>
              </a:rPr>
              <a:t>To communicate that understanding and check its accuracy.</a:t>
            </a:r>
          </a:p>
          <a:p>
            <a:pPr lvl="1"/>
            <a:r>
              <a:rPr lang="en-US" dirty="0" smtClean="0">
                <a:latin typeface="Times New Roman" panose="02020603050405020304" pitchFamily="18" charset="0"/>
                <a:cs typeface="Times New Roman" panose="02020603050405020304" pitchFamily="18" charset="0"/>
              </a:rPr>
              <a:t>To act on that understanding in a helpful therapeutic way. </a:t>
            </a:r>
          </a:p>
        </p:txBody>
      </p:sp>
      <p:sp>
        <p:nvSpPr>
          <p:cNvPr id="4" name="Content Placeholder 3"/>
          <p:cNvSpPr>
            <a:spLocks noGrp="1"/>
          </p:cNvSpPr>
          <p:nvPr>
            <p:ph sz="half" idx="2"/>
          </p:nvPr>
        </p:nvSpPr>
        <p:spPr>
          <a:xfrm>
            <a:off x="307427" y="1690689"/>
            <a:ext cx="4653455" cy="4351338"/>
          </a:xfrm>
        </p:spPr>
        <p:txBody>
          <a:bodyPr>
            <a:normAutofit/>
          </a:bodyPr>
          <a:lstStyle/>
          <a:p>
            <a:pPr marL="0" indent="0">
              <a:buNone/>
            </a:pP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Three dimensions: </a:t>
            </a:r>
          </a:p>
          <a:p>
            <a:r>
              <a:rPr lang="en-US" sz="2400" dirty="0" smtClean="0">
                <a:latin typeface="Times New Roman" panose="02020603050405020304" pitchFamily="18" charset="0"/>
                <a:cs typeface="Times New Roman" panose="02020603050405020304" pitchFamily="18" charset="0"/>
              </a:rPr>
              <a:t>An attitude (affective)</a:t>
            </a:r>
          </a:p>
          <a:p>
            <a:r>
              <a:rPr lang="en-US" sz="2400" dirty="0" smtClean="0">
                <a:latin typeface="Times New Roman" panose="02020603050405020304" pitchFamily="18" charset="0"/>
                <a:cs typeface="Times New Roman" panose="02020603050405020304" pitchFamily="18" charset="0"/>
              </a:rPr>
              <a:t>A competency (cognitive) </a:t>
            </a:r>
          </a:p>
          <a:p>
            <a:r>
              <a:rPr lang="en-US" sz="2400" dirty="0" smtClean="0">
                <a:latin typeface="Times New Roman" panose="02020603050405020304" pitchFamily="18" charset="0"/>
                <a:cs typeface="Times New Roman" panose="02020603050405020304" pitchFamily="18" charset="0"/>
              </a:rPr>
              <a:t>A </a:t>
            </a:r>
            <a:r>
              <a:rPr lang="en-US" sz="2400" dirty="0" err="1" smtClean="0">
                <a:latin typeface="Times New Roman" panose="02020603050405020304" pitchFamily="18" charset="0"/>
                <a:cs typeface="Times New Roman" panose="02020603050405020304" pitchFamily="18" charset="0"/>
              </a:rPr>
              <a:t>behaviour</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0" y="6415728"/>
            <a:ext cx="7235740" cy="553998"/>
          </a:xfrm>
          <a:prstGeom prst="rect">
            <a:avLst/>
          </a:prstGeom>
        </p:spPr>
        <p:txBody>
          <a:bodyPr wrap="square">
            <a:spAutoFit/>
          </a:bodyPr>
          <a:lstStyle/>
          <a:p>
            <a:endParaRPr lang="en-US" sz="1000" dirty="0"/>
          </a:p>
          <a:p>
            <a:r>
              <a:rPr lang="en-US" sz="1000" dirty="0" err="1" smtClean="0"/>
              <a:t>Derksen</a:t>
            </a:r>
            <a:r>
              <a:rPr lang="en-US" sz="1000" dirty="0" smtClean="0"/>
              <a:t>, F., et al (2013). Effectiveness of empathy in general practice: a systematic review. </a:t>
            </a:r>
            <a:r>
              <a:rPr lang="nl-NL" sz="1000" i="1" dirty="0" smtClean="0"/>
              <a:t>Br J Gen Pract, 63</a:t>
            </a:r>
            <a:r>
              <a:rPr lang="nl-NL" sz="1000" dirty="0" smtClean="0"/>
              <a:t>(606), e76-e84. </a:t>
            </a:r>
          </a:p>
          <a:p>
            <a:endParaRPr lang="en-US" sz="1000" i="1" dirty="0"/>
          </a:p>
        </p:txBody>
      </p:sp>
    </p:spTree>
    <p:extLst>
      <p:ext uri="{BB962C8B-B14F-4D97-AF65-F5344CB8AC3E}">
        <p14:creationId xmlns:p14="http://schemas.microsoft.com/office/powerpoint/2010/main" val="3623302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anose="02020603050405020304" pitchFamily="18" charset="0"/>
                <a:cs typeface="Times New Roman" panose="02020603050405020304" pitchFamily="18" charset="0"/>
              </a:rPr>
              <a:t>Empathy and social interactions</a:t>
            </a:r>
            <a:endParaRPr lang="en-US" sz="4000"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type="body" idx="1"/>
          </p:nvPr>
        </p:nvSpPr>
        <p:spPr/>
        <p:txBody>
          <a:bodyPr/>
          <a:lstStyle/>
          <a:p>
            <a:r>
              <a:rPr lang="en-US" altLang="en-US" dirty="0">
                <a:solidFill>
                  <a:schemeClr val="accent5">
                    <a:lumMod val="50000"/>
                  </a:schemeClr>
                </a:solidFill>
                <a:latin typeface="Times New Roman" panose="02020603050405020304" pitchFamily="18" charset="0"/>
                <a:cs typeface="Times New Roman" panose="02020603050405020304" pitchFamily="18" charset="0"/>
              </a:rPr>
              <a:t>Deep in our architecture and biological makeup, we are meant to be together, and </a:t>
            </a:r>
            <a:r>
              <a:rPr lang="en-US" altLang="en-US" i="1" dirty="0">
                <a:solidFill>
                  <a:schemeClr val="accent5">
                    <a:lumMod val="50000"/>
                  </a:schemeClr>
                </a:solidFill>
                <a:latin typeface="Times New Roman" panose="02020603050405020304" pitchFamily="18" charset="0"/>
                <a:cs typeface="Times New Roman" panose="02020603050405020304" pitchFamily="18" charset="0"/>
              </a:rPr>
              <a:t>socially interact.</a:t>
            </a:r>
            <a:r>
              <a:rPr lang="en-US" altLang="en-US" dirty="0">
                <a:solidFill>
                  <a:schemeClr val="accent5">
                    <a:lumMod val="50000"/>
                  </a:schemeClr>
                </a:solidFill>
                <a:latin typeface="Times New Roman" panose="02020603050405020304" pitchFamily="18" charset="0"/>
                <a:cs typeface="Times New Roman" panose="02020603050405020304" pitchFamily="18" charset="0"/>
              </a:rPr>
              <a:t> </a:t>
            </a:r>
          </a:p>
          <a:p>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8602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Empathy &amp; Outcomes</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half" idx="1"/>
          </p:nvPr>
        </p:nvSpPr>
        <p:spPr/>
        <p:txBody>
          <a:bodyPr/>
          <a:lstStyle/>
          <a:p>
            <a:pPr marL="0" indent="0">
              <a:buNone/>
            </a:pPr>
            <a:r>
              <a:rPr lang="en-US" sz="2400" b="1" dirty="0" smtClean="0">
                <a:latin typeface="Times New Roman" panose="02020603050405020304" pitchFamily="18" charset="0"/>
                <a:cs typeface="Times New Roman" panose="02020603050405020304" pitchFamily="18" charset="0"/>
              </a:rPr>
              <a:t>Patient’s </a:t>
            </a:r>
            <a:r>
              <a:rPr lang="en-US" sz="2400" b="1" dirty="0">
                <a:latin typeface="Times New Roman" panose="02020603050405020304" pitchFamily="18" charset="0"/>
                <a:cs typeface="Times New Roman" panose="02020603050405020304" pitchFamily="18" charset="0"/>
              </a:rPr>
              <a:t>point of view: </a:t>
            </a:r>
          </a:p>
          <a:p>
            <a:r>
              <a:rPr lang="en-US" sz="2400" dirty="0" smtClean="0">
                <a:latin typeface="Times New Roman" panose="02020603050405020304" pitchFamily="18" charset="0"/>
                <a:cs typeface="Times New Roman" panose="02020603050405020304" pitchFamily="18" charset="0"/>
              </a:rPr>
              <a:t>Patient satisfaction and adherence</a:t>
            </a:r>
          </a:p>
          <a:p>
            <a:r>
              <a:rPr lang="en-US" sz="2400" dirty="0" smtClean="0">
                <a:latin typeface="Times New Roman" panose="02020603050405020304" pitchFamily="18" charset="0"/>
                <a:cs typeface="Times New Roman" panose="02020603050405020304" pitchFamily="18" charset="0"/>
              </a:rPr>
              <a:t>Decreasing patients’ anxiety and distress</a:t>
            </a:r>
          </a:p>
          <a:p>
            <a:r>
              <a:rPr lang="en-US" sz="2400" dirty="0" smtClean="0">
                <a:latin typeface="Times New Roman" panose="02020603050405020304" pitchFamily="18" charset="0"/>
                <a:cs typeface="Times New Roman" panose="02020603050405020304" pitchFamily="18" charset="0"/>
              </a:rPr>
              <a:t>Better diagnostic and clinical outcomes</a:t>
            </a:r>
          </a:p>
          <a:p>
            <a:r>
              <a:rPr lang="en-US" sz="2400" dirty="0" smtClean="0">
                <a:latin typeface="Times New Roman" panose="02020603050405020304" pitchFamily="18" charset="0"/>
                <a:cs typeface="Times New Roman" panose="02020603050405020304" pitchFamily="18" charset="0"/>
              </a:rPr>
              <a:t>Strengthening patient enablement</a:t>
            </a:r>
          </a:p>
        </p:txBody>
      </p:sp>
      <p:sp>
        <p:nvSpPr>
          <p:cNvPr id="9" name="Content Placeholder 8"/>
          <p:cNvSpPr>
            <a:spLocks noGrp="1"/>
          </p:cNvSpPr>
          <p:nvPr>
            <p:ph sz="half" idx="2"/>
          </p:nvPr>
        </p:nvSpPr>
        <p:spPr/>
        <p:txBody>
          <a:bodyPr>
            <a:normAutofit/>
          </a:bodyPr>
          <a:lstStyle/>
          <a:p>
            <a:pPr marL="0" indent="0">
              <a:buNone/>
            </a:pPr>
            <a:r>
              <a:rPr lang="en-US" sz="2400" b="1" dirty="0" smtClean="0">
                <a:latin typeface="Times New Roman" panose="02020603050405020304" pitchFamily="18" charset="0"/>
                <a:cs typeface="Times New Roman" panose="02020603050405020304" pitchFamily="18" charset="0"/>
              </a:rPr>
              <a:t>Physician’s point of view: </a:t>
            </a:r>
          </a:p>
          <a:p>
            <a:r>
              <a:rPr lang="en-US" sz="2400" dirty="0" smtClean="0">
                <a:latin typeface="Times New Roman" panose="02020603050405020304" pitchFamily="18" charset="0"/>
                <a:cs typeface="Times New Roman" panose="02020603050405020304" pitchFamily="18" charset="0"/>
              </a:rPr>
              <a:t>Fewer </a:t>
            </a:r>
            <a:r>
              <a:rPr lang="en-US" sz="2400" dirty="0">
                <a:latin typeface="Times New Roman" panose="02020603050405020304" pitchFamily="18" charset="0"/>
                <a:cs typeface="Times New Roman" panose="02020603050405020304" pitchFamily="18" charset="0"/>
              </a:rPr>
              <a:t>cases of compassion fatigue or burn out.</a:t>
            </a:r>
          </a:p>
        </p:txBody>
      </p:sp>
      <p:sp>
        <p:nvSpPr>
          <p:cNvPr id="8" name="Rectangle 7"/>
          <p:cNvSpPr/>
          <p:nvPr/>
        </p:nvSpPr>
        <p:spPr>
          <a:xfrm>
            <a:off x="82600" y="6402969"/>
            <a:ext cx="7235740" cy="553998"/>
          </a:xfrm>
          <a:prstGeom prst="rect">
            <a:avLst/>
          </a:prstGeom>
        </p:spPr>
        <p:txBody>
          <a:bodyPr wrap="square">
            <a:spAutoFit/>
          </a:bodyPr>
          <a:lstStyle/>
          <a:p>
            <a:endParaRPr lang="en-US" sz="1000" dirty="0"/>
          </a:p>
          <a:p>
            <a:r>
              <a:rPr lang="en-US" sz="1000" dirty="0" err="1" smtClean="0"/>
              <a:t>Derksen</a:t>
            </a:r>
            <a:r>
              <a:rPr lang="en-US" sz="1000" dirty="0" smtClean="0"/>
              <a:t>, F., et al (2013). Effectiveness of empathy in general practice: a systematic review. </a:t>
            </a:r>
            <a:r>
              <a:rPr lang="nl-NL" sz="1000" i="1" dirty="0" smtClean="0"/>
              <a:t>Br J Gen Pract, 63</a:t>
            </a:r>
            <a:r>
              <a:rPr lang="nl-NL" sz="1000" dirty="0" smtClean="0"/>
              <a:t>(606), e76-e84. </a:t>
            </a:r>
          </a:p>
          <a:p>
            <a:endParaRPr lang="en-US" sz="1000" i="1" dirty="0"/>
          </a:p>
        </p:txBody>
      </p:sp>
    </p:spTree>
    <p:extLst>
      <p:ext uri="{BB962C8B-B14F-4D97-AF65-F5344CB8AC3E}">
        <p14:creationId xmlns:p14="http://schemas.microsoft.com/office/powerpoint/2010/main" val="2270337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2152" y="575333"/>
            <a:ext cx="7886700" cy="1325563"/>
          </a:xfrm>
        </p:spPr>
        <p:txBody>
          <a:bodyPr>
            <a:normAutofit/>
          </a:bodyPr>
          <a:lstStyle/>
          <a:p>
            <a:r>
              <a:rPr lang="en-US" sz="3200" dirty="0" smtClean="0">
                <a:latin typeface="Times New Roman" panose="02020603050405020304" pitchFamily="18" charset="0"/>
                <a:cs typeface="Times New Roman" panose="02020603050405020304" pitchFamily="18" charset="0"/>
              </a:rPr>
              <a:t>Empathy &amp; Clinical Outcomes in diabetes</a:t>
            </a:r>
            <a:endParaRPr lang="en-US" sz="3200"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662152" y="1660255"/>
            <a:ext cx="7886700" cy="4351338"/>
          </a:xfrm>
        </p:spPr>
        <p:txBody>
          <a:bodyPr/>
          <a:lstStyle/>
          <a:p>
            <a:r>
              <a:rPr lang="en-US" sz="2400" dirty="0" smtClean="0">
                <a:solidFill>
                  <a:prstClr val="black"/>
                </a:solidFill>
                <a:latin typeface="Times New Roman" panose="02020603050405020304" pitchFamily="18" charset="0"/>
                <a:ea typeface="+mj-ea"/>
                <a:cs typeface="Times New Roman" panose="02020603050405020304" pitchFamily="18" charset="0"/>
              </a:rPr>
              <a:t>Empathy is an important factor associated with clinical competence and patient outcomes.</a:t>
            </a:r>
          </a:p>
          <a:p>
            <a:endParaRPr lang="en-US" dirty="0">
              <a:latin typeface="Times New Roman" panose="02020603050405020304" pitchFamily="18" charset="0"/>
              <a:cs typeface="Times New Roman" panose="02020603050405020304" pitchFamily="18" charset="0"/>
            </a:endParaRPr>
          </a:p>
        </p:txBody>
      </p:sp>
      <p:sp>
        <p:nvSpPr>
          <p:cNvPr id="7" name="Rectangle 6"/>
          <p:cNvSpPr/>
          <p:nvPr/>
        </p:nvSpPr>
        <p:spPr>
          <a:xfrm>
            <a:off x="0" y="6550870"/>
            <a:ext cx="9144000" cy="253916"/>
          </a:xfrm>
          <a:prstGeom prst="rect">
            <a:avLst/>
          </a:prstGeom>
        </p:spPr>
        <p:txBody>
          <a:bodyPr wrap="square">
            <a:spAutoFit/>
          </a:bodyPr>
          <a:lstStyle/>
          <a:p>
            <a:r>
              <a:rPr lang="nl-NL" sz="1050" dirty="0" smtClean="0">
                <a:latin typeface="Times New Roman" panose="02020603050405020304" pitchFamily="18" charset="0"/>
                <a:cs typeface="Times New Roman" panose="02020603050405020304" pitchFamily="18" charset="0"/>
              </a:rPr>
              <a:t>Hojat, M.,et al (2011). Physicians' Empathy and Clinical Outcomes for Diabetic Patients. </a:t>
            </a:r>
            <a:r>
              <a:rPr lang="nl-NL" sz="1050" i="1" dirty="0" smtClean="0">
                <a:latin typeface="Times New Roman" panose="02020603050405020304" pitchFamily="18" charset="0"/>
                <a:cs typeface="Times New Roman" panose="02020603050405020304" pitchFamily="18" charset="0"/>
              </a:rPr>
              <a:t>Academic Medicine, 86</a:t>
            </a:r>
            <a:r>
              <a:rPr lang="nl-NL" sz="1050" dirty="0" smtClean="0">
                <a:latin typeface="Times New Roman" panose="02020603050405020304" pitchFamily="18" charset="0"/>
                <a:cs typeface="Times New Roman" panose="02020603050405020304" pitchFamily="18" charset="0"/>
              </a:rPr>
              <a:t>(3), 359-364. </a:t>
            </a:r>
            <a:endParaRPr lang="nl-NL" sz="1050" i="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910" y="2508202"/>
            <a:ext cx="6031149" cy="3636846"/>
          </a:xfrm>
          <a:prstGeom prst="rect">
            <a:avLst/>
          </a:prstGeom>
        </p:spPr>
      </p:pic>
      <p:sp>
        <p:nvSpPr>
          <p:cNvPr id="3" name="Rounded Rectangle 2"/>
          <p:cNvSpPr/>
          <p:nvPr/>
        </p:nvSpPr>
        <p:spPr>
          <a:xfrm>
            <a:off x="4698458" y="3997757"/>
            <a:ext cx="3628417" cy="233464"/>
          </a:xfrm>
          <a:prstGeom prst="roundRect">
            <a:avLst/>
          </a:prstGeom>
          <a:noFill/>
          <a:ln w="38100">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685488" y="4412804"/>
            <a:ext cx="3628417" cy="2334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3473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402" y="308370"/>
            <a:ext cx="7886700" cy="1325563"/>
          </a:xfrm>
        </p:spPr>
        <p:txBody>
          <a:bodyPr>
            <a:noAutofit/>
          </a:bodyPr>
          <a:lstStyle/>
          <a:p>
            <a:pPr algn="ctr"/>
            <a:r>
              <a:rPr lang="en-US" sz="3200" dirty="0" smtClean="0">
                <a:latin typeface="Times New Roman" panose="02020603050405020304" pitchFamily="18" charset="0"/>
                <a:cs typeface="Times New Roman" panose="02020603050405020304" pitchFamily="18" charset="0"/>
              </a:rPr>
              <a:t>Empathy and clinical outcomes in Diabetes</a:t>
            </a:r>
            <a:endParaRPr lang="en-US" sz="32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40" t="16134" r="640" b="-576"/>
          <a:stretch/>
        </p:blipFill>
        <p:spPr>
          <a:xfrm>
            <a:off x="3216165" y="1328724"/>
            <a:ext cx="5816294" cy="2045283"/>
          </a:xfrm>
        </p:spPr>
      </p:pic>
      <p:sp>
        <p:nvSpPr>
          <p:cNvPr id="5" name="Rounded Rectangle 4"/>
          <p:cNvSpPr/>
          <p:nvPr/>
        </p:nvSpPr>
        <p:spPr>
          <a:xfrm>
            <a:off x="428822" y="5300166"/>
            <a:ext cx="8500767" cy="1021556"/>
          </a:xfrm>
          <a:prstGeom prst="roundRect">
            <a:avLst/>
          </a:prstGeom>
          <a:ln w="28575">
            <a:solidFill>
              <a:srgbClr val="FFC00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latin typeface="Times New Roman" panose="02020603050405020304" pitchFamily="18" charset="0"/>
                <a:cs typeface="Times New Roman" panose="02020603050405020304" pitchFamily="18" charset="0"/>
              </a:rPr>
              <a:t>CONCLUSIONS </a:t>
            </a:r>
            <a:r>
              <a:rPr lang="en-US" dirty="0">
                <a:latin typeface="Times New Roman" panose="02020603050405020304" pitchFamily="18" charset="0"/>
                <a:cs typeface="Times New Roman" panose="02020603050405020304" pitchFamily="18" charset="0"/>
              </a:rPr>
              <a:t>Positive patient experiences of practitioner empathy in the year</a:t>
            </a:r>
          </a:p>
          <a:p>
            <a:r>
              <a:rPr lang="en-US" dirty="0">
                <a:latin typeface="Times New Roman" panose="02020603050405020304" pitchFamily="18" charset="0"/>
                <a:cs typeface="Times New Roman" panose="02020603050405020304" pitchFamily="18" charset="0"/>
              </a:rPr>
              <a:t>after diagnosis of type 2 diabetes may be associated with beneficial long-term</a:t>
            </a:r>
          </a:p>
          <a:p>
            <a:r>
              <a:rPr lang="en-US" dirty="0">
                <a:latin typeface="Times New Roman" panose="02020603050405020304" pitchFamily="18" charset="0"/>
                <a:cs typeface="Times New Roman" panose="02020603050405020304" pitchFamily="18" charset="0"/>
              </a:rPr>
              <a:t>clinical outcomes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145043" y="3596763"/>
            <a:ext cx="9068326" cy="1200329"/>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RESULTS:</a:t>
            </a:r>
          </a:p>
          <a:p>
            <a:r>
              <a:rPr lang="en-US" dirty="0" smtClean="0">
                <a:latin typeface="Times New Roman" panose="02020603050405020304" pitchFamily="18" charset="0"/>
                <a:cs typeface="Times New Roman" panose="02020603050405020304" pitchFamily="18" charset="0"/>
              </a:rPr>
              <a:t>higher </a:t>
            </a:r>
            <a:r>
              <a:rPr lang="en-US" dirty="0">
                <a:latin typeface="Times New Roman" panose="02020603050405020304" pitchFamily="18" charset="0"/>
                <a:cs typeface="Times New Roman" panose="02020603050405020304" pitchFamily="18" charset="0"/>
              </a:rPr>
              <a:t>empathy scores </a:t>
            </a:r>
            <a:r>
              <a:rPr lang="en-US" dirty="0" smtClean="0">
                <a:latin typeface="Times New Roman" panose="02020603050405020304" pitchFamily="18" charset="0"/>
                <a:cs typeface="Times New Roman" panose="02020603050405020304" pitchFamily="18" charset="0"/>
              </a:rPr>
              <a:t>were associated </a:t>
            </a:r>
            <a:r>
              <a:rPr lang="en-US" dirty="0">
                <a:latin typeface="Times New Roman" panose="02020603050405020304" pitchFamily="18" charset="0"/>
                <a:cs typeface="Times New Roman" panose="02020603050405020304" pitchFamily="18" charset="0"/>
              </a:rPr>
              <a:t>with a lower risk of CVD events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a lower risk of all-cause mortality (HRs for the middle </a:t>
            </a:r>
            <a:r>
              <a:rPr lang="en-US" dirty="0" smtClean="0">
                <a:latin typeface="Times New Roman" panose="02020603050405020304" pitchFamily="18" charset="0"/>
                <a:cs typeface="Times New Roman" panose="02020603050405020304" pitchFamily="18" charset="0"/>
              </a:rPr>
              <a:t>and highest </a:t>
            </a:r>
            <a:r>
              <a:rPr lang="en-US" dirty="0" err="1">
                <a:latin typeface="Times New Roman" panose="02020603050405020304" pitchFamily="18" charset="0"/>
                <a:cs typeface="Times New Roman" panose="02020603050405020304" pitchFamily="18" charset="0"/>
              </a:rPr>
              <a:t>tertiles</a:t>
            </a:r>
            <a:r>
              <a:rPr lang="en-US" dirty="0">
                <a:latin typeface="Times New Roman" panose="02020603050405020304" pitchFamily="18" charset="0"/>
                <a:cs typeface="Times New Roman" panose="02020603050405020304" pitchFamily="18" charset="0"/>
              </a:rPr>
              <a:t>, respectively: 0.49; 95% CI, 0.27-0.88, </a:t>
            </a:r>
            <a:r>
              <a:rPr lang="en-US" i="1" dirty="0">
                <a:latin typeface="Times New Roman" panose="02020603050405020304" pitchFamily="18" charset="0"/>
                <a:cs typeface="Times New Roman" panose="02020603050405020304" pitchFamily="18" charset="0"/>
              </a:rPr>
              <a:t>P </a:t>
            </a:r>
            <a:r>
              <a:rPr lang="en-US" dirty="0">
                <a:latin typeface="Times New Roman" panose="02020603050405020304" pitchFamily="18" charset="0"/>
                <a:cs typeface="Times New Roman" panose="02020603050405020304" pitchFamily="18" charset="0"/>
              </a:rPr>
              <a:t>= .01 and 0.60; </a:t>
            </a:r>
            <a:r>
              <a:rPr lang="en-US" dirty="0" smtClean="0">
                <a:latin typeface="Times New Roman" panose="02020603050405020304" pitchFamily="18" charset="0"/>
                <a:cs typeface="Times New Roman" panose="02020603050405020304" pitchFamily="18" charset="0"/>
              </a:rPr>
              <a:t>95% CI</a:t>
            </a:r>
            <a:r>
              <a:rPr lang="en-US" dirty="0">
                <a:latin typeface="Times New Roman" panose="02020603050405020304" pitchFamily="18" charset="0"/>
                <a:cs typeface="Times New Roman" panose="02020603050405020304" pitchFamily="18" charset="0"/>
              </a:rPr>
              <a:t>, 0.35-1.04, </a:t>
            </a:r>
            <a:r>
              <a:rPr lang="en-US" i="1" dirty="0">
                <a:latin typeface="Times New Roman" panose="02020603050405020304" pitchFamily="18" charset="0"/>
                <a:cs typeface="Times New Roman" panose="02020603050405020304" pitchFamily="18" charset="0"/>
              </a:rPr>
              <a:t>P </a:t>
            </a:r>
            <a:r>
              <a:rPr lang="en-US" dirty="0">
                <a:latin typeface="Times New Roman" panose="02020603050405020304" pitchFamily="18" charset="0"/>
                <a:cs typeface="Times New Roman" panose="02020603050405020304" pitchFamily="18" charset="0"/>
              </a:rPr>
              <a:t>= .05).</a:t>
            </a:r>
          </a:p>
        </p:txBody>
      </p:sp>
      <p:sp>
        <p:nvSpPr>
          <p:cNvPr id="7" name="Rectangle 6"/>
          <p:cNvSpPr/>
          <p:nvPr/>
        </p:nvSpPr>
        <p:spPr>
          <a:xfrm>
            <a:off x="71165" y="6544478"/>
            <a:ext cx="1673856" cy="215444"/>
          </a:xfrm>
          <a:prstGeom prst="rect">
            <a:avLst/>
          </a:prstGeom>
        </p:spPr>
        <p:txBody>
          <a:bodyPr wrap="none">
            <a:spAutoFit/>
          </a:bodyPr>
          <a:lstStyle/>
          <a:p>
            <a:r>
              <a:rPr lang="en-US" sz="800" i="1" dirty="0">
                <a:latin typeface="ShannonStd-Oblique"/>
              </a:rPr>
              <a:t>Ann Fam Med </a:t>
            </a:r>
            <a:r>
              <a:rPr lang="en-US" sz="800" dirty="0">
                <a:latin typeface="ShannonStd-Book"/>
              </a:rPr>
              <a:t>2019;17:311-318.</a:t>
            </a:r>
            <a:endParaRPr lang="en-US" dirty="0"/>
          </a:p>
        </p:txBody>
      </p:sp>
    </p:spTree>
    <p:extLst>
      <p:ext uri="{BB962C8B-B14F-4D97-AF65-F5344CB8AC3E}">
        <p14:creationId xmlns:p14="http://schemas.microsoft.com/office/powerpoint/2010/main" val="404003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13489" y="0"/>
            <a:ext cx="4363895" cy="6719189"/>
          </a:xfrm>
        </p:spPr>
      </p:pic>
      <p:sp>
        <p:nvSpPr>
          <p:cNvPr id="3" name="Rectangle 2"/>
          <p:cNvSpPr/>
          <p:nvPr/>
        </p:nvSpPr>
        <p:spPr>
          <a:xfrm>
            <a:off x="0" y="6604084"/>
            <a:ext cx="2666114" cy="253916"/>
          </a:xfrm>
          <a:prstGeom prst="rect">
            <a:avLst/>
          </a:prstGeom>
        </p:spPr>
        <p:txBody>
          <a:bodyPr wrap="none">
            <a:spAutoFit/>
          </a:bodyPr>
          <a:lstStyle/>
          <a:p>
            <a:pPr lvl="0"/>
            <a:r>
              <a:rPr lang="en-US" sz="1050" dirty="0">
                <a:solidFill>
                  <a:prstClr val="black"/>
                </a:solidFill>
                <a:latin typeface="Times New Roman" panose="02020603050405020304" pitchFamily="18" charset="0"/>
                <a:cs typeface="Times New Roman" panose="02020603050405020304" pitchFamily="18" charset="0"/>
              </a:rPr>
              <a:t>https://www.aafp.org/afp/2017/0101/p29.html</a:t>
            </a:r>
          </a:p>
        </p:txBody>
      </p:sp>
    </p:spTree>
    <p:extLst>
      <p:ext uri="{BB962C8B-B14F-4D97-AF65-F5344CB8AC3E}">
        <p14:creationId xmlns:p14="http://schemas.microsoft.com/office/powerpoint/2010/main" val="31434975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76473436"/>
              </p:ext>
            </p:extLst>
          </p:nvPr>
        </p:nvGraphicFramePr>
        <p:xfrm>
          <a:off x="638734" y="967576"/>
          <a:ext cx="7713568" cy="5486400"/>
        </p:xfrm>
        <a:graphic>
          <a:graphicData uri="http://schemas.openxmlformats.org/drawingml/2006/table">
            <a:tbl>
              <a:tblPr rtl="1" firstRow="1" firstCol="1" bandRow="1">
                <a:tableStyleId>{3B4B98B0-60AC-42C2-AFA5-B58CD77FA1E5}</a:tableStyleId>
              </a:tblPr>
              <a:tblGrid>
                <a:gridCol w="3856784">
                  <a:extLst>
                    <a:ext uri="{9D8B030D-6E8A-4147-A177-3AD203B41FA5}">
                      <a16:colId xmlns:a16="http://schemas.microsoft.com/office/drawing/2014/main" val="20000"/>
                    </a:ext>
                  </a:extLst>
                </a:gridCol>
                <a:gridCol w="3856784">
                  <a:extLst>
                    <a:ext uri="{9D8B030D-6E8A-4147-A177-3AD203B41FA5}">
                      <a16:colId xmlns:a16="http://schemas.microsoft.com/office/drawing/2014/main" val="20001"/>
                    </a:ext>
                  </a:extLst>
                </a:gridCol>
              </a:tblGrid>
              <a:tr h="110562">
                <a:tc>
                  <a:txBody>
                    <a:bodyPr/>
                    <a:lstStyle/>
                    <a:p>
                      <a:pPr marL="0" marR="0" algn="r" rtl="1">
                        <a:lnSpc>
                          <a:spcPct val="150000"/>
                        </a:lnSpc>
                        <a:spcBef>
                          <a:spcPts val="0"/>
                        </a:spcBef>
                        <a:spcAft>
                          <a:spcPts val="0"/>
                        </a:spcAft>
                      </a:pPr>
                      <a:endParaRPr lang="en-US" sz="1500" b="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rtl="1">
                        <a:lnSpc>
                          <a:spcPct val="150000"/>
                        </a:lnSpc>
                        <a:spcBef>
                          <a:spcPts val="0"/>
                        </a:spcBef>
                        <a:spcAft>
                          <a:spcPts val="0"/>
                        </a:spcAft>
                      </a:pPr>
                      <a:endParaRPr lang="en-US" sz="1500" b="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0"/>
                  </a:ext>
                </a:extLst>
              </a:tr>
              <a:tr h="0">
                <a:tc>
                  <a:txBody>
                    <a:bodyPr/>
                    <a:lstStyle/>
                    <a:p>
                      <a:pPr marL="0" marR="0" algn="r" rtl="1">
                        <a:lnSpc>
                          <a:spcPct val="150000"/>
                        </a:lnSpc>
                        <a:spcBef>
                          <a:spcPts val="0"/>
                        </a:spcBef>
                        <a:spcAft>
                          <a:spcPts val="0"/>
                        </a:spcAft>
                      </a:pPr>
                      <a:r>
                        <a:rPr lang="fa-IR" sz="1500" dirty="0">
                          <a:effectLst/>
                          <a:cs typeface="B Nazanin" panose="00000400000000000000" pitchFamily="2" charset="-78"/>
                        </a:rPr>
                        <a:t>اشتیاق و انگیزه میدهد</a:t>
                      </a:r>
                      <a:endParaRPr lang="en-US" sz="1500" b="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rtl="1">
                        <a:lnSpc>
                          <a:spcPct val="150000"/>
                        </a:lnSpc>
                        <a:spcBef>
                          <a:spcPts val="0"/>
                        </a:spcBef>
                        <a:spcAft>
                          <a:spcPts val="0"/>
                        </a:spcAft>
                      </a:pPr>
                      <a:r>
                        <a:rPr lang="fa-IR" sz="1500">
                          <a:effectLst/>
                          <a:cs typeface="B Nazanin" panose="00000400000000000000" pitchFamily="2" charset="-78"/>
                        </a:rPr>
                        <a:t>ترس ایجاد می کند</a:t>
                      </a:r>
                      <a:endParaRPr lang="en-US" sz="1500" b="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1"/>
                  </a:ext>
                </a:extLst>
              </a:tr>
              <a:tr h="0">
                <a:tc>
                  <a:txBody>
                    <a:bodyPr/>
                    <a:lstStyle/>
                    <a:p>
                      <a:pPr marL="0" marR="0" algn="r" rtl="1">
                        <a:lnSpc>
                          <a:spcPct val="150000"/>
                        </a:lnSpc>
                        <a:spcBef>
                          <a:spcPts val="0"/>
                        </a:spcBef>
                        <a:spcAft>
                          <a:spcPts val="0"/>
                        </a:spcAft>
                      </a:pPr>
                      <a:r>
                        <a:rPr lang="fa-IR" sz="1500" dirty="0">
                          <a:effectLst/>
                          <a:cs typeface="B Nazanin" panose="00000400000000000000" pitchFamily="2" charset="-78"/>
                        </a:rPr>
                        <a:t>می گوید بیایید برویم!</a:t>
                      </a:r>
                      <a:endParaRPr lang="en-US" sz="1500" b="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rtl="1">
                        <a:lnSpc>
                          <a:spcPct val="150000"/>
                        </a:lnSpc>
                        <a:spcBef>
                          <a:spcPts val="0"/>
                        </a:spcBef>
                        <a:spcAft>
                          <a:spcPts val="0"/>
                        </a:spcAft>
                      </a:pPr>
                      <a:r>
                        <a:rPr lang="fa-IR" sz="1500">
                          <a:effectLst/>
                          <a:cs typeface="B Nazanin" panose="00000400000000000000" pitchFamily="2" charset="-78"/>
                        </a:rPr>
                        <a:t>میگوید بروید!</a:t>
                      </a:r>
                      <a:endParaRPr lang="en-US" sz="1500" b="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2"/>
                  </a:ext>
                </a:extLst>
              </a:tr>
              <a:tr h="0">
                <a:tc>
                  <a:txBody>
                    <a:bodyPr/>
                    <a:lstStyle/>
                    <a:p>
                      <a:pPr marL="0" marR="0" algn="r" rtl="1">
                        <a:lnSpc>
                          <a:spcPct val="150000"/>
                        </a:lnSpc>
                        <a:spcBef>
                          <a:spcPts val="0"/>
                        </a:spcBef>
                        <a:spcAft>
                          <a:spcPts val="0"/>
                        </a:spcAft>
                      </a:pPr>
                      <a:r>
                        <a:rPr lang="fa-IR" sz="1500">
                          <a:effectLst/>
                          <a:cs typeface="B Nazanin" panose="00000400000000000000" pitchFamily="2" charset="-78"/>
                        </a:rPr>
                        <a:t>روی نقاط مثبت و تواناییها تمرکز می کند</a:t>
                      </a:r>
                      <a:endParaRPr lang="en-US" sz="1500" b="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rtl="1">
                        <a:lnSpc>
                          <a:spcPct val="150000"/>
                        </a:lnSpc>
                        <a:spcBef>
                          <a:spcPts val="0"/>
                        </a:spcBef>
                        <a:spcAft>
                          <a:spcPts val="0"/>
                        </a:spcAft>
                      </a:pPr>
                      <a:r>
                        <a:rPr lang="fa-IR" sz="1500" dirty="0">
                          <a:effectLst/>
                          <a:cs typeface="B Nazanin" panose="00000400000000000000" pitchFamily="2" charset="-78"/>
                        </a:rPr>
                        <a:t>بر کمبودها تمرکز می کنند</a:t>
                      </a:r>
                      <a:endParaRPr lang="en-US" sz="1500" b="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3"/>
                  </a:ext>
                </a:extLst>
              </a:tr>
              <a:tr h="0">
                <a:tc>
                  <a:txBody>
                    <a:bodyPr/>
                    <a:lstStyle/>
                    <a:p>
                      <a:pPr marL="0" marR="0" algn="r" rtl="1">
                        <a:lnSpc>
                          <a:spcPct val="150000"/>
                        </a:lnSpc>
                        <a:spcBef>
                          <a:spcPts val="0"/>
                        </a:spcBef>
                        <a:spcAft>
                          <a:spcPts val="0"/>
                        </a:spcAft>
                      </a:pPr>
                      <a:r>
                        <a:rPr lang="fa-IR" sz="1500">
                          <a:effectLst/>
                          <a:cs typeface="B Nazanin" panose="00000400000000000000" pitchFamily="2" charset="-78"/>
                        </a:rPr>
                        <a:t>به دیگران اعتبار میدهند!</a:t>
                      </a:r>
                      <a:endParaRPr lang="en-US" sz="1500" b="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rtl="1">
                        <a:lnSpc>
                          <a:spcPct val="150000"/>
                        </a:lnSpc>
                        <a:spcBef>
                          <a:spcPts val="0"/>
                        </a:spcBef>
                        <a:spcAft>
                          <a:spcPts val="0"/>
                        </a:spcAft>
                      </a:pPr>
                      <a:r>
                        <a:rPr lang="fa-IR" sz="1500">
                          <a:effectLst/>
                          <a:cs typeface="B Nazanin" panose="00000400000000000000" pitchFamily="2" charset="-78"/>
                        </a:rPr>
                        <a:t>از اعتبار دیگران استفاده می کند!</a:t>
                      </a:r>
                      <a:endParaRPr lang="en-US" sz="1500" b="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4"/>
                  </a:ext>
                </a:extLst>
              </a:tr>
              <a:tr h="0">
                <a:tc>
                  <a:txBody>
                    <a:bodyPr/>
                    <a:lstStyle/>
                    <a:p>
                      <a:pPr marL="0" marR="0" algn="r" rtl="1">
                        <a:lnSpc>
                          <a:spcPct val="150000"/>
                        </a:lnSpc>
                        <a:spcBef>
                          <a:spcPts val="0"/>
                        </a:spcBef>
                        <a:spcAft>
                          <a:spcPts val="0"/>
                        </a:spcAft>
                      </a:pPr>
                      <a:r>
                        <a:rPr lang="fa-IR" sz="1500" dirty="0">
                          <a:effectLst/>
                          <a:cs typeface="B Nazanin" panose="00000400000000000000" pitchFamily="2" charset="-78"/>
                        </a:rPr>
                        <a:t>به دنبال راه حل و حل مساله هستند! </a:t>
                      </a:r>
                      <a:endParaRPr lang="en-US" sz="1500" b="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rtl="1">
                        <a:lnSpc>
                          <a:spcPct val="150000"/>
                        </a:lnSpc>
                        <a:spcBef>
                          <a:spcPts val="0"/>
                        </a:spcBef>
                        <a:spcAft>
                          <a:spcPts val="0"/>
                        </a:spcAft>
                      </a:pPr>
                      <a:r>
                        <a:rPr lang="fa-IR" sz="1500">
                          <a:effectLst/>
                          <a:cs typeface="B Nazanin" panose="00000400000000000000" pitchFamily="2" charset="-78"/>
                        </a:rPr>
                        <a:t>دیگران را سرزنش می کند و به دنبال مقصر است!</a:t>
                      </a:r>
                      <a:endParaRPr lang="en-US" sz="1500" b="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5"/>
                  </a:ext>
                </a:extLst>
              </a:tr>
              <a:tr h="0">
                <a:tc>
                  <a:txBody>
                    <a:bodyPr/>
                    <a:lstStyle/>
                    <a:p>
                      <a:pPr marL="0" marR="0" algn="r" rtl="1">
                        <a:lnSpc>
                          <a:spcPct val="150000"/>
                        </a:lnSpc>
                        <a:spcBef>
                          <a:spcPts val="0"/>
                        </a:spcBef>
                        <a:spcAft>
                          <a:spcPts val="0"/>
                        </a:spcAft>
                      </a:pPr>
                      <a:r>
                        <a:rPr lang="fa-IR" sz="1500">
                          <a:effectLst/>
                          <a:cs typeface="B Nazanin" panose="00000400000000000000" pitchFamily="2" charset="-78"/>
                        </a:rPr>
                        <a:t>پیروان را پرورش میدهد!</a:t>
                      </a:r>
                      <a:endParaRPr lang="en-US" sz="1500" b="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rtl="1">
                        <a:lnSpc>
                          <a:spcPct val="150000"/>
                        </a:lnSpc>
                        <a:spcBef>
                          <a:spcPts val="0"/>
                        </a:spcBef>
                        <a:spcAft>
                          <a:spcPts val="0"/>
                        </a:spcAft>
                      </a:pPr>
                      <a:r>
                        <a:rPr lang="fa-IR" sz="1500">
                          <a:effectLst/>
                          <a:cs typeface="B Nazanin" panose="00000400000000000000" pitchFamily="2" charset="-78"/>
                        </a:rPr>
                        <a:t>از پیروان استفاده می کند!</a:t>
                      </a:r>
                      <a:endParaRPr lang="en-US" sz="1500" b="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6"/>
                  </a:ext>
                </a:extLst>
              </a:tr>
              <a:tr h="0">
                <a:tc>
                  <a:txBody>
                    <a:bodyPr/>
                    <a:lstStyle/>
                    <a:p>
                      <a:pPr marL="0" marR="0" algn="r" rtl="1">
                        <a:lnSpc>
                          <a:spcPct val="150000"/>
                        </a:lnSpc>
                        <a:spcBef>
                          <a:spcPts val="0"/>
                        </a:spcBef>
                        <a:spcAft>
                          <a:spcPts val="0"/>
                        </a:spcAft>
                      </a:pPr>
                      <a:r>
                        <a:rPr lang="fa-IR" sz="1500">
                          <a:effectLst/>
                          <a:cs typeface="B Nazanin" panose="00000400000000000000" pitchFamily="2" charset="-78"/>
                        </a:rPr>
                        <a:t>می گوید ما!</a:t>
                      </a:r>
                      <a:endParaRPr lang="en-US" sz="1500" b="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rtl="1">
                        <a:lnSpc>
                          <a:spcPct val="150000"/>
                        </a:lnSpc>
                        <a:spcBef>
                          <a:spcPts val="0"/>
                        </a:spcBef>
                        <a:spcAft>
                          <a:spcPts val="0"/>
                        </a:spcAft>
                      </a:pPr>
                      <a:r>
                        <a:rPr lang="fa-IR" sz="1500">
                          <a:effectLst/>
                          <a:cs typeface="B Nazanin" panose="00000400000000000000" pitchFamily="2" charset="-78"/>
                        </a:rPr>
                        <a:t>می گوید من!</a:t>
                      </a:r>
                      <a:endParaRPr lang="en-US" sz="1500" b="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7"/>
                  </a:ext>
                </a:extLst>
              </a:tr>
              <a:tr h="0">
                <a:tc>
                  <a:txBody>
                    <a:bodyPr/>
                    <a:lstStyle/>
                    <a:p>
                      <a:pPr marL="0" marR="0" algn="r" rtl="1">
                        <a:lnSpc>
                          <a:spcPct val="150000"/>
                        </a:lnSpc>
                        <a:spcBef>
                          <a:spcPts val="0"/>
                        </a:spcBef>
                        <a:spcAft>
                          <a:spcPts val="0"/>
                        </a:spcAft>
                      </a:pPr>
                      <a:r>
                        <a:rPr lang="fa-IR" sz="1500">
                          <a:effectLst/>
                          <a:cs typeface="B Nazanin" panose="00000400000000000000" pitchFamily="2" charset="-78"/>
                        </a:rPr>
                        <a:t>قدرت به واسطه جاذبه شخصیتی و باور به او</a:t>
                      </a:r>
                      <a:endParaRPr lang="en-US" sz="1500" b="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rtl="1">
                        <a:lnSpc>
                          <a:spcPct val="150000"/>
                        </a:lnSpc>
                        <a:spcBef>
                          <a:spcPts val="0"/>
                        </a:spcBef>
                        <a:spcAft>
                          <a:spcPts val="0"/>
                        </a:spcAft>
                      </a:pPr>
                      <a:r>
                        <a:rPr lang="fa-IR" sz="1500">
                          <a:effectLst/>
                          <a:cs typeface="B Nazanin" panose="00000400000000000000" pitchFamily="2" charset="-78"/>
                        </a:rPr>
                        <a:t>قدرت به واسطه سلسله مراتب سازمانی</a:t>
                      </a:r>
                      <a:endParaRPr lang="en-US" sz="1500" b="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8"/>
                  </a:ext>
                </a:extLst>
              </a:tr>
              <a:tr h="0">
                <a:tc>
                  <a:txBody>
                    <a:bodyPr/>
                    <a:lstStyle/>
                    <a:p>
                      <a:pPr marL="0" marR="0" algn="r" rtl="1">
                        <a:lnSpc>
                          <a:spcPct val="150000"/>
                        </a:lnSpc>
                        <a:spcBef>
                          <a:spcPts val="0"/>
                        </a:spcBef>
                        <a:spcAft>
                          <a:spcPts val="0"/>
                        </a:spcAft>
                      </a:pPr>
                      <a:r>
                        <a:rPr lang="fa-IR" sz="1500">
                          <a:effectLst/>
                          <a:cs typeface="B Nazanin" panose="00000400000000000000" pitchFamily="2" charset="-78"/>
                        </a:rPr>
                        <a:t>او را همکار و دوست خود می دانند</a:t>
                      </a:r>
                      <a:endParaRPr lang="en-US" sz="1500" b="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rtl="1">
                        <a:lnSpc>
                          <a:spcPct val="150000"/>
                        </a:lnSpc>
                        <a:spcBef>
                          <a:spcPts val="0"/>
                        </a:spcBef>
                        <a:spcAft>
                          <a:spcPts val="0"/>
                        </a:spcAft>
                      </a:pPr>
                      <a:r>
                        <a:rPr lang="fa-IR" sz="1500">
                          <a:effectLst/>
                          <a:cs typeface="B Nazanin" panose="00000400000000000000" pitchFamily="2" charset="-78"/>
                        </a:rPr>
                        <a:t>او را رئیس خود می دانند</a:t>
                      </a:r>
                      <a:endParaRPr lang="en-US" sz="1500" b="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9"/>
                  </a:ext>
                </a:extLst>
              </a:tr>
              <a:tr h="0">
                <a:tc>
                  <a:txBody>
                    <a:bodyPr/>
                    <a:lstStyle/>
                    <a:p>
                      <a:pPr marL="0" marR="0" algn="r" rtl="1">
                        <a:lnSpc>
                          <a:spcPct val="150000"/>
                        </a:lnSpc>
                        <a:spcBef>
                          <a:spcPts val="0"/>
                        </a:spcBef>
                        <a:spcAft>
                          <a:spcPts val="0"/>
                        </a:spcAft>
                      </a:pPr>
                      <a:r>
                        <a:rPr lang="fa-IR" sz="1500">
                          <a:effectLst/>
                          <a:cs typeface="B Nazanin" panose="00000400000000000000" pitchFamily="2" charset="-78"/>
                        </a:rPr>
                        <a:t>تفویض اختیار</a:t>
                      </a:r>
                      <a:endParaRPr lang="en-US" sz="1500" b="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rtl="1">
                        <a:lnSpc>
                          <a:spcPct val="150000"/>
                        </a:lnSpc>
                        <a:spcBef>
                          <a:spcPts val="0"/>
                        </a:spcBef>
                        <a:spcAft>
                          <a:spcPts val="0"/>
                        </a:spcAft>
                      </a:pPr>
                      <a:r>
                        <a:rPr lang="fa-IR" sz="1500">
                          <a:effectLst/>
                          <a:cs typeface="B Nazanin" panose="00000400000000000000" pitchFamily="2" charset="-78"/>
                        </a:rPr>
                        <a:t>تمرکز روی تک تک کارهای ریز و جزئی</a:t>
                      </a:r>
                      <a:endParaRPr lang="en-US" sz="1500" b="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10"/>
                  </a:ext>
                </a:extLst>
              </a:tr>
              <a:tr h="0">
                <a:tc>
                  <a:txBody>
                    <a:bodyPr/>
                    <a:lstStyle/>
                    <a:p>
                      <a:pPr marL="0" marR="0" algn="r" rtl="1">
                        <a:lnSpc>
                          <a:spcPct val="150000"/>
                        </a:lnSpc>
                        <a:spcBef>
                          <a:spcPts val="0"/>
                        </a:spcBef>
                        <a:spcAft>
                          <a:spcPts val="0"/>
                        </a:spcAft>
                      </a:pPr>
                      <a:r>
                        <a:rPr lang="fa-IR" sz="1500">
                          <a:effectLst/>
                          <a:cs typeface="B Nazanin" panose="00000400000000000000" pitchFamily="2" charset="-78"/>
                        </a:rPr>
                        <a:t>نگاه مهربانانه به کارکنان به عنوان انسان</a:t>
                      </a:r>
                      <a:endParaRPr lang="en-US" sz="1500" b="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rtl="1">
                        <a:lnSpc>
                          <a:spcPct val="150000"/>
                        </a:lnSpc>
                        <a:spcBef>
                          <a:spcPts val="0"/>
                        </a:spcBef>
                        <a:spcAft>
                          <a:spcPts val="0"/>
                        </a:spcAft>
                      </a:pPr>
                      <a:r>
                        <a:rPr lang="fa-IR" sz="1500">
                          <a:effectLst/>
                          <a:cs typeface="B Nazanin" panose="00000400000000000000" pitchFamily="2" charset="-78"/>
                        </a:rPr>
                        <a:t>نگاه ابزاری به کارکنان مانند ماشین</a:t>
                      </a:r>
                      <a:endParaRPr lang="en-US" sz="1500" b="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11"/>
                  </a:ext>
                </a:extLst>
              </a:tr>
              <a:tr h="0">
                <a:tc>
                  <a:txBody>
                    <a:bodyPr/>
                    <a:lstStyle/>
                    <a:p>
                      <a:pPr marL="0" marR="0" algn="r" rtl="1">
                        <a:lnSpc>
                          <a:spcPct val="150000"/>
                        </a:lnSpc>
                        <a:spcBef>
                          <a:spcPts val="0"/>
                        </a:spcBef>
                        <a:spcAft>
                          <a:spcPts val="0"/>
                        </a:spcAft>
                      </a:pPr>
                      <a:r>
                        <a:rPr lang="fa-IR" sz="1500">
                          <a:effectLst/>
                          <a:cs typeface="B Nazanin" panose="00000400000000000000" pitchFamily="2" charset="-78"/>
                        </a:rPr>
                        <a:t>سوال و همفکری می کند!</a:t>
                      </a:r>
                      <a:endParaRPr lang="en-US" sz="1500" b="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rtl="1">
                        <a:lnSpc>
                          <a:spcPct val="150000"/>
                        </a:lnSpc>
                        <a:spcBef>
                          <a:spcPts val="0"/>
                        </a:spcBef>
                        <a:spcAft>
                          <a:spcPts val="0"/>
                        </a:spcAft>
                      </a:pPr>
                      <a:r>
                        <a:rPr lang="fa-IR" sz="1500">
                          <a:effectLst/>
                          <a:cs typeface="B Nazanin" panose="00000400000000000000" pitchFamily="2" charset="-78"/>
                        </a:rPr>
                        <a:t>دستور می دهد.</a:t>
                      </a:r>
                      <a:endParaRPr lang="en-US" sz="1500" b="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12"/>
                  </a:ext>
                </a:extLst>
              </a:tr>
              <a:tr h="0">
                <a:tc>
                  <a:txBody>
                    <a:bodyPr/>
                    <a:lstStyle/>
                    <a:p>
                      <a:pPr marL="0" marR="0" algn="r" rtl="1">
                        <a:lnSpc>
                          <a:spcPct val="150000"/>
                        </a:lnSpc>
                        <a:spcBef>
                          <a:spcPts val="0"/>
                        </a:spcBef>
                        <a:spcAft>
                          <a:spcPts val="0"/>
                        </a:spcAft>
                      </a:pPr>
                      <a:r>
                        <a:rPr lang="fa-IR" sz="1500">
                          <a:effectLst/>
                          <a:cs typeface="B Nazanin" panose="00000400000000000000" pitchFamily="2" charset="-78"/>
                        </a:rPr>
                        <a:t>همواره به دنبال یادگیری است، حتی به قیمت پذیرش اشتباهات و ضعفهای خود</a:t>
                      </a:r>
                      <a:endParaRPr lang="en-US" sz="1500" b="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rtl="1">
                        <a:lnSpc>
                          <a:spcPct val="150000"/>
                        </a:lnSpc>
                        <a:spcBef>
                          <a:spcPts val="0"/>
                        </a:spcBef>
                        <a:spcAft>
                          <a:spcPts val="0"/>
                        </a:spcAft>
                      </a:pPr>
                      <a:r>
                        <a:rPr lang="fa-IR" sz="1500">
                          <a:effectLst/>
                          <a:cs typeface="B Nazanin" panose="00000400000000000000" pitchFamily="2" charset="-78"/>
                        </a:rPr>
                        <a:t>من کامل هستم و نیازی به تغییر و یادگیری ندارم</a:t>
                      </a:r>
                      <a:endParaRPr lang="en-US" sz="1500" b="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13"/>
                  </a:ext>
                </a:extLst>
              </a:tr>
              <a:tr h="0">
                <a:tc>
                  <a:txBody>
                    <a:bodyPr/>
                    <a:lstStyle/>
                    <a:p>
                      <a:pPr marL="0" marR="0" algn="r" rtl="1">
                        <a:lnSpc>
                          <a:spcPct val="150000"/>
                        </a:lnSpc>
                        <a:spcBef>
                          <a:spcPts val="0"/>
                        </a:spcBef>
                        <a:spcAft>
                          <a:spcPts val="0"/>
                        </a:spcAft>
                      </a:pPr>
                      <a:r>
                        <a:rPr lang="fa-IR" sz="1500">
                          <a:effectLst/>
                          <a:cs typeface="B Nazanin" panose="00000400000000000000" pitchFamily="2" charset="-78"/>
                        </a:rPr>
                        <a:t>مثبت اندیش هستند و انرژی مثبت میدهند</a:t>
                      </a:r>
                      <a:endParaRPr lang="en-US" sz="1500" b="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rtl="1">
                        <a:lnSpc>
                          <a:spcPct val="150000"/>
                        </a:lnSpc>
                        <a:spcBef>
                          <a:spcPts val="0"/>
                        </a:spcBef>
                        <a:spcAft>
                          <a:spcPts val="0"/>
                        </a:spcAft>
                      </a:pPr>
                      <a:r>
                        <a:rPr lang="fa-IR" sz="1500" dirty="0">
                          <a:effectLst/>
                          <a:cs typeface="B Nazanin" panose="00000400000000000000" pitchFamily="2" charset="-78"/>
                        </a:rPr>
                        <a:t>منفی باف و بد بین هستند</a:t>
                      </a:r>
                      <a:endParaRPr lang="en-US" sz="1500" b="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14"/>
                  </a:ext>
                </a:extLst>
              </a:tr>
            </a:tbl>
          </a:graphicData>
        </a:graphic>
      </p:graphicFrame>
      <p:sp>
        <p:nvSpPr>
          <p:cNvPr id="2" name="Title 1"/>
          <p:cNvSpPr>
            <a:spLocks noGrp="1"/>
          </p:cNvSpPr>
          <p:nvPr>
            <p:ph type="ctrTitle"/>
          </p:nvPr>
        </p:nvSpPr>
        <p:spPr>
          <a:xfrm>
            <a:off x="4309783" y="314978"/>
            <a:ext cx="4277845" cy="1001806"/>
          </a:xfrm>
        </p:spPr>
        <p:txBody>
          <a:bodyPr>
            <a:noAutofit/>
          </a:bodyPr>
          <a:lstStyle/>
          <a:p>
            <a:pPr rtl="1"/>
            <a:r>
              <a:rPr lang="fa-IR" sz="2400" b="1" dirty="0" smtClean="0">
                <a:ln>
                  <a:solidFill>
                    <a:schemeClr val="bg1"/>
                  </a:solidFill>
                </a:ln>
                <a:solidFill>
                  <a:srgbClr val="0070C0"/>
                </a:solidFill>
                <a:cs typeface="B Nazanin" panose="00000400000000000000" pitchFamily="2" charset="-78"/>
              </a:rPr>
              <a:t>مدیر رهبر</a:t>
            </a:r>
            <a:endParaRPr lang="en-US" sz="2400" b="1" dirty="0">
              <a:ln>
                <a:solidFill>
                  <a:schemeClr val="bg1"/>
                </a:solidFill>
              </a:ln>
              <a:solidFill>
                <a:srgbClr val="0070C0"/>
              </a:solidFill>
              <a:cs typeface="B Nazanin" panose="00000400000000000000" pitchFamily="2" charset="-78"/>
            </a:endParaRPr>
          </a:p>
        </p:txBody>
      </p:sp>
      <p:sp>
        <p:nvSpPr>
          <p:cNvPr id="8" name="Title 1"/>
          <p:cNvSpPr txBox="1">
            <a:spLocks/>
          </p:cNvSpPr>
          <p:nvPr/>
        </p:nvSpPr>
        <p:spPr>
          <a:xfrm>
            <a:off x="139511" y="335150"/>
            <a:ext cx="4830856" cy="10018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r>
              <a:rPr lang="fa-IR" sz="2400" b="1" dirty="0" smtClean="0">
                <a:ln>
                  <a:solidFill>
                    <a:schemeClr val="bg1"/>
                  </a:solidFill>
                </a:ln>
                <a:solidFill>
                  <a:srgbClr val="C00000"/>
                </a:solidFill>
                <a:cs typeface="B Nazanin" panose="00000400000000000000" pitchFamily="2" charset="-78"/>
              </a:rPr>
              <a:t>مدیر رئیس</a:t>
            </a:r>
            <a:endParaRPr lang="en-US" sz="2400" b="1" dirty="0">
              <a:ln>
                <a:solidFill>
                  <a:schemeClr val="bg1"/>
                </a:solidFill>
              </a:ln>
              <a:solidFill>
                <a:srgbClr val="C00000"/>
              </a:solidFill>
              <a:cs typeface="B Nazanin" panose="00000400000000000000" pitchFamily="2" charset="-78"/>
            </a:endParaRPr>
          </a:p>
        </p:txBody>
      </p:sp>
    </p:spTree>
    <p:extLst>
      <p:ext uri="{BB962C8B-B14F-4D97-AF65-F5344CB8AC3E}">
        <p14:creationId xmlns:p14="http://schemas.microsoft.com/office/powerpoint/2010/main" val="334922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987" y="779511"/>
            <a:ext cx="7886700" cy="1325563"/>
          </a:xfrm>
        </p:spPr>
        <p:txBody>
          <a:bodyPr/>
          <a:lstStyle/>
          <a:p>
            <a:pPr algn="ctr"/>
            <a:r>
              <a:rPr lang="en-US" dirty="0" smtClean="0">
                <a:latin typeface="Times New Roman" panose="02020603050405020304" pitchFamily="18" charset="0"/>
                <a:cs typeface="Times New Roman" panose="02020603050405020304" pitchFamily="18" charset="0"/>
              </a:rPr>
              <a:t>What is the </a:t>
            </a:r>
            <a:r>
              <a:rPr lang="en-US" i="1" dirty="0" smtClean="0">
                <a:latin typeface="Times New Roman" panose="02020603050405020304" pitchFamily="18" charset="0"/>
                <a:cs typeface="Times New Roman" panose="02020603050405020304" pitchFamily="18" charset="0"/>
              </a:rPr>
              <a:t>miracle cure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628649" y="5942567"/>
            <a:ext cx="8189529" cy="553998"/>
          </a:xfrm>
          <a:prstGeom prst="rect">
            <a:avLst/>
          </a:prstGeom>
        </p:spPr>
        <p:txBody>
          <a:bodyPr wrap="square">
            <a:spAutoFit/>
          </a:bodyPr>
          <a:lstStyle/>
          <a:p>
            <a:r>
              <a:rPr lang="en-US" sz="1000" dirty="0">
                <a:latin typeface="Times New Roman" panose="02020603050405020304" pitchFamily="18" charset="0"/>
                <a:cs typeface="Times New Roman" panose="02020603050405020304" pitchFamily="18" charset="0"/>
              </a:rPr>
              <a:t>Edelman, S. V. (2017). Taking Control Of Your Diabetes: An Innovative Approach to Improving Diabetes Care Through Educating, Motivating, and Making the Connection Between Patients and Health Care Providers. </a:t>
            </a:r>
            <a:r>
              <a:rPr lang="en-US" sz="1000" i="1" dirty="0">
                <a:latin typeface="Times New Roman" panose="02020603050405020304" pitchFamily="18" charset="0"/>
                <a:cs typeface="Times New Roman" panose="02020603050405020304" pitchFamily="18" charset="0"/>
              </a:rPr>
              <a:t>Clinical Diabetes, 35</a:t>
            </a:r>
            <a:r>
              <a:rPr lang="en-US" sz="1000" dirty="0">
                <a:latin typeface="Times New Roman" panose="02020603050405020304" pitchFamily="18" charset="0"/>
                <a:cs typeface="Times New Roman" panose="02020603050405020304" pitchFamily="18" charset="0"/>
              </a:rPr>
              <a:t>(5), 333-339. doi:10.2337/cd17-0090</a:t>
            </a:r>
          </a:p>
          <a:p>
            <a:endParaRPr lang="en-US" sz="1000" i="1" dirty="0">
              <a:latin typeface="Times New Roman" panose="02020603050405020304" pitchFamily="18" charset="0"/>
              <a:cs typeface="Times New Roman" panose="02020603050405020304" pitchFamily="18" charset="0"/>
            </a:endParaRPr>
          </a:p>
        </p:txBody>
      </p:sp>
      <p:sp>
        <p:nvSpPr>
          <p:cNvPr id="6" name="Rectangle 5"/>
          <p:cNvSpPr/>
          <p:nvPr/>
        </p:nvSpPr>
        <p:spPr>
          <a:xfrm>
            <a:off x="799731" y="3168795"/>
            <a:ext cx="7715619" cy="646331"/>
          </a:xfrm>
          <a:prstGeom prst="rect">
            <a:avLst/>
          </a:prstGeom>
        </p:spPr>
        <p:txBody>
          <a:bodyPr wrap="square">
            <a:spAutoFit/>
          </a:bodyPr>
          <a:lstStyle/>
          <a:p>
            <a:pPr lvl="0" algn="ctr">
              <a:lnSpc>
                <a:spcPct val="90000"/>
              </a:lnSpc>
              <a:spcBef>
                <a:spcPts val="1000"/>
              </a:spcBef>
            </a:pPr>
            <a:r>
              <a:rPr lang="en-US" sz="4000" dirty="0">
                <a:solidFill>
                  <a:prstClr val="black"/>
                </a:solidFill>
                <a:latin typeface="Times New Roman" panose="02020603050405020304" pitchFamily="18" charset="0"/>
                <a:cs typeface="Times New Roman" panose="02020603050405020304" pitchFamily="18" charset="0"/>
              </a:rPr>
              <a:t>Patient-centered Collaborative Care</a:t>
            </a:r>
            <a:endParaRPr lang="en-US" sz="2800" dirty="0">
              <a:solidFill>
                <a:prstClr val="black"/>
              </a:solidFill>
            </a:endParaRPr>
          </a:p>
        </p:txBody>
      </p:sp>
    </p:spTree>
    <p:extLst>
      <p:ext uri="{BB962C8B-B14F-4D97-AF65-F5344CB8AC3E}">
        <p14:creationId xmlns:p14="http://schemas.microsoft.com/office/powerpoint/2010/main" val="2036916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46208"/>
            <a:ext cx="7886700" cy="1325563"/>
          </a:xfrm>
        </p:spPr>
        <p:txBody>
          <a:bodyPr>
            <a:normAutofit/>
          </a:bodyPr>
          <a:lstStyle/>
          <a:p>
            <a:r>
              <a:rPr lang="en-US" sz="2800" dirty="0" smtClean="0">
                <a:latin typeface="Times New Roman" panose="02020603050405020304" pitchFamily="18" charset="0"/>
                <a:cs typeface="Times New Roman" panose="02020603050405020304" pitchFamily="18" charset="0"/>
              </a:rPr>
              <a:t>Case 1:</a:t>
            </a:r>
            <a:r>
              <a:rPr lang="en-US" sz="2800" dirty="0">
                <a:latin typeface="Times New Roman" panose="02020603050405020304" pitchFamily="18" charset="0"/>
                <a:cs typeface="Times New Roman" panose="02020603050405020304" pitchFamily="18" charset="0"/>
              </a:rPr>
              <a:t> A </a:t>
            </a:r>
            <a:r>
              <a:rPr lang="en-US" sz="2800" dirty="0" smtClean="0">
                <a:latin typeface="Times New Roman" panose="02020603050405020304" pitchFamily="18" charset="0"/>
                <a:cs typeface="Times New Roman" panose="02020603050405020304" pitchFamily="18" charset="0"/>
              </a:rPr>
              <a:t>62 y/o man with 11 </a:t>
            </a:r>
            <a:r>
              <a:rPr lang="en-US" sz="2800" dirty="0" err="1" smtClean="0">
                <a:latin typeface="Times New Roman" panose="02020603050405020304" pitchFamily="18" charset="0"/>
                <a:cs typeface="Times New Roman" panose="02020603050405020304" pitchFamily="18" charset="0"/>
              </a:rPr>
              <a:t>yrs</a:t>
            </a:r>
            <a:r>
              <a:rPr lang="en-US" sz="2800" dirty="0" smtClean="0">
                <a:latin typeface="Times New Roman" panose="02020603050405020304" pitchFamily="18" charset="0"/>
                <a:cs typeface="Times New Roman" panose="02020603050405020304" pitchFamily="18" charset="0"/>
              </a:rPr>
              <a:t> history of T2DM</a:t>
            </a:r>
            <a:endParaRPr lang="en-US" sz="28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idx="1"/>
          </p:nvPr>
        </p:nvSpPr>
        <p:spPr/>
        <p:txBody>
          <a:bodyPr>
            <a:normAutofit/>
          </a:bodyPr>
          <a:lstStyle/>
          <a:p>
            <a:r>
              <a:rPr lang="en-US" dirty="0" smtClean="0">
                <a:latin typeface="Times New Roman" panose="02020603050405020304" pitchFamily="18" charset="0"/>
                <a:cs typeface="Times New Roman" panose="02020603050405020304" pitchFamily="18" charset="0"/>
              </a:rPr>
              <a:t>Drugs: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2"/>
          </p:nvPr>
        </p:nvSpPr>
        <p:spPr/>
        <p:txBody>
          <a:bodyPr/>
          <a:lstStyle/>
          <a:p>
            <a:pPr marL="0" indent="0">
              <a:buNone/>
            </a:pPr>
            <a:r>
              <a:rPr lang="en-US" sz="1800" dirty="0" smtClean="0">
                <a:latin typeface="Times New Roman" panose="02020603050405020304" pitchFamily="18" charset="0"/>
                <a:cs typeface="Times New Roman" panose="02020603050405020304" pitchFamily="18" charset="0"/>
              </a:rPr>
              <a:t>Metformin/ </a:t>
            </a:r>
            <a:r>
              <a:rPr lang="en-US" sz="1800" dirty="0" err="1" smtClean="0">
                <a:latin typeface="Times New Roman" panose="02020603050405020304" pitchFamily="18" charset="0"/>
                <a:cs typeface="Times New Roman" panose="02020603050405020304" pitchFamily="18" charset="0"/>
              </a:rPr>
              <a:t>sitagliptin</a:t>
            </a:r>
            <a:r>
              <a:rPr lang="en-US" sz="1800" dirty="0" smtClean="0">
                <a:latin typeface="Times New Roman" panose="02020603050405020304" pitchFamily="18" charset="0"/>
                <a:cs typeface="Times New Roman" panose="02020603050405020304" pitchFamily="18" charset="0"/>
              </a:rPr>
              <a:t> 1000/50 mg (</a:t>
            </a:r>
            <a:r>
              <a:rPr lang="en-US" sz="1800" dirty="0" err="1" smtClean="0">
                <a:latin typeface="Times New Roman" panose="02020603050405020304" pitchFamily="18" charset="0"/>
                <a:cs typeface="Times New Roman" panose="02020603050405020304" pitchFamily="18" charset="0"/>
              </a:rPr>
              <a:t>bd</a:t>
            </a:r>
            <a:r>
              <a:rPr lang="en-US" sz="1800" dirty="0" smtClean="0">
                <a:latin typeface="Times New Roman" panose="02020603050405020304" pitchFamily="18" charset="0"/>
                <a:cs typeface="Times New Roman" panose="02020603050405020304" pitchFamily="18" charset="0"/>
              </a:rPr>
              <a:t>)</a:t>
            </a:r>
          </a:p>
          <a:p>
            <a:pPr marL="0" indent="0">
              <a:buNone/>
            </a:pPr>
            <a:r>
              <a:rPr lang="en-US" sz="1800" dirty="0" err="1" smtClean="0">
                <a:latin typeface="Times New Roman" panose="02020603050405020304" pitchFamily="18" charset="0"/>
                <a:cs typeface="Times New Roman" panose="02020603050405020304" pitchFamily="18" charset="0"/>
              </a:rPr>
              <a:t>Gliclazide</a:t>
            </a:r>
            <a:r>
              <a:rPr lang="en-US" sz="1800" dirty="0" smtClean="0">
                <a:latin typeface="Times New Roman" panose="02020603050405020304" pitchFamily="18" charset="0"/>
                <a:cs typeface="Times New Roman" panose="02020603050405020304" pitchFamily="18" charset="0"/>
              </a:rPr>
              <a:t> MR 60 mg</a:t>
            </a:r>
          </a:p>
          <a:p>
            <a:pPr marL="0" indent="0">
              <a:buNone/>
            </a:pPr>
            <a:r>
              <a:rPr lang="en-US" sz="1800" dirty="0" smtClean="0">
                <a:latin typeface="Times New Roman" panose="02020603050405020304" pitchFamily="18" charset="0"/>
                <a:cs typeface="Times New Roman" panose="02020603050405020304" pitchFamily="18" charset="0"/>
              </a:rPr>
              <a:t>Atorvastatin: 20 mg </a:t>
            </a:r>
          </a:p>
          <a:p>
            <a:pPr marL="0" indent="0">
              <a:buNone/>
            </a:pPr>
            <a:r>
              <a:rPr lang="en-US" sz="1800" dirty="0" smtClean="0">
                <a:latin typeface="Times New Roman" panose="02020603050405020304" pitchFamily="18" charset="0"/>
                <a:cs typeface="Times New Roman" panose="02020603050405020304" pitchFamily="18" charset="0"/>
              </a:rPr>
              <a:t>Aspirin 80 mg</a:t>
            </a:r>
          </a:p>
          <a:p>
            <a:pPr marL="0" indent="0">
              <a:buNone/>
            </a:pPr>
            <a:endParaRPr lang="en-US"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3"/>
          </p:nvPr>
        </p:nvSpPr>
        <p:spPr/>
        <p:txBody>
          <a:bodyPr/>
          <a:lstStyle/>
          <a:p>
            <a:r>
              <a:rPr lang="en-US" dirty="0" smtClean="0">
                <a:latin typeface="Times New Roman" panose="02020603050405020304" pitchFamily="18" charset="0"/>
                <a:cs typeface="Times New Roman" panose="02020603050405020304" pitchFamily="18" charset="0"/>
              </a:rPr>
              <a:t>Medical History</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4"/>
          </p:nvPr>
        </p:nvSpPr>
        <p:spPr/>
        <p:txBody>
          <a:bodyPr/>
          <a:lstStyle/>
          <a:p>
            <a:r>
              <a:rPr lang="en-US" sz="2000" dirty="0" smtClean="0">
                <a:latin typeface="Times New Roman" panose="02020603050405020304" pitchFamily="18" charset="0"/>
                <a:cs typeface="Times New Roman" panose="02020603050405020304" pitchFamily="18" charset="0"/>
              </a:rPr>
              <a:t>Severe Non-proliferative Diabetic Retinopathy</a:t>
            </a:r>
          </a:p>
          <a:p>
            <a:r>
              <a:rPr lang="en-US" sz="2000" dirty="0" smtClean="0">
                <a:latin typeface="Times New Roman" panose="02020603050405020304" pitchFamily="18" charset="0"/>
                <a:cs typeface="Times New Roman" panose="02020603050405020304" pitchFamily="18" charset="0"/>
              </a:rPr>
              <a:t>Distal polyneuropathy</a:t>
            </a:r>
          </a:p>
          <a:p>
            <a:r>
              <a:rPr lang="en-US" sz="2000" dirty="0" smtClean="0">
                <a:latin typeface="Times New Roman" panose="02020603050405020304" pitchFamily="18" charset="0"/>
                <a:cs typeface="Times New Roman" panose="02020603050405020304" pitchFamily="18" charset="0"/>
              </a:rPr>
              <a:t>Previous Acute MI: 3 years ago</a:t>
            </a: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7" name="Picture 5" descr="Image result for patient histor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5872" y="459052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29841" y="1487105"/>
            <a:ext cx="237566" cy="369332"/>
          </a:xfrm>
          <a:prstGeom prst="rect">
            <a:avLst/>
          </a:prstGeom>
        </p:spPr>
        <p:txBody>
          <a:bodyPr wrap="none">
            <a:spAutoFit/>
          </a:bodyPr>
          <a:lstStyle/>
          <a:p>
            <a:r>
              <a:rPr lang="en-US" dirty="0" smtClean="0"/>
              <a:t> </a:t>
            </a:r>
            <a:endParaRPr lang="en-US" dirty="0"/>
          </a:p>
        </p:txBody>
      </p:sp>
    </p:spTree>
    <p:extLst>
      <p:ext uri="{BB962C8B-B14F-4D97-AF65-F5344CB8AC3E}">
        <p14:creationId xmlns:p14="http://schemas.microsoft.com/office/powerpoint/2010/main" val="29431105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46208"/>
            <a:ext cx="7886700" cy="1325563"/>
          </a:xfrm>
        </p:spPr>
        <p:txBody>
          <a:bodyPr>
            <a:normAutofit/>
          </a:bodyPr>
          <a:lstStyle/>
          <a:p>
            <a:r>
              <a:rPr lang="en-US" sz="2800" dirty="0" smtClean="0">
                <a:latin typeface="Times New Roman" panose="02020603050405020304" pitchFamily="18" charset="0"/>
                <a:cs typeface="Times New Roman" panose="02020603050405020304" pitchFamily="18" charset="0"/>
              </a:rPr>
              <a:t>Case 1:</a:t>
            </a:r>
            <a:r>
              <a:rPr lang="en-US" sz="2800" dirty="0">
                <a:latin typeface="Times New Roman" panose="02020603050405020304" pitchFamily="18" charset="0"/>
                <a:cs typeface="Times New Roman" panose="02020603050405020304" pitchFamily="18" charset="0"/>
              </a:rPr>
              <a:t> A </a:t>
            </a:r>
            <a:r>
              <a:rPr lang="en-US" sz="2800" dirty="0" smtClean="0">
                <a:latin typeface="Times New Roman" panose="02020603050405020304" pitchFamily="18" charset="0"/>
                <a:cs typeface="Times New Roman" panose="02020603050405020304" pitchFamily="18" charset="0"/>
              </a:rPr>
              <a:t>62 y/o man with 11 </a:t>
            </a:r>
            <a:r>
              <a:rPr lang="en-US" sz="2800" dirty="0" err="1" smtClean="0">
                <a:latin typeface="Times New Roman" panose="02020603050405020304" pitchFamily="18" charset="0"/>
                <a:cs typeface="Times New Roman" panose="02020603050405020304" pitchFamily="18" charset="0"/>
              </a:rPr>
              <a:t>yrs</a:t>
            </a:r>
            <a:r>
              <a:rPr lang="en-US" sz="2800" dirty="0" smtClean="0">
                <a:latin typeface="Times New Roman" panose="02020603050405020304" pitchFamily="18" charset="0"/>
                <a:cs typeface="Times New Roman" panose="02020603050405020304" pitchFamily="18" charset="0"/>
              </a:rPr>
              <a:t> history of T2DM</a:t>
            </a:r>
            <a:endParaRPr lang="en-US" sz="28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idx="1"/>
          </p:nvPr>
        </p:nvSpPr>
        <p:spPr/>
        <p:txBody>
          <a:bodyPr>
            <a:normAutofit/>
          </a:bodyPr>
          <a:lstStyle/>
          <a:p>
            <a:r>
              <a:rPr lang="en-US" dirty="0" smtClean="0">
                <a:latin typeface="Times New Roman" panose="02020603050405020304" pitchFamily="18" charset="0"/>
                <a:cs typeface="Times New Roman" panose="02020603050405020304" pitchFamily="18" charset="0"/>
              </a:rPr>
              <a:t>Lab Data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2"/>
          </p:nvPr>
        </p:nvSpPr>
        <p:spPr/>
        <p:txBody>
          <a:bodyPr/>
          <a:lstStyle/>
          <a:p>
            <a:pPr marL="0" indent="0" rtl="1">
              <a:buNone/>
            </a:pPr>
            <a:r>
              <a:rPr lang="en-US" sz="2000" dirty="0">
                <a:latin typeface="Times New Roman" panose="02020603050405020304" pitchFamily="18" charset="0"/>
                <a:cs typeface="Times New Roman" panose="02020603050405020304" pitchFamily="18" charset="0"/>
              </a:rPr>
              <a:t>FBS: </a:t>
            </a:r>
            <a:r>
              <a:rPr lang="en-US" sz="2000" dirty="0" smtClean="0">
                <a:latin typeface="Times New Roman" panose="02020603050405020304" pitchFamily="18" charset="0"/>
                <a:cs typeface="Times New Roman" panose="02020603050405020304" pitchFamily="18" charset="0"/>
              </a:rPr>
              <a:t>220 </a:t>
            </a:r>
            <a:r>
              <a:rPr lang="en-US" sz="2000" dirty="0">
                <a:latin typeface="Times New Roman" panose="02020603050405020304" pitchFamily="18" charset="0"/>
                <a:cs typeface="Times New Roman" panose="02020603050405020304" pitchFamily="18" charset="0"/>
              </a:rPr>
              <a:t>mg/dL</a:t>
            </a:r>
          </a:p>
          <a:p>
            <a:pPr marL="0" indent="0" rtl="1">
              <a:buNone/>
            </a:pPr>
            <a:r>
              <a:rPr lang="en-US" sz="2000" dirty="0" smtClean="0">
                <a:latin typeface="Times New Roman" panose="02020603050405020304" pitchFamily="18" charset="0"/>
                <a:cs typeface="Times New Roman" panose="02020603050405020304" pitchFamily="18" charset="0"/>
              </a:rPr>
              <a:t>Last 3 HbA1c results: 11.6%, 10.9%, 11.4%</a:t>
            </a:r>
            <a:endParaRPr lang="en-US" sz="2000" dirty="0">
              <a:latin typeface="Times New Roman" panose="02020603050405020304" pitchFamily="18" charset="0"/>
              <a:cs typeface="Times New Roman" panose="02020603050405020304" pitchFamily="18" charset="0"/>
            </a:endParaRPr>
          </a:p>
          <a:p>
            <a:pPr marL="0" indent="0" rtl="1">
              <a:buNone/>
            </a:pPr>
            <a:r>
              <a:rPr lang="en-US" sz="2000" dirty="0" smtClean="0">
                <a:latin typeface="Times New Roman" panose="02020603050405020304" pitchFamily="18" charset="0"/>
                <a:cs typeface="Times New Roman" panose="02020603050405020304" pitchFamily="18" charset="0"/>
              </a:rPr>
              <a:t>Cr</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1.1</a:t>
            </a:r>
            <a:endParaRPr lang="en-US" sz="2000" dirty="0">
              <a:latin typeface="Times New Roman" panose="02020603050405020304" pitchFamily="18" charset="0"/>
              <a:cs typeface="Times New Roman" panose="02020603050405020304" pitchFamily="18" charset="0"/>
            </a:endParaRPr>
          </a:p>
          <a:p>
            <a:pPr marL="0" lvl="0" indent="0">
              <a:buNone/>
            </a:pPr>
            <a:r>
              <a:rPr lang="en-US" sz="2000" dirty="0" smtClean="0">
                <a:latin typeface="Times New Roman" panose="02020603050405020304" pitchFamily="18" charset="0"/>
                <a:cs typeface="Times New Roman" panose="02020603050405020304" pitchFamily="18" charset="0"/>
              </a:rPr>
              <a:t>HDL</a:t>
            </a:r>
            <a:r>
              <a:rPr lang="en-US" sz="2000" dirty="0">
                <a:latin typeface="Times New Roman" panose="02020603050405020304" pitchFamily="18" charset="0"/>
                <a:cs typeface="Times New Roman" panose="02020603050405020304" pitchFamily="18" charset="0"/>
              </a:rPr>
              <a:t>: 3</a:t>
            </a:r>
            <a:r>
              <a:rPr lang="ar-SA" sz="2000" dirty="0">
                <a:latin typeface="Times New Roman" panose="02020603050405020304" pitchFamily="18" charset="0"/>
                <a:cs typeface="Times New Roman" panose="02020603050405020304" pitchFamily="18" charset="0"/>
              </a:rPr>
              <a:t>0</a:t>
            </a:r>
            <a:r>
              <a:rPr lang="en-US" sz="2000" dirty="0">
                <a:latin typeface="Times New Roman" panose="02020603050405020304" pitchFamily="18" charset="0"/>
                <a:cs typeface="Times New Roman" panose="02020603050405020304" pitchFamily="18" charset="0"/>
              </a:rPr>
              <a:t> mg/dL</a:t>
            </a:r>
          </a:p>
          <a:p>
            <a:pPr marL="0" lvl="0" indent="0">
              <a:buNone/>
            </a:pPr>
            <a:r>
              <a:rPr lang="en-US" sz="2000" dirty="0">
                <a:latin typeface="Times New Roman" panose="02020603050405020304" pitchFamily="18" charset="0"/>
                <a:cs typeface="Times New Roman" panose="02020603050405020304" pitchFamily="18" charset="0"/>
              </a:rPr>
              <a:t>LDL: 160 mg/dL</a:t>
            </a:r>
          </a:p>
          <a:p>
            <a:pPr marL="0" lvl="0" indent="0">
              <a:buNone/>
            </a:pPr>
            <a:r>
              <a:rPr lang="en-US" sz="2000" dirty="0">
                <a:latin typeface="Times New Roman" panose="02020603050405020304" pitchFamily="18" charset="0"/>
                <a:cs typeface="Times New Roman" panose="02020603050405020304" pitchFamily="18" charset="0"/>
              </a:rPr>
              <a:t>TG: 240 mg/dL</a:t>
            </a:r>
          </a:p>
          <a:p>
            <a:pPr marL="0" indent="0">
              <a:buNone/>
            </a:pPr>
            <a:endParaRPr lang="en-US"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3"/>
          </p:nvPr>
        </p:nvSpPr>
        <p:spPr/>
        <p:txBody>
          <a:bodyPr/>
          <a:lstStyle/>
          <a:p>
            <a:r>
              <a:rPr lang="en-US" dirty="0" smtClean="0">
                <a:latin typeface="Times New Roman" panose="02020603050405020304" pitchFamily="18" charset="0"/>
                <a:cs typeface="Times New Roman" panose="02020603050405020304" pitchFamily="18" charset="0"/>
              </a:rPr>
              <a:t>Vital signs</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4"/>
          </p:nvPr>
        </p:nvSpPr>
        <p:spPr/>
        <p:txBody>
          <a:bodyPr/>
          <a:lstStyle/>
          <a:p>
            <a:r>
              <a:rPr lang="en-US" sz="2000" dirty="0" smtClean="0">
                <a:latin typeface="Times New Roman" panose="02020603050405020304" pitchFamily="18" charset="0"/>
                <a:cs typeface="Times New Roman" panose="02020603050405020304" pitchFamily="18" charset="0"/>
              </a:rPr>
              <a:t>BP: 155/100 mmHg</a:t>
            </a:r>
          </a:p>
          <a:p>
            <a:r>
              <a:rPr lang="en-US" sz="2000" dirty="0" smtClean="0">
                <a:latin typeface="Times New Roman" panose="02020603050405020304" pitchFamily="18" charset="0"/>
                <a:cs typeface="Times New Roman" panose="02020603050405020304" pitchFamily="18" charset="0"/>
              </a:rPr>
              <a:t>HR: 90 bpm</a:t>
            </a:r>
          </a:p>
          <a:p>
            <a:r>
              <a:rPr lang="en-US" sz="2000" dirty="0" err="1" smtClean="0">
                <a:latin typeface="Times New Roman" panose="02020603050405020304" pitchFamily="18" charset="0"/>
                <a:cs typeface="Times New Roman" panose="02020603050405020304" pitchFamily="18" charset="0"/>
              </a:rPr>
              <a:t>Wt</a:t>
            </a:r>
            <a:r>
              <a:rPr lang="en-US" sz="2000" dirty="0" smtClean="0">
                <a:latin typeface="Times New Roman" panose="02020603050405020304" pitchFamily="18" charset="0"/>
                <a:cs typeface="Times New Roman" panose="02020603050405020304" pitchFamily="18" charset="0"/>
              </a:rPr>
              <a:t>: 110</a:t>
            </a:r>
          </a:p>
          <a:p>
            <a:r>
              <a:rPr lang="en-US" sz="2000" dirty="0" err="1" smtClean="0">
                <a:latin typeface="Times New Roman" panose="02020603050405020304" pitchFamily="18" charset="0"/>
                <a:cs typeface="Times New Roman" panose="02020603050405020304" pitchFamily="18" charset="0"/>
              </a:rPr>
              <a:t>Ht</a:t>
            </a:r>
            <a:r>
              <a:rPr lang="en-US" sz="2000" dirty="0" smtClean="0">
                <a:latin typeface="Times New Roman" panose="02020603050405020304" pitchFamily="18" charset="0"/>
                <a:cs typeface="Times New Roman" panose="02020603050405020304" pitchFamily="18" charset="0"/>
              </a:rPr>
              <a:t>: 180 cm</a:t>
            </a:r>
          </a:p>
          <a:p>
            <a:r>
              <a:rPr lang="en-US" sz="2000" dirty="0" smtClean="0">
                <a:latin typeface="Times New Roman" panose="02020603050405020304" pitchFamily="18" charset="0"/>
                <a:cs typeface="Times New Roman" panose="02020603050405020304" pitchFamily="18" charset="0"/>
              </a:rPr>
              <a:t>BMI: 36</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7" name="Picture 5" descr="Image result for patient histor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5872" y="459052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29841" y="1487105"/>
            <a:ext cx="237566" cy="369332"/>
          </a:xfrm>
          <a:prstGeom prst="rect">
            <a:avLst/>
          </a:prstGeom>
        </p:spPr>
        <p:txBody>
          <a:bodyPr wrap="none">
            <a:spAutoFit/>
          </a:bodyPr>
          <a:lstStyle/>
          <a:p>
            <a:r>
              <a:rPr lang="en-US" dirty="0" smtClean="0"/>
              <a:t> </a:t>
            </a:r>
            <a:endParaRPr lang="en-US" dirty="0"/>
          </a:p>
        </p:txBody>
      </p:sp>
    </p:spTree>
    <p:extLst>
      <p:ext uri="{BB962C8B-B14F-4D97-AF65-F5344CB8AC3E}">
        <p14:creationId xmlns:p14="http://schemas.microsoft.com/office/powerpoint/2010/main" val="24318171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ea typeface="+mn-ea"/>
                <a:cs typeface="Times New Roman" panose="02020603050405020304" pitchFamily="18" charset="0"/>
              </a:rPr>
              <a:t>OUR plan?</a:t>
            </a:r>
            <a:endParaRPr lang="en-US" sz="4000" b="1" dirty="0">
              <a:latin typeface="Times New Roman" panose="02020603050405020304" pitchFamily="18" charset="0"/>
              <a:ea typeface="+mn-ea"/>
              <a:cs typeface="Times New Roman" panose="02020603050405020304" pitchFamily="18" charset="0"/>
            </a:endParaRPr>
          </a:p>
        </p:txBody>
      </p:sp>
      <p:pic>
        <p:nvPicPr>
          <p:cNvPr id="1026" name="Picture 2" descr="Image result for open discussion"/>
          <p:cNvPicPr>
            <a:picLocks noChangeAspect="1" noChangeArrowheads="1"/>
          </p:cNvPicPr>
          <p:nvPr/>
        </p:nvPicPr>
        <p:blipFill>
          <a:blip r:embed="rId2">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2238375" y="1943100"/>
            <a:ext cx="4676775" cy="3483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157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Limiting </a:t>
            </a:r>
            <a:r>
              <a:rPr lang="en-US" dirty="0" smtClean="0">
                <a:latin typeface="Times New Roman" panose="02020603050405020304" pitchFamily="18" charset="0"/>
                <a:cs typeface="Times New Roman" panose="02020603050405020304" pitchFamily="18" charset="0"/>
              </a:rPr>
              <a:t>factors</a:t>
            </a:r>
            <a:endParaRPr lang="en-US" dirty="0"/>
          </a:p>
        </p:txBody>
      </p:sp>
      <p:sp>
        <p:nvSpPr>
          <p:cNvPr id="3" name="Content Placeholder 2"/>
          <p:cNvSpPr>
            <a:spLocks noGrp="1"/>
          </p:cNvSpPr>
          <p:nvPr>
            <p:ph idx="1"/>
          </p:nvPr>
        </p:nvSpPr>
        <p:spPr/>
        <p:txBody>
          <a:bodyPr/>
          <a:lstStyle/>
          <a:p>
            <a:pPr lvl="1">
              <a:lnSpc>
                <a:spcPct val="150000"/>
              </a:lnSpc>
            </a:pPr>
            <a:r>
              <a:rPr lang="en-US" dirty="0" smtClean="0">
                <a:latin typeface="Times New Roman" panose="02020603050405020304" pitchFamily="18" charset="0"/>
                <a:cs typeface="Times New Roman" panose="02020603050405020304" pitchFamily="18" charset="0"/>
              </a:rPr>
              <a:t>Time pressure</a:t>
            </a:r>
          </a:p>
          <a:p>
            <a:pPr lvl="1">
              <a:lnSpc>
                <a:spcPct val="150000"/>
              </a:lnSpc>
            </a:pPr>
            <a:r>
              <a:rPr lang="en-US" dirty="0" smtClean="0">
                <a:latin typeface="Times New Roman" panose="02020603050405020304" pitchFamily="18" charset="0"/>
                <a:cs typeface="Times New Roman" panose="02020603050405020304" pitchFamily="18" charset="0"/>
              </a:rPr>
              <a:t>Heavy workload</a:t>
            </a:r>
          </a:p>
          <a:p>
            <a:pPr lvl="1">
              <a:lnSpc>
                <a:spcPct val="150000"/>
              </a:lnSpc>
            </a:pPr>
            <a:r>
              <a:rPr lang="en-US" dirty="0" smtClean="0">
                <a:latin typeface="Times New Roman" panose="02020603050405020304" pitchFamily="18" charset="0"/>
                <a:cs typeface="Times New Roman" panose="02020603050405020304" pitchFamily="18" charset="0"/>
              </a:rPr>
              <a:t>A cynical view on the effectiveness of empathy</a:t>
            </a:r>
          </a:p>
          <a:p>
            <a:pPr lvl="1">
              <a:lnSpc>
                <a:spcPct val="150000"/>
              </a:lnSpc>
            </a:pPr>
            <a:r>
              <a:rPr lang="en-US" dirty="0" smtClean="0">
                <a:latin typeface="Times New Roman" panose="02020603050405020304" pitchFamily="18" charset="0"/>
                <a:cs typeface="Times New Roman" panose="02020603050405020304" pitchFamily="18" charset="0"/>
              </a:rPr>
              <a:t>Lack of skill</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8536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This is the “Art of Medicine”</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0" y="1936081"/>
            <a:ext cx="6286500" cy="392430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7701232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4003" y="1408176"/>
            <a:ext cx="8313069" cy="3169692"/>
          </a:xfrm>
        </p:spPr>
        <p:txBody>
          <a:bodyPr anchor="ctr">
            <a:noAutofit/>
            <a:scene3d>
              <a:camera prst="orthographicFront"/>
              <a:lightRig rig="soft" dir="t">
                <a:rot lat="0" lon="0" rev="15600000"/>
              </a:lightRig>
            </a:scene3d>
            <a:sp3d extrusionH="57150" prstMaterial="softEdge">
              <a:bevelT w="25400" h="38100"/>
            </a:sp3d>
          </a:bodyPr>
          <a:lstStyle/>
          <a:p>
            <a:r>
              <a:rPr lang="en-US" sz="8000" b="1" dirty="0">
                <a:ln/>
                <a:latin typeface="Kunstler Script" panose="030304020206070D0D06" pitchFamily="66" charset="0"/>
              </a:rPr>
              <a:t>Thanks for your attention</a:t>
            </a:r>
          </a:p>
        </p:txBody>
      </p:sp>
      <p:sp>
        <p:nvSpPr>
          <p:cNvPr id="5" name="Subtitle 4"/>
          <p:cNvSpPr>
            <a:spLocks noGrp="1"/>
          </p:cNvSpPr>
          <p:nvPr>
            <p:ph type="subTitle" idx="1"/>
          </p:nvPr>
        </p:nvSpPr>
        <p:spPr>
          <a:xfrm>
            <a:off x="-151463" y="3854954"/>
            <a:ext cx="9144000" cy="1110639"/>
          </a:xfrm>
        </p:spPr>
        <p:txBody>
          <a:bodyPr anchor="ctr">
            <a:normAutofit/>
          </a:bodyPr>
          <a:lstStyle/>
          <a:p>
            <a:r>
              <a:rPr lang="en-US" sz="4400" b="1" dirty="0" smtClean="0">
                <a:latin typeface="Kunstler Script" panose="030304020206070D0D06" pitchFamily="66" charset="0"/>
              </a:rPr>
              <a:t>August 2019</a:t>
            </a:r>
          </a:p>
        </p:txBody>
      </p:sp>
    </p:spTree>
    <p:extLst>
      <p:ext uri="{BB962C8B-B14F-4D97-AF65-F5344CB8AC3E}">
        <p14:creationId xmlns:p14="http://schemas.microsoft.com/office/powerpoint/2010/main" val="39479263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0062"/>
            <a:ext cx="7886700" cy="1325563"/>
          </a:xfrm>
        </p:spPr>
        <p:txBody>
          <a:bodyPr>
            <a:normAutofit/>
          </a:bodyPr>
          <a:lstStyle/>
          <a:p>
            <a:r>
              <a:rPr lang="en-US" sz="4000" dirty="0" smtClean="0">
                <a:latin typeface="Times New Roman" panose="02020603050405020304" pitchFamily="18" charset="0"/>
                <a:cs typeface="Times New Roman" panose="02020603050405020304" pitchFamily="18" charset="0"/>
              </a:rPr>
              <a:t>Communication Style</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Empathizing</a:t>
            </a:r>
          </a:p>
          <a:p>
            <a:r>
              <a:rPr lang="en-US" b="1" dirty="0" smtClean="0">
                <a:latin typeface="Times New Roman" panose="02020603050405020304" pitchFamily="18" charset="0"/>
                <a:cs typeface="Times New Roman" panose="02020603050405020304" pitchFamily="18" charset="0"/>
              </a:rPr>
              <a:t>Using active listening techniques</a:t>
            </a:r>
          </a:p>
          <a:p>
            <a:pPr lvl="1"/>
            <a:r>
              <a:rPr lang="en-US" b="1" dirty="0" smtClean="0">
                <a:latin typeface="Times New Roman" panose="02020603050405020304" pitchFamily="18" charset="0"/>
                <a:cs typeface="Times New Roman" panose="02020603050405020304" pitchFamily="18" charset="0"/>
              </a:rPr>
              <a:t>Open-ended questions</a:t>
            </a:r>
          </a:p>
          <a:p>
            <a:pPr lvl="1"/>
            <a:r>
              <a:rPr lang="en-US" b="1" dirty="0" smtClean="0">
                <a:latin typeface="Times New Roman" panose="02020603050405020304" pitchFamily="18" charset="0"/>
                <a:cs typeface="Times New Roman" panose="02020603050405020304" pitchFamily="18" charset="0"/>
              </a:rPr>
              <a:t>Reflective statements</a:t>
            </a:r>
          </a:p>
          <a:p>
            <a:r>
              <a:rPr lang="en-US" b="1" dirty="0" smtClean="0">
                <a:latin typeface="Times New Roman" panose="02020603050405020304" pitchFamily="18" charset="0"/>
                <a:cs typeface="Times New Roman" panose="02020603050405020304" pitchFamily="18" charset="0"/>
              </a:rPr>
              <a:t>Summarizing what the patient said</a:t>
            </a:r>
            <a:endParaRPr lang="en-US" b="1" dirty="0">
              <a:latin typeface="Times New Roman" panose="02020603050405020304" pitchFamily="18" charset="0"/>
              <a:cs typeface="Times New Roman" panose="02020603050405020304" pitchFamily="18" charset="0"/>
            </a:endParaRPr>
          </a:p>
        </p:txBody>
      </p:sp>
      <p:sp>
        <p:nvSpPr>
          <p:cNvPr id="4" name="Rectangle 3"/>
          <p:cNvSpPr/>
          <p:nvPr/>
        </p:nvSpPr>
        <p:spPr>
          <a:xfrm>
            <a:off x="200297" y="6211669"/>
            <a:ext cx="8943703" cy="553998"/>
          </a:xfrm>
          <a:prstGeom prst="rect">
            <a:avLst/>
          </a:prstGeom>
        </p:spPr>
        <p:txBody>
          <a:bodyPr wrap="square">
            <a:spAutoFit/>
          </a:bodyPr>
          <a:lstStyle/>
          <a:p>
            <a:r>
              <a:rPr lang="en-US" sz="1000" dirty="0">
                <a:latin typeface="Times New Roman" panose="02020603050405020304" pitchFamily="18" charset="0"/>
                <a:cs typeface="Times New Roman" panose="02020603050405020304" pitchFamily="18" charset="0"/>
              </a:rPr>
              <a:t>3. Comprehensive Medical Evaluation and Assessment of Comorbidities: Standards of Medical Care in Diabetes—2018. (2018). </a:t>
            </a:r>
            <a:r>
              <a:rPr lang="en-US" sz="1000" i="1" dirty="0">
                <a:latin typeface="Times New Roman" panose="02020603050405020304" pitchFamily="18" charset="0"/>
                <a:cs typeface="Times New Roman" panose="02020603050405020304" pitchFamily="18" charset="0"/>
              </a:rPr>
              <a:t>Diabetes care, 41</a:t>
            </a:r>
            <a:r>
              <a:rPr lang="en-US" sz="1000" dirty="0">
                <a:latin typeface="Times New Roman" panose="02020603050405020304" pitchFamily="18" charset="0"/>
                <a:cs typeface="Times New Roman" panose="02020603050405020304" pitchFamily="18" charset="0"/>
              </a:rPr>
              <a:t>(Supplement 1), S28-S37. doi:10.2337/dc18-S003</a:t>
            </a:r>
          </a:p>
          <a:p>
            <a:endParaRPr lang="en-US" sz="1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8798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Skills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(1) Active </a:t>
            </a:r>
            <a:r>
              <a:rPr lang="en-US" dirty="0" smtClean="0">
                <a:latin typeface="Times New Roman" panose="02020603050405020304" pitchFamily="18" charset="0"/>
                <a:cs typeface="Times New Roman" panose="02020603050405020304" pitchFamily="18" charset="0"/>
              </a:rPr>
              <a:t>listening</a:t>
            </a:r>
          </a:p>
          <a:p>
            <a:pPr lvl="1"/>
            <a:r>
              <a:rPr lang="en-US" dirty="0">
                <a:latin typeface="Times New Roman" panose="02020603050405020304" pitchFamily="18" charset="0"/>
                <a:cs typeface="Times New Roman" panose="02020603050405020304" pitchFamily="18" charset="0"/>
              </a:rPr>
              <a:t>Asking open-ended questions</a:t>
            </a:r>
            <a:r>
              <a:rPr lang="en-US" dirty="0" smtClean="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Making </a:t>
            </a:r>
            <a:r>
              <a:rPr lang="en-US" dirty="0" smtClean="0">
                <a:latin typeface="Times New Roman" panose="02020603050405020304" pitchFamily="18" charset="0"/>
                <a:cs typeface="Times New Roman" panose="02020603050405020304" pitchFamily="18" charset="0"/>
              </a:rPr>
              <a:t>reflections</a:t>
            </a:r>
          </a:p>
          <a:p>
            <a:pPr marL="0" indent="0">
              <a:buNone/>
            </a:pPr>
            <a:r>
              <a:rPr lang="en-US" dirty="0" smtClean="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Building </a:t>
            </a:r>
            <a:r>
              <a:rPr lang="en-US" dirty="0" smtClean="0">
                <a:latin typeface="Times New Roman" panose="02020603050405020304" pitchFamily="18" charset="0"/>
                <a:cs typeface="Times New Roman" panose="02020603050405020304" pitchFamily="18" charset="0"/>
              </a:rPr>
              <a:t>motivation</a:t>
            </a:r>
          </a:p>
          <a:p>
            <a:pPr lvl="1"/>
            <a:r>
              <a:rPr lang="en-US" dirty="0">
                <a:latin typeface="Times New Roman" panose="02020603050405020304" pitchFamily="18" charset="0"/>
                <a:cs typeface="Times New Roman" panose="02020603050405020304" pitchFamily="18" charset="0"/>
              </a:rPr>
              <a:t>Rolling with </a:t>
            </a:r>
            <a:r>
              <a:rPr lang="en-US" dirty="0" smtClean="0">
                <a:latin typeface="Times New Roman" panose="02020603050405020304" pitchFamily="18" charset="0"/>
                <a:cs typeface="Times New Roman" panose="02020603050405020304" pitchFamily="18" charset="0"/>
              </a:rPr>
              <a:t>resistance</a:t>
            </a:r>
          </a:p>
          <a:p>
            <a:pPr lvl="1"/>
            <a:r>
              <a:rPr lang="en-US" dirty="0">
                <a:latin typeface="Times New Roman" panose="02020603050405020304" pitchFamily="18" charset="0"/>
                <a:cs typeface="Times New Roman" panose="02020603050405020304" pitchFamily="18" charset="0"/>
              </a:rPr>
              <a:t>Clarifying personal </a:t>
            </a:r>
            <a:r>
              <a:rPr lang="en-US" dirty="0" smtClean="0">
                <a:latin typeface="Times New Roman" panose="02020603050405020304" pitchFamily="18" charset="0"/>
                <a:cs typeface="Times New Roman" panose="02020603050405020304" pitchFamily="18" charset="0"/>
              </a:rPr>
              <a:t>values</a:t>
            </a:r>
          </a:p>
          <a:p>
            <a:pPr lvl="1"/>
            <a:r>
              <a:rPr lang="en-US" dirty="0">
                <a:latin typeface="Times New Roman" panose="02020603050405020304" pitchFamily="18" charset="0"/>
                <a:cs typeface="Times New Roman" panose="02020603050405020304" pitchFamily="18" charset="0"/>
              </a:rPr>
              <a:t>Eliciting “change talk”</a:t>
            </a:r>
          </a:p>
          <a:p>
            <a:pPr marL="0" indent="0">
              <a:buNone/>
            </a:pPr>
            <a:r>
              <a:rPr lang="en-US" dirty="0" smtClean="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Facilitating behavior </a:t>
            </a:r>
            <a:r>
              <a:rPr lang="en-US" dirty="0" smtClean="0">
                <a:latin typeface="Times New Roman" panose="02020603050405020304" pitchFamily="18" charset="0"/>
                <a:cs typeface="Times New Roman" panose="02020603050405020304" pitchFamily="18" charset="0"/>
              </a:rPr>
              <a:t>change</a:t>
            </a:r>
          </a:p>
          <a:p>
            <a:pPr lvl="1"/>
            <a:r>
              <a:rPr lang="en-US" dirty="0">
                <a:latin typeface="Times New Roman" panose="02020603050405020304" pitchFamily="18" charset="0"/>
                <a:cs typeface="Times New Roman" panose="02020603050405020304" pitchFamily="18" charset="0"/>
              </a:rPr>
              <a:t>5-step goal-setting process. </a:t>
            </a:r>
            <a:endParaRPr lang="en-US" dirty="0" smtClean="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Making an I-SMART diabetes action plan</a:t>
            </a:r>
            <a:r>
              <a:rPr lang="en-US" dirty="0" smtClean="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Problem-solving</a:t>
            </a:r>
          </a:p>
        </p:txBody>
      </p:sp>
    </p:spTree>
    <p:extLst>
      <p:ext uri="{BB962C8B-B14F-4D97-AF65-F5344CB8AC3E}">
        <p14:creationId xmlns:p14="http://schemas.microsoft.com/office/powerpoint/2010/main" val="2802008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Active Listening Steps:</a:t>
            </a:r>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Look at the person, and stop other things you are doing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Be sincerely interested in what the other person is talking </a:t>
            </a:r>
            <a:r>
              <a:rPr lang="en-US" dirty="0" smtClean="0">
                <a:latin typeface="Times New Roman" panose="02020603050405020304" pitchFamily="18" charset="0"/>
                <a:cs typeface="Times New Roman" panose="02020603050405020304" pitchFamily="18" charset="0"/>
              </a:rPr>
              <a:t>about</a:t>
            </a:r>
          </a:p>
          <a:p>
            <a:pPr marL="0" indent="0">
              <a:buNone/>
            </a:pPr>
            <a:r>
              <a:rPr lang="en-US" dirty="0" smtClean="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Focus on feelings and </a:t>
            </a:r>
            <a:r>
              <a:rPr lang="en-US" dirty="0" smtClean="0">
                <a:latin typeface="Times New Roman" panose="02020603050405020304" pitchFamily="18" charset="0"/>
                <a:cs typeface="Times New Roman" panose="02020603050405020304" pitchFamily="18" charset="0"/>
              </a:rPr>
              <a:t>emotions</a:t>
            </a:r>
          </a:p>
          <a:p>
            <a:pPr marL="0" indent="0">
              <a:buNone/>
            </a:pPr>
            <a:r>
              <a:rPr lang="en-US" dirty="0" smtClean="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Ask open-ended </a:t>
            </a:r>
            <a:r>
              <a:rPr lang="en-US" dirty="0" smtClean="0">
                <a:latin typeface="Times New Roman" panose="02020603050405020304" pitchFamily="18" charset="0"/>
                <a:cs typeface="Times New Roman" panose="02020603050405020304" pitchFamily="18" charset="0"/>
              </a:rPr>
              <a:t>questions</a:t>
            </a:r>
          </a:p>
          <a:p>
            <a:pPr marL="0" indent="0">
              <a:buNone/>
            </a:pPr>
            <a:r>
              <a:rPr lang="en-US" dirty="0" smtClean="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 Make reflections (feelings and emotions)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 Be empathic and </a:t>
            </a:r>
            <a:r>
              <a:rPr lang="en-US" dirty="0" smtClean="0">
                <a:latin typeface="Times New Roman" panose="02020603050405020304" pitchFamily="18" charset="0"/>
                <a:cs typeface="Times New Roman" panose="02020603050405020304" pitchFamily="18" charset="0"/>
              </a:rPr>
              <a:t>non-judgmental</a:t>
            </a:r>
          </a:p>
          <a:p>
            <a:pPr marL="0" indent="0">
              <a:buNone/>
            </a:pPr>
            <a:r>
              <a:rPr lang="en-US" dirty="0" smtClean="0">
                <a:latin typeface="Times New Roman" panose="02020603050405020304" pitchFamily="18" charset="0"/>
                <a:cs typeface="Times New Roman" panose="02020603050405020304" pitchFamily="18" charset="0"/>
              </a:rPr>
              <a:t>7</a:t>
            </a:r>
            <a:r>
              <a:rPr lang="en-US" dirty="0">
                <a:latin typeface="Times New Roman" panose="02020603050405020304" pitchFamily="18" charset="0"/>
                <a:cs typeface="Times New Roman" panose="02020603050405020304" pitchFamily="18" charset="0"/>
              </a:rPr>
              <a:t>. Be aware of your own feelings and strong opinions, but avoid conveying them</a:t>
            </a:r>
          </a:p>
        </p:txBody>
      </p:sp>
    </p:spTree>
    <p:extLst>
      <p:ext uri="{BB962C8B-B14F-4D97-AF65-F5344CB8AC3E}">
        <p14:creationId xmlns:p14="http://schemas.microsoft.com/office/powerpoint/2010/main" val="1107903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Open vs Close Questions:</a:t>
            </a:r>
            <a:endParaRPr lang="en-US"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Close-ended question: </a:t>
            </a:r>
          </a:p>
        </p:txBody>
      </p:sp>
      <p:sp>
        <p:nvSpPr>
          <p:cNvPr id="3" name="Content Placeholder 2"/>
          <p:cNvSpPr>
            <a:spLocks noGrp="1"/>
          </p:cNvSpPr>
          <p:nvPr>
            <p:ph sz="half" idx="2"/>
          </p:nvPr>
        </p:nvSpPr>
        <p:spPr>
          <a:xfrm>
            <a:off x="112281" y="1690689"/>
            <a:ext cx="4385901" cy="3881361"/>
          </a:xfrm>
        </p:spPr>
        <p:txBody>
          <a:bodyPr anchor="ctr">
            <a:normAutofit/>
          </a:bodyPr>
          <a:lstStyle/>
          <a:p>
            <a:pPr marL="457200" lvl="1" indent="0">
              <a:buNone/>
            </a:pPr>
            <a:r>
              <a:rPr lang="en-US" sz="3200" dirty="0" smtClean="0">
                <a:latin typeface="Times New Roman" panose="02020603050405020304" pitchFamily="18" charset="0"/>
                <a:cs typeface="Times New Roman" panose="02020603050405020304" pitchFamily="18" charset="0"/>
              </a:rPr>
              <a:t>Do </a:t>
            </a:r>
            <a:r>
              <a:rPr lang="en-US" sz="3200" dirty="0">
                <a:latin typeface="Times New Roman" panose="02020603050405020304" pitchFamily="18" charset="0"/>
                <a:cs typeface="Times New Roman" panose="02020603050405020304" pitchFamily="18" charset="0"/>
              </a:rPr>
              <a:t>you inspect your feet every day? </a:t>
            </a:r>
            <a:endParaRPr lang="en-US" sz="3200" dirty="0" smtClean="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sz="quarter" idx="3"/>
          </p:nvPr>
        </p:nvSpPr>
        <p:spPr/>
        <p:txBody>
          <a:bodyPr/>
          <a:lstStyle/>
          <a:p>
            <a:r>
              <a:rPr lang="en-US" dirty="0">
                <a:latin typeface="Times New Roman" panose="02020603050405020304" pitchFamily="18" charset="0"/>
                <a:cs typeface="Times New Roman" panose="02020603050405020304" pitchFamily="18" charset="0"/>
              </a:rPr>
              <a:t>Open-ended question: </a:t>
            </a:r>
          </a:p>
        </p:txBody>
      </p:sp>
      <p:sp>
        <p:nvSpPr>
          <p:cNvPr id="4" name="Content Placeholder 3"/>
          <p:cNvSpPr>
            <a:spLocks noGrp="1"/>
          </p:cNvSpPr>
          <p:nvPr>
            <p:ph sz="quarter" idx="4"/>
          </p:nvPr>
        </p:nvSpPr>
        <p:spPr>
          <a:xfrm>
            <a:off x="4170556" y="1807428"/>
            <a:ext cx="4345985" cy="3684588"/>
          </a:xfrm>
        </p:spPr>
        <p:txBody>
          <a:bodyPr anchor="ctr">
            <a:normAutofit/>
          </a:bodyPr>
          <a:lstStyle/>
          <a:p>
            <a:pPr marL="457200" lvl="1" indent="0">
              <a:buNone/>
            </a:pPr>
            <a:r>
              <a:rPr lang="en-US" sz="3200" dirty="0" smtClean="0">
                <a:latin typeface="Times New Roman" panose="02020603050405020304" pitchFamily="18" charset="0"/>
                <a:cs typeface="Times New Roman" panose="02020603050405020304" pitchFamily="18" charset="0"/>
              </a:rPr>
              <a:t>Tell </a:t>
            </a:r>
            <a:r>
              <a:rPr lang="en-US" sz="3200" dirty="0">
                <a:latin typeface="Times New Roman" panose="02020603050405020304" pitchFamily="18" charset="0"/>
                <a:cs typeface="Times New Roman" panose="02020603050405020304" pitchFamily="18" charset="0"/>
              </a:rPr>
              <a:t>me about your foot </a:t>
            </a:r>
            <a:r>
              <a:rPr lang="en-US" sz="3200" dirty="0" smtClean="0">
                <a:latin typeface="Times New Roman" panose="02020603050405020304" pitchFamily="18" charset="0"/>
                <a:cs typeface="Times New Roman" panose="02020603050405020304" pitchFamily="18" charset="0"/>
              </a:rPr>
              <a:t>care</a:t>
            </a:r>
            <a:endParaRPr lang="en-US" sz="3200" dirty="0"/>
          </a:p>
        </p:txBody>
      </p:sp>
    </p:spTree>
    <p:extLst>
      <p:ext uri="{BB962C8B-B14F-4D97-AF65-F5344CB8AC3E}">
        <p14:creationId xmlns:p14="http://schemas.microsoft.com/office/powerpoint/2010/main" val="379297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0062"/>
            <a:ext cx="7886700" cy="1325563"/>
          </a:xfrm>
        </p:spPr>
        <p:txBody>
          <a:bodyPr>
            <a:normAutofit/>
          </a:bodyPr>
          <a:lstStyle/>
          <a:p>
            <a:r>
              <a:rPr lang="en-US" sz="4000" dirty="0" smtClean="0">
                <a:latin typeface="Times New Roman" panose="02020603050405020304" pitchFamily="18" charset="0"/>
                <a:cs typeface="Times New Roman" panose="02020603050405020304" pitchFamily="18" charset="0"/>
              </a:rPr>
              <a:t>Successful Medical Evaluation</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r>
              <a:rPr lang="en-US" dirty="0">
                <a:latin typeface="Times New Roman" panose="02020603050405020304" pitchFamily="18" charset="0"/>
                <a:cs typeface="Times New Roman" panose="02020603050405020304" pitchFamily="18" charset="0"/>
              </a:rPr>
              <a:t>A successful medical evaluation depends on beneficial interactions between the </a:t>
            </a:r>
            <a:r>
              <a:rPr lang="en-US" dirty="0" smtClean="0">
                <a:latin typeface="Times New Roman" panose="02020603050405020304" pitchFamily="18" charset="0"/>
                <a:cs typeface="Times New Roman" panose="02020603050405020304" pitchFamily="18" charset="0"/>
              </a:rPr>
              <a:t>patient</a:t>
            </a:r>
            <a:r>
              <a:rPr lang="fa-IR"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the care </a:t>
            </a:r>
            <a:r>
              <a:rPr lang="en-US" dirty="0" smtClean="0">
                <a:latin typeface="Times New Roman" panose="02020603050405020304" pitchFamily="18" charset="0"/>
                <a:cs typeface="Times New Roman" panose="02020603050405020304" pitchFamily="18" charset="0"/>
              </a:rPr>
              <a:t>team.</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305815" y="6176963"/>
            <a:ext cx="8943703" cy="246221"/>
          </a:xfrm>
          <a:prstGeom prst="rect">
            <a:avLst/>
          </a:prstGeom>
        </p:spPr>
        <p:txBody>
          <a:bodyPr wrap="square">
            <a:spAutoFit/>
          </a:bodyPr>
          <a:lstStyle/>
          <a:p>
            <a:r>
              <a:rPr lang="en-US" sz="1000" dirty="0" smtClean="0">
                <a:latin typeface="Times New Roman" panose="02020603050405020304" pitchFamily="18" charset="0"/>
                <a:cs typeface="Times New Roman" panose="02020603050405020304" pitchFamily="18" charset="0"/>
              </a:rPr>
              <a:t>Comprehensive </a:t>
            </a:r>
            <a:r>
              <a:rPr lang="en-US" sz="1000" dirty="0">
                <a:latin typeface="Times New Roman" panose="02020603050405020304" pitchFamily="18" charset="0"/>
                <a:cs typeface="Times New Roman" panose="02020603050405020304" pitchFamily="18" charset="0"/>
              </a:rPr>
              <a:t>Medical Evaluation and Assessment of Comorbidities: Standards of Medical Care in </a:t>
            </a:r>
            <a:r>
              <a:rPr lang="en-US" sz="1000" dirty="0" smtClean="0">
                <a:latin typeface="Times New Roman" panose="02020603050405020304" pitchFamily="18" charset="0"/>
                <a:cs typeface="Times New Roman" panose="02020603050405020304" pitchFamily="18" charset="0"/>
              </a:rPr>
              <a:t>Diabetes—2019. </a:t>
            </a:r>
            <a:r>
              <a:rPr lang="en-US" sz="1000" dirty="0">
                <a:latin typeface="Times New Roman" panose="02020603050405020304" pitchFamily="18" charset="0"/>
                <a:cs typeface="Times New Roman" panose="02020603050405020304" pitchFamily="18" charset="0"/>
              </a:rPr>
              <a:t>(</a:t>
            </a:r>
            <a:r>
              <a:rPr lang="en-US" sz="1000" dirty="0" smtClean="0">
                <a:latin typeface="Times New Roman" panose="02020603050405020304" pitchFamily="18" charset="0"/>
                <a:cs typeface="Times New Roman" panose="02020603050405020304" pitchFamily="18" charset="0"/>
              </a:rPr>
              <a:t>2019). </a:t>
            </a:r>
            <a:endParaRPr lang="en-US" sz="1000" i="1"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1550020" y="4001294"/>
            <a:ext cx="6282537" cy="578882"/>
          </a:xfrm>
          <a:prstGeom prst="roundRect">
            <a:avLst/>
          </a:prstGeom>
          <a:ln/>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en-US" sz="2800" dirty="0">
                <a:latin typeface="Times New Roman" panose="02020603050405020304" pitchFamily="18" charset="0"/>
                <a:cs typeface="Times New Roman" panose="02020603050405020304" pitchFamily="18" charset="0"/>
              </a:rPr>
              <a:t>Patient-centered Collaborative Care</a:t>
            </a:r>
            <a:endParaRPr lang="en-US" sz="2800" dirty="0"/>
          </a:p>
        </p:txBody>
      </p:sp>
    </p:spTree>
    <p:extLst>
      <p:ext uri="{BB962C8B-B14F-4D97-AF65-F5344CB8AC3E}">
        <p14:creationId xmlns:p14="http://schemas.microsoft.com/office/powerpoint/2010/main" val="33589481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Making Reflections:</a:t>
            </a:r>
            <a:endParaRPr lang="en-US"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Participant: </a:t>
            </a:r>
          </a:p>
        </p:txBody>
      </p:sp>
      <p:sp>
        <p:nvSpPr>
          <p:cNvPr id="3" name="Content Placeholder 2"/>
          <p:cNvSpPr>
            <a:spLocks noGrp="1"/>
          </p:cNvSpPr>
          <p:nvPr>
            <p:ph sz="half" idx="2"/>
          </p:nvPr>
        </p:nvSpPr>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Every </a:t>
            </a:r>
            <a:r>
              <a:rPr lang="en-US" dirty="0">
                <a:latin typeface="Times New Roman" panose="02020603050405020304" pitchFamily="18" charset="0"/>
                <a:cs typeface="Times New Roman" panose="02020603050405020304" pitchFamily="18" charset="0"/>
              </a:rPr>
              <a:t>time I leave the house, I have to remember to bring my insulin pen, my meter, and some hard candy just in case I have a low. Having diabetes is a full-time job. </a:t>
            </a:r>
            <a:endParaRPr lang="en-US" dirty="0" smtClean="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sz="quarter" idx="3"/>
          </p:nvPr>
        </p:nvSpPr>
        <p:spPr/>
        <p:txBody>
          <a:bodyPr/>
          <a:lstStyle/>
          <a:p>
            <a:r>
              <a:rPr lang="en-US" dirty="0">
                <a:latin typeface="Times New Roman" panose="02020603050405020304" pitchFamily="18" charset="0"/>
                <a:cs typeface="Times New Roman" panose="02020603050405020304" pitchFamily="18" charset="0"/>
              </a:rPr>
              <a:t>You: </a:t>
            </a:r>
          </a:p>
        </p:txBody>
      </p:sp>
      <p:sp>
        <p:nvSpPr>
          <p:cNvPr id="4" name="Content Placeholder 3"/>
          <p:cNvSpPr>
            <a:spLocks noGrp="1"/>
          </p:cNvSpPr>
          <p:nvPr>
            <p:ph sz="quarter" idx="4"/>
          </p:nvPr>
        </p:nvSpPr>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sounds like you are feeling overwhelmed with all </a:t>
            </a:r>
            <a:r>
              <a:rPr lang="en-US" dirty="0" smtClean="0">
                <a:latin typeface="Times New Roman" panose="02020603050405020304" pitchFamily="18" charset="0"/>
                <a:cs typeface="Times New Roman" panose="02020603050405020304" pitchFamily="18" charset="0"/>
              </a:rPr>
              <a:t>the responsibilities </a:t>
            </a:r>
            <a:r>
              <a:rPr lang="en-US" dirty="0">
                <a:latin typeface="Times New Roman" panose="02020603050405020304" pitchFamily="18" charset="0"/>
                <a:cs typeface="Times New Roman" panose="02020603050405020304" pitchFamily="18" charset="0"/>
              </a:rPr>
              <a:t>you have because of your diabetes.</a:t>
            </a:r>
          </a:p>
          <a:p>
            <a:endParaRPr lang="en-US" dirty="0"/>
          </a:p>
        </p:txBody>
      </p:sp>
    </p:spTree>
    <p:extLst>
      <p:ext uri="{BB962C8B-B14F-4D97-AF65-F5344CB8AC3E}">
        <p14:creationId xmlns:p14="http://schemas.microsoft.com/office/powerpoint/2010/main" val="263082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Rolling with </a:t>
            </a:r>
            <a:r>
              <a:rPr lang="en-US" dirty="0" smtClean="0">
                <a:latin typeface="Times New Roman" panose="02020603050405020304" pitchFamily="18" charset="0"/>
                <a:cs typeface="Times New Roman" panose="02020603050405020304" pitchFamily="18" charset="0"/>
              </a:rPr>
              <a:t>resistance</a:t>
            </a:r>
            <a:endParaRPr lang="en-US" dirty="0"/>
          </a:p>
        </p:txBody>
      </p:sp>
      <p:sp>
        <p:nvSpPr>
          <p:cNvPr id="4" name="Text Placeholder 3"/>
          <p:cNvSpPr>
            <a:spLocks noGrp="1"/>
          </p:cNvSpPr>
          <p:nvPr>
            <p:ph type="body" idx="1"/>
          </p:nvPr>
        </p:nvSpPr>
        <p:spPr/>
        <p:txBody>
          <a:bodyPr/>
          <a:lstStyle/>
          <a:p>
            <a:r>
              <a:rPr lang="en-US" dirty="0"/>
              <a:t>Participant</a:t>
            </a:r>
          </a:p>
        </p:txBody>
      </p:sp>
      <p:sp>
        <p:nvSpPr>
          <p:cNvPr id="3" name="Content Placeholder 2"/>
          <p:cNvSpPr>
            <a:spLocks noGrp="1"/>
          </p:cNvSpPr>
          <p:nvPr>
            <p:ph sz="half" idx="2"/>
          </p:nvPr>
        </p:nvSpPr>
        <p:spPr/>
        <p:txBody>
          <a:bodyPr>
            <a:normAutofit/>
          </a:bodyPr>
          <a:lstStyle/>
          <a:p>
            <a:pPr marL="0" indent="0">
              <a:buNone/>
            </a:pPr>
            <a:r>
              <a:rPr lang="en-US" dirty="0" smtClean="0"/>
              <a:t>My </a:t>
            </a:r>
            <a:r>
              <a:rPr lang="en-US" dirty="0"/>
              <a:t>doctor wants me to start insulin, but there is no way I am going to give myself shots everyday</a:t>
            </a:r>
            <a:r>
              <a:rPr lang="en-US" dirty="0" smtClean="0"/>
              <a:t>.</a:t>
            </a:r>
          </a:p>
        </p:txBody>
      </p:sp>
      <p:sp>
        <p:nvSpPr>
          <p:cNvPr id="5" name="Text Placeholder 4"/>
          <p:cNvSpPr>
            <a:spLocks noGrp="1"/>
          </p:cNvSpPr>
          <p:nvPr>
            <p:ph type="body" sz="quarter" idx="3"/>
          </p:nvPr>
        </p:nvSpPr>
        <p:spPr/>
        <p:txBody>
          <a:bodyPr/>
          <a:lstStyle/>
          <a:p>
            <a:r>
              <a:rPr lang="en-US" dirty="0"/>
              <a:t>You</a:t>
            </a:r>
          </a:p>
        </p:txBody>
      </p:sp>
      <p:sp>
        <p:nvSpPr>
          <p:cNvPr id="6" name="Content Placeholder 5"/>
          <p:cNvSpPr>
            <a:spLocks noGrp="1"/>
          </p:cNvSpPr>
          <p:nvPr>
            <p:ph sz="quarter" idx="4"/>
          </p:nvPr>
        </p:nvSpPr>
        <p:spPr/>
        <p:txBody>
          <a:bodyPr/>
          <a:lstStyle/>
          <a:p>
            <a:pPr marL="0" indent="0">
              <a:buNone/>
            </a:pPr>
            <a:r>
              <a:rPr lang="en-US" dirty="0"/>
              <a:t>Going on insulin is a hard transition for people. Maybe you just are not ready to make that change.</a:t>
            </a:r>
          </a:p>
          <a:p>
            <a:endParaRPr lang="en-US" dirty="0"/>
          </a:p>
        </p:txBody>
      </p:sp>
    </p:spTree>
    <p:extLst>
      <p:ext uri="{BB962C8B-B14F-4D97-AF65-F5344CB8AC3E}">
        <p14:creationId xmlns:p14="http://schemas.microsoft.com/office/powerpoint/2010/main" val="665555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Change Talk</a:t>
            </a:r>
            <a:endParaRPr lang="en-US" dirty="0"/>
          </a:p>
        </p:txBody>
      </p:sp>
      <p:sp>
        <p:nvSpPr>
          <p:cNvPr id="3" name="Content Placeholder 2"/>
          <p:cNvSpPr>
            <a:spLocks noGrp="1"/>
          </p:cNvSpPr>
          <p:nvPr>
            <p:ph sz="half" idx="1"/>
          </p:nvPr>
        </p:nvSpPr>
        <p:spPr/>
        <p:txBody>
          <a:bodyPr>
            <a:normAutofit fontScale="92500"/>
          </a:bodyPr>
          <a:lstStyle/>
          <a:p>
            <a:r>
              <a:rPr lang="en-US" dirty="0"/>
              <a:t>On a scale of 1 to 10 (with 10 being the highest), how motivated or interested are you in [insert behavior change]? </a:t>
            </a:r>
            <a:endParaRPr lang="en-US" dirty="0" smtClean="0"/>
          </a:p>
          <a:p>
            <a:r>
              <a:rPr lang="en-US" dirty="0" smtClean="0"/>
              <a:t>On </a:t>
            </a:r>
            <a:r>
              <a:rPr lang="en-US" dirty="0"/>
              <a:t>a scale of 1 to 10 (with 10 being the highest), assuming you want to, how confident are you that you can [insert behavior change]? </a:t>
            </a:r>
            <a:endParaRPr lang="en-US" dirty="0" smtClean="0"/>
          </a:p>
        </p:txBody>
      </p:sp>
      <p:sp>
        <p:nvSpPr>
          <p:cNvPr id="4" name="Content Placeholder 3"/>
          <p:cNvSpPr>
            <a:spLocks noGrp="1"/>
          </p:cNvSpPr>
          <p:nvPr>
            <p:ph sz="half" idx="2"/>
          </p:nvPr>
        </p:nvSpPr>
        <p:spPr/>
        <p:txBody>
          <a:bodyPr>
            <a:normAutofit fontScale="92500"/>
          </a:bodyPr>
          <a:lstStyle/>
          <a:p>
            <a:r>
              <a:rPr lang="en-US" b="1" dirty="0"/>
              <a:t>Follow-up probes: </a:t>
            </a:r>
          </a:p>
          <a:p>
            <a:r>
              <a:rPr lang="en-US" dirty="0"/>
              <a:t>Why did you not choose a lower number (to elicit positive statements)? Why did you not choose a higher number 8 (to elicit barriers)? What would it take for you to move to a 9 or 10?</a:t>
            </a:r>
          </a:p>
          <a:p>
            <a:endParaRPr lang="en-US" dirty="0"/>
          </a:p>
        </p:txBody>
      </p:sp>
    </p:spTree>
    <p:extLst>
      <p:ext uri="{BB962C8B-B14F-4D97-AF65-F5344CB8AC3E}">
        <p14:creationId xmlns:p14="http://schemas.microsoft.com/office/powerpoint/2010/main" val="1151731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5 Step Behavioral Goal Setting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b="1" dirty="0"/>
              <a:t>Step I: Exploring the problem or </a:t>
            </a:r>
            <a:r>
              <a:rPr lang="en-US" b="1" dirty="0" smtClean="0"/>
              <a:t>issue</a:t>
            </a:r>
          </a:p>
          <a:p>
            <a:r>
              <a:rPr lang="en-US" dirty="0" smtClean="0"/>
              <a:t>What </a:t>
            </a:r>
            <a:r>
              <a:rPr lang="en-US" dirty="0"/>
              <a:t>is the one thing you would like to change about yourself</a:t>
            </a:r>
            <a:r>
              <a:rPr lang="en-US" dirty="0" smtClean="0"/>
              <a:t>?</a:t>
            </a:r>
            <a:endParaRPr lang="en-US" dirty="0"/>
          </a:p>
          <a:p>
            <a:r>
              <a:rPr lang="en-US" dirty="0" smtClean="0"/>
              <a:t>Can </a:t>
            </a:r>
            <a:r>
              <a:rPr lang="en-US" dirty="0"/>
              <a:t>you think of some specific examples?</a:t>
            </a:r>
          </a:p>
          <a:p>
            <a:r>
              <a:rPr lang="en-US" dirty="0" smtClean="0"/>
              <a:t>Please </a:t>
            </a:r>
            <a:r>
              <a:rPr lang="en-US" dirty="0"/>
              <a:t>tell me more about that.</a:t>
            </a:r>
          </a:p>
        </p:txBody>
      </p:sp>
    </p:spTree>
    <p:extLst>
      <p:ext uri="{BB962C8B-B14F-4D97-AF65-F5344CB8AC3E}">
        <p14:creationId xmlns:p14="http://schemas.microsoft.com/office/powerpoint/2010/main" val="297310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5 Step Behavioral Goal Setting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Step 2: Clarifying feelings and </a:t>
            </a:r>
            <a:r>
              <a:rPr lang="en-US" b="1" dirty="0" smtClean="0">
                <a:latin typeface="Times New Roman" panose="02020603050405020304" pitchFamily="18" charset="0"/>
                <a:cs typeface="Times New Roman" panose="02020603050405020304" pitchFamily="18" charset="0"/>
              </a:rPr>
              <a:t>meaning</a:t>
            </a:r>
          </a:p>
          <a:p>
            <a:r>
              <a:rPr lang="en-US" dirty="0" smtClean="0">
                <a:latin typeface="Times New Roman" panose="02020603050405020304" pitchFamily="18" charset="0"/>
                <a:cs typeface="Times New Roman" panose="02020603050405020304" pitchFamily="18" charset="0"/>
              </a:rPr>
              <a:t>What </a:t>
            </a:r>
            <a:r>
              <a:rPr lang="en-US" dirty="0">
                <a:latin typeface="Times New Roman" panose="02020603050405020304" pitchFamily="18" charset="0"/>
                <a:cs typeface="Times New Roman" panose="02020603050405020304" pitchFamily="18" charset="0"/>
              </a:rPr>
              <a:t>are your thoughts about this?</a:t>
            </a:r>
          </a:p>
          <a:p>
            <a:r>
              <a:rPr lang="en-US" dirty="0" smtClean="0">
                <a:latin typeface="Times New Roman" panose="02020603050405020304" pitchFamily="18" charset="0"/>
                <a:cs typeface="Times New Roman" panose="02020603050405020304" pitchFamily="18" charset="0"/>
              </a:rPr>
              <a:t>Are </a:t>
            </a:r>
            <a:r>
              <a:rPr lang="en-US" dirty="0">
                <a:latin typeface="Times New Roman" panose="02020603050405020304" pitchFamily="18" charset="0"/>
                <a:cs typeface="Times New Roman" panose="02020603050405020304" pitchFamily="18" charset="0"/>
              </a:rPr>
              <a:t>you feeling (insert feeling) because (</a:t>
            </a:r>
            <a:r>
              <a:rPr lang="en-US" dirty="0" smtClean="0">
                <a:latin typeface="Times New Roman" panose="02020603050405020304" pitchFamily="18" charset="0"/>
                <a:cs typeface="Times New Roman" panose="02020603050405020304" pitchFamily="18" charset="0"/>
              </a:rPr>
              <a:t>insert meaning</a:t>
            </a:r>
            <a:r>
              <a:rPr lang="en-US" dirty="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How </a:t>
            </a:r>
            <a:r>
              <a:rPr lang="en-US" dirty="0">
                <a:latin typeface="Times New Roman" panose="02020603050405020304" pitchFamily="18" charset="0"/>
                <a:cs typeface="Times New Roman" panose="02020603050405020304" pitchFamily="18" charset="0"/>
              </a:rPr>
              <a:t>will you feel if this doesn’t change?</a:t>
            </a:r>
          </a:p>
        </p:txBody>
      </p:sp>
    </p:spTree>
    <p:extLst>
      <p:ext uri="{BB962C8B-B14F-4D97-AF65-F5344CB8AC3E}">
        <p14:creationId xmlns:p14="http://schemas.microsoft.com/office/powerpoint/2010/main" val="819267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latin typeface="Times New Roman" panose="02020603050405020304" pitchFamily="18" charset="0"/>
                <a:cs typeface="Times New Roman" panose="02020603050405020304" pitchFamily="18" charset="0"/>
              </a:rPr>
              <a:t>5 Step Behavioral Goal Setting</a:t>
            </a:r>
            <a:endParaRPr lang="en-US" sz="2800" dirty="0">
              <a:latin typeface="Times New Roman" panose="02020603050405020304" pitchFamily="18" charset="0"/>
              <a:cs typeface="Times New Roman" panose="02020603050405020304"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4913" b="4913"/>
          <a:stretch>
            <a:fillRect/>
          </a:stretch>
        </p:blipFill>
        <p:spPr>
          <a:xfrm>
            <a:off x="3490332" y="753251"/>
            <a:ext cx="5427653" cy="5714299"/>
          </a:xfrm>
        </p:spPr>
      </p:pic>
      <p:sp>
        <p:nvSpPr>
          <p:cNvPr id="3" name="Content Placeholder 2"/>
          <p:cNvSpPr>
            <a:spLocks noGrp="1"/>
          </p:cNvSpPr>
          <p:nvPr>
            <p:ph type="body" sz="half" idx="2"/>
          </p:nvPr>
        </p:nvSpPr>
        <p:spPr/>
        <p:txBody>
          <a:bodyPr anchor="ctr">
            <a:normAutofit/>
          </a:bodyPr>
          <a:lstStyle/>
          <a:p>
            <a:pPr marL="0" indent="0" algn="ctr">
              <a:buNone/>
            </a:pPr>
            <a:r>
              <a:rPr lang="en-US" sz="2800" b="1" dirty="0" smtClean="0">
                <a:latin typeface="Times New Roman" panose="02020603050405020304" pitchFamily="18" charset="0"/>
                <a:cs typeface="Times New Roman" panose="02020603050405020304" pitchFamily="18" charset="0"/>
              </a:rPr>
              <a:t>Step 3: Developing a long-term goal</a:t>
            </a:r>
          </a:p>
        </p:txBody>
      </p:sp>
    </p:spTree>
    <p:extLst>
      <p:ext uri="{BB962C8B-B14F-4D97-AF65-F5344CB8AC3E}">
        <p14:creationId xmlns:p14="http://schemas.microsoft.com/office/powerpoint/2010/main" val="380209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600200"/>
          </a:xfrm>
        </p:spPr>
        <p:txBody>
          <a:bodyPr anchor="ctr">
            <a:normAutofit fontScale="90000"/>
          </a:bodyPr>
          <a:lstStyle/>
          <a:p>
            <a:pPr algn="ctr"/>
            <a:r>
              <a:rPr lang="en-US" sz="4000" dirty="0">
                <a:latin typeface="Times New Roman" panose="02020603050405020304" pitchFamily="18" charset="0"/>
                <a:cs typeface="Times New Roman" panose="02020603050405020304" pitchFamily="18" charset="0"/>
              </a:rPr>
              <a:t>5 Step Behavioral Goal Setting</a:t>
            </a:r>
            <a:endParaRPr lang="en-US" sz="4000" b="1"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type="pic"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26" r="426"/>
          <a:stretch>
            <a:fillRect/>
          </a:stretch>
        </p:blipFill>
        <p:spPr/>
      </p:pic>
      <p:sp>
        <p:nvSpPr>
          <p:cNvPr id="8" name="Text Placeholder 7"/>
          <p:cNvSpPr>
            <a:spLocks noGrp="1"/>
          </p:cNvSpPr>
          <p:nvPr>
            <p:ph type="body" sz="half" idx="2"/>
          </p:nvPr>
        </p:nvSpPr>
        <p:spPr>
          <a:xfrm>
            <a:off x="629841" y="2057400"/>
            <a:ext cx="3257550" cy="3811588"/>
          </a:xfrm>
        </p:spPr>
        <p:txBody>
          <a:bodyPr anchor="ctr">
            <a:normAutofit/>
          </a:bodyPr>
          <a:lstStyle/>
          <a:p>
            <a:pPr algn="ctr"/>
            <a:r>
              <a:rPr lang="en-US" sz="2800" b="1" dirty="0">
                <a:latin typeface="Times New Roman" panose="02020603050405020304" pitchFamily="18" charset="0"/>
                <a:cs typeface="Times New Roman" panose="02020603050405020304" pitchFamily="18" charset="0"/>
              </a:rPr>
              <a:t>Step 4:</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I-SMART </a:t>
            </a:r>
            <a:endParaRPr lang="en-US" sz="2800" dirty="0"/>
          </a:p>
        </p:txBody>
      </p:sp>
    </p:spTree>
    <p:extLst>
      <p:ext uri="{BB962C8B-B14F-4D97-AF65-F5344CB8AC3E}">
        <p14:creationId xmlns:p14="http://schemas.microsoft.com/office/powerpoint/2010/main" val="1926939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304"/>
            <a:ext cx="2949178" cy="1600200"/>
          </a:xfrm>
        </p:spPr>
        <p:txBody>
          <a:bodyPr anchor="ctr">
            <a:normAutofit fontScale="90000"/>
          </a:bodyPr>
          <a:lstStyle/>
          <a:p>
            <a:pPr algn="ctr"/>
            <a:r>
              <a:rPr lang="en-US" sz="4000" dirty="0">
                <a:latin typeface="Times New Roman" panose="02020603050405020304" pitchFamily="18" charset="0"/>
                <a:cs typeface="Times New Roman" panose="02020603050405020304" pitchFamily="18" charset="0"/>
              </a:rPr>
              <a:t>5 Step Behavioral Goal Setting</a:t>
            </a:r>
            <a:endParaRPr lang="en-US" sz="4000"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nchor="ctr">
            <a:normAutofit/>
          </a:bodyPr>
          <a:lstStyle/>
          <a:p>
            <a:r>
              <a:rPr lang="en-US" sz="2800" dirty="0"/>
              <a:t>How did it go this week with the experiment you chose</a:t>
            </a:r>
            <a:r>
              <a:rPr lang="en-US" sz="2800" dirty="0" smtClean="0"/>
              <a:t>?</a:t>
            </a:r>
          </a:p>
          <a:p>
            <a:r>
              <a:rPr lang="en-US" sz="2800" dirty="0" smtClean="0"/>
              <a:t> </a:t>
            </a:r>
            <a:r>
              <a:rPr lang="en-US" sz="2800" dirty="0"/>
              <a:t>What did you </a:t>
            </a:r>
            <a:r>
              <a:rPr lang="en-US" sz="2800" dirty="0" smtClean="0"/>
              <a:t>learn from </a:t>
            </a:r>
            <a:r>
              <a:rPr lang="en-US" sz="2800" dirty="0"/>
              <a:t>the experience</a:t>
            </a:r>
          </a:p>
        </p:txBody>
      </p:sp>
      <p:sp>
        <p:nvSpPr>
          <p:cNvPr id="8" name="Text Placeholder 7"/>
          <p:cNvSpPr>
            <a:spLocks noGrp="1"/>
          </p:cNvSpPr>
          <p:nvPr>
            <p:ph type="body" sz="half" idx="2"/>
          </p:nvPr>
        </p:nvSpPr>
        <p:spPr/>
        <p:txBody>
          <a:bodyPr anchor="ctr">
            <a:normAutofit/>
          </a:bodyPr>
          <a:lstStyle/>
          <a:p>
            <a:pPr algn="ctr"/>
            <a:r>
              <a:rPr lang="en-US" sz="3200" b="1" dirty="0" smtClean="0">
                <a:latin typeface="Times New Roman" panose="02020603050405020304" pitchFamily="18" charset="0"/>
                <a:cs typeface="Times New Roman" panose="02020603050405020304" pitchFamily="18" charset="0"/>
              </a:rPr>
              <a:t>Step 5:</a:t>
            </a:r>
            <a:br>
              <a:rPr lang="en-US"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 Evaluation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468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64" t="11191" r="33371" b="1318"/>
          <a:stretch/>
        </p:blipFill>
        <p:spPr>
          <a:xfrm>
            <a:off x="902362" y="1467860"/>
            <a:ext cx="6629401" cy="4509877"/>
          </a:xfrm>
          <a:prstGeom prst="rect">
            <a:avLst/>
          </a:prstGeom>
        </p:spPr>
      </p:pic>
      <p:sp>
        <p:nvSpPr>
          <p:cNvPr id="10" name="Title 9"/>
          <p:cNvSpPr>
            <a:spLocks noGrp="1"/>
          </p:cNvSpPr>
          <p:nvPr>
            <p:ph type="title"/>
          </p:nvPr>
        </p:nvSpPr>
        <p:spPr>
          <a:xfrm>
            <a:off x="206724" y="426140"/>
            <a:ext cx="8588086" cy="1325563"/>
          </a:xfrm>
        </p:spPr>
        <p:txBody>
          <a:bodyPr>
            <a:normAutofit/>
          </a:bodyPr>
          <a:lstStyle/>
          <a:p>
            <a:r>
              <a:rPr lang="en-US" sz="3600" dirty="0" smtClean="0">
                <a:latin typeface="Times New Roman" panose="02020603050405020304" pitchFamily="18" charset="0"/>
                <a:cs typeface="Times New Roman" panose="02020603050405020304" pitchFamily="18" charset="0"/>
              </a:rPr>
              <a:t>Comprehensive Diabetes Medical Evaluation</a:t>
            </a:r>
            <a:endParaRPr lang="en-US" sz="3600" dirty="0">
              <a:latin typeface="Times New Roman" panose="02020603050405020304" pitchFamily="18" charset="0"/>
              <a:cs typeface="Times New Roman" panose="02020603050405020304" pitchFamily="18" charset="0"/>
            </a:endParaRPr>
          </a:p>
        </p:txBody>
      </p:sp>
      <p:sp>
        <p:nvSpPr>
          <p:cNvPr id="4" name="Rectangle 3"/>
          <p:cNvSpPr/>
          <p:nvPr/>
        </p:nvSpPr>
        <p:spPr>
          <a:xfrm>
            <a:off x="171654" y="6307326"/>
            <a:ext cx="8710727" cy="400110"/>
          </a:xfrm>
          <a:prstGeom prst="rect">
            <a:avLst/>
          </a:prstGeom>
        </p:spPr>
        <p:txBody>
          <a:bodyPr wrap="square">
            <a:spAutoFit/>
          </a:bodyPr>
          <a:lstStyle/>
          <a:p>
            <a:pPr lvl="0"/>
            <a:r>
              <a:rPr lang="en-US" sz="1000" dirty="0">
                <a:solidFill>
                  <a:prstClr val="black"/>
                </a:solidFill>
                <a:latin typeface="Times New Roman" panose="02020603050405020304" pitchFamily="18" charset="0"/>
                <a:cs typeface="Times New Roman" panose="02020603050405020304" pitchFamily="18" charset="0"/>
              </a:rPr>
              <a:t>3. Comprehensive Medical Evaluation and Assessment of Comorbidities: Standards of Medical Care in Diabetes—2018. (2018). </a:t>
            </a:r>
            <a:r>
              <a:rPr lang="en-US" sz="1000" i="1" dirty="0">
                <a:solidFill>
                  <a:prstClr val="black"/>
                </a:solidFill>
                <a:latin typeface="Times New Roman" panose="02020603050405020304" pitchFamily="18" charset="0"/>
                <a:cs typeface="Times New Roman" panose="02020603050405020304" pitchFamily="18" charset="0"/>
              </a:rPr>
              <a:t>Diabetes care, 41</a:t>
            </a:r>
            <a:r>
              <a:rPr lang="en-US" sz="1000" dirty="0">
                <a:solidFill>
                  <a:prstClr val="black"/>
                </a:solidFill>
                <a:latin typeface="Times New Roman" panose="02020603050405020304" pitchFamily="18" charset="0"/>
                <a:cs typeface="Times New Roman" panose="02020603050405020304" pitchFamily="18" charset="0"/>
              </a:rPr>
              <a:t>(Supplement 1), S28-S37. doi:10.2337/dc18-S003</a:t>
            </a:r>
          </a:p>
        </p:txBody>
      </p:sp>
    </p:spTree>
    <p:extLst>
      <p:ext uri="{BB962C8B-B14F-4D97-AF65-F5344CB8AC3E}">
        <p14:creationId xmlns:p14="http://schemas.microsoft.com/office/powerpoint/2010/main" val="1882052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9658" y="739199"/>
            <a:ext cx="8525741" cy="1325563"/>
          </a:xfrm>
        </p:spPr>
        <p:txBody>
          <a:bodyPr/>
          <a:lstStyle/>
          <a:p>
            <a:r>
              <a:rPr lang="en-US" sz="3600" dirty="0">
                <a:solidFill>
                  <a:prstClr val="black"/>
                </a:solidFill>
                <a:latin typeface="Times New Roman" panose="02020603050405020304" pitchFamily="18" charset="0"/>
                <a:cs typeface="Times New Roman" panose="02020603050405020304" pitchFamily="18" charset="0"/>
              </a:rPr>
              <a:t>Comprehensive Diabetes Medical Evaluation</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601" r="31435"/>
          <a:stretch/>
        </p:blipFill>
        <p:spPr>
          <a:xfrm>
            <a:off x="731911" y="1980072"/>
            <a:ext cx="7841233" cy="4292268"/>
          </a:xfrm>
          <a:prstGeom prst="rect">
            <a:avLst/>
          </a:prstGeom>
        </p:spPr>
      </p:pic>
      <p:sp>
        <p:nvSpPr>
          <p:cNvPr id="5" name="Rectangle 4"/>
          <p:cNvSpPr/>
          <p:nvPr/>
        </p:nvSpPr>
        <p:spPr>
          <a:xfrm>
            <a:off x="171654" y="6307326"/>
            <a:ext cx="8710727" cy="400110"/>
          </a:xfrm>
          <a:prstGeom prst="rect">
            <a:avLst/>
          </a:prstGeom>
        </p:spPr>
        <p:txBody>
          <a:bodyPr wrap="square">
            <a:spAutoFit/>
          </a:bodyPr>
          <a:lstStyle/>
          <a:p>
            <a:pPr lvl="0"/>
            <a:r>
              <a:rPr lang="en-US" sz="1000" dirty="0">
                <a:solidFill>
                  <a:prstClr val="black"/>
                </a:solidFill>
                <a:latin typeface="Times New Roman" panose="02020603050405020304" pitchFamily="18" charset="0"/>
                <a:cs typeface="Times New Roman" panose="02020603050405020304" pitchFamily="18" charset="0"/>
              </a:rPr>
              <a:t>3. Comprehensive Medical Evaluation and Assessment of Comorbidities: Standards of Medical Care in Diabetes—2018. (2018). </a:t>
            </a:r>
            <a:r>
              <a:rPr lang="en-US" sz="1000" i="1" dirty="0">
                <a:solidFill>
                  <a:prstClr val="black"/>
                </a:solidFill>
                <a:latin typeface="Times New Roman" panose="02020603050405020304" pitchFamily="18" charset="0"/>
                <a:cs typeface="Times New Roman" panose="02020603050405020304" pitchFamily="18" charset="0"/>
              </a:rPr>
              <a:t>Diabetes care, 41</a:t>
            </a:r>
            <a:r>
              <a:rPr lang="en-US" sz="1000" dirty="0">
                <a:solidFill>
                  <a:prstClr val="black"/>
                </a:solidFill>
                <a:latin typeface="Times New Roman" panose="02020603050405020304" pitchFamily="18" charset="0"/>
                <a:cs typeface="Times New Roman" panose="02020603050405020304" pitchFamily="18" charset="0"/>
              </a:rPr>
              <a:t>(Supplement 1), S28-S37. doi:10.2337/dc18-S003</a:t>
            </a:r>
          </a:p>
        </p:txBody>
      </p:sp>
    </p:spTree>
    <p:extLst>
      <p:ext uri="{BB962C8B-B14F-4D97-AF65-F5344CB8AC3E}">
        <p14:creationId xmlns:p14="http://schemas.microsoft.com/office/powerpoint/2010/main" val="176199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57" y="157021"/>
            <a:ext cx="7886700" cy="1325563"/>
          </a:xfrm>
        </p:spPr>
        <p:txBody>
          <a:bodyPr>
            <a:normAutofit/>
          </a:bodyPr>
          <a:lstStyle/>
          <a:p>
            <a:pPr algn="ctr"/>
            <a:r>
              <a:rPr lang="en-US" sz="3600" dirty="0" smtClean="0">
                <a:latin typeface="Times New Roman" panose="02020603050405020304" pitchFamily="18" charset="0"/>
                <a:cs typeface="Times New Roman" panose="02020603050405020304" pitchFamily="18" charset="0"/>
              </a:rPr>
              <a:t>Patient-Centered Care</a:t>
            </a:r>
            <a:endParaRPr lang="en-US" sz="36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3961" y="1202986"/>
            <a:ext cx="8036078" cy="5408793"/>
          </a:xfrm>
        </p:spPr>
      </p:pic>
      <p:sp>
        <p:nvSpPr>
          <p:cNvPr id="7" name="Rectangle 6"/>
          <p:cNvSpPr/>
          <p:nvPr/>
        </p:nvSpPr>
        <p:spPr>
          <a:xfrm>
            <a:off x="66215" y="6611779"/>
            <a:ext cx="8365184" cy="246221"/>
          </a:xfrm>
          <a:prstGeom prst="rect">
            <a:avLst/>
          </a:prstGeom>
        </p:spPr>
        <p:txBody>
          <a:bodyPr wrap="square">
            <a:spAutoFit/>
          </a:bodyPr>
          <a:lstStyle/>
          <a:p>
            <a:pPr lvl="0"/>
            <a:r>
              <a:rPr lang="en-US" sz="1000" dirty="0">
                <a:solidFill>
                  <a:prstClr val="black"/>
                </a:solidFill>
                <a:latin typeface="Times New Roman" panose="02020603050405020304" pitchFamily="18" charset="0"/>
                <a:cs typeface="Times New Roman" panose="02020603050405020304" pitchFamily="18" charset="0"/>
              </a:rPr>
              <a:t>Comprehensive Medical Evaluation and Assessment of Comorbidities: Standards of Medical Care in Diabetes—2019. (2019). </a:t>
            </a:r>
            <a:endParaRPr lang="en-US" sz="1000"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64195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779" r="30105" b="2342"/>
          <a:stretch/>
        </p:blipFill>
        <p:spPr>
          <a:xfrm>
            <a:off x="787111" y="1920959"/>
            <a:ext cx="7689273" cy="4051079"/>
          </a:xfrm>
          <a:prstGeom prst="rect">
            <a:avLst/>
          </a:prstGeom>
        </p:spPr>
      </p:pic>
      <p:sp>
        <p:nvSpPr>
          <p:cNvPr id="5" name="Rectangle 4"/>
          <p:cNvSpPr/>
          <p:nvPr/>
        </p:nvSpPr>
        <p:spPr>
          <a:xfrm>
            <a:off x="316923" y="982810"/>
            <a:ext cx="8629650" cy="646331"/>
          </a:xfrm>
          <a:prstGeom prst="rect">
            <a:avLst/>
          </a:prstGeom>
        </p:spPr>
        <p:txBody>
          <a:bodyPr wrap="square">
            <a:spAutoFit/>
          </a:bodyPr>
          <a:lstStyle/>
          <a:p>
            <a:r>
              <a:rPr lang="en-US" sz="3600" dirty="0">
                <a:solidFill>
                  <a:prstClr val="black"/>
                </a:solidFill>
                <a:latin typeface="Times New Roman" panose="02020603050405020304" pitchFamily="18" charset="0"/>
                <a:ea typeface="+mj-ea"/>
                <a:cs typeface="Times New Roman" panose="02020603050405020304" pitchFamily="18" charset="0"/>
              </a:rPr>
              <a:t>Comprehensive Diabetes Medical Evaluation</a:t>
            </a:r>
            <a:endParaRPr lang="en-US" dirty="0"/>
          </a:p>
        </p:txBody>
      </p:sp>
      <p:sp>
        <p:nvSpPr>
          <p:cNvPr id="6" name="Rectangle 5"/>
          <p:cNvSpPr/>
          <p:nvPr/>
        </p:nvSpPr>
        <p:spPr>
          <a:xfrm>
            <a:off x="171654" y="6307326"/>
            <a:ext cx="8710727" cy="400110"/>
          </a:xfrm>
          <a:prstGeom prst="rect">
            <a:avLst/>
          </a:prstGeom>
        </p:spPr>
        <p:txBody>
          <a:bodyPr wrap="square">
            <a:spAutoFit/>
          </a:bodyPr>
          <a:lstStyle/>
          <a:p>
            <a:pPr lvl="0"/>
            <a:r>
              <a:rPr lang="en-US" sz="1000" dirty="0">
                <a:solidFill>
                  <a:prstClr val="black"/>
                </a:solidFill>
                <a:latin typeface="Times New Roman" panose="02020603050405020304" pitchFamily="18" charset="0"/>
                <a:cs typeface="Times New Roman" panose="02020603050405020304" pitchFamily="18" charset="0"/>
              </a:rPr>
              <a:t>3. Comprehensive Medical Evaluation and Assessment of Comorbidities: Standards of Medical Care in Diabetes—2018. (2018). </a:t>
            </a:r>
            <a:r>
              <a:rPr lang="en-US" sz="1000" i="1" dirty="0">
                <a:solidFill>
                  <a:prstClr val="black"/>
                </a:solidFill>
                <a:latin typeface="Times New Roman" panose="02020603050405020304" pitchFamily="18" charset="0"/>
                <a:cs typeface="Times New Roman" panose="02020603050405020304" pitchFamily="18" charset="0"/>
              </a:rPr>
              <a:t>Diabetes care, 41</a:t>
            </a:r>
            <a:r>
              <a:rPr lang="en-US" sz="1000" dirty="0">
                <a:solidFill>
                  <a:prstClr val="black"/>
                </a:solidFill>
                <a:latin typeface="Times New Roman" panose="02020603050405020304" pitchFamily="18" charset="0"/>
                <a:cs typeface="Times New Roman" panose="02020603050405020304" pitchFamily="18" charset="0"/>
              </a:rPr>
              <a:t>(Supplement 1), S28-S37. doi:10.2337/dc18-S003</a:t>
            </a:r>
          </a:p>
        </p:txBody>
      </p:sp>
    </p:spTree>
    <p:extLst>
      <p:ext uri="{BB962C8B-B14F-4D97-AF65-F5344CB8AC3E}">
        <p14:creationId xmlns:p14="http://schemas.microsoft.com/office/powerpoint/2010/main" val="2125071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16923" y="676853"/>
            <a:ext cx="8608868" cy="1325563"/>
          </a:xfrm>
        </p:spPr>
        <p:txBody>
          <a:bodyPr/>
          <a:lstStyle/>
          <a:p>
            <a:r>
              <a:rPr lang="en-US" sz="3600" dirty="0">
                <a:solidFill>
                  <a:prstClr val="black"/>
                </a:solidFill>
                <a:latin typeface="Times New Roman" panose="02020603050405020304" pitchFamily="18" charset="0"/>
                <a:cs typeface="Times New Roman" panose="02020603050405020304" pitchFamily="18" charset="0"/>
              </a:rPr>
              <a:t>Comprehensive Diabetes Medical Evaluation</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29052" b="2178"/>
          <a:stretch/>
        </p:blipFill>
        <p:spPr>
          <a:xfrm>
            <a:off x="496302" y="2258039"/>
            <a:ext cx="7949866" cy="3923458"/>
          </a:xfrm>
          <a:prstGeom prst="rect">
            <a:avLst/>
          </a:prstGeom>
        </p:spPr>
      </p:pic>
      <p:sp>
        <p:nvSpPr>
          <p:cNvPr id="5" name="Rectangle 4"/>
          <p:cNvSpPr/>
          <p:nvPr/>
        </p:nvSpPr>
        <p:spPr>
          <a:xfrm>
            <a:off x="171654" y="6307326"/>
            <a:ext cx="8710727" cy="400110"/>
          </a:xfrm>
          <a:prstGeom prst="rect">
            <a:avLst/>
          </a:prstGeom>
        </p:spPr>
        <p:txBody>
          <a:bodyPr wrap="square">
            <a:spAutoFit/>
          </a:bodyPr>
          <a:lstStyle/>
          <a:p>
            <a:pPr lvl="0"/>
            <a:r>
              <a:rPr lang="en-US" sz="1000" dirty="0">
                <a:solidFill>
                  <a:prstClr val="black"/>
                </a:solidFill>
                <a:latin typeface="Times New Roman" panose="02020603050405020304" pitchFamily="18" charset="0"/>
                <a:cs typeface="Times New Roman" panose="02020603050405020304" pitchFamily="18" charset="0"/>
              </a:rPr>
              <a:t>3. Comprehensive Medical Evaluation and Assessment of Comorbidities: Standards of Medical Care in Diabetes—2018. (2018). </a:t>
            </a:r>
            <a:r>
              <a:rPr lang="en-US" sz="1000" i="1" dirty="0">
                <a:solidFill>
                  <a:prstClr val="black"/>
                </a:solidFill>
                <a:latin typeface="Times New Roman" panose="02020603050405020304" pitchFamily="18" charset="0"/>
                <a:cs typeface="Times New Roman" panose="02020603050405020304" pitchFamily="18" charset="0"/>
              </a:rPr>
              <a:t>Diabetes care, 41</a:t>
            </a:r>
            <a:r>
              <a:rPr lang="en-US" sz="1000" dirty="0">
                <a:solidFill>
                  <a:prstClr val="black"/>
                </a:solidFill>
                <a:latin typeface="Times New Roman" panose="02020603050405020304" pitchFamily="18" charset="0"/>
                <a:cs typeface="Times New Roman" panose="02020603050405020304" pitchFamily="18" charset="0"/>
              </a:rPr>
              <a:t>(Supplement 1), S28-S37. doi:10.2337/dc18-S003</a:t>
            </a:r>
          </a:p>
        </p:txBody>
      </p:sp>
    </p:spTree>
    <p:extLst>
      <p:ext uri="{BB962C8B-B14F-4D97-AF65-F5344CB8AC3E}">
        <p14:creationId xmlns:p14="http://schemas.microsoft.com/office/powerpoint/2010/main" val="587745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9659" y="656072"/>
            <a:ext cx="8629650" cy="1325563"/>
          </a:xfrm>
        </p:spPr>
        <p:txBody>
          <a:bodyPr/>
          <a:lstStyle/>
          <a:p>
            <a:r>
              <a:rPr lang="en-US" sz="3600" dirty="0">
                <a:solidFill>
                  <a:prstClr val="black"/>
                </a:solidFill>
                <a:latin typeface="Times New Roman" panose="02020603050405020304" pitchFamily="18" charset="0"/>
                <a:cs typeface="Times New Roman" panose="02020603050405020304" pitchFamily="18" charset="0"/>
              </a:rPr>
              <a:t>Comprehensive Diabetes Medical Evaluation</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31" t="2204" r="29447" b="1633"/>
          <a:stretch/>
        </p:blipFill>
        <p:spPr>
          <a:xfrm>
            <a:off x="389659" y="2349181"/>
            <a:ext cx="8274718" cy="3646651"/>
          </a:xfrm>
        </p:spPr>
      </p:pic>
      <p:sp>
        <p:nvSpPr>
          <p:cNvPr id="5" name="Rectangle 4"/>
          <p:cNvSpPr/>
          <p:nvPr/>
        </p:nvSpPr>
        <p:spPr>
          <a:xfrm>
            <a:off x="171654" y="6307326"/>
            <a:ext cx="8710727" cy="400110"/>
          </a:xfrm>
          <a:prstGeom prst="rect">
            <a:avLst/>
          </a:prstGeom>
        </p:spPr>
        <p:txBody>
          <a:bodyPr wrap="square">
            <a:spAutoFit/>
          </a:bodyPr>
          <a:lstStyle/>
          <a:p>
            <a:pPr lvl="0"/>
            <a:r>
              <a:rPr lang="en-US" sz="1000" dirty="0">
                <a:solidFill>
                  <a:prstClr val="black"/>
                </a:solidFill>
                <a:latin typeface="Times New Roman" panose="02020603050405020304" pitchFamily="18" charset="0"/>
                <a:cs typeface="Times New Roman" panose="02020603050405020304" pitchFamily="18" charset="0"/>
              </a:rPr>
              <a:t>3. Comprehensive Medical Evaluation and Assessment of Comorbidities: Standards of Medical Care in Diabetes—2018. (2018). </a:t>
            </a:r>
            <a:r>
              <a:rPr lang="en-US" sz="1000" i="1" dirty="0">
                <a:solidFill>
                  <a:prstClr val="black"/>
                </a:solidFill>
                <a:latin typeface="Times New Roman" panose="02020603050405020304" pitchFamily="18" charset="0"/>
                <a:cs typeface="Times New Roman" panose="02020603050405020304" pitchFamily="18" charset="0"/>
              </a:rPr>
              <a:t>Diabetes care, 41</a:t>
            </a:r>
            <a:r>
              <a:rPr lang="en-US" sz="1000" dirty="0">
                <a:solidFill>
                  <a:prstClr val="black"/>
                </a:solidFill>
                <a:latin typeface="Times New Roman" panose="02020603050405020304" pitchFamily="18" charset="0"/>
                <a:cs typeface="Times New Roman" panose="02020603050405020304" pitchFamily="18" charset="0"/>
              </a:rPr>
              <a:t>(Supplement 1), S28-S37. doi:10.2337/dc18-S003</a:t>
            </a:r>
          </a:p>
        </p:txBody>
      </p:sp>
    </p:spTree>
    <p:extLst>
      <p:ext uri="{BB962C8B-B14F-4D97-AF65-F5344CB8AC3E}">
        <p14:creationId xmlns:p14="http://schemas.microsoft.com/office/powerpoint/2010/main" val="2684633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68877" y="562554"/>
            <a:ext cx="8619259" cy="1325563"/>
          </a:xfrm>
        </p:spPr>
        <p:txBody>
          <a:bodyPr/>
          <a:lstStyle/>
          <a:p>
            <a:r>
              <a:rPr lang="en-US" sz="3600" dirty="0">
                <a:solidFill>
                  <a:prstClr val="black"/>
                </a:solidFill>
                <a:latin typeface="Times New Roman" panose="02020603050405020304" pitchFamily="18" charset="0"/>
                <a:cs typeface="Times New Roman" panose="02020603050405020304" pitchFamily="18" charset="0"/>
              </a:rPr>
              <a:t>Comprehensive Diabetes Medical Evaluation</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29578" b="2071"/>
          <a:stretch/>
        </p:blipFill>
        <p:spPr>
          <a:xfrm>
            <a:off x="616618" y="2358189"/>
            <a:ext cx="7753049" cy="3525253"/>
          </a:xfrm>
        </p:spPr>
      </p:pic>
    </p:spTree>
    <p:extLst>
      <p:ext uri="{BB962C8B-B14F-4D97-AF65-F5344CB8AC3E}">
        <p14:creationId xmlns:p14="http://schemas.microsoft.com/office/powerpoint/2010/main" val="4245238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28969" y="857251"/>
            <a:ext cx="7740388" cy="1031096"/>
          </a:xfrm>
        </p:spPr>
        <p:txBody>
          <a:bodyPr>
            <a:normAutofit/>
          </a:bodyPr>
          <a:lstStyle/>
          <a:p>
            <a:pPr algn="ctr"/>
            <a:r>
              <a:rPr lang="en-US" sz="4000" b="1" dirty="0">
                <a:latin typeface="Times New Roman" panose="02020603050405020304" pitchFamily="18" charset="0"/>
                <a:cs typeface="Times New Roman" panose="02020603050405020304" pitchFamily="18" charset="0"/>
              </a:rPr>
              <a:t>Rule of Halves</a:t>
            </a:r>
          </a:p>
        </p:txBody>
      </p:sp>
      <p:pic>
        <p:nvPicPr>
          <p:cNvPr id="5" name="Content Placeholder 4"/>
          <p:cNvPicPr>
            <a:picLocks noGrp="1" noChangeAspect="1"/>
          </p:cNvPicPr>
          <p:nvPr>
            <p:ph idx="1"/>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28969" y="1795818"/>
            <a:ext cx="8129532" cy="4680616"/>
          </a:xfrm>
        </p:spPr>
      </p:pic>
      <p:sp>
        <p:nvSpPr>
          <p:cNvPr id="6" name="Rectangle 5"/>
          <p:cNvSpPr/>
          <p:nvPr/>
        </p:nvSpPr>
        <p:spPr>
          <a:xfrm>
            <a:off x="3462884" y="6476434"/>
            <a:ext cx="5893904" cy="230832"/>
          </a:xfrm>
          <a:prstGeom prst="rect">
            <a:avLst/>
          </a:prstGeom>
        </p:spPr>
        <p:txBody>
          <a:bodyPr wrap="square">
            <a:spAutoFit/>
          </a:bodyPr>
          <a:lstStyle/>
          <a:p>
            <a:r>
              <a:rPr lang="en-US" sz="900" dirty="0">
                <a:latin typeface="Times New Roman" panose="02020603050405020304" pitchFamily="18" charset="0"/>
                <a:cs typeface="Times New Roman" panose="02020603050405020304" pitchFamily="18" charset="0"/>
              </a:rPr>
              <a:t>https://www.novonordisk.com/about-novo-nordisk/novo-nordisk-in-brief/stories/leadership/rule-of-halves.html</a:t>
            </a:r>
          </a:p>
        </p:txBody>
      </p:sp>
    </p:spTree>
    <p:extLst>
      <p:ext uri="{BB962C8B-B14F-4D97-AF65-F5344CB8AC3E}">
        <p14:creationId xmlns:p14="http://schemas.microsoft.com/office/powerpoint/2010/main" val="1012699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6023622" cy="1600200"/>
          </a:xfrm>
        </p:spPr>
        <p:txBody>
          <a:bodyPr anchor="ctr">
            <a:normAutofit/>
          </a:bodyPr>
          <a:lstStyle/>
          <a:p>
            <a:r>
              <a:rPr lang="en-US" b="1" dirty="0" smtClean="0">
                <a:latin typeface="Times New Roman" panose="02020603050405020304" pitchFamily="18" charset="0"/>
                <a:cs typeface="Times New Roman" panose="02020603050405020304" pitchFamily="18" charset="0"/>
              </a:rPr>
              <a:t>DAWN2 Study Results</a:t>
            </a:r>
            <a:endParaRPr lang="en-US"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3851297" y="1518444"/>
            <a:ext cx="4629150" cy="4873625"/>
          </a:xfrm>
        </p:spPr>
        <p:txBody>
          <a:bodyPr anchor="ctr">
            <a:normAutofit/>
          </a:bodyPr>
          <a:lstStyle/>
          <a:p>
            <a:r>
              <a:rPr lang="en-US" sz="2400" dirty="0">
                <a:latin typeface="Times New Roman" panose="02020603050405020304" pitchFamily="18" charset="0"/>
                <a:cs typeface="Times New Roman" panose="02020603050405020304" pitchFamily="18" charset="0"/>
              </a:rPr>
              <a:t>Only about </a:t>
            </a:r>
            <a:r>
              <a:rPr lang="en-US" sz="2400" b="1" u="sng" dirty="0">
                <a:latin typeface="Times New Roman" panose="02020603050405020304" pitchFamily="18" charset="0"/>
                <a:cs typeface="Times New Roman" panose="02020603050405020304" pitchFamily="18" charset="0"/>
              </a:rPr>
              <a:t>one-third</a:t>
            </a:r>
            <a:r>
              <a:rPr lang="en-US" sz="2400" dirty="0">
                <a:latin typeface="Times New Roman" panose="02020603050405020304" pitchFamily="18" charset="0"/>
                <a:cs typeface="Times New Roman" panose="02020603050405020304" pitchFamily="18" charset="0"/>
              </a:rPr>
              <a:t> of people with diabetes felt that they are provided with </a:t>
            </a:r>
            <a:r>
              <a:rPr lang="en-US" sz="2400" dirty="0" smtClean="0">
                <a:latin typeface="Times New Roman" panose="02020603050405020304" pitchFamily="18" charset="0"/>
                <a:cs typeface="Times New Roman" panose="02020603050405020304" pitchFamily="18" charset="0"/>
              </a:rPr>
              <a:t>person-centered care</a:t>
            </a:r>
          </a:p>
          <a:p>
            <a:r>
              <a:rPr lang="en-US" sz="2400" b="1" u="sng" dirty="0" smtClean="0">
                <a:latin typeface="Times New Roman" panose="02020603050405020304" pitchFamily="18" charset="0"/>
                <a:cs typeface="Times New Roman" panose="02020603050405020304" pitchFamily="18" charset="0"/>
              </a:rPr>
              <a:t>Over 50% of healthcare </a:t>
            </a:r>
            <a:r>
              <a:rPr lang="en-US" sz="2400" dirty="0">
                <a:latin typeface="Times New Roman" panose="02020603050405020304" pitchFamily="18" charset="0"/>
                <a:cs typeface="Times New Roman" panose="02020603050405020304" pitchFamily="18" charset="0"/>
              </a:rPr>
              <a:t>professionals, on the other hand, rated themselves as being </a:t>
            </a:r>
            <a:r>
              <a:rPr lang="en-US" sz="2400" dirty="0" smtClean="0">
                <a:latin typeface="Times New Roman" panose="02020603050405020304" pitchFamily="18" charset="0"/>
                <a:cs typeface="Times New Roman" panose="02020603050405020304" pitchFamily="18" charset="0"/>
              </a:rPr>
              <a:t>person-</a:t>
            </a:r>
            <a:r>
              <a:rPr lang="en-US" sz="2400" dirty="0">
                <a:latin typeface="Times New Roman" panose="02020603050405020304" pitchFamily="18" charset="0"/>
                <a:cs typeface="Times New Roman" panose="02020603050405020304" pitchFamily="18" charset="0"/>
              </a:rPr>
              <a:t>centered </a:t>
            </a: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their approach</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half" idx="2"/>
          </p:nvPr>
        </p:nvSpPr>
        <p:spPr>
          <a:xfrm>
            <a:off x="413273" y="1518444"/>
            <a:ext cx="2949178" cy="3811588"/>
          </a:xfrm>
        </p:spPr>
        <p:txBody>
          <a:bodyPr anchor="ctr">
            <a:normAutofit/>
          </a:bodyPr>
          <a:lstStyle/>
          <a:p>
            <a:pPr algn="ctr"/>
            <a:r>
              <a:rPr lang="en-US" sz="2400" dirty="0" smtClean="0">
                <a:latin typeface="Times New Roman" panose="02020603050405020304" pitchFamily="18" charset="0"/>
                <a:cs typeface="Times New Roman" panose="02020603050405020304" pitchFamily="18" charset="0"/>
              </a:rPr>
              <a:t>Provision of quality team-based and individualized diabetes care</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255897" y="6176963"/>
            <a:ext cx="8632205" cy="707886"/>
          </a:xfrm>
          <a:prstGeom prst="rect">
            <a:avLst/>
          </a:prstGeom>
        </p:spPr>
        <p:txBody>
          <a:bodyPr wrap="square">
            <a:spAutoFit/>
          </a:bodyPr>
          <a:lstStyle/>
          <a:p>
            <a:endParaRPr lang="en-US" sz="1000" dirty="0">
              <a:latin typeface="Times New Roman" panose="02020603050405020304" pitchFamily="18" charset="0"/>
              <a:cs typeface="Times New Roman" panose="02020603050405020304" pitchFamily="18" charset="0"/>
            </a:endParaRPr>
          </a:p>
          <a:p>
            <a:r>
              <a:rPr lang="en-US" sz="1000" dirty="0" err="1" smtClean="0">
                <a:latin typeface="Times New Roman" panose="02020603050405020304" pitchFamily="18" charset="0"/>
                <a:cs typeface="Times New Roman" panose="02020603050405020304" pitchFamily="18" charset="0"/>
              </a:rPr>
              <a:t>Nicolucci</a:t>
            </a:r>
            <a:r>
              <a:rPr lang="en-US" sz="1000" dirty="0" smtClean="0">
                <a:latin typeface="Times New Roman" panose="02020603050405020304" pitchFamily="18" charset="0"/>
                <a:cs typeface="Times New Roman" panose="02020603050405020304" pitchFamily="18" charset="0"/>
              </a:rPr>
              <a:t>, A., et al. (2013). Diabetes Attitudes, Wishes and Needs second study (DAWN2™): Cross‐national benchmarking of diabetes‐related psychosocial outcomes for people with diabetes. </a:t>
            </a:r>
            <a:r>
              <a:rPr lang="en-US" sz="1000" i="1" dirty="0" smtClean="0">
                <a:latin typeface="Times New Roman" panose="02020603050405020304" pitchFamily="18" charset="0"/>
                <a:cs typeface="Times New Roman" panose="02020603050405020304" pitchFamily="18" charset="0"/>
              </a:rPr>
              <a:t>Diabetic Medicine, 30</a:t>
            </a:r>
            <a:r>
              <a:rPr lang="en-US" sz="1000" dirty="0" smtClean="0">
                <a:latin typeface="Times New Roman" panose="02020603050405020304" pitchFamily="18" charset="0"/>
                <a:cs typeface="Times New Roman" panose="02020603050405020304" pitchFamily="18" charset="0"/>
              </a:rPr>
              <a:t>(7), 767-777. </a:t>
            </a:r>
          </a:p>
          <a:p>
            <a:endParaRPr lang="en-US" sz="1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3211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Taking Control Of </a:t>
            </a:r>
            <a:r>
              <a:rPr lang="en-US" b="1" dirty="0" smtClean="0">
                <a:latin typeface="Times New Roman" panose="02020603050405020304" pitchFamily="18" charset="0"/>
                <a:cs typeface="Times New Roman" panose="02020603050405020304" pitchFamily="18" charset="0"/>
              </a:rPr>
              <a:t>Your Diabetes</a:t>
            </a:r>
            <a:endParaRPr lang="en-US"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p:txBody>
          <a:bodyPr/>
          <a:lstStyle/>
          <a:p>
            <a:r>
              <a:rPr lang="en-US" b="1" dirty="0">
                <a:latin typeface="Times New Roman" panose="02020603050405020304" pitchFamily="18" charset="0"/>
                <a:cs typeface="Times New Roman" panose="02020603050405020304" pitchFamily="18" charset="0"/>
              </a:rPr>
              <a:t>An Innovative Approach to Improving Diabetes Care Through Educating, Motivating, and Making the Connection Between Patients and Health Care Providers </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520894" y="6119336"/>
            <a:ext cx="6096000" cy="707886"/>
          </a:xfrm>
          <a:prstGeom prst="rect">
            <a:avLst/>
          </a:prstGeom>
        </p:spPr>
        <p:txBody>
          <a:bodyPr>
            <a:spAutoFit/>
          </a:bodyPr>
          <a:lstStyle/>
          <a:p>
            <a:r>
              <a:rPr lang="en-US" sz="1000" dirty="0"/>
              <a:t>Edelman, S. V. (2017). Taking Control Of Your Diabetes: An Innovative Approach to Improving Diabetes Care Through Educating, Motivating, and Making the Connection Between Patients and Health Care Providers. </a:t>
            </a:r>
            <a:r>
              <a:rPr lang="en-US" sz="1000" i="1" dirty="0"/>
              <a:t>Clinical Diabetes, 35</a:t>
            </a:r>
            <a:r>
              <a:rPr lang="en-US" sz="1000" dirty="0"/>
              <a:t>(5), 333-339. doi:10.2337/cd17-0090</a:t>
            </a:r>
          </a:p>
          <a:p>
            <a:endParaRPr lang="en-US" sz="1000" i="1" dirty="0"/>
          </a:p>
        </p:txBody>
      </p:sp>
    </p:spTree>
    <p:extLst>
      <p:ext uri="{BB962C8B-B14F-4D97-AF65-F5344CB8AC3E}">
        <p14:creationId xmlns:p14="http://schemas.microsoft.com/office/powerpoint/2010/main" val="143870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Times New Roman" panose="02020603050405020304" pitchFamily="18" charset="0"/>
                <a:ea typeface="+mn-ea"/>
                <a:cs typeface="Times New Roman" panose="02020603050405020304" pitchFamily="18" charset="0"/>
              </a:rPr>
              <a:t>Case 2:</a:t>
            </a:r>
            <a:endParaRPr lang="en-US" sz="3000" b="1" dirty="0">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a:t>An 18 years old girl</a:t>
            </a:r>
          </a:p>
          <a:p>
            <a:r>
              <a:rPr lang="en-US" sz="2400" dirty="0"/>
              <a:t>T1DM History: 2 </a:t>
            </a:r>
            <a:r>
              <a:rPr lang="en-US" sz="2400" dirty="0" err="1"/>
              <a:t>yrs</a:t>
            </a:r>
            <a:endParaRPr lang="en-US" sz="2400" dirty="0"/>
          </a:p>
          <a:p>
            <a:r>
              <a:rPr lang="en-US" sz="2400" dirty="0"/>
              <a:t>On MDI: </a:t>
            </a:r>
          </a:p>
          <a:p>
            <a:pPr lvl="1"/>
            <a:r>
              <a:rPr lang="en-US" sz="2100" dirty="0"/>
              <a:t>Glargine U-300: 26 units 10 P.M.</a:t>
            </a:r>
          </a:p>
          <a:p>
            <a:pPr lvl="1"/>
            <a:r>
              <a:rPr lang="en-US" sz="2100" dirty="0" err="1" smtClean="0"/>
              <a:t>Aspart</a:t>
            </a:r>
            <a:r>
              <a:rPr lang="en-US" sz="2100" dirty="0" smtClean="0"/>
              <a:t>: </a:t>
            </a:r>
            <a:r>
              <a:rPr lang="en-US" sz="2100" dirty="0"/>
              <a:t>5-7 units</a:t>
            </a:r>
          </a:p>
          <a:p>
            <a:r>
              <a:rPr lang="en-US" sz="2400" dirty="0"/>
              <a:t>Latest HbA1c: 7.3</a:t>
            </a:r>
          </a:p>
          <a:p>
            <a:r>
              <a:rPr lang="en-US" dirty="0" smtClean="0"/>
              <a:t>Expressing concern to her health care team about repeated episodes of hypoglycemia during her aerobic workout (cycling and training on an elliptical machine). </a:t>
            </a:r>
          </a:p>
          <a:p>
            <a:endParaRPr lang="en-US" sz="2400" dirty="0"/>
          </a:p>
        </p:txBody>
      </p:sp>
      <p:sp>
        <p:nvSpPr>
          <p:cNvPr id="4" name="AutoShape 2" descr="Image result for patient history"/>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3987989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solidFill>
                  <a:srgbClr val="376092"/>
                </a:solidFill>
                <a:effectLst>
                  <a:outerShdw blurRad="38100" dist="38100" dir="2700000" algn="tl">
                    <a:srgbClr val="000000">
                      <a:alpha val="43137"/>
                    </a:srgbClr>
                  </a:outerShdw>
                </a:effectLst>
              </a:rPr>
              <a:t>Case</a:t>
            </a:r>
            <a:endParaRPr lang="en-US" sz="4050" dirty="0"/>
          </a:p>
        </p:txBody>
      </p:sp>
      <p:sp>
        <p:nvSpPr>
          <p:cNvPr id="4" name="Content Placeholder 3"/>
          <p:cNvSpPr>
            <a:spLocks noGrp="1"/>
          </p:cNvSpPr>
          <p:nvPr>
            <p:ph idx="1"/>
          </p:nvPr>
        </p:nvSpPr>
        <p:spPr/>
        <p:txBody>
          <a:bodyPr>
            <a:normAutofit/>
          </a:bodyPr>
          <a:lstStyle/>
          <a:p>
            <a:r>
              <a:rPr lang="en-US" dirty="0" smtClean="0"/>
              <a:t>She </a:t>
            </a:r>
            <a:r>
              <a:rPr lang="en-US" dirty="0"/>
              <a:t>begins exercising 4 hours after her </a:t>
            </a:r>
            <a:r>
              <a:rPr lang="fa-IR" dirty="0" smtClean="0"/>
              <a:t/>
            </a:r>
            <a:br>
              <a:rPr lang="fa-IR" dirty="0" smtClean="0"/>
            </a:br>
            <a:r>
              <a:rPr lang="en-US" dirty="0" smtClean="0"/>
              <a:t>mealtime </a:t>
            </a:r>
            <a:r>
              <a:rPr lang="en-US" dirty="0"/>
              <a:t>injection and still cannot control </a:t>
            </a:r>
            <a:r>
              <a:rPr lang="fa-IR" dirty="0" smtClean="0"/>
              <a:t/>
            </a:r>
            <a:br>
              <a:rPr lang="fa-IR" dirty="0" smtClean="0"/>
            </a:br>
            <a:r>
              <a:rPr lang="en-US" dirty="0" smtClean="0"/>
              <a:t>for </a:t>
            </a:r>
            <a:r>
              <a:rPr lang="en-US" dirty="0"/>
              <a:t>hypoglycemia. </a:t>
            </a:r>
            <a:endParaRPr lang="en-US" dirty="0" smtClean="0"/>
          </a:p>
          <a:p>
            <a:r>
              <a:rPr lang="en-US" dirty="0" smtClean="0"/>
              <a:t>Her </a:t>
            </a:r>
            <a:r>
              <a:rPr lang="en-US" dirty="0"/>
              <a:t>mid-afternoon exercise routine consists </a:t>
            </a:r>
            <a:r>
              <a:rPr lang="fa-IR" dirty="0" smtClean="0"/>
              <a:t/>
            </a:r>
            <a:br>
              <a:rPr lang="fa-IR" dirty="0" smtClean="0"/>
            </a:br>
            <a:r>
              <a:rPr lang="en-US" dirty="0" smtClean="0"/>
              <a:t>of </a:t>
            </a:r>
            <a:r>
              <a:rPr lang="en-US" dirty="0"/>
              <a:t>60 minutes of stationary cycling, followed </a:t>
            </a:r>
            <a:r>
              <a:rPr lang="fa-IR" dirty="0" smtClean="0"/>
              <a:t/>
            </a:r>
            <a:br>
              <a:rPr lang="fa-IR" dirty="0" smtClean="0"/>
            </a:br>
            <a:r>
              <a:rPr lang="en-US" dirty="0" smtClean="0"/>
              <a:t>by </a:t>
            </a:r>
            <a:r>
              <a:rPr lang="en-US" dirty="0"/>
              <a:t>20 minutes of elliptical work at a moderate to high intensity, three to four times per week. </a:t>
            </a:r>
            <a:endParaRPr lang="en-US" dirty="0" smtClean="0"/>
          </a:p>
        </p:txBody>
      </p:sp>
      <p:pic>
        <p:nvPicPr>
          <p:cNvPr id="6" name="Picture 5" descr="Image result for patient histor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7950" y="177165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316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nvPr>
        </p:nvGraphicFramePr>
        <p:xfrm>
          <a:off x="1200150" y="1714501"/>
          <a:ext cx="6684801" cy="3389242"/>
        </p:xfrm>
        <a:graphic>
          <a:graphicData uri="http://schemas.openxmlformats.org/drawingml/2006/table">
            <a:tbl>
              <a:tblPr firstRow="1" bandRow="1">
                <a:tableStyleId>{5FD0F851-EC5A-4D38-B0AD-8093EC10F338}</a:tableStyleId>
              </a:tblPr>
              <a:tblGrid>
                <a:gridCol w="675715">
                  <a:extLst>
                    <a:ext uri="{9D8B030D-6E8A-4147-A177-3AD203B41FA5}">
                      <a16:colId xmlns:a16="http://schemas.microsoft.com/office/drawing/2014/main" val="20000"/>
                    </a:ext>
                  </a:extLst>
                </a:gridCol>
                <a:gridCol w="1183341">
                  <a:extLst>
                    <a:ext uri="{9D8B030D-6E8A-4147-A177-3AD203B41FA5}">
                      <a16:colId xmlns:a16="http://schemas.microsoft.com/office/drawing/2014/main" val="20001"/>
                    </a:ext>
                  </a:extLst>
                </a:gridCol>
                <a:gridCol w="1190065">
                  <a:extLst>
                    <a:ext uri="{9D8B030D-6E8A-4147-A177-3AD203B41FA5}">
                      <a16:colId xmlns:a16="http://schemas.microsoft.com/office/drawing/2014/main" val="20002"/>
                    </a:ext>
                  </a:extLst>
                </a:gridCol>
                <a:gridCol w="1407413">
                  <a:extLst>
                    <a:ext uri="{9D8B030D-6E8A-4147-A177-3AD203B41FA5}">
                      <a16:colId xmlns:a16="http://schemas.microsoft.com/office/drawing/2014/main" val="20003"/>
                    </a:ext>
                  </a:extLst>
                </a:gridCol>
                <a:gridCol w="1234935">
                  <a:extLst>
                    <a:ext uri="{9D8B030D-6E8A-4147-A177-3AD203B41FA5}">
                      <a16:colId xmlns:a16="http://schemas.microsoft.com/office/drawing/2014/main" val="20004"/>
                    </a:ext>
                  </a:extLst>
                </a:gridCol>
                <a:gridCol w="993332">
                  <a:extLst>
                    <a:ext uri="{9D8B030D-6E8A-4147-A177-3AD203B41FA5}">
                      <a16:colId xmlns:a16="http://schemas.microsoft.com/office/drawing/2014/main" val="20005"/>
                    </a:ext>
                  </a:extLst>
                </a:gridCol>
              </a:tblGrid>
              <a:tr h="525780">
                <a:tc>
                  <a:txBody>
                    <a:bodyPr/>
                    <a:lstStyle/>
                    <a:p>
                      <a:pPr algn="ctr"/>
                      <a:r>
                        <a:rPr lang="en-US" sz="1500" dirty="0" smtClean="0"/>
                        <a:t>FBS</a:t>
                      </a:r>
                      <a:endParaRPr lang="en-US" sz="1500" dirty="0">
                        <a:latin typeface="+mn-lt"/>
                      </a:endParaRPr>
                    </a:p>
                  </a:txBody>
                  <a:tcPr marT="34290" marB="34290" anchor="ctr"/>
                </a:tc>
                <a:tc>
                  <a:txBody>
                    <a:bodyPr/>
                    <a:lstStyle/>
                    <a:p>
                      <a:pPr algn="ctr"/>
                      <a:r>
                        <a:rPr lang="en-US" sz="1500" baseline="0" dirty="0" smtClean="0"/>
                        <a:t>Pre-prandial Lunch BG</a:t>
                      </a:r>
                      <a:endParaRPr lang="en-US" sz="1500" kern="1200" dirty="0">
                        <a:solidFill>
                          <a:schemeClr val="dk1"/>
                        </a:solidFill>
                        <a:latin typeface="+mn-lt"/>
                        <a:ea typeface="+mn-ea"/>
                        <a:cs typeface="+mn-cs"/>
                      </a:endParaRPr>
                    </a:p>
                  </a:txBody>
                  <a:tcPr marT="34290" marB="34290" anchor="ctr"/>
                </a:tc>
                <a:tc>
                  <a:txBody>
                    <a:bodyPr/>
                    <a:lstStyle/>
                    <a:p>
                      <a:pPr algn="ctr"/>
                      <a:r>
                        <a:rPr lang="en-US" sz="1500" dirty="0" smtClean="0">
                          <a:ln>
                            <a:solidFill>
                              <a:sysClr val="windowText" lastClr="000000"/>
                            </a:solidFill>
                          </a:ln>
                        </a:rPr>
                        <a:t>Pre-exercise BG</a:t>
                      </a:r>
                      <a:endParaRPr lang="en-US" sz="1500" dirty="0">
                        <a:ln>
                          <a:solidFill>
                            <a:sysClr val="windowText" lastClr="000000"/>
                          </a:solidFill>
                        </a:ln>
                      </a:endParaRPr>
                    </a:p>
                  </a:txBody>
                  <a:tcPr marT="34290" marB="34290" anchor="ctr"/>
                </a:tc>
                <a:tc>
                  <a:txBody>
                    <a:bodyPr/>
                    <a:lstStyle/>
                    <a:p>
                      <a:pPr algn="ctr"/>
                      <a:r>
                        <a:rPr lang="en-US" sz="1500" dirty="0" smtClean="0">
                          <a:ln>
                            <a:solidFill>
                              <a:sysClr val="windowText" lastClr="000000"/>
                            </a:solidFill>
                          </a:ln>
                        </a:rPr>
                        <a:t>During exercise BG</a:t>
                      </a:r>
                      <a:endParaRPr lang="en-US" sz="1500" dirty="0">
                        <a:ln>
                          <a:solidFill>
                            <a:sysClr val="windowText" lastClr="000000"/>
                          </a:solidFill>
                        </a:ln>
                      </a:endParaRPr>
                    </a:p>
                  </a:txBody>
                  <a:tcPr marT="34290" marB="34290" anchor="ctr"/>
                </a:tc>
                <a:tc>
                  <a:txBody>
                    <a:bodyPr/>
                    <a:lstStyle/>
                    <a:p>
                      <a:pPr algn="ctr"/>
                      <a:r>
                        <a:rPr lang="en-US" sz="1500" dirty="0" smtClean="0"/>
                        <a:t>Pre-prandial</a:t>
                      </a:r>
                      <a:r>
                        <a:rPr lang="en-US" sz="1500" baseline="0" dirty="0" smtClean="0"/>
                        <a:t> </a:t>
                      </a:r>
                      <a:r>
                        <a:rPr lang="en-US" sz="1500" dirty="0" smtClean="0"/>
                        <a:t>Dinner BG</a:t>
                      </a:r>
                      <a:endParaRPr lang="en-US" sz="1500" dirty="0">
                        <a:latin typeface="+mn-lt"/>
                      </a:endParaRPr>
                    </a:p>
                  </a:txBody>
                  <a:tcPr marT="34290" marB="34290" anchor="ctr"/>
                </a:tc>
                <a:tc>
                  <a:txBody>
                    <a:bodyPr/>
                    <a:lstStyle/>
                    <a:p>
                      <a:pPr algn="ctr"/>
                      <a:r>
                        <a:rPr lang="en-US" sz="1500" dirty="0" smtClean="0"/>
                        <a:t>Bed time BG</a:t>
                      </a:r>
                      <a:endParaRPr lang="en-US" sz="1500" dirty="0">
                        <a:latin typeface="+mn-lt"/>
                      </a:endParaRPr>
                    </a:p>
                  </a:txBody>
                  <a:tcPr marT="34290" marB="34290" anchor="ctr"/>
                </a:tc>
                <a:extLst>
                  <a:ext uri="{0D108BD9-81ED-4DB2-BD59-A6C34878D82A}">
                    <a16:rowId xmlns:a16="http://schemas.microsoft.com/office/drawing/2014/main" val="10000"/>
                  </a:ext>
                </a:extLst>
              </a:tr>
              <a:tr h="409066">
                <a:tc>
                  <a:txBody>
                    <a:bodyPr/>
                    <a:lstStyle/>
                    <a:p>
                      <a:pPr algn="ctr"/>
                      <a:r>
                        <a:rPr lang="fa-IR" sz="1800" dirty="0" smtClean="0"/>
                        <a:t>140</a:t>
                      </a:r>
                      <a:endParaRPr lang="en-US" sz="1800" dirty="0">
                        <a:latin typeface="+mn-lt"/>
                      </a:endParaRPr>
                    </a:p>
                  </a:txBody>
                  <a:tcPr marT="34290" marB="34290" anchor="ctr"/>
                </a:tc>
                <a:tc>
                  <a:txBody>
                    <a:bodyPr/>
                    <a:lstStyle/>
                    <a:p>
                      <a:pPr algn="ctr"/>
                      <a:r>
                        <a:rPr lang="en-US" sz="1800" dirty="0" smtClean="0"/>
                        <a:t>90</a:t>
                      </a:r>
                      <a:endParaRPr lang="en-US" sz="1800" dirty="0">
                        <a:latin typeface="+mn-lt"/>
                      </a:endParaRPr>
                    </a:p>
                  </a:txBody>
                  <a:tcPr marT="34290" marB="34290" anchor="ctr"/>
                </a:tc>
                <a:tc>
                  <a:txBody>
                    <a:bodyPr/>
                    <a:lstStyle/>
                    <a:p>
                      <a:pPr algn="ctr"/>
                      <a:r>
                        <a:rPr lang="en-US" sz="1800" kern="1200" dirty="0" smtClean="0">
                          <a:ln>
                            <a:solidFill>
                              <a:sysClr val="windowText" lastClr="000000"/>
                            </a:solidFill>
                          </a:ln>
                        </a:rPr>
                        <a:t>85</a:t>
                      </a:r>
                      <a:endParaRPr lang="en-US" sz="1800" kern="1200" dirty="0">
                        <a:ln>
                          <a:solidFill>
                            <a:sysClr val="windowText" lastClr="000000"/>
                          </a:solidFill>
                        </a:ln>
                        <a:solidFill>
                          <a:schemeClr val="dk1"/>
                        </a:solidFill>
                        <a:latin typeface="+mn-lt"/>
                        <a:ea typeface="+mn-ea"/>
                        <a:cs typeface="+mn-cs"/>
                      </a:endParaRPr>
                    </a:p>
                  </a:txBody>
                  <a:tcPr marT="34290" marB="34290" anchor="ctr"/>
                </a:tc>
                <a:tc>
                  <a:txBody>
                    <a:bodyPr/>
                    <a:lstStyle/>
                    <a:p>
                      <a:pPr algn="ctr"/>
                      <a:r>
                        <a:rPr lang="en-US" sz="1800" dirty="0" smtClean="0">
                          <a:ln>
                            <a:solidFill>
                              <a:sysClr val="windowText" lastClr="000000"/>
                            </a:solidFill>
                          </a:ln>
                        </a:rPr>
                        <a:t>60</a:t>
                      </a:r>
                      <a:endParaRPr lang="en-US" sz="1800" dirty="0">
                        <a:ln>
                          <a:solidFill>
                            <a:sysClr val="windowText" lastClr="000000"/>
                          </a:solidFill>
                        </a:ln>
                        <a:latin typeface="+mn-lt"/>
                      </a:endParaRPr>
                    </a:p>
                  </a:txBody>
                  <a:tcPr marT="34290" marB="34290" anchor="ctr"/>
                </a:tc>
                <a:tc>
                  <a:txBody>
                    <a:bodyPr/>
                    <a:lstStyle/>
                    <a:p>
                      <a:pPr algn="ctr"/>
                      <a:r>
                        <a:rPr lang="en-US" sz="1800" dirty="0" smtClean="0"/>
                        <a:t>160</a:t>
                      </a:r>
                      <a:endParaRPr lang="en-US" sz="1800" dirty="0">
                        <a:latin typeface="+mn-lt"/>
                      </a:endParaRPr>
                    </a:p>
                  </a:txBody>
                  <a:tcPr marT="34290" marB="34290" anchor="ctr"/>
                </a:tc>
                <a:tc>
                  <a:txBody>
                    <a:bodyPr/>
                    <a:lstStyle/>
                    <a:p>
                      <a:pPr algn="ctr"/>
                      <a:r>
                        <a:rPr lang="en-US" sz="1800" dirty="0" smtClean="0"/>
                        <a:t>150</a:t>
                      </a:r>
                      <a:endParaRPr lang="en-US" sz="1800" dirty="0">
                        <a:latin typeface="+mn-lt"/>
                      </a:endParaRPr>
                    </a:p>
                  </a:txBody>
                  <a:tcPr marT="34290" marB="34290" anchor="ctr"/>
                </a:tc>
                <a:extLst>
                  <a:ext uri="{0D108BD9-81ED-4DB2-BD59-A6C34878D82A}">
                    <a16:rowId xmlns:a16="http://schemas.microsoft.com/office/drawing/2014/main" val="10001"/>
                  </a:ext>
                </a:extLst>
              </a:tr>
              <a:tr h="409066">
                <a:tc>
                  <a:txBody>
                    <a:bodyPr/>
                    <a:lstStyle/>
                    <a:p>
                      <a:pPr algn="ctr"/>
                      <a:r>
                        <a:rPr lang="en-US" sz="1800" dirty="0" smtClean="0"/>
                        <a:t>110</a:t>
                      </a:r>
                      <a:endParaRPr lang="en-US" sz="1800" dirty="0">
                        <a:latin typeface="+mn-lt"/>
                      </a:endParaRPr>
                    </a:p>
                  </a:txBody>
                  <a:tcPr marT="34290" marB="34290" anchor="ctr"/>
                </a:tc>
                <a:tc>
                  <a:txBody>
                    <a:bodyPr/>
                    <a:lstStyle/>
                    <a:p>
                      <a:pPr algn="ctr"/>
                      <a:r>
                        <a:rPr lang="en-US" sz="1800" dirty="0" smtClean="0"/>
                        <a:t>155</a:t>
                      </a:r>
                      <a:endParaRPr lang="en-US" sz="1800" dirty="0">
                        <a:latin typeface="+mn-lt"/>
                      </a:endParaRPr>
                    </a:p>
                  </a:txBody>
                  <a:tcPr marT="34290" marB="34290" anchor="ctr"/>
                </a:tc>
                <a:tc>
                  <a:txBody>
                    <a:bodyPr/>
                    <a:lstStyle/>
                    <a:p>
                      <a:pPr algn="ctr"/>
                      <a:endParaRPr lang="en-US" sz="1800" dirty="0">
                        <a:ln>
                          <a:solidFill>
                            <a:sysClr val="windowText" lastClr="000000"/>
                          </a:solidFill>
                        </a:ln>
                        <a:latin typeface="+mn-lt"/>
                      </a:endParaRPr>
                    </a:p>
                  </a:txBody>
                  <a:tcPr marT="34290" marB="34290" anchor="ctr"/>
                </a:tc>
                <a:tc>
                  <a:txBody>
                    <a:bodyPr/>
                    <a:lstStyle/>
                    <a:p>
                      <a:pPr algn="ctr"/>
                      <a:endParaRPr lang="en-US" sz="1800" dirty="0">
                        <a:ln>
                          <a:solidFill>
                            <a:sysClr val="windowText" lastClr="000000"/>
                          </a:solidFill>
                        </a:ln>
                        <a:latin typeface="+mn-lt"/>
                      </a:endParaRPr>
                    </a:p>
                  </a:txBody>
                  <a:tcPr marT="34290" marB="34290" anchor="ctr"/>
                </a:tc>
                <a:tc>
                  <a:txBody>
                    <a:bodyPr/>
                    <a:lstStyle/>
                    <a:p>
                      <a:pPr algn="ctr"/>
                      <a:r>
                        <a:rPr lang="en-US" sz="1800" dirty="0" smtClean="0"/>
                        <a:t>125</a:t>
                      </a:r>
                      <a:endParaRPr lang="en-US" sz="1800" dirty="0">
                        <a:latin typeface="+mn-lt"/>
                      </a:endParaRPr>
                    </a:p>
                  </a:txBody>
                  <a:tcPr marT="34290" marB="34290" anchor="ctr"/>
                </a:tc>
                <a:tc>
                  <a:txBody>
                    <a:bodyPr/>
                    <a:lstStyle/>
                    <a:p>
                      <a:pPr algn="ctr"/>
                      <a:r>
                        <a:rPr lang="fa-IR" sz="1800" dirty="0" smtClean="0"/>
                        <a:t>160</a:t>
                      </a:r>
                      <a:endParaRPr lang="en-US" sz="1800" dirty="0">
                        <a:latin typeface="+mn-lt"/>
                      </a:endParaRPr>
                    </a:p>
                  </a:txBody>
                  <a:tcPr marT="34290" marB="34290" anchor="ctr"/>
                </a:tc>
                <a:extLst>
                  <a:ext uri="{0D108BD9-81ED-4DB2-BD59-A6C34878D82A}">
                    <a16:rowId xmlns:a16="http://schemas.microsoft.com/office/drawing/2014/main" val="10002"/>
                  </a:ext>
                </a:extLst>
              </a:tr>
              <a:tr h="409066">
                <a:tc>
                  <a:txBody>
                    <a:bodyPr/>
                    <a:lstStyle/>
                    <a:p>
                      <a:pPr algn="ctr"/>
                      <a:r>
                        <a:rPr lang="en-US" sz="1800" dirty="0" smtClean="0"/>
                        <a:t>118</a:t>
                      </a:r>
                      <a:endParaRPr lang="en-US" sz="1800" dirty="0">
                        <a:latin typeface="+mn-lt"/>
                      </a:endParaRPr>
                    </a:p>
                  </a:txBody>
                  <a:tcPr marT="34290" marB="34290" anchor="ctr"/>
                </a:tc>
                <a:tc>
                  <a:txBody>
                    <a:bodyPr/>
                    <a:lstStyle/>
                    <a:p>
                      <a:pPr algn="ctr"/>
                      <a:r>
                        <a:rPr lang="en-US" sz="1800" dirty="0" smtClean="0"/>
                        <a:t>100</a:t>
                      </a:r>
                      <a:endParaRPr lang="en-US" sz="1800" dirty="0">
                        <a:latin typeface="+mn-lt"/>
                      </a:endParaRPr>
                    </a:p>
                  </a:txBody>
                  <a:tcPr marT="34290" marB="34290" anchor="ctr"/>
                </a:tc>
                <a:tc>
                  <a:txBody>
                    <a:bodyPr/>
                    <a:lstStyle/>
                    <a:p>
                      <a:pPr algn="ctr"/>
                      <a:r>
                        <a:rPr lang="en-US" sz="1800" dirty="0" smtClean="0">
                          <a:ln>
                            <a:solidFill>
                              <a:sysClr val="windowText" lastClr="000000"/>
                            </a:solidFill>
                          </a:ln>
                        </a:rPr>
                        <a:t>100</a:t>
                      </a:r>
                      <a:endParaRPr lang="en-US" sz="1800" dirty="0">
                        <a:ln>
                          <a:solidFill>
                            <a:sysClr val="windowText" lastClr="000000"/>
                          </a:solidFill>
                        </a:ln>
                        <a:latin typeface="+mn-lt"/>
                      </a:endParaRPr>
                    </a:p>
                  </a:txBody>
                  <a:tcPr marT="34290" marB="34290" anchor="ctr"/>
                </a:tc>
                <a:tc>
                  <a:txBody>
                    <a:bodyPr/>
                    <a:lstStyle/>
                    <a:p>
                      <a:pPr algn="ctr"/>
                      <a:r>
                        <a:rPr lang="en-US" sz="1800" dirty="0" smtClean="0">
                          <a:ln>
                            <a:solidFill>
                              <a:sysClr val="windowText" lastClr="000000"/>
                            </a:solidFill>
                          </a:ln>
                        </a:rPr>
                        <a:t>70</a:t>
                      </a:r>
                      <a:endParaRPr lang="en-US" sz="1800" dirty="0">
                        <a:ln>
                          <a:solidFill>
                            <a:sysClr val="windowText" lastClr="000000"/>
                          </a:solidFill>
                        </a:ln>
                        <a:latin typeface="+mn-lt"/>
                      </a:endParaRPr>
                    </a:p>
                  </a:txBody>
                  <a:tcPr marT="34290" marB="34290" anchor="ctr"/>
                </a:tc>
                <a:tc>
                  <a:txBody>
                    <a:bodyPr/>
                    <a:lstStyle/>
                    <a:p>
                      <a:pPr algn="ctr"/>
                      <a:r>
                        <a:rPr lang="en-US" sz="1800" dirty="0" smtClean="0"/>
                        <a:t>101</a:t>
                      </a:r>
                      <a:endParaRPr lang="en-US" sz="1800" dirty="0">
                        <a:latin typeface="+mn-lt"/>
                      </a:endParaRPr>
                    </a:p>
                  </a:txBody>
                  <a:tcPr marT="34290" marB="34290" anchor="ctr"/>
                </a:tc>
                <a:tc>
                  <a:txBody>
                    <a:bodyPr/>
                    <a:lstStyle/>
                    <a:p>
                      <a:pPr algn="ctr"/>
                      <a:r>
                        <a:rPr lang="en-US" sz="1800" dirty="0" smtClean="0"/>
                        <a:t>170</a:t>
                      </a:r>
                      <a:endParaRPr lang="en-US" sz="1800" dirty="0">
                        <a:latin typeface="+mn-lt"/>
                      </a:endParaRPr>
                    </a:p>
                  </a:txBody>
                  <a:tcPr marT="34290" marB="34290" anchor="ctr"/>
                </a:tc>
                <a:extLst>
                  <a:ext uri="{0D108BD9-81ED-4DB2-BD59-A6C34878D82A}">
                    <a16:rowId xmlns:a16="http://schemas.microsoft.com/office/drawing/2014/main" val="10003"/>
                  </a:ext>
                </a:extLst>
              </a:tr>
              <a:tr h="409066">
                <a:tc>
                  <a:txBody>
                    <a:bodyPr/>
                    <a:lstStyle/>
                    <a:p>
                      <a:pPr algn="ctr"/>
                      <a:r>
                        <a:rPr lang="en-US" sz="1800" dirty="0" smtClean="0"/>
                        <a:t>98</a:t>
                      </a:r>
                      <a:endParaRPr lang="en-US" sz="1800" dirty="0">
                        <a:latin typeface="+mn-lt"/>
                      </a:endParaRPr>
                    </a:p>
                  </a:txBody>
                  <a:tcPr marT="34290" marB="34290" anchor="ctr"/>
                </a:tc>
                <a:tc>
                  <a:txBody>
                    <a:bodyPr/>
                    <a:lstStyle/>
                    <a:p>
                      <a:pPr algn="ctr"/>
                      <a:r>
                        <a:rPr lang="en-US" sz="1800" dirty="0" smtClean="0"/>
                        <a:t>125</a:t>
                      </a:r>
                      <a:endParaRPr lang="en-US" sz="1800" dirty="0">
                        <a:latin typeface="+mn-lt"/>
                      </a:endParaRPr>
                    </a:p>
                  </a:txBody>
                  <a:tcPr marT="34290" marB="34290" anchor="ctr"/>
                </a:tc>
                <a:tc>
                  <a:txBody>
                    <a:bodyPr/>
                    <a:lstStyle/>
                    <a:p>
                      <a:pPr algn="ctr"/>
                      <a:endParaRPr lang="en-US" sz="1800" dirty="0">
                        <a:ln>
                          <a:solidFill>
                            <a:sysClr val="windowText" lastClr="000000"/>
                          </a:solidFill>
                        </a:ln>
                        <a:latin typeface="+mn-lt"/>
                      </a:endParaRPr>
                    </a:p>
                  </a:txBody>
                  <a:tcPr marT="34290" marB="34290" anchor="ctr"/>
                </a:tc>
                <a:tc>
                  <a:txBody>
                    <a:bodyPr/>
                    <a:lstStyle/>
                    <a:p>
                      <a:pPr algn="ctr"/>
                      <a:endParaRPr lang="en-US" sz="1800" dirty="0">
                        <a:ln>
                          <a:solidFill>
                            <a:sysClr val="windowText" lastClr="000000"/>
                          </a:solidFill>
                        </a:ln>
                        <a:latin typeface="+mn-lt"/>
                      </a:endParaRPr>
                    </a:p>
                  </a:txBody>
                  <a:tcPr marT="34290" marB="34290" anchor="ctr"/>
                </a:tc>
                <a:tc>
                  <a:txBody>
                    <a:bodyPr/>
                    <a:lstStyle/>
                    <a:p>
                      <a:pPr algn="ctr"/>
                      <a:r>
                        <a:rPr lang="en-US" sz="1800" dirty="0" smtClean="0"/>
                        <a:t>85</a:t>
                      </a:r>
                      <a:endParaRPr lang="en-US" sz="1800" dirty="0">
                        <a:latin typeface="+mn-lt"/>
                      </a:endParaRPr>
                    </a:p>
                  </a:txBody>
                  <a:tcPr marT="34290" marB="34290" anchor="ctr"/>
                </a:tc>
                <a:tc>
                  <a:txBody>
                    <a:bodyPr/>
                    <a:lstStyle/>
                    <a:p>
                      <a:pPr algn="ctr"/>
                      <a:r>
                        <a:rPr lang="en-US" sz="1800" dirty="0" smtClean="0"/>
                        <a:t>200</a:t>
                      </a:r>
                      <a:endParaRPr lang="en-US" sz="1800" dirty="0">
                        <a:latin typeface="+mn-lt"/>
                      </a:endParaRPr>
                    </a:p>
                  </a:txBody>
                  <a:tcPr marT="34290" marB="34290" anchor="ctr"/>
                </a:tc>
                <a:extLst>
                  <a:ext uri="{0D108BD9-81ED-4DB2-BD59-A6C34878D82A}">
                    <a16:rowId xmlns:a16="http://schemas.microsoft.com/office/drawing/2014/main" val="10004"/>
                  </a:ext>
                </a:extLst>
              </a:tr>
              <a:tr h="409066">
                <a:tc>
                  <a:txBody>
                    <a:bodyPr/>
                    <a:lstStyle/>
                    <a:p>
                      <a:pPr algn="ctr"/>
                      <a:r>
                        <a:rPr lang="en-US" sz="1800" dirty="0" smtClean="0"/>
                        <a:t>85</a:t>
                      </a:r>
                      <a:endParaRPr lang="en-US" sz="1800" dirty="0">
                        <a:latin typeface="+mn-lt"/>
                      </a:endParaRPr>
                    </a:p>
                  </a:txBody>
                  <a:tcPr marT="34290" marB="34290" anchor="ctr"/>
                </a:tc>
                <a:tc>
                  <a:txBody>
                    <a:bodyPr/>
                    <a:lstStyle/>
                    <a:p>
                      <a:pPr algn="ctr"/>
                      <a:r>
                        <a:rPr lang="en-US" sz="1800" dirty="0" smtClean="0"/>
                        <a:t>120</a:t>
                      </a:r>
                      <a:endParaRPr lang="en-US" sz="1800" dirty="0">
                        <a:latin typeface="+mn-lt"/>
                      </a:endParaRPr>
                    </a:p>
                  </a:txBody>
                  <a:tcPr marT="34290" marB="34290" anchor="ctr"/>
                </a:tc>
                <a:tc>
                  <a:txBody>
                    <a:bodyPr/>
                    <a:lstStyle/>
                    <a:p>
                      <a:pPr algn="ctr"/>
                      <a:r>
                        <a:rPr lang="en-US" sz="1800" dirty="0" smtClean="0">
                          <a:ln>
                            <a:solidFill>
                              <a:sysClr val="windowText" lastClr="000000"/>
                            </a:solidFill>
                          </a:ln>
                        </a:rPr>
                        <a:t>95</a:t>
                      </a:r>
                      <a:endParaRPr lang="en-US" sz="1800" dirty="0">
                        <a:ln>
                          <a:solidFill>
                            <a:sysClr val="windowText" lastClr="000000"/>
                          </a:solidFill>
                        </a:ln>
                        <a:latin typeface="+mn-lt"/>
                      </a:endParaRPr>
                    </a:p>
                  </a:txBody>
                  <a:tcPr marT="34290" marB="34290" anchor="ctr"/>
                </a:tc>
                <a:tc>
                  <a:txBody>
                    <a:bodyPr/>
                    <a:lstStyle/>
                    <a:p>
                      <a:pPr algn="ctr"/>
                      <a:r>
                        <a:rPr lang="en-US" sz="1800" dirty="0" smtClean="0">
                          <a:ln>
                            <a:solidFill>
                              <a:sysClr val="windowText" lastClr="000000"/>
                            </a:solidFill>
                          </a:ln>
                        </a:rPr>
                        <a:t>65</a:t>
                      </a:r>
                      <a:endParaRPr lang="en-US" sz="1800" dirty="0">
                        <a:ln>
                          <a:solidFill>
                            <a:sysClr val="windowText" lastClr="000000"/>
                          </a:solidFill>
                        </a:ln>
                        <a:latin typeface="+mn-lt"/>
                      </a:endParaRPr>
                    </a:p>
                  </a:txBody>
                  <a:tcPr marT="34290" marB="34290" anchor="ctr"/>
                </a:tc>
                <a:tc>
                  <a:txBody>
                    <a:bodyPr/>
                    <a:lstStyle/>
                    <a:p>
                      <a:pPr algn="ctr"/>
                      <a:r>
                        <a:rPr lang="en-US" sz="1800" dirty="0" smtClean="0"/>
                        <a:t>150</a:t>
                      </a:r>
                      <a:endParaRPr lang="en-US" sz="1800" dirty="0">
                        <a:latin typeface="+mn-lt"/>
                      </a:endParaRPr>
                    </a:p>
                  </a:txBody>
                  <a:tcPr marT="34290" marB="34290" anchor="ctr"/>
                </a:tc>
                <a:tc>
                  <a:txBody>
                    <a:bodyPr/>
                    <a:lstStyle/>
                    <a:p>
                      <a:pPr algn="ctr"/>
                      <a:r>
                        <a:rPr lang="en-US" sz="1800" dirty="0" smtClean="0"/>
                        <a:t>140</a:t>
                      </a:r>
                      <a:endParaRPr lang="en-US" sz="1800" dirty="0">
                        <a:latin typeface="+mn-lt"/>
                      </a:endParaRPr>
                    </a:p>
                  </a:txBody>
                  <a:tcPr marT="34290" marB="34290" anchor="ctr"/>
                </a:tc>
                <a:extLst>
                  <a:ext uri="{0D108BD9-81ED-4DB2-BD59-A6C34878D82A}">
                    <a16:rowId xmlns:a16="http://schemas.microsoft.com/office/drawing/2014/main" val="10005"/>
                  </a:ext>
                </a:extLst>
              </a:tr>
              <a:tr h="409066">
                <a:tc>
                  <a:txBody>
                    <a:bodyPr/>
                    <a:lstStyle/>
                    <a:p>
                      <a:pPr algn="ctr"/>
                      <a:r>
                        <a:rPr lang="en-US" sz="1800" dirty="0" smtClean="0"/>
                        <a:t>160</a:t>
                      </a:r>
                      <a:endParaRPr lang="en-US" sz="1800" dirty="0">
                        <a:latin typeface="+mn-lt"/>
                      </a:endParaRPr>
                    </a:p>
                  </a:txBody>
                  <a:tcPr marT="34290" marB="34290" anchor="ctr"/>
                </a:tc>
                <a:tc>
                  <a:txBody>
                    <a:bodyPr/>
                    <a:lstStyle/>
                    <a:p>
                      <a:pPr algn="ctr"/>
                      <a:r>
                        <a:rPr lang="en-US" sz="1800" dirty="0" smtClean="0"/>
                        <a:t>101</a:t>
                      </a:r>
                      <a:endParaRPr lang="en-US" sz="1800" dirty="0">
                        <a:latin typeface="+mn-lt"/>
                      </a:endParaRPr>
                    </a:p>
                  </a:txBody>
                  <a:tcPr marT="34290" marB="34290" anchor="ctr"/>
                </a:tc>
                <a:tc>
                  <a:txBody>
                    <a:bodyPr/>
                    <a:lstStyle/>
                    <a:p>
                      <a:pPr algn="ctr"/>
                      <a:r>
                        <a:rPr lang="en-US" sz="1800" dirty="0" smtClean="0">
                          <a:ln>
                            <a:solidFill>
                              <a:sysClr val="windowText" lastClr="000000"/>
                            </a:solidFill>
                          </a:ln>
                        </a:rPr>
                        <a:t>80</a:t>
                      </a:r>
                      <a:endParaRPr lang="en-US" sz="1800" dirty="0">
                        <a:ln>
                          <a:solidFill>
                            <a:sysClr val="windowText" lastClr="000000"/>
                          </a:solidFill>
                        </a:ln>
                        <a:latin typeface="+mn-lt"/>
                      </a:endParaRPr>
                    </a:p>
                  </a:txBody>
                  <a:tcPr marT="34290" marB="34290" anchor="ctr"/>
                </a:tc>
                <a:tc>
                  <a:txBody>
                    <a:bodyPr/>
                    <a:lstStyle/>
                    <a:p>
                      <a:pPr algn="ctr"/>
                      <a:r>
                        <a:rPr lang="en-US" sz="1800" dirty="0" smtClean="0">
                          <a:ln>
                            <a:solidFill>
                              <a:sysClr val="windowText" lastClr="000000"/>
                            </a:solidFill>
                          </a:ln>
                        </a:rPr>
                        <a:t>50</a:t>
                      </a:r>
                      <a:endParaRPr lang="en-US" sz="1800" dirty="0">
                        <a:ln>
                          <a:solidFill>
                            <a:sysClr val="windowText" lastClr="000000"/>
                          </a:solidFill>
                        </a:ln>
                        <a:latin typeface="+mn-lt"/>
                      </a:endParaRPr>
                    </a:p>
                  </a:txBody>
                  <a:tcPr marT="34290" marB="34290" anchor="ctr"/>
                </a:tc>
                <a:tc>
                  <a:txBody>
                    <a:bodyPr/>
                    <a:lstStyle/>
                    <a:p>
                      <a:pPr algn="ctr"/>
                      <a:r>
                        <a:rPr lang="fa-IR" sz="1800" dirty="0" smtClean="0"/>
                        <a:t>130</a:t>
                      </a:r>
                      <a:endParaRPr lang="en-US" sz="1800" dirty="0">
                        <a:latin typeface="+mn-lt"/>
                      </a:endParaRPr>
                    </a:p>
                  </a:txBody>
                  <a:tcPr marT="34290" marB="34290" anchor="ctr"/>
                </a:tc>
                <a:tc>
                  <a:txBody>
                    <a:bodyPr/>
                    <a:lstStyle/>
                    <a:p>
                      <a:pPr algn="ctr"/>
                      <a:r>
                        <a:rPr lang="en-US" sz="1800" dirty="0" smtClean="0"/>
                        <a:t>190</a:t>
                      </a:r>
                      <a:endParaRPr lang="en-US" sz="1800" dirty="0">
                        <a:latin typeface="+mn-lt"/>
                      </a:endParaRPr>
                    </a:p>
                  </a:txBody>
                  <a:tcPr marT="34290" marB="34290" anchor="ctr"/>
                </a:tc>
                <a:extLst>
                  <a:ext uri="{0D108BD9-81ED-4DB2-BD59-A6C34878D82A}">
                    <a16:rowId xmlns:a16="http://schemas.microsoft.com/office/drawing/2014/main" val="10006"/>
                  </a:ext>
                </a:extLst>
              </a:tr>
              <a:tr h="409066">
                <a:tc>
                  <a:txBody>
                    <a:bodyPr/>
                    <a:lstStyle/>
                    <a:p>
                      <a:pPr algn="ctr"/>
                      <a:r>
                        <a:rPr lang="en-US" sz="1800" dirty="0" smtClean="0"/>
                        <a:t>120</a:t>
                      </a:r>
                      <a:endParaRPr lang="en-US" sz="1800" dirty="0">
                        <a:latin typeface="+mn-lt"/>
                      </a:endParaRPr>
                    </a:p>
                  </a:txBody>
                  <a:tcPr marT="34290" marB="34290" anchor="ctr"/>
                </a:tc>
                <a:tc>
                  <a:txBody>
                    <a:bodyPr/>
                    <a:lstStyle/>
                    <a:p>
                      <a:pPr algn="ctr"/>
                      <a:r>
                        <a:rPr lang="en-US" sz="1800" dirty="0" smtClean="0"/>
                        <a:t>85</a:t>
                      </a:r>
                      <a:endParaRPr lang="en-US" sz="1800" dirty="0">
                        <a:latin typeface="+mn-lt"/>
                      </a:endParaRPr>
                    </a:p>
                  </a:txBody>
                  <a:tcPr marT="34290" marB="34290" anchor="ctr"/>
                </a:tc>
                <a:tc>
                  <a:txBody>
                    <a:bodyPr/>
                    <a:lstStyle/>
                    <a:p>
                      <a:pPr algn="ctr"/>
                      <a:endParaRPr lang="en-US" sz="1800" dirty="0">
                        <a:ln>
                          <a:solidFill>
                            <a:sysClr val="windowText" lastClr="000000"/>
                          </a:solidFill>
                        </a:ln>
                        <a:latin typeface="+mn-lt"/>
                      </a:endParaRPr>
                    </a:p>
                  </a:txBody>
                  <a:tcPr marT="34290" marB="34290" anchor="ctr"/>
                </a:tc>
                <a:tc>
                  <a:txBody>
                    <a:bodyPr/>
                    <a:lstStyle/>
                    <a:p>
                      <a:pPr algn="ctr"/>
                      <a:endParaRPr lang="en-US" sz="1800" dirty="0">
                        <a:ln>
                          <a:solidFill>
                            <a:sysClr val="windowText" lastClr="000000"/>
                          </a:solidFill>
                        </a:ln>
                        <a:latin typeface="+mn-lt"/>
                      </a:endParaRPr>
                    </a:p>
                  </a:txBody>
                  <a:tcPr marT="34290" marB="34290" anchor="ctr"/>
                </a:tc>
                <a:tc>
                  <a:txBody>
                    <a:bodyPr/>
                    <a:lstStyle/>
                    <a:p>
                      <a:pPr algn="ctr"/>
                      <a:r>
                        <a:rPr lang="fa-IR" sz="1800" dirty="0" smtClean="0"/>
                        <a:t>100</a:t>
                      </a:r>
                      <a:endParaRPr lang="en-US" sz="1800" dirty="0">
                        <a:latin typeface="+mn-lt"/>
                      </a:endParaRPr>
                    </a:p>
                  </a:txBody>
                  <a:tcPr marT="34290" marB="34290" anchor="ctr"/>
                </a:tc>
                <a:tc>
                  <a:txBody>
                    <a:bodyPr/>
                    <a:lstStyle/>
                    <a:p>
                      <a:pPr algn="ctr"/>
                      <a:r>
                        <a:rPr lang="en-US" sz="1800" dirty="0" smtClean="0"/>
                        <a:t>180</a:t>
                      </a:r>
                      <a:endParaRPr lang="en-US" sz="1800" dirty="0">
                        <a:latin typeface="+mn-lt"/>
                      </a:endParaRPr>
                    </a:p>
                  </a:txBody>
                  <a:tcPr marT="34290" marB="34290" anchor="ctr"/>
                </a:tc>
                <a:extLst>
                  <a:ext uri="{0D108BD9-81ED-4DB2-BD59-A6C34878D82A}">
                    <a16:rowId xmlns:a16="http://schemas.microsoft.com/office/drawing/2014/main" val="10007"/>
                  </a:ext>
                </a:extLst>
              </a:tr>
            </a:tbl>
          </a:graphicData>
        </a:graphic>
      </p:graphicFrame>
      <p:sp>
        <p:nvSpPr>
          <p:cNvPr id="6" name="Title 5"/>
          <p:cNvSpPr>
            <a:spLocks noGrp="1"/>
          </p:cNvSpPr>
          <p:nvPr>
            <p:ph type="title"/>
          </p:nvPr>
        </p:nvSpPr>
        <p:spPr>
          <a:xfrm>
            <a:off x="457200" y="1063228"/>
            <a:ext cx="8229600" cy="479822"/>
          </a:xfrm>
        </p:spPr>
        <p:txBody>
          <a:bodyPr>
            <a:noAutofit/>
          </a:bodyPr>
          <a:lstStyle/>
          <a:p>
            <a:r>
              <a:rPr lang="en-US" sz="3000" b="1" dirty="0">
                <a:solidFill>
                  <a:srgbClr val="376092"/>
                </a:solidFill>
                <a:effectLst>
                  <a:outerShdw blurRad="38100" dist="38100" dir="2700000" algn="tl">
                    <a:srgbClr val="000000">
                      <a:alpha val="43137"/>
                    </a:srgbClr>
                  </a:outerShdw>
                </a:effectLst>
                <a:ea typeface="+mn-ea"/>
                <a:cs typeface="+mn-cs"/>
              </a:rPr>
              <a:t>SMBG Report:</a:t>
            </a:r>
          </a:p>
        </p:txBody>
      </p:sp>
      <p:sp>
        <p:nvSpPr>
          <p:cNvPr id="5" name="Rectangle 4"/>
          <p:cNvSpPr/>
          <p:nvPr/>
        </p:nvSpPr>
        <p:spPr>
          <a:xfrm>
            <a:off x="1267385" y="2259107"/>
            <a:ext cx="514350" cy="3429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4656044" y="2259107"/>
            <a:ext cx="514350" cy="342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1294277" y="4309787"/>
            <a:ext cx="514350" cy="3429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2228847" y="2675966"/>
            <a:ext cx="514350" cy="3429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6013322" y="2259107"/>
            <a:ext cx="514350" cy="3429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6010765" y="3906371"/>
            <a:ext cx="514350" cy="3429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6010765" y="4333606"/>
            <a:ext cx="514350" cy="3429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656044" y="3906371"/>
            <a:ext cx="514350" cy="342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4656044" y="3082739"/>
            <a:ext cx="514350" cy="342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4656044" y="4333606"/>
            <a:ext cx="514350" cy="342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74171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heel(1)">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heel(1)">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heel(1)">
                                      <p:cBhvr>
                                        <p:cTn id="5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46208"/>
            <a:ext cx="7886700" cy="1325563"/>
          </a:xfrm>
        </p:spPr>
        <p:txBody>
          <a:bodyPr>
            <a:normAutofit/>
          </a:bodyPr>
          <a:lstStyle/>
          <a:p>
            <a:r>
              <a:rPr lang="en-US" sz="2800" dirty="0" smtClean="0">
                <a:latin typeface="Times New Roman" panose="02020603050405020304" pitchFamily="18" charset="0"/>
                <a:cs typeface="Times New Roman" panose="02020603050405020304" pitchFamily="18" charset="0"/>
              </a:rPr>
              <a:t>Case 1:</a:t>
            </a:r>
            <a:r>
              <a:rPr lang="en-US" sz="2800" dirty="0">
                <a:latin typeface="Times New Roman" panose="02020603050405020304" pitchFamily="18" charset="0"/>
                <a:cs typeface="Times New Roman" panose="02020603050405020304" pitchFamily="18" charset="0"/>
              </a:rPr>
              <a:t> A </a:t>
            </a:r>
            <a:r>
              <a:rPr lang="en-US" sz="2800" dirty="0" smtClean="0">
                <a:latin typeface="Times New Roman" panose="02020603050405020304" pitchFamily="18" charset="0"/>
                <a:cs typeface="Times New Roman" panose="02020603050405020304" pitchFamily="18" charset="0"/>
              </a:rPr>
              <a:t>62 y/o man with 11 </a:t>
            </a:r>
            <a:r>
              <a:rPr lang="en-US" sz="2800" dirty="0" err="1" smtClean="0">
                <a:latin typeface="Times New Roman" panose="02020603050405020304" pitchFamily="18" charset="0"/>
                <a:cs typeface="Times New Roman" panose="02020603050405020304" pitchFamily="18" charset="0"/>
              </a:rPr>
              <a:t>yrs</a:t>
            </a:r>
            <a:r>
              <a:rPr lang="en-US" sz="2800" dirty="0" smtClean="0">
                <a:latin typeface="Times New Roman" panose="02020603050405020304" pitchFamily="18" charset="0"/>
                <a:cs typeface="Times New Roman" panose="02020603050405020304" pitchFamily="18" charset="0"/>
              </a:rPr>
              <a:t> history of T2DM</a:t>
            </a:r>
            <a:endParaRPr lang="en-US" sz="28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idx="1"/>
          </p:nvPr>
        </p:nvSpPr>
        <p:spPr/>
        <p:txBody>
          <a:bodyPr>
            <a:normAutofit/>
          </a:bodyPr>
          <a:lstStyle/>
          <a:p>
            <a:r>
              <a:rPr lang="en-US" dirty="0" smtClean="0">
                <a:latin typeface="Times New Roman" panose="02020603050405020304" pitchFamily="18" charset="0"/>
                <a:cs typeface="Times New Roman" panose="02020603050405020304" pitchFamily="18" charset="0"/>
              </a:rPr>
              <a:t>Drugs: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2"/>
          </p:nvPr>
        </p:nvSpPr>
        <p:spPr/>
        <p:txBody>
          <a:bodyPr/>
          <a:lstStyle/>
          <a:p>
            <a:pPr marL="0" indent="0">
              <a:buNone/>
            </a:pPr>
            <a:r>
              <a:rPr lang="en-US" sz="1800" dirty="0" smtClean="0">
                <a:latin typeface="Times New Roman" panose="02020603050405020304" pitchFamily="18" charset="0"/>
                <a:cs typeface="Times New Roman" panose="02020603050405020304" pitchFamily="18" charset="0"/>
              </a:rPr>
              <a:t>Metformin/ </a:t>
            </a:r>
            <a:r>
              <a:rPr lang="en-US" sz="1800" dirty="0" err="1" smtClean="0">
                <a:latin typeface="Times New Roman" panose="02020603050405020304" pitchFamily="18" charset="0"/>
                <a:cs typeface="Times New Roman" panose="02020603050405020304" pitchFamily="18" charset="0"/>
              </a:rPr>
              <a:t>sitagliptin</a:t>
            </a:r>
            <a:r>
              <a:rPr lang="en-US" sz="1800" dirty="0" smtClean="0">
                <a:latin typeface="Times New Roman" panose="02020603050405020304" pitchFamily="18" charset="0"/>
                <a:cs typeface="Times New Roman" panose="02020603050405020304" pitchFamily="18" charset="0"/>
              </a:rPr>
              <a:t> 1000/50 mg (</a:t>
            </a:r>
            <a:r>
              <a:rPr lang="en-US" sz="1800" dirty="0" err="1" smtClean="0">
                <a:latin typeface="Times New Roman" panose="02020603050405020304" pitchFamily="18" charset="0"/>
                <a:cs typeface="Times New Roman" panose="02020603050405020304" pitchFamily="18" charset="0"/>
              </a:rPr>
              <a:t>bd</a:t>
            </a:r>
            <a:r>
              <a:rPr lang="en-US" sz="1800" dirty="0" smtClean="0">
                <a:latin typeface="Times New Roman" panose="02020603050405020304" pitchFamily="18" charset="0"/>
                <a:cs typeface="Times New Roman" panose="02020603050405020304" pitchFamily="18" charset="0"/>
              </a:rPr>
              <a:t>)</a:t>
            </a:r>
          </a:p>
          <a:p>
            <a:pPr marL="0" indent="0">
              <a:buNone/>
            </a:pPr>
            <a:r>
              <a:rPr lang="en-US" sz="1800" dirty="0" err="1" smtClean="0">
                <a:latin typeface="Times New Roman" panose="02020603050405020304" pitchFamily="18" charset="0"/>
                <a:cs typeface="Times New Roman" panose="02020603050405020304" pitchFamily="18" charset="0"/>
              </a:rPr>
              <a:t>Gliclazide</a:t>
            </a:r>
            <a:r>
              <a:rPr lang="en-US" sz="1800" dirty="0" smtClean="0">
                <a:latin typeface="Times New Roman" panose="02020603050405020304" pitchFamily="18" charset="0"/>
                <a:cs typeface="Times New Roman" panose="02020603050405020304" pitchFamily="18" charset="0"/>
              </a:rPr>
              <a:t> MR 60 mg</a:t>
            </a:r>
          </a:p>
          <a:p>
            <a:pPr marL="0" indent="0">
              <a:buNone/>
            </a:pPr>
            <a:r>
              <a:rPr lang="en-US" sz="1800" dirty="0" smtClean="0">
                <a:latin typeface="Times New Roman" panose="02020603050405020304" pitchFamily="18" charset="0"/>
                <a:cs typeface="Times New Roman" panose="02020603050405020304" pitchFamily="18" charset="0"/>
              </a:rPr>
              <a:t>Atorvastatin: 20 mg </a:t>
            </a:r>
          </a:p>
          <a:p>
            <a:pPr marL="0" indent="0">
              <a:buNone/>
            </a:pPr>
            <a:r>
              <a:rPr lang="en-US" sz="1800" dirty="0" smtClean="0">
                <a:latin typeface="Times New Roman" panose="02020603050405020304" pitchFamily="18" charset="0"/>
                <a:cs typeface="Times New Roman" panose="02020603050405020304" pitchFamily="18" charset="0"/>
              </a:rPr>
              <a:t>Aspirin 80 mg</a:t>
            </a:r>
          </a:p>
          <a:p>
            <a:pPr marL="0" indent="0">
              <a:buNone/>
            </a:pPr>
            <a:endParaRPr lang="en-US"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3"/>
          </p:nvPr>
        </p:nvSpPr>
        <p:spPr/>
        <p:txBody>
          <a:bodyPr/>
          <a:lstStyle/>
          <a:p>
            <a:r>
              <a:rPr lang="en-US" dirty="0" smtClean="0">
                <a:latin typeface="Times New Roman" panose="02020603050405020304" pitchFamily="18" charset="0"/>
                <a:cs typeface="Times New Roman" panose="02020603050405020304" pitchFamily="18" charset="0"/>
              </a:rPr>
              <a:t>Medical History</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4"/>
          </p:nvPr>
        </p:nvSpPr>
        <p:spPr/>
        <p:txBody>
          <a:bodyPr/>
          <a:lstStyle/>
          <a:p>
            <a:r>
              <a:rPr lang="en-US" sz="2000" dirty="0" smtClean="0">
                <a:latin typeface="Times New Roman" panose="02020603050405020304" pitchFamily="18" charset="0"/>
                <a:cs typeface="Times New Roman" panose="02020603050405020304" pitchFamily="18" charset="0"/>
              </a:rPr>
              <a:t>Severe Non-proliferative Diabetic Retinopathy</a:t>
            </a:r>
          </a:p>
          <a:p>
            <a:r>
              <a:rPr lang="en-US" sz="2000" dirty="0" smtClean="0">
                <a:latin typeface="Times New Roman" panose="02020603050405020304" pitchFamily="18" charset="0"/>
                <a:cs typeface="Times New Roman" panose="02020603050405020304" pitchFamily="18" charset="0"/>
              </a:rPr>
              <a:t>Distal polyneuropathy</a:t>
            </a:r>
          </a:p>
          <a:p>
            <a:r>
              <a:rPr lang="en-US" sz="2000" dirty="0" smtClean="0">
                <a:latin typeface="Times New Roman" panose="02020603050405020304" pitchFamily="18" charset="0"/>
                <a:cs typeface="Times New Roman" panose="02020603050405020304" pitchFamily="18" charset="0"/>
              </a:rPr>
              <a:t>Previous Acute MI: 3 years ago</a:t>
            </a: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7" name="Picture 5" descr="Image result for patient histor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5872" y="459052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29841" y="1487105"/>
            <a:ext cx="237566" cy="369332"/>
          </a:xfrm>
          <a:prstGeom prst="rect">
            <a:avLst/>
          </a:prstGeom>
        </p:spPr>
        <p:txBody>
          <a:bodyPr wrap="none">
            <a:spAutoFit/>
          </a:bodyPr>
          <a:lstStyle/>
          <a:p>
            <a:r>
              <a:rPr lang="en-US" dirty="0" smtClean="0"/>
              <a:t> </a:t>
            </a:r>
            <a:endParaRPr lang="en-US" dirty="0"/>
          </a:p>
        </p:txBody>
      </p:sp>
    </p:spTree>
    <p:extLst>
      <p:ext uri="{BB962C8B-B14F-4D97-AF65-F5344CB8AC3E}">
        <p14:creationId xmlns:p14="http://schemas.microsoft.com/office/powerpoint/2010/main" val="33488812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000" b="1" dirty="0">
                <a:solidFill>
                  <a:srgbClr val="376092"/>
                </a:solidFill>
                <a:effectLst>
                  <a:outerShdw blurRad="38100" dist="38100" dir="2700000" algn="tl">
                    <a:srgbClr val="000000">
                      <a:alpha val="43137"/>
                    </a:srgbClr>
                  </a:outerShdw>
                </a:effectLst>
                <a:ea typeface="+mn-ea"/>
                <a:cs typeface="+mn-cs"/>
              </a:rPr>
              <a:t>Problem</a:t>
            </a:r>
          </a:p>
        </p:txBody>
      </p:sp>
      <p:sp>
        <p:nvSpPr>
          <p:cNvPr id="4" name="Content Placeholder 3"/>
          <p:cNvSpPr>
            <a:spLocks noGrp="1"/>
          </p:cNvSpPr>
          <p:nvPr>
            <p:ph idx="1"/>
          </p:nvPr>
        </p:nvSpPr>
        <p:spPr/>
        <p:txBody>
          <a:bodyPr/>
          <a:lstStyle/>
          <a:p>
            <a:r>
              <a:rPr lang="en-US" dirty="0"/>
              <a:t>The health care team must determine whether hypoglycemia is occurring because </a:t>
            </a:r>
            <a:r>
              <a:rPr lang="en-US" dirty="0" smtClean="0"/>
              <a:t>of</a:t>
            </a:r>
            <a:r>
              <a:rPr lang="fa-IR" dirty="0" smtClean="0"/>
              <a:t>:</a:t>
            </a:r>
          </a:p>
          <a:p>
            <a:pPr lvl="1"/>
            <a:r>
              <a:rPr lang="en-US" dirty="0" smtClean="0"/>
              <a:t>The type of exercise?</a:t>
            </a:r>
          </a:p>
          <a:p>
            <a:pPr lvl="1"/>
            <a:r>
              <a:rPr lang="en-US" dirty="0" smtClean="0"/>
              <a:t>Too much </a:t>
            </a:r>
            <a:r>
              <a:rPr lang="en-US" dirty="0"/>
              <a:t>on-board (active) insulin </a:t>
            </a:r>
            <a:r>
              <a:rPr lang="en-US" dirty="0" smtClean="0"/>
              <a:t>remaining</a:t>
            </a:r>
            <a:br>
              <a:rPr lang="en-US" dirty="0" smtClean="0"/>
            </a:br>
            <a:r>
              <a:rPr lang="en-US" dirty="0" smtClean="0"/>
              <a:t>from </a:t>
            </a:r>
            <a:r>
              <a:rPr lang="en-US" dirty="0"/>
              <a:t>her previous </a:t>
            </a:r>
            <a:r>
              <a:rPr lang="en-US" dirty="0" smtClean="0"/>
              <a:t>mealtime injection?</a:t>
            </a:r>
            <a:endParaRPr lang="fa-IR" dirty="0" smtClean="0"/>
          </a:p>
          <a:p>
            <a:pPr lvl="1"/>
            <a:r>
              <a:rPr lang="en-US" dirty="0" smtClean="0"/>
              <a:t>Excessive basal </a:t>
            </a:r>
            <a:r>
              <a:rPr lang="en-US" dirty="0"/>
              <a:t>insulin for </a:t>
            </a:r>
            <a:r>
              <a:rPr lang="en-US" dirty="0" smtClean="0"/>
              <a:t>exercise?</a:t>
            </a:r>
            <a:endParaRPr lang="fa-IR" dirty="0" smtClean="0"/>
          </a:p>
          <a:p>
            <a:pPr lvl="1"/>
            <a:r>
              <a:rPr lang="en-US" dirty="0" smtClean="0"/>
              <a:t>too </a:t>
            </a:r>
            <a:r>
              <a:rPr lang="en-US" dirty="0"/>
              <a:t>few extra </a:t>
            </a:r>
            <a:r>
              <a:rPr lang="en-US" dirty="0" smtClean="0"/>
              <a:t>carbs?</a:t>
            </a:r>
            <a:endParaRPr lang="en-US" dirty="0"/>
          </a:p>
        </p:txBody>
      </p:sp>
      <p:pic>
        <p:nvPicPr>
          <p:cNvPr id="5" name="Picture 4"/>
          <p:cNvPicPr>
            <a:picLocks noChangeAspect="1"/>
          </p:cNvPicPr>
          <p:nvPr/>
        </p:nvPicPr>
        <p:blipFill>
          <a:blip r:embed="rId2"/>
          <a:stretch>
            <a:fillRect/>
          </a:stretch>
        </p:blipFill>
        <p:spPr>
          <a:xfrm>
            <a:off x="6335423" y="3191741"/>
            <a:ext cx="2669945" cy="1977737"/>
          </a:xfrm>
          <a:prstGeom prst="rect">
            <a:avLst/>
          </a:prstGeom>
          <a:ln>
            <a:noFill/>
          </a:ln>
          <a:effectLst>
            <a:softEdge rad="112500"/>
          </a:effectLst>
        </p:spPr>
      </p:pic>
    </p:spTree>
    <p:extLst>
      <p:ext uri="{BB962C8B-B14F-4D97-AF65-F5344CB8AC3E}">
        <p14:creationId xmlns:p14="http://schemas.microsoft.com/office/powerpoint/2010/main" val="3857768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56193"/>
            <a:ext cx="8229600" cy="857250"/>
          </a:xfrm>
        </p:spPr>
        <p:txBody>
          <a:bodyPr/>
          <a:lstStyle/>
          <a:p>
            <a:r>
              <a:rPr lang="en-US" sz="3000" b="1" dirty="0">
                <a:solidFill>
                  <a:srgbClr val="376092"/>
                </a:solidFill>
                <a:effectLst>
                  <a:outerShdw blurRad="38100" dist="38100" dir="2700000" algn="tl">
                    <a:srgbClr val="000000">
                      <a:alpha val="43137"/>
                    </a:srgbClr>
                  </a:outerShdw>
                </a:effectLst>
              </a:rPr>
              <a:t>Case</a:t>
            </a:r>
            <a:endParaRPr lang="en-US" sz="3000" b="1" dirty="0">
              <a:solidFill>
                <a:srgbClr val="376092"/>
              </a:solidFill>
              <a:effectLst>
                <a:outerShdw blurRad="38100" dist="38100" dir="2700000" algn="tl">
                  <a:srgbClr val="000000">
                    <a:alpha val="43137"/>
                  </a:srgbClr>
                </a:outerShdw>
              </a:effectLst>
              <a:ea typeface="+mn-ea"/>
              <a:cs typeface="+mn-cs"/>
            </a:endParaRPr>
          </a:p>
        </p:txBody>
      </p:sp>
      <p:sp>
        <p:nvSpPr>
          <p:cNvPr id="4" name="Content Placeholder 3"/>
          <p:cNvSpPr>
            <a:spLocks noGrp="1"/>
          </p:cNvSpPr>
          <p:nvPr>
            <p:ph idx="1"/>
          </p:nvPr>
        </p:nvSpPr>
        <p:spPr>
          <a:xfrm>
            <a:off x="3843067" y="1863306"/>
            <a:ext cx="4843733" cy="3394472"/>
          </a:xfrm>
        </p:spPr>
        <p:txBody>
          <a:bodyPr>
            <a:normAutofit lnSpcReduction="10000"/>
          </a:bodyPr>
          <a:lstStyle/>
          <a:p>
            <a:r>
              <a:rPr lang="en-US" dirty="0" smtClean="0"/>
              <a:t>Problem:</a:t>
            </a:r>
          </a:p>
          <a:p>
            <a:pPr lvl="1"/>
            <a:r>
              <a:rPr lang="en-US" dirty="0" smtClean="0"/>
              <a:t>Repeated episodes </a:t>
            </a:r>
            <a:r>
              <a:rPr lang="en-US" dirty="0"/>
              <a:t>of hypoglycemia during her aerobic </a:t>
            </a:r>
            <a:r>
              <a:rPr lang="en-US" dirty="0" smtClean="0"/>
              <a:t>workout.</a:t>
            </a:r>
          </a:p>
          <a:p>
            <a:r>
              <a:rPr lang="en-US" dirty="0" smtClean="0"/>
              <a:t>Solution:</a:t>
            </a:r>
          </a:p>
          <a:p>
            <a:pPr lvl="1"/>
            <a:r>
              <a:rPr lang="en-US" dirty="0" smtClean="0"/>
              <a:t>Option 1: </a:t>
            </a:r>
            <a:r>
              <a:rPr lang="en-US" dirty="0"/>
              <a:t>Add Extra </a:t>
            </a:r>
            <a:r>
              <a:rPr lang="en-US" dirty="0" smtClean="0"/>
              <a:t>Carbs</a:t>
            </a:r>
          </a:p>
          <a:p>
            <a:pPr lvl="1"/>
            <a:r>
              <a:rPr lang="en-US" dirty="0" smtClean="0"/>
              <a:t>Option 2: Insulin Adjustment</a:t>
            </a:r>
          </a:p>
          <a:p>
            <a:pPr lvl="1"/>
            <a:r>
              <a:rPr lang="en-US" dirty="0" smtClean="0"/>
              <a:t>Option 3: exercise planning recommendation</a:t>
            </a:r>
            <a:endParaRPr lang="en-US" dirty="0"/>
          </a:p>
        </p:txBody>
      </p:sp>
      <p:sp>
        <p:nvSpPr>
          <p:cNvPr id="5" name="Rounded Rectangle 4"/>
          <p:cNvSpPr/>
          <p:nvPr/>
        </p:nvSpPr>
        <p:spPr>
          <a:xfrm>
            <a:off x="389267" y="1920479"/>
            <a:ext cx="3453800" cy="2911435"/>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137160" indent="-137160">
              <a:buFont typeface="Arial" panose="020B0604020202020204" pitchFamily="34" charset="0"/>
              <a:buChar char="•"/>
            </a:pPr>
            <a:r>
              <a:rPr lang="en-US" sz="1500" dirty="0"/>
              <a:t>A 18 years old girl</a:t>
            </a:r>
          </a:p>
          <a:p>
            <a:pPr marL="137160" indent="-137160">
              <a:buFont typeface="Arial" panose="020B0604020202020204" pitchFamily="34" charset="0"/>
              <a:buChar char="•"/>
            </a:pPr>
            <a:r>
              <a:rPr lang="en-US" sz="1500" dirty="0"/>
              <a:t>T1DM History: 2 </a:t>
            </a:r>
            <a:r>
              <a:rPr lang="en-US" sz="1500" dirty="0" err="1"/>
              <a:t>yr</a:t>
            </a:r>
            <a:endParaRPr lang="en-US" sz="1500" dirty="0"/>
          </a:p>
          <a:p>
            <a:pPr marL="137160" indent="-137160">
              <a:buFont typeface="Arial" panose="020B0604020202020204" pitchFamily="34" charset="0"/>
              <a:buChar char="•"/>
            </a:pPr>
            <a:r>
              <a:rPr lang="en-US" sz="1500" dirty="0"/>
              <a:t>On MDI: </a:t>
            </a:r>
          </a:p>
          <a:p>
            <a:pPr marL="480060" lvl="1" indent="-137160">
              <a:buFont typeface="Arial" panose="020B0604020202020204" pitchFamily="34" charset="0"/>
              <a:buChar char="•"/>
            </a:pPr>
            <a:r>
              <a:rPr lang="en-US" sz="1500" dirty="0"/>
              <a:t>Glargine U-300: 26 units 10 P.M.</a:t>
            </a:r>
          </a:p>
          <a:p>
            <a:pPr marL="480060" lvl="1" indent="-137160">
              <a:buFont typeface="Arial" panose="020B0604020202020204" pitchFamily="34" charset="0"/>
              <a:buChar char="•"/>
            </a:pPr>
            <a:r>
              <a:rPr lang="en-US" sz="1500" dirty="0" err="1"/>
              <a:t>Glulisine</a:t>
            </a:r>
            <a:r>
              <a:rPr lang="en-US" sz="1500" dirty="0"/>
              <a:t>: 6-8 units</a:t>
            </a:r>
          </a:p>
          <a:p>
            <a:pPr marL="137160" indent="-137160">
              <a:buFont typeface="Arial" panose="020B0604020202020204" pitchFamily="34" charset="0"/>
              <a:buChar char="•"/>
            </a:pPr>
            <a:r>
              <a:rPr lang="en-US" sz="1500" dirty="0"/>
              <a:t>Exercise starts 4 hours after her mealtime injection in mid-afternoon for 3-4 times per week</a:t>
            </a:r>
          </a:p>
          <a:p>
            <a:pPr marL="137160" indent="-137160">
              <a:buFont typeface="Arial" panose="020B0604020202020204" pitchFamily="34" charset="0"/>
              <a:buChar char="•"/>
            </a:pPr>
            <a:r>
              <a:rPr lang="en-US" sz="1500" dirty="0"/>
              <a:t>60 min stationary cycling</a:t>
            </a:r>
          </a:p>
          <a:p>
            <a:pPr marL="137160" indent="-137160">
              <a:buFont typeface="Arial" panose="020B0604020202020204" pitchFamily="34" charset="0"/>
              <a:buChar char="•"/>
            </a:pPr>
            <a:r>
              <a:rPr lang="en-US" sz="1500" dirty="0"/>
              <a:t>20 min elliptical work (moderate to high intensity)</a:t>
            </a:r>
          </a:p>
        </p:txBody>
      </p:sp>
    </p:spTree>
    <p:extLst>
      <p:ext uri="{BB962C8B-B14F-4D97-AF65-F5344CB8AC3E}">
        <p14:creationId xmlns:p14="http://schemas.microsoft.com/office/powerpoint/2010/main" val="1207312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554312"/>
            <a:ext cx="7886700" cy="1325563"/>
          </a:xfrm>
        </p:spPr>
        <p:txBody>
          <a:bodyPr/>
          <a:lstStyle/>
          <a:p>
            <a:r>
              <a:rPr lang="en-US" dirty="0" smtClean="0"/>
              <a:t>MNS Function</a:t>
            </a:r>
            <a:endParaRPr lang="en-US" dirty="0"/>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371" t="23312" r="7495" b="15871"/>
          <a:stretch/>
        </p:blipFill>
        <p:spPr>
          <a:xfrm>
            <a:off x="1095252" y="2212432"/>
            <a:ext cx="6953496" cy="3446091"/>
          </a:xfrm>
        </p:spPr>
      </p:pic>
    </p:spTree>
    <p:extLst>
      <p:ext uri="{BB962C8B-B14F-4D97-AF65-F5344CB8AC3E}">
        <p14:creationId xmlns:p14="http://schemas.microsoft.com/office/powerpoint/2010/main" val="1846171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46208"/>
            <a:ext cx="7886700" cy="1325563"/>
          </a:xfrm>
        </p:spPr>
        <p:txBody>
          <a:bodyPr>
            <a:normAutofit/>
          </a:bodyPr>
          <a:lstStyle/>
          <a:p>
            <a:r>
              <a:rPr lang="en-US" sz="2800" dirty="0" smtClean="0">
                <a:latin typeface="Times New Roman" panose="02020603050405020304" pitchFamily="18" charset="0"/>
                <a:cs typeface="Times New Roman" panose="02020603050405020304" pitchFamily="18" charset="0"/>
              </a:rPr>
              <a:t>Case 1:</a:t>
            </a:r>
            <a:r>
              <a:rPr lang="en-US" sz="2800" dirty="0">
                <a:latin typeface="Times New Roman" panose="02020603050405020304" pitchFamily="18" charset="0"/>
                <a:cs typeface="Times New Roman" panose="02020603050405020304" pitchFamily="18" charset="0"/>
              </a:rPr>
              <a:t> A </a:t>
            </a:r>
            <a:r>
              <a:rPr lang="en-US" sz="2800" dirty="0" smtClean="0">
                <a:latin typeface="Times New Roman" panose="02020603050405020304" pitchFamily="18" charset="0"/>
                <a:cs typeface="Times New Roman" panose="02020603050405020304" pitchFamily="18" charset="0"/>
              </a:rPr>
              <a:t>62 y/o man with 11 </a:t>
            </a:r>
            <a:r>
              <a:rPr lang="en-US" sz="2800" dirty="0" err="1" smtClean="0">
                <a:latin typeface="Times New Roman" panose="02020603050405020304" pitchFamily="18" charset="0"/>
                <a:cs typeface="Times New Roman" panose="02020603050405020304" pitchFamily="18" charset="0"/>
              </a:rPr>
              <a:t>yrs</a:t>
            </a:r>
            <a:r>
              <a:rPr lang="en-US" sz="2800" dirty="0" smtClean="0">
                <a:latin typeface="Times New Roman" panose="02020603050405020304" pitchFamily="18" charset="0"/>
                <a:cs typeface="Times New Roman" panose="02020603050405020304" pitchFamily="18" charset="0"/>
              </a:rPr>
              <a:t> history of T2DM</a:t>
            </a:r>
            <a:endParaRPr lang="en-US" sz="28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idx="1"/>
          </p:nvPr>
        </p:nvSpPr>
        <p:spPr/>
        <p:txBody>
          <a:bodyPr>
            <a:normAutofit/>
          </a:bodyPr>
          <a:lstStyle/>
          <a:p>
            <a:r>
              <a:rPr lang="en-US" dirty="0" smtClean="0">
                <a:latin typeface="Times New Roman" panose="02020603050405020304" pitchFamily="18" charset="0"/>
                <a:cs typeface="Times New Roman" panose="02020603050405020304" pitchFamily="18" charset="0"/>
              </a:rPr>
              <a:t>Lab Data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2"/>
          </p:nvPr>
        </p:nvSpPr>
        <p:spPr/>
        <p:txBody>
          <a:bodyPr/>
          <a:lstStyle/>
          <a:p>
            <a:pPr marL="0" indent="0" rtl="1">
              <a:buNone/>
            </a:pPr>
            <a:r>
              <a:rPr lang="en-US" sz="2000" dirty="0">
                <a:latin typeface="Times New Roman" panose="02020603050405020304" pitchFamily="18" charset="0"/>
                <a:cs typeface="Times New Roman" panose="02020603050405020304" pitchFamily="18" charset="0"/>
              </a:rPr>
              <a:t>FBS: </a:t>
            </a:r>
            <a:r>
              <a:rPr lang="en-US" sz="2000" dirty="0" smtClean="0">
                <a:latin typeface="Times New Roman" panose="02020603050405020304" pitchFamily="18" charset="0"/>
                <a:cs typeface="Times New Roman" panose="02020603050405020304" pitchFamily="18" charset="0"/>
              </a:rPr>
              <a:t>220 </a:t>
            </a:r>
            <a:r>
              <a:rPr lang="en-US" sz="2000" dirty="0">
                <a:latin typeface="Times New Roman" panose="02020603050405020304" pitchFamily="18" charset="0"/>
                <a:cs typeface="Times New Roman" panose="02020603050405020304" pitchFamily="18" charset="0"/>
              </a:rPr>
              <a:t>mg/dL</a:t>
            </a:r>
          </a:p>
          <a:p>
            <a:pPr marL="0" indent="0" rtl="1">
              <a:buNone/>
            </a:pPr>
            <a:r>
              <a:rPr lang="en-US" sz="2000" dirty="0" smtClean="0">
                <a:latin typeface="Times New Roman" panose="02020603050405020304" pitchFamily="18" charset="0"/>
                <a:cs typeface="Times New Roman" panose="02020603050405020304" pitchFamily="18" charset="0"/>
              </a:rPr>
              <a:t>Last 3 HbA1c results: 11.6%, 10.9%, 11.4%</a:t>
            </a:r>
            <a:endParaRPr lang="en-US" sz="2000" dirty="0">
              <a:latin typeface="Times New Roman" panose="02020603050405020304" pitchFamily="18" charset="0"/>
              <a:cs typeface="Times New Roman" panose="02020603050405020304" pitchFamily="18" charset="0"/>
            </a:endParaRPr>
          </a:p>
          <a:p>
            <a:pPr marL="0" indent="0" rtl="1">
              <a:buNone/>
            </a:pPr>
            <a:r>
              <a:rPr lang="en-US" sz="2000" dirty="0" smtClean="0">
                <a:latin typeface="Times New Roman" panose="02020603050405020304" pitchFamily="18" charset="0"/>
                <a:cs typeface="Times New Roman" panose="02020603050405020304" pitchFamily="18" charset="0"/>
              </a:rPr>
              <a:t>Cr</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1.1</a:t>
            </a:r>
            <a:endParaRPr lang="en-US" sz="2000" dirty="0">
              <a:latin typeface="Times New Roman" panose="02020603050405020304" pitchFamily="18" charset="0"/>
              <a:cs typeface="Times New Roman" panose="02020603050405020304" pitchFamily="18" charset="0"/>
            </a:endParaRPr>
          </a:p>
          <a:p>
            <a:pPr marL="0" lvl="0" indent="0">
              <a:buNone/>
            </a:pPr>
            <a:r>
              <a:rPr lang="en-US" sz="2000" dirty="0" smtClean="0">
                <a:latin typeface="Times New Roman" panose="02020603050405020304" pitchFamily="18" charset="0"/>
                <a:cs typeface="Times New Roman" panose="02020603050405020304" pitchFamily="18" charset="0"/>
              </a:rPr>
              <a:t>HDL</a:t>
            </a:r>
            <a:r>
              <a:rPr lang="en-US" sz="2000" dirty="0">
                <a:latin typeface="Times New Roman" panose="02020603050405020304" pitchFamily="18" charset="0"/>
                <a:cs typeface="Times New Roman" panose="02020603050405020304" pitchFamily="18" charset="0"/>
              </a:rPr>
              <a:t>: 3</a:t>
            </a:r>
            <a:r>
              <a:rPr lang="ar-SA" sz="2000" dirty="0">
                <a:latin typeface="Times New Roman" panose="02020603050405020304" pitchFamily="18" charset="0"/>
                <a:cs typeface="Times New Roman" panose="02020603050405020304" pitchFamily="18" charset="0"/>
              </a:rPr>
              <a:t>0</a:t>
            </a:r>
            <a:r>
              <a:rPr lang="en-US" sz="2000" dirty="0">
                <a:latin typeface="Times New Roman" panose="02020603050405020304" pitchFamily="18" charset="0"/>
                <a:cs typeface="Times New Roman" panose="02020603050405020304" pitchFamily="18" charset="0"/>
              </a:rPr>
              <a:t> mg/dL</a:t>
            </a:r>
          </a:p>
          <a:p>
            <a:pPr marL="0" lvl="0" indent="0">
              <a:buNone/>
            </a:pPr>
            <a:r>
              <a:rPr lang="en-US" sz="2000" dirty="0">
                <a:latin typeface="Times New Roman" panose="02020603050405020304" pitchFamily="18" charset="0"/>
                <a:cs typeface="Times New Roman" panose="02020603050405020304" pitchFamily="18" charset="0"/>
              </a:rPr>
              <a:t>LDL: 160 mg/dL</a:t>
            </a:r>
          </a:p>
          <a:p>
            <a:pPr marL="0" lvl="0" indent="0">
              <a:buNone/>
            </a:pPr>
            <a:r>
              <a:rPr lang="en-US" sz="2000" dirty="0">
                <a:latin typeface="Times New Roman" panose="02020603050405020304" pitchFamily="18" charset="0"/>
                <a:cs typeface="Times New Roman" panose="02020603050405020304" pitchFamily="18" charset="0"/>
              </a:rPr>
              <a:t>TG: 240 mg/dL</a:t>
            </a:r>
          </a:p>
          <a:p>
            <a:pPr marL="0" indent="0">
              <a:buNone/>
            </a:pPr>
            <a:endParaRPr lang="en-US"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3"/>
          </p:nvPr>
        </p:nvSpPr>
        <p:spPr/>
        <p:txBody>
          <a:bodyPr/>
          <a:lstStyle/>
          <a:p>
            <a:r>
              <a:rPr lang="en-US" dirty="0" smtClean="0">
                <a:latin typeface="Times New Roman" panose="02020603050405020304" pitchFamily="18" charset="0"/>
                <a:cs typeface="Times New Roman" panose="02020603050405020304" pitchFamily="18" charset="0"/>
              </a:rPr>
              <a:t>Vital signs</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4"/>
          </p:nvPr>
        </p:nvSpPr>
        <p:spPr/>
        <p:txBody>
          <a:bodyPr/>
          <a:lstStyle/>
          <a:p>
            <a:r>
              <a:rPr lang="en-US" sz="2000" dirty="0" smtClean="0">
                <a:latin typeface="Times New Roman" panose="02020603050405020304" pitchFamily="18" charset="0"/>
                <a:cs typeface="Times New Roman" panose="02020603050405020304" pitchFamily="18" charset="0"/>
              </a:rPr>
              <a:t>BP: 155/100 mmHg</a:t>
            </a:r>
          </a:p>
          <a:p>
            <a:r>
              <a:rPr lang="en-US" sz="2000" dirty="0" smtClean="0">
                <a:latin typeface="Times New Roman" panose="02020603050405020304" pitchFamily="18" charset="0"/>
                <a:cs typeface="Times New Roman" panose="02020603050405020304" pitchFamily="18" charset="0"/>
              </a:rPr>
              <a:t>HR: 90 bpm</a:t>
            </a:r>
          </a:p>
          <a:p>
            <a:r>
              <a:rPr lang="en-US" sz="2000" dirty="0" err="1" smtClean="0">
                <a:latin typeface="Times New Roman" panose="02020603050405020304" pitchFamily="18" charset="0"/>
                <a:cs typeface="Times New Roman" panose="02020603050405020304" pitchFamily="18" charset="0"/>
              </a:rPr>
              <a:t>Wt</a:t>
            </a:r>
            <a:r>
              <a:rPr lang="en-US" sz="2000" dirty="0" smtClean="0">
                <a:latin typeface="Times New Roman" panose="02020603050405020304" pitchFamily="18" charset="0"/>
                <a:cs typeface="Times New Roman" panose="02020603050405020304" pitchFamily="18" charset="0"/>
              </a:rPr>
              <a:t>: 110</a:t>
            </a:r>
          </a:p>
          <a:p>
            <a:r>
              <a:rPr lang="en-US" sz="2000" dirty="0" err="1" smtClean="0">
                <a:latin typeface="Times New Roman" panose="02020603050405020304" pitchFamily="18" charset="0"/>
                <a:cs typeface="Times New Roman" panose="02020603050405020304" pitchFamily="18" charset="0"/>
              </a:rPr>
              <a:t>Ht</a:t>
            </a:r>
            <a:r>
              <a:rPr lang="en-US" sz="2000" dirty="0" smtClean="0">
                <a:latin typeface="Times New Roman" panose="02020603050405020304" pitchFamily="18" charset="0"/>
                <a:cs typeface="Times New Roman" panose="02020603050405020304" pitchFamily="18" charset="0"/>
              </a:rPr>
              <a:t>: 180 cm</a:t>
            </a:r>
          </a:p>
          <a:p>
            <a:r>
              <a:rPr lang="en-US" sz="2000" dirty="0" smtClean="0">
                <a:latin typeface="Times New Roman" panose="02020603050405020304" pitchFamily="18" charset="0"/>
                <a:cs typeface="Times New Roman" panose="02020603050405020304" pitchFamily="18" charset="0"/>
              </a:rPr>
              <a:t>BMI: 36</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7" name="Picture 5" descr="Image result for patient histor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5872" y="459052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29841" y="1487105"/>
            <a:ext cx="237566" cy="369332"/>
          </a:xfrm>
          <a:prstGeom prst="rect">
            <a:avLst/>
          </a:prstGeom>
        </p:spPr>
        <p:txBody>
          <a:bodyPr wrap="none">
            <a:spAutoFit/>
          </a:bodyPr>
          <a:lstStyle/>
          <a:p>
            <a:r>
              <a:rPr lang="en-US" dirty="0" smtClean="0"/>
              <a:t> </a:t>
            </a:r>
            <a:endParaRPr lang="en-US" dirty="0"/>
          </a:p>
        </p:txBody>
      </p:sp>
    </p:spTree>
    <p:extLst>
      <p:ext uri="{BB962C8B-B14F-4D97-AF65-F5344CB8AC3E}">
        <p14:creationId xmlns:p14="http://schemas.microsoft.com/office/powerpoint/2010/main" val="1869694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ea typeface="+mn-ea"/>
                <a:cs typeface="Times New Roman" panose="02020603050405020304" pitchFamily="18" charset="0"/>
              </a:rPr>
              <a:t>Your plan?</a:t>
            </a:r>
            <a:endParaRPr lang="en-US" sz="4000" b="1" dirty="0">
              <a:latin typeface="Times New Roman" panose="02020603050405020304" pitchFamily="18" charset="0"/>
              <a:ea typeface="+mn-ea"/>
              <a:cs typeface="Times New Roman" panose="02020603050405020304" pitchFamily="18" charset="0"/>
            </a:endParaRPr>
          </a:p>
        </p:txBody>
      </p:sp>
      <p:pic>
        <p:nvPicPr>
          <p:cNvPr id="1026" name="Picture 2" descr="Image result for open discussion"/>
          <p:cNvPicPr>
            <a:picLocks noChangeAspect="1" noChangeArrowheads="1"/>
          </p:cNvPicPr>
          <p:nvPr/>
        </p:nvPicPr>
        <p:blipFill>
          <a:blip r:embed="rId2">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2238375" y="1943100"/>
            <a:ext cx="4676775" cy="3483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283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97320" y="2506068"/>
            <a:ext cx="8238214" cy="1500187"/>
          </a:xfrm>
        </p:spPr>
        <p:txBody>
          <a:bodyPr anchor="ctr">
            <a:normAutofit/>
          </a:bodyPr>
          <a:lstStyle/>
          <a:p>
            <a:r>
              <a:rPr lang="en-US" i="1" dirty="0">
                <a:latin typeface="Times New Roman" panose="02020603050405020304" pitchFamily="18" charset="0"/>
                <a:cs typeface="Times New Roman" panose="02020603050405020304" pitchFamily="18" charset="0"/>
              </a:rPr>
              <a:t>“The patient will never care how much you know, until they know how much you care</a:t>
            </a:r>
            <a:r>
              <a:rPr lang="en-US" i="1" dirty="0" smtClean="0">
                <a:latin typeface="Times New Roman" panose="02020603050405020304" pitchFamily="18" charset="0"/>
                <a:cs typeface="Times New Roman" panose="02020603050405020304" pitchFamily="18" charset="0"/>
              </a:rPr>
              <a:t>.”</a:t>
            </a:r>
          </a:p>
          <a:p>
            <a:endParaRPr lang="en-US" dirty="0"/>
          </a:p>
        </p:txBody>
      </p:sp>
      <p:sp>
        <p:nvSpPr>
          <p:cNvPr id="6" name="Rectangle 5"/>
          <p:cNvSpPr/>
          <p:nvPr/>
        </p:nvSpPr>
        <p:spPr>
          <a:xfrm>
            <a:off x="397320" y="6188927"/>
            <a:ext cx="7793370" cy="400110"/>
          </a:xfrm>
          <a:prstGeom prst="rect">
            <a:avLst/>
          </a:prstGeom>
        </p:spPr>
        <p:txBody>
          <a:bodyPr wrap="square">
            <a:spAutoFit/>
          </a:bodyPr>
          <a:lstStyle/>
          <a:p>
            <a:r>
              <a:rPr lang="en-US" sz="1000" dirty="0" smtClean="0"/>
              <a:t>Tongue </a:t>
            </a:r>
            <a:r>
              <a:rPr lang="en-US" sz="1000" dirty="0"/>
              <a:t>J. R., Epps H. R., </a:t>
            </a:r>
            <a:r>
              <a:rPr lang="en-US" sz="1000" dirty="0" err="1"/>
              <a:t>Forese</a:t>
            </a:r>
            <a:r>
              <a:rPr lang="en-US" sz="1000" dirty="0"/>
              <a:t> L. L. Communication skills for patient-centered care: research-based, easily learned techniques for medical interviews that benefit </a:t>
            </a:r>
            <a:r>
              <a:rPr lang="en-US" sz="1000" dirty="0" err="1"/>
              <a:t>orthopaedic</a:t>
            </a:r>
            <a:r>
              <a:rPr lang="en-US" sz="1000" dirty="0"/>
              <a:t> surgeons and their patients. J Bone Joint </a:t>
            </a:r>
            <a:r>
              <a:rPr lang="en-US" sz="1000" dirty="0" err="1"/>
              <a:t>Surg</a:t>
            </a:r>
            <a:r>
              <a:rPr lang="en-US" sz="1000" dirty="0"/>
              <a:t> Am. 2005;87:652–658</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35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2063</TotalTime>
  <Words>3293</Words>
  <Application>Microsoft Office PowerPoint</Application>
  <PresentationFormat>On-screen Show (4:3)</PresentationFormat>
  <Paragraphs>405</Paragraphs>
  <Slides>62</Slides>
  <Notes>6</Notes>
  <HiddenSlides>29</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Arial</vt:lpstr>
      <vt:lpstr>B Nazanin</vt:lpstr>
      <vt:lpstr>Calibri</vt:lpstr>
      <vt:lpstr>Calibri Light</vt:lpstr>
      <vt:lpstr>Kunstler Script</vt:lpstr>
      <vt:lpstr>ShannonStd-Bold</vt:lpstr>
      <vt:lpstr>ShannonStd-Book</vt:lpstr>
      <vt:lpstr>ShannonStd-Oblique</vt:lpstr>
      <vt:lpstr>Times New Roman</vt:lpstr>
      <vt:lpstr>Office Theme</vt:lpstr>
      <vt:lpstr>PATIENT-CENTERED COLLABORATIVE CARE</vt:lpstr>
      <vt:lpstr>Facts</vt:lpstr>
      <vt:lpstr>What is the miracle cure?</vt:lpstr>
      <vt:lpstr>Successful Medical Evaluation</vt:lpstr>
      <vt:lpstr>Patient-Centered Care</vt:lpstr>
      <vt:lpstr>Case 1: A 62 y/o man with 11 yrs history of T2DM</vt:lpstr>
      <vt:lpstr>Case 1: A 62 y/o man with 11 yrs history of T2DM</vt:lpstr>
      <vt:lpstr>Your plan?</vt:lpstr>
      <vt:lpstr>PowerPoint Presentation</vt:lpstr>
      <vt:lpstr>Recommended Sequence for Patient-Centered Medical Interviewing </vt:lpstr>
      <vt:lpstr>Collaborative Relationship</vt:lpstr>
      <vt:lpstr>Language matters!</vt:lpstr>
      <vt:lpstr>Language matters!</vt:lpstr>
      <vt:lpstr>The use of language</vt:lpstr>
      <vt:lpstr>PowerPoint Presentation</vt:lpstr>
      <vt:lpstr>PowerPoint Presentation</vt:lpstr>
      <vt:lpstr>PowerPoint Presentation</vt:lpstr>
      <vt:lpstr>Compliance and adherence are dysfunctional concepts in diabetes care</vt:lpstr>
      <vt:lpstr>Communication Style</vt:lpstr>
      <vt:lpstr>فرق این دو پزشک در چیست؟</vt:lpstr>
      <vt:lpstr>Empathy</vt:lpstr>
      <vt:lpstr>Neurobiological Basis: ‘soft’ concept of empathy into ‘hard’ science </vt:lpstr>
      <vt:lpstr>Empathy</vt:lpstr>
      <vt:lpstr>Empathy and social interactions</vt:lpstr>
      <vt:lpstr>Empathy &amp; Outcomes</vt:lpstr>
      <vt:lpstr>Empathy &amp; Clinical Outcomes in diabetes</vt:lpstr>
      <vt:lpstr>Empathy and clinical outcomes in Diabetes</vt:lpstr>
      <vt:lpstr>PowerPoint Presentation</vt:lpstr>
      <vt:lpstr>مدیر رهبر</vt:lpstr>
      <vt:lpstr>Case 1: A 62 y/o man with 11 yrs history of T2DM</vt:lpstr>
      <vt:lpstr>Case 1: A 62 y/o man with 11 yrs history of T2DM</vt:lpstr>
      <vt:lpstr>OUR plan?</vt:lpstr>
      <vt:lpstr>Limiting factors</vt:lpstr>
      <vt:lpstr>This is the “Art of Medicine”</vt:lpstr>
      <vt:lpstr>Thanks for your attention</vt:lpstr>
      <vt:lpstr>Communication Style</vt:lpstr>
      <vt:lpstr>Skills</vt:lpstr>
      <vt:lpstr>Active Listening Steps:</vt:lpstr>
      <vt:lpstr>Open vs Close Questions:</vt:lpstr>
      <vt:lpstr>Making Reflections:</vt:lpstr>
      <vt:lpstr>Rolling with resistance</vt:lpstr>
      <vt:lpstr>Change Talk</vt:lpstr>
      <vt:lpstr>5 Step Behavioral Goal Setting</vt:lpstr>
      <vt:lpstr>5 Step Behavioral Goal Setting</vt:lpstr>
      <vt:lpstr>5 Step Behavioral Goal Setting</vt:lpstr>
      <vt:lpstr>5 Step Behavioral Goal Setting</vt:lpstr>
      <vt:lpstr>5 Step Behavioral Goal Setting</vt:lpstr>
      <vt:lpstr>Comprehensive Diabetes Medical Evaluation</vt:lpstr>
      <vt:lpstr>Comprehensive Diabetes Medical Evaluation</vt:lpstr>
      <vt:lpstr>PowerPoint Presentation</vt:lpstr>
      <vt:lpstr>Comprehensive Diabetes Medical Evaluation</vt:lpstr>
      <vt:lpstr>Comprehensive Diabetes Medical Evaluation</vt:lpstr>
      <vt:lpstr>Comprehensive Diabetes Medical Evaluation</vt:lpstr>
      <vt:lpstr>Rule of Halves</vt:lpstr>
      <vt:lpstr>DAWN2 Study Results</vt:lpstr>
      <vt:lpstr>  Taking Control Of Your Diabetes</vt:lpstr>
      <vt:lpstr>Case 2:</vt:lpstr>
      <vt:lpstr>Case</vt:lpstr>
      <vt:lpstr>SMBG Report:</vt:lpstr>
      <vt:lpstr>Problem</vt:lpstr>
      <vt:lpstr>Case</vt:lpstr>
      <vt:lpstr>MNS Function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c:creator>
  <cp:lastModifiedBy>Ali Talebzadeh</cp:lastModifiedBy>
  <cp:revision>95</cp:revision>
  <dcterms:created xsi:type="dcterms:W3CDTF">2018-06-22T10:17:50Z</dcterms:created>
  <dcterms:modified xsi:type="dcterms:W3CDTF">2019-08-09T05:18:24Z</dcterms:modified>
</cp:coreProperties>
</file>