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2"/>
  </p:notesMasterIdLst>
  <p:sldIdLst>
    <p:sldId id="350" r:id="rId2"/>
    <p:sldId id="335" r:id="rId3"/>
    <p:sldId id="257" r:id="rId4"/>
    <p:sldId id="323" r:id="rId5"/>
    <p:sldId id="324" r:id="rId6"/>
    <p:sldId id="266" r:id="rId7"/>
    <p:sldId id="271" r:id="rId8"/>
    <p:sldId id="272" r:id="rId9"/>
    <p:sldId id="273" r:id="rId10"/>
    <p:sldId id="331" r:id="rId11"/>
    <p:sldId id="309" r:id="rId12"/>
    <p:sldId id="310" r:id="rId13"/>
    <p:sldId id="311" r:id="rId14"/>
    <p:sldId id="325" r:id="rId15"/>
    <p:sldId id="326" r:id="rId16"/>
    <p:sldId id="327" r:id="rId17"/>
    <p:sldId id="328" r:id="rId18"/>
    <p:sldId id="353" r:id="rId19"/>
    <p:sldId id="332" r:id="rId20"/>
    <p:sldId id="352" r:id="rId21"/>
    <p:sldId id="354" r:id="rId22"/>
    <p:sldId id="286" r:id="rId23"/>
    <p:sldId id="351" r:id="rId24"/>
    <p:sldId id="289" r:id="rId25"/>
    <p:sldId id="287" r:id="rId26"/>
    <p:sldId id="288" r:id="rId27"/>
    <p:sldId id="291" r:id="rId28"/>
    <p:sldId id="293" r:id="rId29"/>
    <p:sldId id="294" r:id="rId30"/>
    <p:sldId id="292" r:id="rId31"/>
    <p:sldId id="295" r:id="rId32"/>
    <p:sldId id="277" r:id="rId33"/>
    <p:sldId id="278" r:id="rId34"/>
    <p:sldId id="279" r:id="rId35"/>
    <p:sldId id="281" r:id="rId36"/>
    <p:sldId id="280" r:id="rId37"/>
    <p:sldId id="282" r:id="rId38"/>
    <p:sldId id="329" r:id="rId39"/>
    <p:sldId id="330" r:id="rId40"/>
    <p:sldId id="338" r:id="rId41"/>
    <p:sldId id="340" r:id="rId42"/>
    <p:sldId id="341" r:id="rId43"/>
    <p:sldId id="355" r:id="rId44"/>
    <p:sldId id="298" r:id="rId45"/>
    <p:sldId id="299" r:id="rId46"/>
    <p:sldId id="300" r:id="rId47"/>
    <p:sldId id="301" r:id="rId48"/>
    <p:sldId id="302" r:id="rId49"/>
    <p:sldId id="342" r:id="rId50"/>
    <p:sldId id="334" r:id="rId51"/>
    <p:sldId id="343" r:id="rId52"/>
    <p:sldId id="344" r:id="rId53"/>
    <p:sldId id="347" r:id="rId54"/>
    <p:sldId id="346" r:id="rId55"/>
    <p:sldId id="348" r:id="rId56"/>
    <p:sldId id="265" r:id="rId57"/>
    <p:sldId id="267" r:id="rId58"/>
    <p:sldId id="268" r:id="rId59"/>
    <p:sldId id="269" r:id="rId60"/>
    <p:sldId id="270" r:id="rId61"/>
    <p:sldId id="356" r:id="rId62"/>
    <p:sldId id="315" r:id="rId63"/>
    <p:sldId id="316" r:id="rId64"/>
    <p:sldId id="317" r:id="rId65"/>
    <p:sldId id="319" r:id="rId66"/>
    <p:sldId id="320" r:id="rId67"/>
    <p:sldId id="357" r:id="rId68"/>
    <p:sldId id="321" r:id="rId69"/>
    <p:sldId id="322" r:id="rId70"/>
    <p:sldId id="349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15" autoAdjust="0"/>
    <p:restoredTop sz="86387" autoAdjust="0"/>
  </p:normalViewPr>
  <p:slideViewPr>
    <p:cSldViewPr>
      <p:cViewPr varScale="1">
        <p:scale>
          <a:sx n="79" d="100"/>
          <a:sy n="79" d="100"/>
        </p:scale>
        <p:origin x="-15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4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93FE7-AF0D-4DBB-B497-541F7111900B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497AD-4924-44A4-8C3C-2A211BB1E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91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497AD-4924-44A4-8C3C-2A211BB1E77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32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25FE-E7DB-450C-ACCF-633AAD5759A9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8ECD-0A5C-44F0-8AA2-29A27FB4499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25FE-E7DB-450C-ACCF-633AAD5759A9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8ECD-0A5C-44F0-8AA2-29A27FB449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25FE-E7DB-450C-ACCF-633AAD5759A9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8ECD-0A5C-44F0-8AA2-29A27FB449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25FE-E7DB-450C-ACCF-633AAD5759A9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8ECD-0A5C-44F0-8AA2-29A27FB449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25FE-E7DB-450C-ACCF-633AAD5759A9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8ECD-0A5C-44F0-8AA2-29A27FB4499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25FE-E7DB-450C-ACCF-633AAD5759A9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8ECD-0A5C-44F0-8AA2-29A27FB449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25FE-E7DB-450C-ACCF-633AAD5759A9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8ECD-0A5C-44F0-8AA2-29A27FB449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25FE-E7DB-450C-ACCF-633AAD5759A9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8ECD-0A5C-44F0-8AA2-29A27FB449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25FE-E7DB-450C-ACCF-633AAD5759A9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8ECD-0A5C-44F0-8AA2-29A27FB449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25FE-E7DB-450C-ACCF-633AAD5759A9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8ECD-0A5C-44F0-8AA2-29A27FB449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25FE-E7DB-450C-ACCF-633AAD5759A9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CDB8ECD-0A5C-44F0-8AA2-29A27FB4499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A125FE-E7DB-450C-ACCF-633AAD5759A9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DB8ECD-0A5C-44F0-8AA2-29A27FB44990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35052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40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RRA USAGE IN</a:t>
            </a:r>
          </a:p>
          <a:p>
            <a:pPr algn="l"/>
            <a:r>
              <a:rPr lang="en-US" sz="40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LOW  &amp;  INTERMEDIATE –RISK  </a:t>
            </a:r>
          </a:p>
          <a:p>
            <a:pPr algn="l"/>
            <a:r>
              <a:rPr lang="en-US" sz="40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DTC </a:t>
            </a:r>
          </a:p>
          <a:p>
            <a:pPr algn="l"/>
            <a:r>
              <a:rPr lang="en-US" sz="40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Dr. Anahita-Zakeri </a:t>
            </a:r>
          </a:p>
          <a:p>
            <a:pPr algn="l"/>
            <a:r>
              <a:rPr lang="en-US" sz="40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1400/1/16          </a:t>
            </a:r>
            <a:endParaRPr lang="en-US" sz="2400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964555"/>
            <a:ext cx="556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IN 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THE NAME OF GOD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9035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762999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0978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143000"/>
            <a:ext cx="8610600" cy="54102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adequate risk stratification in a malignant neoplastic disease is crucial to avoid on one  hand the </a:t>
            </a:r>
            <a:r>
              <a:rPr lang="en-US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overtreatment of low-risk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patients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on the other hand the </a:t>
            </a:r>
            <a:r>
              <a:rPr lang="en-US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under treatment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of high risk subjects.</a:t>
            </a:r>
          </a:p>
          <a:p>
            <a:pPr algn="l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This issue is particularly important in thyroid carcinoma, generally characterized by good outcomes with 10-year overall survival (OS) rates for patients with papillary (PTC), follicular (FTC) and medullary thyroid cancer (MTC) of 93%, 85% and 75%, </a:t>
            </a: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respectively</a:t>
            </a:r>
            <a:endParaRPr lang="en-US" sz="2200" b="1" dirty="0" smtClean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</a:t>
            </a:r>
            <a:r>
              <a:rPr lang="en-US" sz="13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Tuttle RM, et al. Thyroid. 2010; 20: 134-49</a:t>
            </a:r>
          </a:p>
          <a:p>
            <a:pPr algn="l">
              <a:buFont typeface="Wingdings" panose="05000000000000000000" pitchFamily="2" charset="2"/>
              <a:buChar char="§"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533400"/>
            <a:ext cx="54954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Importance of risk stratification </a:t>
            </a:r>
            <a:endParaRPr lang="en-US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72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752600"/>
            <a:ext cx="7854696" cy="3380936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*TNM 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prediction of </a:t>
            </a: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disease specific mortality</a:t>
            </a:r>
          </a:p>
          <a:p>
            <a:pPr algn="l">
              <a:lnSpc>
                <a:spcPct val="150000"/>
              </a:lnSpc>
            </a:pPr>
            <a:endParaRPr lang="en-US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*Clinico-pathological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staging system for prediction of </a:t>
            </a: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recurrence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57400" y="533400"/>
            <a:ext cx="533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   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Tools for risk classification</a:t>
            </a:r>
            <a:r>
              <a:rPr lang="en-US" dirty="0">
                <a:solidFill>
                  <a:schemeClr val="bg1"/>
                </a:solidFill>
              </a:rPr>
              <a:t>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427071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5334000" y="457200"/>
            <a:ext cx="2514600" cy="6324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73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38200"/>
            <a:ext cx="7851648" cy="220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619310"/>
            <a:ext cx="8686800" cy="5105400"/>
          </a:xfrm>
        </p:spPr>
        <p:txBody>
          <a:bodyPr>
            <a:normAutofit/>
          </a:bodyPr>
          <a:lstStyle/>
          <a:p>
            <a:pPr algn="l"/>
            <a:endParaRPr lang="en-US" sz="2400" dirty="0" smtClean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No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local or distant metastases</a:t>
            </a:r>
            <a:b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 • All macroscopic tumor has been resected</a:t>
            </a:r>
            <a:b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 • No tumor invasion of loco-regional tissues or structures</a:t>
            </a:r>
            <a:b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 • The tumor does not have aggressive histology (e.g., tall cell, hobnail variant, columnar cell </a:t>
            </a:r>
            <a:b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carcinoma).</a:t>
            </a:r>
            <a:b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 • If </a:t>
            </a:r>
            <a:r>
              <a:rPr lang="en-US" sz="2400" baseline="300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131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I is given, there are no RAI-avid metastatic foci outside the thyroid bed on the first posttreatment whole-body RAI scan.</a:t>
            </a:r>
            <a:b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 • No vascular invasion</a:t>
            </a:r>
            <a:b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 • Clinical N0 or </a:t>
            </a:r>
            <a:r>
              <a:rPr lang="en-US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≤5 pathologic N1 </a:t>
            </a:r>
            <a:r>
              <a:rPr lang="en-US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micrometastases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(&lt;0.2 cm in largest dimension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l"/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</a:t>
            </a:r>
            <a:r>
              <a:rPr lang="en-US" sz="1200" b="1" dirty="0">
                <a:latin typeface="Times New Roman"/>
                <a:cs typeface="Times New Roman"/>
              </a:rPr>
              <a:t>Modified 2009</a:t>
            </a:r>
            <a:r>
              <a:rPr lang="en-US" sz="1200" b="1" spc="-80" dirty="0">
                <a:latin typeface="Times New Roman"/>
                <a:cs typeface="Times New Roman"/>
              </a:rPr>
              <a:t> </a:t>
            </a:r>
            <a:r>
              <a:rPr lang="en-US" sz="1200" b="1" spc="-5" dirty="0">
                <a:latin typeface="Times New Roman"/>
                <a:cs typeface="Times New Roman"/>
              </a:rPr>
              <a:t>Risks</a:t>
            </a:r>
            <a:endParaRPr lang="en-US" sz="1200" dirty="0">
              <a:latin typeface="Times New Roman"/>
              <a:cs typeface="Times New Roman"/>
            </a:endParaRPr>
          </a:p>
          <a:p>
            <a:pPr algn="l"/>
            <a:endParaRPr lang="en-US" sz="2400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219200"/>
            <a:ext cx="6248400" cy="40011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Papillary thyroid cancer (with all of the following):</a:t>
            </a:r>
          </a:p>
        </p:txBody>
      </p:sp>
      <p:sp>
        <p:nvSpPr>
          <p:cNvPr id="5" name="Rectangle 4"/>
          <p:cNvSpPr/>
          <p:nvPr/>
        </p:nvSpPr>
        <p:spPr>
          <a:xfrm>
            <a:off x="3124200" y="448618"/>
            <a:ext cx="358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 low 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risk... </a:t>
            </a:r>
            <a:endParaRPr lang="en-US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731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676400"/>
            <a:ext cx="8686800" cy="4953000"/>
          </a:xfrm>
        </p:spPr>
        <p:txBody>
          <a:bodyPr>
            <a:normAutofit fontScale="77500" lnSpcReduction="20000"/>
          </a:bodyPr>
          <a:lstStyle/>
          <a:p>
            <a:pPr algn="l">
              <a:lnSpc>
                <a:spcPct val="120000"/>
              </a:lnSpc>
            </a:pPr>
            <a:r>
              <a:rPr lang="en-US" sz="31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-Intrathyroidal, encapsulated follicular variant of papillary thyroid cancer.</a:t>
            </a:r>
          </a:p>
          <a:p>
            <a:pPr algn="l">
              <a:lnSpc>
                <a:spcPct val="120000"/>
              </a:lnSpc>
            </a:pPr>
            <a:r>
              <a:rPr lang="en-US" sz="31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-Intrathyroidal, well differentiated follicular thyroid cancer with capsular invasion and no or minimal  (&lt;4 foci) vascular invasion.</a:t>
            </a:r>
          </a:p>
          <a:p>
            <a:pPr algn="l">
              <a:lnSpc>
                <a:spcPct val="120000"/>
              </a:lnSpc>
            </a:pPr>
            <a:r>
              <a:rPr lang="en-US" sz="31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-Intrathyroidal, papillary microcarcinoma, unifocal or multifocal, including </a:t>
            </a:r>
            <a:r>
              <a:rPr lang="en-US" sz="3100" i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BRAF</a:t>
            </a:r>
            <a:r>
              <a:rPr lang="en-US" sz="3100" i="1" baseline="300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V600E</a:t>
            </a:r>
            <a:r>
              <a:rPr lang="en-US" sz="31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mutated (if known</a:t>
            </a:r>
            <a:r>
              <a:rPr lang="en-US" sz="31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l"/>
            <a:endParaRPr lang="en-US" sz="2400" b="1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400" b="1" dirty="0" smtClean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400" b="1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</a:t>
            </a:r>
          </a:p>
          <a:p>
            <a:pPr algn="l"/>
            <a:r>
              <a:rPr lang="en-US" sz="2400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</a:t>
            </a:r>
            <a:r>
              <a:rPr lang="en-US" sz="2400" b="1" dirty="0" smtClean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lang="en-US" sz="1200" b="1" dirty="0">
                <a:solidFill>
                  <a:schemeClr val="tx1">
                    <a:lumMod val="95000"/>
                  </a:schemeClr>
                </a:solidFill>
                <a:latin typeface="Times New Roman"/>
                <a:cs typeface="Times New Roman"/>
              </a:rPr>
              <a:t>Modified 2009</a:t>
            </a:r>
            <a:r>
              <a:rPr lang="en-US" sz="1200" b="1" spc="-80" dirty="0">
                <a:solidFill>
                  <a:schemeClr val="tx1">
                    <a:lumMod val="9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1200" b="1" spc="-5" dirty="0">
                <a:solidFill>
                  <a:schemeClr val="tx1">
                    <a:lumMod val="95000"/>
                  </a:schemeClr>
                </a:solidFill>
                <a:latin typeface="Times New Roman"/>
                <a:cs typeface="Times New Roman"/>
              </a:rPr>
              <a:t>Risks</a:t>
            </a:r>
            <a:endParaRPr lang="en-US" sz="1200" dirty="0">
              <a:solidFill>
                <a:schemeClr val="tx1">
                  <a:lumMod val="95000"/>
                </a:schemeClr>
              </a:solidFill>
              <a:latin typeface="Times New Roman"/>
              <a:cs typeface="Times New Roman"/>
            </a:endParaRPr>
          </a:p>
          <a:p>
            <a:pPr algn="l"/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00400" y="488305"/>
            <a:ext cx="27679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5720" lvl="0">
              <a:spcBef>
                <a:spcPct val="20000"/>
              </a:spcBef>
              <a:buClr>
                <a:srgbClr val="7F8FA9"/>
              </a:buClr>
              <a:buSzPct val="95000"/>
            </a:pP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 low 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</a:t>
            </a:r>
            <a:endParaRPr lang="en-US" sz="3200" dirty="0">
              <a:solidFill>
                <a:prstClr val="white">
                  <a:lumMod val="9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221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295400"/>
            <a:ext cx="8610600" cy="5486400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- Microscopic invasion of tumor into the peri-thyroidal soft tissues</a:t>
            </a:r>
            <a:b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- RAI-avid metastatic foci in the neck on the first post treatment whole-body RAI 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scan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- Aggressive histology (e.g., tall cell, hobnail variant, columnar cell carcinoma)</a:t>
            </a:r>
            <a:b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- Papillary thyroid cancer with vascular invasion</a:t>
            </a:r>
            <a:b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- Clinical N1 or &gt;5 pathologic N1 with all involved lymph nodes &lt;3 cm in largest dimension</a:t>
            </a:r>
            <a:b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- Multifocal papillary microcarcinoma with ETE and </a:t>
            </a:r>
            <a:r>
              <a:rPr lang="en-US" sz="2400" i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BRAF</a:t>
            </a:r>
            <a:r>
              <a:rPr lang="en-US" sz="2400" i="1" baseline="300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V600E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 mutated (if known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)                  </a:t>
            </a:r>
          </a:p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</a:t>
            </a:r>
            <a:r>
              <a:rPr lang="en-US" sz="1200" b="1" dirty="0">
                <a:solidFill>
                  <a:schemeClr val="tx1">
                    <a:lumMod val="95000"/>
                  </a:schemeClr>
                </a:solidFill>
                <a:latin typeface="Times New Roman"/>
                <a:cs typeface="Times New Roman"/>
              </a:rPr>
              <a:t>Modified 2009</a:t>
            </a:r>
            <a:r>
              <a:rPr lang="en-US" sz="1200" b="1" spc="-80" dirty="0">
                <a:solidFill>
                  <a:schemeClr val="tx1">
                    <a:lumMod val="9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1200" b="1" spc="-5" dirty="0">
                <a:solidFill>
                  <a:schemeClr val="tx1">
                    <a:lumMod val="95000"/>
                  </a:schemeClr>
                </a:solidFill>
                <a:latin typeface="Times New Roman"/>
                <a:cs typeface="Times New Roman"/>
              </a:rPr>
              <a:t>Risks</a:t>
            </a:r>
            <a:endParaRPr lang="en-US" sz="1200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95600" y="609600"/>
            <a:ext cx="41042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 intermediate risk</a:t>
            </a:r>
            <a:endParaRPr lang="en-US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482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371600"/>
            <a:ext cx="8763000" cy="54102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Macroscopic invasion of tumor into the peri-thyroidal soft tissues </a:t>
            </a:r>
            <a:b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(gross ETE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- Incomplete tumor resection</a:t>
            </a:r>
            <a:b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- Distant metastases</a:t>
            </a:r>
            <a:b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- Postoperative serum thyroglobulin suggestive of distant metastases</a:t>
            </a:r>
            <a:b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- Pathologic N1 with any metastatic lymph node ≥3 cm in largest </a:t>
            </a:r>
            <a:b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dimension.</a:t>
            </a:r>
            <a:b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- Follicular thyroid cancer with extensive vascular invasion (&gt; 4 foci of </a:t>
            </a:r>
            <a:b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vascular invasion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)                                                             </a:t>
            </a:r>
            <a:r>
              <a:rPr lang="en-US" sz="1200" b="1" dirty="0" smtClean="0">
                <a:solidFill>
                  <a:schemeClr val="tx1">
                    <a:lumMod val="95000"/>
                  </a:schemeClr>
                </a:solidFill>
                <a:latin typeface="Times New Roman"/>
                <a:cs typeface="Times New Roman"/>
              </a:rPr>
              <a:t>Modified </a:t>
            </a:r>
            <a:r>
              <a:rPr lang="en-US" sz="1200" b="1" dirty="0">
                <a:solidFill>
                  <a:schemeClr val="tx1">
                    <a:lumMod val="95000"/>
                  </a:schemeClr>
                </a:solidFill>
                <a:latin typeface="Times New Roman"/>
                <a:cs typeface="Times New Roman"/>
              </a:rPr>
              <a:t>2009</a:t>
            </a:r>
            <a:r>
              <a:rPr lang="en-US" sz="1200" b="1" spc="-80" dirty="0">
                <a:solidFill>
                  <a:schemeClr val="tx1">
                    <a:lumMod val="9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1200" b="1" spc="-5" dirty="0">
                <a:solidFill>
                  <a:schemeClr val="tx1">
                    <a:lumMod val="95000"/>
                  </a:schemeClr>
                </a:solidFill>
                <a:latin typeface="Times New Roman"/>
                <a:cs typeface="Times New Roman"/>
              </a:rPr>
              <a:t>Risks</a:t>
            </a:r>
            <a:endParaRPr lang="en-US" sz="1200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52800" y="253355"/>
            <a:ext cx="29734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 high risk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84861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143000"/>
            <a:ext cx="8534400" cy="5486400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Does  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RRA  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have an effect on the long-term outcome of low – risk patient?</a:t>
            </a:r>
          </a:p>
          <a:p>
            <a:pPr marL="342900" indent="-342900" algn="l"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Does  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RRA   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(low dose vs high dose) have an effect on the outcome of 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low-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risk patient?</a:t>
            </a:r>
          </a:p>
          <a:p>
            <a:pPr marL="342900" indent="-342900" algn="l"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Does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use of low dose &amp; high dose 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iodine affect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recurrence of 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low-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risk patient?</a:t>
            </a:r>
          </a:p>
          <a:p>
            <a:pPr marL="342900" indent="-342900" algn="l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*Guidelines</a:t>
            </a:r>
            <a:endParaRPr lang="en-US" sz="2400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onclusions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381000"/>
            <a:ext cx="30251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QUESTIONS :</a:t>
            </a:r>
          </a:p>
        </p:txBody>
      </p:sp>
    </p:spTree>
    <p:extLst>
      <p:ext uri="{BB962C8B-B14F-4D97-AF65-F5344CB8AC3E}">
        <p14:creationId xmlns:p14="http://schemas.microsoft.com/office/powerpoint/2010/main" val="291295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2842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143000"/>
            <a:ext cx="8534400" cy="5486400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Does  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RRA 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have an effect on the long-term outcome of low – risk patient?</a:t>
            </a:r>
          </a:p>
          <a:p>
            <a:pPr marL="342900" indent="-342900" algn="l"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Does  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RRA   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(low dose vs high dose) have an effect on the outcome of 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low-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risk patient?</a:t>
            </a:r>
          </a:p>
          <a:p>
            <a:pPr marL="342900" indent="-342900" algn="l"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Does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use of low dose &amp; high dose 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iodine affect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recurrence of 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low-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risk patient?</a:t>
            </a:r>
          </a:p>
          <a:p>
            <a:pPr marL="342900" indent="-342900" algn="l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*Guidelines</a:t>
            </a:r>
            <a:endParaRPr lang="en-US" sz="2400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onclusions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381000"/>
            <a:ext cx="30251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QUESTIONS :</a:t>
            </a:r>
          </a:p>
        </p:txBody>
      </p:sp>
    </p:spTree>
    <p:extLst>
      <p:ext uri="{BB962C8B-B14F-4D97-AF65-F5344CB8AC3E}">
        <p14:creationId xmlns:p14="http://schemas.microsoft.com/office/powerpoint/2010/main" val="111866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847975"/>
            <a:ext cx="8686800" cy="4010025"/>
          </a:xfrm>
        </p:spPr>
        <p:txBody>
          <a:bodyPr>
            <a:normAutofit fontScale="62500" lnSpcReduction="20000"/>
          </a:bodyPr>
          <a:lstStyle/>
          <a:p>
            <a:pPr algn="l">
              <a:lnSpc>
                <a:spcPct val="150000"/>
              </a:lnSpc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Design: Systematic Review</a:t>
            </a:r>
          </a:p>
          <a:p>
            <a:pPr algn="l">
              <a:lnSpc>
                <a:spcPct val="150000"/>
              </a:lnSpc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Main Aim: To examine the evidence of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RRA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benefit in staging, follow up (F/U), and DR prevention in LR and IR DTC patients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2008-2014</a:t>
            </a:r>
          </a:p>
          <a:p>
            <a:pPr algn="l">
              <a:lnSpc>
                <a:spcPct val="120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-2  OP   demonstrating   RRA  benefit on recurrence in LR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20000"/>
              </a:lnSpc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found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Ops that benefit reducing recurrence retes with RRA in IR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20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and 13 OPs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that no.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20000"/>
              </a:lnSpc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/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Clin Endocrinol 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Metab2015</a:t>
            </a:r>
            <a:endParaRPr lang="en-US" sz="19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2" y="152400"/>
            <a:ext cx="670560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6774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143000"/>
            <a:ext cx="8534400" cy="5486400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Does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RRA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have an effect on the long-term outcome of low – risk patient?</a:t>
            </a:r>
          </a:p>
          <a:p>
            <a:pPr marL="342900" indent="-342900" algn="l"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Does  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RRA    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(low dose vs high dose) have an effect on the outcome of 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low- 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risk patient?</a:t>
            </a:r>
          </a:p>
          <a:p>
            <a:pPr marL="342900" indent="-342900" algn="l"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Does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use of low dose &amp; high dose 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iodine affect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recurrence of 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low-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risk patient?</a:t>
            </a:r>
          </a:p>
          <a:p>
            <a:pPr marL="342900" indent="-342900" algn="l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*Guidelines</a:t>
            </a:r>
            <a:endParaRPr lang="en-US" sz="2400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onclusions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381000"/>
            <a:ext cx="30251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QUESTIONS :</a:t>
            </a:r>
          </a:p>
        </p:txBody>
      </p:sp>
    </p:spTree>
    <p:extLst>
      <p:ext uri="{BB962C8B-B14F-4D97-AF65-F5344CB8AC3E}">
        <p14:creationId xmlns:p14="http://schemas.microsoft.com/office/powerpoint/2010/main" val="429253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228536"/>
            <a:ext cx="8159496" cy="2715064"/>
          </a:xfrm>
        </p:spPr>
        <p:txBody>
          <a:bodyPr>
            <a:noAutofit/>
          </a:bodyPr>
          <a:lstStyle/>
          <a:p>
            <a:pPr algn="l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Methods: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684 patients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follow-up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between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6 and 10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months  T1-T2,N0 N1 Nx , M0</a:t>
            </a:r>
          </a:p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Primary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outcomes were 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ablation was considered complete if: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rh TSH Tg &lt; 1 ng/ml &amp; Neck sonography = normal     WBS&lt;0.5%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/>
              <a:t>Secondary outcomes were symptoms of </a:t>
            </a:r>
            <a:r>
              <a:rPr lang="en-US" sz="2400" dirty="0" smtClean="0"/>
              <a:t>hypothyroidism</a:t>
            </a:r>
            <a:r>
              <a:rPr lang="en-US" sz="2400" dirty="0"/>
              <a:t>, quality of life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76800" y="6181189"/>
            <a:ext cx="441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12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T </a:t>
            </a:r>
            <a:r>
              <a:rPr lang="en-US" sz="1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 e n e w e n g l a n d j o u r n a l o f m e d i c i n en engl j </a:t>
            </a:r>
            <a:r>
              <a:rPr lang="en-US" sz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  med </a:t>
            </a:r>
            <a:r>
              <a:rPr lang="en-US" sz="1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366;18nejm.orgmay 3, 2012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t="5348" r="2433"/>
          <a:stretch/>
        </p:blipFill>
        <p:spPr bwMode="auto">
          <a:xfrm>
            <a:off x="809896" y="182880"/>
            <a:ext cx="7563395" cy="323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21840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fra\Desktop\IMG_20210404_2136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84" y="0"/>
            <a:ext cx="91760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8486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" y="457200"/>
            <a:ext cx="9144000" cy="640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4724400" y="1600200"/>
            <a:ext cx="44196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593771" y="4038600"/>
            <a:ext cx="4572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724400" y="4953000"/>
            <a:ext cx="440436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876800" y="2971800"/>
            <a:ext cx="38862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478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143000"/>
            <a:ext cx="8159496" cy="3838136"/>
          </a:xfrm>
        </p:spPr>
        <p:txBody>
          <a:bodyPr>
            <a:normAutofit/>
          </a:bodyPr>
          <a:lstStyle/>
          <a:p>
            <a:pPr algn="l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5434013" y="6334780"/>
            <a:ext cx="37099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 h e n e w e n g l a n d j o u r n a l o f m e d i c i n en engl </a:t>
            </a:r>
            <a:r>
              <a:rPr lang="en-US" sz="1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j </a:t>
            </a:r>
            <a:r>
              <a:rPr lang="en-US" sz="1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med 366;18nejm.orgmay 3, 2012</a:t>
            </a:r>
            <a:endParaRPr lang="en-US" sz="1400" dirty="0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838200"/>
            <a:ext cx="8610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60245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066800"/>
            <a:ext cx="8686800" cy="3914336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Thus, the use of recombinant human thyrotropin and a low dose of 131I for postoperative radioiodine ablation represents </a:t>
            </a:r>
            <a:r>
              <a:rPr lang="en-US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an effective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attractive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option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for the management of low-risk thyroid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cer that reduces the amount of whole-body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irradiation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maintains the </a:t>
            </a:r>
            <a:r>
              <a:rPr lang="en-US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quality of life</a:t>
            </a:r>
            <a:r>
              <a:rPr lang="en-US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45874" y="60960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1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 h e n e w e n g l a n d j o u r n a l o f m e d i c i n en engl j med 366;18nejm.orgmay 3, 2012</a:t>
            </a:r>
            <a:endParaRPr lang="en-US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1304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981325"/>
            <a:ext cx="8915400" cy="3724275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Methods: From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2007 -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2010,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 29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centers with 421 patients  </a:t>
            </a:r>
          </a:p>
          <a:p>
            <a:pPr algn="l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umor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stage T1 to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T3 ,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N0, NX, N1,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and  M0, Tg =2 (ablation day)</a:t>
            </a:r>
          </a:p>
          <a:p>
            <a:pPr algn="l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primary end point was the success rate for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ablation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negative scan (&lt;0.1% uptake on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thyroid bed) and a thyroglobulin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level&lt; 2.0 ng/ml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at 6 to 9 months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Secondary end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points: days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of hospitalization; adverse events during ablation and 3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 after ablation, </a:t>
            </a:r>
            <a:r>
              <a:rPr lang="en-US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tumor </a:t>
            </a:r>
            <a:r>
              <a:rPr lang="en-US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recurrence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; quality of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life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56"/>
            <a:ext cx="8534400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105400" y="6019800"/>
            <a:ext cx="403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l ow-dose R a dioiodine a nd Th y ro tropin A lfan engl j med 366;18nejm.orgmay 3, 2012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9196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89916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6858000" y="2209800"/>
            <a:ext cx="1079863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495800" y="2209800"/>
            <a:ext cx="1295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495800" y="3048000"/>
            <a:ext cx="12954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858000" y="3048000"/>
            <a:ext cx="1079863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495800" y="3962400"/>
            <a:ext cx="12954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858000" y="3962400"/>
            <a:ext cx="1079863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976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153399" cy="533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1676400" y="2819399"/>
            <a:ext cx="1295400" cy="7619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6019800" y="2819399"/>
            <a:ext cx="1219200" cy="7489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676400" y="3962400"/>
            <a:ext cx="12954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019800" y="3931920"/>
            <a:ext cx="1219200" cy="7162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676400" y="5105400"/>
            <a:ext cx="12954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019800" y="5105400"/>
            <a:ext cx="12192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947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990600"/>
            <a:ext cx="8763000" cy="5715000"/>
          </a:xfrm>
        </p:spPr>
        <p:txBody>
          <a:bodyPr>
            <a:noAutofit/>
          </a:bodyPr>
          <a:lstStyle/>
          <a:p>
            <a:pPr algn="l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*-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apillary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thyroid cancer, the most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common endocrine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malignancy, offers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important public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health and individualized treatment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challenges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policy makers 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clinicians. </a:t>
            </a:r>
          </a:p>
          <a:p>
            <a:pPr algn="l">
              <a:lnSpc>
                <a:spcPct val="15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*-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Although most of these patients do well, the biology of papillary cancer is extremely diverse, ranging from non progressive/extremely indolent lesions to aggressive metastatic cancers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McLeod et al Papillary Thyroid Cancer Management Endocrine Reviews,  December 2019, 40(6):1481–1499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  <a:p>
            <a:pPr algn="l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</a:p>
          <a:p>
            <a:pPr algn="l">
              <a:lnSpc>
                <a:spcPct val="15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McLeod et al Papillary Thyroid Cancer Management Endocrine Reviews, December 2019, 40(6):1481–1499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52400"/>
            <a:ext cx="33986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INTRUDUCTION:</a:t>
            </a:r>
          </a:p>
        </p:txBody>
      </p:sp>
    </p:spTree>
    <p:extLst>
      <p:ext uri="{BB962C8B-B14F-4D97-AF65-F5344CB8AC3E}">
        <p14:creationId xmlns:p14="http://schemas.microsoft.com/office/powerpoint/2010/main" val="102792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589" y="5371737"/>
            <a:ext cx="8763000" cy="12954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39.6% versus 7.1% requiring only 1 day in hospital isolation and 13.0% versus 36.3% requiring 3 days or more (P&lt;0.001)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7620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105400" y="6200783"/>
            <a:ext cx="4038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 l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ow-dose R a dioiodine a nd Th y ro tropin A lfan engl j med 366;18nejm.orgmay 3, 2012</a:t>
            </a:r>
          </a:p>
        </p:txBody>
      </p:sp>
    </p:spTree>
    <p:extLst>
      <p:ext uri="{BB962C8B-B14F-4D97-AF65-F5344CB8AC3E}">
        <p14:creationId xmlns:p14="http://schemas.microsoft.com/office/powerpoint/2010/main" val="12898767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762000"/>
            <a:ext cx="8686800" cy="4876800"/>
          </a:xfrm>
        </p:spPr>
        <p:txBody>
          <a:bodyPr>
            <a:normAutofit fontScale="92500"/>
          </a:bodyPr>
          <a:lstStyle/>
          <a:p>
            <a:pPr algn="l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*patients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receiving low-dose radioio-dine and thyrotropin alfa had </a:t>
            </a:r>
            <a:r>
              <a:rPr 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fewer early side effects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reported having a significantly </a:t>
            </a:r>
            <a:r>
              <a:rPr 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better </a:t>
            </a: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quality </a:t>
            </a:r>
            <a:r>
              <a:rPr 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of life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and spent </a:t>
            </a:r>
            <a:r>
              <a:rPr 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less time in hospital isolation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than those receiving the high dose with either thyrotropin alfa or thyroid hormone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withdrawal</a:t>
            </a:r>
            <a:r>
              <a:rPr lang="en-US" dirty="0" smtClean="0"/>
              <a:t>.</a:t>
            </a:r>
          </a:p>
          <a:p>
            <a:pPr algn="l">
              <a:lnSpc>
                <a:spcPct val="150000"/>
              </a:lnSpc>
            </a:pPr>
            <a:endParaRPr lang="en-US" dirty="0" smtClean="0"/>
          </a:p>
          <a:p>
            <a:pPr algn="l">
              <a:lnSpc>
                <a:spcPct val="150000"/>
              </a:lnSpc>
            </a:pPr>
            <a:r>
              <a:rPr lang="en-US" dirty="0"/>
              <a:t>*</a:t>
            </a:r>
            <a:r>
              <a:rPr lang="en-US" dirty="0" smtClean="0"/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ablation success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: at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6 to 9 months and do not address future </a:t>
            </a:r>
            <a:r>
              <a:rPr lang="en-US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recurrences,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Long-term follow-up will be required to examine recurrence rates</a:t>
            </a:r>
          </a:p>
        </p:txBody>
      </p:sp>
      <p:sp>
        <p:nvSpPr>
          <p:cNvPr id="4" name="Rectangle 3"/>
          <p:cNvSpPr/>
          <p:nvPr/>
        </p:nvSpPr>
        <p:spPr>
          <a:xfrm>
            <a:off x="5105400" y="6096000"/>
            <a:ext cx="40255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l ow-dose R a dioiodine a nd Th y ro tropin A lfan engl j med 366;18nejm.orgmay 3, 2012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630426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838325"/>
            <a:ext cx="8686800" cy="4867275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6 RCT, 1809 patient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primary outcomes  :asnegative (WBS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alone</a:t>
            </a:r>
          </a:p>
          <a:p>
            <a:pPr algn="l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secondary outcomes  : adverse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effects, days of hospitalisolation: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The1100-MBqactivity vs the 3700-MBq activity ,The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1850-MBqactivity vs the 3700-MBq activity  </a:t>
            </a:r>
          </a:p>
          <a:p>
            <a:pPr algn="l">
              <a:lnSpc>
                <a:spcPct val="150000"/>
              </a:lnSpc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J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Clin Endocrinol Metab, April 2013, 98(4):1353–1360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0"/>
            <a:ext cx="6334125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5038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458199" cy="6400800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3" name="Minus 2"/>
          <p:cNvSpPr/>
          <p:nvPr/>
        </p:nvSpPr>
        <p:spPr>
          <a:xfrm>
            <a:off x="4724400" y="2057400"/>
            <a:ext cx="914400" cy="457200"/>
          </a:xfrm>
          <a:prstGeom prst="mathMinus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inus 3"/>
          <p:cNvSpPr/>
          <p:nvPr/>
        </p:nvSpPr>
        <p:spPr>
          <a:xfrm>
            <a:off x="4527368" y="3962400"/>
            <a:ext cx="914400" cy="414743"/>
          </a:xfrm>
          <a:prstGeom prst="mathMinus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4565467" y="5638800"/>
            <a:ext cx="914400" cy="533400"/>
          </a:xfrm>
          <a:prstGeom prst="mathMinus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527368" y="533400"/>
            <a:ext cx="1263831" cy="1524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267201" y="2971800"/>
            <a:ext cx="1523998" cy="8382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343399" y="4876800"/>
            <a:ext cx="1447799" cy="6858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900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686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inus 1"/>
          <p:cNvSpPr/>
          <p:nvPr/>
        </p:nvSpPr>
        <p:spPr>
          <a:xfrm>
            <a:off x="4953000" y="2438400"/>
            <a:ext cx="914400" cy="381000"/>
          </a:xfrm>
          <a:prstGeom prst="mathMinus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inus 2"/>
          <p:cNvSpPr/>
          <p:nvPr/>
        </p:nvSpPr>
        <p:spPr>
          <a:xfrm>
            <a:off x="4953000" y="4572000"/>
            <a:ext cx="914400" cy="457200"/>
          </a:xfrm>
          <a:prstGeom prst="mathMinus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893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686799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inus 1"/>
          <p:cNvSpPr/>
          <p:nvPr/>
        </p:nvSpPr>
        <p:spPr>
          <a:xfrm>
            <a:off x="5279571" y="3048000"/>
            <a:ext cx="914400" cy="533400"/>
          </a:xfrm>
          <a:prstGeom prst="mathMinus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849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8"/>
            <a:ext cx="9067800" cy="591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inus 1"/>
          <p:cNvSpPr/>
          <p:nvPr/>
        </p:nvSpPr>
        <p:spPr>
          <a:xfrm>
            <a:off x="5105400" y="2895599"/>
            <a:ext cx="914400" cy="533401"/>
          </a:xfrm>
          <a:prstGeom prst="mathMinus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inus 2"/>
          <p:cNvSpPr/>
          <p:nvPr/>
        </p:nvSpPr>
        <p:spPr>
          <a:xfrm>
            <a:off x="5238206" y="5486400"/>
            <a:ext cx="914400" cy="685800"/>
          </a:xfrm>
          <a:prstGeom prst="mathMinus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551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447800"/>
            <a:ext cx="8839200" cy="3533336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*Therefore,the low-dose 131I activity(1100MBq) is sufficient for remnant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ablation in DTC patients with low 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intermediate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risk of relapse.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*The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ablation radioiodine for DTC patients was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generally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well tolerated, and the frequency of adverse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effects decreased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with time. </a:t>
            </a:r>
          </a:p>
        </p:txBody>
      </p:sp>
      <p:sp>
        <p:nvSpPr>
          <p:cNvPr id="4" name="Rectangle 3"/>
          <p:cNvSpPr/>
          <p:nvPr/>
        </p:nvSpPr>
        <p:spPr>
          <a:xfrm>
            <a:off x="4267200" y="63246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                    J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Clin Endocrinol Metab, April 2013, 98(4):1353–1360</a:t>
            </a:r>
          </a:p>
        </p:txBody>
      </p:sp>
    </p:spTree>
    <p:extLst>
      <p:ext uri="{BB962C8B-B14F-4D97-AF65-F5344CB8AC3E}">
        <p14:creationId xmlns:p14="http://schemas.microsoft.com/office/powerpoint/2010/main" val="36444027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609600"/>
            <a:ext cx="8686800" cy="6096000"/>
          </a:xfrm>
        </p:spPr>
        <p:txBody>
          <a:bodyPr>
            <a:normAutofit/>
          </a:bodyPr>
          <a:lstStyle/>
          <a:p>
            <a:pPr algn="l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*-rhTSH-aided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low-activity versus high-activity regimens ofradioiodine in residual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ablation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for differentiated thyroidcancer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600" dirty="0"/>
              <a:t>Chao Maa,*, Limin Tangb,*, Hongliang Fua,*, Jianing Liaand Hui Wang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l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3 RCT(637 patients  OR=0.85 (95% CI  0.49-1.47 ; p=0.56)</a:t>
            </a:r>
          </a:p>
          <a:p>
            <a:pPr algn="l"/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*- High versus low radioiodine activity in patients with differented thyroid cancer :     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Valachis A, Nearchou A.</a:t>
            </a:r>
          </a:p>
          <a:p>
            <a:pPr algn="l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10 RCT(1772 patients  , (  RR ) 0.94 [95% CI 0.85-1.04] ; p= 0.21</a:t>
            </a:r>
          </a:p>
          <a:p>
            <a:pPr algn="l"/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0028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514600"/>
            <a:ext cx="8839200" cy="4114800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11 RCT , 3732 patients , untill 2014</a:t>
            </a:r>
          </a:p>
          <a:p>
            <a:pPr algn="l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Low dose(24 mCi) =1514</a:t>
            </a:r>
          </a:p>
          <a:p>
            <a:pPr algn="l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Moderate dose(39 mCi)=811</a:t>
            </a:r>
          </a:p>
          <a:p>
            <a:pPr algn="l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High dose (120 mCi)=1412 </a:t>
            </a:r>
          </a:p>
          <a:p>
            <a:pPr algn="l"/>
            <a:r>
              <a:rPr lang="en-US" sz="2000" dirty="0" smtClean="0"/>
              <a:t>Assessed the </a:t>
            </a:r>
            <a:r>
              <a:rPr lang="en-US" sz="2000" dirty="0"/>
              <a:t>successful remnant ablation at 3 to 12 months after131I </a:t>
            </a:r>
            <a:r>
              <a:rPr lang="en-US" sz="2000" dirty="0" smtClean="0"/>
              <a:t>admin-istration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" y="228600"/>
            <a:ext cx="7800975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383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199710"/>
            <a:ext cx="8610600" cy="5658289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7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Patients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at low risk of thyroid cancer death can still have important or even catastrophic morbidity (including invasion of trachea, esophagus, largecervical vessels, and recurrent laryngeal nerves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 .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                         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algn="l">
              <a:lnSpc>
                <a:spcPct val="150000"/>
              </a:lnSpc>
            </a:pP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</a:p>
          <a:p>
            <a:pPr algn="l">
              <a:lnSpc>
                <a:spcPct val="150000"/>
              </a:lnSpc>
            </a:pP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McLeod et al Papillary Thyroid 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Cancer,  December 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2019, 40(6):1481–1499</a:t>
            </a:r>
          </a:p>
          <a:p>
            <a:pPr algn="l">
              <a:lnSpc>
                <a:spcPct val="15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457200"/>
            <a:ext cx="3886200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INTRUDUCTION:</a:t>
            </a:r>
            <a:endParaRPr lang="en-US" sz="3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54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1"/>
            <a:ext cx="8839200" cy="502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5029200" y="2057400"/>
            <a:ext cx="1524000" cy="2286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81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8839199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4800600" y="1676400"/>
            <a:ext cx="1600200" cy="297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108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685800"/>
            <a:ext cx="8601075" cy="541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4876800" y="1219200"/>
            <a:ext cx="1447800" cy="411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9161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143000"/>
            <a:ext cx="8534400" cy="5486400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Does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RRA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have an effect on the long-term outcome of low – risk patient?</a:t>
            </a:r>
          </a:p>
          <a:p>
            <a:pPr marL="342900" indent="-342900" algn="l"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Does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RRA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(low dose vs high dose) have an effect on the outcome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low-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risk patient?</a:t>
            </a:r>
          </a:p>
          <a:p>
            <a:pPr marL="342900" indent="-342900" algn="l"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Does 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 use of low dose &amp; high dose 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iodine affect 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 recurrence of 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low- 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risk patient?</a:t>
            </a:r>
          </a:p>
          <a:p>
            <a:pPr marL="342900" indent="-342900" algn="l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*Guidelines</a:t>
            </a:r>
            <a:endParaRPr lang="en-US" sz="2400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onclusions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381000"/>
            <a:ext cx="30251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QUESTIONS :</a:t>
            </a:r>
          </a:p>
        </p:txBody>
      </p:sp>
    </p:spTree>
    <p:extLst>
      <p:ext uri="{BB962C8B-B14F-4D97-AF65-F5344CB8AC3E}">
        <p14:creationId xmlns:p14="http://schemas.microsoft.com/office/powerpoint/2010/main" val="25968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048000"/>
            <a:ext cx="8534400" cy="37338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Methods :This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multicentre, randomised, open-label, equivalence trial was done at 24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centres, 2007-2010,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726 patients (97% of the 752 patients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5.4 y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followed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up). </a:t>
            </a:r>
          </a:p>
          <a:p>
            <a:pPr algn="l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randomly assigned (1:1:1:1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all of patients  </a:t>
            </a:r>
            <a:r>
              <a:rPr lang="en-US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low-risk </a:t>
            </a:r>
            <a:r>
              <a:rPr lang="en-US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(DTC) </a:t>
            </a: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 age &gt; 18y</a:t>
            </a:r>
          </a:p>
          <a:p>
            <a:pPr algn="l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TNM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stage pT1 of 1 cm or less with N1 or Nx, pT1 of more than 1 cm with any N, or pT2 with N0 in the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absence of distant metastasis </a:t>
            </a:r>
          </a:p>
          <a:p>
            <a:pPr algn="l">
              <a:lnSpc>
                <a:spcPct val="15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Lancet.com/diabetes-endocrinology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Published online May 25,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2018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32" y="528638"/>
            <a:ext cx="8086725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51431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752600"/>
            <a:ext cx="8763000" cy="4953000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The primary outcomes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complete thyroid ablation 6–10 months after radioactive iodine:  normal neck ultrasonography &amp; Tg&lt;= 1 ng/ml after  rhTSH or a normal diagnostic radioactive iodine total-body scan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patients with serum thyroglobulin antibodies.</a:t>
            </a:r>
          </a:p>
          <a:p>
            <a:pPr algn="l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secondary outcomes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:adverse events, symptoms of hypothyroidrism, and quality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life                 </a:t>
            </a:r>
          </a:p>
          <a:p>
            <a:pPr algn="l">
              <a:lnSpc>
                <a:spcPct val="15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</a:t>
            </a:r>
          </a:p>
          <a:p>
            <a:pPr algn="l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Lancet.com/diabetes-endocrinology Published online May 25, 2018</a:t>
            </a:r>
          </a:p>
          <a:p>
            <a:pPr algn="l">
              <a:lnSpc>
                <a:spcPct val="15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3453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0"/>
            <a:ext cx="7086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20652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0"/>
            <a:ext cx="89153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8638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0600"/>
            <a:ext cx="8915399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8492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447800"/>
            <a:ext cx="8229600" cy="51054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thyroglobulin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concentration measured at the time of ablation was</a:t>
            </a:r>
            <a:r>
              <a:rPr lang="en-US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prognostic for structural </a:t>
            </a:r>
            <a:r>
              <a:rPr lang="en-US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disease, </a:t>
            </a:r>
            <a:r>
              <a:rPr lang="en-US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status at ablation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ablation status at 6–10 months, and the final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outcome .</a:t>
            </a:r>
          </a:p>
          <a:p>
            <a:pPr algn="l">
              <a:lnSpc>
                <a:spcPct val="15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Lancet.com/diabetes-endocrinology Published online May 25, 2018</a:t>
            </a:r>
          </a:p>
          <a:p>
            <a:pPr algn="l">
              <a:lnSpc>
                <a:spcPct val="15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010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914400"/>
            <a:ext cx="8305800" cy="5867400"/>
          </a:xfrm>
        </p:spPr>
        <p:txBody>
          <a:bodyPr>
            <a:normAutofit fontScale="85000" lnSpcReduction="20000"/>
          </a:bodyPr>
          <a:lstStyle/>
          <a:p>
            <a:pPr algn="l">
              <a:lnSpc>
                <a:spcPct val="15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-*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There are perhaps few controversies more heated in the thyroid cancer field than whether radioiodine should be used routinely following total thyroidectomy for patients with low-risk  &amp; intermadiate-risk papillary thyroid cancer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-*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Part of the difficulty is perhaps the failure to distinguish between</a:t>
            </a:r>
          </a:p>
          <a:p>
            <a:pPr algn="l"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remnant </a:t>
            </a:r>
            <a:r>
              <a:rPr lang="en-US" sz="2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ablation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adjuvant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therapy, which are both</a:t>
            </a:r>
          </a:p>
          <a:p>
            <a:pPr algn="l"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under the rubric of “postoperative radioactive iodine therapy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l">
              <a:lnSpc>
                <a:spcPct val="150000"/>
              </a:lnSpc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McLeod 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et al Papillary Thyroid Cancer Management Endocrine Reviews, December 2019, 40(6):1481–1499</a:t>
            </a:r>
          </a:p>
          <a:p>
            <a:pPr algn="l">
              <a:lnSpc>
                <a:spcPct val="150000"/>
              </a:lnSpc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304800"/>
            <a:ext cx="33986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INTRUDUCTION:</a:t>
            </a:r>
          </a:p>
        </p:txBody>
      </p:sp>
    </p:spTree>
    <p:extLst>
      <p:ext uri="{BB962C8B-B14F-4D97-AF65-F5344CB8AC3E}">
        <p14:creationId xmlns:p14="http://schemas.microsoft.com/office/powerpoint/2010/main" val="11964099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763000" cy="4191000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438  Patients  Between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Jan 16, 2007, and July 1, 2010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median follow-up was 6·5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year</a:t>
            </a:r>
          </a:p>
          <a:p>
            <a:pPr algn="l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29 centre,</a:t>
            </a:r>
            <a:r>
              <a:rPr lang="en-US" sz="2000" dirty="0"/>
              <a:t> </a:t>
            </a:r>
            <a:r>
              <a:rPr lang="en-US" sz="2000" dirty="0" smtClean="0"/>
              <a:t>TNM :T1-T3    N0 N1 Nx ,  </a:t>
            </a:r>
            <a:r>
              <a:rPr lang="en-US" sz="2000" dirty="0" smtClean="0">
                <a:solidFill>
                  <a:srgbClr val="FFC000"/>
                </a:solidFill>
              </a:rPr>
              <a:t>Low &amp; Intermediate- risk(100 )</a:t>
            </a:r>
            <a:endParaRPr lang="en-US" sz="20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217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 the low-dose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group (</a:t>
            </a:r>
            <a:r>
              <a:rPr lang="en-US" sz="2000" dirty="0" smtClean="0"/>
              <a:t>1·1 </a:t>
            </a:r>
            <a:r>
              <a:rPr lang="en-US" sz="2000" dirty="0"/>
              <a:t>GBq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)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and 217 in the high-dose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group (3.7GBq)</a:t>
            </a:r>
          </a:p>
          <a:p>
            <a:pPr algn="l">
              <a:lnSpc>
                <a:spcPct val="150000"/>
              </a:lnSpc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Outcomes :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report  </a:t>
            </a:r>
            <a:r>
              <a:rPr lang="en-US" sz="3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focuses  on recurrence</a:t>
            </a:r>
          </a:p>
          <a:p>
            <a:pPr algn="l">
              <a:lnSpc>
                <a:spcPct val="150000"/>
              </a:lnSpc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</a:p>
          <a:p>
            <a:pPr algn="l">
              <a:lnSpc>
                <a:spcPct val="150000"/>
              </a:lnSpc>
            </a:pP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diabetes-endocrinology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Vol 7 January 2019</a:t>
            </a:r>
          </a:p>
          <a:p>
            <a:pPr algn="l">
              <a:lnSpc>
                <a:spcPct val="150000"/>
              </a:lnSpc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3704"/>
            <a:ext cx="7839075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29164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1"/>
            <a:ext cx="84582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43425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5344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6096000" y="2362200"/>
            <a:ext cx="2590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6096000" y="5334000"/>
            <a:ext cx="25908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4264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33400"/>
            <a:ext cx="37338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838200"/>
            <a:ext cx="5257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Recurrence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rates :  0·5% for 1·1 GBq versus 1·1% for 3·7 GBq        at 3 years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1.1%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for 1.1GBq versus 1·7% for 3.7GBQ      at 5 years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4·9% for 1.1GBq versus 6·3% for 3.7GBq        at 7 years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(HR 1·13 [95% CI 0·43–2·92];p=0·81)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1992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914400"/>
            <a:ext cx="8686800" cy="5715000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*Long-term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follow-up data from the HiLo randomised trial show that the low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radioactive iodine dose is not associated with a higher risk of </a:t>
            </a:r>
            <a:r>
              <a:rPr lang="en-US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recurrence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than the high dose, and nor is the risk of recurrence higher with rhTSH than with thyroid hormone withdrawal.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*These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results extend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that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low-dose radioactive iodine is non-inferior to high-dose radioactive iodine in terms of ablation success rate in selected patients with low-risk and intermediate-risk differentiated thyroid cancer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</a:t>
            </a:r>
          </a:p>
          <a:p>
            <a:pPr algn="l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</a:t>
            </a:r>
          </a:p>
          <a:p>
            <a:pPr algn="l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diabetes-endocrinology Vol 7 January 2019</a:t>
            </a:r>
          </a:p>
        </p:txBody>
      </p:sp>
    </p:spTree>
    <p:extLst>
      <p:ext uri="{BB962C8B-B14F-4D97-AF65-F5344CB8AC3E}">
        <p14:creationId xmlns:p14="http://schemas.microsoft.com/office/powerpoint/2010/main" val="12169292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762000"/>
            <a:ext cx="8610600" cy="6019800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*The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combination of recent large observational studies and long-term follow-up of two randomised trials (HiLo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&amp; ESTIMABL1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represents  comprehensive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and definitive evidence that </a:t>
            </a:r>
            <a:r>
              <a:rPr lang="en-US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low-dose radioactive iodine is an acceptable therapy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for patients with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DTC. </a:t>
            </a:r>
          </a:p>
          <a:p>
            <a:pPr algn="l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next step is to show whether radioactive iodine ablation can be avoided completely in patients at very low risk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Two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large prospective trials are ongoing, the </a:t>
            </a:r>
            <a:r>
              <a:rPr lang="en-US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IoN trial </a:t>
            </a:r>
            <a:r>
              <a:rPr lang="en-US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&amp; ESTIMABL2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both of which involve randomly assigning selected low-risk patients to have either </a:t>
            </a:r>
            <a:r>
              <a:rPr lang="en-US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1·1 GBq radioactive iodine ablation or no radioactive iodine ablation,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with disease-</a:t>
            </a:r>
            <a:r>
              <a:rPr lang="en-US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free survival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as a major endpoint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diabetes-endocrinology Vol 7 January 2019</a:t>
            </a:r>
          </a:p>
          <a:p>
            <a:pPr algn="l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11136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dirty="0">
                <a:latin typeface="Times New Roman" pitchFamily="18" charset="0"/>
                <a:cs typeface="Times New Roman" pitchFamily="18" charset="0"/>
              </a:rPr>
            </a:b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dirty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10600" cy="4267200"/>
          </a:xfrm>
        </p:spPr>
        <p:txBody>
          <a:bodyPr>
            <a:normAutofit fontScale="77500" lnSpcReduction="20000"/>
          </a:bodyPr>
          <a:lstStyle/>
          <a:p>
            <a:pPr algn="l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primary endpoint;  recurrence rate between the low 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high radioiodine activity (Recurrence was defined as pathologic findings, (FNA), (Tg), (US) diagnostic radioactive iodine scan, PET-Scan or MRI scan</a:t>
            </a:r>
          </a:p>
          <a:p>
            <a:pPr algn="l">
              <a:lnSpc>
                <a:spcPct val="150000"/>
              </a:lnSpc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secondary endpointswere: No uptake in WBS and/or Tg level &lt; 2.0 ng/mL or &lt; 10.0ng/mL)</a:t>
            </a:r>
          </a:p>
          <a:p>
            <a:pPr algn="l">
              <a:lnSpc>
                <a:spcPct val="150000"/>
              </a:lnSpc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4 RCT , 1501 paitents</a:t>
            </a:r>
          </a:p>
          <a:p>
            <a:pPr algn="l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</a:t>
            </a:r>
          </a:p>
          <a:p>
            <a:pPr algn="l">
              <a:lnSpc>
                <a:spcPct val="15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BMC 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Cancer (2020) 20:550</a:t>
            </a:r>
          </a:p>
          <a:p>
            <a:pPr algn="l">
              <a:lnSpc>
                <a:spcPct val="15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1"/>
            <a:ext cx="660082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09690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8839200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4572000"/>
            <a:ext cx="8458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 included trials showed that the longer-term </a:t>
            </a: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recurrence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rate among patients who had low activity radio-active iodine ablation was not higher than for high dose(OR 0.93 [95% CI 0.53–1.63];P= 0.79) </a:t>
            </a:r>
          </a:p>
        </p:txBody>
      </p:sp>
      <p:sp>
        <p:nvSpPr>
          <p:cNvPr id="3" name="Oval 2"/>
          <p:cNvSpPr/>
          <p:nvPr/>
        </p:nvSpPr>
        <p:spPr>
          <a:xfrm>
            <a:off x="4572000" y="1676400"/>
            <a:ext cx="1295400" cy="1752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60712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16" y="609600"/>
            <a:ext cx="8762999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5800" y="5791200"/>
            <a:ext cx="815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subgroup 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analysis 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regarding the TSH stimulated thyroglobulin values(&lt; 10 ng/mL versus &lt; 2 ng/mL versus≤1 ng/mL) 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showed no 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influence on longer-term </a:t>
            </a:r>
            <a:r>
              <a:rPr lang="en-US" sz="1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recurrence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rate </a:t>
            </a:r>
          </a:p>
        </p:txBody>
      </p:sp>
      <p:sp>
        <p:nvSpPr>
          <p:cNvPr id="3" name="Oval 2"/>
          <p:cNvSpPr/>
          <p:nvPr/>
        </p:nvSpPr>
        <p:spPr>
          <a:xfrm>
            <a:off x="4762500" y="1219200"/>
            <a:ext cx="11049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762500" y="2286000"/>
            <a:ext cx="11049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762500" y="3429000"/>
            <a:ext cx="11049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4866459" y="4724400"/>
            <a:ext cx="914400" cy="457200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7284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57150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subgroup analyses regarding the type of surgery(total thyroidectomy versus total or near-total thyroidec-tomy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) showed no influence onthe longer-term </a:t>
            </a:r>
            <a:r>
              <a:rPr 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recurrence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rate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3999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4419600" y="1524000"/>
            <a:ext cx="15240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571999" y="2971800"/>
            <a:ext cx="1371601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4571999" y="4343400"/>
            <a:ext cx="914400" cy="533400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16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915400" cy="6324600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50000"/>
              </a:lnSpc>
            </a:pPr>
            <a:endParaRPr lang="en-US" sz="9600" dirty="0" smtClean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20000"/>
              </a:lnSpc>
            </a:pPr>
            <a:r>
              <a:rPr lang="en-US" sz="9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96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Thyroid tissue has a unique ability to take up iodine from blood.Like iodine, radioiodine is taken up and concentrated in thyroid follicular cells because they have a membrane sodium-iodide transporter.</a:t>
            </a:r>
          </a:p>
          <a:p>
            <a:pPr algn="l">
              <a:lnSpc>
                <a:spcPct val="150000"/>
              </a:lnSpc>
            </a:pPr>
            <a:endParaRPr lang="en-US" sz="96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20000"/>
              </a:lnSpc>
            </a:pPr>
            <a:r>
              <a:rPr lang="en-US" sz="9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96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Compared with normal thyroid follicular cells, thyroid cancer cells have reduced expression of the transporter, which may account for the low iodine-131 uptake in thyroid cancer tissue.</a:t>
            </a:r>
          </a:p>
          <a:p>
            <a:pPr algn="l">
              <a:lnSpc>
                <a:spcPct val="150000"/>
              </a:lnSpc>
            </a:pPr>
            <a:endParaRPr lang="en-US" sz="96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20000"/>
              </a:lnSpc>
            </a:pPr>
            <a:r>
              <a:rPr lang="en-US" sz="9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96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131-I causes acute thyroid cell death by emission of short 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path length 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(1 to 2 mm) beta particles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96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20000"/>
              </a:lnSpc>
            </a:pPr>
            <a:endParaRPr lang="en-US" sz="96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endParaRPr lang="en-US" sz="2400" dirty="0" smtClean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</a:t>
            </a:r>
          </a:p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</a:t>
            </a:r>
          </a:p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algn="l">
              <a:lnSpc>
                <a:spcPct val="150000"/>
              </a:lnSpc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algn="l">
              <a:lnSpc>
                <a:spcPct val="150000"/>
              </a:lnSpc>
            </a:pPr>
            <a:endParaRPr lang="en-US" sz="2400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endParaRPr lang="en-US" sz="2400" dirty="0" smtClean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48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J Clin Endocrinol Metab 2001;86:3327</a:t>
            </a:r>
            <a:endParaRPr lang="en-US" sz="4800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30257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5638800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stimulation method (rhTSH ver-sus levothyroxine withdrawal) showed no influence onthe longer-term </a:t>
            </a:r>
            <a:r>
              <a:rPr lang="en-US" dirty="0">
                <a:solidFill>
                  <a:srgbClr val="FFC000"/>
                </a:solidFill>
              </a:rPr>
              <a:t>recurrence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rate (</a:t>
            </a:r>
          </a:p>
        </p:txBody>
      </p:sp>
      <p:sp>
        <p:nvSpPr>
          <p:cNvPr id="3" name="Oval 2"/>
          <p:cNvSpPr/>
          <p:nvPr/>
        </p:nvSpPr>
        <p:spPr>
          <a:xfrm>
            <a:off x="4495800" y="1295400"/>
            <a:ext cx="14478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495800" y="2895600"/>
            <a:ext cx="1447799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4572000" y="4419600"/>
            <a:ext cx="914400" cy="533400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8401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143000"/>
            <a:ext cx="8534400" cy="5486400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Does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RRA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have an effect on the long-term outcome of low – risk patient?</a:t>
            </a:r>
          </a:p>
          <a:p>
            <a:pPr marL="342900" indent="-342900" algn="l"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Does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RRA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(low dose vs high dose) have an effect on the outcome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low-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risk patient?</a:t>
            </a:r>
          </a:p>
          <a:p>
            <a:pPr marL="342900" indent="-342900" algn="l"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Does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use of low dose &amp; high dose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iodine affect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recurrence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low-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risk patient?</a:t>
            </a:r>
          </a:p>
          <a:p>
            <a:pPr marL="342900" indent="-342900" algn="l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*Guidelines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onclusions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381000"/>
            <a:ext cx="30251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QUESTIONS :</a:t>
            </a:r>
          </a:p>
        </p:txBody>
      </p:sp>
    </p:spTree>
    <p:extLst>
      <p:ext uri="{BB962C8B-B14F-4D97-AF65-F5344CB8AC3E}">
        <p14:creationId xmlns:p14="http://schemas.microsoft.com/office/powerpoint/2010/main" val="267812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752600"/>
            <a:ext cx="8458200" cy="48768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*RAI remnanta blation </a:t>
            </a:r>
            <a:r>
              <a:rPr lang="en-US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is not routinely recommended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after thyroidectomy for ATA Low-risk DTC patients.</a:t>
            </a:r>
          </a:p>
          <a:p>
            <a:pPr algn="l">
              <a:lnSpc>
                <a:spcPct val="150000"/>
              </a:lnSpc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*Consideration of specific features of the individual patient that could modulate recurrence risk, disease follow up implications, and preferences are relevant to RAI decision making.</a:t>
            </a:r>
          </a:p>
          <a:p>
            <a:pPr algn="l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(Weak recommendation, Low-quality evidence)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457200"/>
            <a:ext cx="6553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5720" lvl="0" algn="r">
              <a:spcBef>
                <a:spcPct val="20000"/>
              </a:spcBef>
              <a:buClr>
                <a:srgbClr val="7F8FA9"/>
              </a:buClr>
              <a:buSzPct val="95000"/>
            </a:pPr>
            <a:r>
              <a:rPr lang="en-US" sz="3200" dirty="0">
                <a:solidFill>
                  <a:srgbClr val="FFC000"/>
                </a:solidFill>
              </a:rPr>
              <a:t> ATA Guidline for Low – Risk DTC   </a:t>
            </a:r>
          </a:p>
        </p:txBody>
      </p:sp>
    </p:spTree>
    <p:extLst>
      <p:ext uri="{BB962C8B-B14F-4D97-AF65-F5344CB8AC3E}">
        <p14:creationId xmlns:p14="http://schemas.microsoft.com/office/powerpoint/2010/main" val="175831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371600"/>
            <a:ext cx="8763000" cy="5105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762000"/>
            <a:ext cx="8159496" cy="5943600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*RAI remnant </a:t>
            </a: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is not routinely recommended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after lobectomy or total thyroidectomy for patients with </a:t>
            </a: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unifocal PMC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in the absence of other adverse features.</a:t>
            </a:r>
          </a:p>
          <a:p>
            <a:pPr algn="l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(Strong recommendation, Moderate- quality evidence)</a:t>
            </a:r>
          </a:p>
          <a:p>
            <a:pPr algn="l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*RAI remnant ablation </a:t>
            </a: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is not routinely recommended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after thyroidectomy for patients with </a:t>
            </a: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multifocal PMC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absence of other adverse features.</a:t>
            </a:r>
          </a:p>
          <a:p>
            <a:pPr algn="l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(Weak recommendation, Low- quality evidence)</a:t>
            </a:r>
          </a:p>
          <a:p>
            <a:pPr algn="l">
              <a:lnSpc>
                <a:spcPct val="1500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Consideration of specific features of the individual patient that could modulate recurrence risk, disease follow up implications, and preferences are relevant to RAI decision making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066800"/>
            <a:ext cx="8763000" cy="54102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*if RAI remnant ablation is performed after total total thyroidectomy for ATA Low- risk or intermediate- risk disease with lower risk features (low volume central neck nodal metastases with no other known gross residual disease or any other adverse features), a low administered activity of approximately of  </a:t>
            </a:r>
            <a:r>
              <a:rPr lang="en-US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30 mCi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 generally favored over higher administered activities.</a:t>
            </a:r>
          </a:p>
          <a:p>
            <a:pPr algn="l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(Strong recommendation, High- quality evidence)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00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315"/>
            <a:ext cx="8839200" cy="6716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5486400" y="914401"/>
            <a:ext cx="1981200" cy="1905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295400" y="4191000"/>
            <a:ext cx="33528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04704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534399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2362200" y="2895600"/>
            <a:ext cx="838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757749" y="4419600"/>
            <a:ext cx="914400" cy="3809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514600" y="5257800"/>
            <a:ext cx="1047206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9554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143000"/>
            <a:ext cx="8534400" cy="5486400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Does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RRA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have an effect on the long-term outcome of low – risk patient?</a:t>
            </a:r>
          </a:p>
          <a:p>
            <a:pPr marL="342900" indent="-342900" algn="l"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Does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RRA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(low dose vs high dose) have an effect on the outcome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low-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risk patient?</a:t>
            </a:r>
          </a:p>
          <a:p>
            <a:pPr marL="342900" indent="-342900" algn="l"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Does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use of low dose &amp; high dose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iodine affect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recurrence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low-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risk patient?</a:t>
            </a:r>
          </a:p>
          <a:p>
            <a:pPr marL="342900" indent="-342900" algn="l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*Guidelines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onclusions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381000"/>
            <a:ext cx="30251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QUESTIONS :</a:t>
            </a:r>
          </a:p>
        </p:txBody>
      </p:sp>
    </p:spTree>
    <p:extLst>
      <p:ext uri="{BB962C8B-B14F-4D97-AF65-F5344CB8AC3E}">
        <p14:creationId xmlns:p14="http://schemas.microsoft.com/office/powerpoint/2010/main" val="108183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57200"/>
            <a:ext cx="8007096" cy="55626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CONCLUSION:</a:t>
            </a:r>
          </a:p>
          <a:p>
            <a:pPr algn="l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*- when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ablation is indicated in patients with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low-risk &amp; intermediate-risk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thyroid cancer,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low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dose  RAI is sufficient.</a:t>
            </a:r>
          </a:p>
          <a:p>
            <a:pPr algn="l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*- This preference is due to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fewer common adverse effects, and a shorter stay inradiation protection unit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*- It is better to use RAI after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rhTSH injections, because with this combination the whole body irradiation is lower and quality of life is maintained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46602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143000"/>
            <a:ext cx="8159496" cy="3838136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*-Regarding the lack of iodine consumption and the absence of recurrence in Low-risk &amp; intermediate-risk DTC we had to wait the result  of  ESTIMBLE 2 &amp; ION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017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914400"/>
            <a:ext cx="8763000" cy="5715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GOALS :</a:t>
            </a:r>
          </a:p>
          <a:p>
            <a:pPr algn="l">
              <a:lnSpc>
                <a:spcPct val="150000"/>
              </a:lnSpc>
            </a:pP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-Remnant ablation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The primary goal is destruction of presumably benign thyroid tissue after total thyroidectomy, to facilitate initial staging and follow up :</a:t>
            </a:r>
          </a:p>
          <a:p>
            <a:pPr algn="l"/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*improve the specificity of measurements of serum Tg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as a tumor marker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*increase the specificity of 131-I scaning for detection of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recurrent or metastatic disease by eliminating uptake by residual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normal tissue </a:t>
            </a:r>
          </a:p>
          <a:p>
            <a:pPr algn="l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Thyroid. 2019;29(4):461.</a:t>
            </a:r>
            <a:r>
              <a:rPr lang="en-US" sz="2400" dirty="0"/>
              <a:t> 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52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fra\Desktop\1\13970605001197_Test_Photo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000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609600"/>
            <a:ext cx="8686800" cy="6230983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50000"/>
              </a:lnSpc>
            </a:pPr>
            <a:r>
              <a:rPr lang="en-US" sz="9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-Adjuvant treatment: 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The primary goal is destruction of subclinical tumor deposits that may or maynot be  present after surgical resection of all known primary tumor tissue&amp; metastatic foci</a:t>
            </a:r>
            <a:r>
              <a:rPr lang="en-US" sz="9600" dirty="0" smtClean="0"/>
              <a:t>.</a:t>
            </a:r>
          </a:p>
          <a:p>
            <a:pPr algn="l">
              <a:lnSpc>
                <a:spcPct val="150000"/>
              </a:lnSpc>
            </a:pP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The potential  benefits of 131-I adjuvant treatment could include:</a:t>
            </a:r>
          </a:p>
          <a:p>
            <a:pPr algn="l">
              <a:lnSpc>
                <a:spcPct val="150000"/>
              </a:lnSpc>
            </a:pPr>
            <a:r>
              <a:rPr lang="en-US" sz="9600" dirty="0"/>
              <a:t> </a:t>
            </a:r>
            <a:r>
              <a:rPr lang="en-US" sz="9600" dirty="0" smtClean="0"/>
              <a:t>      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*Destruction of subclinical,microscopic foci of diseas</a:t>
            </a:r>
          </a:p>
          <a:p>
            <a:pPr algn="l">
              <a:lnSpc>
                <a:spcPct val="150000"/>
              </a:lnSpc>
            </a:pP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       remaining after surgery</a:t>
            </a:r>
          </a:p>
          <a:p>
            <a:pPr algn="l">
              <a:lnSpc>
                <a:spcPct val="150000"/>
              </a:lnSpc>
            </a:pP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       *Decreased risk of recurrence</a:t>
            </a:r>
          </a:p>
          <a:p>
            <a:pPr algn="l">
              <a:lnSpc>
                <a:spcPct val="150000"/>
              </a:lnSpc>
            </a:pP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       *Improved disease specific survival</a:t>
            </a:r>
          </a:p>
          <a:p>
            <a:pPr algn="l">
              <a:lnSpc>
                <a:spcPct val="150000"/>
              </a:lnSpc>
            </a:pP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       *Improved progression free survival.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  </a:t>
            </a:r>
            <a:endParaRPr lang="en-US" sz="96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</a:t>
            </a:r>
          </a:p>
          <a:p>
            <a:pPr algn="l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l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</a:t>
            </a:r>
          </a:p>
          <a:p>
            <a:pPr algn="l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</a:t>
            </a:r>
          </a:p>
          <a:p>
            <a:pPr algn="l">
              <a:lnSpc>
                <a:spcPct val="150000"/>
              </a:lnSpc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Thyroid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. 2019;29(4):461</a:t>
            </a:r>
          </a:p>
          <a:p>
            <a:pPr algn="l">
              <a:lnSpc>
                <a:spcPct val="150000"/>
              </a:lnSpc>
            </a:pP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73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219200"/>
            <a:ext cx="8610600" cy="541020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-Treatment of known disease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The primary goal is destruction of clinically apparent macroscopic disease(evidenced by either abnormal Tg  or structural finding) :</a:t>
            </a:r>
          </a:p>
          <a:p>
            <a:pPr algn="l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* residual &amp; metastatic disease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*may reduce the risk of recurrence &amp; mortality,especially in  </a:t>
            </a:r>
          </a:p>
          <a:p>
            <a:pPr algn="l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small volume  that is radioiodine avid     </a:t>
            </a:r>
          </a:p>
          <a:p>
            <a:pPr algn="l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</a:t>
            </a:r>
          </a:p>
          <a:p>
            <a:pPr algn="l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</a:t>
            </a:r>
          </a:p>
          <a:p>
            <a:pPr algn="l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Thyroid. 2019;29(4):461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33112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4157</TotalTime>
  <Words>2873</Words>
  <Application>Microsoft Office PowerPoint</Application>
  <PresentationFormat>On-screen Show (4:3)</PresentationFormat>
  <Paragraphs>294</Paragraphs>
  <Slides>70</Slides>
  <Notes>1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Afra</dc:creator>
  <cp:lastModifiedBy>هنگامه عبدی</cp:lastModifiedBy>
  <cp:revision>348</cp:revision>
  <dcterms:created xsi:type="dcterms:W3CDTF">2021-03-23T18:35:30Z</dcterms:created>
  <dcterms:modified xsi:type="dcterms:W3CDTF">2021-05-12T06:17:59Z</dcterms:modified>
</cp:coreProperties>
</file>