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8" r:id="rId3"/>
    <p:sldId id="259" r:id="rId4"/>
    <p:sldId id="260" r:id="rId5"/>
    <p:sldId id="261" r:id="rId6"/>
    <p:sldId id="284" r:id="rId7"/>
    <p:sldId id="285" r:id="rId8"/>
    <p:sldId id="293" r:id="rId9"/>
    <p:sldId id="294" r:id="rId10"/>
    <p:sldId id="286" r:id="rId11"/>
    <p:sldId id="295" r:id="rId12"/>
    <p:sldId id="267" r:id="rId13"/>
    <p:sldId id="268" r:id="rId14"/>
    <p:sldId id="269" r:id="rId15"/>
    <p:sldId id="272" r:id="rId16"/>
    <p:sldId id="270" r:id="rId17"/>
    <p:sldId id="271" r:id="rId18"/>
    <p:sldId id="274" r:id="rId19"/>
    <p:sldId id="275" r:id="rId20"/>
    <p:sldId id="276" r:id="rId21"/>
    <p:sldId id="287" r:id="rId22"/>
    <p:sldId id="299" r:id="rId23"/>
    <p:sldId id="296" r:id="rId24"/>
    <p:sldId id="257" r:id="rId25"/>
    <p:sldId id="262" r:id="rId26"/>
    <p:sldId id="258" r:id="rId27"/>
    <p:sldId id="278" r:id="rId28"/>
    <p:sldId id="279" r:id="rId29"/>
    <p:sldId id="280" r:id="rId30"/>
    <p:sldId id="281" r:id="rId31"/>
    <p:sldId id="282" r:id="rId32"/>
    <p:sldId id="297" r:id="rId33"/>
    <p:sldId id="283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46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238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239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6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521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02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471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05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68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150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25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C3DE-EE87-49A5-894C-AAAAC20A0CAD}" type="datetimeFigureOut">
              <a:rPr lang="fa-IR" smtClean="0"/>
              <a:t>02/24/1438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4189-CF47-496F-970E-EBE4E001F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001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136904" cy="2403699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Pitfalls in diagnosis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hypothyroidism 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A.Amouzegar</a:t>
            </a:r>
            <a:r>
              <a:rPr lang="en-US" sz="2000" dirty="0" smtClean="0">
                <a:solidFill>
                  <a:srgbClr val="C00000"/>
                </a:solidFill>
              </a:rPr>
              <a:t> MD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Endocrine Research Center</a:t>
            </a:r>
          </a:p>
          <a:p>
            <a:r>
              <a:rPr lang="en-US" sz="2000" dirty="0">
                <a:solidFill>
                  <a:srgbClr val="C00000"/>
                </a:solidFill>
              </a:rPr>
              <a:t>Research Institute For Endocrine </a:t>
            </a:r>
            <a:r>
              <a:rPr lang="en-US" sz="2000" dirty="0" smtClean="0">
                <a:solidFill>
                  <a:srgbClr val="C00000"/>
                </a:solidFill>
              </a:rPr>
              <a:t>Sciences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Shahid Beheshti University ,Tehran, </a:t>
            </a:r>
            <a:r>
              <a:rPr lang="en-US" sz="2000" dirty="0" err="1" smtClean="0">
                <a:solidFill>
                  <a:srgbClr val="C00000"/>
                </a:solidFill>
              </a:rPr>
              <a:t>IRan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fa-I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Age influence of upper bound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lnSpcReduction="1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For every 10-year age increase after 30-39 years, the 97.5th percentile of serum TSH increases by 0.3 </a:t>
            </a:r>
            <a:r>
              <a:rPr lang="en-US" dirty="0" err="1" smtClean="0"/>
              <a:t>mIU</a:t>
            </a:r>
            <a:r>
              <a:rPr lang="en-US" dirty="0" smtClean="0"/>
              <a:t>/L</a:t>
            </a:r>
          </a:p>
          <a:p>
            <a:pPr algn="l" rtl="0"/>
            <a:r>
              <a:rPr lang="en-US" dirty="0" smtClean="0"/>
              <a:t>Not all patients who have mild TSH elevations are hypothyroid </a:t>
            </a:r>
          </a:p>
          <a:p>
            <a:pPr algn="l" rtl="0"/>
            <a:r>
              <a:rPr lang="en-US" dirty="0" smtClean="0"/>
              <a:t>A mild TSH elevation (4.0–7.0 </a:t>
            </a:r>
            <a:r>
              <a:rPr lang="en-US" dirty="0" err="1" smtClean="0"/>
              <a:t>mU</a:t>
            </a:r>
            <a:r>
              <a:rPr lang="en-US" dirty="0" smtClean="0"/>
              <a:t>/l) in the elderly (&gt;80 years old) should be considered as a physiological adaptation to aging </a:t>
            </a:r>
            <a:endParaRPr lang="en-US" dirty="0" smtClean="0"/>
          </a:p>
          <a:p>
            <a:pPr algn="l" rtl="0"/>
            <a:r>
              <a:rPr lang="en-US" sz="1800" dirty="0" smtClean="0">
                <a:solidFill>
                  <a:srgbClr val="C00000"/>
                </a:solidFill>
              </a:rPr>
              <a:t>Thyroid</a:t>
            </a:r>
            <a:r>
              <a:rPr lang="en-US" sz="1800" dirty="0" smtClean="0">
                <a:solidFill>
                  <a:srgbClr val="C00000"/>
                </a:solidFill>
              </a:rPr>
              <a:t>. 2011;21:5-11 </a:t>
            </a:r>
            <a:endParaRPr lang="fa-IR" sz="1800" dirty="0" smtClean="0">
              <a:solidFill>
                <a:srgbClr val="C00000"/>
              </a:solidFill>
            </a:endParaRPr>
          </a:p>
          <a:p>
            <a:pPr algn="l" rtl="0"/>
            <a:r>
              <a:rPr lang="it-IT" sz="1800" dirty="0" smtClean="0">
                <a:solidFill>
                  <a:srgbClr val="C00000"/>
                </a:solidFill>
              </a:rPr>
              <a:t>Clin </a:t>
            </a:r>
            <a:r>
              <a:rPr lang="it-IT" sz="1800" dirty="0">
                <a:solidFill>
                  <a:srgbClr val="C00000"/>
                </a:solidFill>
              </a:rPr>
              <a:t>Endocrinol Metab 2007; 92: </a:t>
            </a:r>
            <a:r>
              <a:rPr lang="it-IT" sz="1800" dirty="0" smtClean="0">
                <a:solidFill>
                  <a:srgbClr val="C00000"/>
                </a:solidFill>
              </a:rPr>
              <a:t>4575–4582</a:t>
            </a:r>
            <a:endParaRPr lang="it-IT" sz="1800" dirty="0">
              <a:solidFill>
                <a:srgbClr val="C00000"/>
              </a:solidFill>
            </a:endParaRPr>
          </a:p>
          <a:p>
            <a:pPr algn="l" rtl="0"/>
            <a:endParaRPr lang="en-US" sz="1800" dirty="0" smtClean="0">
              <a:solidFill>
                <a:srgbClr val="C00000"/>
              </a:solidFill>
            </a:endParaRPr>
          </a:p>
          <a:p>
            <a:pPr algn="l" rtl="0"/>
            <a:endParaRPr lang="fa-IR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 smtClean="0"/>
              <a:t>Pitfalls encountered when interpreting serum TSH levels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en-US" sz="2400" dirty="0" smtClean="0"/>
              <a:t>Monitoring of treatment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TSH levels vary diurnally by up </a:t>
            </a:r>
            <a:r>
              <a:rPr lang="en-US" dirty="0" smtClean="0"/>
              <a:t>to approximately </a:t>
            </a:r>
            <a:r>
              <a:rPr lang="en-US" dirty="0"/>
              <a:t>50% of mean values </a:t>
            </a:r>
            <a:r>
              <a:rPr lang="en-US" dirty="0" smtClean="0"/>
              <a:t>, </a:t>
            </a:r>
            <a:r>
              <a:rPr lang="en-US" dirty="0"/>
              <a:t>with </a:t>
            </a:r>
            <a:r>
              <a:rPr lang="en-US" dirty="0" smtClean="0"/>
              <a:t>some reports </a:t>
            </a:r>
            <a:r>
              <a:rPr lang="en-US" dirty="0"/>
              <a:t>indicating up to 40% variation on specimens performed serially during the same time </a:t>
            </a:r>
            <a:r>
              <a:rPr lang="en-US" dirty="0" smtClean="0"/>
              <a:t>of day 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 Values tend to be lowest in the late afternoon and highest around the hour of sleep</a:t>
            </a:r>
          </a:p>
          <a:p>
            <a:pPr algn="l" rtl="0"/>
            <a:r>
              <a:rPr lang="en-US" dirty="0" smtClean="0"/>
              <a:t>In light of this, variations of serum TSH values within the normal range of up to 40%-50% do not necessarily reflect a change in thyroid status</a:t>
            </a:r>
          </a:p>
          <a:p>
            <a:pPr algn="l" rtl="0"/>
            <a:r>
              <a:rPr lang="en-US" sz="1900" i="1" dirty="0" smtClean="0">
                <a:solidFill>
                  <a:srgbClr val="C00000"/>
                </a:solidFill>
              </a:rPr>
              <a:t>JCEM </a:t>
            </a:r>
            <a:r>
              <a:rPr lang="en-US" sz="1900" dirty="0" smtClean="0">
                <a:solidFill>
                  <a:srgbClr val="C00000"/>
                </a:solidFill>
              </a:rPr>
              <a:t>. 1986;62:960-964</a:t>
            </a:r>
          </a:p>
          <a:p>
            <a:pPr algn="l" rtl="0"/>
            <a:r>
              <a:rPr lang="en-US" sz="1900" i="1" dirty="0">
                <a:solidFill>
                  <a:srgbClr val="C00000"/>
                </a:solidFill>
              </a:rPr>
              <a:t>Thyroid. 2008;18:303-308  </a:t>
            </a:r>
            <a:endParaRPr lang="fa-IR" sz="19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Case 1: Diagnosis Pitfall?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45435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>
                <a:cs typeface="+mj-cs"/>
              </a:rPr>
              <a:t>A 33-year-old woman presented with fatigue, weight loss, in the 8 w postpartum</a:t>
            </a:r>
          </a:p>
          <a:p>
            <a:pPr algn="l" rtl="0"/>
            <a:r>
              <a:rPr lang="en-US" dirty="0" smtClean="0">
                <a:cs typeface="+mj-cs"/>
              </a:rPr>
              <a:t>At the other  medical center, TFTs revealed a markedly elevated TSH with discordantly normal fT4 and fT3 levels </a:t>
            </a:r>
          </a:p>
          <a:p>
            <a:pPr algn="l" rtl="0"/>
            <a:r>
              <a:rPr lang="en-US" dirty="0" smtClean="0">
                <a:cs typeface="+mj-cs"/>
              </a:rPr>
              <a:t>She was prescribed LT4 therapy</a:t>
            </a:r>
          </a:p>
          <a:p>
            <a:pPr algn="l" rtl="0"/>
            <a:r>
              <a:rPr lang="en-US" dirty="0" smtClean="0">
                <a:cs typeface="+mj-cs"/>
              </a:rPr>
              <a:t> Due to unresponsiveness of TSH to almost 1 year of LT4 therapy and unexplained elevations in several other hormone tests, she was referred to our clinic</a:t>
            </a:r>
          </a:p>
          <a:p>
            <a:pPr algn="l" rtl="0"/>
            <a:r>
              <a:rPr lang="en-US" dirty="0" smtClean="0">
                <a:cs typeface="+mj-cs"/>
              </a:rPr>
              <a:t> When admitted, she had no specific symptoms and was clinically euthyroid</a:t>
            </a:r>
          </a:p>
          <a:p>
            <a:pPr algn="l" rtl="0"/>
            <a:r>
              <a:rPr lang="en-US" dirty="0" smtClean="0">
                <a:cs typeface="+mj-cs"/>
              </a:rPr>
              <a:t> Her PHX was normal </a:t>
            </a:r>
          </a:p>
          <a:p>
            <a:pPr algn="l" rtl="0"/>
            <a:r>
              <a:rPr lang="en-US" dirty="0" smtClean="0">
                <a:cs typeface="+mj-cs"/>
              </a:rPr>
              <a:t>Her PMH was unremarkable</a:t>
            </a:r>
          </a:p>
          <a:p>
            <a:pPr algn="l" rtl="0"/>
            <a:r>
              <a:rPr lang="en-US" dirty="0" smtClean="0">
                <a:cs typeface="+mj-cs"/>
              </a:rPr>
              <a:t>She had no personal or FH of thyroid disease </a:t>
            </a:r>
          </a:p>
          <a:p>
            <a:pPr algn="l" rtl="0"/>
            <a:r>
              <a:rPr lang="en-US" dirty="0" smtClean="0">
                <a:cs typeface="+mj-cs"/>
              </a:rPr>
              <a:t>Thyroid autoantibodies were negative, and thyroid US was  normal</a:t>
            </a:r>
          </a:p>
          <a:p>
            <a:pPr marL="0" indent="0" algn="l" rtl="0">
              <a:buNone/>
            </a:pPr>
            <a:r>
              <a:rPr lang="en-US" dirty="0" smtClean="0">
                <a:cs typeface="+mj-cs"/>
              </a:rPr>
              <a:t> </a:t>
            </a:r>
          </a:p>
          <a:p>
            <a:pPr marL="0" algn="l" rtl="0"/>
            <a:r>
              <a:rPr lang="en-US" sz="2300" dirty="0">
                <a:solidFill>
                  <a:srgbClr val="C00000"/>
                </a:solidFill>
                <a:cs typeface="+mj-cs"/>
              </a:rPr>
              <a:t>J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Clin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Endocrinol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Metab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. 2015 Jun;100(6):2147-5</a:t>
            </a:r>
            <a:r>
              <a:rPr lang="en-US" sz="2900" dirty="0">
                <a:solidFill>
                  <a:srgbClr val="C00000"/>
                </a:solidFill>
                <a:cs typeface="+mj-cs"/>
              </a:rPr>
              <a:t>3</a:t>
            </a:r>
            <a:endParaRPr lang="fa-IR" sz="29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24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Repeated measurements revealed :</a:t>
            </a:r>
          </a:p>
          <a:p>
            <a:pPr algn="l" rtl="0"/>
            <a:r>
              <a:rPr lang="en-US" dirty="0" smtClean="0">
                <a:solidFill>
                  <a:srgbClr val="C00000"/>
                </a:solidFill>
              </a:rPr>
              <a:t>TSH :303 </a:t>
            </a:r>
            <a:r>
              <a:rPr lang="en-US" dirty="0" err="1"/>
              <a:t>mIU</a:t>
            </a:r>
            <a:r>
              <a:rPr lang="en-US" dirty="0"/>
              <a:t>/L </a:t>
            </a:r>
            <a:r>
              <a:rPr lang="en-US" dirty="0" smtClean="0"/>
              <a:t>(0.35– 4.94)</a:t>
            </a:r>
          </a:p>
          <a:p>
            <a:pPr algn="l" rtl="0"/>
            <a:r>
              <a:rPr lang="en-US" dirty="0" smtClean="0"/>
              <a:t>fT4 :1.4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   (0.7–1.48) </a:t>
            </a:r>
          </a:p>
          <a:p>
            <a:pPr algn="l" rtl="0"/>
            <a:r>
              <a:rPr lang="en-US" dirty="0" smtClean="0"/>
              <a:t>fT3 :3.32 </a:t>
            </a:r>
            <a:r>
              <a:rPr lang="en-US" dirty="0" err="1" smtClean="0"/>
              <a:t>pg</a:t>
            </a:r>
            <a:r>
              <a:rPr lang="en-US" dirty="0" smtClean="0"/>
              <a:t>/mL (1.71–3.71) </a:t>
            </a:r>
          </a:p>
          <a:p>
            <a:pPr algn="l" rtl="0"/>
            <a:r>
              <a:rPr lang="en-US" dirty="0" smtClean="0"/>
              <a:t>A retrospective analysis of the patient’s records revealed that she had normal levels of TSH :1.24 </a:t>
            </a:r>
            <a:r>
              <a:rPr lang="en-US" dirty="0" err="1"/>
              <a:t>mIU</a:t>
            </a:r>
            <a:r>
              <a:rPr lang="en-US" dirty="0"/>
              <a:t>/L </a:t>
            </a:r>
            <a:r>
              <a:rPr lang="en-US" dirty="0" smtClean="0"/>
              <a:t>(0.35– 4.94)</a:t>
            </a:r>
          </a:p>
          <a:p>
            <a:pPr algn="l" rtl="0"/>
            <a:r>
              <a:rPr lang="en-US" dirty="0" smtClean="0"/>
              <a:t>No other unusual events or medical conditions were noted starting from that point in time to her admission</a:t>
            </a:r>
          </a:p>
          <a:p>
            <a:pPr marL="0" algn="l" rtl="0">
              <a:lnSpc>
                <a:spcPct val="90000"/>
              </a:lnSpc>
            </a:pPr>
            <a:r>
              <a:rPr lang="en-US" sz="1900" dirty="0">
                <a:solidFill>
                  <a:srgbClr val="C00000"/>
                </a:solidFill>
                <a:cs typeface="+mj-cs"/>
              </a:rPr>
              <a:t>J </a:t>
            </a:r>
            <a:r>
              <a:rPr lang="en-US" sz="1900" dirty="0" err="1">
                <a:solidFill>
                  <a:srgbClr val="C00000"/>
                </a:solidFill>
                <a:cs typeface="+mj-cs"/>
              </a:rPr>
              <a:t>Clin</a:t>
            </a:r>
            <a:r>
              <a:rPr lang="en-US" sz="19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1900" dirty="0" err="1">
                <a:solidFill>
                  <a:srgbClr val="C00000"/>
                </a:solidFill>
                <a:cs typeface="+mj-cs"/>
              </a:rPr>
              <a:t>Endocrinol</a:t>
            </a:r>
            <a:r>
              <a:rPr lang="en-US" sz="19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1900" dirty="0" err="1">
                <a:solidFill>
                  <a:srgbClr val="C00000"/>
                </a:solidFill>
                <a:cs typeface="+mj-cs"/>
              </a:rPr>
              <a:t>Metab</a:t>
            </a:r>
            <a:r>
              <a:rPr lang="en-US" sz="1900" dirty="0">
                <a:solidFill>
                  <a:srgbClr val="C00000"/>
                </a:solidFill>
                <a:cs typeface="+mj-cs"/>
              </a:rPr>
              <a:t>. 2015 Jun;100(6):2147-53</a:t>
            </a:r>
            <a:endParaRPr lang="fa-IR" sz="19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56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Because we suspected assay interference, we ordered several other hormone tests</a:t>
            </a:r>
          </a:p>
          <a:p>
            <a:pPr algn="l" rtl="0"/>
            <a:r>
              <a:rPr lang="en-US" dirty="0" smtClean="0"/>
              <a:t> Prolactin (PRL), ACTH levels were markedly high and </a:t>
            </a:r>
            <a:r>
              <a:rPr lang="en-US" dirty="0" err="1" smtClean="0"/>
              <a:t>hCG</a:t>
            </a:r>
            <a:r>
              <a:rPr lang="en-US" dirty="0" smtClean="0"/>
              <a:t> was tested positive</a:t>
            </a:r>
          </a:p>
          <a:p>
            <a:pPr algn="l" rtl="0"/>
            <a:r>
              <a:rPr lang="en-US" dirty="0" smtClean="0"/>
              <a:t> She had no symptoms associated with Cushing </a:t>
            </a:r>
            <a:r>
              <a:rPr lang="en-US" dirty="0" err="1" smtClean="0"/>
              <a:t>syn</a:t>
            </a:r>
            <a:r>
              <a:rPr lang="en-US" dirty="0" smtClean="0"/>
              <a:t>, and the serum cortisol levels were suppressed with the LDDST</a:t>
            </a:r>
          </a:p>
          <a:p>
            <a:pPr algn="l" rtl="0"/>
            <a:r>
              <a:rPr lang="en-US" dirty="0" smtClean="0"/>
              <a:t> She had regular menses, and her menstrual period started on the day when  </a:t>
            </a:r>
            <a:r>
              <a:rPr lang="en-US" dirty="0" err="1" smtClean="0"/>
              <a:t>hCG</a:t>
            </a:r>
            <a:r>
              <a:rPr lang="en-US" dirty="0" smtClean="0"/>
              <a:t> was tested positive </a:t>
            </a:r>
          </a:p>
          <a:p>
            <a:pPr algn="l" rtl="0"/>
            <a:r>
              <a:rPr lang="en-US" dirty="0" smtClean="0"/>
              <a:t>A repeated </a:t>
            </a:r>
            <a:r>
              <a:rPr lang="en-US" dirty="0" err="1" smtClean="0"/>
              <a:t>hCG</a:t>
            </a:r>
            <a:r>
              <a:rPr lang="en-US" dirty="0" smtClean="0"/>
              <a:t> on the same day on another analytical platform was found to be negative and</a:t>
            </a:r>
            <a:r>
              <a:rPr lang="en-US" dirty="0"/>
              <a:t> </a:t>
            </a:r>
            <a:r>
              <a:rPr lang="en-US" dirty="0" smtClean="0"/>
              <a:t>there was no sign of pregnancy on US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2300" dirty="0">
                <a:solidFill>
                  <a:srgbClr val="C00000"/>
                </a:solidFill>
                <a:cs typeface="+mj-cs"/>
              </a:rPr>
              <a:t>J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Clin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Endocrinol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2300" dirty="0" err="1">
                <a:solidFill>
                  <a:srgbClr val="C00000"/>
                </a:solidFill>
                <a:cs typeface="+mj-cs"/>
              </a:rPr>
              <a:t>Metab</a:t>
            </a:r>
            <a:r>
              <a:rPr lang="en-US" sz="2300" dirty="0">
                <a:solidFill>
                  <a:srgbClr val="C00000"/>
                </a:solidFill>
                <a:cs typeface="+mj-cs"/>
              </a:rPr>
              <a:t>. 2015 Jun;100(6):2147-53</a:t>
            </a:r>
            <a:endParaRPr lang="fa-IR" sz="2300" dirty="0">
              <a:solidFill>
                <a:srgbClr val="C00000"/>
              </a:solidFill>
              <a:cs typeface="+mj-cs"/>
            </a:endParaRP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1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diagnosis?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A: Hypothyroidism with low drug- compliance</a:t>
            </a:r>
          </a:p>
          <a:p>
            <a:pPr algn="l" rtl="0"/>
            <a:r>
              <a:rPr lang="en-US" dirty="0" smtClean="0"/>
              <a:t>B: Presence of </a:t>
            </a:r>
            <a:r>
              <a:rPr lang="en-US" dirty="0" err="1" smtClean="0"/>
              <a:t>heterophil</a:t>
            </a:r>
            <a:r>
              <a:rPr lang="en-US" dirty="0" smtClean="0"/>
              <a:t> Antibody</a:t>
            </a:r>
          </a:p>
          <a:p>
            <a:pPr algn="l" rtl="0"/>
            <a:r>
              <a:rPr lang="en-US" dirty="0" smtClean="0"/>
              <a:t>C: </a:t>
            </a:r>
            <a:r>
              <a:rPr lang="en-US" dirty="0" err="1" smtClean="0"/>
              <a:t>TSHoma</a:t>
            </a:r>
            <a:endParaRPr lang="en-US" dirty="0" smtClean="0"/>
          </a:p>
          <a:p>
            <a:pPr algn="l" rtl="0"/>
            <a:r>
              <a:rPr lang="en-US" dirty="0" smtClean="0"/>
              <a:t>D Resistant to thyroid hormones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67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Measurements on different </a:t>
            </a:r>
            <a:r>
              <a:rPr lang="en-US" sz="3200" b="1" dirty="0" smtClean="0"/>
              <a:t>analytical platforms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Results of Hormonal Assays From Different Analytical Platforms</a:t>
            </a:r>
            <a:endParaRPr lang="fa-I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910590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3861048"/>
            <a:ext cx="8568952" cy="360040"/>
          </a:xfrm>
          <a:prstGeom prst="rect">
            <a:avLst/>
          </a:prstGeom>
          <a:noFill/>
          <a:ln w="34925">
            <a:solidFill>
              <a:srgbClr val="C0000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331640" y="5733256"/>
            <a:ext cx="597666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Disconcordant results?!!!</a:t>
            </a:r>
            <a:endParaRPr lang="fa-I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Heterophile antibody analysis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85395"/>
          </a:xfrm>
        </p:spPr>
        <p:txBody>
          <a:bodyPr/>
          <a:lstStyle/>
          <a:p>
            <a:pPr algn="l" rtl="0"/>
            <a:r>
              <a:rPr lang="en-US" dirty="0" smtClean="0"/>
              <a:t>When samples were reanalyzed with </a:t>
            </a:r>
            <a:r>
              <a:rPr lang="en-US" dirty="0" err="1" smtClean="0"/>
              <a:t>heterophile</a:t>
            </a:r>
            <a:r>
              <a:rPr lang="en-US" dirty="0" smtClean="0"/>
              <a:t> antibody blocking tubes, the hormone levels were measured in the normal reference range revealing</a:t>
            </a:r>
            <a:r>
              <a:rPr lang="en-US" dirty="0"/>
              <a:t> </a:t>
            </a:r>
            <a:r>
              <a:rPr lang="en-US" dirty="0" smtClean="0"/>
              <a:t>the presence of </a:t>
            </a:r>
            <a:r>
              <a:rPr lang="en-US" dirty="0" err="1" smtClean="0"/>
              <a:t>heterophile</a:t>
            </a:r>
            <a:r>
              <a:rPr lang="en-US" dirty="0" smtClean="0"/>
              <a:t> Abs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2000" dirty="0" smtClean="0"/>
              <a:t>Results before and after incubation in Heterophile Antibody Blocking Tubes</a:t>
            </a:r>
          </a:p>
          <a:p>
            <a:pPr algn="l" rtl="0"/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5933"/>
              </p:ext>
            </p:extLst>
          </p:nvPr>
        </p:nvGraphicFramePr>
        <p:xfrm>
          <a:off x="611562" y="4869160"/>
          <a:ext cx="7848870" cy="10606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11881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After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Before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9487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1.73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&gt;100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TSH (0.35– </a:t>
                      </a:r>
                      <a:r>
                        <a:rPr lang="en-US" dirty="0" smtClean="0"/>
                        <a:t>4.94)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err="1" smtClean="0"/>
                        <a:t>mIU</a:t>
                      </a:r>
                      <a:r>
                        <a:rPr lang="en-US" dirty="0" smtClean="0"/>
                        <a:t>/L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6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pitfalls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TSH levels may increase to levels above normal, but generally below 20 </a:t>
            </a:r>
            <a:r>
              <a:rPr lang="en-US" dirty="0" err="1"/>
              <a:t>mIU</a:t>
            </a:r>
            <a:r>
              <a:rPr lang="en-US" dirty="0"/>
              <a:t>/L during the recovery phase from </a:t>
            </a:r>
            <a:r>
              <a:rPr lang="en-US" dirty="0" err="1"/>
              <a:t>nonthyroidal</a:t>
            </a:r>
            <a:r>
              <a:rPr lang="en-US" dirty="0"/>
              <a:t> </a:t>
            </a:r>
            <a:r>
              <a:rPr lang="en-US" dirty="0" smtClean="0"/>
              <a:t>illness</a:t>
            </a:r>
          </a:p>
          <a:p>
            <a:pPr algn="l" rtl="0"/>
            <a:r>
              <a:rPr lang="en-US" sz="1800" i="1" dirty="0" smtClean="0">
                <a:solidFill>
                  <a:srgbClr val="C00000"/>
                </a:solidFill>
              </a:rPr>
              <a:t>Arch </a:t>
            </a:r>
            <a:r>
              <a:rPr lang="en-US" sz="1800" i="1" dirty="0">
                <a:solidFill>
                  <a:srgbClr val="C00000"/>
                </a:solidFill>
              </a:rPr>
              <a:t>Intern Med. </a:t>
            </a:r>
            <a:r>
              <a:rPr lang="en-US" sz="1800" dirty="0">
                <a:solidFill>
                  <a:srgbClr val="C00000"/>
                </a:solidFill>
              </a:rPr>
              <a:t>1981;141:873-875 </a:t>
            </a:r>
            <a:endParaRPr lang="en-US" sz="1800" dirty="0" smtClean="0">
              <a:solidFill>
                <a:srgbClr val="C00000"/>
              </a:solidFill>
            </a:endParaRPr>
          </a:p>
          <a:p>
            <a:pPr algn="l" rtl="0"/>
            <a:r>
              <a:rPr lang="en-US" dirty="0" smtClean="0"/>
              <a:t>Thus</a:t>
            </a:r>
            <a:r>
              <a:rPr lang="en-US" dirty="0"/>
              <a:t>, there are limitations to TSH measurements in hospitalized </a:t>
            </a:r>
            <a:r>
              <a:rPr lang="en-US" dirty="0" err="1" smtClean="0"/>
              <a:t>pts</a:t>
            </a:r>
            <a:r>
              <a:rPr lang="en-US" dirty="0" smtClean="0"/>
              <a:t> and, </a:t>
            </a:r>
            <a:r>
              <a:rPr lang="en-US" dirty="0"/>
              <a:t>they should be only performed if there is an index of suspicion for thyroid dysfunction </a:t>
            </a:r>
          </a:p>
          <a:p>
            <a:pPr algn="l" rtl="0"/>
            <a:r>
              <a:rPr lang="en-US" sz="1800" i="1" dirty="0">
                <a:solidFill>
                  <a:srgbClr val="C00000"/>
                </a:solidFill>
              </a:rPr>
              <a:t>Am J Med.. 1982;72:9-16 </a:t>
            </a:r>
            <a:endParaRPr lang="fa-IR" sz="1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pitfalls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Patients </a:t>
            </a:r>
            <a:r>
              <a:rPr lang="en-US" dirty="0"/>
              <a:t>with nonfunctioning pituitary adenomas, with central hypothyroidism, may have mildly elevated serum TSH levels, generally not above 6 or 7 </a:t>
            </a:r>
            <a:r>
              <a:rPr lang="en-US" dirty="0" err="1"/>
              <a:t>mIU</a:t>
            </a:r>
            <a:r>
              <a:rPr lang="en-US" dirty="0"/>
              <a:t>/L, due to secretion of </a:t>
            </a:r>
            <a:r>
              <a:rPr lang="en-US" dirty="0" smtClean="0"/>
              <a:t>bio - inactive </a:t>
            </a:r>
            <a:r>
              <a:rPr lang="en-US" dirty="0"/>
              <a:t>isoforms of TSH </a:t>
            </a:r>
            <a:endParaRPr lang="en-US" dirty="0" smtClean="0"/>
          </a:p>
          <a:p>
            <a:pPr algn="l" rtl="0"/>
            <a:r>
              <a:rPr lang="en-US" sz="1700" i="1" dirty="0" smtClean="0">
                <a:solidFill>
                  <a:srgbClr val="C00000"/>
                </a:solidFill>
              </a:rPr>
              <a:t>NEJM. </a:t>
            </a:r>
            <a:r>
              <a:rPr lang="en-US" sz="1700" dirty="0" smtClean="0">
                <a:solidFill>
                  <a:srgbClr val="C00000"/>
                </a:solidFill>
              </a:rPr>
              <a:t>1985;312:1085-1090  </a:t>
            </a:r>
          </a:p>
          <a:p>
            <a:pPr algn="l" rtl="0"/>
            <a:r>
              <a:rPr lang="en-US" dirty="0" smtClean="0"/>
              <a:t>TSH </a:t>
            </a:r>
            <a:r>
              <a:rPr lang="en-US" dirty="0"/>
              <a:t>levels may also be elevated in association with elevated serum thyroid hormone levels in patients with resistance to thyroid hormone </a:t>
            </a:r>
            <a:endParaRPr lang="en-US" dirty="0" smtClean="0"/>
          </a:p>
          <a:p>
            <a:pPr algn="l" rtl="0"/>
            <a:r>
              <a:rPr lang="en-US" sz="1700" i="1" dirty="0" err="1" smtClean="0">
                <a:solidFill>
                  <a:srgbClr val="C00000"/>
                </a:solidFill>
              </a:rPr>
              <a:t>Clin</a:t>
            </a:r>
            <a:r>
              <a:rPr lang="en-US" sz="1700" i="1" dirty="0" smtClean="0">
                <a:solidFill>
                  <a:srgbClr val="C00000"/>
                </a:solidFill>
              </a:rPr>
              <a:t> </a:t>
            </a:r>
            <a:r>
              <a:rPr lang="en-US" sz="1700" i="1" dirty="0">
                <a:solidFill>
                  <a:srgbClr val="C00000"/>
                </a:solidFill>
              </a:rPr>
              <a:t>Invest. 1975;56:633-642 </a:t>
            </a:r>
            <a:endParaRPr lang="fa-IR" sz="17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Outlines: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Screening</a:t>
            </a:r>
          </a:p>
          <a:p>
            <a:pPr algn="l" rtl="0"/>
            <a:r>
              <a:rPr lang="en-US" dirty="0" smtClean="0"/>
              <a:t>Definition</a:t>
            </a:r>
          </a:p>
          <a:p>
            <a:pPr algn="l" rtl="0"/>
            <a:r>
              <a:rPr lang="en-US" dirty="0" smtClean="0"/>
              <a:t>Local reference range</a:t>
            </a:r>
          </a:p>
          <a:p>
            <a:pPr algn="l" rtl="0"/>
            <a:r>
              <a:rPr lang="en-US" dirty="0" smtClean="0"/>
              <a:t>Interpretation of high serum TSH</a:t>
            </a:r>
          </a:p>
          <a:p>
            <a:pPr algn="l" rtl="0"/>
            <a:r>
              <a:rPr lang="en-US" dirty="0" smtClean="0"/>
              <a:t>Subclinical hypothyroidism</a:t>
            </a:r>
          </a:p>
          <a:p>
            <a:pPr algn="l" rtl="0"/>
            <a:r>
              <a:rPr lang="en-US" dirty="0" smtClean="0"/>
              <a:t>Treatment</a:t>
            </a:r>
          </a:p>
          <a:p>
            <a:pPr algn="l" rtl="0"/>
            <a:r>
              <a:rPr lang="en-US" dirty="0" smtClean="0"/>
              <a:t>Conclusion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5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pitfalls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Lastly, adrenal insufficiency, as previously noted in </a:t>
            </a:r>
            <a:r>
              <a:rPr lang="en-US" i="1" dirty="0"/>
              <a:t>Disorders associated with hypothyroidism</a:t>
            </a:r>
            <a:r>
              <a:rPr lang="en-US" dirty="0"/>
              <a:t>, may be associated with TSH elevations that are reversed with glucocorticoid </a:t>
            </a:r>
            <a:r>
              <a:rPr lang="en-US" dirty="0" smtClean="0"/>
              <a:t>replacement</a:t>
            </a:r>
          </a:p>
          <a:p>
            <a:pPr algn="l" rtl="0"/>
            <a:endParaRPr lang="en-US" sz="1800" i="1" dirty="0" smtClean="0">
              <a:solidFill>
                <a:srgbClr val="C00000"/>
              </a:solidFill>
              <a:cs typeface="+mj-cs"/>
            </a:endParaRPr>
          </a:p>
          <a:p>
            <a:pPr algn="l" rtl="0"/>
            <a:endParaRPr lang="en-US" sz="1800" i="1" dirty="0">
              <a:solidFill>
                <a:srgbClr val="C00000"/>
              </a:solidFill>
              <a:cs typeface="+mj-cs"/>
            </a:endParaRPr>
          </a:p>
          <a:p>
            <a:pPr algn="l" rtl="0"/>
            <a:endParaRPr lang="en-US" sz="1800" i="1" dirty="0" smtClean="0">
              <a:solidFill>
                <a:srgbClr val="C00000"/>
              </a:solidFill>
              <a:cs typeface="+mj-cs"/>
            </a:endParaRPr>
          </a:p>
          <a:p>
            <a:pPr algn="l" rtl="0"/>
            <a:r>
              <a:rPr lang="en-US" sz="1800" i="1" dirty="0" err="1" smtClean="0">
                <a:solidFill>
                  <a:srgbClr val="C00000"/>
                </a:solidFill>
                <a:cs typeface="+mj-cs"/>
              </a:rPr>
              <a:t>Endocr</a:t>
            </a:r>
            <a:r>
              <a:rPr lang="en-US" sz="1800" i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sz="1800" i="1" dirty="0" err="1">
                <a:solidFill>
                  <a:srgbClr val="C00000"/>
                </a:solidFill>
                <a:cs typeface="+mj-cs"/>
              </a:rPr>
              <a:t>Pract</a:t>
            </a:r>
            <a:r>
              <a:rPr lang="en-US" sz="1800" i="1" dirty="0">
                <a:solidFill>
                  <a:srgbClr val="C00000"/>
                </a:solidFill>
                <a:cs typeface="+mj-cs"/>
              </a:rPr>
              <a:t>. 2006;12:572</a:t>
            </a:r>
          </a:p>
          <a:p>
            <a:pPr algn="l" rtl="0"/>
            <a:r>
              <a:rPr lang="en-US" sz="1800" i="1" dirty="0" err="1" smtClean="0">
                <a:solidFill>
                  <a:srgbClr val="C00000"/>
                </a:solidFill>
                <a:cs typeface="+mj-cs"/>
              </a:rPr>
              <a:t>Clin</a:t>
            </a:r>
            <a:r>
              <a:rPr lang="en-US" sz="1800" i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sz="1800" i="1" dirty="0">
                <a:solidFill>
                  <a:srgbClr val="C00000"/>
                </a:solidFill>
                <a:cs typeface="+mj-cs"/>
              </a:rPr>
              <a:t>Invest</a:t>
            </a:r>
            <a:r>
              <a:rPr lang="en-US" sz="1800" dirty="0">
                <a:solidFill>
                  <a:srgbClr val="C00000"/>
                </a:solidFill>
                <a:cs typeface="+mj-cs"/>
              </a:rPr>
              <a:t>. 1975;56:633-642 </a:t>
            </a:r>
            <a:endParaRPr lang="en-US" sz="1800" dirty="0" smtClean="0">
              <a:solidFill>
                <a:srgbClr val="C00000"/>
              </a:solidFill>
              <a:cs typeface="+mj-cs"/>
            </a:endParaRP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819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sz="3600" dirty="0" smtClean="0"/>
              <a:t>Case 2: Who should be treated</a:t>
            </a:r>
            <a:r>
              <a:rPr lang="en-US" dirty="0" smtClean="0"/>
              <a:t>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18457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A 53 year-old lady came to us with dry </a:t>
            </a:r>
            <a:r>
              <a:rPr lang="en-US" dirty="0"/>
              <a:t>skin, cold sensitivity, fatigue, muscle cramps, </a:t>
            </a:r>
            <a:r>
              <a:rPr lang="en-US" dirty="0" smtClean="0"/>
              <a:t>and constipation</a:t>
            </a:r>
          </a:p>
          <a:p>
            <a:pPr algn="l" rtl="0"/>
            <a:r>
              <a:rPr lang="en-US" dirty="0" smtClean="0"/>
              <a:t> Thyroid palpation showed mild goiter </a:t>
            </a:r>
          </a:p>
          <a:p>
            <a:pPr algn="l" rtl="0"/>
            <a:r>
              <a:rPr lang="en-US" dirty="0" smtClean="0"/>
              <a:t>Serum TSH was 8.1 </a:t>
            </a:r>
            <a:r>
              <a:rPr lang="en-US" dirty="0" err="1" smtClean="0"/>
              <a:t>mU</a:t>
            </a:r>
            <a:r>
              <a:rPr lang="en-US" dirty="0" smtClean="0"/>
              <a:t>/L </a:t>
            </a:r>
            <a:r>
              <a:rPr lang="en-US" dirty="0" smtClean="0"/>
              <a:t>that after repetition we got the same result ( TSH 8.9 </a:t>
            </a:r>
            <a:r>
              <a:rPr lang="en-US" dirty="0" err="1" smtClean="0"/>
              <a:t>mU</a:t>
            </a:r>
            <a:r>
              <a:rPr lang="en-US" dirty="0" smtClean="0"/>
              <a:t>/L)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When  do you consider treatment?</a:t>
            </a:r>
          </a:p>
          <a:p>
            <a:pPr algn="l" rtl="0"/>
            <a:r>
              <a:rPr lang="en-US" dirty="0" smtClean="0"/>
              <a:t>A: if patient has symptoms suggestive of hypothyroidism</a:t>
            </a:r>
          </a:p>
          <a:p>
            <a:pPr algn="l" rtl="0"/>
            <a:r>
              <a:rPr lang="en-US" dirty="0" smtClean="0"/>
              <a:t>B: If she has  positive TPOAb </a:t>
            </a:r>
          </a:p>
          <a:p>
            <a:pPr algn="l" rtl="0"/>
            <a:r>
              <a:rPr lang="en-US" dirty="0" smtClean="0"/>
              <a:t>C: If she has evidence of ASCVD, HF , or associated risk factors</a:t>
            </a:r>
          </a:p>
          <a:p>
            <a:pPr algn="l" rtl="0"/>
            <a:r>
              <a:rPr lang="en-US" dirty="0" smtClean="0"/>
              <a:t>D: </a:t>
            </a:r>
            <a:r>
              <a:rPr lang="en-US" dirty="0" smtClean="0"/>
              <a:t>All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1300" dirty="0">
                <a:solidFill>
                  <a:srgbClr val="FF0000"/>
                </a:solidFill>
              </a:rPr>
              <a:t>Grade B</a:t>
            </a:r>
            <a:r>
              <a:rPr lang="en-US" sz="1300" dirty="0" smtClean="0">
                <a:solidFill>
                  <a:srgbClr val="FF0000"/>
                </a:solidFill>
              </a:rPr>
              <a:t>, evidence</a:t>
            </a:r>
            <a:endParaRPr lang="fa-IR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/>
              <a:t>Recommendations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  <a:p>
            <a:pPr algn="l" rtl="0"/>
            <a:r>
              <a:rPr lang="en-US" sz="2600" dirty="0" smtClean="0"/>
              <a:t>LT4 </a:t>
            </a:r>
            <a:r>
              <a:rPr lang="en-US" sz="2600" dirty="0"/>
              <a:t>replacement therapy should be </a:t>
            </a:r>
            <a:r>
              <a:rPr lang="en-US" sz="2600" dirty="0" smtClean="0"/>
              <a:t>considered:</a:t>
            </a:r>
          </a:p>
          <a:p>
            <a:pPr algn="l" rtl="0"/>
            <a:r>
              <a:rPr lang="en-US" sz="2600" dirty="0" smtClean="0"/>
              <a:t>In </a:t>
            </a:r>
            <a:r>
              <a:rPr lang="en-US" sz="2600" dirty="0"/>
              <a:t>younger SCH patients (&lt;65 years; serum </a:t>
            </a:r>
            <a:r>
              <a:rPr lang="en-US" sz="2600" dirty="0" smtClean="0"/>
              <a:t>TSH &lt;10 </a:t>
            </a:r>
            <a:r>
              <a:rPr lang="en-US" sz="2600" dirty="0" err="1" smtClean="0"/>
              <a:t>mU</a:t>
            </a:r>
            <a:r>
              <a:rPr lang="en-US" sz="2600" dirty="0" smtClean="0"/>
              <a:t>/L) </a:t>
            </a:r>
            <a:r>
              <a:rPr lang="en-US" sz="2600" dirty="0"/>
              <a:t>with symptoms suggestive of </a:t>
            </a:r>
            <a:r>
              <a:rPr lang="en-US" sz="2600" dirty="0" smtClean="0"/>
              <a:t>hypothyroidism</a:t>
            </a:r>
          </a:p>
          <a:p>
            <a:pPr algn="l" rtl="0"/>
            <a:r>
              <a:rPr lang="en-US" sz="2600" dirty="0" smtClean="0"/>
              <a:t> </a:t>
            </a:r>
            <a:r>
              <a:rPr lang="en-US" sz="2600" dirty="0"/>
              <a:t>Following </a:t>
            </a:r>
            <a:r>
              <a:rPr lang="en-US" sz="2600" dirty="0" err="1"/>
              <a:t>hemithyroidectomy</a:t>
            </a:r>
            <a:r>
              <a:rPr lang="en-US" sz="2600" dirty="0"/>
              <a:t>, persistent SCH</a:t>
            </a:r>
          </a:p>
          <a:p>
            <a:pPr algn="l" rtl="0"/>
            <a:r>
              <a:rPr lang="en-US" sz="2600" dirty="0" smtClean="0"/>
              <a:t>Patients </a:t>
            </a:r>
            <a:r>
              <a:rPr lang="en-US" sz="2600" dirty="0"/>
              <a:t>with persistent SCH and diffuse or </a:t>
            </a:r>
            <a:r>
              <a:rPr lang="en-US" sz="2600" dirty="0" smtClean="0"/>
              <a:t>nodular </a:t>
            </a:r>
            <a:r>
              <a:rPr lang="en-US" sz="2600" dirty="0" err="1" smtClean="0"/>
              <a:t>goitre</a:t>
            </a:r>
            <a:endParaRPr lang="en-US" sz="2600" dirty="0"/>
          </a:p>
          <a:p>
            <a:pPr algn="l" rtl="0"/>
            <a:r>
              <a:rPr lang="en-US" sz="2600" dirty="0"/>
              <a:t>Even in the absence of symptoms, </a:t>
            </a:r>
            <a:r>
              <a:rPr lang="en-US" sz="2600" dirty="0" smtClean="0"/>
              <a:t>LT4 is </a:t>
            </a:r>
            <a:r>
              <a:rPr lang="en-US" sz="2600" dirty="0"/>
              <a:t>recommended for </a:t>
            </a:r>
            <a:r>
              <a:rPr lang="en-US" sz="2600" dirty="0" smtClean="0"/>
              <a:t>patients </a:t>
            </a:r>
            <a:r>
              <a:rPr lang="en-US" sz="2600" dirty="0"/>
              <a:t>(&lt;65 years) with serum TSH &gt;10 </a:t>
            </a:r>
            <a:r>
              <a:rPr lang="en-US" sz="2600" dirty="0" err="1" smtClean="0"/>
              <a:t>mU</a:t>
            </a:r>
            <a:r>
              <a:rPr lang="en-US" sz="2600" dirty="0" smtClean="0"/>
              <a:t>/L</a:t>
            </a:r>
            <a:endParaRPr lang="fa-IR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000" cy="3312368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06613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700" dirty="0"/>
              <a:t>Which patients with TSH levels above a </a:t>
            </a:r>
            <a:r>
              <a:rPr lang="en-US" sz="2700" dirty="0" smtClean="0"/>
              <a:t>given</a:t>
            </a:r>
            <a:r>
              <a:rPr lang="en-US" dirty="0"/>
              <a:t> </a:t>
            </a:r>
            <a:r>
              <a:rPr lang="en-US" sz="2700" dirty="0" smtClean="0"/>
              <a:t>laboratory’s reference range should be considered for treatment with L-thyroxine?</a:t>
            </a:r>
            <a:endParaRPr lang="fa-I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8000" dirty="0">
                <a:cs typeface="+mj-cs"/>
              </a:rPr>
              <a:t>Patients whose serum TSH levels exceed 10 </a:t>
            </a:r>
            <a:r>
              <a:rPr lang="en-US" sz="8000" dirty="0" err="1" smtClean="0">
                <a:cs typeface="+mj-cs"/>
              </a:rPr>
              <a:t>mU</a:t>
            </a:r>
            <a:r>
              <a:rPr lang="en-US" sz="8000" dirty="0" smtClean="0">
                <a:cs typeface="+mj-cs"/>
              </a:rPr>
              <a:t>/L </a:t>
            </a:r>
            <a:r>
              <a:rPr lang="en-US" sz="8000" dirty="0">
                <a:cs typeface="+mj-cs"/>
              </a:rPr>
              <a:t>are at increased risk for heart failure and cardiovascular mortality, and should be considered for treatment with </a:t>
            </a:r>
            <a:r>
              <a:rPr lang="en-US" sz="8000" dirty="0" smtClean="0">
                <a:cs typeface="+mj-cs"/>
              </a:rPr>
              <a:t>L-thyroxine </a:t>
            </a:r>
            <a:r>
              <a:rPr lang="en-US" sz="8000" b="1" dirty="0" smtClean="0">
                <a:cs typeface="+mj-cs"/>
              </a:rPr>
              <a:t>Grade </a:t>
            </a:r>
            <a:r>
              <a:rPr lang="en-US" sz="8000" b="1" dirty="0">
                <a:cs typeface="+mj-cs"/>
              </a:rPr>
              <a:t>B </a:t>
            </a:r>
            <a:endParaRPr lang="en-US" sz="8000" b="1" dirty="0" smtClean="0">
              <a:cs typeface="+mj-cs"/>
            </a:endParaRPr>
          </a:p>
          <a:p>
            <a:pPr algn="l" rtl="0"/>
            <a:endParaRPr lang="en-US" sz="8000" b="1" dirty="0" smtClean="0">
              <a:cs typeface="+mj-cs"/>
            </a:endParaRPr>
          </a:p>
          <a:p>
            <a:pPr algn="l" rtl="0"/>
            <a:r>
              <a:rPr lang="en-US" sz="8000" dirty="0" smtClean="0">
                <a:cs typeface="+mj-cs"/>
              </a:rPr>
              <a:t>Which </a:t>
            </a:r>
            <a:r>
              <a:rPr lang="en-US" sz="8000" dirty="0">
                <a:cs typeface="+mj-cs"/>
              </a:rPr>
              <a:t>patients with TSH levels of 4.5-10 </a:t>
            </a:r>
            <a:r>
              <a:rPr lang="en-US" sz="8000" dirty="0" err="1" smtClean="0">
                <a:cs typeface="+mj-cs"/>
              </a:rPr>
              <a:t>mU</a:t>
            </a:r>
            <a:r>
              <a:rPr lang="en-US" sz="8000" dirty="0" smtClean="0">
                <a:cs typeface="+mj-cs"/>
              </a:rPr>
              <a:t>/L </a:t>
            </a:r>
            <a:r>
              <a:rPr lang="en-US" sz="8000" dirty="0">
                <a:cs typeface="+mj-cs"/>
              </a:rPr>
              <a:t>will </a:t>
            </a:r>
            <a:r>
              <a:rPr lang="en-US" sz="8000" dirty="0" smtClean="0">
                <a:cs typeface="+mj-cs"/>
              </a:rPr>
              <a:t>benefit from treatment  </a:t>
            </a:r>
            <a:r>
              <a:rPr lang="en-US" sz="8000" dirty="0">
                <a:cs typeface="+mj-cs"/>
              </a:rPr>
              <a:t>is </a:t>
            </a:r>
            <a:r>
              <a:rPr lang="en-US" sz="8000" dirty="0">
                <a:solidFill>
                  <a:srgbClr val="C00000"/>
                </a:solidFill>
                <a:cs typeface="+mj-cs"/>
              </a:rPr>
              <a:t>less </a:t>
            </a:r>
            <a:r>
              <a:rPr lang="en-US" sz="8000" dirty="0" smtClean="0">
                <a:solidFill>
                  <a:srgbClr val="C00000"/>
                </a:solidFill>
                <a:cs typeface="+mj-cs"/>
              </a:rPr>
              <a:t>certain</a:t>
            </a:r>
          </a:p>
          <a:p>
            <a:pPr algn="l" rtl="0"/>
            <a:endParaRPr lang="en-US" sz="8000" dirty="0" smtClean="0">
              <a:solidFill>
                <a:srgbClr val="C00000"/>
              </a:solidFill>
              <a:cs typeface="+mj-cs"/>
            </a:endParaRPr>
          </a:p>
          <a:p>
            <a:pPr algn="l" rtl="0"/>
            <a:r>
              <a:rPr lang="en-US" sz="8000" dirty="0">
                <a:cs typeface="+mj-cs"/>
              </a:rPr>
              <a:t>The oldest old subjects (&gt;80–85 years) with </a:t>
            </a:r>
            <a:r>
              <a:rPr lang="en-US" sz="8000" dirty="0" smtClean="0">
                <a:cs typeface="+mj-cs"/>
              </a:rPr>
              <a:t>elevated serum </a:t>
            </a:r>
            <a:r>
              <a:rPr lang="en-US" sz="8000" dirty="0">
                <a:cs typeface="+mj-cs"/>
              </a:rPr>
              <a:t>TSH ≤ 10 </a:t>
            </a:r>
            <a:r>
              <a:rPr lang="en-US" sz="8000" dirty="0" err="1" smtClean="0">
                <a:cs typeface="+mj-cs"/>
              </a:rPr>
              <a:t>mU</a:t>
            </a:r>
            <a:r>
              <a:rPr lang="en-US" sz="8000" dirty="0" smtClean="0">
                <a:cs typeface="+mj-cs"/>
              </a:rPr>
              <a:t>/L </a:t>
            </a:r>
            <a:r>
              <a:rPr lang="en-US" sz="8000" dirty="0">
                <a:cs typeface="+mj-cs"/>
              </a:rPr>
              <a:t>should be carefully </a:t>
            </a:r>
            <a:r>
              <a:rPr lang="en-US" sz="8000" dirty="0" smtClean="0">
                <a:cs typeface="+mj-cs"/>
              </a:rPr>
              <a:t>followed with </a:t>
            </a:r>
            <a:r>
              <a:rPr lang="en-US" sz="8000" dirty="0">
                <a:cs typeface="+mj-cs"/>
              </a:rPr>
              <a:t>a wait-and-see strategy, generally avoiding </a:t>
            </a:r>
            <a:r>
              <a:rPr lang="en-US" sz="8000" dirty="0" smtClean="0">
                <a:cs typeface="+mj-cs"/>
              </a:rPr>
              <a:t>hormonal treatment</a:t>
            </a:r>
          </a:p>
          <a:p>
            <a:pPr algn="l" rtl="0"/>
            <a:endParaRPr lang="en-US" sz="8000" dirty="0">
              <a:cs typeface="+mj-cs"/>
            </a:endParaRPr>
          </a:p>
          <a:p>
            <a:pPr algn="l" rtl="0"/>
            <a:r>
              <a:rPr lang="en-US" sz="8000" dirty="0">
                <a:cs typeface="+mj-cs"/>
              </a:rPr>
              <a:t>There are virtually no clinical outcome data to support treating patients with subclinical hypothyroidism with TSH levels between 2.5 and 4.5 </a:t>
            </a:r>
            <a:r>
              <a:rPr lang="en-US" sz="8000" dirty="0" err="1" smtClean="0">
                <a:cs typeface="+mj-cs"/>
              </a:rPr>
              <a:t>mU</a:t>
            </a:r>
            <a:r>
              <a:rPr lang="en-US" sz="8000" dirty="0" smtClean="0">
                <a:cs typeface="+mj-cs"/>
              </a:rPr>
              <a:t>/L</a:t>
            </a:r>
            <a:endParaRPr lang="en-US" sz="8000" dirty="0" smtClean="0">
              <a:cs typeface="+mj-cs"/>
            </a:endParaRPr>
          </a:p>
          <a:p>
            <a:pPr marL="0" indent="0" algn="l" rtl="0">
              <a:buNone/>
            </a:pPr>
            <a:endParaRPr lang="en-US" sz="1900" dirty="0" smtClean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it-IT" sz="1900" dirty="0">
              <a:solidFill>
                <a:srgbClr val="C00000"/>
              </a:solidFill>
            </a:endParaRPr>
          </a:p>
          <a:p>
            <a:pPr lvl="0" algn="l" rtl="0"/>
            <a:r>
              <a:rPr lang="fr-FR" sz="4800" dirty="0" err="1">
                <a:solidFill>
                  <a:srgbClr val="C00000"/>
                </a:solidFill>
              </a:rPr>
              <a:t>Pharmaceutics</a:t>
            </a:r>
            <a:r>
              <a:rPr lang="fr-FR" sz="4800" dirty="0">
                <a:solidFill>
                  <a:srgbClr val="C00000"/>
                </a:solidFill>
              </a:rPr>
              <a:t>. 2013 </a:t>
            </a:r>
            <a:r>
              <a:rPr lang="fr-FR" sz="4800" dirty="0" err="1">
                <a:solidFill>
                  <a:srgbClr val="C00000"/>
                </a:solidFill>
              </a:rPr>
              <a:t>Dec</a:t>
            </a:r>
            <a:r>
              <a:rPr lang="fr-FR" sz="4800" dirty="0">
                <a:solidFill>
                  <a:srgbClr val="C00000"/>
                </a:solidFill>
              </a:rPr>
              <a:t> 13;5(4):</a:t>
            </a:r>
            <a:r>
              <a:rPr lang="fr-FR" sz="4800" dirty="0" smtClean="0">
                <a:solidFill>
                  <a:srgbClr val="C00000"/>
                </a:solidFill>
              </a:rPr>
              <a:t>621-33</a:t>
            </a:r>
          </a:p>
          <a:p>
            <a:pPr lvl="0" algn="l" rtl="0"/>
            <a:r>
              <a:rPr lang="en-US" sz="4800" dirty="0" smtClean="0">
                <a:solidFill>
                  <a:srgbClr val="C00000"/>
                </a:solidFill>
              </a:rPr>
              <a:t>Thyroid</a:t>
            </a:r>
            <a:r>
              <a:rPr lang="en-US" sz="4800" dirty="0">
                <a:solidFill>
                  <a:srgbClr val="C00000"/>
                </a:solidFill>
              </a:rPr>
              <a:t>. 2014 Dec;24(12):</a:t>
            </a:r>
            <a:r>
              <a:rPr lang="en-US" sz="4800" dirty="0" smtClean="0">
                <a:solidFill>
                  <a:srgbClr val="C00000"/>
                </a:solidFill>
              </a:rPr>
              <a:t>1670-751</a:t>
            </a:r>
          </a:p>
          <a:p>
            <a:pPr lvl="0" algn="l" rtl="0"/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>
                <a:solidFill>
                  <a:srgbClr val="C00000"/>
                </a:solidFill>
              </a:rPr>
              <a:t>JCEM 2013 Feb;98(2):653-8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799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What </a:t>
            </a:r>
            <a:r>
              <a:rPr lang="en-US" sz="2400" b="1" dirty="0"/>
              <a:t>are the clinical and biochemical goals for levothyroxine replacement in primary hypothyroidism?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(</a:t>
            </a:r>
            <a:r>
              <a:rPr lang="en-US" sz="2400" dirty="0" smtClean="0">
                <a:cs typeface="+mj-cs"/>
              </a:rPr>
              <a:t>1) to provide resolution of the patients’ symptoms and hypothyroid signs, including biological and physiologic markers of hypothyroidism</a:t>
            </a:r>
          </a:p>
          <a:p>
            <a:pPr algn="l" rtl="0"/>
            <a:r>
              <a:rPr lang="en-US" sz="2400" dirty="0" smtClean="0">
                <a:cs typeface="+mj-cs"/>
              </a:rPr>
              <a:t>(2) to achieve normalization of serum TSH with improvement in thyroid hormone concentrations</a:t>
            </a:r>
          </a:p>
          <a:p>
            <a:pPr algn="l" rtl="0"/>
            <a:r>
              <a:rPr lang="en-US" sz="2400" dirty="0" smtClean="0">
                <a:cs typeface="+mj-cs"/>
              </a:rPr>
              <a:t>(3) to avoid overtreatment (iatrogenic thyrotoxicosis)</a:t>
            </a:r>
          </a:p>
          <a:p>
            <a:pPr algn="l" rtl="0"/>
            <a:r>
              <a:rPr lang="en-US" sz="2400" dirty="0" smtClean="0">
                <a:cs typeface="+mj-cs"/>
              </a:rPr>
              <a:t>(4) All</a:t>
            </a:r>
          </a:p>
          <a:p>
            <a:pPr algn="l" rtl="0"/>
            <a:endParaRPr lang="en-US" sz="2400" dirty="0">
              <a:cs typeface="+mj-cs"/>
            </a:endParaRPr>
          </a:p>
          <a:p>
            <a:pPr algn="l" rtl="0"/>
            <a:r>
              <a:rPr lang="en-US" sz="1800" dirty="0" smtClean="0">
                <a:solidFill>
                  <a:srgbClr val="C00000"/>
                </a:solidFill>
                <a:cs typeface="+mj-cs"/>
              </a:rPr>
              <a:t>Thyroid </a:t>
            </a:r>
            <a:r>
              <a:rPr lang="en-US" sz="1800" dirty="0" smtClean="0">
                <a:solidFill>
                  <a:srgbClr val="C00000"/>
                </a:solidFill>
              </a:rPr>
              <a:t>2014 </a:t>
            </a:r>
            <a:r>
              <a:rPr lang="en-US" sz="1800" dirty="0">
                <a:solidFill>
                  <a:srgbClr val="C00000"/>
                </a:solidFill>
              </a:rPr>
              <a:t>Dec;24(12):1670-751</a:t>
            </a:r>
            <a:endParaRPr lang="fa-IR" sz="18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68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54 – year old lady referred to us with hypothyroidism. She is being treated with levothyroxine 100mcg/day. What is your goal for serum TSH level?</a:t>
            </a:r>
          </a:p>
          <a:p>
            <a:pPr algn="l" rtl="0"/>
            <a:r>
              <a:rPr lang="en-US" dirty="0" smtClean="0"/>
              <a:t>A : TSH &lt; 2.5 U/mL</a:t>
            </a:r>
          </a:p>
          <a:p>
            <a:pPr algn="l" rtl="0"/>
            <a:r>
              <a:rPr lang="en-US" dirty="0" smtClean="0"/>
              <a:t>B: TSH &lt; 1 U/mL</a:t>
            </a:r>
          </a:p>
          <a:p>
            <a:pPr algn="l" rtl="0"/>
            <a:r>
              <a:rPr lang="en-US" dirty="0" smtClean="0"/>
              <a:t>C: based on </a:t>
            </a:r>
            <a:r>
              <a:rPr lang="en-US" dirty="0"/>
              <a:t>age-based upper limit of normal for </a:t>
            </a:r>
            <a:r>
              <a:rPr lang="en-US" dirty="0" smtClean="0"/>
              <a:t>TSH assay</a:t>
            </a:r>
          </a:p>
          <a:p>
            <a:pPr algn="l" rtl="0"/>
            <a:r>
              <a:rPr lang="en-US" dirty="0" smtClean="0"/>
              <a:t>D: TSH &lt; 4.1 U/mL  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What </a:t>
            </a:r>
            <a:r>
              <a:rPr lang="en-US" sz="3200" dirty="0"/>
              <a:t>are the potential deleterious effects of excessive levothyroxine?</a:t>
            </a:r>
            <a:br>
              <a:rPr lang="en-US" sz="3200" dirty="0"/>
            </a:b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>
              <a:cs typeface="+mj-cs"/>
            </a:endParaRPr>
          </a:p>
          <a:p>
            <a:pPr algn="l" rtl="0"/>
            <a:r>
              <a:rPr lang="en-US" sz="2800" dirty="0" smtClean="0">
                <a:cs typeface="+mj-cs"/>
              </a:rPr>
              <a:t>A</a:t>
            </a:r>
            <a:r>
              <a:rPr lang="en-US" sz="2800" dirty="0" smtClean="0">
                <a:cs typeface="+mj-cs"/>
              </a:rPr>
              <a:t>: Atrial fibrillation</a:t>
            </a:r>
          </a:p>
          <a:p>
            <a:pPr algn="l" rtl="0"/>
            <a:r>
              <a:rPr lang="en-US" sz="2800" dirty="0" smtClean="0">
                <a:cs typeface="+mj-cs"/>
              </a:rPr>
              <a:t>B: Osteoporosis</a:t>
            </a:r>
          </a:p>
          <a:p>
            <a:pPr algn="l" rtl="0"/>
            <a:r>
              <a:rPr lang="en-US" sz="2800" dirty="0" smtClean="0">
                <a:cs typeface="+mj-cs"/>
              </a:rPr>
              <a:t>C: </a:t>
            </a:r>
            <a:r>
              <a:rPr lang="en-US" sz="2800" dirty="0" err="1" smtClean="0">
                <a:cs typeface="+mj-cs"/>
              </a:rPr>
              <a:t>Hype</a:t>
            </a:r>
            <a:r>
              <a:rPr lang="en-US" sz="2800" dirty="0" err="1" smtClean="0"/>
              <a:t>rlipidimia</a:t>
            </a:r>
            <a:endParaRPr lang="en-US" sz="2800" dirty="0" smtClean="0"/>
          </a:p>
          <a:p>
            <a:pPr algn="l" rtl="0"/>
            <a:r>
              <a:rPr lang="en-US" sz="2800" dirty="0" smtClean="0"/>
              <a:t>D: A &amp; B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23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/>
              <a:t>L-thyroxine treatment of hypothyroidism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>
                <a:cs typeface="+mj-cs"/>
              </a:rPr>
              <a:t>Treatment of hypothyroidism is best accomplished using synthetic L-thyroxine sodium preparations </a:t>
            </a: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The studies related to L-thyroxine </a:t>
            </a:r>
            <a:r>
              <a:rPr lang="en-US" dirty="0">
                <a:cs typeface="+mj-cs"/>
              </a:rPr>
              <a:t>and L-</a:t>
            </a:r>
            <a:r>
              <a:rPr lang="en-US" dirty="0" err="1">
                <a:cs typeface="+mj-cs"/>
              </a:rPr>
              <a:t>triiodothyronine</a:t>
            </a:r>
            <a:r>
              <a:rPr lang="en-US" dirty="0">
                <a:cs typeface="+mj-cs"/>
              </a:rPr>
              <a:t> combination </a:t>
            </a:r>
            <a:r>
              <a:rPr lang="en-US" dirty="0" smtClean="0">
                <a:cs typeface="+mj-cs"/>
              </a:rPr>
              <a:t>therapy have </a:t>
            </a:r>
            <a:r>
              <a:rPr lang="en-US" dirty="0">
                <a:cs typeface="+mj-cs"/>
              </a:rPr>
              <a:t>largely failed to confirm an advantage of this approach to improve </a:t>
            </a:r>
            <a:r>
              <a:rPr lang="en-US" dirty="0" smtClean="0">
                <a:cs typeface="+mj-cs"/>
              </a:rPr>
              <a:t>outcomes </a:t>
            </a:r>
            <a:r>
              <a:rPr lang="en-US" dirty="0">
                <a:cs typeface="+mj-cs"/>
              </a:rPr>
              <a:t>in hypothyroid individuals treated with L-thyroxine alone </a:t>
            </a:r>
            <a:endParaRPr lang="en-US" dirty="0" smtClean="0">
              <a:cs typeface="+mj-cs"/>
            </a:endParaRPr>
          </a:p>
          <a:p>
            <a:pPr algn="l" rtl="0"/>
            <a:r>
              <a:rPr lang="it-IT" sz="1800" i="1" dirty="0" smtClean="0">
                <a:solidFill>
                  <a:srgbClr val="C00000"/>
                </a:solidFill>
              </a:rPr>
              <a:t>JCEM . </a:t>
            </a:r>
            <a:r>
              <a:rPr lang="it-IT" sz="1800" dirty="0" smtClean="0">
                <a:solidFill>
                  <a:srgbClr val="C00000"/>
                </a:solidFill>
              </a:rPr>
              <a:t>2005;90:4946-4954</a:t>
            </a:r>
            <a:r>
              <a:rPr lang="it-IT" sz="1800" dirty="0" smtClean="0"/>
              <a:t> </a:t>
            </a:r>
          </a:p>
          <a:p>
            <a:pPr algn="l" rtl="0"/>
            <a:r>
              <a:rPr lang="en-US" sz="1800" i="1" dirty="0" smtClean="0">
                <a:solidFill>
                  <a:srgbClr val="C00000"/>
                </a:solidFill>
              </a:rPr>
              <a:t>JCEM. </a:t>
            </a:r>
            <a:r>
              <a:rPr lang="en-US" sz="1800" i="1" dirty="0">
                <a:solidFill>
                  <a:srgbClr val="C00000"/>
                </a:solidFill>
              </a:rPr>
              <a:t>2006;91:2592-2599 </a:t>
            </a:r>
            <a:endParaRPr lang="fa-IR" sz="1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dirty="0"/>
              <a:t>determine the levothyroxine dose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When deciding on a starting dose of </a:t>
            </a:r>
            <a:r>
              <a:rPr lang="en-US" dirty="0" smtClean="0"/>
              <a:t>LT4, </a:t>
            </a:r>
            <a:r>
              <a:rPr lang="en-US" dirty="0"/>
              <a:t>the patient’s weight, lean body </a:t>
            </a:r>
            <a:r>
              <a:rPr lang="en-US" dirty="0" smtClean="0"/>
              <a:t>mass, </a:t>
            </a:r>
            <a:r>
              <a:rPr lang="en-US" dirty="0"/>
              <a:t>etiology of hypothyroidism, degree of TSH elevation, age, and </a:t>
            </a:r>
            <a:r>
              <a:rPr lang="en-US" dirty="0" smtClean="0"/>
              <a:t>general clinical </a:t>
            </a:r>
            <a:r>
              <a:rPr lang="en-US" dirty="0"/>
              <a:t>context, including the presence of cardiac disease, should all be </a:t>
            </a:r>
            <a:r>
              <a:rPr lang="en-US" dirty="0" smtClean="0"/>
              <a:t>considered</a:t>
            </a:r>
          </a:p>
          <a:p>
            <a:pPr algn="l" rtl="0"/>
            <a:r>
              <a:rPr lang="en-US" dirty="0" smtClean="0"/>
              <a:t>In addition</a:t>
            </a:r>
            <a:r>
              <a:rPr lang="en-US" dirty="0"/>
              <a:t>, the serum TSH goal appropriate for the clinical situation should also </a:t>
            </a:r>
            <a:r>
              <a:rPr lang="en-US" dirty="0" smtClean="0"/>
              <a:t>be considered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sz="2100" dirty="0">
                <a:cs typeface="+mj-cs"/>
              </a:rPr>
              <a:t>Strong recommendation. Moderate quality </a:t>
            </a:r>
            <a:r>
              <a:rPr lang="en-US" sz="2100" dirty="0" smtClean="0">
                <a:cs typeface="+mj-cs"/>
              </a:rPr>
              <a:t>evidence</a:t>
            </a:r>
            <a:endParaRPr lang="en-US" sz="2100" dirty="0">
              <a:cs typeface="+mj-cs"/>
            </a:endParaRPr>
          </a:p>
          <a:p>
            <a:pPr algn="l" rtl="0"/>
            <a:r>
              <a:rPr lang="en-US" sz="1900" dirty="0" smtClean="0">
                <a:solidFill>
                  <a:srgbClr val="C00000"/>
                </a:solidFill>
              </a:rPr>
              <a:t>Thyroid </a:t>
            </a:r>
            <a:r>
              <a:rPr lang="en-US" sz="1900" dirty="0">
                <a:solidFill>
                  <a:srgbClr val="C00000"/>
                </a:solidFill>
              </a:rPr>
              <a:t>2014 Dec;24(12):</a:t>
            </a:r>
            <a:r>
              <a:rPr lang="en-US" sz="1900" dirty="0" smtClean="0">
                <a:solidFill>
                  <a:srgbClr val="C00000"/>
                </a:solidFill>
              </a:rPr>
              <a:t>1670-751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9834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With little residual thyroid function, replacement therapy requires approximately 1.6 </a:t>
            </a:r>
            <a:r>
              <a:rPr lang="en-US" dirty="0" err="1"/>
              <a:t>μg</a:t>
            </a:r>
            <a:r>
              <a:rPr lang="en-US" dirty="0"/>
              <a:t>/kg of L-thyroxine daily </a:t>
            </a:r>
            <a:endParaRPr lang="en-US" dirty="0" smtClean="0"/>
          </a:p>
          <a:p>
            <a:pPr algn="l" rtl="0"/>
            <a:r>
              <a:rPr lang="en-US" dirty="0" smtClean="0"/>
              <a:t>Patients </a:t>
            </a:r>
            <a:r>
              <a:rPr lang="en-US" dirty="0"/>
              <a:t>who are athyreotic </a:t>
            </a:r>
            <a:r>
              <a:rPr lang="en-US" dirty="0" smtClean="0"/>
              <a:t>and </a:t>
            </a:r>
            <a:r>
              <a:rPr lang="en-US" dirty="0"/>
              <a:t>those with central hypothyroidism may require higher </a:t>
            </a:r>
            <a:r>
              <a:rPr lang="en-US" dirty="0" smtClean="0"/>
              <a:t>doses, while </a:t>
            </a:r>
            <a:r>
              <a:rPr lang="en-US" dirty="0"/>
              <a:t>patients with subclinical hypothyroidism </a:t>
            </a:r>
            <a:r>
              <a:rPr lang="en-US" dirty="0" smtClean="0"/>
              <a:t> </a:t>
            </a:r>
            <a:r>
              <a:rPr lang="en-US" dirty="0"/>
              <a:t>or after treatment for Graves’ </a:t>
            </a:r>
            <a:r>
              <a:rPr lang="en-US" dirty="0" smtClean="0"/>
              <a:t>disease </a:t>
            </a:r>
            <a:r>
              <a:rPr lang="en-US" dirty="0"/>
              <a:t>may require </a:t>
            </a:r>
            <a:r>
              <a:rPr lang="en-US" dirty="0" smtClean="0"/>
              <a:t>less</a:t>
            </a:r>
          </a:p>
          <a:p>
            <a:pPr algn="l" rtl="0"/>
            <a:r>
              <a:rPr lang="en-US" sz="1800" dirty="0">
                <a:solidFill>
                  <a:srgbClr val="C00000"/>
                </a:solidFill>
              </a:rPr>
              <a:t>Thyroid. 2012 Dec;22(12):</a:t>
            </a:r>
            <a:r>
              <a:rPr lang="en-US" sz="1800" dirty="0" smtClean="0">
                <a:solidFill>
                  <a:srgbClr val="C00000"/>
                </a:solidFill>
              </a:rPr>
              <a:t>1200-35</a:t>
            </a:r>
          </a:p>
          <a:p>
            <a:pPr algn="l" rtl="0"/>
            <a:r>
              <a:rPr lang="en-US" sz="1800" dirty="0" err="1">
                <a:solidFill>
                  <a:srgbClr val="C00000"/>
                </a:solidFill>
              </a:rPr>
              <a:t>Horm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Metab</a:t>
            </a:r>
            <a:r>
              <a:rPr lang="en-US" sz="1800" dirty="0">
                <a:solidFill>
                  <a:srgbClr val="C00000"/>
                </a:solidFill>
              </a:rPr>
              <a:t> Res. 2008;40:50-55 </a:t>
            </a:r>
            <a:endParaRPr lang="fa-IR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and aggressive case finding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hypothyroidism </a:t>
            </a:r>
            <a:endParaRPr lang="fa-I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Criteria for population screening include: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 condition that is prevalent and an important health problem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Early diagnosis is not usually made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Diagnosis is simple and accurate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Treatment is cost effective and </a:t>
            </a:r>
            <a:r>
              <a:rPr lang="en-US" dirty="0" smtClean="0"/>
              <a:t>safe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1800" dirty="0" err="1">
                <a:solidFill>
                  <a:srgbClr val="C00000"/>
                </a:solidFill>
              </a:rPr>
              <a:t>Endocr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Pract</a:t>
            </a:r>
            <a:r>
              <a:rPr lang="en-US" sz="1800" dirty="0">
                <a:solidFill>
                  <a:srgbClr val="C00000"/>
                </a:solidFill>
              </a:rPr>
              <a:t>. 2012 </a:t>
            </a:r>
            <a:r>
              <a:rPr lang="en-US" sz="1800" dirty="0">
                <a:solidFill>
                  <a:srgbClr val="C00000"/>
                </a:solidFill>
                <a:cs typeface="+mj-cs"/>
              </a:rPr>
              <a:t>Nov-Dec;18(6):988-1028</a:t>
            </a:r>
            <a:endParaRPr lang="en-US" sz="1800" dirty="0" smtClean="0">
              <a:solidFill>
                <a:srgbClr val="C00000"/>
              </a:solidFill>
              <a:cs typeface="+mj-cs"/>
            </a:endParaRP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C00000"/>
                </a:solidFill>
                <a:cs typeface="+mj-cs"/>
              </a:rPr>
              <a:t> </a:t>
            </a:r>
            <a:endParaRPr lang="fa-IR" sz="18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0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/>
              <a:t>Taking drug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Take LT4 </a:t>
            </a:r>
            <a:r>
              <a:rPr lang="en-US" dirty="0"/>
              <a:t>with water between 30 and 60 minutes prior to eating breakfast </a:t>
            </a:r>
            <a:r>
              <a:rPr lang="en-US" dirty="0" smtClean="0"/>
              <a:t>or at </a:t>
            </a:r>
            <a:r>
              <a:rPr lang="en-US" dirty="0"/>
              <a:t>bedtime 4 hours after the last meal on an empty </a:t>
            </a:r>
            <a:r>
              <a:rPr lang="en-US" dirty="0" smtClean="0"/>
              <a:t>stomach</a:t>
            </a:r>
          </a:p>
          <a:p>
            <a:pPr algn="l" rtl="0"/>
            <a:r>
              <a:rPr lang="en-US" dirty="0" smtClean="0"/>
              <a:t>L-T4 </a:t>
            </a:r>
            <a:r>
              <a:rPr lang="en-US" dirty="0"/>
              <a:t>should be stored per product insert at </a:t>
            </a:r>
            <a:r>
              <a:rPr lang="en-US" dirty="0" smtClean="0"/>
              <a:t>20-25°C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protected from light and moisture </a:t>
            </a:r>
            <a:endParaRPr lang="en-US" dirty="0" smtClean="0"/>
          </a:p>
          <a:p>
            <a:pPr algn="l" rtl="0"/>
            <a:r>
              <a:rPr lang="en-US" dirty="0"/>
              <a:t>It should not be taken with substances or medications </a:t>
            </a:r>
            <a:r>
              <a:rPr lang="en-US" dirty="0" smtClean="0"/>
              <a:t>that </a:t>
            </a:r>
            <a:r>
              <a:rPr lang="en-US" dirty="0"/>
              <a:t>interfere with its absorption or </a:t>
            </a:r>
            <a:r>
              <a:rPr lang="en-US" dirty="0" smtClean="0"/>
              <a:t>metabolism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469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Dose adjustments are guided by serum TSH determinations 4-8 </a:t>
            </a:r>
            <a:r>
              <a:rPr lang="en-US" dirty="0" smtClean="0"/>
              <a:t>weeks </a:t>
            </a:r>
          </a:p>
          <a:p>
            <a:pPr algn="l" rtl="0"/>
            <a:r>
              <a:rPr lang="en-US" dirty="0"/>
              <a:t>Once an adequate replacement dosage has been determined most, but not all of us, are of the opinion that periodic follow-up evaluations with repeat TSH testing at 6-month and then 12-month intervals are appropriate </a:t>
            </a:r>
            <a:endParaRPr lang="en-US" dirty="0" smtClean="0"/>
          </a:p>
          <a:p>
            <a:pPr algn="l" rtl="0"/>
            <a:r>
              <a:rPr lang="en-US" sz="1600" i="1" dirty="0" err="1">
                <a:solidFill>
                  <a:srgbClr val="C00000"/>
                </a:solidFill>
              </a:rPr>
              <a:t>Endocr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Pract</a:t>
            </a:r>
            <a:r>
              <a:rPr lang="en-US" sz="1600" i="1" dirty="0">
                <a:solidFill>
                  <a:srgbClr val="C00000"/>
                </a:solidFill>
              </a:rPr>
              <a:t>. </a:t>
            </a:r>
            <a:r>
              <a:rPr lang="en-US" sz="1600" dirty="0">
                <a:solidFill>
                  <a:srgbClr val="C00000"/>
                </a:solidFill>
              </a:rPr>
              <a:t>2008;14:550-555 </a:t>
            </a:r>
            <a:endParaRPr lang="fa-IR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Conclusion: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Generalized screening is not needed in all people</a:t>
            </a:r>
          </a:p>
          <a:p>
            <a:pPr algn="l" rtl="0"/>
            <a:r>
              <a:rPr lang="en-US" dirty="0" smtClean="0"/>
              <a:t>Local reference ranges should be determined</a:t>
            </a:r>
          </a:p>
          <a:p>
            <a:pPr algn="l" rtl="0"/>
            <a:r>
              <a:rPr lang="en-US" dirty="0" smtClean="0"/>
              <a:t>Interpretation of serum TSH in a euthyroid patient should be with caution</a:t>
            </a:r>
          </a:p>
          <a:p>
            <a:pPr algn="l" rtl="0"/>
            <a:r>
              <a:rPr lang="en-US" dirty="0" smtClean="0"/>
              <a:t>Treatment of SCH needs to be considered individually</a:t>
            </a:r>
          </a:p>
          <a:p>
            <a:pPr algn="l" rtl="0"/>
            <a:r>
              <a:rPr lang="en-US" dirty="0" smtClean="0"/>
              <a:t>Having TSH level in normal reference range 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796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504000" cy="6858000"/>
          </a:xfrm>
        </p:spPr>
      </p:pic>
    </p:spTree>
    <p:extLst>
      <p:ext uri="{BB962C8B-B14F-4D97-AF65-F5344CB8AC3E}">
        <p14:creationId xmlns:p14="http://schemas.microsoft.com/office/powerpoint/2010/main" val="13785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Despite this seemingly straightforward guidance, expert panels have disagreed about TSH screening of the general population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sz="1800" dirty="0" err="1">
                <a:solidFill>
                  <a:srgbClr val="C00000"/>
                </a:solidFill>
                <a:cs typeface="+mj-cs"/>
              </a:rPr>
              <a:t>Endocr</a:t>
            </a:r>
            <a:r>
              <a:rPr lang="en-US" sz="1800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sz="1800" dirty="0" err="1">
                <a:solidFill>
                  <a:srgbClr val="C00000"/>
                </a:solidFill>
                <a:cs typeface="+mj-cs"/>
              </a:rPr>
              <a:t>Pract</a:t>
            </a:r>
            <a:r>
              <a:rPr lang="en-US" sz="1800" dirty="0">
                <a:solidFill>
                  <a:srgbClr val="C00000"/>
                </a:solidFill>
                <a:cs typeface="+mj-cs"/>
              </a:rPr>
              <a:t>. 2012 Nov-Dec;18(6):988-1028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C00000"/>
                </a:solidFill>
                <a:cs typeface="+mj-cs"/>
              </a:rPr>
              <a:t> 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38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404665"/>
            <a:ext cx="90360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11560" y="5733256"/>
            <a:ext cx="67687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rgbClr val="C00000"/>
                </a:solidFill>
                <a:cs typeface="+mj-cs"/>
              </a:rPr>
              <a:t>Endocr</a:t>
            </a:r>
            <a:r>
              <a:rPr lang="en-US" dirty="0">
                <a:solidFill>
                  <a:srgbClr val="C00000"/>
                </a:solidFill>
                <a:cs typeface="+mj-cs"/>
              </a:rPr>
              <a:t> </a:t>
            </a:r>
            <a:r>
              <a:rPr lang="en-US" dirty="0" err="1">
                <a:solidFill>
                  <a:srgbClr val="C00000"/>
                </a:solidFill>
                <a:cs typeface="+mj-cs"/>
              </a:rPr>
              <a:t>Pract</a:t>
            </a:r>
            <a:r>
              <a:rPr lang="en-US" dirty="0">
                <a:solidFill>
                  <a:srgbClr val="C00000"/>
                </a:solidFill>
                <a:cs typeface="+mj-cs"/>
              </a:rPr>
              <a:t>. 2012 Nov-Dec;18(6):988-1028</a:t>
            </a:r>
          </a:p>
          <a:p>
            <a:pPr algn="l" rtl="0"/>
            <a:r>
              <a:rPr lang="en-US" dirty="0">
                <a:solidFill>
                  <a:srgbClr val="C00000"/>
                </a:solidFill>
                <a:cs typeface="+mj-cs"/>
              </a:rPr>
              <a:t> </a:t>
            </a:r>
            <a:endParaRPr lang="fa-IR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40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Hypothyroidism may be either subclinical or overt</a:t>
            </a:r>
          </a:p>
          <a:p>
            <a:pPr algn="l" rtl="0"/>
            <a:r>
              <a:rPr lang="en-US" dirty="0" smtClean="0"/>
              <a:t>SCH is characterized by a serum TSH above the upper reference limit in combination with a normal free thyroxine (T4)</a:t>
            </a:r>
          </a:p>
          <a:p>
            <a:pPr algn="l" rtl="0"/>
            <a:r>
              <a:rPr lang="en-US" dirty="0" smtClean="0"/>
              <a:t>An elevated TSH, usually above 10 </a:t>
            </a:r>
            <a:r>
              <a:rPr lang="en-US" dirty="0" err="1" smtClean="0"/>
              <a:t>mIU</a:t>
            </a:r>
            <a:r>
              <a:rPr lang="en-US" dirty="0" smtClean="0"/>
              <a:t>/L, in combination with a subnormal free T4 characterizes overt hypothyroidism</a:t>
            </a:r>
          </a:p>
          <a:p>
            <a:pPr algn="l" rtl="0"/>
            <a:r>
              <a:rPr lang="en-US" sz="1800" dirty="0">
                <a:solidFill>
                  <a:srgbClr val="C00000"/>
                </a:solidFill>
              </a:rPr>
              <a:t>Thyroid. 2014 Dec;24(12):1670-751</a:t>
            </a:r>
            <a:endParaRPr lang="en-US" sz="1800" b="1" dirty="0">
              <a:solidFill>
                <a:srgbClr val="C00000"/>
              </a:solidFill>
            </a:endParaRPr>
          </a:p>
          <a:p>
            <a:pPr algn="l" rtl="0"/>
            <a:endParaRPr lang="en-US" sz="1800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716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Signs and symptoms of hypothyroidism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 Dry skin</a:t>
            </a:r>
          </a:p>
          <a:p>
            <a:pPr algn="l" rtl="0"/>
            <a:r>
              <a:rPr lang="en-US" dirty="0" smtClean="0"/>
              <a:t> Cold sensitivity</a:t>
            </a:r>
          </a:p>
          <a:p>
            <a:pPr algn="l" rtl="0"/>
            <a:r>
              <a:rPr lang="en-US" dirty="0" smtClean="0"/>
              <a:t> Fatigue</a:t>
            </a:r>
          </a:p>
          <a:p>
            <a:pPr algn="l" rtl="0"/>
            <a:r>
              <a:rPr lang="en-US" dirty="0" smtClean="0"/>
              <a:t> Muscle cramps</a:t>
            </a:r>
          </a:p>
          <a:p>
            <a:pPr algn="l" rtl="0"/>
            <a:r>
              <a:rPr lang="en-US" dirty="0"/>
              <a:t> </a:t>
            </a:r>
            <a:r>
              <a:rPr lang="en-US" dirty="0" smtClean="0"/>
              <a:t>Voice changes </a:t>
            </a:r>
          </a:p>
          <a:p>
            <a:pPr algn="l" rtl="0"/>
            <a:r>
              <a:rPr lang="en-US" dirty="0" smtClean="0"/>
              <a:t>Constipation</a:t>
            </a:r>
          </a:p>
          <a:p>
            <a:pPr algn="l" rtl="0"/>
            <a:r>
              <a:rPr lang="en-US" dirty="0" smtClean="0"/>
              <a:t>Carpal </a:t>
            </a:r>
            <a:r>
              <a:rPr lang="en-US" dirty="0"/>
              <a:t>tunnel </a:t>
            </a:r>
            <a:r>
              <a:rPr lang="en-US" dirty="0" smtClean="0"/>
              <a:t>syndrome</a:t>
            </a:r>
          </a:p>
          <a:p>
            <a:pPr algn="l" rtl="0"/>
            <a:r>
              <a:rPr lang="en-US" dirty="0" smtClean="0"/>
              <a:t>Sleep apnea </a:t>
            </a:r>
          </a:p>
          <a:p>
            <a:pPr algn="l" rtl="0"/>
            <a:r>
              <a:rPr lang="en-US" dirty="0" smtClean="0"/>
              <a:t>Pituitary </a:t>
            </a:r>
            <a:r>
              <a:rPr lang="en-US" dirty="0"/>
              <a:t>hyperplasia that can occur </a:t>
            </a:r>
            <a:r>
              <a:rPr lang="en-US" dirty="0" smtClean="0"/>
              <a:t>± </a:t>
            </a:r>
            <a:r>
              <a:rPr lang="en-US" dirty="0" err="1" smtClean="0"/>
              <a:t>hyperprolactinemia</a:t>
            </a:r>
            <a:endParaRPr lang="en-US" dirty="0" smtClean="0"/>
          </a:p>
          <a:p>
            <a:pPr algn="l" rtl="0"/>
            <a:r>
              <a:rPr lang="en-US" dirty="0" err="1" smtClean="0"/>
              <a:t>Hyponatremia</a:t>
            </a: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980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TSH reference range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TSH reference range should be determined in a </a:t>
            </a:r>
            <a:r>
              <a:rPr lang="en-US" dirty="0"/>
              <a:t>disease-free population, which excludes those who 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Self-reported </a:t>
            </a:r>
            <a:r>
              <a:rPr lang="en-US" dirty="0"/>
              <a:t>thyroid disease or </a:t>
            </a:r>
            <a:r>
              <a:rPr lang="en-US" dirty="0" smtClean="0"/>
              <a:t>goiter </a:t>
            </a:r>
          </a:p>
          <a:p>
            <a:pPr algn="l" rtl="0"/>
            <a:r>
              <a:rPr lang="en-US" dirty="0"/>
              <a:t>W</a:t>
            </a:r>
            <a:r>
              <a:rPr lang="en-US" dirty="0" smtClean="0"/>
              <a:t>ho </a:t>
            </a:r>
            <a:r>
              <a:rPr lang="en-US" dirty="0"/>
              <a:t>were taking </a:t>
            </a:r>
            <a:r>
              <a:rPr lang="en-US" dirty="0" smtClean="0"/>
              <a:t>thyroid medications </a:t>
            </a:r>
          </a:p>
          <a:p>
            <a:pPr algn="l" rtl="0"/>
            <a:r>
              <a:rPr lang="en-US" dirty="0" smtClean="0"/>
              <a:t>Were </a:t>
            </a:r>
            <a:r>
              <a:rPr lang="en-US" dirty="0"/>
              <a:t>not </a:t>
            </a:r>
            <a:r>
              <a:rPr lang="en-US" dirty="0" smtClean="0"/>
              <a:t>pregnant </a:t>
            </a:r>
          </a:p>
          <a:p>
            <a:pPr algn="l" rtl="0"/>
            <a:r>
              <a:rPr lang="en-US" dirty="0" smtClean="0"/>
              <a:t>Did </a:t>
            </a:r>
            <a:r>
              <a:rPr lang="en-US" dirty="0"/>
              <a:t>not have laboratory evidence of </a:t>
            </a:r>
            <a:r>
              <a:rPr lang="en-US" dirty="0" smtClean="0"/>
              <a:t>hyper- </a:t>
            </a:r>
            <a:r>
              <a:rPr lang="en-US" dirty="0"/>
              <a:t>or </a:t>
            </a:r>
            <a:r>
              <a:rPr lang="en-US" dirty="0" smtClean="0"/>
              <a:t>hypothyroidism</a:t>
            </a:r>
          </a:p>
          <a:p>
            <a:pPr algn="l" rtl="0"/>
            <a:r>
              <a:rPr lang="en-US" dirty="0" smtClean="0"/>
              <a:t>Did </a:t>
            </a:r>
            <a:r>
              <a:rPr lang="en-US" dirty="0"/>
              <a:t>not have detectable </a:t>
            </a:r>
            <a:r>
              <a:rPr lang="en-US" dirty="0" err="1"/>
              <a:t>TgAb</a:t>
            </a:r>
            <a:r>
              <a:rPr lang="en-US" dirty="0"/>
              <a:t> or </a:t>
            </a:r>
            <a:r>
              <a:rPr lang="en-US" dirty="0" smtClean="0"/>
              <a:t>TPOAb </a:t>
            </a:r>
          </a:p>
          <a:p>
            <a:pPr algn="l" rtl="0"/>
            <a:r>
              <a:rPr lang="en-US" dirty="0" smtClean="0"/>
              <a:t>Were </a:t>
            </a:r>
            <a:r>
              <a:rPr lang="en-US" dirty="0"/>
              <a:t>not taking estrogens, androgens, or </a:t>
            </a:r>
            <a:r>
              <a:rPr lang="en-US" dirty="0" smtClean="0"/>
              <a:t>lithium</a:t>
            </a:r>
          </a:p>
          <a:p>
            <a:pPr algn="l" rtl="0"/>
            <a:r>
              <a:rPr lang="en-US" sz="1800" dirty="0">
                <a:solidFill>
                  <a:srgbClr val="C00000"/>
                </a:solidFill>
              </a:rPr>
              <a:t>Thyroid 2003, 13: 3-126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  <a:endParaRPr lang="fa-IR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504" y="116632"/>
            <a:ext cx="9073008" cy="25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7" y="2780929"/>
            <a:ext cx="893839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2107" y="5013176"/>
            <a:ext cx="8646357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102107" y="2780929"/>
            <a:ext cx="653469" cy="360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84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1756</Words>
  <Application>Microsoft Office PowerPoint</Application>
  <PresentationFormat>On-screen Show (4:3)</PresentationFormat>
  <Paragraphs>222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Pitfalls in diagnosis Treatment  of hypothyroidism </vt:lpstr>
      <vt:lpstr>Outlines:</vt:lpstr>
      <vt:lpstr>Screening and aggressive case finding  for hypothyroidism </vt:lpstr>
      <vt:lpstr>Cont</vt:lpstr>
      <vt:lpstr>PowerPoint Presentation</vt:lpstr>
      <vt:lpstr>Definitions</vt:lpstr>
      <vt:lpstr>Signs and symptoms of hypothyroidism </vt:lpstr>
      <vt:lpstr>TSH reference range</vt:lpstr>
      <vt:lpstr>PowerPoint Presentation</vt:lpstr>
      <vt:lpstr>Age influence of upper bound</vt:lpstr>
      <vt:lpstr>Pitfalls encountered when interpreting serum TSH levels Monitoring of treatment</vt:lpstr>
      <vt:lpstr>Case 1: Diagnosis Pitfall?</vt:lpstr>
      <vt:lpstr>Cont</vt:lpstr>
      <vt:lpstr>Cont</vt:lpstr>
      <vt:lpstr>What is your diagnosis?</vt:lpstr>
      <vt:lpstr>Measurements on different analytical platforms</vt:lpstr>
      <vt:lpstr>Heterophile antibody analysis</vt:lpstr>
      <vt:lpstr>other pitfalls</vt:lpstr>
      <vt:lpstr>Other pitfalls</vt:lpstr>
      <vt:lpstr>Other pitfalls</vt:lpstr>
      <vt:lpstr>Case 2: Who should be treated?</vt:lpstr>
      <vt:lpstr>Recommendations</vt:lpstr>
      <vt:lpstr>Which patients with TSH levels above a given laboratory’s reference range should be considered for treatment with L-thyroxine?</vt:lpstr>
      <vt:lpstr>  What are the clinical and biochemical goals for levothyroxine replacement in primary hypothyroidism?  </vt:lpstr>
      <vt:lpstr>Case 3</vt:lpstr>
      <vt:lpstr> What are the potential deleterious effects of excessive levothyroxine? </vt:lpstr>
      <vt:lpstr>L-thyroxine treatment of hypothyroidism </vt:lpstr>
      <vt:lpstr>determine the levothyroxine dose</vt:lpstr>
      <vt:lpstr>Cont</vt:lpstr>
      <vt:lpstr>Taking drug</vt:lpstr>
      <vt:lpstr>Cont</vt:lpstr>
      <vt:lpstr> Conclusion: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158</cp:revision>
  <dcterms:created xsi:type="dcterms:W3CDTF">2016-11-19T04:35:06Z</dcterms:created>
  <dcterms:modified xsi:type="dcterms:W3CDTF">2016-11-24T04:28:36Z</dcterms:modified>
</cp:coreProperties>
</file>