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70" r:id="rId3"/>
    <p:sldId id="373" r:id="rId4"/>
    <p:sldId id="374" r:id="rId5"/>
    <p:sldId id="375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93" r:id="rId14"/>
    <p:sldId id="399" r:id="rId15"/>
    <p:sldId id="394" r:id="rId16"/>
    <p:sldId id="402" r:id="rId17"/>
    <p:sldId id="395" r:id="rId18"/>
    <p:sldId id="396" r:id="rId19"/>
    <p:sldId id="413" r:id="rId20"/>
    <p:sldId id="414" r:id="rId21"/>
    <p:sldId id="386" r:id="rId22"/>
    <p:sldId id="387" r:id="rId23"/>
    <p:sldId id="397" r:id="rId24"/>
    <p:sldId id="388" r:id="rId25"/>
    <p:sldId id="389" r:id="rId26"/>
    <p:sldId id="392" r:id="rId27"/>
    <p:sldId id="371" r:id="rId28"/>
    <p:sldId id="35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613C7F-BA9E-4EEB-8D9C-244C10D9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548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4EE307-0E79-438E-9D28-D64E8E02D3A1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35821-9A16-4F24-95BB-4422B7DC0D59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2790C1-97AD-4DA7-9AD4-A4AB4636873D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AA4B9-CFE6-4893-9EA3-A3129A833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53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EAFD-F1D1-4468-8589-08766D32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70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A176-51D3-4D59-9655-4080EA0C6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34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D0EA-9D5D-41D1-BCC4-26CB3768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91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4E1F-C621-459E-9640-2B4837A1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98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AFE0-45CD-4D88-8A94-C00E37003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8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A294F-AE9A-4BDC-913A-672969BC4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98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C8B4-89DE-4358-BEA5-BB8D58DCE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80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13AD-FA1E-4720-B200-0CBC67CB8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47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3BD4-CD89-49CF-8097-4ACB15260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12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4D3B-A24F-4AF5-91C8-E49096A9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23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0FFE7-50AB-44EA-BD3A-17260B0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98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01-717B-4A2A-BC2D-BA0888D07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9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24A0F8-E1DF-4E9B-A809-F7B9E581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oleObject" Target="../embeddings/Microsoft_Office_Excel_97-2003_Worksheet3.xls"/><Relationship Id="rId7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6.xls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8B075-2E18-4768-B940-D0A5F2AB8F7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National and subnational mortality effects of major metabolic risk factors and smoking in Iran: </a:t>
            </a:r>
            <a:br>
              <a:rPr lang="en-US" sz="2800" smtClean="0">
                <a:solidFill>
                  <a:srgbClr val="FFFF00"/>
                </a:solidFill>
              </a:rPr>
            </a:br>
            <a:r>
              <a:rPr lang="en-US" sz="2800" smtClean="0">
                <a:solidFill>
                  <a:srgbClr val="FFFF00"/>
                </a:solidFill>
              </a:rPr>
              <a:t>an approach to priority setting in Iran’s health system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81200" y="8382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Presentation for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4325938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by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Farshad Farzadfar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81400" y="56530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October 17</a:t>
            </a:r>
            <a:r>
              <a:rPr lang="en-US" baseline="30000">
                <a:solidFill>
                  <a:srgbClr val="FFFF00"/>
                </a:solidFill>
              </a:rPr>
              <a:t>th</a:t>
            </a:r>
            <a:r>
              <a:rPr lang="en-US">
                <a:solidFill>
                  <a:srgbClr val="FFFF00"/>
                </a:solidFill>
              </a:rPr>
              <a:t> 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1"/>
          <p:cNvSpPr>
            <a:spLocks noChangeArrowheads="1"/>
          </p:cNvSpPr>
          <p:nvPr/>
        </p:nvSpPr>
        <p:spPr bwMode="auto">
          <a:xfrm>
            <a:off x="2971800" y="2743200"/>
            <a:ext cx="2819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Population attributable</a:t>
            </a:r>
          </a:p>
          <a:p>
            <a:pPr algn="ctr"/>
            <a:r>
              <a:rPr lang="en-US" sz="1600" b="1"/>
              <a:t>fraction</a:t>
            </a:r>
          </a:p>
        </p:txBody>
      </p:sp>
      <p:sp>
        <p:nvSpPr>
          <p:cNvPr id="12291" name="Rectangle 20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</a:rPr>
              <a:t>Analytical framework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971800" y="2743200"/>
            <a:ext cx="2819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1752600" y="1600200"/>
            <a:ext cx="1219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Relative risks</a:t>
            </a: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3762375" y="1600200"/>
            <a:ext cx="1219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Risk factor </a:t>
            </a:r>
          </a:p>
          <a:p>
            <a:pPr algn="ctr"/>
            <a:r>
              <a:rPr lang="en-US" sz="1200" b="1"/>
              <a:t>exposure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5791200" y="1600200"/>
            <a:ext cx="12192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 b="1"/>
              <a:t>Optimal exposure </a:t>
            </a:r>
          </a:p>
          <a:p>
            <a:pPr algn="ctr"/>
            <a:r>
              <a:rPr lang="en-US" sz="1100" b="1"/>
              <a:t>level</a:t>
            </a: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7010400" y="3733800"/>
            <a:ext cx="16002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Disease-specific </a:t>
            </a:r>
          </a:p>
          <a:p>
            <a:pPr algn="ctr"/>
            <a:r>
              <a:rPr lang="en-US" sz="1200" b="1"/>
              <a:t>attributable </a:t>
            </a:r>
          </a:p>
          <a:p>
            <a:pPr algn="ctr"/>
            <a:r>
              <a:rPr lang="en-US" sz="1200" b="1"/>
              <a:t>deaths</a:t>
            </a: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2971800" y="4572000"/>
            <a:ext cx="2819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Disease-specific deaths</a:t>
            </a: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1752600" y="5791200"/>
            <a:ext cx="12192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Correction for </a:t>
            </a:r>
          </a:p>
          <a:p>
            <a:pPr algn="ctr"/>
            <a:r>
              <a:rPr lang="en-US" sz="1200" b="1"/>
              <a:t>incompleteness</a:t>
            </a:r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5791200" y="5791200"/>
            <a:ext cx="12192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 b="1"/>
              <a:t>Redistribution of </a:t>
            </a:r>
          </a:p>
          <a:p>
            <a:pPr algn="ctr"/>
            <a:r>
              <a:rPr lang="en-US" sz="1100" b="1"/>
              <a:t>deaths with </a:t>
            </a:r>
          </a:p>
          <a:p>
            <a:pPr algn="ctr"/>
            <a:r>
              <a:rPr lang="en-US" sz="1100" b="1"/>
              <a:t>unspecified cause</a:t>
            </a:r>
          </a:p>
        </p:txBody>
      </p:sp>
      <p:sp>
        <p:nvSpPr>
          <p:cNvPr id="12300" name="Line 22"/>
          <p:cNvSpPr>
            <a:spLocks noChangeShapeType="1"/>
          </p:cNvSpPr>
          <p:nvPr/>
        </p:nvSpPr>
        <p:spPr bwMode="auto">
          <a:xfrm>
            <a:off x="23622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23"/>
          <p:cNvSpPr>
            <a:spLocks noChangeShapeType="1"/>
          </p:cNvSpPr>
          <p:nvPr/>
        </p:nvSpPr>
        <p:spPr bwMode="auto">
          <a:xfrm>
            <a:off x="23622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24"/>
          <p:cNvSpPr>
            <a:spLocks noChangeShapeType="1"/>
          </p:cNvSpPr>
          <p:nvPr/>
        </p:nvSpPr>
        <p:spPr bwMode="auto">
          <a:xfrm>
            <a:off x="3733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5"/>
          <p:cNvSpPr>
            <a:spLocks noChangeShapeType="1"/>
          </p:cNvSpPr>
          <p:nvPr/>
        </p:nvSpPr>
        <p:spPr bwMode="auto">
          <a:xfrm>
            <a:off x="43434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6"/>
          <p:cNvSpPr>
            <a:spLocks noChangeShapeType="1"/>
          </p:cNvSpPr>
          <p:nvPr/>
        </p:nvSpPr>
        <p:spPr bwMode="auto">
          <a:xfrm>
            <a:off x="6477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7"/>
          <p:cNvSpPr>
            <a:spLocks noChangeShapeType="1"/>
          </p:cNvSpPr>
          <p:nvPr/>
        </p:nvSpPr>
        <p:spPr bwMode="auto">
          <a:xfrm>
            <a:off x="51054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28"/>
          <p:cNvSpPr>
            <a:spLocks noChangeShapeType="1"/>
          </p:cNvSpPr>
          <p:nvPr/>
        </p:nvSpPr>
        <p:spPr bwMode="auto">
          <a:xfrm>
            <a:off x="510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2"/>
          <p:cNvSpPr>
            <a:spLocks noChangeShapeType="1"/>
          </p:cNvSpPr>
          <p:nvPr/>
        </p:nvSpPr>
        <p:spPr bwMode="auto">
          <a:xfrm>
            <a:off x="24384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34"/>
          <p:cNvSpPr>
            <a:spLocks noChangeShapeType="1"/>
          </p:cNvSpPr>
          <p:nvPr/>
        </p:nvSpPr>
        <p:spPr bwMode="auto">
          <a:xfrm>
            <a:off x="243840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35"/>
          <p:cNvSpPr>
            <a:spLocks noChangeShapeType="1"/>
          </p:cNvSpPr>
          <p:nvPr/>
        </p:nvSpPr>
        <p:spPr bwMode="auto">
          <a:xfrm flipV="1">
            <a:off x="38100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6"/>
          <p:cNvSpPr>
            <a:spLocks noChangeShapeType="1"/>
          </p:cNvSpPr>
          <p:nvPr/>
        </p:nvSpPr>
        <p:spPr bwMode="auto">
          <a:xfrm>
            <a:off x="64008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7"/>
          <p:cNvSpPr>
            <a:spLocks noChangeShapeType="1"/>
          </p:cNvSpPr>
          <p:nvPr/>
        </p:nvSpPr>
        <p:spPr bwMode="auto">
          <a:xfrm>
            <a:off x="502920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8"/>
          <p:cNvSpPr>
            <a:spLocks noChangeShapeType="1"/>
          </p:cNvSpPr>
          <p:nvPr/>
        </p:nvSpPr>
        <p:spPr bwMode="auto">
          <a:xfrm flipV="1">
            <a:off x="50292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9"/>
          <p:cNvSpPr>
            <a:spLocks noChangeShapeType="1"/>
          </p:cNvSpPr>
          <p:nvPr/>
        </p:nvSpPr>
        <p:spPr bwMode="auto">
          <a:xfrm flipV="1">
            <a:off x="44196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40"/>
          <p:cNvSpPr>
            <a:spLocks noChangeShapeType="1"/>
          </p:cNvSpPr>
          <p:nvPr/>
        </p:nvSpPr>
        <p:spPr bwMode="auto">
          <a:xfrm>
            <a:off x="4419600" y="4267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41"/>
          <p:cNvSpPr>
            <a:spLocks noChangeShapeType="1"/>
          </p:cNvSpPr>
          <p:nvPr/>
        </p:nvSpPr>
        <p:spPr bwMode="auto">
          <a:xfrm>
            <a:off x="4419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42"/>
          <p:cNvSpPr>
            <a:spLocks noChangeShapeType="1"/>
          </p:cNvSpPr>
          <p:nvPr/>
        </p:nvSpPr>
        <p:spPr bwMode="auto">
          <a:xfrm>
            <a:off x="44196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A8F0CB-1B5E-4016-B661-2B9B6ED2019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AA4B9-CFE6-4893-9EA3-A3129A8336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Analyses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Risk factor exposure: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0000"/>
                </a:solidFill>
              </a:rPr>
              <a:t>Missing exposure data in older age groups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SIR for smoking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Disease-specific deaths: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Incompleteness</a:t>
            </a:r>
            <a:r>
              <a:rPr lang="en-US" sz="1800" smtClean="0">
                <a:solidFill>
                  <a:srgbClr val="FFFF00"/>
                </a:solidFill>
              </a:rPr>
              <a:t> </a:t>
            </a:r>
            <a:r>
              <a:rPr lang="en-US" sz="1600" smtClean="0">
                <a:solidFill>
                  <a:srgbClr val="FFFF00"/>
                </a:solidFill>
              </a:rPr>
              <a:t>of death registration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Redistribution of deaths with unspecified cause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Uncertainty in estimates: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FFFF00"/>
                </a:solidFill>
              </a:rPr>
              <a:t>            </a:t>
            </a:r>
            <a:r>
              <a:rPr lang="en-US" sz="1600" smtClean="0">
                <a:solidFill>
                  <a:srgbClr val="FFFF00"/>
                </a:solidFill>
              </a:rPr>
              <a:t>Sampling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Etiological effects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the model for missing older age groups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Completeness estimation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proportional redistribution of deaths with unspecified cause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1BD7A-1B6F-41A6-A617-AE4635E1DF8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Analyses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Risk factor exposure: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Missing exposure data in older age groups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0000"/>
                </a:solidFill>
              </a:rPr>
              <a:t>SIR for smoking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Disease-specific deaths: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Incompleteness</a:t>
            </a:r>
            <a:r>
              <a:rPr lang="en-US" sz="1800" smtClean="0">
                <a:solidFill>
                  <a:srgbClr val="FFFF00"/>
                </a:solidFill>
              </a:rPr>
              <a:t> </a:t>
            </a:r>
            <a:r>
              <a:rPr lang="en-US" sz="1600" smtClean="0">
                <a:solidFill>
                  <a:srgbClr val="FFFF00"/>
                </a:solidFill>
              </a:rPr>
              <a:t>of death registration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Redistribution of deaths with unspecified cause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Uncertainty in estimates: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FFFF00"/>
                </a:solidFill>
              </a:rPr>
              <a:t>            </a:t>
            </a:r>
            <a:r>
              <a:rPr lang="en-US" sz="1600" smtClean="0">
                <a:solidFill>
                  <a:srgbClr val="FFFF00"/>
                </a:solidFill>
              </a:rPr>
              <a:t>Sampling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Etiological effects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the model for missing older age groups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Completeness estimation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proportional redistribution of deaths with unspecified cause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F06309-066B-414A-A102-142A92F3ECB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-838200"/>
            <a:ext cx="10972800" cy="861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Smoking Impact Ratio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</a:rPr>
              <a:t>The accumulated hazards of smoking depend: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600">
                <a:solidFill>
                  <a:srgbClr val="FFFF00"/>
                </a:solidFill>
              </a:rPr>
              <a:t>the age at which smoking began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600">
                <a:solidFill>
                  <a:srgbClr val="FFFF00"/>
                </a:solidFill>
              </a:rPr>
              <a:t>number of cigarettes smoked per day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600">
                <a:solidFill>
                  <a:srgbClr val="FFFF00"/>
                </a:solidFill>
              </a:rPr>
              <a:t>and cigarette type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These data are extremely rare.</a:t>
            </a:r>
          </a:p>
          <a:p>
            <a:pPr eaLnBrk="1" hangingPunct="1"/>
            <a:endParaRPr lang="en-US" b="1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</a:rPr>
              <a:t>Estimation of Disease Burden</a:t>
            </a:r>
          </a:p>
          <a:p>
            <a:pPr eaLnBrk="1" hangingPunct="1"/>
            <a:endParaRPr lang="en-US" b="1">
              <a:solidFill>
                <a:srgbClr val="FFFF00"/>
              </a:solidFill>
            </a:endParaRPr>
          </a:p>
          <a:p>
            <a:pPr eaLnBrk="1" hangingPunct="1"/>
            <a:endParaRPr lang="en-US" b="1">
              <a:solidFill>
                <a:srgbClr val="FFFF00"/>
              </a:solidFill>
            </a:endParaRPr>
          </a:p>
          <a:p>
            <a:pPr eaLnBrk="1" hangingPunct="1"/>
            <a:endParaRPr lang="en-US" b="1">
              <a:solidFill>
                <a:srgbClr val="FFFF00"/>
              </a:solidFill>
            </a:endParaRP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CLC= Age-sex specific lung cancer mortality rate in a population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NLC= Age-sex specific lung cancer mortality rate of never-smokers in the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same population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S*LC and N*LC = Age-sex specific lung cancer mortality rates for</a:t>
            </a:r>
          </a:p>
          <a:p>
            <a:pPr eaLnBrk="1" hangingPunct="1"/>
            <a:r>
              <a:rPr lang="en-US" sz="1600">
                <a:solidFill>
                  <a:srgbClr val="FFFF00"/>
                </a:solidFill>
              </a:rPr>
              <a:t>smokers and never-smokers in a reference population (Cancer Prevention Study II (CPS-II) )</a:t>
            </a:r>
          </a:p>
          <a:p>
            <a:pPr eaLnBrk="1" hangingPunct="1"/>
            <a:endParaRPr lang="en-US" sz="1100">
              <a:solidFill>
                <a:srgbClr val="FFFF00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Analyses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Risk factor exposure: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Missing exposure data in older age groups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SIR for smoking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Disease-specific deaths: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Incompleteness</a:t>
            </a:r>
            <a:r>
              <a:rPr lang="en-US" sz="1800" smtClean="0">
                <a:solidFill>
                  <a:srgbClr val="FFFF00"/>
                </a:solidFill>
              </a:rPr>
              <a:t> </a:t>
            </a:r>
            <a:r>
              <a:rPr lang="en-US" sz="1600" smtClean="0">
                <a:solidFill>
                  <a:srgbClr val="FFFF00"/>
                </a:solidFill>
              </a:rPr>
              <a:t>of death registration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Redistribution of deaths with unspecified cause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Uncertainty in estimates: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FFFF00"/>
                </a:solidFill>
              </a:rPr>
              <a:t>            </a:t>
            </a:r>
            <a:r>
              <a:rPr lang="en-US" sz="1600" smtClean="0">
                <a:solidFill>
                  <a:srgbClr val="FFFF00"/>
                </a:solidFill>
              </a:rPr>
              <a:t>Sampling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Etiological effects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the model for missing older age groups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Completeness estimation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proportional redistribution of deaths with unspecified cause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A38290-D5C9-47BA-AE9A-67A5A8BEDC9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0BC85F-DDF9-4CE5-8D04-7C3BB132488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09600"/>
            <a:ext cx="7658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smtClean="0">
              <a:solidFill>
                <a:srgbClr val="FFFF00"/>
              </a:solidFill>
            </a:endParaRPr>
          </a:p>
          <a:p>
            <a:pPr eaLnBrk="1" hangingPunct="1"/>
            <a:endParaRPr lang="en-US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Epidemiologic transition and CVD</a:t>
            </a:r>
          </a:p>
          <a:p>
            <a:pPr eaLnBrk="1" hangingPunct="1"/>
            <a:endParaRPr lang="en-US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Iran’s population health</a:t>
            </a:r>
          </a:p>
          <a:p>
            <a:pPr eaLnBrk="1" hangingPunct="1"/>
            <a:endParaRPr lang="en-US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Data sources</a:t>
            </a:r>
          </a:p>
          <a:p>
            <a:pPr eaLnBrk="1" hangingPunct="1"/>
            <a:endParaRPr lang="en-US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Methodology and Analysis</a:t>
            </a:r>
          </a:p>
          <a:p>
            <a:pPr eaLnBrk="1" hangingPunct="1"/>
            <a:endParaRPr lang="en-US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Findings</a:t>
            </a: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EEEB0-3DA7-423D-913D-FD305E161F2F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Analyses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Risk factor exposure: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Missing exposure data in older age groups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SIR for smoking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Disease-specific deaths: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Incompleteness</a:t>
            </a:r>
            <a:r>
              <a:rPr lang="en-US" sz="1800" smtClean="0">
                <a:solidFill>
                  <a:srgbClr val="FFFF00"/>
                </a:solidFill>
              </a:rPr>
              <a:t> </a:t>
            </a:r>
            <a:r>
              <a:rPr lang="en-US" sz="1600" smtClean="0">
                <a:solidFill>
                  <a:srgbClr val="FFFF00"/>
                </a:solidFill>
              </a:rPr>
              <a:t>of death registration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 Redistribution of deaths with unspecified cause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Uncertainty in estimates: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FFFF00"/>
                </a:solidFill>
              </a:rPr>
              <a:t>            </a:t>
            </a:r>
            <a:r>
              <a:rPr lang="en-US" sz="1600" smtClean="0">
                <a:solidFill>
                  <a:srgbClr val="FFFF00"/>
                </a:solidFill>
              </a:rPr>
              <a:t>Sampling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Etiological effects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the model for missing older age groups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Completeness estimation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              Uncertainty in proportional redistribution of deaths with unspecified cause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7ECA8F-1354-4D81-B1EE-A6DA6E48EAE8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Analysis regions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818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E8192D-79A7-4862-BFE3-9CCEB800EC0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/>
              <a:t>Exposure to selected risk factors in 2005, by region and sex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3555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000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772D14-5A77-4CBD-86A1-7EF948D3239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grpSp>
        <p:nvGrpSpPr>
          <p:cNvPr id="23556" name="Group 34"/>
          <p:cNvGrpSpPr>
            <a:grpSpLocks/>
          </p:cNvGrpSpPr>
          <p:nvPr/>
        </p:nvGrpSpPr>
        <p:grpSpPr bwMode="auto">
          <a:xfrm>
            <a:off x="498475" y="914400"/>
            <a:ext cx="8645525" cy="2071688"/>
            <a:chOff x="498475" y="914400"/>
            <a:chExt cx="8645525" cy="2071688"/>
          </a:xfrm>
        </p:grpSpPr>
        <p:grpSp>
          <p:nvGrpSpPr>
            <p:cNvPr id="23577" name="Group 33"/>
            <p:cNvGrpSpPr>
              <a:grpSpLocks/>
            </p:cNvGrpSpPr>
            <p:nvPr/>
          </p:nvGrpSpPr>
          <p:grpSpPr bwMode="auto">
            <a:xfrm>
              <a:off x="498475" y="914400"/>
              <a:ext cx="7731153" cy="2071688"/>
              <a:chOff x="498475" y="914400"/>
              <a:chExt cx="7731153" cy="2071688"/>
            </a:xfrm>
          </p:grpSpPr>
          <p:pic>
            <p:nvPicPr>
              <p:cNvPr id="23579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702" y="1142956"/>
                <a:ext cx="7314926" cy="1676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0" name="TextBox 10"/>
              <p:cNvSpPr txBox="1">
                <a:spLocks noChangeArrowheads="1"/>
              </p:cNvSpPr>
              <p:nvPr/>
            </p:nvSpPr>
            <p:spPr bwMode="auto">
              <a:xfrm rot="-5400000">
                <a:off x="-391533" y="1804408"/>
                <a:ext cx="2057006" cy="27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b="1"/>
                  <a:t>SBP (mmHg)</a:t>
                </a:r>
              </a:p>
            </p:txBody>
          </p:sp>
          <p:sp>
            <p:nvSpPr>
              <p:cNvPr id="23581" name="TextBox 19"/>
              <p:cNvSpPr txBox="1">
                <a:spLocks noChangeArrowheads="1"/>
              </p:cNvSpPr>
              <p:nvPr/>
            </p:nvSpPr>
            <p:spPr bwMode="auto">
              <a:xfrm>
                <a:off x="1524280" y="2724528"/>
                <a:ext cx="914366" cy="2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3582" name="TextBox 20"/>
              <p:cNvSpPr txBox="1">
                <a:spLocks noChangeArrowheads="1"/>
              </p:cNvSpPr>
              <p:nvPr/>
            </p:nvSpPr>
            <p:spPr bwMode="auto">
              <a:xfrm>
                <a:off x="2591040" y="2724528"/>
                <a:ext cx="1447746" cy="2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3583" name="TextBox 21"/>
              <p:cNvSpPr txBox="1">
                <a:spLocks noChangeArrowheads="1"/>
              </p:cNvSpPr>
              <p:nvPr/>
            </p:nvSpPr>
            <p:spPr bwMode="auto">
              <a:xfrm>
                <a:off x="4267377" y="2724528"/>
                <a:ext cx="914366" cy="2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3584" name="TextBox 22"/>
              <p:cNvSpPr txBox="1">
                <a:spLocks noChangeArrowheads="1"/>
              </p:cNvSpPr>
              <p:nvPr/>
            </p:nvSpPr>
            <p:spPr bwMode="auto">
              <a:xfrm>
                <a:off x="5715123" y="2724528"/>
                <a:ext cx="914366" cy="2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3585" name="TextBox 23"/>
              <p:cNvSpPr txBox="1">
                <a:spLocks noChangeArrowheads="1"/>
              </p:cNvSpPr>
              <p:nvPr/>
            </p:nvSpPr>
            <p:spPr bwMode="auto">
              <a:xfrm>
                <a:off x="7086671" y="2724528"/>
                <a:ext cx="914366" cy="2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</p:grpSp>
        <p:pic>
          <p:nvPicPr>
            <p:cNvPr id="23578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1676400"/>
              <a:ext cx="10953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38"/>
          <p:cNvGrpSpPr>
            <a:grpSpLocks/>
          </p:cNvGrpSpPr>
          <p:nvPr/>
        </p:nvGrpSpPr>
        <p:grpSpPr bwMode="auto">
          <a:xfrm>
            <a:off x="498475" y="4691063"/>
            <a:ext cx="8645525" cy="2014537"/>
            <a:chOff x="498475" y="4691063"/>
            <a:chExt cx="8645525" cy="2014537"/>
          </a:xfrm>
        </p:grpSpPr>
        <p:grpSp>
          <p:nvGrpSpPr>
            <p:cNvPr id="23568" name="Group 37"/>
            <p:cNvGrpSpPr>
              <a:grpSpLocks/>
            </p:cNvGrpSpPr>
            <p:nvPr/>
          </p:nvGrpSpPr>
          <p:grpSpPr bwMode="auto">
            <a:xfrm>
              <a:off x="498475" y="4691063"/>
              <a:ext cx="7731154" cy="2014537"/>
              <a:chOff x="498475" y="4691063"/>
              <a:chExt cx="7731154" cy="2014537"/>
            </a:xfrm>
          </p:grpSpPr>
          <p:pic>
            <p:nvPicPr>
              <p:cNvPr id="23570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900" y="4837931"/>
                <a:ext cx="7238729" cy="166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1" name="TextBox 15"/>
              <p:cNvSpPr txBox="1">
                <a:spLocks noChangeArrowheads="1"/>
              </p:cNvSpPr>
              <p:nvPr/>
            </p:nvSpPr>
            <p:spPr bwMode="auto">
              <a:xfrm rot="-5400000">
                <a:off x="-354393" y="5543931"/>
                <a:ext cx="1982726" cy="27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b="1"/>
                  <a:t>BMI (Kg/m^2)</a:t>
                </a:r>
              </a:p>
            </p:txBody>
          </p:sp>
          <p:sp>
            <p:nvSpPr>
              <p:cNvPr id="23572" name="TextBox 24"/>
              <p:cNvSpPr txBox="1">
                <a:spLocks noChangeArrowheads="1"/>
              </p:cNvSpPr>
              <p:nvPr/>
            </p:nvSpPr>
            <p:spPr bwMode="auto">
              <a:xfrm>
                <a:off x="1524280" y="6453485"/>
                <a:ext cx="914366" cy="25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3573" name="TextBox 25"/>
              <p:cNvSpPr txBox="1">
                <a:spLocks noChangeArrowheads="1"/>
              </p:cNvSpPr>
              <p:nvPr/>
            </p:nvSpPr>
            <p:spPr bwMode="auto">
              <a:xfrm>
                <a:off x="2591040" y="6453485"/>
                <a:ext cx="1447746" cy="25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3574" name="TextBox 26"/>
              <p:cNvSpPr txBox="1">
                <a:spLocks noChangeArrowheads="1"/>
              </p:cNvSpPr>
              <p:nvPr/>
            </p:nvSpPr>
            <p:spPr bwMode="auto">
              <a:xfrm>
                <a:off x="4267377" y="6453485"/>
                <a:ext cx="914366" cy="25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3575" name="TextBox 27"/>
              <p:cNvSpPr txBox="1">
                <a:spLocks noChangeArrowheads="1"/>
              </p:cNvSpPr>
              <p:nvPr/>
            </p:nvSpPr>
            <p:spPr bwMode="auto">
              <a:xfrm>
                <a:off x="5715123" y="6453485"/>
                <a:ext cx="914366" cy="25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3576" name="TextBox 28"/>
              <p:cNvSpPr txBox="1">
                <a:spLocks noChangeArrowheads="1"/>
              </p:cNvSpPr>
              <p:nvPr/>
            </p:nvSpPr>
            <p:spPr bwMode="auto">
              <a:xfrm>
                <a:off x="7086671" y="6453485"/>
                <a:ext cx="914366" cy="25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</p:grpSp>
        <p:pic>
          <p:nvPicPr>
            <p:cNvPr id="23569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5410200"/>
              <a:ext cx="10953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8" name="Group 36"/>
          <p:cNvGrpSpPr>
            <a:grpSpLocks/>
          </p:cNvGrpSpPr>
          <p:nvPr/>
        </p:nvGrpSpPr>
        <p:grpSpPr bwMode="auto">
          <a:xfrm>
            <a:off x="485775" y="2743200"/>
            <a:ext cx="8658225" cy="2260600"/>
            <a:chOff x="485774" y="2743201"/>
            <a:chExt cx="8658226" cy="2260600"/>
          </a:xfrm>
        </p:grpSpPr>
        <p:grpSp>
          <p:nvGrpSpPr>
            <p:cNvPr id="23559" name="Group 35"/>
            <p:cNvGrpSpPr>
              <a:grpSpLocks/>
            </p:cNvGrpSpPr>
            <p:nvPr/>
          </p:nvGrpSpPr>
          <p:grpSpPr bwMode="auto">
            <a:xfrm>
              <a:off x="485774" y="2743201"/>
              <a:ext cx="7813676" cy="2260600"/>
              <a:chOff x="485774" y="2743201"/>
              <a:chExt cx="7813676" cy="2260600"/>
            </a:xfrm>
          </p:grpSpPr>
          <p:pic>
            <p:nvPicPr>
              <p:cNvPr id="23561" name="Picture 3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050" y="2971800"/>
                <a:ext cx="739140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2" name="TextBox 19"/>
              <p:cNvSpPr txBox="1">
                <a:spLocks noChangeArrowheads="1"/>
              </p:cNvSpPr>
              <p:nvPr/>
            </p:nvSpPr>
            <p:spPr bwMode="auto">
              <a:xfrm>
                <a:off x="1524000" y="4741863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3563" name="TextBox 20"/>
              <p:cNvSpPr txBox="1">
                <a:spLocks noChangeArrowheads="1"/>
              </p:cNvSpPr>
              <p:nvPr/>
            </p:nvSpPr>
            <p:spPr bwMode="auto">
              <a:xfrm>
                <a:off x="2590800" y="4741863"/>
                <a:ext cx="14478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3564" name="TextBox 21"/>
              <p:cNvSpPr txBox="1">
                <a:spLocks noChangeArrowheads="1"/>
              </p:cNvSpPr>
              <p:nvPr/>
            </p:nvSpPr>
            <p:spPr bwMode="auto">
              <a:xfrm>
                <a:off x="4267200" y="4741863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3565" name="TextBox 22"/>
              <p:cNvSpPr txBox="1">
                <a:spLocks noChangeArrowheads="1"/>
              </p:cNvSpPr>
              <p:nvPr/>
            </p:nvSpPr>
            <p:spPr bwMode="auto">
              <a:xfrm>
                <a:off x="5715000" y="4741863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3566" name="TextBox 23"/>
              <p:cNvSpPr txBox="1">
                <a:spLocks noChangeArrowheads="1"/>
              </p:cNvSpPr>
              <p:nvPr/>
            </p:nvSpPr>
            <p:spPr bwMode="auto">
              <a:xfrm>
                <a:off x="7086600" y="4741863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  <p:sp>
            <p:nvSpPr>
              <p:cNvPr id="23567" name="TextBox 10"/>
              <p:cNvSpPr txBox="1">
                <a:spLocks noChangeArrowheads="1"/>
              </p:cNvSpPr>
              <p:nvPr/>
            </p:nvSpPr>
            <p:spPr bwMode="auto">
              <a:xfrm rot="-5400000">
                <a:off x="-404813" y="3633788"/>
                <a:ext cx="20574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b="1"/>
                  <a:t>FPG (mmol/L)</a:t>
                </a:r>
              </a:p>
            </p:txBody>
          </p:sp>
        </p:grpSp>
        <p:pic>
          <p:nvPicPr>
            <p:cNvPr id="23560" name="Picture 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3733800"/>
              <a:ext cx="10953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smtClean="0"/>
              <a:t>The geographical distribution of the estimated mortality rates (deaths/100,000 population) attributable to the cardiometabolic and lifestyle risk factors in Iranian population in 2005, by sex </a:t>
            </a:r>
            <a:r>
              <a:rPr lang="en-US" sz="2000" smtClean="0"/>
              <a:t>	</a:t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3914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/>
              <a:t>Age-standardized mortality rates attributable to selected risk factors in 2005, by region and sex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5603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3E6094-EEAD-4686-B38A-FC40A80197C8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grpSp>
        <p:nvGrpSpPr>
          <p:cNvPr id="25604" name="Group 35"/>
          <p:cNvGrpSpPr>
            <a:grpSpLocks/>
          </p:cNvGrpSpPr>
          <p:nvPr/>
        </p:nvGrpSpPr>
        <p:grpSpPr bwMode="auto">
          <a:xfrm>
            <a:off x="26988" y="914400"/>
            <a:ext cx="9117012" cy="2033588"/>
            <a:chOff x="26988" y="914400"/>
            <a:chExt cx="9117012" cy="2033588"/>
          </a:xfrm>
        </p:grpSpPr>
        <p:grpSp>
          <p:nvGrpSpPr>
            <p:cNvPr id="25627" name="Group 30"/>
            <p:cNvGrpSpPr>
              <a:grpSpLocks/>
            </p:cNvGrpSpPr>
            <p:nvPr/>
          </p:nvGrpSpPr>
          <p:grpSpPr bwMode="auto">
            <a:xfrm>
              <a:off x="26988" y="914400"/>
              <a:ext cx="8888412" cy="2033588"/>
              <a:chOff x="26988" y="914400"/>
              <a:chExt cx="8888412" cy="2033588"/>
            </a:xfrm>
          </p:grpSpPr>
          <p:sp>
            <p:nvSpPr>
              <p:cNvPr id="25629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555624" y="1497012"/>
                <a:ext cx="1905000" cy="739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/>
                  <a:t>SBP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/>
                  <a:t>Age-standardized mortality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/>
                  <a:t>(deaths/100,000)</a:t>
                </a:r>
              </a:p>
            </p:txBody>
          </p:sp>
          <p:pic>
            <p:nvPicPr>
              <p:cNvPr id="25630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143000"/>
                <a:ext cx="7239000" cy="16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1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400" y="1714500"/>
                <a:ext cx="762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32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687638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5633" name="TextBox 14"/>
              <p:cNvSpPr txBox="1">
                <a:spLocks noChangeArrowheads="1"/>
              </p:cNvSpPr>
              <p:nvPr/>
            </p:nvSpPr>
            <p:spPr bwMode="auto">
              <a:xfrm>
                <a:off x="2590800" y="2687638"/>
                <a:ext cx="14478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5634" name="TextBox 15"/>
              <p:cNvSpPr txBox="1">
                <a:spLocks noChangeArrowheads="1"/>
              </p:cNvSpPr>
              <p:nvPr/>
            </p:nvSpPr>
            <p:spPr bwMode="auto">
              <a:xfrm>
                <a:off x="4191000" y="2687638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5635" name="TextBox 16"/>
              <p:cNvSpPr txBox="1">
                <a:spLocks noChangeArrowheads="1"/>
              </p:cNvSpPr>
              <p:nvPr/>
            </p:nvSpPr>
            <p:spPr bwMode="auto">
              <a:xfrm>
                <a:off x="5562600" y="2687638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5636" name="TextBox 17"/>
              <p:cNvSpPr txBox="1">
                <a:spLocks noChangeArrowheads="1"/>
              </p:cNvSpPr>
              <p:nvPr/>
            </p:nvSpPr>
            <p:spPr bwMode="auto">
              <a:xfrm>
                <a:off x="6934200" y="2687638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</p:grpSp>
        <p:pic>
          <p:nvPicPr>
            <p:cNvPr id="25628" name="Picture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1676400"/>
              <a:ext cx="10953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5" name="Group 34"/>
          <p:cNvGrpSpPr>
            <a:grpSpLocks/>
          </p:cNvGrpSpPr>
          <p:nvPr/>
        </p:nvGrpSpPr>
        <p:grpSpPr bwMode="auto">
          <a:xfrm>
            <a:off x="84138" y="2819400"/>
            <a:ext cx="9059862" cy="2057400"/>
            <a:chOff x="84138" y="2819400"/>
            <a:chExt cx="9059862" cy="2057400"/>
          </a:xfrm>
        </p:grpSpPr>
        <p:grpSp>
          <p:nvGrpSpPr>
            <p:cNvPr id="25617" name="Group 29"/>
            <p:cNvGrpSpPr>
              <a:grpSpLocks/>
            </p:cNvGrpSpPr>
            <p:nvPr/>
          </p:nvGrpSpPr>
          <p:grpSpPr bwMode="auto">
            <a:xfrm>
              <a:off x="84138" y="2819400"/>
              <a:ext cx="8907462" cy="2057400"/>
              <a:chOff x="84138" y="2819400"/>
              <a:chExt cx="8907462" cy="2057400"/>
            </a:xfrm>
          </p:grpSpPr>
          <p:pic>
            <p:nvPicPr>
              <p:cNvPr id="25619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3643313"/>
                <a:ext cx="762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0" name="TextBox 28"/>
              <p:cNvSpPr txBox="1">
                <a:spLocks noChangeArrowheads="1"/>
              </p:cNvSpPr>
              <p:nvPr/>
            </p:nvSpPr>
            <p:spPr bwMode="auto">
              <a:xfrm>
                <a:off x="1524000" y="4614863"/>
                <a:ext cx="91440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5621" name="TextBox 29"/>
              <p:cNvSpPr txBox="1">
                <a:spLocks noChangeArrowheads="1"/>
              </p:cNvSpPr>
              <p:nvPr/>
            </p:nvSpPr>
            <p:spPr bwMode="auto">
              <a:xfrm>
                <a:off x="2590800" y="4614863"/>
                <a:ext cx="144780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5622" name="TextBox 30"/>
              <p:cNvSpPr txBox="1">
                <a:spLocks noChangeArrowheads="1"/>
              </p:cNvSpPr>
              <p:nvPr/>
            </p:nvSpPr>
            <p:spPr bwMode="auto">
              <a:xfrm>
                <a:off x="4191000" y="4614863"/>
                <a:ext cx="91440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5623" name="TextBox 31"/>
              <p:cNvSpPr txBox="1">
                <a:spLocks noChangeArrowheads="1"/>
              </p:cNvSpPr>
              <p:nvPr/>
            </p:nvSpPr>
            <p:spPr bwMode="auto">
              <a:xfrm>
                <a:off x="5562600" y="4614863"/>
                <a:ext cx="91440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5624" name="TextBox 32"/>
              <p:cNvSpPr txBox="1">
                <a:spLocks noChangeArrowheads="1"/>
              </p:cNvSpPr>
              <p:nvPr/>
            </p:nvSpPr>
            <p:spPr bwMode="auto">
              <a:xfrm>
                <a:off x="6934200" y="4614863"/>
                <a:ext cx="91440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  <p:sp>
            <p:nvSpPr>
              <p:cNvPr id="25625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499268" y="3402806"/>
                <a:ext cx="1905000" cy="738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/>
                  <a:t>FPG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/>
                  <a:t>Age-standardized mortality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/>
                  <a:t>(deaths/100,000)</a:t>
                </a:r>
              </a:p>
            </p:txBody>
          </p:sp>
          <p:pic>
            <p:nvPicPr>
              <p:cNvPr id="25626" name="Picture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971800"/>
                <a:ext cx="7239000" cy="164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18" name="Picture 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3581400"/>
              <a:ext cx="10953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6" name="Group 33"/>
          <p:cNvGrpSpPr>
            <a:grpSpLocks/>
          </p:cNvGrpSpPr>
          <p:nvPr/>
        </p:nvGrpSpPr>
        <p:grpSpPr bwMode="auto">
          <a:xfrm>
            <a:off x="92075" y="4648200"/>
            <a:ext cx="9051925" cy="2005013"/>
            <a:chOff x="92075" y="4648200"/>
            <a:chExt cx="9051925" cy="2005013"/>
          </a:xfrm>
        </p:grpSpPr>
        <p:grpSp>
          <p:nvGrpSpPr>
            <p:cNvPr id="25607" name="Group 31"/>
            <p:cNvGrpSpPr>
              <a:grpSpLocks/>
            </p:cNvGrpSpPr>
            <p:nvPr/>
          </p:nvGrpSpPr>
          <p:grpSpPr bwMode="auto">
            <a:xfrm>
              <a:off x="92075" y="4648200"/>
              <a:ext cx="8880475" cy="2005013"/>
              <a:chOff x="92075" y="4648200"/>
              <a:chExt cx="8880475" cy="2005013"/>
            </a:xfrm>
          </p:grpSpPr>
          <p:pic>
            <p:nvPicPr>
              <p:cNvPr id="25609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4953000"/>
                <a:ext cx="72390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0550" y="5418138"/>
                <a:ext cx="762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1" name="TextBox 19"/>
              <p:cNvSpPr txBox="1">
                <a:spLocks noChangeArrowheads="1"/>
              </p:cNvSpPr>
              <p:nvPr/>
            </p:nvSpPr>
            <p:spPr bwMode="auto">
              <a:xfrm>
                <a:off x="1504950" y="6391275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5612" name="TextBox 20"/>
              <p:cNvSpPr txBox="1">
                <a:spLocks noChangeArrowheads="1"/>
              </p:cNvSpPr>
              <p:nvPr/>
            </p:nvSpPr>
            <p:spPr bwMode="auto">
              <a:xfrm>
                <a:off x="2590800" y="6391275"/>
                <a:ext cx="14478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5613" name="TextBox 21"/>
              <p:cNvSpPr txBox="1">
                <a:spLocks noChangeArrowheads="1"/>
              </p:cNvSpPr>
              <p:nvPr/>
            </p:nvSpPr>
            <p:spPr bwMode="auto">
              <a:xfrm>
                <a:off x="4248150" y="6391275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5614" name="TextBox 22"/>
              <p:cNvSpPr txBox="1">
                <a:spLocks noChangeArrowheads="1"/>
              </p:cNvSpPr>
              <p:nvPr/>
            </p:nvSpPr>
            <p:spPr bwMode="auto">
              <a:xfrm>
                <a:off x="5619750" y="6391275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5615" name="TextBox 23"/>
              <p:cNvSpPr txBox="1">
                <a:spLocks noChangeArrowheads="1"/>
              </p:cNvSpPr>
              <p:nvPr/>
            </p:nvSpPr>
            <p:spPr bwMode="auto">
              <a:xfrm>
                <a:off x="6934200" y="6391275"/>
                <a:ext cx="914400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  <p:sp>
            <p:nvSpPr>
              <p:cNvPr id="25616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491331" y="5231606"/>
                <a:ext cx="1905000" cy="73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/>
                  <a:t>BMI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/>
                  <a:t>Age-standardized mortality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/>
                  <a:t>(deaths/100,000)</a:t>
                </a:r>
              </a:p>
            </p:txBody>
          </p:sp>
        </p:grpSp>
        <p:pic>
          <p:nvPicPr>
            <p:cNvPr id="25608" name="Picture 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5334000"/>
              <a:ext cx="10953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810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/>
              <a:t>The effects of risk factors on life expectancy in 2005, by region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26627" name="Group 25"/>
          <p:cNvGrpSpPr>
            <a:grpSpLocks/>
          </p:cNvGrpSpPr>
          <p:nvPr/>
        </p:nvGrpSpPr>
        <p:grpSpPr bwMode="auto">
          <a:xfrm>
            <a:off x="71438" y="1295400"/>
            <a:ext cx="8901112" cy="5137150"/>
            <a:chOff x="71438" y="1295400"/>
            <a:chExt cx="8901112" cy="5137150"/>
          </a:xfrm>
        </p:grpSpPr>
        <p:sp>
          <p:nvSpPr>
            <p:cNvPr id="26629" name="TextBox 12"/>
            <p:cNvSpPr txBox="1">
              <a:spLocks noChangeArrowheads="1"/>
            </p:cNvSpPr>
            <p:nvPr/>
          </p:nvSpPr>
          <p:spPr bwMode="auto">
            <a:xfrm rot="-5400000">
              <a:off x="-721518" y="4760118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/>
                <a:t>Female</a:t>
              </a:r>
            </a:p>
            <a:p>
              <a:pPr algn="ctr" eaLnBrk="1" hangingPunct="1"/>
              <a:r>
                <a:rPr lang="en-US" sz="1200" b="1"/>
                <a:t>Life expectancy</a:t>
              </a:r>
            </a:p>
          </p:txBody>
        </p:sp>
        <p:pic>
          <p:nvPicPr>
            <p:cNvPr id="2663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924300"/>
              <a:ext cx="661035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13"/>
            <p:cNvSpPr txBox="1">
              <a:spLocks noChangeArrowheads="1"/>
            </p:cNvSpPr>
            <p:nvPr/>
          </p:nvSpPr>
          <p:spPr bwMode="auto">
            <a:xfrm>
              <a:off x="1066800" y="6172200"/>
              <a:ext cx="9144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b="1"/>
                <a:t>Southeast</a:t>
              </a:r>
            </a:p>
          </p:txBody>
        </p:sp>
        <p:sp>
          <p:nvSpPr>
            <p:cNvPr id="26632" name="TextBox 14"/>
            <p:cNvSpPr txBox="1">
              <a:spLocks noChangeArrowheads="1"/>
            </p:cNvSpPr>
            <p:nvPr/>
          </p:nvSpPr>
          <p:spPr bwMode="auto">
            <a:xfrm>
              <a:off x="2057400" y="6172200"/>
              <a:ext cx="14478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b="1"/>
                <a:t>North-Northeast</a:t>
              </a:r>
            </a:p>
          </p:txBody>
        </p:sp>
        <p:sp>
          <p:nvSpPr>
            <p:cNvPr id="26633" name="TextBox 15"/>
            <p:cNvSpPr txBox="1">
              <a:spLocks noChangeArrowheads="1"/>
            </p:cNvSpPr>
            <p:nvPr/>
          </p:nvSpPr>
          <p:spPr bwMode="auto">
            <a:xfrm>
              <a:off x="3581400" y="6172200"/>
              <a:ext cx="9144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b="1"/>
                <a:t>West</a:t>
              </a:r>
            </a:p>
          </p:txBody>
        </p:sp>
        <p:sp>
          <p:nvSpPr>
            <p:cNvPr id="26634" name="TextBox 16"/>
            <p:cNvSpPr txBox="1">
              <a:spLocks noChangeArrowheads="1"/>
            </p:cNvSpPr>
            <p:nvPr/>
          </p:nvSpPr>
          <p:spPr bwMode="auto">
            <a:xfrm>
              <a:off x="4876800" y="6172200"/>
              <a:ext cx="9144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b="1"/>
                <a:t>Central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6096000" y="6172200"/>
              <a:ext cx="9144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b="1"/>
                <a:t>National</a:t>
              </a:r>
            </a:p>
          </p:txBody>
        </p:sp>
        <p:grpSp>
          <p:nvGrpSpPr>
            <p:cNvPr id="26636" name="Group 24"/>
            <p:cNvGrpSpPr>
              <a:grpSpLocks/>
            </p:cNvGrpSpPr>
            <p:nvPr/>
          </p:nvGrpSpPr>
          <p:grpSpPr bwMode="auto">
            <a:xfrm>
              <a:off x="71438" y="1295400"/>
              <a:ext cx="8901112" cy="2546350"/>
              <a:chOff x="71438" y="1295400"/>
              <a:chExt cx="8901112" cy="2546350"/>
            </a:xfrm>
          </p:grpSpPr>
          <p:sp>
            <p:nvSpPr>
              <p:cNvPr id="26638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-726281" y="2093119"/>
                <a:ext cx="20574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b="1"/>
                  <a:t>Male</a:t>
                </a:r>
              </a:p>
              <a:p>
                <a:pPr algn="ctr" eaLnBrk="1" hangingPunct="1"/>
                <a:r>
                  <a:rPr lang="en-US" sz="1200" b="1"/>
                  <a:t>Life expectancy</a:t>
                </a:r>
              </a:p>
            </p:txBody>
          </p:sp>
          <p:pic>
            <p:nvPicPr>
              <p:cNvPr id="26639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99" y="1295400"/>
                <a:ext cx="6629401" cy="2428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0" name="TextBox 13"/>
              <p:cNvSpPr txBox="1">
                <a:spLocks noChangeArrowheads="1"/>
              </p:cNvSpPr>
              <p:nvPr/>
            </p:nvSpPr>
            <p:spPr bwMode="auto">
              <a:xfrm>
                <a:off x="1066800" y="3581400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Southeast</a:t>
                </a:r>
              </a:p>
            </p:txBody>
          </p:sp>
          <p:sp>
            <p:nvSpPr>
              <p:cNvPr id="26641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3581400"/>
                <a:ext cx="14478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North-Northeast</a:t>
                </a:r>
              </a:p>
            </p:txBody>
          </p:sp>
          <p:sp>
            <p:nvSpPr>
              <p:cNvPr id="26642" name="TextBox 15"/>
              <p:cNvSpPr txBox="1">
                <a:spLocks noChangeArrowheads="1"/>
              </p:cNvSpPr>
              <p:nvPr/>
            </p:nvSpPr>
            <p:spPr bwMode="auto">
              <a:xfrm>
                <a:off x="3581400" y="3581400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West</a:t>
                </a:r>
              </a:p>
            </p:txBody>
          </p:sp>
          <p:sp>
            <p:nvSpPr>
              <p:cNvPr id="26643" name="TextBox 16"/>
              <p:cNvSpPr txBox="1">
                <a:spLocks noChangeArrowheads="1"/>
              </p:cNvSpPr>
              <p:nvPr/>
            </p:nvSpPr>
            <p:spPr bwMode="auto">
              <a:xfrm>
                <a:off x="4876800" y="3581400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Central</a:t>
                </a:r>
              </a:p>
            </p:txBody>
          </p:sp>
          <p:sp>
            <p:nvSpPr>
              <p:cNvPr id="26644" name="TextBox 17"/>
              <p:cNvSpPr txBox="1">
                <a:spLocks noChangeArrowheads="1"/>
              </p:cNvSpPr>
              <p:nvPr/>
            </p:nvSpPr>
            <p:spPr bwMode="auto">
              <a:xfrm>
                <a:off x="6096000" y="3581400"/>
                <a:ext cx="9144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100" b="1"/>
                  <a:t>National</a:t>
                </a:r>
              </a:p>
            </p:txBody>
          </p:sp>
          <p:pic>
            <p:nvPicPr>
              <p:cNvPr id="26645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2286000"/>
                <a:ext cx="1581150" cy="134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4829175"/>
              <a:ext cx="158115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886775-1B0C-4A67-8284-10E4591610D3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Policy implications and future directions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r>
              <a:rPr lang="en-US" sz="1800" b="1" smtClean="0">
                <a:solidFill>
                  <a:srgbClr val="FFFF00"/>
                </a:solidFill>
              </a:rPr>
              <a:t>Risk factors with large burden but no current program to control</a:t>
            </a: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Subnational level policy making</a:t>
            </a:r>
          </a:p>
          <a:p>
            <a:pPr eaLnBrk="1" hangingPunct="1"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Trend of metabolic risk factors at subnational level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Experimental randomization studies by introducing stepwise health interventions</a:t>
            </a: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endParaRPr lang="en-US" sz="1800" b="1" smtClean="0">
              <a:solidFill>
                <a:srgbClr val="FFFF00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36779-429D-459A-93A9-88A34ACA25CD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Acknowledgement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Doctoral committee members: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Dr. </a:t>
            </a:r>
            <a:r>
              <a:rPr lang="en-US" sz="1800" dirty="0" err="1" smtClean="0">
                <a:solidFill>
                  <a:srgbClr val="FFFF00"/>
                </a:solidFill>
              </a:rPr>
              <a:t>Majid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Ezzati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Dr. Christopher Murray 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Dr. Thomas </a:t>
            </a:r>
            <a:r>
              <a:rPr lang="en-US" sz="1800" dirty="0" err="1" smtClean="0">
                <a:solidFill>
                  <a:srgbClr val="FFFF00"/>
                </a:solidFill>
              </a:rPr>
              <a:t>Bossert</a:t>
            </a:r>
            <a:endParaRPr lang="en-US" sz="1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Others: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Goodarz</a:t>
            </a: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Danaei</a:t>
            </a:r>
            <a:endParaRPr lang="en-US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Hengameh</a:t>
            </a: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Namdaritabar</a:t>
            </a:r>
            <a:endParaRPr lang="en-US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Julie Knoll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Rajaratnam</a:t>
            </a:r>
            <a:endParaRPr lang="en-US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Jacob Marcus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Ardeshir</a:t>
            </a: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Khosravi</a:t>
            </a:r>
            <a:endParaRPr lang="en-US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Siamak</a:t>
            </a: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Alikhani</a:t>
            </a:r>
            <a:endParaRPr lang="en-US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Jalal</a:t>
            </a: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Hosseini</a:t>
            </a:r>
            <a:endParaRPr lang="en-US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Kathie </a:t>
            </a:r>
            <a:r>
              <a:rPr lang="en-US" sz="1800" dirty="0" err="1" smtClean="0">
                <a:solidFill>
                  <a:srgbClr val="FFFF00"/>
                </a:solidFill>
                <a:ea typeface="+mn-ea"/>
                <a:cs typeface="+mn-cs"/>
              </a:rPr>
              <a:t>Dionisio</a:t>
            </a:r>
            <a:r>
              <a:rPr lang="en-US" sz="18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4D61A-E8F9-4D4B-B8E9-8422F8B0B10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Questions/ Comments</a:t>
            </a:r>
          </a:p>
        </p:txBody>
      </p:sp>
      <p:sp>
        <p:nvSpPr>
          <p:cNvPr id="29699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3F94E9-AF8F-41EC-86F6-80ECB8418C4F}" type="slidenum">
              <a:rPr lang="en-US" sz="1400"/>
              <a:pPr algn="r" eaLnBrk="1" hangingPunct="1"/>
              <a:t>28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Global epidemiologic transition</a:t>
            </a:r>
            <a:endParaRPr lang="en-US" sz="240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43202E-06A6-4B54-8B5F-EAC37888193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7172" name="TextBox 34"/>
          <p:cNvSpPr txBox="1">
            <a:spLocks noChangeArrowheads="1"/>
          </p:cNvSpPr>
          <p:nvPr/>
        </p:nvSpPr>
        <p:spPr bwMode="auto">
          <a:xfrm>
            <a:off x="0" y="6597650"/>
            <a:ext cx="1576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/>
              <a:t>Lopez et al. </a:t>
            </a:r>
            <a:r>
              <a:rPr lang="en-GB" sz="1000" i="1"/>
              <a:t>Lancet</a:t>
            </a:r>
            <a:r>
              <a:rPr lang="en-GB" sz="1000"/>
              <a:t> 2006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228600" y="1524000"/>
            <a:ext cx="8686800" cy="4724400"/>
            <a:chOff x="381000" y="1524000"/>
            <a:chExt cx="8686800" cy="4724400"/>
          </a:xfrm>
        </p:grpSpPr>
        <p:pic>
          <p:nvPicPr>
            <p:cNvPr id="717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24000"/>
              <a:ext cx="80010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905000"/>
              <a:ext cx="26670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00200"/>
              <a:ext cx="2390775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Age-standardized cardiovascular mortality trends in selected high-income countries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0" y="6477000"/>
            <a:ext cx="2393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Vital registration data from WHO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28600" y="1711325"/>
            <a:ext cx="8686800" cy="3927475"/>
            <a:chOff x="0" y="1711325"/>
            <a:chExt cx="9248775" cy="3927475"/>
          </a:xfrm>
          <a:solidFill>
            <a:schemeClr val="bg1"/>
          </a:solidFill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4295775" y="1711325"/>
            <a:ext cx="4953000" cy="3927475"/>
          </p:xfrm>
          <a:graphic>
            <a:graphicData uri="http://schemas.openxmlformats.org/presentationml/2006/ole">
              <p:oleObj spid="_x0000_s1036" name="Chart" r:id="rId4" imgW="9715500" imgH="6953402" progId="Excel.Sheet.8">
                <p:embed/>
              </p:oleObj>
            </a:graphicData>
          </a:graphic>
        </p:graphicFrame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0" y="1752600"/>
            <a:ext cx="4953000" cy="3886200"/>
          </p:xfrm>
          <a:graphic>
            <a:graphicData uri="http://schemas.openxmlformats.org/presentationml/2006/ole">
              <p:oleObj spid="_x0000_s1037" name="Worksheet" r:id="rId5" imgW="9715500" imgH="6953402" progId="Excel.Sheet.8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200400" y="2009775"/>
              <a:ext cx="838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19975" y="1981200"/>
              <a:ext cx="838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0" y="16002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Male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16002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Female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72000" y="1447800"/>
            <a:ext cx="4495800" cy="2759075"/>
            <a:chOff x="2880" y="912"/>
            <a:chExt cx="2832" cy="1738"/>
          </a:xfrm>
          <a:solidFill>
            <a:schemeClr val="tx2"/>
          </a:solidFill>
        </p:grpSpPr>
        <p:pic>
          <p:nvPicPr>
            <p:cNvPr id="11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922"/>
              <a:ext cx="2832" cy="17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6" y="912"/>
              <a:ext cx="2210" cy="13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72000" y="3960813"/>
            <a:ext cx="4495800" cy="2897187"/>
            <a:chOff x="2880" y="2495"/>
            <a:chExt cx="2832" cy="1825"/>
          </a:xfrm>
          <a:solidFill>
            <a:schemeClr val="tx2"/>
          </a:solidFill>
        </p:grpSpPr>
        <p:pic>
          <p:nvPicPr>
            <p:cNvPr id="1128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2495"/>
              <a:ext cx="2832" cy="1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8" y="2496"/>
              <a:ext cx="2208" cy="14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1447800"/>
            <a:ext cx="4343400" cy="2743200"/>
            <a:chOff x="77514" y="1447800"/>
            <a:chExt cx="4418286" cy="2743200"/>
          </a:xfrm>
          <a:solidFill>
            <a:schemeClr val="tx2"/>
          </a:solidFill>
        </p:grpSpPr>
        <p:pic>
          <p:nvPicPr>
            <p:cNvPr id="1128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514" y="1447800"/>
              <a:ext cx="4418286" cy="274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2652" y="1447800"/>
              <a:ext cx="3488121" cy="2133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b="1" smtClean="0"/>
              <a:t>Regional SBP trends</a:t>
            </a:r>
            <a:endParaRPr lang="en-US" sz="2400" b="1" smtClean="0">
              <a:solidFill>
                <a:srgbClr val="FF0000"/>
              </a:solidFill>
            </a:endParaRPr>
          </a:p>
        </p:txBody>
      </p:sp>
      <p:sp>
        <p:nvSpPr>
          <p:cNvPr id="81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000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F0C30-AFCF-4347-B797-02BFA01E609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33400" y="3962400"/>
            <a:ext cx="4419600" cy="2787650"/>
            <a:chOff x="0" y="3962400"/>
            <a:chExt cx="4495800" cy="2787868"/>
          </a:xfrm>
          <a:solidFill>
            <a:schemeClr val="tx2"/>
          </a:solidFill>
        </p:grpSpPr>
        <p:pic>
          <p:nvPicPr>
            <p:cNvPr id="112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07068"/>
              <a:ext cx="4495800" cy="274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0576" y="3962400"/>
              <a:ext cx="3520966" cy="22570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2219325" y="1752600"/>
            <a:ext cx="141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b="1"/>
              <a:t>North America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2209800" y="4191000"/>
            <a:ext cx="141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b="1"/>
              <a:t>North America</a:t>
            </a:r>
          </a:p>
        </p:txBody>
      </p:sp>
      <p:sp>
        <p:nvSpPr>
          <p:cNvPr id="8202" name="TextBox 40"/>
          <p:cNvSpPr txBox="1">
            <a:spLocks noChangeArrowheads="1"/>
          </p:cNvSpPr>
          <p:nvPr/>
        </p:nvSpPr>
        <p:spPr bwMode="auto">
          <a:xfrm rot="-5400000">
            <a:off x="-192087" y="2170112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Male</a:t>
            </a:r>
          </a:p>
        </p:txBody>
      </p:sp>
      <p:sp>
        <p:nvSpPr>
          <p:cNvPr id="8203" name="TextBox 42"/>
          <p:cNvSpPr txBox="1">
            <a:spLocks noChangeArrowheads="1"/>
          </p:cNvSpPr>
          <p:nvPr/>
        </p:nvSpPr>
        <p:spPr bwMode="auto">
          <a:xfrm rot="-5400000">
            <a:off x="-192087" y="4684712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Female</a:t>
            </a:r>
          </a:p>
        </p:txBody>
      </p:sp>
      <p:sp>
        <p:nvSpPr>
          <p:cNvPr id="8204" name="TextBox 10"/>
          <p:cNvSpPr txBox="1">
            <a:spLocks noChangeArrowheads="1"/>
          </p:cNvSpPr>
          <p:nvPr/>
        </p:nvSpPr>
        <p:spPr bwMode="auto">
          <a:xfrm>
            <a:off x="5743575" y="4267200"/>
            <a:ext cx="260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/>
              <a:t>North Africa and Middle East</a:t>
            </a:r>
          </a:p>
        </p:txBody>
      </p:sp>
      <p:sp>
        <p:nvSpPr>
          <p:cNvPr id="8205" name="TextBox 34"/>
          <p:cNvSpPr txBox="1">
            <a:spLocks noChangeArrowheads="1"/>
          </p:cNvSpPr>
          <p:nvPr/>
        </p:nvSpPr>
        <p:spPr bwMode="auto">
          <a:xfrm>
            <a:off x="0" y="6597650"/>
            <a:ext cx="1668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/>
              <a:t>Danaei et al. Lancet 2011 </a:t>
            </a:r>
          </a:p>
        </p:txBody>
      </p:sp>
      <p:sp>
        <p:nvSpPr>
          <p:cNvPr id="8206" name="TextBox 10"/>
          <p:cNvSpPr txBox="1">
            <a:spLocks noChangeArrowheads="1"/>
          </p:cNvSpPr>
          <p:nvPr/>
        </p:nvSpPr>
        <p:spPr bwMode="auto">
          <a:xfrm>
            <a:off x="5895975" y="1676400"/>
            <a:ext cx="260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/>
              <a:t>North Africa and Middle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Placeholder 6"/>
          <p:cNvSpPr>
            <a:spLocks noGrp="1"/>
          </p:cNvSpPr>
          <p:nvPr>
            <p:ph type="body" sz="quarter" idx="4294967295"/>
          </p:nvPr>
        </p:nvSpPr>
        <p:spPr>
          <a:xfrm rot="16200000">
            <a:off x="-259556" y="2447131"/>
            <a:ext cx="1066800" cy="395288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en-US" sz="1200" b="1" smtClean="0"/>
              <a:t>Male</a:t>
            </a:r>
          </a:p>
        </p:txBody>
      </p:sp>
      <p:sp>
        <p:nvSpPr>
          <p:cNvPr id="10243" name="TextBox 13"/>
          <p:cNvSpPr txBox="1">
            <a:spLocks noChangeArrowheads="1"/>
          </p:cNvSpPr>
          <p:nvPr/>
        </p:nvSpPr>
        <p:spPr bwMode="auto">
          <a:xfrm rot="-5400000">
            <a:off x="-281781" y="4679156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 </a:t>
            </a:r>
            <a:r>
              <a:rPr lang="en-US" sz="1200" b="1" dirty="0">
                <a:latin typeface="+mn-lt"/>
              </a:rPr>
              <a:t>Female</a:t>
            </a: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685800" y="228600"/>
            <a:ext cx="830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/>
              <a:t>TC, BMI and SBP trends in Iran between 1980 and 2008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0" name="Text Placeholder 6"/>
          <p:cNvSpPr>
            <a:spLocks/>
          </p:cNvSpPr>
          <p:nvPr/>
        </p:nvSpPr>
        <p:spPr bwMode="auto">
          <a:xfrm>
            <a:off x="1676400" y="1598613"/>
            <a:ext cx="1066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en-US" sz="1200" b="1"/>
              <a:t>TC</a:t>
            </a:r>
          </a:p>
        </p:txBody>
      </p:sp>
      <p:sp>
        <p:nvSpPr>
          <p:cNvPr id="2061" name="Text Placeholder 6"/>
          <p:cNvSpPr>
            <a:spLocks/>
          </p:cNvSpPr>
          <p:nvPr/>
        </p:nvSpPr>
        <p:spPr bwMode="auto">
          <a:xfrm>
            <a:off x="4114800" y="1598613"/>
            <a:ext cx="1066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en-US" sz="1200" b="1"/>
              <a:t>BMI</a:t>
            </a:r>
          </a:p>
        </p:txBody>
      </p:sp>
      <p:sp>
        <p:nvSpPr>
          <p:cNvPr id="2062" name="Text Placeholder 6"/>
          <p:cNvSpPr>
            <a:spLocks/>
          </p:cNvSpPr>
          <p:nvPr/>
        </p:nvSpPr>
        <p:spPr bwMode="auto">
          <a:xfrm>
            <a:off x="6858000" y="1598613"/>
            <a:ext cx="1066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en-US" sz="1200" b="1"/>
              <a:t>SBP</a:t>
            </a:r>
          </a:p>
        </p:txBody>
      </p:sp>
      <p:sp>
        <p:nvSpPr>
          <p:cNvPr id="2063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A09E5-205D-41C1-BE0C-727AD3434BF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064" name="TextBox 34"/>
          <p:cNvSpPr txBox="1">
            <a:spLocks noChangeArrowheads="1"/>
          </p:cNvSpPr>
          <p:nvPr/>
        </p:nvSpPr>
        <p:spPr bwMode="auto">
          <a:xfrm>
            <a:off x="0" y="6597650"/>
            <a:ext cx="4935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/>
              <a:t>Farzadfar et al. </a:t>
            </a:r>
            <a:r>
              <a:rPr lang="en-GB" sz="1000" i="1"/>
              <a:t>Lancet </a:t>
            </a:r>
            <a:r>
              <a:rPr lang="en-GB" sz="1000"/>
              <a:t>2011, Finucane et al. Lancet 2011, Danaei et al. Lancet 2011 </a:t>
            </a:r>
          </a:p>
        </p:txBody>
      </p:sp>
      <p:grpSp>
        <p:nvGrpSpPr>
          <p:cNvPr id="2065" name="Group 42"/>
          <p:cNvGrpSpPr>
            <a:grpSpLocks/>
          </p:cNvGrpSpPr>
          <p:nvPr/>
        </p:nvGrpSpPr>
        <p:grpSpPr bwMode="auto">
          <a:xfrm>
            <a:off x="762000" y="3990975"/>
            <a:ext cx="2743200" cy="1952625"/>
            <a:chOff x="480" y="2514"/>
            <a:chExt cx="1728" cy="1230"/>
          </a:xfrm>
        </p:grpSpPr>
        <p:graphicFrame>
          <p:nvGraphicFramePr>
            <p:cNvPr id="2055" name="Object 41"/>
            <p:cNvGraphicFramePr>
              <a:graphicFrameLocks noChangeAspect="1"/>
            </p:cNvGraphicFramePr>
            <p:nvPr/>
          </p:nvGraphicFramePr>
          <p:xfrm>
            <a:off x="480" y="2514"/>
            <a:ext cx="1728" cy="1230"/>
          </p:xfrm>
          <a:graphic>
            <a:graphicData uri="http://schemas.openxmlformats.org/presentationml/2006/ole">
              <p:oleObj spid="_x0000_s2077" name="Chart" r:id="rId3" imgW="2743200" imgH="1952625" progId="Excel.Sheet.8">
                <p:embed/>
              </p:oleObj>
            </a:graphicData>
          </a:graphic>
        </p:graphicFrame>
        <p:sp>
          <p:nvSpPr>
            <p:cNvPr id="2076" name="Rectangle 25"/>
            <p:cNvSpPr>
              <a:spLocks noChangeArrowheads="1"/>
            </p:cNvSpPr>
            <p:nvPr/>
          </p:nvSpPr>
          <p:spPr bwMode="auto">
            <a:xfrm>
              <a:off x="1920" y="3072"/>
              <a:ext cx="144" cy="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6" name="Group 38"/>
          <p:cNvGrpSpPr>
            <a:grpSpLocks/>
          </p:cNvGrpSpPr>
          <p:nvPr/>
        </p:nvGrpSpPr>
        <p:grpSpPr bwMode="auto">
          <a:xfrm>
            <a:off x="3505200" y="3990975"/>
            <a:ext cx="2743200" cy="1952625"/>
            <a:chOff x="2208" y="2514"/>
            <a:chExt cx="1728" cy="1230"/>
          </a:xfrm>
        </p:grpSpPr>
        <p:graphicFrame>
          <p:nvGraphicFramePr>
            <p:cNvPr id="2054" name="Object 37"/>
            <p:cNvGraphicFramePr>
              <a:graphicFrameLocks noChangeAspect="1"/>
            </p:cNvGraphicFramePr>
            <p:nvPr/>
          </p:nvGraphicFramePr>
          <p:xfrm>
            <a:off x="2208" y="2514"/>
            <a:ext cx="1728" cy="1230"/>
          </p:xfrm>
          <a:graphic>
            <a:graphicData uri="http://schemas.openxmlformats.org/presentationml/2006/ole">
              <p:oleObj spid="_x0000_s2078" name="Chart" r:id="rId4" imgW="2743200" imgH="1952625" progId="Excel.Sheet.8">
                <p:embed/>
              </p:oleObj>
            </a:graphicData>
          </a:graphic>
        </p:graphicFrame>
        <p:sp>
          <p:nvSpPr>
            <p:cNvPr id="2075" name="Rectangle 26"/>
            <p:cNvSpPr>
              <a:spLocks noChangeArrowheads="1"/>
            </p:cNvSpPr>
            <p:nvPr/>
          </p:nvSpPr>
          <p:spPr bwMode="auto">
            <a:xfrm>
              <a:off x="3648" y="2928"/>
              <a:ext cx="1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7" name="Group 36"/>
          <p:cNvGrpSpPr>
            <a:grpSpLocks/>
          </p:cNvGrpSpPr>
          <p:nvPr/>
        </p:nvGrpSpPr>
        <p:grpSpPr bwMode="auto">
          <a:xfrm>
            <a:off x="3505200" y="1905000"/>
            <a:ext cx="2743200" cy="1952625"/>
            <a:chOff x="2208" y="1200"/>
            <a:chExt cx="1728" cy="1230"/>
          </a:xfrm>
        </p:grpSpPr>
        <p:graphicFrame>
          <p:nvGraphicFramePr>
            <p:cNvPr id="2053" name="Object 35"/>
            <p:cNvGraphicFramePr>
              <a:graphicFrameLocks noChangeAspect="1"/>
            </p:cNvGraphicFramePr>
            <p:nvPr/>
          </p:nvGraphicFramePr>
          <p:xfrm>
            <a:off x="2208" y="1200"/>
            <a:ext cx="1728" cy="1230"/>
          </p:xfrm>
          <a:graphic>
            <a:graphicData uri="http://schemas.openxmlformats.org/presentationml/2006/ole">
              <p:oleObj spid="_x0000_s2079" name="Chart" r:id="rId5" imgW="2743200" imgH="1952625" progId="Excel.Sheet.8">
                <p:embed/>
              </p:oleObj>
            </a:graphicData>
          </a:graphic>
        </p:graphicFrame>
        <p:sp>
          <p:nvSpPr>
            <p:cNvPr id="2074" name="Rectangle 27"/>
            <p:cNvSpPr>
              <a:spLocks noChangeArrowheads="1"/>
            </p:cNvSpPr>
            <p:nvPr/>
          </p:nvSpPr>
          <p:spPr bwMode="auto">
            <a:xfrm>
              <a:off x="3734" y="1710"/>
              <a:ext cx="14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8" name="Group 30"/>
          <p:cNvGrpSpPr>
            <a:grpSpLocks/>
          </p:cNvGrpSpPr>
          <p:nvPr/>
        </p:nvGrpSpPr>
        <p:grpSpPr bwMode="auto">
          <a:xfrm>
            <a:off x="6248400" y="1905000"/>
            <a:ext cx="2743200" cy="1952625"/>
            <a:chOff x="3936" y="1200"/>
            <a:chExt cx="1728" cy="1230"/>
          </a:xfrm>
        </p:grpSpPr>
        <p:graphicFrame>
          <p:nvGraphicFramePr>
            <p:cNvPr id="2052" name="Object 29"/>
            <p:cNvGraphicFramePr>
              <a:graphicFrameLocks noChangeAspect="1"/>
            </p:cNvGraphicFramePr>
            <p:nvPr/>
          </p:nvGraphicFramePr>
          <p:xfrm>
            <a:off x="3936" y="1200"/>
            <a:ext cx="1728" cy="1230"/>
          </p:xfrm>
          <a:graphic>
            <a:graphicData uri="http://schemas.openxmlformats.org/presentationml/2006/ole">
              <p:oleObj spid="_x0000_s2080" name="Chart" r:id="rId6" imgW="2743200" imgH="1952625" progId="Excel.Sheet.8">
                <p:embed/>
              </p:oleObj>
            </a:graphicData>
          </a:graphic>
        </p:graphicFrame>
        <p:sp>
          <p:nvSpPr>
            <p:cNvPr id="2073" name="Rectangle 28"/>
            <p:cNvSpPr>
              <a:spLocks noChangeArrowheads="1"/>
            </p:cNvSpPr>
            <p:nvPr/>
          </p:nvSpPr>
          <p:spPr bwMode="auto">
            <a:xfrm>
              <a:off x="5376" y="1834"/>
              <a:ext cx="14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9" name="Group 40"/>
          <p:cNvGrpSpPr>
            <a:grpSpLocks/>
          </p:cNvGrpSpPr>
          <p:nvPr/>
        </p:nvGrpSpPr>
        <p:grpSpPr bwMode="auto">
          <a:xfrm>
            <a:off x="762000" y="1905000"/>
            <a:ext cx="2743200" cy="1952625"/>
            <a:chOff x="480" y="1200"/>
            <a:chExt cx="1728" cy="1230"/>
          </a:xfrm>
        </p:grpSpPr>
        <p:graphicFrame>
          <p:nvGraphicFramePr>
            <p:cNvPr id="2051" name="Object 39"/>
            <p:cNvGraphicFramePr>
              <a:graphicFrameLocks noChangeAspect="1"/>
            </p:cNvGraphicFramePr>
            <p:nvPr/>
          </p:nvGraphicFramePr>
          <p:xfrm>
            <a:off x="480" y="1200"/>
            <a:ext cx="1728" cy="1230"/>
          </p:xfrm>
          <a:graphic>
            <a:graphicData uri="http://schemas.openxmlformats.org/presentationml/2006/ole">
              <p:oleObj spid="_x0000_s2081" name="Chart" r:id="rId7" imgW="2743200" imgH="1952625" progId="Excel.Sheet.8">
                <p:embed/>
              </p:oleObj>
            </a:graphicData>
          </a:graphic>
        </p:graphicFrame>
        <p:sp>
          <p:nvSpPr>
            <p:cNvPr id="2072" name="Rectangle 36"/>
            <p:cNvSpPr>
              <a:spLocks noChangeArrowheads="1"/>
            </p:cNvSpPr>
            <p:nvPr/>
          </p:nvSpPr>
          <p:spPr bwMode="auto">
            <a:xfrm>
              <a:off x="1920" y="1842"/>
              <a:ext cx="192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0" name="Group 34"/>
          <p:cNvGrpSpPr>
            <a:grpSpLocks/>
          </p:cNvGrpSpPr>
          <p:nvPr/>
        </p:nvGrpSpPr>
        <p:grpSpPr bwMode="auto">
          <a:xfrm>
            <a:off x="6248400" y="3962400"/>
            <a:ext cx="2743200" cy="1952625"/>
            <a:chOff x="3936" y="2496"/>
            <a:chExt cx="1728" cy="1230"/>
          </a:xfrm>
        </p:grpSpPr>
        <p:graphicFrame>
          <p:nvGraphicFramePr>
            <p:cNvPr id="2050" name="Object 33"/>
            <p:cNvGraphicFramePr>
              <a:graphicFrameLocks noChangeAspect="1"/>
            </p:cNvGraphicFramePr>
            <p:nvPr/>
          </p:nvGraphicFramePr>
          <p:xfrm>
            <a:off x="3936" y="2496"/>
            <a:ext cx="1728" cy="1230"/>
          </p:xfrm>
          <a:graphic>
            <a:graphicData uri="http://schemas.openxmlformats.org/presentationml/2006/ole">
              <p:oleObj spid="_x0000_s2082" name="Chart" r:id="rId8" imgW="2743200" imgH="1952625" progId="">
                <p:embed/>
              </p:oleObj>
            </a:graphicData>
          </a:graphic>
        </p:graphicFrame>
        <p:sp>
          <p:nvSpPr>
            <p:cNvPr id="2071" name="Rectangle 42"/>
            <p:cNvSpPr>
              <a:spLocks noChangeArrowheads="1"/>
            </p:cNvSpPr>
            <p:nvPr/>
          </p:nvSpPr>
          <p:spPr bwMode="auto">
            <a:xfrm>
              <a:off x="5458" y="3264"/>
              <a:ext cx="96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Risk factors in the analysis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smtClean="0">
                <a:solidFill>
                  <a:srgbClr val="FFFF00"/>
                </a:solidFill>
              </a:rPr>
              <a:t>Systolic blood pressure (SBP)</a:t>
            </a: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Body mass index (BMI)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Fasting plasma glucose (FPG)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Total cholesterol (TC)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Smoking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3BF40-975F-452A-99AC-E98812BE97F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7053DB-1426-4850-8C8A-308128D17938}" type="slidenum">
              <a:rPr lang="en-US" sz="1400"/>
              <a:pPr algn="r" eaLnBrk="1" hangingPunct="1"/>
              <a:t>8</a:t>
            </a:fld>
            <a:endParaRPr 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Data sources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Risk factor exposure: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FF00"/>
                </a:solidFill>
              </a:rPr>
              <a:t>             </a:t>
            </a:r>
            <a:r>
              <a:rPr lang="en-US" sz="1600" smtClean="0">
                <a:solidFill>
                  <a:srgbClr val="FFFF00"/>
                </a:solidFill>
              </a:rPr>
              <a:t>Non-communicable diseases surveillance survey (2005)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Relative risk: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US CRA  (Danaei et al 2009)</a:t>
            </a:r>
          </a:p>
          <a:p>
            <a:pPr lvl="2" eaLnBrk="1" hangingPunct="1">
              <a:buFontTx/>
              <a:buNone/>
            </a:pPr>
            <a:r>
              <a:rPr lang="en-GB" sz="1600" smtClean="0">
                <a:solidFill>
                  <a:srgbClr val="FFFF00"/>
                </a:solidFill>
              </a:rPr>
              <a:t>Law 2003 </a:t>
            </a:r>
          </a:p>
          <a:p>
            <a:pPr lvl="2" eaLnBrk="1" hangingPunct="1">
              <a:buFontTx/>
              <a:buNone/>
            </a:pPr>
            <a:r>
              <a:rPr lang="en-GB" sz="1600" smtClean="0">
                <a:solidFill>
                  <a:srgbClr val="FFFF00"/>
                </a:solidFill>
              </a:rPr>
              <a:t>PSC 2007</a:t>
            </a:r>
            <a:endParaRPr lang="en-US" sz="1600" smtClean="0">
              <a:solidFill>
                <a:srgbClr val="FFFF00"/>
              </a:solidFill>
            </a:endParaRPr>
          </a:p>
          <a:p>
            <a:pPr lvl="4" eaLnBrk="1" hangingPunct="1">
              <a:buFontTx/>
              <a:buNone/>
            </a:pPr>
            <a:endParaRPr lang="en-US" sz="16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Mortality :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Iranian death registration system (2005 and 2006)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Demographic and Health Survey (2000)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Census data (2006)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solidFill>
                  <a:srgbClr val="FFFF00"/>
                </a:solidFill>
              </a:rPr>
              <a:t>Review of hospital medical records (2005)</a:t>
            </a: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589938-9BF8-4CC3-90FD-1A5807C1A2DB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 Non-communicable diseases surveillance Survey 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Adults aged 15-64 years (25-64 for blood samples)</a:t>
            </a:r>
          </a:p>
          <a:p>
            <a:pPr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Multilevel systematic cluster sampling </a:t>
            </a:r>
          </a:p>
          <a:p>
            <a:pPr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Questionnaire, physical measurements, lab measurements</a:t>
            </a:r>
          </a:p>
          <a:p>
            <a:pPr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1800" b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A sample of 89,400 individuals (50,200 samples for lab data)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F89BAF-271A-41A0-A9BA-4F0AD98D3F16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On-screen Show (4:3)</PresentationFormat>
  <Paragraphs>299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Chart</vt:lpstr>
      <vt:lpstr>Worksheet</vt:lpstr>
      <vt:lpstr>National and subnational mortality effects of major metabolic risk factors and smoking in Iran:  an approach to priority setting in Iran’s health system </vt:lpstr>
      <vt:lpstr>Outline</vt:lpstr>
      <vt:lpstr>Global epidemiologic transition</vt:lpstr>
      <vt:lpstr>Age-standardized cardiovascular mortality trends in selected high-income countries</vt:lpstr>
      <vt:lpstr>Regional SBP trends</vt:lpstr>
      <vt:lpstr>Slide 6</vt:lpstr>
      <vt:lpstr>Risk factors in the analysis</vt:lpstr>
      <vt:lpstr>Data sources</vt:lpstr>
      <vt:lpstr> Non-communicable diseases surveillance Survey </vt:lpstr>
      <vt:lpstr>Analytical framework</vt:lpstr>
      <vt:lpstr>Slide 11</vt:lpstr>
      <vt:lpstr>Analyses</vt:lpstr>
      <vt:lpstr>Slide 13</vt:lpstr>
      <vt:lpstr>Slide 14</vt:lpstr>
      <vt:lpstr>Analyses</vt:lpstr>
      <vt:lpstr>Slide 16</vt:lpstr>
      <vt:lpstr>Smoking Impact Ratio</vt:lpstr>
      <vt:lpstr>Analyses</vt:lpstr>
      <vt:lpstr>Slide 19</vt:lpstr>
      <vt:lpstr>Analyses</vt:lpstr>
      <vt:lpstr>Analysis regions</vt:lpstr>
      <vt:lpstr>Slide 22</vt:lpstr>
      <vt:lpstr> The geographical distribution of the estimated mortality rates (deaths/100,000 population) attributable to the cardiometabolic and lifestyle risk factors in Iranian population in 2005, by sex   </vt:lpstr>
      <vt:lpstr>Slide 24</vt:lpstr>
      <vt:lpstr>Slide 25</vt:lpstr>
      <vt:lpstr>Policy implications and future directions</vt:lpstr>
      <vt:lpstr>Acknowledgement </vt:lpstr>
      <vt:lpstr>Questions/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and subnational mortality effects of major metabolic risk factors and smoking in Iran:  an approach to priority setting in Iran’s health system</dc:title>
  <dc:creator>Dr.Azizi</dc:creator>
  <cp:lastModifiedBy>PARAND</cp:lastModifiedBy>
  <cp:revision>1</cp:revision>
  <dcterms:modified xsi:type="dcterms:W3CDTF">2013-02-26T06:47:22Z</dcterms:modified>
</cp:coreProperties>
</file>