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6" r:id="rId7"/>
    <p:sldId id="265" r:id="rId8"/>
    <p:sldId id="404" r:id="rId9"/>
    <p:sldId id="405" r:id="rId10"/>
    <p:sldId id="406" r:id="rId11"/>
    <p:sldId id="268" r:id="rId12"/>
    <p:sldId id="270" r:id="rId13"/>
    <p:sldId id="271" r:id="rId14"/>
    <p:sldId id="272" r:id="rId15"/>
    <p:sldId id="273" r:id="rId16"/>
    <p:sldId id="274"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4" r:id="rId30"/>
    <p:sldId id="292" r:id="rId31"/>
    <p:sldId id="295" r:id="rId32"/>
    <p:sldId id="296" r:id="rId33"/>
    <p:sldId id="297" r:id="rId34"/>
    <p:sldId id="299" r:id="rId35"/>
    <p:sldId id="300" r:id="rId36"/>
    <p:sldId id="403" r:id="rId37"/>
    <p:sldId id="303" r:id="rId38"/>
    <p:sldId id="314" r:id="rId39"/>
    <p:sldId id="315" r:id="rId40"/>
    <p:sldId id="316" r:id="rId41"/>
    <p:sldId id="317" r:id="rId42"/>
    <p:sldId id="318" r:id="rId43"/>
    <p:sldId id="319" r:id="rId44"/>
    <p:sldId id="320" r:id="rId45"/>
    <p:sldId id="301" r:id="rId46"/>
    <p:sldId id="304" r:id="rId47"/>
    <p:sldId id="306" r:id="rId48"/>
    <p:sldId id="321" r:id="rId49"/>
    <p:sldId id="279" r:id="rId50"/>
    <p:sldId id="324" r:id="rId51"/>
    <p:sldId id="325" r:id="rId52"/>
    <p:sldId id="326" r:id="rId53"/>
    <p:sldId id="327" r:id="rId54"/>
    <p:sldId id="328" r:id="rId55"/>
    <p:sldId id="329" r:id="rId56"/>
    <p:sldId id="330" r:id="rId57"/>
    <p:sldId id="323" r:id="rId58"/>
    <p:sldId id="331" r:id="rId59"/>
    <p:sldId id="332" r:id="rId60"/>
    <p:sldId id="333" r:id="rId61"/>
    <p:sldId id="334" r:id="rId62"/>
    <p:sldId id="335" r:id="rId63"/>
    <p:sldId id="337" r:id="rId64"/>
    <p:sldId id="408" r:id="rId65"/>
    <p:sldId id="409" r:id="rId66"/>
    <p:sldId id="410" r:id="rId67"/>
    <p:sldId id="411" r:id="rId68"/>
    <p:sldId id="412" r:id="rId69"/>
    <p:sldId id="413" r:id="rId70"/>
    <p:sldId id="336" r:id="rId71"/>
    <p:sldId id="338" r:id="rId72"/>
    <p:sldId id="340" r:id="rId73"/>
    <p:sldId id="341" r:id="rId74"/>
    <p:sldId id="342" r:id="rId75"/>
    <p:sldId id="277" r:id="rId76"/>
    <p:sldId id="343" r:id="rId77"/>
    <p:sldId id="344" r:id="rId78"/>
    <p:sldId id="345" r:id="rId79"/>
    <p:sldId id="346" r:id="rId80"/>
    <p:sldId id="347" r:id="rId81"/>
    <p:sldId id="348" r:id="rId82"/>
    <p:sldId id="349" r:id="rId83"/>
    <p:sldId id="350" r:id="rId84"/>
    <p:sldId id="351" r:id="rId85"/>
    <p:sldId id="352" r:id="rId86"/>
    <p:sldId id="366" r:id="rId87"/>
    <p:sldId id="367" r:id="rId88"/>
    <p:sldId id="368" r:id="rId89"/>
    <p:sldId id="369" r:id="rId90"/>
    <p:sldId id="370" r:id="rId91"/>
    <p:sldId id="371" r:id="rId92"/>
    <p:sldId id="373" r:id="rId93"/>
    <p:sldId id="374" r:id="rId94"/>
    <p:sldId id="375" r:id="rId95"/>
    <p:sldId id="376" r:id="rId96"/>
    <p:sldId id="377" r:id="rId97"/>
    <p:sldId id="354" r:id="rId98"/>
    <p:sldId id="353" r:id="rId99"/>
    <p:sldId id="355" r:id="rId100"/>
    <p:sldId id="356" r:id="rId101"/>
    <p:sldId id="357" r:id="rId102"/>
    <p:sldId id="358" r:id="rId103"/>
    <p:sldId id="359" r:id="rId104"/>
    <p:sldId id="362" r:id="rId105"/>
    <p:sldId id="380" r:id="rId106"/>
    <p:sldId id="363" r:id="rId107"/>
    <p:sldId id="378" r:id="rId108"/>
    <p:sldId id="379" r:id="rId109"/>
    <p:sldId id="361" r:id="rId110"/>
    <p:sldId id="402" r:id="rId111"/>
    <p:sldId id="381" r:id="rId112"/>
    <p:sldId id="382" r:id="rId113"/>
    <p:sldId id="383" r:id="rId114"/>
    <p:sldId id="360" r:id="rId115"/>
    <p:sldId id="384" r:id="rId116"/>
    <p:sldId id="386" r:id="rId117"/>
    <p:sldId id="401" r:id="rId118"/>
    <p:sldId id="387" r:id="rId119"/>
    <p:sldId id="388"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F72D"/>
    <a:srgbClr val="4BEF35"/>
    <a:srgbClr val="66FFFF"/>
    <a:srgbClr val="CCFFFF"/>
    <a:srgbClr val="00FFFF"/>
    <a:srgbClr val="33CCCC"/>
    <a:srgbClr val="2D9B25"/>
    <a:srgbClr val="009999"/>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A9B580-1454-4AFC-9756-1687F1E246EB}"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81FE4-F72D-4617-8D68-A2901CFDA2F5}" type="slidenum">
              <a:rPr lang="en-US" smtClean="0"/>
              <a:t>‹#›</a:t>
            </a:fld>
            <a:endParaRPr lang="en-US"/>
          </a:p>
        </p:txBody>
      </p:sp>
    </p:spTree>
    <p:extLst>
      <p:ext uri="{BB962C8B-B14F-4D97-AF65-F5344CB8AC3E}">
        <p14:creationId xmlns:p14="http://schemas.microsoft.com/office/powerpoint/2010/main" val="289023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9B580-1454-4AFC-9756-1687F1E246EB}"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81FE4-F72D-4617-8D68-A2901CFDA2F5}" type="slidenum">
              <a:rPr lang="en-US" smtClean="0"/>
              <a:t>‹#›</a:t>
            </a:fld>
            <a:endParaRPr lang="en-US"/>
          </a:p>
        </p:txBody>
      </p:sp>
    </p:spTree>
    <p:extLst>
      <p:ext uri="{BB962C8B-B14F-4D97-AF65-F5344CB8AC3E}">
        <p14:creationId xmlns:p14="http://schemas.microsoft.com/office/powerpoint/2010/main" val="136286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9B580-1454-4AFC-9756-1687F1E246EB}"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81FE4-F72D-4617-8D68-A2901CFDA2F5}" type="slidenum">
              <a:rPr lang="en-US" smtClean="0"/>
              <a:t>‹#›</a:t>
            </a:fld>
            <a:endParaRPr lang="en-US"/>
          </a:p>
        </p:txBody>
      </p:sp>
    </p:spTree>
    <p:extLst>
      <p:ext uri="{BB962C8B-B14F-4D97-AF65-F5344CB8AC3E}">
        <p14:creationId xmlns:p14="http://schemas.microsoft.com/office/powerpoint/2010/main" val="525993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9B580-1454-4AFC-9756-1687F1E246EB}"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81FE4-F72D-4617-8D68-A2901CFDA2F5}" type="slidenum">
              <a:rPr lang="en-US" smtClean="0"/>
              <a:t>‹#›</a:t>
            </a:fld>
            <a:endParaRPr lang="en-US"/>
          </a:p>
        </p:txBody>
      </p:sp>
    </p:spTree>
    <p:extLst>
      <p:ext uri="{BB962C8B-B14F-4D97-AF65-F5344CB8AC3E}">
        <p14:creationId xmlns:p14="http://schemas.microsoft.com/office/powerpoint/2010/main" val="5248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A9B580-1454-4AFC-9756-1687F1E246EB}"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81FE4-F72D-4617-8D68-A2901CFDA2F5}" type="slidenum">
              <a:rPr lang="en-US" smtClean="0"/>
              <a:t>‹#›</a:t>
            </a:fld>
            <a:endParaRPr lang="en-US"/>
          </a:p>
        </p:txBody>
      </p:sp>
    </p:spTree>
    <p:extLst>
      <p:ext uri="{BB962C8B-B14F-4D97-AF65-F5344CB8AC3E}">
        <p14:creationId xmlns:p14="http://schemas.microsoft.com/office/powerpoint/2010/main" val="318771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A9B580-1454-4AFC-9756-1687F1E246EB}"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81FE4-F72D-4617-8D68-A2901CFDA2F5}" type="slidenum">
              <a:rPr lang="en-US" smtClean="0"/>
              <a:t>‹#›</a:t>
            </a:fld>
            <a:endParaRPr lang="en-US"/>
          </a:p>
        </p:txBody>
      </p:sp>
    </p:spTree>
    <p:extLst>
      <p:ext uri="{BB962C8B-B14F-4D97-AF65-F5344CB8AC3E}">
        <p14:creationId xmlns:p14="http://schemas.microsoft.com/office/powerpoint/2010/main" val="297219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A9B580-1454-4AFC-9756-1687F1E246EB}" type="datetimeFigureOut">
              <a:rPr lang="en-US" smtClean="0"/>
              <a:t>9/23/2018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A81FE4-F72D-4617-8D68-A2901CFDA2F5}" type="slidenum">
              <a:rPr lang="en-US" smtClean="0"/>
              <a:t>‹#›</a:t>
            </a:fld>
            <a:endParaRPr lang="en-US"/>
          </a:p>
        </p:txBody>
      </p:sp>
    </p:spTree>
    <p:extLst>
      <p:ext uri="{BB962C8B-B14F-4D97-AF65-F5344CB8AC3E}">
        <p14:creationId xmlns:p14="http://schemas.microsoft.com/office/powerpoint/2010/main" val="344820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A9B580-1454-4AFC-9756-1687F1E246EB}" type="datetimeFigureOut">
              <a:rPr lang="en-US" smtClean="0"/>
              <a:t>9/23/2018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A81FE4-F72D-4617-8D68-A2901CFDA2F5}" type="slidenum">
              <a:rPr lang="en-US" smtClean="0"/>
              <a:t>‹#›</a:t>
            </a:fld>
            <a:endParaRPr lang="en-US"/>
          </a:p>
        </p:txBody>
      </p:sp>
    </p:spTree>
    <p:extLst>
      <p:ext uri="{BB962C8B-B14F-4D97-AF65-F5344CB8AC3E}">
        <p14:creationId xmlns:p14="http://schemas.microsoft.com/office/powerpoint/2010/main" val="65318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9B580-1454-4AFC-9756-1687F1E246EB}" type="datetimeFigureOut">
              <a:rPr lang="en-US" smtClean="0"/>
              <a:t>9/23/2018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A81FE4-F72D-4617-8D68-A2901CFDA2F5}" type="slidenum">
              <a:rPr lang="en-US" smtClean="0"/>
              <a:t>‹#›</a:t>
            </a:fld>
            <a:endParaRPr lang="en-US"/>
          </a:p>
        </p:txBody>
      </p:sp>
    </p:spTree>
    <p:extLst>
      <p:ext uri="{BB962C8B-B14F-4D97-AF65-F5344CB8AC3E}">
        <p14:creationId xmlns:p14="http://schemas.microsoft.com/office/powerpoint/2010/main" val="85064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9B580-1454-4AFC-9756-1687F1E246EB}"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81FE4-F72D-4617-8D68-A2901CFDA2F5}" type="slidenum">
              <a:rPr lang="en-US" smtClean="0"/>
              <a:t>‹#›</a:t>
            </a:fld>
            <a:endParaRPr lang="en-US"/>
          </a:p>
        </p:txBody>
      </p:sp>
    </p:spTree>
    <p:extLst>
      <p:ext uri="{BB962C8B-B14F-4D97-AF65-F5344CB8AC3E}">
        <p14:creationId xmlns:p14="http://schemas.microsoft.com/office/powerpoint/2010/main" val="172677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9B580-1454-4AFC-9756-1687F1E246EB}"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81FE4-F72D-4617-8D68-A2901CFDA2F5}" type="slidenum">
              <a:rPr lang="en-US" smtClean="0"/>
              <a:t>‹#›</a:t>
            </a:fld>
            <a:endParaRPr lang="en-US"/>
          </a:p>
        </p:txBody>
      </p:sp>
    </p:spTree>
    <p:extLst>
      <p:ext uri="{BB962C8B-B14F-4D97-AF65-F5344CB8AC3E}">
        <p14:creationId xmlns:p14="http://schemas.microsoft.com/office/powerpoint/2010/main" val="192237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9B580-1454-4AFC-9756-1687F1E246EB}" type="datetimeFigureOut">
              <a:rPr lang="en-US" smtClean="0"/>
              <a:t>9/23/2018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81FE4-F72D-4617-8D68-A2901CFDA2F5}" type="slidenum">
              <a:rPr lang="en-US" smtClean="0"/>
              <a:t>‹#›</a:t>
            </a:fld>
            <a:endParaRPr lang="en-US"/>
          </a:p>
        </p:txBody>
      </p:sp>
    </p:spTree>
    <p:extLst>
      <p:ext uri="{BB962C8B-B14F-4D97-AF65-F5344CB8AC3E}">
        <p14:creationId xmlns:p14="http://schemas.microsoft.com/office/powerpoint/2010/main" val="162281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3834" y="717452"/>
            <a:ext cx="3498165" cy="2560320"/>
          </a:xfrm>
        </p:spPr>
      </p:pic>
      <p:pic>
        <p:nvPicPr>
          <p:cNvPr id="4" name="Picture 3"/>
          <p:cNvPicPr>
            <a:picLocks noChangeAspect="1"/>
          </p:cNvPicPr>
          <p:nvPr/>
        </p:nvPicPr>
        <p:blipFill>
          <a:blip r:embed="rId3"/>
          <a:stretch>
            <a:fillRect/>
          </a:stretch>
        </p:blipFill>
        <p:spPr>
          <a:xfrm>
            <a:off x="423202" y="222706"/>
            <a:ext cx="10019714" cy="3491165"/>
          </a:xfrm>
          <a:prstGeom prst="rect">
            <a:avLst/>
          </a:prstGeom>
        </p:spPr>
      </p:pic>
      <p:sp>
        <p:nvSpPr>
          <p:cNvPr id="2" name="Title 1"/>
          <p:cNvSpPr>
            <a:spLocks noGrp="1"/>
          </p:cNvSpPr>
          <p:nvPr>
            <p:ph type="title"/>
          </p:nvPr>
        </p:nvSpPr>
        <p:spPr>
          <a:xfrm>
            <a:off x="3784208" y="4904869"/>
            <a:ext cx="4909625" cy="919156"/>
          </a:xfrm>
          <a:solidFill>
            <a:srgbClr val="009999"/>
          </a:solidFill>
        </p:spPr>
        <p:txBody>
          <a:bodyPr>
            <a:normAutofit/>
          </a:bodyPr>
          <a:lstStyle/>
          <a:p>
            <a:pPr algn="ctr"/>
            <a:r>
              <a:rPr lang="en-US" sz="2400" dirty="0" smtClean="0">
                <a:solidFill>
                  <a:schemeClr val="bg1"/>
                </a:solidFill>
                <a:latin typeface="Aparajita" panose="020B0604020202020204" pitchFamily="34" charset="0"/>
                <a:cs typeface="Aparajita" panose="020B0604020202020204" pitchFamily="34" charset="0"/>
              </a:rPr>
              <a:t>Presented by:</a:t>
            </a:r>
            <a:br>
              <a:rPr lang="en-US" sz="2400" dirty="0" smtClean="0">
                <a:solidFill>
                  <a:schemeClr val="bg1"/>
                </a:solidFill>
                <a:latin typeface="Aparajita" panose="020B0604020202020204" pitchFamily="34" charset="0"/>
                <a:cs typeface="Aparajita" panose="020B0604020202020204" pitchFamily="34" charset="0"/>
              </a:rPr>
            </a:br>
            <a:r>
              <a:rPr lang="en-US" sz="2400" dirty="0" err="1" smtClean="0">
                <a:solidFill>
                  <a:schemeClr val="bg1"/>
                </a:solidFill>
                <a:latin typeface="Aparajita" panose="020B0604020202020204" pitchFamily="34" charset="0"/>
                <a:cs typeface="Aparajita" panose="020B0604020202020204" pitchFamily="34" charset="0"/>
              </a:rPr>
              <a:t>Dr</a:t>
            </a:r>
            <a:r>
              <a:rPr lang="en-US" sz="2400" dirty="0" smtClean="0">
                <a:solidFill>
                  <a:schemeClr val="bg1"/>
                </a:solidFill>
                <a:latin typeface="Aparajita" panose="020B0604020202020204" pitchFamily="34" charset="0"/>
                <a:cs typeface="Aparajita" panose="020B0604020202020204" pitchFamily="34" charset="0"/>
              </a:rPr>
              <a:t> </a:t>
            </a:r>
            <a:r>
              <a:rPr lang="en-US" sz="2400" dirty="0" err="1" smtClean="0">
                <a:solidFill>
                  <a:schemeClr val="bg1"/>
                </a:solidFill>
                <a:latin typeface="Aparajita" panose="020B0604020202020204" pitchFamily="34" charset="0"/>
                <a:cs typeface="Aparajita" panose="020B0604020202020204" pitchFamily="34" charset="0"/>
              </a:rPr>
              <a:t>Batoul</a:t>
            </a:r>
            <a:r>
              <a:rPr lang="en-US" sz="2400" dirty="0" smtClean="0">
                <a:solidFill>
                  <a:schemeClr val="bg1"/>
                </a:solidFill>
                <a:latin typeface="Aparajita" panose="020B0604020202020204" pitchFamily="34" charset="0"/>
                <a:cs typeface="Aparajita" panose="020B0604020202020204" pitchFamily="34" charset="0"/>
              </a:rPr>
              <a:t> </a:t>
            </a:r>
            <a:r>
              <a:rPr lang="en-US" sz="2400" dirty="0" err="1" smtClean="0">
                <a:solidFill>
                  <a:schemeClr val="bg1"/>
                </a:solidFill>
                <a:latin typeface="Aparajita" panose="020B0604020202020204" pitchFamily="34" charset="0"/>
                <a:cs typeface="Aparajita" panose="020B0604020202020204" pitchFamily="34" charset="0"/>
              </a:rPr>
              <a:t>Birjandi</a:t>
            </a:r>
            <a:endParaRPr lang="en-US" sz="2400" dirty="0">
              <a:solidFill>
                <a:schemeClr val="bg1"/>
              </a:solidFill>
              <a:latin typeface="Aparajita" panose="020B0604020202020204" pitchFamily="34" charset="0"/>
              <a:cs typeface="Aparajita" panose="020B0604020202020204" pitchFamily="34" charset="0"/>
            </a:endParaRPr>
          </a:p>
        </p:txBody>
      </p:sp>
      <p:sp>
        <p:nvSpPr>
          <p:cNvPr id="5" name="Rounded Rectangle 4"/>
          <p:cNvSpPr/>
          <p:nvPr/>
        </p:nvSpPr>
        <p:spPr>
          <a:xfrm>
            <a:off x="2382789" y="3958866"/>
            <a:ext cx="6283106" cy="3505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Department </a:t>
            </a:r>
            <a:r>
              <a:rPr lang="en-US" sz="1600" dirty="0"/>
              <a:t>of Obstetrics and Gynecology, University of </a:t>
            </a:r>
            <a:r>
              <a:rPr lang="en-US" sz="1600" dirty="0" smtClean="0"/>
              <a:t>Oklahoma,2018 </a:t>
            </a:r>
            <a:endParaRPr lang="en-US" sz="1600" b="1" i="1" dirty="0"/>
          </a:p>
        </p:txBody>
      </p:sp>
    </p:spTree>
    <p:extLst>
      <p:ext uri="{BB962C8B-B14F-4D97-AF65-F5344CB8AC3E}">
        <p14:creationId xmlns:p14="http://schemas.microsoft.com/office/powerpoint/2010/main" val="3182488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812" y="801858"/>
            <a:ext cx="11535508" cy="2152357"/>
          </a:xfrm>
          <a:prstGeom prst="rect">
            <a:avLst/>
          </a:prstGeom>
        </p:spPr>
      </p:pic>
      <p:pic>
        <p:nvPicPr>
          <p:cNvPr id="3" name="Picture 2"/>
          <p:cNvPicPr>
            <a:picLocks noChangeAspect="1"/>
          </p:cNvPicPr>
          <p:nvPr/>
        </p:nvPicPr>
        <p:blipFill>
          <a:blip r:embed="rId3"/>
          <a:stretch>
            <a:fillRect/>
          </a:stretch>
        </p:blipFill>
        <p:spPr>
          <a:xfrm>
            <a:off x="168812" y="3584477"/>
            <a:ext cx="11535508" cy="1944126"/>
          </a:xfrm>
          <a:prstGeom prst="rect">
            <a:avLst/>
          </a:prstGeom>
        </p:spPr>
      </p:pic>
      <p:sp>
        <p:nvSpPr>
          <p:cNvPr id="4" name="Rounded Rectangle 3"/>
          <p:cNvSpPr/>
          <p:nvPr/>
        </p:nvSpPr>
        <p:spPr>
          <a:xfrm>
            <a:off x="168812" y="422030"/>
            <a:ext cx="2152357" cy="75965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7030A0"/>
                </a:solidFill>
              </a:rPr>
              <a:t>Pregestational</a:t>
            </a:r>
            <a:endParaRPr lang="en-US" sz="2400" dirty="0">
              <a:solidFill>
                <a:srgbClr val="7030A0"/>
              </a:solidFill>
            </a:endParaRPr>
          </a:p>
        </p:txBody>
      </p:sp>
      <p:sp>
        <p:nvSpPr>
          <p:cNvPr id="5" name="Rounded Rectangle 4"/>
          <p:cNvSpPr/>
          <p:nvPr/>
        </p:nvSpPr>
        <p:spPr>
          <a:xfrm>
            <a:off x="168812" y="3334043"/>
            <a:ext cx="1997613" cy="703385"/>
          </a:xfrm>
          <a:prstGeom prst="roundRect">
            <a:avLst/>
          </a:prstGeom>
          <a:solidFill>
            <a:srgbClr val="FFD8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7030A0"/>
                </a:solidFill>
              </a:rPr>
              <a:t>Gestational</a:t>
            </a:r>
            <a:endParaRPr lang="en-US" sz="2400" dirty="0">
              <a:solidFill>
                <a:srgbClr val="7030A0"/>
              </a:solidFill>
            </a:endParaRPr>
          </a:p>
        </p:txBody>
      </p:sp>
    </p:spTree>
    <p:extLst>
      <p:ext uri="{BB962C8B-B14F-4D97-AF65-F5344CB8AC3E}">
        <p14:creationId xmlns:p14="http://schemas.microsoft.com/office/powerpoint/2010/main" val="323501725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5415" y="506437"/>
            <a:ext cx="10494499" cy="5106571"/>
          </a:xfrm>
          <a:prstGeom prst="rect">
            <a:avLst/>
          </a:prstGeom>
        </p:spPr>
      </p:pic>
      <p:sp>
        <p:nvSpPr>
          <p:cNvPr id="3" name="Rounded Rectangle 2"/>
          <p:cNvSpPr/>
          <p:nvPr/>
        </p:nvSpPr>
        <p:spPr>
          <a:xfrm>
            <a:off x="1378634" y="2700997"/>
            <a:ext cx="10016197" cy="393895"/>
          </a:xfrm>
          <a:prstGeom prst="round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378634" y="3094892"/>
            <a:ext cx="10016197" cy="351693"/>
          </a:xfrm>
          <a:prstGeom prst="round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78634" y="3446585"/>
            <a:ext cx="10016197" cy="323557"/>
          </a:xfrm>
          <a:prstGeom prst="roundRect">
            <a:avLst/>
          </a:prstGeom>
          <a:solidFill>
            <a:srgbClr val="0070C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378634" y="4164037"/>
            <a:ext cx="10016197" cy="323557"/>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378634" y="4895557"/>
            <a:ext cx="10016197" cy="478301"/>
          </a:xfrm>
          <a:prstGeom prst="roundRect">
            <a:avLst/>
          </a:prstGeom>
          <a:solidFill>
            <a:srgbClr val="0070C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8115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6432" y="98474"/>
            <a:ext cx="9833316" cy="6759526"/>
          </a:xfrm>
          <a:prstGeom prst="rect">
            <a:avLst/>
          </a:prstGeom>
        </p:spPr>
      </p:pic>
    </p:spTree>
    <p:extLst>
      <p:ext uri="{BB962C8B-B14F-4D97-AF65-F5344CB8AC3E}">
        <p14:creationId xmlns:p14="http://schemas.microsoft.com/office/powerpoint/2010/main" val="38046395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78634" y="1533378"/>
            <a:ext cx="9959926" cy="35450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u="sng" dirty="0" smtClean="0">
                <a:solidFill>
                  <a:srgbClr val="FFFF00"/>
                </a:solidFill>
                <a:latin typeface="Aparajita" panose="020B0604020202020204" pitchFamily="34" charset="0"/>
                <a:cs typeface="Aparajita" panose="020B0604020202020204" pitchFamily="34" charset="0"/>
              </a:rPr>
              <a:t>Conclusions</a:t>
            </a:r>
          </a:p>
          <a:p>
            <a:pPr algn="just"/>
            <a:endParaRPr lang="en-US" sz="3200" i="1" u="sng" dirty="0">
              <a:solidFill>
                <a:srgbClr val="FFFF00"/>
              </a:solidFill>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Ø"/>
            </a:pPr>
            <a:r>
              <a:rPr lang="en-US" sz="2400" dirty="0" smtClean="0">
                <a:latin typeface="Aparajita" panose="020B0604020202020204" pitchFamily="34" charset="0"/>
                <a:cs typeface="Aparajita" panose="020B0604020202020204" pitchFamily="34" charset="0"/>
              </a:rPr>
              <a:t>There is association </a:t>
            </a:r>
            <a:r>
              <a:rPr lang="en-US" sz="2400" dirty="0">
                <a:latin typeface="Aparajita" panose="020B0604020202020204" pitchFamily="34" charset="0"/>
                <a:cs typeface="Aparajita" panose="020B0604020202020204" pitchFamily="34" charset="0"/>
              </a:rPr>
              <a:t>between </a:t>
            </a:r>
            <a:r>
              <a:rPr lang="en-US" sz="2400" dirty="0" smtClean="0">
                <a:latin typeface="Aparajita" panose="020B0604020202020204" pitchFamily="34" charset="0"/>
                <a:cs typeface="Aparajita" panose="020B0604020202020204" pitchFamily="34" charset="0"/>
              </a:rPr>
              <a:t>glyburide (compared with </a:t>
            </a:r>
            <a:r>
              <a:rPr lang="en-US" sz="2400" dirty="0">
                <a:latin typeface="Aparajita" panose="020B0604020202020204" pitchFamily="34" charset="0"/>
                <a:cs typeface="Aparajita" panose="020B0604020202020204" pitchFamily="34" charset="0"/>
              </a:rPr>
              <a:t>insulin) and elevated risk of NICU </a:t>
            </a:r>
            <a:r>
              <a:rPr lang="en-US" sz="2400" dirty="0" smtClean="0">
                <a:latin typeface="Aparajita" panose="020B0604020202020204" pitchFamily="34" charset="0"/>
                <a:cs typeface="Aparajita" panose="020B0604020202020204" pitchFamily="34" charset="0"/>
              </a:rPr>
              <a:t>admission, neonatal </a:t>
            </a:r>
            <a:r>
              <a:rPr lang="en-US" sz="2400" dirty="0">
                <a:latin typeface="Aparajita" panose="020B0604020202020204" pitchFamily="34" charset="0"/>
                <a:cs typeface="Aparajita" panose="020B0604020202020204" pitchFamily="34" charset="0"/>
              </a:rPr>
              <a:t>hypoglycemia, respiratory distress, birth </a:t>
            </a:r>
            <a:r>
              <a:rPr lang="en-US" sz="2400" dirty="0" smtClean="0">
                <a:latin typeface="Aparajita" panose="020B0604020202020204" pitchFamily="34" charset="0"/>
                <a:cs typeface="Aparajita" panose="020B0604020202020204" pitchFamily="34" charset="0"/>
              </a:rPr>
              <a:t>injury, and </a:t>
            </a:r>
            <a:r>
              <a:rPr lang="en-US" sz="2400" dirty="0">
                <a:latin typeface="Aparajita" panose="020B0604020202020204" pitchFamily="34" charset="0"/>
                <a:cs typeface="Aparajita" panose="020B0604020202020204" pitchFamily="34" charset="0"/>
              </a:rPr>
              <a:t>large for gestational age </a:t>
            </a:r>
            <a:r>
              <a:rPr lang="en-US" sz="2400" dirty="0" smtClean="0">
                <a:latin typeface="Aparajita" panose="020B0604020202020204" pitchFamily="34" charset="0"/>
                <a:cs typeface="Aparajita" panose="020B0604020202020204" pitchFamily="34" charset="0"/>
              </a:rPr>
              <a:t>in women with </a:t>
            </a:r>
            <a:r>
              <a:rPr lang="en-US" sz="2400" dirty="0">
                <a:latin typeface="Aparajita" panose="020B0604020202020204" pitchFamily="34" charset="0"/>
                <a:cs typeface="Aparajita" panose="020B0604020202020204" pitchFamily="34" charset="0"/>
              </a:rPr>
              <a:t>GDM. </a:t>
            </a:r>
            <a:endParaRPr lang="en-US" sz="2400" dirty="0" smtClean="0">
              <a:latin typeface="Aparajita" panose="020B0604020202020204" pitchFamily="34" charset="0"/>
              <a:cs typeface="Aparajita" panose="020B0604020202020204" pitchFamily="34" charset="0"/>
            </a:endParaRPr>
          </a:p>
        </p:txBody>
      </p:sp>
      <p:sp>
        <p:nvSpPr>
          <p:cNvPr id="3" name="Explosion 1 2"/>
          <p:cNvSpPr/>
          <p:nvPr/>
        </p:nvSpPr>
        <p:spPr>
          <a:xfrm rot="685774">
            <a:off x="203498" y="628055"/>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3032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478302"/>
            <a:ext cx="10515600" cy="759656"/>
          </a:xfrm>
          <a:solidFill>
            <a:srgbClr val="33CCCC"/>
          </a:solidFill>
        </p:spPr>
        <p:txBody>
          <a:bodyPr>
            <a:normAutofit/>
          </a:bodyPr>
          <a:lstStyle/>
          <a:p>
            <a:r>
              <a:rPr lang="en-US" sz="4000" b="1" i="1" dirty="0" smtClean="0">
                <a:solidFill>
                  <a:schemeClr val="bg1"/>
                </a:solidFill>
              </a:rPr>
              <a:t>Agenda</a:t>
            </a:r>
            <a:endParaRPr lang="en-US" sz="4000" b="1" i="1" dirty="0">
              <a:solidFill>
                <a:schemeClr val="bg1"/>
              </a:solidFill>
            </a:endParaRPr>
          </a:p>
        </p:txBody>
      </p:sp>
      <p:sp>
        <p:nvSpPr>
          <p:cNvPr id="3" name="Content Placeholder 2"/>
          <p:cNvSpPr>
            <a:spLocks noGrp="1"/>
          </p:cNvSpPr>
          <p:nvPr>
            <p:ph idx="1"/>
          </p:nvPr>
        </p:nvSpPr>
        <p:spPr>
          <a:xfrm>
            <a:off x="838200" y="1533379"/>
            <a:ext cx="10515600" cy="4797083"/>
          </a:xfrm>
        </p:spPr>
        <p:txBody>
          <a:bodyPr>
            <a:normAutofit/>
          </a:bodyPr>
          <a:lstStyle/>
          <a:p>
            <a:pPr marL="0" indent="0">
              <a:buNone/>
            </a:pPr>
            <a:endParaRPr lang="en-US" dirty="0" smtClean="0"/>
          </a:p>
          <a:p>
            <a:r>
              <a:rPr lang="en-US" dirty="0" smtClean="0"/>
              <a:t> </a:t>
            </a:r>
            <a:r>
              <a:rPr lang="en-US" b="1" dirty="0" smtClean="0"/>
              <a:t>Introduction </a:t>
            </a:r>
          </a:p>
          <a:p>
            <a:r>
              <a:rPr lang="en-US" b="1" dirty="0" smtClean="0"/>
              <a:t>Cares (Preconception/during pregnancy/ post partum)</a:t>
            </a:r>
          </a:p>
          <a:p>
            <a:r>
              <a:rPr lang="en-US" b="1" dirty="0" smtClean="0"/>
              <a:t>Insulin</a:t>
            </a:r>
          </a:p>
          <a:p>
            <a:r>
              <a:rPr lang="en-US" b="1" dirty="0" smtClean="0"/>
              <a:t>Metformin</a:t>
            </a:r>
          </a:p>
          <a:p>
            <a:r>
              <a:rPr lang="en-US" b="1" dirty="0" smtClean="0"/>
              <a:t>Glyburide</a:t>
            </a:r>
          </a:p>
          <a:p>
            <a:r>
              <a:rPr lang="en-US" b="1" dirty="0" smtClean="0">
                <a:solidFill>
                  <a:srgbClr val="33CCCC"/>
                </a:solidFill>
              </a:rPr>
              <a:t>Glyburide versus metformin</a:t>
            </a:r>
          </a:p>
          <a:p>
            <a:r>
              <a:rPr lang="en-US" b="1" dirty="0" smtClean="0"/>
              <a:t>Alternate oral agents</a:t>
            </a:r>
          </a:p>
          <a:p>
            <a:r>
              <a:rPr lang="en-US" b="1" dirty="0" smtClean="0"/>
              <a:t>Conclusions</a:t>
            </a:r>
          </a:p>
          <a:p>
            <a:endParaRPr lang="en-US" b="1" dirty="0" smtClean="0"/>
          </a:p>
          <a:p>
            <a:endParaRPr lang="en-US" b="1" dirty="0" smtClean="0"/>
          </a:p>
          <a:p>
            <a:endParaRPr lang="en-US" b="1" dirty="0" smtClean="0"/>
          </a:p>
          <a:p>
            <a:endParaRPr lang="en-US" dirty="0" smtClean="0"/>
          </a:p>
          <a:p>
            <a:pPr algn="ctr"/>
            <a:endParaRPr lang="en-US" b="1" dirty="0" smtClean="0"/>
          </a:p>
          <a:p>
            <a:endParaRPr lang="en-US" dirty="0"/>
          </a:p>
        </p:txBody>
      </p:sp>
    </p:spTree>
    <p:extLst>
      <p:ext uri="{BB962C8B-B14F-4D97-AF65-F5344CB8AC3E}">
        <p14:creationId xmlns:p14="http://schemas.microsoft.com/office/powerpoint/2010/main" val="286812259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3916" y="209285"/>
            <a:ext cx="9191625" cy="3617127"/>
          </a:xfrm>
          <a:prstGeom prst="rect">
            <a:avLst/>
          </a:prstGeom>
        </p:spPr>
      </p:pic>
      <p:sp>
        <p:nvSpPr>
          <p:cNvPr id="3" name="Rectangle 2"/>
          <p:cNvSpPr/>
          <p:nvPr/>
        </p:nvSpPr>
        <p:spPr>
          <a:xfrm>
            <a:off x="5669279" y="3244334"/>
            <a:ext cx="4966261" cy="369332"/>
          </a:xfrm>
          <a:prstGeom prst="rect">
            <a:avLst/>
          </a:prstGeom>
        </p:spPr>
        <p:txBody>
          <a:bodyPr wrap="square">
            <a:spAutoFit/>
          </a:bodyPr>
          <a:lstStyle/>
          <a:p>
            <a:r>
              <a:rPr lang="en-US" dirty="0">
                <a:solidFill>
                  <a:schemeClr val="accent1">
                    <a:lumMod val="75000"/>
                  </a:schemeClr>
                </a:solidFill>
                <a:latin typeface="AdvOT96952d75.I"/>
              </a:rPr>
              <a:t>© 2017 by the American Diabetes Association</a:t>
            </a:r>
            <a:r>
              <a:rPr lang="en-US" dirty="0">
                <a:solidFill>
                  <a:srgbClr val="33CCCC"/>
                </a:solidFill>
                <a:latin typeface="AdvOT96952d75.I"/>
              </a:rPr>
              <a:t>.</a:t>
            </a:r>
            <a:endParaRPr lang="en-US" dirty="0">
              <a:solidFill>
                <a:srgbClr val="33CCCC"/>
              </a:solidFill>
            </a:endParaRPr>
          </a:p>
        </p:txBody>
      </p:sp>
      <p:sp>
        <p:nvSpPr>
          <p:cNvPr id="4" name="Rounded Rectangle 3"/>
          <p:cNvSpPr/>
          <p:nvPr/>
        </p:nvSpPr>
        <p:spPr>
          <a:xfrm>
            <a:off x="3024554" y="4121834"/>
            <a:ext cx="6485206" cy="2335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prospective randomized controlled </a:t>
            </a:r>
            <a:r>
              <a:rPr lang="en-US" dirty="0" smtClean="0"/>
              <a:t>study</a:t>
            </a:r>
          </a:p>
          <a:p>
            <a:pPr marL="285750" indent="-285750">
              <a:buFont typeface="Wingdings" panose="05000000000000000000" pitchFamily="2" charset="2"/>
              <a:buChar char="§"/>
            </a:pPr>
            <a:r>
              <a:rPr lang="en-US" dirty="0"/>
              <a:t>GDM at 13–33 weeks </a:t>
            </a:r>
            <a:r>
              <a:rPr lang="en-US" dirty="0" smtClean="0"/>
              <a:t>gestation</a:t>
            </a:r>
          </a:p>
          <a:p>
            <a:pPr marL="285750" indent="-285750">
              <a:buFont typeface="Wingdings" panose="05000000000000000000" pitchFamily="2" charset="2"/>
              <a:buChar char="§"/>
            </a:pPr>
            <a:r>
              <a:rPr lang="en-US" dirty="0"/>
              <a:t>Glyburide </a:t>
            </a:r>
            <a:r>
              <a:rPr lang="en-US" dirty="0" smtClean="0"/>
              <a:t>in </a:t>
            </a:r>
            <a:r>
              <a:rPr lang="en-US" dirty="0"/>
              <a:t>53 patients and metformin in 51.</a:t>
            </a:r>
          </a:p>
        </p:txBody>
      </p:sp>
    </p:spTree>
    <p:extLst>
      <p:ext uri="{BB962C8B-B14F-4D97-AF65-F5344CB8AC3E}">
        <p14:creationId xmlns:p14="http://schemas.microsoft.com/office/powerpoint/2010/main" val="131518738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9555" y="128790"/>
            <a:ext cx="9259910" cy="6619740"/>
          </a:xfrm>
          <a:prstGeom prst="rect">
            <a:avLst/>
          </a:prstGeom>
        </p:spPr>
      </p:pic>
    </p:spTree>
    <p:extLst>
      <p:ext uri="{BB962C8B-B14F-4D97-AF65-F5344CB8AC3E}">
        <p14:creationId xmlns:p14="http://schemas.microsoft.com/office/powerpoint/2010/main" val="320298197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7268" y="520505"/>
            <a:ext cx="6457071" cy="5219114"/>
          </a:xfrm>
          <a:prstGeom prst="rect">
            <a:avLst/>
          </a:prstGeom>
        </p:spPr>
      </p:pic>
    </p:spTree>
    <p:extLst>
      <p:ext uri="{BB962C8B-B14F-4D97-AF65-F5344CB8AC3E}">
        <p14:creationId xmlns:p14="http://schemas.microsoft.com/office/powerpoint/2010/main" val="31094610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7268" y="0"/>
            <a:ext cx="6682154" cy="6858000"/>
          </a:xfrm>
          <a:prstGeom prst="rect">
            <a:avLst/>
          </a:prstGeom>
        </p:spPr>
      </p:pic>
      <p:sp>
        <p:nvSpPr>
          <p:cNvPr id="3" name="Rounded Rectangle 2"/>
          <p:cNvSpPr/>
          <p:nvPr/>
        </p:nvSpPr>
        <p:spPr>
          <a:xfrm>
            <a:off x="2757268" y="5422006"/>
            <a:ext cx="6579915" cy="206062"/>
          </a:xfrm>
          <a:prstGeom prst="round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86030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8973" y="1"/>
            <a:ext cx="9101796" cy="6858000"/>
          </a:xfrm>
          <a:prstGeom prst="rect">
            <a:avLst/>
          </a:prstGeom>
        </p:spPr>
      </p:pic>
    </p:spTree>
    <p:extLst>
      <p:ext uri="{BB962C8B-B14F-4D97-AF65-F5344CB8AC3E}">
        <p14:creationId xmlns:p14="http://schemas.microsoft.com/office/powerpoint/2010/main" val="247705788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rot="685774">
            <a:off x="616526" y="1106358"/>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64898" y="2011680"/>
            <a:ext cx="7315200" cy="305268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FFFF00"/>
                </a:solidFill>
              </a:rPr>
              <a:t>CONCLUSIONS:</a:t>
            </a:r>
          </a:p>
          <a:p>
            <a:endParaRPr lang="en-US" dirty="0"/>
          </a:p>
          <a:p>
            <a:r>
              <a:rPr lang="en-US" dirty="0" smtClean="0"/>
              <a:t>In this randomized controlled trial, both treatments were similar in their efficacy and safety.</a:t>
            </a:r>
            <a:endParaRPr lang="en-US" dirty="0"/>
          </a:p>
        </p:txBody>
      </p:sp>
    </p:spTree>
    <p:extLst>
      <p:ext uri="{BB962C8B-B14F-4D97-AF65-F5344CB8AC3E}">
        <p14:creationId xmlns:p14="http://schemas.microsoft.com/office/powerpoint/2010/main" val="3662340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98806" y="407963"/>
            <a:ext cx="5880295" cy="618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506437"/>
            <a:ext cx="5683348" cy="418514"/>
          </a:xfrm>
          <a:solidFill>
            <a:srgbClr val="C00000">
              <a:alpha val="68000"/>
            </a:srgbClr>
          </a:solidFill>
        </p:spPr>
        <p:txBody>
          <a:bodyPr>
            <a:noAutofit/>
          </a:bodyPr>
          <a:lstStyle/>
          <a:p>
            <a:r>
              <a:rPr lang="en-US" sz="2800" i="1" dirty="0">
                <a:solidFill>
                  <a:schemeClr val="bg1"/>
                </a:solidFill>
                <a:latin typeface="+mn-lt"/>
              </a:rPr>
              <a:t>Lifestyle modifications </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097280" y="1252025"/>
            <a:ext cx="9846945" cy="4332849"/>
          </a:xfrm>
          <a:prstGeom prst="rect">
            <a:avLst/>
          </a:prstGeom>
        </p:spPr>
      </p:pic>
    </p:spTree>
    <p:extLst>
      <p:ext uri="{BB962C8B-B14F-4D97-AF65-F5344CB8AC3E}">
        <p14:creationId xmlns:p14="http://schemas.microsoft.com/office/powerpoint/2010/main" val="121947828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478302"/>
            <a:ext cx="10515600" cy="759656"/>
          </a:xfrm>
          <a:solidFill>
            <a:srgbClr val="33CCCC"/>
          </a:solidFill>
        </p:spPr>
        <p:txBody>
          <a:bodyPr>
            <a:normAutofit/>
          </a:bodyPr>
          <a:lstStyle/>
          <a:p>
            <a:r>
              <a:rPr lang="en-US" sz="4000" b="1" i="1" dirty="0" smtClean="0">
                <a:solidFill>
                  <a:schemeClr val="bg1"/>
                </a:solidFill>
              </a:rPr>
              <a:t>Agenda</a:t>
            </a:r>
            <a:endParaRPr lang="en-US" sz="4000" b="1" i="1" dirty="0">
              <a:solidFill>
                <a:schemeClr val="bg1"/>
              </a:solidFill>
            </a:endParaRPr>
          </a:p>
        </p:txBody>
      </p:sp>
      <p:sp>
        <p:nvSpPr>
          <p:cNvPr id="3" name="Content Placeholder 2"/>
          <p:cNvSpPr>
            <a:spLocks noGrp="1"/>
          </p:cNvSpPr>
          <p:nvPr>
            <p:ph idx="1"/>
          </p:nvPr>
        </p:nvSpPr>
        <p:spPr>
          <a:xfrm>
            <a:off x="838200" y="1533379"/>
            <a:ext cx="10515600" cy="4797083"/>
          </a:xfrm>
        </p:spPr>
        <p:txBody>
          <a:bodyPr>
            <a:normAutofit/>
          </a:bodyPr>
          <a:lstStyle/>
          <a:p>
            <a:pPr marL="0" indent="0">
              <a:buNone/>
            </a:pPr>
            <a:endParaRPr lang="en-US" dirty="0" smtClean="0"/>
          </a:p>
          <a:p>
            <a:r>
              <a:rPr lang="en-US" dirty="0" smtClean="0"/>
              <a:t> </a:t>
            </a:r>
            <a:r>
              <a:rPr lang="en-US" b="1" dirty="0" smtClean="0"/>
              <a:t>Introduction </a:t>
            </a:r>
          </a:p>
          <a:p>
            <a:r>
              <a:rPr lang="en-US" b="1" dirty="0" smtClean="0"/>
              <a:t>Cares (Preconception/during pregnancy/ post partum)</a:t>
            </a:r>
          </a:p>
          <a:p>
            <a:r>
              <a:rPr lang="en-US" b="1" dirty="0" smtClean="0"/>
              <a:t>Insulin</a:t>
            </a:r>
          </a:p>
          <a:p>
            <a:r>
              <a:rPr lang="en-US" b="1" dirty="0" smtClean="0"/>
              <a:t>Metformin</a:t>
            </a:r>
          </a:p>
          <a:p>
            <a:r>
              <a:rPr lang="en-US" b="1" dirty="0" smtClean="0"/>
              <a:t>Glyburide</a:t>
            </a:r>
          </a:p>
          <a:p>
            <a:r>
              <a:rPr lang="en-US" b="1" dirty="0" smtClean="0"/>
              <a:t>Glyburide versus metformin</a:t>
            </a:r>
          </a:p>
          <a:p>
            <a:r>
              <a:rPr lang="en-US" b="1" dirty="0" smtClean="0">
                <a:solidFill>
                  <a:srgbClr val="33CCCC"/>
                </a:solidFill>
              </a:rPr>
              <a:t>Alternate oral agents</a:t>
            </a:r>
          </a:p>
          <a:p>
            <a:r>
              <a:rPr lang="en-US" b="1" dirty="0" smtClean="0"/>
              <a:t>Conclusions</a:t>
            </a:r>
          </a:p>
          <a:p>
            <a:endParaRPr lang="en-US" b="1" dirty="0" smtClean="0"/>
          </a:p>
          <a:p>
            <a:endParaRPr lang="en-US" b="1" dirty="0" smtClean="0"/>
          </a:p>
          <a:p>
            <a:endParaRPr lang="en-US" b="1" dirty="0" smtClean="0"/>
          </a:p>
          <a:p>
            <a:endParaRPr lang="en-US" dirty="0" smtClean="0"/>
          </a:p>
          <a:p>
            <a:pPr algn="ctr"/>
            <a:endParaRPr lang="en-US" b="1" dirty="0" smtClean="0"/>
          </a:p>
          <a:p>
            <a:endParaRPr lang="en-US" dirty="0"/>
          </a:p>
        </p:txBody>
      </p:sp>
    </p:spTree>
    <p:extLst>
      <p:ext uri="{BB962C8B-B14F-4D97-AF65-F5344CB8AC3E}">
        <p14:creationId xmlns:p14="http://schemas.microsoft.com/office/powerpoint/2010/main" val="12326983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8651" y="491930"/>
            <a:ext cx="8620125" cy="1428750"/>
          </a:xfrm>
          <a:prstGeom prst="rect">
            <a:avLst/>
          </a:prstGeom>
        </p:spPr>
      </p:pic>
      <p:pic>
        <p:nvPicPr>
          <p:cNvPr id="3" name="Picture 2"/>
          <p:cNvPicPr>
            <a:picLocks noChangeAspect="1"/>
          </p:cNvPicPr>
          <p:nvPr/>
        </p:nvPicPr>
        <p:blipFill>
          <a:blip r:embed="rId3"/>
          <a:stretch>
            <a:fillRect/>
          </a:stretch>
        </p:blipFill>
        <p:spPr>
          <a:xfrm>
            <a:off x="3737975" y="1920680"/>
            <a:ext cx="4181475" cy="1009650"/>
          </a:xfrm>
          <a:prstGeom prst="rect">
            <a:avLst/>
          </a:prstGeom>
        </p:spPr>
      </p:pic>
      <p:sp>
        <p:nvSpPr>
          <p:cNvPr id="4" name="Rectangle 3"/>
          <p:cNvSpPr/>
          <p:nvPr/>
        </p:nvSpPr>
        <p:spPr>
          <a:xfrm>
            <a:off x="2954215" y="3105835"/>
            <a:ext cx="6189785" cy="307777"/>
          </a:xfrm>
          <a:prstGeom prst="rect">
            <a:avLst/>
          </a:prstGeom>
        </p:spPr>
        <p:txBody>
          <a:bodyPr wrap="square">
            <a:spAutoFit/>
          </a:bodyPr>
          <a:lstStyle/>
          <a:p>
            <a:pPr algn="ctr"/>
            <a:r>
              <a:rPr lang="en-US" sz="1400" dirty="0">
                <a:solidFill>
                  <a:srgbClr val="231F20"/>
                </a:solidFill>
                <a:latin typeface="HelveticaNeue-Roman"/>
              </a:rPr>
              <a:t>Obstetrics Department, Federal University of Sa˜ </a:t>
            </a:r>
            <a:r>
              <a:rPr lang="en-US" sz="1400" dirty="0" smtClean="0">
                <a:solidFill>
                  <a:srgbClr val="231F20"/>
                </a:solidFill>
                <a:latin typeface="HelveticaNeue-Roman"/>
              </a:rPr>
              <a:t>o Paulo</a:t>
            </a:r>
            <a:r>
              <a:rPr lang="en-US" sz="1400" dirty="0">
                <a:solidFill>
                  <a:srgbClr val="231F20"/>
                </a:solidFill>
                <a:latin typeface="HelveticaNeue-Roman"/>
              </a:rPr>
              <a:t>, Brazil</a:t>
            </a:r>
            <a:endParaRPr lang="en-US" sz="1400" dirty="0"/>
          </a:p>
        </p:txBody>
      </p:sp>
      <p:sp>
        <p:nvSpPr>
          <p:cNvPr id="5" name="Rounded Rectangle 4"/>
          <p:cNvSpPr/>
          <p:nvPr/>
        </p:nvSpPr>
        <p:spPr>
          <a:xfrm>
            <a:off x="1111348" y="3601329"/>
            <a:ext cx="9889587" cy="227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pPr marL="285750" indent="-285750">
              <a:buFont typeface="Wingdings" panose="05000000000000000000" pitchFamily="2" charset="2"/>
              <a:buChar char="§"/>
            </a:pPr>
            <a:r>
              <a:rPr lang="en-US" dirty="0" smtClean="0"/>
              <a:t>RCT</a:t>
            </a:r>
          </a:p>
          <a:p>
            <a:pPr marL="285750" indent="-285750">
              <a:buFont typeface="Wingdings" panose="05000000000000000000" pitchFamily="2" charset="2"/>
              <a:buChar char="§"/>
            </a:pPr>
            <a:r>
              <a:rPr lang="en-US" dirty="0" smtClean="0"/>
              <a:t>To </a:t>
            </a:r>
            <a:r>
              <a:rPr lang="en-US" dirty="0"/>
              <a:t>compare neonatal results from </a:t>
            </a:r>
            <a:r>
              <a:rPr lang="en-US" dirty="0" smtClean="0"/>
              <a:t>patients with </a:t>
            </a:r>
            <a:r>
              <a:rPr lang="en-US" dirty="0"/>
              <a:t>gestational diabetes mellitus (GDM) who were </a:t>
            </a:r>
            <a:r>
              <a:rPr lang="en-US" dirty="0" smtClean="0"/>
              <a:t>treated with </a:t>
            </a:r>
            <a:r>
              <a:rPr lang="en-US" dirty="0"/>
              <a:t>insulin, glyburide and </a:t>
            </a:r>
            <a:r>
              <a:rPr lang="en-US" dirty="0" err="1" smtClean="0"/>
              <a:t>acarbose</a:t>
            </a:r>
            <a:r>
              <a:rPr lang="en-US" dirty="0" smtClean="0"/>
              <a:t>.</a:t>
            </a:r>
          </a:p>
          <a:p>
            <a:pPr marL="285750" indent="-285750">
              <a:buFont typeface="Wingdings" panose="05000000000000000000" pitchFamily="2" charset="2"/>
              <a:buChar char="§"/>
            </a:pPr>
            <a:r>
              <a:rPr lang="en-US" dirty="0" smtClean="0"/>
              <a:t>3 groups: insulin </a:t>
            </a:r>
            <a:r>
              <a:rPr lang="en-US" dirty="0"/>
              <a:t>therapy (ns27), </a:t>
            </a:r>
            <a:r>
              <a:rPr lang="en-US" dirty="0" smtClean="0"/>
              <a:t> </a:t>
            </a:r>
            <a:r>
              <a:rPr lang="en-US" dirty="0"/>
              <a:t>glyburide therapy (ns24) and </a:t>
            </a:r>
            <a:r>
              <a:rPr lang="en-US" dirty="0" err="1" smtClean="0"/>
              <a:t>acarbose</a:t>
            </a:r>
            <a:r>
              <a:rPr lang="en-US" dirty="0" smtClean="0"/>
              <a:t> </a:t>
            </a:r>
            <a:r>
              <a:rPr lang="en-US" dirty="0"/>
              <a:t>therapy (ns19).</a:t>
            </a:r>
          </a:p>
        </p:txBody>
      </p:sp>
    </p:spTree>
    <p:extLst>
      <p:ext uri="{BB962C8B-B14F-4D97-AF65-F5344CB8AC3E}">
        <p14:creationId xmlns:p14="http://schemas.microsoft.com/office/powerpoint/2010/main" val="35621693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047" y="1322363"/>
            <a:ext cx="10944664" cy="3742006"/>
          </a:xfrm>
          <a:prstGeom prst="rect">
            <a:avLst/>
          </a:prstGeom>
        </p:spPr>
      </p:pic>
    </p:spTree>
    <p:extLst>
      <p:ext uri="{BB962C8B-B14F-4D97-AF65-F5344CB8AC3E}">
        <p14:creationId xmlns:p14="http://schemas.microsoft.com/office/powerpoint/2010/main" val="20589063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1182" y="492369"/>
            <a:ext cx="11141611" cy="4867422"/>
          </a:xfrm>
          <a:prstGeom prst="rect">
            <a:avLst/>
          </a:prstGeom>
        </p:spPr>
      </p:pic>
      <p:sp>
        <p:nvSpPr>
          <p:cNvPr id="3" name="Rounded Rectangle 2"/>
          <p:cNvSpPr/>
          <p:nvPr/>
        </p:nvSpPr>
        <p:spPr>
          <a:xfrm>
            <a:off x="661182" y="3094892"/>
            <a:ext cx="10803987" cy="309490"/>
          </a:xfrm>
          <a:prstGeom prst="round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61182" y="2827606"/>
            <a:ext cx="10803987" cy="267286"/>
          </a:xfrm>
          <a:prstGeom prst="round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7735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58462" y="1617785"/>
            <a:ext cx="8792307" cy="3488787"/>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Aparajita" panose="020B0604020202020204" pitchFamily="34" charset="0"/>
                <a:cs typeface="Aparajita" panose="020B0604020202020204" pitchFamily="34" charset="0"/>
              </a:rPr>
              <a:t>In our study, changing therapy to insulin was required in </a:t>
            </a:r>
            <a:r>
              <a:rPr lang="en-US" sz="2800" b="1" u="sng" dirty="0" smtClean="0">
                <a:latin typeface="Aparajita" panose="020B0604020202020204" pitchFamily="34" charset="0"/>
                <a:cs typeface="Aparajita" panose="020B0604020202020204" pitchFamily="34" charset="0"/>
              </a:rPr>
              <a:t>8</a:t>
            </a:r>
            <a:r>
              <a:rPr lang="en-US" sz="2800" dirty="0" smtClean="0">
                <a:latin typeface="Aparajita" panose="020B0604020202020204" pitchFamily="34" charset="0"/>
                <a:cs typeface="Aparajita" panose="020B0604020202020204" pitchFamily="34" charset="0"/>
              </a:rPr>
              <a:t> </a:t>
            </a:r>
            <a:r>
              <a:rPr lang="en-US" sz="2800" dirty="0">
                <a:latin typeface="Aparajita" panose="020B0604020202020204" pitchFamily="34" charset="0"/>
                <a:cs typeface="Aparajita" panose="020B0604020202020204" pitchFamily="34" charset="0"/>
              </a:rPr>
              <a:t>patients using </a:t>
            </a:r>
            <a:r>
              <a:rPr lang="en-US" sz="2800" dirty="0" err="1">
                <a:latin typeface="Aparajita" panose="020B0604020202020204" pitchFamily="34" charset="0"/>
                <a:cs typeface="Aparajita" panose="020B0604020202020204" pitchFamily="34" charset="0"/>
              </a:rPr>
              <a:t>acarbose</a:t>
            </a:r>
            <a:r>
              <a:rPr lang="en-US" sz="2800" dirty="0">
                <a:latin typeface="Aparajita" panose="020B0604020202020204" pitchFamily="34" charset="0"/>
                <a:cs typeface="Aparajita" panose="020B0604020202020204" pitchFamily="34" charset="0"/>
              </a:rPr>
              <a:t> (42.1%) and in only </a:t>
            </a:r>
            <a:r>
              <a:rPr lang="en-US" sz="2800" b="1" u="sng" dirty="0" smtClean="0">
                <a:latin typeface="Aparajita" panose="020B0604020202020204" pitchFamily="34" charset="0"/>
                <a:cs typeface="Aparajita" panose="020B0604020202020204" pitchFamily="34" charset="0"/>
              </a:rPr>
              <a:t>5</a:t>
            </a:r>
            <a:r>
              <a:rPr lang="en-US" sz="2800" dirty="0" smtClean="0">
                <a:latin typeface="Aparajita" panose="020B0604020202020204" pitchFamily="34" charset="0"/>
                <a:cs typeface="Aparajita" panose="020B0604020202020204" pitchFamily="34" charset="0"/>
              </a:rPr>
              <a:t> </a:t>
            </a:r>
            <a:r>
              <a:rPr lang="en-US" sz="2800" dirty="0">
                <a:latin typeface="Aparajita" panose="020B0604020202020204" pitchFamily="34" charset="0"/>
                <a:cs typeface="Aparajita" panose="020B0604020202020204" pitchFamily="34" charset="0"/>
              </a:rPr>
              <a:t>patients from the glyburide (20.8%) group, thus corroborating the view that </a:t>
            </a:r>
            <a:r>
              <a:rPr lang="en-US" sz="2800" dirty="0" err="1">
                <a:latin typeface="Aparajita" panose="020B0604020202020204" pitchFamily="34" charset="0"/>
                <a:cs typeface="Aparajita" panose="020B0604020202020204" pitchFamily="34" charset="0"/>
              </a:rPr>
              <a:t>acarbose</a:t>
            </a:r>
            <a:r>
              <a:rPr lang="en-US" sz="2800" dirty="0">
                <a:latin typeface="Aparajita" panose="020B0604020202020204" pitchFamily="34" charset="0"/>
                <a:cs typeface="Aparajita" panose="020B0604020202020204" pitchFamily="34" charset="0"/>
              </a:rPr>
              <a:t> is less effective than glyburide for glycemic control.</a:t>
            </a:r>
          </a:p>
          <a:p>
            <a:pPr algn="just"/>
            <a:endParaRPr lang="en-US" sz="28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7642723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59988" y="1603717"/>
            <a:ext cx="8778240" cy="371387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u="sng" dirty="0">
                <a:solidFill>
                  <a:srgbClr val="FFFF00"/>
                </a:solidFill>
              </a:rPr>
              <a:t>Conclusion</a:t>
            </a:r>
            <a:r>
              <a:rPr lang="en-US" sz="2800" i="1" u="sng" dirty="0" smtClean="0">
                <a:solidFill>
                  <a:srgbClr val="FFFF00"/>
                </a:solidFill>
              </a:rPr>
              <a:t>:</a:t>
            </a:r>
          </a:p>
          <a:p>
            <a:endParaRPr lang="en-US" sz="2800" i="1" dirty="0" smtClean="0">
              <a:solidFill>
                <a:srgbClr val="FFFF00"/>
              </a:solidFill>
            </a:endParaRPr>
          </a:p>
          <a:p>
            <a:pPr marL="285750" indent="-285750" algn="just">
              <a:buFont typeface="Wingdings" panose="05000000000000000000" pitchFamily="2" charset="2"/>
              <a:buChar char="§"/>
            </a:pPr>
            <a:r>
              <a:rPr lang="en-US" dirty="0" smtClean="0"/>
              <a:t> </a:t>
            </a:r>
            <a:r>
              <a:rPr lang="en-US" sz="2000" dirty="0"/>
              <a:t>We believe that glyburide and </a:t>
            </a:r>
            <a:r>
              <a:rPr lang="en-US" sz="2000" dirty="0" err="1"/>
              <a:t>acarbose</a:t>
            </a:r>
            <a:r>
              <a:rPr lang="en-US" sz="2000" dirty="0"/>
              <a:t> </a:t>
            </a:r>
            <a:r>
              <a:rPr lang="en-US" sz="2000" dirty="0" smtClean="0"/>
              <a:t>can be </a:t>
            </a:r>
            <a:r>
              <a:rPr lang="en-US" sz="2000" dirty="0"/>
              <a:t>promising alternative therapies for the treatment </a:t>
            </a:r>
            <a:r>
              <a:rPr lang="en-US" sz="2000" dirty="0" smtClean="0"/>
              <a:t>of GDM</a:t>
            </a:r>
            <a:r>
              <a:rPr lang="en-US" sz="2000" dirty="0"/>
              <a:t>. Glyburide controlled glucose levels in </a:t>
            </a:r>
            <a:r>
              <a:rPr lang="en-US" sz="2000" dirty="0" smtClean="0"/>
              <a:t>most patients </a:t>
            </a:r>
            <a:r>
              <a:rPr lang="en-US" sz="2000" dirty="0"/>
              <a:t>and it was more efficient than </a:t>
            </a:r>
            <a:r>
              <a:rPr lang="en-US" sz="2000" err="1"/>
              <a:t>acarbose</a:t>
            </a:r>
            <a:r>
              <a:rPr lang="en-US" sz="2000" smtClean="0"/>
              <a:t>.</a:t>
            </a:r>
          </a:p>
          <a:p>
            <a:pPr marL="285750" indent="-285750" algn="just">
              <a:buFont typeface="Wingdings" panose="05000000000000000000" pitchFamily="2" charset="2"/>
              <a:buChar char="§"/>
            </a:pPr>
            <a:r>
              <a:rPr lang="en-US" sz="2000" smtClean="0"/>
              <a:t> </a:t>
            </a:r>
            <a:r>
              <a:rPr lang="en-US" sz="2000" dirty="0" smtClean="0"/>
              <a:t>Glyburide showed </a:t>
            </a:r>
            <a:r>
              <a:rPr lang="en-US" sz="2000" dirty="0"/>
              <a:t>a higher rate of </a:t>
            </a:r>
            <a:r>
              <a:rPr lang="en-US" sz="2000" dirty="0" err="1"/>
              <a:t>macrosomia</a:t>
            </a:r>
            <a:r>
              <a:rPr lang="en-US" sz="2000" dirty="0"/>
              <a:t> and </a:t>
            </a:r>
            <a:r>
              <a:rPr lang="en-US" sz="2000" dirty="0" smtClean="0"/>
              <a:t>neonatal hypoglycemia </a:t>
            </a:r>
            <a:r>
              <a:rPr lang="en-US" sz="2000" dirty="0"/>
              <a:t>as compared to other therapies.</a:t>
            </a:r>
          </a:p>
        </p:txBody>
      </p:sp>
      <p:sp>
        <p:nvSpPr>
          <p:cNvPr id="3" name="Explosion 1 2"/>
          <p:cNvSpPr/>
          <p:nvPr/>
        </p:nvSpPr>
        <p:spPr>
          <a:xfrm rot="685774">
            <a:off x="245702" y="515514"/>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68672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542"/>
            <a:ext cx="12192000" cy="661182"/>
          </a:xfrm>
          <a:solidFill>
            <a:schemeClr val="accent1">
              <a:lumMod val="50000"/>
            </a:schemeClr>
          </a:solidFill>
        </p:spPr>
        <p:txBody>
          <a:bodyPr>
            <a:normAutofit fontScale="90000"/>
          </a:bodyPr>
          <a:lstStyle/>
          <a:p>
            <a:pPr algn="ctr"/>
            <a:r>
              <a:rPr lang="en-US" i="1" dirty="0" smtClean="0">
                <a:solidFill>
                  <a:srgbClr val="FFFF00"/>
                </a:solidFill>
                <a:latin typeface="Aparajita" panose="020B0604020202020204" pitchFamily="34" charset="0"/>
                <a:cs typeface="Aparajita" panose="020B0604020202020204" pitchFamily="34" charset="0"/>
              </a:rPr>
              <a:t>Guidelines</a:t>
            </a:r>
            <a:endParaRPr lang="en-US" i="1" dirty="0">
              <a:solidFill>
                <a:srgbClr val="FFFF00"/>
              </a:solidFill>
              <a:latin typeface="Aparajita" panose="020B0604020202020204" pitchFamily="34" charset="0"/>
              <a:cs typeface="Aparajita"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492369" y="773724"/>
            <a:ext cx="11352628" cy="6084275"/>
          </a:xfrm>
          <a:prstGeom prst="rect">
            <a:avLst/>
          </a:prstGeom>
        </p:spPr>
      </p:pic>
      <p:sp>
        <p:nvSpPr>
          <p:cNvPr id="5" name="Rounded Rectangle 4"/>
          <p:cNvSpPr/>
          <p:nvPr/>
        </p:nvSpPr>
        <p:spPr>
          <a:xfrm>
            <a:off x="1885071" y="1505243"/>
            <a:ext cx="1055077" cy="225083"/>
          </a:xfrm>
          <a:prstGeom prst="round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642338" y="1505242"/>
            <a:ext cx="1111348" cy="211015"/>
          </a:xfrm>
          <a:prstGeom prst="round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682154" y="1505243"/>
            <a:ext cx="1125415" cy="225083"/>
          </a:xfrm>
          <a:prstGeom prst="roundRect">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594166" y="1505242"/>
            <a:ext cx="1111348" cy="211015"/>
          </a:xfrm>
          <a:prstGeom prst="round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644725" y="1730326"/>
            <a:ext cx="787791" cy="407963"/>
          </a:xfrm>
          <a:prstGeom prst="round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753686" y="1730326"/>
            <a:ext cx="829994" cy="196948"/>
          </a:xfrm>
          <a:prstGeom prst="roundRect">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642338" y="2138289"/>
            <a:ext cx="759656" cy="225083"/>
          </a:xfrm>
          <a:prstGeom prst="roundRect">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498080" y="1730326"/>
            <a:ext cx="759655" cy="407963"/>
          </a:xfrm>
          <a:prstGeom prst="roundRect">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0705514" y="1730326"/>
            <a:ext cx="745588" cy="196948"/>
          </a:xfrm>
          <a:prstGeom prst="roundRect">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1352628" y="1927274"/>
            <a:ext cx="351692" cy="211015"/>
          </a:xfrm>
          <a:prstGeom prst="roundRect">
            <a:avLst/>
          </a:prstGeom>
          <a:solidFill>
            <a:srgbClr val="FF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644725" y="2644726"/>
            <a:ext cx="450167" cy="225083"/>
          </a:xfrm>
          <a:prstGeom prst="round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655212" y="2447774"/>
            <a:ext cx="337625" cy="196951"/>
          </a:xfrm>
          <a:prstGeom prst="roundRect">
            <a:avLst/>
          </a:prstGeom>
          <a:solidFill>
            <a:srgbClr val="0070C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682154" y="2644725"/>
            <a:ext cx="618978" cy="225084"/>
          </a:xfrm>
          <a:prstGeom prst="roundRect">
            <a:avLst/>
          </a:prstGeom>
          <a:solidFill>
            <a:srgbClr val="0070C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8257735" y="2644725"/>
            <a:ext cx="379828" cy="225084"/>
          </a:xfrm>
          <a:prstGeom prst="roundRect">
            <a:avLst/>
          </a:prstGeom>
          <a:solidFill>
            <a:srgbClr val="0070C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8947052" y="2869809"/>
            <a:ext cx="309490" cy="211016"/>
          </a:xfrm>
          <a:prstGeom prst="roundRect">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221502" y="3601329"/>
            <a:ext cx="914400" cy="196948"/>
          </a:xfrm>
          <a:prstGeom prst="roundRect">
            <a:avLst/>
          </a:prstGeom>
          <a:solidFill>
            <a:srgbClr val="FF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85071" y="3798277"/>
            <a:ext cx="759654" cy="18288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642338" y="3601329"/>
            <a:ext cx="1941342" cy="196948"/>
          </a:xfrm>
          <a:prstGeom prst="round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644725" y="4459458"/>
            <a:ext cx="1069146" cy="225084"/>
          </a:xfrm>
          <a:prstGeom prst="roundRect">
            <a:avLst/>
          </a:prstGeom>
          <a:solidFill>
            <a:srgbClr val="0070C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642338" y="4459458"/>
            <a:ext cx="492370" cy="225084"/>
          </a:xfrm>
          <a:prstGeom prst="round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682154" y="4459458"/>
            <a:ext cx="492369" cy="225084"/>
          </a:xfrm>
          <a:prstGeom prst="roundRec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9973994" y="4459458"/>
            <a:ext cx="1477108" cy="225084"/>
          </a:xfrm>
          <a:prstGeom prst="round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432516" y="5669280"/>
            <a:ext cx="844062" cy="267286"/>
          </a:xfrm>
          <a:prstGeom prst="roundRect">
            <a:avLst/>
          </a:prstGeom>
          <a:solidFill>
            <a:srgbClr val="FF5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8004516" y="5669280"/>
            <a:ext cx="1153552" cy="267286"/>
          </a:xfrm>
          <a:prstGeom prst="round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49721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478302"/>
            <a:ext cx="10515600" cy="759656"/>
          </a:xfrm>
          <a:solidFill>
            <a:srgbClr val="33CCCC"/>
          </a:solidFill>
        </p:spPr>
        <p:txBody>
          <a:bodyPr>
            <a:normAutofit/>
          </a:bodyPr>
          <a:lstStyle/>
          <a:p>
            <a:r>
              <a:rPr lang="en-US" sz="4000" b="1" i="1" dirty="0" smtClean="0">
                <a:solidFill>
                  <a:schemeClr val="bg1"/>
                </a:solidFill>
              </a:rPr>
              <a:t>Agenda</a:t>
            </a:r>
            <a:endParaRPr lang="en-US" sz="4000" b="1" i="1" dirty="0">
              <a:solidFill>
                <a:schemeClr val="bg1"/>
              </a:solidFill>
            </a:endParaRPr>
          </a:p>
        </p:txBody>
      </p:sp>
      <p:sp>
        <p:nvSpPr>
          <p:cNvPr id="3" name="Content Placeholder 2"/>
          <p:cNvSpPr>
            <a:spLocks noGrp="1"/>
          </p:cNvSpPr>
          <p:nvPr>
            <p:ph idx="1"/>
          </p:nvPr>
        </p:nvSpPr>
        <p:spPr>
          <a:xfrm>
            <a:off x="838200" y="1533379"/>
            <a:ext cx="10515600" cy="4797083"/>
          </a:xfrm>
        </p:spPr>
        <p:txBody>
          <a:bodyPr>
            <a:normAutofit/>
          </a:bodyPr>
          <a:lstStyle/>
          <a:p>
            <a:pPr marL="0" indent="0">
              <a:buNone/>
            </a:pPr>
            <a:endParaRPr lang="en-US" dirty="0" smtClean="0"/>
          </a:p>
          <a:p>
            <a:r>
              <a:rPr lang="en-US" dirty="0" smtClean="0"/>
              <a:t> </a:t>
            </a:r>
            <a:r>
              <a:rPr lang="en-US" b="1" dirty="0" smtClean="0"/>
              <a:t>Introduction </a:t>
            </a:r>
          </a:p>
          <a:p>
            <a:r>
              <a:rPr lang="en-US" b="1" dirty="0" smtClean="0"/>
              <a:t>Cares (Preconception/during pregnancy/ post partum)</a:t>
            </a:r>
          </a:p>
          <a:p>
            <a:r>
              <a:rPr lang="en-US" b="1" dirty="0" smtClean="0"/>
              <a:t>Insulin</a:t>
            </a:r>
          </a:p>
          <a:p>
            <a:r>
              <a:rPr lang="en-US" b="1" dirty="0" smtClean="0"/>
              <a:t>Metformin</a:t>
            </a:r>
          </a:p>
          <a:p>
            <a:r>
              <a:rPr lang="en-US" b="1" dirty="0" smtClean="0"/>
              <a:t>Glyburide</a:t>
            </a:r>
          </a:p>
          <a:p>
            <a:r>
              <a:rPr lang="en-US" b="1" dirty="0" smtClean="0"/>
              <a:t>Glyburide versus metformin</a:t>
            </a:r>
          </a:p>
          <a:p>
            <a:r>
              <a:rPr lang="en-US" b="1" dirty="0" smtClean="0"/>
              <a:t>Alternate oral agents</a:t>
            </a:r>
          </a:p>
          <a:p>
            <a:r>
              <a:rPr lang="en-US" b="1" dirty="0" smtClean="0">
                <a:solidFill>
                  <a:srgbClr val="33CCCC"/>
                </a:solidFill>
              </a:rPr>
              <a:t>Conclusions</a:t>
            </a:r>
          </a:p>
          <a:p>
            <a:endParaRPr lang="en-US" b="1" dirty="0" smtClean="0"/>
          </a:p>
          <a:p>
            <a:endParaRPr lang="en-US" b="1" dirty="0" smtClean="0"/>
          </a:p>
          <a:p>
            <a:endParaRPr lang="en-US" b="1" dirty="0" smtClean="0"/>
          </a:p>
          <a:p>
            <a:endParaRPr lang="en-US" dirty="0" smtClean="0"/>
          </a:p>
          <a:p>
            <a:pPr algn="ctr"/>
            <a:endParaRPr lang="en-US" b="1" dirty="0" smtClean="0"/>
          </a:p>
          <a:p>
            <a:endParaRPr lang="en-US" dirty="0"/>
          </a:p>
        </p:txBody>
      </p:sp>
    </p:spTree>
    <p:extLst>
      <p:ext uri="{BB962C8B-B14F-4D97-AF65-F5344CB8AC3E}">
        <p14:creationId xmlns:p14="http://schemas.microsoft.com/office/powerpoint/2010/main" val="91430205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7446" y="182881"/>
            <a:ext cx="9284677" cy="801858"/>
          </a:xfrm>
          <a:solidFill>
            <a:schemeClr val="accent1">
              <a:lumMod val="50000"/>
            </a:schemeClr>
          </a:solidFill>
        </p:spPr>
        <p:txBody>
          <a:bodyPr>
            <a:normAutofit/>
          </a:bodyPr>
          <a:lstStyle/>
          <a:p>
            <a:pPr algn="ctr"/>
            <a:r>
              <a:rPr lang="en-US" b="1" i="1" dirty="0">
                <a:solidFill>
                  <a:srgbClr val="FFFF00"/>
                </a:solidFill>
                <a:latin typeface="Aparajita" panose="020B0604020202020204" pitchFamily="34" charset="0"/>
                <a:cs typeface="Aparajita" panose="020B0604020202020204" pitchFamily="34" charset="0"/>
              </a:rPr>
              <a:t>Conclusions</a:t>
            </a:r>
            <a:r>
              <a:rPr lang="en-US" b="1" i="1" dirty="0">
                <a:latin typeface="Aparajita" panose="020B0604020202020204" pitchFamily="34" charset="0"/>
                <a:cs typeface="Aparajita" panose="020B0604020202020204" pitchFamily="34" charset="0"/>
              </a:rPr>
              <a:t> </a:t>
            </a:r>
            <a:endParaRPr lang="en-US" i="1"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xfrm>
            <a:off x="1547446" y="1350498"/>
            <a:ext cx="9284677" cy="4895557"/>
          </a:xfrm>
          <a:solidFill>
            <a:schemeClr val="accent1">
              <a:lumMod val="50000"/>
            </a:schemeClr>
          </a:solidFill>
        </p:spPr>
        <p:txBody>
          <a:bodyPr/>
          <a:lstStyle/>
          <a:p>
            <a:pPr algn="just"/>
            <a:r>
              <a:rPr lang="en-US" dirty="0">
                <a:solidFill>
                  <a:schemeClr val="bg1"/>
                </a:solidFill>
                <a:latin typeface="Aparajita" panose="020B0604020202020204" pitchFamily="34" charset="0"/>
                <a:cs typeface="Aparajita" panose="020B0604020202020204" pitchFamily="34" charset="0"/>
              </a:rPr>
              <a:t>Data on continuous subcutaneous insulin infusion suggest that this technology may improve outcomes in women with type 1 diabetes, and future studies are needed to assess whether it can improve outcomes in women with type 2 diabetes and even difficult to control gestational diabetes </a:t>
            </a:r>
            <a:endParaRPr lang="en-US" dirty="0" smtClean="0">
              <a:solidFill>
                <a:schemeClr val="bg1"/>
              </a:solidFill>
              <a:latin typeface="Aparajita" panose="020B0604020202020204" pitchFamily="34" charset="0"/>
              <a:cs typeface="Aparajita" panose="020B0604020202020204" pitchFamily="34" charset="0"/>
            </a:endParaRPr>
          </a:p>
          <a:p>
            <a:pPr marL="0" indent="0" algn="just">
              <a:buNone/>
            </a:pPr>
            <a:endParaRPr lang="en-US" dirty="0" smtClean="0">
              <a:solidFill>
                <a:schemeClr val="bg1"/>
              </a:solidFill>
              <a:latin typeface="Aparajita" panose="020B0604020202020204" pitchFamily="34" charset="0"/>
              <a:cs typeface="Aparajita" panose="020B0604020202020204" pitchFamily="34" charset="0"/>
            </a:endParaRPr>
          </a:p>
          <a:p>
            <a:pPr algn="just"/>
            <a:r>
              <a:rPr lang="en-US" dirty="0" smtClean="0">
                <a:solidFill>
                  <a:schemeClr val="bg1"/>
                </a:solidFill>
                <a:latin typeface="Aparajita" panose="020B0604020202020204" pitchFamily="34" charset="0"/>
                <a:cs typeface="Aparajita" panose="020B0604020202020204" pitchFamily="34" charset="0"/>
              </a:rPr>
              <a:t>insulin is </a:t>
            </a:r>
            <a:r>
              <a:rPr lang="en-US" dirty="0">
                <a:solidFill>
                  <a:schemeClr val="bg1"/>
                </a:solidFill>
                <a:latin typeface="Aparajita" panose="020B0604020202020204" pitchFamily="34" charset="0"/>
                <a:cs typeface="Aparajita" panose="020B0604020202020204" pitchFamily="34" charset="0"/>
              </a:rPr>
              <a:t>first line treatment for gestational diabetes and </a:t>
            </a:r>
            <a:r>
              <a:rPr lang="en-US" dirty="0" smtClean="0">
                <a:solidFill>
                  <a:schemeClr val="bg1"/>
                </a:solidFill>
                <a:latin typeface="Aparajita" panose="020B0604020202020204" pitchFamily="34" charset="0"/>
                <a:cs typeface="Aparajita" panose="020B0604020202020204" pitchFamily="34" charset="0"/>
              </a:rPr>
              <a:t>ongoing </a:t>
            </a:r>
            <a:r>
              <a:rPr lang="en-US" dirty="0">
                <a:solidFill>
                  <a:schemeClr val="bg1"/>
                </a:solidFill>
                <a:latin typeface="Aparajita" panose="020B0604020202020204" pitchFamily="34" charset="0"/>
                <a:cs typeface="Aparajita" panose="020B0604020202020204" pitchFamily="34" charset="0"/>
              </a:rPr>
              <a:t>studies will clarify a potential role for metformin in the treatment of gestational diabetes and as an adjuvant to insulin in women with type 2 diabetes. </a:t>
            </a:r>
            <a:endParaRPr lang="en-US" dirty="0" smtClean="0">
              <a:solidFill>
                <a:schemeClr val="bg1"/>
              </a:solidFill>
              <a:latin typeface="Aparajita" panose="020B0604020202020204" pitchFamily="34" charset="0"/>
              <a:cs typeface="Aparajita" panose="020B0604020202020204" pitchFamily="34" charset="0"/>
            </a:endParaRPr>
          </a:p>
          <a:p>
            <a:pPr marL="0" indent="0" algn="just">
              <a:buNone/>
            </a:pPr>
            <a:endParaRPr lang="en-US" dirty="0" smtClean="0">
              <a:solidFill>
                <a:schemeClr val="bg1"/>
              </a:solidFill>
              <a:latin typeface="Aparajita" panose="020B0604020202020204" pitchFamily="34" charset="0"/>
              <a:cs typeface="Aparajita" panose="020B0604020202020204" pitchFamily="34" charset="0"/>
            </a:endParaRPr>
          </a:p>
          <a:p>
            <a:pPr algn="just"/>
            <a:r>
              <a:rPr lang="en-US" dirty="0">
                <a:solidFill>
                  <a:schemeClr val="bg1"/>
                </a:solidFill>
                <a:latin typeface="Aparajita" panose="020B0604020202020204" pitchFamily="34" charset="0"/>
                <a:cs typeface="Aparajita" panose="020B0604020202020204" pitchFamily="34" charset="0"/>
              </a:rPr>
              <a:t>future studies should engage patients to ensure access to novel therapies and understand their preferences regarding various treatment strategies. </a:t>
            </a:r>
          </a:p>
        </p:txBody>
      </p:sp>
    </p:spTree>
    <p:extLst>
      <p:ext uri="{BB962C8B-B14F-4D97-AF65-F5344CB8AC3E}">
        <p14:creationId xmlns:p14="http://schemas.microsoft.com/office/powerpoint/2010/main" val="312770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588456" y="1322363"/>
            <a:ext cx="7270651" cy="4346917"/>
          </a:xfrm>
          <a:prstGeom prst="rect">
            <a:avLst/>
          </a:prstGeom>
          <a:solidFill>
            <a:schemeClr val="tx1"/>
          </a:solidFill>
          <a:ln w="117475">
            <a:solidFill>
              <a:schemeClr val="tx1"/>
            </a:solidFill>
          </a:ln>
        </p:spPr>
      </p:pic>
    </p:spTree>
    <p:extLst>
      <p:ext uri="{BB962C8B-B14F-4D97-AF65-F5344CB8AC3E}">
        <p14:creationId xmlns:p14="http://schemas.microsoft.com/office/powerpoint/2010/main" val="2757972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2708"/>
            <a:ext cx="2917874" cy="450167"/>
          </a:xfrm>
          <a:solidFill>
            <a:schemeClr val="accent5">
              <a:lumMod val="50000"/>
              <a:alpha val="82000"/>
            </a:schemeClr>
          </a:solidFill>
        </p:spPr>
        <p:txBody>
          <a:bodyPr>
            <a:normAutofit fontScale="90000"/>
          </a:bodyPr>
          <a:lstStyle/>
          <a:p>
            <a:r>
              <a:rPr lang="en-US" sz="2800" b="1" i="1" dirty="0" smtClean="0">
                <a:solidFill>
                  <a:schemeClr val="bg1"/>
                </a:solidFill>
              </a:rPr>
              <a:t>protocol</a:t>
            </a:r>
            <a:endParaRPr lang="en-US" sz="2800" b="1" i="1" dirty="0">
              <a:solidFill>
                <a:schemeClr val="bg1"/>
              </a:solidFill>
            </a:endParaRPr>
          </a:p>
        </p:txBody>
      </p:sp>
      <p:sp>
        <p:nvSpPr>
          <p:cNvPr id="3" name="Content Placeholder 2"/>
          <p:cNvSpPr>
            <a:spLocks noGrp="1"/>
          </p:cNvSpPr>
          <p:nvPr>
            <p:ph idx="1"/>
          </p:nvPr>
        </p:nvSpPr>
        <p:spPr>
          <a:xfrm>
            <a:off x="838200" y="1294228"/>
            <a:ext cx="10515600" cy="4037428"/>
          </a:xfrm>
          <a:solidFill>
            <a:schemeClr val="accent1">
              <a:lumMod val="50000"/>
            </a:schemeClr>
          </a:solidFill>
          <a:ln w="38100">
            <a:noFill/>
          </a:ln>
        </p:spPr>
        <p:txBody>
          <a:bodyPr>
            <a:normAutofit/>
          </a:bodyPr>
          <a:lstStyle/>
          <a:p>
            <a:endParaRPr lang="en-US" sz="2000" dirty="0" smtClean="0">
              <a:solidFill>
                <a:schemeClr val="bg1"/>
              </a:solidFill>
            </a:endParaRPr>
          </a:p>
          <a:p>
            <a:r>
              <a:rPr lang="en-US" sz="2000" dirty="0" smtClean="0">
                <a:solidFill>
                  <a:schemeClr val="bg1"/>
                </a:solidFill>
              </a:rPr>
              <a:t>16 </a:t>
            </a:r>
            <a:r>
              <a:rPr lang="en-US" sz="2000" dirty="0">
                <a:solidFill>
                  <a:schemeClr val="bg1"/>
                </a:solidFill>
              </a:rPr>
              <a:t>GDM women (BMI 34 </a:t>
            </a:r>
            <a:r>
              <a:rPr lang="en-US" sz="2000" dirty="0" smtClean="0">
                <a:solidFill>
                  <a:schemeClr val="bg1"/>
                </a:solidFill>
              </a:rPr>
              <a:t>±1 </a:t>
            </a:r>
            <a:r>
              <a:rPr lang="en-US" sz="2000" dirty="0">
                <a:solidFill>
                  <a:schemeClr val="bg1"/>
                </a:solidFill>
              </a:rPr>
              <a:t>kg/m2</a:t>
            </a:r>
            <a:r>
              <a:rPr lang="en-US" sz="2000" dirty="0" smtClean="0">
                <a:solidFill>
                  <a:schemeClr val="bg1"/>
                </a:solidFill>
              </a:rPr>
              <a:t>)</a:t>
            </a:r>
          </a:p>
          <a:p>
            <a:r>
              <a:rPr lang="en-US" sz="2000" dirty="0">
                <a:solidFill>
                  <a:schemeClr val="bg1"/>
                </a:solidFill>
              </a:rPr>
              <a:t>two 3-day </a:t>
            </a:r>
            <a:r>
              <a:rPr lang="en-US" sz="2000" dirty="0" err="1">
                <a:solidFill>
                  <a:schemeClr val="bg1"/>
                </a:solidFill>
              </a:rPr>
              <a:t>isocaloric</a:t>
            </a:r>
            <a:r>
              <a:rPr lang="en-US" sz="2000" dirty="0">
                <a:solidFill>
                  <a:schemeClr val="bg1"/>
                </a:solidFill>
              </a:rPr>
              <a:t> diets at 31 </a:t>
            </a:r>
            <a:r>
              <a:rPr lang="en-US" sz="2000" dirty="0" smtClean="0">
                <a:solidFill>
                  <a:schemeClr val="bg1"/>
                </a:solidFill>
              </a:rPr>
              <a:t>± </a:t>
            </a:r>
            <a:r>
              <a:rPr lang="en-US" sz="2000" dirty="0">
                <a:solidFill>
                  <a:schemeClr val="bg1"/>
                </a:solidFill>
              </a:rPr>
              <a:t>0.5 weeks (washout </a:t>
            </a:r>
            <a:r>
              <a:rPr lang="en-US" sz="2000" dirty="0" smtClean="0">
                <a:solidFill>
                  <a:schemeClr val="bg1"/>
                </a:solidFill>
              </a:rPr>
              <a:t>between diets)</a:t>
            </a:r>
          </a:p>
          <a:p>
            <a:r>
              <a:rPr lang="en-US" sz="2000" dirty="0">
                <a:solidFill>
                  <a:schemeClr val="bg1"/>
                </a:solidFill>
              </a:rPr>
              <a:t>On day 4 of each diet, </a:t>
            </a:r>
            <a:r>
              <a:rPr lang="en-US" sz="2000" dirty="0" smtClean="0">
                <a:solidFill>
                  <a:schemeClr val="bg1"/>
                </a:solidFill>
              </a:rPr>
              <a:t>determined </a:t>
            </a:r>
            <a:r>
              <a:rPr lang="en-US" sz="2000" dirty="0">
                <a:solidFill>
                  <a:schemeClr val="bg1"/>
                </a:solidFill>
              </a:rPr>
              <a:t>postprandial (5 h) glucose, insulin, triglycerides (TGs), and free </a:t>
            </a:r>
            <a:r>
              <a:rPr lang="en-US" sz="2000" dirty="0" smtClean="0">
                <a:solidFill>
                  <a:schemeClr val="bg1"/>
                </a:solidFill>
              </a:rPr>
              <a:t>fatty acids </a:t>
            </a:r>
            <a:r>
              <a:rPr lang="en-US" sz="2000" dirty="0">
                <a:solidFill>
                  <a:schemeClr val="bg1"/>
                </a:solidFill>
              </a:rPr>
              <a:t>(FFAs</a:t>
            </a:r>
            <a:r>
              <a:rPr lang="en-US" sz="2000" dirty="0" smtClean="0">
                <a:solidFill>
                  <a:schemeClr val="bg1"/>
                </a:solidFill>
              </a:rPr>
              <a:t>)</a:t>
            </a:r>
          </a:p>
          <a:p>
            <a:pPr>
              <a:buFont typeface="Wingdings" panose="05000000000000000000" pitchFamily="2" charset="2"/>
              <a:buChar char="v"/>
            </a:pPr>
            <a:r>
              <a:rPr lang="en-US" sz="2400" dirty="0">
                <a:solidFill>
                  <a:schemeClr val="bg1"/>
                </a:solidFill>
              </a:rPr>
              <a:t> </a:t>
            </a:r>
            <a:r>
              <a:rPr lang="en-US" sz="2400" dirty="0" smtClean="0">
                <a:solidFill>
                  <a:schemeClr val="bg1"/>
                </a:solidFill>
              </a:rPr>
              <a:t>Diets:</a:t>
            </a:r>
          </a:p>
          <a:p>
            <a:pPr lvl="1"/>
            <a:r>
              <a:rPr lang="en-US" dirty="0">
                <a:solidFill>
                  <a:schemeClr val="bg1"/>
                </a:solidFill>
              </a:rPr>
              <a:t>washout/control diet </a:t>
            </a:r>
            <a:r>
              <a:rPr lang="en-US" dirty="0" smtClean="0">
                <a:solidFill>
                  <a:schemeClr val="bg1"/>
                </a:solidFill>
              </a:rPr>
              <a:t>:50</a:t>
            </a:r>
            <a:r>
              <a:rPr lang="en-US" dirty="0">
                <a:solidFill>
                  <a:schemeClr val="bg1"/>
                </a:solidFill>
              </a:rPr>
              <a:t>% </a:t>
            </a:r>
            <a:r>
              <a:rPr lang="en-US" dirty="0" smtClean="0">
                <a:solidFill>
                  <a:schemeClr val="bg1"/>
                </a:solidFill>
              </a:rPr>
              <a:t>carbohydrate/35% fat/15</a:t>
            </a:r>
            <a:r>
              <a:rPr lang="en-US" dirty="0">
                <a:solidFill>
                  <a:schemeClr val="bg1"/>
                </a:solidFill>
              </a:rPr>
              <a:t>% protein</a:t>
            </a:r>
            <a:r>
              <a:rPr lang="en-US" dirty="0" smtClean="0">
                <a:solidFill>
                  <a:schemeClr val="bg1"/>
                </a:solidFill>
              </a:rPr>
              <a:t>.</a:t>
            </a:r>
          </a:p>
          <a:p>
            <a:pPr lvl="1"/>
            <a:r>
              <a:rPr lang="en-US" dirty="0">
                <a:solidFill>
                  <a:srgbClr val="FFC000"/>
                </a:solidFill>
              </a:rPr>
              <a:t>lower-carbohydrate/HF diet (40% carbohydrate/45% fat/15% protein</a:t>
            </a:r>
            <a:r>
              <a:rPr lang="en-US" dirty="0" smtClean="0">
                <a:solidFill>
                  <a:srgbClr val="FFC000"/>
                </a:solidFill>
              </a:rPr>
              <a:t>)</a:t>
            </a:r>
          </a:p>
          <a:p>
            <a:pPr lvl="1"/>
            <a:r>
              <a:rPr lang="en-US" dirty="0">
                <a:solidFill>
                  <a:srgbClr val="75F72D"/>
                </a:solidFill>
              </a:rPr>
              <a:t>higher-complex carbohydrate (HCC)/lower-fat (LF) </a:t>
            </a:r>
            <a:r>
              <a:rPr lang="en-US" dirty="0" smtClean="0">
                <a:solidFill>
                  <a:srgbClr val="75F72D"/>
                </a:solidFill>
              </a:rPr>
              <a:t>Choosing Healthy </a:t>
            </a:r>
            <a:r>
              <a:rPr lang="en-US" dirty="0">
                <a:solidFill>
                  <a:srgbClr val="75F72D"/>
                </a:solidFill>
              </a:rPr>
              <a:t>Options in Carbohydrate Energy (CHOICE) diet (60/25/15%)</a:t>
            </a:r>
          </a:p>
        </p:txBody>
      </p:sp>
      <p:sp>
        <p:nvSpPr>
          <p:cNvPr id="4" name="Rounded Rectangle 3"/>
          <p:cNvSpPr/>
          <p:nvPr/>
        </p:nvSpPr>
        <p:spPr>
          <a:xfrm>
            <a:off x="838201" y="5795889"/>
            <a:ext cx="10515600" cy="773723"/>
          </a:xfrm>
          <a:prstGeom prst="roundRect">
            <a:avLst/>
          </a:prstGeom>
          <a:solidFill>
            <a:schemeClr val="accent1">
              <a:lumMod val="5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t>
            </a:r>
            <a:r>
              <a:rPr lang="en-US" sz="2000" dirty="0" smtClean="0"/>
              <a:t>complex carbohydrate</a:t>
            </a:r>
            <a:r>
              <a:rPr lang="en-US" sz="2000" dirty="0"/>
              <a:t>” as polysaccharides </a:t>
            </a:r>
            <a:r>
              <a:rPr lang="en-US" sz="2000" dirty="0" smtClean="0"/>
              <a:t>and starches </a:t>
            </a:r>
            <a:r>
              <a:rPr lang="en-US" sz="2000" dirty="0"/>
              <a:t>primarily derived from </a:t>
            </a:r>
            <a:r>
              <a:rPr lang="en-US" sz="2000" dirty="0" smtClean="0"/>
              <a:t>grains, vegetables</a:t>
            </a:r>
            <a:r>
              <a:rPr lang="en-US" sz="2000" dirty="0"/>
              <a:t>, and fruits that tend </a:t>
            </a:r>
            <a:r>
              <a:rPr lang="en-US" sz="2000" dirty="0" smtClean="0"/>
              <a:t>to attenuate </a:t>
            </a:r>
            <a:r>
              <a:rPr lang="en-US" sz="2000" dirty="0"/>
              <a:t>a sharp postprandial rise </a:t>
            </a:r>
            <a:r>
              <a:rPr lang="en-US" sz="2000" dirty="0" smtClean="0"/>
              <a:t>in plasma </a:t>
            </a:r>
            <a:r>
              <a:rPr lang="en-US" sz="2000" dirty="0"/>
              <a:t>glucose. </a:t>
            </a:r>
          </a:p>
        </p:txBody>
      </p:sp>
    </p:spTree>
    <p:extLst>
      <p:ext uri="{BB962C8B-B14F-4D97-AF65-F5344CB8AC3E}">
        <p14:creationId xmlns:p14="http://schemas.microsoft.com/office/powerpoint/2010/main" val="1970317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02523" y="0"/>
            <a:ext cx="7005711" cy="6858000"/>
          </a:xfrm>
          <a:prstGeom prst="rect">
            <a:avLst/>
          </a:prstGeom>
        </p:spPr>
      </p:pic>
    </p:spTree>
    <p:extLst>
      <p:ext uri="{BB962C8B-B14F-4D97-AF65-F5344CB8AC3E}">
        <p14:creationId xmlns:p14="http://schemas.microsoft.com/office/powerpoint/2010/main" val="2305443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9311" y="0"/>
            <a:ext cx="8764172" cy="6858000"/>
          </a:xfrm>
          <a:prstGeom prst="rect">
            <a:avLst/>
          </a:prstGeom>
        </p:spPr>
      </p:pic>
    </p:spTree>
    <p:extLst>
      <p:ext uri="{BB962C8B-B14F-4D97-AF65-F5344CB8AC3E}">
        <p14:creationId xmlns:p14="http://schemas.microsoft.com/office/powerpoint/2010/main" val="673528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1175" y="211016"/>
            <a:ext cx="8975187" cy="6386732"/>
          </a:xfrm>
          <a:prstGeom prst="rect">
            <a:avLst/>
          </a:prstGeom>
        </p:spPr>
      </p:pic>
    </p:spTree>
    <p:extLst>
      <p:ext uri="{BB962C8B-B14F-4D97-AF65-F5344CB8AC3E}">
        <p14:creationId xmlns:p14="http://schemas.microsoft.com/office/powerpoint/2010/main" val="4094377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139482" y="1645920"/>
            <a:ext cx="10114671" cy="393895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39482" y="1885071"/>
            <a:ext cx="10114671" cy="4107766"/>
          </a:xfrm>
        </p:spPr>
        <p:txBody>
          <a:bodyPr>
            <a:normAutofit/>
          </a:bodyPr>
          <a:lstStyle/>
          <a:p>
            <a:pPr marL="0" indent="0">
              <a:buNone/>
            </a:pPr>
            <a:r>
              <a:rPr lang="en-US" dirty="0" smtClean="0">
                <a:solidFill>
                  <a:schemeClr val="bg1"/>
                </a:solidFill>
                <a:latin typeface="Aparajita" panose="020B0604020202020204" pitchFamily="34" charset="0"/>
                <a:cs typeface="Aparajita" panose="020B0604020202020204" pitchFamily="34" charset="0"/>
              </a:rPr>
              <a:t>     </a:t>
            </a:r>
            <a:r>
              <a:rPr lang="en-US" b="1" i="1" u="sng" dirty="0" smtClean="0">
                <a:solidFill>
                  <a:srgbClr val="FFFF00"/>
                </a:solidFill>
              </a:rPr>
              <a:t>CONCLUSIONS</a:t>
            </a:r>
            <a:r>
              <a:rPr lang="en-US" b="1" i="1" dirty="0">
                <a:solidFill>
                  <a:srgbClr val="FFFF00"/>
                </a:solidFill>
              </a:rPr>
              <a:t/>
            </a:r>
            <a:br>
              <a:rPr lang="en-US" b="1" i="1" dirty="0">
                <a:solidFill>
                  <a:srgbClr val="FFFF00"/>
                </a:solidFill>
              </a:rPr>
            </a:br>
            <a:endParaRPr lang="en-US" dirty="0" smtClean="0">
              <a:solidFill>
                <a:schemeClr val="bg1"/>
              </a:solidFill>
              <a:latin typeface="Aparajita" panose="020B0604020202020204" pitchFamily="34" charset="0"/>
              <a:cs typeface="Aparajita" panose="020B0604020202020204" pitchFamily="34" charset="0"/>
            </a:endParaRPr>
          </a:p>
          <a:p>
            <a:r>
              <a:rPr lang="en-US" dirty="0" smtClean="0">
                <a:solidFill>
                  <a:schemeClr val="bg1"/>
                </a:solidFill>
                <a:latin typeface="Aparajita" panose="020B0604020202020204" pitchFamily="34" charset="0"/>
                <a:cs typeface="Aparajita" panose="020B0604020202020204" pitchFamily="34" charset="0"/>
              </a:rPr>
              <a:t> This </a:t>
            </a:r>
            <a:r>
              <a:rPr lang="en-US" dirty="0">
                <a:solidFill>
                  <a:schemeClr val="bg1"/>
                </a:solidFill>
                <a:latin typeface="Aparajita" panose="020B0604020202020204" pitchFamily="34" charset="0"/>
                <a:cs typeface="Aparajita" panose="020B0604020202020204" pitchFamily="34" charset="0"/>
              </a:rPr>
              <a:t>highly controlled study randomizing </a:t>
            </a:r>
            <a:r>
              <a:rPr lang="en-US" dirty="0" err="1">
                <a:solidFill>
                  <a:schemeClr val="bg1"/>
                </a:solidFill>
                <a:latin typeface="Aparajita" panose="020B0604020202020204" pitchFamily="34" charset="0"/>
                <a:cs typeface="Aparajita" panose="020B0604020202020204" pitchFamily="34" charset="0"/>
              </a:rPr>
              <a:t>isocaloric</a:t>
            </a:r>
            <a:r>
              <a:rPr lang="en-US" dirty="0">
                <a:solidFill>
                  <a:schemeClr val="bg1"/>
                </a:solidFill>
                <a:latin typeface="Aparajita" panose="020B0604020202020204" pitchFamily="34" charset="0"/>
                <a:cs typeface="Aparajita" panose="020B0604020202020204" pitchFamily="34" charset="0"/>
              </a:rPr>
              <a:t> diets and using a CGMS is </a:t>
            </a:r>
            <a:r>
              <a:rPr lang="en-US" dirty="0" smtClean="0">
                <a:solidFill>
                  <a:schemeClr val="bg1"/>
                </a:solidFill>
                <a:latin typeface="Aparajita" panose="020B0604020202020204" pitchFamily="34" charset="0"/>
                <a:cs typeface="Aparajita" panose="020B0604020202020204" pitchFamily="34" charset="0"/>
              </a:rPr>
              <a:t>the first </a:t>
            </a:r>
            <a:r>
              <a:rPr lang="en-US" dirty="0">
                <a:solidFill>
                  <a:schemeClr val="bg1"/>
                </a:solidFill>
                <a:latin typeface="Aparajita" panose="020B0604020202020204" pitchFamily="34" charset="0"/>
                <a:cs typeface="Aparajita" panose="020B0604020202020204" pitchFamily="34" charset="0"/>
              </a:rPr>
              <a:t>to show that liberalizing complex carbohydrates and reducing fat </a:t>
            </a:r>
            <a:r>
              <a:rPr lang="en-US" dirty="0" smtClean="0">
                <a:solidFill>
                  <a:schemeClr val="bg1"/>
                </a:solidFill>
                <a:latin typeface="Aparajita" panose="020B0604020202020204" pitchFamily="34" charset="0"/>
                <a:cs typeface="Aparajita" panose="020B0604020202020204" pitchFamily="34" charset="0"/>
              </a:rPr>
              <a:t>still achieved </a:t>
            </a:r>
            <a:r>
              <a:rPr lang="en-US" dirty="0" err="1">
                <a:solidFill>
                  <a:schemeClr val="bg1"/>
                </a:solidFill>
                <a:latin typeface="Aparajita" panose="020B0604020202020204" pitchFamily="34" charset="0"/>
                <a:cs typeface="Aparajita" panose="020B0604020202020204" pitchFamily="34" charset="0"/>
              </a:rPr>
              <a:t>glycemia</a:t>
            </a:r>
            <a:r>
              <a:rPr lang="en-US" dirty="0">
                <a:solidFill>
                  <a:schemeClr val="bg1"/>
                </a:solidFill>
                <a:latin typeface="Aparajita" panose="020B0604020202020204" pitchFamily="34" charset="0"/>
                <a:cs typeface="Aparajita" panose="020B0604020202020204" pitchFamily="34" charset="0"/>
              </a:rPr>
              <a:t> below current treatment targets and </a:t>
            </a:r>
            <a:r>
              <a:rPr lang="en-US" dirty="0" smtClean="0">
                <a:solidFill>
                  <a:schemeClr val="bg1"/>
                </a:solidFill>
                <a:latin typeface="Aparajita" panose="020B0604020202020204" pitchFamily="34" charset="0"/>
                <a:cs typeface="Aparajita" panose="020B0604020202020204" pitchFamily="34" charset="0"/>
              </a:rPr>
              <a:t>lower postprandial </a:t>
            </a:r>
            <a:r>
              <a:rPr lang="en-US" dirty="0">
                <a:solidFill>
                  <a:schemeClr val="bg1"/>
                </a:solidFill>
                <a:latin typeface="Aparajita" panose="020B0604020202020204" pitchFamily="34" charset="0"/>
                <a:cs typeface="Aparajita" panose="020B0604020202020204" pitchFamily="34" charset="0"/>
              </a:rPr>
              <a:t>FFAs</a:t>
            </a:r>
            <a:r>
              <a:rPr lang="en-US" dirty="0" smtClean="0">
                <a:solidFill>
                  <a:schemeClr val="bg1"/>
                </a:solidFill>
                <a:latin typeface="Aparajita" panose="020B0604020202020204" pitchFamily="34" charset="0"/>
                <a:cs typeface="Aparajita" panose="020B0604020202020204" pitchFamily="34" charset="0"/>
              </a:rPr>
              <a:t>.</a:t>
            </a:r>
          </a:p>
          <a:p>
            <a:pPr marL="0" indent="0">
              <a:buNone/>
            </a:pPr>
            <a:endParaRPr lang="en-US" dirty="0">
              <a:solidFill>
                <a:schemeClr val="bg1"/>
              </a:solidFill>
              <a:latin typeface="Aparajita" panose="020B0604020202020204" pitchFamily="34" charset="0"/>
              <a:cs typeface="Aparajita" panose="020B0604020202020204" pitchFamily="34" charset="0"/>
            </a:endParaRPr>
          </a:p>
        </p:txBody>
      </p:sp>
      <p:sp>
        <p:nvSpPr>
          <p:cNvPr id="6" name="Explosion 1 5"/>
          <p:cNvSpPr/>
          <p:nvPr/>
        </p:nvSpPr>
        <p:spPr>
          <a:xfrm rot="685774">
            <a:off x="344836" y="515512"/>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580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886900"/>
          </a:xfrm>
          <a:solidFill>
            <a:schemeClr val="accent1">
              <a:lumMod val="50000"/>
            </a:schemeClr>
          </a:solidFill>
        </p:spPr>
        <p:txBody>
          <a:bodyPr>
            <a:normAutofit/>
          </a:bodyPr>
          <a:lstStyle/>
          <a:p>
            <a:r>
              <a:rPr lang="en-US" sz="3200" b="1" dirty="0" smtClean="0">
                <a:solidFill>
                  <a:schemeClr val="bg1"/>
                </a:solidFill>
              </a:rPr>
              <a:t>           Glucose </a:t>
            </a:r>
            <a:r>
              <a:rPr lang="en-US" sz="3200" b="1" dirty="0">
                <a:solidFill>
                  <a:schemeClr val="bg1"/>
                </a:solidFill>
              </a:rPr>
              <a:t>monitoring </a:t>
            </a:r>
            <a:endParaRPr lang="en-US" sz="3200" dirty="0">
              <a:solidFill>
                <a:schemeClr val="bg1"/>
              </a:solidFill>
            </a:endParaRPr>
          </a:p>
        </p:txBody>
      </p:sp>
      <p:sp>
        <p:nvSpPr>
          <p:cNvPr id="3" name="Content Placeholder 2"/>
          <p:cNvSpPr>
            <a:spLocks noGrp="1"/>
          </p:cNvSpPr>
          <p:nvPr>
            <p:ph idx="1"/>
          </p:nvPr>
        </p:nvSpPr>
        <p:spPr>
          <a:ln w="25400">
            <a:solidFill>
              <a:schemeClr val="accent1">
                <a:shade val="50000"/>
              </a:schemeClr>
            </a:solidFill>
          </a:ln>
        </p:spPr>
        <p:txBody>
          <a:bodyPr/>
          <a:lstStyle/>
          <a:p>
            <a:r>
              <a:rPr lang="en-US" dirty="0">
                <a:solidFill>
                  <a:srgbClr val="FF0000"/>
                </a:solidFill>
              </a:rPr>
              <a:t>Fasting and postprandial </a:t>
            </a:r>
            <a:r>
              <a:rPr lang="en-US" dirty="0" smtClean="0"/>
              <a:t>:</a:t>
            </a:r>
            <a:r>
              <a:rPr lang="en-US" dirty="0"/>
              <a:t>all type of diabetes </a:t>
            </a:r>
            <a:endParaRPr lang="en-US" dirty="0" smtClean="0"/>
          </a:p>
          <a:p>
            <a:r>
              <a:rPr lang="en-US" dirty="0" err="1">
                <a:solidFill>
                  <a:srgbClr val="FF0000"/>
                </a:solidFill>
              </a:rPr>
              <a:t>preprandial</a:t>
            </a:r>
            <a:r>
              <a:rPr lang="en-US" dirty="0"/>
              <a:t> </a:t>
            </a:r>
            <a:r>
              <a:rPr lang="en-US" dirty="0" smtClean="0"/>
              <a:t>:</a:t>
            </a:r>
            <a:r>
              <a:rPr lang="en-US" dirty="0"/>
              <a:t>for pregnant women with pre-existing diabetes who are using insulin pumps or basal-bolus </a:t>
            </a:r>
            <a:r>
              <a:rPr lang="en-US" dirty="0" smtClean="0"/>
              <a:t>therapy</a:t>
            </a:r>
          </a:p>
          <a:p>
            <a:r>
              <a:rPr lang="en-US" dirty="0" smtClean="0">
                <a:solidFill>
                  <a:srgbClr val="FF0000"/>
                </a:solidFill>
              </a:rPr>
              <a:t>HbA1c</a:t>
            </a:r>
            <a:r>
              <a:rPr lang="en-US" dirty="0" smtClean="0"/>
              <a:t> : </a:t>
            </a:r>
            <a:r>
              <a:rPr lang="en-US" dirty="0"/>
              <a:t>fall during normal pregnancy owing to red blood cell turnover and HbA1c does not reflect variability in glucose </a:t>
            </a:r>
            <a:r>
              <a:rPr lang="en-US" dirty="0" smtClean="0"/>
              <a:t>concentration</a:t>
            </a:r>
          </a:p>
          <a:p>
            <a:r>
              <a:rPr lang="en-US" dirty="0">
                <a:solidFill>
                  <a:srgbClr val="FF0000"/>
                </a:solidFill>
              </a:rPr>
              <a:t>CGM </a:t>
            </a:r>
            <a:endParaRPr lang="en-US" dirty="0" smtClean="0">
              <a:solidFill>
                <a:srgbClr val="FF0000"/>
              </a:solidFill>
            </a:endParaRPr>
          </a:p>
          <a:p>
            <a:r>
              <a:rPr lang="en-US" dirty="0">
                <a:solidFill>
                  <a:srgbClr val="FF0000"/>
                </a:solidFill>
              </a:rPr>
              <a:t>FGM </a:t>
            </a:r>
          </a:p>
        </p:txBody>
      </p:sp>
      <p:sp>
        <p:nvSpPr>
          <p:cNvPr id="4" name="Rectangle 3"/>
          <p:cNvSpPr/>
          <p:nvPr/>
        </p:nvSpPr>
        <p:spPr>
          <a:xfrm>
            <a:off x="0" y="196948"/>
            <a:ext cx="12192000" cy="16817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82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670" y="224789"/>
            <a:ext cx="10269415" cy="3615691"/>
          </a:xfrm>
          <a:prstGeom prst="rect">
            <a:avLst/>
          </a:prstGeom>
        </p:spPr>
      </p:pic>
      <p:pic>
        <p:nvPicPr>
          <p:cNvPr id="3" name="Picture 2"/>
          <p:cNvPicPr>
            <a:picLocks noChangeAspect="1"/>
          </p:cNvPicPr>
          <p:nvPr/>
        </p:nvPicPr>
        <p:blipFill>
          <a:blip r:embed="rId3"/>
          <a:stretch>
            <a:fillRect/>
          </a:stretch>
        </p:blipFill>
        <p:spPr>
          <a:xfrm>
            <a:off x="1252025" y="0"/>
            <a:ext cx="1984738" cy="544830"/>
          </a:xfrm>
          <a:prstGeom prst="rect">
            <a:avLst/>
          </a:prstGeom>
        </p:spPr>
      </p:pic>
      <p:sp>
        <p:nvSpPr>
          <p:cNvPr id="4" name="Rounded Rectangle 3"/>
          <p:cNvSpPr/>
          <p:nvPr/>
        </p:nvSpPr>
        <p:spPr>
          <a:xfrm>
            <a:off x="2264898" y="4037428"/>
            <a:ext cx="7272997" cy="2546252"/>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34905" y="4164037"/>
            <a:ext cx="7102990" cy="646331"/>
          </a:xfrm>
          <a:prstGeom prst="rect">
            <a:avLst/>
          </a:prstGeom>
          <a:noFill/>
        </p:spPr>
        <p:txBody>
          <a:bodyPr wrap="square" rtlCol="0">
            <a:spAutoFit/>
          </a:bodyPr>
          <a:lstStyle/>
          <a:p>
            <a:pPr marL="285750" indent="-285750">
              <a:buFont typeface="Wingdings" panose="05000000000000000000" pitchFamily="2" charset="2"/>
              <a:buChar char="§"/>
            </a:pPr>
            <a:r>
              <a:rPr lang="en-US" b="1" dirty="0" smtClean="0"/>
              <a:t>Pregnant women </a:t>
            </a:r>
            <a:r>
              <a:rPr lang="en-US" b="1" dirty="0"/>
              <a:t>aged 18–40 years with type </a:t>
            </a:r>
            <a:r>
              <a:rPr lang="en-US" b="1" dirty="0" smtClean="0"/>
              <a:t>1 diabetes </a:t>
            </a:r>
            <a:r>
              <a:rPr lang="en-US" b="1" dirty="0"/>
              <a:t>for a minimum of 12 months who were receiving intensive insulin therapy</a:t>
            </a:r>
            <a:endParaRPr lang="en-US" dirty="0"/>
          </a:p>
        </p:txBody>
      </p:sp>
      <p:sp>
        <p:nvSpPr>
          <p:cNvPr id="10" name="TextBox 9"/>
          <p:cNvSpPr txBox="1"/>
          <p:nvPr/>
        </p:nvSpPr>
        <p:spPr>
          <a:xfrm>
            <a:off x="2434905" y="4987388"/>
            <a:ext cx="7102990" cy="646331"/>
          </a:xfrm>
          <a:prstGeom prst="rect">
            <a:avLst/>
          </a:prstGeom>
          <a:noFill/>
        </p:spPr>
        <p:txBody>
          <a:bodyPr wrap="square" rtlCol="0">
            <a:spAutoFit/>
          </a:bodyPr>
          <a:lstStyle/>
          <a:p>
            <a:pPr marL="285750" indent="-285750">
              <a:buFont typeface="Wingdings" panose="05000000000000000000" pitchFamily="2" charset="2"/>
              <a:buChar char="§"/>
            </a:pPr>
            <a:r>
              <a:rPr lang="en-US" b="1" dirty="0" smtClean="0"/>
              <a:t>325 Participants </a:t>
            </a:r>
            <a:r>
              <a:rPr lang="en-US" b="1" dirty="0"/>
              <a:t>were </a:t>
            </a:r>
            <a:r>
              <a:rPr lang="en-US" b="1" dirty="0" smtClean="0"/>
              <a:t>pregnant (</a:t>
            </a:r>
            <a:r>
              <a:rPr lang="en-US" b="1" dirty="0"/>
              <a:t>≤13 weeks and 6 days’ gestation) </a:t>
            </a:r>
            <a:r>
              <a:rPr lang="en-US" b="1" dirty="0" smtClean="0"/>
              <a:t>or planning </a:t>
            </a:r>
            <a:r>
              <a:rPr lang="en-US" b="1" dirty="0"/>
              <a:t>pregnancy from 31 hospitals</a:t>
            </a:r>
            <a:endParaRPr lang="en-US" dirty="0"/>
          </a:p>
        </p:txBody>
      </p:sp>
      <p:sp>
        <p:nvSpPr>
          <p:cNvPr id="11" name="TextBox 10"/>
          <p:cNvSpPr txBox="1"/>
          <p:nvPr/>
        </p:nvSpPr>
        <p:spPr>
          <a:xfrm>
            <a:off x="2434905" y="5633719"/>
            <a:ext cx="7102989" cy="646331"/>
          </a:xfrm>
          <a:prstGeom prst="rect">
            <a:avLst/>
          </a:prstGeom>
          <a:noFill/>
        </p:spPr>
        <p:txBody>
          <a:bodyPr wrap="square" rtlCol="0">
            <a:spAutoFit/>
          </a:bodyPr>
          <a:lstStyle/>
          <a:p>
            <a:pPr marL="285750" indent="-285750">
              <a:buFont typeface="Wingdings" panose="05000000000000000000" pitchFamily="2" charset="2"/>
              <a:buChar char="§"/>
            </a:pPr>
            <a:r>
              <a:rPr lang="en-US" b="1" dirty="0"/>
              <a:t>participants were randomly assigned to either CGM in addition to capillary glucose monitoring </a:t>
            </a:r>
            <a:r>
              <a:rPr lang="en-US" b="1" dirty="0" smtClean="0"/>
              <a:t>or capillary </a:t>
            </a:r>
            <a:r>
              <a:rPr lang="en-US" b="1" dirty="0"/>
              <a:t>glucose monitoring alone</a:t>
            </a:r>
            <a:endParaRPr lang="en-US" dirty="0"/>
          </a:p>
        </p:txBody>
      </p:sp>
    </p:spTree>
    <p:extLst>
      <p:ext uri="{BB962C8B-B14F-4D97-AF65-F5344CB8AC3E}">
        <p14:creationId xmlns:p14="http://schemas.microsoft.com/office/powerpoint/2010/main" val="137114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6099" y="0"/>
            <a:ext cx="11226018" cy="6668086"/>
          </a:xfrm>
          <a:prstGeom prst="rect">
            <a:avLst/>
          </a:prstGeom>
        </p:spPr>
      </p:pic>
    </p:spTree>
    <p:extLst>
      <p:ext uri="{BB962C8B-B14F-4D97-AF65-F5344CB8AC3E}">
        <p14:creationId xmlns:p14="http://schemas.microsoft.com/office/powerpoint/2010/main" val="2930264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2338" y="478302"/>
            <a:ext cx="10515600" cy="759656"/>
          </a:xfrm>
          <a:solidFill>
            <a:srgbClr val="33CCCC"/>
          </a:solidFill>
        </p:spPr>
        <p:txBody>
          <a:bodyPr>
            <a:normAutofit/>
          </a:bodyPr>
          <a:lstStyle/>
          <a:p>
            <a:r>
              <a:rPr lang="en-US" sz="4000" b="1" i="1" dirty="0" smtClean="0">
                <a:solidFill>
                  <a:schemeClr val="bg1"/>
                </a:solidFill>
              </a:rPr>
              <a:t>Agenda</a:t>
            </a:r>
            <a:endParaRPr lang="en-US" sz="4000" b="1" i="1" dirty="0">
              <a:solidFill>
                <a:schemeClr val="bg1"/>
              </a:solidFill>
            </a:endParaRPr>
          </a:p>
        </p:txBody>
      </p:sp>
      <p:sp>
        <p:nvSpPr>
          <p:cNvPr id="3" name="Content Placeholder 2"/>
          <p:cNvSpPr>
            <a:spLocks noGrp="1"/>
          </p:cNvSpPr>
          <p:nvPr>
            <p:ph idx="1"/>
          </p:nvPr>
        </p:nvSpPr>
        <p:spPr>
          <a:xfrm>
            <a:off x="838200" y="1533379"/>
            <a:ext cx="10515600" cy="4797083"/>
          </a:xfrm>
        </p:spPr>
        <p:txBody>
          <a:bodyPr>
            <a:normAutofit/>
          </a:bodyPr>
          <a:lstStyle/>
          <a:p>
            <a:pPr marL="0" indent="0">
              <a:buNone/>
            </a:pPr>
            <a:endParaRPr lang="en-US" dirty="0" smtClean="0"/>
          </a:p>
          <a:p>
            <a:r>
              <a:rPr lang="en-US" dirty="0" smtClean="0"/>
              <a:t> </a:t>
            </a:r>
            <a:r>
              <a:rPr lang="en-US" b="1" dirty="0" smtClean="0"/>
              <a:t>Introduction </a:t>
            </a:r>
          </a:p>
          <a:p>
            <a:r>
              <a:rPr lang="en-US" b="1" dirty="0" smtClean="0"/>
              <a:t>Cares (Preconception/during pregnancy/ post partum)</a:t>
            </a:r>
          </a:p>
          <a:p>
            <a:r>
              <a:rPr lang="en-US" b="1" dirty="0" smtClean="0"/>
              <a:t>Insulin</a:t>
            </a:r>
          </a:p>
          <a:p>
            <a:r>
              <a:rPr lang="en-US" b="1" dirty="0" smtClean="0"/>
              <a:t>Metformin</a:t>
            </a:r>
          </a:p>
          <a:p>
            <a:r>
              <a:rPr lang="en-US" b="1" dirty="0" smtClean="0"/>
              <a:t>Glyburide</a:t>
            </a:r>
          </a:p>
          <a:p>
            <a:r>
              <a:rPr lang="en-US" b="1" dirty="0" smtClean="0"/>
              <a:t>Glyburide versus metformin</a:t>
            </a:r>
          </a:p>
          <a:p>
            <a:r>
              <a:rPr lang="en-US" b="1" dirty="0" smtClean="0"/>
              <a:t>Alternate oral agents</a:t>
            </a:r>
          </a:p>
          <a:p>
            <a:r>
              <a:rPr lang="en-US" b="1" dirty="0" smtClean="0"/>
              <a:t>Conclusions</a:t>
            </a:r>
          </a:p>
          <a:p>
            <a:endParaRPr lang="en-US" b="1" dirty="0" smtClean="0"/>
          </a:p>
          <a:p>
            <a:endParaRPr lang="en-US" b="1" dirty="0" smtClean="0"/>
          </a:p>
          <a:p>
            <a:endParaRPr lang="en-US" b="1" dirty="0" smtClean="0"/>
          </a:p>
          <a:p>
            <a:endParaRPr lang="en-US" dirty="0" smtClean="0"/>
          </a:p>
          <a:p>
            <a:pPr algn="ctr"/>
            <a:endParaRPr lang="en-US" b="1" dirty="0" smtClean="0"/>
          </a:p>
          <a:p>
            <a:endParaRPr lang="en-US" dirty="0"/>
          </a:p>
        </p:txBody>
      </p:sp>
    </p:spTree>
    <p:extLst>
      <p:ext uri="{BB962C8B-B14F-4D97-AF65-F5344CB8AC3E}">
        <p14:creationId xmlns:p14="http://schemas.microsoft.com/office/powerpoint/2010/main" val="4059366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8973" y="534572"/>
            <a:ext cx="9228406" cy="5401994"/>
          </a:xfrm>
          <a:prstGeom prst="rect">
            <a:avLst/>
          </a:prstGeom>
        </p:spPr>
      </p:pic>
    </p:spTree>
    <p:extLst>
      <p:ext uri="{BB962C8B-B14F-4D97-AF65-F5344CB8AC3E}">
        <p14:creationId xmlns:p14="http://schemas.microsoft.com/office/powerpoint/2010/main" val="377904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5926" y="0"/>
            <a:ext cx="10396025" cy="6858000"/>
          </a:xfrm>
          <a:prstGeom prst="rect">
            <a:avLst/>
          </a:prstGeom>
        </p:spPr>
      </p:pic>
      <p:sp>
        <p:nvSpPr>
          <p:cNvPr id="3" name="Rounded Rectangle 2"/>
          <p:cNvSpPr/>
          <p:nvPr/>
        </p:nvSpPr>
        <p:spPr>
          <a:xfrm>
            <a:off x="1055076" y="1392702"/>
            <a:ext cx="9805182" cy="211015"/>
          </a:xfrm>
          <a:prstGeom prst="roundRect">
            <a:avLst/>
          </a:prstGeom>
          <a:solidFill>
            <a:srgbClr val="CC0066">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096086" y="1603717"/>
            <a:ext cx="717452" cy="2672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96087" y="1603717"/>
            <a:ext cx="914400" cy="307777"/>
          </a:xfrm>
          <a:prstGeom prst="rect">
            <a:avLst/>
          </a:prstGeom>
          <a:noFill/>
        </p:spPr>
        <p:txBody>
          <a:bodyPr wrap="square" rtlCol="0">
            <a:spAutoFit/>
          </a:bodyPr>
          <a:lstStyle/>
          <a:p>
            <a:r>
              <a:rPr lang="en-US" sz="1400" dirty="0" smtClean="0"/>
              <a:t>(140)</a:t>
            </a:r>
            <a:endParaRPr lang="en-US" sz="1400" dirty="0"/>
          </a:p>
        </p:txBody>
      </p:sp>
      <p:sp>
        <p:nvSpPr>
          <p:cNvPr id="7" name="Rounded Rectangle 6"/>
          <p:cNvSpPr/>
          <p:nvPr/>
        </p:nvSpPr>
        <p:spPr>
          <a:xfrm>
            <a:off x="1055076" y="1603717"/>
            <a:ext cx="9805182" cy="267286"/>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973994" y="4065563"/>
            <a:ext cx="464234" cy="1153551"/>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167618" y="3221502"/>
            <a:ext cx="9580099" cy="618978"/>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55076" y="2715065"/>
            <a:ext cx="1955411" cy="225083"/>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011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9484" y="407964"/>
            <a:ext cx="8961120" cy="5345722"/>
          </a:xfrm>
          <a:prstGeom prst="rect">
            <a:avLst/>
          </a:prstGeom>
        </p:spPr>
      </p:pic>
      <p:sp>
        <p:nvSpPr>
          <p:cNvPr id="3" name="Rounded Rectangle 2"/>
          <p:cNvSpPr/>
          <p:nvPr/>
        </p:nvSpPr>
        <p:spPr>
          <a:xfrm>
            <a:off x="8961120" y="1997612"/>
            <a:ext cx="604911" cy="3601330"/>
          </a:xfrm>
          <a:prstGeom prst="round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118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4222" y="0"/>
            <a:ext cx="8187396" cy="6858000"/>
          </a:xfrm>
          <a:prstGeom prst="rect">
            <a:avLst/>
          </a:prstGeom>
        </p:spPr>
      </p:pic>
      <p:sp>
        <p:nvSpPr>
          <p:cNvPr id="3" name="Rounded Rectangle 2"/>
          <p:cNvSpPr/>
          <p:nvPr/>
        </p:nvSpPr>
        <p:spPr>
          <a:xfrm>
            <a:off x="5795889" y="0"/>
            <a:ext cx="1083213" cy="2110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CGM</a:t>
            </a:r>
            <a:endParaRPr lang="en-US" sz="1600" b="1" dirty="0">
              <a:solidFill>
                <a:schemeClr val="tx1"/>
              </a:solidFill>
            </a:endParaRPr>
          </a:p>
        </p:txBody>
      </p:sp>
      <p:sp>
        <p:nvSpPr>
          <p:cNvPr id="4" name="Rounded Rectangle 3"/>
          <p:cNvSpPr/>
          <p:nvPr/>
        </p:nvSpPr>
        <p:spPr>
          <a:xfrm>
            <a:off x="7498080" y="0"/>
            <a:ext cx="998806" cy="2110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498080" y="0"/>
            <a:ext cx="998806" cy="2110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control</a:t>
            </a:r>
            <a:endParaRPr lang="en-US" b="1" dirty="0">
              <a:solidFill>
                <a:schemeClr val="tx1"/>
              </a:solidFill>
            </a:endParaRPr>
          </a:p>
        </p:txBody>
      </p:sp>
      <p:sp>
        <p:nvSpPr>
          <p:cNvPr id="6" name="Rounded Rectangle 5"/>
          <p:cNvSpPr/>
          <p:nvPr/>
        </p:nvSpPr>
        <p:spPr>
          <a:xfrm>
            <a:off x="9059594" y="0"/>
            <a:ext cx="956603" cy="2110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 value</a:t>
            </a:r>
            <a:endParaRPr lang="en-US" b="1" dirty="0">
              <a:solidFill>
                <a:schemeClr val="tx1"/>
              </a:solidFill>
            </a:endParaRPr>
          </a:p>
        </p:txBody>
      </p:sp>
      <p:sp>
        <p:nvSpPr>
          <p:cNvPr id="7" name="Rounded Rectangle 6"/>
          <p:cNvSpPr/>
          <p:nvPr/>
        </p:nvSpPr>
        <p:spPr>
          <a:xfrm>
            <a:off x="2377440" y="3530991"/>
            <a:ext cx="7638757" cy="239151"/>
          </a:xfrm>
          <a:prstGeom prst="round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377440" y="5261317"/>
            <a:ext cx="7540283" cy="351692"/>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377440" y="6119446"/>
            <a:ext cx="7540283" cy="407963"/>
          </a:xfrm>
          <a:prstGeom prst="round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77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3717" y="436098"/>
            <a:ext cx="8117058" cy="5514535"/>
          </a:xfrm>
          <a:prstGeom prst="rect">
            <a:avLst/>
          </a:prstGeom>
        </p:spPr>
      </p:pic>
    </p:spTree>
    <p:extLst>
      <p:ext uri="{BB962C8B-B14F-4D97-AF65-F5344CB8AC3E}">
        <p14:creationId xmlns:p14="http://schemas.microsoft.com/office/powerpoint/2010/main" val="1713568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89648" y="1209822"/>
            <a:ext cx="8806377" cy="45720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rPr>
              <a:t>Interpretation</a:t>
            </a:r>
            <a:r>
              <a:rPr lang="en-US" sz="2400" b="1" dirty="0"/>
              <a:t> </a:t>
            </a:r>
            <a:r>
              <a:rPr lang="en-US" sz="2400" b="1" dirty="0" smtClean="0"/>
              <a:t>:</a:t>
            </a:r>
          </a:p>
          <a:p>
            <a:endParaRPr lang="en-US" sz="2400" b="1" dirty="0" smtClean="0"/>
          </a:p>
          <a:p>
            <a:pPr marL="342900" indent="-342900" algn="just">
              <a:buFont typeface="Wingdings" panose="05000000000000000000" pitchFamily="2" charset="2"/>
              <a:buChar char="Ø"/>
            </a:pPr>
            <a:r>
              <a:rPr lang="en-US" sz="2400" dirty="0" smtClean="0"/>
              <a:t>Use </a:t>
            </a:r>
            <a:r>
              <a:rPr lang="en-US" sz="2400" dirty="0"/>
              <a:t>of CGM during pregnancy in patients with type 1 diabetes is associated with improved </a:t>
            </a:r>
            <a:r>
              <a:rPr lang="en-US" sz="2400" dirty="0" smtClean="0"/>
              <a:t>neonatal outcomes</a:t>
            </a:r>
            <a:r>
              <a:rPr lang="en-US" sz="2400" dirty="0"/>
              <a:t>, which are likely to be attributed to reduced exposure to maternal </a:t>
            </a:r>
            <a:r>
              <a:rPr lang="en-US" sz="2400" dirty="0" err="1" smtClean="0"/>
              <a:t>hyperglycaemia</a:t>
            </a:r>
            <a:r>
              <a:rPr lang="en-US" sz="2400" dirty="0" smtClean="0"/>
              <a:t>.</a:t>
            </a:r>
          </a:p>
          <a:p>
            <a:pPr algn="just"/>
            <a:endParaRPr lang="en-US" sz="2400" dirty="0" smtClean="0"/>
          </a:p>
          <a:p>
            <a:pPr marL="342900" indent="-342900" algn="just">
              <a:buFont typeface="Wingdings" panose="05000000000000000000" pitchFamily="2" charset="2"/>
              <a:buChar char="Ø"/>
            </a:pPr>
            <a:r>
              <a:rPr lang="en-US" sz="2400" dirty="0" smtClean="0"/>
              <a:t>CGM </a:t>
            </a:r>
            <a:r>
              <a:rPr lang="en-US" sz="2400" dirty="0"/>
              <a:t>should be </a:t>
            </a:r>
            <a:r>
              <a:rPr lang="en-US" sz="2400" dirty="0" smtClean="0"/>
              <a:t>offered to </a:t>
            </a:r>
            <a:r>
              <a:rPr lang="en-US" sz="2400" dirty="0"/>
              <a:t>all pregnant women with type 1 diabetes using intensive insulin therapy. </a:t>
            </a:r>
          </a:p>
        </p:txBody>
      </p:sp>
      <p:sp>
        <p:nvSpPr>
          <p:cNvPr id="3" name="Explosion 1 2"/>
          <p:cNvSpPr/>
          <p:nvPr/>
        </p:nvSpPr>
        <p:spPr>
          <a:xfrm rot="685774">
            <a:off x="203498" y="206025"/>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403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3551" y="801858"/>
            <a:ext cx="10325686" cy="2138290"/>
          </a:xfrm>
          <a:prstGeom prst="rect">
            <a:avLst/>
          </a:prstGeom>
        </p:spPr>
      </p:pic>
      <p:sp>
        <p:nvSpPr>
          <p:cNvPr id="3" name="Rounded Rectangle 2"/>
          <p:cNvSpPr/>
          <p:nvPr/>
        </p:nvSpPr>
        <p:spPr>
          <a:xfrm>
            <a:off x="844063" y="3573194"/>
            <a:ext cx="10789920" cy="2616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sz="2000" dirty="0" smtClean="0"/>
              <a:t>300 pregnant </a:t>
            </a:r>
            <a:r>
              <a:rPr lang="en-US" sz="2000" dirty="0"/>
              <a:t>women with type 1 diabetes, or type </a:t>
            </a:r>
            <a:r>
              <a:rPr lang="en-US" sz="2000" dirty="0" smtClean="0"/>
              <a:t>2 diabetes </a:t>
            </a:r>
            <a:r>
              <a:rPr lang="en-US" sz="2000" dirty="0"/>
              <a:t>on insulin therapy with gestational age &lt;16 weeks, or insulin </a:t>
            </a:r>
            <a:r>
              <a:rPr lang="en-US" sz="2000" dirty="0" smtClean="0"/>
              <a:t>treated GDM </a:t>
            </a:r>
            <a:r>
              <a:rPr lang="en-US" sz="2000" dirty="0"/>
              <a:t>with gestational age &lt;30 </a:t>
            </a:r>
            <a:r>
              <a:rPr lang="en-US" sz="2000" dirty="0" smtClean="0"/>
              <a:t>weeks(2011-2015)</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Primary outcome was </a:t>
            </a:r>
            <a:r>
              <a:rPr lang="en-US" sz="2000" dirty="0" err="1"/>
              <a:t>macrosomia</a:t>
            </a:r>
            <a:r>
              <a:rPr lang="en-US" sz="2000" dirty="0"/>
              <a:t>, defined as </a:t>
            </a:r>
            <a:r>
              <a:rPr lang="en-US" sz="2000" dirty="0" smtClean="0"/>
              <a:t>birth weight </a:t>
            </a:r>
            <a:r>
              <a:rPr lang="en-US" sz="2000" dirty="0"/>
              <a:t>above the 90th percentile. Secondary outcomes were </a:t>
            </a:r>
            <a:r>
              <a:rPr lang="en-US" sz="2000" dirty="0" err="1"/>
              <a:t>glycaemic</a:t>
            </a:r>
            <a:r>
              <a:rPr lang="en-US" sz="2000" dirty="0"/>
              <a:t> </a:t>
            </a:r>
            <a:r>
              <a:rPr lang="en-US" sz="2000" dirty="0" smtClean="0"/>
              <a:t>control, maternal </a:t>
            </a:r>
            <a:r>
              <a:rPr lang="en-US" sz="2000" dirty="0"/>
              <a:t>and neonatal complications.</a:t>
            </a:r>
            <a:endParaRPr lang="en-US" sz="2000" dirty="0" smtClean="0"/>
          </a:p>
          <a:p>
            <a:pPr marL="285750" indent="-285750">
              <a:buFont typeface="Wingdings" panose="05000000000000000000" pitchFamily="2" charset="2"/>
              <a:buChar char="§"/>
            </a:pPr>
            <a:endParaRPr lang="en-US" sz="2000" dirty="0"/>
          </a:p>
        </p:txBody>
      </p:sp>
    </p:spTree>
    <p:extLst>
      <p:ext uri="{BB962C8B-B14F-4D97-AF65-F5344CB8AC3E}">
        <p14:creationId xmlns:p14="http://schemas.microsoft.com/office/powerpoint/2010/main" val="183794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8295" y="365760"/>
            <a:ext cx="9495693" cy="5922497"/>
          </a:xfrm>
          <a:prstGeom prst="rect">
            <a:avLst/>
          </a:prstGeom>
        </p:spPr>
      </p:pic>
    </p:spTree>
    <p:extLst>
      <p:ext uri="{BB962C8B-B14F-4D97-AF65-F5344CB8AC3E}">
        <p14:creationId xmlns:p14="http://schemas.microsoft.com/office/powerpoint/2010/main" val="1828254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1348" y="422032"/>
            <a:ext cx="9917723" cy="5950634"/>
          </a:xfrm>
          <a:prstGeom prst="rect">
            <a:avLst/>
          </a:prstGeom>
        </p:spPr>
      </p:pic>
      <p:sp>
        <p:nvSpPr>
          <p:cNvPr id="3" name="Rounded Rectangle 2"/>
          <p:cNvSpPr/>
          <p:nvPr/>
        </p:nvSpPr>
        <p:spPr>
          <a:xfrm>
            <a:off x="1350498" y="1871003"/>
            <a:ext cx="9200271" cy="253219"/>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350498" y="3709115"/>
            <a:ext cx="9200271" cy="218941"/>
          </a:xfrm>
          <a:prstGeom prst="round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456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6769" y="1125414"/>
            <a:ext cx="9143999" cy="3727939"/>
          </a:xfrm>
          <a:prstGeom prst="rect">
            <a:avLst/>
          </a:prstGeom>
        </p:spPr>
      </p:pic>
      <p:sp>
        <p:nvSpPr>
          <p:cNvPr id="3" name="Rounded Rectangle 2"/>
          <p:cNvSpPr/>
          <p:nvPr/>
        </p:nvSpPr>
        <p:spPr>
          <a:xfrm>
            <a:off x="2405575" y="1237957"/>
            <a:ext cx="6386733" cy="4642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979963" y="1237957"/>
            <a:ext cx="1406769" cy="464234"/>
          </a:xfrm>
          <a:prstGeom prst="round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563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478302"/>
            <a:ext cx="10515600" cy="759656"/>
          </a:xfrm>
          <a:solidFill>
            <a:srgbClr val="33CCCC"/>
          </a:solidFill>
        </p:spPr>
        <p:txBody>
          <a:bodyPr>
            <a:normAutofit/>
          </a:bodyPr>
          <a:lstStyle/>
          <a:p>
            <a:r>
              <a:rPr lang="en-US" sz="4000" b="1" i="1" dirty="0" smtClean="0">
                <a:solidFill>
                  <a:schemeClr val="bg1"/>
                </a:solidFill>
              </a:rPr>
              <a:t>Agenda</a:t>
            </a:r>
            <a:endParaRPr lang="en-US" sz="4000" b="1" i="1" dirty="0">
              <a:solidFill>
                <a:schemeClr val="bg1"/>
              </a:solidFill>
            </a:endParaRPr>
          </a:p>
        </p:txBody>
      </p:sp>
      <p:sp>
        <p:nvSpPr>
          <p:cNvPr id="3" name="Content Placeholder 2"/>
          <p:cNvSpPr>
            <a:spLocks noGrp="1"/>
          </p:cNvSpPr>
          <p:nvPr>
            <p:ph idx="1"/>
          </p:nvPr>
        </p:nvSpPr>
        <p:spPr>
          <a:xfrm>
            <a:off x="838200" y="1533379"/>
            <a:ext cx="10515600" cy="4797083"/>
          </a:xfrm>
        </p:spPr>
        <p:txBody>
          <a:bodyPr>
            <a:normAutofit/>
          </a:bodyPr>
          <a:lstStyle/>
          <a:p>
            <a:pPr marL="0" indent="0">
              <a:buNone/>
            </a:pPr>
            <a:endParaRPr lang="en-US" dirty="0" smtClean="0"/>
          </a:p>
          <a:p>
            <a:r>
              <a:rPr lang="en-US" b="1" dirty="0" smtClean="0">
                <a:solidFill>
                  <a:srgbClr val="33CCCC"/>
                </a:solidFill>
              </a:rPr>
              <a:t> </a:t>
            </a:r>
            <a:r>
              <a:rPr lang="en-US" b="1" u="sng" dirty="0" smtClean="0">
                <a:solidFill>
                  <a:srgbClr val="33CCCC"/>
                </a:solidFill>
              </a:rPr>
              <a:t>Introduction</a:t>
            </a:r>
            <a:r>
              <a:rPr lang="en-US" b="1" dirty="0" smtClean="0">
                <a:solidFill>
                  <a:srgbClr val="33CCCC"/>
                </a:solidFill>
              </a:rPr>
              <a:t> </a:t>
            </a:r>
          </a:p>
          <a:p>
            <a:r>
              <a:rPr lang="en-US" dirty="0" smtClean="0"/>
              <a:t>Cares (Preconception/during pregnancy/ post partum)</a:t>
            </a:r>
          </a:p>
          <a:p>
            <a:r>
              <a:rPr lang="en-US" dirty="0" smtClean="0"/>
              <a:t>Insulin</a:t>
            </a:r>
          </a:p>
          <a:p>
            <a:r>
              <a:rPr lang="en-US" dirty="0" smtClean="0"/>
              <a:t>Metformin</a:t>
            </a:r>
          </a:p>
          <a:p>
            <a:r>
              <a:rPr lang="en-US" dirty="0" smtClean="0"/>
              <a:t>Glyburide</a:t>
            </a:r>
          </a:p>
          <a:p>
            <a:r>
              <a:rPr lang="en-US" dirty="0" smtClean="0"/>
              <a:t>Glyburide versus metformin</a:t>
            </a:r>
          </a:p>
          <a:p>
            <a:r>
              <a:rPr lang="en-US" dirty="0" smtClean="0"/>
              <a:t>Alternate oral agents</a:t>
            </a:r>
          </a:p>
          <a:p>
            <a:r>
              <a:rPr lang="en-US" dirty="0" smtClean="0"/>
              <a:t>Conclusions</a:t>
            </a:r>
          </a:p>
          <a:p>
            <a:endParaRPr lang="en-US" b="1" dirty="0" smtClean="0"/>
          </a:p>
          <a:p>
            <a:endParaRPr lang="en-US" b="1" dirty="0" smtClean="0"/>
          </a:p>
          <a:p>
            <a:endParaRPr lang="en-US" b="1" dirty="0" smtClean="0"/>
          </a:p>
          <a:p>
            <a:endParaRPr lang="en-US" dirty="0" smtClean="0"/>
          </a:p>
          <a:p>
            <a:pPr algn="ctr"/>
            <a:endParaRPr lang="en-US" b="1" dirty="0" smtClean="0"/>
          </a:p>
          <a:p>
            <a:endParaRPr lang="en-US" dirty="0"/>
          </a:p>
        </p:txBody>
      </p:sp>
    </p:spTree>
    <p:extLst>
      <p:ext uri="{BB962C8B-B14F-4D97-AF65-F5344CB8AC3E}">
        <p14:creationId xmlns:p14="http://schemas.microsoft.com/office/powerpoint/2010/main" val="1050665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9987" y="390323"/>
            <a:ext cx="9059594" cy="5838093"/>
          </a:xfrm>
          <a:prstGeom prst="rect">
            <a:avLst/>
          </a:prstGeom>
        </p:spPr>
      </p:pic>
      <p:sp>
        <p:nvSpPr>
          <p:cNvPr id="3" name="Rectangle 2"/>
          <p:cNvSpPr/>
          <p:nvPr/>
        </p:nvSpPr>
        <p:spPr>
          <a:xfrm>
            <a:off x="4740812" y="436098"/>
            <a:ext cx="1195754"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4881489" y="390323"/>
            <a:ext cx="1055077" cy="369332"/>
          </a:xfrm>
          <a:prstGeom prst="rect">
            <a:avLst/>
          </a:prstGeom>
          <a:noFill/>
        </p:spPr>
        <p:txBody>
          <a:bodyPr wrap="square" rtlCol="0">
            <a:spAutoFit/>
          </a:bodyPr>
          <a:lstStyle/>
          <a:p>
            <a:r>
              <a:rPr lang="en-US" b="1" dirty="0" smtClean="0"/>
              <a:t>CGM</a:t>
            </a:r>
            <a:endParaRPr lang="en-US" b="1" dirty="0"/>
          </a:p>
        </p:txBody>
      </p:sp>
      <p:sp>
        <p:nvSpPr>
          <p:cNvPr id="6" name="Rectangle 5"/>
          <p:cNvSpPr/>
          <p:nvPr/>
        </p:nvSpPr>
        <p:spPr>
          <a:xfrm>
            <a:off x="6400800" y="436098"/>
            <a:ext cx="1167618"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13342" y="390323"/>
            <a:ext cx="1519310" cy="369332"/>
          </a:xfrm>
          <a:prstGeom prst="rect">
            <a:avLst/>
          </a:prstGeom>
          <a:noFill/>
        </p:spPr>
        <p:txBody>
          <a:bodyPr wrap="square" rtlCol="0">
            <a:spAutoFit/>
          </a:bodyPr>
          <a:lstStyle/>
          <a:p>
            <a:r>
              <a:rPr lang="en-US" b="1" dirty="0" smtClean="0"/>
              <a:t>NO CGM</a:t>
            </a:r>
            <a:endParaRPr lang="en-US" b="1" dirty="0"/>
          </a:p>
        </p:txBody>
      </p:sp>
      <p:sp>
        <p:nvSpPr>
          <p:cNvPr id="8" name="Rectangle 7"/>
          <p:cNvSpPr/>
          <p:nvPr/>
        </p:nvSpPr>
        <p:spPr>
          <a:xfrm>
            <a:off x="8496886" y="436098"/>
            <a:ext cx="1097280" cy="32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8786200" y="390323"/>
            <a:ext cx="97677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888931" y="376255"/>
            <a:ext cx="444352" cy="369332"/>
          </a:xfrm>
          <a:prstGeom prst="rect">
            <a:avLst/>
          </a:prstGeom>
          <a:noFill/>
        </p:spPr>
        <p:txBody>
          <a:bodyPr wrap="none" rtlCol="0">
            <a:spAutoFit/>
          </a:bodyPr>
          <a:lstStyle/>
          <a:p>
            <a:r>
              <a:rPr lang="en-US" b="1" dirty="0" smtClean="0"/>
              <a:t>RR</a:t>
            </a:r>
            <a:endParaRPr lang="en-US" b="1" dirty="0"/>
          </a:p>
        </p:txBody>
      </p:sp>
    </p:spTree>
    <p:extLst>
      <p:ext uri="{BB962C8B-B14F-4D97-AF65-F5344CB8AC3E}">
        <p14:creationId xmlns:p14="http://schemas.microsoft.com/office/powerpoint/2010/main" val="3808137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39815" y="956603"/>
            <a:ext cx="7976382" cy="472674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FF00"/>
                </a:solidFill>
              </a:rPr>
              <a:t>Conclusions </a:t>
            </a:r>
            <a:endParaRPr lang="en-US" sz="3200" dirty="0" smtClean="0">
              <a:solidFill>
                <a:srgbClr val="FFFF00"/>
              </a:solidFill>
            </a:endParaRPr>
          </a:p>
          <a:p>
            <a:endParaRPr lang="en-US" sz="2800" dirty="0" smtClean="0"/>
          </a:p>
          <a:p>
            <a:pPr marL="457200" indent="-457200" algn="just">
              <a:buFont typeface="Wingdings" panose="05000000000000000000" pitchFamily="2" charset="2"/>
              <a:buChar char="Ø"/>
            </a:pPr>
            <a:r>
              <a:rPr lang="en-US" sz="2800" dirty="0" smtClean="0">
                <a:latin typeface="Aparajita" panose="020B0604020202020204" pitchFamily="34" charset="0"/>
                <a:cs typeface="Aparajita" panose="020B0604020202020204" pitchFamily="34" charset="0"/>
              </a:rPr>
              <a:t>In </a:t>
            </a:r>
            <a:r>
              <a:rPr lang="en-US" sz="2800" dirty="0">
                <a:latin typeface="Aparajita" panose="020B0604020202020204" pitchFamily="34" charset="0"/>
                <a:cs typeface="Aparajita" panose="020B0604020202020204" pitchFamily="34" charset="0"/>
              </a:rPr>
              <a:t>diabetic pregnancy, intermittent retrospective CGM use did </a:t>
            </a:r>
            <a:r>
              <a:rPr lang="en-US" sz="2800" dirty="0" smtClean="0">
                <a:latin typeface="Aparajita" panose="020B0604020202020204" pitchFamily="34" charset="0"/>
                <a:cs typeface="Aparajita" panose="020B0604020202020204" pitchFamily="34" charset="0"/>
              </a:rPr>
              <a:t>not reduce </a:t>
            </a:r>
            <a:r>
              <a:rPr lang="en-US" sz="2800" dirty="0">
                <a:latin typeface="Aparajita" panose="020B0604020202020204" pitchFamily="34" charset="0"/>
                <a:cs typeface="Aparajita" panose="020B0604020202020204" pitchFamily="34" charset="0"/>
              </a:rPr>
              <a:t>the risk of </a:t>
            </a:r>
            <a:r>
              <a:rPr lang="en-US" sz="2800" dirty="0" err="1">
                <a:latin typeface="Aparajita" panose="020B0604020202020204" pitchFamily="34" charset="0"/>
                <a:cs typeface="Aparajita" panose="020B0604020202020204" pitchFamily="34" charset="0"/>
              </a:rPr>
              <a:t>macrosomia</a:t>
            </a:r>
            <a:r>
              <a:rPr lang="en-US" sz="2800" dirty="0">
                <a:latin typeface="Aparajita" panose="020B0604020202020204" pitchFamily="34" charset="0"/>
                <a:cs typeface="Aparajita" panose="020B0604020202020204" pitchFamily="34" charset="0"/>
              </a:rPr>
              <a:t>. </a:t>
            </a:r>
            <a:endParaRPr lang="en-US" sz="2800" dirty="0" smtClean="0">
              <a:latin typeface="Aparajita" panose="020B0604020202020204" pitchFamily="34" charset="0"/>
              <a:cs typeface="Aparajita" panose="020B0604020202020204" pitchFamily="34" charset="0"/>
            </a:endParaRPr>
          </a:p>
          <a:p>
            <a:pPr marL="457200" indent="-457200" algn="just">
              <a:buFont typeface="Wingdings" panose="05000000000000000000" pitchFamily="2" charset="2"/>
              <a:buChar char="Ø"/>
            </a:pPr>
            <a:endParaRPr lang="en-US" sz="2800" dirty="0">
              <a:latin typeface="Aparajita" panose="020B0604020202020204" pitchFamily="34" charset="0"/>
              <a:cs typeface="Aparajita" panose="020B0604020202020204" pitchFamily="34" charset="0"/>
            </a:endParaRPr>
          </a:p>
          <a:p>
            <a:pPr marL="457200" indent="-457200" algn="just">
              <a:buFont typeface="Wingdings" panose="05000000000000000000" pitchFamily="2" charset="2"/>
              <a:buChar char="Ø"/>
            </a:pPr>
            <a:r>
              <a:rPr lang="en-US" sz="2800" dirty="0" smtClean="0">
                <a:latin typeface="Aparajita" panose="020B0604020202020204" pitchFamily="34" charset="0"/>
                <a:cs typeface="Aparajita" panose="020B0604020202020204" pitchFamily="34" charset="0"/>
              </a:rPr>
              <a:t>CGM </a:t>
            </a:r>
            <a:r>
              <a:rPr lang="en-US" sz="2800" dirty="0">
                <a:latin typeface="Aparajita" panose="020B0604020202020204" pitchFamily="34" charset="0"/>
                <a:cs typeface="Aparajita" panose="020B0604020202020204" pitchFamily="34" charset="0"/>
              </a:rPr>
              <a:t>use provides detailed information </a:t>
            </a:r>
            <a:r>
              <a:rPr lang="en-US" sz="2800" dirty="0" smtClean="0">
                <a:latin typeface="Aparajita" panose="020B0604020202020204" pitchFamily="34" charset="0"/>
                <a:cs typeface="Aparajita" panose="020B0604020202020204" pitchFamily="34" charset="0"/>
              </a:rPr>
              <a:t>about </a:t>
            </a:r>
            <a:r>
              <a:rPr lang="en-US" sz="2800" dirty="0" err="1" smtClean="0">
                <a:latin typeface="Aparajita" panose="020B0604020202020204" pitchFamily="34" charset="0"/>
                <a:cs typeface="Aparajita" panose="020B0604020202020204" pitchFamily="34" charset="0"/>
              </a:rPr>
              <a:t>glycaemic</a:t>
            </a:r>
            <a:r>
              <a:rPr lang="en-US" sz="2800" dirty="0" smtClean="0">
                <a:latin typeface="Aparajita" panose="020B0604020202020204" pitchFamily="34" charset="0"/>
                <a:cs typeface="Aparajita" panose="020B0604020202020204" pitchFamily="34" charset="0"/>
              </a:rPr>
              <a:t> </a:t>
            </a:r>
            <a:r>
              <a:rPr lang="en-US" sz="2800" dirty="0">
                <a:latin typeface="Aparajita" panose="020B0604020202020204" pitchFamily="34" charset="0"/>
                <a:cs typeface="Aparajita" panose="020B0604020202020204" pitchFamily="34" charset="0"/>
              </a:rPr>
              <a:t>fluctuations but as a treatment strategy does not translate into </a:t>
            </a:r>
            <a:r>
              <a:rPr lang="en-US" sz="2800" dirty="0" smtClean="0">
                <a:latin typeface="Aparajita" panose="020B0604020202020204" pitchFamily="34" charset="0"/>
                <a:cs typeface="Aparajita" panose="020B0604020202020204" pitchFamily="34" charset="0"/>
              </a:rPr>
              <a:t>improved pregnancy </a:t>
            </a:r>
            <a:r>
              <a:rPr lang="en-US" sz="2800" dirty="0">
                <a:latin typeface="Aparajita" panose="020B0604020202020204" pitchFamily="34" charset="0"/>
                <a:cs typeface="Aparajita" panose="020B0604020202020204" pitchFamily="34" charset="0"/>
              </a:rPr>
              <a:t>outcome.</a:t>
            </a:r>
          </a:p>
        </p:txBody>
      </p:sp>
      <p:sp>
        <p:nvSpPr>
          <p:cNvPr id="3" name="Explosion 1 2"/>
          <p:cNvSpPr/>
          <p:nvPr/>
        </p:nvSpPr>
        <p:spPr>
          <a:xfrm rot="685774">
            <a:off x="391442" y="402973"/>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841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8448" y="365125"/>
            <a:ext cx="5911727" cy="1325563"/>
          </a:xfrm>
        </p:spPr>
        <p:txBody>
          <a:bodyPr>
            <a:normAutofit/>
          </a:bodyPr>
          <a:lstStyle/>
          <a:p>
            <a:r>
              <a:rPr lang="en-US" sz="3200" b="1" i="1" u="sng" dirty="0">
                <a:solidFill>
                  <a:srgbClr val="C00000"/>
                </a:solidFill>
              </a:rPr>
              <a:t>flash glucose monitoring (FGM)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30176" y="365125"/>
            <a:ext cx="2619375" cy="17430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66" y="365125"/>
            <a:ext cx="2857500" cy="1600200"/>
          </a:xfrm>
          <a:prstGeom prst="rect">
            <a:avLst/>
          </a:prstGeom>
        </p:spPr>
      </p:pic>
      <p:sp>
        <p:nvSpPr>
          <p:cNvPr id="6" name="Rounded Rectangle 5"/>
          <p:cNvSpPr/>
          <p:nvPr/>
        </p:nvSpPr>
        <p:spPr>
          <a:xfrm>
            <a:off x="2574388" y="2461846"/>
            <a:ext cx="7216726" cy="3404382"/>
          </a:xfrm>
          <a:prstGeom prst="roundRect">
            <a:avLst/>
          </a:prstGeom>
          <a:solidFill>
            <a:srgbClr val="FFC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chemeClr val="tx1"/>
                </a:solidFill>
              </a:rPr>
              <a:t>users can obtain glucose measurements instantly by scanning the glucose sensor with the reader, producing real time data </a:t>
            </a:r>
          </a:p>
        </p:txBody>
      </p:sp>
    </p:spTree>
    <p:extLst>
      <p:ext uri="{BB962C8B-B14F-4D97-AF65-F5344CB8AC3E}">
        <p14:creationId xmlns:p14="http://schemas.microsoft.com/office/powerpoint/2010/main" val="943850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66021" y="984738"/>
            <a:ext cx="8572500" cy="2418178"/>
          </a:xfrm>
          <a:prstGeom prst="rect">
            <a:avLst/>
          </a:prstGeom>
        </p:spPr>
      </p:pic>
      <p:sp>
        <p:nvSpPr>
          <p:cNvPr id="4" name="Rounded Rectangle 3"/>
          <p:cNvSpPr/>
          <p:nvPr/>
        </p:nvSpPr>
        <p:spPr>
          <a:xfrm>
            <a:off x="1477108" y="3826412"/>
            <a:ext cx="9284677" cy="2293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smtClean="0">
                <a:solidFill>
                  <a:schemeClr val="bg1"/>
                </a:solidFill>
              </a:rPr>
              <a:t>74 </a:t>
            </a:r>
            <a:r>
              <a:rPr lang="en-US" dirty="0">
                <a:solidFill>
                  <a:schemeClr val="bg1"/>
                </a:solidFill>
              </a:rPr>
              <a:t>participants, with type 1 (T1D, n = 24), type 2 (T2D, n = 11), or </a:t>
            </a:r>
            <a:r>
              <a:rPr lang="en-US" dirty="0" smtClean="0">
                <a:solidFill>
                  <a:schemeClr val="bg1"/>
                </a:solidFill>
              </a:rPr>
              <a:t>GDM (n </a:t>
            </a:r>
            <a:r>
              <a:rPr lang="en-US" dirty="0">
                <a:solidFill>
                  <a:schemeClr val="bg1"/>
                </a:solidFill>
              </a:rPr>
              <a:t>= </a:t>
            </a:r>
            <a:r>
              <a:rPr lang="en-US" dirty="0" smtClean="0">
                <a:solidFill>
                  <a:schemeClr val="bg1"/>
                </a:solidFill>
              </a:rPr>
              <a:t>39) </a:t>
            </a:r>
          </a:p>
          <a:p>
            <a:pPr marL="285750" indent="-285750">
              <a:buFont typeface="Wingdings" panose="05000000000000000000" pitchFamily="2" charset="2"/>
              <a:buChar char="§"/>
            </a:pPr>
            <a:r>
              <a:rPr lang="en-US" dirty="0" smtClean="0">
                <a:solidFill>
                  <a:schemeClr val="bg1"/>
                </a:solidFill>
              </a:rPr>
              <a:t>enrolled </a:t>
            </a:r>
            <a:r>
              <a:rPr lang="en-US" dirty="0">
                <a:solidFill>
                  <a:schemeClr val="bg1"/>
                </a:solidFill>
              </a:rPr>
              <a:t>across 13 sites (9 in United Kingdom, 4 in Austria</a:t>
            </a:r>
            <a:r>
              <a:rPr lang="en-US" dirty="0" smtClean="0">
                <a:solidFill>
                  <a:schemeClr val="bg1"/>
                </a:solidFill>
              </a:rPr>
              <a:t>)</a:t>
            </a:r>
          </a:p>
          <a:p>
            <a:pPr marL="285750" indent="-285750">
              <a:buFont typeface="Wingdings" panose="05000000000000000000" pitchFamily="2" charset="2"/>
              <a:buChar char="§"/>
            </a:pPr>
            <a:r>
              <a:rPr lang="en-US" dirty="0" smtClean="0">
                <a:solidFill>
                  <a:schemeClr val="bg1"/>
                </a:solidFill>
              </a:rPr>
              <a:t>Average </a:t>
            </a:r>
            <a:r>
              <a:rPr lang="en-US" dirty="0">
                <a:solidFill>
                  <a:schemeClr val="bg1"/>
                </a:solidFill>
              </a:rPr>
              <a:t>gestation was 26.6 </a:t>
            </a:r>
            <a:r>
              <a:rPr lang="en-US" dirty="0" smtClean="0">
                <a:solidFill>
                  <a:schemeClr val="bg1"/>
                </a:solidFill>
              </a:rPr>
              <a:t>± 6.8 weeks</a:t>
            </a:r>
          </a:p>
          <a:p>
            <a:pPr marL="285750" indent="-285750">
              <a:buFont typeface="Wingdings" panose="05000000000000000000" pitchFamily="2" charset="2"/>
              <a:buChar char="§"/>
            </a:pPr>
            <a:r>
              <a:rPr lang="en-US" dirty="0">
                <a:solidFill>
                  <a:schemeClr val="bg1"/>
                </a:solidFill>
              </a:rPr>
              <a:t>Sensor glucose values (masked) were compared with capillary SMBG values (made at least 4 times/day).</a:t>
            </a:r>
          </a:p>
        </p:txBody>
      </p:sp>
      <p:pic>
        <p:nvPicPr>
          <p:cNvPr id="2" name="Picture 1"/>
          <p:cNvPicPr>
            <a:picLocks noChangeAspect="1"/>
          </p:cNvPicPr>
          <p:nvPr/>
        </p:nvPicPr>
        <p:blipFill>
          <a:blip r:embed="rId3"/>
          <a:stretch>
            <a:fillRect/>
          </a:stretch>
        </p:blipFill>
        <p:spPr>
          <a:xfrm>
            <a:off x="1880089" y="49895"/>
            <a:ext cx="3190875" cy="828675"/>
          </a:xfrm>
          <a:prstGeom prst="rect">
            <a:avLst/>
          </a:prstGeom>
        </p:spPr>
      </p:pic>
    </p:spTree>
    <p:extLst>
      <p:ext uri="{BB962C8B-B14F-4D97-AF65-F5344CB8AC3E}">
        <p14:creationId xmlns:p14="http://schemas.microsoft.com/office/powerpoint/2010/main" val="415232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1856" y="0"/>
            <a:ext cx="4937759" cy="3998448"/>
          </a:xfrm>
          <a:prstGeom prst="rect">
            <a:avLst/>
          </a:prstGeom>
        </p:spPr>
        <p:style>
          <a:lnRef idx="2">
            <a:schemeClr val="accent2"/>
          </a:lnRef>
          <a:fillRef idx="1">
            <a:schemeClr val="lt1"/>
          </a:fillRef>
          <a:effectRef idx="0">
            <a:schemeClr val="accent2"/>
          </a:effectRef>
          <a:fontRef idx="minor">
            <a:schemeClr val="dk1"/>
          </a:fontRef>
        </p:style>
      </p:pic>
      <p:pic>
        <p:nvPicPr>
          <p:cNvPr id="3" name="Picture 2"/>
          <p:cNvPicPr>
            <a:picLocks noChangeAspect="1"/>
          </p:cNvPicPr>
          <p:nvPr/>
        </p:nvPicPr>
        <p:blipFill>
          <a:blip r:embed="rId3"/>
          <a:stretch>
            <a:fillRect/>
          </a:stretch>
        </p:blipFill>
        <p:spPr>
          <a:xfrm>
            <a:off x="1338223" y="4076700"/>
            <a:ext cx="3346320" cy="2124221"/>
          </a:xfrm>
          <a:prstGeom prst="rect">
            <a:avLst/>
          </a:prstGeom>
        </p:spPr>
      </p:pic>
      <p:pic>
        <p:nvPicPr>
          <p:cNvPr id="4" name="Picture 3"/>
          <p:cNvPicPr>
            <a:picLocks noChangeAspect="1"/>
          </p:cNvPicPr>
          <p:nvPr/>
        </p:nvPicPr>
        <p:blipFill>
          <a:blip r:embed="rId4"/>
          <a:stretch>
            <a:fillRect/>
          </a:stretch>
        </p:blipFill>
        <p:spPr>
          <a:xfrm>
            <a:off x="6641748" y="0"/>
            <a:ext cx="4853353" cy="3998448"/>
          </a:xfrm>
          <a:prstGeom prst="rect">
            <a:avLst/>
          </a:prstGeom>
        </p:spPr>
        <p:style>
          <a:lnRef idx="2">
            <a:schemeClr val="accent2"/>
          </a:lnRef>
          <a:fillRef idx="1">
            <a:schemeClr val="lt1"/>
          </a:fillRef>
          <a:effectRef idx="0">
            <a:schemeClr val="accent2"/>
          </a:effectRef>
          <a:fontRef idx="minor">
            <a:schemeClr val="dk1"/>
          </a:fontRef>
        </p:style>
      </p:pic>
      <p:pic>
        <p:nvPicPr>
          <p:cNvPr id="6" name="Picture 5"/>
          <p:cNvPicPr>
            <a:picLocks noChangeAspect="1"/>
          </p:cNvPicPr>
          <p:nvPr/>
        </p:nvPicPr>
        <p:blipFill>
          <a:blip r:embed="rId5"/>
          <a:stretch>
            <a:fillRect/>
          </a:stretch>
        </p:blipFill>
        <p:spPr>
          <a:xfrm>
            <a:off x="7948246" y="4076700"/>
            <a:ext cx="3546854" cy="2124221"/>
          </a:xfrm>
          <a:prstGeom prst="rect">
            <a:avLst/>
          </a:prstGeom>
        </p:spPr>
      </p:pic>
      <p:sp>
        <p:nvSpPr>
          <p:cNvPr id="7" name="Rounded Rectangle 6"/>
          <p:cNvSpPr/>
          <p:nvPr/>
        </p:nvSpPr>
        <p:spPr>
          <a:xfrm>
            <a:off x="801856" y="6200921"/>
            <a:ext cx="10916532" cy="5375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stretch>
            <a:fillRect/>
          </a:stretch>
        </p:blipFill>
        <p:spPr>
          <a:xfrm>
            <a:off x="1491685" y="6279173"/>
            <a:ext cx="9523318" cy="381000"/>
          </a:xfrm>
          <a:prstGeom prst="rect">
            <a:avLst/>
          </a:prstGeom>
        </p:spPr>
      </p:pic>
      <p:sp>
        <p:nvSpPr>
          <p:cNvPr id="9" name="Rounded Rectangle 8"/>
          <p:cNvSpPr/>
          <p:nvPr/>
        </p:nvSpPr>
        <p:spPr>
          <a:xfrm>
            <a:off x="4825218" y="4076700"/>
            <a:ext cx="3024554" cy="204596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A: Clinically correct decisions</a:t>
            </a:r>
          </a:p>
          <a:p>
            <a:r>
              <a:rPr lang="en-US" sz="1600" dirty="0"/>
              <a:t>B: Clinically uncritical decisions</a:t>
            </a:r>
          </a:p>
          <a:p>
            <a:r>
              <a:rPr lang="en-US" sz="1600" dirty="0"/>
              <a:t>C: Overcorrection</a:t>
            </a:r>
          </a:p>
          <a:p>
            <a:r>
              <a:rPr lang="en-US" sz="1600" dirty="0"/>
              <a:t>D: Skip a necessary correction</a:t>
            </a:r>
          </a:p>
          <a:p>
            <a:r>
              <a:rPr lang="en-US" sz="1600" dirty="0"/>
              <a:t>E: Performing </a:t>
            </a:r>
            <a:r>
              <a:rPr lang="en-US" sz="1600" dirty="0" smtClean="0"/>
              <a:t>the opposite/</a:t>
            </a:r>
            <a:r>
              <a:rPr lang="en-US" sz="1600" dirty="0" err="1" smtClean="0"/>
              <a:t>wrong“correction</a:t>
            </a:r>
            <a:endParaRPr lang="en-US" sz="1600" dirty="0"/>
          </a:p>
        </p:txBody>
      </p:sp>
      <p:pic>
        <p:nvPicPr>
          <p:cNvPr id="10" name="Picture 9"/>
          <p:cNvPicPr>
            <a:picLocks noChangeAspect="1"/>
          </p:cNvPicPr>
          <p:nvPr/>
        </p:nvPicPr>
        <p:blipFill>
          <a:blip r:embed="rId7"/>
          <a:stretch>
            <a:fillRect/>
          </a:stretch>
        </p:blipFill>
        <p:spPr>
          <a:xfrm>
            <a:off x="3995226" y="98474"/>
            <a:ext cx="4346916" cy="3863864"/>
          </a:xfrm>
          <a:prstGeom prst="rect">
            <a:avLst/>
          </a:prstGeom>
        </p:spPr>
      </p:pic>
    </p:spTree>
    <p:extLst>
      <p:ext uri="{BB962C8B-B14F-4D97-AF65-F5344CB8AC3E}">
        <p14:creationId xmlns:p14="http://schemas.microsoft.com/office/powerpoint/2010/main" val="396973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1820" y="0"/>
            <a:ext cx="10331355" cy="6724357"/>
          </a:xfrm>
          <a:prstGeom prst="rect">
            <a:avLst/>
          </a:prstGeom>
        </p:spPr>
      </p:pic>
    </p:spTree>
    <p:extLst>
      <p:ext uri="{BB962C8B-B14F-4D97-AF65-F5344CB8AC3E}">
        <p14:creationId xmlns:p14="http://schemas.microsoft.com/office/powerpoint/2010/main" val="2572721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58129" y="1786597"/>
            <a:ext cx="10719581" cy="26728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2800" i="1" u="sng" dirty="0" smtClean="0">
                <a:solidFill>
                  <a:srgbClr val="FFFF00"/>
                </a:solidFill>
              </a:rPr>
              <a:t>Conclusion:</a:t>
            </a:r>
          </a:p>
          <a:p>
            <a:endParaRPr lang="en-US" sz="2800" i="1" u="sng" dirty="0" smtClean="0">
              <a:solidFill>
                <a:srgbClr val="FFFF00"/>
              </a:solidFill>
            </a:endParaRPr>
          </a:p>
          <a:p>
            <a:r>
              <a:rPr lang="en-US" sz="2800" dirty="0" smtClean="0">
                <a:latin typeface="Aparajita" panose="020B0604020202020204" pitchFamily="34" charset="0"/>
                <a:cs typeface="Aparajita" panose="020B0604020202020204" pitchFamily="34" charset="0"/>
              </a:rPr>
              <a:t>Good </a:t>
            </a:r>
            <a:r>
              <a:rPr lang="en-US" sz="2800" dirty="0">
                <a:latin typeface="Aparajita" panose="020B0604020202020204" pitchFamily="34" charset="0"/>
                <a:cs typeface="Aparajita" panose="020B0604020202020204" pitchFamily="34" charset="0"/>
              </a:rPr>
              <a:t>agreement was demonstrated between the </a:t>
            </a:r>
            <a:r>
              <a:rPr lang="en-US" sz="2800" dirty="0" err="1">
                <a:latin typeface="Aparajita" panose="020B0604020202020204" pitchFamily="34" charset="0"/>
                <a:cs typeface="Aparajita" panose="020B0604020202020204" pitchFamily="34" charset="0"/>
              </a:rPr>
              <a:t>FreeStyle</a:t>
            </a:r>
            <a:r>
              <a:rPr lang="en-US" sz="2800" dirty="0">
                <a:latin typeface="Aparajita" panose="020B0604020202020204" pitchFamily="34" charset="0"/>
                <a:cs typeface="Aparajita" panose="020B0604020202020204" pitchFamily="34" charset="0"/>
              </a:rPr>
              <a:t> </a:t>
            </a:r>
            <a:r>
              <a:rPr lang="en-US" sz="2800" dirty="0" err="1">
                <a:latin typeface="Aparajita" panose="020B0604020202020204" pitchFamily="34" charset="0"/>
                <a:cs typeface="Aparajita" panose="020B0604020202020204" pitchFamily="34" charset="0"/>
              </a:rPr>
              <a:t>Libre</a:t>
            </a:r>
            <a:r>
              <a:rPr lang="en-US" sz="2800" dirty="0">
                <a:latin typeface="Aparajita" panose="020B0604020202020204" pitchFamily="34" charset="0"/>
                <a:cs typeface="Aparajita" panose="020B0604020202020204" pitchFamily="34" charset="0"/>
              </a:rPr>
              <a:t> System and SMBG.</a:t>
            </a:r>
          </a:p>
        </p:txBody>
      </p:sp>
      <p:sp>
        <p:nvSpPr>
          <p:cNvPr id="3" name="Explosion 1 2"/>
          <p:cNvSpPr/>
          <p:nvPr/>
        </p:nvSpPr>
        <p:spPr>
          <a:xfrm rot="685774">
            <a:off x="203498" y="206025"/>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093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2262"/>
            <a:ext cx="10298373" cy="968992"/>
          </a:xfrm>
          <a:solidFill>
            <a:schemeClr val="accent1">
              <a:lumMod val="50000"/>
            </a:schemeClr>
          </a:solidFill>
        </p:spPr>
        <p:txBody>
          <a:bodyPr>
            <a:normAutofit/>
          </a:bodyPr>
          <a:lstStyle/>
          <a:p>
            <a:r>
              <a:rPr lang="en-US" b="1" dirty="0" smtClean="0">
                <a:solidFill>
                  <a:srgbClr val="FFFF00"/>
                </a:solidFill>
              </a:rPr>
              <a:t> </a:t>
            </a:r>
            <a:r>
              <a:rPr lang="en-US" sz="2400" b="1" dirty="0" smtClean="0">
                <a:solidFill>
                  <a:srgbClr val="FFFF00"/>
                </a:solidFill>
              </a:rPr>
              <a:t>What is the optimal </a:t>
            </a:r>
            <a:r>
              <a:rPr lang="en-US" sz="2400" b="1" dirty="0">
                <a:solidFill>
                  <a:srgbClr val="FFFF00"/>
                </a:solidFill>
              </a:rPr>
              <a:t>glycemic targets </a:t>
            </a:r>
            <a:r>
              <a:rPr lang="en-US" sz="2400" b="1" dirty="0" smtClean="0">
                <a:solidFill>
                  <a:srgbClr val="FFFF00"/>
                </a:solidFill>
              </a:rPr>
              <a:t>in pregnancy?</a:t>
            </a:r>
            <a:endParaRPr lang="en-US" sz="2400" dirty="0">
              <a:solidFill>
                <a:srgbClr val="FFFF00"/>
              </a:solidFill>
            </a:endParaRPr>
          </a:p>
        </p:txBody>
      </p:sp>
      <p:sp>
        <p:nvSpPr>
          <p:cNvPr id="3" name="Content Placeholder 2"/>
          <p:cNvSpPr>
            <a:spLocks noGrp="1"/>
          </p:cNvSpPr>
          <p:nvPr>
            <p:ph idx="1"/>
          </p:nvPr>
        </p:nvSpPr>
        <p:spPr>
          <a:xfrm>
            <a:off x="1241946" y="1719618"/>
            <a:ext cx="9280478" cy="4457345"/>
          </a:xfrm>
        </p:spPr>
        <p:txBody>
          <a:bodyPr>
            <a:normAutofit/>
          </a:bodyPr>
          <a:lstStyle/>
          <a:p>
            <a:pPr algn="just"/>
            <a:r>
              <a:rPr lang="en-US" sz="2400" dirty="0"/>
              <a:t>Fetal adiposity is strongly associated with elevated maternal glucose, and approximately 15-20% of pregnant women with diabetes whose glucose targets are within current clinical targets still </a:t>
            </a:r>
            <a:r>
              <a:rPr lang="en-US" sz="2400" dirty="0" smtClean="0"/>
              <a:t>deliver </a:t>
            </a:r>
            <a:r>
              <a:rPr lang="en-US" sz="2400" dirty="0" err="1" smtClean="0"/>
              <a:t>macrosomic</a:t>
            </a:r>
            <a:r>
              <a:rPr lang="en-US" sz="2400" dirty="0" smtClean="0"/>
              <a:t> </a:t>
            </a:r>
            <a:r>
              <a:rPr lang="en-US" sz="2400" dirty="0"/>
              <a:t>infants who are at increased risk for long term metabolic dysfunction</a:t>
            </a:r>
            <a:r>
              <a:rPr lang="en-US" sz="2400" dirty="0" smtClean="0"/>
              <a:t>.</a:t>
            </a:r>
          </a:p>
          <a:p>
            <a:pPr algn="just"/>
            <a:r>
              <a:rPr lang="en-US" sz="2400"/>
              <a:t>current pregnancy glycemic targets have not been rigorously defined or tested in RCTs </a:t>
            </a:r>
            <a:r>
              <a:rPr lang="en-US" sz="2400" smtClean="0"/>
              <a:t>.</a:t>
            </a:r>
            <a:endParaRPr lang="en-US" sz="2400" dirty="0" smtClean="0"/>
          </a:p>
          <a:p>
            <a:pPr marL="0" indent="0" algn="just">
              <a:buNone/>
            </a:pPr>
            <a:endParaRPr lang="en-US" sz="2400" dirty="0" smtClean="0"/>
          </a:p>
        </p:txBody>
      </p:sp>
    </p:spTree>
    <p:extLst>
      <p:ext uri="{BB962C8B-B14F-4D97-AF65-F5344CB8AC3E}">
        <p14:creationId xmlns:p14="http://schemas.microsoft.com/office/powerpoint/2010/main" val="457551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4012" y="647114"/>
            <a:ext cx="8943975" cy="2855741"/>
          </a:xfrm>
          <a:prstGeom prst="rect">
            <a:avLst/>
          </a:prstGeom>
        </p:spPr>
      </p:pic>
      <p:pic>
        <p:nvPicPr>
          <p:cNvPr id="3" name="Picture 2"/>
          <p:cNvPicPr>
            <a:picLocks noChangeAspect="1"/>
          </p:cNvPicPr>
          <p:nvPr/>
        </p:nvPicPr>
        <p:blipFill>
          <a:blip r:embed="rId3"/>
          <a:stretch>
            <a:fillRect/>
          </a:stretch>
        </p:blipFill>
        <p:spPr>
          <a:xfrm>
            <a:off x="1519311" y="162268"/>
            <a:ext cx="4701759" cy="350714"/>
          </a:xfrm>
          <a:prstGeom prst="rect">
            <a:avLst/>
          </a:prstGeom>
          <a:ln>
            <a:solidFill>
              <a:srgbClr val="C00000"/>
            </a:solidFill>
          </a:ln>
        </p:spPr>
      </p:pic>
      <p:sp>
        <p:nvSpPr>
          <p:cNvPr id="4" name="Rounded Rectangle 3"/>
          <p:cNvSpPr/>
          <p:nvPr/>
        </p:nvSpPr>
        <p:spPr>
          <a:xfrm>
            <a:off x="942535" y="4121834"/>
            <a:ext cx="10283483" cy="2293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R</a:t>
            </a:r>
            <a:r>
              <a:rPr lang="en-US" dirty="0" smtClean="0"/>
              <a:t>etrospective </a:t>
            </a:r>
            <a:r>
              <a:rPr lang="en-US" dirty="0"/>
              <a:t>cohort study </a:t>
            </a:r>
          </a:p>
          <a:p>
            <a:pPr marL="285750" indent="-285750">
              <a:buFont typeface="Wingdings" panose="05000000000000000000" pitchFamily="2" charset="2"/>
              <a:buChar char="§"/>
            </a:pPr>
            <a:r>
              <a:rPr lang="en-US" dirty="0" smtClean="0"/>
              <a:t>1,344 </a:t>
            </a:r>
            <a:r>
              <a:rPr lang="en-US" dirty="0"/>
              <a:t>women with GDM </a:t>
            </a:r>
            <a:endParaRPr lang="en-US" dirty="0" smtClean="0"/>
          </a:p>
          <a:p>
            <a:pPr marL="285750" indent="-285750">
              <a:buFont typeface="Wingdings" panose="05000000000000000000" pitchFamily="2" charset="2"/>
              <a:buChar char="§"/>
            </a:pPr>
            <a:r>
              <a:rPr lang="en-US" dirty="0" smtClean="0"/>
              <a:t> </a:t>
            </a:r>
            <a:r>
              <a:rPr lang="en-US" dirty="0"/>
              <a:t>D</a:t>
            </a:r>
            <a:r>
              <a:rPr lang="en-US" dirty="0" smtClean="0"/>
              <a:t>elivered </a:t>
            </a:r>
            <a:r>
              <a:rPr lang="en-US" dirty="0"/>
              <a:t>between </a:t>
            </a:r>
            <a:r>
              <a:rPr lang="en-US" dirty="0" smtClean="0"/>
              <a:t>2009 - 2012</a:t>
            </a:r>
          </a:p>
          <a:p>
            <a:pPr marL="285750" indent="-285750">
              <a:buFont typeface="Wingdings" panose="05000000000000000000" pitchFamily="2" charset="2"/>
              <a:buChar char="§"/>
            </a:pPr>
            <a:r>
              <a:rPr lang="en-US" dirty="0" smtClean="0"/>
              <a:t> </a:t>
            </a:r>
            <a:r>
              <a:rPr lang="en-US" dirty="0"/>
              <a:t>Demographic data, blood sugar values, </a:t>
            </a:r>
            <a:r>
              <a:rPr lang="en-US" dirty="0" smtClean="0"/>
              <a:t>gestational weight </a:t>
            </a:r>
            <a:r>
              <a:rPr lang="en-US" dirty="0"/>
              <a:t>gain, and maternal and neonatal outcome</a:t>
            </a:r>
          </a:p>
          <a:p>
            <a:r>
              <a:rPr lang="en-US" dirty="0"/>
              <a:t>data were abstracted from the medical record </a:t>
            </a:r>
            <a:r>
              <a:rPr lang="en-US" dirty="0" smtClean="0"/>
              <a:t>and compared </a:t>
            </a:r>
            <a:r>
              <a:rPr lang="en-US" dirty="0"/>
              <a:t>among normal-weight, overweight, and </a:t>
            </a:r>
            <a:r>
              <a:rPr lang="en-US" dirty="0" smtClean="0"/>
              <a:t>obese women</a:t>
            </a:r>
            <a:r>
              <a:rPr lang="en-US" dirty="0"/>
              <a:t>.</a:t>
            </a:r>
          </a:p>
        </p:txBody>
      </p:sp>
    </p:spTree>
    <p:extLst>
      <p:ext uri="{BB962C8B-B14F-4D97-AF65-F5344CB8AC3E}">
        <p14:creationId xmlns:p14="http://schemas.microsoft.com/office/powerpoint/2010/main" val="2760351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1825" y="425002"/>
            <a:ext cx="9787944" cy="5795493"/>
          </a:xfrm>
          <a:prstGeom prst="rect">
            <a:avLst/>
          </a:prstGeom>
        </p:spPr>
      </p:pic>
      <p:sp>
        <p:nvSpPr>
          <p:cNvPr id="3" name="Rounded Rectangle 2"/>
          <p:cNvSpPr/>
          <p:nvPr/>
        </p:nvSpPr>
        <p:spPr>
          <a:xfrm>
            <a:off x="1184856" y="1725769"/>
            <a:ext cx="9569003" cy="206062"/>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184856" y="3446584"/>
            <a:ext cx="9684913" cy="225083"/>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184856" y="4192172"/>
            <a:ext cx="9684913" cy="225083"/>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184856" y="5148775"/>
            <a:ext cx="9684913" cy="239151"/>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463040" y="2110154"/>
            <a:ext cx="9290819" cy="196948"/>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801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1519" y="1069145"/>
            <a:ext cx="10536702" cy="1264862"/>
          </a:xfrm>
          <a:prstGeom prst="roundRect">
            <a:avLst/>
          </a:prstGeom>
          <a:noFill/>
          <a:ln w="412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31519" y="1359991"/>
            <a:ext cx="10733649" cy="1200329"/>
          </a:xfrm>
          <a:prstGeom prst="rect">
            <a:avLst/>
          </a:prstGeom>
        </p:spPr>
        <p:txBody>
          <a:bodyPr wrap="square">
            <a:spAutoFit/>
          </a:bodyPr>
          <a:lstStyle/>
          <a:p>
            <a:r>
              <a:rPr lang="en-US" sz="2400" dirty="0" smtClean="0"/>
              <a:t>Diabetes affects 6-9% of pregnancies with approximately 99% of women having gestational diabetes, 0.5% having type 2 diabetes, and 0.3% having type 1 diabetes.</a:t>
            </a:r>
          </a:p>
          <a:p>
            <a:endParaRPr lang="en-US" sz="2400" dirty="0"/>
          </a:p>
        </p:txBody>
      </p:sp>
      <p:sp>
        <p:nvSpPr>
          <p:cNvPr id="6" name="Rounded Rectangle 5"/>
          <p:cNvSpPr/>
          <p:nvPr/>
        </p:nvSpPr>
        <p:spPr>
          <a:xfrm>
            <a:off x="731519" y="2828836"/>
            <a:ext cx="10536703" cy="1491175"/>
          </a:xfrm>
          <a:prstGeom prst="roundRect">
            <a:avLst/>
          </a:prstGeom>
          <a:noFill/>
          <a:ln w="381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2197" y="2828836"/>
            <a:ext cx="10396025" cy="1200329"/>
          </a:xfrm>
          <a:prstGeom prst="rect">
            <a:avLst/>
          </a:prstGeom>
        </p:spPr>
        <p:txBody>
          <a:bodyPr wrap="square">
            <a:spAutoFit/>
          </a:bodyPr>
          <a:lstStyle/>
          <a:p>
            <a:r>
              <a:rPr lang="en-US" sz="2400" dirty="0" smtClean="0"/>
              <a:t>Physiologic changes of pregnancy include progressive increases in insulin resistance, weight gain, and changes in body composition, and each of these changes may affect the pharmacologic properties of diabetes treatment </a:t>
            </a:r>
          </a:p>
        </p:txBody>
      </p:sp>
      <p:sp>
        <p:nvSpPr>
          <p:cNvPr id="8" name="Rounded Rectangle 7"/>
          <p:cNvSpPr/>
          <p:nvPr/>
        </p:nvSpPr>
        <p:spPr>
          <a:xfrm>
            <a:off x="731520" y="4684542"/>
            <a:ext cx="10536702" cy="1350498"/>
          </a:xfrm>
          <a:prstGeom prst="roundRect">
            <a:avLst/>
          </a:prstGeom>
          <a:noFill/>
          <a:ln w="4445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55077" y="4944292"/>
            <a:ext cx="10213144" cy="830997"/>
          </a:xfrm>
          <a:prstGeom prst="rect">
            <a:avLst/>
          </a:prstGeom>
          <a:noFill/>
        </p:spPr>
        <p:txBody>
          <a:bodyPr wrap="square" rtlCol="0">
            <a:spAutoFit/>
          </a:bodyPr>
          <a:lstStyle/>
          <a:p>
            <a:r>
              <a:rPr lang="en-US" dirty="0" smtClean="0"/>
              <a:t> </a:t>
            </a:r>
            <a:r>
              <a:rPr lang="en-US" sz="2400" dirty="0" smtClean="0"/>
              <a:t>The goal of diabetes treatment in pregnancy is to minimize maternal and fetal adverse events related to hyperglycemia</a:t>
            </a:r>
            <a:r>
              <a:rPr lang="en-US" dirty="0" smtClean="0"/>
              <a:t>. </a:t>
            </a:r>
          </a:p>
        </p:txBody>
      </p:sp>
      <p:sp>
        <p:nvSpPr>
          <p:cNvPr id="11" name="Rounded Rectangle 10"/>
          <p:cNvSpPr/>
          <p:nvPr/>
        </p:nvSpPr>
        <p:spPr>
          <a:xfrm>
            <a:off x="731519" y="239151"/>
            <a:ext cx="2883878" cy="603681"/>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t>I</a:t>
            </a:r>
            <a:r>
              <a:rPr lang="en-US" sz="3200" i="1" dirty="0" smtClean="0"/>
              <a:t>ntroduction</a:t>
            </a:r>
            <a:endParaRPr lang="en-US" sz="3200" i="1" dirty="0"/>
          </a:p>
        </p:txBody>
      </p:sp>
    </p:spTree>
    <p:extLst>
      <p:ext uri="{BB962C8B-B14F-4D97-AF65-F5344CB8AC3E}">
        <p14:creationId xmlns:p14="http://schemas.microsoft.com/office/powerpoint/2010/main" val="1069980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0498" y="98474"/>
            <a:ext cx="9439422" cy="6759526"/>
          </a:xfrm>
          <a:prstGeom prst="rect">
            <a:avLst/>
          </a:prstGeom>
        </p:spPr>
      </p:pic>
      <p:sp>
        <p:nvSpPr>
          <p:cNvPr id="3" name="Rounded Rectangle 2"/>
          <p:cNvSpPr/>
          <p:nvPr/>
        </p:nvSpPr>
        <p:spPr>
          <a:xfrm>
            <a:off x="1533378" y="914400"/>
            <a:ext cx="998807" cy="211015"/>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983545" y="1519311"/>
            <a:ext cx="8525021" cy="196947"/>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533378" y="2377440"/>
            <a:ext cx="1688124" cy="196948"/>
          </a:xfrm>
          <a:prstGeom prst="roundRect">
            <a:avLst/>
          </a:prstGeom>
          <a:solidFill>
            <a:srgbClr val="0070C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983545" y="2982351"/>
            <a:ext cx="8525021" cy="182880"/>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533378" y="3854548"/>
            <a:ext cx="1505244" cy="168812"/>
          </a:xfrm>
          <a:prstGeom prst="roundRect">
            <a:avLst/>
          </a:prstGeom>
          <a:solidFill>
            <a:srgbClr val="7030A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83545" y="4445391"/>
            <a:ext cx="8525021" cy="168812"/>
          </a:xfrm>
          <a:prstGeom prst="roundRect">
            <a:avLst/>
          </a:prstGeom>
          <a:solidFill>
            <a:srgbClr val="7030A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533378" y="5303520"/>
            <a:ext cx="2700997" cy="168812"/>
          </a:xfrm>
          <a:prstGeom prst="round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983545" y="5866228"/>
            <a:ext cx="8525021" cy="196947"/>
          </a:xfrm>
          <a:prstGeom prst="roundRect">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042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9994" y="970671"/>
            <a:ext cx="10227212" cy="4149969"/>
          </a:xfrm>
          <a:prstGeom prst="rect">
            <a:avLst/>
          </a:prstGeom>
        </p:spPr>
      </p:pic>
      <p:sp>
        <p:nvSpPr>
          <p:cNvPr id="3" name="Rounded Rectangle 2"/>
          <p:cNvSpPr/>
          <p:nvPr/>
        </p:nvSpPr>
        <p:spPr>
          <a:xfrm>
            <a:off x="2785403" y="3305908"/>
            <a:ext cx="984739" cy="239150"/>
          </a:xfrm>
          <a:prstGeom prst="roundRect">
            <a:avLst/>
          </a:prstGeom>
          <a:solidFill>
            <a:srgbClr val="0070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6465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8129" y="942535"/>
            <a:ext cx="10592973" cy="4107767"/>
          </a:xfrm>
          <a:prstGeom prst="rect">
            <a:avLst/>
          </a:prstGeom>
        </p:spPr>
      </p:pic>
      <p:sp>
        <p:nvSpPr>
          <p:cNvPr id="3" name="Rounded Rectangle 2"/>
          <p:cNvSpPr/>
          <p:nvPr/>
        </p:nvSpPr>
        <p:spPr>
          <a:xfrm>
            <a:off x="858129" y="2926080"/>
            <a:ext cx="1125416" cy="295422"/>
          </a:xfrm>
          <a:prstGeom prst="roundRect">
            <a:avLst/>
          </a:prstGeom>
          <a:solidFill>
            <a:srgbClr val="0070C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8340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2689" y="464234"/>
            <a:ext cx="5767754" cy="5627077"/>
          </a:xfrm>
          <a:prstGeom prst="rect">
            <a:avLst/>
          </a:prstGeom>
        </p:spPr>
      </p:pic>
      <p:sp>
        <p:nvSpPr>
          <p:cNvPr id="4" name="Rounded Rectangle 3"/>
          <p:cNvSpPr/>
          <p:nvPr/>
        </p:nvSpPr>
        <p:spPr>
          <a:xfrm>
            <a:off x="3727938" y="5219114"/>
            <a:ext cx="2082019" cy="323557"/>
          </a:xfrm>
          <a:prstGeom prst="roundRect">
            <a:avLst/>
          </a:prstGeom>
          <a:solidFill>
            <a:srgbClr val="0070C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120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66424" y="1223889"/>
            <a:ext cx="8088924" cy="417810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rgbClr val="FFFF00"/>
                </a:solidFill>
                <a:latin typeface="Aparajita" panose="020B0604020202020204" pitchFamily="34" charset="0"/>
                <a:cs typeface="Aparajita" panose="020B0604020202020204" pitchFamily="34" charset="0"/>
              </a:rPr>
              <a:t>CONCLUSIONS</a:t>
            </a:r>
            <a:r>
              <a:rPr lang="en-US" sz="2800" b="1" i="1" dirty="0" smtClean="0">
                <a:solidFill>
                  <a:srgbClr val="FFFF00"/>
                </a:solidFill>
                <a:latin typeface="Aparajita" panose="020B0604020202020204" pitchFamily="34" charset="0"/>
                <a:cs typeface="Aparajita" panose="020B0604020202020204" pitchFamily="34" charset="0"/>
              </a:rPr>
              <a:t>:</a:t>
            </a:r>
          </a:p>
          <a:p>
            <a:endParaRPr lang="en-US" sz="2800" b="1" i="1" dirty="0">
              <a:solidFill>
                <a:srgbClr val="FFFF00"/>
              </a:solidFill>
              <a:latin typeface="Aparajita" panose="020B0604020202020204" pitchFamily="34" charset="0"/>
              <a:cs typeface="Aparajita" panose="020B0604020202020204" pitchFamily="34" charset="0"/>
            </a:endParaRPr>
          </a:p>
          <a:p>
            <a:pPr algn="just"/>
            <a:r>
              <a:rPr lang="en-US" sz="2400" dirty="0" smtClean="0">
                <a:latin typeface="Aparajita" panose="020B0604020202020204" pitchFamily="34" charset="0"/>
                <a:cs typeface="Aparajita" panose="020B0604020202020204" pitchFamily="34" charset="0"/>
              </a:rPr>
              <a:t>Obese women with GDM represent a large, uniquely high-risk population, and ongoing efforts are needed to prevent the development of GDM in these women. However, our results highlight the urgent need for studies to evaluate whether more aggressive treatment protocols among obese women</a:t>
            </a:r>
          </a:p>
          <a:p>
            <a:pPr algn="just"/>
            <a:r>
              <a:rPr lang="en-US" sz="2400" dirty="0" smtClean="0">
                <a:latin typeface="Aparajita" panose="020B0604020202020204" pitchFamily="34" charset="0"/>
                <a:cs typeface="Aparajita" panose="020B0604020202020204" pitchFamily="34" charset="0"/>
              </a:rPr>
              <a:t>with GDM can reduce the risk for adverse outcomes.</a:t>
            </a:r>
            <a:endParaRPr lang="en-US" sz="2400" dirty="0">
              <a:latin typeface="Aparajita" panose="020B0604020202020204" pitchFamily="34" charset="0"/>
              <a:cs typeface="Aparajita" panose="020B0604020202020204" pitchFamily="34" charset="0"/>
            </a:endParaRPr>
          </a:p>
        </p:txBody>
      </p:sp>
      <p:sp>
        <p:nvSpPr>
          <p:cNvPr id="3" name="Explosion 1 2"/>
          <p:cNvSpPr/>
          <p:nvPr/>
        </p:nvSpPr>
        <p:spPr>
          <a:xfrm rot="923788">
            <a:off x="423274" y="454970"/>
            <a:ext cx="1475574" cy="690773"/>
          </a:xfrm>
          <a:prstGeom prst="irregularSeal1">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5180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0054" y="265090"/>
            <a:ext cx="7162800" cy="2438400"/>
          </a:xfrm>
          <a:prstGeom prst="rect">
            <a:avLst/>
          </a:prstGeom>
        </p:spPr>
      </p:pic>
      <p:pic>
        <p:nvPicPr>
          <p:cNvPr id="3" name="Picture 2"/>
          <p:cNvPicPr>
            <a:picLocks noChangeAspect="1"/>
          </p:cNvPicPr>
          <p:nvPr/>
        </p:nvPicPr>
        <p:blipFill>
          <a:blip r:embed="rId3"/>
          <a:stretch>
            <a:fillRect/>
          </a:stretch>
        </p:blipFill>
        <p:spPr>
          <a:xfrm>
            <a:off x="3236354" y="2798338"/>
            <a:ext cx="5410200" cy="514350"/>
          </a:xfrm>
          <a:prstGeom prst="rect">
            <a:avLst/>
          </a:prstGeom>
        </p:spPr>
      </p:pic>
      <p:sp>
        <p:nvSpPr>
          <p:cNvPr id="4" name="Rounded Rectangle 3"/>
          <p:cNvSpPr/>
          <p:nvPr/>
        </p:nvSpPr>
        <p:spPr>
          <a:xfrm>
            <a:off x="1352282" y="3721994"/>
            <a:ext cx="9581882" cy="2653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NL" dirty="0" smtClean="0"/>
              <a:t>12 observational studies(</a:t>
            </a:r>
            <a:r>
              <a:rPr lang="en-US" dirty="0" smtClean="0"/>
              <a:t>between </a:t>
            </a:r>
            <a:r>
              <a:rPr lang="en-US" dirty="0"/>
              <a:t>1975 and 2008 </a:t>
            </a:r>
            <a:r>
              <a:rPr lang="nl-NL" dirty="0"/>
              <a:t>)</a:t>
            </a:r>
            <a:r>
              <a:rPr lang="nl-NL" dirty="0" smtClean="0"/>
              <a:t> </a:t>
            </a:r>
            <a:endParaRPr lang="en-US" dirty="0"/>
          </a:p>
          <a:p>
            <a:pPr marL="285750" indent="-285750">
              <a:buFont typeface="Arial" panose="020B0604020202020204" pitchFamily="34" charset="0"/>
              <a:buChar char="•"/>
            </a:pPr>
            <a:r>
              <a:rPr lang="en-US" dirty="0" smtClean="0"/>
              <a:t>255 pregnant </a:t>
            </a:r>
            <a:r>
              <a:rPr lang="en-US" dirty="0"/>
              <a:t>women with normal weight </a:t>
            </a:r>
            <a:r>
              <a:rPr lang="en-US" dirty="0" smtClean="0"/>
              <a:t>and glucose tolerance</a:t>
            </a:r>
          </a:p>
          <a:p>
            <a:pPr marL="285750" indent="-285750">
              <a:buFont typeface="Arial" panose="020B0604020202020204" pitchFamily="34" charset="0"/>
              <a:buChar char="•"/>
            </a:pPr>
            <a:r>
              <a:rPr lang="en-US" dirty="0" smtClean="0"/>
              <a:t>Glycemic Patterns : hospital admission with </a:t>
            </a:r>
            <a:r>
              <a:rPr lang="en-US" dirty="0"/>
              <a:t>frequent blood sampling, </a:t>
            </a:r>
            <a:r>
              <a:rPr lang="en-US" dirty="0" smtClean="0"/>
              <a:t>SMBG, CGMS.</a:t>
            </a:r>
            <a:endParaRPr lang="en-US" dirty="0"/>
          </a:p>
        </p:txBody>
      </p:sp>
      <p:pic>
        <p:nvPicPr>
          <p:cNvPr id="6" name="Picture 5"/>
          <p:cNvPicPr>
            <a:picLocks noChangeAspect="1"/>
          </p:cNvPicPr>
          <p:nvPr/>
        </p:nvPicPr>
        <p:blipFill>
          <a:blip r:embed="rId4"/>
          <a:stretch>
            <a:fillRect/>
          </a:stretch>
        </p:blipFill>
        <p:spPr>
          <a:xfrm>
            <a:off x="4091571" y="3408242"/>
            <a:ext cx="3699765" cy="254694"/>
          </a:xfrm>
          <a:prstGeom prst="rect">
            <a:avLst/>
          </a:prstGeom>
          <a:ln>
            <a:solidFill>
              <a:srgbClr val="C00000"/>
            </a:solidFill>
          </a:ln>
        </p:spPr>
      </p:pic>
    </p:spTree>
    <p:extLst>
      <p:ext uri="{BB962C8B-B14F-4D97-AF65-F5344CB8AC3E}">
        <p14:creationId xmlns:p14="http://schemas.microsoft.com/office/powerpoint/2010/main" val="4339873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8972" y="661182"/>
            <a:ext cx="8679766" cy="5233181"/>
          </a:xfrm>
          <a:prstGeom prst="rect">
            <a:avLst/>
          </a:prstGeom>
        </p:spPr>
      </p:pic>
      <p:sp>
        <p:nvSpPr>
          <p:cNvPr id="5" name="Rounded Rectangle 4"/>
          <p:cNvSpPr/>
          <p:nvPr/>
        </p:nvSpPr>
        <p:spPr>
          <a:xfrm>
            <a:off x="6541477" y="196949"/>
            <a:ext cx="4403188" cy="279947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FFFF00"/>
                </a:solidFill>
              </a:rPr>
              <a:t>The current therapeutic targets </a:t>
            </a:r>
            <a:r>
              <a:rPr lang="en-US" sz="2000" dirty="0" smtClean="0">
                <a:solidFill>
                  <a:srgbClr val="FFFF00"/>
                </a:solidFill>
              </a:rPr>
              <a:t>:</a:t>
            </a:r>
            <a:endParaRPr lang="en-US" sz="2000" dirty="0">
              <a:solidFill>
                <a:srgbClr val="FFFF00"/>
              </a:solidFill>
            </a:endParaRPr>
          </a:p>
          <a:p>
            <a:r>
              <a:rPr lang="en-US" sz="2000" dirty="0">
                <a:solidFill>
                  <a:srgbClr val="FFFF00"/>
                </a:solidFill>
                <a:latin typeface="Arial" panose="020B0604020202020204" pitchFamily="34" charset="0"/>
                <a:cs typeface="Arial" panose="020B0604020202020204" pitchFamily="34" charset="0"/>
              </a:rPr>
              <a:t>≤</a:t>
            </a:r>
            <a:r>
              <a:rPr lang="en-US" sz="2000" dirty="0" smtClean="0">
                <a:solidFill>
                  <a:srgbClr val="FFFF00"/>
                </a:solidFill>
              </a:rPr>
              <a:t>95 </a:t>
            </a:r>
            <a:r>
              <a:rPr lang="en-US" sz="2000" dirty="0">
                <a:solidFill>
                  <a:srgbClr val="FFFF00"/>
                </a:solidFill>
              </a:rPr>
              <a:t>mg/</a:t>
            </a:r>
            <a:r>
              <a:rPr lang="en-US" sz="2000" dirty="0" err="1">
                <a:solidFill>
                  <a:srgbClr val="FFFF00"/>
                </a:solidFill>
              </a:rPr>
              <a:t>dL</a:t>
            </a:r>
            <a:r>
              <a:rPr lang="en-US" sz="2000" dirty="0">
                <a:solidFill>
                  <a:srgbClr val="FFFF00"/>
                </a:solidFill>
              </a:rPr>
              <a:t> for FBG, </a:t>
            </a:r>
            <a:endParaRPr lang="en-US" sz="2000" dirty="0" smtClean="0">
              <a:solidFill>
                <a:srgbClr val="FFFF00"/>
              </a:solidFill>
            </a:endParaRPr>
          </a:p>
          <a:p>
            <a:r>
              <a:rPr lang="en-US" sz="2000" dirty="0" smtClean="0">
                <a:solidFill>
                  <a:srgbClr val="FFFF00"/>
                </a:solidFill>
              </a:rPr>
              <a:t>140 </a:t>
            </a:r>
            <a:r>
              <a:rPr lang="en-US" sz="2000" dirty="0">
                <a:solidFill>
                  <a:srgbClr val="FFFF00"/>
                </a:solidFill>
              </a:rPr>
              <a:t>mg/</a:t>
            </a:r>
            <a:r>
              <a:rPr lang="en-US" sz="2000" dirty="0" err="1">
                <a:solidFill>
                  <a:srgbClr val="FFFF00"/>
                </a:solidFill>
              </a:rPr>
              <a:t>dL</a:t>
            </a:r>
            <a:r>
              <a:rPr lang="en-US" sz="2000" dirty="0">
                <a:solidFill>
                  <a:srgbClr val="FFFF00"/>
                </a:solidFill>
              </a:rPr>
              <a:t> </a:t>
            </a:r>
            <a:r>
              <a:rPr lang="en-US" sz="2000" dirty="0" smtClean="0">
                <a:solidFill>
                  <a:srgbClr val="FFFF00"/>
                </a:solidFill>
              </a:rPr>
              <a:t>for </a:t>
            </a:r>
            <a:r>
              <a:rPr lang="pt-BR" sz="2000" dirty="0" smtClean="0">
                <a:solidFill>
                  <a:srgbClr val="FFFF00"/>
                </a:solidFill>
              </a:rPr>
              <a:t>1-h </a:t>
            </a:r>
            <a:r>
              <a:rPr lang="pt-BR" sz="2000" dirty="0">
                <a:solidFill>
                  <a:srgbClr val="FFFF00"/>
                </a:solidFill>
              </a:rPr>
              <a:t>PP glucose, and </a:t>
            </a:r>
            <a:r>
              <a:rPr lang="pt-BR" sz="2000" dirty="0" smtClean="0">
                <a:solidFill>
                  <a:srgbClr val="FFFF00"/>
                </a:solidFill>
              </a:rPr>
              <a:t>120 </a:t>
            </a:r>
            <a:r>
              <a:rPr lang="pt-BR" sz="2000" dirty="0">
                <a:solidFill>
                  <a:srgbClr val="FFFF00"/>
                </a:solidFill>
              </a:rPr>
              <a:t>mg/dL for </a:t>
            </a:r>
            <a:r>
              <a:rPr lang="pt-BR" sz="2000" dirty="0" smtClean="0">
                <a:solidFill>
                  <a:srgbClr val="FFFF00"/>
                </a:solidFill>
              </a:rPr>
              <a:t>2-h</a:t>
            </a:r>
            <a:r>
              <a:rPr lang="en-US" sz="2000" dirty="0" smtClean="0">
                <a:solidFill>
                  <a:srgbClr val="FFFF00"/>
                </a:solidFill>
              </a:rPr>
              <a:t>PP </a:t>
            </a:r>
            <a:r>
              <a:rPr lang="en-US" sz="2000" dirty="0">
                <a:solidFill>
                  <a:srgbClr val="FFFF00"/>
                </a:solidFill>
              </a:rPr>
              <a:t>glucose</a:t>
            </a:r>
          </a:p>
        </p:txBody>
      </p:sp>
    </p:spTree>
    <p:extLst>
      <p:ext uri="{BB962C8B-B14F-4D97-AF65-F5344CB8AC3E}">
        <p14:creationId xmlns:p14="http://schemas.microsoft.com/office/powerpoint/2010/main" val="216366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33378" y="1434905"/>
            <a:ext cx="9129933" cy="430471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FFFF00"/>
                </a:solidFill>
                <a:latin typeface="Aparajita" panose="020B0604020202020204" pitchFamily="34" charset="0"/>
                <a:cs typeface="Aparajita" panose="020B0604020202020204" pitchFamily="34" charset="0"/>
              </a:rPr>
              <a:t>CONCLUSIONS:</a:t>
            </a:r>
          </a:p>
          <a:p>
            <a:endParaRPr lang="en-US" sz="3200" i="1" dirty="0" smtClean="0">
              <a:solidFill>
                <a:srgbClr val="FFFF00"/>
              </a:solidFill>
            </a:endParaRPr>
          </a:p>
          <a:p>
            <a:r>
              <a:rPr lang="en-US" sz="2800" dirty="0" smtClean="0">
                <a:latin typeface="Aparajita" panose="020B0604020202020204" pitchFamily="34" charset="0"/>
                <a:cs typeface="Aparajita" panose="020B0604020202020204" pitchFamily="34" charset="0"/>
              </a:rPr>
              <a:t>The </a:t>
            </a:r>
            <a:r>
              <a:rPr lang="en-US" sz="2800" dirty="0">
                <a:latin typeface="Aparajita" panose="020B0604020202020204" pitchFamily="34" charset="0"/>
                <a:cs typeface="Aparajita" panose="020B0604020202020204" pitchFamily="34" charset="0"/>
              </a:rPr>
              <a:t>results of </a:t>
            </a:r>
            <a:r>
              <a:rPr lang="en-US" sz="2800" dirty="0" smtClean="0">
                <a:latin typeface="Aparajita" panose="020B0604020202020204" pitchFamily="34" charset="0"/>
                <a:cs typeface="Aparajita" panose="020B0604020202020204" pitchFamily="34" charset="0"/>
              </a:rPr>
              <a:t>45 years </a:t>
            </a:r>
            <a:r>
              <a:rPr lang="en-US" sz="2800" dirty="0">
                <a:latin typeface="Aparajita" panose="020B0604020202020204" pitchFamily="34" charset="0"/>
                <a:cs typeface="Aparajita" panose="020B0604020202020204" pitchFamily="34" charset="0"/>
              </a:rPr>
              <a:t>of data characterizing </a:t>
            </a:r>
            <a:r>
              <a:rPr lang="en-US" sz="2800" dirty="0" err="1">
                <a:latin typeface="Aparajita" panose="020B0604020202020204" pitchFamily="34" charset="0"/>
                <a:cs typeface="Aparajita" panose="020B0604020202020204" pitchFamily="34" charset="0"/>
              </a:rPr>
              <a:t>glycemia</a:t>
            </a:r>
            <a:r>
              <a:rPr lang="en-US" sz="2800" dirty="0">
                <a:latin typeface="Aparajita" panose="020B0604020202020204" pitchFamily="34" charset="0"/>
                <a:cs typeface="Aparajita" panose="020B0604020202020204" pitchFamily="34" charset="0"/>
              </a:rPr>
              <a:t> </a:t>
            </a:r>
            <a:r>
              <a:rPr lang="en-US" sz="2800" dirty="0" smtClean="0">
                <a:latin typeface="Aparajita" panose="020B0604020202020204" pitchFamily="34" charset="0"/>
                <a:cs typeface="Aparajita" panose="020B0604020202020204" pitchFamily="34" charset="0"/>
              </a:rPr>
              <a:t>in normal </a:t>
            </a:r>
            <a:r>
              <a:rPr lang="en-US" sz="2800" dirty="0">
                <a:latin typeface="Aparajita" panose="020B0604020202020204" pitchFamily="34" charset="0"/>
                <a:cs typeface="Aparajita" panose="020B0604020202020204" pitchFamily="34" charset="0"/>
              </a:rPr>
              <a:t>pregnancy strongly support </a:t>
            </a:r>
            <a:r>
              <a:rPr lang="en-US" sz="2800" dirty="0" smtClean="0">
                <a:latin typeface="Aparajita" panose="020B0604020202020204" pitchFamily="34" charset="0"/>
                <a:cs typeface="Aparajita" panose="020B0604020202020204" pitchFamily="34" charset="0"/>
              </a:rPr>
              <a:t>the need </a:t>
            </a:r>
            <a:r>
              <a:rPr lang="en-US" sz="2800" dirty="0">
                <a:latin typeface="Aparajita" panose="020B0604020202020204" pitchFamily="34" charset="0"/>
                <a:cs typeface="Aparajita" panose="020B0604020202020204" pitchFamily="34" charset="0"/>
              </a:rPr>
              <a:t>for future prospective studies </a:t>
            </a:r>
            <a:r>
              <a:rPr lang="en-US" sz="2800" dirty="0" smtClean="0">
                <a:latin typeface="Aparajita" panose="020B0604020202020204" pitchFamily="34" charset="0"/>
                <a:cs typeface="Aparajita" panose="020B0604020202020204" pitchFamily="34" charset="0"/>
              </a:rPr>
              <a:t>that specifically </a:t>
            </a:r>
            <a:r>
              <a:rPr lang="en-US" sz="2800" dirty="0">
                <a:latin typeface="Aparajita" panose="020B0604020202020204" pitchFamily="34" charset="0"/>
                <a:cs typeface="Aparajita" panose="020B0604020202020204" pitchFamily="34" charset="0"/>
              </a:rPr>
              <a:t>test lower therapeutic PP </a:t>
            </a:r>
            <a:r>
              <a:rPr lang="en-US" sz="2800" dirty="0" smtClean="0">
                <a:latin typeface="Aparajita" panose="020B0604020202020204" pitchFamily="34" charset="0"/>
                <a:cs typeface="Aparajita" panose="020B0604020202020204" pitchFamily="34" charset="0"/>
              </a:rPr>
              <a:t>glycemic targets </a:t>
            </a:r>
            <a:r>
              <a:rPr lang="en-US" sz="2800" dirty="0">
                <a:latin typeface="Aparajita" panose="020B0604020202020204" pitchFamily="34" charset="0"/>
                <a:cs typeface="Aparajita" panose="020B0604020202020204" pitchFamily="34" charset="0"/>
              </a:rPr>
              <a:t>for gestational diabetes, </a:t>
            </a:r>
            <a:r>
              <a:rPr lang="en-US" sz="2800" dirty="0" smtClean="0">
                <a:latin typeface="Aparajita" panose="020B0604020202020204" pitchFamily="34" charset="0"/>
                <a:cs typeface="Aparajita" panose="020B0604020202020204" pitchFamily="34" charset="0"/>
              </a:rPr>
              <a:t>and possibly </a:t>
            </a:r>
            <a:r>
              <a:rPr lang="en-US" sz="2800" dirty="0">
                <a:latin typeface="Aparajita" panose="020B0604020202020204" pitchFamily="34" charset="0"/>
                <a:cs typeface="Aparajita" panose="020B0604020202020204" pitchFamily="34" charset="0"/>
              </a:rPr>
              <a:t>obese patients, to </a:t>
            </a:r>
            <a:r>
              <a:rPr lang="en-US" sz="2800" dirty="0" smtClean="0">
                <a:latin typeface="Aparajita" panose="020B0604020202020204" pitchFamily="34" charset="0"/>
                <a:cs typeface="Aparajita" panose="020B0604020202020204" pitchFamily="34" charset="0"/>
              </a:rPr>
              <a:t>potentially limit </a:t>
            </a:r>
            <a:r>
              <a:rPr lang="en-US" sz="2800" dirty="0">
                <a:latin typeface="Aparajita" panose="020B0604020202020204" pitchFamily="34" charset="0"/>
                <a:cs typeface="Aparajita" panose="020B0604020202020204" pitchFamily="34" charset="0"/>
              </a:rPr>
              <a:t>a looming epidemic of fetal </a:t>
            </a:r>
            <a:r>
              <a:rPr lang="en-US" sz="2800" dirty="0" err="1">
                <a:latin typeface="Aparajita" panose="020B0604020202020204" pitchFamily="34" charset="0"/>
                <a:cs typeface="Aparajita" panose="020B0604020202020204" pitchFamily="34" charset="0"/>
              </a:rPr>
              <a:t>macrosomia</a:t>
            </a:r>
            <a:r>
              <a:rPr lang="en-US" sz="2800" dirty="0"/>
              <a:t>.</a:t>
            </a:r>
          </a:p>
        </p:txBody>
      </p:sp>
      <p:sp>
        <p:nvSpPr>
          <p:cNvPr id="3" name="Explosion 1 2"/>
          <p:cNvSpPr/>
          <p:nvPr/>
        </p:nvSpPr>
        <p:spPr>
          <a:xfrm rot="1199306">
            <a:off x="287903" y="430679"/>
            <a:ext cx="1589291" cy="755343"/>
          </a:xfrm>
          <a:prstGeom prst="irregularSeal1">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2783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92703" y="970670"/>
            <a:ext cx="9312812" cy="4797083"/>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Aparajita" panose="020B0604020202020204" pitchFamily="34" charset="0"/>
                <a:cs typeface="Aparajita" panose="020B0604020202020204" pitchFamily="34" charset="0"/>
              </a:rPr>
              <a:t>This is the basis for ongoing studies such as the GDM-MOMS study, which is randomizing overweight and obese women with gestational diabetes to either standard glycemic targets (fasting &lt;95 mg/</a:t>
            </a:r>
            <a:r>
              <a:rPr lang="en-US" sz="3200" dirty="0" err="1">
                <a:solidFill>
                  <a:schemeClr val="tx1"/>
                </a:solidFill>
                <a:latin typeface="Aparajita" panose="020B0604020202020204" pitchFamily="34" charset="0"/>
                <a:cs typeface="Aparajita" panose="020B0604020202020204" pitchFamily="34" charset="0"/>
              </a:rPr>
              <a:t>dL</a:t>
            </a:r>
            <a:r>
              <a:rPr lang="en-US" sz="3200" dirty="0">
                <a:solidFill>
                  <a:schemeClr val="tx1"/>
                </a:solidFill>
                <a:latin typeface="Aparajita" panose="020B0604020202020204" pitchFamily="34" charset="0"/>
                <a:cs typeface="Aparajita" panose="020B0604020202020204" pitchFamily="34" charset="0"/>
              </a:rPr>
              <a:t> (5.3 </a:t>
            </a:r>
            <a:r>
              <a:rPr lang="en-US" sz="3200" dirty="0" err="1">
                <a:solidFill>
                  <a:schemeClr val="tx1"/>
                </a:solidFill>
                <a:latin typeface="Aparajita" panose="020B0604020202020204" pitchFamily="34" charset="0"/>
                <a:cs typeface="Aparajita" panose="020B0604020202020204" pitchFamily="34" charset="0"/>
              </a:rPr>
              <a:t>mmol</a:t>
            </a:r>
            <a:r>
              <a:rPr lang="en-US" sz="3200" dirty="0">
                <a:solidFill>
                  <a:schemeClr val="tx1"/>
                </a:solidFill>
                <a:latin typeface="Aparajita" panose="020B0604020202020204" pitchFamily="34" charset="0"/>
                <a:cs typeface="Aparajita" panose="020B0604020202020204" pitchFamily="34" charset="0"/>
              </a:rPr>
              <a:t>/L), one hour postprandial &lt;140 mg/</a:t>
            </a:r>
            <a:r>
              <a:rPr lang="en-US" sz="3200" dirty="0" err="1">
                <a:solidFill>
                  <a:schemeClr val="tx1"/>
                </a:solidFill>
                <a:latin typeface="Aparajita" panose="020B0604020202020204" pitchFamily="34" charset="0"/>
                <a:cs typeface="Aparajita" panose="020B0604020202020204" pitchFamily="34" charset="0"/>
              </a:rPr>
              <a:t>dL</a:t>
            </a:r>
            <a:r>
              <a:rPr lang="en-US" sz="3200" dirty="0">
                <a:solidFill>
                  <a:schemeClr val="tx1"/>
                </a:solidFill>
                <a:latin typeface="Aparajita" panose="020B0604020202020204" pitchFamily="34" charset="0"/>
                <a:cs typeface="Aparajita" panose="020B0604020202020204" pitchFamily="34" charset="0"/>
              </a:rPr>
              <a:t> (7.8 </a:t>
            </a:r>
            <a:r>
              <a:rPr lang="en-US" sz="3200" dirty="0" err="1">
                <a:solidFill>
                  <a:schemeClr val="tx1"/>
                </a:solidFill>
                <a:latin typeface="Aparajita" panose="020B0604020202020204" pitchFamily="34" charset="0"/>
                <a:cs typeface="Aparajita" panose="020B0604020202020204" pitchFamily="34" charset="0"/>
              </a:rPr>
              <a:t>mmol</a:t>
            </a:r>
            <a:r>
              <a:rPr lang="en-US" sz="3200" dirty="0">
                <a:solidFill>
                  <a:schemeClr val="tx1"/>
                </a:solidFill>
                <a:latin typeface="Aparajita" panose="020B0604020202020204" pitchFamily="34" charset="0"/>
                <a:cs typeface="Aparajita" panose="020B0604020202020204" pitchFamily="34" charset="0"/>
              </a:rPr>
              <a:t>/L)) or more intensive glycemic control (fasting &lt;90 mg/</a:t>
            </a:r>
            <a:r>
              <a:rPr lang="en-US" sz="3200" dirty="0" err="1">
                <a:solidFill>
                  <a:schemeClr val="tx1"/>
                </a:solidFill>
                <a:latin typeface="Aparajita" panose="020B0604020202020204" pitchFamily="34" charset="0"/>
                <a:cs typeface="Aparajita" panose="020B0604020202020204" pitchFamily="34" charset="0"/>
              </a:rPr>
              <a:t>dL</a:t>
            </a:r>
            <a:r>
              <a:rPr lang="en-US" sz="3200" dirty="0">
                <a:solidFill>
                  <a:schemeClr val="tx1"/>
                </a:solidFill>
                <a:latin typeface="Aparajita" panose="020B0604020202020204" pitchFamily="34" charset="0"/>
                <a:cs typeface="Aparajita" panose="020B0604020202020204" pitchFamily="34" charset="0"/>
              </a:rPr>
              <a:t> (5 </a:t>
            </a:r>
            <a:r>
              <a:rPr lang="en-US" sz="3200" dirty="0" err="1">
                <a:solidFill>
                  <a:schemeClr val="tx1"/>
                </a:solidFill>
                <a:latin typeface="Aparajita" panose="020B0604020202020204" pitchFamily="34" charset="0"/>
                <a:cs typeface="Aparajita" panose="020B0604020202020204" pitchFamily="34" charset="0"/>
              </a:rPr>
              <a:t>mmol</a:t>
            </a:r>
            <a:r>
              <a:rPr lang="en-US" sz="3200" dirty="0">
                <a:solidFill>
                  <a:schemeClr val="tx1"/>
                </a:solidFill>
                <a:latin typeface="Aparajita" panose="020B0604020202020204" pitchFamily="34" charset="0"/>
                <a:cs typeface="Aparajita" panose="020B0604020202020204" pitchFamily="34" charset="0"/>
              </a:rPr>
              <a:t>/L), one hour postprandial &lt;120 mg/</a:t>
            </a:r>
            <a:r>
              <a:rPr lang="en-US" sz="3200" dirty="0" err="1">
                <a:solidFill>
                  <a:schemeClr val="tx1"/>
                </a:solidFill>
                <a:latin typeface="Aparajita" panose="020B0604020202020204" pitchFamily="34" charset="0"/>
                <a:cs typeface="Aparajita" panose="020B0604020202020204" pitchFamily="34" charset="0"/>
              </a:rPr>
              <a:t>dL</a:t>
            </a:r>
            <a:r>
              <a:rPr lang="en-US" sz="3200" dirty="0">
                <a:solidFill>
                  <a:schemeClr val="tx1"/>
                </a:solidFill>
                <a:latin typeface="Aparajita" panose="020B0604020202020204" pitchFamily="34" charset="0"/>
                <a:cs typeface="Aparajita" panose="020B0604020202020204" pitchFamily="34" charset="0"/>
              </a:rPr>
              <a:t> (6.9 </a:t>
            </a:r>
            <a:r>
              <a:rPr lang="en-US" sz="3200" dirty="0" err="1">
                <a:solidFill>
                  <a:schemeClr val="tx1"/>
                </a:solidFill>
                <a:latin typeface="Aparajita" panose="020B0604020202020204" pitchFamily="34" charset="0"/>
                <a:cs typeface="Aparajita" panose="020B0604020202020204" pitchFamily="34" charset="0"/>
              </a:rPr>
              <a:t>mmol</a:t>
            </a:r>
            <a:r>
              <a:rPr lang="en-US" sz="3200" dirty="0">
                <a:solidFill>
                  <a:schemeClr val="tx1"/>
                </a:solidFill>
                <a:latin typeface="Aparajita" panose="020B0604020202020204" pitchFamily="34" charset="0"/>
                <a:cs typeface="Aparajita" panose="020B0604020202020204" pitchFamily="34" charset="0"/>
              </a:rPr>
              <a:t>/L)) </a:t>
            </a:r>
          </a:p>
        </p:txBody>
      </p:sp>
    </p:spTree>
    <p:extLst>
      <p:ext uri="{BB962C8B-B14F-4D97-AF65-F5344CB8AC3E}">
        <p14:creationId xmlns:p14="http://schemas.microsoft.com/office/powerpoint/2010/main" val="32765726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478302"/>
            <a:ext cx="10515600" cy="759656"/>
          </a:xfrm>
          <a:solidFill>
            <a:srgbClr val="33CCCC"/>
          </a:solidFill>
        </p:spPr>
        <p:txBody>
          <a:bodyPr>
            <a:normAutofit/>
          </a:bodyPr>
          <a:lstStyle/>
          <a:p>
            <a:r>
              <a:rPr lang="en-US" sz="4000" b="1" i="1" dirty="0" smtClean="0">
                <a:solidFill>
                  <a:schemeClr val="bg1"/>
                </a:solidFill>
              </a:rPr>
              <a:t>Agenda</a:t>
            </a:r>
            <a:endParaRPr lang="en-US" sz="4000" b="1" i="1" dirty="0">
              <a:solidFill>
                <a:schemeClr val="bg1"/>
              </a:solidFill>
            </a:endParaRPr>
          </a:p>
        </p:txBody>
      </p:sp>
      <p:sp>
        <p:nvSpPr>
          <p:cNvPr id="3" name="Content Placeholder 2"/>
          <p:cNvSpPr>
            <a:spLocks noGrp="1"/>
          </p:cNvSpPr>
          <p:nvPr>
            <p:ph idx="1"/>
          </p:nvPr>
        </p:nvSpPr>
        <p:spPr>
          <a:xfrm>
            <a:off x="838200" y="1533379"/>
            <a:ext cx="10515600" cy="4797083"/>
          </a:xfrm>
        </p:spPr>
        <p:txBody>
          <a:bodyPr>
            <a:normAutofit/>
          </a:bodyPr>
          <a:lstStyle/>
          <a:p>
            <a:pPr marL="0" indent="0">
              <a:buNone/>
            </a:pPr>
            <a:endParaRPr lang="en-US" dirty="0" smtClean="0"/>
          </a:p>
          <a:p>
            <a:r>
              <a:rPr lang="en-US" dirty="0" smtClean="0"/>
              <a:t> </a:t>
            </a:r>
            <a:r>
              <a:rPr lang="en-US" b="1" dirty="0" smtClean="0"/>
              <a:t>Introduction </a:t>
            </a:r>
          </a:p>
          <a:p>
            <a:r>
              <a:rPr lang="en-US" b="1" dirty="0" smtClean="0"/>
              <a:t>Cares (Preconception/during pregnancy/ post partum)</a:t>
            </a:r>
          </a:p>
          <a:p>
            <a:r>
              <a:rPr lang="en-US" b="1" i="1" u="sng" dirty="0" smtClean="0">
                <a:solidFill>
                  <a:srgbClr val="33CCCC"/>
                </a:solidFill>
              </a:rPr>
              <a:t>Insulin</a:t>
            </a:r>
          </a:p>
          <a:p>
            <a:r>
              <a:rPr lang="en-US" b="1" dirty="0" smtClean="0"/>
              <a:t>Metformin</a:t>
            </a:r>
          </a:p>
          <a:p>
            <a:r>
              <a:rPr lang="en-US" b="1" dirty="0" smtClean="0"/>
              <a:t>Glyburide</a:t>
            </a:r>
          </a:p>
          <a:p>
            <a:r>
              <a:rPr lang="en-US" b="1" dirty="0" smtClean="0"/>
              <a:t>Glyburide versus metformin</a:t>
            </a:r>
          </a:p>
          <a:p>
            <a:r>
              <a:rPr lang="en-US" b="1" dirty="0" smtClean="0"/>
              <a:t>Alternate oral agents</a:t>
            </a:r>
          </a:p>
          <a:p>
            <a:r>
              <a:rPr lang="en-US" b="1" dirty="0" smtClean="0"/>
              <a:t>Conclusions</a:t>
            </a:r>
          </a:p>
          <a:p>
            <a:endParaRPr lang="en-US" b="1" dirty="0" smtClean="0"/>
          </a:p>
          <a:p>
            <a:endParaRPr lang="en-US" b="1" dirty="0" smtClean="0"/>
          </a:p>
          <a:p>
            <a:endParaRPr lang="en-US" b="1" dirty="0" smtClean="0"/>
          </a:p>
          <a:p>
            <a:endParaRPr lang="en-US" dirty="0" smtClean="0"/>
          </a:p>
          <a:p>
            <a:pPr algn="ctr"/>
            <a:endParaRPr lang="en-US" b="1" dirty="0" smtClean="0"/>
          </a:p>
          <a:p>
            <a:endParaRPr lang="en-US" dirty="0"/>
          </a:p>
        </p:txBody>
      </p:sp>
    </p:spTree>
    <p:extLst>
      <p:ext uri="{BB962C8B-B14F-4D97-AF65-F5344CB8AC3E}">
        <p14:creationId xmlns:p14="http://schemas.microsoft.com/office/powerpoint/2010/main" val="2921369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478302"/>
            <a:ext cx="10515600" cy="759656"/>
          </a:xfrm>
          <a:solidFill>
            <a:srgbClr val="33CCCC"/>
          </a:solidFill>
        </p:spPr>
        <p:txBody>
          <a:bodyPr>
            <a:normAutofit/>
          </a:bodyPr>
          <a:lstStyle/>
          <a:p>
            <a:r>
              <a:rPr lang="en-US" sz="4000" b="1" i="1" dirty="0" smtClean="0">
                <a:solidFill>
                  <a:schemeClr val="bg1"/>
                </a:solidFill>
              </a:rPr>
              <a:t>Agenda</a:t>
            </a:r>
            <a:endParaRPr lang="en-US" sz="4000" b="1" i="1" dirty="0">
              <a:solidFill>
                <a:schemeClr val="bg1"/>
              </a:solidFill>
            </a:endParaRPr>
          </a:p>
        </p:txBody>
      </p:sp>
      <p:sp>
        <p:nvSpPr>
          <p:cNvPr id="3" name="Content Placeholder 2"/>
          <p:cNvSpPr>
            <a:spLocks noGrp="1"/>
          </p:cNvSpPr>
          <p:nvPr>
            <p:ph idx="1"/>
          </p:nvPr>
        </p:nvSpPr>
        <p:spPr>
          <a:xfrm>
            <a:off x="838200" y="1533379"/>
            <a:ext cx="10515600" cy="4797083"/>
          </a:xfrm>
        </p:spPr>
        <p:txBody>
          <a:bodyPr>
            <a:normAutofit/>
          </a:bodyPr>
          <a:lstStyle/>
          <a:p>
            <a:pPr marL="0" indent="0">
              <a:buNone/>
            </a:pPr>
            <a:endParaRPr lang="en-US" dirty="0" smtClean="0"/>
          </a:p>
          <a:p>
            <a:r>
              <a:rPr lang="en-US" dirty="0" smtClean="0"/>
              <a:t> </a:t>
            </a:r>
            <a:r>
              <a:rPr lang="en-US" b="1" dirty="0" smtClean="0"/>
              <a:t>Introduction </a:t>
            </a:r>
          </a:p>
          <a:p>
            <a:r>
              <a:rPr lang="en-US" b="1" dirty="0" smtClean="0">
                <a:solidFill>
                  <a:srgbClr val="33CCCC"/>
                </a:solidFill>
              </a:rPr>
              <a:t>Cares (Preconception/during pregnancy/ post partum)</a:t>
            </a:r>
          </a:p>
          <a:p>
            <a:r>
              <a:rPr lang="en-US" b="1" dirty="0" smtClean="0"/>
              <a:t>Insulin</a:t>
            </a:r>
          </a:p>
          <a:p>
            <a:r>
              <a:rPr lang="en-US" b="1" dirty="0" smtClean="0"/>
              <a:t>Metformin</a:t>
            </a:r>
          </a:p>
          <a:p>
            <a:r>
              <a:rPr lang="en-US" b="1" dirty="0" smtClean="0"/>
              <a:t>Glyburide</a:t>
            </a:r>
          </a:p>
          <a:p>
            <a:r>
              <a:rPr lang="en-US" b="1" dirty="0" smtClean="0"/>
              <a:t>Glyburide versus metformin</a:t>
            </a:r>
          </a:p>
          <a:p>
            <a:r>
              <a:rPr lang="en-US" b="1" dirty="0" smtClean="0"/>
              <a:t>Alternate oral agents</a:t>
            </a:r>
          </a:p>
          <a:p>
            <a:r>
              <a:rPr lang="en-US" b="1" dirty="0" smtClean="0"/>
              <a:t>Conclusions</a:t>
            </a:r>
          </a:p>
          <a:p>
            <a:endParaRPr lang="en-US" b="1" dirty="0" smtClean="0"/>
          </a:p>
          <a:p>
            <a:endParaRPr lang="en-US" b="1" dirty="0" smtClean="0"/>
          </a:p>
          <a:p>
            <a:endParaRPr lang="en-US" b="1" dirty="0" smtClean="0"/>
          </a:p>
          <a:p>
            <a:endParaRPr lang="en-US" dirty="0" smtClean="0"/>
          </a:p>
          <a:p>
            <a:pPr algn="ctr"/>
            <a:endParaRPr lang="en-US" b="1" dirty="0" smtClean="0"/>
          </a:p>
          <a:p>
            <a:endParaRPr lang="en-US" dirty="0"/>
          </a:p>
        </p:txBody>
      </p:sp>
    </p:spTree>
    <p:extLst>
      <p:ext uri="{BB962C8B-B14F-4D97-AF65-F5344CB8AC3E}">
        <p14:creationId xmlns:p14="http://schemas.microsoft.com/office/powerpoint/2010/main" val="10038846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1342" y="394555"/>
            <a:ext cx="8904849" cy="2461188"/>
          </a:xfrm>
          <a:prstGeom prst="rect">
            <a:avLst/>
          </a:prstGeom>
        </p:spPr>
      </p:pic>
      <p:cxnSp>
        <p:nvCxnSpPr>
          <p:cNvPr id="4" name="Straight Connector 3"/>
          <p:cNvCxnSpPr/>
          <p:nvPr/>
        </p:nvCxnSpPr>
        <p:spPr>
          <a:xfrm>
            <a:off x="4628271" y="717452"/>
            <a:ext cx="379827" cy="1406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083211" y="3742006"/>
            <a:ext cx="10297551" cy="2588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smtClean="0"/>
              <a:t>Retrospective study </a:t>
            </a:r>
            <a:r>
              <a:rPr lang="en-US" dirty="0"/>
              <a:t>of singleton pregnancies from 2007 to 2011 in </a:t>
            </a:r>
            <a:r>
              <a:rPr lang="en-US" dirty="0" smtClean="0"/>
              <a:t>women with </a:t>
            </a:r>
            <a:r>
              <a:rPr lang="en-US" dirty="0"/>
              <a:t>type 1 diabetes with a single living fetus at 22 weeks </a:t>
            </a:r>
            <a:r>
              <a:rPr lang="en-US" dirty="0" smtClean="0"/>
              <a:t>using either </a:t>
            </a:r>
            <a:r>
              <a:rPr lang="en-US" dirty="0"/>
              <a:t>insulin </a:t>
            </a:r>
            <a:r>
              <a:rPr lang="en-US" dirty="0" err="1"/>
              <a:t>detemir</a:t>
            </a:r>
            <a:r>
              <a:rPr lang="en-US" dirty="0"/>
              <a:t> (</a:t>
            </a:r>
            <a:r>
              <a:rPr lang="en-US" i="1" dirty="0"/>
              <a:t>n </a:t>
            </a:r>
            <a:r>
              <a:rPr lang="en-US" dirty="0"/>
              <a:t>= 67) or </a:t>
            </a:r>
            <a:r>
              <a:rPr lang="en-US" dirty="0" err="1"/>
              <a:t>glargine</a:t>
            </a:r>
            <a:r>
              <a:rPr lang="en-US" dirty="0"/>
              <a:t> (</a:t>
            </a:r>
            <a:r>
              <a:rPr lang="en-US" i="1" dirty="0"/>
              <a:t>n </a:t>
            </a:r>
            <a:r>
              <a:rPr lang="en-US" dirty="0"/>
              <a:t>= 46) from conception</a:t>
            </a:r>
            <a:r>
              <a:rPr lang="en-US" dirty="0" smtClean="0"/>
              <a:t>.</a:t>
            </a:r>
          </a:p>
          <a:p>
            <a:pPr marL="285750" indent="-285750">
              <a:buFont typeface="Wingdings" panose="05000000000000000000" pitchFamily="2" charset="2"/>
              <a:buChar char="§"/>
            </a:pPr>
            <a:endParaRPr lang="en-US" dirty="0"/>
          </a:p>
        </p:txBody>
      </p:sp>
      <p:sp>
        <p:nvSpPr>
          <p:cNvPr id="10" name="Rectangle 9"/>
          <p:cNvSpPr/>
          <p:nvPr/>
        </p:nvSpPr>
        <p:spPr>
          <a:xfrm>
            <a:off x="1941342" y="3388142"/>
            <a:ext cx="2391506" cy="338554"/>
          </a:xfrm>
          <a:prstGeom prst="rect">
            <a:avLst/>
          </a:prstGeom>
        </p:spPr>
        <p:txBody>
          <a:bodyPr wrap="square">
            <a:spAutoFit/>
          </a:bodyPr>
          <a:lstStyle/>
          <a:p>
            <a:r>
              <a:rPr lang="en-US" sz="1600" i="1" dirty="0">
                <a:solidFill>
                  <a:srgbClr val="FF0000"/>
                </a:solidFill>
                <a:latin typeface="MyriadPro-It"/>
              </a:rPr>
              <a:t>Copenhagen, Denmark</a:t>
            </a:r>
            <a:endParaRPr lang="en-US" sz="1600" dirty="0">
              <a:solidFill>
                <a:srgbClr val="FF0000"/>
              </a:solidFill>
            </a:endParaRPr>
          </a:p>
        </p:txBody>
      </p:sp>
    </p:spTree>
    <p:extLst>
      <p:ext uri="{BB962C8B-B14F-4D97-AF65-F5344CB8AC3E}">
        <p14:creationId xmlns:p14="http://schemas.microsoft.com/office/powerpoint/2010/main" val="565038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8949" y="365760"/>
            <a:ext cx="5416429" cy="6133514"/>
          </a:xfrm>
          <a:prstGeom prst="rect">
            <a:avLst/>
          </a:prstGeom>
          <a:ln w="28575">
            <a:solidFill>
              <a:srgbClr val="33CCCC"/>
            </a:solidFill>
          </a:ln>
        </p:spPr>
      </p:pic>
      <p:pic>
        <p:nvPicPr>
          <p:cNvPr id="3" name="Picture 2"/>
          <p:cNvPicPr>
            <a:picLocks noChangeAspect="1"/>
          </p:cNvPicPr>
          <p:nvPr/>
        </p:nvPicPr>
        <p:blipFill>
          <a:blip r:embed="rId3"/>
          <a:stretch>
            <a:fillRect/>
          </a:stretch>
        </p:blipFill>
        <p:spPr>
          <a:xfrm>
            <a:off x="6485207" y="365760"/>
            <a:ext cx="5275384" cy="6133514"/>
          </a:xfrm>
          <a:prstGeom prst="rect">
            <a:avLst/>
          </a:prstGeom>
          <a:ln w="31750">
            <a:solidFill>
              <a:srgbClr val="33CCCC"/>
            </a:solidFill>
          </a:ln>
        </p:spPr>
      </p:pic>
      <p:sp>
        <p:nvSpPr>
          <p:cNvPr id="4" name="Rounded Rectangle 3"/>
          <p:cNvSpPr/>
          <p:nvPr/>
        </p:nvSpPr>
        <p:spPr>
          <a:xfrm>
            <a:off x="1322363" y="365760"/>
            <a:ext cx="2743200" cy="239151"/>
          </a:xfrm>
          <a:prstGeom prst="roundRect">
            <a:avLst/>
          </a:prstGeom>
          <a:solidFill>
            <a:srgbClr val="33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146388" y="365760"/>
            <a:ext cx="1505243" cy="337625"/>
          </a:xfrm>
          <a:prstGeom prst="roundRect">
            <a:avLst/>
          </a:prstGeom>
          <a:solidFill>
            <a:srgbClr val="33CCCC">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890782" y="886265"/>
            <a:ext cx="745587" cy="478301"/>
          </a:xfrm>
          <a:prstGeom prst="roundRect">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100603" y="900332"/>
            <a:ext cx="731520" cy="464234"/>
          </a:xfrm>
          <a:prstGeom prst="roundRect">
            <a:avLst/>
          </a:prstGeom>
          <a:solidFill>
            <a:srgbClr val="33CCC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485207" y="2363372"/>
            <a:ext cx="5275384" cy="450166"/>
          </a:xfrm>
          <a:prstGeom prst="roundRect">
            <a:avLst/>
          </a:prstGeom>
          <a:solidFill>
            <a:srgbClr val="33CCCC">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485207" y="2813538"/>
            <a:ext cx="5275384" cy="492370"/>
          </a:xfrm>
          <a:prstGeom prst="round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849773" y="3305908"/>
            <a:ext cx="675250" cy="351692"/>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127545" y="3305908"/>
            <a:ext cx="450166" cy="351692"/>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849773" y="3784209"/>
            <a:ext cx="3727938" cy="295422"/>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485207" y="5275385"/>
            <a:ext cx="5275384" cy="464233"/>
          </a:xfrm>
          <a:prstGeom prst="roundRect">
            <a:avLst/>
          </a:prstGeom>
          <a:solidFill>
            <a:srgbClr val="33CCCC">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485207" y="5739618"/>
            <a:ext cx="5275384" cy="436099"/>
          </a:xfrm>
          <a:prstGeom prst="roundRect">
            <a:avLst/>
          </a:pr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3030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8622" y="196948"/>
            <a:ext cx="6175716" cy="6562578"/>
          </a:xfrm>
          <a:prstGeom prst="rect">
            <a:avLst/>
          </a:prstGeom>
          <a:ln w="28575">
            <a:solidFill>
              <a:srgbClr val="33CCCC"/>
            </a:solidFill>
          </a:ln>
        </p:spPr>
      </p:pic>
      <p:sp>
        <p:nvSpPr>
          <p:cNvPr id="3" name="Rounded Rectangle 2"/>
          <p:cNvSpPr/>
          <p:nvPr/>
        </p:nvSpPr>
        <p:spPr>
          <a:xfrm>
            <a:off x="3868615" y="196948"/>
            <a:ext cx="1448973" cy="253218"/>
          </a:xfrm>
          <a:prstGeom prst="roundRect">
            <a:avLst/>
          </a:prstGeom>
          <a:solidFill>
            <a:srgbClr val="33CCCC">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936566" y="661182"/>
            <a:ext cx="815926" cy="422030"/>
          </a:xfrm>
          <a:prstGeom prst="roundRect">
            <a:avLst/>
          </a:prstGeom>
          <a:solidFill>
            <a:srgbClr val="33CCC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301132" y="661182"/>
            <a:ext cx="773723" cy="422030"/>
          </a:xfrm>
          <a:prstGeom prst="roundRect">
            <a:avLst/>
          </a:prstGeom>
          <a:solidFill>
            <a:srgbClr val="33CCC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3179298" y="2082018"/>
            <a:ext cx="1026942" cy="14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482818" y="2082018"/>
            <a:ext cx="323557"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179298" y="2658794"/>
            <a:ext cx="689317" cy="14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82818" y="2475914"/>
            <a:ext cx="323557" cy="1406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038622" y="3165231"/>
            <a:ext cx="5950633" cy="422031"/>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7499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59988" y="1153551"/>
            <a:ext cx="9158067" cy="448759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u="sng" dirty="0" smtClean="0">
                <a:solidFill>
                  <a:srgbClr val="FFFF00"/>
                </a:solidFill>
                <a:latin typeface="Aparajita" panose="020B0604020202020204" pitchFamily="34" charset="0"/>
                <a:cs typeface="Aparajita" panose="020B0604020202020204" pitchFamily="34" charset="0"/>
              </a:rPr>
              <a:t>Conclusion</a:t>
            </a:r>
          </a:p>
          <a:p>
            <a:endParaRPr lang="en-US" sz="3600" dirty="0" smtClean="0">
              <a:solidFill>
                <a:srgbClr val="FFFF00"/>
              </a:solidFill>
              <a:latin typeface="Aparajita" panose="020B0604020202020204" pitchFamily="34" charset="0"/>
              <a:cs typeface="Aparajita" panose="020B0604020202020204" pitchFamily="34" charset="0"/>
            </a:endParaRPr>
          </a:p>
          <a:p>
            <a:pPr marL="285750" indent="-285750" algn="just">
              <a:buFont typeface="Wingdings" panose="05000000000000000000" pitchFamily="2" charset="2"/>
              <a:buChar char="Ø"/>
            </a:pPr>
            <a:r>
              <a:rPr lang="en-US" dirty="0" smtClean="0"/>
              <a:t> </a:t>
            </a:r>
            <a:r>
              <a:rPr lang="en-US" sz="2800" dirty="0" err="1">
                <a:latin typeface="Aparajita" panose="020B0604020202020204" pitchFamily="34" charset="0"/>
                <a:cs typeface="Aparajita" panose="020B0604020202020204" pitchFamily="34" charset="0"/>
              </a:rPr>
              <a:t>G</a:t>
            </a:r>
            <a:r>
              <a:rPr lang="en-US" sz="2800" dirty="0" err="1" smtClean="0">
                <a:latin typeface="Aparajita" panose="020B0604020202020204" pitchFamily="34" charset="0"/>
                <a:cs typeface="Aparajita" panose="020B0604020202020204" pitchFamily="34" charset="0"/>
              </a:rPr>
              <a:t>lycaemic</a:t>
            </a:r>
            <a:r>
              <a:rPr lang="en-US" sz="2800" dirty="0" smtClean="0">
                <a:latin typeface="Aparajita" panose="020B0604020202020204" pitchFamily="34" charset="0"/>
                <a:cs typeface="Aparajita" panose="020B0604020202020204" pitchFamily="34" charset="0"/>
              </a:rPr>
              <a:t> </a:t>
            </a:r>
            <a:r>
              <a:rPr lang="en-US" sz="2800" dirty="0">
                <a:latin typeface="Aparajita" panose="020B0604020202020204" pitchFamily="34" charset="0"/>
                <a:cs typeface="Aparajita" panose="020B0604020202020204" pitchFamily="34" charset="0"/>
              </a:rPr>
              <a:t>control and pregnancy outcome </a:t>
            </a:r>
            <a:r>
              <a:rPr lang="en-US" sz="2800" dirty="0" smtClean="0">
                <a:latin typeface="Aparajita" panose="020B0604020202020204" pitchFamily="34" charset="0"/>
                <a:cs typeface="Aparajita" panose="020B0604020202020204" pitchFamily="34" charset="0"/>
              </a:rPr>
              <a:t>were comparable </a:t>
            </a:r>
            <a:r>
              <a:rPr lang="en-US" sz="2800" dirty="0">
                <a:latin typeface="Aparajita" panose="020B0604020202020204" pitchFamily="34" charset="0"/>
                <a:cs typeface="Aparajita" panose="020B0604020202020204" pitchFamily="34" charset="0"/>
              </a:rPr>
              <a:t>in women using insulin </a:t>
            </a:r>
            <a:r>
              <a:rPr lang="en-US" sz="2800" dirty="0" err="1">
                <a:latin typeface="Aparajita" panose="020B0604020202020204" pitchFamily="34" charset="0"/>
                <a:cs typeface="Aparajita" panose="020B0604020202020204" pitchFamily="34" charset="0"/>
              </a:rPr>
              <a:t>detemir</a:t>
            </a:r>
            <a:r>
              <a:rPr lang="en-US" sz="2800" dirty="0">
                <a:latin typeface="Aparajita" panose="020B0604020202020204" pitchFamily="34" charset="0"/>
                <a:cs typeface="Aparajita" panose="020B0604020202020204" pitchFamily="34" charset="0"/>
              </a:rPr>
              <a:t> or </a:t>
            </a:r>
            <a:r>
              <a:rPr lang="en-US" sz="2800" dirty="0" err="1">
                <a:latin typeface="Aparajita" panose="020B0604020202020204" pitchFamily="34" charset="0"/>
                <a:cs typeface="Aparajita" panose="020B0604020202020204" pitchFamily="34" charset="0"/>
              </a:rPr>
              <a:t>glargine</a:t>
            </a:r>
            <a:r>
              <a:rPr lang="en-US" sz="2800" dirty="0">
                <a:latin typeface="Aparajita" panose="020B0604020202020204" pitchFamily="34" charset="0"/>
                <a:cs typeface="Aparajita" panose="020B0604020202020204" pitchFamily="34" charset="0"/>
              </a:rPr>
              <a:t> with </a:t>
            </a:r>
            <a:r>
              <a:rPr lang="en-US" sz="2800" dirty="0" smtClean="0">
                <a:latin typeface="Aparajita" panose="020B0604020202020204" pitchFamily="34" charset="0"/>
                <a:cs typeface="Aparajita" panose="020B0604020202020204" pitchFamily="34" charset="0"/>
              </a:rPr>
              <a:t>a low </a:t>
            </a:r>
            <a:r>
              <a:rPr lang="en-US" sz="2800" dirty="0">
                <a:latin typeface="Aparajita" panose="020B0604020202020204" pitchFamily="34" charset="0"/>
                <a:cs typeface="Aparajita" panose="020B0604020202020204" pitchFamily="34" charset="0"/>
              </a:rPr>
              <a:t>rate of severe complications. However, a lower prevalence </a:t>
            </a:r>
            <a:r>
              <a:rPr lang="en-US" sz="2800" dirty="0" smtClean="0">
                <a:latin typeface="Aparajita" panose="020B0604020202020204" pitchFamily="34" charset="0"/>
                <a:cs typeface="Aparajita" panose="020B0604020202020204" pitchFamily="34" charset="0"/>
              </a:rPr>
              <a:t>of large </a:t>
            </a:r>
            <a:r>
              <a:rPr lang="en-US" sz="2800" dirty="0">
                <a:latin typeface="Aparajita" panose="020B0604020202020204" pitchFamily="34" charset="0"/>
                <a:cs typeface="Aparajita" panose="020B0604020202020204" pitchFamily="34" charset="0"/>
              </a:rPr>
              <a:t>for gestational age infants in women on </a:t>
            </a:r>
            <a:r>
              <a:rPr lang="en-US" sz="2800" dirty="0" err="1">
                <a:latin typeface="Aparajita" panose="020B0604020202020204" pitchFamily="34" charset="0"/>
                <a:cs typeface="Aparajita" panose="020B0604020202020204" pitchFamily="34" charset="0"/>
              </a:rPr>
              <a:t>glargine</a:t>
            </a:r>
            <a:r>
              <a:rPr lang="en-US" sz="2800" dirty="0">
                <a:latin typeface="Aparajita" panose="020B0604020202020204" pitchFamily="34" charset="0"/>
                <a:cs typeface="Aparajita" panose="020B0604020202020204" pitchFamily="34" charset="0"/>
              </a:rPr>
              <a:t> was </a:t>
            </a:r>
            <a:r>
              <a:rPr lang="en-US" sz="2800" dirty="0" smtClean="0">
                <a:latin typeface="Aparajita" panose="020B0604020202020204" pitchFamily="34" charset="0"/>
                <a:cs typeface="Aparajita" panose="020B0604020202020204" pitchFamily="34" charset="0"/>
              </a:rPr>
              <a:t>seen.</a:t>
            </a:r>
          </a:p>
          <a:p>
            <a:pPr marL="285750" indent="-285750" algn="just">
              <a:buFont typeface="Wingdings" panose="05000000000000000000" pitchFamily="2" charset="2"/>
              <a:buChar char="Ø"/>
            </a:pPr>
            <a:r>
              <a:rPr lang="en-US" sz="2800" dirty="0" smtClean="0">
                <a:latin typeface="Aparajita" panose="020B0604020202020204" pitchFamily="34" charset="0"/>
                <a:cs typeface="Aparajita" panose="020B0604020202020204" pitchFamily="34" charset="0"/>
              </a:rPr>
              <a:t> The </a:t>
            </a:r>
            <a:r>
              <a:rPr lang="en-US" sz="2800" dirty="0">
                <a:latin typeface="Aparajita" panose="020B0604020202020204" pitchFamily="34" charset="0"/>
                <a:cs typeface="Aparajita" panose="020B0604020202020204" pitchFamily="34" charset="0"/>
              </a:rPr>
              <a:t>increasing use of both long-acting insulin analogues </a:t>
            </a:r>
            <a:r>
              <a:rPr lang="en-US" sz="2800" dirty="0" smtClean="0">
                <a:latin typeface="Aparajita" panose="020B0604020202020204" pitchFamily="34" charset="0"/>
                <a:cs typeface="Aparajita" panose="020B0604020202020204" pitchFamily="34" charset="0"/>
              </a:rPr>
              <a:t>during pregnancy </a:t>
            </a:r>
            <a:r>
              <a:rPr lang="en-US" sz="2800" dirty="0">
                <a:latin typeface="Aparajita" panose="020B0604020202020204" pitchFamily="34" charset="0"/>
                <a:cs typeface="Aparajita" panose="020B0604020202020204" pitchFamily="34" charset="0"/>
              </a:rPr>
              <a:t>seems safe.</a:t>
            </a:r>
          </a:p>
        </p:txBody>
      </p:sp>
      <p:sp>
        <p:nvSpPr>
          <p:cNvPr id="3" name="Explosion 1 2"/>
          <p:cNvSpPr/>
          <p:nvPr/>
        </p:nvSpPr>
        <p:spPr>
          <a:xfrm rot="685774">
            <a:off x="203498" y="206025"/>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2018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7957" y="1842868"/>
            <a:ext cx="9931791" cy="1505244"/>
          </a:xfrm>
          <a:prstGeom prst="rect">
            <a:avLst/>
          </a:prstGeom>
        </p:spPr>
      </p:pic>
      <p:sp>
        <p:nvSpPr>
          <p:cNvPr id="3" name="Rounded Rectangle 2"/>
          <p:cNvSpPr/>
          <p:nvPr/>
        </p:nvSpPr>
        <p:spPr>
          <a:xfrm>
            <a:off x="2405575" y="4178105"/>
            <a:ext cx="7202659" cy="216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two type 1 diabetic women who continued pre-conception </a:t>
            </a:r>
            <a:r>
              <a:rPr lang="en-US" sz="2000" dirty="0" err="1"/>
              <a:t>degludec</a:t>
            </a:r>
            <a:r>
              <a:rPr lang="en-US" sz="2000" dirty="0"/>
              <a:t> treatment during embryogenesis </a:t>
            </a:r>
          </a:p>
        </p:txBody>
      </p:sp>
    </p:spTree>
    <p:extLst>
      <p:ext uri="{BB962C8B-B14F-4D97-AF65-F5344CB8AC3E}">
        <p14:creationId xmlns:p14="http://schemas.microsoft.com/office/powerpoint/2010/main" val="35506805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640" y="140677"/>
            <a:ext cx="5683347" cy="6583680"/>
          </a:xfrm>
          <a:prstGeom prst="rect">
            <a:avLst/>
          </a:prstGeom>
          <a:solidFill>
            <a:srgbClr val="FF0000"/>
          </a:solidFill>
          <a:ln w="22225">
            <a:solidFill>
              <a:srgbClr val="C00000"/>
            </a:solidFill>
          </a:ln>
        </p:spPr>
      </p:pic>
      <p:pic>
        <p:nvPicPr>
          <p:cNvPr id="4" name="Picture 3"/>
          <p:cNvPicPr>
            <a:picLocks noChangeAspect="1"/>
          </p:cNvPicPr>
          <p:nvPr/>
        </p:nvPicPr>
        <p:blipFill>
          <a:blip r:embed="rId3"/>
          <a:stretch>
            <a:fillRect/>
          </a:stretch>
        </p:blipFill>
        <p:spPr>
          <a:xfrm>
            <a:off x="6774765" y="647113"/>
            <a:ext cx="5306387" cy="323557"/>
          </a:xfrm>
          <a:prstGeom prst="rect">
            <a:avLst/>
          </a:prstGeom>
        </p:spPr>
      </p:pic>
      <p:pic>
        <p:nvPicPr>
          <p:cNvPr id="5" name="Picture 4"/>
          <p:cNvPicPr>
            <a:picLocks noChangeAspect="1"/>
          </p:cNvPicPr>
          <p:nvPr/>
        </p:nvPicPr>
        <p:blipFill>
          <a:blip r:embed="rId4"/>
          <a:stretch>
            <a:fillRect/>
          </a:stretch>
        </p:blipFill>
        <p:spPr>
          <a:xfrm>
            <a:off x="6774765" y="1080427"/>
            <a:ext cx="5306387" cy="1747179"/>
          </a:xfrm>
          <a:prstGeom prst="rect">
            <a:avLst/>
          </a:prstGeom>
          <a:ln w="22225">
            <a:solidFill>
              <a:srgbClr val="C00000"/>
            </a:solidFill>
          </a:ln>
        </p:spPr>
      </p:pic>
      <p:sp>
        <p:nvSpPr>
          <p:cNvPr id="3" name="Oval 2"/>
          <p:cNvSpPr/>
          <p:nvPr/>
        </p:nvSpPr>
        <p:spPr>
          <a:xfrm>
            <a:off x="3488788" y="2982351"/>
            <a:ext cx="1448972" cy="36576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92505" y="2982351"/>
            <a:ext cx="1139482" cy="36576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8640" y="3995225"/>
            <a:ext cx="1800665" cy="295421"/>
          </a:xfrm>
          <a:prstGeom prst="round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86266" y="4515729"/>
            <a:ext cx="5134706" cy="225083"/>
          </a:xfrm>
          <a:prstGeom prst="roundRect">
            <a:avLst/>
          </a:prstGeom>
          <a:solidFill>
            <a:srgbClr val="FF0000">
              <a:alpha val="40000"/>
            </a:srgb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86266" y="4965895"/>
            <a:ext cx="5134706" cy="281354"/>
          </a:xfrm>
          <a:prstGeom prst="roundRect">
            <a:avLst/>
          </a:prstGeom>
          <a:solidFill>
            <a:srgbClr val="FF0000">
              <a:alpha val="32000"/>
            </a:srgb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61182" y="5964702"/>
            <a:ext cx="5359790" cy="23915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774765" y="1969477"/>
            <a:ext cx="5126503" cy="225083"/>
          </a:xfrm>
          <a:prstGeom prst="roundRect">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774765" y="2264898"/>
            <a:ext cx="5168706" cy="225084"/>
          </a:xfrm>
          <a:prstGeom prst="round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92640" y="808891"/>
            <a:ext cx="759655" cy="161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a:t>
            </a:r>
            <a:r>
              <a:rPr lang="en-US" sz="1600" b="1" dirty="0" smtClean="0">
                <a:solidFill>
                  <a:schemeClr val="tx1"/>
                </a:solidFill>
              </a:rPr>
              <a:t>ase1</a:t>
            </a:r>
            <a:endParaRPr lang="en-US" sz="1600" b="1" dirty="0">
              <a:solidFill>
                <a:schemeClr val="tx1"/>
              </a:solidFill>
            </a:endParaRPr>
          </a:p>
        </p:txBody>
      </p:sp>
      <p:sp>
        <p:nvSpPr>
          <p:cNvPr id="14" name="Rectangle 13"/>
          <p:cNvSpPr/>
          <p:nvPr/>
        </p:nvSpPr>
        <p:spPr>
          <a:xfrm>
            <a:off x="10944665" y="742803"/>
            <a:ext cx="773723" cy="227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995073" y="672070"/>
            <a:ext cx="906195" cy="338554"/>
          </a:xfrm>
          <a:prstGeom prst="rect">
            <a:avLst/>
          </a:prstGeom>
          <a:noFill/>
        </p:spPr>
        <p:txBody>
          <a:bodyPr wrap="square" rtlCol="0">
            <a:spAutoFit/>
          </a:bodyPr>
          <a:lstStyle/>
          <a:p>
            <a:r>
              <a:rPr lang="en-US" sz="1600" b="1" dirty="0" smtClean="0"/>
              <a:t>Case 2</a:t>
            </a:r>
            <a:endParaRPr lang="en-US" sz="1600" b="1" dirty="0"/>
          </a:p>
        </p:txBody>
      </p:sp>
    </p:spTree>
    <p:extLst>
      <p:ext uri="{BB962C8B-B14F-4D97-AF65-F5344CB8AC3E}">
        <p14:creationId xmlns:p14="http://schemas.microsoft.com/office/powerpoint/2010/main" val="31341078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03717" y="1856936"/>
            <a:ext cx="9355015" cy="322150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sz="2400" dirty="0">
                <a:latin typeface="Aparajita" panose="020B0604020202020204" pitchFamily="34" charset="0"/>
                <a:cs typeface="Aparajita" panose="020B0604020202020204" pitchFamily="34" charset="0"/>
              </a:rPr>
              <a:t>first report on </a:t>
            </a:r>
            <a:r>
              <a:rPr lang="en-US" sz="2400" dirty="0" err="1">
                <a:latin typeface="Aparajita" panose="020B0604020202020204" pitchFamily="34" charset="0"/>
                <a:cs typeface="Aparajita" panose="020B0604020202020204" pitchFamily="34" charset="0"/>
              </a:rPr>
              <a:t>degludec</a:t>
            </a:r>
            <a:r>
              <a:rPr lang="en-US" sz="2400" dirty="0">
                <a:latin typeface="Aparajita" panose="020B0604020202020204" pitchFamily="34" charset="0"/>
                <a:cs typeface="Aparajita" panose="020B0604020202020204" pitchFamily="34" charset="0"/>
              </a:rPr>
              <a:t> treatment in pregnant women </a:t>
            </a:r>
            <a:endParaRPr lang="en-US" sz="2400" dirty="0" smtClean="0">
              <a:latin typeface="Aparajita" panose="020B0604020202020204" pitchFamily="34" charset="0"/>
              <a:cs typeface="Aparajita" panose="020B0604020202020204" pitchFamily="34" charset="0"/>
            </a:endParaRPr>
          </a:p>
          <a:p>
            <a:pPr marL="285750" indent="-285750">
              <a:buFont typeface="Wingdings" panose="05000000000000000000" pitchFamily="2" charset="2"/>
              <a:buChar char="§"/>
            </a:pPr>
            <a:r>
              <a:rPr lang="en-US" sz="2400" dirty="0">
                <a:latin typeface="Aparajita" panose="020B0604020202020204" pitchFamily="34" charset="0"/>
                <a:cs typeface="Aparajita" panose="020B0604020202020204" pitchFamily="34" charset="0"/>
              </a:rPr>
              <a:t>No complications or adverse events were observed for </a:t>
            </a:r>
            <a:r>
              <a:rPr lang="en-US" sz="2400" dirty="0" err="1">
                <a:latin typeface="Aparajita" panose="020B0604020202020204" pitchFamily="34" charset="0"/>
                <a:cs typeface="Aparajita" panose="020B0604020202020204" pitchFamily="34" charset="0"/>
              </a:rPr>
              <a:t>degludec</a:t>
            </a:r>
            <a:r>
              <a:rPr lang="en-US" sz="2400" dirty="0">
                <a:latin typeface="Aparajita" panose="020B0604020202020204" pitchFamily="34" charset="0"/>
                <a:cs typeface="Aparajita" panose="020B0604020202020204" pitchFamily="34" charset="0"/>
              </a:rPr>
              <a:t> treatment in the first trimester and also during the following period of pregnancy. </a:t>
            </a:r>
            <a:r>
              <a:rPr lang="en-US" sz="2400" dirty="0" smtClean="0">
                <a:latin typeface="Aparajita" panose="020B0604020202020204" pitchFamily="34" charset="0"/>
                <a:cs typeface="Aparajita" panose="020B0604020202020204" pitchFamily="34" charset="0"/>
              </a:rPr>
              <a:t>(4m &amp; 13m)</a:t>
            </a:r>
          </a:p>
          <a:p>
            <a:pPr marL="285750" indent="-285750">
              <a:buFont typeface="Wingdings" panose="05000000000000000000" pitchFamily="2" charset="2"/>
              <a:buChar char="§"/>
            </a:pPr>
            <a:r>
              <a:rPr lang="en-US" sz="2400" dirty="0" smtClean="0">
                <a:latin typeface="Aparajita" panose="020B0604020202020204" pitchFamily="34" charset="0"/>
                <a:cs typeface="Aparajita" panose="020B0604020202020204" pitchFamily="34" charset="0"/>
              </a:rPr>
              <a:t>Animal </a:t>
            </a:r>
            <a:r>
              <a:rPr lang="en-US" sz="2400" dirty="0">
                <a:latin typeface="Aparajita" panose="020B0604020202020204" pitchFamily="34" charset="0"/>
                <a:cs typeface="Aparajita" panose="020B0604020202020204" pitchFamily="34" charset="0"/>
              </a:rPr>
              <a:t>reproduction studies have found no difference between </a:t>
            </a:r>
            <a:r>
              <a:rPr lang="en-US" sz="2400" dirty="0" err="1">
                <a:latin typeface="Aparajita" panose="020B0604020202020204" pitchFamily="34" charset="0"/>
                <a:cs typeface="Aparajita" panose="020B0604020202020204" pitchFamily="34" charset="0"/>
              </a:rPr>
              <a:t>degludec</a:t>
            </a:r>
            <a:r>
              <a:rPr lang="en-US" sz="2400" dirty="0">
                <a:latin typeface="Aparajita" panose="020B0604020202020204" pitchFamily="34" charset="0"/>
                <a:cs typeface="Aparajita" panose="020B0604020202020204" pitchFamily="34" charset="0"/>
              </a:rPr>
              <a:t> and human insulin for </a:t>
            </a:r>
            <a:r>
              <a:rPr lang="en-US" sz="2400" dirty="0" err="1">
                <a:latin typeface="Aparajita" panose="020B0604020202020204" pitchFamily="34" charset="0"/>
                <a:cs typeface="Aparajita" panose="020B0604020202020204" pitchFamily="34" charset="0"/>
              </a:rPr>
              <a:t>embryotoxicity</a:t>
            </a:r>
            <a:r>
              <a:rPr lang="en-US" sz="2400" dirty="0">
                <a:latin typeface="Aparajita" panose="020B0604020202020204" pitchFamily="34" charset="0"/>
                <a:cs typeface="Aparajita" panose="020B0604020202020204" pitchFamily="34" charset="0"/>
              </a:rPr>
              <a:t> </a:t>
            </a:r>
            <a:endParaRPr lang="en-US" sz="2400" dirty="0" smtClean="0">
              <a:latin typeface="Aparajita" panose="020B0604020202020204" pitchFamily="34" charset="0"/>
              <a:cs typeface="Aparajita" panose="020B0604020202020204" pitchFamily="34" charset="0"/>
            </a:endParaRPr>
          </a:p>
          <a:p>
            <a:pPr marL="285750" indent="-285750">
              <a:buFont typeface="Wingdings" panose="05000000000000000000" pitchFamily="2" charset="2"/>
              <a:buChar char="§"/>
            </a:pPr>
            <a:endParaRPr lang="en-US" dirty="0"/>
          </a:p>
        </p:txBody>
      </p:sp>
      <p:sp>
        <p:nvSpPr>
          <p:cNvPr id="3" name="Explosion 1 2"/>
          <p:cNvSpPr/>
          <p:nvPr/>
        </p:nvSpPr>
        <p:spPr>
          <a:xfrm rot="962812">
            <a:off x="358243" y="768733"/>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5405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1199" y="2363371"/>
            <a:ext cx="6686550" cy="1969477"/>
          </a:xfrm>
          <a:prstGeom prst="rect">
            <a:avLst/>
          </a:prstGeom>
        </p:spPr>
      </p:pic>
      <p:pic>
        <p:nvPicPr>
          <p:cNvPr id="4" name="Picture 3"/>
          <p:cNvPicPr>
            <a:picLocks noChangeAspect="1"/>
          </p:cNvPicPr>
          <p:nvPr/>
        </p:nvPicPr>
        <p:blipFill>
          <a:blip r:embed="rId3"/>
          <a:stretch>
            <a:fillRect/>
          </a:stretch>
        </p:blipFill>
        <p:spPr>
          <a:xfrm>
            <a:off x="0" y="96421"/>
            <a:ext cx="7953375" cy="2266950"/>
          </a:xfrm>
          <a:prstGeom prst="rect">
            <a:avLst/>
          </a:prstGeom>
        </p:spPr>
      </p:pic>
      <p:pic>
        <p:nvPicPr>
          <p:cNvPr id="5" name="Picture 4"/>
          <p:cNvPicPr>
            <a:picLocks noChangeAspect="1"/>
          </p:cNvPicPr>
          <p:nvPr/>
        </p:nvPicPr>
        <p:blipFill>
          <a:blip r:embed="rId4"/>
          <a:stretch>
            <a:fillRect/>
          </a:stretch>
        </p:blipFill>
        <p:spPr>
          <a:xfrm>
            <a:off x="9537750" y="255489"/>
            <a:ext cx="1957386" cy="771452"/>
          </a:xfrm>
          <a:prstGeom prst="rect">
            <a:avLst/>
          </a:prstGeom>
        </p:spPr>
      </p:pic>
      <p:sp>
        <p:nvSpPr>
          <p:cNvPr id="6" name="Rectangle 5"/>
          <p:cNvSpPr/>
          <p:nvPr/>
        </p:nvSpPr>
        <p:spPr>
          <a:xfrm>
            <a:off x="1800665" y="1026941"/>
            <a:ext cx="1252024" cy="54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17059" y="1994039"/>
            <a:ext cx="948165" cy="369332"/>
          </a:xfrm>
          <a:prstGeom prst="rect">
            <a:avLst/>
          </a:prstGeom>
          <a:noFill/>
        </p:spPr>
        <p:txBody>
          <a:bodyPr wrap="square" rtlCol="0">
            <a:spAutoFit/>
          </a:bodyPr>
          <a:lstStyle/>
          <a:p>
            <a:r>
              <a:rPr lang="en-US" b="1" dirty="0" smtClean="0">
                <a:solidFill>
                  <a:srgbClr val="C00000"/>
                </a:solidFill>
              </a:rPr>
              <a:t>2016</a:t>
            </a:r>
            <a:endParaRPr lang="en-US" b="1" dirty="0">
              <a:solidFill>
                <a:srgbClr val="C00000"/>
              </a:solidFill>
            </a:endParaRPr>
          </a:p>
        </p:txBody>
      </p:sp>
    </p:spTree>
    <p:extLst>
      <p:ext uri="{BB962C8B-B14F-4D97-AF65-F5344CB8AC3E}">
        <p14:creationId xmlns:p14="http://schemas.microsoft.com/office/powerpoint/2010/main" val="24765210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94228" y="267286"/>
            <a:ext cx="9214337" cy="5838092"/>
          </a:xfrm>
          <a:prstGeom prst="rect">
            <a:avLst/>
          </a:prstGeom>
        </p:spPr>
      </p:pic>
      <p:sp>
        <p:nvSpPr>
          <p:cNvPr id="4" name="Oval 3"/>
          <p:cNvSpPr/>
          <p:nvPr/>
        </p:nvSpPr>
        <p:spPr>
          <a:xfrm>
            <a:off x="7413674" y="2124222"/>
            <a:ext cx="844061" cy="647113"/>
          </a:xfrm>
          <a:prstGeom prst="ellipse">
            <a:avLst/>
          </a:prstGeom>
          <a:noFill/>
          <a:ln w="254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344529" y="1547446"/>
            <a:ext cx="914400" cy="914400"/>
          </a:xfrm>
          <a:prstGeom prst="ellipse">
            <a:avLst/>
          </a:prstGeom>
          <a:noFill/>
          <a:ln w="254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412480" y="2004646"/>
            <a:ext cx="914400" cy="766689"/>
          </a:xfrm>
          <a:prstGeom prst="ellipse">
            <a:avLst/>
          </a:prstGeom>
          <a:noFill/>
          <a:ln w="222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600135" y="436098"/>
            <a:ext cx="1955410" cy="309490"/>
          </a:xfrm>
          <a:prstGeom prst="roundRect">
            <a:avLst/>
          </a:prstGeom>
          <a:solidFill>
            <a:srgbClr val="FF505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967089" y="3432517"/>
            <a:ext cx="6217920" cy="211015"/>
          </a:xfrm>
          <a:prstGeom prst="roundRect">
            <a:avLst/>
          </a:prstGeom>
          <a:solidFill>
            <a:srgbClr val="FF5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967089" y="4346917"/>
            <a:ext cx="6217920" cy="196948"/>
          </a:xfrm>
          <a:prstGeom prst="roundRect">
            <a:avLst/>
          </a:prstGeom>
          <a:solidFill>
            <a:srgbClr val="FF5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967089" y="4881489"/>
            <a:ext cx="6217920" cy="182880"/>
          </a:xfrm>
          <a:prstGeom prst="roundRect">
            <a:avLst/>
          </a:prstGeom>
          <a:solidFill>
            <a:srgbClr val="FF505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967089" y="5444197"/>
            <a:ext cx="6217920" cy="323557"/>
          </a:xfrm>
          <a:prstGeom prst="roundRect">
            <a:avLst/>
          </a:prstGeom>
          <a:solidFill>
            <a:srgbClr val="FF505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79826" y="3432517"/>
            <a:ext cx="844063" cy="2110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2002</a:t>
            </a:r>
            <a:endParaRPr lang="en-US" dirty="0">
              <a:solidFill>
                <a:srgbClr val="C00000"/>
              </a:solidFill>
            </a:endParaRPr>
          </a:p>
        </p:txBody>
      </p:sp>
      <p:sp>
        <p:nvSpPr>
          <p:cNvPr id="12" name="Rounded Rectangle 11"/>
          <p:cNvSpPr/>
          <p:nvPr/>
        </p:nvSpPr>
        <p:spPr>
          <a:xfrm>
            <a:off x="379825" y="3921370"/>
            <a:ext cx="844065" cy="2426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2003</a:t>
            </a:r>
            <a:endParaRPr lang="en-US" dirty="0">
              <a:solidFill>
                <a:srgbClr val="C00000"/>
              </a:solidFill>
            </a:endParaRPr>
          </a:p>
        </p:txBody>
      </p:sp>
      <p:sp>
        <p:nvSpPr>
          <p:cNvPr id="13" name="Rounded Rectangle 12"/>
          <p:cNvSpPr/>
          <p:nvPr/>
        </p:nvSpPr>
        <p:spPr>
          <a:xfrm>
            <a:off x="379827" y="4346917"/>
            <a:ext cx="844063" cy="1863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2004</a:t>
            </a:r>
            <a:endParaRPr lang="en-US" dirty="0">
              <a:solidFill>
                <a:srgbClr val="C00000"/>
              </a:solidFill>
            </a:endParaRPr>
          </a:p>
        </p:txBody>
      </p:sp>
      <p:sp>
        <p:nvSpPr>
          <p:cNvPr id="14" name="Rounded Rectangle 13"/>
          <p:cNvSpPr/>
          <p:nvPr/>
        </p:nvSpPr>
        <p:spPr>
          <a:xfrm>
            <a:off x="379828" y="4902591"/>
            <a:ext cx="886264" cy="1828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2008</a:t>
            </a:r>
            <a:endParaRPr lang="en-US" dirty="0">
              <a:solidFill>
                <a:srgbClr val="C00000"/>
              </a:solidFill>
            </a:endParaRPr>
          </a:p>
        </p:txBody>
      </p:sp>
      <p:sp>
        <p:nvSpPr>
          <p:cNvPr id="15" name="Rounded Rectangle 14"/>
          <p:cNvSpPr/>
          <p:nvPr/>
        </p:nvSpPr>
        <p:spPr>
          <a:xfrm>
            <a:off x="379828" y="5444197"/>
            <a:ext cx="914400" cy="2110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2008</a:t>
            </a:r>
            <a:endParaRPr lang="en-US" dirty="0">
              <a:solidFill>
                <a:srgbClr val="C00000"/>
              </a:solidFill>
            </a:endParaRPr>
          </a:p>
        </p:txBody>
      </p:sp>
      <p:sp>
        <p:nvSpPr>
          <p:cNvPr id="16" name="Rounded Rectangle 15"/>
          <p:cNvSpPr/>
          <p:nvPr/>
        </p:nvSpPr>
        <p:spPr>
          <a:xfrm>
            <a:off x="1406769" y="2926080"/>
            <a:ext cx="1167619" cy="407963"/>
          </a:xfrm>
          <a:prstGeom prst="round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2012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7108" y="936600"/>
            <a:ext cx="8525021" cy="4634205"/>
          </a:xfrm>
          <a:prstGeom prst="rect">
            <a:avLst/>
          </a:prstGeom>
        </p:spPr>
      </p:pic>
      <p:pic>
        <p:nvPicPr>
          <p:cNvPr id="3" name="Picture 2"/>
          <p:cNvPicPr>
            <a:picLocks noChangeAspect="1"/>
          </p:cNvPicPr>
          <p:nvPr/>
        </p:nvPicPr>
        <p:blipFill>
          <a:blip r:embed="rId3"/>
          <a:stretch>
            <a:fillRect/>
          </a:stretch>
        </p:blipFill>
        <p:spPr>
          <a:xfrm>
            <a:off x="1477108" y="5458266"/>
            <a:ext cx="8525021" cy="1227552"/>
          </a:xfrm>
          <a:prstGeom prst="rect">
            <a:avLst/>
          </a:prstGeom>
        </p:spPr>
      </p:pic>
      <p:sp>
        <p:nvSpPr>
          <p:cNvPr id="4" name="Rounded Rectangle 3"/>
          <p:cNvSpPr/>
          <p:nvPr/>
        </p:nvSpPr>
        <p:spPr>
          <a:xfrm>
            <a:off x="1477108" y="936599"/>
            <a:ext cx="1575581" cy="365759"/>
          </a:xfrm>
          <a:prstGeom prst="roundRect">
            <a:avLst/>
          </a:prstGeom>
          <a:solidFill>
            <a:srgbClr val="FF5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477108" y="2916077"/>
            <a:ext cx="2743200" cy="337625"/>
          </a:xfrm>
          <a:prstGeom prst="roundRect">
            <a:avLst/>
          </a:prstGeom>
          <a:solidFill>
            <a:srgbClr val="FF5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1477108" y="0"/>
            <a:ext cx="8525021" cy="936601"/>
          </a:xfrm>
          <a:prstGeom prst="rect">
            <a:avLst/>
          </a:prstGeom>
        </p:spPr>
      </p:pic>
      <p:sp>
        <p:nvSpPr>
          <p:cNvPr id="7" name="Rounded Rectangle 6"/>
          <p:cNvSpPr/>
          <p:nvPr/>
        </p:nvSpPr>
        <p:spPr>
          <a:xfrm>
            <a:off x="4009292" y="1302358"/>
            <a:ext cx="5753686" cy="231020"/>
          </a:xfrm>
          <a:prstGeom prst="roundRect">
            <a:avLst/>
          </a:prstGeom>
          <a:solidFill>
            <a:srgbClr val="FF505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09292" y="1828800"/>
            <a:ext cx="5753686" cy="196948"/>
          </a:xfrm>
          <a:prstGeom prst="roundRect">
            <a:avLst/>
          </a:prstGeom>
          <a:solidFill>
            <a:srgbClr val="FF5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009292" y="2321169"/>
            <a:ext cx="5753686" cy="196948"/>
          </a:xfrm>
          <a:prstGeom prst="roundRect">
            <a:avLst/>
          </a:prstGeom>
          <a:solidFill>
            <a:srgbClr val="FF5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96751" y="3253702"/>
            <a:ext cx="6105378" cy="647114"/>
          </a:xfrm>
          <a:prstGeom prst="roundRect">
            <a:avLst/>
          </a:prstGeom>
          <a:solidFill>
            <a:srgbClr val="FF5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896751" y="4642338"/>
            <a:ext cx="5964701" cy="337625"/>
          </a:xfrm>
          <a:prstGeom prst="roundRect">
            <a:avLst/>
          </a:prstGeom>
          <a:solidFill>
            <a:srgbClr val="FF5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96751" y="5289452"/>
            <a:ext cx="5964701" cy="281353"/>
          </a:xfrm>
          <a:prstGeom prst="roundRect">
            <a:avLst/>
          </a:prstGeom>
          <a:solidFill>
            <a:srgbClr val="FF505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896751" y="6175717"/>
            <a:ext cx="6105378" cy="211015"/>
          </a:xfrm>
          <a:prstGeom prst="roundRect">
            <a:avLst/>
          </a:prstGeom>
          <a:solidFill>
            <a:srgbClr val="FF5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73723" y="1302358"/>
            <a:ext cx="703385" cy="2310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2003</a:t>
            </a:r>
            <a:endParaRPr lang="en-US" dirty="0">
              <a:solidFill>
                <a:srgbClr val="C00000"/>
              </a:solidFill>
            </a:endParaRPr>
          </a:p>
        </p:txBody>
      </p:sp>
      <p:sp>
        <p:nvSpPr>
          <p:cNvPr id="15" name="Rounded Rectangle 14"/>
          <p:cNvSpPr/>
          <p:nvPr/>
        </p:nvSpPr>
        <p:spPr>
          <a:xfrm>
            <a:off x="787791" y="1780660"/>
            <a:ext cx="689317" cy="2450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1999</a:t>
            </a:r>
            <a:endParaRPr lang="en-US" dirty="0">
              <a:solidFill>
                <a:srgbClr val="C00000"/>
              </a:solidFill>
            </a:endParaRPr>
          </a:p>
        </p:txBody>
      </p:sp>
      <p:sp>
        <p:nvSpPr>
          <p:cNvPr id="16" name="Rounded Rectangle 15"/>
          <p:cNvSpPr/>
          <p:nvPr/>
        </p:nvSpPr>
        <p:spPr>
          <a:xfrm>
            <a:off x="773723" y="2280226"/>
            <a:ext cx="703385" cy="2491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2007</a:t>
            </a:r>
            <a:endParaRPr lang="en-US" dirty="0"/>
          </a:p>
        </p:txBody>
      </p:sp>
      <p:sp>
        <p:nvSpPr>
          <p:cNvPr id="17" name="Rounded Rectangle 16"/>
          <p:cNvSpPr/>
          <p:nvPr/>
        </p:nvSpPr>
        <p:spPr>
          <a:xfrm>
            <a:off x="787791" y="3281834"/>
            <a:ext cx="689317" cy="225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2008</a:t>
            </a:r>
            <a:endParaRPr lang="en-US" dirty="0">
              <a:solidFill>
                <a:srgbClr val="C00000"/>
              </a:solidFill>
            </a:endParaRPr>
          </a:p>
        </p:txBody>
      </p:sp>
      <p:sp>
        <p:nvSpPr>
          <p:cNvPr id="18" name="Rounded Rectangle 17"/>
          <p:cNvSpPr/>
          <p:nvPr/>
        </p:nvSpPr>
        <p:spPr>
          <a:xfrm>
            <a:off x="787791" y="4636401"/>
            <a:ext cx="787791" cy="2310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2001</a:t>
            </a:r>
            <a:endParaRPr lang="en-US" dirty="0">
              <a:solidFill>
                <a:srgbClr val="C00000"/>
              </a:solidFill>
            </a:endParaRPr>
          </a:p>
        </p:txBody>
      </p:sp>
      <p:sp>
        <p:nvSpPr>
          <p:cNvPr id="19" name="Rounded Rectangle 18"/>
          <p:cNvSpPr/>
          <p:nvPr/>
        </p:nvSpPr>
        <p:spPr>
          <a:xfrm>
            <a:off x="773723" y="6175717"/>
            <a:ext cx="703385" cy="285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2002</a:t>
            </a:r>
            <a:endParaRPr lang="en-US" dirty="0">
              <a:solidFill>
                <a:srgbClr val="C00000"/>
              </a:solidFill>
            </a:endParaRPr>
          </a:p>
        </p:txBody>
      </p:sp>
    </p:spTree>
    <p:extLst>
      <p:ext uri="{BB962C8B-B14F-4D97-AF65-F5344CB8AC3E}">
        <p14:creationId xmlns:p14="http://schemas.microsoft.com/office/powerpoint/2010/main" val="679841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542" y="1266093"/>
            <a:ext cx="11943470" cy="4557932"/>
          </a:xfrm>
          <a:prstGeom prst="rect">
            <a:avLst/>
          </a:prstGeom>
        </p:spPr>
      </p:pic>
      <p:sp>
        <p:nvSpPr>
          <p:cNvPr id="3" name="Rectangle 2"/>
          <p:cNvSpPr/>
          <p:nvPr/>
        </p:nvSpPr>
        <p:spPr>
          <a:xfrm>
            <a:off x="309489" y="295421"/>
            <a:ext cx="11226020" cy="858129"/>
          </a:xfrm>
          <a:prstGeom prst="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7030A0"/>
                </a:solidFill>
              </a:rPr>
              <a:t>Preconception </a:t>
            </a:r>
            <a:r>
              <a:rPr lang="en-US" sz="2800" dirty="0" smtClean="0">
                <a:solidFill>
                  <a:srgbClr val="7030A0"/>
                </a:solidFill>
              </a:rPr>
              <a:t>care/ early gestation in </a:t>
            </a:r>
            <a:r>
              <a:rPr lang="en-US" sz="3200" b="1" i="1" dirty="0" err="1" smtClean="0">
                <a:solidFill>
                  <a:srgbClr val="7030A0"/>
                </a:solidFill>
              </a:rPr>
              <a:t>pregestational</a:t>
            </a:r>
            <a:r>
              <a:rPr lang="en-US" sz="3200" b="1" i="1" dirty="0" smtClean="0">
                <a:solidFill>
                  <a:srgbClr val="7030A0"/>
                </a:solidFill>
              </a:rPr>
              <a:t> </a:t>
            </a:r>
            <a:r>
              <a:rPr lang="en-US" sz="3200" b="1" i="1" dirty="0">
                <a:solidFill>
                  <a:srgbClr val="7030A0"/>
                </a:solidFill>
              </a:rPr>
              <a:t>diabetes </a:t>
            </a:r>
            <a:r>
              <a:rPr lang="en-US" sz="3200" b="1" i="1" dirty="0" smtClean="0">
                <a:solidFill>
                  <a:srgbClr val="7030A0"/>
                </a:solidFill>
              </a:rPr>
              <a:t> </a:t>
            </a:r>
            <a:endParaRPr lang="en-US" sz="3200" b="1" i="1" dirty="0">
              <a:solidFill>
                <a:srgbClr val="7030A0"/>
              </a:solidFill>
            </a:endParaRPr>
          </a:p>
        </p:txBody>
      </p:sp>
    </p:spTree>
    <p:extLst>
      <p:ext uri="{BB962C8B-B14F-4D97-AF65-F5344CB8AC3E}">
        <p14:creationId xmlns:p14="http://schemas.microsoft.com/office/powerpoint/2010/main" val="15649339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5754" y="450166"/>
            <a:ext cx="9298744" cy="5514536"/>
          </a:xfrm>
          <a:prstGeom prst="rect">
            <a:avLst/>
          </a:prstGeom>
        </p:spPr>
      </p:pic>
      <p:sp>
        <p:nvSpPr>
          <p:cNvPr id="3" name="Rounded Rectangle 2"/>
          <p:cNvSpPr/>
          <p:nvPr/>
        </p:nvSpPr>
        <p:spPr>
          <a:xfrm>
            <a:off x="3770142" y="562708"/>
            <a:ext cx="2039815" cy="267286"/>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39151" y="3713871"/>
            <a:ext cx="956603" cy="2250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2007-8</a:t>
            </a:r>
            <a:endParaRPr lang="en-US" dirty="0">
              <a:solidFill>
                <a:srgbClr val="C00000"/>
              </a:solidFill>
            </a:endParaRPr>
          </a:p>
        </p:txBody>
      </p:sp>
      <p:sp>
        <p:nvSpPr>
          <p:cNvPr id="5" name="Rounded Rectangle 4"/>
          <p:cNvSpPr/>
          <p:nvPr/>
        </p:nvSpPr>
        <p:spPr>
          <a:xfrm>
            <a:off x="351692" y="4543865"/>
            <a:ext cx="844062" cy="2391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2007</a:t>
            </a:r>
            <a:endParaRPr lang="en-US" dirty="0">
              <a:solidFill>
                <a:srgbClr val="C00000"/>
              </a:solidFill>
            </a:endParaRPr>
          </a:p>
        </p:txBody>
      </p:sp>
      <p:sp>
        <p:nvSpPr>
          <p:cNvPr id="6" name="Rounded Rectangle 5"/>
          <p:cNvSpPr/>
          <p:nvPr/>
        </p:nvSpPr>
        <p:spPr>
          <a:xfrm>
            <a:off x="407963" y="5120640"/>
            <a:ext cx="787791" cy="2391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2007</a:t>
            </a:r>
            <a:endParaRPr lang="en-US" dirty="0">
              <a:solidFill>
                <a:srgbClr val="C00000"/>
              </a:solidFill>
            </a:endParaRPr>
          </a:p>
        </p:txBody>
      </p:sp>
      <p:sp>
        <p:nvSpPr>
          <p:cNvPr id="7" name="Rounded Rectangle 6"/>
          <p:cNvSpPr/>
          <p:nvPr/>
        </p:nvSpPr>
        <p:spPr>
          <a:xfrm>
            <a:off x="1350498" y="3362178"/>
            <a:ext cx="1688124" cy="253219"/>
          </a:xfrm>
          <a:prstGeom prst="round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322363" y="4220308"/>
            <a:ext cx="1575582" cy="225083"/>
          </a:xfrm>
          <a:prstGeom prst="round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460652" y="3713871"/>
            <a:ext cx="6808763" cy="225083"/>
          </a:xfrm>
          <a:prstGeom prst="round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460652" y="4543865"/>
            <a:ext cx="6808763" cy="239150"/>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460652" y="5008098"/>
            <a:ext cx="6808763" cy="225084"/>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0097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9138" y="1463040"/>
            <a:ext cx="8328073" cy="5233182"/>
          </a:xfrm>
          <a:prstGeom prst="rect">
            <a:avLst/>
          </a:prstGeom>
        </p:spPr>
      </p:pic>
      <p:pic>
        <p:nvPicPr>
          <p:cNvPr id="3" name="Picture 2"/>
          <p:cNvPicPr>
            <a:picLocks noChangeAspect="1"/>
          </p:cNvPicPr>
          <p:nvPr/>
        </p:nvPicPr>
        <p:blipFill>
          <a:blip r:embed="rId3"/>
          <a:stretch>
            <a:fillRect/>
          </a:stretch>
        </p:blipFill>
        <p:spPr>
          <a:xfrm>
            <a:off x="1899138" y="0"/>
            <a:ext cx="8328073" cy="1463040"/>
          </a:xfrm>
          <a:prstGeom prst="rect">
            <a:avLst/>
          </a:prstGeom>
        </p:spPr>
      </p:pic>
      <p:sp>
        <p:nvSpPr>
          <p:cNvPr id="4" name="Rounded Rectangle 3"/>
          <p:cNvSpPr/>
          <p:nvPr/>
        </p:nvSpPr>
        <p:spPr>
          <a:xfrm>
            <a:off x="4290646" y="0"/>
            <a:ext cx="2025748" cy="253218"/>
          </a:xfrm>
          <a:prstGeom prst="round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025748" y="1463040"/>
            <a:ext cx="1617784" cy="281354"/>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899138" y="2447778"/>
            <a:ext cx="2729133" cy="281354"/>
          </a:xfrm>
          <a:prstGeom prst="roundRect">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195754" y="1744394"/>
            <a:ext cx="829994" cy="2250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2007</a:t>
            </a:r>
            <a:endParaRPr lang="en-US" dirty="0">
              <a:solidFill>
                <a:srgbClr val="C00000"/>
              </a:solidFill>
            </a:endParaRPr>
          </a:p>
        </p:txBody>
      </p:sp>
      <p:sp>
        <p:nvSpPr>
          <p:cNvPr id="8" name="Rounded Rectangle 7"/>
          <p:cNvSpPr/>
          <p:nvPr/>
        </p:nvSpPr>
        <p:spPr>
          <a:xfrm>
            <a:off x="1195754" y="2222695"/>
            <a:ext cx="829994" cy="225083"/>
          </a:xfrm>
          <a:prstGeom prst="round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2008</a:t>
            </a:r>
            <a:endParaRPr lang="en-US" dirty="0">
              <a:solidFill>
                <a:srgbClr val="C00000"/>
              </a:solidFill>
            </a:endParaRPr>
          </a:p>
        </p:txBody>
      </p:sp>
      <p:sp>
        <p:nvSpPr>
          <p:cNvPr id="9" name="Rounded Rectangle 8"/>
          <p:cNvSpPr/>
          <p:nvPr/>
        </p:nvSpPr>
        <p:spPr>
          <a:xfrm>
            <a:off x="1195754" y="2729132"/>
            <a:ext cx="829994" cy="2532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2007</a:t>
            </a:r>
            <a:endParaRPr lang="en-US" dirty="0">
              <a:solidFill>
                <a:srgbClr val="C00000"/>
              </a:solidFill>
            </a:endParaRPr>
          </a:p>
        </p:txBody>
      </p:sp>
      <p:sp>
        <p:nvSpPr>
          <p:cNvPr id="10" name="Rounded Rectangle 9"/>
          <p:cNvSpPr/>
          <p:nvPr/>
        </p:nvSpPr>
        <p:spPr>
          <a:xfrm>
            <a:off x="1195754" y="3432517"/>
            <a:ext cx="829994" cy="2672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2009</a:t>
            </a:r>
            <a:endParaRPr lang="en-US" dirty="0">
              <a:solidFill>
                <a:srgbClr val="C00000"/>
              </a:solidFill>
            </a:endParaRPr>
          </a:p>
        </p:txBody>
      </p:sp>
      <p:sp>
        <p:nvSpPr>
          <p:cNvPr id="11" name="Rounded Rectangle 10"/>
          <p:cNvSpPr/>
          <p:nvPr/>
        </p:nvSpPr>
        <p:spPr>
          <a:xfrm>
            <a:off x="1195754" y="4473526"/>
            <a:ext cx="829994" cy="2813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2009</a:t>
            </a:r>
            <a:endParaRPr lang="en-US" dirty="0">
              <a:solidFill>
                <a:srgbClr val="C00000"/>
              </a:solidFill>
            </a:endParaRPr>
          </a:p>
        </p:txBody>
      </p:sp>
      <p:sp>
        <p:nvSpPr>
          <p:cNvPr id="12" name="Rounded Rectangle 11"/>
          <p:cNvSpPr/>
          <p:nvPr/>
        </p:nvSpPr>
        <p:spPr>
          <a:xfrm>
            <a:off x="1195754" y="5036234"/>
            <a:ext cx="829994" cy="3094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2009</a:t>
            </a:r>
            <a:endParaRPr lang="en-US" dirty="0">
              <a:solidFill>
                <a:srgbClr val="C00000"/>
              </a:solidFill>
            </a:endParaRPr>
          </a:p>
        </p:txBody>
      </p:sp>
      <p:sp>
        <p:nvSpPr>
          <p:cNvPr id="13" name="Rounded Rectangle 12"/>
          <p:cNvSpPr/>
          <p:nvPr/>
        </p:nvSpPr>
        <p:spPr>
          <a:xfrm>
            <a:off x="1195754" y="5894363"/>
            <a:ext cx="829994" cy="2532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2010</a:t>
            </a:r>
            <a:endParaRPr lang="en-US" dirty="0">
              <a:solidFill>
                <a:srgbClr val="C00000"/>
              </a:solidFill>
            </a:endParaRPr>
          </a:p>
        </p:txBody>
      </p:sp>
      <p:sp>
        <p:nvSpPr>
          <p:cNvPr id="15" name="Rounded Rectangle 14"/>
          <p:cNvSpPr/>
          <p:nvPr/>
        </p:nvSpPr>
        <p:spPr>
          <a:xfrm>
            <a:off x="4107766" y="1744394"/>
            <a:ext cx="6119445" cy="225083"/>
          </a:xfrm>
          <a:prstGeom prst="roundRect">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107766" y="2110154"/>
            <a:ext cx="6119445" cy="211015"/>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107766" y="2729132"/>
            <a:ext cx="6119445" cy="253219"/>
          </a:xfrm>
          <a:prstGeom prst="round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107766" y="3123028"/>
            <a:ext cx="6119445" cy="168812"/>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107766" y="3432516"/>
            <a:ext cx="6119445" cy="506437"/>
          </a:xfrm>
          <a:prstGeom prst="round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107766" y="4473526"/>
            <a:ext cx="5978769" cy="379828"/>
          </a:xfrm>
          <a:prstGeom prst="roundRect">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107766" y="5148775"/>
            <a:ext cx="5978769" cy="196948"/>
          </a:xfrm>
          <a:prstGeom prst="round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107766" y="5542671"/>
            <a:ext cx="5978769" cy="182880"/>
          </a:xfrm>
          <a:prstGeom prst="round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107766" y="5894363"/>
            <a:ext cx="5978769" cy="253219"/>
          </a:xfrm>
          <a:prstGeom prst="roundRect">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107766" y="6344529"/>
            <a:ext cx="5978769" cy="154745"/>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3529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9146" y="0"/>
            <a:ext cx="10156872" cy="6043759"/>
          </a:xfrm>
          <a:prstGeom prst="rect">
            <a:avLst/>
          </a:prstGeom>
        </p:spPr>
      </p:pic>
      <p:sp>
        <p:nvSpPr>
          <p:cNvPr id="3" name="Rectangle 2"/>
          <p:cNvSpPr/>
          <p:nvPr/>
        </p:nvSpPr>
        <p:spPr>
          <a:xfrm>
            <a:off x="1856935" y="0"/>
            <a:ext cx="7877908" cy="130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375052" y="1308296"/>
            <a:ext cx="3657600" cy="351692"/>
          </a:xfrm>
          <a:prstGeom prst="roundRect">
            <a:avLst/>
          </a:pr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181686" y="3770142"/>
            <a:ext cx="2011680" cy="281353"/>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181686" y="5148775"/>
            <a:ext cx="3193366" cy="267287"/>
          </a:xfrm>
          <a:prstGeom prst="round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11015" y="4135898"/>
            <a:ext cx="858131" cy="4923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C00000"/>
                </a:solidFill>
              </a:rPr>
              <a:t>2012</a:t>
            </a:r>
          </a:p>
          <a:p>
            <a:pPr algn="ctr"/>
            <a:r>
              <a:rPr lang="en-US" sz="1600" dirty="0" smtClean="0">
                <a:solidFill>
                  <a:srgbClr val="C00000"/>
                </a:solidFill>
              </a:rPr>
              <a:t>2014</a:t>
            </a:r>
            <a:endParaRPr lang="en-US" sz="1600" dirty="0">
              <a:solidFill>
                <a:srgbClr val="C00000"/>
              </a:solidFill>
            </a:endParaRPr>
          </a:p>
        </p:txBody>
      </p:sp>
      <p:sp>
        <p:nvSpPr>
          <p:cNvPr id="8" name="Rounded Rectangle 7"/>
          <p:cNvSpPr/>
          <p:nvPr/>
        </p:nvSpPr>
        <p:spPr>
          <a:xfrm>
            <a:off x="211015" y="4628270"/>
            <a:ext cx="858131" cy="267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2013</a:t>
            </a:r>
            <a:endParaRPr lang="en-US" dirty="0">
              <a:solidFill>
                <a:srgbClr val="C00000"/>
              </a:solidFill>
            </a:endParaRPr>
          </a:p>
        </p:txBody>
      </p:sp>
      <p:sp>
        <p:nvSpPr>
          <p:cNvPr id="9" name="Rounded Rectangle 8"/>
          <p:cNvSpPr/>
          <p:nvPr/>
        </p:nvSpPr>
        <p:spPr>
          <a:xfrm>
            <a:off x="211015" y="5416062"/>
            <a:ext cx="858131" cy="2250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2015</a:t>
            </a:r>
            <a:endParaRPr lang="en-US" dirty="0">
              <a:solidFill>
                <a:srgbClr val="C00000"/>
              </a:solidFill>
            </a:endParaRPr>
          </a:p>
        </p:txBody>
      </p:sp>
      <p:sp>
        <p:nvSpPr>
          <p:cNvPr id="11" name="Rounded Rectangle 10"/>
          <p:cNvSpPr/>
          <p:nvPr/>
        </p:nvSpPr>
        <p:spPr>
          <a:xfrm>
            <a:off x="3756074" y="4135898"/>
            <a:ext cx="7315200" cy="196951"/>
          </a:xfrm>
          <a:prstGeom prst="round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756074" y="4628270"/>
            <a:ext cx="7315200" cy="168813"/>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756074" y="5416062"/>
            <a:ext cx="7315200" cy="225083"/>
          </a:xfrm>
          <a:prstGeom prst="round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2312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1070" y="1326524"/>
            <a:ext cx="9156879" cy="418563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u="sng" dirty="0">
                <a:solidFill>
                  <a:srgbClr val="FFFF00"/>
                </a:solidFill>
                <a:latin typeface="Aparajita" panose="020B0604020202020204" pitchFamily="34" charset="0"/>
                <a:cs typeface="Aparajita" panose="020B0604020202020204" pitchFamily="34" charset="0"/>
              </a:rPr>
              <a:t>Expert opinion</a:t>
            </a:r>
            <a:r>
              <a:rPr lang="en-US" sz="3200" i="1" u="sng" dirty="0" smtClean="0">
                <a:solidFill>
                  <a:srgbClr val="FFFF00"/>
                </a:solidFill>
                <a:latin typeface="Aparajita" panose="020B0604020202020204" pitchFamily="34" charset="0"/>
                <a:cs typeface="Aparajita" panose="020B0604020202020204" pitchFamily="34" charset="0"/>
              </a:rPr>
              <a:t>:</a:t>
            </a:r>
          </a:p>
          <a:p>
            <a:endParaRPr lang="en-US" sz="2800" dirty="0" smtClean="0">
              <a:solidFill>
                <a:srgbClr val="FFFF00"/>
              </a:solidFill>
              <a:latin typeface="Aparajita" panose="020B0604020202020204" pitchFamily="34" charset="0"/>
              <a:cs typeface="Aparajita" panose="020B0604020202020204" pitchFamily="34" charset="0"/>
            </a:endParaRPr>
          </a:p>
          <a:p>
            <a:pPr marL="285750" indent="-285750">
              <a:buFont typeface="Wingdings" panose="05000000000000000000" pitchFamily="2" charset="2"/>
              <a:buChar char="§"/>
            </a:pPr>
            <a:r>
              <a:rPr lang="en-US" dirty="0" smtClean="0"/>
              <a:t> </a:t>
            </a:r>
            <a:r>
              <a:rPr lang="en-US" sz="2400" dirty="0">
                <a:latin typeface="Aparajita" panose="020B0604020202020204" pitchFamily="34" charset="0"/>
                <a:cs typeface="Aparajita" panose="020B0604020202020204" pitchFamily="34" charset="0"/>
              </a:rPr>
              <a:t>Insulin analogues are viable therapeutic options for diabetes </a:t>
            </a:r>
            <a:r>
              <a:rPr lang="en-US" sz="2400" dirty="0" smtClean="0">
                <a:latin typeface="Aparajita" panose="020B0604020202020204" pitchFamily="34" charset="0"/>
                <a:cs typeface="Aparajita" panose="020B0604020202020204" pitchFamily="34" charset="0"/>
              </a:rPr>
              <a:t>in pregnancy</a:t>
            </a:r>
            <a:r>
              <a:rPr lang="en-US" sz="2400" dirty="0">
                <a:latin typeface="Aparajita" panose="020B0604020202020204" pitchFamily="34" charset="0"/>
                <a:cs typeface="Aparajita" panose="020B0604020202020204" pitchFamily="34" charset="0"/>
              </a:rPr>
              <a:t>, specifically </a:t>
            </a:r>
            <a:r>
              <a:rPr lang="en-US" sz="2400" dirty="0" err="1">
                <a:latin typeface="Aparajita" panose="020B0604020202020204" pitchFamily="34" charset="0"/>
                <a:cs typeface="Aparajita" panose="020B0604020202020204" pitchFamily="34" charset="0"/>
              </a:rPr>
              <a:t>lispro</a:t>
            </a:r>
            <a:r>
              <a:rPr lang="en-US" sz="2400" dirty="0">
                <a:latin typeface="Aparajita" panose="020B0604020202020204" pitchFamily="34" charset="0"/>
                <a:cs typeface="Aparajita" panose="020B0604020202020204" pitchFamily="34" charset="0"/>
              </a:rPr>
              <a:t>, </a:t>
            </a:r>
            <a:r>
              <a:rPr lang="en-US" sz="2400" dirty="0" err="1">
                <a:latin typeface="Aparajita" panose="020B0604020202020204" pitchFamily="34" charset="0"/>
                <a:cs typeface="Aparajita" panose="020B0604020202020204" pitchFamily="34" charset="0"/>
              </a:rPr>
              <a:t>aspart</a:t>
            </a:r>
            <a:r>
              <a:rPr lang="en-US" sz="2400" dirty="0">
                <a:latin typeface="Aparajita" panose="020B0604020202020204" pitchFamily="34" charset="0"/>
                <a:cs typeface="Aparajita" panose="020B0604020202020204" pitchFamily="34" charset="0"/>
              </a:rPr>
              <a:t> and </a:t>
            </a:r>
            <a:r>
              <a:rPr lang="en-US" sz="2400" dirty="0" err="1">
                <a:latin typeface="Aparajita" panose="020B0604020202020204" pitchFamily="34" charset="0"/>
                <a:cs typeface="Aparajita" panose="020B0604020202020204" pitchFamily="34" charset="0"/>
              </a:rPr>
              <a:t>detemir</a:t>
            </a:r>
            <a:r>
              <a:rPr lang="en-US" sz="2400" dirty="0" smtClean="0">
                <a:latin typeface="Aparajita" panose="020B0604020202020204" pitchFamily="34" charset="0"/>
                <a:cs typeface="Aparajita" panose="020B0604020202020204" pitchFamily="34" charset="0"/>
              </a:rPr>
              <a:t>.</a:t>
            </a:r>
          </a:p>
          <a:p>
            <a:pPr marL="285750" indent="-285750">
              <a:buFont typeface="Wingdings" panose="05000000000000000000" pitchFamily="2" charset="2"/>
              <a:buChar char="§"/>
            </a:pPr>
            <a:r>
              <a:rPr lang="en-US" sz="2400" dirty="0" smtClean="0">
                <a:latin typeface="Aparajita" panose="020B0604020202020204" pitchFamily="34" charset="0"/>
                <a:cs typeface="Aparajita" panose="020B0604020202020204" pitchFamily="34" charset="0"/>
              </a:rPr>
              <a:t> </a:t>
            </a:r>
            <a:r>
              <a:rPr lang="en-US" sz="2400" dirty="0">
                <a:latin typeface="Aparajita" panose="020B0604020202020204" pitchFamily="34" charset="0"/>
                <a:cs typeface="Aparajita" panose="020B0604020202020204" pitchFamily="34" charset="0"/>
              </a:rPr>
              <a:t>Though data in limited, their </a:t>
            </a:r>
            <a:r>
              <a:rPr lang="en-US" sz="2400" dirty="0" smtClean="0">
                <a:latin typeface="Aparajita" panose="020B0604020202020204" pitchFamily="34" charset="0"/>
                <a:cs typeface="Aparajita" panose="020B0604020202020204" pitchFamily="34" charset="0"/>
              </a:rPr>
              <a:t>safety and </a:t>
            </a:r>
            <a:r>
              <a:rPr lang="en-US" sz="2400" dirty="0">
                <a:latin typeface="Aparajita" panose="020B0604020202020204" pitchFamily="34" charset="0"/>
                <a:cs typeface="Aparajita" panose="020B0604020202020204" pitchFamily="34" charset="0"/>
              </a:rPr>
              <a:t>efficacy are comparable with human insulin. </a:t>
            </a:r>
            <a:endParaRPr lang="en-US" sz="2400" dirty="0" smtClean="0">
              <a:latin typeface="Aparajita" panose="020B0604020202020204" pitchFamily="34" charset="0"/>
              <a:cs typeface="Aparajita" panose="020B0604020202020204" pitchFamily="34" charset="0"/>
            </a:endParaRPr>
          </a:p>
          <a:p>
            <a:pPr marL="285750" indent="-285750">
              <a:buFont typeface="Wingdings" panose="05000000000000000000" pitchFamily="2" charset="2"/>
              <a:buChar char="§"/>
            </a:pPr>
            <a:r>
              <a:rPr lang="en-US" sz="2400" dirty="0" smtClean="0">
                <a:latin typeface="Aparajita" panose="020B0604020202020204" pitchFamily="34" charset="0"/>
                <a:cs typeface="Aparajita" panose="020B0604020202020204" pitchFamily="34" charset="0"/>
              </a:rPr>
              <a:t> </a:t>
            </a:r>
            <a:r>
              <a:rPr lang="en-US" sz="2400" dirty="0">
                <a:latin typeface="Aparajita" panose="020B0604020202020204" pitchFamily="34" charset="0"/>
                <a:cs typeface="Aparajita" panose="020B0604020202020204" pitchFamily="34" charset="0"/>
              </a:rPr>
              <a:t>T</a:t>
            </a:r>
            <a:r>
              <a:rPr lang="en-US" sz="2400" dirty="0" smtClean="0">
                <a:latin typeface="Aparajita" panose="020B0604020202020204" pitchFamily="34" charset="0"/>
                <a:cs typeface="Aparajita" panose="020B0604020202020204" pitchFamily="34" charset="0"/>
              </a:rPr>
              <a:t>he </a:t>
            </a:r>
            <a:r>
              <a:rPr lang="en-US" sz="2400" dirty="0">
                <a:latin typeface="Aparajita" panose="020B0604020202020204" pitchFamily="34" charset="0"/>
                <a:cs typeface="Aparajita" panose="020B0604020202020204" pitchFamily="34" charset="0"/>
              </a:rPr>
              <a:t>analogues </a:t>
            </a:r>
            <a:r>
              <a:rPr lang="en-US" sz="2400" dirty="0" smtClean="0">
                <a:latin typeface="Aparajita" panose="020B0604020202020204" pitchFamily="34" charset="0"/>
                <a:cs typeface="Aparajita" panose="020B0604020202020204" pitchFamily="34" charset="0"/>
              </a:rPr>
              <a:t>are superior </a:t>
            </a:r>
            <a:r>
              <a:rPr lang="en-US" sz="2400" dirty="0">
                <a:latin typeface="Aparajita" panose="020B0604020202020204" pitchFamily="34" charset="0"/>
                <a:cs typeface="Aparajita" panose="020B0604020202020204" pitchFamily="34" charset="0"/>
              </a:rPr>
              <a:t>to human insulin regarding </a:t>
            </a:r>
            <a:r>
              <a:rPr lang="en-US" sz="2400" dirty="0" err="1">
                <a:latin typeface="Aparajita" panose="020B0604020202020204" pitchFamily="34" charset="0"/>
                <a:cs typeface="Aparajita" panose="020B0604020202020204" pitchFamily="34" charset="0"/>
              </a:rPr>
              <a:t>hypoglycaemia</a:t>
            </a:r>
            <a:r>
              <a:rPr lang="en-US" sz="2400" dirty="0">
                <a:latin typeface="Aparajita" panose="020B0604020202020204" pitchFamily="34" charset="0"/>
                <a:cs typeface="Aparajita" panose="020B0604020202020204" pitchFamily="34" charset="0"/>
              </a:rPr>
              <a:t> risk</a:t>
            </a:r>
            <a:r>
              <a:rPr lang="en-US" sz="2400" dirty="0" smtClean="0">
                <a:latin typeface="Aparajita" panose="020B0604020202020204" pitchFamily="34" charset="0"/>
                <a:cs typeface="Aparajita" panose="020B0604020202020204" pitchFamily="34" charset="0"/>
              </a:rPr>
              <a:t>.</a:t>
            </a:r>
          </a:p>
          <a:p>
            <a:pPr marL="285750" indent="-285750">
              <a:buFont typeface="Wingdings" panose="05000000000000000000" pitchFamily="2" charset="2"/>
              <a:buChar char="§"/>
            </a:pPr>
            <a:r>
              <a:rPr lang="en-US" sz="2400" dirty="0" smtClean="0">
                <a:latin typeface="Aparajita" panose="020B0604020202020204" pitchFamily="34" charset="0"/>
                <a:cs typeface="Aparajita" panose="020B0604020202020204" pitchFamily="34" charset="0"/>
              </a:rPr>
              <a:t> </a:t>
            </a:r>
            <a:r>
              <a:rPr lang="en-US" sz="2400" dirty="0">
                <a:latin typeface="Aparajita" panose="020B0604020202020204" pitchFamily="34" charset="0"/>
                <a:cs typeface="Aparajita" panose="020B0604020202020204" pitchFamily="34" charset="0"/>
              </a:rPr>
              <a:t>More data, specifically </a:t>
            </a:r>
            <a:r>
              <a:rPr lang="en-US" sz="2400" dirty="0" smtClean="0">
                <a:latin typeface="Aparajita" panose="020B0604020202020204" pitchFamily="34" charset="0"/>
                <a:cs typeface="Aparajita" panose="020B0604020202020204" pitchFamily="34" charset="0"/>
              </a:rPr>
              <a:t>for their </a:t>
            </a:r>
            <a:r>
              <a:rPr lang="en-US" sz="2400" dirty="0">
                <a:latin typeface="Aparajita" panose="020B0604020202020204" pitchFamily="34" charset="0"/>
                <a:cs typeface="Aparajita" panose="020B0604020202020204" pitchFamily="34" charset="0"/>
              </a:rPr>
              <a:t>use in pregnancies complicated by gestational diabetes or type 2 diabetes, </a:t>
            </a:r>
            <a:r>
              <a:rPr lang="en-US" sz="2400" dirty="0" smtClean="0">
                <a:latin typeface="Aparajita" panose="020B0604020202020204" pitchFamily="34" charset="0"/>
                <a:cs typeface="Aparajita" panose="020B0604020202020204" pitchFamily="34" charset="0"/>
              </a:rPr>
              <a:t>is needed</a:t>
            </a:r>
            <a:r>
              <a:rPr lang="en-US" sz="2400" dirty="0">
                <a:latin typeface="Aparajita" panose="020B0604020202020204" pitchFamily="34" charset="0"/>
                <a:cs typeface="Aparajita" panose="020B0604020202020204" pitchFamily="34" charset="0"/>
              </a:rPr>
              <a:t>.</a:t>
            </a:r>
          </a:p>
        </p:txBody>
      </p:sp>
      <p:sp>
        <p:nvSpPr>
          <p:cNvPr id="3" name="Explosion 1 2"/>
          <p:cNvSpPr/>
          <p:nvPr/>
        </p:nvSpPr>
        <p:spPr>
          <a:xfrm rot="685774">
            <a:off x="203498" y="206025"/>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5059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19707" y="313855"/>
            <a:ext cx="8525814" cy="3768748"/>
          </a:xfrm>
          <a:prstGeom prst="rect">
            <a:avLst/>
          </a:prstGeom>
        </p:spPr>
      </p:pic>
      <p:sp>
        <p:nvSpPr>
          <p:cNvPr id="6" name="Rounded Rectangle 5"/>
          <p:cNvSpPr/>
          <p:nvPr/>
        </p:nvSpPr>
        <p:spPr>
          <a:xfrm>
            <a:off x="1468191" y="4494727"/>
            <a:ext cx="9715623" cy="1918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56 </a:t>
            </a:r>
            <a:r>
              <a:rPr lang="en-US" dirty="0" smtClean="0"/>
              <a:t>women with </a:t>
            </a:r>
            <a:r>
              <a:rPr lang="en-US" dirty="0" err="1"/>
              <a:t>pregestational</a:t>
            </a:r>
            <a:r>
              <a:rPr lang="en-US" dirty="0"/>
              <a:t> and 82 with gestational </a:t>
            </a:r>
            <a:r>
              <a:rPr lang="en-US" dirty="0" smtClean="0"/>
              <a:t>diabetes</a:t>
            </a:r>
          </a:p>
          <a:p>
            <a:pPr marL="285750" indent="-285750">
              <a:buFont typeface="Wingdings" panose="05000000000000000000" pitchFamily="2" charset="2"/>
              <a:buChar char="§"/>
            </a:pPr>
            <a:endParaRPr lang="en-US" dirty="0"/>
          </a:p>
        </p:txBody>
      </p:sp>
      <p:sp>
        <p:nvSpPr>
          <p:cNvPr id="7" name="Rounded Rectangle 6"/>
          <p:cNvSpPr/>
          <p:nvPr/>
        </p:nvSpPr>
        <p:spPr>
          <a:xfrm>
            <a:off x="6581104" y="313855"/>
            <a:ext cx="476519" cy="355846"/>
          </a:xfrm>
          <a:prstGeom prst="round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8313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6264" y="323558"/>
            <a:ext cx="10705513" cy="5570806"/>
          </a:xfrm>
          <a:prstGeom prst="rect">
            <a:avLst/>
          </a:prstGeom>
        </p:spPr>
      </p:pic>
      <p:sp>
        <p:nvSpPr>
          <p:cNvPr id="3" name="Rounded Rectangle 2"/>
          <p:cNvSpPr/>
          <p:nvPr/>
        </p:nvSpPr>
        <p:spPr>
          <a:xfrm>
            <a:off x="1097280" y="4572000"/>
            <a:ext cx="10283483" cy="267286"/>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74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5422" y="98474"/>
            <a:ext cx="11676184" cy="6541477"/>
          </a:xfrm>
          <a:prstGeom prst="rect">
            <a:avLst/>
          </a:prstGeom>
          <a:ln>
            <a:solidFill>
              <a:srgbClr val="C00000"/>
            </a:solidFill>
          </a:ln>
        </p:spPr>
      </p:pic>
      <p:sp>
        <p:nvSpPr>
          <p:cNvPr id="2" name="Rounded Rectangle 1"/>
          <p:cNvSpPr/>
          <p:nvPr/>
        </p:nvSpPr>
        <p:spPr>
          <a:xfrm>
            <a:off x="553792" y="3116686"/>
            <a:ext cx="5203064" cy="217357"/>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53792" y="3559126"/>
            <a:ext cx="5312436" cy="1730326"/>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53792" y="2349305"/>
            <a:ext cx="11178663" cy="767381"/>
          </a:xfrm>
          <a:prstGeom prst="roundRect">
            <a:avLst/>
          </a:prstGeom>
          <a:solidFill>
            <a:srgbClr val="FF0000">
              <a:alpha val="16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53793" y="3826413"/>
            <a:ext cx="11178662" cy="675250"/>
          </a:xfrm>
          <a:prstGeom prst="roundRect">
            <a:avLst/>
          </a:pr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53792" y="4797083"/>
            <a:ext cx="11178663" cy="211015"/>
          </a:xfrm>
          <a:prstGeom prst="round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140062" y="914400"/>
            <a:ext cx="2124222" cy="239151"/>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693834" y="914400"/>
            <a:ext cx="1828800" cy="239151"/>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10486" y="1252025"/>
            <a:ext cx="970671" cy="323557"/>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40062" y="1252026"/>
            <a:ext cx="530412" cy="23280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40283" y="1252025"/>
            <a:ext cx="872197" cy="32355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595360" y="1252025"/>
            <a:ext cx="590843" cy="232809"/>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8662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6437" y="1026943"/>
            <a:ext cx="11296357" cy="4600134"/>
          </a:xfrm>
          <a:prstGeom prst="rect">
            <a:avLst/>
          </a:prstGeom>
        </p:spPr>
      </p:pic>
      <p:sp>
        <p:nvSpPr>
          <p:cNvPr id="3" name="Rounded Rectangle 2"/>
          <p:cNvSpPr/>
          <p:nvPr/>
        </p:nvSpPr>
        <p:spPr>
          <a:xfrm>
            <a:off x="2897945" y="5767754"/>
            <a:ext cx="6963507" cy="647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*cranial </a:t>
            </a:r>
            <a:r>
              <a:rPr lang="en-US" dirty="0"/>
              <a:t>(CC) and thoracic circumferences (TC</a:t>
            </a:r>
            <a:r>
              <a:rPr lang="en-US" dirty="0" smtClean="0"/>
              <a:t>)</a:t>
            </a:r>
          </a:p>
          <a:p>
            <a:pPr algn="ctr"/>
            <a:r>
              <a:rPr lang="en-US" dirty="0"/>
              <a:t>CC/TC &lt; </a:t>
            </a:r>
            <a:r>
              <a:rPr lang="en-US" dirty="0" smtClean="0"/>
              <a:t>1</a:t>
            </a:r>
            <a:r>
              <a:rPr lang="en-US" dirty="0"/>
              <a:t> </a:t>
            </a:r>
            <a:r>
              <a:rPr lang="en-US" dirty="0" smtClean="0"/>
              <a:t>: </a:t>
            </a:r>
            <a:r>
              <a:rPr lang="en-US" dirty="0"/>
              <a:t>indicates a disproportional body composition</a:t>
            </a:r>
          </a:p>
        </p:txBody>
      </p:sp>
      <p:sp>
        <p:nvSpPr>
          <p:cNvPr id="4" name="Rounded Rectangle 3"/>
          <p:cNvSpPr/>
          <p:nvPr/>
        </p:nvSpPr>
        <p:spPr>
          <a:xfrm>
            <a:off x="759854" y="4185634"/>
            <a:ext cx="10766738" cy="309093"/>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4924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8302" y="422031"/>
            <a:ext cx="11366695" cy="5838092"/>
          </a:xfrm>
          <a:prstGeom prst="rect">
            <a:avLst/>
          </a:prstGeom>
        </p:spPr>
      </p:pic>
      <p:sp>
        <p:nvSpPr>
          <p:cNvPr id="3" name="Rounded Rectangle 2"/>
          <p:cNvSpPr/>
          <p:nvPr/>
        </p:nvSpPr>
        <p:spPr>
          <a:xfrm>
            <a:off x="633047" y="2799471"/>
            <a:ext cx="9411286" cy="295421"/>
          </a:xfrm>
          <a:prstGeom prst="roundRect">
            <a:avLst/>
          </a:prstGeom>
          <a:solidFill>
            <a:srgbClr val="FF0000">
              <a:alpha val="15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33047" y="4684542"/>
            <a:ext cx="9523828" cy="253218"/>
          </a:xfrm>
          <a:prstGeom prst="roundRect">
            <a:avLst/>
          </a:prstGeom>
          <a:solidFill>
            <a:srgbClr val="FF0000">
              <a:alpha val="18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33046" y="3094892"/>
            <a:ext cx="4965896" cy="211016"/>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33046" y="4937760"/>
            <a:ext cx="5162843" cy="492369"/>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5748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80160" y="1350498"/>
            <a:ext cx="9959926" cy="447352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
            </a:pPr>
            <a:r>
              <a:rPr lang="en-US" sz="2800" dirty="0" smtClean="0">
                <a:latin typeface="Aparajita" panose="020B0604020202020204" pitchFamily="34" charset="0"/>
                <a:cs typeface="Aparajita" panose="020B0604020202020204" pitchFamily="34" charset="0"/>
              </a:rPr>
              <a:t>Adverse </a:t>
            </a:r>
            <a:r>
              <a:rPr lang="en-US" sz="2800" dirty="0">
                <a:latin typeface="Aparajita" panose="020B0604020202020204" pitchFamily="34" charset="0"/>
                <a:cs typeface="Aparajita" panose="020B0604020202020204" pitchFamily="34" charset="0"/>
              </a:rPr>
              <a:t>outcomes for both </a:t>
            </a:r>
            <a:r>
              <a:rPr lang="en-US" sz="2800" dirty="0" smtClean="0">
                <a:latin typeface="Aparajita" panose="020B0604020202020204" pitchFamily="34" charset="0"/>
                <a:cs typeface="Aparajita" panose="020B0604020202020204" pitchFamily="34" charset="0"/>
              </a:rPr>
              <a:t>the mother </a:t>
            </a:r>
            <a:r>
              <a:rPr lang="en-US" sz="2800" dirty="0">
                <a:latin typeface="Aparajita" panose="020B0604020202020204" pitchFamily="34" charset="0"/>
                <a:cs typeface="Aparajita" panose="020B0604020202020204" pitchFamily="34" charset="0"/>
              </a:rPr>
              <a:t>and the newborn were less frequently found </a:t>
            </a:r>
            <a:r>
              <a:rPr lang="en-US" sz="2800" dirty="0" smtClean="0">
                <a:latin typeface="Aparajita" panose="020B0604020202020204" pitchFamily="34" charset="0"/>
                <a:cs typeface="Aparajita" panose="020B0604020202020204" pitchFamily="34" charset="0"/>
              </a:rPr>
              <a:t>in pregnant </a:t>
            </a:r>
            <a:r>
              <a:rPr lang="en-US" sz="2800" dirty="0">
                <a:latin typeface="Aparajita" panose="020B0604020202020204" pitchFamily="34" charset="0"/>
                <a:cs typeface="Aparajita" panose="020B0604020202020204" pitchFamily="34" charset="0"/>
              </a:rPr>
              <a:t>women with any type of diabetes treated </a:t>
            </a:r>
            <a:r>
              <a:rPr lang="en-US" sz="2800" dirty="0" smtClean="0">
                <a:latin typeface="Aparajita" panose="020B0604020202020204" pitchFamily="34" charset="0"/>
                <a:cs typeface="Aparajita" panose="020B0604020202020204" pitchFamily="34" charset="0"/>
              </a:rPr>
              <a:t>with </a:t>
            </a:r>
            <a:r>
              <a:rPr lang="en-US" sz="2800" dirty="0" err="1" smtClean="0">
                <a:latin typeface="Aparajita" panose="020B0604020202020204" pitchFamily="34" charset="0"/>
                <a:cs typeface="Aparajita" panose="020B0604020202020204" pitchFamily="34" charset="0"/>
              </a:rPr>
              <a:t>glargine</a:t>
            </a:r>
            <a:r>
              <a:rPr lang="en-US" sz="2800" dirty="0" smtClean="0">
                <a:latin typeface="Aparajita" panose="020B0604020202020204" pitchFamily="34" charset="0"/>
                <a:cs typeface="Aparajita" panose="020B0604020202020204" pitchFamily="34" charset="0"/>
              </a:rPr>
              <a:t> </a:t>
            </a:r>
            <a:r>
              <a:rPr lang="en-US" sz="2800" dirty="0">
                <a:latin typeface="Aparajita" panose="020B0604020202020204" pitchFamily="34" charset="0"/>
                <a:cs typeface="Aparajita" panose="020B0604020202020204" pitchFamily="34" charset="0"/>
              </a:rPr>
              <a:t>when compared with those treated with NPH insulin.</a:t>
            </a:r>
          </a:p>
          <a:p>
            <a:pPr marL="457200" indent="-457200">
              <a:buFont typeface="Wingdings" panose="05000000000000000000" pitchFamily="2" charset="2"/>
              <a:buChar char="§"/>
            </a:pPr>
            <a:endParaRPr lang="en-US" sz="2800" dirty="0" smtClean="0">
              <a:latin typeface="Aparajita" panose="020B0604020202020204" pitchFamily="34" charset="0"/>
              <a:cs typeface="Aparajita" panose="020B0604020202020204" pitchFamily="34" charset="0"/>
            </a:endParaRPr>
          </a:p>
          <a:p>
            <a:pPr marL="457200" indent="-457200">
              <a:buFont typeface="Wingdings" panose="05000000000000000000" pitchFamily="2" charset="2"/>
              <a:buChar char="§"/>
            </a:pPr>
            <a:r>
              <a:rPr lang="en-US" sz="2800" dirty="0" smtClean="0">
                <a:latin typeface="Aparajita" panose="020B0604020202020204" pitchFamily="34" charset="0"/>
                <a:cs typeface="Aparajita" panose="020B0604020202020204" pitchFamily="34" charset="0"/>
              </a:rPr>
              <a:t>We </a:t>
            </a:r>
            <a:r>
              <a:rPr lang="en-US" sz="2800" dirty="0">
                <a:latin typeface="Aparajita" panose="020B0604020202020204" pitchFamily="34" charset="0"/>
                <a:cs typeface="Aparajita" panose="020B0604020202020204" pitchFamily="34" charset="0"/>
              </a:rPr>
              <a:t>propose that women with </a:t>
            </a:r>
            <a:r>
              <a:rPr lang="en-US" sz="2800" dirty="0" err="1">
                <a:latin typeface="Aparajita" panose="020B0604020202020204" pitchFamily="34" charset="0"/>
                <a:cs typeface="Aparajita" panose="020B0604020202020204" pitchFamily="34" charset="0"/>
              </a:rPr>
              <a:t>pregestational</a:t>
            </a:r>
            <a:r>
              <a:rPr lang="en-US" sz="2800" dirty="0">
                <a:latin typeface="Aparajita" panose="020B0604020202020204" pitchFamily="34" charset="0"/>
                <a:cs typeface="Aparajita" panose="020B0604020202020204" pitchFamily="34" charset="0"/>
              </a:rPr>
              <a:t> diabetes </a:t>
            </a:r>
            <a:r>
              <a:rPr lang="en-US" sz="2800" dirty="0" smtClean="0">
                <a:latin typeface="Aparajita" panose="020B0604020202020204" pitchFamily="34" charset="0"/>
                <a:cs typeface="Aparajita" panose="020B0604020202020204" pitchFamily="34" charset="0"/>
              </a:rPr>
              <a:t>may remain </a:t>
            </a:r>
            <a:r>
              <a:rPr lang="en-US" sz="2800" dirty="0">
                <a:latin typeface="Aparajita" panose="020B0604020202020204" pitchFamily="34" charset="0"/>
                <a:cs typeface="Aparajita" panose="020B0604020202020204" pitchFamily="34" charset="0"/>
              </a:rPr>
              <a:t>on </a:t>
            </a:r>
            <a:r>
              <a:rPr lang="en-US" sz="2800" dirty="0" err="1">
                <a:latin typeface="Aparajita" panose="020B0604020202020204" pitchFamily="34" charset="0"/>
                <a:cs typeface="Aparajita" panose="020B0604020202020204" pitchFamily="34" charset="0"/>
              </a:rPr>
              <a:t>glargine</a:t>
            </a:r>
            <a:r>
              <a:rPr lang="en-US" sz="2800" dirty="0">
                <a:latin typeface="Aparajita" panose="020B0604020202020204" pitchFamily="34" charset="0"/>
                <a:cs typeface="Aparajita" panose="020B0604020202020204" pitchFamily="34" charset="0"/>
              </a:rPr>
              <a:t> throughout their pregnancy if they </a:t>
            </a:r>
            <a:r>
              <a:rPr lang="en-US" sz="2800" dirty="0" smtClean="0">
                <a:latin typeface="Aparajita" panose="020B0604020202020204" pitchFamily="34" charset="0"/>
                <a:cs typeface="Aparajita" panose="020B0604020202020204" pitchFamily="34" charset="0"/>
              </a:rPr>
              <a:t>are already </a:t>
            </a:r>
            <a:r>
              <a:rPr lang="en-US" sz="2800" dirty="0">
                <a:latin typeface="Aparajita" panose="020B0604020202020204" pitchFamily="34" charset="0"/>
                <a:cs typeface="Aparajita" panose="020B0604020202020204" pitchFamily="34" charset="0"/>
              </a:rPr>
              <a:t>using it; those with gestational diabetes can also </a:t>
            </a:r>
            <a:r>
              <a:rPr lang="en-US" sz="2800" dirty="0" smtClean="0">
                <a:latin typeface="Aparajita" panose="020B0604020202020204" pitchFamily="34" charset="0"/>
                <a:cs typeface="Aparajita" panose="020B0604020202020204" pitchFamily="34" charset="0"/>
              </a:rPr>
              <a:t>start its </a:t>
            </a:r>
            <a:r>
              <a:rPr lang="en-US" sz="2800" dirty="0">
                <a:latin typeface="Aparajita" panose="020B0604020202020204" pitchFamily="34" charset="0"/>
                <a:cs typeface="Aparajita" panose="020B0604020202020204" pitchFamily="34" charset="0"/>
              </a:rPr>
              <a:t>use, from diagnosis onwards. Insulin </a:t>
            </a:r>
            <a:r>
              <a:rPr lang="en-US" sz="2800" dirty="0" err="1">
                <a:latin typeface="Aparajita" panose="020B0604020202020204" pitchFamily="34" charset="0"/>
                <a:cs typeface="Aparajita" panose="020B0604020202020204" pitchFamily="34" charset="0"/>
              </a:rPr>
              <a:t>glargine</a:t>
            </a:r>
            <a:r>
              <a:rPr lang="en-US" sz="2800" dirty="0">
                <a:latin typeface="Aparajita" panose="020B0604020202020204" pitchFamily="34" charset="0"/>
                <a:cs typeface="Aparajita" panose="020B0604020202020204" pitchFamily="34" charset="0"/>
              </a:rPr>
              <a:t> may </a:t>
            </a:r>
            <a:r>
              <a:rPr lang="en-US" sz="2800" dirty="0" smtClean="0">
                <a:latin typeface="Aparajita" panose="020B0604020202020204" pitchFamily="34" charset="0"/>
                <a:cs typeface="Aparajita" panose="020B0604020202020204" pitchFamily="34" charset="0"/>
              </a:rPr>
              <a:t>be considered </a:t>
            </a:r>
            <a:r>
              <a:rPr lang="en-US" sz="2800" dirty="0">
                <a:latin typeface="Aparajita" panose="020B0604020202020204" pitchFamily="34" charset="0"/>
                <a:cs typeface="Aparajita" panose="020B0604020202020204" pitchFamily="34" charset="0"/>
              </a:rPr>
              <a:t>a new tool and alternative long-acting insulin </a:t>
            </a:r>
            <a:r>
              <a:rPr lang="en-US" sz="2800" dirty="0" smtClean="0">
                <a:latin typeface="Aparajita" panose="020B0604020202020204" pitchFamily="34" charset="0"/>
                <a:cs typeface="Aparajita" panose="020B0604020202020204" pitchFamily="34" charset="0"/>
              </a:rPr>
              <a:t>for the </a:t>
            </a:r>
            <a:r>
              <a:rPr lang="en-US" sz="2800" dirty="0">
                <a:latin typeface="Aparajita" panose="020B0604020202020204" pitchFamily="34" charset="0"/>
                <a:cs typeface="Aparajita" panose="020B0604020202020204" pitchFamily="34" charset="0"/>
              </a:rPr>
              <a:t>treatment of diabetes in pregnancy.</a:t>
            </a:r>
          </a:p>
        </p:txBody>
      </p:sp>
      <p:sp>
        <p:nvSpPr>
          <p:cNvPr id="3" name="Explosion 1 2"/>
          <p:cNvSpPr/>
          <p:nvPr/>
        </p:nvSpPr>
        <p:spPr>
          <a:xfrm rot="685774">
            <a:off x="203498" y="206025"/>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88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514536" y="3362177"/>
            <a:ext cx="1659988" cy="1364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514536" y="3094892"/>
            <a:ext cx="1659988" cy="16318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0" y="1195754"/>
            <a:ext cx="12192000" cy="4027096"/>
          </a:xfrm>
          <a:prstGeom prst="rect">
            <a:avLst/>
          </a:prstGeom>
        </p:spPr>
      </p:pic>
      <p:sp>
        <p:nvSpPr>
          <p:cNvPr id="3" name="Rounded Rectangle 2"/>
          <p:cNvSpPr/>
          <p:nvPr/>
        </p:nvSpPr>
        <p:spPr>
          <a:xfrm>
            <a:off x="815926" y="295422"/>
            <a:ext cx="9889588" cy="900332"/>
          </a:xfrm>
          <a:prstGeom prst="roundRect">
            <a:avLst/>
          </a:prstGeom>
          <a:solidFill>
            <a:srgbClr val="FFD8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7030A0"/>
                </a:solidFill>
              </a:rPr>
              <a:t>Preconception care in </a:t>
            </a:r>
            <a:r>
              <a:rPr lang="en-US" sz="3200" b="1" i="1" dirty="0" smtClean="0">
                <a:solidFill>
                  <a:srgbClr val="7030A0"/>
                </a:solidFill>
              </a:rPr>
              <a:t>gestational diabetes  </a:t>
            </a:r>
            <a:endParaRPr lang="en-US" sz="3200" b="1" i="1" dirty="0">
              <a:solidFill>
                <a:srgbClr val="7030A0"/>
              </a:solidFill>
            </a:endParaRPr>
          </a:p>
        </p:txBody>
      </p:sp>
      <p:sp>
        <p:nvSpPr>
          <p:cNvPr id="6" name="Oval 5"/>
          <p:cNvSpPr/>
          <p:nvPr/>
        </p:nvSpPr>
        <p:spPr>
          <a:xfrm>
            <a:off x="5514536" y="3207435"/>
            <a:ext cx="1659988" cy="1786594"/>
          </a:xfrm>
          <a:prstGeom prst="ellipse">
            <a:avLst/>
          </a:prstGeom>
          <a:solidFill>
            <a:srgbClr val="FFC000">
              <a:alpha val="4000"/>
            </a:srgbClr>
          </a:solid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454683" y="3207435"/>
            <a:ext cx="2067951" cy="1786595"/>
          </a:xfrm>
          <a:prstGeom prst="ellipse">
            <a:avLst/>
          </a:prstGeom>
          <a:solidFill>
            <a:srgbClr val="FFC000">
              <a:alpha val="0"/>
            </a:srgbClr>
          </a:solid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037428" y="4178105"/>
            <a:ext cx="1223889" cy="14067"/>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7994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0159" y="302675"/>
            <a:ext cx="9242475" cy="3298653"/>
          </a:xfrm>
          <a:prstGeom prst="rect">
            <a:avLst/>
          </a:prstGeom>
        </p:spPr>
      </p:pic>
      <p:sp>
        <p:nvSpPr>
          <p:cNvPr id="3" name="Rounded Rectangle 2"/>
          <p:cNvSpPr/>
          <p:nvPr/>
        </p:nvSpPr>
        <p:spPr>
          <a:xfrm>
            <a:off x="1378634" y="3756074"/>
            <a:ext cx="9847384" cy="2433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smtClean="0"/>
              <a:t>systematic review</a:t>
            </a:r>
          </a:p>
          <a:p>
            <a:pPr marL="285750" indent="-285750">
              <a:buFont typeface="Wingdings" panose="05000000000000000000" pitchFamily="2" charset="2"/>
              <a:buChar char="§"/>
            </a:pPr>
            <a:r>
              <a:rPr lang="en-US" dirty="0"/>
              <a:t>Medline, </a:t>
            </a:r>
            <a:r>
              <a:rPr lang="en-US" dirty="0" err="1"/>
              <a:t>Embase</a:t>
            </a:r>
            <a:r>
              <a:rPr lang="en-US" dirty="0"/>
              <a:t>, and the Cochrane Central Register of Controlled Trials through May </a:t>
            </a:r>
            <a:r>
              <a:rPr lang="en-US" dirty="0" smtClean="0"/>
              <a:t>2013</a:t>
            </a:r>
          </a:p>
          <a:p>
            <a:pPr marL="285750" indent="-285750">
              <a:buFont typeface="Wingdings" panose="05000000000000000000" pitchFamily="2" charset="2"/>
              <a:buChar char="§"/>
            </a:pPr>
            <a:r>
              <a:rPr lang="en-US" dirty="0"/>
              <a:t>comparing CSII with MDI in pregnant women with diabetes </a:t>
            </a:r>
            <a:r>
              <a:rPr lang="en-US" dirty="0" smtClean="0"/>
              <a:t>mellitus</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p:txBody>
      </p:sp>
      <p:sp>
        <p:nvSpPr>
          <p:cNvPr id="4" name="Rounded Rectangle 3"/>
          <p:cNvSpPr/>
          <p:nvPr/>
        </p:nvSpPr>
        <p:spPr>
          <a:xfrm>
            <a:off x="2982351" y="506437"/>
            <a:ext cx="450166" cy="196948"/>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4626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9994" y="590844"/>
            <a:ext cx="10691446" cy="5359790"/>
          </a:xfrm>
          <a:prstGeom prst="rect">
            <a:avLst/>
          </a:prstGeom>
        </p:spPr>
      </p:pic>
      <p:sp>
        <p:nvSpPr>
          <p:cNvPr id="4" name="Rounded Rectangle 3"/>
          <p:cNvSpPr/>
          <p:nvPr/>
        </p:nvSpPr>
        <p:spPr>
          <a:xfrm>
            <a:off x="10241280" y="2082018"/>
            <a:ext cx="534572" cy="3404382"/>
          </a:xfrm>
          <a:prstGeom prst="roundRect">
            <a:avLst/>
          </a:prstGeom>
          <a:solidFill>
            <a:srgbClr val="00999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557932" y="703385"/>
            <a:ext cx="647114" cy="351692"/>
          </a:xfrm>
          <a:prstGeom prst="roundRect">
            <a:avLst/>
          </a:prstGeom>
          <a:solidFill>
            <a:srgbClr val="009999">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1705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1023" y="522409"/>
            <a:ext cx="5572492" cy="3562350"/>
          </a:xfrm>
          <a:prstGeom prst="rect">
            <a:avLst/>
          </a:prstGeom>
          <a:ln w="28575">
            <a:solidFill>
              <a:srgbClr val="009999"/>
            </a:solidFill>
          </a:ln>
        </p:spPr>
      </p:pic>
      <p:pic>
        <p:nvPicPr>
          <p:cNvPr id="3" name="Picture 2"/>
          <p:cNvPicPr>
            <a:picLocks noChangeAspect="1"/>
          </p:cNvPicPr>
          <p:nvPr/>
        </p:nvPicPr>
        <p:blipFill>
          <a:blip r:embed="rId3"/>
          <a:stretch>
            <a:fillRect/>
          </a:stretch>
        </p:blipFill>
        <p:spPr>
          <a:xfrm>
            <a:off x="6330462" y="522409"/>
            <a:ext cx="5401994" cy="3562350"/>
          </a:xfrm>
          <a:prstGeom prst="rect">
            <a:avLst/>
          </a:prstGeom>
          <a:ln w="28575">
            <a:solidFill>
              <a:srgbClr val="009999"/>
            </a:solidFill>
          </a:ln>
        </p:spPr>
      </p:pic>
      <p:sp>
        <p:nvSpPr>
          <p:cNvPr id="9" name="TextBox 8"/>
          <p:cNvSpPr txBox="1"/>
          <p:nvPr/>
        </p:nvSpPr>
        <p:spPr>
          <a:xfrm>
            <a:off x="1969478" y="4628271"/>
            <a:ext cx="8553156" cy="1477328"/>
          </a:xfrm>
          <a:prstGeom prst="rect">
            <a:avLst/>
          </a:prstGeom>
          <a:solidFill>
            <a:srgbClr val="33CCCC">
              <a:alpha val="15000"/>
            </a:srgbClr>
          </a:solidFill>
          <a:ln w="44450">
            <a:solidFill>
              <a:srgbClr val="009999"/>
            </a:solidFill>
          </a:ln>
        </p:spPr>
        <p:txBody>
          <a:bodyPr wrap="square" rtlCol="0">
            <a:spAutoFit/>
          </a:bodyPr>
          <a:lstStyle/>
          <a:p>
            <a:r>
              <a:rPr lang="en-US" dirty="0" smtClean="0"/>
              <a:t> </a:t>
            </a:r>
            <a:r>
              <a:rPr lang="en-US" dirty="0"/>
              <a:t>Combined </a:t>
            </a:r>
            <a:r>
              <a:rPr lang="en-US" dirty="0" smtClean="0"/>
              <a:t>relative risk </a:t>
            </a:r>
            <a:r>
              <a:rPr lang="en-US" dirty="0"/>
              <a:t>of maternal outcomes </a:t>
            </a:r>
            <a:r>
              <a:rPr lang="en-US" dirty="0" smtClean="0"/>
              <a:t>in MDI </a:t>
            </a:r>
            <a:r>
              <a:rPr lang="en-US" dirty="0"/>
              <a:t>versus </a:t>
            </a:r>
            <a:r>
              <a:rPr lang="en-US" dirty="0" smtClean="0"/>
              <a:t>CSII interventions</a:t>
            </a:r>
            <a:r>
              <a:rPr lang="en-US" dirty="0"/>
              <a:t> </a:t>
            </a:r>
            <a:r>
              <a:rPr lang="en-US" dirty="0" smtClean="0"/>
              <a:t>among </a:t>
            </a:r>
            <a:r>
              <a:rPr lang="en-US" dirty="0"/>
              <a:t>pregnant </a:t>
            </a:r>
            <a:r>
              <a:rPr lang="en-US" dirty="0" smtClean="0"/>
              <a:t>women with </a:t>
            </a:r>
            <a:r>
              <a:rPr lang="en-US" dirty="0"/>
              <a:t>preexisting type 1 diabetes</a:t>
            </a:r>
            <a:r>
              <a:rPr lang="en-US" dirty="0" smtClean="0"/>
              <a:t>.(</a:t>
            </a:r>
            <a:r>
              <a:rPr lang="en-US" dirty="0"/>
              <a:t>a) Combined </a:t>
            </a:r>
            <a:r>
              <a:rPr lang="en-US" dirty="0" smtClean="0"/>
              <a:t>relative risk </a:t>
            </a:r>
            <a:r>
              <a:rPr lang="en-US" dirty="0"/>
              <a:t>of cesarean delivery </a:t>
            </a:r>
            <a:r>
              <a:rPr lang="en-US" dirty="0" smtClean="0"/>
              <a:t>in MDI </a:t>
            </a:r>
            <a:r>
              <a:rPr lang="en-US" dirty="0"/>
              <a:t>versus CSII </a:t>
            </a:r>
            <a:r>
              <a:rPr lang="en-US" dirty="0" smtClean="0"/>
              <a:t>interventions among </a:t>
            </a:r>
            <a:r>
              <a:rPr lang="en-US" dirty="0"/>
              <a:t>pregnant </a:t>
            </a:r>
            <a:r>
              <a:rPr lang="en-US" dirty="0" smtClean="0"/>
              <a:t>women with </a:t>
            </a:r>
            <a:r>
              <a:rPr lang="en-US" dirty="0"/>
              <a:t>preexisting type 1 diabetes</a:t>
            </a:r>
            <a:r>
              <a:rPr lang="en-US" dirty="0" smtClean="0"/>
              <a:t>. (</a:t>
            </a:r>
            <a:r>
              <a:rPr lang="en-US" dirty="0"/>
              <a:t>b) Combined </a:t>
            </a:r>
            <a:r>
              <a:rPr lang="en-US" dirty="0" smtClean="0"/>
              <a:t>relative risk </a:t>
            </a:r>
            <a:r>
              <a:rPr lang="en-US" dirty="0"/>
              <a:t>of severe maternal </a:t>
            </a:r>
            <a:r>
              <a:rPr lang="en-US" dirty="0" smtClean="0"/>
              <a:t>hypoglycemia in </a:t>
            </a:r>
            <a:r>
              <a:rPr lang="en-US" dirty="0"/>
              <a:t>MDI versus </a:t>
            </a:r>
            <a:r>
              <a:rPr lang="en-US" dirty="0" smtClean="0"/>
              <a:t>CSII interventions </a:t>
            </a:r>
            <a:r>
              <a:rPr lang="en-US" dirty="0"/>
              <a:t>among </a:t>
            </a:r>
            <a:r>
              <a:rPr lang="en-US" dirty="0" smtClean="0"/>
              <a:t>pregnant women </a:t>
            </a:r>
            <a:r>
              <a:rPr lang="en-US" dirty="0"/>
              <a:t>with preexisting </a:t>
            </a:r>
            <a:r>
              <a:rPr lang="en-US" dirty="0" smtClean="0"/>
              <a:t>type 1 </a:t>
            </a:r>
            <a:r>
              <a:rPr lang="en-US" dirty="0"/>
              <a:t>diabetes. </a:t>
            </a:r>
          </a:p>
        </p:txBody>
      </p:sp>
      <p:sp>
        <p:nvSpPr>
          <p:cNvPr id="10" name="Rounded Rectangle 9"/>
          <p:cNvSpPr/>
          <p:nvPr/>
        </p:nvSpPr>
        <p:spPr>
          <a:xfrm>
            <a:off x="6330462" y="2912012"/>
            <a:ext cx="1519310" cy="281354"/>
          </a:xfrm>
          <a:prstGeom prst="roundRect">
            <a:avLst/>
          </a:prstGeom>
          <a:solidFill>
            <a:srgbClr val="00999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61023" y="3080825"/>
            <a:ext cx="1408455" cy="281353"/>
          </a:xfrm>
          <a:prstGeom prst="roundRect">
            <a:avLst/>
          </a:prstGeom>
          <a:solidFill>
            <a:srgbClr val="0099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346917" y="3798277"/>
            <a:ext cx="1055077" cy="286482"/>
          </a:xfrm>
          <a:prstGeom prst="roundRect">
            <a:avLst/>
          </a:prstGeom>
          <a:solidFill>
            <a:srgbClr val="009999">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495692" y="3643532"/>
            <a:ext cx="1716259" cy="281354"/>
          </a:xfrm>
          <a:prstGeom prst="roundRect">
            <a:avLst/>
          </a:prstGeom>
          <a:solidFill>
            <a:srgbClr val="0099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2070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4632" y="537136"/>
            <a:ext cx="5465153" cy="3669104"/>
          </a:xfrm>
          <a:prstGeom prst="rect">
            <a:avLst/>
          </a:prstGeom>
          <a:ln w="22225">
            <a:solidFill>
              <a:schemeClr val="accent1">
                <a:shade val="50000"/>
              </a:schemeClr>
            </a:solidFill>
          </a:ln>
        </p:spPr>
      </p:pic>
      <p:pic>
        <p:nvPicPr>
          <p:cNvPr id="3" name="Picture 2"/>
          <p:cNvPicPr>
            <a:picLocks noChangeAspect="1"/>
          </p:cNvPicPr>
          <p:nvPr/>
        </p:nvPicPr>
        <p:blipFill>
          <a:blip r:embed="rId3"/>
          <a:stretch>
            <a:fillRect/>
          </a:stretch>
        </p:blipFill>
        <p:spPr>
          <a:xfrm>
            <a:off x="6710289" y="537136"/>
            <a:ext cx="5047297" cy="3669104"/>
          </a:xfrm>
          <a:prstGeom prst="rect">
            <a:avLst/>
          </a:prstGeom>
          <a:ln w="28575">
            <a:solidFill>
              <a:schemeClr val="accent1">
                <a:shade val="50000"/>
              </a:schemeClr>
            </a:solidFill>
          </a:ln>
        </p:spPr>
      </p:pic>
      <p:sp>
        <p:nvSpPr>
          <p:cNvPr id="4" name="Rounded Rectangle 3"/>
          <p:cNvSpPr/>
          <p:nvPr/>
        </p:nvSpPr>
        <p:spPr>
          <a:xfrm>
            <a:off x="6893169" y="3207434"/>
            <a:ext cx="1913206" cy="239151"/>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14400" y="3207434"/>
            <a:ext cx="1814732" cy="239151"/>
          </a:xfrm>
          <a:prstGeom prst="round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389120" y="3896751"/>
            <a:ext cx="1280160" cy="211015"/>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31791" y="3896751"/>
            <a:ext cx="872197" cy="211015"/>
          </a:xfrm>
          <a:prstGeom prst="round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95754" y="4628271"/>
            <a:ext cx="10142806" cy="1786597"/>
          </a:xfrm>
          <a:prstGeom prst="rect">
            <a:avLst/>
          </a:prstGeom>
          <a:solidFill>
            <a:schemeClr val="accent1">
              <a:lumMod val="60000"/>
              <a:lumOff val="40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Combined </a:t>
            </a:r>
            <a:r>
              <a:rPr lang="en-US" dirty="0" smtClean="0">
                <a:solidFill>
                  <a:schemeClr val="tx1"/>
                </a:solidFill>
              </a:rPr>
              <a:t>relative risk </a:t>
            </a:r>
            <a:r>
              <a:rPr lang="en-US" dirty="0">
                <a:solidFill>
                  <a:schemeClr val="tx1"/>
                </a:solidFill>
              </a:rPr>
              <a:t>of neonatal outcomes </a:t>
            </a:r>
            <a:r>
              <a:rPr lang="en-US" dirty="0" smtClean="0">
                <a:solidFill>
                  <a:schemeClr val="tx1"/>
                </a:solidFill>
              </a:rPr>
              <a:t>in MDI </a:t>
            </a:r>
            <a:r>
              <a:rPr lang="en-US" dirty="0">
                <a:solidFill>
                  <a:schemeClr val="tx1"/>
                </a:solidFill>
              </a:rPr>
              <a:t>versus CSII </a:t>
            </a:r>
            <a:r>
              <a:rPr lang="en-US" dirty="0" smtClean="0">
                <a:solidFill>
                  <a:schemeClr val="tx1"/>
                </a:solidFill>
              </a:rPr>
              <a:t>interventions among </a:t>
            </a:r>
            <a:r>
              <a:rPr lang="en-US" dirty="0">
                <a:solidFill>
                  <a:schemeClr val="tx1"/>
                </a:solidFill>
              </a:rPr>
              <a:t>pregnant </a:t>
            </a:r>
            <a:r>
              <a:rPr lang="en-US" dirty="0" smtClean="0">
                <a:solidFill>
                  <a:schemeClr val="tx1"/>
                </a:solidFill>
              </a:rPr>
              <a:t>women with </a:t>
            </a:r>
            <a:r>
              <a:rPr lang="en-US" dirty="0">
                <a:solidFill>
                  <a:schemeClr val="tx1"/>
                </a:solidFill>
              </a:rPr>
              <a:t>preexisting type 1 diabetes</a:t>
            </a:r>
            <a:r>
              <a:rPr lang="en-US" dirty="0" smtClean="0">
                <a:solidFill>
                  <a:schemeClr val="tx1"/>
                </a:solidFill>
              </a:rPr>
              <a:t>. (</a:t>
            </a:r>
            <a:r>
              <a:rPr lang="en-US" dirty="0">
                <a:solidFill>
                  <a:schemeClr val="tx1"/>
                </a:solidFill>
              </a:rPr>
              <a:t>a) Combined </a:t>
            </a:r>
            <a:r>
              <a:rPr lang="en-US" dirty="0" smtClean="0">
                <a:solidFill>
                  <a:schemeClr val="tx1"/>
                </a:solidFill>
              </a:rPr>
              <a:t>relative risk </a:t>
            </a:r>
            <a:r>
              <a:rPr lang="en-US" dirty="0">
                <a:solidFill>
                  <a:schemeClr val="tx1"/>
                </a:solidFill>
              </a:rPr>
              <a:t>of neonatal </a:t>
            </a:r>
            <a:r>
              <a:rPr lang="en-US" dirty="0" smtClean="0">
                <a:solidFill>
                  <a:schemeClr val="tx1"/>
                </a:solidFill>
              </a:rPr>
              <a:t>hypoglycemia comparing </a:t>
            </a:r>
            <a:r>
              <a:rPr lang="en-US" dirty="0">
                <a:solidFill>
                  <a:schemeClr val="tx1"/>
                </a:solidFill>
              </a:rPr>
              <a:t>CSII </a:t>
            </a:r>
            <a:r>
              <a:rPr lang="en-US" dirty="0" smtClean="0">
                <a:solidFill>
                  <a:schemeClr val="tx1"/>
                </a:solidFill>
              </a:rPr>
              <a:t>with MDI </a:t>
            </a:r>
            <a:r>
              <a:rPr lang="en-US" dirty="0">
                <a:solidFill>
                  <a:schemeClr val="tx1"/>
                </a:solidFill>
              </a:rPr>
              <a:t>among pregnant </a:t>
            </a:r>
            <a:r>
              <a:rPr lang="en-US" dirty="0" smtClean="0">
                <a:solidFill>
                  <a:schemeClr val="tx1"/>
                </a:solidFill>
              </a:rPr>
              <a:t>women with </a:t>
            </a:r>
            <a:r>
              <a:rPr lang="en-US" dirty="0">
                <a:solidFill>
                  <a:schemeClr val="tx1"/>
                </a:solidFill>
              </a:rPr>
              <a:t>preexisting diabetes. (</a:t>
            </a:r>
            <a:r>
              <a:rPr lang="en-US" dirty="0" smtClean="0">
                <a:solidFill>
                  <a:schemeClr val="tx1"/>
                </a:solidFill>
              </a:rPr>
              <a:t>b) Combined </a:t>
            </a:r>
            <a:r>
              <a:rPr lang="en-US" dirty="0">
                <a:solidFill>
                  <a:schemeClr val="tx1"/>
                </a:solidFill>
              </a:rPr>
              <a:t>mean </a:t>
            </a:r>
            <a:r>
              <a:rPr lang="en-US" dirty="0" err="1" smtClean="0">
                <a:solidFill>
                  <a:schemeClr val="tx1"/>
                </a:solidFill>
              </a:rPr>
              <a:t>betweengroup</a:t>
            </a:r>
            <a:r>
              <a:rPr lang="en-US" dirty="0">
                <a:solidFill>
                  <a:schemeClr val="tx1"/>
                </a:solidFill>
              </a:rPr>
              <a:t> </a:t>
            </a:r>
            <a:r>
              <a:rPr lang="en-US" dirty="0" smtClean="0">
                <a:solidFill>
                  <a:schemeClr val="tx1"/>
                </a:solidFill>
              </a:rPr>
              <a:t>difference between MDI </a:t>
            </a:r>
            <a:r>
              <a:rPr lang="en-US" dirty="0">
                <a:solidFill>
                  <a:schemeClr val="tx1"/>
                </a:solidFill>
              </a:rPr>
              <a:t>and CSII in birth </a:t>
            </a:r>
            <a:r>
              <a:rPr lang="en-US" dirty="0" smtClean="0">
                <a:solidFill>
                  <a:schemeClr val="tx1"/>
                </a:solidFill>
              </a:rPr>
              <a:t>weight among </a:t>
            </a:r>
            <a:r>
              <a:rPr lang="en-US" dirty="0">
                <a:solidFill>
                  <a:schemeClr val="tx1"/>
                </a:solidFill>
              </a:rPr>
              <a:t>infants born to </a:t>
            </a:r>
            <a:r>
              <a:rPr lang="en-US" dirty="0" smtClean="0">
                <a:solidFill>
                  <a:schemeClr val="tx1"/>
                </a:solidFill>
              </a:rPr>
              <a:t>women with </a:t>
            </a:r>
            <a:r>
              <a:rPr lang="en-US" dirty="0">
                <a:solidFill>
                  <a:schemeClr val="tx1"/>
                </a:solidFill>
              </a:rPr>
              <a:t>preexisting type </a:t>
            </a:r>
            <a:r>
              <a:rPr lang="en-US" dirty="0" smtClean="0">
                <a:solidFill>
                  <a:schemeClr val="tx1"/>
                </a:solidFill>
              </a:rPr>
              <a:t>1 diabetes</a:t>
            </a:r>
            <a:r>
              <a:rPr lang="en-US" dirty="0">
                <a:solidFill>
                  <a:schemeClr val="tx1"/>
                </a:solidFill>
              </a:rPr>
              <a:t>.</a:t>
            </a:r>
          </a:p>
        </p:txBody>
      </p:sp>
    </p:spTree>
    <p:extLst>
      <p:ext uri="{BB962C8B-B14F-4D97-AF65-F5344CB8AC3E}">
        <p14:creationId xmlns:p14="http://schemas.microsoft.com/office/powerpoint/2010/main" val="7789986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3377" y="404226"/>
            <a:ext cx="6005220" cy="4280316"/>
          </a:xfrm>
          <a:prstGeom prst="rect">
            <a:avLst/>
          </a:prstGeom>
          <a:ln w="41275">
            <a:solidFill>
              <a:srgbClr val="FF5050"/>
            </a:solidFill>
          </a:ln>
        </p:spPr>
      </p:pic>
      <p:pic>
        <p:nvPicPr>
          <p:cNvPr id="3" name="Picture 2"/>
          <p:cNvPicPr>
            <a:picLocks noChangeAspect="1"/>
          </p:cNvPicPr>
          <p:nvPr/>
        </p:nvPicPr>
        <p:blipFill>
          <a:blip r:embed="rId3"/>
          <a:stretch>
            <a:fillRect/>
          </a:stretch>
        </p:blipFill>
        <p:spPr>
          <a:xfrm>
            <a:off x="6485206" y="404226"/>
            <a:ext cx="5453575" cy="4280316"/>
          </a:xfrm>
          <a:prstGeom prst="rect">
            <a:avLst/>
          </a:prstGeom>
          <a:ln w="38100">
            <a:solidFill>
              <a:srgbClr val="FF5050"/>
            </a:solidFill>
          </a:ln>
        </p:spPr>
      </p:pic>
      <p:sp>
        <p:nvSpPr>
          <p:cNvPr id="4" name="Rounded Rectangle 3"/>
          <p:cNvSpPr/>
          <p:nvPr/>
        </p:nvSpPr>
        <p:spPr>
          <a:xfrm>
            <a:off x="4375053" y="2333369"/>
            <a:ext cx="970671" cy="211015"/>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45588" y="1559645"/>
            <a:ext cx="1547446" cy="281354"/>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318782" y="4411871"/>
            <a:ext cx="1083212" cy="272671"/>
          </a:xfrm>
          <a:prstGeom prst="round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45588" y="3559126"/>
            <a:ext cx="1547446" cy="281354"/>
          </a:xfrm>
          <a:prstGeom prst="round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47914" y="3277772"/>
            <a:ext cx="1645920" cy="281354"/>
          </a:xfrm>
          <a:prstGeom prst="round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016198" y="4065563"/>
            <a:ext cx="984738" cy="239151"/>
          </a:xfrm>
          <a:prstGeom prst="roundRect">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234" y="5022166"/>
            <a:ext cx="11474547" cy="1589649"/>
          </a:xfrm>
          <a:prstGeom prst="rect">
            <a:avLst/>
          </a:prstGeom>
          <a:solidFill>
            <a:srgbClr val="FF0000">
              <a:alpha val="26000"/>
            </a:srgbClr>
          </a:solidFill>
          <a:ln w="412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 Combined </a:t>
            </a:r>
            <a:r>
              <a:rPr lang="en-US" dirty="0" smtClean="0">
                <a:solidFill>
                  <a:schemeClr val="tx1"/>
                </a:solidFill>
              </a:rPr>
              <a:t>relative risk </a:t>
            </a:r>
            <a:r>
              <a:rPr lang="en-US" dirty="0">
                <a:solidFill>
                  <a:schemeClr val="tx1"/>
                </a:solidFill>
              </a:rPr>
              <a:t>of major </a:t>
            </a:r>
            <a:r>
              <a:rPr lang="en-US" dirty="0" smtClean="0">
                <a:solidFill>
                  <a:schemeClr val="tx1"/>
                </a:solidFill>
              </a:rPr>
              <a:t>congenital anomalies </a:t>
            </a:r>
            <a:r>
              <a:rPr lang="en-US" dirty="0">
                <a:solidFill>
                  <a:schemeClr val="tx1"/>
                </a:solidFill>
              </a:rPr>
              <a:t>in MDI </a:t>
            </a:r>
            <a:r>
              <a:rPr lang="en-US" dirty="0" smtClean="0">
                <a:solidFill>
                  <a:schemeClr val="tx1"/>
                </a:solidFill>
              </a:rPr>
              <a:t>versus CSII </a:t>
            </a:r>
            <a:r>
              <a:rPr lang="en-US" dirty="0">
                <a:solidFill>
                  <a:schemeClr val="tx1"/>
                </a:solidFill>
              </a:rPr>
              <a:t>interventions </a:t>
            </a:r>
            <a:r>
              <a:rPr lang="en-US" dirty="0" smtClean="0">
                <a:solidFill>
                  <a:schemeClr val="tx1"/>
                </a:solidFill>
              </a:rPr>
              <a:t>among infants </a:t>
            </a:r>
            <a:r>
              <a:rPr lang="en-US" dirty="0">
                <a:solidFill>
                  <a:schemeClr val="tx1"/>
                </a:solidFill>
              </a:rPr>
              <a:t>born to women </a:t>
            </a:r>
            <a:r>
              <a:rPr lang="en-US" dirty="0" smtClean="0">
                <a:solidFill>
                  <a:schemeClr val="tx1"/>
                </a:solidFill>
              </a:rPr>
              <a:t>with preexisting </a:t>
            </a:r>
            <a:r>
              <a:rPr lang="en-US" dirty="0">
                <a:solidFill>
                  <a:schemeClr val="tx1"/>
                </a:solidFill>
              </a:rPr>
              <a:t>type 1 diabetes</a:t>
            </a:r>
            <a:r>
              <a:rPr lang="en-US" dirty="0" smtClean="0">
                <a:solidFill>
                  <a:schemeClr val="tx1"/>
                </a:solidFill>
              </a:rPr>
              <a:t>. (</a:t>
            </a:r>
            <a:r>
              <a:rPr lang="en-US" dirty="0">
                <a:solidFill>
                  <a:schemeClr val="tx1"/>
                </a:solidFill>
              </a:rPr>
              <a:t>d). Combined relative </a:t>
            </a:r>
            <a:r>
              <a:rPr lang="en-US" dirty="0" smtClean="0">
                <a:solidFill>
                  <a:schemeClr val="tx1"/>
                </a:solidFill>
              </a:rPr>
              <a:t>risk of </a:t>
            </a:r>
            <a:r>
              <a:rPr lang="en-US" dirty="0">
                <a:solidFill>
                  <a:schemeClr val="tx1"/>
                </a:solidFill>
              </a:rPr>
              <a:t>neonatal intensive </a:t>
            </a:r>
            <a:r>
              <a:rPr lang="en-US" dirty="0" smtClean="0">
                <a:solidFill>
                  <a:schemeClr val="tx1"/>
                </a:solidFill>
              </a:rPr>
              <a:t>care unit </a:t>
            </a:r>
            <a:r>
              <a:rPr lang="en-US" dirty="0">
                <a:solidFill>
                  <a:schemeClr val="tx1"/>
                </a:solidFill>
              </a:rPr>
              <a:t>admission in MDI </a:t>
            </a:r>
            <a:r>
              <a:rPr lang="en-US" dirty="0" smtClean="0">
                <a:solidFill>
                  <a:schemeClr val="tx1"/>
                </a:solidFill>
              </a:rPr>
              <a:t>versus CSII </a:t>
            </a:r>
            <a:r>
              <a:rPr lang="en-US" dirty="0">
                <a:solidFill>
                  <a:schemeClr val="tx1"/>
                </a:solidFill>
              </a:rPr>
              <a:t>interventions </a:t>
            </a:r>
            <a:r>
              <a:rPr lang="en-US" dirty="0" smtClean="0">
                <a:solidFill>
                  <a:schemeClr val="tx1"/>
                </a:solidFill>
              </a:rPr>
              <a:t>among infants </a:t>
            </a:r>
            <a:r>
              <a:rPr lang="en-US" dirty="0">
                <a:solidFill>
                  <a:schemeClr val="tx1"/>
                </a:solidFill>
              </a:rPr>
              <a:t>born to women </a:t>
            </a:r>
            <a:r>
              <a:rPr lang="en-US" dirty="0" smtClean="0">
                <a:solidFill>
                  <a:schemeClr val="tx1"/>
                </a:solidFill>
              </a:rPr>
              <a:t>with preexisting </a:t>
            </a:r>
            <a:r>
              <a:rPr lang="en-US" dirty="0">
                <a:solidFill>
                  <a:schemeClr val="tx1"/>
                </a:solidFill>
              </a:rPr>
              <a:t>type 1 diabetes</a:t>
            </a:r>
            <a:r>
              <a:rPr lang="en-US" dirty="0" smtClean="0">
                <a:solidFill>
                  <a:schemeClr val="tx1"/>
                </a:solidFill>
              </a:rPr>
              <a:t>. (</a:t>
            </a:r>
            <a:r>
              <a:rPr lang="en-US" dirty="0">
                <a:solidFill>
                  <a:schemeClr val="tx1"/>
                </a:solidFill>
              </a:rPr>
              <a:t>e) Combined relative risk </a:t>
            </a:r>
            <a:r>
              <a:rPr lang="en-US" dirty="0" smtClean="0">
                <a:solidFill>
                  <a:schemeClr val="tx1"/>
                </a:solidFill>
              </a:rPr>
              <a:t>of preterm </a:t>
            </a:r>
            <a:r>
              <a:rPr lang="en-US" dirty="0">
                <a:solidFill>
                  <a:schemeClr val="tx1"/>
                </a:solidFill>
              </a:rPr>
              <a:t>delivery in </a:t>
            </a:r>
            <a:r>
              <a:rPr lang="en-US" dirty="0" smtClean="0">
                <a:solidFill>
                  <a:schemeClr val="tx1"/>
                </a:solidFill>
              </a:rPr>
              <a:t>MDI versus </a:t>
            </a:r>
            <a:r>
              <a:rPr lang="en-US" dirty="0">
                <a:solidFill>
                  <a:schemeClr val="tx1"/>
                </a:solidFill>
              </a:rPr>
              <a:t>CSII </a:t>
            </a:r>
            <a:r>
              <a:rPr lang="en-US" dirty="0" smtClean="0">
                <a:solidFill>
                  <a:schemeClr val="tx1"/>
                </a:solidFill>
              </a:rPr>
              <a:t>interventions among </a:t>
            </a:r>
            <a:r>
              <a:rPr lang="en-US" dirty="0">
                <a:solidFill>
                  <a:schemeClr val="tx1"/>
                </a:solidFill>
              </a:rPr>
              <a:t>pregnant women </a:t>
            </a:r>
            <a:r>
              <a:rPr lang="en-US" dirty="0" smtClean="0">
                <a:solidFill>
                  <a:schemeClr val="tx1"/>
                </a:solidFill>
              </a:rPr>
              <a:t>with preexisting </a:t>
            </a:r>
            <a:r>
              <a:rPr lang="en-US" dirty="0">
                <a:solidFill>
                  <a:schemeClr val="tx1"/>
                </a:solidFill>
              </a:rPr>
              <a:t>type 1 diabetes.</a:t>
            </a:r>
          </a:p>
        </p:txBody>
      </p:sp>
    </p:spTree>
    <p:extLst>
      <p:ext uri="{BB962C8B-B14F-4D97-AF65-F5344CB8AC3E}">
        <p14:creationId xmlns:p14="http://schemas.microsoft.com/office/powerpoint/2010/main" val="8524190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rot="685774">
            <a:off x="428580" y="796868"/>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683060" y="1800665"/>
            <a:ext cx="9092793" cy="348878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u="sng" dirty="0" smtClean="0">
                <a:solidFill>
                  <a:srgbClr val="FFFF00"/>
                </a:solidFill>
              </a:rPr>
              <a:t>Conclusion</a:t>
            </a:r>
          </a:p>
          <a:p>
            <a:endParaRPr lang="en-US" sz="2800" dirty="0" smtClean="0">
              <a:solidFill>
                <a:srgbClr val="FFFF00"/>
              </a:solidFill>
            </a:endParaRPr>
          </a:p>
          <a:p>
            <a:r>
              <a:rPr lang="en-US" sz="2400" dirty="0" smtClean="0">
                <a:latin typeface="Aparajita" panose="020B0604020202020204" pitchFamily="34" charset="0"/>
                <a:cs typeface="Aparajita" panose="020B0604020202020204" pitchFamily="34" charset="0"/>
              </a:rPr>
              <a:t>similar improvements in HbA1c with CSII and MDI during pregnancy, but evidence was insufficient to rule out possible important differences between CSII and MDI for maternal and fetal outcomes.</a:t>
            </a:r>
            <a:endParaRPr lang="en-US" sz="24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2877948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478302"/>
            <a:ext cx="10515600" cy="759656"/>
          </a:xfrm>
          <a:solidFill>
            <a:srgbClr val="33CCCC"/>
          </a:solidFill>
        </p:spPr>
        <p:txBody>
          <a:bodyPr>
            <a:normAutofit/>
          </a:bodyPr>
          <a:lstStyle/>
          <a:p>
            <a:r>
              <a:rPr lang="en-US" sz="4000" b="1" i="1" dirty="0" smtClean="0">
                <a:solidFill>
                  <a:schemeClr val="bg1"/>
                </a:solidFill>
              </a:rPr>
              <a:t>Agenda</a:t>
            </a:r>
            <a:endParaRPr lang="en-US" sz="4000" b="1" i="1" dirty="0">
              <a:solidFill>
                <a:schemeClr val="bg1"/>
              </a:solidFill>
            </a:endParaRPr>
          </a:p>
        </p:txBody>
      </p:sp>
      <p:sp>
        <p:nvSpPr>
          <p:cNvPr id="3" name="Content Placeholder 2"/>
          <p:cNvSpPr>
            <a:spLocks noGrp="1"/>
          </p:cNvSpPr>
          <p:nvPr>
            <p:ph idx="1"/>
          </p:nvPr>
        </p:nvSpPr>
        <p:spPr>
          <a:xfrm>
            <a:off x="838200" y="1533379"/>
            <a:ext cx="10515600" cy="4797083"/>
          </a:xfrm>
        </p:spPr>
        <p:txBody>
          <a:bodyPr>
            <a:normAutofit/>
          </a:bodyPr>
          <a:lstStyle/>
          <a:p>
            <a:pPr marL="0" indent="0">
              <a:buNone/>
            </a:pPr>
            <a:endParaRPr lang="en-US" dirty="0" smtClean="0"/>
          </a:p>
          <a:p>
            <a:r>
              <a:rPr lang="en-US" dirty="0" smtClean="0"/>
              <a:t> </a:t>
            </a:r>
            <a:r>
              <a:rPr lang="en-US" b="1" dirty="0" smtClean="0"/>
              <a:t>Introduction </a:t>
            </a:r>
          </a:p>
          <a:p>
            <a:r>
              <a:rPr lang="en-US" b="1" dirty="0" smtClean="0"/>
              <a:t>Cares (Preconception/during pregnancy/ post partum)</a:t>
            </a:r>
          </a:p>
          <a:p>
            <a:r>
              <a:rPr lang="en-US" b="1" dirty="0" smtClean="0"/>
              <a:t>Insulin</a:t>
            </a:r>
          </a:p>
          <a:p>
            <a:r>
              <a:rPr lang="en-US" b="1" dirty="0" smtClean="0">
                <a:solidFill>
                  <a:srgbClr val="33CCCC"/>
                </a:solidFill>
              </a:rPr>
              <a:t>Metformin</a:t>
            </a:r>
          </a:p>
          <a:p>
            <a:r>
              <a:rPr lang="en-US" b="1" dirty="0" smtClean="0"/>
              <a:t>Glyburide</a:t>
            </a:r>
          </a:p>
          <a:p>
            <a:r>
              <a:rPr lang="en-US" b="1" dirty="0" smtClean="0"/>
              <a:t>Glyburide versus metformin</a:t>
            </a:r>
          </a:p>
          <a:p>
            <a:r>
              <a:rPr lang="en-US" b="1" dirty="0" smtClean="0"/>
              <a:t>Alternate oral agents</a:t>
            </a:r>
          </a:p>
          <a:p>
            <a:r>
              <a:rPr lang="en-US" b="1" dirty="0" smtClean="0"/>
              <a:t>Conclusions</a:t>
            </a:r>
          </a:p>
          <a:p>
            <a:endParaRPr lang="en-US" b="1" dirty="0" smtClean="0"/>
          </a:p>
          <a:p>
            <a:endParaRPr lang="en-US" b="1" dirty="0" smtClean="0"/>
          </a:p>
          <a:p>
            <a:endParaRPr lang="en-US" b="1" dirty="0" smtClean="0"/>
          </a:p>
          <a:p>
            <a:endParaRPr lang="en-US" dirty="0" smtClean="0"/>
          </a:p>
          <a:p>
            <a:pPr algn="ctr"/>
            <a:endParaRPr lang="en-US" b="1" dirty="0" smtClean="0"/>
          </a:p>
          <a:p>
            <a:endParaRPr lang="en-US" dirty="0"/>
          </a:p>
        </p:txBody>
      </p:sp>
    </p:spTree>
    <p:extLst>
      <p:ext uri="{BB962C8B-B14F-4D97-AF65-F5344CB8AC3E}">
        <p14:creationId xmlns:p14="http://schemas.microsoft.com/office/powerpoint/2010/main" val="6746437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0506" y="379828"/>
            <a:ext cx="11226018" cy="6091310"/>
          </a:xfrm>
          <a:prstGeom prst="rect">
            <a:avLst/>
          </a:prstGeom>
        </p:spPr>
      </p:pic>
    </p:spTree>
    <p:extLst>
      <p:ext uri="{BB962C8B-B14F-4D97-AF65-F5344CB8AC3E}">
        <p14:creationId xmlns:p14="http://schemas.microsoft.com/office/powerpoint/2010/main" val="23563805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7447" y="436098"/>
            <a:ext cx="9172136" cy="3418450"/>
          </a:xfrm>
          <a:prstGeom prst="rect">
            <a:avLst/>
          </a:prstGeom>
        </p:spPr>
      </p:pic>
      <p:cxnSp>
        <p:nvCxnSpPr>
          <p:cNvPr id="5" name="Straight Connector 4"/>
          <p:cNvCxnSpPr/>
          <p:nvPr/>
        </p:nvCxnSpPr>
        <p:spPr>
          <a:xfrm>
            <a:off x="1702191" y="3854548"/>
            <a:ext cx="10832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097279" y="4149969"/>
            <a:ext cx="10255349" cy="2278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smtClean="0"/>
              <a:t>16 study (n </a:t>
            </a:r>
            <a:r>
              <a:rPr lang="en-US" dirty="0"/>
              <a:t>= </a:t>
            </a:r>
            <a:r>
              <a:rPr lang="en-US" dirty="0" smtClean="0"/>
              <a:t>2165)</a:t>
            </a:r>
          </a:p>
          <a:p>
            <a:pPr marL="285750" indent="-285750">
              <a:buFont typeface="Wingdings" panose="05000000000000000000" pitchFamily="2" charset="2"/>
              <a:buChar char="§"/>
            </a:pPr>
            <a:r>
              <a:rPr lang="en-US" dirty="0" smtClean="0"/>
              <a:t>Eligible </a:t>
            </a:r>
            <a:r>
              <a:rPr lang="en-US" dirty="0"/>
              <a:t>studies were randomized control trials (RCTs) or follow-up of </a:t>
            </a:r>
            <a:r>
              <a:rPr lang="en-US" dirty="0" smtClean="0"/>
              <a:t>an RCT </a:t>
            </a:r>
            <a:r>
              <a:rPr lang="en-US" dirty="0"/>
              <a:t>that</a:t>
            </a:r>
            <a:r>
              <a:rPr lang="en-US" dirty="0" smtClean="0"/>
              <a:t>:</a:t>
            </a:r>
          </a:p>
          <a:p>
            <a:pPr marL="742950" lvl="1" indent="-285750">
              <a:buFont typeface="Wingdings" panose="05000000000000000000" pitchFamily="2" charset="2"/>
              <a:buChar char="§"/>
            </a:pPr>
            <a:r>
              <a:rPr lang="en-US" dirty="0" smtClean="0"/>
              <a:t> </a:t>
            </a:r>
            <a:r>
              <a:rPr lang="en-US" dirty="0"/>
              <a:t>(1) compared metformin with insulin in pregnancy in women with gestational diabetes mellitus or Type </a:t>
            </a:r>
            <a:r>
              <a:rPr lang="en-US" dirty="0" smtClean="0"/>
              <a:t>2 diabetes</a:t>
            </a:r>
            <a:r>
              <a:rPr lang="en-US" dirty="0"/>
              <a:t>; </a:t>
            </a:r>
            <a:r>
              <a:rPr lang="en-US" dirty="0" smtClean="0"/>
              <a:t>and</a:t>
            </a:r>
          </a:p>
          <a:p>
            <a:pPr marL="742950" lvl="1" indent="-285750">
              <a:buFont typeface="Wingdings" panose="05000000000000000000" pitchFamily="2" charset="2"/>
              <a:buChar char="§"/>
            </a:pPr>
            <a:r>
              <a:rPr lang="en-US" dirty="0" smtClean="0"/>
              <a:t> </a:t>
            </a:r>
            <a:r>
              <a:rPr lang="en-US" dirty="0"/>
              <a:t>(2) reported maternal or fetal outcomes of interest</a:t>
            </a:r>
            <a:endParaRPr lang="en-US" dirty="0" smtClean="0"/>
          </a:p>
          <a:p>
            <a:pPr marL="285750" indent="-285750">
              <a:buFont typeface="Wingdings" panose="05000000000000000000" pitchFamily="2" charset="2"/>
              <a:buChar char="§"/>
            </a:pPr>
            <a:endParaRPr lang="en-US" dirty="0"/>
          </a:p>
        </p:txBody>
      </p:sp>
      <p:sp>
        <p:nvSpPr>
          <p:cNvPr id="2" name="Rounded Rectangle 1"/>
          <p:cNvSpPr/>
          <p:nvPr/>
        </p:nvSpPr>
        <p:spPr>
          <a:xfrm>
            <a:off x="1702191" y="3545058"/>
            <a:ext cx="1280160" cy="309490"/>
          </a:xfrm>
          <a:prstGeom prst="roundRect">
            <a:avLst/>
          </a:prstGeom>
          <a:solidFill>
            <a:srgbClr val="0070C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8396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1853" y="196948"/>
            <a:ext cx="8890781" cy="6400799"/>
          </a:xfrm>
          <a:prstGeom prst="rect">
            <a:avLst/>
          </a:prstGeom>
        </p:spPr>
      </p:pic>
      <p:sp>
        <p:nvSpPr>
          <p:cNvPr id="3" name="Rounded Rectangle 2"/>
          <p:cNvSpPr/>
          <p:nvPr/>
        </p:nvSpPr>
        <p:spPr>
          <a:xfrm>
            <a:off x="1983545" y="3249637"/>
            <a:ext cx="1575581" cy="281354"/>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983545" y="3671668"/>
            <a:ext cx="1575581" cy="267286"/>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83545" y="4375052"/>
            <a:ext cx="1575581" cy="29542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517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472331" y="0"/>
            <a:ext cx="1559534" cy="393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696350" y="168813"/>
            <a:ext cx="11197884" cy="6548514"/>
          </a:xfrm>
          <a:prstGeom prst="rect">
            <a:avLst/>
          </a:prstGeom>
          <a:solidFill>
            <a:srgbClr val="D8D806"/>
          </a:solidFill>
        </p:spPr>
      </p:pic>
      <p:sp>
        <p:nvSpPr>
          <p:cNvPr id="3" name="Oval 2"/>
          <p:cNvSpPr/>
          <p:nvPr/>
        </p:nvSpPr>
        <p:spPr>
          <a:xfrm>
            <a:off x="5219114" y="-112547"/>
            <a:ext cx="2152357" cy="47831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u="sng" dirty="0" err="1" smtClean="0">
                <a:solidFill>
                  <a:schemeClr val="accent2">
                    <a:lumMod val="75000"/>
                  </a:schemeClr>
                </a:solidFill>
              </a:rPr>
              <a:t>pregestation</a:t>
            </a:r>
            <a:endParaRPr lang="en-US" b="1" i="1" u="sng" dirty="0">
              <a:solidFill>
                <a:schemeClr val="accent2">
                  <a:lumMod val="75000"/>
                </a:schemeClr>
              </a:solidFill>
            </a:endParaRPr>
          </a:p>
        </p:txBody>
      </p:sp>
      <p:sp>
        <p:nvSpPr>
          <p:cNvPr id="4" name="Rounded Rectangle 3"/>
          <p:cNvSpPr/>
          <p:nvPr/>
        </p:nvSpPr>
        <p:spPr>
          <a:xfrm>
            <a:off x="5219114" y="393895"/>
            <a:ext cx="2152357" cy="61897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Assess </a:t>
            </a:r>
          </a:p>
          <a:p>
            <a:pPr algn="ctr"/>
            <a:r>
              <a:rPr lang="en-US" dirty="0" smtClean="0">
                <a:solidFill>
                  <a:schemeClr val="tx1"/>
                </a:solidFill>
              </a:rPr>
              <a:t>Glucose control</a:t>
            </a:r>
            <a:endParaRPr lang="en-US" dirty="0">
              <a:solidFill>
                <a:schemeClr val="tx1"/>
              </a:solidFill>
            </a:endParaRPr>
          </a:p>
        </p:txBody>
      </p:sp>
      <p:sp>
        <p:nvSpPr>
          <p:cNvPr id="5" name="Rounded Rectangle 4"/>
          <p:cNvSpPr/>
          <p:nvPr/>
        </p:nvSpPr>
        <p:spPr>
          <a:xfrm>
            <a:off x="2616591" y="1012874"/>
            <a:ext cx="1280160" cy="59084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HbA1c&lt;7</a:t>
            </a:r>
            <a:endParaRPr lang="en-US" sz="2000" dirty="0">
              <a:solidFill>
                <a:schemeClr val="tx1"/>
              </a:solidFill>
            </a:endParaRPr>
          </a:p>
        </p:txBody>
      </p:sp>
      <p:sp>
        <p:nvSpPr>
          <p:cNvPr id="6" name="Rounded Rectangle 5"/>
          <p:cNvSpPr/>
          <p:nvPr/>
        </p:nvSpPr>
        <p:spPr>
          <a:xfrm>
            <a:off x="8806375" y="1012874"/>
            <a:ext cx="1237957" cy="59084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HbA1c</a:t>
            </a:r>
            <a:r>
              <a:rPr lang="en-US" sz="2000" dirty="0" smtClean="0">
                <a:solidFill>
                  <a:schemeClr val="tx1"/>
                </a:solidFill>
                <a:latin typeface="Franklin Gothic Book" panose="020B0503020102020204" pitchFamily="34" charset="0"/>
              </a:rPr>
              <a:t>≥7</a:t>
            </a:r>
            <a:endParaRPr lang="en-US" sz="2000" dirty="0">
              <a:solidFill>
                <a:schemeClr val="tx1"/>
              </a:solidFill>
            </a:endParaRPr>
          </a:p>
        </p:txBody>
      </p:sp>
      <p:sp>
        <p:nvSpPr>
          <p:cNvPr id="7" name="Rounded Rectangle 6"/>
          <p:cNvSpPr/>
          <p:nvPr/>
        </p:nvSpPr>
        <p:spPr>
          <a:xfrm>
            <a:off x="984738" y="1603718"/>
            <a:ext cx="1828800" cy="36576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hypoglycemia</a:t>
            </a:r>
            <a:endParaRPr lang="en-US" dirty="0">
              <a:solidFill>
                <a:schemeClr val="tx1"/>
              </a:solidFill>
            </a:endParaRPr>
          </a:p>
        </p:txBody>
      </p:sp>
      <p:sp>
        <p:nvSpPr>
          <p:cNvPr id="8" name="Rounded Rectangle 7"/>
          <p:cNvSpPr/>
          <p:nvPr/>
        </p:nvSpPr>
        <p:spPr>
          <a:xfrm>
            <a:off x="931985" y="2194566"/>
            <a:ext cx="2219178" cy="36575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 current treatment</a:t>
            </a:r>
            <a:endParaRPr lang="en-US" sz="1600" dirty="0">
              <a:solidFill>
                <a:schemeClr val="tx1"/>
              </a:solidFill>
            </a:endParaRPr>
          </a:p>
        </p:txBody>
      </p:sp>
      <p:sp>
        <p:nvSpPr>
          <p:cNvPr id="9" name="Rounded Rectangle 8"/>
          <p:cNvSpPr/>
          <p:nvPr/>
        </p:nvSpPr>
        <p:spPr>
          <a:xfrm>
            <a:off x="931985" y="2827606"/>
            <a:ext cx="2219178" cy="61898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Adj dose with advancing gestation</a:t>
            </a:r>
            <a:endParaRPr lang="en-US" dirty="0">
              <a:solidFill>
                <a:schemeClr val="tx1"/>
              </a:solidFill>
            </a:endParaRPr>
          </a:p>
        </p:txBody>
      </p:sp>
      <p:sp>
        <p:nvSpPr>
          <p:cNvPr id="10" name="Rounded Rectangle 9"/>
          <p:cNvSpPr/>
          <p:nvPr/>
        </p:nvSpPr>
        <p:spPr>
          <a:xfrm>
            <a:off x="931985" y="3727942"/>
            <a:ext cx="2219178" cy="6330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Target HbA1c&lt;6%</a:t>
            </a:r>
            <a:endParaRPr lang="en-US" dirty="0">
              <a:solidFill>
                <a:schemeClr val="tx1"/>
              </a:solidFill>
            </a:endParaRPr>
          </a:p>
        </p:txBody>
      </p:sp>
      <p:sp>
        <p:nvSpPr>
          <p:cNvPr id="11" name="Rounded Rectangle 10"/>
          <p:cNvSpPr/>
          <p:nvPr/>
        </p:nvSpPr>
        <p:spPr>
          <a:xfrm>
            <a:off x="3784209" y="1603718"/>
            <a:ext cx="2321169" cy="365760"/>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Recurrent hypoglycemia</a:t>
            </a:r>
            <a:endParaRPr lang="en-US" sz="1600" dirty="0">
              <a:solidFill>
                <a:schemeClr val="tx1"/>
              </a:solidFill>
            </a:endParaRPr>
          </a:p>
        </p:txBody>
      </p:sp>
      <p:sp>
        <p:nvSpPr>
          <p:cNvPr id="12" name="Rounded Rectangle 11"/>
          <p:cNvSpPr/>
          <p:nvPr/>
        </p:nvSpPr>
        <p:spPr>
          <a:xfrm>
            <a:off x="3784208" y="2194566"/>
            <a:ext cx="1688123" cy="365756"/>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Adj treatment</a:t>
            </a:r>
            <a:endParaRPr lang="en-US" dirty="0">
              <a:solidFill>
                <a:schemeClr val="tx1"/>
              </a:solidFill>
            </a:endParaRPr>
          </a:p>
        </p:txBody>
      </p:sp>
      <p:sp>
        <p:nvSpPr>
          <p:cNvPr id="13" name="Rounded Rectangle 12"/>
          <p:cNvSpPr/>
          <p:nvPr/>
        </p:nvSpPr>
        <p:spPr>
          <a:xfrm>
            <a:off x="3334043" y="2827606"/>
            <a:ext cx="2560320" cy="618982"/>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Increase G. monitoring frequency</a:t>
            </a:r>
            <a:endParaRPr lang="en-US" dirty="0">
              <a:solidFill>
                <a:schemeClr val="tx1"/>
              </a:solidFill>
            </a:endParaRPr>
          </a:p>
        </p:txBody>
      </p:sp>
      <p:sp>
        <p:nvSpPr>
          <p:cNvPr id="14" name="Rounded Rectangle 13"/>
          <p:cNvSpPr/>
          <p:nvPr/>
        </p:nvSpPr>
        <p:spPr>
          <a:xfrm>
            <a:off x="3784208" y="3727942"/>
            <a:ext cx="1688123" cy="633043"/>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Target HbA1c&lt;7%</a:t>
            </a:r>
            <a:endParaRPr lang="en-US" dirty="0">
              <a:solidFill>
                <a:schemeClr val="tx1"/>
              </a:solidFill>
            </a:endParaRPr>
          </a:p>
        </p:txBody>
      </p:sp>
      <p:sp>
        <p:nvSpPr>
          <p:cNvPr id="15" name="Rounded Rectangle 14"/>
          <p:cNvSpPr/>
          <p:nvPr/>
        </p:nvSpPr>
        <p:spPr>
          <a:xfrm>
            <a:off x="2926080" y="4684543"/>
            <a:ext cx="1434905" cy="633044"/>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Hypoglycemia resolved</a:t>
            </a:r>
            <a:endParaRPr lang="en-US" sz="1600" dirty="0">
              <a:solidFill>
                <a:schemeClr val="tx1"/>
              </a:solidFill>
            </a:endParaRPr>
          </a:p>
        </p:txBody>
      </p:sp>
      <p:sp>
        <p:nvSpPr>
          <p:cNvPr id="16" name="Rounded Rectangle 15"/>
          <p:cNvSpPr/>
          <p:nvPr/>
        </p:nvSpPr>
        <p:spPr>
          <a:xfrm>
            <a:off x="4487594" y="4684543"/>
            <a:ext cx="1181686" cy="633044"/>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Not resolved</a:t>
            </a:r>
            <a:endParaRPr lang="en-US" dirty="0">
              <a:solidFill>
                <a:schemeClr val="tx1"/>
              </a:solidFill>
            </a:endParaRPr>
          </a:p>
        </p:txBody>
      </p:sp>
      <p:sp>
        <p:nvSpPr>
          <p:cNvPr id="17" name="Rounded Rectangle 16"/>
          <p:cNvSpPr/>
          <p:nvPr/>
        </p:nvSpPr>
        <p:spPr>
          <a:xfrm>
            <a:off x="4360985" y="5472332"/>
            <a:ext cx="1477107" cy="407963"/>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Consider CGM</a:t>
            </a:r>
            <a:endParaRPr lang="en-US" sz="1600" dirty="0">
              <a:solidFill>
                <a:schemeClr val="tx1"/>
              </a:solidFill>
            </a:endParaRPr>
          </a:p>
        </p:txBody>
      </p:sp>
      <p:sp>
        <p:nvSpPr>
          <p:cNvPr id="18" name="Rounded Rectangle 17"/>
          <p:cNvSpPr/>
          <p:nvPr/>
        </p:nvSpPr>
        <p:spPr>
          <a:xfrm>
            <a:off x="4487594" y="6189785"/>
            <a:ext cx="1350498" cy="365757"/>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Consider CSII</a:t>
            </a:r>
            <a:endParaRPr lang="en-US" sz="1600" dirty="0">
              <a:solidFill>
                <a:schemeClr val="tx1"/>
              </a:solidFill>
            </a:endParaRPr>
          </a:p>
        </p:txBody>
      </p:sp>
      <p:sp>
        <p:nvSpPr>
          <p:cNvPr id="20" name="Rounded Rectangle 19"/>
          <p:cNvSpPr/>
          <p:nvPr/>
        </p:nvSpPr>
        <p:spPr>
          <a:xfrm>
            <a:off x="6597748" y="1603718"/>
            <a:ext cx="2307101" cy="478300"/>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Recurrent hypoglycemia</a:t>
            </a:r>
            <a:endParaRPr lang="en-US" sz="1600" dirty="0">
              <a:solidFill>
                <a:schemeClr val="bg1"/>
              </a:solidFill>
            </a:endParaRPr>
          </a:p>
        </p:txBody>
      </p:sp>
      <p:sp>
        <p:nvSpPr>
          <p:cNvPr id="21" name="Rounded Rectangle 20"/>
          <p:cNvSpPr/>
          <p:nvPr/>
        </p:nvSpPr>
        <p:spPr>
          <a:xfrm>
            <a:off x="7160455" y="2194566"/>
            <a:ext cx="1744394" cy="365756"/>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Adj</a:t>
            </a:r>
            <a:r>
              <a:rPr lang="en-US" dirty="0" smtClean="0">
                <a:solidFill>
                  <a:schemeClr val="bg1"/>
                </a:solidFill>
              </a:rPr>
              <a:t> treatment</a:t>
            </a:r>
            <a:endParaRPr lang="en-US" dirty="0">
              <a:solidFill>
                <a:schemeClr val="bg1"/>
              </a:solidFill>
            </a:endParaRPr>
          </a:p>
        </p:txBody>
      </p:sp>
      <p:sp>
        <p:nvSpPr>
          <p:cNvPr id="22" name="Rounded Rectangle 21"/>
          <p:cNvSpPr/>
          <p:nvPr/>
        </p:nvSpPr>
        <p:spPr>
          <a:xfrm>
            <a:off x="6428935" y="2827607"/>
            <a:ext cx="2475914" cy="618982"/>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Increase G. monitoring frequency</a:t>
            </a:r>
            <a:endParaRPr lang="en-US" dirty="0">
              <a:solidFill>
                <a:schemeClr val="bg1"/>
              </a:solidFill>
            </a:endParaRPr>
          </a:p>
        </p:txBody>
      </p:sp>
      <p:sp>
        <p:nvSpPr>
          <p:cNvPr id="23" name="Rounded Rectangle 22"/>
          <p:cNvSpPr/>
          <p:nvPr/>
        </p:nvSpPr>
        <p:spPr>
          <a:xfrm>
            <a:off x="7160455" y="3727942"/>
            <a:ext cx="1744394" cy="633043"/>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Target HbA1c&lt;7%</a:t>
            </a:r>
            <a:endParaRPr lang="en-US" dirty="0">
              <a:solidFill>
                <a:schemeClr val="bg1"/>
              </a:solidFill>
            </a:endParaRPr>
          </a:p>
        </p:txBody>
      </p:sp>
      <p:sp>
        <p:nvSpPr>
          <p:cNvPr id="24" name="Rounded Rectangle 23"/>
          <p:cNvSpPr/>
          <p:nvPr/>
        </p:nvSpPr>
        <p:spPr>
          <a:xfrm>
            <a:off x="5795890" y="4642339"/>
            <a:ext cx="1434906" cy="914400"/>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Hypoglycemia resolved </a:t>
            </a:r>
          </a:p>
          <a:p>
            <a:pPr algn="ctr"/>
            <a:r>
              <a:rPr lang="en-US" sz="1600" dirty="0" smtClean="0">
                <a:solidFill>
                  <a:schemeClr val="bg1"/>
                </a:solidFill>
              </a:rPr>
              <a:t>HbA1c&lt;7%</a:t>
            </a:r>
            <a:endParaRPr lang="en-US" sz="1600" dirty="0">
              <a:solidFill>
                <a:schemeClr val="bg1"/>
              </a:solidFill>
            </a:endParaRPr>
          </a:p>
        </p:txBody>
      </p:sp>
      <p:sp>
        <p:nvSpPr>
          <p:cNvPr id="25" name="Rounded Rectangle 24"/>
          <p:cNvSpPr/>
          <p:nvPr/>
        </p:nvSpPr>
        <p:spPr>
          <a:xfrm>
            <a:off x="7230796" y="4642338"/>
            <a:ext cx="1294228" cy="914400"/>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endParaRPr lang="en-US" sz="1600" dirty="0">
              <a:solidFill>
                <a:schemeClr val="tx1"/>
              </a:solidFill>
            </a:endParaRPr>
          </a:p>
          <a:p>
            <a:pPr algn="ctr"/>
            <a:r>
              <a:rPr lang="en-US" sz="1600" dirty="0" smtClean="0">
                <a:solidFill>
                  <a:schemeClr val="bg1"/>
                </a:solidFill>
              </a:rPr>
              <a:t>Not Resolved</a:t>
            </a:r>
          </a:p>
          <a:p>
            <a:pPr algn="ctr"/>
            <a:r>
              <a:rPr lang="en-US" sz="1600" dirty="0" smtClean="0">
                <a:solidFill>
                  <a:schemeClr val="bg1"/>
                </a:solidFill>
              </a:rPr>
              <a:t>HbA1c</a:t>
            </a:r>
            <a:r>
              <a:rPr lang="en-US" sz="1600" dirty="0" smtClean="0">
                <a:solidFill>
                  <a:schemeClr val="bg1"/>
                </a:solidFill>
                <a:latin typeface="Franklin Gothic Book" panose="020B0503020102020204" pitchFamily="34" charset="0"/>
              </a:rPr>
              <a:t>≥7</a:t>
            </a:r>
            <a:endParaRPr lang="en-US" sz="1600" dirty="0" smtClean="0">
              <a:solidFill>
                <a:schemeClr val="bg1"/>
              </a:solidFill>
            </a:endParaRPr>
          </a:p>
          <a:p>
            <a:pPr algn="ctr"/>
            <a:endParaRPr lang="en-US" sz="1600" dirty="0" smtClean="0">
              <a:solidFill>
                <a:schemeClr val="tx1"/>
              </a:solidFill>
            </a:endParaRPr>
          </a:p>
          <a:p>
            <a:pPr algn="ctr"/>
            <a:endParaRPr lang="en-US" dirty="0">
              <a:solidFill>
                <a:schemeClr val="tx1"/>
              </a:solidFill>
            </a:endParaRPr>
          </a:p>
        </p:txBody>
      </p:sp>
      <p:sp>
        <p:nvSpPr>
          <p:cNvPr id="26" name="Rounded Rectangle 25"/>
          <p:cNvSpPr/>
          <p:nvPr/>
        </p:nvSpPr>
        <p:spPr>
          <a:xfrm>
            <a:off x="8525024" y="4642338"/>
            <a:ext cx="1519308" cy="914400"/>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smtClean="0">
                <a:solidFill>
                  <a:schemeClr val="bg1"/>
                </a:solidFill>
              </a:rPr>
              <a:t>Hypoglycemia resolved</a:t>
            </a:r>
          </a:p>
          <a:p>
            <a:pPr algn="ctr"/>
            <a:r>
              <a:rPr lang="en-US" sz="1600" dirty="0" smtClean="0">
                <a:solidFill>
                  <a:schemeClr val="bg1"/>
                </a:solidFill>
              </a:rPr>
              <a:t>HbA1c</a:t>
            </a:r>
            <a:r>
              <a:rPr lang="en-US" sz="1600" dirty="0" smtClean="0">
                <a:solidFill>
                  <a:schemeClr val="bg1"/>
                </a:solidFill>
                <a:latin typeface="Franklin Gothic Book" panose="020B0503020102020204" pitchFamily="34" charset="0"/>
              </a:rPr>
              <a:t>≥7</a:t>
            </a:r>
            <a:endParaRPr lang="en-US" sz="1600" dirty="0" smtClean="0">
              <a:solidFill>
                <a:schemeClr val="bg1"/>
              </a:solidFill>
            </a:endParaRPr>
          </a:p>
          <a:p>
            <a:pPr algn="ctr"/>
            <a:r>
              <a:rPr lang="en-US" sz="1600" dirty="0" smtClean="0">
                <a:solidFill>
                  <a:schemeClr val="tx1"/>
                </a:solidFill>
              </a:rPr>
              <a:t> </a:t>
            </a:r>
          </a:p>
        </p:txBody>
      </p:sp>
      <p:sp>
        <p:nvSpPr>
          <p:cNvPr id="27" name="Rounded Rectangle 26"/>
          <p:cNvSpPr/>
          <p:nvPr/>
        </p:nvSpPr>
        <p:spPr>
          <a:xfrm>
            <a:off x="9889588" y="1603718"/>
            <a:ext cx="1913206" cy="42203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No hypoglycemia</a:t>
            </a:r>
            <a:endParaRPr lang="en-US" dirty="0">
              <a:solidFill>
                <a:schemeClr val="bg1"/>
              </a:solidFill>
            </a:endParaRPr>
          </a:p>
        </p:txBody>
      </p:sp>
      <p:sp>
        <p:nvSpPr>
          <p:cNvPr id="28" name="Rounded Rectangle 27"/>
          <p:cNvSpPr/>
          <p:nvPr/>
        </p:nvSpPr>
        <p:spPr>
          <a:xfrm>
            <a:off x="9889589" y="2194567"/>
            <a:ext cx="1786596" cy="42202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Adj treatment</a:t>
            </a:r>
            <a:endParaRPr lang="en-US" dirty="0">
              <a:solidFill>
                <a:schemeClr val="bg1"/>
              </a:solidFill>
            </a:endParaRPr>
          </a:p>
        </p:txBody>
      </p:sp>
      <p:sp>
        <p:nvSpPr>
          <p:cNvPr id="29" name="Rounded Rectangle 28"/>
          <p:cNvSpPr/>
          <p:nvPr/>
        </p:nvSpPr>
        <p:spPr>
          <a:xfrm>
            <a:off x="9889588" y="2827606"/>
            <a:ext cx="1871003" cy="61898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Target HbA1c&lt;6%</a:t>
            </a:r>
            <a:endParaRPr lang="en-US" dirty="0">
              <a:solidFill>
                <a:schemeClr val="bg1"/>
              </a:solidFill>
            </a:endParaRPr>
          </a:p>
        </p:txBody>
      </p:sp>
      <p:sp>
        <p:nvSpPr>
          <p:cNvPr id="30" name="Rounded Rectangle 29"/>
          <p:cNvSpPr/>
          <p:nvPr/>
        </p:nvSpPr>
        <p:spPr>
          <a:xfrm>
            <a:off x="9889587" y="3727942"/>
            <a:ext cx="1786597" cy="40796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No improvement</a:t>
            </a:r>
            <a:endParaRPr lang="en-US" sz="1600" dirty="0"/>
          </a:p>
        </p:txBody>
      </p:sp>
      <p:sp>
        <p:nvSpPr>
          <p:cNvPr id="31" name="Rounded Rectangle 30"/>
          <p:cNvSpPr/>
          <p:nvPr/>
        </p:nvSpPr>
        <p:spPr>
          <a:xfrm>
            <a:off x="10227211" y="4360985"/>
            <a:ext cx="1448973" cy="37983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Consider CGM</a:t>
            </a:r>
            <a:endParaRPr lang="en-US" sz="1600" dirty="0">
              <a:solidFill>
                <a:schemeClr val="bg1"/>
              </a:solidFill>
            </a:endParaRPr>
          </a:p>
        </p:txBody>
      </p:sp>
      <p:sp>
        <p:nvSpPr>
          <p:cNvPr id="32" name="Rounded Rectangle 31"/>
          <p:cNvSpPr/>
          <p:nvPr/>
        </p:nvSpPr>
        <p:spPr>
          <a:xfrm>
            <a:off x="10227212" y="4965900"/>
            <a:ext cx="1448972" cy="50643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Consider CSII</a:t>
            </a:r>
            <a:endParaRPr lang="en-US" sz="1600" dirty="0">
              <a:solidFill>
                <a:schemeClr val="bg1"/>
              </a:solidFill>
            </a:endParaRPr>
          </a:p>
        </p:txBody>
      </p:sp>
    </p:spTree>
    <p:extLst>
      <p:ext uri="{BB962C8B-B14F-4D97-AF65-F5344CB8AC3E}">
        <p14:creationId xmlns:p14="http://schemas.microsoft.com/office/powerpoint/2010/main" val="34946951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7280" y="759655"/>
            <a:ext cx="10072468" cy="4515730"/>
          </a:xfrm>
          <a:prstGeom prst="rect">
            <a:avLst/>
          </a:prstGeom>
        </p:spPr>
      </p:pic>
      <p:sp>
        <p:nvSpPr>
          <p:cNvPr id="4" name="Rounded Rectangle 3"/>
          <p:cNvSpPr/>
          <p:nvPr/>
        </p:nvSpPr>
        <p:spPr>
          <a:xfrm>
            <a:off x="4487594" y="4839286"/>
            <a:ext cx="2194560" cy="309489"/>
          </a:xfrm>
          <a:prstGeom prst="round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233182" y="3995225"/>
            <a:ext cx="689316" cy="393895"/>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13538" y="1139483"/>
            <a:ext cx="1041010" cy="323557"/>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93698" y="1139483"/>
            <a:ext cx="731520" cy="323557"/>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1097280" y="3516923"/>
            <a:ext cx="6428935" cy="309489"/>
          </a:xfrm>
          <a:prstGeom prst="round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6193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8302" y="548640"/>
            <a:ext cx="10958732" cy="5725551"/>
          </a:xfrm>
          <a:prstGeom prst="rect">
            <a:avLst/>
          </a:prstGeom>
        </p:spPr>
      </p:pic>
      <p:sp>
        <p:nvSpPr>
          <p:cNvPr id="3" name="Rounded Rectangle 2"/>
          <p:cNvSpPr/>
          <p:nvPr/>
        </p:nvSpPr>
        <p:spPr>
          <a:xfrm>
            <a:off x="4346917" y="5767754"/>
            <a:ext cx="1842868" cy="351692"/>
          </a:xfrm>
          <a:prstGeom prst="roundRect">
            <a:avLst/>
          </a:prstGeom>
          <a:solidFill>
            <a:srgbClr val="FF7C8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700997" y="675249"/>
            <a:ext cx="984738" cy="337625"/>
          </a:xfrm>
          <a:prstGeom prst="ellipse">
            <a:avLst/>
          </a:prstGeom>
          <a:noFill/>
          <a:ln w="2222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95225" y="675249"/>
            <a:ext cx="717452" cy="337625"/>
          </a:xfrm>
          <a:prstGeom prst="ellipse">
            <a:avLst/>
          </a:prstGeom>
          <a:noFill/>
          <a:ln w="2222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303520" y="5022166"/>
            <a:ext cx="717452" cy="379828"/>
          </a:xfrm>
          <a:prstGeom prst="roundRect">
            <a:avLst/>
          </a:prstGeom>
          <a:solidFill>
            <a:srgbClr val="FF7C8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56603" y="4487594"/>
            <a:ext cx="6527409" cy="351692"/>
          </a:xfrm>
          <a:prstGeom prst="roundRect">
            <a:avLst/>
          </a:pr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7514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9317" y="534572"/>
            <a:ext cx="10607040" cy="5458265"/>
          </a:xfrm>
          <a:prstGeom prst="rect">
            <a:avLst/>
          </a:prstGeom>
        </p:spPr>
      </p:pic>
      <p:sp>
        <p:nvSpPr>
          <p:cNvPr id="3" name="Rounded Rectangle 2"/>
          <p:cNvSpPr/>
          <p:nvPr/>
        </p:nvSpPr>
        <p:spPr>
          <a:xfrm>
            <a:off x="4375052" y="5373858"/>
            <a:ext cx="2799471" cy="365760"/>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813538" y="872197"/>
            <a:ext cx="872197" cy="35169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23360" y="872197"/>
            <a:ext cx="815926" cy="35169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90978" y="4557932"/>
            <a:ext cx="773724" cy="407963"/>
          </a:xfrm>
          <a:prstGeom prst="round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26942" y="4023360"/>
            <a:ext cx="6457070" cy="351692"/>
          </a:xfrm>
          <a:prstGeom prst="roundRect">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5317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046" y="773723"/>
            <a:ext cx="10607039" cy="4895557"/>
          </a:xfrm>
          <a:prstGeom prst="rect">
            <a:avLst/>
          </a:prstGeom>
        </p:spPr>
      </p:pic>
      <p:sp>
        <p:nvSpPr>
          <p:cNvPr id="3" name="Rounded Rectangle 2"/>
          <p:cNvSpPr/>
          <p:nvPr/>
        </p:nvSpPr>
        <p:spPr>
          <a:xfrm>
            <a:off x="4248443" y="5162843"/>
            <a:ext cx="1842868" cy="422031"/>
          </a:xfrm>
          <a:prstGeom prst="roundRect">
            <a:avLst/>
          </a:prstGeom>
          <a:solidFill>
            <a:srgbClr val="00999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022166" y="4304714"/>
            <a:ext cx="661182" cy="365760"/>
          </a:xfrm>
          <a:prstGeom prst="roundRect">
            <a:avLst/>
          </a:prstGeom>
          <a:solidFill>
            <a:srgbClr val="009999">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72862" y="1083212"/>
            <a:ext cx="928467" cy="393896"/>
          </a:xfrm>
          <a:prstGeom prst="ellipse">
            <a:avLst/>
          </a:prstGeom>
          <a:noFill/>
          <a:ln w="2222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10818" y="1083212"/>
            <a:ext cx="829994" cy="393896"/>
          </a:xfrm>
          <a:prstGeom prst="ellipse">
            <a:avLst/>
          </a:prstGeom>
          <a:noFill/>
          <a:ln w="2222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14400" y="3742006"/>
            <a:ext cx="6471138" cy="379828"/>
          </a:xfrm>
          <a:prstGeom prst="roundRect">
            <a:avLst/>
          </a:prstGeom>
          <a:solidFill>
            <a:srgbClr val="009999">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6393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1349" y="253218"/>
            <a:ext cx="9917722" cy="6330462"/>
          </a:xfrm>
          <a:prstGeom prst="rect">
            <a:avLst/>
          </a:prstGeom>
        </p:spPr>
      </p:pic>
      <p:sp>
        <p:nvSpPr>
          <p:cNvPr id="3" name="Rounded Rectangle 2"/>
          <p:cNvSpPr/>
          <p:nvPr/>
        </p:nvSpPr>
        <p:spPr>
          <a:xfrm>
            <a:off x="5303520" y="3151163"/>
            <a:ext cx="2264898" cy="379828"/>
          </a:xfrm>
          <a:prstGeom prst="roundRect">
            <a:avLst/>
          </a:prstGeom>
          <a:solidFill>
            <a:schemeClr val="accent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134708" y="2419643"/>
            <a:ext cx="717452" cy="365760"/>
          </a:xfrm>
          <a:prstGeom prst="roundRect">
            <a:avLst/>
          </a:prstGeom>
          <a:solidFill>
            <a:schemeClr val="accent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12012" y="351692"/>
            <a:ext cx="900333" cy="36576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35902" y="351692"/>
            <a:ext cx="717452" cy="36576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417255" y="6049108"/>
            <a:ext cx="1927274" cy="407963"/>
          </a:xfrm>
          <a:prstGeom prst="roundRect">
            <a:avLst/>
          </a:prstGeom>
          <a:solidFill>
            <a:srgbClr val="92D05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134708" y="5373858"/>
            <a:ext cx="717452" cy="323557"/>
          </a:xfrm>
          <a:prstGeom prst="roundRect">
            <a:avLst/>
          </a:prstGeom>
          <a:solidFill>
            <a:srgbClr val="92D05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912012" y="3629466"/>
            <a:ext cx="1026942" cy="365760"/>
          </a:xfrm>
          <a:prstGeom prst="ellipse">
            <a:avLst/>
          </a:prstGeom>
          <a:no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17255" y="3629466"/>
            <a:ext cx="717453" cy="323556"/>
          </a:xfrm>
          <a:prstGeom prst="ellipse">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237957" y="1969477"/>
            <a:ext cx="6161649" cy="281354"/>
          </a:xfrm>
          <a:prstGeom prst="roundRect">
            <a:avLst/>
          </a:prstGeom>
          <a:solidFill>
            <a:schemeClr val="accent1">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237957" y="5092505"/>
            <a:ext cx="6330461" cy="281353"/>
          </a:xfrm>
          <a:prstGeom prst="roundRect">
            <a:avLst/>
          </a:prstGeom>
          <a:solidFill>
            <a:srgbClr val="92D05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886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0493" y="1617785"/>
            <a:ext cx="7427741" cy="323557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u="sng" dirty="0" smtClean="0">
                <a:solidFill>
                  <a:srgbClr val="FFFF00"/>
                </a:solidFill>
                <a:latin typeface="Aparajita" panose="020B0604020202020204" pitchFamily="34" charset="0"/>
                <a:cs typeface="Aparajita" panose="020B0604020202020204" pitchFamily="34" charset="0"/>
              </a:rPr>
              <a:t>Conclusions</a:t>
            </a:r>
          </a:p>
          <a:p>
            <a:endParaRPr lang="en-US" sz="3200" dirty="0" smtClean="0">
              <a:solidFill>
                <a:srgbClr val="FFFF00"/>
              </a:solidFill>
              <a:latin typeface="Aparajita" panose="020B0604020202020204" pitchFamily="34" charset="0"/>
              <a:cs typeface="Aparajita" panose="020B0604020202020204" pitchFamily="34" charset="0"/>
            </a:endParaRPr>
          </a:p>
          <a:p>
            <a:r>
              <a:rPr lang="en-US" sz="2800" dirty="0">
                <a:latin typeface="Aparajita" panose="020B0604020202020204" pitchFamily="34" charset="0"/>
                <a:cs typeface="Aparajita" panose="020B0604020202020204" pitchFamily="34" charset="0"/>
              </a:rPr>
              <a:t>M</a:t>
            </a:r>
            <a:r>
              <a:rPr lang="en-US" sz="2800" dirty="0" smtClean="0">
                <a:latin typeface="Aparajita" panose="020B0604020202020204" pitchFamily="34" charset="0"/>
                <a:cs typeface="Aparajita" panose="020B0604020202020204" pitchFamily="34" charset="0"/>
              </a:rPr>
              <a:t>etformin </a:t>
            </a:r>
            <a:r>
              <a:rPr lang="en-US" sz="2800" dirty="0">
                <a:latin typeface="Aparajita" panose="020B0604020202020204" pitchFamily="34" charset="0"/>
                <a:cs typeface="Aparajita" panose="020B0604020202020204" pitchFamily="34" charset="0"/>
              </a:rPr>
              <a:t>had no short-term adverse effects on pregnancy</a:t>
            </a:r>
          </a:p>
        </p:txBody>
      </p:sp>
      <p:sp>
        <p:nvSpPr>
          <p:cNvPr id="3" name="Explosion 1 2"/>
          <p:cNvSpPr/>
          <p:nvPr/>
        </p:nvSpPr>
        <p:spPr>
          <a:xfrm rot="685774">
            <a:off x="532119" y="867206"/>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3313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6769" y="0"/>
            <a:ext cx="9537896" cy="3474721"/>
          </a:xfrm>
          <a:prstGeom prst="rect">
            <a:avLst/>
          </a:prstGeom>
        </p:spPr>
      </p:pic>
      <p:sp>
        <p:nvSpPr>
          <p:cNvPr id="3" name="Rounded Rectangle 2"/>
          <p:cNvSpPr/>
          <p:nvPr/>
        </p:nvSpPr>
        <p:spPr>
          <a:xfrm>
            <a:off x="1294228" y="3615397"/>
            <a:ext cx="9945858" cy="275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R</a:t>
            </a:r>
            <a:r>
              <a:rPr lang="en-US" dirty="0" smtClean="0"/>
              <a:t>andomized</a:t>
            </a:r>
            <a:r>
              <a:rPr lang="en-US" dirty="0"/>
              <a:t>, open label </a:t>
            </a:r>
            <a:r>
              <a:rPr lang="en-US" dirty="0" smtClean="0"/>
              <a:t>study</a:t>
            </a:r>
          </a:p>
          <a:p>
            <a:pPr marL="285750" indent="-285750">
              <a:buFont typeface="Wingdings" panose="05000000000000000000" pitchFamily="2" charset="2"/>
              <a:buChar char="§"/>
            </a:pPr>
            <a:r>
              <a:rPr lang="en-US" dirty="0"/>
              <a:t>206 </a:t>
            </a:r>
            <a:r>
              <a:rPr lang="en-US" dirty="0" smtClean="0"/>
              <a:t>patients( </a:t>
            </a:r>
            <a:r>
              <a:rPr lang="en-US" dirty="0"/>
              <a:t>type 2 </a:t>
            </a:r>
            <a:r>
              <a:rPr lang="en-US" dirty="0" smtClean="0"/>
              <a:t>diabetes)</a:t>
            </a:r>
          </a:p>
          <a:p>
            <a:pPr marL="285750" indent="-285750">
              <a:buFont typeface="Wingdings" panose="05000000000000000000" pitchFamily="2" charset="2"/>
              <a:buChar char="§"/>
            </a:pPr>
            <a:r>
              <a:rPr lang="en-US" dirty="0"/>
              <a:t>Insulin was added to metformin treatment when required, to maintain the target glycemic </a:t>
            </a:r>
            <a:r>
              <a:rPr lang="en-US" dirty="0" smtClean="0"/>
              <a:t>control</a:t>
            </a:r>
          </a:p>
          <a:p>
            <a:r>
              <a:rPr lang="en-US" dirty="0" smtClean="0"/>
              <a:t> </a:t>
            </a:r>
            <a:endParaRPr lang="en-US" dirty="0"/>
          </a:p>
        </p:txBody>
      </p:sp>
      <p:sp>
        <p:nvSpPr>
          <p:cNvPr id="4" name="Rounded Rectangle 3"/>
          <p:cNvSpPr/>
          <p:nvPr/>
        </p:nvSpPr>
        <p:spPr>
          <a:xfrm>
            <a:off x="2096086" y="393895"/>
            <a:ext cx="379828" cy="154745"/>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6601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3379" y="254463"/>
            <a:ext cx="9101796" cy="6258879"/>
          </a:xfrm>
          <a:prstGeom prst="rect">
            <a:avLst/>
          </a:prstGeom>
        </p:spPr>
      </p:pic>
      <p:sp>
        <p:nvSpPr>
          <p:cNvPr id="3" name="Rounded Rectangle 2"/>
          <p:cNvSpPr/>
          <p:nvPr/>
        </p:nvSpPr>
        <p:spPr>
          <a:xfrm>
            <a:off x="4360985" y="1223889"/>
            <a:ext cx="3362178" cy="323557"/>
          </a:xfrm>
          <a:prstGeom prst="roundRect">
            <a:avLst/>
          </a:prstGeom>
          <a:solidFill>
            <a:schemeClr val="accent1">
              <a:alpha val="9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387926" y="2785403"/>
            <a:ext cx="1336431" cy="267286"/>
          </a:xfrm>
          <a:prstGeom prst="roundRect">
            <a:avLst/>
          </a:prstGeom>
          <a:solidFill>
            <a:schemeClr val="accent1">
              <a:alpha val="3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387926" y="4290646"/>
            <a:ext cx="1336431" cy="211016"/>
          </a:xfrm>
          <a:prstGeom prst="roundRect">
            <a:avLst/>
          </a:prstGeom>
          <a:solidFill>
            <a:schemeClr val="accent1">
              <a:alpha val="25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786597" y="1674055"/>
            <a:ext cx="8679766" cy="450167"/>
          </a:xfrm>
          <a:prstGeom prst="roundRect">
            <a:avLst/>
          </a:prstGeom>
          <a:solidFill>
            <a:srgbClr val="0070C0">
              <a:alpha val="29000"/>
            </a:srgb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86597" y="3193365"/>
            <a:ext cx="8679766" cy="436099"/>
          </a:xfrm>
          <a:prstGeom prst="roundRect">
            <a:avLst/>
          </a:prstGeom>
          <a:solidFill>
            <a:schemeClr val="accent1">
              <a:alpha val="39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734843" y="5345723"/>
            <a:ext cx="731520" cy="1069145"/>
          </a:xfrm>
          <a:prstGeom prst="roundRect">
            <a:avLst/>
          </a:prstGeom>
          <a:solidFill>
            <a:schemeClr val="accent1">
              <a:alpha val="36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149969" y="239151"/>
            <a:ext cx="3798277" cy="351692"/>
          </a:xfrm>
          <a:prstGeom prst="roundRect">
            <a:avLst/>
          </a:prstGeom>
          <a:solidFill>
            <a:srgbClr val="00B050">
              <a:alpha val="32000"/>
            </a:srgb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8521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3040" y="225083"/>
            <a:ext cx="9270609" cy="6400799"/>
          </a:xfrm>
          <a:prstGeom prst="rect">
            <a:avLst/>
          </a:prstGeom>
        </p:spPr>
      </p:pic>
      <p:sp>
        <p:nvSpPr>
          <p:cNvPr id="4" name="Rounded Rectangle 3"/>
          <p:cNvSpPr/>
          <p:nvPr/>
        </p:nvSpPr>
        <p:spPr>
          <a:xfrm>
            <a:off x="4149969" y="239151"/>
            <a:ext cx="4135902" cy="365760"/>
          </a:xfrm>
          <a:prstGeom prst="roundRect">
            <a:avLst/>
          </a:prstGeom>
          <a:solidFill>
            <a:srgbClr val="FF505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730326" y="1885071"/>
            <a:ext cx="9101797" cy="393895"/>
          </a:xfrm>
          <a:prstGeom prst="roundRect">
            <a:avLst/>
          </a:prstGeom>
          <a:solidFill>
            <a:srgbClr val="FF505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730326" y="2968283"/>
            <a:ext cx="9101797" cy="407963"/>
          </a:xfrm>
          <a:prstGeom prst="roundRect">
            <a:avLst/>
          </a:prstGeom>
          <a:solidFill>
            <a:srgbClr val="FF5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30326" y="3530991"/>
            <a:ext cx="9101797" cy="407963"/>
          </a:xfrm>
          <a:prstGeom prst="roundRect">
            <a:avLst/>
          </a:prstGeom>
          <a:solidFill>
            <a:srgbClr val="FF5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730326" y="4093699"/>
            <a:ext cx="9101797" cy="365759"/>
          </a:xfrm>
          <a:prstGeom prst="roundRect">
            <a:avLst/>
          </a:prstGeom>
          <a:solidFill>
            <a:srgbClr val="FF5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730326" y="6203852"/>
            <a:ext cx="9101797" cy="393896"/>
          </a:xfrm>
          <a:prstGeom prst="roundRect">
            <a:avLst/>
          </a:prstGeom>
          <a:solidFill>
            <a:srgbClr val="FF5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2060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2875" y="520506"/>
            <a:ext cx="10199076" cy="5598940"/>
          </a:xfrm>
          <a:prstGeom prst="rect">
            <a:avLst/>
          </a:prstGeom>
        </p:spPr>
      </p:pic>
      <p:sp>
        <p:nvSpPr>
          <p:cNvPr id="5" name="Rounded Rectangle 4"/>
          <p:cNvSpPr/>
          <p:nvPr/>
        </p:nvSpPr>
        <p:spPr>
          <a:xfrm>
            <a:off x="1012875" y="4403188"/>
            <a:ext cx="5416060" cy="703384"/>
          </a:xfrm>
          <a:prstGeom prst="roundRect">
            <a:avLst/>
          </a:prstGeom>
          <a:solidFill>
            <a:schemeClr val="accent1">
              <a:alpha val="36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53551" y="5106572"/>
            <a:ext cx="2700997" cy="956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153551" y="1055077"/>
            <a:ext cx="1322363" cy="309489"/>
          </a:xfrm>
          <a:prstGeom prst="roundRect">
            <a:avLst/>
          </a:prstGeom>
          <a:solidFill>
            <a:schemeClr val="accent1">
              <a:alpha val="28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53551" y="2096086"/>
            <a:ext cx="3038621" cy="309489"/>
          </a:xfrm>
          <a:prstGeom prst="roundRect">
            <a:avLst/>
          </a:prstGeom>
          <a:solidFill>
            <a:schemeClr val="accent1">
              <a:alpha val="1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153551" y="3108960"/>
            <a:ext cx="1899138" cy="295422"/>
          </a:xfrm>
          <a:prstGeom prst="roundRect">
            <a:avLst/>
          </a:prstGeom>
          <a:solidFill>
            <a:schemeClr val="accent1">
              <a:alpha val="32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87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9654" y="140678"/>
            <a:ext cx="10832123" cy="6414868"/>
          </a:xfrm>
          <a:prstGeom prst="rect">
            <a:avLst/>
          </a:prstGeom>
          <a:solidFill>
            <a:srgbClr val="FF7C80"/>
          </a:solidFill>
        </p:spPr>
      </p:pic>
      <p:sp>
        <p:nvSpPr>
          <p:cNvPr id="3" name="Rounded Rectangle 2"/>
          <p:cNvSpPr/>
          <p:nvPr/>
        </p:nvSpPr>
        <p:spPr>
          <a:xfrm>
            <a:off x="4698609" y="414998"/>
            <a:ext cx="1589648" cy="365760"/>
          </a:xfrm>
          <a:prstGeom prst="roundRect">
            <a:avLst/>
          </a:prstGeom>
          <a:solidFill>
            <a:srgbClr val="FFD8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GDM</a:t>
            </a:r>
            <a:endParaRPr lang="en-US" dirty="0">
              <a:solidFill>
                <a:srgbClr val="7030A0"/>
              </a:solidFill>
            </a:endParaRPr>
          </a:p>
        </p:txBody>
      </p:sp>
      <p:sp>
        <p:nvSpPr>
          <p:cNvPr id="4" name="Rounded Rectangle 3"/>
          <p:cNvSpPr/>
          <p:nvPr/>
        </p:nvSpPr>
        <p:spPr>
          <a:xfrm>
            <a:off x="4515729" y="1083212"/>
            <a:ext cx="1885071" cy="60491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Lifestyle modification</a:t>
            </a:r>
            <a:endParaRPr lang="en-US" dirty="0">
              <a:solidFill>
                <a:schemeClr val="bg1"/>
              </a:solidFill>
            </a:endParaRPr>
          </a:p>
        </p:txBody>
      </p:sp>
      <p:sp>
        <p:nvSpPr>
          <p:cNvPr id="5" name="Rounded Rectangle 4"/>
          <p:cNvSpPr/>
          <p:nvPr/>
        </p:nvSpPr>
        <p:spPr>
          <a:xfrm>
            <a:off x="7990450" y="1083211"/>
            <a:ext cx="1800664" cy="75965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Antenatal </a:t>
            </a:r>
            <a:r>
              <a:rPr lang="en-US" dirty="0" err="1" smtClean="0">
                <a:solidFill>
                  <a:schemeClr val="bg1"/>
                </a:solidFill>
              </a:rPr>
              <a:t>surviellance</a:t>
            </a:r>
            <a:endParaRPr lang="en-US" dirty="0">
              <a:solidFill>
                <a:schemeClr val="bg1"/>
              </a:solidFill>
            </a:endParaRPr>
          </a:p>
        </p:txBody>
      </p:sp>
      <p:sp>
        <p:nvSpPr>
          <p:cNvPr id="6" name="Rounded Rectangle 5"/>
          <p:cNvSpPr/>
          <p:nvPr/>
        </p:nvSpPr>
        <p:spPr>
          <a:xfrm>
            <a:off x="4515729" y="1927271"/>
            <a:ext cx="1885071" cy="70338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Home glucose monitoring</a:t>
            </a:r>
            <a:endParaRPr lang="en-US" dirty="0">
              <a:solidFill>
                <a:schemeClr val="bg1"/>
              </a:solidFill>
            </a:endParaRPr>
          </a:p>
        </p:txBody>
      </p:sp>
      <p:sp>
        <p:nvSpPr>
          <p:cNvPr id="7" name="Rounded Rectangle 6"/>
          <p:cNvSpPr/>
          <p:nvPr/>
        </p:nvSpPr>
        <p:spPr>
          <a:xfrm>
            <a:off x="1111349" y="1012872"/>
            <a:ext cx="1814730" cy="914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Gestational weight gain monitoring</a:t>
            </a:r>
            <a:endParaRPr lang="en-US" dirty="0">
              <a:solidFill>
                <a:schemeClr val="bg1"/>
              </a:solidFill>
            </a:endParaRPr>
          </a:p>
        </p:txBody>
      </p:sp>
      <p:sp>
        <p:nvSpPr>
          <p:cNvPr id="8" name="Rounded Rectangle 7"/>
          <p:cNvSpPr/>
          <p:nvPr/>
        </p:nvSpPr>
        <p:spPr>
          <a:xfrm>
            <a:off x="1969477" y="2799467"/>
            <a:ext cx="1786597" cy="66118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Glucose within goals</a:t>
            </a:r>
            <a:endParaRPr lang="en-US" dirty="0">
              <a:solidFill>
                <a:srgbClr val="7030A0"/>
              </a:solidFill>
            </a:endParaRPr>
          </a:p>
        </p:txBody>
      </p:sp>
      <p:sp>
        <p:nvSpPr>
          <p:cNvPr id="9" name="Rounded Rectangle 8"/>
          <p:cNvSpPr/>
          <p:nvPr/>
        </p:nvSpPr>
        <p:spPr>
          <a:xfrm>
            <a:off x="1561513" y="3615397"/>
            <a:ext cx="2616591" cy="5908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 continue Lifestyle modification</a:t>
            </a:r>
            <a:endParaRPr lang="en-US" dirty="0">
              <a:solidFill>
                <a:srgbClr val="7030A0"/>
              </a:solidFill>
            </a:endParaRPr>
          </a:p>
        </p:txBody>
      </p:sp>
      <p:sp>
        <p:nvSpPr>
          <p:cNvPr id="10" name="Rounded Rectangle 9"/>
          <p:cNvSpPr/>
          <p:nvPr/>
        </p:nvSpPr>
        <p:spPr>
          <a:xfrm>
            <a:off x="1969478" y="4466493"/>
            <a:ext cx="1786596" cy="9144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Review home glucose weekly</a:t>
            </a:r>
            <a:endParaRPr lang="en-US" dirty="0">
              <a:solidFill>
                <a:srgbClr val="7030A0"/>
              </a:solidFill>
            </a:endParaRPr>
          </a:p>
        </p:txBody>
      </p:sp>
      <p:sp>
        <p:nvSpPr>
          <p:cNvPr id="11" name="Rounded Rectangle 10"/>
          <p:cNvSpPr/>
          <p:nvPr/>
        </p:nvSpPr>
        <p:spPr>
          <a:xfrm>
            <a:off x="7723163" y="2799467"/>
            <a:ext cx="2067951" cy="661186"/>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Glucose exceeding goals </a:t>
            </a:r>
            <a:endParaRPr lang="en-US" dirty="0">
              <a:solidFill>
                <a:srgbClr val="7030A0"/>
              </a:solidFill>
            </a:endParaRPr>
          </a:p>
        </p:txBody>
      </p:sp>
      <p:sp>
        <p:nvSpPr>
          <p:cNvPr id="12" name="Rounded Rectangle 11"/>
          <p:cNvSpPr/>
          <p:nvPr/>
        </p:nvSpPr>
        <p:spPr>
          <a:xfrm>
            <a:off x="7723162" y="3587260"/>
            <a:ext cx="2067951" cy="618980"/>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Start drug </a:t>
            </a:r>
            <a:r>
              <a:rPr lang="en-US" dirty="0" err="1" smtClean="0">
                <a:solidFill>
                  <a:srgbClr val="7030A0"/>
                </a:solidFill>
              </a:rPr>
              <a:t>thrapy</a:t>
            </a:r>
            <a:endParaRPr lang="en-US" dirty="0">
              <a:solidFill>
                <a:srgbClr val="7030A0"/>
              </a:solidFill>
            </a:endParaRPr>
          </a:p>
        </p:txBody>
      </p:sp>
      <p:sp>
        <p:nvSpPr>
          <p:cNvPr id="13" name="Rounded Rectangle 12"/>
          <p:cNvSpPr/>
          <p:nvPr/>
        </p:nvSpPr>
        <p:spPr>
          <a:xfrm>
            <a:off x="7469944" y="4417254"/>
            <a:ext cx="2574387" cy="506438"/>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Review home glucose weekly</a:t>
            </a:r>
            <a:endParaRPr lang="en-US" dirty="0">
              <a:solidFill>
                <a:srgbClr val="7030A0"/>
              </a:solidFill>
            </a:endParaRPr>
          </a:p>
        </p:txBody>
      </p:sp>
      <p:sp>
        <p:nvSpPr>
          <p:cNvPr id="14" name="Rounded Rectangle 13"/>
          <p:cNvSpPr/>
          <p:nvPr/>
        </p:nvSpPr>
        <p:spPr>
          <a:xfrm>
            <a:off x="9369082" y="5036233"/>
            <a:ext cx="1871003" cy="604911"/>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7030A0"/>
                </a:solidFill>
              </a:rPr>
              <a:t>Glucose exceeding goals </a:t>
            </a:r>
            <a:endParaRPr lang="en-US" dirty="0">
              <a:solidFill>
                <a:srgbClr val="7030A0"/>
              </a:solidFill>
            </a:endParaRPr>
          </a:p>
        </p:txBody>
      </p:sp>
      <p:sp>
        <p:nvSpPr>
          <p:cNvPr id="15" name="Rounded Rectangle 14"/>
          <p:cNvSpPr/>
          <p:nvPr/>
        </p:nvSpPr>
        <p:spPr>
          <a:xfrm>
            <a:off x="6035040" y="5036233"/>
            <a:ext cx="1786597" cy="604911"/>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7030A0"/>
                </a:solidFill>
              </a:rPr>
              <a:t>Glucose within goals</a:t>
            </a:r>
            <a:endParaRPr lang="en-US" dirty="0">
              <a:solidFill>
                <a:srgbClr val="7030A0"/>
              </a:solidFill>
            </a:endParaRPr>
          </a:p>
        </p:txBody>
      </p:sp>
      <p:sp>
        <p:nvSpPr>
          <p:cNvPr id="16" name="Rounded Rectangle 15"/>
          <p:cNvSpPr/>
          <p:nvPr/>
        </p:nvSpPr>
        <p:spPr>
          <a:xfrm>
            <a:off x="9369082" y="5852160"/>
            <a:ext cx="1871003" cy="703386"/>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Adj treatment</a:t>
            </a:r>
            <a:endParaRPr lang="en-US" dirty="0">
              <a:solidFill>
                <a:srgbClr val="7030A0"/>
              </a:solidFill>
            </a:endParaRPr>
          </a:p>
        </p:txBody>
      </p:sp>
      <p:sp>
        <p:nvSpPr>
          <p:cNvPr id="17" name="Rounded Rectangle 16"/>
          <p:cNvSpPr/>
          <p:nvPr/>
        </p:nvSpPr>
        <p:spPr>
          <a:xfrm>
            <a:off x="6035040" y="5880293"/>
            <a:ext cx="1955410" cy="675253"/>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Con current treatment</a:t>
            </a:r>
            <a:endParaRPr lang="en-US" dirty="0">
              <a:solidFill>
                <a:srgbClr val="7030A0"/>
              </a:solidFill>
            </a:endParaRPr>
          </a:p>
        </p:txBody>
      </p:sp>
    </p:spTree>
    <p:extLst>
      <p:ext uri="{BB962C8B-B14F-4D97-AF65-F5344CB8AC3E}">
        <p14:creationId xmlns:p14="http://schemas.microsoft.com/office/powerpoint/2010/main" val="18902283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8468" y="492369"/>
            <a:ext cx="10114670" cy="5964702"/>
          </a:xfrm>
          <a:prstGeom prst="rect">
            <a:avLst/>
          </a:prstGeom>
        </p:spPr>
      </p:pic>
      <p:sp>
        <p:nvSpPr>
          <p:cNvPr id="3" name="Rounded Rectangle 2"/>
          <p:cNvSpPr/>
          <p:nvPr/>
        </p:nvSpPr>
        <p:spPr>
          <a:xfrm>
            <a:off x="1139483" y="1448972"/>
            <a:ext cx="9692640" cy="731520"/>
          </a:xfrm>
          <a:prstGeom prst="roundRect">
            <a:avLst/>
          </a:prstGeom>
          <a:solidFill>
            <a:srgbClr val="009999">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139483" y="2180492"/>
            <a:ext cx="9692640" cy="633046"/>
          </a:xfrm>
          <a:prstGeom prst="round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139483" y="2813538"/>
            <a:ext cx="9692640" cy="633047"/>
          </a:xfrm>
          <a:prstGeom prst="roundRect">
            <a:avLst/>
          </a:prstGeom>
          <a:solidFill>
            <a:srgbClr val="FF5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710289" y="4276578"/>
            <a:ext cx="1153551" cy="661182"/>
          </a:xfrm>
          <a:prstGeom prst="round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909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5400000">
            <a:off x="5786364" y="212114"/>
            <a:ext cx="5677706" cy="6221364"/>
          </a:xfrm>
          <a:prstGeom prst="rect">
            <a:avLst/>
          </a:prstGeom>
        </p:spPr>
      </p:pic>
      <p:pic>
        <p:nvPicPr>
          <p:cNvPr id="6" name="Picture 5"/>
          <p:cNvPicPr>
            <a:picLocks noChangeAspect="1"/>
          </p:cNvPicPr>
          <p:nvPr/>
        </p:nvPicPr>
        <p:blipFill>
          <a:blip r:embed="rId3"/>
          <a:stretch>
            <a:fillRect/>
          </a:stretch>
        </p:blipFill>
        <p:spPr>
          <a:xfrm rot="5400000">
            <a:off x="-356584" y="1082645"/>
            <a:ext cx="6926764" cy="5256992"/>
          </a:xfrm>
          <a:prstGeom prst="rect">
            <a:avLst/>
          </a:prstGeom>
        </p:spPr>
      </p:pic>
      <p:sp>
        <p:nvSpPr>
          <p:cNvPr id="7" name="Rounded Rectangle 6"/>
          <p:cNvSpPr/>
          <p:nvPr/>
        </p:nvSpPr>
        <p:spPr>
          <a:xfrm>
            <a:off x="731520" y="1139483"/>
            <a:ext cx="2433711" cy="196948"/>
          </a:xfrm>
          <a:prstGeom prst="round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17452" y="2011680"/>
            <a:ext cx="1983545" cy="225083"/>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17452" y="2771335"/>
            <a:ext cx="2447779" cy="337625"/>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17452" y="4178105"/>
            <a:ext cx="2335237" cy="211015"/>
          </a:xfrm>
          <a:prstGeom prst="round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31520" y="4839286"/>
            <a:ext cx="801858" cy="281354"/>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31520" y="5401994"/>
            <a:ext cx="1674055" cy="281354"/>
          </a:xfrm>
          <a:prstGeom prst="round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4431323" y="745588"/>
            <a:ext cx="1941342" cy="211015"/>
          </a:xfrm>
          <a:prstGeom prst="round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8440615" y="759655"/>
            <a:ext cx="1631853" cy="196948"/>
          </a:xfrm>
          <a:prstGeom prst="round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9777046" y="4389120"/>
            <a:ext cx="1280160" cy="182880"/>
          </a:xfrm>
          <a:prstGeom prst="round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780628" y="5120640"/>
            <a:ext cx="576775" cy="281354"/>
          </a:xfrm>
          <a:prstGeom prst="roundRect">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063175" y="5022166"/>
            <a:ext cx="604911" cy="2672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0592972" y="5120640"/>
            <a:ext cx="464234" cy="281354"/>
          </a:xfrm>
          <a:prstGeom prst="roundRect">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777046" y="5022166"/>
            <a:ext cx="633046" cy="267286"/>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592972" y="5683348"/>
            <a:ext cx="464234" cy="281354"/>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9777046" y="5556738"/>
            <a:ext cx="633046" cy="253219"/>
          </a:xfrm>
          <a:prstGeom prst="roundRect">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460652" y="1659988"/>
            <a:ext cx="829994" cy="211015"/>
          </a:xfrm>
          <a:prstGeom prst="round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484012" y="1659988"/>
            <a:ext cx="815926" cy="211015"/>
          </a:xfrm>
          <a:prstGeom prst="round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8079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xplosion 1 3"/>
          <p:cNvSpPr/>
          <p:nvPr/>
        </p:nvSpPr>
        <p:spPr>
          <a:xfrm rot="685774">
            <a:off x="203498" y="206025"/>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17452" y="1280160"/>
            <a:ext cx="10621108" cy="505030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u="sng" dirty="0" smtClean="0">
                <a:solidFill>
                  <a:srgbClr val="FFFF00"/>
                </a:solidFill>
                <a:latin typeface="Aparajita" panose="020B0604020202020204" pitchFamily="34" charset="0"/>
                <a:cs typeface="Aparajita" panose="020B0604020202020204" pitchFamily="34" charset="0"/>
              </a:rPr>
              <a:t>Conclusion</a:t>
            </a:r>
            <a:endParaRPr lang="en-US" b="1" i="1" u="sng" dirty="0" smtClean="0">
              <a:solidFill>
                <a:srgbClr val="FFFF00"/>
              </a:solidFill>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
            </a:pPr>
            <a:r>
              <a:rPr lang="en-US" sz="2400" dirty="0" smtClean="0">
                <a:solidFill>
                  <a:schemeClr val="bg1"/>
                </a:solidFill>
                <a:latin typeface="Aparajita" panose="020B0604020202020204" pitchFamily="34" charset="0"/>
                <a:cs typeface="Aparajita" panose="020B0604020202020204" pitchFamily="34" charset="0"/>
              </a:rPr>
              <a:t>Metformin </a:t>
            </a:r>
            <a:r>
              <a:rPr lang="en-US" sz="2400" dirty="0">
                <a:solidFill>
                  <a:schemeClr val="bg1"/>
                </a:solidFill>
                <a:latin typeface="Aparajita" panose="020B0604020202020204" pitchFamily="34" charset="0"/>
                <a:cs typeface="Aparajita" panose="020B0604020202020204" pitchFamily="34" charset="0"/>
              </a:rPr>
              <a:t>is an effective treatment option for women with type 2 diabetes in pregnancy with or without add-on </a:t>
            </a:r>
            <a:r>
              <a:rPr lang="en-US" sz="2400" dirty="0" smtClean="0">
                <a:solidFill>
                  <a:schemeClr val="bg1"/>
                </a:solidFill>
                <a:latin typeface="Aparajita" panose="020B0604020202020204" pitchFamily="34" charset="0"/>
                <a:cs typeface="Aparajita" panose="020B0604020202020204" pitchFamily="34" charset="0"/>
              </a:rPr>
              <a:t>insulin .</a:t>
            </a:r>
          </a:p>
          <a:p>
            <a:pPr marL="342900" indent="-342900" algn="just">
              <a:buFont typeface="Wingdings" panose="05000000000000000000" pitchFamily="2" charset="2"/>
              <a:buChar char="§"/>
            </a:pPr>
            <a:r>
              <a:rPr lang="en-US" sz="2400" dirty="0" smtClean="0">
                <a:solidFill>
                  <a:schemeClr val="bg1"/>
                </a:solidFill>
                <a:latin typeface="Aparajita" panose="020B0604020202020204" pitchFamily="34" charset="0"/>
                <a:cs typeface="Aparajita" panose="020B0604020202020204" pitchFamily="34" charset="0"/>
              </a:rPr>
              <a:t>Metformin </a:t>
            </a:r>
            <a:r>
              <a:rPr lang="en-US" sz="2400" dirty="0">
                <a:solidFill>
                  <a:schemeClr val="bg1"/>
                </a:solidFill>
                <a:latin typeface="Aparajita" panose="020B0604020202020204" pitchFamily="34" charset="0"/>
                <a:cs typeface="Aparajita" panose="020B0604020202020204" pitchFamily="34" charset="0"/>
              </a:rPr>
              <a:t>has advantages over insulin such as less maternal weight gain, no maternal hypoglycemia, being cheap, being oral therapy, and requiring no vigorous monitoring and frequent hospital admissions with good compliance and </a:t>
            </a:r>
            <a:r>
              <a:rPr lang="en-US" sz="2400" dirty="0" smtClean="0">
                <a:solidFill>
                  <a:schemeClr val="bg1"/>
                </a:solidFill>
                <a:latin typeface="Aparajita" panose="020B0604020202020204" pitchFamily="34" charset="0"/>
                <a:cs typeface="Aparajita" panose="020B0604020202020204" pitchFamily="34" charset="0"/>
              </a:rPr>
              <a:t>acceptability.</a:t>
            </a:r>
          </a:p>
          <a:p>
            <a:pPr marL="342900" indent="-342900" algn="just">
              <a:buFont typeface="Wingdings" panose="05000000000000000000" pitchFamily="2" charset="2"/>
              <a:buChar char="§"/>
            </a:pPr>
            <a:r>
              <a:rPr lang="en-US" sz="2400" dirty="0" smtClean="0">
                <a:solidFill>
                  <a:schemeClr val="bg1"/>
                </a:solidFill>
                <a:latin typeface="Aparajita" panose="020B0604020202020204" pitchFamily="34" charset="0"/>
                <a:cs typeface="Aparajita" panose="020B0604020202020204" pitchFamily="34" charset="0"/>
              </a:rPr>
              <a:t>Metformin </a:t>
            </a:r>
            <a:r>
              <a:rPr lang="en-US" sz="2400" dirty="0">
                <a:solidFill>
                  <a:schemeClr val="bg1"/>
                </a:solidFill>
                <a:latin typeface="Aparajita" panose="020B0604020202020204" pitchFamily="34" charset="0"/>
                <a:cs typeface="Aparajita" panose="020B0604020202020204" pitchFamily="34" charset="0"/>
              </a:rPr>
              <a:t>treatment when compared with insulin treatment showed less maternal hypertensive complications and less risk of neonatal hypoglycemia with few neonatal intensive care admissions. </a:t>
            </a:r>
            <a:endParaRPr lang="en-US" sz="2400" dirty="0" smtClean="0">
              <a:solidFill>
                <a:schemeClr val="bg1"/>
              </a:solidFill>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
            </a:pPr>
            <a:r>
              <a:rPr lang="en-US" sz="2400" dirty="0" smtClean="0">
                <a:solidFill>
                  <a:schemeClr val="bg1"/>
                </a:solidFill>
                <a:latin typeface="Aparajita" panose="020B0604020202020204" pitchFamily="34" charset="0"/>
                <a:cs typeface="Aparajita" panose="020B0604020202020204" pitchFamily="34" charset="0"/>
              </a:rPr>
              <a:t>Metformin </a:t>
            </a:r>
            <a:r>
              <a:rPr lang="en-US" sz="2400" dirty="0">
                <a:solidFill>
                  <a:schemeClr val="bg1"/>
                </a:solidFill>
                <a:latin typeface="Aparajita" panose="020B0604020202020204" pitchFamily="34" charset="0"/>
                <a:cs typeface="Aparajita" panose="020B0604020202020204" pitchFamily="34" charset="0"/>
              </a:rPr>
              <a:t>treatment is suitable for non obese type 2 diabetes patients in pregnancy without </a:t>
            </a:r>
            <a:r>
              <a:rPr lang="en-US" sz="2400" dirty="0" smtClean="0">
                <a:solidFill>
                  <a:schemeClr val="bg1"/>
                </a:solidFill>
                <a:latin typeface="Aparajita" panose="020B0604020202020204" pitchFamily="34" charset="0"/>
                <a:cs typeface="Aparajita" panose="020B0604020202020204" pitchFamily="34" charset="0"/>
              </a:rPr>
              <a:t>complications.</a:t>
            </a:r>
          </a:p>
          <a:p>
            <a:pPr marL="342900" indent="-342900" algn="just">
              <a:buFont typeface="Wingdings" panose="05000000000000000000" pitchFamily="2" charset="2"/>
              <a:buChar char="§"/>
            </a:pPr>
            <a:r>
              <a:rPr lang="en-US" sz="2400" dirty="0" smtClean="0">
                <a:solidFill>
                  <a:schemeClr val="bg1"/>
                </a:solidFill>
                <a:latin typeface="Aparajita" panose="020B0604020202020204" pitchFamily="34" charset="0"/>
                <a:cs typeface="Aparajita" panose="020B0604020202020204" pitchFamily="34" charset="0"/>
              </a:rPr>
              <a:t>Metformin </a:t>
            </a:r>
            <a:r>
              <a:rPr lang="en-US" sz="2400" dirty="0">
                <a:solidFill>
                  <a:schemeClr val="bg1"/>
                </a:solidFill>
                <a:latin typeface="Aparajita" panose="020B0604020202020204" pitchFamily="34" charset="0"/>
                <a:cs typeface="Aparajita" panose="020B0604020202020204" pitchFamily="34" charset="0"/>
              </a:rPr>
              <a:t>treatment in type 2 diabetes in pregnancy required lower dose of add-on insulin, at a later gestational age for maintaining glycemic control when compared with insulin treatment.</a:t>
            </a:r>
          </a:p>
        </p:txBody>
      </p:sp>
    </p:spTree>
    <p:extLst>
      <p:ext uri="{BB962C8B-B14F-4D97-AF65-F5344CB8AC3E}">
        <p14:creationId xmlns:p14="http://schemas.microsoft.com/office/powerpoint/2010/main" val="19644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up)">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up)">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up)">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up)">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86597" y="275564"/>
            <a:ext cx="8426548" cy="3761864"/>
          </a:xfrm>
          <a:prstGeom prst="rect">
            <a:avLst/>
          </a:prstGeom>
        </p:spPr>
      </p:pic>
      <p:sp>
        <p:nvSpPr>
          <p:cNvPr id="4" name="Rounded Rectangle 3"/>
          <p:cNvSpPr/>
          <p:nvPr/>
        </p:nvSpPr>
        <p:spPr>
          <a:xfrm>
            <a:off x="1350498" y="4431323"/>
            <a:ext cx="9523828" cy="20820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smtClean="0"/>
              <a:t>RCT</a:t>
            </a:r>
          </a:p>
          <a:p>
            <a:pPr marL="285750" indent="-285750">
              <a:buFont typeface="Wingdings" panose="05000000000000000000" pitchFamily="2" charset="2"/>
              <a:buChar char="§"/>
            </a:pPr>
            <a:r>
              <a:rPr lang="en-US" dirty="0"/>
              <a:t>R</a:t>
            </a:r>
            <a:r>
              <a:rPr lang="en-US" dirty="0" smtClean="0"/>
              <a:t>outine </a:t>
            </a:r>
            <a:r>
              <a:rPr lang="en-US" dirty="0"/>
              <a:t>visits to child </a:t>
            </a:r>
            <a:r>
              <a:rPr lang="en-US" dirty="0" smtClean="0"/>
              <a:t>welfare clinics </a:t>
            </a:r>
            <a:r>
              <a:rPr lang="en-US" dirty="0"/>
              <a:t>at the ages of 6, 12, and 18 months, including weight </a:t>
            </a:r>
            <a:r>
              <a:rPr lang="en-US" dirty="0" smtClean="0"/>
              <a:t>and height measurements</a:t>
            </a:r>
            <a:r>
              <a:rPr lang="en-US" dirty="0"/>
              <a:t>, and assessment of motor, social, </a:t>
            </a:r>
            <a:r>
              <a:rPr lang="en-US" dirty="0" smtClean="0"/>
              <a:t>and linguistic development.</a:t>
            </a:r>
          </a:p>
          <a:p>
            <a:pPr marL="285750" indent="-285750">
              <a:buFont typeface="Wingdings" panose="05000000000000000000" pitchFamily="2" charset="2"/>
              <a:buChar char="§"/>
            </a:pPr>
            <a:r>
              <a:rPr lang="en-US" dirty="0" smtClean="0"/>
              <a:t>Sample: </a:t>
            </a:r>
            <a:r>
              <a:rPr lang="en-US" dirty="0"/>
              <a:t>The children of mothers with GDM </a:t>
            </a:r>
            <a:r>
              <a:rPr lang="en-US" dirty="0" smtClean="0"/>
              <a:t>randomized to metformin </a:t>
            </a:r>
            <a:r>
              <a:rPr lang="en-US" dirty="0"/>
              <a:t>(n = 47) or </a:t>
            </a:r>
            <a:endParaRPr lang="en-US" dirty="0" smtClean="0"/>
          </a:p>
          <a:p>
            <a:r>
              <a:rPr lang="en-US" dirty="0"/>
              <a:t> </a:t>
            </a:r>
            <a:r>
              <a:rPr lang="en-US" dirty="0" smtClean="0"/>
              <a:t>     insulin </a:t>
            </a:r>
            <a:r>
              <a:rPr lang="en-US" dirty="0"/>
              <a:t>(n = 50) treatment </a:t>
            </a:r>
            <a:r>
              <a:rPr lang="en-US" dirty="0" smtClean="0"/>
              <a:t>during pregnancy</a:t>
            </a:r>
            <a:r>
              <a:rPr lang="en-US" dirty="0"/>
              <a:t>.</a:t>
            </a:r>
          </a:p>
        </p:txBody>
      </p:sp>
      <p:sp>
        <p:nvSpPr>
          <p:cNvPr id="2" name="Rounded Rectangle 1"/>
          <p:cNvSpPr/>
          <p:nvPr/>
        </p:nvSpPr>
        <p:spPr>
          <a:xfrm>
            <a:off x="4712677" y="3770142"/>
            <a:ext cx="422031" cy="26728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359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1174" y="-1"/>
            <a:ext cx="9383150" cy="6858000"/>
          </a:xfrm>
          <a:prstGeom prst="rect">
            <a:avLst/>
          </a:prstGeom>
        </p:spPr>
      </p:pic>
      <p:sp>
        <p:nvSpPr>
          <p:cNvPr id="3" name="Rounded Rectangle 2"/>
          <p:cNvSpPr/>
          <p:nvPr/>
        </p:nvSpPr>
        <p:spPr>
          <a:xfrm>
            <a:off x="1491174" y="914401"/>
            <a:ext cx="914401" cy="182878"/>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89649" y="2602523"/>
            <a:ext cx="914400" cy="225083"/>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589649" y="4332850"/>
            <a:ext cx="914400" cy="21101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702191" y="1364564"/>
            <a:ext cx="6217920" cy="182881"/>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02191" y="3094892"/>
            <a:ext cx="6217920" cy="1688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702191" y="4811151"/>
            <a:ext cx="6217920" cy="16881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702191" y="2940148"/>
            <a:ext cx="6217920" cy="154743"/>
          </a:xfrm>
          <a:prstGeom prst="round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589649" y="3263705"/>
            <a:ext cx="6330462" cy="154744"/>
          </a:xfrm>
          <a:prstGeom prst="roundRect">
            <a:avLst/>
          </a:prstGeom>
          <a:solidFill>
            <a:srgbClr val="7030A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89649" y="4979962"/>
            <a:ext cx="6330462" cy="168813"/>
          </a:xfrm>
          <a:prstGeom prst="round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89649" y="4543865"/>
            <a:ext cx="6330462" cy="154744"/>
          </a:xfrm>
          <a:prstGeom prst="roundRect">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2300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8129" y="604911"/>
            <a:ext cx="9664505" cy="4937760"/>
          </a:xfrm>
          <a:prstGeom prst="rect">
            <a:avLst/>
          </a:prstGeom>
        </p:spPr>
      </p:pic>
      <p:sp>
        <p:nvSpPr>
          <p:cNvPr id="3" name="Rounded Rectangle 2"/>
          <p:cNvSpPr/>
          <p:nvPr/>
        </p:nvSpPr>
        <p:spPr>
          <a:xfrm>
            <a:off x="7526215" y="1941342"/>
            <a:ext cx="787791" cy="201168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9787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52025" y="1153551"/>
            <a:ext cx="9495692" cy="464233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u="sng" dirty="0" smtClean="0">
                <a:solidFill>
                  <a:srgbClr val="FFFF00"/>
                </a:solidFill>
                <a:latin typeface="Aparajita" panose="020B0604020202020204" pitchFamily="34" charset="0"/>
                <a:cs typeface="Aparajita" panose="020B0604020202020204" pitchFamily="34" charset="0"/>
              </a:rPr>
              <a:t>Conclusion:</a:t>
            </a:r>
          </a:p>
          <a:p>
            <a:endParaRPr lang="en-US" sz="3600" i="1" u="sng" dirty="0">
              <a:solidFill>
                <a:srgbClr val="FFFF00"/>
              </a:solidFill>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Ø"/>
            </a:pPr>
            <a:r>
              <a:rPr lang="en-US" sz="2400" dirty="0" smtClean="0">
                <a:latin typeface="Aparajita" panose="020B0604020202020204" pitchFamily="34" charset="0"/>
                <a:cs typeface="Aparajita" panose="020B0604020202020204" pitchFamily="34" charset="0"/>
              </a:rPr>
              <a:t>The </a:t>
            </a:r>
            <a:r>
              <a:rPr lang="en-US" sz="2400" dirty="0">
                <a:latin typeface="Aparajita" panose="020B0604020202020204" pitchFamily="34" charset="0"/>
                <a:cs typeface="Aparajita" panose="020B0604020202020204" pitchFamily="34" charset="0"/>
              </a:rPr>
              <a:t>study found no adverse influence of prenatal </a:t>
            </a:r>
            <a:r>
              <a:rPr lang="en-US" sz="2400" dirty="0" smtClean="0">
                <a:latin typeface="Aparajita" panose="020B0604020202020204" pitchFamily="34" charset="0"/>
                <a:cs typeface="Aparajita" panose="020B0604020202020204" pitchFamily="34" charset="0"/>
              </a:rPr>
              <a:t>metformin exposure </a:t>
            </a:r>
            <a:r>
              <a:rPr lang="en-US" sz="2400" dirty="0">
                <a:latin typeface="Aparajita" panose="020B0604020202020204" pitchFamily="34" charset="0"/>
                <a:cs typeface="Aparajita" panose="020B0604020202020204" pitchFamily="34" charset="0"/>
              </a:rPr>
              <a:t>on motor, linguistic, or social development of </a:t>
            </a:r>
            <a:r>
              <a:rPr lang="en-US" sz="2400" dirty="0" smtClean="0">
                <a:latin typeface="Aparajita" panose="020B0604020202020204" pitchFamily="34" charset="0"/>
                <a:cs typeface="Aparajita" panose="020B0604020202020204" pitchFamily="34" charset="0"/>
              </a:rPr>
              <a:t>the offspring </a:t>
            </a:r>
            <a:r>
              <a:rPr lang="en-US" sz="2400" dirty="0">
                <a:latin typeface="Aparajita" panose="020B0604020202020204" pitchFamily="34" charset="0"/>
                <a:cs typeface="Aparajita" panose="020B0604020202020204" pitchFamily="34" charset="0"/>
              </a:rPr>
              <a:t>during the first 18 months of life, as </a:t>
            </a:r>
            <a:r>
              <a:rPr lang="en-US" sz="2400" dirty="0" smtClean="0">
                <a:latin typeface="Aparajita" panose="020B0604020202020204" pitchFamily="34" charset="0"/>
                <a:cs typeface="Aparajita" panose="020B0604020202020204" pitchFamily="34" charset="0"/>
              </a:rPr>
              <a:t>compared with </a:t>
            </a:r>
            <a:r>
              <a:rPr lang="en-US" sz="2400" dirty="0">
                <a:latin typeface="Aparajita" panose="020B0604020202020204" pitchFamily="34" charset="0"/>
                <a:cs typeface="Aparajita" panose="020B0604020202020204" pitchFamily="34" charset="0"/>
              </a:rPr>
              <a:t>insulin exposure. </a:t>
            </a:r>
            <a:endParaRPr lang="en-US" sz="2400" dirty="0" smtClean="0">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Ø"/>
            </a:pPr>
            <a:r>
              <a:rPr lang="en-US" sz="2400" dirty="0" smtClean="0">
                <a:latin typeface="Aparajita" panose="020B0604020202020204" pitchFamily="34" charset="0"/>
                <a:cs typeface="Aparajita" panose="020B0604020202020204" pitchFamily="34" charset="0"/>
              </a:rPr>
              <a:t>The </a:t>
            </a:r>
            <a:r>
              <a:rPr lang="en-US" sz="2400" dirty="0">
                <a:latin typeface="Aparajita" panose="020B0604020202020204" pitchFamily="34" charset="0"/>
                <a:cs typeface="Aparajita" panose="020B0604020202020204" pitchFamily="34" charset="0"/>
              </a:rPr>
              <a:t>relevance of the finding </a:t>
            </a:r>
            <a:r>
              <a:rPr lang="en-US" sz="2400" dirty="0" smtClean="0">
                <a:latin typeface="Aparajita" panose="020B0604020202020204" pitchFamily="34" charset="0"/>
                <a:cs typeface="Aparajita" panose="020B0604020202020204" pitchFamily="34" charset="0"/>
              </a:rPr>
              <a:t>that infants </a:t>
            </a:r>
            <a:r>
              <a:rPr lang="en-US" sz="2400" dirty="0">
                <a:latin typeface="Aparajita" panose="020B0604020202020204" pitchFamily="34" charset="0"/>
                <a:cs typeface="Aparajita" panose="020B0604020202020204" pitchFamily="34" charset="0"/>
              </a:rPr>
              <a:t>exposed to metformin were heavier at the age of </a:t>
            </a:r>
            <a:r>
              <a:rPr lang="en-US" sz="2400" dirty="0" smtClean="0">
                <a:latin typeface="Aparajita" panose="020B0604020202020204" pitchFamily="34" charset="0"/>
                <a:cs typeface="Aparajita" panose="020B0604020202020204" pitchFamily="34" charset="0"/>
              </a:rPr>
              <a:t>12 months </a:t>
            </a:r>
            <a:r>
              <a:rPr lang="en-US" sz="2400" dirty="0">
                <a:latin typeface="Aparajita" panose="020B0604020202020204" pitchFamily="34" charset="0"/>
                <a:cs typeface="Aparajita" panose="020B0604020202020204" pitchFamily="34" charset="0"/>
              </a:rPr>
              <a:t>and both taller and heavier at 18 months needs to </a:t>
            </a:r>
            <a:r>
              <a:rPr lang="en-US" sz="2400" dirty="0" smtClean="0">
                <a:latin typeface="Aparajita" panose="020B0604020202020204" pitchFamily="34" charset="0"/>
                <a:cs typeface="Aparajita" panose="020B0604020202020204" pitchFamily="34" charset="0"/>
              </a:rPr>
              <a:t>be settled </a:t>
            </a:r>
            <a:r>
              <a:rPr lang="en-US" sz="2400" dirty="0">
                <a:latin typeface="Aparajita" panose="020B0604020202020204" pitchFamily="34" charset="0"/>
                <a:cs typeface="Aparajita" panose="020B0604020202020204" pitchFamily="34" charset="0"/>
              </a:rPr>
              <a:t>in long-term studies.</a:t>
            </a:r>
          </a:p>
        </p:txBody>
      </p:sp>
      <p:sp>
        <p:nvSpPr>
          <p:cNvPr id="3" name="Explosion 1 2"/>
          <p:cNvSpPr/>
          <p:nvPr/>
        </p:nvSpPr>
        <p:spPr>
          <a:xfrm rot="685774">
            <a:off x="203498" y="206025"/>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94655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478302"/>
            <a:ext cx="10515600" cy="759656"/>
          </a:xfrm>
          <a:solidFill>
            <a:srgbClr val="33CCCC"/>
          </a:solidFill>
        </p:spPr>
        <p:txBody>
          <a:bodyPr>
            <a:normAutofit/>
          </a:bodyPr>
          <a:lstStyle/>
          <a:p>
            <a:r>
              <a:rPr lang="en-US" sz="4000" b="1" i="1" dirty="0" smtClean="0">
                <a:solidFill>
                  <a:schemeClr val="bg1"/>
                </a:solidFill>
              </a:rPr>
              <a:t>Agenda</a:t>
            </a:r>
            <a:endParaRPr lang="en-US" sz="4000" b="1" i="1" dirty="0">
              <a:solidFill>
                <a:schemeClr val="bg1"/>
              </a:solidFill>
            </a:endParaRPr>
          </a:p>
        </p:txBody>
      </p:sp>
      <p:sp>
        <p:nvSpPr>
          <p:cNvPr id="3" name="Content Placeholder 2"/>
          <p:cNvSpPr>
            <a:spLocks noGrp="1"/>
          </p:cNvSpPr>
          <p:nvPr>
            <p:ph idx="1"/>
          </p:nvPr>
        </p:nvSpPr>
        <p:spPr>
          <a:xfrm>
            <a:off x="838200" y="1533379"/>
            <a:ext cx="10515600" cy="4797083"/>
          </a:xfrm>
        </p:spPr>
        <p:txBody>
          <a:bodyPr>
            <a:normAutofit/>
          </a:bodyPr>
          <a:lstStyle/>
          <a:p>
            <a:pPr marL="0" indent="0">
              <a:buNone/>
            </a:pPr>
            <a:endParaRPr lang="en-US" dirty="0" smtClean="0"/>
          </a:p>
          <a:p>
            <a:r>
              <a:rPr lang="en-US" dirty="0" smtClean="0"/>
              <a:t> </a:t>
            </a:r>
            <a:r>
              <a:rPr lang="en-US" b="1" dirty="0" smtClean="0"/>
              <a:t>Introduction </a:t>
            </a:r>
          </a:p>
          <a:p>
            <a:r>
              <a:rPr lang="en-US" b="1" dirty="0" smtClean="0"/>
              <a:t>Cares (Preconception/during pregnancy/ post partum)</a:t>
            </a:r>
          </a:p>
          <a:p>
            <a:r>
              <a:rPr lang="en-US" b="1" dirty="0" smtClean="0"/>
              <a:t>Insulin</a:t>
            </a:r>
          </a:p>
          <a:p>
            <a:r>
              <a:rPr lang="en-US" b="1" dirty="0" smtClean="0"/>
              <a:t>Metformin</a:t>
            </a:r>
          </a:p>
          <a:p>
            <a:r>
              <a:rPr lang="en-US" b="1" dirty="0" smtClean="0">
                <a:solidFill>
                  <a:srgbClr val="33CCCC"/>
                </a:solidFill>
              </a:rPr>
              <a:t>Glyburide</a:t>
            </a:r>
          </a:p>
          <a:p>
            <a:r>
              <a:rPr lang="en-US" b="1" dirty="0" smtClean="0"/>
              <a:t>Glyburide versus metformin</a:t>
            </a:r>
          </a:p>
          <a:p>
            <a:r>
              <a:rPr lang="en-US" b="1" dirty="0" smtClean="0"/>
              <a:t>Alternate oral agents</a:t>
            </a:r>
          </a:p>
          <a:p>
            <a:r>
              <a:rPr lang="en-US" b="1" dirty="0" smtClean="0"/>
              <a:t>Conclusions</a:t>
            </a:r>
          </a:p>
          <a:p>
            <a:endParaRPr lang="en-US" b="1" dirty="0" smtClean="0"/>
          </a:p>
          <a:p>
            <a:endParaRPr lang="en-US" b="1" dirty="0" smtClean="0"/>
          </a:p>
          <a:p>
            <a:endParaRPr lang="en-US" b="1" dirty="0" smtClean="0"/>
          </a:p>
          <a:p>
            <a:endParaRPr lang="en-US" dirty="0" smtClean="0"/>
          </a:p>
          <a:p>
            <a:pPr algn="ctr"/>
            <a:endParaRPr lang="en-US" b="1" dirty="0" smtClean="0"/>
          </a:p>
          <a:p>
            <a:endParaRPr lang="en-US" dirty="0"/>
          </a:p>
        </p:txBody>
      </p:sp>
    </p:spTree>
    <p:extLst>
      <p:ext uri="{BB962C8B-B14F-4D97-AF65-F5344CB8AC3E}">
        <p14:creationId xmlns:p14="http://schemas.microsoft.com/office/powerpoint/2010/main" val="14600610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1519" y="393895"/>
            <a:ext cx="10691447" cy="5486400"/>
          </a:xfrm>
          <a:prstGeom prst="rect">
            <a:avLst/>
          </a:prstGeom>
        </p:spPr>
      </p:pic>
    </p:spTree>
    <p:extLst>
      <p:ext uri="{BB962C8B-B14F-4D97-AF65-F5344CB8AC3E}">
        <p14:creationId xmlns:p14="http://schemas.microsoft.com/office/powerpoint/2010/main" val="2734349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5280" y="630188"/>
            <a:ext cx="8029575" cy="1743075"/>
          </a:xfrm>
          <a:prstGeom prst="rect">
            <a:avLst/>
          </a:prstGeom>
        </p:spPr>
      </p:pic>
      <p:sp>
        <p:nvSpPr>
          <p:cNvPr id="3" name="Rectangle 2"/>
          <p:cNvSpPr/>
          <p:nvPr/>
        </p:nvSpPr>
        <p:spPr>
          <a:xfrm>
            <a:off x="2095280" y="2373263"/>
            <a:ext cx="2110154" cy="307777"/>
          </a:xfrm>
          <a:prstGeom prst="rect">
            <a:avLst/>
          </a:prstGeom>
        </p:spPr>
        <p:txBody>
          <a:bodyPr wrap="square">
            <a:spAutoFit/>
          </a:bodyPr>
          <a:lstStyle/>
          <a:p>
            <a:r>
              <a:rPr lang="en-US" sz="1400" b="1" i="1" u="sng" dirty="0">
                <a:solidFill>
                  <a:srgbClr val="0070C0"/>
                </a:solidFill>
                <a:latin typeface="GuardianSans-RegularIt"/>
              </a:rPr>
              <a:t>JAMA </a:t>
            </a:r>
            <a:r>
              <a:rPr lang="en-US" sz="1400" b="1" i="1" u="sng" dirty="0" err="1">
                <a:solidFill>
                  <a:srgbClr val="0070C0"/>
                </a:solidFill>
                <a:latin typeface="GuardianSans-RegularIt"/>
              </a:rPr>
              <a:t>Pediatr</a:t>
            </a:r>
            <a:r>
              <a:rPr lang="en-US" sz="1400" b="1" u="sng" dirty="0">
                <a:solidFill>
                  <a:srgbClr val="0070C0"/>
                </a:solidFill>
                <a:latin typeface="GuardianSansGR-Regular"/>
              </a:rPr>
              <a:t>. 2015</a:t>
            </a:r>
            <a:endParaRPr lang="en-US" sz="1400" b="1" u="sng" dirty="0">
              <a:solidFill>
                <a:srgbClr val="0070C0"/>
              </a:solidFill>
            </a:endParaRPr>
          </a:p>
        </p:txBody>
      </p:sp>
      <p:sp>
        <p:nvSpPr>
          <p:cNvPr id="4" name="Rounded Rectangle 3"/>
          <p:cNvSpPr/>
          <p:nvPr/>
        </p:nvSpPr>
        <p:spPr>
          <a:xfrm>
            <a:off x="1097280" y="3319975"/>
            <a:ext cx="10044332" cy="2729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Retrospective cohort study of a </a:t>
            </a:r>
            <a:r>
              <a:rPr lang="en-US" dirty="0" smtClean="0"/>
              <a:t>population-based cohort </a:t>
            </a:r>
            <a:r>
              <a:rPr lang="en-US" dirty="0"/>
              <a:t>from a nationwide US employer-based insurance claims database from January </a:t>
            </a:r>
            <a:r>
              <a:rPr lang="en-US" dirty="0" smtClean="0"/>
              <a:t>1, 2000</a:t>
            </a:r>
            <a:r>
              <a:rPr lang="en-US" dirty="0"/>
              <a:t>, to December 31, </a:t>
            </a:r>
            <a:r>
              <a:rPr lang="en-US" dirty="0" smtClean="0"/>
              <a:t>2011</a:t>
            </a:r>
          </a:p>
          <a:p>
            <a:pPr marL="285750" indent="-285750">
              <a:buFont typeface="Wingdings" panose="05000000000000000000" pitchFamily="2" charset="2"/>
              <a:buChar char="§"/>
            </a:pPr>
            <a:r>
              <a:rPr lang="en-US" dirty="0" smtClean="0"/>
              <a:t>Among </a:t>
            </a:r>
            <a:r>
              <a:rPr lang="en-US" dirty="0"/>
              <a:t>110 879 women with GDM, 9173 women (8.3%) were treated with </a:t>
            </a:r>
            <a:r>
              <a:rPr lang="en-US" dirty="0" smtClean="0"/>
              <a:t>glyburide </a:t>
            </a:r>
            <a:r>
              <a:rPr lang="pt-BR" dirty="0" smtClean="0"/>
              <a:t>(n </a:t>
            </a:r>
            <a:r>
              <a:rPr lang="pt-BR" dirty="0"/>
              <a:t>= 4982) or insulin (n = 4191)</a:t>
            </a:r>
            <a:endParaRPr lang="en-US" dirty="0"/>
          </a:p>
        </p:txBody>
      </p:sp>
    </p:spTree>
    <p:extLst>
      <p:ext uri="{BB962C8B-B14F-4D97-AF65-F5344CB8AC3E}">
        <p14:creationId xmlns:p14="http://schemas.microsoft.com/office/powerpoint/2010/main" val="36977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7961</TotalTime>
  <Words>2709</Words>
  <Application>Microsoft Office PowerPoint</Application>
  <PresentationFormat>Widescreen</PresentationFormat>
  <Paragraphs>381</Paragraphs>
  <Slides>119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119</vt:i4>
      </vt:variant>
    </vt:vector>
  </HeadingPairs>
  <TitlesOfParts>
    <vt:vector size="131" baseType="lpstr">
      <vt:lpstr>AdvOT96952d75.I</vt:lpstr>
      <vt:lpstr>Aparajita</vt:lpstr>
      <vt:lpstr>Arial</vt:lpstr>
      <vt:lpstr>Calibri</vt:lpstr>
      <vt:lpstr>Calibri Light</vt:lpstr>
      <vt:lpstr>Franklin Gothic Book</vt:lpstr>
      <vt:lpstr>GuardianSansGR-Regular</vt:lpstr>
      <vt:lpstr>GuardianSans-RegularIt</vt:lpstr>
      <vt:lpstr>HelveticaNeue-Roman</vt:lpstr>
      <vt:lpstr>MyriadPro-It</vt:lpstr>
      <vt:lpstr>Wingdings</vt:lpstr>
      <vt:lpstr>Office Theme</vt:lpstr>
      <vt:lpstr>Presented by: Dr Batoul Birjandi</vt:lpstr>
      <vt:lpstr>Agenda</vt:lpstr>
      <vt:lpstr>Agenda</vt:lpstr>
      <vt:lpstr>PowerPoint Presentation</vt:lpstr>
      <vt:lpstr>Agenda</vt:lpstr>
      <vt:lpstr>PowerPoint Presentation</vt:lpstr>
      <vt:lpstr>PowerPoint Presentation</vt:lpstr>
      <vt:lpstr>PowerPoint Presentation</vt:lpstr>
      <vt:lpstr>PowerPoint Presentation</vt:lpstr>
      <vt:lpstr>PowerPoint Presentation</vt:lpstr>
      <vt:lpstr>Lifestyle modifications </vt:lpstr>
      <vt:lpstr>protocol</vt:lpstr>
      <vt:lpstr>PowerPoint Presentation</vt:lpstr>
      <vt:lpstr>PowerPoint Presentation</vt:lpstr>
      <vt:lpstr>PowerPoint Presentation</vt:lpstr>
      <vt:lpstr>PowerPoint Presentation</vt:lpstr>
      <vt:lpstr>           Glucose monitoring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flash glucose monitoring (FGM) </vt:lpstr>
      <vt:lpstr>PowerPoint Presentation</vt:lpstr>
      <vt:lpstr>PowerPoint Presentation</vt:lpstr>
      <vt:lpstr>PowerPoint Presentation</vt:lpstr>
      <vt:lpstr>PowerPoint Presentation</vt:lpstr>
      <vt:lpstr> What is the optimal glycemic targets in pregnancy?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Guidelines</vt:lpstr>
      <vt:lpstr>Agenda</vt:lpstr>
      <vt:lpstr>Conclusions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415</cp:revision>
  <dcterms:created xsi:type="dcterms:W3CDTF">2018-08-24T10:02:02Z</dcterms:created>
  <dcterms:modified xsi:type="dcterms:W3CDTF">2018-09-24T02:53:36Z</dcterms:modified>
</cp:coreProperties>
</file>