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725" r:id="rId1"/>
  </p:sldMasterIdLst>
  <p:notesMasterIdLst>
    <p:notesMasterId r:id="rId51"/>
  </p:notesMasterIdLst>
  <p:sldIdLst>
    <p:sldId id="428" r:id="rId2"/>
    <p:sldId id="259" r:id="rId3"/>
    <p:sldId id="260" r:id="rId4"/>
    <p:sldId id="261" r:id="rId5"/>
    <p:sldId id="417" r:id="rId6"/>
    <p:sldId id="262" r:id="rId7"/>
    <p:sldId id="265" r:id="rId8"/>
    <p:sldId id="266" r:id="rId9"/>
    <p:sldId id="278" r:id="rId10"/>
    <p:sldId id="427" r:id="rId11"/>
    <p:sldId id="282" r:id="rId12"/>
    <p:sldId id="440" r:id="rId13"/>
    <p:sldId id="286" r:id="rId14"/>
    <p:sldId id="287" r:id="rId15"/>
    <p:sldId id="288" r:id="rId16"/>
    <p:sldId id="295" r:id="rId17"/>
    <p:sldId id="462" r:id="rId18"/>
    <p:sldId id="290" r:id="rId19"/>
    <p:sldId id="297" r:id="rId20"/>
    <p:sldId id="299" r:id="rId21"/>
    <p:sldId id="441" r:id="rId22"/>
    <p:sldId id="386" r:id="rId23"/>
    <p:sldId id="397" r:id="rId24"/>
    <p:sldId id="452" r:id="rId25"/>
    <p:sldId id="454" r:id="rId26"/>
    <p:sldId id="455" r:id="rId27"/>
    <p:sldId id="456" r:id="rId28"/>
    <p:sldId id="457" r:id="rId29"/>
    <p:sldId id="458" r:id="rId30"/>
    <p:sldId id="463" r:id="rId31"/>
    <p:sldId id="459" r:id="rId32"/>
    <p:sldId id="402" r:id="rId33"/>
    <p:sldId id="315" r:id="rId34"/>
    <p:sldId id="464" r:id="rId35"/>
    <p:sldId id="465" r:id="rId36"/>
    <p:sldId id="466" r:id="rId37"/>
    <p:sldId id="467" r:id="rId38"/>
    <p:sldId id="468" r:id="rId39"/>
    <p:sldId id="472" r:id="rId40"/>
    <p:sldId id="476" r:id="rId41"/>
    <p:sldId id="473" r:id="rId42"/>
    <p:sldId id="474" r:id="rId43"/>
    <p:sldId id="475" r:id="rId44"/>
    <p:sldId id="348" r:id="rId45"/>
    <p:sldId id="424" r:id="rId46"/>
    <p:sldId id="425" r:id="rId47"/>
    <p:sldId id="353" r:id="rId48"/>
    <p:sldId id="477" r:id="rId49"/>
    <p:sldId id="42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579" autoAdjust="0"/>
  </p:normalViewPr>
  <p:slideViewPr>
    <p:cSldViewPr>
      <p:cViewPr varScale="1">
        <p:scale>
          <a:sx n="92" d="100"/>
          <a:sy n="92" d="100"/>
        </p:scale>
        <p:origin x="13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5345B-18C6-48E1-AB5F-ED84FBF20FA3}" type="datetimeFigureOut">
              <a:rPr lang="en-US" smtClean="0"/>
              <a:pPr/>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33380-0EF0-44B9-8A19-B54CFA9EAB81}" type="slidenum">
              <a:rPr lang="en-US" smtClean="0"/>
              <a:pPr/>
              <a:t>‹#›</a:t>
            </a:fld>
            <a:endParaRPr lang="en-US"/>
          </a:p>
        </p:txBody>
      </p:sp>
    </p:spTree>
    <p:extLst>
      <p:ext uri="{BB962C8B-B14F-4D97-AF65-F5344CB8AC3E}">
        <p14:creationId xmlns:p14="http://schemas.microsoft.com/office/powerpoint/2010/main" val="36958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4</a:t>
            </a:fld>
            <a:endParaRPr lang="en-US"/>
          </a:p>
        </p:txBody>
      </p:sp>
    </p:spTree>
    <p:extLst>
      <p:ext uri="{BB962C8B-B14F-4D97-AF65-F5344CB8AC3E}">
        <p14:creationId xmlns:p14="http://schemas.microsoft.com/office/powerpoint/2010/main" val="6910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22</a:t>
            </a:fld>
            <a:endParaRPr lang="en-US"/>
          </a:p>
        </p:txBody>
      </p:sp>
    </p:spTree>
    <p:extLst>
      <p:ext uri="{BB962C8B-B14F-4D97-AF65-F5344CB8AC3E}">
        <p14:creationId xmlns:p14="http://schemas.microsoft.com/office/powerpoint/2010/main" val="335174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506E8CC-DF42-4952-9075-EC890B734C13}"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6600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6E8CC-DF42-4952-9075-EC890B734C13}"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418493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6E8CC-DF42-4952-9075-EC890B734C13}"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325554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6E8CC-DF42-4952-9075-EC890B734C13}"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42029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6E8CC-DF42-4952-9075-EC890B734C13}"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129868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506E8CC-DF42-4952-9075-EC890B734C13}"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414089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506E8CC-DF42-4952-9075-EC890B734C13}" type="datetimeFigureOut">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19908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506E8CC-DF42-4952-9075-EC890B734C13}" type="datetimeFigureOut">
              <a:rPr lang="en-US" smtClean="0"/>
              <a:pPr/>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36066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6E8CC-DF42-4952-9075-EC890B734C13}" type="datetimeFigureOut">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303144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6E8CC-DF42-4952-9075-EC890B734C13}"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269590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6E8CC-DF42-4952-9075-EC890B734C13}"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6D0FC-2850-4E7E-BF3D-C71491CE7E50}" type="slidenum">
              <a:rPr lang="en-US" smtClean="0"/>
              <a:pPr/>
              <a:t>‹#›</a:t>
            </a:fld>
            <a:endParaRPr lang="en-US"/>
          </a:p>
        </p:txBody>
      </p:sp>
    </p:spTree>
    <p:extLst>
      <p:ext uri="{BB962C8B-B14F-4D97-AF65-F5344CB8AC3E}">
        <p14:creationId xmlns:p14="http://schemas.microsoft.com/office/powerpoint/2010/main" val="87700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06E8CC-DF42-4952-9075-EC890B734C13}" type="datetimeFigureOut">
              <a:rPr lang="en-US" smtClean="0"/>
              <a:pPr/>
              <a:t>7/25/2016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36D0FC-2850-4E7E-BF3D-C71491CE7E50}" type="slidenum">
              <a:rPr lang="en-US" smtClean="0"/>
              <a:pPr/>
              <a:t>‹#›</a:t>
            </a:fld>
            <a:endParaRPr lang="en-US"/>
          </a:p>
        </p:txBody>
      </p:sp>
    </p:spTree>
    <p:extLst>
      <p:ext uri="{BB962C8B-B14F-4D97-AF65-F5344CB8AC3E}">
        <p14:creationId xmlns:p14="http://schemas.microsoft.com/office/powerpoint/2010/main" val="19508011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cbi.nlm.nih.gov/pubmed/2179947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cbi.nlm.nih.gov/pubmed/267018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descr="C:\Documents and Settings\mojtaba.MOJTABA-PC\Desktop\039.jp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28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D:\ask\natur\natur\there_is_beauty_everywhere_52 (2).jpg"/>
          <p:cNvPicPr>
            <a:picLocks noGrp="1" noChangeAspect="1" noChangeArrowheads="1"/>
          </p:cNvPicPr>
          <p:nvPr>
            <p:ph idx="4294967295"/>
          </p:nvPr>
        </p:nvPicPr>
        <p:blipFill>
          <a:blip r:embed="rId3"/>
          <a:srcRect/>
          <a:stretch>
            <a:fillRect/>
          </a:stretch>
        </p:blipFill>
        <p:spPr bwMode="auto">
          <a:xfrm>
            <a:off x="0" y="-152400"/>
            <a:ext cx="9144000" cy="7010400"/>
          </a:xfrm>
          <a:prstGeom prst="rect">
            <a:avLst/>
          </a:prstGeom>
          <a:noFill/>
        </p:spPr>
      </p:pic>
      <p:pic>
        <p:nvPicPr>
          <p:cNvPr id="8" name="Picture 7" descr="C:\Documents and Settings\DELL\Desktop\Pics\Bes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85728"/>
            <a:ext cx="3062318" cy="1771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6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62950" cy="1844674"/>
          </a:xfrm>
        </p:spPr>
        <p:txBody>
          <a:bodyPr/>
          <a:lstStyle/>
          <a:p>
            <a:endParaRPr lang="en-US" dirty="0"/>
          </a:p>
        </p:txBody>
      </p:sp>
      <p:sp>
        <p:nvSpPr>
          <p:cNvPr id="3" name="Content Placeholder 2"/>
          <p:cNvSpPr>
            <a:spLocks noGrp="1"/>
          </p:cNvSpPr>
          <p:nvPr>
            <p:ph idx="1"/>
          </p:nvPr>
        </p:nvSpPr>
        <p:spPr>
          <a:xfrm>
            <a:off x="647043" y="2362200"/>
            <a:ext cx="7886700" cy="4351338"/>
          </a:xfrm>
        </p:spPr>
        <p:txBody>
          <a:bodyPr/>
          <a:lstStyle/>
          <a:p>
            <a:pPr marL="0" indent="0">
              <a:buNone/>
            </a:pPr>
            <a:endParaRPr lang="en-US" dirty="0"/>
          </a:p>
        </p:txBody>
      </p:sp>
      <p:sp>
        <p:nvSpPr>
          <p:cNvPr id="4" name="Rectangle 2"/>
          <p:cNvSpPr>
            <a:spLocks noChangeArrowheads="1"/>
          </p:cNvSpPr>
          <p:nvPr/>
        </p:nvSpPr>
        <p:spPr bwMode="auto">
          <a:xfrm>
            <a:off x="137160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93" y="2293937"/>
            <a:ext cx="8534400" cy="4487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305560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8533743" cy="214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39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6"/>
            <a:ext cx="8534400" cy="1325563"/>
          </a:xfrm>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7371718"/>
              </p:ext>
            </p:extLst>
          </p:nvPr>
        </p:nvGraphicFramePr>
        <p:xfrm>
          <a:off x="381000" y="3162300"/>
          <a:ext cx="8153400" cy="3429000"/>
        </p:xfrm>
        <a:graphic>
          <a:graphicData uri="http://schemas.openxmlformats.org/drawingml/2006/table">
            <a:tbl>
              <a:tblPr rtl="1" firstRow="1" firstCol="1" bandRow="1">
                <a:tableStyleId>{5C22544A-7EE6-4342-B048-85BDC9FD1C3A}</a:tableStyleId>
              </a:tblPr>
              <a:tblGrid>
                <a:gridCol w="2037912"/>
                <a:gridCol w="2037912"/>
                <a:gridCol w="948396"/>
                <a:gridCol w="3129180"/>
              </a:tblGrid>
              <a:tr h="535781">
                <a:tc>
                  <a:txBody>
                    <a:bodyPr/>
                    <a:lstStyle/>
                    <a:p>
                      <a:pPr algn="r" rtl="1">
                        <a:spcAft>
                          <a:spcPts val="0"/>
                        </a:spcAft>
                      </a:pPr>
                      <a:r>
                        <a:rPr lang="ar-SA" sz="1100" dirty="0">
                          <a:effectLst/>
                        </a:rPr>
                        <a:t>سال ومحل طراحی مطالعه</a:t>
                      </a:r>
                      <a:endParaRPr lang="en-US" sz="1000" dirty="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تعداد نمونه</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محدوده سنی</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dirty="0">
                          <a:effectLst/>
                        </a:rPr>
                        <a:t>یافته ها</a:t>
                      </a:r>
                      <a:endParaRPr lang="en-US" sz="1000" dirty="0">
                        <a:effectLst/>
                        <a:latin typeface="Times New Roman"/>
                        <a:ea typeface="Times New Roman"/>
                        <a:cs typeface="Traditional Arabic"/>
                      </a:endParaRPr>
                    </a:p>
                  </a:txBody>
                  <a:tcPr marL="68580" marR="68580" marT="0" marB="0"/>
                </a:tc>
              </a:tr>
              <a:tr h="835819">
                <a:tc>
                  <a:txBody>
                    <a:bodyPr/>
                    <a:lstStyle/>
                    <a:p>
                      <a:pPr algn="r" rtl="1">
                        <a:spcAft>
                          <a:spcPts val="0"/>
                        </a:spcAft>
                      </a:pPr>
                      <a:r>
                        <a:rPr lang="ar-SA" sz="1100">
                          <a:effectLst/>
                        </a:rPr>
                        <a:t>2010</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dirty="0">
                          <a:effectLst/>
                        </a:rPr>
                        <a:t>1700</a:t>
                      </a:r>
                      <a:endParaRPr lang="en-US" sz="1000" dirty="0">
                        <a:effectLst/>
                        <a:latin typeface="Times New Roman"/>
                        <a:ea typeface="Times New Roman"/>
                        <a:cs typeface="Traditional Arabic"/>
                      </a:endParaRPr>
                    </a:p>
                  </a:txBody>
                  <a:tcPr marL="68580" marR="68580" marT="0" marB="0"/>
                </a:tc>
                <a:tc>
                  <a:txBody>
                    <a:bodyPr/>
                    <a:lstStyle/>
                    <a:p>
                      <a:pPr algn="r" rtl="1">
                        <a:spcAft>
                          <a:spcPts val="0"/>
                        </a:spcAft>
                      </a:pPr>
                      <a:r>
                        <a:rPr lang="ar-SA" sz="1100" dirty="0">
                          <a:effectLst/>
                        </a:rPr>
                        <a:t>8-12</a:t>
                      </a:r>
                      <a:endParaRPr lang="en-US" sz="1000" dirty="0">
                        <a:effectLst/>
                        <a:latin typeface="Times New Roman"/>
                        <a:ea typeface="Times New Roman"/>
                        <a:cs typeface="Traditional Arabic"/>
                      </a:endParaRPr>
                    </a:p>
                  </a:txBody>
                  <a:tcPr marL="68580" marR="68580" marT="0" marB="0"/>
                </a:tc>
                <a:tc rowSpan="2">
                  <a:txBody>
                    <a:bodyPr/>
                    <a:lstStyle/>
                    <a:p>
                      <a:pPr algn="r" rtl="1">
                        <a:spcAft>
                          <a:spcPts val="0"/>
                        </a:spcAft>
                      </a:pPr>
                      <a:r>
                        <a:rPr lang="ar-SA" sz="1100" dirty="0">
                          <a:effectLst/>
                        </a:rPr>
                        <a:t>میانگین </a:t>
                      </a:r>
                      <a:r>
                        <a:rPr lang="en-US" sz="1100" dirty="0">
                          <a:effectLst/>
                        </a:rPr>
                        <a:t>BMI</a:t>
                      </a:r>
                      <a:r>
                        <a:rPr lang="ar-SA" sz="1100" dirty="0">
                          <a:effectLst/>
                        </a:rPr>
                        <a:t> در گروه</a:t>
                      </a:r>
                      <a:r>
                        <a:rPr lang="en-US" sz="1100" dirty="0">
                          <a:effectLst/>
                        </a:rPr>
                        <a:t>  MUO</a:t>
                      </a:r>
                      <a:endParaRPr lang="en-US" sz="1000" dirty="0">
                        <a:effectLst/>
                      </a:endParaRPr>
                    </a:p>
                    <a:p>
                      <a:pPr algn="just" rtl="1">
                        <a:spcAft>
                          <a:spcPts val="0"/>
                        </a:spcAft>
                      </a:pPr>
                      <a:r>
                        <a:rPr lang="ar-SA" sz="1100" dirty="0">
                          <a:effectLst/>
                        </a:rPr>
                        <a:t>برابر </a:t>
                      </a:r>
                      <a:r>
                        <a:rPr lang="fa-IR" sz="1100" dirty="0" smtClean="0">
                          <a:effectLst/>
                        </a:rPr>
                        <a:t>24/83</a:t>
                      </a:r>
                      <a:r>
                        <a:rPr lang="ar-SA" sz="1100" dirty="0" smtClean="0">
                          <a:effectLst/>
                        </a:rPr>
                        <a:t>  </a:t>
                      </a:r>
                      <a:r>
                        <a:rPr lang="ar-SA" sz="1100" dirty="0">
                          <a:effectLst/>
                        </a:rPr>
                        <a:t>ودرگروه </a:t>
                      </a:r>
                      <a:r>
                        <a:rPr lang="en-US" sz="1100" dirty="0" smtClean="0">
                          <a:effectLst/>
                        </a:rPr>
                        <a:t>MUHOW </a:t>
                      </a:r>
                      <a:r>
                        <a:rPr lang="ar-SA" sz="1100" dirty="0">
                          <a:effectLst/>
                        </a:rPr>
                        <a:t>برابر </a:t>
                      </a:r>
                      <a:r>
                        <a:rPr lang="fa-IR" sz="1100" dirty="0" smtClean="0">
                          <a:effectLst/>
                        </a:rPr>
                        <a:t>23/02</a:t>
                      </a:r>
                      <a:r>
                        <a:rPr lang="ar-SA" sz="1100" dirty="0" smtClean="0">
                          <a:effectLst/>
                        </a:rPr>
                        <a:t> </a:t>
                      </a:r>
                      <a:r>
                        <a:rPr lang="ar-SA" sz="1100" dirty="0">
                          <a:effectLst/>
                        </a:rPr>
                        <a:t>بود.</a:t>
                      </a:r>
                      <a:endParaRPr lang="en-US" sz="1000" dirty="0">
                        <a:effectLst/>
                      </a:endParaRPr>
                    </a:p>
                    <a:p>
                      <a:pPr algn="just" rtl="1">
                        <a:spcAft>
                          <a:spcPts val="0"/>
                        </a:spcAft>
                      </a:pPr>
                      <a:r>
                        <a:rPr lang="ar-SA" sz="1100" dirty="0">
                          <a:effectLst/>
                        </a:rPr>
                        <a:t>نسبت افراد چاق در گروه </a:t>
                      </a:r>
                      <a:r>
                        <a:rPr lang="en-US" sz="1100" dirty="0" smtClean="0">
                          <a:effectLst/>
                        </a:rPr>
                        <a:t>MHOW </a:t>
                      </a:r>
                      <a:r>
                        <a:rPr lang="ar-SA" sz="1100" dirty="0">
                          <a:effectLst/>
                        </a:rPr>
                        <a:t>بیشتر از گروه </a:t>
                      </a:r>
                      <a:r>
                        <a:rPr lang="en-US" sz="1100" dirty="0" smtClean="0">
                          <a:effectLst/>
                        </a:rPr>
                        <a:t>MUHOWF</a:t>
                      </a:r>
                      <a:r>
                        <a:rPr lang="ar-SA" sz="1100" dirty="0" smtClean="0">
                          <a:effectLst/>
                        </a:rPr>
                        <a:t> </a:t>
                      </a:r>
                      <a:r>
                        <a:rPr lang="ar-SA" sz="1100" dirty="0">
                          <a:effectLst/>
                        </a:rPr>
                        <a:t>بود.</a:t>
                      </a:r>
                      <a:endParaRPr lang="en-US" sz="1000" dirty="0">
                        <a:effectLst/>
                      </a:endParaRPr>
                    </a:p>
                    <a:p>
                      <a:pPr algn="just" rtl="1">
                        <a:spcAft>
                          <a:spcPts val="0"/>
                        </a:spcAft>
                      </a:pPr>
                      <a:r>
                        <a:rPr lang="ar-SA" sz="1100" dirty="0">
                          <a:effectLst/>
                        </a:rPr>
                        <a:t>کودکان چاق والدین </a:t>
                      </a:r>
                      <a:r>
                        <a:rPr lang="fa-IR" sz="1100" dirty="0">
                          <a:effectLst/>
                        </a:rPr>
                        <a:t>مرفه تری</a:t>
                      </a:r>
                      <a:r>
                        <a:rPr lang="ar-SA" sz="1100" dirty="0">
                          <a:effectLst/>
                        </a:rPr>
                        <a:t> داشته ومصرف سبزیجات ومیوه در آنها بالاتر بود.</a:t>
                      </a:r>
                      <a:endParaRPr lang="en-US" sz="1000" dirty="0">
                        <a:effectLst/>
                      </a:endParaRPr>
                    </a:p>
                    <a:p>
                      <a:pPr algn="just" rtl="1">
                        <a:spcAft>
                          <a:spcPts val="0"/>
                        </a:spcAft>
                      </a:pPr>
                      <a:r>
                        <a:rPr lang="ar-SA" sz="1100" dirty="0">
                          <a:effectLst/>
                        </a:rPr>
                        <a:t>افزایش توده چربی در </a:t>
                      </a:r>
                      <a:r>
                        <a:rPr lang="en-US" sz="1100" dirty="0" smtClean="0">
                          <a:effectLst/>
                        </a:rPr>
                        <a:t>MHOW </a:t>
                      </a:r>
                      <a:r>
                        <a:rPr lang="ar-SA" sz="1100" dirty="0">
                          <a:effectLst/>
                        </a:rPr>
                        <a:t>مطابق بررسی های قبل بوده است.</a:t>
                      </a:r>
                      <a:endParaRPr lang="en-US" sz="1000" dirty="0">
                        <a:effectLst/>
                      </a:endParaRPr>
                    </a:p>
                    <a:p>
                      <a:pPr algn="r" rtl="1">
                        <a:spcAft>
                          <a:spcPts val="0"/>
                        </a:spcAft>
                      </a:pPr>
                      <a:r>
                        <a:rPr lang="ar-SA" sz="1100" dirty="0">
                          <a:effectLst/>
                        </a:rPr>
                        <a:t> </a:t>
                      </a:r>
                      <a:endParaRPr lang="en-US" sz="1000" dirty="0">
                        <a:effectLst/>
                        <a:latin typeface="Times New Roman"/>
                        <a:ea typeface="Times New Roman"/>
                        <a:cs typeface="Traditional Arabic"/>
                      </a:endParaRPr>
                    </a:p>
                  </a:txBody>
                  <a:tcPr marL="68580" marR="68580" marT="0" marB="0"/>
                </a:tc>
              </a:tr>
              <a:tr h="1821656">
                <a:tc gridSpan="3">
                  <a:txBody>
                    <a:bodyPr/>
                    <a:lstStyle/>
                    <a:p>
                      <a:pPr algn="r" rtl="1">
                        <a:spcAft>
                          <a:spcPts val="0"/>
                        </a:spcAft>
                      </a:pPr>
                      <a:r>
                        <a:rPr lang="ar-SA" sz="1100" dirty="0">
                          <a:effectLst/>
                        </a:rPr>
                        <a:t> </a:t>
                      </a:r>
                      <a:endParaRPr lang="en-US" sz="1000" dirty="0">
                        <a:effectLst/>
                      </a:endParaRPr>
                    </a:p>
                    <a:p>
                      <a:pPr algn="r" rtl="1">
                        <a:spcAft>
                          <a:spcPts val="0"/>
                        </a:spcAft>
                      </a:pPr>
                      <a:r>
                        <a:rPr lang="ar-SA" sz="1100" dirty="0">
                          <a:effectLst/>
                        </a:rPr>
                        <a:t> </a:t>
                      </a:r>
                      <a:endParaRPr lang="en-US" sz="1000" dirty="0">
                        <a:effectLst/>
                      </a:endParaRPr>
                    </a:p>
                    <a:p>
                      <a:pPr algn="r" rtl="0">
                        <a:spcAft>
                          <a:spcPts val="0"/>
                        </a:spcAft>
                      </a:pPr>
                      <a:r>
                        <a:rPr lang="ar-SA" sz="1100" dirty="0">
                          <a:effectLst/>
                        </a:rPr>
                        <a:t>محدودییتهای مطالعه</a:t>
                      </a:r>
                      <a:r>
                        <a:rPr lang="ar-SA" sz="1000" dirty="0">
                          <a:effectLst/>
                        </a:rPr>
                        <a:t> تع</a:t>
                      </a:r>
                      <a:endParaRPr lang="en-US" sz="1000" dirty="0">
                        <a:effectLst/>
                      </a:endParaRPr>
                    </a:p>
                    <a:p>
                      <a:pPr algn="r" rtl="0">
                        <a:spcAft>
                          <a:spcPts val="0"/>
                        </a:spcAft>
                      </a:pPr>
                      <a:r>
                        <a:rPr lang="fa-IR" sz="1000" dirty="0">
                          <a:effectLst/>
                        </a:rPr>
                        <a:t>دلیل مقطعی بودن مطالعه امکان بررسی رابطه علیتی وجودنداشت</a:t>
                      </a:r>
                      <a:endParaRPr lang="en-US" sz="1000" dirty="0">
                        <a:effectLst/>
                      </a:endParaRPr>
                    </a:p>
                    <a:p>
                      <a:pPr algn="r" rtl="0">
                        <a:spcAft>
                          <a:spcPts val="0"/>
                        </a:spcAft>
                      </a:pPr>
                      <a:r>
                        <a:rPr lang="fa-IR" sz="1000" dirty="0">
                          <a:effectLst/>
                        </a:rPr>
                        <a:t>کم بودن موارد دیابت در افراد</a:t>
                      </a:r>
                      <a:endParaRPr lang="en-US" sz="1000" dirty="0">
                        <a:effectLst/>
                      </a:endParaRPr>
                    </a:p>
                    <a:p>
                      <a:pPr algn="r" rtl="0">
                        <a:spcAft>
                          <a:spcPts val="0"/>
                        </a:spcAft>
                      </a:pPr>
                      <a:r>
                        <a:rPr lang="fa-IR" sz="1000" dirty="0">
                          <a:effectLst/>
                        </a:rPr>
                        <a:t>تعاریف نادرست سندرم متابولیک موجب نادرستی نتایج بدست آمده  شود</a:t>
                      </a:r>
                      <a:endParaRPr lang="en-US" sz="1000" dirty="0">
                        <a:effectLst/>
                      </a:endParaRPr>
                    </a:p>
                    <a:p>
                      <a:pPr algn="r" rtl="1">
                        <a:spcAft>
                          <a:spcPts val="0"/>
                        </a:spcAft>
                      </a:pPr>
                      <a:r>
                        <a:rPr lang="fa-IR" sz="1100" dirty="0">
                          <a:effectLst/>
                        </a:rPr>
                        <a:t> </a:t>
                      </a:r>
                      <a:endParaRPr lang="en-US" sz="1000" dirty="0">
                        <a:effectLst/>
                      </a:endParaRPr>
                    </a:p>
                    <a:p>
                      <a:pPr algn="r" rtl="1">
                        <a:spcAft>
                          <a:spcPts val="0"/>
                        </a:spcAft>
                      </a:pPr>
                      <a:r>
                        <a:rPr lang="ar-SA" sz="1100" dirty="0">
                          <a:effectLst/>
                        </a:rPr>
                        <a:t>بدل</a:t>
                      </a:r>
                      <a:endParaRPr lang="en-US" sz="1000" dirty="0">
                        <a:effectLst/>
                        <a:latin typeface="Times New Roman"/>
                        <a:ea typeface="Times New Roman"/>
                        <a:cs typeface="Traditional Arabic"/>
                      </a:endParaRPr>
                    </a:p>
                  </a:txBody>
                  <a:tcPr marL="68580" marR="68580" marT="0" marB="0"/>
                </a:tc>
                <a:tc hMerge="1">
                  <a:txBody>
                    <a:bodyPr/>
                    <a:lstStyle/>
                    <a:p>
                      <a:pPr rtl="1"/>
                      <a:endParaRPr lang="fa-IR"/>
                    </a:p>
                  </a:txBody>
                  <a:tcPr/>
                </a:tc>
                <a:tc hMerge="1">
                  <a:txBody>
                    <a:bodyPr/>
                    <a:lstStyle/>
                    <a:p>
                      <a:pPr rtl="1"/>
                      <a:endParaRPr lang="fa-IR"/>
                    </a:p>
                  </a:txBody>
                  <a:tcPr/>
                </a:tc>
                <a:tc vMerge="1">
                  <a:txBody>
                    <a:bodyPr/>
                    <a:lstStyle/>
                    <a:p>
                      <a:pPr rtl="1"/>
                      <a:endParaRPr lang="fa-IR"/>
                    </a:p>
                  </a:txBody>
                  <a:tcPr/>
                </a:tc>
              </a:tr>
              <a:tr h="235744">
                <a:tc gridSpan="3">
                  <a:txBody>
                    <a:bodyPr/>
                    <a:lstStyle/>
                    <a:p>
                      <a:pPr algn="r" rtl="1">
                        <a:spcAft>
                          <a:spcPts val="0"/>
                        </a:spcAft>
                      </a:pPr>
                      <a:r>
                        <a:rPr lang="ar-SA" sz="1100">
                          <a:effectLst/>
                        </a:rPr>
                        <a:t> </a:t>
                      </a:r>
                      <a:endParaRPr lang="en-US" sz="1000">
                        <a:effectLst/>
                        <a:latin typeface="Times New Roman"/>
                        <a:ea typeface="Times New Roman"/>
                        <a:cs typeface="Traditional Arabic"/>
                      </a:endParaRPr>
                    </a:p>
                  </a:txBody>
                  <a:tcPr marL="68580" marR="68580" marT="0" marB="0"/>
                </a:tc>
                <a:tc hMerge="1">
                  <a:txBody>
                    <a:bodyPr/>
                    <a:lstStyle/>
                    <a:p>
                      <a:pPr rtl="1"/>
                      <a:endParaRPr lang="fa-IR"/>
                    </a:p>
                  </a:txBody>
                  <a:tcPr/>
                </a:tc>
                <a:tc hMerge="1">
                  <a:txBody>
                    <a:bodyPr/>
                    <a:lstStyle/>
                    <a:p>
                      <a:pPr rtl="1"/>
                      <a:endParaRPr lang="fa-IR"/>
                    </a:p>
                  </a:txBody>
                  <a:tcPr/>
                </a:tc>
                <a:tc>
                  <a:txBody>
                    <a:bodyPr/>
                    <a:lstStyle/>
                    <a:p>
                      <a:pPr algn="r" rtl="1">
                        <a:spcAft>
                          <a:spcPts val="0"/>
                        </a:spcAft>
                      </a:pPr>
                      <a:r>
                        <a:rPr lang="ar-SA" sz="1100" dirty="0">
                          <a:effectLst/>
                        </a:rPr>
                        <a:t> </a:t>
                      </a:r>
                      <a:endParaRPr lang="en-US" sz="1000" dirty="0">
                        <a:effectLst/>
                        <a:latin typeface="Times New Roman"/>
                        <a:ea typeface="Times New Roman"/>
                        <a:cs typeface="Traditional Arabic"/>
                      </a:endParaRPr>
                    </a:p>
                  </a:txBody>
                  <a:tcPr marL="68580" marR="68580" marT="0" marB="0"/>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5486400" cy="1143000"/>
          </a:xfrm>
          <a:prstGeom prst="rect">
            <a:avLst/>
          </a:prstGeom>
          <a:ln>
            <a:solidFill>
              <a:srgbClr val="FF0000"/>
            </a:solidFill>
            <a:headEnd/>
            <a:tailEnd/>
          </a:ln>
          <a:extLst/>
        </p:spPr>
        <p:style>
          <a:lnRef idx="2">
            <a:schemeClr val="accent4"/>
          </a:lnRef>
          <a:fillRef idx="1">
            <a:schemeClr val="lt1"/>
          </a:fillRef>
          <a:effectRef idx="0">
            <a:schemeClr val="accent4"/>
          </a:effectRef>
          <a:fontRef idx="minor">
            <a:schemeClr val="dk1"/>
          </a:fontRef>
        </p:style>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599"/>
            <a:ext cx="8229599"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209368741"/>
              </p:ext>
            </p:extLst>
          </p:nvPr>
        </p:nvGraphicFramePr>
        <p:xfrm>
          <a:off x="381000" y="3052193"/>
          <a:ext cx="8229599" cy="3805807"/>
        </p:xfrm>
        <a:graphic>
          <a:graphicData uri="http://schemas.openxmlformats.org/drawingml/2006/table">
            <a:tbl>
              <a:tblPr rtl="1" firstRow="1" firstCol="1" bandRow="1">
                <a:tableStyleId>{5C22544A-7EE6-4342-B048-85BDC9FD1C3A}</a:tableStyleId>
              </a:tblPr>
              <a:tblGrid>
                <a:gridCol w="2056957">
                  <a:extLst>
                    <a:ext uri="{9D8B030D-6E8A-4147-A177-3AD203B41FA5}">
                      <a16:colId xmlns="" xmlns:a16="http://schemas.microsoft.com/office/drawing/2014/main" val="1577768911"/>
                    </a:ext>
                  </a:extLst>
                </a:gridCol>
                <a:gridCol w="2056957">
                  <a:extLst>
                    <a:ext uri="{9D8B030D-6E8A-4147-A177-3AD203B41FA5}">
                      <a16:colId xmlns="" xmlns:a16="http://schemas.microsoft.com/office/drawing/2014/main" val="4105489889"/>
                    </a:ext>
                  </a:extLst>
                </a:gridCol>
                <a:gridCol w="957260">
                  <a:extLst>
                    <a:ext uri="{9D8B030D-6E8A-4147-A177-3AD203B41FA5}">
                      <a16:colId xmlns="" xmlns:a16="http://schemas.microsoft.com/office/drawing/2014/main" val="4128694611"/>
                    </a:ext>
                  </a:extLst>
                </a:gridCol>
                <a:gridCol w="3158425">
                  <a:extLst>
                    <a:ext uri="{9D8B030D-6E8A-4147-A177-3AD203B41FA5}">
                      <a16:colId xmlns="" xmlns:a16="http://schemas.microsoft.com/office/drawing/2014/main" val="1676485921"/>
                    </a:ext>
                  </a:extLst>
                </a:gridCol>
              </a:tblGrid>
              <a:tr h="594657">
                <a:tc>
                  <a:txBody>
                    <a:bodyPr/>
                    <a:lstStyle/>
                    <a:p>
                      <a:pPr algn="r" rtl="1">
                        <a:spcAft>
                          <a:spcPts val="0"/>
                        </a:spcAft>
                      </a:pPr>
                      <a:r>
                        <a:rPr lang="ar-SA" sz="1100" dirty="0">
                          <a:effectLst/>
                        </a:rPr>
                        <a:t>سال ومحل طراحی مطالعه</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algn="r" rtl="1">
                        <a:spcAft>
                          <a:spcPts val="0"/>
                        </a:spcAft>
                      </a:pPr>
                      <a:r>
                        <a:rPr lang="ar-SA" sz="1100">
                          <a:effectLst/>
                        </a:rPr>
                        <a:t>تعداد نمونه</a:t>
                      </a:r>
                      <a:endParaRPr lang="en-US" sz="10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algn="r" rtl="1">
                        <a:spcAft>
                          <a:spcPts val="0"/>
                        </a:spcAft>
                      </a:pPr>
                      <a:r>
                        <a:rPr lang="ar-SA" sz="1100">
                          <a:effectLst/>
                        </a:rPr>
                        <a:t>محدوده سنی</a:t>
                      </a:r>
                      <a:endParaRPr lang="en-US" sz="10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algn="r" rtl="1">
                        <a:spcAft>
                          <a:spcPts val="0"/>
                        </a:spcAft>
                      </a:pPr>
                      <a:r>
                        <a:rPr lang="ar-SA" sz="1100" dirty="0">
                          <a:effectLst/>
                        </a:rPr>
                        <a:t>یافته ها</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 xmlns:a16="http://schemas.microsoft.com/office/drawing/2014/main" val="867748219"/>
                  </a:ext>
                </a:extLst>
              </a:tr>
              <a:tr h="927665">
                <a:tc>
                  <a:txBody>
                    <a:bodyPr/>
                    <a:lstStyle/>
                    <a:p>
                      <a:pPr algn="r" rtl="1">
                        <a:spcAft>
                          <a:spcPts val="0"/>
                        </a:spcAft>
                      </a:pPr>
                      <a:r>
                        <a:rPr lang="ar-SA" sz="1100" dirty="0">
                          <a:effectLst/>
                        </a:rPr>
                        <a:t>2010</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algn="r" rtl="1">
                        <a:spcAft>
                          <a:spcPts val="0"/>
                        </a:spcAft>
                      </a:pPr>
                      <a:r>
                        <a:rPr lang="ar-SA" sz="1100">
                          <a:effectLst/>
                        </a:rPr>
                        <a:t>1700</a:t>
                      </a:r>
                      <a:endParaRPr lang="en-US" sz="10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algn="r" rtl="1">
                        <a:spcAft>
                          <a:spcPts val="0"/>
                        </a:spcAft>
                      </a:pPr>
                      <a:r>
                        <a:rPr lang="ar-SA" sz="1100" dirty="0">
                          <a:effectLst/>
                        </a:rPr>
                        <a:t>8-12</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rowSpan="2">
                  <a:txBody>
                    <a:bodyPr/>
                    <a:lstStyle/>
                    <a:p>
                      <a:pPr algn="r" rtl="1">
                        <a:spcAft>
                          <a:spcPts val="0"/>
                        </a:spcAft>
                      </a:pPr>
                      <a:r>
                        <a:rPr lang="ar-SA" sz="1100" dirty="0">
                          <a:effectLst/>
                        </a:rPr>
                        <a:t>میانگین </a:t>
                      </a:r>
                      <a:r>
                        <a:rPr lang="en-US" sz="1100" dirty="0">
                          <a:effectLst/>
                        </a:rPr>
                        <a:t>BMI</a:t>
                      </a:r>
                      <a:r>
                        <a:rPr lang="ar-SA" sz="1100" dirty="0">
                          <a:effectLst/>
                        </a:rPr>
                        <a:t> در گروه</a:t>
                      </a:r>
                      <a:r>
                        <a:rPr lang="en-US" sz="1100" dirty="0">
                          <a:effectLst/>
                        </a:rPr>
                        <a:t>  MUO</a:t>
                      </a:r>
                      <a:endParaRPr lang="en-US" sz="1000" dirty="0">
                        <a:effectLst/>
                      </a:endParaRPr>
                    </a:p>
                    <a:p>
                      <a:pPr algn="just" rtl="1">
                        <a:spcAft>
                          <a:spcPts val="0"/>
                        </a:spcAft>
                      </a:pPr>
                      <a:r>
                        <a:rPr lang="ar-SA" sz="1100" dirty="0">
                          <a:effectLst/>
                        </a:rPr>
                        <a:t>برابر </a:t>
                      </a:r>
                      <a:r>
                        <a:rPr lang="fa-IR" sz="1100" dirty="0" smtClean="0">
                          <a:effectLst/>
                        </a:rPr>
                        <a:t>24/83</a:t>
                      </a:r>
                      <a:r>
                        <a:rPr lang="ar-SA" sz="1100" dirty="0" smtClean="0">
                          <a:effectLst/>
                        </a:rPr>
                        <a:t>  </a:t>
                      </a:r>
                      <a:r>
                        <a:rPr lang="ar-SA" sz="1100" dirty="0">
                          <a:effectLst/>
                        </a:rPr>
                        <a:t>ودرگروه </a:t>
                      </a:r>
                      <a:r>
                        <a:rPr lang="en-US" sz="1100" dirty="0" smtClean="0">
                          <a:effectLst/>
                        </a:rPr>
                        <a:t>MUHOW </a:t>
                      </a:r>
                      <a:r>
                        <a:rPr lang="ar-SA" sz="1100" dirty="0" smtClean="0">
                          <a:effectLst/>
                        </a:rPr>
                        <a:t>برابر </a:t>
                      </a:r>
                      <a:r>
                        <a:rPr lang="fa-IR" sz="1100" dirty="0" smtClean="0">
                          <a:effectLst/>
                        </a:rPr>
                        <a:t>23/2</a:t>
                      </a:r>
                      <a:r>
                        <a:rPr lang="ar-SA" sz="1100" dirty="0" smtClean="0">
                          <a:effectLst/>
                        </a:rPr>
                        <a:t>بود</a:t>
                      </a:r>
                      <a:r>
                        <a:rPr lang="ar-SA" sz="1100" dirty="0">
                          <a:effectLst/>
                        </a:rPr>
                        <a:t>.</a:t>
                      </a:r>
                      <a:endParaRPr lang="en-US" sz="1000" dirty="0">
                        <a:effectLst/>
                      </a:endParaRPr>
                    </a:p>
                    <a:p>
                      <a:pPr algn="just" rtl="1">
                        <a:spcAft>
                          <a:spcPts val="0"/>
                        </a:spcAft>
                      </a:pPr>
                      <a:r>
                        <a:rPr lang="ar-SA" sz="1100" dirty="0">
                          <a:effectLst/>
                        </a:rPr>
                        <a:t>نسبت افراد چاق در گروه </a:t>
                      </a:r>
                      <a:r>
                        <a:rPr lang="en-US" sz="1100" dirty="0" smtClean="0">
                          <a:effectLst/>
                        </a:rPr>
                        <a:t>MHOW </a:t>
                      </a:r>
                      <a:r>
                        <a:rPr lang="ar-SA" sz="1100" dirty="0">
                          <a:effectLst/>
                        </a:rPr>
                        <a:t>بیشتر از گروه </a:t>
                      </a:r>
                      <a:r>
                        <a:rPr lang="en-US" sz="1100" dirty="0" smtClean="0">
                          <a:effectLst/>
                        </a:rPr>
                        <a:t>MUHOW</a:t>
                      </a:r>
                      <a:r>
                        <a:rPr lang="ar-SA" sz="1100" dirty="0" smtClean="0">
                          <a:effectLst/>
                        </a:rPr>
                        <a:t> </a:t>
                      </a:r>
                      <a:r>
                        <a:rPr lang="ar-SA" sz="1100" dirty="0">
                          <a:effectLst/>
                        </a:rPr>
                        <a:t>بود.</a:t>
                      </a:r>
                      <a:endParaRPr lang="en-US" sz="1000" dirty="0">
                        <a:effectLst/>
                      </a:endParaRPr>
                    </a:p>
                    <a:p>
                      <a:pPr algn="just" rtl="1">
                        <a:spcAft>
                          <a:spcPts val="0"/>
                        </a:spcAft>
                      </a:pPr>
                      <a:r>
                        <a:rPr lang="ar-SA" sz="1100" dirty="0">
                          <a:effectLst/>
                        </a:rPr>
                        <a:t>کودکان چاق والدین </a:t>
                      </a:r>
                      <a:r>
                        <a:rPr lang="fa-IR" sz="1100" dirty="0" smtClean="0">
                          <a:effectLst/>
                        </a:rPr>
                        <a:t>مرفه تری</a:t>
                      </a:r>
                      <a:r>
                        <a:rPr lang="ar-SA" sz="1100" dirty="0" smtClean="0">
                          <a:effectLst/>
                        </a:rPr>
                        <a:t> </a:t>
                      </a:r>
                      <a:r>
                        <a:rPr lang="ar-SA" sz="1100" dirty="0">
                          <a:effectLst/>
                        </a:rPr>
                        <a:t>داشته ومصرف سبزیجات ومیوه در آنها بالاتر بود.</a:t>
                      </a:r>
                      <a:endParaRPr lang="en-US" sz="1000" dirty="0">
                        <a:effectLst/>
                      </a:endParaRPr>
                    </a:p>
                    <a:p>
                      <a:pPr algn="just" rtl="1">
                        <a:spcAft>
                          <a:spcPts val="0"/>
                        </a:spcAft>
                      </a:pPr>
                      <a:r>
                        <a:rPr lang="ar-SA" sz="1100" dirty="0">
                          <a:effectLst/>
                        </a:rPr>
                        <a:t>افزایش توده چربی در </a:t>
                      </a:r>
                      <a:r>
                        <a:rPr lang="en-US" sz="1100" dirty="0" smtClean="0">
                          <a:effectLst/>
                        </a:rPr>
                        <a:t>MHOW </a:t>
                      </a:r>
                      <a:r>
                        <a:rPr lang="ar-SA" sz="1100" dirty="0">
                          <a:effectLst/>
                        </a:rPr>
                        <a:t>مطابق بررسی های قبل بوده است.</a:t>
                      </a:r>
                      <a:endParaRPr lang="en-US" sz="1000" dirty="0">
                        <a:effectLst/>
                      </a:endParaRPr>
                    </a:p>
                    <a:p>
                      <a:pPr algn="r" rtl="1">
                        <a:spcAft>
                          <a:spcPts val="0"/>
                        </a:spcAft>
                      </a:pPr>
                      <a:r>
                        <a:rPr lang="ar-SA" sz="1100" dirty="0">
                          <a:effectLst/>
                        </a:rPr>
                        <a:t> </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 xmlns:a16="http://schemas.microsoft.com/office/drawing/2014/main" val="111069017"/>
                  </a:ext>
                </a:extLst>
              </a:tr>
              <a:tr h="2021835">
                <a:tc gridSpan="3">
                  <a:txBody>
                    <a:bodyPr/>
                    <a:lstStyle/>
                    <a:p>
                      <a:pPr algn="r" rtl="1">
                        <a:spcAft>
                          <a:spcPts val="0"/>
                        </a:spcAft>
                      </a:pPr>
                      <a:r>
                        <a:rPr lang="ar-SA" sz="1100" dirty="0">
                          <a:effectLst/>
                        </a:rPr>
                        <a:t> </a:t>
                      </a:r>
                      <a:endParaRPr lang="en-US" sz="1000" dirty="0">
                        <a:effectLst/>
                      </a:endParaRPr>
                    </a:p>
                    <a:p>
                      <a:pPr algn="r" rtl="1">
                        <a:spcAft>
                          <a:spcPts val="0"/>
                        </a:spcAft>
                      </a:pPr>
                      <a:r>
                        <a:rPr lang="ar-SA" sz="1100" dirty="0">
                          <a:effectLst/>
                        </a:rPr>
                        <a:t> </a:t>
                      </a:r>
                      <a:r>
                        <a:rPr lang="ar-SA" sz="1100" dirty="0" smtClean="0">
                          <a:effectLst/>
                        </a:rPr>
                        <a:t>محدودییتهای </a:t>
                      </a:r>
                      <a:r>
                        <a:rPr lang="ar-SA" sz="1100" dirty="0">
                          <a:effectLst/>
                        </a:rPr>
                        <a:t>مطالعه</a:t>
                      </a:r>
                      <a:r>
                        <a:rPr lang="ar-SA" sz="1000" dirty="0">
                          <a:effectLst/>
                        </a:rPr>
                        <a:t> </a:t>
                      </a:r>
                      <a:endParaRPr lang="fa-IR" sz="1000" dirty="0" smtClean="0">
                        <a:effectLst/>
                      </a:endParaRPr>
                    </a:p>
                    <a:p>
                      <a:pPr algn="r" rtl="1">
                        <a:spcAft>
                          <a:spcPts val="0"/>
                        </a:spcAft>
                      </a:pPr>
                      <a:r>
                        <a:rPr lang="fa-IR" sz="1000" dirty="0" smtClean="0">
                          <a:effectLst/>
                        </a:rPr>
                        <a:t>دلیل </a:t>
                      </a:r>
                      <a:r>
                        <a:rPr lang="fa-IR" sz="1000" dirty="0">
                          <a:effectLst/>
                        </a:rPr>
                        <a:t>مقطعی بودن مطالعه امکان بررسی رابطه علیتی وجودنداشت</a:t>
                      </a:r>
                      <a:endParaRPr lang="en-US" sz="1000" dirty="0">
                        <a:effectLst/>
                      </a:endParaRPr>
                    </a:p>
                    <a:p>
                      <a:pPr algn="r" rtl="0">
                        <a:spcAft>
                          <a:spcPts val="0"/>
                        </a:spcAft>
                      </a:pPr>
                      <a:r>
                        <a:rPr lang="fa-IR" sz="1000" dirty="0">
                          <a:effectLst/>
                        </a:rPr>
                        <a:t>کم بودن موارد دیابت در افراد</a:t>
                      </a:r>
                      <a:endParaRPr lang="en-US" sz="1000" dirty="0">
                        <a:effectLst/>
                      </a:endParaRPr>
                    </a:p>
                    <a:p>
                      <a:pPr algn="r" rtl="0">
                        <a:spcAft>
                          <a:spcPts val="0"/>
                        </a:spcAft>
                      </a:pPr>
                      <a:r>
                        <a:rPr lang="fa-IR" sz="1000" dirty="0">
                          <a:effectLst/>
                        </a:rPr>
                        <a:t>تعاریف نادرست سندرم متابولیک موجب نادرستی نتایج بدست آمده  شود</a:t>
                      </a:r>
                      <a:endParaRPr lang="en-US" sz="1000" dirty="0">
                        <a:effectLst/>
                      </a:endParaRPr>
                    </a:p>
                    <a:p>
                      <a:pPr algn="r" rtl="1">
                        <a:spcAft>
                          <a:spcPts val="0"/>
                        </a:spcAft>
                      </a:pPr>
                      <a:r>
                        <a:rPr lang="fa-IR" sz="1100" dirty="0">
                          <a:effectLst/>
                        </a:rPr>
                        <a:t> </a:t>
                      </a:r>
                      <a:endParaRPr lang="en-US" sz="1000" dirty="0">
                        <a:effectLst/>
                      </a:endParaRPr>
                    </a:p>
                    <a:p>
                      <a:pPr algn="r" rtl="1">
                        <a:spcAft>
                          <a:spcPts val="0"/>
                        </a:spcAft>
                      </a:pPr>
                      <a:r>
                        <a:rPr lang="ar-SA" sz="1100" dirty="0">
                          <a:effectLst/>
                        </a:rPr>
                        <a:t>بدل</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931614061"/>
                  </a:ext>
                </a:extLst>
              </a:tr>
              <a:tr h="261650">
                <a:tc gridSpan="3">
                  <a:txBody>
                    <a:bodyPr/>
                    <a:lstStyle/>
                    <a:p>
                      <a:pPr algn="r" rtl="1">
                        <a:spcAft>
                          <a:spcPts val="0"/>
                        </a:spcAft>
                      </a:pPr>
                      <a:r>
                        <a:rPr lang="ar-SA" sz="1100" dirty="0">
                          <a:effectLst/>
                        </a:rPr>
                        <a:t> </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algn="r" rtl="1">
                        <a:spcAft>
                          <a:spcPts val="0"/>
                        </a:spcAft>
                      </a:pPr>
                      <a:r>
                        <a:rPr lang="ar-SA" sz="1100" dirty="0">
                          <a:effectLst/>
                        </a:rPr>
                        <a:t> </a:t>
                      </a:r>
                      <a:endParaRPr lang="en-US" sz="1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 xmlns:a16="http://schemas.microsoft.com/office/drawing/2014/main" val="2107136291"/>
                  </a:ext>
                </a:extLst>
              </a:tr>
            </a:tbl>
          </a:graphicData>
        </a:graphic>
      </p:graphicFrame>
      <p:sp>
        <p:nvSpPr>
          <p:cNvPr id="4" name="Rectangle 3"/>
          <p:cNvSpPr>
            <a:spLocks noChangeArrowheads="1"/>
          </p:cNvSpPr>
          <p:nvPr/>
        </p:nvSpPr>
        <p:spPr bwMode="auto">
          <a:xfrm>
            <a:off x="1619250" y="2513584"/>
            <a:ext cx="1082397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800080"/>
                </a:solidFill>
                <a:effectLst/>
                <a:latin typeface="Traffic"/>
                <a:ea typeface="Times New Roman" panose="02020603050405020304" pitchFamily="18" charset="0"/>
              </a:rPr>
              <a:t/>
            </a:r>
            <a:br>
              <a:rPr kumimoji="0" lang="en-US" altLang="en-US" sz="1100" b="0" i="0" u="none" strike="noStrike" cap="none" normalizeH="0" baseline="0" smtClean="0">
                <a:ln>
                  <a:noFill/>
                </a:ln>
                <a:solidFill>
                  <a:srgbClr val="800080"/>
                </a:solidFill>
                <a:effectLst/>
                <a:latin typeface="Traffic"/>
                <a:ea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5485945"/>
              </p:ext>
            </p:extLst>
          </p:nvPr>
        </p:nvGraphicFramePr>
        <p:xfrm>
          <a:off x="457200" y="2340768"/>
          <a:ext cx="8534399" cy="4988079"/>
        </p:xfrm>
        <a:graphic>
          <a:graphicData uri="http://schemas.openxmlformats.org/drawingml/2006/table">
            <a:tbl>
              <a:tblPr rtl="1" firstRow="1" firstCol="1" bandRow="1">
                <a:tableStyleId>{5C22544A-7EE6-4342-B048-85BDC9FD1C3A}</a:tableStyleId>
              </a:tblPr>
              <a:tblGrid>
                <a:gridCol w="2133141"/>
                <a:gridCol w="2133141"/>
                <a:gridCol w="992714"/>
                <a:gridCol w="3275403"/>
              </a:tblGrid>
              <a:tr h="524152">
                <a:tc>
                  <a:txBody>
                    <a:bodyPr/>
                    <a:lstStyle/>
                    <a:p>
                      <a:pPr algn="r" rtl="1">
                        <a:spcAft>
                          <a:spcPts val="0"/>
                        </a:spcAft>
                      </a:pPr>
                      <a:r>
                        <a:rPr lang="ar-SA" sz="1100" dirty="0">
                          <a:effectLst/>
                        </a:rPr>
                        <a:t>سال ومحل طراحی مطالعه</a:t>
                      </a:r>
                      <a:endParaRPr lang="en-US" sz="1000" dirty="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تعداد نمونه</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محدوده سنی</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dirty="0">
                          <a:effectLst/>
                        </a:rPr>
                        <a:t>یافته ها</a:t>
                      </a:r>
                      <a:endParaRPr lang="en-US" sz="1000" dirty="0">
                        <a:effectLst/>
                        <a:latin typeface="Times New Roman"/>
                        <a:ea typeface="Times New Roman"/>
                        <a:cs typeface="Traditional Arabic"/>
                      </a:endParaRPr>
                    </a:p>
                  </a:txBody>
                  <a:tcPr marL="68580" marR="68580" marT="0" marB="0"/>
                </a:tc>
              </a:tr>
              <a:tr h="817676">
                <a:tc>
                  <a:txBody>
                    <a:bodyPr/>
                    <a:lstStyle/>
                    <a:p>
                      <a:pPr algn="r" rtl="1">
                        <a:spcAft>
                          <a:spcPts val="0"/>
                        </a:spcAft>
                      </a:pPr>
                      <a:r>
                        <a:rPr lang="ar-SA" sz="1100">
                          <a:effectLst/>
                        </a:rPr>
                        <a:t>2016</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1258</a:t>
                      </a:r>
                      <a:endParaRPr lang="en-US" sz="1000">
                        <a:effectLst/>
                        <a:latin typeface="Times New Roman"/>
                        <a:ea typeface="Times New Roman"/>
                        <a:cs typeface="Traditional Arabic"/>
                      </a:endParaRPr>
                    </a:p>
                  </a:txBody>
                  <a:tcPr marL="68580" marR="68580" marT="0" marB="0"/>
                </a:tc>
                <a:tc>
                  <a:txBody>
                    <a:bodyPr/>
                    <a:lstStyle/>
                    <a:p>
                      <a:pPr algn="r" rtl="1">
                        <a:spcAft>
                          <a:spcPts val="0"/>
                        </a:spcAft>
                      </a:pPr>
                      <a:r>
                        <a:rPr lang="ar-SA" sz="1100">
                          <a:effectLst/>
                        </a:rPr>
                        <a:t>6-18</a:t>
                      </a:r>
                      <a:endParaRPr lang="en-US" sz="1000">
                        <a:effectLst/>
                        <a:latin typeface="Times New Roman"/>
                        <a:ea typeface="Times New Roman"/>
                        <a:cs typeface="Traditional Arabic"/>
                      </a:endParaRPr>
                    </a:p>
                  </a:txBody>
                  <a:tcPr marL="68580" marR="68580" marT="0" marB="0"/>
                </a:tc>
                <a:tc rowSpan="2">
                  <a:txBody>
                    <a:bodyPr/>
                    <a:lstStyle/>
                    <a:p>
                      <a:pPr algn="just" rtl="1">
                        <a:spcAft>
                          <a:spcPts val="0"/>
                        </a:spcAft>
                      </a:pPr>
                      <a:r>
                        <a:rPr lang="ar-SA" sz="1000" dirty="0">
                          <a:effectLst/>
                        </a:rPr>
                        <a:t> </a:t>
                      </a:r>
                      <a:r>
                        <a:rPr lang="fa-IR" sz="1400" dirty="0">
                          <a:effectLst/>
                        </a:rPr>
                        <a:t>افراد دارای فنوتیپ  </a:t>
                      </a:r>
                      <a:r>
                        <a:rPr lang="fa-IR" sz="1400" dirty="0" smtClean="0">
                          <a:effectLst/>
                        </a:rPr>
                        <a:t>چاقی</a:t>
                      </a:r>
                      <a:r>
                        <a:rPr lang="en-US" sz="1400" dirty="0" smtClean="0">
                          <a:effectLst/>
                        </a:rPr>
                        <a:t>MHOW</a:t>
                      </a:r>
                      <a:r>
                        <a:rPr lang="fa-IR" sz="1400" dirty="0" smtClean="0">
                          <a:effectLst/>
                        </a:rPr>
                        <a:t>         </a:t>
                      </a:r>
                      <a:r>
                        <a:rPr lang="fa-IR" sz="1400" dirty="0">
                          <a:effectLst/>
                        </a:rPr>
                        <a:t>سن پایین تری    ،نسبت به گروه  </a:t>
                      </a:r>
                      <a:r>
                        <a:rPr lang="en-US" sz="1400" dirty="0" smtClean="0">
                          <a:effectLst/>
                        </a:rPr>
                        <a:t>MUHOW</a:t>
                      </a:r>
                      <a:r>
                        <a:rPr lang="fa-IR" sz="1400" dirty="0" smtClean="0">
                          <a:effectLst/>
                        </a:rPr>
                        <a:t> </a:t>
                      </a:r>
                      <a:r>
                        <a:rPr lang="fa-IR" sz="1400" dirty="0">
                          <a:effectLst/>
                        </a:rPr>
                        <a:t>داشتند. </a:t>
                      </a:r>
                      <a:endParaRPr lang="en-US" sz="1400" dirty="0">
                        <a:effectLst/>
                      </a:endParaRPr>
                    </a:p>
                    <a:p>
                      <a:pPr algn="just" rtl="1">
                        <a:spcAft>
                          <a:spcPts val="0"/>
                        </a:spcAft>
                      </a:pPr>
                      <a:r>
                        <a:rPr lang="fa-IR" sz="1400" dirty="0">
                          <a:effectLst/>
                        </a:rPr>
                        <a:t> </a:t>
                      </a:r>
                      <a:endParaRPr lang="en-US" sz="1400" dirty="0">
                        <a:effectLst/>
                      </a:endParaRPr>
                    </a:p>
                    <a:p>
                      <a:pPr algn="just" rtl="1">
                        <a:spcAft>
                          <a:spcPts val="0"/>
                        </a:spcAft>
                      </a:pPr>
                      <a:r>
                        <a:rPr lang="fa-IR" sz="1400" dirty="0">
                          <a:effectLst/>
                        </a:rPr>
                        <a:t>پیاده روی تا مدرسه، به عنوان فعالیت بدنی، ارتباط قوی تری با این فنوتیپ، نسبت به سایر عوامل مخیطی داشته است.</a:t>
                      </a:r>
                      <a:endParaRPr lang="en-US" sz="1400" dirty="0">
                        <a:effectLst/>
                      </a:endParaRPr>
                    </a:p>
                    <a:p>
                      <a:pPr algn="just" rtl="1">
                        <a:spcAft>
                          <a:spcPts val="0"/>
                        </a:spcAft>
                      </a:pPr>
                      <a:r>
                        <a:rPr lang="fa-IR" sz="1400" dirty="0">
                          <a:effectLst/>
                        </a:rPr>
                        <a:t> </a:t>
                      </a:r>
                      <a:endParaRPr lang="en-US" sz="1400" dirty="0">
                        <a:effectLst/>
                      </a:endParaRPr>
                    </a:p>
                    <a:p>
                      <a:pPr algn="just" rtl="1">
                        <a:spcAft>
                          <a:spcPts val="0"/>
                        </a:spcAft>
                      </a:pPr>
                      <a:r>
                        <a:rPr lang="fa-IR" sz="1400" dirty="0">
                          <a:effectLst/>
                        </a:rPr>
                        <a:t>همچنین هر یک کیلو گرم افزایش وزن زمان تولد، 40 درصد افزایش احتمال ابتلا به فنوتیپ   </a:t>
                      </a:r>
                      <a:r>
                        <a:rPr lang="en-US" sz="1400" dirty="0" smtClean="0">
                          <a:effectLst/>
                        </a:rPr>
                        <a:t>MUHOW </a:t>
                      </a:r>
                      <a:r>
                        <a:rPr lang="fa-IR" sz="1400" dirty="0">
                          <a:effectLst/>
                        </a:rPr>
                        <a:t>، بر اساس  </a:t>
                      </a:r>
                      <a:endParaRPr lang="en-US" sz="1400" dirty="0">
                        <a:effectLst/>
                      </a:endParaRPr>
                    </a:p>
                    <a:p>
                      <a:pPr algn="r" rtl="1">
                        <a:spcAft>
                          <a:spcPts val="0"/>
                        </a:spcAft>
                      </a:pPr>
                      <a:r>
                        <a:rPr lang="fa-IR" sz="1400" dirty="0">
                          <a:effectLst/>
                        </a:rPr>
                        <a:t>تعاریف مقاومت به انسولین را در بر داشت .</a:t>
                      </a:r>
                      <a:endParaRPr lang="en-US" sz="1400" dirty="0">
                        <a:effectLst/>
                      </a:endParaRPr>
                    </a:p>
                    <a:p>
                      <a:pPr algn="r" rtl="1">
                        <a:spcAft>
                          <a:spcPts val="0"/>
                        </a:spcAft>
                      </a:pPr>
                      <a:r>
                        <a:rPr lang="fa-IR" sz="1400" dirty="0">
                          <a:effectLst/>
                        </a:rPr>
                        <a:t> </a:t>
                      </a:r>
                      <a:endParaRPr lang="en-US" sz="1400" dirty="0">
                        <a:effectLst/>
                      </a:endParaRPr>
                    </a:p>
                    <a:p>
                      <a:pPr algn="r" rtl="1">
                        <a:spcAft>
                          <a:spcPts val="0"/>
                        </a:spcAft>
                      </a:pPr>
                      <a:r>
                        <a:rPr lang="fa-IR" sz="1400" dirty="0">
                          <a:effectLst/>
                        </a:rPr>
                        <a:t>نمایه توده بدنی ، دورکمر، وزن هنگام تولد ، سطح تحصیلات مادری وژنوم های </a:t>
                      </a:r>
                      <a:r>
                        <a:rPr lang="en-US" sz="1400" dirty="0" smtClean="0">
                          <a:effectLst/>
                        </a:rPr>
                        <a:t>SNP</a:t>
                      </a:r>
                      <a:r>
                        <a:rPr lang="fa-IR" sz="1400" dirty="0" smtClean="0">
                          <a:effectLst/>
                        </a:rPr>
                        <a:t>به </a:t>
                      </a:r>
                      <a:r>
                        <a:rPr lang="fa-IR" sz="1400" dirty="0">
                          <a:effectLst/>
                        </a:rPr>
                        <a:t>عنوان فاکتور های مستقل پیش گویی کننده فنوتیپ  </a:t>
                      </a:r>
                      <a:r>
                        <a:rPr lang="en-US" sz="1400" dirty="0" smtClean="0">
                          <a:effectLst/>
                        </a:rPr>
                        <a:t>MHOW</a:t>
                      </a:r>
                      <a:r>
                        <a:rPr lang="fa-IR" sz="1400" dirty="0" smtClean="0">
                          <a:effectLst/>
                        </a:rPr>
                        <a:t>  </a:t>
                      </a:r>
                      <a:r>
                        <a:rPr lang="fa-IR" sz="1400" dirty="0">
                          <a:effectLst/>
                        </a:rPr>
                        <a:t>، بر اساس تعاریف مقاومت به انسولین وعوامل خطرقلبی عروقی مطرح شدند.</a:t>
                      </a:r>
                      <a:r>
                        <a:rPr lang="fa-IR" sz="1000" dirty="0">
                          <a:effectLst/>
                        </a:rPr>
                        <a:t>   </a:t>
                      </a:r>
                      <a:endParaRPr lang="en-US" sz="1000" dirty="0">
                        <a:effectLst/>
                      </a:endParaRPr>
                    </a:p>
                    <a:p>
                      <a:pPr algn="just" rtl="1">
                        <a:spcAft>
                          <a:spcPts val="0"/>
                        </a:spcAft>
                      </a:pPr>
                      <a:r>
                        <a:rPr lang="ar-SA" sz="1100" dirty="0">
                          <a:effectLst/>
                        </a:rPr>
                        <a:t> </a:t>
                      </a:r>
                      <a:endParaRPr lang="en-US" sz="1000" dirty="0">
                        <a:effectLst/>
                        <a:latin typeface="Times New Roman"/>
                        <a:ea typeface="Times New Roman"/>
                        <a:cs typeface="Traditional Arabic"/>
                      </a:endParaRPr>
                    </a:p>
                  </a:txBody>
                  <a:tcPr marL="68580" marR="68580" marT="0" marB="0"/>
                </a:tc>
              </a:tr>
              <a:tr h="2201436">
                <a:tc gridSpan="3">
                  <a:txBody>
                    <a:bodyPr/>
                    <a:lstStyle/>
                    <a:p>
                      <a:pPr algn="r" rtl="1">
                        <a:spcAft>
                          <a:spcPts val="0"/>
                        </a:spcAft>
                      </a:pPr>
                      <a:r>
                        <a:rPr lang="ar-SA" sz="1100" dirty="0">
                          <a:effectLst/>
                        </a:rPr>
                        <a:t> </a:t>
                      </a:r>
                      <a:endParaRPr lang="en-US" sz="1000" dirty="0">
                        <a:effectLst/>
                      </a:endParaRPr>
                    </a:p>
                    <a:p>
                      <a:pPr algn="r" rtl="1">
                        <a:spcAft>
                          <a:spcPts val="0"/>
                        </a:spcAft>
                      </a:pPr>
                      <a:r>
                        <a:rPr lang="ar-SA" sz="1100" dirty="0" smtClean="0">
                          <a:effectLst/>
                        </a:rPr>
                        <a:t> </a:t>
                      </a:r>
                      <a:r>
                        <a:rPr lang="ar-SA" sz="1600" dirty="0" smtClean="0">
                          <a:effectLst/>
                        </a:rPr>
                        <a:t>محدودییتهای مطالعه </a:t>
                      </a:r>
                      <a:r>
                        <a:rPr lang="fa-IR" sz="1600" dirty="0">
                          <a:effectLst/>
                        </a:rPr>
                        <a:t> </a:t>
                      </a:r>
                      <a:endParaRPr lang="en-US" sz="1600" dirty="0">
                        <a:effectLst/>
                      </a:endParaRPr>
                    </a:p>
                    <a:p>
                      <a:pPr algn="r" rtl="1">
                        <a:spcAft>
                          <a:spcPts val="0"/>
                        </a:spcAft>
                      </a:pPr>
                      <a:r>
                        <a:rPr lang="fa-IR" sz="1600" dirty="0" smtClean="0">
                          <a:effectLst/>
                        </a:rPr>
                        <a:t>دلیل </a:t>
                      </a:r>
                      <a:r>
                        <a:rPr lang="fa-IR" sz="1600" dirty="0">
                          <a:effectLst/>
                        </a:rPr>
                        <a:t>مقطعی بودن مطالعه امکان بررسی رابطه علیتی وجودنداشت</a:t>
                      </a:r>
                      <a:endParaRPr lang="en-US" sz="1600" dirty="0">
                        <a:effectLst/>
                      </a:endParaRPr>
                    </a:p>
                    <a:p>
                      <a:pPr algn="r" rtl="0">
                        <a:spcAft>
                          <a:spcPts val="0"/>
                        </a:spcAft>
                      </a:pPr>
                      <a:r>
                        <a:rPr lang="fa-IR" sz="1600" dirty="0">
                          <a:effectLst/>
                        </a:rPr>
                        <a:t>احتمال سوگرایی در گزارش دهی اطلاعات گرداوری شده</a:t>
                      </a:r>
                      <a:endParaRPr lang="en-US" sz="1600" dirty="0">
                        <a:effectLst/>
                      </a:endParaRPr>
                    </a:p>
                    <a:p>
                      <a:pPr algn="r" rtl="0">
                        <a:spcAft>
                          <a:spcPts val="0"/>
                        </a:spcAft>
                      </a:pPr>
                      <a:r>
                        <a:rPr lang="fa-IR" sz="1600" dirty="0">
                          <a:effectLst/>
                        </a:rPr>
                        <a:t>بررسی اجمالی عوامل ژنتیک واپی ژنتیک و نیاز به مطالعات گسترده تر</a:t>
                      </a:r>
                      <a:endParaRPr lang="en-US" sz="1600" dirty="0">
                        <a:effectLst/>
                      </a:endParaRPr>
                    </a:p>
                    <a:p>
                      <a:pPr algn="r" rtl="0">
                        <a:spcAft>
                          <a:spcPts val="0"/>
                        </a:spcAft>
                      </a:pPr>
                      <a:r>
                        <a:rPr lang="fa-IR" sz="1600" dirty="0">
                          <a:effectLst/>
                        </a:rPr>
                        <a:t>موجب نادرستی نتایج بدست آمده  شود </a:t>
                      </a:r>
                      <a:r>
                        <a:rPr lang="en-US" sz="1600" dirty="0" smtClean="0">
                          <a:effectLst/>
                        </a:rPr>
                        <a:t>MHOW </a:t>
                      </a:r>
                      <a:r>
                        <a:rPr lang="fa-IR" sz="1600" dirty="0">
                          <a:effectLst/>
                        </a:rPr>
                        <a:t>تعاریف ناهمگون </a:t>
                      </a:r>
                      <a:endParaRPr lang="en-US" sz="1600" dirty="0">
                        <a:effectLst/>
                      </a:endParaRPr>
                    </a:p>
                    <a:p>
                      <a:pPr algn="r" rtl="1">
                        <a:spcAft>
                          <a:spcPts val="0"/>
                        </a:spcAft>
                      </a:pPr>
                      <a:r>
                        <a:rPr lang="ar-SA" sz="1600" dirty="0">
                          <a:effectLst/>
                        </a:rPr>
                        <a:t>احتمال سوگرایی</a:t>
                      </a:r>
                      <a:endParaRPr lang="en-US" sz="1600" dirty="0">
                        <a:effectLst/>
                        <a:latin typeface="Times New Roman"/>
                        <a:ea typeface="Times New Roman"/>
                        <a:cs typeface="Traditional Arabic"/>
                      </a:endParaRPr>
                    </a:p>
                  </a:txBody>
                  <a:tcPr marL="68580" marR="68580" marT="0" marB="0"/>
                </a:tc>
                <a:tc hMerge="1">
                  <a:txBody>
                    <a:bodyPr/>
                    <a:lstStyle/>
                    <a:p>
                      <a:pPr rtl="1"/>
                      <a:endParaRPr lang="fa-IR"/>
                    </a:p>
                  </a:txBody>
                  <a:tcPr/>
                </a:tc>
                <a:tc hMerge="1">
                  <a:txBody>
                    <a:bodyPr/>
                    <a:lstStyle/>
                    <a:p>
                      <a:pPr rtl="1"/>
                      <a:endParaRPr lang="fa-IR"/>
                    </a:p>
                  </a:txBody>
                  <a:tcPr/>
                </a:tc>
                <a:tc vMerge="1">
                  <a:txBody>
                    <a:bodyPr/>
                    <a:lstStyle/>
                    <a:p>
                      <a:pPr rtl="1"/>
                      <a:endParaRPr lang="fa-IR"/>
                    </a:p>
                  </a:txBody>
                  <a:tcPr/>
                </a:tc>
              </a:tr>
              <a:tr h="669167">
                <a:tc gridSpan="3">
                  <a:txBody>
                    <a:bodyPr/>
                    <a:lstStyle/>
                    <a:p>
                      <a:pPr algn="r" rtl="1">
                        <a:spcAft>
                          <a:spcPts val="0"/>
                        </a:spcAft>
                      </a:pPr>
                      <a:r>
                        <a:rPr lang="ar-SA" sz="1100">
                          <a:effectLst/>
                        </a:rPr>
                        <a:t> </a:t>
                      </a:r>
                      <a:endParaRPr lang="en-US" sz="1000">
                        <a:effectLst/>
                        <a:latin typeface="Times New Roman"/>
                        <a:ea typeface="Times New Roman"/>
                        <a:cs typeface="Traditional Arabic"/>
                      </a:endParaRPr>
                    </a:p>
                  </a:txBody>
                  <a:tcPr marL="68580" marR="68580" marT="0" marB="0"/>
                </a:tc>
                <a:tc hMerge="1">
                  <a:txBody>
                    <a:bodyPr/>
                    <a:lstStyle/>
                    <a:p>
                      <a:pPr rtl="1"/>
                      <a:endParaRPr lang="fa-IR"/>
                    </a:p>
                  </a:txBody>
                  <a:tcPr/>
                </a:tc>
                <a:tc hMerge="1">
                  <a:txBody>
                    <a:bodyPr/>
                    <a:lstStyle/>
                    <a:p>
                      <a:pPr rtl="1"/>
                      <a:endParaRPr lang="fa-IR"/>
                    </a:p>
                  </a:txBody>
                  <a:tcPr/>
                </a:tc>
                <a:tc>
                  <a:txBody>
                    <a:bodyPr/>
                    <a:lstStyle/>
                    <a:p>
                      <a:pPr algn="r" rtl="1">
                        <a:spcAft>
                          <a:spcPts val="0"/>
                        </a:spcAft>
                      </a:pPr>
                      <a:r>
                        <a:rPr lang="ar-SA" sz="1100" dirty="0">
                          <a:effectLst/>
                        </a:rPr>
                        <a:t> </a:t>
                      </a:r>
                      <a:endParaRPr lang="en-US" sz="1000" dirty="0">
                        <a:effectLst/>
                        <a:latin typeface="Times New Roman"/>
                        <a:ea typeface="Times New Roman"/>
                        <a:cs typeface="Traditional Arabic"/>
                      </a:endParaRPr>
                    </a:p>
                  </a:txBody>
                  <a:tcPr marL="68580" marR="68580" marT="0" marB="0"/>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66" y="0"/>
            <a:ext cx="818258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619250" y="2341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102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style>
          <a:lnRef idx="2">
            <a:schemeClr val="accent4"/>
          </a:lnRef>
          <a:fillRef idx="1">
            <a:schemeClr val="lt1"/>
          </a:fillRef>
          <a:effectRef idx="0">
            <a:schemeClr val="accent4"/>
          </a:effectRef>
          <a:fontRef idx="minor">
            <a:schemeClr val="dk1"/>
          </a:fontRef>
        </p:style>
        <p:txBody>
          <a:bodyPr>
            <a:normAutofit/>
          </a:bodyPr>
          <a:lstStyle/>
          <a:p>
            <a:pPr algn="ctr">
              <a:buNone/>
            </a:pPr>
            <a:endParaRPr lang="en-US" sz="4800" dirty="0" smtClean="0">
              <a:solidFill>
                <a:schemeClr val="bg2">
                  <a:lumMod val="75000"/>
                </a:schemeClr>
              </a:solidFill>
              <a:cs typeface="B Titr" panose="00000700000000000000" pitchFamily="2" charset="-78"/>
            </a:endParaRPr>
          </a:p>
          <a:p>
            <a:pPr algn="ctr">
              <a:buNone/>
            </a:pPr>
            <a:r>
              <a:rPr lang="fa-IR" sz="4800" dirty="0" smtClean="0">
                <a:solidFill>
                  <a:schemeClr val="bg2">
                    <a:lumMod val="75000"/>
                  </a:schemeClr>
                </a:solidFill>
                <a:cs typeface="B Titr" panose="00000700000000000000" pitchFamily="2" charset="-78"/>
              </a:rPr>
              <a:t>اهداف طرح</a:t>
            </a:r>
            <a:endParaRPr lang="en-US" sz="4800" dirty="0">
              <a:solidFill>
                <a:schemeClr val="bg2">
                  <a:lumMod val="75000"/>
                </a:schemeClr>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7886700" cy="4351338"/>
          </a:xfrm>
        </p:spPr>
        <p:style>
          <a:lnRef idx="2">
            <a:schemeClr val="accent4"/>
          </a:lnRef>
          <a:fillRef idx="1">
            <a:schemeClr val="lt1"/>
          </a:fillRef>
          <a:effectRef idx="0">
            <a:schemeClr val="accent4"/>
          </a:effectRef>
          <a:fontRef idx="minor">
            <a:schemeClr val="dk1"/>
          </a:fontRef>
        </p:style>
        <p:txBody>
          <a:bodyPr/>
          <a:lstStyle/>
          <a:p>
            <a:pPr algn="r">
              <a:lnSpc>
                <a:spcPct val="200000"/>
              </a:lnSpc>
              <a:buNone/>
            </a:pPr>
            <a:endParaRPr lang="en-US" b="1" dirty="0">
              <a:cs typeface="B Titr" panose="00000700000000000000" pitchFamily="2" charset="-78"/>
            </a:endParaRPr>
          </a:p>
          <a:p>
            <a:pPr algn="r" rtl="1"/>
            <a:r>
              <a:rPr lang="ar-SA" sz="3200" b="1" dirty="0" smtClean="0">
                <a:cs typeface="B Titr" panose="00000700000000000000" pitchFamily="2" charset="-78"/>
              </a:rPr>
              <a:t>هدف اصلی</a:t>
            </a:r>
            <a:r>
              <a:rPr lang="ar-SA" sz="3200" dirty="0" smtClean="0">
                <a:cs typeface="B Titr" panose="00000700000000000000" pitchFamily="2" charset="-78"/>
              </a:rPr>
              <a:t>:</a:t>
            </a:r>
            <a:endParaRPr lang="fa-IR" sz="3200" dirty="0" smtClean="0">
              <a:cs typeface="B Titr" panose="00000700000000000000" pitchFamily="2" charset="-78"/>
            </a:endParaRPr>
          </a:p>
          <a:p>
            <a:pPr algn="r" rtl="1"/>
            <a:endParaRPr lang="fa-IR" sz="3200" dirty="0">
              <a:cs typeface="B Titr" panose="00000700000000000000" pitchFamily="2" charset="-78"/>
            </a:endParaRPr>
          </a:p>
          <a:p>
            <a:pPr marL="0" indent="0" algn="r" rtl="1">
              <a:buNone/>
            </a:pPr>
            <a:r>
              <a:rPr lang="fa-IR" sz="3200" b="1" dirty="0" smtClean="0"/>
              <a:t>تعیین </a:t>
            </a:r>
            <a:r>
              <a:rPr lang="fa-IR" sz="3200" b="1" dirty="0"/>
              <a:t>شیوع فنوتیپ های چاقی </a:t>
            </a:r>
            <a:r>
              <a:rPr lang="fa-IR" sz="3200" b="1" dirty="0" smtClean="0"/>
              <a:t>(</a:t>
            </a:r>
            <a:r>
              <a:rPr lang="en-US" sz="3200" b="1" dirty="0" smtClean="0"/>
              <a:t>MHOW-MUHOW</a:t>
            </a:r>
            <a:r>
              <a:rPr lang="fa-IR" sz="3200" b="1" dirty="0" smtClean="0"/>
              <a:t>) </a:t>
            </a:r>
            <a:r>
              <a:rPr lang="fa-IR" sz="3200" b="1" dirty="0"/>
              <a:t>در جعیت نوجوانان 18-10 سال و عوامل پیش گویی کننده آنها در مطالعه قند و لیپید تهران.</a:t>
            </a:r>
            <a:endParaRPr lang="en-US" sz="3200" b="1" dirty="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26291"/>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marL="109728" indent="0" algn="r" rtl="1">
              <a:buNone/>
            </a:pPr>
            <a:r>
              <a:rPr lang="fa-IR" b="1" dirty="0" smtClean="0">
                <a:solidFill>
                  <a:schemeClr val="bg2">
                    <a:lumMod val="75000"/>
                  </a:schemeClr>
                </a:solidFill>
              </a:rPr>
              <a:t>اهداف اختصاصی</a:t>
            </a:r>
            <a:r>
              <a:rPr lang="en-US" b="1" dirty="0" smtClean="0">
                <a:solidFill>
                  <a:schemeClr val="bg2">
                    <a:lumMod val="75000"/>
                  </a:schemeClr>
                </a:solidFill>
              </a:rPr>
              <a:t>: </a:t>
            </a:r>
          </a:p>
          <a:p>
            <a:pPr marL="0" indent="0" algn="r" rtl="1">
              <a:buNone/>
            </a:pPr>
            <a:endParaRPr lang="en-US" b="1" dirty="0"/>
          </a:p>
          <a:p>
            <a:pPr lvl="0" algn="r" rtl="1"/>
            <a:r>
              <a:rPr lang="fa-IR" sz="3000" dirty="0" smtClean="0"/>
              <a:t>تعیین</a:t>
            </a:r>
          </a:p>
          <a:p>
            <a:pPr lvl="0" algn="r" rtl="1"/>
            <a:r>
              <a:rPr lang="fa-IR" dirty="0" smtClean="0"/>
              <a:t> </a:t>
            </a:r>
            <a:r>
              <a:rPr lang="fa-IR" dirty="0"/>
              <a:t>شیوع فنوتیپ های چاقی </a:t>
            </a:r>
            <a:r>
              <a:rPr lang="fa-IR" dirty="0" smtClean="0"/>
              <a:t>(</a:t>
            </a:r>
            <a:r>
              <a:rPr lang="en-US" dirty="0" smtClean="0"/>
              <a:t>MHOW-MUO</a:t>
            </a:r>
            <a:r>
              <a:rPr lang="fa-IR" dirty="0"/>
              <a:t>) در جعیت نوجوانان به تفکیک جنس </a:t>
            </a:r>
            <a:endParaRPr lang="en-US" dirty="0"/>
          </a:p>
          <a:p>
            <a:pPr lvl="0" algn="r" rtl="1"/>
            <a:r>
              <a:rPr lang="fa-IR" dirty="0" smtClean="0"/>
              <a:t>دریافت </a:t>
            </a:r>
            <a:r>
              <a:rPr lang="fa-IR" dirty="0"/>
              <a:t>واحد گروههای غذایی (</a:t>
            </a:r>
            <a:r>
              <a:rPr lang="en-US" dirty="0"/>
              <a:t>Serving size</a:t>
            </a:r>
            <a:r>
              <a:rPr lang="fa-IR" dirty="0"/>
              <a:t>) غلات – گوشت و جانشین ها- محصولات لبنی – سبزیجات و میوه ها در نوجوانان به تفکیک جنس </a:t>
            </a:r>
            <a:endParaRPr lang="fa-IR" dirty="0" smtClean="0"/>
          </a:p>
          <a:p>
            <a:pPr lvl="0" algn="r" rtl="1"/>
            <a:endParaRPr lang="en-US" dirty="0"/>
          </a:p>
          <a:p>
            <a:pPr lvl="0" algn="r" rtl="1"/>
            <a:r>
              <a:rPr lang="fa-IR" sz="3000" b="1" dirty="0" smtClean="0"/>
              <a:t>مقایسه </a:t>
            </a:r>
          </a:p>
          <a:p>
            <a:pPr lvl="0" algn="r" rtl="1"/>
            <a:r>
              <a:rPr lang="fa-IR" dirty="0" smtClean="0"/>
              <a:t>میزان </a:t>
            </a:r>
            <a:r>
              <a:rPr lang="fa-IR" dirty="0"/>
              <a:t>تحصیلات پدر ومادر </a:t>
            </a:r>
            <a:r>
              <a:rPr lang="en-US" dirty="0" smtClean="0"/>
              <a:t>BMI</a:t>
            </a:r>
            <a:r>
              <a:rPr lang="fa-IR" dirty="0" smtClean="0"/>
              <a:t> فرد </a:t>
            </a:r>
            <a:r>
              <a:rPr lang="fa-IR" dirty="0"/>
              <a:t>پدرو مادر در فنوتیپ های چاقی به تفکیک جنس</a:t>
            </a:r>
            <a:endParaRPr lang="en-US" dirty="0"/>
          </a:p>
          <a:p>
            <a:pPr lvl="0" algn="r" rtl="1"/>
            <a:r>
              <a:rPr lang="fa-IR" dirty="0" smtClean="0"/>
              <a:t>تری </a:t>
            </a:r>
            <a:r>
              <a:rPr lang="fa-IR" dirty="0"/>
              <a:t>گلیسرید در فنوتیپ های </a:t>
            </a:r>
            <a:r>
              <a:rPr lang="fa-IR" dirty="0" smtClean="0"/>
              <a:t>چاقی </a:t>
            </a:r>
            <a:r>
              <a:rPr lang="fa-IR" dirty="0"/>
              <a:t>به تفکیک جنس </a:t>
            </a:r>
            <a:endParaRPr lang="en-US" dirty="0"/>
          </a:p>
          <a:p>
            <a:pPr lvl="0" algn="r" rtl="1"/>
            <a:r>
              <a:rPr lang="en-US" dirty="0" smtClean="0"/>
              <a:t>HDL-C</a:t>
            </a:r>
            <a:r>
              <a:rPr lang="fa-IR" dirty="0" smtClean="0"/>
              <a:t> </a:t>
            </a:r>
            <a:r>
              <a:rPr lang="fa-IR" dirty="0"/>
              <a:t>در فنوتیپ های چاقی به تفکیک جنس </a:t>
            </a:r>
            <a:endParaRPr lang="en-US" dirty="0"/>
          </a:p>
          <a:p>
            <a:pPr lvl="0" algn="r" rtl="1"/>
            <a:r>
              <a:rPr lang="fa-IR" dirty="0" smtClean="0"/>
              <a:t>فشار </a:t>
            </a:r>
            <a:r>
              <a:rPr lang="fa-IR" dirty="0"/>
              <a:t>خون سیستولیک در فنوتیپ های چاقی به تفکیک جنس </a:t>
            </a:r>
            <a:endParaRPr lang="en-US" dirty="0"/>
          </a:p>
          <a:p>
            <a:pPr lvl="0" algn="r" rtl="1"/>
            <a:r>
              <a:rPr lang="fa-IR" dirty="0" smtClean="0"/>
              <a:t>فشار </a:t>
            </a:r>
            <a:r>
              <a:rPr lang="fa-IR" dirty="0"/>
              <a:t>خون دیاستولیک در فنوتیپ های چاقی به تفکیک جنس </a:t>
            </a:r>
            <a:endParaRPr lang="en-US" dirty="0"/>
          </a:p>
          <a:p>
            <a:pPr lvl="0" algn="r" rtl="1"/>
            <a:r>
              <a:rPr lang="fa-IR" dirty="0" smtClean="0"/>
              <a:t>قند </a:t>
            </a:r>
            <a:r>
              <a:rPr lang="fa-IR" dirty="0"/>
              <a:t>خون ناشتا در فنوتیپ های چاقی به تفکیک جنس </a:t>
            </a:r>
            <a:endParaRPr lang="en-US" dirty="0"/>
          </a:p>
          <a:p>
            <a:pPr lvl="0" algn="r" rtl="1"/>
            <a:r>
              <a:rPr lang="fa-IR" dirty="0" smtClean="0"/>
              <a:t>دور </a:t>
            </a:r>
            <a:r>
              <a:rPr lang="fa-IR" dirty="0"/>
              <a:t>کمر مساوی یا بیشتر از صدک 90 بر اساس سن و جنس نوجوانان ایرانی در فنوتیپ های چاقی به تفکیک جنس </a:t>
            </a:r>
            <a:endParaRPr lang="en-US" dirty="0"/>
          </a:p>
          <a:p>
            <a:pPr lvl="0" algn="r" rtl="1"/>
            <a:r>
              <a:rPr lang="fa-IR" dirty="0" smtClean="0"/>
              <a:t>شیوع </a:t>
            </a:r>
            <a:r>
              <a:rPr lang="fa-IR" dirty="0"/>
              <a:t>اضافه وزن بر اساس سن و </a:t>
            </a:r>
            <a:r>
              <a:rPr lang="fa-IR" dirty="0" smtClean="0"/>
              <a:t>جنس کودکان </a:t>
            </a:r>
            <a:r>
              <a:rPr lang="fa-IR" dirty="0"/>
              <a:t>نوجوانان ایرانی در فنوتیپ های چاقی به تفکیک جنس </a:t>
            </a:r>
            <a:endParaRPr lang="en-US" dirty="0"/>
          </a:p>
          <a:p>
            <a:pPr algn="r" rtl="1"/>
            <a:endParaRPr lang="en-US" dirty="0" smtClean="0">
              <a:cs typeface="B Titr" panose="00000700000000000000" pitchFamily="2" charset="-78"/>
            </a:endParaRPr>
          </a:p>
          <a:p>
            <a:pPr algn="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78691"/>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r" rtl="1"/>
            <a:r>
              <a:rPr lang="ar-SA" sz="3600" b="1" dirty="0"/>
              <a:t>معیارهای ورود</a:t>
            </a:r>
            <a:endParaRPr lang="en-US" sz="3600" dirty="0"/>
          </a:p>
          <a:p>
            <a:pPr algn="r" rtl="1"/>
            <a:r>
              <a:rPr lang="fa-IR" sz="3600" dirty="0"/>
              <a:t>سن بین </a:t>
            </a:r>
            <a:r>
              <a:rPr lang="en-US" sz="3600" dirty="0"/>
              <a:t>8</a:t>
            </a:r>
            <a:r>
              <a:rPr lang="fa-IR" sz="3600" dirty="0"/>
              <a:t>تا 18 سال وکامل بودن اطلاعات مورد نیاز مطالعه </a:t>
            </a:r>
            <a:endParaRPr lang="en-US" sz="3600" dirty="0"/>
          </a:p>
          <a:p>
            <a:pPr marL="0" indent="0" algn="r" rtl="1">
              <a:buNone/>
            </a:pPr>
            <a:endParaRPr lang="en-US" sz="3600" dirty="0"/>
          </a:p>
          <a:p>
            <a:pPr algn="r" rtl="1"/>
            <a:r>
              <a:rPr lang="ar-SA" sz="3600" b="1" dirty="0"/>
              <a:t>معیارهای خروج</a:t>
            </a:r>
            <a:endParaRPr lang="en-US" sz="3600" dirty="0"/>
          </a:p>
          <a:p>
            <a:pPr algn="r" rtl="1"/>
            <a:r>
              <a:rPr lang="fa-IR" sz="3600" dirty="0"/>
              <a:t>مصرف هر گونه داروی استروییدی و پایین اورنده قندخون </a:t>
            </a:r>
            <a:endParaRPr lang="en-US" sz="3600" dirty="0"/>
          </a:p>
          <a:p>
            <a:pPr algn="r" rtl="1"/>
            <a:r>
              <a:rPr lang="fa-IR" sz="3600" dirty="0"/>
              <a:t>نمایه توده بدنی </a:t>
            </a:r>
            <a:r>
              <a:rPr lang="fa-IR" sz="3600" dirty="0" smtClean="0"/>
              <a:t>مساوی </a:t>
            </a:r>
            <a:r>
              <a:rPr lang="fa-IR" sz="3600" dirty="0"/>
              <a:t>یا بالای</a:t>
            </a:r>
            <a:r>
              <a:rPr lang="en-US" sz="3600" dirty="0"/>
              <a:t>2S D </a:t>
            </a:r>
            <a:r>
              <a:rPr lang="fa-IR" sz="3600" dirty="0"/>
              <a:t> برای  سن و جنس نوجوانان </a:t>
            </a:r>
            <a:r>
              <a:rPr lang="fa-IR" sz="3600" dirty="0" smtClean="0"/>
              <a:t>ایرانی</a:t>
            </a:r>
            <a:r>
              <a:rPr lang="ar-SA" sz="3600" b="1" dirty="0"/>
              <a:t/>
            </a:r>
            <a:br>
              <a:rPr lang="ar-SA" sz="3600" b="1" dirty="0"/>
            </a:br>
            <a:r>
              <a:rPr lang="fa-IR" b="1" dirty="0"/>
              <a:t> </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3818" t="18582" r="50121" b="6705"/>
          <a:stretch>
            <a:fillRect/>
          </a:stretch>
        </p:blipFill>
        <p:spPr bwMode="auto">
          <a:xfrm>
            <a:off x="0" y="76200"/>
            <a:ext cx="9144000" cy="6781800"/>
          </a:xfrm>
          <a:prstGeom prst="rect">
            <a:avLst/>
          </a:prstGeom>
          <a:noFill/>
          <a:ln>
            <a:noFill/>
          </a:ln>
        </p:spPr>
      </p:pic>
    </p:spTree>
    <p:extLst>
      <p:ext uri="{BB962C8B-B14F-4D97-AF65-F5344CB8AC3E}">
        <p14:creationId xmlns:p14="http://schemas.microsoft.com/office/powerpoint/2010/main" val="326645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rtl="1">
              <a:lnSpc>
                <a:spcPct val="200000"/>
              </a:lnSpc>
              <a:buFont typeface="Arial" panose="020B0604020202020204" pitchFamily="34" charset="0"/>
              <a:buChar char="•"/>
            </a:pPr>
            <a:r>
              <a:rPr lang="fa-IR" sz="2800" b="1" dirty="0" smtClean="0">
                <a:cs typeface="B Titr" panose="00000700000000000000" pitchFamily="2" charset="-78"/>
              </a:rPr>
              <a:t>تعريف فنوتيپ هاي چاقي به صورت زير است:</a:t>
            </a:r>
          </a:p>
          <a:p>
            <a:pPr algn="just" rtl="1">
              <a:lnSpc>
                <a:spcPct val="200000"/>
              </a:lnSpc>
              <a:buFont typeface="Arial" panose="020B0604020202020204" pitchFamily="34" charset="0"/>
              <a:buChar char="•"/>
            </a:pPr>
            <a:endParaRPr lang="en-US" sz="2800" b="1" dirty="0" smtClean="0">
              <a:cs typeface="B Titr" panose="00000700000000000000" pitchFamily="2" charset="-78"/>
            </a:endParaRPr>
          </a:p>
          <a:p>
            <a:pPr algn="just">
              <a:lnSpc>
                <a:spcPct val="200000"/>
              </a:lnSpc>
            </a:pPr>
            <a:r>
              <a:rPr lang="en-US" sz="2800" b="1" dirty="0" smtClean="0">
                <a:solidFill>
                  <a:srgbClr val="FFC000"/>
                </a:solidFill>
                <a:cs typeface="B Titr" panose="00000700000000000000" pitchFamily="2" charset="-78"/>
              </a:rPr>
              <a:t>MHOW</a:t>
            </a:r>
            <a:r>
              <a:rPr lang="fa-IR" sz="2800" b="1" dirty="0" smtClean="0">
                <a:solidFill>
                  <a:srgbClr val="FFC000"/>
                </a:solidFill>
                <a:cs typeface="B Titr" panose="00000700000000000000" pitchFamily="2" charset="-78"/>
              </a:rPr>
              <a:t>:</a:t>
            </a:r>
            <a:r>
              <a:rPr lang="fa-IR" sz="2800" b="1" dirty="0" smtClean="0">
                <a:cs typeface="B Titr" panose="00000700000000000000" pitchFamily="2" charset="-78"/>
              </a:rPr>
              <a:t>  افراد چاق </a:t>
            </a:r>
            <a:r>
              <a:rPr lang="en-US" sz="2800" b="1" dirty="0" smtClean="0">
                <a:cs typeface="B Titr" panose="00000700000000000000" pitchFamily="2" charset="-78"/>
              </a:rPr>
              <a:t>) </a:t>
            </a:r>
            <a:r>
              <a:rPr lang="fa-IR" sz="2800" b="1" dirty="0" smtClean="0">
                <a:cs typeface="B Titr" panose="00000700000000000000" pitchFamily="2" charset="-78"/>
              </a:rPr>
              <a:t> </a:t>
            </a:r>
            <a:r>
              <a:rPr lang="en-US" sz="2800" b="1" dirty="0" smtClean="0">
                <a:cs typeface="B Titr" panose="00000700000000000000" pitchFamily="2" charset="-78"/>
              </a:rPr>
              <a:t>BMI</a:t>
            </a:r>
            <a:r>
              <a:rPr lang="fa-IR" sz="2800" b="1" dirty="0" smtClean="0">
                <a:cs typeface="B Titr" panose="00000700000000000000" pitchFamily="2" charset="-78"/>
              </a:rPr>
              <a:t>بالا</a:t>
            </a:r>
            <a:r>
              <a:rPr lang="fa-IR" sz="2800" b="1" dirty="0">
                <a:cs typeface="B Titr" panose="00000700000000000000" pitchFamily="2" charset="-78"/>
              </a:rPr>
              <a:t> </a:t>
            </a:r>
            <a:r>
              <a:rPr lang="fa-IR" sz="2800" b="1" dirty="0" smtClean="0">
                <a:cs typeface="B Titr" panose="00000700000000000000" pitchFamily="2" charset="-78"/>
              </a:rPr>
              <a:t>تر از 25 )  با </a:t>
            </a:r>
            <a:r>
              <a:rPr lang="fa-IR" sz="2800" b="1" dirty="0" smtClean="0">
                <a:cs typeface="B Titr" panose="00000700000000000000" pitchFamily="2" charset="-78"/>
              </a:rPr>
              <a:t>نداشتن معیار </a:t>
            </a:r>
            <a:r>
              <a:rPr lang="fa-IR" sz="2800" b="1" dirty="0">
                <a:cs typeface="B Titr" panose="00000700000000000000" pitchFamily="2" charset="-78"/>
              </a:rPr>
              <a:t>های سندروم </a:t>
            </a:r>
            <a:r>
              <a:rPr lang="fa-IR" sz="2800" b="1" dirty="0" smtClean="0">
                <a:cs typeface="B Titr" panose="00000700000000000000" pitchFamily="2" charset="-78"/>
              </a:rPr>
              <a:t>متابولیک</a:t>
            </a:r>
            <a:r>
              <a:rPr lang="fa-IR" sz="2800" b="1" dirty="0" smtClean="0">
                <a:cs typeface="B Titr" panose="00000700000000000000" pitchFamily="2" charset="-78"/>
              </a:rPr>
              <a:t> </a:t>
            </a:r>
            <a:r>
              <a:rPr lang="fa-IR" sz="2800" b="1" dirty="0" smtClean="0">
                <a:cs typeface="B Titr" panose="00000700000000000000" pitchFamily="2" charset="-78"/>
              </a:rPr>
              <a:t>یاداشتن 1 از معیار های سندروم متابولیک</a:t>
            </a:r>
          </a:p>
          <a:p>
            <a:pPr algn="just" rtl="1">
              <a:lnSpc>
                <a:spcPct val="200000"/>
              </a:lnSpc>
            </a:pPr>
            <a:r>
              <a:rPr lang="en-US" sz="2800" b="1" dirty="0" smtClean="0">
                <a:solidFill>
                  <a:srgbClr val="FFC000"/>
                </a:solidFill>
                <a:cs typeface="B Titr" panose="00000700000000000000" pitchFamily="2" charset="-78"/>
              </a:rPr>
              <a:t>MUHOW</a:t>
            </a:r>
            <a:r>
              <a:rPr lang="fa-IR" sz="2800" b="1" dirty="0" smtClean="0">
                <a:cs typeface="B Titr" panose="00000700000000000000" pitchFamily="2" charset="-78"/>
              </a:rPr>
              <a:t>:افراد چاق داراي  مساوی یا بیشتر از 2  معیار های سندروم متابوليک</a:t>
            </a:r>
            <a:endParaRPr lang="en-US" sz="2800" b="1" dirty="0" smtClean="0">
              <a:cs typeface="B Titr" panose="00000700000000000000" pitchFamily="2" charset="-78"/>
            </a:endParaRPr>
          </a:p>
          <a:p>
            <a:pPr algn="just" rtl="1">
              <a:lnSpc>
                <a:spcPct val="200000"/>
              </a:lnSpc>
              <a:buFont typeface="Arial" panose="020B0604020202020204" pitchFamily="34" charset="0"/>
              <a:buChar char="•"/>
            </a:pPr>
            <a:endParaRPr lang="en-US" dirty="0" smtClean="0">
              <a:cs typeface="B Titr" panose="00000700000000000000" pitchFamily="2" charset="-78"/>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352799"/>
          </a:xfrm>
        </p:spPr>
        <p:style>
          <a:lnRef idx="2">
            <a:schemeClr val="accent4"/>
          </a:lnRef>
          <a:fillRef idx="1">
            <a:schemeClr val="lt1"/>
          </a:fillRef>
          <a:effectRef idx="0">
            <a:schemeClr val="accent4"/>
          </a:effectRef>
          <a:fontRef idx="minor">
            <a:schemeClr val="dk1"/>
          </a:fontRef>
        </p:style>
        <p:txBody>
          <a:bodyPr>
            <a:normAutofit/>
          </a:bodyPr>
          <a:lstStyle/>
          <a:p>
            <a:pPr algn="r" rtl="1"/>
            <a:r>
              <a:rPr lang="fa-IR" sz="3200" dirty="0"/>
              <a:t>حجم نمونه و نحوه محاسبه آن</a:t>
            </a:r>
            <a:endParaRPr lang="en-US" sz="3200" b="1" dirty="0"/>
          </a:p>
          <a:p>
            <a:pPr algn="r" rtl="1"/>
            <a:r>
              <a:rPr lang="ar-SA" sz="3200" dirty="0"/>
              <a:t>براساس </a:t>
            </a:r>
            <a:r>
              <a:rPr lang="fa-IR" sz="3200" dirty="0"/>
              <a:t>بر اساس مطالعه کاسپین </a:t>
            </a:r>
            <a:r>
              <a:rPr lang="ar-SA" sz="3200" dirty="0"/>
              <a:t>برآورد می شود که فنوتیپ های مختلف چاقی</a:t>
            </a:r>
            <a:r>
              <a:rPr lang="fa-IR" sz="3200" dirty="0"/>
              <a:t> نوجوانان</a:t>
            </a:r>
            <a:r>
              <a:rPr lang="ar-SA" sz="3200" dirty="0"/>
              <a:t> در حدود 10% می باشد بنابراین با استفاده از فرمول:</a:t>
            </a:r>
            <a:endParaRPr lang="en-US" sz="3200" dirty="0"/>
          </a:p>
          <a:p>
            <a:pPr marL="0" indent="0" algn="r" rtl="1">
              <a:buNone/>
            </a:pPr>
            <a:endParaRPr lang="en-US" sz="3200" dirty="0">
              <a:cs typeface="B Titr" panose="00000700000000000000" pitchFamily="2" charset="-78"/>
            </a:endParaRPr>
          </a:p>
        </p:txBody>
      </p:sp>
      <p:pic>
        <p:nvPicPr>
          <p:cNvPr id="5" name="Picture 4"/>
          <p:cNvPicPr/>
          <p:nvPr/>
        </p:nvPicPr>
        <p:blipFill>
          <a:blip r:embed="rId2"/>
          <a:stretch>
            <a:fillRect/>
          </a:stretch>
        </p:blipFill>
        <p:spPr>
          <a:xfrm>
            <a:off x="1487805" y="2772410"/>
            <a:ext cx="6168390" cy="2332990"/>
          </a:xfrm>
          <a:prstGeom prst="rect">
            <a:avLst/>
          </a:prstGeom>
        </p:spPr>
      </p:pic>
      <p:sp>
        <p:nvSpPr>
          <p:cNvPr id="2" name="Rectangle 1"/>
          <p:cNvSpPr/>
          <p:nvPr/>
        </p:nvSpPr>
        <p:spPr>
          <a:xfrm>
            <a:off x="1313498" y="4786381"/>
            <a:ext cx="4572000" cy="1338828"/>
          </a:xfrm>
          <a:prstGeom prst="rect">
            <a:avLst/>
          </a:prstGeom>
        </p:spPr>
        <p:txBody>
          <a:bodyPr>
            <a:spAutoFit/>
          </a:bodyPr>
          <a:lstStyle/>
          <a:p>
            <a:pPr rtl="1">
              <a:lnSpc>
                <a:spcPct val="150000"/>
              </a:lnSpc>
            </a:pPr>
            <a:r>
              <a:rPr lang="en-US" dirty="0" smtClean="0">
                <a:latin typeface="B Nazanin" panose="00000400000000000000" pitchFamily="2" charset="-78"/>
                <a:ea typeface="Calibri" panose="020F0502020204030204" pitchFamily="34" charset="0"/>
                <a:cs typeface="B Nazanin" panose="00000400000000000000" pitchFamily="2" charset="-78"/>
              </a:rPr>
              <a:t>z=1.96</a:t>
            </a:r>
            <a:endParaRPr lang="en-US" dirty="0">
              <a:latin typeface="B Nazanin" panose="00000400000000000000" pitchFamily="2" charset="-78"/>
              <a:ea typeface="Calibri" panose="020F0502020204030204" pitchFamily="34" charset="0"/>
              <a:cs typeface="B Nazanin" panose="00000400000000000000" pitchFamily="2" charset="-78"/>
            </a:endParaRPr>
          </a:p>
          <a:p>
            <a:pPr rtl="1">
              <a:lnSpc>
                <a:spcPct val="150000"/>
              </a:lnSpc>
            </a:pPr>
            <a:r>
              <a:rPr lang="en-US" dirty="0">
                <a:latin typeface="B Nazanin" panose="00000400000000000000" pitchFamily="2" charset="-78"/>
                <a:ea typeface="Calibri" panose="020F0502020204030204" pitchFamily="34" charset="0"/>
                <a:cs typeface="B Nazanin" panose="00000400000000000000" pitchFamily="2" charset="-78"/>
              </a:rPr>
              <a:t>P=0.10</a:t>
            </a:r>
          </a:p>
          <a:p>
            <a:pPr rtl="1">
              <a:lnSpc>
                <a:spcPct val="150000"/>
              </a:lnSpc>
            </a:pPr>
            <a:r>
              <a:rPr lang="en-US" dirty="0">
                <a:latin typeface="B Nazanin" panose="00000400000000000000" pitchFamily="2" charset="-78"/>
                <a:ea typeface="Calibri" panose="020F0502020204030204" pitchFamily="34" charset="0"/>
                <a:cs typeface="B Nazanin" panose="00000400000000000000" pitchFamily="2" charset="-78"/>
              </a:rPr>
              <a:t>D=0</a:t>
            </a:r>
            <a:r>
              <a:rPr lang="en-US" dirty="0" smtClean="0">
                <a:latin typeface="B Nazanin" panose="00000400000000000000" pitchFamily="2" charset="-78"/>
                <a:ea typeface="Calibri" panose="020F0502020204030204" pitchFamily="34" charset="0"/>
                <a:cs typeface="B Nazanin" panose="00000400000000000000" pitchFamily="2" charset="-78"/>
              </a:rPr>
              <a:t>. 15</a:t>
            </a:r>
            <a:endParaRPr lang="en-US" dirty="0">
              <a:latin typeface="B Nazanin" panose="00000400000000000000" pitchFamily="2" charset="-78"/>
              <a:ea typeface="Calibri" panose="020F0502020204030204"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600"/>
          </a:xfrm>
          <a:ln>
            <a:noFill/>
          </a:ln>
        </p:spPr>
        <p:style>
          <a:lnRef idx="2">
            <a:schemeClr val="accent4"/>
          </a:lnRef>
          <a:fillRef idx="1">
            <a:schemeClr val="lt1"/>
          </a:fillRef>
          <a:effectRef idx="0">
            <a:schemeClr val="accent4"/>
          </a:effectRef>
          <a:fontRef idx="minor">
            <a:schemeClr val="dk1"/>
          </a:fontRef>
        </p:style>
        <p:txBody>
          <a:bodyPr>
            <a:normAutofit/>
          </a:bodyPr>
          <a:lstStyle/>
          <a:p>
            <a:pPr algn="ctr">
              <a:buNone/>
            </a:pPr>
            <a:r>
              <a:rPr lang="fa-IR" sz="2000" b="1" dirty="0" smtClean="0">
                <a:cs typeface="+mj-cs"/>
              </a:rPr>
              <a:t>دانشگاه </a:t>
            </a:r>
            <a:r>
              <a:rPr lang="fa-IR" sz="2000" b="1" dirty="0">
                <a:cs typeface="+mj-cs"/>
              </a:rPr>
              <a:t>علوم پزشکی و خدمات بهداشتی درمانی شهید بهشتی</a:t>
            </a:r>
            <a:endParaRPr lang="en-US" sz="2000" b="1" dirty="0">
              <a:cs typeface="+mj-cs"/>
            </a:endParaRPr>
          </a:p>
          <a:p>
            <a:pPr algn="ctr" rtl="1">
              <a:buNone/>
            </a:pPr>
            <a:endParaRPr lang="fa-IR" sz="2000" dirty="0" smtClean="0">
              <a:cs typeface="+mj-cs"/>
            </a:endParaRPr>
          </a:p>
          <a:p>
            <a:pPr algn="ctr" rtl="1"/>
            <a:r>
              <a:rPr lang="fa-IR" sz="1800" dirty="0" smtClean="0">
                <a:cs typeface="+mj-cs"/>
              </a:rPr>
              <a:t>پژوهشکده </a:t>
            </a:r>
            <a:r>
              <a:rPr lang="fa-IR" sz="1800" dirty="0">
                <a:cs typeface="+mj-cs"/>
              </a:rPr>
              <a:t>ی علوم غدد درون ریز و متابولسیم دانشگاه علوم پزشکی شهید </a:t>
            </a:r>
            <a:r>
              <a:rPr lang="fa-IR" sz="1800" dirty="0" smtClean="0">
                <a:cs typeface="+mj-cs"/>
              </a:rPr>
              <a:t>بهشتی</a:t>
            </a:r>
            <a:endParaRPr lang="fa-IR" sz="2000" dirty="0" smtClean="0">
              <a:cs typeface="+mj-cs"/>
            </a:endParaRPr>
          </a:p>
          <a:p>
            <a:pPr algn="ctr" rtl="1">
              <a:buNone/>
            </a:pPr>
            <a:r>
              <a:rPr lang="fa-IR" sz="2000" dirty="0" smtClean="0">
                <a:cs typeface="+mj-cs"/>
              </a:rPr>
              <a:t>عنوان :</a:t>
            </a:r>
          </a:p>
          <a:p>
            <a:pPr algn="ctr" rtl="1"/>
            <a:r>
              <a:rPr lang="fa-IR" sz="2800" b="1" dirty="0">
                <a:solidFill>
                  <a:schemeClr val="accent5">
                    <a:lumMod val="50000"/>
                  </a:schemeClr>
                </a:solidFill>
                <a:cs typeface="+mj-cs"/>
              </a:rPr>
              <a:t>بررسی شیوع فنوتیپ های چاقی (</a:t>
            </a:r>
            <a:r>
              <a:rPr lang="en-US" sz="2800" b="1" dirty="0">
                <a:solidFill>
                  <a:schemeClr val="accent5">
                    <a:lumMod val="50000"/>
                  </a:schemeClr>
                </a:solidFill>
                <a:cs typeface="+mj-cs"/>
              </a:rPr>
              <a:t>M </a:t>
            </a:r>
            <a:r>
              <a:rPr lang="en-US" sz="2800" b="1" dirty="0" smtClean="0">
                <a:solidFill>
                  <a:schemeClr val="accent5">
                    <a:lumMod val="50000"/>
                  </a:schemeClr>
                </a:solidFill>
                <a:cs typeface="+mj-cs"/>
              </a:rPr>
              <a:t>H OW </a:t>
            </a:r>
            <a:r>
              <a:rPr lang="en-US" sz="2800" b="1" dirty="0">
                <a:solidFill>
                  <a:schemeClr val="accent5">
                    <a:lumMod val="50000"/>
                  </a:schemeClr>
                </a:solidFill>
                <a:cs typeface="+mj-cs"/>
              </a:rPr>
              <a:t>, M  U </a:t>
            </a:r>
            <a:r>
              <a:rPr lang="en-US" sz="2800" b="1" dirty="0" smtClean="0">
                <a:solidFill>
                  <a:schemeClr val="accent5">
                    <a:lumMod val="50000"/>
                  </a:schemeClr>
                </a:solidFill>
                <a:cs typeface="+mj-cs"/>
              </a:rPr>
              <a:t>HOW</a:t>
            </a:r>
            <a:r>
              <a:rPr lang="fa-IR" sz="2800" b="1" dirty="0" smtClean="0">
                <a:solidFill>
                  <a:schemeClr val="accent5">
                    <a:lumMod val="50000"/>
                  </a:schemeClr>
                </a:solidFill>
                <a:cs typeface="+mj-cs"/>
              </a:rPr>
              <a:t>) </a:t>
            </a:r>
            <a:r>
              <a:rPr lang="fa-IR" sz="2800" b="1" dirty="0">
                <a:solidFill>
                  <a:schemeClr val="accent5">
                    <a:lumMod val="50000"/>
                  </a:schemeClr>
                </a:solidFill>
                <a:cs typeface="+mj-cs"/>
              </a:rPr>
              <a:t>وعوامل پیشگویی کننده آنها در کودکان ونوجوانان </a:t>
            </a:r>
            <a:r>
              <a:rPr lang="fa-IR" sz="2800" b="1" dirty="0" smtClean="0">
                <a:solidFill>
                  <a:schemeClr val="accent5">
                    <a:lumMod val="50000"/>
                  </a:schemeClr>
                </a:solidFill>
                <a:cs typeface="+mj-cs"/>
              </a:rPr>
              <a:t>8 </a:t>
            </a:r>
            <a:r>
              <a:rPr lang="fa-IR" sz="2800" b="1" dirty="0">
                <a:solidFill>
                  <a:schemeClr val="accent5">
                    <a:lumMod val="50000"/>
                  </a:schemeClr>
                </a:solidFill>
                <a:cs typeface="+mj-cs"/>
              </a:rPr>
              <a:t>تا 18 ساله در مطالعه قند و لیپید تهران مطالعه قند و لیپید </a:t>
            </a:r>
            <a:r>
              <a:rPr lang="fa-IR" sz="2800" b="1" dirty="0" smtClean="0">
                <a:solidFill>
                  <a:schemeClr val="accent5">
                    <a:lumMod val="50000"/>
                  </a:schemeClr>
                </a:solidFill>
                <a:cs typeface="+mj-cs"/>
              </a:rPr>
              <a:t>تهران</a:t>
            </a:r>
            <a:endParaRPr lang="en-US" sz="2800" b="1" dirty="0">
              <a:solidFill>
                <a:schemeClr val="accent5">
                  <a:lumMod val="50000"/>
                </a:schemeClr>
              </a:solidFill>
              <a:cs typeface="+mj-cs"/>
            </a:endParaRPr>
          </a:p>
          <a:p>
            <a:pPr algn="ctr" rtl="1">
              <a:lnSpc>
                <a:spcPct val="120000"/>
              </a:lnSpc>
              <a:buNone/>
            </a:pPr>
            <a:r>
              <a:rPr lang="fa-IR" sz="2000" dirty="0">
                <a:cs typeface="+mj-cs"/>
              </a:rPr>
              <a:t>استاد راهنما :</a:t>
            </a:r>
            <a:endParaRPr lang="en-US" sz="2000" dirty="0">
              <a:cs typeface="+mj-cs"/>
            </a:endParaRPr>
          </a:p>
          <a:p>
            <a:pPr algn="ctr" rtl="1">
              <a:lnSpc>
                <a:spcPct val="120000"/>
              </a:lnSpc>
              <a:buNone/>
            </a:pPr>
            <a:r>
              <a:rPr lang="fa-IR" sz="2000" b="1" dirty="0" smtClean="0">
                <a:cs typeface="+mj-cs"/>
              </a:rPr>
              <a:t>دکتر فرهاد حسین پناه</a:t>
            </a:r>
            <a:endParaRPr lang="en-US" sz="2000" dirty="0" smtClean="0">
              <a:cs typeface="+mj-cs"/>
            </a:endParaRPr>
          </a:p>
          <a:p>
            <a:pPr algn="ctr" rtl="1">
              <a:lnSpc>
                <a:spcPct val="120000"/>
              </a:lnSpc>
              <a:buNone/>
            </a:pPr>
            <a:r>
              <a:rPr lang="fa-IR" sz="2000" dirty="0" smtClean="0">
                <a:cs typeface="+mj-cs"/>
              </a:rPr>
              <a:t>نگارش </a:t>
            </a:r>
            <a:r>
              <a:rPr lang="fa-IR" sz="2000" dirty="0">
                <a:cs typeface="+mj-cs"/>
              </a:rPr>
              <a:t>:</a:t>
            </a:r>
            <a:endParaRPr lang="en-US" sz="2000" dirty="0">
              <a:cs typeface="+mj-cs"/>
            </a:endParaRPr>
          </a:p>
          <a:p>
            <a:pPr marL="109728" indent="0" rtl="1">
              <a:buNone/>
            </a:pPr>
            <a:r>
              <a:rPr lang="fa-IR" sz="2000" b="1" dirty="0" smtClean="0">
                <a:cs typeface="+mj-cs"/>
              </a:rPr>
              <a:t>                                                      </a:t>
            </a:r>
            <a:r>
              <a:rPr lang="ar-SA" sz="2000" b="1" dirty="0" smtClean="0">
                <a:cs typeface="+mj-cs"/>
              </a:rPr>
              <a:t>بیژن قبادیان</a:t>
            </a:r>
            <a:r>
              <a:rPr lang="en-US" sz="2000" b="1" dirty="0" smtClean="0">
                <a:cs typeface="+mj-cs"/>
              </a:rPr>
              <a:t>                                                   </a:t>
            </a:r>
            <a:endParaRPr lang="en-US" sz="2000" b="1" dirty="0">
              <a:cs typeface="+mj-cs"/>
            </a:endParaRPr>
          </a:p>
          <a:p>
            <a:pPr algn="ctr" rtl="1">
              <a:lnSpc>
                <a:spcPct val="120000"/>
              </a:lnSpc>
              <a:buNone/>
            </a:pPr>
            <a:r>
              <a:rPr lang="fa-IR" sz="1700" dirty="0" smtClean="0">
                <a:cs typeface="+mj-cs"/>
              </a:rPr>
              <a:t> مرداد95 </a:t>
            </a:r>
            <a:endParaRPr lang="en-US" sz="1700" dirty="0">
              <a:cs typeface="+mj-cs"/>
            </a:endParaRPr>
          </a:p>
          <a:p>
            <a:pPr lvl="8" rtl="1"/>
            <a:r>
              <a:rPr lang="en-US" sz="800" b="1" dirty="0" smtClean="0"/>
              <a:t> </a:t>
            </a:r>
            <a:endParaRPr lang="en-US" sz="2000" dirty="0"/>
          </a:p>
          <a:p>
            <a:endParaRPr lang="fa-IR" dirty="0" smtClean="0"/>
          </a:p>
          <a:p>
            <a:endParaRPr lang="en-US" dirty="0"/>
          </a:p>
        </p:txBody>
      </p:sp>
      <p:pic>
        <p:nvPicPr>
          <p:cNvPr id="4" name="Picture 3" descr="C:\Users\Hosna\Desktop\Untitled.pn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1" y="0"/>
            <a:ext cx="1524000" cy="1600201"/>
          </a:xfrm>
          <a:prstGeom prst="rect">
            <a:avLst/>
          </a:prstGeom>
          <a:noFill/>
          <a:ln>
            <a:noFill/>
          </a:ln>
        </p:spPr>
      </p:pic>
      <p:pic>
        <p:nvPicPr>
          <p:cNvPr id="5" name="Picture 4" descr="C:\Users\Hosna\Desktop\دانشگاه-علوم-پزشکی-شهید-بهشتی-تهران.jpg"/>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1828800" cy="15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70C0"/>
                </a:solidFill>
              </a:rPr>
              <a:t> تجزیه وتحلیل داده ها:</a:t>
            </a:r>
            <a:endParaRPr lang="en-US" dirty="0">
              <a:solidFill>
                <a:srgbClr val="0070C0"/>
              </a:solidFill>
            </a:endParaRPr>
          </a:p>
        </p:txBody>
      </p:sp>
      <p:sp>
        <p:nvSpPr>
          <p:cNvPr id="3" name="Content Placeholder 2"/>
          <p:cNvSpPr>
            <a:spLocks noGrp="1"/>
          </p:cNvSpPr>
          <p:nvPr>
            <p:ph idx="1"/>
          </p:nvPr>
        </p:nvSpPr>
        <p:spPr>
          <a:xfrm>
            <a:off x="628650" y="1143000"/>
            <a:ext cx="7886700" cy="5033963"/>
          </a:xfrm>
        </p:spPr>
        <p:style>
          <a:lnRef idx="2">
            <a:schemeClr val="accent4"/>
          </a:lnRef>
          <a:fillRef idx="1">
            <a:schemeClr val="lt1"/>
          </a:fillRef>
          <a:effectRef idx="0">
            <a:schemeClr val="accent4"/>
          </a:effectRef>
          <a:fontRef idx="minor">
            <a:schemeClr val="dk1"/>
          </a:fontRef>
        </p:style>
        <p:txBody>
          <a:bodyPr>
            <a:noAutofit/>
          </a:bodyPr>
          <a:lstStyle/>
          <a:p>
            <a:pPr marL="109728" indent="0" algn="just" rtl="1">
              <a:lnSpc>
                <a:spcPct val="170000"/>
              </a:lnSpc>
              <a:buNone/>
            </a:pPr>
            <a:r>
              <a:rPr lang="fa-IR" sz="2800" b="1" dirty="0" smtClean="0">
                <a:cs typeface="B Badr" panose="00000400000000000000" pitchFamily="2" charset="-78"/>
              </a:rPr>
              <a:t>ابتدا نرمال بودن متغیر ها با استفاده از ازمون اسمیر نوف- کولموگراف بررسی شد.</a:t>
            </a:r>
            <a:endParaRPr lang="en-US" sz="2800" b="1" dirty="0" smtClean="0">
              <a:cs typeface="B Badr" panose="00000400000000000000" pitchFamily="2" charset="-78"/>
            </a:endParaRPr>
          </a:p>
          <a:p>
            <a:pPr marL="109728" indent="0" algn="just" rtl="1">
              <a:lnSpc>
                <a:spcPct val="170000"/>
              </a:lnSpc>
              <a:buNone/>
            </a:pPr>
            <a:r>
              <a:rPr lang="fa-IR" sz="2800" b="1" dirty="0" smtClean="0">
                <a:cs typeface="B Badr" panose="00000400000000000000" pitchFamily="2" charset="-78"/>
              </a:rPr>
              <a:t> داده های کمی و پیوسته به صورت میانگین (انحراف معیار ) و داده های کیفی  به صورت فراوانی  (درصد) ارایه شده است</a:t>
            </a:r>
            <a:r>
              <a:rPr lang="fa-IR" sz="2800" b="1" dirty="0" smtClean="0">
                <a:cs typeface="B Badr" panose="00000400000000000000" pitchFamily="2" charset="-78"/>
              </a:rPr>
              <a:t>. </a:t>
            </a:r>
            <a:r>
              <a:rPr lang="fa-IR" sz="2800" b="1" dirty="0">
                <a:cs typeface="B Badr" panose="00000400000000000000" pitchFamily="2" charset="-78"/>
              </a:rPr>
              <a:t>داده هایی که توزیع آنها نرمال نیست به شکل میانه گزارش </a:t>
            </a:r>
            <a:r>
              <a:rPr lang="fa-IR" sz="2800" b="1" dirty="0" smtClean="0">
                <a:cs typeface="B Badr" panose="00000400000000000000" pitchFamily="2" charset="-78"/>
              </a:rPr>
              <a:t>شد.برای </a:t>
            </a:r>
            <a:r>
              <a:rPr lang="fa-IR" sz="2800" b="1" dirty="0">
                <a:cs typeface="B Badr" panose="00000400000000000000" pitchFamily="2" charset="-78"/>
              </a:rPr>
              <a:t>تحلیل میانگین متغیرهای کمی  پیوسته از </a:t>
            </a:r>
            <a:r>
              <a:rPr lang="en-US" sz="2800" b="1" dirty="0">
                <a:cs typeface="B Badr" panose="00000400000000000000" pitchFamily="2" charset="-78"/>
              </a:rPr>
              <a:t>T-test</a:t>
            </a:r>
            <a:r>
              <a:rPr lang="fa-IR" sz="2800" b="1" dirty="0">
                <a:cs typeface="B Badr" panose="00000400000000000000" pitchFamily="2" charset="-78"/>
              </a:rPr>
              <a:t>و برای مقایسه داده های کیفی از کای دو استفاده </a:t>
            </a:r>
            <a:r>
              <a:rPr lang="fa-IR" sz="2800" b="1" dirty="0" smtClean="0">
                <a:cs typeface="B Badr" panose="00000400000000000000" pitchFamily="2" charset="-78"/>
              </a:rPr>
              <a:t>شد</a:t>
            </a:r>
            <a:r>
              <a:rPr lang="fa-IR" sz="2800" b="1" dirty="0">
                <a:cs typeface="B Badr" panose="00000400000000000000" pitchFamily="2" charset="-78"/>
              </a:rPr>
              <a:t>. </a:t>
            </a:r>
            <a:endParaRPr lang="fa-IR" sz="2800" b="1" dirty="0" smtClean="0">
              <a:cs typeface="B Titr" panose="00000700000000000000" pitchFamily="2" charset="-78"/>
            </a:endParaRPr>
          </a:p>
          <a:p>
            <a:pPr marL="109728" indent="0" algn="just" rtl="1">
              <a:lnSpc>
                <a:spcPct val="170000"/>
              </a:lnSpc>
              <a:buNone/>
            </a:pPr>
            <a:endParaRPr lang="en-US" sz="2000" dirty="0"/>
          </a:p>
          <a:p>
            <a:pPr marL="109728" indent="0" rtl="1">
              <a:buNone/>
            </a:pPr>
            <a:r>
              <a:rPr lang="ar-SA" sz="2000" i="1" dirty="0"/>
              <a:t>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sz="2400" dirty="0" smtClean="0"/>
              <a:t>درصورت </a:t>
            </a:r>
            <a:r>
              <a:rPr lang="fa-IR" sz="2400" dirty="0"/>
              <a:t>توزیع غیرنرمال </a:t>
            </a:r>
            <a:r>
              <a:rPr lang="fa-IR" sz="2400" dirty="0" smtClean="0"/>
              <a:t>دادهها ا</a:t>
            </a:r>
            <a:r>
              <a:rPr lang="fa-IR" sz="2400" dirty="0"/>
              <a:t> </a:t>
            </a:r>
            <a:r>
              <a:rPr lang="fa-IR" sz="2400" dirty="0" smtClean="0"/>
              <a:t>ز</a:t>
            </a:r>
            <a:r>
              <a:rPr lang="en-US" sz="2400" dirty="0" smtClean="0"/>
              <a:t>Mann-Whitney U test</a:t>
            </a:r>
          </a:p>
          <a:p>
            <a:pPr marL="0" indent="0" algn="r">
              <a:buNone/>
            </a:pPr>
            <a:r>
              <a:rPr lang="fa-IR" sz="2400" dirty="0" smtClean="0"/>
              <a:t>  استفاده شد</a:t>
            </a:r>
          </a:p>
          <a:p>
            <a:pPr marL="0" indent="0" algn="r">
              <a:buNone/>
            </a:pPr>
            <a:endParaRPr lang="fa-IR" sz="2400" dirty="0"/>
          </a:p>
          <a:p>
            <a:pPr marL="0" indent="0">
              <a:buNone/>
            </a:pPr>
            <a:r>
              <a:rPr lang="ar-SA" sz="2400" dirty="0" smtClean="0"/>
              <a:t>از </a:t>
            </a:r>
            <a:r>
              <a:rPr lang="ar-SA" sz="2400" dirty="0"/>
              <a:t>مدل </a:t>
            </a:r>
            <a:r>
              <a:rPr lang="ar-SA" sz="2400" dirty="0" smtClean="0"/>
              <a:t>رگر</a:t>
            </a:r>
            <a:r>
              <a:rPr lang="fa-IR" sz="2400" dirty="0" smtClean="0"/>
              <a:t>یشن</a:t>
            </a:r>
            <a:r>
              <a:rPr lang="ar-SA" sz="2400" dirty="0" smtClean="0"/>
              <a:t> لجیستیک </a:t>
            </a:r>
            <a:r>
              <a:rPr lang="ar-SA" sz="2400" dirty="0"/>
              <a:t>برای پیش بینی عوامل تعیین کننده </a:t>
            </a:r>
            <a:r>
              <a:rPr lang="ar-SA" sz="2400" dirty="0" smtClean="0"/>
              <a:t>فنوتیپ</a:t>
            </a:r>
            <a:r>
              <a:rPr lang="en-US" sz="2400" dirty="0" smtClean="0"/>
              <a:t> </a:t>
            </a:r>
            <a:r>
              <a:rPr lang="ar-SA" sz="2400" dirty="0" smtClean="0"/>
              <a:t>استفاده شد</a:t>
            </a:r>
            <a:r>
              <a:rPr lang="en-US" sz="2400" dirty="0" smtClean="0"/>
              <a:t> </a:t>
            </a:r>
            <a:endParaRPr lang="fa-IR" sz="2400" dirty="0"/>
          </a:p>
        </p:txBody>
      </p:sp>
    </p:spTree>
    <p:extLst>
      <p:ext uri="{BB962C8B-B14F-4D97-AF65-F5344CB8AC3E}">
        <p14:creationId xmlns:p14="http://schemas.microsoft.com/office/powerpoint/2010/main" val="222693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just" rtl="1">
              <a:lnSpc>
                <a:spcPct val="150000"/>
              </a:lnSpc>
              <a:buNone/>
            </a:pPr>
            <a:r>
              <a:rPr lang="fa-IR" sz="2800" b="1" dirty="0" smtClean="0">
                <a:cs typeface="B Titr" panose="00000700000000000000" pitchFamily="2" charset="-78"/>
              </a:rPr>
              <a:t>گروه </a:t>
            </a:r>
            <a:r>
              <a:rPr lang="en-US" sz="2800" b="1" dirty="0" smtClean="0">
                <a:cs typeface="B Titr" panose="00000700000000000000" pitchFamily="2" charset="-78"/>
              </a:rPr>
              <a:t>MHOW</a:t>
            </a:r>
            <a:r>
              <a:rPr lang="fa-IR" sz="2800" b="1" dirty="0" smtClean="0">
                <a:cs typeface="B Titr" panose="00000700000000000000" pitchFamily="2" charset="-78"/>
              </a:rPr>
              <a:t>به عنوان رفرنس در نظر گرفته شد.</a:t>
            </a:r>
            <a:endParaRPr lang="en-US" sz="2800" b="1" dirty="0" smtClean="0">
              <a:cs typeface="B Titr" panose="00000700000000000000" pitchFamily="2" charset="-78"/>
            </a:endParaRPr>
          </a:p>
          <a:p>
            <a:pPr marL="109728" indent="0" algn="just" rtl="1">
              <a:lnSpc>
                <a:spcPct val="150000"/>
              </a:lnSpc>
              <a:buNone/>
            </a:pPr>
            <a:r>
              <a:rPr lang="ar-SA" sz="2800" dirty="0"/>
              <a:t>نتایج به صورت نسبت شانس (</a:t>
            </a:r>
            <a:r>
              <a:rPr lang="en-US" sz="2800" dirty="0"/>
              <a:t>odds ratio</a:t>
            </a:r>
            <a:r>
              <a:rPr lang="ar-SA" sz="2800" dirty="0"/>
              <a:t>)</a:t>
            </a:r>
            <a:r>
              <a:rPr lang="fa-IR" sz="2800" dirty="0" smtClean="0"/>
              <a:t>   </a:t>
            </a:r>
            <a:r>
              <a:rPr lang="ar-SA" sz="2800" dirty="0" smtClean="0"/>
              <a:t>و </a:t>
            </a:r>
            <a:r>
              <a:rPr lang="ar-SA" sz="2800" dirty="0"/>
              <a:t>فاصله اطمینان 95 % برای آن هم به صورت خام و هم تعدیل شده نسبت به متغیر های </a:t>
            </a:r>
            <a:r>
              <a:rPr lang="ar-SA" sz="2800" dirty="0" smtClean="0"/>
              <a:t>تأثیر</a:t>
            </a:r>
            <a:r>
              <a:rPr lang="ar-SA" sz="2800" dirty="0"/>
              <a:t> گذار گزارش </a:t>
            </a:r>
            <a:r>
              <a:rPr lang="ar-SA" sz="2800" dirty="0" smtClean="0"/>
              <a:t>شد</a:t>
            </a:r>
            <a:r>
              <a:rPr lang="ar-SA" sz="2800" dirty="0"/>
              <a:t>. </a:t>
            </a:r>
            <a:endParaRPr lang="fa-IR" sz="2800" b="1" dirty="0" smtClean="0">
              <a:cs typeface="B Titr" panose="00000700000000000000" pitchFamily="2" charset="-78"/>
            </a:endParaRPr>
          </a:p>
          <a:p>
            <a:pPr marL="109728" indent="0" algn="just" rtl="1">
              <a:lnSpc>
                <a:spcPct val="150000"/>
              </a:lnSpc>
              <a:buNone/>
            </a:pPr>
            <a:r>
              <a:rPr lang="fa-IR" sz="2800" b="1" dirty="0" smtClean="0">
                <a:cs typeface="B Titr" panose="00000700000000000000" pitchFamily="2" charset="-78"/>
              </a:rPr>
              <a:t>تمامی داده ها با استفادهاز نرم افزار </a:t>
            </a:r>
            <a:r>
              <a:rPr lang="en-US" sz="2800" dirty="0" smtClean="0">
                <a:cs typeface="B Titr" panose="00000700000000000000" pitchFamily="2" charset="-78"/>
              </a:rPr>
              <a:t>SPSS</a:t>
            </a:r>
            <a:r>
              <a:rPr lang="en-US" sz="2800" b="1" dirty="0" smtClean="0">
                <a:cs typeface="B Titr" panose="00000700000000000000" pitchFamily="2" charset="-78"/>
              </a:rPr>
              <a:t> </a:t>
            </a:r>
            <a:r>
              <a:rPr lang="fa-IR" sz="2800" b="1" dirty="0" smtClean="0">
                <a:cs typeface="B Titr" panose="00000700000000000000" pitchFamily="2" charset="-78"/>
              </a:rPr>
              <a:t>نسخه 21 و    </a:t>
            </a:r>
            <a:r>
              <a:rPr lang="en-US" sz="2800" dirty="0" smtClean="0">
                <a:cs typeface="B Titr" panose="00000700000000000000" pitchFamily="2" charset="-78"/>
              </a:rPr>
              <a:t>STATA</a:t>
            </a:r>
            <a:r>
              <a:rPr lang="fa-IR" sz="2800" dirty="0" smtClean="0">
                <a:cs typeface="B Titr" panose="00000700000000000000" pitchFamily="2" charset="-78"/>
              </a:rPr>
              <a:t> </a:t>
            </a:r>
            <a:r>
              <a:rPr lang="fa-IR" sz="2800" b="1" dirty="0" smtClean="0">
                <a:cs typeface="B Titr" panose="00000700000000000000" pitchFamily="2" charset="-78"/>
              </a:rPr>
              <a:t>انالیز شده و مقادیر</a:t>
            </a:r>
            <a:r>
              <a:rPr lang="en-US" sz="2800" b="1" dirty="0" smtClean="0">
                <a:cs typeface="B Titr" panose="00000700000000000000" pitchFamily="2" charset="-78"/>
              </a:rPr>
              <a:t>P </a:t>
            </a:r>
            <a:r>
              <a:rPr lang="fa-IR" sz="2800" b="1" dirty="0" smtClean="0">
                <a:cs typeface="B Titr" panose="00000700000000000000" pitchFamily="2" charset="-78"/>
              </a:rPr>
              <a:t>   کمتر از 0/05 معنی دار تلقی  شد</a:t>
            </a:r>
            <a:r>
              <a:rPr lang="en-US" sz="2800" b="1" dirty="0" smtClean="0">
                <a:cs typeface="B Titr" panose="00000700000000000000" pitchFamily="2" charset="-78"/>
              </a:rPr>
              <a:t>.</a:t>
            </a:r>
          </a:p>
          <a:p>
            <a:endParaRPr lang="en-US" dirty="0"/>
          </a:p>
        </p:txBody>
      </p:sp>
    </p:spTree>
    <p:extLst>
      <p:ext uri="{BB962C8B-B14F-4D97-AF65-F5344CB8AC3E}">
        <p14:creationId xmlns:p14="http://schemas.microsoft.com/office/powerpoint/2010/main" val="2077114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09728" indent="0" algn="ctr">
              <a:buNone/>
            </a:pPr>
            <a:r>
              <a:rPr lang="fa-IR" sz="6000" dirty="0" smtClean="0">
                <a:solidFill>
                  <a:schemeClr val="accent1"/>
                </a:solidFill>
                <a:cs typeface="B Titr" panose="00000700000000000000" pitchFamily="2" charset="-78"/>
              </a:rPr>
              <a:t>نتایج</a:t>
            </a:r>
            <a:endParaRPr lang="en-US" sz="6000" dirty="0">
              <a:solidFill>
                <a:schemeClr val="accent1"/>
              </a:solidFill>
              <a:cs typeface="B Titr" panose="00000700000000000000" pitchFamily="2" charset="-78"/>
            </a:endParaRPr>
          </a:p>
        </p:txBody>
      </p:sp>
    </p:spTree>
    <p:extLst>
      <p:ext uri="{BB962C8B-B14F-4D97-AF65-F5344CB8AC3E}">
        <p14:creationId xmlns:p14="http://schemas.microsoft.com/office/powerpoint/2010/main" val="2087210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99" y="-27296"/>
            <a:ext cx="11506199" cy="1090684"/>
          </a:xfrm>
        </p:spPr>
        <p:txBody>
          <a:bodyPr>
            <a:normAutofit/>
          </a:bodyPr>
          <a:lstStyle/>
          <a:p>
            <a:r>
              <a:rPr lang="fa-IR" sz="1800" b="1" dirty="0"/>
              <a:t>مشخصات پایه نوجوانان شرکت کننده </a:t>
            </a:r>
            <a:r>
              <a:rPr lang="fa-IR" sz="1800" b="1" dirty="0" smtClean="0"/>
              <a:t>8تا </a:t>
            </a:r>
            <a:r>
              <a:rPr lang="fa-IR" sz="1800" b="1" dirty="0"/>
              <a:t>18 سال در مرحله سوم مطالعه قند و لیپید تهران بر پایه فنوتیپ چاقی</a:t>
            </a:r>
            <a:r>
              <a:rPr lang="en-CA" sz="1800" b="1" baseline="30000" dirty="0"/>
              <a:t>*</a:t>
            </a:r>
            <a:endParaRPr lang="fa-IR" sz="1800" b="1" dirty="0"/>
          </a:p>
        </p:txBody>
      </p:sp>
      <p:sp>
        <p:nvSpPr>
          <p:cNvPr id="3" name="Content Placeholder 2"/>
          <p:cNvSpPr>
            <a:spLocks noGrp="1"/>
          </p:cNvSpPr>
          <p:nvPr>
            <p:ph idx="1"/>
          </p:nvPr>
        </p:nvSpPr>
        <p:spPr/>
        <p:txBody>
          <a:bodyPr/>
          <a:lstStyle/>
          <a:p>
            <a:endParaRPr lang="fa-IR"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71" t="28731" r="12100" b="7976"/>
          <a:stretch/>
        </p:blipFill>
        <p:spPr bwMode="auto">
          <a:xfrm>
            <a:off x="1"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597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534400" cy="1325563"/>
          </a:xfrm>
        </p:spPr>
        <p:txBody>
          <a:bodyPr>
            <a:normAutofit fontScale="90000"/>
          </a:bodyPr>
          <a:lstStyle/>
          <a:p>
            <a:pPr rtl="1"/>
            <a:r>
              <a:rPr lang="fa-IR" sz="2800" dirty="0"/>
              <a:t> </a:t>
            </a:r>
            <a:r>
              <a:rPr lang="en-US" sz="2800" dirty="0"/>
              <a:t/>
            </a:r>
            <a:br>
              <a:rPr lang="en-US" sz="2800" dirty="0"/>
            </a:br>
            <a:r>
              <a:rPr lang="fa-IR" sz="2800" dirty="0"/>
              <a:t>ادامه مشخصات پایه نوجوانان شرکت کننده </a:t>
            </a:r>
            <a:r>
              <a:rPr lang="fa-IR" sz="2800" dirty="0" smtClean="0"/>
              <a:t>8تا </a:t>
            </a:r>
            <a:r>
              <a:rPr lang="fa-IR" sz="2800" dirty="0"/>
              <a:t>18 سال در مرحله سوم مطالعه قند و لیپید تهران بر پایه فنوتیپ چاقی بر اساس داده های تغذیه</a:t>
            </a:r>
            <a:r>
              <a:rPr lang="fa-IR" sz="2800" baseline="30000" dirty="0"/>
              <a:t> </a:t>
            </a:r>
            <a:endParaRPr lang="fa-IR" sz="2800" dirty="0"/>
          </a:p>
        </p:txBody>
      </p:sp>
      <p:sp>
        <p:nvSpPr>
          <p:cNvPr id="3" name="Content Placeholder 2"/>
          <p:cNvSpPr>
            <a:spLocks noGrp="1"/>
          </p:cNvSpPr>
          <p:nvPr>
            <p:ph idx="1"/>
          </p:nvPr>
        </p:nvSpPr>
        <p:spPr/>
        <p:txBody>
          <a:bodyPr/>
          <a:lstStyle/>
          <a:p>
            <a:endParaRPr lang="fa-IR" dirty="0"/>
          </a:p>
        </p:txBody>
      </p:sp>
      <p:pic>
        <p:nvPicPr>
          <p:cNvPr id="1434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863" t="27985" r="16750" b="8146"/>
          <a:stretch/>
        </p:blipFill>
        <p:spPr bwMode="auto">
          <a:xfrm>
            <a:off x="0" y="1524000"/>
            <a:ext cx="9067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325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934200" cy="1524000"/>
          </a:xfrm>
        </p:spPr>
        <p:txBody>
          <a:bodyPr>
            <a:normAutofit/>
          </a:bodyPr>
          <a:lstStyle/>
          <a:p>
            <a:pPr algn="ctr" rtl="1"/>
            <a:r>
              <a:rPr lang="fa-IR" sz="2000" b="1" dirty="0"/>
              <a:t> </a:t>
            </a:r>
            <a:r>
              <a:rPr lang="en-US" sz="2000" dirty="0"/>
              <a:t/>
            </a:r>
            <a:br>
              <a:rPr lang="en-US" sz="2000" dirty="0"/>
            </a:br>
            <a:r>
              <a:rPr lang="fa-IR" sz="2000" b="1" dirty="0"/>
              <a:t>مشخصات پایه نوجوانان شرکت کننده 8 تا 18 سال در مرحله سوم مطالعه قند و لیپید تهران بر پایه فنوتیپ چاقی بر اساس داده های تغذیه</a:t>
            </a:r>
            <a:r>
              <a:rPr lang="en-CA" sz="2000" b="1" baseline="30000" dirty="0"/>
              <a:t>*</a:t>
            </a:r>
            <a:r>
              <a:rPr lang="en-US" sz="2000" dirty="0"/>
              <a:t/>
            </a:r>
            <a:br>
              <a:rPr lang="en-US" sz="2000" dirty="0"/>
            </a:br>
            <a:endParaRPr lang="fa-IR"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070208"/>
              </p:ext>
            </p:extLst>
          </p:nvPr>
        </p:nvGraphicFramePr>
        <p:xfrm>
          <a:off x="-228598" y="1981199"/>
          <a:ext cx="9601198" cy="1022445"/>
        </p:xfrm>
        <a:graphic>
          <a:graphicData uri="http://schemas.openxmlformats.org/drawingml/2006/table">
            <a:tbl>
              <a:tblPr rtl="1" firstRow="1" firstCol="1" bandRow="1">
                <a:tableStyleId>{5C22544A-7EE6-4342-B048-85BDC9FD1C3A}</a:tableStyleId>
              </a:tblPr>
              <a:tblGrid>
                <a:gridCol w="1919990"/>
                <a:gridCol w="1919990"/>
                <a:gridCol w="1919990"/>
                <a:gridCol w="1919990"/>
                <a:gridCol w="1921238"/>
              </a:tblGrid>
              <a:tr h="681232">
                <a:tc>
                  <a:txBody>
                    <a:bodyPr/>
                    <a:lstStyle/>
                    <a:p>
                      <a:pPr marR="36195" algn="ctr" rtl="1">
                        <a:lnSpc>
                          <a:spcPct val="150000"/>
                        </a:lnSpc>
                        <a:spcAft>
                          <a:spcPts val="0"/>
                        </a:spcAft>
                      </a:pPr>
                      <a:r>
                        <a:rPr lang="fa-IR" sz="1000" dirty="0">
                          <a:effectLst/>
                        </a:rPr>
                        <a:t> </a:t>
                      </a:r>
                      <a:endParaRPr lang="en-US" sz="1100" dirty="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en-US" sz="1000" dirty="0" smtClean="0">
                          <a:effectLst/>
                        </a:rPr>
                        <a:t>MHOWW</a:t>
                      </a:r>
                      <a:endParaRPr lang="en-US" sz="1100" dirty="0">
                        <a:effectLst/>
                      </a:endParaRPr>
                    </a:p>
                    <a:p>
                      <a:pPr marR="36195" algn="ctr" rtl="1">
                        <a:lnSpc>
                          <a:spcPct val="150000"/>
                        </a:lnSpc>
                        <a:spcAft>
                          <a:spcPts val="0"/>
                        </a:spcAft>
                      </a:pPr>
                      <a:r>
                        <a:rPr lang="fa-IR" sz="1000" dirty="0">
                          <a:effectLst/>
                        </a:rPr>
                        <a:t>تعداد: 64</a:t>
                      </a:r>
                      <a:endParaRPr lang="en-US" sz="1100" dirty="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en-US" sz="1000" dirty="0" smtClean="0">
                          <a:effectLst/>
                        </a:rPr>
                        <a:t>MUHOWW</a:t>
                      </a:r>
                      <a:endParaRPr lang="en-US" sz="1100" dirty="0">
                        <a:effectLst/>
                      </a:endParaRPr>
                    </a:p>
                    <a:p>
                      <a:pPr marR="36195" algn="ctr" rtl="1">
                        <a:lnSpc>
                          <a:spcPct val="150000"/>
                        </a:lnSpc>
                        <a:spcAft>
                          <a:spcPts val="0"/>
                        </a:spcAft>
                      </a:pPr>
                      <a:r>
                        <a:rPr lang="fa-IR" sz="1000" dirty="0">
                          <a:effectLst/>
                        </a:rPr>
                        <a:t>تعداد: 106</a:t>
                      </a:r>
                      <a:endParaRPr lang="en-US" sz="1100" dirty="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fa-IR" sz="1000">
                          <a:effectLst/>
                        </a:rPr>
                        <a:t>کل</a:t>
                      </a:r>
                      <a:endParaRPr lang="en-US" sz="1100">
                        <a:effectLst/>
                      </a:endParaRPr>
                    </a:p>
                    <a:p>
                      <a:pPr marR="36195" algn="ctr" rtl="1">
                        <a:lnSpc>
                          <a:spcPct val="150000"/>
                        </a:lnSpc>
                        <a:spcAft>
                          <a:spcPts val="0"/>
                        </a:spcAft>
                      </a:pPr>
                      <a:r>
                        <a:rPr lang="fa-IR" sz="1000">
                          <a:effectLst/>
                        </a:rPr>
                        <a:t>تعداد: 170</a:t>
                      </a:r>
                      <a:endParaRPr lang="en-US" sz="110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fa-IR" sz="1000">
                          <a:effectLst/>
                        </a:rPr>
                        <a:t> </a:t>
                      </a:r>
                      <a:endParaRPr lang="en-US" sz="1100">
                        <a:effectLst/>
                        <a:latin typeface="B Nazanin"/>
                        <a:ea typeface="Calibri"/>
                        <a:cs typeface="Times New Roman"/>
                      </a:endParaRPr>
                    </a:p>
                  </a:txBody>
                  <a:tcPr marL="54381" marR="54381" marT="0" marB="0"/>
                </a:tc>
              </a:tr>
              <a:tr h="341213">
                <a:tc>
                  <a:txBody>
                    <a:bodyPr/>
                    <a:lstStyle/>
                    <a:p>
                      <a:pPr marR="36195" algn="ctr" rtl="1">
                        <a:lnSpc>
                          <a:spcPct val="150000"/>
                        </a:lnSpc>
                        <a:spcAft>
                          <a:spcPts val="0"/>
                        </a:spcAft>
                      </a:pPr>
                      <a:r>
                        <a:rPr lang="fa-IR" sz="1000" dirty="0">
                          <a:effectLst/>
                        </a:rPr>
                        <a:t>متغیر</a:t>
                      </a:r>
                      <a:endParaRPr lang="en-US" sz="1100" dirty="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fa-IR" sz="1000">
                          <a:effectLst/>
                        </a:rPr>
                        <a:t>میانگین (انحراف استاندارد)</a:t>
                      </a:r>
                      <a:endParaRPr lang="en-US" sz="110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fa-IR" sz="1000">
                          <a:effectLst/>
                        </a:rPr>
                        <a:t>میانگین (انحراف استاندارد)</a:t>
                      </a:r>
                      <a:endParaRPr lang="en-US" sz="110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fa-IR" sz="1000">
                          <a:effectLst/>
                        </a:rPr>
                        <a:t>میانگین (انحراف استاندارد)</a:t>
                      </a:r>
                      <a:endParaRPr lang="en-US" sz="1100">
                        <a:effectLst/>
                        <a:latin typeface="B Nazanin"/>
                        <a:ea typeface="Calibri"/>
                        <a:cs typeface="Times New Roman"/>
                      </a:endParaRPr>
                    </a:p>
                  </a:txBody>
                  <a:tcPr marL="54381" marR="54381" marT="0" marB="0"/>
                </a:tc>
                <a:tc>
                  <a:txBody>
                    <a:bodyPr/>
                    <a:lstStyle/>
                    <a:p>
                      <a:pPr marR="36195" algn="ctr" rtl="1">
                        <a:lnSpc>
                          <a:spcPct val="150000"/>
                        </a:lnSpc>
                        <a:spcAft>
                          <a:spcPts val="0"/>
                        </a:spcAft>
                      </a:pPr>
                      <a:r>
                        <a:rPr lang="en-US" sz="1000" dirty="0">
                          <a:effectLst/>
                        </a:rPr>
                        <a:t>P-value</a:t>
                      </a:r>
                      <a:endParaRPr lang="en-US" sz="1100" dirty="0">
                        <a:effectLst/>
                        <a:latin typeface="B Nazanin"/>
                        <a:ea typeface="Calibri"/>
                        <a:cs typeface="Times New Roman"/>
                      </a:endParaRPr>
                    </a:p>
                  </a:txBody>
                  <a:tcPr marL="54381" marR="54381" marT="0" marB="0"/>
                </a:tc>
              </a:tr>
            </a:tbl>
          </a:graphicData>
        </a:graphic>
      </p:graphicFrame>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92" t="23694" r="14197" b="23725"/>
          <a:stretch/>
        </p:blipFill>
        <p:spPr bwMode="auto">
          <a:xfrm>
            <a:off x="-76200" y="3003645"/>
            <a:ext cx="9220200" cy="384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271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2400" b="1" dirty="0"/>
              <a:t>نسبت شانس (با فواصل اطمینان 95 درصد) فاکتورهای مرتبط با فنوتیپ متابولیک و چاقی با استفاده از مدل رگرسیونی لجستیک تک متغیره</a:t>
            </a:r>
            <a:r>
              <a:rPr lang="en-US" sz="2400" b="1" dirty="0"/>
              <a:t/>
            </a:r>
            <a:br>
              <a:rPr lang="en-US" sz="2400" b="1" dirty="0"/>
            </a:br>
            <a:endParaRPr lang="fa-IR" sz="2400" dirty="0"/>
          </a:p>
        </p:txBody>
      </p:sp>
      <p:sp>
        <p:nvSpPr>
          <p:cNvPr id="3" name="Content Placeholder 2"/>
          <p:cNvSpPr>
            <a:spLocks noGrp="1"/>
          </p:cNvSpPr>
          <p:nvPr>
            <p:ph idx="1"/>
          </p:nvPr>
        </p:nvSpPr>
        <p:spPr/>
        <p:txBody>
          <a:bodyPr/>
          <a:lstStyle/>
          <a:p>
            <a:endParaRPr lang="fa-IR"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264" t="30365" r="27029" b="8457"/>
          <a:stretch/>
        </p:blipFill>
        <p:spPr bwMode="auto">
          <a:xfrm>
            <a:off x="228600" y="1219200"/>
            <a:ext cx="88391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35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19" t="22015" r="26994" b="26368"/>
          <a:stretch/>
        </p:blipFill>
        <p:spPr bwMode="auto">
          <a:xfrm>
            <a:off x="457200" y="381000"/>
            <a:ext cx="82295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3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553200" cy="1143000"/>
          </a:xfrm>
        </p:spPr>
        <p:txBody>
          <a:bodyPr>
            <a:noAutofit/>
          </a:bodyPr>
          <a:lstStyle/>
          <a:p>
            <a:r>
              <a:rPr lang="fa-IR" sz="1600" b="1" dirty="0"/>
              <a:t>نسبت شانس (با فواصل اطمینان 95 درصد) فاکتورهای مرتبط با فنوتیپ متابولیک و چاقی با استفاده از مدل رگرسیونی لجستیک چند متغیره </a:t>
            </a:r>
            <a:r>
              <a:rPr lang="en-US" sz="1600" b="1" dirty="0"/>
              <a:t/>
            </a:r>
            <a:br>
              <a:rPr lang="en-US" sz="1600" b="1" dirty="0"/>
            </a:br>
            <a:endParaRPr lang="fa-IR" sz="1600" dirty="0"/>
          </a:p>
        </p:txBody>
      </p:sp>
      <p:sp>
        <p:nvSpPr>
          <p:cNvPr id="3" name="Content Placeholder 2"/>
          <p:cNvSpPr>
            <a:spLocks noGrp="1"/>
          </p:cNvSpPr>
          <p:nvPr>
            <p:ph idx="1"/>
          </p:nvPr>
        </p:nvSpPr>
        <p:spPr/>
        <p:txBody>
          <a:bodyPr/>
          <a:lstStyle/>
          <a:p>
            <a:endParaRPr lang="fa-IR"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67" t="23790" r="27415" b="26629"/>
          <a:stretch/>
        </p:blipFill>
        <p:spPr bwMode="auto">
          <a:xfrm>
            <a:off x="-190500" y="1295400"/>
            <a:ext cx="9525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78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style>
          <a:lnRef idx="2">
            <a:schemeClr val="accent4"/>
          </a:lnRef>
          <a:fillRef idx="1">
            <a:schemeClr val="lt1"/>
          </a:fillRef>
          <a:effectRef idx="0">
            <a:schemeClr val="accent4"/>
          </a:effectRef>
          <a:fontRef idx="minor">
            <a:schemeClr val="dk1"/>
          </a:fontRef>
        </p:style>
        <p:txBody>
          <a:bodyPr>
            <a:normAutofit/>
          </a:bodyPr>
          <a:lstStyle/>
          <a:p>
            <a:pPr algn="ctr">
              <a:buNone/>
            </a:pPr>
            <a:endParaRPr lang="fa-IR" sz="4800" dirty="0" smtClean="0"/>
          </a:p>
          <a:p>
            <a:pPr algn="ctr">
              <a:buNone/>
            </a:pPr>
            <a:r>
              <a:rPr lang="fa-IR" sz="8800" dirty="0" smtClean="0">
                <a:solidFill>
                  <a:schemeClr val="accent1"/>
                </a:solidFill>
                <a:latin typeface="Arial Black" pitchFamily="34" charset="0"/>
                <a:ea typeface="Arial Unicode MS" pitchFamily="34" charset="-128"/>
                <a:cs typeface="B Titr" panose="00000700000000000000" pitchFamily="2" charset="-78"/>
              </a:rPr>
              <a:t>مقدمه و بیان مساله</a:t>
            </a:r>
            <a:endParaRPr lang="en-US" sz="8800" dirty="0">
              <a:solidFill>
                <a:schemeClr val="accent1"/>
              </a:solidFill>
              <a:latin typeface="Arial Black" pitchFamily="34" charset="0"/>
              <a:ea typeface="Arial Unicode MS" pitchFamily="34" charset="-128"/>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029" t="52192" r="27973" b="18424"/>
          <a:stretch/>
        </p:blipFill>
        <p:spPr bwMode="auto">
          <a:xfrm>
            <a:off x="609600" y="20574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44674"/>
          </a:xfrm>
        </p:spPr>
        <p:txBody>
          <a:bodyPr/>
          <a:lstStyle/>
          <a:p>
            <a:pPr algn="ctr" rtl="1"/>
            <a:r>
              <a:rPr lang="fa-IR" b="1" dirty="0"/>
              <a:t>مدل چند متغیره بر اساس</a:t>
            </a:r>
            <a:r>
              <a:rPr lang="en-US" dirty="0"/>
              <a:t/>
            </a:r>
            <a:br>
              <a:rPr lang="en-US" dirty="0"/>
            </a:br>
            <a:r>
              <a:rPr lang="en-US" b="1" dirty="0"/>
              <a:t>Forward Selection</a:t>
            </a:r>
            <a:endParaRPr lang="fa-IR"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67" t="52631" r="27939" b="33769"/>
          <a:stretch/>
        </p:blipFill>
        <p:spPr bwMode="auto">
          <a:xfrm>
            <a:off x="914400" y="2971800"/>
            <a:ext cx="7391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332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09728" indent="0" algn="ctr">
              <a:buNone/>
            </a:pPr>
            <a:r>
              <a:rPr lang="fa-IR" sz="4000" b="1" dirty="0" smtClean="0">
                <a:solidFill>
                  <a:schemeClr val="accent1"/>
                </a:solidFill>
                <a:cs typeface="B Titr" panose="00000700000000000000" pitchFamily="2" charset="-78"/>
              </a:rPr>
              <a:t>بحث و نتیجه گیری </a:t>
            </a:r>
          </a:p>
          <a:p>
            <a:pPr marL="109728" indent="0" algn="ctr">
              <a:buNone/>
            </a:pPr>
            <a:endParaRPr lang="fa-IR" sz="4000" dirty="0"/>
          </a:p>
          <a:p>
            <a:pPr marL="109728" indent="0" algn="ctr">
              <a:buNone/>
            </a:pPr>
            <a:endParaRPr lang="fa-IR" sz="4000" dirty="0" smtClean="0"/>
          </a:p>
          <a:p>
            <a:pPr marL="109728" indent="0" algn="ctr">
              <a:buNone/>
            </a:pPr>
            <a:endParaRPr lang="fa-IR" sz="4000" dirty="0" smtClean="0"/>
          </a:p>
          <a:p>
            <a:pPr marL="109728" indent="0" algn="ctr">
              <a:buNone/>
            </a:pPr>
            <a:endParaRPr lang="fa-IR" sz="4000" dirty="0"/>
          </a:p>
          <a:p>
            <a:pPr marL="109728" indent="0" algn="ctr">
              <a:buNone/>
            </a:pPr>
            <a:endParaRPr lang="fa-IR" sz="4000" dirty="0" smtClean="0"/>
          </a:p>
          <a:p>
            <a:pPr marL="109728" indent="0" algn="ctr">
              <a:buNone/>
            </a:pPr>
            <a:endParaRPr lang="fa-IR" sz="4000" dirty="0"/>
          </a:p>
          <a:p>
            <a:pPr marL="109728" indent="0" algn="ctr">
              <a:buNone/>
            </a:pPr>
            <a:endParaRPr lang="fa-IR" sz="4000" dirty="0" smtClean="0"/>
          </a:p>
          <a:p>
            <a:pPr marL="109728" indent="0" algn="ctr">
              <a:buNone/>
            </a:pPr>
            <a:endParaRPr lang="en-US" sz="4000" dirty="0"/>
          </a:p>
        </p:txBody>
      </p:sp>
    </p:spTree>
    <p:extLst>
      <p:ext uri="{BB962C8B-B14F-4D97-AF65-F5344CB8AC3E}">
        <p14:creationId xmlns:p14="http://schemas.microsoft.com/office/powerpoint/2010/main" val="2405299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320"/>
            <a:ext cx="8229600" cy="5515972"/>
          </a:xfrm>
        </p:spPr>
        <p:style>
          <a:lnRef idx="2">
            <a:schemeClr val="accent4"/>
          </a:lnRef>
          <a:fillRef idx="1">
            <a:schemeClr val="lt1"/>
          </a:fillRef>
          <a:effectRef idx="0">
            <a:schemeClr val="accent4"/>
          </a:effectRef>
          <a:fontRef idx="minor">
            <a:schemeClr val="dk1"/>
          </a:fontRef>
        </p:style>
        <p:txBody>
          <a:bodyPr>
            <a:normAutofit/>
          </a:bodyPr>
          <a:lstStyle/>
          <a:p>
            <a:r>
              <a:rPr lang="ar-SA" sz="2800" dirty="0"/>
              <a:t>در این مطالعه  ، علاوه </a:t>
            </a:r>
            <a:r>
              <a:rPr lang="ar-SA" sz="2800" dirty="0" smtClean="0"/>
              <a:t>بر</a:t>
            </a:r>
            <a:r>
              <a:rPr lang="fa-IR" sz="2800" dirty="0" smtClean="0"/>
              <a:t>بررسی</a:t>
            </a:r>
            <a:r>
              <a:rPr lang="ar-SA" sz="2800" dirty="0" smtClean="0"/>
              <a:t> </a:t>
            </a:r>
            <a:r>
              <a:rPr lang="ar-SA" sz="2800" dirty="0"/>
              <a:t>شیوع دو نوع فنوتیپ چاقی بصورت مقطعی، در نوجوانان </a:t>
            </a:r>
            <a:r>
              <a:rPr lang="fa-IR" sz="2800" dirty="0" smtClean="0"/>
              <a:t>8</a:t>
            </a:r>
            <a:r>
              <a:rPr lang="ar-SA" sz="2800" dirty="0" smtClean="0"/>
              <a:t> </a:t>
            </a:r>
            <a:r>
              <a:rPr lang="ar-SA" sz="2800" dirty="0"/>
              <a:t>تا 18 </a:t>
            </a:r>
            <a:r>
              <a:rPr lang="ar-SA" sz="2800" dirty="0" smtClean="0"/>
              <a:t>ساله</a:t>
            </a:r>
            <a:r>
              <a:rPr lang="fa-IR" sz="2800" dirty="0" smtClean="0"/>
              <a:t>،</a:t>
            </a:r>
            <a:r>
              <a:rPr lang="ar-SA" sz="2800" dirty="0" smtClean="0"/>
              <a:t> </a:t>
            </a:r>
            <a:r>
              <a:rPr lang="ar-SA" sz="2800" dirty="0"/>
              <a:t>بر اساس تعاملی ازدارا بودن  اضافه وزن/ چاقی به همراه وجود یا عدم وجود اختلال متابولیکی، عوامل پیش گویی کننده  این فنوتیپ هامشخص گردید. </a:t>
            </a:r>
            <a:endParaRPr lang="fa-IR" sz="2800" dirty="0" smtClean="0"/>
          </a:p>
          <a:p>
            <a:pPr marL="0" indent="0">
              <a:buNone/>
            </a:pPr>
            <a:endParaRPr lang="en-US" sz="2800" dirty="0"/>
          </a:p>
          <a:p>
            <a:r>
              <a:rPr lang="ar-SA" sz="2800" dirty="0"/>
              <a:t> </a:t>
            </a:r>
            <a:r>
              <a:rPr lang="fa-IR" sz="2800" dirty="0"/>
              <a:t>نتایج این مطالعه   نشان داد که وجود پارامترها وخصوصیتهای آنتروپومتریک و بیوشیمی و عادات فردی در دوره نوجوانی می­تواند سبب افزایش ریسک برای بروز اختلالات متابولیک، شود و شانس آن را </a:t>
            </a:r>
            <a:r>
              <a:rPr lang="fa-IR" sz="2800" dirty="0" smtClean="0"/>
              <a:t>بیفزاید.</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مطالعات نشان می دهند</a:t>
            </a:r>
            <a:r>
              <a:rPr lang="fa-IR" b="1" dirty="0"/>
              <a:t> </a:t>
            </a:r>
            <a:r>
              <a:rPr lang="fa-IR" dirty="0" smtClean="0"/>
              <a:t>که</a:t>
            </a:r>
            <a:r>
              <a:rPr lang="en-US" dirty="0" smtClean="0"/>
              <a:t>MHOW </a:t>
            </a:r>
            <a:r>
              <a:rPr lang="fa-IR" dirty="0" smtClean="0"/>
              <a:t> </a:t>
            </a:r>
            <a:r>
              <a:rPr lang="fa-IR" dirty="0"/>
              <a:t>بیشتر همراه حالتهای التهابی مطلوب هستند و سطح مارکرهای التهابی مثل </a:t>
            </a:r>
            <a:r>
              <a:rPr lang="en-US" dirty="0"/>
              <a:t>CRP</a:t>
            </a:r>
            <a:r>
              <a:rPr lang="fa-IR" b="1" dirty="0"/>
              <a:t>،</a:t>
            </a:r>
            <a:r>
              <a:rPr lang="en-US" dirty="0"/>
              <a:t> IL-6</a:t>
            </a:r>
            <a:r>
              <a:rPr lang="en-US" b="1" dirty="0"/>
              <a:t>  </a:t>
            </a:r>
            <a:r>
              <a:rPr lang="fa-IR" dirty="0"/>
              <a:t>و کمپلمان ها در مقایسه با </a:t>
            </a:r>
            <a:r>
              <a:rPr lang="en-US" b="1" dirty="0"/>
              <a:t>     </a:t>
            </a:r>
            <a:r>
              <a:rPr lang="en-US" dirty="0" smtClean="0"/>
              <a:t>MUHOW</a:t>
            </a:r>
            <a:r>
              <a:rPr lang="fa-IR" dirty="0" smtClean="0"/>
              <a:t>پایین </a:t>
            </a:r>
            <a:r>
              <a:rPr lang="fa-IR" dirty="0"/>
              <a:t>می باشد</a:t>
            </a:r>
            <a:r>
              <a:rPr lang="fa-IR" dirty="0" smtClean="0"/>
              <a:t>.</a:t>
            </a:r>
          </a:p>
          <a:p>
            <a:r>
              <a:rPr lang="fa-IR" dirty="0"/>
              <a:t>نتایجی که در مطالعه کاسپین بدرستی  به آنهااشاره شده وبه فاکتورهایی چون نژاد وژنتیک به عنوان عامل این پدیده، اشاره شده است. </a:t>
            </a:r>
            <a:endParaRPr lang="en-US" b="1" dirty="0"/>
          </a:p>
          <a:p>
            <a:endParaRPr lang="fa-IR" dirty="0"/>
          </a:p>
        </p:txBody>
      </p:sp>
    </p:spTree>
    <p:extLst>
      <p:ext uri="{BB962C8B-B14F-4D97-AF65-F5344CB8AC3E}">
        <p14:creationId xmlns:p14="http://schemas.microsoft.com/office/powerpoint/2010/main" val="276907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400" dirty="0"/>
              <a:t>شیوع فنوتیپ های چاقی در نوجوانان، در این مطالعه  ،به ترتیب نزولی در گروه یک </a:t>
            </a:r>
            <a:r>
              <a:rPr lang="en-US" sz="2400" dirty="0" smtClean="0"/>
              <a:t>(MHOW)</a:t>
            </a:r>
            <a:r>
              <a:rPr lang="fa-IR" sz="2400" dirty="0"/>
              <a:t>، ودو</a:t>
            </a:r>
            <a:r>
              <a:rPr lang="fa-IR" sz="2400" b="1" dirty="0"/>
              <a:t> </a:t>
            </a:r>
            <a:r>
              <a:rPr lang="en-US" sz="2400" dirty="0" smtClean="0"/>
              <a:t>(MUHOW)</a:t>
            </a:r>
            <a:r>
              <a:rPr lang="fa-IR" sz="2400" dirty="0" smtClean="0"/>
              <a:t> </a:t>
            </a:r>
            <a:r>
              <a:rPr lang="fa-IR" sz="2400" dirty="0"/>
              <a:t>، بوده است.که مشابه نتایج کلیشادی وهمکاران در مطالعه کاسپین ،بود.</a:t>
            </a:r>
            <a:endParaRPr lang="en-US" sz="2400" b="1" dirty="0"/>
          </a:p>
          <a:p>
            <a:r>
              <a:rPr lang="en-US" dirty="0"/>
              <a:t> </a:t>
            </a:r>
            <a:r>
              <a:rPr lang="fa-IR" sz="2800" dirty="0"/>
              <a:t>در این مطالعه  پارامتر های دور </a:t>
            </a:r>
            <a:r>
              <a:rPr lang="fa-IR" sz="2800" dirty="0" smtClean="0"/>
              <a:t>کمر، نمایه توده بدنی </a:t>
            </a:r>
            <a:r>
              <a:rPr lang="fa-IR" sz="2800" dirty="0"/>
              <a:t>، فشار خون </a:t>
            </a:r>
            <a:r>
              <a:rPr lang="fa-IR" sz="2800" dirty="0" smtClean="0"/>
              <a:t>سیستولیک ودیاستولیک </a:t>
            </a:r>
            <a:r>
              <a:rPr lang="fa-IR" sz="2800" dirty="0"/>
              <a:t>،چربی خون و</a:t>
            </a:r>
            <a:r>
              <a:rPr lang="en-US" sz="2800" dirty="0" err="1"/>
              <a:t>hdl</a:t>
            </a:r>
            <a:r>
              <a:rPr lang="en-US" sz="2800" b="1" dirty="0"/>
              <a:t> </a:t>
            </a:r>
            <a:r>
              <a:rPr lang="fa-IR" sz="2800" dirty="0"/>
              <a:t> </a:t>
            </a:r>
            <a:r>
              <a:rPr lang="fa-IR" sz="2800" dirty="0" smtClean="0"/>
              <a:t>و</a:t>
            </a:r>
            <a:r>
              <a:rPr lang="fa-IR" sz="2800" dirty="0"/>
              <a:t>قند خون </a:t>
            </a:r>
            <a:r>
              <a:rPr lang="fa-IR" sz="2800" dirty="0" smtClean="0"/>
              <a:t>ناشتا، </a:t>
            </a:r>
            <a:r>
              <a:rPr lang="fa-IR" sz="2800" dirty="0"/>
              <a:t>در گروه یک </a:t>
            </a:r>
            <a:r>
              <a:rPr lang="en-US" sz="2800" dirty="0"/>
              <a:t>(M H </a:t>
            </a:r>
            <a:r>
              <a:rPr lang="en-US" sz="2800" dirty="0" smtClean="0"/>
              <a:t>OW)</a:t>
            </a:r>
            <a:r>
              <a:rPr lang="fa-IR" sz="2800" dirty="0" smtClean="0"/>
              <a:t>و</a:t>
            </a:r>
            <a:r>
              <a:rPr lang="fa-IR" sz="2800" b="1" dirty="0" smtClean="0"/>
              <a:t> </a:t>
            </a:r>
            <a:r>
              <a:rPr lang="fa-IR" sz="2800" dirty="0"/>
              <a:t>دو</a:t>
            </a:r>
            <a:r>
              <a:rPr lang="fa-IR" sz="2800" b="1" dirty="0"/>
              <a:t> </a:t>
            </a:r>
            <a:r>
              <a:rPr lang="en-US" sz="2800" dirty="0"/>
              <a:t>(M U H </a:t>
            </a:r>
            <a:r>
              <a:rPr lang="en-US" sz="2800" dirty="0" smtClean="0"/>
              <a:t>OW)</a:t>
            </a:r>
            <a:r>
              <a:rPr lang="fa-IR" sz="2800" dirty="0"/>
              <a:t>،دارای  اختلاف معنی دار آماری بودند. فشار خون سیستولیک ودیاستولیک ،چربی خون و</a:t>
            </a:r>
            <a:r>
              <a:rPr lang="en-US" sz="2800" dirty="0" err="1"/>
              <a:t>hdl</a:t>
            </a:r>
            <a:r>
              <a:rPr lang="en-US" sz="2800" b="1" dirty="0"/>
              <a:t> </a:t>
            </a:r>
            <a:r>
              <a:rPr lang="en-US" sz="2800" dirty="0"/>
              <a:t> </a:t>
            </a:r>
            <a:r>
              <a:rPr lang="fa-IR" sz="2800" dirty="0"/>
              <a:t>اساس اختلالات متابولیک را تشکیل میدهند وانتظاری جز نتایج بدست آمده ،قابل قبول نیست.</a:t>
            </a:r>
            <a:endParaRPr lang="en-US" sz="2800" b="1" dirty="0"/>
          </a:p>
          <a:p>
            <a:endParaRPr lang="fa-IR" dirty="0"/>
          </a:p>
        </p:txBody>
      </p:sp>
    </p:spTree>
    <p:extLst>
      <p:ext uri="{BB962C8B-B14F-4D97-AF65-F5344CB8AC3E}">
        <p14:creationId xmlns:p14="http://schemas.microsoft.com/office/powerpoint/2010/main" val="4255085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2400" dirty="0"/>
              <a:t>پارامتر های نمایه توده </a:t>
            </a:r>
            <a:r>
              <a:rPr lang="fa-IR" sz="2400" dirty="0" smtClean="0"/>
              <a:t>بدنی چه به صورت خام وچه بصورت </a:t>
            </a:r>
            <a:r>
              <a:rPr lang="en-US" sz="2400" dirty="0" smtClean="0"/>
              <a:t>Z </a:t>
            </a:r>
            <a:r>
              <a:rPr lang="en-US" sz="2400" dirty="0" err="1" smtClean="0"/>
              <a:t>Scor</a:t>
            </a:r>
            <a:r>
              <a:rPr lang="fa-IR" sz="2400" dirty="0" smtClean="0"/>
              <a:t> و </a:t>
            </a:r>
            <a:r>
              <a:rPr lang="fa-IR" sz="2400" dirty="0"/>
              <a:t>دور کمر،مواردی بودند که در مطالعه ما، بین فنوتیپ های چاقی در نوجوانان ،دارای  اختلاف معنی دار آماری بودند.ومشابه نتایج بدست آمده در</a:t>
            </a:r>
            <a:r>
              <a:rPr lang="fa-IR" sz="2400" b="1" dirty="0"/>
              <a:t> </a:t>
            </a:r>
            <a:r>
              <a:rPr lang="fa-IR" sz="2400" dirty="0"/>
              <a:t>مطالعه </a:t>
            </a:r>
            <a:r>
              <a:rPr lang="en-US" sz="2400" b="1" dirty="0" err="1">
                <a:solidFill>
                  <a:srgbClr val="FF0000"/>
                </a:solidFill>
              </a:rPr>
              <a:t>Sunyong</a:t>
            </a:r>
            <a:r>
              <a:rPr lang="en-US" sz="2400" b="1" dirty="0">
                <a:solidFill>
                  <a:srgbClr val="FF0000"/>
                </a:solidFill>
              </a:rPr>
              <a:t>   Chun</a:t>
            </a:r>
            <a:r>
              <a:rPr lang="fa-IR" sz="2400" b="1" dirty="0"/>
              <a:t>  </a:t>
            </a:r>
            <a:r>
              <a:rPr lang="fa-IR" sz="2400" dirty="0"/>
              <a:t>و همکاران بود.که در آن دلیل این تفاوت ،رفاه بیشتر و کالری بالا مصرفی،ذکر گردیده بود</a:t>
            </a:r>
            <a:r>
              <a:rPr lang="fa-IR" sz="2400" dirty="0" smtClean="0"/>
              <a:t>.</a:t>
            </a:r>
          </a:p>
          <a:p>
            <a:r>
              <a:rPr lang="fa-IR" sz="2400" dirty="0"/>
              <a:t>در مطالعه کاسپین، نشان داده شده که دارا بودن ویژگی چاقی مرکب </a:t>
            </a:r>
            <a:r>
              <a:rPr lang="fa-IR" sz="2400" b="1" dirty="0"/>
              <a:t>(</a:t>
            </a:r>
            <a:r>
              <a:rPr lang="en-US" sz="2400" dirty="0"/>
              <a:t>IBM</a:t>
            </a:r>
            <a:r>
              <a:rPr lang="en-US" sz="2400" b="1" dirty="0"/>
              <a:t> </a:t>
            </a:r>
            <a:r>
              <a:rPr lang="fa-IR" sz="2400" dirty="0"/>
              <a:t>ترکیب</a:t>
            </a:r>
            <a:r>
              <a:rPr lang="fa-IR" sz="2400" b="1" dirty="0"/>
              <a:t> </a:t>
            </a:r>
            <a:r>
              <a:rPr lang="fa-IR" sz="2400" dirty="0"/>
              <a:t>بالا و دور کمر بالا) توانایی بیشتری در ایجاد اختلالات متابولیک وعوارض ناشی از آن دارد. در مطالعه ما دور کمر به عنوان عاملی مستقل ،مورد ارزیابی قرار گرفت .وبین دو فنوتیپ</a:t>
            </a:r>
            <a:r>
              <a:rPr lang="en-US" sz="2400" dirty="0"/>
              <a:t>(M H </a:t>
            </a:r>
            <a:r>
              <a:rPr lang="en-US" sz="2400" dirty="0" smtClean="0"/>
              <a:t>Ow)</a:t>
            </a:r>
            <a:r>
              <a:rPr lang="fa-IR" sz="2400" b="1" dirty="0" smtClean="0"/>
              <a:t>،و</a:t>
            </a:r>
            <a:r>
              <a:rPr lang="en-US" sz="2400" dirty="0" smtClean="0"/>
              <a:t>MUHOW</a:t>
            </a:r>
            <a:r>
              <a:rPr lang="fa-IR" sz="2400" dirty="0" smtClean="0"/>
              <a:t>،اختلاف </a:t>
            </a:r>
            <a:r>
              <a:rPr lang="fa-IR" sz="2400" dirty="0"/>
              <a:t>معنی داری مشاده شد </a:t>
            </a:r>
            <a:r>
              <a:rPr lang="fa-IR" sz="2400" dirty="0" smtClean="0"/>
              <a:t>دور </a:t>
            </a:r>
            <a:r>
              <a:rPr lang="fa-IR" sz="2400" dirty="0"/>
              <a:t>کمر در گروه </a:t>
            </a:r>
            <a:r>
              <a:rPr lang="en-US" sz="2400" dirty="0"/>
              <a:t>M U H </a:t>
            </a:r>
            <a:r>
              <a:rPr lang="en-US" sz="2400" dirty="0" err="1" smtClean="0"/>
              <a:t>Ow</a:t>
            </a:r>
            <a:r>
              <a:rPr lang="en-US" sz="2400" dirty="0" smtClean="0"/>
              <a:t> </a:t>
            </a:r>
            <a:r>
              <a:rPr lang="fa-IR" sz="2400" dirty="0"/>
              <a:t>،بیشتر </a:t>
            </a:r>
            <a:r>
              <a:rPr lang="fa-IR" sz="2400" dirty="0" smtClean="0"/>
              <a:t>بود ونهایته به عنوان پردیکتور مستقل </a:t>
            </a:r>
            <a:r>
              <a:rPr lang="en-US" sz="2400" dirty="0"/>
              <a:t>M U H </a:t>
            </a:r>
            <a:r>
              <a:rPr lang="en-US" sz="2400" dirty="0" smtClean="0"/>
              <a:t>Ow</a:t>
            </a:r>
            <a:r>
              <a:rPr lang="fa-IR" sz="2400" dirty="0" smtClean="0"/>
              <a:t> شناخته شد.</a:t>
            </a:r>
            <a:endParaRPr lang="en-US" sz="2400" b="1" dirty="0"/>
          </a:p>
          <a:p>
            <a:endParaRPr lang="en-US" sz="2400" b="1" dirty="0"/>
          </a:p>
          <a:p>
            <a:endParaRPr lang="fa-IR" dirty="0"/>
          </a:p>
        </p:txBody>
      </p:sp>
    </p:spTree>
    <p:extLst>
      <p:ext uri="{BB962C8B-B14F-4D97-AF65-F5344CB8AC3E}">
        <p14:creationId xmlns:p14="http://schemas.microsoft.com/office/powerpoint/2010/main" val="2006457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smtClean="0"/>
              <a:t>در </a:t>
            </a:r>
            <a:r>
              <a:rPr lang="fa-IR" sz="2800" dirty="0"/>
              <a:t>بررسی وضعیت تغذیه در دو گروه </a:t>
            </a:r>
            <a:r>
              <a:rPr lang="en-US" sz="2800" dirty="0"/>
              <a:t>(M H </a:t>
            </a:r>
            <a:r>
              <a:rPr lang="en-US" sz="2800" dirty="0" smtClean="0"/>
              <a:t>OW)</a:t>
            </a:r>
            <a:r>
              <a:rPr lang="fa-IR" sz="2800" dirty="0" smtClean="0"/>
              <a:t>،</a:t>
            </a:r>
          </a:p>
          <a:p>
            <a:pPr marL="0" indent="0">
              <a:buNone/>
            </a:pPr>
            <a:r>
              <a:rPr lang="fa-IR" sz="2800" dirty="0" smtClean="0"/>
              <a:t>(</a:t>
            </a:r>
            <a:r>
              <a:rPr lang="en-US" sz="2800" dirty="0" smtClean="0"/>
              <a:t>(MUHOW</a:t>
            </a:r>
            <a:r>
              <a:rPr lang="fa-IR" sz="2800" dirty="0" smtClean="0"/>
              <a:t>،تفاوت </a:t>
            </a:r>
            <a:r>
              <a:rPr lang="fa-IR" sz="2800" dirty="0"/>
              <a:t>معنی داری بین دو گروه از نظر این پارامترها  مشاهده نگردید.که علت آن شاید تعداد نمونه اندک  بررسی شده از نظر تغذیه در مطالعه باشد.</a:t>
            </a:r>
            <a:endParaRPr lang="en-US" sz="2800" b="1" dirty="0"/>
          </a:p>
          <a:p>
            <a:r>
              <a:rPr lang="fa-IR" sz="2800" dirty="0"/>
              <a:t>این در حالی است که در همه مطالعات یاد شده بر نقش مفید تغذیه مناسب  در جلوگیری از اختلال متابولیک تاکید شده است.</a:t>
            </a:r>
            <a:endParaRPr lang="en-US" sz="2800" b="1" dirty="0"/>
          </a:p>
          <a:p>
            <a:pPr marL="0" indent="0">
              <a:buNone/>
            </a:pPr>
            <a:endParaRPr lang="fa-IR" sz="2800" dirty="0"/>
          </a:p>
        </p:txBody>
      </p:sp>
    </p:spTree>
    <p:extLst>
      <p:ext uri="{BB962C8B-B14F-4D97-AF65-F5344CB8AC3E}">
        <p14:creationId xmlns:p14="http://schemas.microsoft.com/office/powerpoint/2010/main" val="3548385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z="2800" dirty="0"/>
              <a:t>دیگر عاملی که در این بین میتواند موثر باشد نقش رژیمهای خاص توصیه  شده به افراد دارای اضافه </a:t>
            </a:r>
            <a:r>
              <a:rPr lang="fa-IR" sz="2800" dirty="0" smtClean="0"/>
              <a:t>وزن</a:t>
            </a:r>
            <a:r>
              <a:rPr lang="fa-IR" sz="2800" b="1" dirty="0" smtClean="0"/>
              <a:t> </a:t>
            </a:r>
            <a:r>
              <a:rPr lang="fa-IR" sz="2800" dirty="0" smtClean="0"/>
              <a:t>است </a:t>
            </a:r>
            <a:r>
              <a:rPr lang="fa-IR" sz="2800" dirty="0"/>
              <a:t>که در بررسی عوامل تغذیه در هر ترکیب جمعیتی باید در نظر گرفته شود،ودرجمعیت ما نیز با توجه به گسترش توصیه های بهداشتی در جامعه،این روند دور از ذهن بنظر نمیرسد.   </a:t>
            </a:r>
            <a:endParaRPr lang="fa-IR" sz="2800" dirty="0" smtClean="0"/>
          </a:p>
          <a:p>
            <a:r>
              <a:rPr lang="fa-IR" sz="2800" dirty="0" smtClean="0">
                <a:solidFill>
                  <a:schemeClr val="accent1">
                    <a:lumMod val="50000"/>
                  </a:schemeClr>
                </a:solidFill>
              </a:rPr>
              <a:t>ویا آنکه افراد در اثر تماسهای مستمر با بر نامه های تامین سلامت چون </a:t>
            </a:r>
            <a:r>
              <a:rPr lang="en-US" sz="2800" dirty="0" smtClean="0">
                <a:solidFill>
                  <a:schemeClr val="accent1">
                    <a:lumMod val="50000"/>
                  </a:schemeClr>
                </a:solidFill>
              </a:rPr>
              <a:t>TLGS</a:t>
            </a:r>
            <a:r>
              <a:rPr lang="fa-IR" sz="2800" dirty="0" smtClean="0">
                <a:solidFill>
                  <a:schemeClr val="accent1">
                    <a:lumMod val="50000"/>
                  </a:schemeClr>
                </a:solidFill>
              </a:rPr>
              <a:t> به اطلاعات مفید در این زمینه دست یافته اند ودر زندگی روزمره به کار گرفته اندکه به بهبود الگوی تغذیه منجر شده.</a:t>
            </a:r>
          </a:p>
          <a:p>
            <a:r>
              <a:rPr lang="fa-IR" sz="2800" dirty="0" smtClean="0"/>
              <a:t>ولی  زمان لازم جهت بهبود وضعیت متابولیک وجود نداشته</a:t>
            </a:r>
            <a:endParaRPr lang="en-US" sz="2800" dirty="0"/>
          </a:p>
        </p:txBody>
      </p:sp>
    </p:spTree>
    <p:extLst>
      <p:ext uri="{BB962C8B-B14F-4D97-AF65-F5344CB8AC3E}">
        <p14:creationId xmlns:p14="http://schemas.microsoft.com/office/powerpoint/2010/main" val="3302833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2800" dirty="0"/>
              <a:t>در بررسی های </a:t>
            </a:r>
            <a:r>
              <a:rPr lang="fa-IR" sz="2800" dirty="0" smtClean="0"/>
              <a:t>اولیه و</a:t>
            </a:r>
            <a:r>
              <a:rPr lang="ar-SA" sz="2800" dirty="0"/>
              <a:t> در مدل </a:t>
            </a:r>
            <a:r>
              <a:rPr lang="ar-SA" sz="2800" b="1" dirty="0"/>
              <a:t> </a:t>
            </a:r>
            <a:r>
              <a:rPr lang="en-US" sz="2800" dirty="0" err="1"/>
              <a:t>Univariate</a:t>
            </a:r>
            <a:r>
              <a:rPr lang="fa-IR" sz="2800" dirty="0" smtClean="0"/>
              <a:t> </a:t>
            </a:r>
            <a:r>
              <a:rPr lang="fa-IR" sz="2800" dirty="0"/>
              <a:t>این مطالعه،عوامل پیشگویی کننده فنوتیپ  </a:t>
            </a:r>
            <a:r>
              <a:rPr lang="en-US" sz="2800" dirty="0"/>
              <a:t>MUHOW</a:t>
            </a:r>
            <a:r>
              <a:rPr lang="fa-IR" sz="2800" dirty="0"/>
              <a:t> در کل شامل پارامتر های </a:t>
            </a:r>
            <a:r>
              <a:rPr lang="fa-IR" sz="2800" dirty="0" smtClean="0"/>
              <a:t>جنس </a:t>
            </a:r>
            <a:r>
              <a:rPr lang="fa-IR" sz="2800" dirty="0"/>
              <a:t>،دور کمر ، </a:t>
            </a:r>
            <a:r>
              <a:rPr lang="fa-IR" sz="2800" dirty="0" smtClean="0"/>
              <a:t>،</a:t>
            </a:r>
            <a:r>
              <a:rPr lang="fa-IR" sz="2800" dirty="0"/>
              <a:t>چربی خون </a:t>
            </a:r>
            <a:r>
              <a:rPr lang="fa-IR" sz="2800" dirty="0" smtClean="0"/>
              <a:t>،قند خون ،</a:t>
            </a:r>
            <a:r>
              <a:rPr lang="en-US" sz="2800" dirty="0" smtClean="0"/>
              <a:t>TG</a:t>
            </a:r>
            <a:r>
              <a:rPr lang="fa-IR" sz="2800" dirty="0" smtClean="0"/>
              <a:t>و</a:t>
            </a:r>
            <a:r>
              <a:rPr lang="en-US" sz="2800" dirty="0" err="1"/>
              <a:t>hdl</a:t>
            </a:r>
            <a:r>
              <a:rPr lang="en-US" sz="2800" dirty="0"/>
              <a:t> </a:t>
            </a:r>
            <a:r>
              <a:rPr lang="en-US" sz="2800" b="1" dirty="0"/>
              <a:t> </a:t>
            </a:r>
            <a:r>
              <a:rPr lang="fa-IR" sz="2800" dirty="0"/>
              <a:t>و نمایه توده </a:t>
            </a:r>
            <a:r>
              <a:rPr lang="fa-IR" sz="2800" dirty="0" smtClean="0"/>
              <a:t>بدنی،بوده </a:t>
            </a:r>
            <a:r>
              <a:rPr lang="fa-IR" sz="2800" dirty="0"/>
              <a:t>است. </a:t>
            </a:r>
            <a:endParaRPr lang="fa-IR" sz="2800" dirty="0" smtClean="0"/>
          </a:p>
          <a:p>
            <a:r>
              <a:rPr lang="fa-IR" sz="2800" dirty="0" smtClean="0"/>
              <a:t>واینکه </a:t>
            </a:r>
            <a:r>
              <a:rPr lang="fa-IR" sz="2800" dirty="0"/>
              <a:t>در مدل یاد شده هیچکدام از فاکتور های تغذیه ای با فنوتیپ </a:t>
            </a:r>
            <a:r>
              <a:rPr lang="en-US" sz="2800" dirty="0"/>
              <a:t>MUHOW </a:t>
            </a:r>
            <a:r>
              <a:rPr lang="fa-IR" sz="2800" dirty="0"/>
              <a:t>  ارتباط نداشته اند</a:t>
            </a:r>
            <a:r>
              <a:rPr lang="fa-IR" sz="2800" dirty="0" smtClean="0"/>
              <a:t>.</a:t>
            </a:r>
            <a:endParaRPr lang="fa-IR" dirty="0"/>
          </a:p>
        </p:txBody>
      </p:sp>
    </p:spTree>
    <p:extLst>
      <p:ext uri="{BB962C8B-B14F-4D97-AF65-F5344CB8AC3E}">
        <p14:creationId xmlns:p14="http://schemas.microsoft.com/office/powerpoint/2010/main" val="4102827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029200"/>
          </a:xfrm>
          <a:noFill/>
          <a:ln>
            <a:noFill/>
          </a:ln>
        </p:spPr>
        <p:style>
          <a:lnRef idx="2">
            <a:schemeClr val="accent4"/>
          </a:lnRef>
          <a:fillRef idx="1">
            <a:schemeClr val="lt1"/>
          </a:fillRef>
          <a:effectRef idx="0">
            <a:schemeClr val="accent4"/>
          </a:effectRef>
          <a:fontRef idx="minor">
            <a:schemeClr val="dk1"/>
          </a:fontRef>
        </p:style>
        <p:txBody>
          <a:bodyPr>
            <a:noAutofit/>
          </a:bodyPr>
          <a:lstStyle/>
          <a:p>
            <a:pPr marL="0" indent="0" algn="just" rtl="1">
              <a:lnSpc>
                <a:spcPct val="150000"/>
              </a:lnSpc>
              <a:spcBef>
                <a:spcPts val="0"/>
              </a:spcBef>
              <a:buNone/>
            </a:pPr>
            <a:r>
              <a:rPr lang="fa-IR" sz="2800" b="1" dirty="0" smtClean="0">
                <a:cs typeface="+mj-cs"/>
              </a:rPr>
              <a:t>چاقی </a:t>
            </a:r>
            <a:r>
              <a:rPr lang="fa-IR" sz="2800" b="1" dirty="0">
                <a:cs typeface="+mj-cs"/>
              </a:rPr>
              <a:t>یک فاکتور خطر  شناخته شده برای </a:t>
            </a:r>
            <a:r>
              <a:rPr lang="fa-IR" sz="2800" b="1" dirty="0" smtClean="0">
                <a:cs typeface="+mj-cs"/>
              </a:rPr>
              <a:t>بیماری </a:t>
            </a:r>
            <a:r>
              <a:rPr lang="fa-IR" sz="2800" b="1" dirty="0">
                <a:cs typeface="+mj-cs"/>
              </a:rPr>
              <a:t>های قلبی عروقی محسوب میشود . </a:t>
            </a:r>
            <a:endParaRPr lang="fa-IR" sz="2800" b="1" dirty="0" smtClean="0">
              <a:cs typeface="+mj-cs"/>
            </a:endParaRPr>
          </a:p>
          <a:p>
            <a:pPr marL="0" indent="0" algn="just" rtl="1">
              <a:lnSpc>
                <a:spcPct val="150000"/>
              </a:lnSpc>
              <a:spcBef>
                <a:spcPts val="0"/>
              </a:spcBef>
              <a:buNone/>
            </a:pPr>
            <a:r>
              <a:rPr lang="fa-IR" sz="2800" b="1" dirty="0" smtClean="0">
                <a:cs typeface="+mj-cs"/>
              </a:rPr>
              <a:t> تنوع فردی زیادی در اختلال متابولیک و بالینی مرتبط با چاقی  وجود دارد و  به نظر میرسد توزیع  ریسک فاکتور های قلبی عروقی  در طیف </a:t>
            </a:r>
            <a:r>
              <a:rPr lang="en-US" sz="2800" b="1" dirty="0" smtClean="0">
                <a:cs typeface="+mj-cs"/>
              </a:rPr>
              <a:t> BMI </a:t>
            </a:r>
            <a:r>
              <a:rPr lang="fa-IR" sz="2800" b="1" dirty="0" smtClean="0">
                <a:cs typeface="+mj-cs"/>
              </a:rPr>
              <a:t> یکسان نیست  که منجر به توصیف   فنوتیپ های متفاوت برای چاقی شده است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r>
              <a:rPr lang="fa-IR" dirty="0" smtClean="0">
                <a:solidFill>
                  <a:srgbClr val="7030A0"/>
                </a:solidFill>
              </a:rPr>
              <a:t>در مدل چند متغیره لجستیک رگریشن،تنها متغییر های سن </a:t>
            </a:r>
          </a:p>
          <a:p>
            <a:pPr marL="0" indent="0" algn="ctr">
              <a:buNone/>
            </a:pPr>
            <a:r>
              <a:rPr lang="fa-IR" dirty="0" smtClean="0">
                <a:solidFill>
                  <a:srgbClr val="7030A0"/>
                </a:solidFill>
              </a:rPr>
              <a:t>دور </a:t>
            </a:r>
            <a:r>
              <a:rPr lang="fa-IR" dirty="0" smtClean="0">
                <a:solidFill>
                  <a:srgbClr val="7030A0"/>
                </a:solidFill>
              </a:rPr>
              <a:t>کمر، </a:t>
            </a:r>
            <a:r>
              <a:rPr lang="fa-IR" dirty="0" smtClean="0">
                <a:solidFill>
                  <a:srgbClr val="7030A0"/>
                </a:solidFill>
              </a:rPr>
              <a:t>کالری مصرفی به عنوان فاکتورهای مستقل پیش گویی کننده فنوتیپ </a:t>
            </a:r>
            <a:r>
              <a:rPr lang="en-US" dirty="0" smtClean="0">
                <a:solidFill>
                  <a:srgbClr val="7030A0"/>
                </a:solidFill>
              </a:rPr>
              <a:t>MUHOW   </a:t>
            </a:r>
            <a:r>
              <a:rPr lang="fa-IR" dirty="0" smtClean="0">
                <a:solidFill>
                  <a:srgbClr val="7030A0"/>
                </a:solidFill>
              </a:rPr>
              <a:t> باقی ماندند.</a:t>
            </a:r>
          </a:p>
          <a:p>
            <a:endParaRPr lang="fa-IR" dirty="0"/>
          </a:p>
        </p:txBody>
      </p:sp>
    </p:spTree>
    <p:extLst>
      <p:ext uri="{BB962C8B-B14F-4D97-AF65-F5344CB8AC3E}">
        <p14:creationId xmlns:p14="http://schemas.microsoft.com/office/powerpoint/2010/main" val="309467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r"/>
            <a:r>
              <a:rPr lang="fa-IR" sz="2800" dirty="0"/>
              <a:t>استقلال دور کمر از </a:t>
            </a:r>
            <a:r>
              <a:rPr lang="en-US" sz="2800" dirty="0"/>
              <a:t>BMI</a:t>
            </a:r>
            <a:r>
              <a:rPr lang="en-US" sz="2800" b="1" dirty="0"/>
              <a:t> </a:t>
            </a:r>
            <a:r>
              <a:rPr lang="fa-IR" sz="2800" dirty="0"/>
              <a:t>و محتوای توده چربی بدنی در نوجوانان </a:t>
            </a:r>
            <a:r>
              <a:rPr lang="fa-IR" sz="2800" dirty="0" smtClean="0"/>
              <a:t>در مدل تک متغییر،در </a:t>
            </a:r>
            <a:r>
              <a:rPr lang="fa-IR" sz="2800" dirty="0"/>
              <a:t>ایجاد فنوتیپ  چاقی</a:t>
            </a:r>
            <a:r>
              <a:rPr lang="en-US" sz="2800" dirty="0"/>
              <a:t>M H </a:t>
            </a:r>
            <a:r>
              <a:rPr lang="en-US" sz="2800" dirty="0" smtClean="0"/>
              <a:t>OW </a:t>
            </a:r>
            <a:r>
              <a:rPr lang="fa-IR" sz="2800" dirty="0" smtClean="0"/>
              <a:t>در </a:t>
            </a:r>
            <a:r>
              <a:rPr lang="fa-IR" sz="2800" dirty="0"/>
              <a:t>این </a:t>
            </a:r>
            <a:r>
              <a:rPr lang="fa-IR" sz="2800" dirty="0" smtClean="0"/>
              <a:t>مطالعه نیزهمچون سایر مطالعات </a:t>
            </a:r>
            <a:r>
              <a:rPr lang="fa-IR" sz="2800" dirty="0"/>
              <a:t>مشهود بود .که در نوع خود پدیده جالبی است</a:t>
            </a:r>
            <a:r>
              <a:rPr lang="fa-IR" sz="2800" dirty="0" smtClean="0"/>
              <a:t>. ودر </a:t>
            </a:r>
            <a:r>
              <a:rPr lang="fa-IR" sz="2800" dirty="0"/>
              <a:t>مدل نهایی بررسی مطالعه ،دور کمر بعنوان فاکتور مستقل از </a:t>
            </a:r>
            <a:r>
              <a:rPr lang="en-US" sz="2800" dirty="0"/>
              <a:t>BMI</a:t>
            </a:r>
            <a:r>
              <a:rPr lang="en-US" sz="2800" b="1" dirty="0"/>
              <a:t> </a:t>
            </a:r>
            <a:r>
              <a:rPr lang="fa-IR" sz="2800" dirty="0"/>
              <a:t>و محتوای توده چربی بدنی ،در ایجاد فنوتیپ  </a:t>
            </a:r>
            <a:r>
              <a:rPr lang="fa-IR" sz="2800" dirty="0" smtClean="0"/>
              <a:t/>
            </a:r>
            <a:br>
              <a:rPr lang="fa-IR" sz="2800" dirty="0" smtClean="0"/>
            </a:br>
            <a:r>
              <a:rPr lang="fa-IR" sz="2800" dirty="0" smtClean="0"/>
              <a:t>چاقی</a:t>
            </a:r>
            <a:r>
              <a:rPr lang="en-US" sz="2800" dirty="0" smtClean="0"/>
              <a:t>M </a:t>
            </a:r>
            <a:r>
              <a:rPr lang="en-US" sz="2800" dirty="0"/>
              <a:t>H </a:t>
            </a:r>
            <a:r>
              <a:rPr lang="en-US" sz="2800" dirty="0" smtClean="0"/>
              <a:t>OW</a:t>
            </a:r>
            <a:r>
              <a:rPr lang="en-US" sz="2800" b="1" dirty="0" smtClean="0"/>
              <a:t> </a:t>
            </a:r>
            <a:r>
              <a:rPr lang="fa-IR" sz="2800" dirty="0"/>
              <a:t>، معرفی شد.</a:t>
            </a:r>
            <a:r>
              <a:rPr lang="en-US" sz="2800" b="1" dirty="0"/>
              <a:t/>
            </a:r>
            <a:br>
              <a:rPr lang="en-US" sz="2800" b="1" dirty="0"/>
            </a:br>
            <a:endParaRPr lang="fa-IR" sz="2800" dirty="0"/>
          </a:p>
        </p:txBody>
      </p:sp>
    </p:spTree>
    <p:extLst>
      <p:ext uri="{BB962C8B-B14F-4D97-AF65-F5344CB8AC3E}">
        <p14:creationId xmlns:p14="http://schemas.microsoft.com/office/powerpoint/2010/main" val="2438934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smtClean="0"/>
              <a:t>مطالعات با</a:t>
            </a:r>
            <a:r>
              <a:rPr lang="ar-SA" sz="2800" dirty="0" smtClean="0"/>
              <a:t>پیگیری </a:t>
            </a:r>
            <a:r>
              <a:rPr lang="ar-SA" sz="2800" dirty="0"/>
              <a:t>یک ساله نوجوانان چاق با میانگین سنی 11 سال، نشان می دهد که زمانی که افراد وارد مرحله بلوغ می­شوند ریسک تبدیل </a:t>
            </a:r>
            <a:r>
              <a:rPr lang="en-US" sz="2800" dirty="0"/>
              <a:t>MHOW </a:t>
            </a:r>
            <a:r>
              <a:rPr lang="ar-SA" sz="2800" dirty="0"/>
              <a:t>(چاقی با متابولیک نرمال) به </a:t>
            </a:r>
            <a:r>
              <a:rPr lang="en-US" sz="2800" dirty="0" smtClean="0"/>
              <a:t>MUOW</a:t>
            </a:r>
            <a:r>
              <a:rPr lang="ar-SA" sz="2800" dirty="0" smtClean="0"/>
              <a:t> </a:t>
            </a:r>
            <a:r>
              <a:rPr lang="ar-SA" sz="2800" dirty="0"/>
              <a:t>(چاقی با متابولیک غیر نرمال) دو برابر شده و بالعکس با گذر از دوران میانه بلوغ به انتهای بلوغ شانس تبدیل </a:t>
            </a:r>
            <a:r>
              <a:rPr lang="en-US" sz="2800" dirty="0" smtClean="0"/>
              <a:t>  MUO W</a:t>
            </a:r>
            <a:r>
              <a:rPr lang="ar-SA" sz="2800" dirty="0" smtClean="0"/>
              <a:t> </a:t>
            </a:r>
            <a:r>
              <a:rPr lang="ar-SA" sz="2800" dirty="0"/>
              <a:t>به </a:t>
            </a:r>
            <a:r>
              <a:rPr lang="en-US" sz="2800" dirty="0"/>
              <a:t>MHOW </a:t>
            </a:r>
            <a:r>
              <a:rPr lang="ar-SA" sz="2800" dirty="0"/>
              <a:t>سه برابر خواهد شد</a:t>
            </a:r>
            <a:r>
              <a:rPr lang="en-US" sz="2800" dirty="0" smtClean="0"/>
              <a:t>.</a:t>
            </a:r>
            <a:endParaRPr lang="fa-IR" sz="2800" dirty="0" smtClean="0"/>
          </a:p>
          <a:p>
            <a:r>
              <a:rPr lang="fa-IR" sz="2800" dirty="0" smtClean="0"/>
              <a:t>توجیه این امر،شاید پدیده ثبات متابولیک پس از بلوغ وگذار از مرحله بحران متابولیک در کودکان </a:t>
            </a:r>
            <a:r>
              <a:rPr lang="fa-IR" sz="2800" dirty="0" smtClean="0"/>
              <a:t>ونوجوانانطی بلوغ </a:t>
            </a:r>
            <a:r>
              <a:rPr lang="fa-IR" sz="2800" dirty="0" smtClean="0"/>
              <a:t>است که در مطالعه اخیر نیز مشهود بود.(0/64 </a:t>
            </a:r>
            <a:r>
              <a:rPr lang="en-US" sz="2800" dirty="0" smtClean="0"/>
              <a:t>OR=</a:t>
            </a:r>
            <a:r>
              <a:rPr lang="fa-IR" sz="2800" dirty="0" smtClean="0"/>
              <a:t> )</a:t>
            </a:r>
            <a:endParaRPr lang="fa-IR" sz="2800" dirty="0"/>
          </a:p>
        </p:txBody>
      </p:sp>
    </p:spTree>
    <p:extLst>
      <p:ext uri="{BB962C8B-B14F-4D97-AF65-F5344CB8AC3E}">
        <p14:creationId xmlns:p14="http://schemas.microsoft.com/office/powerpoint/2010/main" val="4005568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smtClean="0"/>
              <a:t>واینکه مصرف کالری بالا روشن ترین ارتباط را با ایجاد فنوتیپ </a:t>
            </a:r>
            <a:r>
              <a:rPr lang="en-US" sz="2800" dirty="0" smtClean="0"/>
              <a:t>MUHOW </a:t>
            </a:r>
            <a:r>
              <a:rPr lang="fa-IR" sz="2800" dirty="0" smtClean="0"/>
              <a:t> دارد که تقریبا در همه مطالعات بدان اشاره شده است و در مطالعه اخیر نیز بدست آمد.</a:t>
            </a:r>
          </a:p>
          <a:p>
            <a:r>
              <a:rPr lang="fa-IR" sz="2800" dirty="0" smtClean="0"/>
              <a:t>نکته دارای اهمیت دیگر اینکه مایل بودیم در روش بررسی لجستیک ریگرشن چند متغیره از روش </a:t>
            </a:r>
            <a:r>
              <a:rPr lang="en-US" sz="2800" dirty="0" smtClean="0"/>
              <a:t>ENTER </a:t>
            </a:r>
            <a:r>
              <a:rPr lang="fa-IR" sz="2800" dirty="0" smtClean="0"/>
              <a:t>  استفاده کنیم که بدلیل ریزش نمونه وتعداد کم آن  قادر به انجام این مهم نشدیم.</a:t>
            </a:r>
            <a:endParaRPr lang="en-US" sz="2800" dirty="0" smtClean="0"/>
          </a:p>
        </p:txBody>
      </p:sp>
    </p:spTree>
    <p:extLst>
      <p:ext uri="{BB962C8B-B14F-4D97-AF65-F5344CB8AC3E}">
        <p14:creationId xmlns:p14="http://schemas.microsoft.com/office/powerpoint/2010/main" val="231097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229600" cy="5516563"/>
          </a:xfrm>
        </p:spPr>
        <p:style>
          <a:lnRef idx="2">
            <a:schemeClr val="accent4"/>
          </a:lnRef>
          <a:fillRef idx="1">
            <a:schemeClr val="lt1"/>
          </a:fillRef>
          <a:effectRef idx="0">
            <a:schemeClr val="accent4"/>
          </a:effectRef>
          <a:fontRef idx="minor">
            <a:schemeClr val="dk1"/>
          </a:fontRef>
        </p:style>
        <p:txBody>
          <a:bodyPr>
            <a:normAutofit/>
          </a:bodyPr>
          <a:lstStyle/>
          <a:p>
            <a:r>
              <a:rPr lang="fa-IR" sz="3600" dirty="0">
                <a:solidFill>
                  <a:srgbClr val="FF0000"/>
                </a:solidFill>
                <a:cs typeface="B Titr" panose="00000700000000000000" pitchFamily="2" charset="-78"/>
              </a:rPr>
              <a:t> به طور </a:t>
            </a:r>
            <a:r>
              <a:rPr lang="fa-IR" sz="3600" dirty="0" smtClean="0">
                <a:solidFill>
                  <a:srgbClr val="FF0000"/>
                </a:solidFill>
                <a:cs typeface="B Titr" panose="00000700000000000000" pitchFamily="2" charset="-78"/>
              </a:rPr>
              <a:t>کلی:</a:t>
            </a:r>
            <a:r>
              <a:rPr lang="ar-SA" sz="2400" dirty="0"/>
              <a:t>شیوع فنوتیپ های چاقی در نوجوانان به ترتیب نزولی در گروه یک </a:t>
            </a:r>
            <a:r>
              <a:rPr lang="en-US" sz="2400" dirty="0"/>
              <a:t>(M </a:t>
            </a:r>
            <a:r>
              <a:rPr lang="en-US" sz="2400" dirty="0" smtClean="0"/>
              <a:t>HOW)</a:t>
            </a:r>
            <a:r>
              <a:rPr lang="ar-SA" sz="2400" dirty="0"/>
              <a:t>، دو </a:t>
            </a:r>
            <a:r>
              <a:rPr lang="en-US" sz="2400" dirty="0"/>
              <a:t>(M </a:t>
            </a:r>
            <a:r>
              <a:rPr lang="en-US" sz="2400" dirty="0" smtClean="0"/>
              <a:t>UHOW)</a:t>
            </a:r>
            <a:r>
              <a:rPr lang="ar-SA" sz="2400" dirty="0" smtClean="0"/>
              <a:t> </a:t>
            </a:r>
            <a:r>
              <a:rPr lang="ar-SA" sz="2400" dirty="0"/>
              <a:t>، بوده است.که مشابه نتایج کلیشادی وهمکاران بود.</a:t>
            </a:r>
            <a:endParaRPr lang="en-US" sz="2400" dirty="0"/>
          </a:p>
          <a:p>
            <a:r>
              <a:rPr lang="ar-SA" sz="2400" dirty="0"/>
              <a:t>در بررسی های اولیه </a:t>
            </a:r>
            <a:r>
              <a:rPr lang="fa-IR" sz="2400" dirty="0" smtClean="0"/>
              <a:t>(</a:t>
            </a:r>
            <a:r>
              <a:rPr lang="ar-SA" sz="2400" dirty="0" smtClean="0"/>
              <a:t>در مدل </a:t>
            </a:r>
            <a:r>
              <a:rPr lang="ar-SA" sz="2400" b="1" dirty="0" smtClean="0"/>
              <a:t> </a:t>
            </a:r>
            <a:r>
              <a:rPr lang="en-US" sz="2400" dirty="0" err="1" smtClean="0"/>
              <a:t>Univariate</a:t>
            </a:r>
            <a:r>
              <a:rPr lang="fa-IR" sz="2400" dirty="0" smtClean="0"/>
              <a:t>)</a:t>
            </a:r>
            <a:r>
              <a:rPr lang="ar-SA" sz="2400" dirty="0" smtClean="0"/>
              <a:t>این </a:t>
            </a:r>
            <a:r>
              <a:rPr lang="ar-SA" sz="2400" dirty="0"/>
              <a:t>مطالعه،عوامل پیشگویی کننده </a:t>
            </a:r>
            <a:r>
              <a:rPr lang="ar-SA" sz="2400" dirty="0" smtClean="0"/>
              <a:t>فنوتیپ  </a:t>
            </a:r>
            <a:r>
              <a:rPr lang="en-US" sz="2400" dirty="0" smtClean="0"/>
              <a:t>M UHOW</a:t>
            </a:r>
            <a:r>
              <a:rPr lang="ar-SA" sz="2400" dirty="0" smtClean="0"/>
              <a:t> </a:t>
            </a:r>
            <a:r>
              <a:rPr lang="ar-SA" sz="2400" dirty="0"/>
              <a:t>در کل </a:t>
            </a:r>
            <a:r>
              <a:rPr lang="ar-SA" sz="2400" dirty="0" smtClean="0"/>
              <a:t>شامل</a:t>
            </a:r>
            <a:r>
              <a:rPr lang="en-US" sz="2400" dirty="0" smtClean="0"/>
              <a:t> </a:t>
            </a:r>
            <a:r>
              <a:rPr lang="ar-SA" sz="2400" dirty="0" smtClean="0"/>
              <a:t>پارامتر </a:t>
            </a:r>
            <a:r>
              <a:rPr lang="ar-SA" sz="2400" dirty="0"/>
              <a:t>های </a:t>
            </a:r>
            <a:r>
              <a:rPr lang="ar-SA" sz="2400" dirty="0" smtClean="0"/>
              <a:t>سن </a:t>
            </a:r>
            <a:r>
              <a:rPr lang="fa-IR" sz="2400" dirty="0"/>
              <a:t>،</a:t>
            </a:r>
            <a:r>
              <a:rPr lang="ar-SA" sz="2400" dirty="0" smtClean="0"/>
              <a:t>دور </a:t>
            </a:r>
            <a:r>
              <a:rPr lang="ar-SA" sz="2400" dirty="0"/>
              <a:t>کمر ، </a:t>
            </a:r>
            <a:r>
              <a:rPr lang="ar-SA" sz="2400" dirty="0" smtClean="0"/>
              <a:t>نمایه توده بدنی ، </a:t>
            </a:r>
            <a:r>
              <a:rPr lang="ar-SA" sz="2400" dirty="0"/>
              <a:t>چربی خون و</a:t>
            </a:r>
            <a:r>
              <a:rPr lang="en-US" sz="2400" dirty="0" err="1"/>
              <a:t>hdl</a:t>
            </a:r>
            <a:r>
              <a:rPr lang="en-US" sz="2400" dirty="0"/>
              <a:t> </a:t>
            </a:r>
            <a:r>
              <a:rPr lang="ar-SA" sz="2400" dirty="0"/>
              <a:t> و </a:t>
            </a:r>
            <a:r>
              <a:rPr lang="ar-SA" sz="2400" dirty="0" smtClean="0"/>
              <a:t>است.</a:t>
            </a:r>
            <a:endParaRPr lang="fa-IR" sz="2400" dirty="0" smtClean="0"/>
          </a:p>
          <a:p>
            <a:r>
              <a:rPr lang="fa-IR" sz="2400" dirty="0"/>
              <a:t>واینکه در مدل یاد شده هیچکدام از فاکتور های تغذیه </a:t>
            </a:r>
            <a:r>
              <a:rPr lang="fa-IR" sz="2400" dirty="0" smtClean="0"/>
              <a:t>ای بجز،کالری مصرفی </a:t>
            </a:r>
            <a:r>
              <a:rPr lang="fa-IR" sz="2400" dirty="0" smtClean="0"/>
              <a:t>روزانه بیشتر، </a:t>
            </a:r>
            <a:r>
              <a:rPr lang="fa-IR" sz="2400" dirty="0"/>
              <a:t>با فنوتیپ </a:t>
            </a:r>
            <a:r>
              <a:rPr lang="en-US" sz="2400" dirty="0"/>
              <a:t>MUHOW</a:t>
            </a:r>
            <a:r>
              <a:rPr lang="en-US" sz="2400" b="1" dirty="0"/>
              <a:t> </a:t>
            </a:r>
            <a:r>
              <a:rPr lang="fa-IR" sz="2400" dirty="0"/>
              <a:t>  ارتباط نداشته اند.</a:t>
            </a:r>
            <a:endParaRPr lang="en-US" sz="2400" b="1" dirty="0"/>
          </a:p>
          <a:p>
            <a:r>
              <a:rPr lang="fa-IR" sz="2400" dirty="0"/>
              <a:t>در مدل نهایی مدل  </a:t>
            </a:r>
            <a:r>
              <a:rPr lang="en-US" sz="2400" dirty="0"/>
              <a:t>Multivariate </a:t>
            </a:r>
            <a:r>
              <a:rPr lang="fa-IR" sz="2400" dirty="0"/>
              <a:t> ، تنهاپارامتر های </a:t>
            </a:r>
            <a:r>
              <a:rPr lang="fa-IR" sz="2400" dirty="0" smtClean="0"/>
              <a:t>سن، </a:t>
            </a:r>
            <a:r>
              <a:rPr lang="fa-IR" sz="2400" dirty="0"/>
              <a:t>دور </a:t>
            </a:r>
            <a:r>
              <a:rPr lang="fa-IR" sz="2400" dirty="0" smtClean="0"/>
              <a:t>کمر،کالری مصرفی روزانه، </a:t>
            </a:r>
            <a:r>
              <a:rPr lang="fa-IR" sz="2400" dirty="0"/>
              <a:t>ارتباط خود بابا فنوتیپ </a:t>
            </a:r>
            <a:r>
              <a:rPr lang="en-US" sz="2400" dirty="0"/>
              <a:t>MUHOW</a:t>
            </a:r>
            <a:r>
              <a:rPr lang="en-US" sz="2400" b="1" dirty="0"/>
              <a:t> </a:t>
            </a:r>
            <a:r>
              <a:rPr lang="fa-IR" sz="2400" dirty="0"/>
              <a:t>  حفظ نمودند.</a:t>
            </a:r>
            <a:endParaRPr lang="en-US" sz="2400" b="1" dirty="0"/>
          </a:p>
          <a:p>
            <a:r>
              <a:rPr lang="fa-IR" sz="2400" dirty="0"/>
              <a:t>و به عنوان فاکتورهای پیش گویی کننده فنوتیپ </a:t>
            </a:r>
            <a:r>
              <a:rPr lang="en-US" sz="2400" dirty="0"/>
              <a:t>MUHOW</a:t>
            </a:r>
            <a:r>
              <a:rPr lang="en-US" sz="2400" b="1" dirty="0"/>
              <a:t> </a:t>
            </a:r>
            <a:r>
              <a:rPr lang="fa-IR" sz="2400" dirty="0"/>
              <a:t>   </a:t>
            </a:r>
            <a:r>
              <a:rPr lang="fa-IR" sz="2400" dirty="0" smtClean="0"/>
              <a:t>معرفی شدند. </a:t>
            </a:r>
            <a:endParaRPr lang="en-US" sz="2400" b="1" dirty="0"/>
          </a:p>
          <a:p>
            <a:endParaRPr lang="en-US" sz="2400" dirty="0"/>
          </a:p>
        </p:txBody>
      </p:sp>
      <p:sp>
        <p:nvSpPr>
          <p:cNvPr id="4" name="TextBox 3"/>
          <p:cNvSpPr txBox="1"/>
          <p:nvPr/>
        </p:nvSpPr>
        <p:spPr>
          <a:xfrm>
            <a:off x="2743200" y="5943600"/>
            <a:ext cx="5334000" cy="861774"/>
          </a:xfrm>
          <a:prstGeom prst="rect">
            <a:avLst/>
          </a:prstGeom>
          <a:noFill/>
        </p:spPr>
        <p:txBody>
          <a:bodyPr wrap="square" rtlCol="0">
            <a:spAutoFit/>
          </a:bodyPr>
          <a:lstStyle/>
          <a:p>
            <a:r>
              <a:rPr lang="en-US" dirty="0" smtClean="0"/>
              <a:t>.</a:t>
            </a:r>
            <a:r>
              <a:rPr lang="en-US" dirty="0" smtClean="0">
                <a:hlinkClick r:id="rId2"/>
              </a:rPr>
              <a:t> </a:t>
            </a:r>
            <a:r>
              <a:rPr lang="en-US" dirty="0">
                <a:hlinkClick r:id="rId2"/>
              </a:rPr>
              <a:t/>
            </a:r>
            <a:br>
              <a:rPr lang="en-US" dirty="0">
                <a:hlinkClick r:id="rId2"/>
              </a:rPr>
            </a:br>
            <a:r>
              <a:rPr lang="en-US" sz="1400" dirty="0" smtClean="0"/>
              <a:t>obesity</a:t>
            </a:r>
            <a:r>
              <a:rPr lang="en-US" sz="1400" dirty="0"/>
              <a:t> </a:t>
            </a:r>
            <a:r>
              <a:rPr lang="en-US" sz="1400" dirty="0" smtClean="0"/>
              <a:t>2012 20.651-9</a:t>
            </a:r>
            <a:endParaRPr lang="en-US" b="1" dirty="0"/>
          </a:p>
          <a:p>
            <a:endParaRPr lang="en-US" dirty="0"/>
          </a:p>
        </p:txBody>
      </p:sp>
    </p:spTree>
    <p:extLst>
      <p:ext uri="{BB962C8B-B14F-4D97-AF65-F5344CB8AC3E}">
        <p14:creationId xmlns:p14="http://schemas.microsoft.com/office/powerpoint/2010/main" val="178712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024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r" rtl="1">
              <a:lnSpc>
                <a:spcPct val="160000"/>
              </a:lnSpc>
              <a:buNone/>
            </a:pPr>
            <a:r>
              <a:rPr lang="ar-SA" dirty="0">
                <a:cs typeface="B Titr" panose="00000700000000000000" pitchFamily="2" charset="-78"/>
              </a:rPr>
              <a:t>محدوديتهاي  مطالعه ما :</a:t>
            </a:r>
            <a:endParaRPr lang="en-US" dirty="0">
              <a:cs typeface="B Titr" panose="00000700000000000000" pitchFamily="2" charset="-78"/>
            </a:endParaRPr>
          </a:p>
          <a:p>
            <a:pPr algn="r" rtl="1"/>
            <a:r>
              <a:rPr lang="fa-IR" sz="3200" dirty="0" smtClean="0"/>
              <a:t>اول</a:t>
            </a:r>
            <a:r>
              <a:rPr lang="fa-IR" sz="3200" dirty="0"/>
              <a:t>، ثبت نشدن اطلاعات مربوط به مقاومت به انسولین، </a:t>
            </a:r>
            <a:r>
              <a:rPr lang="fa-IR" sz="3200" dirty="0" smtClean="0"/>
              <a:t>وضعیت زمان تولد و </a:t>
            </a:r>
            <a:r>
              <a:rPr lang="fa-IR" sz="3200" dirty="0"/>
              <a:t>بلوغ، اطلاعات تغذیه ای، فعالیت فیزیکی و وضعیت اقتصادی اجتماعی نوجوانان در اطلاعات </a:t>
            </a:r>
            <a:r>
              <a:rPr lang="fa-IR" sz="3200" dirty="0" smtClean="0"/>
              <a:t>پایه؛ </a:t>
            </a:r>
          </a:p>
          <a:p>
            <a:pPr algn="r" rtl="1"/>
            <a:r>
              <a:rPr lang="fa-IR" sz="3200" dirty="0" smtClean="0"/>
              <a:t>دوم</a:t>
            </a:r>
            <a:r>
              <a:rPr lang="fa-IR" sz="3200" dirty="0"/>
              <a:t>، شیوع </a:t>
            </a:r>
            <a:r>
              <a:rPr lang="fa-IR" sz="3200" dirty="0" smtClean="0"/>
              <a:t>پایین ا </a:t>
            </a:r>
            <a:r>
              <a:rPr lang="fa-IR" sz="3200" dirty="0"/>
              <a:t>ختلال متابولیک در زنان که امکان تحلیل زیر گروهی در هر فنوتیپ بر اساس جنسیت را از بین می برد</a:t>
            </a:r>
            <a:r>
              <a:rPr lang="fa-IR" sz="3200" dirty="0" smtClean="0"/>
              <a:t>؛</a:t>
            </a:r>
          </a:p>
          <a:p>
            <a:pPr algn="r" rtl="1"/>
            <a:r>
              <a:rPr lang="fa-IR" sz="3200" dirty="0" smtClean="0"/>
              <a:t> </a:t>
            </a:r>
            <a:r>
              <a:rPr lang="fa-IR" sz="3200" dirty="0"/>
              <a:t>سوم، </a:t>
            </a:r>
            <a:r>
              <a:rPr lang="fa-IR" sz="3200" dirty="0" smtClean="0"/>
              <a:t>شمار </a:t>
            </a:r>
            <a:r>
              <a:rPr lang="fa-IR" sz="3200" dirty="0"/>
              <a:t>کم افراد شرکت کننده در پژوهش که اطلاعات همه فاکتورهای مورد بررسی را داشته باشند.</a:t>
            </a:r>
            <a:endParaRPr lang="en-US" sz="3200" b="1" dirty="0"/>
          </a:p>
          <a:p>
            <a:pPr algn="r" rtl="1">
              <a:lnSpc>
                <a:spcPct val="160000"/>
              </a:lnSpc>
              <a:buFont typeface="Arial" pitchFamily="34" charset="0"/>
              <a:buChar char="•"/>
            </a:pPr>
            <a:endParaRPr lang="fa-IR" dirty="0" smtClean="0">
              <a:cs typeface="B Titr" panose="00000700000000000000" pitchFamily="2" charset="-78"/>
            </a:endParaRPr>
          </a:p>
          <a:p>
            <a:pPr algn="r" rtl="1">
              <a:lnSpc>
                <a:spcPct val="160000"/>
              </a:lnSpc>
              <a:buFont typeface="Arial" pitchFamily="34" charset="0"/>
              <a:buChar char="•"/>
            </a:pPr>
            <a:endParaRPr lang="en-US" dirty="0">
              <a:cs typeface="B Titr" panose="00000700000000000000" pitchFamily="2" charset="-78"/>
            </a:endParaRPr>
          </a:p>
        </p:txBody>
      </p:sp>
    </p:spTree>
    <p:extLst>
      <p:ext uri="{BB962C8B-B14F-4D97-AF65-F5344CB8AC3E}">
        <p14:creationId xmlns:p14="http://schemas.microsoft.com/office/powerpoint/2010/main" val="156323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886700" cy="4351338"/>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algn="r" rtl="1">
              <a:lnSpc>
                <a:spcPct val="150000"/>
              </a:lnSpc>
              <a:buFont typeface="Arial" panose="020B0604020202020204" pitchFamily="34" charset="0"/>
              <a:buChar char="•"/>
            </a:pPr>
            <a:r>
              <a:rPr lang="fa-IR" sz="6200" dirty="0" smtClean="0"/>
              <a:t>از </a:t>
            </a:r>
            <a:r>
              <a:rPr lang="fa-IR" sz="6200" i="1" dirty="0" smtClean="0">
                <a:solidFill>
                  <a:srgbClr val="FF0000"/>
                </a:solidFill>
              </a:rPr>
              <a:t>نقاط قوت </a:t>
            </a:r>
            <a:r>
              <a:rPr lang="fa-IR" sz="6200" dirty="0" smtClean="0"/>
              <a:t>مطالعه حاضر می­توان به استفاده از تعاریف و مقادیر ملی و بین­المللی برای تعریف اختلال متابولیک نیز از نقاط قوت مطالعه می­باشد. </a:t>
            </a:r>
          </a:p>
          <a:p>
            <a:pPr algn="r" rtl="1">
              <a:lnSpc>
                <a:spcPct val="150000"/>
              </a:lnSpc>
            </a:pPr>
            <a:r>
              <a:rPr lang="fa-IR" sz="6200" dirty="0" smtClean="0"/>
              <a:t>هم چنین اطلاعات و اندازه گیری ها توسط افراد ماهر و کارکرده انجام شده نه توسط گزارش خود افراد. </a:t>
            </a:r>
          </a:p>
          <a:p>
            <a:pPr algn="r" rtl="1">
              <a:lnSpc>
                <a:spcPct val="150000"/>
              </a:lnSpc>
            </a:pPr>
            <a:r>
              <a:rPr lang="fa-IR" sz="6200" dirty="0" smtClean="0"/>
              <a:t>از دیگر نقاط قوت این مطالعه استفاده از دور کمر به عنوان فاکتور خطر متابولیک بوده است، بر خلاف برخی از مطالعات که بدلیل نداشتن اطلاعات پایه مربوط به دور کمر در نوجوانان و کودکان، از </a:t>
            </a:r>
            <a:r>
              <a:rPr lang="en-US" sz="6200" dirty="0" smtClean="0"/>
              <a:t>BMI</a:t>
            </a:r>
            <a:r>
              <a:rPr lang="fa-IR" sz="6200" dirty="0" smtClean="0"/>
              <a:t> به عنوان شاخصی برای خطر متابولیک استفاده شده است که نمی­تواند شاخص مناسبی برای نشان دادن ریسک متابولیک و توده چربی واقعی بدن باشد.</a:t>
            </a:r>
            <a:endParaRPr lang="en-US" sz="6200" b="1" dirty="0" smtClean="0"/>
          </a:p>
          <a:p>
            <a:pPr algn="r" rtl="1">
              <a:lnSpc>
                <a:spcPct val="150000"/>
              </a:lnSpc>
              <a:buFont typeface="Arial" panose="020B0604020202020204" pitchFamily="34" charset="0"/>
              <a:buChar char="•"/>
            </a:pPr>
            <a:endParaRPr lang="fa-IR" dirty="0" smtClean="0">
              <a:cs typeface="B Titr" panose="00000700000000000000" pitchFamily="2" charset="-78"/>
            </a:endParaRPr>
          </a:p>
          <a:p>
            <a:pPr marL="109728" indent="0" algn="r" rtl="1">
              <a:lnSpc>
                <a:spcPct val="150000"/>
              </a:lnSpc>
              <a:buNone/>
            </a:pPr>
            <a:r>
              <a:rPr lang="ar-SA" dirty="0" smtClean="0">
                <a:cs typeface="B Titr" panose="00000700000000000000" pitchFamily="2" charset="-78"/>
              </a:rPr>
              <a:t> </a:t>
            </a:r>
            <a:endParaRPr lang="en-US" dirty="0"/>
          </a:p>
        </p:txBody>
      </p:sp>
    </p:spTree>
    <p:extLst>
      <p:ext uri="{BB962C8B-B14F-4D97-AF65-F5344CB8AC3E}">
        <p14:creationId xmlns:p14="http://schemas.microsoft.com/office/powerpoint/2010/main" val="48102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229600" cy="5550091"/>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109728" indent="0" algn="r" rtl="1">
              <a:lnSpc>
                <a:spcPct val="150000"/>
              </a:lnSpc>
              <a:buNone/>
            </a:pPr>
            <a:r>
              <a:rPr lang="fa-IR" dirty="0" smtClean="0">
                <a:cs typeface="B Titr" panose="00000700000000000000" pitchFamily="2" charset="-78"/>
              </a:rPr>
              <a:t>پیشنهادات</a:t>
            </a:r>
            <a:r>
              <a:rPr lang="fa-IR" dirty="0">
                <a:cs typeface="B Titr" panose="00000700000000000000" pitchFamily="2" charset="-78"/>
              </a:rPr>
              <a:t>:</a:t>
            </a:r>
            <a:endParaRPr lang="en-US" dirty="0">
              <a:cs typeface="B Titr" panose="00000700000000000000" pitchFamily="2" charset="-78"/>
            </a:endParaRPr>
          </a:p>
          <a:p>
            <a:r>
              <a:rPr lang="fa-IR" sz="2400" dirty="0"/>
              <a:t>انجام مطالعات گسترده </a:t>
            </a:r>
            <a:r>
              <a:rPr lang="fa-IR" sz="2400" dirty="0"/>
              <a:t>تر جهت تعیین احتمالی زمان بلوغ، </a:t>
            </a:r>
            <a:r>
              <a:rPr lang="fa-IR" sz="2400" dirty="0"/>
              <a:t>با داشتن دامنه بیشتری از متغیرهای مداخله گر نظیر مقاومت به انسولین </a:t>
            </a:r>
            <a:r>
              <a:rPr lang="fa-IR" sz="2400" dirty="0" smtClean="0"/>
              <a:t>وزن </a:t>
            </a:r>
            <a:r>
              <a:rPr lang="fa-IR" sz="2400" dirty="0"/>
              <a:t>هنگام  </a:t>
            </a:r>
            <a:r>
              <a:rPr lang="fa-IR" sz="2400" dirty="0" smtClean="0"/>
              <a:t>تولد می­تواند </a:t>
            </a:r>
            <a:r>
              <a:rPr lang="fa-IR" sz="2400" dirty="0"/>
              <a:t>مدنظر قرار بگیرد. </a:t>
            </a:r>
            <a:endParaRPr lang="en-US" sz="2400" dirty="0" smtClean="0"/>
          </a:p>
          <a:p>
            <a:pPr algn="r" rtl="1"/>
            <a:r>
              <a:rPr lang="fa-IR" sz="2400" dirty="0" smtClean="0"/>
              <a:t>همچنین </a:t>
            </a:r>
            <a:r>
              <a:rPr lang="fa-IR" sz="2400" dirty="0"/>
              <a:t>پیشنهاد می­شود تحقیقات بیشتری فراتر از اختلال متابولیک در مورد سایر پیامدهای مهم، نظیر بروز دیابت </a:t>
            </a:r>
            <a:r>
              <a:rPr lang="fa-IR" sz="2400" dirty="0" smtClean="0"/>
              <a:t>و در </a:t>
            </a:r>
            <a:r>
              <a:rPr lang="fa-IR" sz="2400" dirty="0"/>
              <a:t>پیگیری های طولانی </a:t>
            </a:r>
            <a:r>
              <a:rPr lang="fa-IR" sz="2400" dirty="0" smtClean="0"/>
              <a:t>تر، </a:t>
            </a:r>
            <a:r>
              <a:rPr lang="fa-IR" sz="2400" dirty="0"/>
              <a:t>عوارض قلبی عروقی انجام گیرد. </a:t>
            </a:r>
            <a:endParaRPr lang="en-US" sz="2400" dirty="0" smtClean="0"/>
          </a:p>
          <a:p>
            <a:pPr algn="r" rtl="1"/>
            <a:r>
              <a:rPr lang="fa-IR" sz="2400" dirty="0" smtClean="0"/>
              <a:t>بعلاوه </a:t>
            </a:r>
            <a:r>
              <a:rPr lang="fa-IR" sz="2400" dirty="0"/>
              <a:t>داشتن اطلاعات آنتروپومتری و الگوی تغییرات وزن با تواتر زیاد در سنین کودکی و قبل از مدرسه می­تواند در تبیین تئوریک این متغیر کمک کننده باشد </a:t>
            </a:r>
            <a:endParaRPr lang="en-US" sz="2400" dirty="0" smtClean="0"/>
          </a:p>
          <a:p>
            <a:pPr algn="r" rtl="1"/>
            <a:r>
              <a:rPr lang="fa-IR" sz="2400" dirty="0" smtClean="0"/>
              <a:t>و </a:t>
            </a:r>
            <a:r>
              <a:rPr lang="fa-IR" sz="2400" dirty="0"/>
              <a:t>در آخر اینکه، تا زمانیکه تعاریف و روش­های اندازه گیری عوامل ریسک و تعاریف سندرم متابولیک در کودکان و نوجوانان استاندارد و بین المللی نشود، امکان خطا در مطالعات و عدم امکان مقایسه مطالعات با هم امری اجتناب ناپذیر خواهد بود.</a:t>
            </a:r>
            <a:endParaRPr lang="en-US" sz="2400" dirty="0"/>
          </a:p>
        </p:txBody>
      </p:sp>
      <p:sp>
        <p:nvSpPr>
          <p:cNvPr id="4" name="Rectangle 3"/>
          <p:cNvSpPr/>
          <p:nvPr/>
        </p:nvSpPr>
        <p:spPr>
          <a:xfrm>
            <a:off x="2286000" y="1859340"/>
            <a:ext cx="4572000" cy="923330"/>
          </a:xfrm>
          <a:prstGeom prst="rect">
            <a:avLst/>
          </a:prstGeom>
        </p:spPr>
        <p:txBody>
          <a:bodyPr>
            <a:spAutoFit/>
          </a:bodyPr>
          <a:lstStyle/>
          <a:p>
            <a:pPr rtl="1"/>
            <a:r>
              <a:rPr lang="fa-IR" i="1" dirty="0" smtClean="0"/>
              <a:t>.</a:t>
            </a:r>
            <a:endParaRPr lang="en-US" dirty="0"/>
          </a:p>
          <a:p>
            <a:pPr rtl="1"/>
            <a:r>
              <a:rPr lang="fa-IR" i="1" dirty="0"/>
              <a:t> </a:t>
            </a:r>
            <a:endParaRPr lang="en-US" dirty="0"/>
          </a:p>
          <a:p>
            <a:pPr rtl="1"/>
            <a:r>
              <a:rPr lang="fa-IR" i="1" dirty="0"/>
              <a:t> </a:t>
            </a:r>
            <a:endParaRPr lang="en-US" dirty="0"/>
          </a:p>
        </p:txBody>
      </p:sp>
    </p:spTree>
    <p:extLst>
      <p:ext uri="{BB962C8B-B14F-4D97-AF65-F5344CB8AC3E}">
        <p14:creationId xmlns:p14="http://schemas.microsoft.com/office/powerpoint/2010/main" val="174258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descr="G:\491814_sgHXAcdv.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5638800" y="5802868"/>
            <a:ext cx="3200400" cy="1200329"/>
          </a:xfrm>
          <a:prstGeom prst="rect">
            <a:avLst/>
          </a:prstGeom>
        </p:spPr>
        <p:txBody>
          <a:bodyPr wrap="square">
            <a:spAutoFit/>
          </a:bodyPr>
          <a:lstStyle/>
          <a:p>
            <a:pPr algn="ctr"/>
            <a:r>
              <a:rPr lang="en-US" sz="3600" b="1" i="1" dirty="0">
                <a:solidFill>
                  <a:srgbClr val="002060"/>
                </a:solidFill>
              </a:rPr>
              <a:t>Thanks for your attention</a:t>
            </a:r>
          </a:p>
        </p:txBody>
      </p:sp>
    </p:spTree>
    <p:extLst>
      <p:ext uri="{BB962C8B-B14F-4D97-AF65-F5344CB8AC3E}">
        <p14:creationId xmlns:p14="http://schemas.microsoft.com/office/powerpoint/2010/main" val="3606842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65126"/>
            <a:ext cx="7543800" cy="6264274"/>
          </a:xfrm>
        </p:spPr>
      </p:pic>
    </p:spTree>
    <p:extLst>
      <p:ext uri="{BB962C8B-B14F-4D97-AF65-F5344CB8AC3E}">
        <p14:creationId xmlns:p14="http://schemas.microsoft.com/office/powerpoint/2010/main" val="405206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26720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09728" lvl="8" indent="0" algn="r" rtl="1">
              <a:spcBef>
                <a:spcPts val="400"/>
              </a:spcBef>
              <a:buClr>
                <a:schemeClr val="accent1"/>
              </a:buClr>
              <a:buSzPct val="68000"/>
              <a:buNone/>
            </a:pPr>
            <a:r>
              <a:rPr lang="fa-IR" sz="3600" b="1" dirty="0">
                <a:cs typeface="B Titr" panose="00000700000000000000" pitchFamily="2" charset="-78"/>
              </a:rPr>
              <a:t>دو فنوتیپ شناخته شده </a:t>
            </a:r>
            <a:r>
              <a:rPr lang="fa-IR" sz="3600" b="1" dirty="0" smtClean="0">
                <a:cs typeface="B Titr" panose="00000700000000000000" pitchFamily="2" charset="-78"/>
              </a:rPr>
              <a:t>چاقی: </a:t>
            </a:r>
          </a:p>
          <a:p>
            <a:pPr marL="566928" lvl="8" indent="-457200" algn="r" rtl="1">
              <a:spcBef>
                <a:spcPts val="400"/>
              </a:spcBef>
              <a:buClr>
                <a:schemeClr val="accent1"/>
              </a:buClr>
              <a:buSzPct val="68000"/>
              <a:buFont typeface="Arial" panose="020B0604020202020204" pitchFamily="34" charset="0"/>
              <a:buChar char="•"/>
            </a:pPr>
            <a:endParaRPr lang="en-US" sz="3600" b="1" dirty="0" smtClean="0">
              <a:cs typeface="B Titr" panose="00000700000000000000" pitchFamily="2" charset="-78"/>
            </a:endParaRPr>
          </a:p>
          <a:p>
            <a:pPr marL="566928" lvl="8" indent="-457200" algn="r" rtl="1">
              <a:spcBef>
                <a:spcPts val="400"/>
              </a:spcBef>
              <a:buClr>
                <a:schemeClr val="accent1"/>
              </a:buClr>
              <a:buSzPct val="68000"/>
              <a:buFont typeface="Arial" panose="020B0604020202020204" pitchFamily="34" charset="0"/>
              <a:buChar char="•"/>
            </a:pPr>
            <a:r>
              <a:rPr lang="en-US" sz="3600" b="1" dirty="0" smtClean="0">
                <a:solidFill>
                  <a:srgbClr val="FFC000"/>
                </a:solidFill>
                <a:cs typeface="B Titr" panose="00000700000000000000" pitchFamily="2" charset="-78"/>
              </a:rPr>
              <a:t>MHOW</a:t>
            </a:r>
            <a:r>
              <a:rPr lang="fa-IR" sz="3600" b="1" dirty="0" smtClean="0">
                <a:solidFill>
                  <a:srgbClr val="FFC000"/>
                </a:solidFill>
                <a:cs typeface="B Titr" panose="00000700000000000000" pitchFamily="2" charset="-78"/>
              </a:rPr>
              <a:t> :</a:t>
            </a:r>
            <a:r>
              <a:rPr lang="fa-IR" sz="3600" b="1" dirty="0" smtClean="0">
                <a:cs typeface="B Titr" panose="00000700000000000000" pitchFamily="2" charset="-78"/>
              </a:rPr>
              <a:t>فنوتیپ </a:t>
            </a:r>
            <a:r>
              <a:rPr lang="fa-IR" sz="3600" b="1" dirty="0">
                <a:cs typeface="B Titr" panose="00000700000000000000" pitchFamily="2" charset="-78"/>
              </a:rPr>
              <a:t>چاق با پروفایل متابولیکی </a:t>
            </a:r>
            <a:r>
              <a:rPr lang="fa-IR" sz="3600" b="1" dirty="0" smtClean="0">
                <a:cs typeface="B Titr" panose="00000700000000000000" pitchFamily="2" charset="-78"/>
              </a:rPr>
              <a:t>نرمال که </a:t>
            </a:r>
            <a:r>
              <a:rPr lang="fa-IR" sz="3600" b="1" dirty="0">
                <a:cs typeface="B Titr" panose="00000700000000000000" pitchFamily="2" charset="-78"/>
              </a:rPr>
              <a:t>علی رغم توده بدنی بالا به  طور نسبی به ایجاد </a:t>
            </a:r>
            <a:r>
              <a:rPr lang="fa-IR" sz="3600" b="1" dirty="0" smtClean="0">
                <a:cs typeface="B Titr" panose="00000700000000000000" pitchFamily="2" charset="-78"/>
              </a:rPr>
              <a:t>اختلالات</a:t>
            </a:r>
            <a:r>
              <a:rPr lang="en-US" sz="3600" b="1" dirty="0" smtClean="0">
                <a:cs typeface="B Titr" panose="00000700000000000000" pitchFamily="2" charset="-78"/>
              </a:rPr>
              <a:t> </a:t>
            </a:r>
            <a:r>
              <a:rPr lang="fa-IR" sz="3600" b="1" dirty="0" smtClean="0">
                <a:cs typeface="B Titr" panose="00000700000000000000" pitchFamily="2" charset="-78"/>
              </a:rPr>
              <a:t>متابولیک  </a:t>
            </a:r>
            <a:r>
              <a:rPr lang="fa-IR" sz="3600" b="1" dirty="0">
                <a:cs typeface="B Titr" panose="00000700000000000000" pitchFamily="2" charset="-78"/>
              </a:rPr>
              <a:t>و بالینی تیپیک مرتبط با چاقی مقاومند </a:t>
            </a:r>
            <a:r>
              <a:rPr lang="fa-IR" sz="3600" b="1" dirty="0" smtClean="0">
                <a:cs typeface="B Titr" panose="00000700000000000000" pitchFamily="2" charset="-78"/>
              </a:rPr>
              <a:t>.</a:t>
            </a:r>
            <a:r>
              <a:rPr lang="en-US" sz="3600" b="1" dirty="0" smtClean="0">
                <a:cs typeface="B Titr" panose="00000700000000000000" pitchFamily="2" charset="-78"/>
              </a:rPr>
              <a:t> </a:t>
            </a:r>
            <a:endParaRPr lang="fa-IR" sz="3600" b="1" dirty="0">
              <a:cs typeface="B Titr" panose="00000700000000000000" pitchFamily="2" charset="-78"/>
            </a:endParaRPr>
          </a:p>
          <a:p>
            <a:pPr marL="566928" lvl="8" indent="-457200" algn="r" rtl="1">
              <a:spcBef>
                <a:spcPts val="400"/>
              </a:spcBef>
              <a:buClr>
                <a:schemeClr val="accent1"/>
              </a:buClr>
              <a:buSzPct val="68000"/>
              <a:buFont typeface="Arial" panose="020B0604020202020204" pitchFamily="34" charset="0"/>
              <a:buChar char="•"/>
            </a:pPr>
            <a:endParaRPr lang="en-US" sz="3600" b="1" dirty="0">
              <a:cs typeface="B Titr" panose="00000700000000000000" pitchFamily="2" charset="-78"/>
            </a:endParaRPr>
          </a:p>
          <a:p>
            <a:pPr algn="r" rtl="1">
              <a:buFont typeface="Arial" panose="020B0604020202020204" pitchFamily="34" charset="0"/>
              <a:buChar char="•"/>
            </a:pPr>
            <a:r>
              <a:rPr lang="en-US" sz="3600" b="1" dirty="0" smtClean="0">
                <a:solidFill>
                  <a:srgbClr val="FFC000"/>
                </a:solidFill>
                <a:cs typeface="B Titr" panose="00000700000000000000" pitchFamily="2" charset="-78"/>
              </a:rPr>
              <a:t>MUHOW</a:t>
            </a:r>
            <a:r>
              <a:rPr lang="fa-IR" sz="3600" b="1" dirty="0" smtClean="0">
                <a:solidFill>
                  <a:srgbClr val="FFC000"/>
                </a:solidFill>
                <a:cs typeface="B Titr" panose="00000700000000000000" pitchFamily="2" charset="-78"/>
              </a:rPr>
              <a:t> :</a:t>
            </a:r>
            <a:r>
              <a:rPr lang="en-US" sz="3600" b="1" dirty="0" smtClean="0">
                <a:cs typeface="B Titr" panose="00000700000000000000" pitchFamily="2" charset="-78"/>
              </a:rPr>
              <a:t>  </a:t>
            </a:r>
            <a:r>
              <a:rPr lang="fa-IR" sz="3600" b="1" dirty="0" smtClean="0">
                <a:cs typeface="B Titr" panose="00000700000000000000" pitchFamily="2" charset="-78"/>
              </a:rPr>
              <a:t> افراد  با وزن نرمال وچاق از نظر متابولیک هستند.                                                          </a:t>
            </a:r>
            <a:endParaRPr lang="en-US" sz="3600" b="1" dirty="0">
              <a:cs typeface="B Titr" panose="00000700000000000000" pitchFamily="2" charset="-78"/>
            </a:endParaRPr>
          </a:p>
        </p:txBody>
      </p:sp>
    </p:spTree>
    <p:extLst>
      <p:ext uri="{BB962C8B-B14F-4D97-AF65-F5344CB8AC3E}">
        <p14:creationId xmlns:p14="http://schemas.microsoft.com/office/powerpoint/2010/main" val="420820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7504"/>
            <a:ext cx="8839200" cy="6553200"/>
          </a:xfrm>
        </p:spPr>
        <p:style>
          <a:lnRef idx="2">
            <a:schemeClr val="accent4"/>
          </a:lnRef>
          <a:fillRef idx="1">
            <a:schemeClr val="lt1"/>
          </a:fillRef>
          <a:effectRef idx="0">
            <a:schemeClr val="accent4"/>
          </a:effectRef>
          <a:fontRef idx="minor">
            <a:schemeClr val="dk1"/>
          </a:fontRef>
        </p:style>
        <p:txBody>
          <a:bodyPr>
            <a:noAutofit/>
          </a:bodyPr>
          <a:lstStyle/>
          <a:p>
            <a:pPr marL="566928" indent="-457200" algn="just" rtl="1">
              <a:lnSpc>
                <a:spcPct val="200000"/>
              </a:lnSpc>
              <a:buFont typeface="Wingdings" pitchFamily="2" charset="2"/>
              <a:buChar char="§"/>
            </a:pPr>
            <a:r>
              <a:rPr lang="fa-IR" sz="2800" dirty="0">
                <a:cs typeface="+mj-cs"/>
              </a:rPr>
              <a:t>علیرغم شناخت بیشتر بالینی، واژه «چاقی متابولیکی با وزن نرمال» و «چاقی فنوتیپی با متابولیسم نرمال» در بزرگسالان، چنین مطالعاتی در کودکان و نوجوانان در جهان و ایران محدود بوده و کمتر انجام شده </a:t>
            </a:r>
            <a:r>
              <a:rPr lang="fa-IR" sz="2800" dirty="0" smtClean="0">
                <a:cs typeface="+mj-cs"/>
              </a:rPr>
              <a:t>است.</a:t>
            </a:r>
            <a:endParaRPr lang="en-US" sz="2800" dirty="0" smtClean="0">
              <a:cs typeface="+mj-cs"/>
            </a:endParaRPr>
          </a:p>
          <a:p>
            <a:pPr marL="566928" indent="-457200" algn="just" rtl="1">
              <a:lnSpc>
                <a:spcPct val="200000"/>
              </a:lnSpc>
              <a:buFont typeface="Wingdings" pitchFamily="2" charset="2"/>
              <a:buChar char="§"/>
            </a:pPr>
            <a:r>
              <a:rPr lang="fa-IR" sz="2800" dirty="0" smtClean="0">
                <a:cs typeface="+mj-cs"/>
              </a:rPr>
              <a:t> </a:t>
            </a:r>
            <a:r>
              <a:rPr lang="fa-IR" sz="2800" dirty="0">
                <a:cs typeface="+mj-cs"/>
              </a:rPr>
              <a:t>تحقیق در این زمینه در کودکان و نوجوانان، اهمیت بالینی بسزائی دارد، چرا که کودکان با چاقی متابولیکی علیرغم وزن نرمال، غالبا بدلیل </a:t>
            </a:r>
            <a:r>
              <a:rPr lang="en-US" sz="2800" dirty="0">
                <a:cs typeface="+mj-cs"/>
              </a:rPr>
              <a:t>BMI</a:t>
            </a:r>
            <a:r>
              <a:rPr lang="fa-IR" sz="2800" dirty="0">
                <a:cs typeface="+mj-cs"/>
              </a:rPr>
              <a:t> نرمال و سن پایین، تشخیص داده نمی شوند. </a:t>
            </a:r>
            <a:endParaRPr lang="en-US" sz="2800" dirty="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35691"/>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rtl="1">
              <a:lnSpc>
                <a:spcPct val="200000"/>
              </a:lnSpc>
              <a:buNone/>
            </a:pPr>
            <a:r>
              <a:rPr lang="fa-IR" sz="2800" b="1" dirty="0" smtClean="0">
                <a:solidFill>
                  <a:srgbClr val="0070C0"/>
                </a:solidFill>
                <a:cs typeface="B Titr" panose="00000700000000000000" pitchFamily="2" charset="-78"/>
              </a:rPr>
              <a:t>هدف ما از این مطالعه این بود که:</a:t>
            </a:r>
          </a:p>
          <a:p>
            <a:pPr marL="0" indent="0" algn="just" rtl="1">
              <a:lnSpc>
                <a:spcPct val="200000"/>
              </a:lnSpc>
              <a:buNone/>
            </a:pPr>
            <a:r>
              <a:rPr lang="fa-IR" sz="2800" b="1" dirty="0" smtClean="0"/>
              <a:t>علاوه  </a:t>
            </a:r>
            <a:r>
              <a:rPr lang="fa-IR" sz="2800" b="1" dirty="0"/>
              <a:t>بر تعیین شیوع فنوتیپ های چاقی (</a:t>
            </a:r>
            <a:r>
              <a:rPr lang="en-US" sz="2800" b="1" dirty="0"/>
              <a:t> </a:t>
            </a:r>
            <a:r>
              <a:rPr lang="en-US" sz="2800" b="1" dirty="0" smtClean="0"/>
              <a:t>MHOW-MUHOW</a:t>
            </a:r>
            <a:r>
              <a:rPr lang="fa-IR" sz="2800" b="1" dirty="0" smtClean="0"/>
              <a:t>) بتوانیم </a:t>
            </a:r>
            <a:r>
              <a:rPr lang="fa-IR" sz="2800" b="1" dirty="0"/>
              <a:t>عوامل پیش گویی کننده هر کدام از انواع فنوتیپ ها </a:t>
            </a:r>
            <a:r>
              <a:rPr lang="fa-IR" sz="2800" b="1" dirty="0" smtClean="0"/>
              <a:t>را، ارزیابی کنیم</a:t>
            </a:r>
            <a:endParaRPr lang="en-US" sz="2800" b="1" dirty="0"/>
          </a:p>
        </p:txBody>
      </p:sp>
      <p:sp>
        <p:nvSpPr>
          <p:cNvPr id="2" name="TextBox 1"/>
          <p:cNvSpPr txBox="1"/>
          <p:nvPr/>
        </p:nvSpPr>
        <p:spPr>
          <a:xfrm>
            <a:off x="2057400" y="381001"/>
            <a:ext cx="5029200" cy="830997"/>
          </a:xfrm>
          <a:prstGeom prst="rect">
            <a:avLst/>
          </a:prstGeom>
          <a:noFill/>
        </p:spPr>
        <p:txBody>
          <a:bodyPr wrap="square" rtlCol="0">
            <a:spAutoFit/>
          </a:bodyPr>
          <a:lstStyle/>
          <a:p>
            <a:r>
              <a:rPr lang="en-US" sz="4800" dirty="0" smtClean="0">
                <a:solidFill>
                  <a:srgbClr val="FF0000"/>
                </a:solidFill>
              </a:rPr>
              <a:t>Main object</a:t>
            </a:r>
            <a:endParaRPr lang="en-US" sz="4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ctr">
              <a:buNone/>
            </a:pPr>
            <a:r>
              <a:rPr lang="fa-IR" sz="4800" dirty="0" smtClean="0">
                <a:solidFill>
                  <a:schemeClr val="bg2">
                    <a:lumMod val="75000"/>
                  </a:schemeClr>
                </a:solidFill>
                <a:cs typeface="B Titr" panose="00000700000000000000" pitchFamily="2" charset="-78"/>
              </a:rPr>
              <a:t>مروری بر متون</a:t>
            </a:r>
          </a:p>
          <a:p>
            <a:pPr algn="ctr">
              <a:buNone/>
            </a:pPr>
            <a:endParaRPr lang="fa-IR" sz="4800" dirty="0"/>
          </a:p>
          <a:p>
            <a:pPr algn="ctr">
              <a:buNone/>
            </a:pPr>
            <a:endParaRPr lang="fa-IR" sz="4800" dirty="0" smtClean="0"/>
          </a:p>
          <a:p>
            <a:pPr algn="ctr">
              <a:buNone/>
            </a:pPr>
            <a:endParaRPr lang="fa-IR" sz="4800" dirty="0"/>
          </a:p>
          <a:p>
            <a:pPr algn="ctr">
              <a:buNone/>
            </a:pP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663356"/>
            <a:ext cx="4876800" cy="307777"/>
          </a:xfrm>
          <a:prstGeom prst="rect">
            <a:avLst/>
          </a:prstGeom>
          <a:noFill/>
        </p:spPr>
        <p:txBody>
          <a:bodyPr wrap="square" rtlCol="0">
            <a:spAutoFit/>
          </a:bodyPr>
          <a:lstStyle/>
          <a:p>
            <a:r>
              <a:rPr lang="en-US" sz="1400" u="sng" dirty="0" err="1" smtClean="0">
                <a:hlinkClick r:id="rId2" tooltip="European journal of preventive cardiology."/>
              </a:rPr>
              <a:t>Eur</a:t>
            </a:r>
            <a:r>
              <a:rPr lang="en-US" sz="1400" u="sng" dirty="0" smtClean="0">
                <a:hlinkClick r:id="rId2" tooltip="European journal of preventive cardiology."/>
              </a:rPr>
              <a:t> </a:t>
            </a:r>
            <a:r>
              <a:rPr lang="en-US" sz="1400" u="sng" dirty="0">
                <a:hlinkClick r:id="rId2" tooltip="European journal of preventive cardiology."/>
              </a:rPr>
              <a:t>J </a:t>
            </a:r>
            <a:r>
              <a:rPr lang="en-US" sz="1400" u="sng" dirty="0" err="1">
                <a:hlinkClick r:id="rId2" tooltip="European journal of preventive cardiology."/>
              </a:rPr>
              <a:t>Prev</a:t>
            </a:r>
            <a:r>
              <a:rPr lang="en-US" sz="1400" u="sng" dirty="0">
                <a:hlinkClick r:id="rId2" tooltip="European journal of preventive cardiology."/>
              </a:rPr>
              <a:t> </a:t>
            </a:r>
            <a:r>
              <a:rPr lang="en-US" sz="1400" u="sng" dirty="0" err="1">
                <a:hlinkClick r:id="rId2" tooltip="European journal of preventive cardiology."/>
              </a:rPr>
              <a:t>Cardiol</a:t>
            </a:r>
            <a:r>
              <a:rPr lang="en-US" sz="1400" u="sng" dirty="0">
                <a:hlinkClick r:id="rId2" tooltip="European journal of preventive cardiology."/>
              </a:rPr>
              <a:t>.</a:t>
            </a:r>
            <a:r>
              <a:rPr lang="en-US" sz="1400" dirty="0"/>
              <a:t> 2015 Dec 23</a:t>
            </a:r>
          </a:p>
        </p:txBody>
      </p:sp>
      <p:sp>
        <p:nvSpPr>
          <p:cNvPr id="3" name="TextBox 2"/>
          <p:cNvSpPr txBox="1"/>
          <p:nvPr/>
        </p:nvSpPr>
        <p:spPr>
          <a:xfrm>
            <a:off x="304800" y="3657599"/>
            <a:ext cx="8458200" cy="646331"/>
          </a:xfrm>
          <a:prstGeom prst="rect">
            <a:avLst/>
          </a:prstGeom>
          <a:noFill/>
        </p:spPr>
        <p:txBody>
          <a:bodyPr wrap="square" rtlCol="0">
            <a:spAutoFit/>
          </a:bodyPr>
          <a:lstStyle/>
          <a:p>
            <a:pPr algn="just" rtl="1"/>
            <a:r>
              <a:rPr lang="fa-IR" b="1" dirty="0" smtClean="0">
                <a:solidFill>
                  <a:srgbClr val="0070C0"/>
                </a:solidFill>
              </a:rPr>
              <a:t> </a:t>
            </a:r>
            <a:endParaRPr lang="fa-IR" b="1" dirty="0">
              <a:solidFill>
                <a:srgbClr val="0070C0"/>
              </a:solidFill>
            </a:endParaRPr>
          </a:p>
          <a:p>
            <a:endParaRPr lang="en-US"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15400"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9231</TotalTime>
  <Words>2406</Words>
  <Application>Microsoft Office PowerPoint</Application>
  <PresentationFormat>On-screen Show (4:3)</PresentationFormat>
  <Paragraphs>227</Paragraphs>
  <Slides>49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 Unicode MS</vt:lpstr>
      <vt:lpstr>Arial</vt:lpstr>
      <vt:lpstr>Arial Black</vt:lpstr>
      <vt:lpstr>B Badr</vt:lpstr>
      <vt:lpstr>B Nazanin</vt:lpstr>
      <vt:lpstr>B Titr</vt:lpstr>
      <vt:lpstr>Calibri</vt:lpstr>
      <vt:lpstr>Times New Roman</vt:lpstr>
      <vt:lpstr>Traditional Arabic</vt:lpstr>
      <vt:lpstr>Traffic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تجزیه وتحلیل داده ها:</vt:lpstr>
      <vt:lpstr>PowerPoint Presentation</vt:lpstr>
      <vt:lpstr>PowerPoint Presentation</vt:lpstr>
      <vt:lpstr>PowerPoint Presentation</vt:lpstr>
      <vt:lpstr>مشخصات پایه نوجوانان شرکت کننده 8تا 18 سال در مرحله سوم مطالعه قند و لیپید تهران بر پایه فنوتیپ چاقی*</vt:lpstr>
      <vt:lpstr>  ادامه مشخصات پایه نوجوانان شرکت کننده 8تا 18 سال در مرحله سوم مطالعه قند و لیپید تهران بر پایه فنوتیپ چاقی بر اساس داده های تغذیه </vt:lpstr>
      <vt:lpstr>  مشخصات پایه نوجوانان شرکت کننده 8 تا 18 سال در مرحله سوم مطالعه قند و لیپید تهران بر پایه فنوتیپ چاقی بر اساس داده های تغذیه* </vt:lpstr>
      <vt:lpstr>نسبت شانس (با فواصل اطمینان 95 درصد) فاکتورهای مرتبط با فنوتیپ متابولیک و چاقی با استفاده از مدل رگرسیونی لجستیک تک متغیره </vt:lpstr>
      <vt:lpstr>PowerPoint Presentation</vt:lpstr>
      <vt:lpstr>نسبت شانس (با فواصل اطمینان 95 درصد) فاکتورهای مرتبط با فنوتیپ متابولیک و چاقی با استفاده از مدل رگرسیونی لجستیک چند متغیره  </vt:lpstr>
      <vt:lpstr>PowerPoint Presentation</vt:lpstr>
      <vt:lpstr>مدل چند متغیره بر اساس Forward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استقلال دور کمر از BMI و محتوای توده چربی بدنی در نوجوانان در مدل تک متغییر،در ایجاد فنوتیپ  چاقیM H OW در این مطالعه نیزهمچون سایر مطالعات مشهود بود .که در نوع خود پدیده جالبی است. ودر مدل نهایی بررسی مطالعه ،دور کمر بعنوان فاکتور مستقل از BMI و محتوای توده چربی بدنی ،در ایجاد فنوتیپ   چاقیM H OW ، معرفی شد.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FELLOW</cp:lastModifiedBy>
  <cp:revision>554</cp:revision>
  <dcterms:created xsi:type="dcterms:W3CDTF">2016-04-24T12:55:02Z</dcterms:created>
  <dcterms:modified xsi:type="dcterms:W3CDTF">2016-07-25T04:16:46Z</dcterms:modified>
</cp:coreProperties>
</file>