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3"/>
  </p:notesMasterIdLst>
  <p:sldIdLst>
    <p:sldId id="256" r:id="rId2"/>
    <p:sldId id="536" r:id="rId3"/>
    <p:sldId id="537" r:id="rId4"/>
    <p:sldId id="543" r:id="rId5"/>
    <p:sldId id="257" r:id="rId6"/>
    <p:sldId id="489" r:id="rId7"/>
    <p:sldId id="542" r:id="rId8"/>
    <p:sldId id="487" r:id="rId9"/>
    <p:sldId id="493" r:id="rId10"/>
    <p:sldId id="494" r:id="rId11"/>
    <p:sldId id="488" r:id="rId12"/>
    <p:sldId id="495" r:id="rId13"/>
    <p:sldId id="491" r:id="rId14"/>
    <p:sldId id="496" r:id="rId15"/>
    <p:sldId id="497" r:id="rId16"/>
    <p:sldId id="490" r:id="rId17"/>
    <p:sldId id="498" r:id="rId18"/>
    <p:sldId id="499" r:id="rId19"/>
    <p:sldId id="500" r:id="rId20"/>
    <p:sldId id="501" r:id="rId21"/>
    <p:sldId id="492" r:id="rId22"/>
    <p:sldId id="502" r:id="rId23"/>
    <p:sldId id="503" r:id="rId24"/>
    <p:sldId id="504" r:id="rId25"/>
    <p:sldId id="505" r:id="rId26"/>
    <p:sldId id="538" r:id="rId27"/>
    <p:sldId id="506" r:id="rId28"/>
    <p:sldId id="507" r:id="rId29"/>
    <p:sldId id="508" r:id="rId30"/>
    <p:sldId id="509" r:id="rId31"/>
    <p:sldId id="510" r:id="rId32"/>
    <p:sldId id="511" r:id="rId33"/>
    <p:sldId id="512" r:id="rId34"/>
    <p:sldId id="513" r:id="rId35"/>
    <p:sldId id="514" r:id="rId36"/>
    <p:sldId id="515" r:id="rId37"/>
    <p:sldId id="517" r:id="rId38"/>
    <p:sldId id="516" r:id="rId39"/>
    <p:sldId id="518" r:id="rId40"/>
    <p:sldId id="519" r:id="rId41"/>
    <p:sldId id="520" r:id="rId42"/>
    <p:sldId id="521" r:id="rId43"/>
    <p:sldId id="523" r:id="rId44"/>
    <p:sldId id="522" r:id="rId45"/>
    <p:sldId id="524" r:id="rId46"/>
    <p:sldId id="525" r:id="rId47"/>
    <p:sldId id="526" r:id="rId48"/>
    <p:sldId id="527" r:id="rId49"/>
    <p:sldId id="528" r:id="rId50"/>
    <p:sldId id="529" r:id="rId51"/>
    <p:sldId id="530" r:id="rId52"/>
    <p:sldId id="531" r:id="rId53"/>
    <p:sldId id="532" r:id="rId54"/>
    <p:sldId id="533" r:id="rId55"/>
    <p:sldId id="540" r:id="rId56"/>
    <p:sldId id="541" r:id="rId57"/>
    <p:sldId id="539" r:id="rId58"/>
    <p:sldId id="534" r:id="rId59"/>
    <p:sldId id="535" r:id="rId60"/>
    <p:sldId id="544" r:id="rId61"/>
    <p:sldId id="54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242"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793D7-F803-4534-BA2F-B90D81BCC8CF}"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CED2-F466-4B8E-BEAD-F58DDB6F146A}" type="slidenum">
              <a:rPr lang="en-US" smtClean="0"/>
              <a:t>‹#›</a:t>
            </a:fld>
            <a:endParaRPr lang="en-US"/>
          </a:p>
        </p:txBody>
      </p:sp>
    </p:spTree>
    <p:extLst>
      <p:ext uri="{BB962C8B-B14F-4D97-AF65-F5344CB8AC3E}">
        <p14:creationId xmlns:p14="http://schemas.microsoft.com/office/powerpoint/2010/main" val="13729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479" y="2435577"/>
            <a:ext cx="8915399" cy="2262781"/>
          </a:xfrm>
        </p:spPr>
        <p:txBody>
          <a:bodyPr>
            <a:normAutofit fontScale="90000"/>
          </a:bodyPr>
          <a:lstStyle/>
          <a:p>
            <a:pPr algn="l"/>
            <a:r>
              <a:rPr lang="en-US" b="1" dirty="0">
                <a:solidFill>
                  <a:schemeClr val="bg2">
                    <a:lumMod val="25000"/>
                  </a:schemeClr>
                </a:solidFill>
                <a:latin typeface="Times New Roman" panose="02020603050405020304" pitchFamily="18" charset="0"/>
                <a:cs typeface="Times New Roman" panose="02020603050405020304" pitchFamily="18" charset="0"/>
              </a:rPr>
              <a:t>In the name of God</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solidFill>
                  <a:schemeClr val="bg2">
                    <a:lumMod val="50000"/>
                  </a:schemeClr>
                </a:solidFill>
                <a:latin typeface="Times New Roman" panose="02020603050405020304" pitchFamily="18" charset="0"/>
                <a:cs typeface="Times New Roman" panose="02020603050405020304" pitchFamily="18" charset="0"/>
              </a:rPr>
            </a:br>
            <a:r>
              <a:rPr lang="en-US" sz="3600" b="1" i="0" u="none" strike="noStrike" baseline="0" dirty="0">
                <a:solidFill>
                  <a:srgbClr val="FF0000"/>
                </a:solidFill>
                <a:latin typeface="AdvOTb99cb1f1.B"/>
              </a:rPr>
              <a:t>clinical assessment and management of nonalcoholic fatty liver disease</a:t>
            </a:r>
            <a:br>
              <a:rPr lang="en-US" b="1" dirty="0">
                <a:latin typeface="Times New Roman" panose="02020603050405020304" pitchFamily="18" charset="0"/>
                <a:cs typeface="Times New Roman" panose="02020603050405020304" pitchFamily="18" charset="0"/>
              </a:rPr>
            </a:b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Hamid Rafie sadr, MD</a:t>
            </a:r>
            <a:endParaRPr lang="en-US" dirty="0"/>
          </a:p>
        </p:txBody>
      </p:sp>
      <p:sp>
        <p:nvSpPr>
          <p:cNvPr id="3" name="Subtitle 2"/>
          <p:cNvSpPr>
            <a:spLocks noGrp="1"/>
          </p:cNvSpPr>
          <p:nvPr>
            <p:ph type="subTitle" idx="1"/>
          </p:nvPr>
        </p:nvSpPr>
        <p:spPr>
          <a:xfrm>
            <a:off x="2473377" y="4955821"/>
            <a:ext cx="9031235" cy="1130185"/>
          </a:xfrm>
        </p:spPr>
        <p:txBody>
          <a:bodyP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RESEARCH INSTITUTE FOR ENDOCRINE SCIENCES SHAHID BEHESHTI UNIVERSITY OF MEDICAL SCIENCES</a:t>
            </a:r>
          </a:p>
          <a:p>
            <a:pPr algn="ctr"/>
            <a:r>
              <a:rPr lang="en-US" sz="1900" b="1" dirty="0">
                <a:solidFill>
                  <a:schemeClr val="tx1"/>
                </a:solidFill>
                <a:latin typeface="Times New Roman" panose="02020603050405020304" pitchFamily="18" charset="0"/>
                <a:cs typeface="Times New Roman" panose="02020603050405020304" pitchFamily="18" charset="0"/>
              </a:rPr>
              <a:t>1 july</a:t>
            </a:r>
            <a:r>
              <a:rPr lang="en-US" b="1" dirty="0">
                <a:solidFill>
                  <a:schemeClr val="tx1"/>
                </a:solidFill>
                <a:latin typeface="Times New Roman" panose="02020603050405020304" pitchFamily="18" charset="0"/>
                <a:cs typeface="Times New Roman" panose="02020603050405020304" pitchFamily="18" charset="0"/>
              </a:rPr>
              <a:t>-2024</a:t>
            </a:r>
            <a:endParaRPr lang="fa-IR" b="1"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B395674-1E79-0F5B-B898-E5404F590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778" y="446156"/>
            <a:ext cx="1934762" cy="2013911"/>
          </a:xfrm>
          <a:prstGeom prst="rect">
            <a:avLst/>
          </a:prstGeom>
        </p:spPr>
      </p:pic>
      <p:pic>
        <p:nvPicPr>
          <p:cNvPr id="5" name="Picture 4">
            <a:extLst>
              <a:ext uri="{FF2B5EF4-FFF2-40B4-BE49-F238E27FC236}">
                <a16:creationId xmlns:a16="http://schemas.microsoft.com/office/drawing/2014/main" id="{2B1C6BB9-33AD-8074-1A8C-A0A12ACA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54" y="702420"/>
            <a:ext cx="1830211" cy="1757647"/>
          </a:xfrm>
          <a:prstGeom prst="rect">
            <a:avLst/>
          </a:prstGeom>
        </p:spPr>
      </p:pic>
    </p:spTree>
    <p:extLst>
      <p:ext uri="{BB962C8B-B14F-4D97-AF65-F5344CB8AC3E}">
        <p14:creationId xmlns:p14="http://schemas.microsoft.com/office/powerpoint/2010/main" val="345764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8604-8FAA-0CD2-79E2-5F08E629E91A}"/>
              </a:ext>
            </a:extLst>
          </p:cNvPr>
          <p:cNvSpPr>
            <a:spLocks noGrp="1"/>
          </p:cNvSpPr>
          <p:nvPr>
            <p:ph type="title"/>
          </p:nvPr>
        </p:nvSpPr>
        <p:spPr>
          <a:xfrm>
            <a:off x="2480383" y="131740"/>
            <a:ext cx="8387486" cy="1127433"/>
          </a:xfrm>
        </p:spPr>
        <p:txBody>
          <a:bodyPr>
            <a:normAutofit fontScale="90000"/>
          </a:bodyPr>
          <a:lstStyle/>
          <a:p>
            <a:r>
              <a:rPr lang="en-US" sz="3600" b="0" i="0" u="none" strike="noStrike" baseline="0" dirty="0">
                <a:solidFill>
                  <a:srgbClr val="005A00"/>
                </a:solidFill>
                <a:latin typeface="AdvOTb99cb1f1.B"/>
              </a:rPr>
              <a:t>Association between disease stage</a:t>
            </a:r>
            <a:br>
              <a:rPr lang="en-US" sz="3600" b="0" i="0" u="none" strike="noStrike" baseline="0" dirty="0">
                <a:solidFill>
                  <a:srgbClr val="005A00"/>
                </a:solidFill>
                <a:latin typeface="AdvOTb99cb1f1.B"/>
              </a:rPr>
            </a:br>
            <a:r>
              <a:rPr lang="en-US" sz="3600" b="0" i="0" u="none" strike="noStrike" baseline="0" dirty="0">
                <a:solidFill>
                  <a:srgbClr val="005A00"/>
                </a:solidFill>
                <a:latin typeface="AdvOTb99cb1f1.B"/>
              </a:rPr>
              <a:t>and adverse outcomes</a:t>
            </a:r>
            <a:endParaRPr lang="en-US" dirty="0"/>
          </a:p>
        </p:txBody>
      </p:sp>
      <p:sp>
        <p:nvSpPr>
          <p:cNvPr id="3" name="Content Placeholder 2">
            <a:extLst>
              <a:ext uri="{FF2B5EF4-FFF2-40B4-BE49-F238E27FC236}">
                <a16:creationId xmlns:a16="http://schemas.microsoft.com/office/drawing/2014/main" id="{1446EA35-6BA8-62ED-B6E1-5FF7BBEAE1A4}"/>
              </a:ext>
            </a:extLst>
          </p:cNvPr>
          <p:cNvSpPr>
            <a:spLocks noGrp="1"/>
          </p:cNvSpPr>
          <p:nvPr>
            <p:ph idx="1"/>
          </p:nvPr>
        </p:nvSpPr>
        <p:spPr>
          <a:xfrm>
            <a:off x="2232341" y="2152127"/>
            <a:ext cx="8875957" cy="4898348"/>
          </a:xfrm>
        </p:spPr>
        <p:txBody>
          <a:bodyPr>
            <a:normAutofit/>
          </a:bodyPr>
          <a:lstStyle/>
          <a:p>
            <a:pPr marL="0" indent="0">
              <a:buNone/>
            </a:pPr>
            <a:r>
              <a:rPr lang="en-US" sz="2400" dirty="0"/>
              <a:t>Although fibrosis is the primary determinant of adverse outcomes, </a:t>
            </a:r>
            <a:r>
              <a:rPr lang="en-US" sz="2400" b="1" dirty="0"/>
              <a:t>increased liver-related morbidity and mortality </a:t>
            </a:r>
            <a:r>
              <a:rPr lang="en-US" sz="2400" dirty="0"/>
              <a:t>and nonhaptic malignancy are observed in patients with </a:t>
            </a:r>
            <a:r>
              <a:rPr lang="en-US" sz="2400" u="sng" dirty="0"/>
              <a:t>NAFLD even in the absence of fibrosis on initial biopsy</a:t>
            </a:r>
            <a:r>
              <a:rPr lang="en-US" sz="2400" dirty="0"/>
              <a:t>.</a:t>
            </a:r>
          </a:p>
          <a:p>
            <a:pPr marL="0" indent="0">
              <a:buNone/>
            </a:pPr>
            <a:endParaRPr lang="en-US" sz="2400" dirty="0"/>
          </a:p>
          <a:p>
            <a:pPr marL="0" indent="0">
              <a:buNone/>
            </a:pPr>
            <a:r>
              <a:rPr lang="en-US" sz="2400" dirty="0"/>
              <a:t>patients with NASH and at least stage 2 fibrosis (F2), referred to as “at-risk” NASH, have a demonstrably higher risk of liver-related morbidity and mortality</a:t>
            </a:r>
          </a:p>
        </p:txBody>
      </p:sp>
    </p:spTree>
    <p:extLst>
      <p:ext uri="{BB962C8B-B14F-4D97-AF65-F5344CB8AC3E}">
        <p14:creationId xmlns:p14="http://schemas.microsoft.com/office/powerpoint/2010/main" val="49735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8290" y="506437"/>
            <a:ext cx="9453488" cy="5950634"/>
          </a:xfrm>
        </p:spPr>
        <p:txBody>
          <a:bodyPr>
            <a:normAutofit/>
          </a:bodyPr>
          <a:lstStyle/>
          <a:p>
            <a:pPr marR="1130" algn="just"/>
            <a:r>
              <a:rPr lang="en-US" sz="2000" b="1" i="0" u="sng" strike="noStrike" baseline="0" dirty="0">
                <a:latin typeface="Arial" panose="020B0604020202020204" pitchFamily="34" charset="0"/>
              </a:rPr>
              <a:t>Fibrosis progression </a:t>
            </a:r>
            <a:r>
              <a:rPr lang="en-US" sz="2000" b="0" i="0" u="none" strike="noStrike" baseline="0" dirty="0">
                <a:latin typeface="Arial" panose="020B0604020202020204" pitchFamily="34" charset="0"/>
              </a:rPr>
              <a:t>is influenced by many factors such as the presence and severity of </a:t>
            </a:r>
            <a:r>
              <a:rPr lang="en-US" sz="2000" b="0" i="0" u="sng" strike="noStrike" baseline="0" dirty="0">
                <a:latin typeface="Arial" panose="020B0604020202020204" pitchFamily="34" charset="0"/>
              </a:rPr>
              <a:t>comorbid disease</a:t>
            </a:r>
            <a:r>
              <a:rPr lang="en-US" sz="2000" b="0" i="0" u="none" strike="noStrike" baseline="0" dirty="0">
                <a:latin typeface="Arial" panose="020B0604020202020204" pitchFamily="34" charset="0"/>
              </a:rPr>
              <a:t>, </a:t>
            </a:r>
            <a:r>
              <a:rPr lang="en-US" sz="2000" b="0" i="0" u="sng" strike="noStrike" baseline="0" dirty="0">
                <a:latin typeface="Arial" panose="020B0604020202020204" pitchFamily="34" charset="0"/>
              </a:rPr>
              <a:t>genomic profile</a:t>
            </a:r>
            <a:r>
              <a:rPr lang="en-US" sz="2000" b="0" i="0" u="none" strike="noStrike" baseline="0" dirty="0">
                <a:latin typeface="Arial" panose="020B0604020202020204" pitchFamily="34" charset="0"/>
              </a:rPr>
              <a:t>, and </a:t>
            </a:r>
            <a:r>
              <a:rPr lang="en-US" sz="2000" b="0" i="0" u="sng" strike="noStrike" baseline="0" dirty="0">
                <a:latin typeface="Arial" panose="020B0604020202020204" pitchFamily="34" charset="0"/>
              </a:rPr>
              <a:t>environmental factors</a:t>
            </a:r>
            <a:r>
              <a:rPr lang="en-US" sz="2000" b="0" i="0" u="none" strike="noStrike" baseline="0" dirty="0">
                <a:latin typeface="Arial" panose="020B0604020202020204" pitchFamily="34" charset="0"/>
              </a:rPr>
              <a:t>.</a:t>
            </a:r>
            <a:endParaRPr lang="fa-IR" sz="2000" b="0" i="0" u="none" strike="noStrike" baseline="0" dirty="0">
              <a:latin typeface="Arial" panose="020B0604020202020204" pitchFamily="34" charset="0"/>
            </a:endParaRPr>
          </a:p>
          <a:p>
            <a:pPr marR="1130" algn="just"/>
            <a:endParaRPr lang="en-US" sz="2000" b="0" i="0" u="none" strike="noStrike" baseline="0" dirty="0">
              <a:latin typeface="Arial" panose="020B0604020202020204" pitchFamily="34" charset="0"/>
            </a:endParaRPr>
          </a:p>
          <a:p>
            <a:pPr marR="1130" algn="just"/>
            <a:r>
              <a:rPr lang="en-US" sz="2000" b="0" i="0" u="none" strike="noStrike" baseline="0" dirty="0">
                <a:latin typeface="Arial" panose="020B0604020202020204" pitchFamily="34" charset="0"/>
              </a:rPr>
              <a:t> A meta-analysis of placebo-treated patients in 35 NASH trials found minimal progression, suggesting that nonpharmacologic factors (frequent visits/monitoring, dietary or lifestyle counseling, or changes) may reduce progression.</a:t>
            </a:r>
            <a:endParaRPr lang="fa-IR" sz="2000" b="0" i="0" u="none" strike="noStrike" baseline="0" dirty="0">
              <a:latin typeface="Arial" panose="020B0604020202020204" pitchFamily="34" charset="0"/>
            </a:endParaRPr>
          </a:p>
          <a:p>
            <a:pPr marR="1130" algn="just"/>
            <a:endParaRPr lang="en-US" sz="2000" b="0" i="0" u="none" strike="noStrike" baseline="0" dirty="0">
              <a:latin typeface="Arial" panose="020B0604020202020204" pitchFamily="34" charset="0"/>
            </a:endParaRPr>
          </a:p>
          <a:p>
            <a:pPr algn="l"/>
            <a:r>
              <a:rPr lang="en-US" sz="2000" b="0" i="0" u="none" strike="noStrike" baseline="30000" dirty="0">
                <a:solidFill>
                  <a:srgbClr val="000000"/>
                </a:solidFill>
                <a:latin typeface="Arial" panose="020B0604020202020204" pitchFamily="34" charset="0"/>
              </a:rPr>
              <a:t> </a:t>
            </a:r>
            <a:r>
              <a:rPr lang="en-US" sz="2000" b="0" i="0" u="none" strike="noStrike" baseline="0" dirty="0">
                <a:solidFill>
                  <a:srgbClr val="000000"/>
                </a:solidFill>
                <a:latin typeface="AdvOTb214af43"/>
              </a:rPr>
              <a:t>An earlier meta analysis</a:t>
            </a:r>
            <a:r>
              <a:rPr lang="en-US" sz="2000" dirty="0">
                <a:solidFill>
                  <a:srgbClr val="000000"/>
                </a:solidFill>
                <a:latin typeface="AdvOTb214af43"/>
              </a:rPr>
              <a:t> </a:t>
            </a:r>
            <a:r>
              <a:rPr lang="en-US" sz="2000" b="0" i="0" u="none" strike="noStrike" baseline="0" dirty="0">
                <a:solidFill>
                  <a:srgbClr val="000000"/>
                </a:solidFill>
                <a:latin typeface="AdvOTb214af43"/>
              </a:rPr>
              <a:t>of cohorts with longitudinal paired biopsies demonstrated a </a:t>
            </a:r>
            <a:r>
              <a:rPr lang="en-US" sz="2000" b="0" i="0" u="sng" strike="noStrike" baseline="0" dirty="0">
                <a:solidFill>
                  <a:srgbClr val="000000"/>
                </a:solidFill>
                <a:latin typeface="AdvOTb214af43"/>
              </a:rPr>
              <a:t>NAFLD fibrosis progression</a:t>
            </a:r>
            <a:r>
              <a:rPr lang="en-US" sz="2000" b="0" i="0" u="none" strike="noStrike" baseline="0" dirty="0">
                <a:solidFill>
                  <a:srgbClr val="000000"/>
                </a:solidFill>
                <a:latin typeface="AdvOTb214af43"/>
              </a:rPr>
              <a:t> rate of one stage per </a:t>
            </a:r>
            <a:r>
              <a:rPr lang="en-US" sz="2000" b="0" i="0" u="sng" strike="noStrike" baseline="0" dirty="0">
                <a:solidFill>
                  <a:srgbClr val="000000"/>
                </a:solidFill>
                <a:latin typeface="AdvOTb214af43"/>
              </a:rPr>
              <a:t>7 years in those with NASH </a:t>
            </a:r>
            <a:r>
              <a:rPr lang="en-US" sz="2000" b="0" i="0" u="none" strike="noStrike" baseline="0" dirty="0">
                <a:solidFill>
                  <a:srgbClr val="000000"/>
                </a:solidFill>
                <a:latin typeface="AdvOTb214af43"/>
              </a:rPr>
              <a:t>versus 14 years for those with NAFL.</a:t>
            </a:r>
            <a:endParaRPr lang="fa-IR" sz="2000" b="0" i="0" u="none" strike="noStrike" baseline="0" dirty="0">
              <a:solidFill>
                <a:srgbClr val="000000"/>
              </a:solidFill>
              <a:latin typeface="AdvOTb214af43"/>
            </a:endParaRPr>
          </a:p>
          <a:p>
            <a:pPr algn="l"/>
            <a:endParaRPr lang="en-US" sz="2000" b="0" i="0" u="none" strike="noStrike" baseline="0" dirty="0">
              <a:solidFill>
                <a:srgbClr val="000000"/>
              </a:solidFill>
              <a:latin typeface="AdvOTb214af43"/>
            </a:endParaRPr>
          </a:p>
          <a:p>
            <a:pPr algn="l"/>
            <a:r>
              <a:rPr lang="en-US" sz="2000" b="0" i="0" u="none" strike="noStrike" baseline="0" dirty="0">
                <a:solidFill>
                  <a:srgbClr val="000000"/>
                </a:solidFill>
                <a:latin typeface="AdvOTb214af43"/>
              </a:rPr>
              <a:t>Those with </a:t>
            </a:r>
            <a:r>
              <a:rPr lang="en-US" sz="2000" b="1" i="0" u="none" strike="noStrike" baseline="0" dirty="0">
                <a:solidFill>
                  <a:srgbClr val="000000"/>
                </a:solidFill>
                <a:latin typeface="AdvOTb214af43"/>
              </a:rPr>
              <a:t>cirrhosis</a:t>
            </a:r>
            <a:r>
              <a:rPr lang="en-US" sz="2000" b="0" i="0" u="none" strike="noStrike" baseline="0" dirty="0">
                <a:solidFill>
                  <a:srgbClr val="000000"/>
                </a:solidFill>
                <a:latin typeface="AdvOTb214af43"/>
              </a:rPr>
              <a:t> require </a:t>
            </a:r>
            <a:r>
              <a:rPr lang="en-US" sz="2000" b="0" i="0" u="sng" strike="noStrike" baseline="0" dirty="0">
                <a:solidFill>
                  <a:srgbClr val="000000"/>
                </a:solidFill>
                <a:latin typeface="AdvOTb214af43"/>
              </a:rPr>
              <a:t>biannual screening </a:t>
            </a:r>
            <a:r>
              <a:rPr lang="en-US" sz="2000" b="0" i="0" u="none" strike="noStrike" baseline="0" dirty="0">
                <a:solidFill>
                  <a:srgbClr val="000000"/>
                </a:solidFill>
                <a:latin typeface="AdvOTb214af43"/>
              </a:rPr>
              <a:t>for HCC as well as screening for varices and monitoring</a:t>
            </a:r>
            <a:r>
              <a:rPr lang="en-US" sz="2000" dirty="0">
                <a:solidFill>
                  <a:srgbClr val="000000"/>
                </a:solidFill>
                <a:latin typeface="AdvOTb214af43"/>
              </a:rPr>
              <a:t> </a:t>
            </a:r>
            <a:r>
              <a:rPr lang="en-US" sz="2000" b="0" i="0" u="none" strike="noStrike" baseline="0" dirty="0">
                <a:solidFill>
                  <a:srgbClr val="000000"/>
                </a:solidFill>
                <a:latin typeface="AdvOTb214af43"/>
              </a:rPr>
              <a:t>for signs or symptoms of decompensation. Among patients with cirrhosis, </a:t>
            </a:r>
            <a:r>
              <a:rPr lang="en-US" sz="2000" b="0" i="0" u="sng" strike="noStrike" baseline="0" dirty="0">
                <a:solidFill>
                  <a:srgbClr val="000000"/>
                </a:solidFill>
                <a:latin typeface="AdvOTb214af43"/>
              </a:rPr>
              <a:t>progression to clinical decompensation </a:t>
            </a:r>
            <a:r>
              <a:rPr lang="en-US" sz="2000" b="0" i="0" u="none" strike="noStrike" baseline="0" dirty="0">
                <a:solidFill>
                  <a:srgbClr val="000000"/>
                </a:solidFill>
                <a:latin typeface="AdvOTb214af43"/>
              </a:rPr>
              <a:t>ranges from </a:t>
            </a:r>
            <a:r>
              <a:rPr lang="en-US" sz="2000" b="0" i="0" u="sng" strike="noStrike" baseline="0" dirty="0">
                <a:solidFill>
                  <a:srgbClr val="000000"/>
                </a:solidFill>
                <a:latin typeface="AdvOTb214af43"/>
              </a:rPr>
              <a:t>3% to 20% </a:t>
            </a:r>
            <a:r>
              <a:rPr lang="en-US" sz="2000" b="0" i="0" u="none" strike="noStrike" baseline="0" dirty="0">
                <a:solidFill>
                  <a:srgbClr val="000000"/>
                </a:solidFill>
                <a:latin typeface="AdvOTb214af43"/>
              </a:rPr>
              <a:t>per year</a:t>
            </a:r>
            <a:endParaRPr lang="en-US" sz="2000" b="0" i="0" u="none" strike="noStrike" baseline="30000" dirty="0">
              <a:solidFill>
                <a:srgbClr val="000000"/>
              </a:solidFill>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6854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6680-D5A8-FDC8-0EA6-07E60BEF9C46}"/>
              </a:ext>
            </a:extLst>
          </p:cNvPr>
          <p:cNvSpPr>
            <a:spLocks noGrp="1"/>
          </p:cNvSpPr>
          <p:nvPr>
            <p:ph type="title"/>
          </p:nvPr>
        </p:nvSpPr>
        <p:spPr/>
        <p:txBody>
          <a:bodyPr>
            <a:normAutofit/>
          </a:bodyPr>
          <a:lstStyle/>
          <a:p>
            <a:r>
              <a:rPr lang="en-US" sz="2800" dirty="0"/>
              <a:t>Association between disease stage</a:t>
            </a:r>
            <a:br>
              <a:rPr lang="en-US" sz="2800" dirty="0"/>
            </a:br>
            <a:r>
              <a:rPr lang="en-US" sz="2800" dirty="0"/>
              <a:t>and adverse outcomes</a:t>
            </a:r>
          </a:p>
        </p:txBody>
      </p:sp>
      <p:sp>
        <p:nvSpPr>
          <p:cNvPr id="3" name="Content Placeholder 2">
            <a:extLst>
              <a:ext uri="{FF2B5EF4-FFF2-40B4-BE49-F238E27FC236}">
                <a16:creationId xmlns:a16="http://schemas.microsoft.com/office/drawing/2014/main" id="{2F6B491C-56DF-A645-535F-74F3D37354C2}"/>
              </a:ext>
            </a:extLst>
          </p:cNvPr>
          <p:cNvSpPr>
            <a:spLocks noGrp="1"/>
          </p:cNvSpPr>
          <p:nvPr>
            <p:ph idx="1"/>
          </p:nvPr>
        </p:nvSpPr>
        <p:spPr/>
        <p:txBody>
          <a:bodyPr>
            <a:normAutofit/>
          </a:bodyPr>
          <a:lstStyle/>
          <a:p>
            <a:r>
              <a:rPr lang="en-US" dirty="0"/>
              <a:t>The most common causes of death in patients with NAFLD overall are </a:t>
            </a:r>
            <a:r>
              <a:rPr lang="en-US" u="sng" dirty="0"/>
              <a:t>cardiovascular disease </a:t>
            </a:r>
            <a:r>
              <a:rPr lang="en-US" dirty="0"/>
              <a:t>(CVD) and </a:t>
            </a:r>
            <a:r>
              <a:rPr lang="en-US" u="sng" dirty="0" err="1"/>
              <a:t>nonhepatic</a:t>
            </a:r>
            <a:r>
              <a:rPr lang="en-US" u="sng" dirty="0"/>
              <a:t> malignancy</a:t>
            </a:r>
            <a:r>
              <a:rPr lang="en-US" dirty="0"/>
              <a:t>, followed by liver disease.</a:t>
            </a:r>
          </a:p>
          <a:p>
            <a:r>
              <a:rPr lang="en-US" b="1" dirty="0"/>
              <a:t>The amount of liver fibrosis </a:t>
            </a:r>
            <a:r>
              <a:rPr lang="en-US" dirty="0"/>
              <a:t>identified histologically in patients with NAFLD has been strongly linked to the development of liver-related outcomes and death</a:t>
            </a:r>
          </a:p>
          <a:p>
            <a:r>
              <a:rPr lang="en-US" dirty="0"/>
              <a:t>In a prospective study of 1773 patients, all cause mortality in those with </a:t>
            </a:r>
            <a:r>
              <a:rPr lang="en-US" u="sng" dirty="0"/>
              <a:t>fibrosis</a:t>
            </a:r>
            <a:r>
              <a:rPr lang="en-US" dirty="0"/>
              <a:t> stages 0–2 was 0.32 per 100 person-years,</a:t>
            </a:r>
            <a:r>
              <a:rPr lang="fa-IR" dirty="0"/>
              <a:t> </a:t>
            </a:r>
          </a:p>
          <a:p>
            <a:r>
              <a:rPr lang="en-US" dirty="0"/>
              <a:t> compared with 0.89 per 100 person years in those with </a:t>
            </a:r>
            <a:r>
              <a:rPr lang="en-US" u="sng" dirty="0"/>
              <a:t>bridging fibrosis </a:t>
            </a:r>
            <a:r>
              <a:rPr lang="fa-IR" u="sng" dirty="0"/>
              <a:t> </a:t>
            </a:r>
          </a:p>
          <a:p>
            <a:r>
              <a:rPr lang="en-US" dirty="0"/>
              <a:t>and 1.76 per 100 person-years in those with </a:t>
            </a:r>
            <a:r>
              <a:rPr lang="en-US" u="sng" dirty="0"/>
              <a:t>cirrhosis</a:t>
            </a:r>
          </a:p>
        </p:txBody>
      </p:sp>
    </p:spTree>
    <p:extLst>
      <p:ext uri="{BB962C8B-B14F-4D97-AF65-F5344CB8AC3E}">
        <p14:creationId xmlns:p14="http://schemas.microsoft.com/office/powerpoint/2010/main" val="145509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8823" y="1427017"/>
            <a:ext cx="8915400" cy="3777622"/>
          </a:xfrm>
        </p:spPr>
        <p:txBody>
          <a:bodyPr>
            <a:normAutofit/>
          </a:bodyPr>
          <a:lstStyle/>
          <a:p>
            <a:pPr marL="0" indent="0">
              <a:buNone/>
            </a:pPr>
            <a:r>
              <a:rPr lang="en-US" dirty="0"/>
              <a:t>Key points:</a:t>
            </a:r>
          </a:p>
          <a:p>
            <a:pPr marL="0" indent="0">
              <a:buNone/>
            </a:pPr>
            <a:r>
              <a:rPr lang="en-US" dirty="0"/>
              <a:t> Patients with NASH and F2–4 fibrosis are at higher risk for liver-related events and mortality and are considered to have “at-risk” NASH.</a:t>
            </a:r>
          </a:p>
          <a:p>
            <a:pPr marL="0" indent="0">
              <a:buNone/>
            </a:pPr>
            <a:r>
              <a:rPr lang="en-US" dirty="0"/>
              <a:t> The rates of </a:t>
            </a:r>
            <a:r>
              <a:rPr lang="en-US" b="1" dirty="0"/>
              <a:t>fibrosis progression </a:t>
            </a:r>
            <a:r>
              <a:rPr lang="en-US" dirty="0"/>
              <a:t>and hepatic decompensation vary depending on baseline disease severity, </a:t>
            </a:r>
            <a:r>
              <a:rPr lang="en-US" u="sng" dirty="0"/>
              <a:t>genetic</a:t>
            </a:r>
            <a:r>
              <a:rPr lang="en-US" dirty="0"/>
              <a:t>, </a:t>
            </a:r>
            <a:r>
              <a:rPr lang="en-US" u="sng" dirty="0"/>
              <a:t>individual environmental</a:t>
            </a:r>
            <a:r>
              <a:rPr lang="en-US" dirty="0"/>
              <a:t>, and </a:t>
            </a:r>
            <a:r>
              <a:rPr lang="en-US" u="sng" dirty="0"/>
              <a:t>comorbid disease </a:t>
            </a:r>
            <a:r>
              <a:rPr lang="en-US" dirty="0"/>
              <a:t>determinants.</a:t>
            </a:r>
          </a:p>
          <a:p>
            <a:pPr marL="0" indent="0">
              <a:buNone/>
            </a:pPr>
            <a:endParaRPr lang="en-US" dirty="0"/>
          </a:p>
          <a:p>
            <a:pPr marL="0" indent="0">
              <a:buNone/>
            </a:pPr>
            <a:r>
              <a:rPr lang="en-US" dirty="0"/>
              <a:t> CVD and non hepatic malignancies are the most common causes of mortality in patients with NAFLD without advanced fibrosis; death from liver disease predominates in patients with advanced fibrosis.</a:t>
            </a:r>
          </a:p>
        </p:txBody>
      </p:sp>
    </p:spTree>
    <p:extLst>
      <p:ext uri="{BB962C8B-B14F-4D97-AF65-F5344CB8AC3E}">
        <p14:creationId xmlns:p14="http://schemas.microsoft.com/office/powerpoint/2010/main" val="15965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2BEF-0549-8BFD-3D32-C995685654F3}"/>
              </a:ext>
            </a:extLst>
          </p:cNvPr>
          <p:cNvSpPr>
            <a:spLocks noGrp="1"/>
          </p:cNvSpPr>
          <p:nvPr>
            <p:ph type="title"/>
          </p:nvPr>
        </p:nvSpPr>
        <p:spPr>
          <a:xfrm>
            <a:off x="2589212" y="131741"/>
            <a:ext cx="8911687" cy="1280890"/>
          </a:xfrm>
        </p:spPr>
        <p:txBody>
          <a:bodyPr/>
          <a:lstStyle/>
          <a:p>
            <a:r>
              <a:rPr lang="en-US" dirty="0"/>
              <a:t>MOLECULAR AND CELLULAR</a:t>
            </a:r>
            <a:br>
              <a:rPr lang="en-US" dirty="0"/>
            </a:br>
            <a:r>
              <a:rPr lang="en-US" dirty="0"/>
              <a:t>PATHOGENESIS</a:t>
            </a:r>
          </a:p>
        </p:txBody>
      </p:sp>
      <p:sp>
        <p:nvSpPr>
          <p:cNvPr id="3" name="Content Placeholder 2">
            <a:extLst>
              <a:ext uri="{FF2B5EF4-FFF2-40B4-BE49-F238E27FC236}">
                <a16:creationId xmlns:a16="http://schemas.microsoft.com/office/drawing/2014/main" id="{A37C766F-8ECF-7652-02EF-F91ABFE87927}"/>
              </a:ext>
            </a:extLst>
          </p:cNvPr>
          <p:cNvSpPr>
            <a:spLocks noGrp="1"/>
          </p:cNvSpPr>
          <p:nvPr>
            <p:ph idx="1"/>
          </p:nvPr>
        </p:nvSpPr>
        <p:spPr>
          <a:xfrm>
            <a:off x="2039816" y="1209822"/>
            <a:ext cx="9461084" cy="5648178"/>
          </a:xfrm>
        </p:spPr>
        <p:txBody>
          <a:bodyPr>
            <a:noAutofit/>
          </a:bodyPr>
          <a:lstStyle/>
          <a:p>
            <a:pPr marL="400050" lvl="1" indent="0" algn="justLow">
              <a:lnSpc>
                <a:spcPct val="150000"/>
              </a:lnSpc>
              <a:buNone/>
            </a:pPr>
            <a:r>
              <a:rPr lang="en-US" sz="2000" dirty="0"/>
              <a:t>When </a:t>
            </a:r>
            <a:r>
              <a:rPr lang="en-US" sz="2000" u="sng" dirty="0"/>
              <a:t>energy intake exceeds metabolic </a:t>
            </a:r>
            <a:r>
              <a:rPr lang="en-US" sz="2000" dirty="0"/>
              <a:t>needs and disposal capacity, carbohydrates, in the form of dietary sugars (</a:t>
            </a:r>
            <a:r>
              <a:rPr lang="en-US" sz="2000" dirty="0" err="1"/>
              <a:t>eg</a:t>
            </a:r>
            <a:r>
              <a:rPr lang="en-US" sz="2000" dirty="0"/>
              <a:t>, fructose, sucrose, and glucose), drive the formation and accumulation of intrahepatic fat from </a:t>
            </a:r>
            <a:r>
              <a:rPr lang="en-US" sz="2000" b="1" dirty="0"/>
              <a:t>de novo lipogenesis </a:t>
            </a:r>
            <a:r>
              <a:rPr lang="en-US" sz="2000" dirty="0"/>
              <a:t>(DNL)</a:t>
            </a:r>
          </a:p>
          <a:p>
            <a:pPr marL="400050" lvl="1" indent="0" algn="justLow">
              <a:lnSpc>
                <a:spcPct val="150000"/>
              </a:lnSpc>
              <a:buNone/>
            </a:pPr>
            <a:r>
              <a:rPr lang="en-US" sz="2000" dirty="0"/>
              <a:t>Interindividual heterogeneity in the role of DNL among patients with NAFLD.</a:t>
            </a:r>
          </a:p>
          <a:p>
            <a:pPr marL="400050" lvl="1" indent="0" algn="justLow">
              <a:lnSpc>
                <a:spcPct val="150000"/>
              </a:lnSpc>
              <a:buNone/>
            </a:pPr>
            <a:r>
              <a:rPr lang="en-US" sz="2000" dirty="0"/>
              <a:t>the </a:t>
            </a:r>
            <a:r>
              <a:rPr lang="en-US" sz="2000" u="sng" dirty="0"/>
              <a:t>type of fat</a:t>
            </a:r>
            <a:r>
              <a:rPr lang="en-US" sz="2000" dirty="0"/>
              <a:t> consumed plays a role in the development of NASH, with a higher risk associated with saturated versus unsaturated fat consumption</a:t>
            </a:r>
          </a:p>
          <a:p>
            <a:pPr marL="400050" lvl="1" indent="0" algn="justLow">
              <a:lnSpc>
                <a:spcPct val="150000"/>
              </a:lnSpc>
              <a:buNone/>
            </a:pPr>
            <a:r>
              <a:rPr lang="en-US" sz="2000" u="sng" dirty="0"/>
              <a:t>Insulin resistance </a:t>
            </a:r>
            <a:r>
              <a:rPr lang="en-US" sz="2000" dirty="0"/>
              <a:t>is nearly universal in patients with NAFLD and is present in the liver, adipose tissue, and muscle.</a:t>
            </a:r>
          </a:p>
        </p:txBody>
      </p:sp>
    </p:spTree>
    <p:extLst>
      <p:ext uri="{BB962C8B-B14F-4D97-AF65-F5344CB8AC3E}">
        <p14:creationId xmlns:p14="http://schemas.microsoft.com/office/powerpoint/2010/main" val="212172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A060-7784-F9C3-FF78-79465B99E261}"/>
              </a:ext>
            </a:extLst>
          </p:cNvPr>
          <p:cNvSpPr>
            <a:spLocks noGrp="1"/>
          </p:cNvSpPr>
          <p:nvPr>
            <p:ph type="title"/>
          </p:nvPr>
        </p:nvSpPr>
        <p:spPr>
          <a:xfrm>
            <a:off x="2323475" y="224852"/>
            <a:ext cx="9181137" cy="1199214"/>
          </a:xfrm>
        </p:spPr>
        <p:txBody>
          <a:bodyPr>
            <a:normAutofit/>
          </a:bodyPr>
          <a:lstStyle/>
          <a:p>
            <a:r>
              <a:rPr kumimoji="0" lang="en-US" sz="2800" b="0" i="0" u="none" strike="noStrike" kern="1200" cap="none" spc="0" normalizeH="0" baseline="0" noProof="0" dirty="0">
                <a:ln>
                  <a:noFill/>
                </a:ln>
                <a:solidFill>
                  <a:srgbClr val="8784C7">
                    <a:lumMod val="75000"/>
                  </a:srgbClr>
                </a:solidFill>
                <a:effectLst/>
                <a:uLnTx/>
                <a:uFillTx/>
                <a:latin typeface="Century Gothic" panose="020B0502020202020204"/>
                <a:ea typeface="+mj-ea"/>
                <a:cs typeface="+mj-cs"/>
              </a:rPr>
              <a:t>MOLECULAR AND CELLULAR</a:t>
            </a:r>
            <a:br>
              <a:rPr kumimoji="0" lang="en-US" sz="2800" b="0" i="0" u="none" strike="noStrike" kern="1200" cap="none" spc="0" normalizeH="0" baseline="0" noProof="0" dirty="0">
                <a:ln>
                  <a:noFill/>
                </a:ln>
                <a:solidFill>
                  <a:srgbClr val="8784C7">
                    <a:lumMod val="75000"/>
                  </a:srgbClr>
                </a:solidFill>
                <a:effectLst/>
                <a:uLnTx/>
                <a:uFillTx/>
                <a:latin typeface="Century Gothic" panose="020B0502020202020204"/>
                <a:ea typeface="+mj-ea"/>
                <a:cs typeface="+mj-cs"/>
              </a:rPr>
            </a:br>
            <a:r>
              <a:rPr kumimoji="0" lang="en-US" sz="2800" b="0" i="0" u="none" strike="noStrike" kern="1200" cap="none" spc="0" normalizeH="0" baseline="0" noProof="0" dirty="0">
                <a:ln>
                  <a:noFill/>
                </a:ln>
                <a:solidFill>
                  <a:srgbClr val="8784C7">
                    <a:lumMod val="75000"/>
                  </a:srgbClr>
                </a:solidFill>
                <a:effectLst/>
                <a:uLnTx/>
                <a:uFillTx/>
                <a:latin typeface="Century Gothic" panose="020B0502020202020204"/>
                <a:ea typeface="+mj-ea"/>
                <a:cs typeface="+mj-cs"/>
              </a:rPr>
              <a:t>PATHOGENESIS</a:t>
            </a:r>
            <a:endParaRPr lang="en-US" sz="2800" dirty="0"/>
          </a:p>
        </p:txBody>
      </p:sp>
      <p:sp>
        <p:nvSpPr>
          <p:cNvPr id="3" name="Content Placeholder 2">
            <a:extLst>
              <a:ext uri="{FF2B5EF4-FFF2-40B4-BE49-F238E27FC236}">
                <a16:creationId xmlns:a16="http://schemas.microsoft.com/office/drawing/2014/main" id="{17B5230D-5314-DBED-2A37-A2BFF05CBAD9}"/>
              </a:ext>
            </a:extLst>
          </p:cNvPr>
          <p:cNvSpPr>
            <a:spLocks noGrp="1"/>
          </p:cNvSpPr>
          <p:nvPr>
            <p:ph idx="1"/>
          </p:nvPr>
        </p:nvSpPr>
        <p:spPr>
          <a:xfrm>
            <a:off x="2203553" y="1588957"/>
            <a:ext cx="9608695" cy="5044191"/>
          </a:xfrm>
        </p:spPr>
        <p:txBody>
          <a:bodyPr>
            <a:normAutofit/>
          </a:bodyPr>
          <a:lstStyle/>
          <a:p>
            <a:pPr marL="0" indent="0">
              <a:buNone/>
            </a:pPr>
            <a:r>
              <a:rPr lang="en-US" sz="2000" dirty="0"/>
              <a:t>Adipose tissue </a:t>
            </a:r>
            <a:r>
              <a:rPr lang="en-US" sz="2000" u="sng" dirty="0"/>
              <a:t>insulin resistance </a:t>
            </a:r>
            <a:r>
              <a:rPr lang="en-US" sz="2000" dirty="0"/>
              <a:t>is characterized by increased release of free fatty acids from adipocytes (lipolysis)</a:t>
            </a:r>
          </a:p>
          <a:p>
            <a:pPr marL="0" indent="0">
              <a:buNone/>
            </a:pPr>
            <a:endParaRPr lang="en-US" sz="2000" dirty="0"/>
          </a:p>
          <a:p>
            <a:pPr marL="0" marR="1140" indent="0" algn="just">
              <a:buNone/>
            </a:pPr>
            <a:r>
              <a:rPr lang="en-US" sz="2000" b="0" i="0" u="none" strike="noStrike" baseline="0" dirty="0">
                <a:latin typeface="Arial" panose="020B0604020202020204" pitchFamily="34" charset="0"/>
              </a:rPr>
              <a:t>Although in some patients, the development and progression of NASH are driven by </a:t>
            </a:r>
            <a:r>
              <a:rPr lang="en-US" sz="2000" b="0" i="0" u="sng" strike="noStrike" baseline="0" dirty="0">
                <a:latin typeface="Arial" panose="020B0604020202020204" pitchFamily="34" charset="0"/>
              </a:rPr>
              <a:t>substrate overload </a:t>
            </a:r>
            <a:r>
              <a:rPr lang="en-US" sz="2000" b="0" i="0" u="none" strike="noStrike" baseline="0" dirty="0">
                <a:latin typeface="Arial" panose="020B0604020202020204" pitchFamily="34" charset="0"/>
              </a:rPr>
              <a:t>and </a:t>
            </a:r>
            <a:r>
              <a:rPr lang="en-US" sz="2000" b="0" i="0" u="sng" strike="noStrike" baseline="0" dirty="0">
                <a:latin typeface="Arial" panose="020B0604020202020204" pitchFamily="34" charset="0"/>
              </a:rPr>
              <a:t>insulin resistance</a:t>
            </a:r>
            <a:r>
              <a:rPr lang="en-US" sz="2000" b="0" i="0" u="none" strike="noStrike" baseline="0" dirty="0">
                <a:latin typeface="Arial" panose="020B0604020202020204" pitchFamily="34" charset="0"/>
              </a:rPr>
              <a:t>, in other patients, disease progression is heavily influenced by </a:t>
            </a:r>
            <a:r>
              <a:rPr lang="en-US" sz="2000" b="0" i="0" u="sng" strike="noStrike" baseline="0" dirty="0">
                <a:latin typeface="Arial" panose="020B0604020202020204" pitchFamily="34" charset="0"/>
              </a:rPr>
              <a:t>genetic factors </a:t>
            </a:r>
            <a:r>
              <a:rPr lang="en-US" sz="2000" b="0" i="0" u="none" strike="noStrike" baseline="0" dirty="0">
                <a:latin typeface="Arial" panose="020B0604020202020204" pitchFamily="34" charset="0"/>
              </a:rPr>
              <a:t>impacting hepatocyte lipid handling.</a:t>
            </a:r>
          </a:p>
          <a:p>
            <a:pPr algn="l"/>
            <a:r>
              <a:rPr lang="en-US" sz="2000" b="0" i="0" u="none" strike="noStrike" baseline="0" dirty="0">
                <a:latin typeface="AdvOTb214af43"/>
              </a:rPr>
              <a:t>The I148M polymorphism of PNPLA3 impairs lipolysis of triglyceride in lipid droplets</a:t>
            </a:r>
          </a:p>
          <a:p>
            <a:pPr algn="l"/>
            <a:r>
              <a:rPr lang="en-US" sz="2000" b="0" i="0" u="none" strike="noStrike" baseline="0" dirty="0">
                <a:latin typeface="AdvOTb214af43"/>
              </a:rPr>
              <a:t>polymorphisms in transmembrane 6 superfamily member 2 (</a:t>
            </a:r>
            <a:r>
              <a:rPr lang="en-US" sz="2000" b="0" i="0" u="none" strike="noStrike" baseline="0" dirty="0">
                <a:latin typeface="AdvTTb6c2036d.I"/>
              </a:rPr>
              <a:t>TM6SF2</a:t>
            </a:r>
            <a:r>
              <a:rPr lang="en-US" sz="2000" b="0" i="0" u="none" strike="noStrike" baseline="0" dirty="0">
                <a:latin typeface="AdvOTb214af43"/>
              </a:rPr>
              <a:t>), and MBOAT7</a:t>
            </a:r>
          </a:p>
          <a:p>
            <a:pPr algn="l"/>
            <a:r>
              <a:rPr lang="en-US" sz="2000" b="0" i="0" u="none" strike="noStrike" baseline="0" dirty="0">
                <a:latin typeface="AdvOTb214af43"/>
              </a:rPr>
              <a:t>Rare loss-of function mutations in </a:t>
            </a:r>
            <a:r>
              <a:rPr lang="en-US" sz="2000" b="0" i="0" u="none" strike="noStrike" baseline="0" dirty="0">
                <a:latin typeface="AdvTTb6c2036d.I"/>
              </a:rPr>
              <a:t>CIDEB</a:t>
            </a:r>
            <a:r>
              <a:rPr lang="en-US" sz="2000" b="0" i="0" u="none" strike="noStrike" baseline="0" dirty="0">
                <a:latin typeface="AdvOTb214af43"/>
              </a:rPr>
              <a:t>, a protein needed for activation of DNL</a:t>
            </a:r>
          </a:p>
          <a:p>
            <a:pPr algn="l"/>
            <a:endParaRPr lang="en-US" sz="2000" b="0" i="0" u="none" strike="noStrike" baseline="0" dirty="0">
              <a:latin typeface="Arial" panose="020B0604020202020204" pitchFamily="34" charset="0"/>
            </a:endParaRPr>
          </a:p>
          <a:p>
            <a:pPr marL="0" indent="0" algn="l">
              <a:buNone/>
            </a:pPr>
            <a:r>
              <a:rPr lang="en-US" sz="2000" b="0" i="0" u="none" strike="noStrike" baseline="0" dirty="0">
                <a:latin typeface="AdvOTb214af43"/>
              </a:rPr>
              <a:t>Although markers of oxidative stress have been a consistent finding in NASH, its role in the pathogenesis of NASH in humans remains uncertain</a:t>
            </a:r>
            <a:endParaRPr lang="en-US" sz="2000" b="0" i="0" u="none" strike="noStrike" baseline="30000" dirty="0">
              <a:solidFill>
                <a:srgbClr val="000000"/>
              </a:solidFill>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1472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A6B0A0-68B6-A749-F577-27D8926169E0}"/>
              </a:ext>
            </a:extLst>
          </p:cNvPr>
          <p:cNvPicPr>
            <a:picLocks noGrp="1" noChangeAspect="1"/>
          </p:cNvPicPr>
          <p:nvPr>
            <p:ph idx="1"/>
          </p:nvPr>
        </p:nvPicPr>
        <p:blipFill rotWithShape="1">
          <a:blip r:embed="rId2"/>
          <a:srcRect l="21376" t="11694" r="26522" b="15543"/>
          <a:stretch/>
        </p:blipFill>
        <p:spPr>
          <a:xfrm>
            <a:off x="1985554" y="30482"/>
            <a:ext cx="8691153" cy="6827518"/>
          </a:xfrm>
        </p:spPr>
      </p:pic>
    </p:spTree>
    <p:extLst>
      <p:ext uri="{BB962C8B-B14F-4D97-AF65-F5344CB8AC3E}">
        <p14:creationId xmlns:p14="http://schemas.microsoft.com/office/powerpoint/2010/main" val="423980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64CA-D531-4C36-F9EC-760B70E92EEC}"/>
              </a:ext>
            </a:extLst>
          </p:cNvPr>
          <p:cNvSpPr>
            <a:spLocks noGrp="1"/>
          </p:cNvSpPr>
          <p:nvPr>
            <p:ph type="title"/>
          </p:nvPr>
        </p:nvSpPr>
        <p:spPr/>
        <p:txBody>
          <a:bodyPr/>
          <a:lstStyle/>
          <a:p>
            <a:r>
              <a:rPr lang="en-US" sz="3600" b="0" i="0" u="none" strike="noStrike" baseline="0" dirty="0">
                <a:solidFill>
                  <a:srgbClr val="005A00"/>
                </a:solidFill>
                <a:latin typeface="AdvOTb99cb1f1.B"/>
              </a:rPr>
              <a:t>COMORBID CONDITIONS</a:t>
            </a:r>
            <a:br>
              <a:rPr lang="en-US" sz="3600" b="0" i="0" u="none" strike="noStrike" baseline="0" dirty="0">
                <a:solidFill>
                  <a:srgbClr val="005A00"/>
                </a:solidFill>
                <a:latin typeface="AdvOTb99cb1f1.B"/>
              </a:rPr>
            </a:br>
            <a:r>
              <a:rPr lang="en-US" sz="3600" b="0" i="0" u="none" strike="noStrike" baseline="0" dirty="0">
                <a:solidFill>
                  <a:srgbClr val="005A00"/>
                </a:solidFill>
                <a:latin typeface="AdvOTb99cb1f1.B"/>
              </a:rPr>
              <a:t>ASSOCIATED WITH NAFLD</a:t>
            </a:r>
            <a:endParaRPr lang="en-US" dirty="0"/>
          </a:p>
        </p:txBody>
      </p:sp>
      <p:sp>
        <p:nvSpPr>
          <p:cNvPr id="3" name="Content Placeholder 2">
            <a:extLst>
              <a:ext uri="{FF2B5EF4-FFF2-40B4-BE49-F238E27FC236}">
                <a16:creationId xmlns:a16="http://schemas.microsoft.com/office/drawing/2014/main" id="{D529A9E1-3492-1C68-3B3A-82F75070DCA1}"/>
              </a:ext>
            </a:extLst>
          </p:cNvPr>
          <p:cNvSpPr>
            <a:spLocks noGrp="1"/>
          </p:cNvSpPr>
          <p:nvPr>
            <p:ph idx="1"/>
          </p:nvPr>
        </p:nvSpPr>
        <p:spPr/>
        <p:txBody>
          <a:bodyPr>
            <a:normAutofit fontScale="92500" lnSpcReduction="20000"/>
          </a:bodyPr>
          <a:lstStyle/>
          <a:p>
            <a:pPr marL="0" indent="0" algn="just">
              <a:buNone/>
            </a:pPr>
            <a:r>
              <a:rPr lang="en-US" sz="2400" b="0" i="0" u="none" strike="noStrike" baseline="0" dirty="0">
                <a:solidFill>
                  <a:srgbClr val="FF0000"/>
                </a:solidFill>
                <a:latin typeface="AdvOTb99cb1f1.B"/>
              </a:rPr>
              <a:t>Obesity</a:t>
            </a:r>
            <a:endParaRPr lang="en-US" sz="2400" dirty="0">
              <a:solidFill>
                <a:srgbClr val="FF0000"/>
              </a:solidFill>
            </a:endParaRPr>
          </a:p>
          <a:p>
            <a:pPr marL="0" indent="0" algn="just">
              <a:buNone/>
            </a:pPr>
            <a:r>
              <a:rPr lang="en-US" dirty="0"/>
              <a:t>The presence and severity of obesity are associated with NAFLD and disease progression.</a:t>
            </a:r>
          </a:p>
          <a:p>
            <a:pPr marL="0" indent="0" algn="just">
              <a:buNone/>
            </a:pPr>
            <a:r>
              <a:rPr lang="en-US" b="1" dirty="0"/>
              <a:t>Body fat distribution </a:t>
            </a:r>
            <a:r>
              <a:rPr lang="en-US" dirty="0"/>
              <a:t>is an important determinant of the contributory role of</a:t>
            </a:r>
          </a:p>
          <a:p>
            <a:pPr marL="0" indent="0" algn="just">
              <a:buNone/>
            </a:pPr>
            <a:r>
              <a:rPr lang="en-US" dirty="0"/>
              <a:t>obesity in NAFLD</a:t>
            </a:r>
          </a:p>
          <a:p>
            <a:pPr marL="0" indent="0" algn="just">
              <a:buNone/>
            </a:pPr>
            <a:r>
              <a:rPr lang="en-US" u="sng" dirty="0"/>
              <a:t>Android</a:t>
            </a:r>
            <a:r>
              <a:rPr lang="en-US" dirty="0"/>
              <a:t> body fat distribution, characterized by increased truncal subcutaneous fat and visceral fat confers a higher risk of insulin resistance, CVD, and hepatic fibrosis, irrespective of body mass index(BMI)</a:t>
            </a:r>
          </a:p>
          <a:p>
            <a:pPr marL="0" indent="0" algn="just">
              <a:buNone/>
            </a:pPr>
            <a:r>
              <a:rPr lang="en-US" u="sng" dirty="0"/>
              <a:t>gynoid</a:t>
            </a:r>
            <a:r>
              <a:rPr lang="en-US" dirty="0"/>
              <a:t> body fat distribution, characterized by increased subcutaneous body fat</a:t>
            </a:r>
          </a:p>
          <a:p>
            <a:pPr marL="0" indent="0" algn="just">
              <a:buNone/>
            </a:pPr>
            <a:r>
              <a:rPr lang="en-US" dirty="0"/>
              <a:t>predominantly in the hips or buttocks, appears to be protective against NAFLD.</a:t>
            </a:r>
          </a:p>
          <a:p>
            <a:pPr marL="0" indent="0" algn="just">
              <a:buNone/>
            </a:pPr>
            <a:r>
              <a:rPr lang="en-US" dirty="0"/>
              <a:t>Visceral fat, which is more metabolically active and inflammatory than subcutaneous fat, mediates the majority of this risk</a:t>
            </a:r>
          </a:p>
        </p:txBody>
      </p:sp>
    </p:spTree>
    <p:extLst>
      <p:ext uri="{BB962C8B-B14F-4D97-AF65-F5344CB8AC3E}">
        <p14:creationId xmlns:p14="http://schemas.microsoft.com/office/powerpoint/2010/main" val="165254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DF9-513A-2EA0-763A-29D0577C9871}"/>
              </a:ext>
            </a:extLst>
          </p:cNvPr>
          <p:cNvSpPr>
            <a:spLocks noGrp="1"/>
          </p:cNvSpPr>
          <p:nvPr>
            <p:ph type="title"/>
          </p:nvPr>
        </p:nvSpPr>
        <p:spPr>
          <a:xfrm>
            <a:off x="2283436" y="0"/>
            <a:ext cx="8911687" cy="1280890"/>
          </a:xfrm>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COMORBID CONDITIONS</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WITH NAFLD</a:t>
            </a:r>
            <a:endParaRPr lang="en-US" dirty="0"/>
          </a:p>
        </p:txBody>
      </p:sp>
      <p:sp>
        <p:nvSpPr>
          <p:cNvPr id="3" name="Content Placeholder 2">
            <a:extLst>
              <a:ext uri="{FF2B5EF4-FFF2-40B4-BE49-F238E27FC236}">
                <a16:creationId xmlns:a16="http://schemas.microsoft.com/office/drawing/2014/main" id="{60F5F474-97A1-1797-AC42-AA2750FD3530}"/>
              </a:ext>
            </a:extLst>
          </p:cNvPr>
          <p:cNvSpPr>
            <a:spLocks noGrp="1"/>
          </p:cNvSpPr>
          <p:nvPr>
            <p:ph idx="1"/>
          </p:nvPr>
        </p:nvSpPr>
        <p:spPr>
          <a:xfrm>
            <a:off x="2283436" y="1406770"/>
            <a:ext cx="8911687" cy="5845126"/>
          </a:xfrm>
        </p:spPr>
        <p:txBody>
          <a:bodyPr>
            <a:normAutofit/>
          </a:bodyPr>
          <a:lstStyle/>
          <a:p>
            <a:pPr marL="0" indent="0">
              <a:buNone/>
            </a:pPr>
            <a:r>
              <a:rPr lang="en-US" sz="1800" b="0" i="0" u="none" strike="noStrike" baseline="0" dirty="0">
                <a:solidFill>
                  <a:srgbClr val="FF0000"/>
                </a:solidFill>
                <a:latin typeface="AdvOTb99cb1f1.B"/>
              </a:rPr>
              <a:t>Type 2 diabetes mellitus (T2DM)</a:t>
            </a:r>
            <a:endParaRPr lang="en-US" dirty="0">
              <a:solidFill>
                <a:srgbClr val="FF0000"/>
              </a:solidFill>
            </a:endParaRPr>
          </a:p>
          <a:p>
            <a:pPr marL="0" indent="0">
              <a:buNone/>
            </a:pPr>
            <a:r>
              <a:rPr lang="en-US" dirty="0"/>
              <a:t>T2DM is the </a:t>
            </a:r>
            <a:r>
              <a:rPr lang="en-US" b="1" dirty="0"/>
              <a:t>most impactful risk factor </a:t>
            </a:r>
            <a:r>
              <a:rPr lang="en-US" dirty="0"/>
              <a:t>for the development of NAFLD, fibrosis progression, and HCC.</a:t>
            </a:r>
          </a:p>
          <a:p>
            <a:pPr marL="0" indent="0">
              <a:buNone/>
            </a:pPr>
            <a:r>
              <a:rPr lang="en-US" dirty="0"/>
              <a:t>patients with T2DM have a higher prevalence of NAFLD (ranging from </a:t>
            </a:r>
            <a:r>
              <a:rPr lang="en-US" u="sng" dirty="0"/>
              <a:t>30% to 75%</a:t>
            </a:r>
            <a:r>
              <a:rPr lang="en-US" dirty="0"/>
              <a:t>) and a higher risk of developing NASH with fibrosis</a:t>
            </a:r>
          </a:p>
          <a:p>
            <a:pPr marL="0" indent="0">
              <a:buNone/>
            </a:pPr>
            <a:r>
              <a:rPr lang="en-US" dirty="0"/>
              <a:t>The relationship between NAFLD and T2DM is </a:t>
            </a:r>
            <a:r>
              <a:rPr lang="en-US" u="sng" dirty="0"/>
              <a:t>bidirectional</a:t>
            </a:r>
          </a:p>
          <a:p>
            <a:pPr marL="0" indent="0">
              <a:buNone/>
            </a:pPr>
            <a:r>
              <a:rPr lang="en-US" dirty="0"/>
              <a:t>The presence of NAFLD is associated with a </a:t>
            </a:r>
            <a:r>
              <a:rPr lang="en-US" u="sng" dirty="0"/>
              <a:t>2- to 5-fold risk of incident diabetes</a:t>
            </a:r>
          </a:p>
          <a:p>
            <a:pPr marL="0" indent="0">
              <a:buNone/>
            </a:pPr>
            <a:r>
              <a:rPr lang="en-US" dirty="0"/>
              <a:t>NAFLD is associated with a reduction in </a:t>
            </a:r>
            <a:r>
              <a:rPr lang="en-US" u="sng" dirty="0"/>
              <a:t>insulin sensitivity</a:t>
            </a:r>
            <a:r>
              <a:rPr lang="en-US" dirty="0"/>
              <a:t>, even in the absence of overt diabetes.</a:t>
            </a:r>
          </a:p>
          <a:p>
            <a:pPr marL="0" indent="0">
              <a:buNone/>
            </a:pPr>
            <a:r>
              <a:rPr lang="en-US" dirty="0"/>
              <a:t> as  liver disease progresses, so does insulin resistance and beta cell failure, making diabetes more challenging to manage</a:t>
            </a:r>
          </a:p>
          <a:p>
            <a:pPr marL="0" indent="0">
              <a:buNone/>
            </a:pPr>
            <a:endParaRPr lang="en-US" dirty="0"/>
          </a:p>
          <a:p>
            <a:pPr marL="0" indent="0">
              <a:buNone/>
            </a:pPr>
            <a:r>
              <a:rPr lang="en-US" dirty="0"/>
              <a:t>The role of glycemic control in the progression of NAFLD/NASH remains controversial</a:t>
            </a:r>
          </a:p>
        </p:txBody>
      </p:sp>
    </p:spTree>
    <p:extLst>
      <p:ext uri="{BB962C8B-B14F-4D97-AF65-F5344CB8AC3E}">
        <p14:creationId xmlns:p14="http://schemas.microsoft.com/office/powerpoint/2010/main" val="61334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C240-1887-54A0-EEFD-4D9DEA8C53F7}"/>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COMORBID CONDITIONS</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WITH NAFLD</a:t>
            </a:r>
            <a:endParaRPr lang="en-US" dirty="0"/>
          </a:p>
        </p:txBody>
      </p:sp>
      <p:sp>
        <p:nvSpPr>
          <p:cNvPr id="3" name="Content Placeholder 2">
            <a:extLst>
              <a:ext uri="{FF2B5EF4-FFF2-40B4-BE49-F238E27FC236}">
                <a16:creationId xmlns:a16="http://schemas.microsoft.com/office/drawing/2014/main" id="{A37B7510-7267-26AA-9320-EB9242E5084B}"/>
              </a:ext>
            </a:extLst>
          </p:cNvPr>
          <p:cNvSpPr>
            <a:spLocks noGrp="1"/>
          </p:cNvSpPr>
          <p:nvPr>
            <p:ph idx="1"/>
          </p:nvPr>
        </p:nvSpPr>
        <p:spPr/>
        <p:txBody>
          <a:bodyPr>
            <a:normAutofit/>
          </a:bodyPr>
          <a:lstStyle/>
          <a:p>
            <a:r>
              <a:rPr lang="en-US" sz="1800" b="0" i="0" u="none" strike="noStrike" baseline="0" dirty="0">
                <a:solidFill>
                  <a:srgbClr val="005A00"/>
                </a:solidFill>
                <a:latin typeface="AdvOTb99cb1f1.B"/>
              </a:rPr>
              <a:t>Hypertension</a:t>
            </a:r>
          </a:p>
          <a:p>
            <a:pPr marL="0" indent="0">
              <a:buNone/>
            </a:pPr>
            <a:r>
              <a:rPr lang="en-US" dirty="0"/>
              <a:t>There is a higher incidence of hypertension in those with NAFLD across the disease spectrum, with incidence rates of 6.5 per 100 person-years in early disease to 14.5 per 100 person-years in those with cirrhosis</a:t>
            </a:r>
          </a:p>
          <a:p>
            <a:pPr marL="0" indent="0">
              <a:buNone/>
            </a:pPr>
            <a:endParaRPr lang="en-US" dirty="0"/>
          </a:p>
          <a:p>
            <a:pPr marL="0" indent="0">
              <a:buNone/>
            </a:pPr>
            <a:r>
              <a:rPr lang="en-US" dirty="0"/>
              <a:t>The presence of hypertension is clearly additive to other metabolic comorbidities with respect to NASH the epidemiological risk of and has been associated with fibrosis progression.</a:t>
            </a:r>
          </a:p>
          <a:p>
            <a:pPr marL="0" indent="0">
              <a:buNone/>
            </a:pPr>
            <a:endParaRPr lang="en-US" dirty="0"/>
          </a:p>
        </p:txBody>
      </p:sp>
    </p:spTree>
    <p:extLst>
      <p:ext uri="{BB962C8B-B14F-4D97-AF65-F5344CB8AC3E}">
        <p14:creationId xmlns:p14="http://schemas.microsoft.com/office/powerpoint/2010/main" val="247176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4F5D87-659E-1A52-E8FF-7E8898BBDC94}"/>
              </a:ext>
            </a:extLst>
          </p:cNvPr>
          <p:cNvPicPr>
            <a:picLocks noChangeAspect="1"/>
          </p:cNvPicPr>
          <p:nvPr/>
        </p:nvPicPr>
        <p:blipFill rotWithShape="1">
          <a:blip r:embed="rId2"/>
          <a:srcRect l="5999" t="15779" r="6308" b="10545"/>
          <a:stretch/>
        </p:blipFill>
        <p:spPr>
          <a:xfrm>
            <a:off x="0" y="261888"/>
            <a:ext cx="12266420" cy="6209250"/>
          </a:xfrm>
          <a:prstGeom prst="rect">
            <a:avLst/>
          </a:prstGeom>
        </p:spPr>
      </p:pic>
    </p:spTree>
    <p:extLst>
      <p:ext uri="{BB962C8B-B14F-4D97-AF65-F5344CB8AC3E}">
        <p14:creationId xmlns:p14="http://schemas.microsoft.com/office/powerpoint/2010/main" val="76634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EE7D-041D-F788-F567-9B5D61E6437C}"/>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COMORBID CONDITIONS</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WITH NAFLD</a:t>
            </a:r>
            <a:endParaRPr lang="en-US" dirty="0"/>
          </a:p>
        </p:txBody>
      </p:sp>
      <p:sp>
        <p:nvSpPr>
          <p:cNvPr id="3" name="Content Placeholder 2">
            <a:extLst>
              <a:ext uri="{FF2B5EF4-FFF2-40B4-BE49-F238E27FC236}">
                <a16:creationId xmlns:a16="http://schemas.microsoft.com/office/drawing/2014/main" id="{3903F18D-9E2F-D9D5-2099-57CB20F3FB79}"/>
              </a:ext>
            </a:extLst>
          </p:cNvPr>
          <p:cNvSpPr>
            <a:spLocks noGrp="1"/>
          </p:cNvSpPr>
          <p:nvPr>
            <p:ph idx="1"/>
          </p:nvPr>
        </p:nvSpPr>
        <p:spPr/>
        <p:txBody>
          <a:bodyPr>
            <a:normAutofit fontScale="70000" lnSpcReduction="20000"/>
          </a:bodyPr>
          <a:lstStyle/>
          <a:p>
            <a:pPr marL="0" indent="0">
              <a:buNone/>
            </a:pPr>
            <a:r>
              <a:rPr lang="en-US" sz="2400" b="0" i="0" u="none" strike="noStrike" baseline="0" dirty="0">
                <a:solidFill>
                  <a:srgbClr val="005A00"/>
                </a:solidFill>
                <a:latin typeface="AdvOTb99cb1f1.B"/>
              </a:rPr>
              <a:t>Dyslipidemia</a:t>
            </a:r>
          </a:p>
          <a:p>
            <a:pPr marL="0" indent="0">
              <a:buNone/>
            </a:pPr>
            <a:r>
              <a:rPr lang="en-US" sz="2200" dirty="0"/>
              <a:t>Patients with NAFLD are </a:t>
            </a:r>
            <a:r>
              <a:rPr lang="en-US" sz="2200" u="sng" dirty="0">
                <a:solidFill>
                  <a:srgbClr val="FF0000"/>
                </a:solidFill>
              </a:rPr>
              <a:t>twice</a:t>
            </a:r>
            <a:r>
              <a:rPr lang="en-US" sz="2200" dirty="0"/>
              <a:t> as likely to exhibit plasma lipid abnormalities as those without NAFLD and the serum lipid subfractions are </a:t>
            </a:r>
            <a:r>
              <a:rPr lang="en-US" sz="2200" u="sng" dirty="0"/>
              <a:t>more atherogenic </a:t>
            </a:r>
            <a:r>
              <a:rPr lang="en-US" sz="2200" dirty="0"/>
              <a:t>in patients with NAFLD.</a:t>
            </a:r>
          </a:p>
          <a:p>
            <a:pPr marL="0" indent="0">
              <a:buNone/>
            </a:pPr>
            <a:endParaRPr lang="en-US" sz="2200" dirty="0"/>
          </a:p>
          <a:p>
            <a:pPr marL="0" indent="0">
              <a:buNone/>
            </a:pPr>
            <a:r>
              <a:rPr lang="en-US" sz="2200" dirty="0"/>
              <a:t>Management of dyslipidemia in NAFLD should include the use of moderate-intensity to high-intensity </a:t>
            </a:r>
            <a:r>
              <a:rPr lang="en-US" sz="2200" u="sng" dirty="0"/>
              <a:t>statins</a:t>
            </a:r>
            <a:r>
              <a:rPr lang="en-US" sz="2200" dirty="0"/>
              <a:t> as </a:t>
            </a:r>
            <a:r>
              <a:rPr lang="en-US" sz="2200" u="sng" dirty="0"/>
              <a:t>first-line</a:t>
            </a:r>
            <a:r>
              <a:rPr lang="en-US" sz="2200" dirty="0"/>
              <a:t> therapy based on lipid risk levels and atherosclerotic CVD risk scores.</a:t>
            </a:r>
          </a:p>
          <a:p>
            <a:pPr marL="0" indent="0">
              <a:buNone/>
            </a:pPr>
            <a:endParaRPr lang="en-US" sz="2200" dirty="0"/>
          </a:p>
          <a:p>
            <a:pPr marL="0" indent="0">
              <a:buNone/>
            </a:pPr>
            <a:r>
              <a:rPr lang="en-US" sz="2200" dirty="0"/>
              <a:t>Combination therapies of statins with other hypolipemic agents, such as ezetimibe, PCSK-9 inhibitors, </a:t>
            </a:r>
            <a:r>
              <a:rPr lang="en-US" sz="2200" dirty="0" err="1"/>
              <a:t>inclisiran</a:t>
            </a:r>
            <a:r>
              <a:rPr lang="en-US" sz="2200" dirty="0"/>
              <a:t>, </a:t>
            </a:r>
            <a:r>
              <a:rPr lang="en-US" sz="2200" dirty="0" err="1"/>
              <a:t>bempedoic</a:t>
            </a:r>
            <a:r>
              <a:rPr lang="en-US" sz="2200" dirty="0"/>
              <a:t> acid, fibrates, omega 3 fatty acids, or </a:t>
            </a:r>
            <a:r>
              <a:rPr lang="en-US" sz="2200" dirty="0" err="1"/>
              <a:t>icosapent</a:t>
            </a:r>
            <a:r>
              <a:rPr lang="en-US" sz="2200" dirty="0"/>
              <a:t> ethyl, should be considered when monotherapy with a statin does not achieve </a:t>
            </a:r>
            <a:r>
              <a:rPr lang="en-US" sz="2200"/>
              <a:t>therapeutic goals</a:t>
            </a:r>
          </a:p>
          <a:p>
            <a:pPr marL="0" indent="0">
              <a:buNone/>
            </a:pPr>
            <a:endParaRPr lang="en-US" sz="2200" dirty="0"/>
          </a:p>
          <a:p>
            <a:pPr marL="0" indent="0">
              <a:buNone/>
            </a:pPr>
            <a:r>
              <a:rPr lang="en-US" sz="2200" dirty="0"/>
              <a:t>Statins are also considered safe in the context of compensated cirrhosis and may have beneficial effects on future decompensation and HCC risk</a:t>
            </a:r>
          </a:p>
          <a:p>
            <a:pPr marL="0" indent="0">
              <a:buNone/>
            </a:pPr>
            <a:endParaRPr lang="en-US" dirty="0"/>
          </a:p>
        </p:txBody>
      </p:sp>
    </p:spTree>
    <p:extLst>
      <p:ext uri="{BB962C8B-B14F-4D97-AF65-F5344CB8AC3E}">
        <p14:creationId xmlns:p14="http://schemas.microsoft.com/office/powerpoint/2010/main" val="374150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408" y="436098"/>
            <a:ext cx="9580099" cy="6161649"/>
          </a:xfrm>
        </p:spPr>
        <p:txBody>
          <a:bodyPr>
            <a:normAutofit/>
          </a:bodyPr>
          <a:lstStyle/>
          <a:p>
            <a:pPr marL="0" indent="0">
              <a:buNone/>
            </a:pPr>
            <a:r>
              <a:rPr lang="en-US" sz="2000" dirty="0"/>
              <a:t>In patients with NAFLD and severely elevated triglycerides levels (</a:t>
            </a:r>
            <a:r>
              <a:rPr lang="en-US" sz="2000" dirty="0" err="1"/>
              <a:t>eg</a:t>
            </a:r>
            <a:r>
              <a:rPr lang="en-US" sz="2000" dirty="0"/>
              <a:t>, &gt; 500 mg/dL), </a:t>
            </a:r>
            <a:r>
              <a:rPr lang="en-US" sz="2000" u="sng" dirty="0"/>
              <a:t>fibrates</a:t>
            </a:r>
            <a:r>
              <a:rPr lang="en-US" sz="2000" dirty="0"/>
              <a:t>, or a combination of fibrates with prescription grade </a:t>
            </a:r>
            <a:r>
              <a:rPr lang="en-US" sz="2000" u="sng" dirty="0"/>
              <a:t>omega-3</a:t>
            </a:r>
            <a:r>
              <a:rPr lang="en-US" sz="2000" dirty="0"/>
              <a:t> fatty acids or </a:t>
            </a:r>
            <a:r>
              <a:rPr lang="en-US" sz="2000" u="sng" dirty="0" err="1"/>
              <a:t>icosapent</a:t>
            </a:r>
            <a:r>
              <a:rPr lang="en-US" sz="2000" u="sng" dirty="0"/>
              <a:t> ethyl</a:t>
            </a:r>
            <a:r>
              <a:rPr lang="en-US" sz="2000" dirty="0"/>
              <a:t>, should be used to reduce the risk of pancreatitis.</a:t>
            </a:r>
          </a:p>
          <a:p>
            <a:pPr marL="0" indent="0">
              <a:buNone/>
            </a:pPr>
            <a:endParaRPr lang="en-US" sz="2000" dirty="0"/>
          </a:p>
          <a:p>
            <a:pPr marL="0" indent="0">
              <a:buNone/>
            </a:pPr>
            <a:r>
              <a:rPr lang="en-US" sz="2000" dirty="0"/>
              <a:t> </a:t>
            </a:r>
            <a:r>
              <a:rPr lang="en-US" sz="2000" b="1" dirty="0"/>
              <a:t>Fibrates</a:t>
            </a:r>
            <a:r>
              <a:rPr lang="en-US" sz="2000" dirty="0"/>
              <a:t> may also improve atherosclerotic CVD outcomes when triglyceride concentrations are ≥ 200 mg/dL and HDL-C concentrations are &lt;40 mg/dL.</a:t>
            </a:r>
          </a:p>
          <a:p>
            <a:pPr marL="0" indent="0">
              <a:buNone/>
            </a:pPr>
            <a:endParaRPr lang="en-US" sz="2000" dirty="0"/>
          </a:p>
          <a:p>
            <a:pPr marL="0" indent="0">
              <a:buNone/>
            </a:pPr>
            <a:r>
              <a:rPr lang="en-US" sz="2000" dirty="0"/>
              <a:t>Pioglitazone can be considered for optimization of glycemic control due to its concomitant benefits on lipid profile</a:t>
            </a:r>
          </a:p>
        </p:txBody>
      </p:sp>
    </p:spTree>
    <p:extLst>
      <p:ext uri="{BB962C8B-B14F-4D97-AF65-F5344CB8AC3E}">
        <p14:creationId xmlns:p14="http://schemas.microsoft.com/office/powerpoint/2010/main" val="19928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AEB2-8DFE-4B6F-7DEC-F60A2DCDDEA4}"/>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COMORBID CONDITIONS</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WITH NAFLD</a:t>
            </a:r>
            <a:endParaRPr lang="en-US" dirty="0"/>
          </a:p>
        </p:txBody>
      </p:sp>
      <p:sp>
        <p:nvSpPr>
          <p:cNvPr id="3" name="Content Placeholder 2">
            <a:extLst>
              <a:ext uri="{FF2B5EF4-FFF2-40B4-BE49-F238E27FC236}">
                <a16:creationId xmlns:a16="http://schemas.microsoft.com/office/drawing/2014/main" id="{5F2E9079-E0C7-F17A-2E36-1B7B3D73F1B4}"/>
              </a:ext>
            </a:extLst>
          </p:cNvPr>
          <p:cNvSpPr>
            <a:spLocks noGrp="1"/>
          </p:cNvSpPr>
          <p:nvPr>
            <p:ph idx="1"/>
          </p:nvPr>
        </p:nvSpPr>
        <p:spPr/>
        <p:txBody>
          <a:bodyPr>
            <a:normAutofit/>
          </a:bodyPr>
          <a:lstStyle/>
          <a:p>
            <a:r>
              <a:rPr lang="en-US" sz="2400" b="0" i="0" u="none" strike="noStrike" baseline="0" dirty="0">
                <a:solidFill>
                  <a:srgbClr val="FF0000"/>
                </a:solidFill>
                <a:latin typeface="AdvOTb99cb1f1.B"/>
              </a:rPr>
              <a:t>Obstructive sleep apnea (OSA)</a:t>
            </a:r>
          </a:p>
          <a:p>
            <a:pPr marL="0" indent="0">
              <a:buNone/>
            </a:pPr>
            <a:r>
              <a:rPr lang="en-US" dirty="0"/>
              <a:t>OSA is associated with NAFLD, and several studies suggest OSA is also associated with more advanced NAFLD/NASH histology</a:t>
            </a:r>
          </a:p>
          <a:p>
            <a:pPr marL="0" indent="0">
              <a:buNone/>
            </a:pPr>
            <a:r>
              <a:rPr lang="en-US" dirty="0"/>
              <a:t>Intermittent hypoxia, a critical consequence of OSA, has been linked to mitochondrial dysfunction, dysregulation of glucose and lipid metabolism worse insulin resistance, and increased hepatic DNL.</a:t>
            </a:r>
          </a:p>
          <a:p>
            <a:pPr marL="0" indent="0">
              <a:buNone/>
            </a:pPr>
            <a:r>
              <a:rPr lang="en-US" dirty="0"/>
              <a:t>patients with NAFLD who are overweight or obese should be screened for OSA, and polysomnography or other sleep studies should be considered for those at high risk.</a:t>
            </a:r>
          </a:p>
          <a:p>
            <a:pPr marL="0" indent="0">
              <a:buNone/>
            </a:pPr>
            <a:endParaRPr lang="en-US" dirty="0"/>
          </a:p>
        </p:txBody>
      </p:sp>
    </p:spTree>
    <p:extLst>
      <p:ext uri="{BB962C8B-B14F-4D97-AF65-F5344CB8AC3E}">
        <p14:creationId xmlns:p14="http://schemas.microsoft.com/office/powerpoint/2010/main" val="368298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195E-389B-C9D1-BD1A-A27592EEA677}"/>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COMORBID CONDITIONS</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WITH NAFLD</a:t>
            </a:r>
            <a:endParaRPr lang="en-US" dirty="0"/>
          </a:p>
        </p:txBody>
      </p:sp>
      <p:sp>
        <p:nvSpPr>
          <p:cNvPr id="3" name="Content Placeholder 2">
            <a:extLst>
              <a:ext uri="{FF2B5EF4-FFF2-40B4-BE49-F238E27FC236}">
                <a16:creationId xmlns:a16="http://schemas.microsoft.com/office/drawing/2014/main" id="{945C78B2-D2F2-215E-3158-ECBF6C99718B}"/>
              </a:ext>
            </a:extLst>
          </p:cNvPr>
          <p:cNvSpPr>
            <a:spLocks noGrp="1"/>
          </p:cNvSpPr>
          <p:nvPr>
            <p:ph idx="1"/>
          </p:nvPr>
        </p:nvSpPr>
        <p:spPr/>
        <p:txBody>
          <a:bodyPr>
            <a:normAutofit/>
          </a:bodyPr>
          <a:lstStyle/>
          <a:p>
            <a:r>
              <a:rPr lang="en-US" sz="2400" b="0" i="0" u="none" strike="noStrike" baseline="0" dirty="0">
                <a:solidFill>
                  <a:srgbClr val="005A00"/>
                </a:solidFill>
                <a:latin typeface="AdvOTb99cb1f1.B"/>
              </a:rPr>
              <a:t>CVD</a:t>
            </a:r>
          </a:p>
          <a:p>
            <a:pPr marL="0" indent="0">
              <a:buNone/>
            </a:pPr>
            <a:r>
              <a:rPr lang="en-US" dirty="0"/>
              <a:t>CVD is an important cause of death in patients with NAFLD</a:t>
            </a:r>
          </a:p>
          <a:p>
            <a:pPr marL="0" indent="0">
              <a:buNone/>
            </a:pPr>
            <a:r>
              <a:rPr lang="en-US" dirty="0"/>
              <a:t>A strong association exists between NAFLD and atherosclerotic heart disease, heart failure, and arrhythmias, particularly atrial fibrillation</a:t>
            </a:r>
          </a:p>
          <a:p>
            <a:pPr marL="0" indent="0">
              <a:buNone/>
            </a:pPr>
            <a:r>
              <a:rPr lang="en-US" dirty="0"/>
              <a:t>Aggressively treating comorbid conditions such as hypertension, dyslipidemia, and hyperglycemia and promoting smoking cessation is recommended to decrease CVD in those at risk</a:t>
            </a:r>
          </a:p>
          <a:p>
            <a:pPr marL="0" indent="0">
              <a:buNone/>
            </a:pPr>
            <a:endParaRPr lang="en-US" dirty="0"/>
          </a:p>
        </p:txBody>
      </p:sp>
    </p:spTree>
    <p:extLst>
      <p:ext uri="{BB962C8B-B14F-4D97-AF65-F5344CB8AC3E}">
        <p14:creationId xmlns:p14="http://schemas.microsoft.com/office/powerpoint/2010/main" val="371967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8A02-EC64-D2D2-699F-520EDE634CA2}"/>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COMORBID CONDITIONS</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WITH NAFLD</a:t>
            </a:r>
            <a:endParaRPr lang="en-US" dirty="0"/>
          </a:p>
        </p:txBody>
      </p:sp>
      <p:sp>
        <p:nvSpPr>
          <p:cNvPr id="3" name="Content Placeholder 2">
            <a:extLst>
              <a:ext uri="{FF2B5EF4-FFF2-40B4-BE49-F238E27FC236}">
                <a16:creationId xmlns:a16="http://schemas.microsoft.com/office/drawing/2014/main" id="{35784C2E-8BE6-2847-9C0C-584862663712}"/>
              </a:ext>
            </a:extLst>
          </p:cNvPr>
          <p:cNvSpPr>
            <a:spLocks noGrp="1"/>
          </p:cNvSpPr>
          <p:nvPr>
            <p:ph idx="1"/>
          </p:nvPr>
        </p:nvSpPr>
        <p:spPr/>
        <p:txBody>
          <a:bodyPr>
            <a:normAutofit/>
          </a:bodyPr>
          <a:lstStyle/>
          <a:p>
            <a:r>
              <a:rPr lang="en-US" sz="2400" b="0" i="0" u="none" strike="noStrike" baseline="0" dirty="0">
                <a:solidFill>
                  <a:srgbClr val="005A00"/>
                </a:solidFill>
                <a:latin typeface="AdvOTb99cb1f1.B"/>
              </a:rPr>
              <a:t>Chronic kidney disease (CKD)</a:t>
            </a:r>
          </a:p>
          <a:p>
            <a:pPr marL="0" indent="0">
              <a:buNone/>
            </a:pPr>
            <a:r>
              <a:rPr lang="en-US" dirty="0"/>
              <a:t>A meta-analysis of 20 cross-sectional studies found that NAFLD was associated with a 2-fold increased prevalence of CKD.</a:t>
            </a:r>
          </a:p>
          <a:p>
            <a:pPr marL="0" indent="0">
              <a:buNone/>
            </a:pPr>
            <a:r>
              <a:rPr lang="en-US" dirty="0"/>
              <a:t>NAFLD overall, and NASH specifically, are also associated with microvascular diabetic complications, especially CKD</a:t>
            </a:r>
          </a:p>
        </p:txBody>
      </p:sp>
    </p:spTree>
    <p:extLst>
      <p:ext uri="{BB962C8B-B14F-4D97-AF65-F5344CB8AC3E}">
        <p14:creationId xmlns:p14="http://schemas.microsoft.com/office/powerpoint/2010/main" val="190471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75662-AC0B-649F-302F-9514A6A09C61}"/>
              </a:ext>
            </a:extLst>
          </p:cNvPr>
          <p:cNvPicPr>
            <a:picLocks noChangeAspect="1"/>
          </p:cNvPicPr>
          <p:nvPr/>
        </p:nvPicPr>
        <p:blipFill rotWithShape="1">
          <a:blip r:embed="rId2"/>
          <a:srcRect l="9428" t="19810" r="54357" b="4889"/>
          <a:stretch/>
        </p:blipFill>
        <p:spPr>
          <a:xfrm>
            <a:off x="304800" y="0"/>
            <a:ext cx="5981249" cy="6858000"/>
          </a:xfrm>
          <a:prstGeom prst="rect">
            <a:avLst/>
          </a:prstGeom>
        </p:spPr>
      </p:pic>
      <p:pic>
        <p:nvPicPr>
          <p:cNvPr id="6" name="Picture 5">
            <a:extLst>
              <a:ext uri="{FF2B5EF4-FFF2-40B4-BE49-F238E27FC236}">
                <a16:creationId xmlns:a16="http://schemas.microsoft.com/office/drawing/2014/main" id="{039A5618-AE81-ABB2-E090-97D0119B1941}"/>
              </a:ext>
            </a:extLst>
          </p:cNvPr>
          <p:cNvPicPr>
            <a:picLocks noChangeAspect="1"/>
          </p:cNvPicPr>
          <p:nvPr/>
        </p:nvPicPr>
        <p:blipFill rotWithShape="1">
          <a:blip r:embed="rId3"/>
          <a:srcRect l="50000" t="16381" r="11429" b="44254"/>
          <a:stretch/>
        </p:blipFill>
        <p:spPr>
          <a:xfrm>
            <a:off x="6381979" y="1393372"/>
            <a:ext cx="5810021" cy="3335382"/>
          </a:xfrm>
          <a:prstGeom prst="rect">
            <a:avLst/>
          </a:prstGeom>
        </p:spPr>
      </p:pic>
    </p:spTree>
    <p:extLst>
      <p:ext uri="{BB962C8B-B14F-4D97-AF65-F5344CB8AC3E}">
        <p14:creationId xmlns:p14="http://schemas.microsoft.com/office/powerpoint/2010/main" val="341336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99C81-6F30-CCA9-C9B7-5EAC022B4873}"/>
              </a:ext>
            </a:extLst>
          </p:cNvPr>
          <p:cNvPicPr>
            <a:picLocks noChangeAspect="1"/>
          </p:cNvPicPr>
          <p:nvPr/>
        </p:nvPicPr>
        <p:blipFill rotWithShape="1">
          <a:blip r:embed="rId2"/>
          <a:srcRect l="6692" t="42868" r="5731" b="18959"/>
          <a:stretch/>
        </p:blipFill>
        <p:spPr>
          <a:xfrm>
            <a:off x="184466" y="2152357"/>
            <a:ext cx="11940299" cy="3559126"/>
          </a:xfrm>
          <a:prstGeom prst="rect">
            <a:avLst/>
          </a:prstGeom>
        </p:spPr>
      </p:pic>
    </p:spTree>
    <p:extLst>
      <p:ext uri="{BB962C8B-B14F-4D97-AF65-F5344CB8AC3E}">
        <p14:creationId xmlns:p14="http://schemas.microsoft.com/office/powerpoint/2010/main" val="427216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CEE2-2816-4311-3900-ABF39C1A9246}"/>
              </a:ext>
            </a:extLst>
          </p:cNvPr>
          <p:cNvSpPr>
            <a:spLocks noGrp="1"/>
          </p:cNvSpPr>
          <p:nvPr>
            <p:ph type="title"/>
          </p:nvPr>
        </p:nvSpPr>
        <p:spPr>
          <a:xfrm>
            <a:off x="1751316" y="0"/>
            <a:ext cx="8911687" cy="1280890"/>
          </a:xfrm>
        </p:spPr>
        <p:txBody>
          <a:bodyPr/>
          <a:lstStyle/>
          <a:p>
            <a:r>
              <a:rPr lang="en-US" sz="3600" b="0" i="0" u="none" strike="noStrike" baseline="0" dirty="0">
                <a:solidFill>
                  <a:srgbClr val="005A00"/>
                </a:solidFill>
                <a:latin typeface="AdvOTb99cb1f1.B"/>
              </a:rPr>
              <a:t>INITIAL EVALUATION OF A PATIENT</a:t>
            </a:r>
            <a:br>
              <a:rPr lang="en-US" sz="3600" b="0" i="0" u="none" strike="noStrike" baseline="0" dirty="0">
                <a:solidFill>
                  <a:srgbClr val="005A00"/>
                </a:solidFill>
                <a:latin typeface="AdvOTb99cb1f1.B"/>
              </a:rPr>
            </a:br>
            <a:r>
              <a:rPr lang="en-US" sz="3600" b="0" i="0" u="none" strike="noStrike" baseline="0" dirty="0">
                <a:solidFill>
                  <a:srgbClr val="005A00"/>
                </a:solidFill>
                <a:latin typeface="AdvOTb99cb1f1.B"/>
              </a:rPr>
              <a:t>WITH NAFLD</a:t>
            </a:r>
            <a:endParaRPr lang="en-US" dirty="0"/>
          </a:p>
        </p:txBody>
      </p:sp>
      <p:sp>
        <p:nvSpPr>
          <p:cNvPr id="3" name="Content Placeholder 2">
            <a:extLst>
              <a:ext uri="{FF2B5EF4-FFF2-40B4-BE49-F238E27FC236}">
                <a16:creationId xmlns:a16="http://schemas.microsoft.com/office/drawing/2014/main" id="{79F57A51-574D-3299-598D-38B34A1A4C48}"/>
              </a:ext>
            </a:extLst>
          </p:cNvPr>
          <p:cNvSpPr>
            <a:spLocks noGrp="1"/>
          </p:cNvSpPr>
          <p:nvPr>
            <p:ph idx="1"/>
          </p:nvPr>
        </p:nvSpPr>
        <p:spPr>
          <a:xfrm>
            <a:off x="1528997" y="1588957"/>
            <a:ext cx="10148341" cy="5411449"/>
          </a:xfrm>
        </p:spPr>
        <p:txBody>
          <a:bodyPr>
            <a:normAutofit/>
          </a:bodyPr>
          <a:lstStyle/>
          <a:p>
            <a:pPr marL="0" indent="0">
              <a:buNone/>
            </a:pPr>
            <a:r>
              <a:rPr lang="en-US" dirty="0"/>
              <a:t>Initial evaluation of such patients should include </a:t>
            </a:r>
            <a:r>
              <a:rPr lang="en-US" b="1" dirty="0"/>
              <a:t>screening </a:t>
            </a:r>
            <a:r>
              <a:rPr lang="en-US" dirty="0"/>
              <a:t>for </a:t>
            </a:r>
            <a:r>
              <a:rPr lang="en-US" u="sng" dirty="0"/>
              <a:t>metabolic comorbidities</a:t>
            </a:r>
            <a:r>
              <a:rPr lang="en-US" dirty="0"/>
              <a:t>,</a:t>
            </a:r>
          </a:p>
          <a:p>
            <a:pPr marL="0" indent="0">
              <a:buNone/>
            </a:pPr>
            <a:r>
              <a:rPr lang="en-US" dirty="0"/>
              <a:t> assessment of </a:t>
            </a:r>
            <a:r>
              <a:rPr lang="en-US" u="sng" dirty="0"/>
              <a:t>alcohol intake</a:t>
            </a:r>
            <a:r>
              <a:rPr lang="en-US" dirty="0"/>
              <a:t>, and exclusion of </a:t>
            </a:r>
            <a:r>
              <a:rPr lang="en-US" u="sng" dirty="0"/>
              <a:t>other causes </a:t>
            </a:r>
            <a:r>
              <a:rPr lang="en-US" dirty="0"/>
              <a:t>of liver disease as well as</a:t>
            </a:r>
          </a:p>
          <a:p>
            <a:pPr marL="0" indent="0">
              <a:buNone/>
            </a:pPr>
            <a:r>
              <a:rPr lang="en-US" dirty="0"/>
              <a:t> </a:t>
            </a:r>
            <a:r>
              <a:rPr lang="en-US" b="1" dirty="0"/>
              <a:t>physical examination </a:t>
            </a:r>
            <a:r>
              <a:rPr lang="en-US" dirty="0"/>
              <a:t>to identify signs of insulin resistance and advanced liver disease</a:t>
            </a:r>
          </a:p>
          <a:p>
            <a:pPr marL="0" indent="0">
              <a:buNone/>
            </a:pPr>
            <a:endParaRPr lang="en-US" dirty="0"/>
          </a:p>
          <a:p>
            <a:pPr marL="0" indent="0">
              <a:buNone/>
            </a:pPr>
            <a:endParaRPr lang="en-US" dirty="0"/>
          </a:p>
          <a:p>
            <a:pPr marL="0" indent="0">
              <a:buNone/>
            </a:pPr>
            <a:r>
              <a:rPr lang="en-US" dirty="0"/>
              <a:t>It is important to note that normal values provided by most laboratories are higher than what should be considered normal in NAFLD, in which a true normal alanine aminotransferase (</a:t>
            </a:r>
            <a:r>
              <a:rPr lang="en-US" b="1" dirty="0"/>
              <a:t>ALT) ranges from 29 to 33 </a:t>
            </a:r>
            <a:r>
              <a:rPr lang="en-US" dirty="0"/>
              <a:t>U/L in men and from </a:t>
            </a:r>
            <a:r>
              <a:rPr lang="en-US" b="1" dirty="0"/>
              <a:t>19 to 25 U/L in women</a:t>
            </a:r>
          </a:p>
          <a:p>
            <a:pPr marL="0" indent="0">
              <a:buNone/>
            </a:pPr>
            <a:endParaRPr lang="en-US" b="1" dirty="0"/>
          </a:p>
          <a:p>
            <a:pPr marL="0" indent="0">
              <a:buNone/>
            </a:pPr>
            <a:r>
              <a:rPr lang="en-US" dirty="0"/>
              <a:t>When the clinical profile is </a:t>
            </a:r>
            <a:r>
              <a:rPr lang="en-US" b="1" dirty="0"/>
              <a:t>atypical</a:t>
            </a:r>
            <a:r>
              <a:rPr lang="en-US" dirty="0"/>
              <a:t> (</a:t>
            </a:r>
            <a:r>
              <a:rPr lang="en-US" dirty="0" err="1"/>
              <a:t>eg</a:t>
            </a:r>
            <a:r>
              <a:rPr lang="en-US" dirty="0"/>
              <a:t>, not associated with metabolic comorbidities) or accompanied by additional signs or symptoms suggesting additional/alternate etiologies, </a:t>
            </a:r>
            <a:r>
              <a:rPr lang="en-US" u="sng" dirty="0"/>
              <a:t>less common causes </a:t>
            </a:r>
            <a:r>
              <a:rPr lang="en-US" dirty="0"/>
              <a:t>of steatosis or steatohepatitis should be excluded</a:t>
            </a:r>
          </a:p>
        </p:txBody>
      </p:sp>
    </p:spTree>
    <p:extLst>
      <p:ext uri="{BB962C8B-B14F-4D97-AF65-F5344CB8AC3E}">
        <p14:creationId xmlns:p14="http://schemas.microsoft.com/office/powerpoint/2010/main" val="1931186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C707D-2BD2-7B01-8125-55AE92E8ED0F}"/>
              </a:ext>
            </a:extLst>
          </p:cNvPr>
          <p:cNvPicPr>
            <a:picLocks noChangeAspect="1"/>
          </p:cNvPicPr>
          <p:nvPr/>
        </p:nvPicPr>
        <p:blipFill rotWithShape="1">
          <a:blip r:embed="rId2"/>
          <a:srcRect l="6214" t="22730" r="11286" b="11238"/>
          <a:stretch/>
        </p:blipFill>
        <p:spPr>
          <a:xfrm>
            <a:off x="65733" y="896982"/>
            <a:ext cx="11934679" cy="5373189"/>
          </a:xfrm>
          <a:prstGeom prst="rect">
            <a:avLst/>
          </a:prstGeom>
        </p:spPr>
      </p:pic>
    </p:spTree>
    <p:extLst>
      <p:ext uri="{BB962C8B-B14F-4D97-AF65-F5344CB8AC3E}">
        <p14:creationId xmlns:p14="http://schemas.microsoft.com/office/powerpoint/2010/main" val="45489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0E74-F163-77BB-DC55-75B24E4E284D}"/>
              </a:ext>
            </a:extLst>
          </p:cNvPr>
          <p:cNvSpPr>
            <a:spLocks noGrp="1"/>
          </p:cNvSpPr>
          <p:nvPr>
            <p:ph type="title"/>
          </p:nvPr>
        </p:nvSpPr>
        <p:spPr>
          <a:xfrm>
            <a:off x="2592924" y="624110"/>
            <a:ext cx="8641133" cy="804096"/>
          </a:xfrm>
        </p:spPr>
        <p:txBody>
          <a:bodyPr/>
          <a:lstStyle/>
          <a:p>
            <a:r>
              <a:rPr lang="en-US" sz="1800" b="0" i="0" u="none" strike="noStrike" baseline="0" dirty="0">
                <a:latin typeface="AdvOTb214af43"/>
              </a:rPr>
              <a:t>Several drugs can also lead to hepatic steatosis or steatohepatitis or exacerbate disease</a:t>
            </a:r>
            <a:br>
              <a:rPr lang="en-US" sz="1800" b="0" i="0" u="none" strike="noStrike" baseline="0" dirty="0">
                <a:latin typeface="AdvOTb214af43"/>
              </a:rPr>
            </a:br>
            <a:r>
              <a:rPr lang="en-US" sz="1800" b="0" i="0" u="none" strike="noStrike" baseline="0" dirty="0">
                <a:latin typeface="AdvOTb214af43"/>
              </a:rPr>
              <a:t>in those with underlying NAFLD and should be identified during initial evaluation</a:t>
            </a:r>
            <a:endParaRPr lang="en-US" dirty="0"/>
          </a:p>
        </p:txBody>
      </p:sp>
      <p:pic>
        <p:nvPicPr>
          <p:cNvPr id="6" name="Picture 5">
            <a:extLst>
              <a:ext uri="{FF2B5EF4-FFF2-40B4-BE49-F238E27FC236}">
                <a16:creationId xmlns:a16="http://schemas.microsoft.com/office/drawing/2014/main" id="{6E96EF3E-3EE5-4A67-6D84-2F75DCCDC8AF}"/>
              </a:ext>
            </a:extLst>
          </p:cNvPr>
          <p:cNvPicPr>
            <a:picLocks noChangeAspect="1"/>
          </p:cNvPicPr>
          <p:nvPr/>
        </p:nvPicPr>
        <p:blipFill rotWithShape="1">
          <a:blip r:embed="rId2"/>
          <a:srcRect l="7357" t="30603" r="21767" b="11619"/>
          <a:stretch/>
        </p:blipFill>
        <p:spPr>
          <a:xfrm>
            <a:off x="1044784" y="1428206"/>
            <a:ext cx="11053053" cy="5068388"/>
          </a:xfrm>
          <a:prstGeom prst="rect">
            <a:avLst/>
          </a:prstGeom>
        </p:spPr>
      </p:pic>
    </p:spTree>
    <p:extLst>
      <p:ext uri="{BB962C8B-B14F-4D97-AF65-F5344CB8AC3E}">
        <p14:creationId xmlns:p14="http://schemas.microsoft.com/office/powerpoint/2010/main" val="368857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ADA0-E7AB-BD72-9B76-0B7BC81803BD}"/>
              </a:ext>
            </a:extLst>
          </p:cNvPr>
          <p:cNvSpPr>
            <a:spLocks noGrp="1"/>
          </p:cNvSpPr>
          <p:nvPr>
            <p:ph type="title"/>
          </p:nvPr>
        </p:nvSpPr>
        <p:spPr>
          <a:xfrm>
            <a:off x="2473004" y="0"/>
            <a:ext cx="8911687" cy="1280890"/>
          </a:xfrm>
        </p:spPr>
        <p:txBody>
          <a:bodyPr/>
          <a:lstStyle/>
          <a:p>
            <a:r>
              <a:rPr lang="en-US" dirty="0"/>
              <a:t>Agenda</a:t>
            </a:r>
          </a:p>
        </p:txBody>
      </p:sp>
      <p:sp>
        <p:nvSpPr>
          <p:cNvPr id="3" name="Content Placeholder 2">
            <a:extLst>
              <a:ext uri="{FF2B5EF4-FFF2-40B4-BE49-F238E27FC236}">
                <a16:creationId xmlns:a16="http://schemas.microsoft.com/office/drawing/2014/main" id="{2EA05B83-C22A-8066-9F90-155CC4F4FCA5}"/>
              </a:ext>
            </a:extLst>
          </p:cNvPr>
          <p:cNvSpPr>
            <a:spLocks noGrp="1"/>
          </p:cNvSpPr>
          <p:nvPr>
            <p:ph idx="1"/>
          </p:nvPr>
        </p:nvSpPr>
        <p:spPr>
          <a:xfrm>
            <a:off x="2158209" y="1169233"/>
            <a:ext cx="8911688" cy="5221674"/>
          </a:xfrm>
        </p:spPr>
        <p:txBody>
          <a:bodyPr>
            <a:normAutofit fontScale="77500" lnSpcReduction="20000"/>
          </a:bodyPr>
          <a:lstStyle/>
          <a:p>
            <a:r>
              <a:rPr lang="en-US" sz="2200" dirty="0"/>
              <a:t>DEFINITIONS</a:t>
            </a:r>
            <a:endParaRPr lang="fa-IR" sz="2200" dirty="0"/>
          </a:p>
          <a:p>
            <a:endParaRPr lang="fa-IR" sz="2200" dirty="0"/>
          </a:p>
          <a:p>
            <a:r>
              <a:rPr lang="en-US" sz="2200" dirty="0"/>
              <a:t>UPDATE ON EPIDEMIOLOGY</a:t>
            </a:r>
            <a:r>
              <a:rPr lang="fa-IR" sz="2200" dirty="0"/>
              <a:t> </a:t>
            </a:r>
            <a:r>
              <a:rPr lang="en-US" sz="2200" dirty="0"/>
              <a:t>AND NATURAL HISTORY</a:t>
            </a:r>
            <a:endParaRPr lang="fa-IR" sz="2200" dirty="0"/>
          </a:p>
          <a:p>
            <a:endParaRPr lang="fa-IR" sz="2200" dirty="0"/>
          </a:p>
          <a:p>
            <a:r>
              <a:rPr lang="en-US" sz="2200" dirty="0"/>
              <a:t>MOLECULAR AND CELLULAR</a:t>
            </a:r>
            <a:r>
              <a:rPr lang="fa-IR" sz="2200" dirty="0"/>
              <a:t> </a:t>
            </a:r>
            <a:r>
              <a:rPr lang="en-US" sz="2200" dirty="0"/>
              <a:t>PATHOGENESIS</a:t>
            </a:r>
            <a:endParaRPr lang="fa-IR" sz="2200" dirty="0"/>
          </a:p>
          <a:p>
            <a:endParaRPr lang="fa-IR" sz="2200" dirty="0"/>
          </a:p>
          <a:p>
            <a:r>
              <a:rPr lang="en-US" sz="2200" dirty="0"/>
              <a:t>COMORBID CONDITIONS</a:t>
            </a:r>
            <a:r>
              <a:rPr lang="fa-IR" sz="2200" dirty="0"/>
              <a:t> </a:t>
            </a:r>
            <a:r>
              <a:rPr lang="en-US" sz="2200" dirty="0"/>
              <a:t>ASSOCIATED WITH NAFLD</a:t>
            </a:r>
            <a:endParaRPr lang="fa-IR" sz="2200" dirty="0"/>
          </a:p>
          <a:p>
            <a:endParaRPr lang="fa-IR" sz="2200" dirty="0"/>
          </a:p>
          <a:p>
            <a:r>
              <a:rPr lang="en-US" sz="2200" dirty="0"/>
              <a:t>INITIAL EVALUATION OF A PATIENT</a:t>
            </a:r>
            <a:r>
              <a:rPr lang="fa-IR" sz="2200" dirty="0"/>
              <a:t> </a:t>
            </a:r>
            <a:r>
              <a:rPr lang="en-US" sz="2200" dirty="0"/>
              <a:t>WITH NAFLD</a:t>
            </a:r>
            <a:endParaRPr lang="fa-IR" sz="2200" dirty="0"/>
          </a:p>
          <a:p>
            <a:endParaRPr lang="fa-IR" sz="2200" dirty="0"/>
          </a:p>
          <a:p>
            <a:r>
              <a:rPr lang="en-US" sz="2200" dirty="0"/>
              <a:t>ASSOCIATED ENDOCRINE</a:t>
            </a:r>
            <a:r>
              <a:rPr lang="fa-IR" sz="2200" dirty="0"/>
              <a:t> </a:t>
            </a:r>
            <a:r>
              <a:rPr lang="en-US" sz="2200" dirty="0"/>
              <a:t>DISORDERS</a:t>
            </a:r>
            <a:endParaRPr lang="fa-IR" sz="2200" dirty="0"/>
          </a:p>
          <a:p>
            <a:endParaRPr lang="fa-IR" sz="2200" dirty="0"/>
          </a:p>
          <a:p>
            <a:r>
              <a:rPr lang="en-US" sz="2200" dirty="0"/>
              <a:t>WHICH PATIENTS SHOULD BE</a:t>
            </a:r>
            <a:r>
              <a:rPr lang="fa-IR" sz="2200" dirty="0"/>
              <a:t> </a:t>
            </a:r>
            <a:r>
              <a:rPr lang="en-US" sz="2200" dirty="0"/>
              <a:t>SCREENED</a:t>
            </a:r>
            <a:endParaRPr lang="fa-IR" sz="2200" dirty="0"/>
          </a:p>
          <a:p>
            <a:endParaRPr lang="fa-IR" sz="2200" dirty="0"/>
          </a:p>
          <a:p>
            <a:r>
              <a:rPr lang="en-US" sz="2200" dirty="0"/>
              <a:t>TREATMENT</a:t>
            </a:r>
            <a:endParaRPr lang="fa-IR" sz="2200" dirty="0"/>
          </a:p>
          <a:p>
            <a:endParaRPr lang="en-US" dirty="0"/>
          </a:p>
        </p:txBody>
      </p:sp>
    </p:spTree>
    <p:extLst>
      <p:ext uri="{BB962C8B-B14F-4D97-AF65-F5344CB8AC3E}">
        <p14:creationId xmlns:p14="http://schemas.microsoft.com/office/powerpoint/2010/main" val="108782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C46E-610A-5B27-4881-FDBBD9155661}"/>
              </a:ext>
            </a:extLst>
          </p:cNvPr>
          <p:cNvSpPr>
            <a:spLocks noGrp="1"/>
          </p:cNvSpPr>
          <p:nvPr>
            <p:ph type="title"/>
          </p:nvPr>
        </p:nvSpPr>
        <p:spPr>
          <a:xfrm>
            <a:off x="1983547" y="13338"/>
            <a:ext cx="8454682" cy="844791"/>
          </a:xfrm>
        </p:spPr>
        <p:txBody>
          <a:bodyPr/>
          <a:lstStyle/>
          <a:p>
            <a:r>
              <a:rPr lang="en-US" sz="3600" b="0" i="0" u="none" strike="noStrike" baseline="0" dirty="0">
                <a:solidFill>
                  <a:srgbClr val="005A00"/>
                </a:solidFill>
                <a:latin typeface="AdvOTb99cb1f1.B"/>
              </a:rPr>
              <a:t>Role of alcohol consumption</a:t>
            </a:r>
            <a:endParaRPr lang="en-US" dirty="0"/>
          </a:p>
        </p:txBody>
      </p:sp>
      <p:sp>
        <p:nvSpPr>
          <p:cNvPr id="3" name="Content Placeholder 2">
            <a:extLst>
              <a:ext uri="{FF2B5EF4-FFF2-40B4-BE49-F238E27FC236}">
                <a16:creationId xmlns:a16="http://schemas.microsoft.com/office/drawing/2014/main" id="{2D602272-B4FD-1DEE-FB88-859533056878}"/>
              </a:ext>
            </a:extLst>
          </p:cNvPr>
          <p:cNvSpPr>
            <a:spLocks noGrp="1"/>
          </p:cNvSpPr>
          <p:nvPr>
            <p:ph idx="1"/>
          </p:nvPr>
        </p:nvSpPr>
        <p:spPr>
          <a:xfrm>
            <a:off x="1983546" y="1294228"/>
            <a:ext cx="9200270" cy="5563772"/>
          </a:xfrm>
        </p:spPr>
        <p:txBody>
          <a:bodyPr>
            <a:noAutofit/>
          </a:bodyPr>
          <a:lstStyle/>
          <a:p>
            <a:pPr marL="0" indent="0">
              <a:buNone/>
            </a:pPr>
            <a:r>
              <a:rPr lang="en-US" sz="2000" dirty="0"/>
              <a:t>Alcohol use can be an important contributor to fatty liver</a:t>
            </a:r>
            <a:r>
              <a:rPr lang="fa-IR" sz="2000" dirty="0"/>
              <a:t> </a:t>
            </a:r>
            <a:r>
              <a:rPr lang="en-US" sz="2000" dirty="0"/>
              <a:t>disease progression and should be quantified in all</a:t>
            </a:r>
            <a:r>
              <a:rPr lang="fa-IR" sz="2000" dirty="0"/>
              <a:t> </a:t>
            </a:r>
            <a:r>
              <a:rPr lang="en-US" sz="2000" dirty="0"/>
              <a:t>patients.</a:t>
            </a:r>
          </a:p>
          <a:p>
            <a:pPr marL="0" indent="0">
              <a:buNone/>
            </a:pPr>
            <a:endParaRPr lang="fa-IR" sz="2000" dirty="0"/>
          </a:p>
          <a:p>
            <a:pPr marL="0" indent="0">
              <a:buNone/>
            </a:pPr>
            <a:r>
              <a:rPr lang="en-US" sz="2000" dirty="0"/>
              <a:t>Alcohol intake can be broadly classified as</a:t>
            </a:r>
            <a:r>
              <a:rPr lang="fa-IR" sz="2000" dirty="0"/>
              <a:t> </a:t>
            </a:r>
            <a:r>
              <a:rPr lang="en-US" sz="2000" dirty="0"/>
              <a:t>mild moderate and or heavy</a:t>
            </a:r>
            <a:endParaRPr lang="fa-IR" sz="2000" dirty="0"/>
          </a:p>
          <a:p>
            <a:pPr marL="0" indent="0">
              <a:buNone/>
            </a:pPr>
            <a:r>
              <a:rPr lang="en-US" sz="2000" dirty="0"/>
              <a:t>Moderate alcohol use increases the probability of advanced fibrosis particularly in patients with obesity or T2DM, indicating synergistic effects</a:t>
            </a:r>
          </a:p>
          <a:p>
            <a:pPr marL="0" indent="0">
              <a:buNone/>
            </a:pPr>
            <a:endParaRPr lang="en-US" sz="2000" dirty="0"/>
          </a:p>
          <a:p>
            <a:pPr marL="0" indent="0">
              <a:buNone/>
            </a:pPr>
            <a:r>
              <a:rPr lang="en-US" sz="2000" dirty="0"/>
              <a:t>Heavy alcohol consumption accelerates liver injury and fibrosis progression and should be avoided in patients with NAFLD/NASH.</a:t>
            </a:r>
          </a:p>
          <a:p>
            <a:pPr marL="0" indent="0">
              <a:buNone/>
            </a:pPr>
            <a:endParaRPr lang="en-US" sz="2000" dirty="0"/>
          </a:p>
          <a:p>
            <a:pPr marL="0" indent="0">
              <a:buNone/>
            </a:pPr>
            <a:r>
              <a:rPr lang="en-US" sz="2000" dirty="0"/>
              <a:t>In addition, daily alcohol may increase the risk for extrahepatic malignancies and HCC.</a:t>
            </a:r>
          </a:p>
        </p:txBody>
      </p:sp>
    </p:spTree>
    <p:extLst>
      <p:ext uri="{BB962C8B-B14F-4D97-AF65-F5344CB8AC3E}">
        <p14:creationId xmlns:p14="http://schemas.microsoft.com/office/powerpoint/2010/main" val="130837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09AFFD-7A2A-20D7-8139-CE33ED696AB9}"/>
              </a:ext>
            </a:extLst>
          </p:cNvPr>
          <p:cNvPicPr>
            <a:picLocks noChangeAspect="1"/>
          </p:cNvPicPr>
          <p:nvPr/>
        </p:nvPicPr>
        <p:blipFill rotWithShape="1">
          <a:blip r:embed="rId2"/>
          <a:srcRect l="49429" t="20826" r="11785" b="14032"/>
          <a:stretch/>
        </p:blipFill>
        <p:spPr>
          <a:xfrm>
            <a:off x="3239588" y="12777"/>
            <a:ext cx="7245532" cy="6845223"/>
          </a:xfrm>
          <a:prstGeom prst="rect">
            <a:avLst/>
          </a:prstGeom>
        </p:spPr>
      </p:pic>
    </p:spTree>
    <p:extLst>
      <p:ext uri="{BB962C8B-B14F-4D97-AF65-F5344CB8AC3E}">
        <p14:creationId xmlns:p14="http://schemas.microsoft.com/office/powerpoint/2010/main" val="3864593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1BE1-B58B-149A-D478-FEB3EB3F04D4}"/>
              </a:ext>
            </a:extLst>
          </p:cNvPr>
          <p:cNvSpPr>
            <a:spLocks noGrp="1"/>
          </p:cNvSpPr>
          <p:nvPr>
            <p:ph type="title"/>
          </p:nvPr>
        </p:nvSpPr>
        <p:spPr>
          <a:xfrm>
            <a:off x="2152357" y="0"/>
            <a:ext cx="8911687" cy="1280890"/>
          </a:xfrm>
        </p:spPr>
        <p:txBody>
          <a:bodyPr/>
          <a:lstStyle/>
          <a:p>
            <a:r>
              <a:rPr lang="en-US" sz="3600" b="0" i="0" u="none" strike="noStrike" baseline="0" dirty="0">
                <a:solidFill>
                  <a:srgbClr val="005A00"/>
                </a:solidFill>
                <a:latin typeface="AdvOTb99cb1f1.B"/>
              </a:rPr>
              <a:t>ASSOCIATED ENDOCRINE</a:t>
            </a:r>
            <a:br>
              <a:rPr lang="en-US" sz="3600" b="0" i="0" u="none" strike="noStrike" baseline="0" dirty="0">
                <a:solidFill>
                  <a:srgbClr val="005A00"/>
                </a:solidFill>
                <a:latin typeface="AdvOTb99cb1f1.B"/>
              </a:rPr>
            </a:br>
            <a:r>
              <a:rPr lang="en-US" sz="3600" b="0" i="0" u="none" strike="noStrike" baseline="0" dirty="0">
                <a:solidFill>
                  <a:srgbClr val="005A00"/>
                </a:solidFill>
                <a:latin typeface="AdvOTb99cb1f1.B"/>
              </a:rPr>
              <a:t>DISORDERS</a:t>
            </a:r>
            <a:endParaRPr lang="en-US" dirty="0"/>
          </a:p>
        </p:txBody>
      </p:sp>
      <p:sp>
        <p:nvSpPr>
          <p:cNvPr id="3" name="Content Placeholder 2">
            <a:extLst>
              <a:ext uri="{FF2B5EF4-FFF2-40B4-BE49-F238E27FC236}">
                <a16:creationId xmlns:a16="http://schemas.microsoft.com/office/drawing/2014/main" id="{6983D0C2-1676-49D3-A916-5B27CDF0978E}"/>
              </a:ext>
            </a:extLst>
          </p:cNvPr>
          <p:cNvSpPr>
            <a:spLocks noGrp="1"/>
          </p:cNvSpPr>
          <p:nvPr>
            <p:ph idx="1"/>
          </p:nvPr>
        </p:nvSpPr>
        <p:spPr>
          <a:xfrm>
            <a:off x="2152357" y="1280890"/>
            <a:ext cx="9355015" cy="5316858"/>
          </a:xfrm>
        </p:spPr>
        <p:txBody>
          <a:bodyPr>
            <a:normAutofit/>
          </a:bodyPr>
          <a:lstStyle/>
          <a:p>
            <a:pPr marL="0" indent="0">
              <a:buNone/>
            </a:pPr>
            <a:r>
              <a:rPr lang="en-US" sz="2400" dirty="0"/>
              <a:t>higher rates of NAFLD have been reported in patients with hypothyroidism, hypogonadism, growth hormone (GH) deficiency, and polycystic ovarian syndrome (PCOS).</a:t>
            </a:r>
          </a:p>
          <a:p>
            <a:pPr marL="0" indent="0">
              <a:buNone/>
            </a:pPr>
            <a:endParaRPr lang="en-US" sz="2400" dirty="0"/>
          </a:p>
          <a:p>
            <a:pPr marL="0" indent="0">
              <a:buNone/>
            </a:pPr>
            <a:r>
              <a:rPr lang="en-US" sz="2400" b="0" i="0" u="none" strike="noStrike" baseline="0" dirty="0">
                <a:solidFill>
                  <a:srgbClr val="005A00"/>
                </a:solidFill>
                <a:latin typeface="AdvOTb99cb1f1.B"/>
              </a:rPr>
              <a:t>Hypothyroidism</a:t>
            </a:r>
          </a:p>
          <a:p>
            <a:pPr marL="0" indent="0">
              <a:buNone/>
            </a:pPr>
            <a:r>
              <a:rPr lang="en-US" sz="2400" dirty="0">
                <a:solidFill>
                  <a:schemeClr val="tx1"/>
                </a:solidFill>
                <a:latin typeface="AdvOTb99cb1f1.B"/>
              </a:rPr>
              <a:t>No significant association between NAFLD and hypothyroidism (subclinical or overt) was observed in a large meta-analysis; however, a cohort study of nearly 9500 patients followed for a mean of 10 years found hypothyroidism was associated with a </a:t>
            </a:r>
            <a:r>
              <a:rPr lang="en-US" sz="2400" b="1" dirty="0">
                <a:solidFill>
                  <a:schemeClr val="tx1"/>
                </a:solidFill>
                <a:latin typeface="AdvOTb99cb1f1.B"/>
              </a:rPr>
              <a:t>24% </a:t>
            </a:r>
            <a:r>
              <a:rPr lang="en-US" sz="2400" dirty="0">
                <a:solidFill>
                  <a:schemeClr val="tx1"/>
                </a:solidFill>
                <a:latin typeface="AdvOTb99cb1f1.B"/>
              </a:rPr>
              <a:t>higher chance of NAFLD</a:t>
            </a:r>
          </a:p>
          <a:p>
            <a:pPr marL="0" indent="0">
              <a:buNone/>
            </a:pPr>
            <a:endParaRPr lang="en-US" sz="2400" dirty="0"/>
          </a:p>
        </p:txBody>
      </p:sp>
    </p:spTree>
    <p:extLst>
      <p:ext uri="{BB962C8B-B14F-4D97-AF65-F5344CB8AC3E}">
        <p14:creationId xmlns:p14="http://schemas.microsoft.com/office/powerpoint/2010/main" val="395320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1D2-2135-098C-CB40-4B0F331E8762}"/>
              </a:ext>
            </a:extLst>
          </p:cNvPr>
          <p:cNvSpPr>
            <a:spLocks noGrp="1"/>
          </p:cNvSpPr>
          <p:nvPr>
            <p:ph type="title"/>
          </p:nvPr>
        </p:nvSpPr>
        <p:spPr>
          <a:xfrm>
            <a:off x="2589212" y="0"/>
            <a:ext cx="8911687" cy="1280890"/>
          </a:xfrm>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ENDOCRINE</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DISORDERS</a:t>
            </a:r>
            <a:endParaRPr lang="en-US" dirty="0"/>
          </a:p>
        </p:txBody>
      </p:sp>
      <p:sp>
        <p:nvSpPr>
          <p:cNvPr id="3" name="Content Placeholder 2">
            <a:extLst>
              <a:ext uri="{FF2B5EF4-FFF2-40B4-BE49-F238E27FC236}">
                <a16:creationId xmlns:a16="http://schemas.microsoft.com/office/drawing/2014/main" id="{A5B06738-D02F-23AB-DC58-5074FD1783F9}"/>
              </a:ext>
            </a:extLst>
          </p:cNvPr>
          <p:cNvSpPr>
            <a:spLocks noGrp="1"/>
          </p:cNvSpPr>
          <p:nvPr>
            <p:ph idx="1"/>
          </p:nvPr>
        </p:nvSpPr>
        <p:spPr>
          <a:xfrm>
            <a:off x="2589212" y="1111348"/>
            <a:ext cx="8911687" cy="5746652"/>
          </a:xfrm>
        </p:spPr>
        <p:txBody>
          <a:bodyPr/>
          <a:lstStyle/>
          <a:p>
            <a:pPr marL="0" indent="0">
              <a:buNone/>
            </a:pPr>
            <a:r>
              <a:rPr lang="en-US" sz="2400" b="0" i="0" u="none" strike="noStrike" baseline="0" dirty="0">
                <a:solidFill>
                  <a:srgbClr val="005A00"/>
                </a:solidFill>
                <a:latin typeface="AdvOTb99cb1f1.B"/>
              </a:rPr>
              <a:t>GH deficiency</a:t>
            </a:r>
            <a:endParaRPr lang="en-US" sz="2400" dirty="0"/>
          </a:p>
          <a:p>
            <a:pPr marL="0" indent="0">
              <a:buNone/>
            </a:pPr>
            <a:r>
              <a:rPr lang="en-US" sz="2400" dirty="0"/>
              <a:t>GH deficiency is associated with body fat redistribution and </a:t>
            </a:r>
            <a:r>
              <a:rPr lang="en-US" sz="2400" b="1" dirty="0"/>
              <a:t>increased visceral adipose </a:t>
            </a:r>
            <a:r>
              <a:rPr lang="en-US" sz="2400" dirty="0"/>
              <a:t>tissue mass and can result in </a:t>
            </a:r>
            <a:r>
              <a:rPr lang="en-US" sz="2400" u="sng" dirty="0"/>
              <a:t>insulin resistance</a:t>
            </a:r>
            <a:r>
              <a:rPr lang="en-US" sz="2400" dirty="0"/>
              <a:t>, </a:t>
            </a:r>
            <a:r>
              <a:rPr lang="en-US" sz="2400" u="sng" dirty="0"/>
              <a:t>hyperglycemia</a:t>
            </a:r>
            <a:r>
              <a:rPr lang="en-US" sz="2400" dirty="0"/>
              <a:t>, </a:t>
            </a:r>
            <a:r>
              <a:rPr lang="en-US" sz="2400" u="sng" dirty="0"/>
              <a:t>hyperlipidemia</a:t>
            </a:r>
            <a:r>
              <a:rPr lang="en-US" sz="2400" dirty="0"/>
              <a:t>, and </a:t>
            </a:r>
            <a:r>
              <a:rPr lang="en-US" sz="2400" u="sng" dirty="0"/>
              <a:t>NAFLD.</a:t>
            </a:r>
          </a:p>
          <a:p>
            <a:pPr marL="0" indent="0">
              <a:buNone/>
            </a:pPr>
            <a:endParaRPr lang="en-US" sz="2400" dirty="0"/>
          </a:p>
          <a:p>
            <a:pPr marL="0" indent="0">
              <a:buNone/>
            </a:pPr>
            <a:r>
              <a:rPr lang="en-US" sz="2400" dirty="0"/>
              <a:t>the association between a disturbance in the GH axis and NAFLD is strongly linked to changes in visceral fat and insulin resistance, but screening is not recommended for all patients</a:t>
            </a:r>
          </a:p>
        </p:txBody>
      </p:sp>
    </p:spTree>
    <p:extLst>
      <p:ext uri="{BB962C8B-B14F-4D97-AF65-F5344CB8AC3E}">
        <p14:creationId xmlns:p14="http://schemas.microsoft.com/office/powerpoint/2010/main" val="48907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8826-4DDE-4DCC-FF6C-A05E126FA262}"/>
              </a:ext>
            </a:extLst>
          </p:cNvPr>
          <p:cNvSpPr>
            <a:spLocks noGrp="1"/>
          </p:cNvSpPr>
          <p:nvPr>
            <p:ph type="title"/>
          </p:nvPr>
        </p:nvSpPr>
        <p:spPr>
          <a:xfrm>
            <a:off x="2592925" y="0"/>
            <a:ext cx="8911687" cy="1280890"/>
          </a:xfrm>
        </p:spPr>
        <p:txBody>
          <a:bodyPr/>
          <a:lstStyle/>
          <a:p>
            <a:r>
              <a:rPr kumimoji="0" lang="en-US" sz="3600" b="0" i="0" u="none" strike="noStrike" kern="1200" cap="none" spc="0" normalizeH="0" baseline="0" noProof="0" dirty="0">
                <a:ln>
                  <a:noFill/>
                </a:ln>
                <a:solidFill>
                  <a:srgbClr val="005A00"/>
                </a:solidFill>
                <a:effectLst/>
                <a:uLnTx/>
                <a:uFillTx/>
                <a:latin typeface="AdvOTb99cb1f1.B"/>
                <a:ea typeface="+mj-ea"/>
                <a:cs typeface="+mj-cs"/>
              </a:rPr>
              <a:t>ASSOCIATED ENDOCRINE</a:t>
            </a:r>
            <a:br>
              <a:rPr kumimoji="0" lang="en-US" sz="3600" b="0" i="0" u="none" strike="noStrike" kern="1200" cap="none" spc="0" normalizeH="0" baseline="0" noProof="0" dirty="0">
                <a:ln>
                  <a:noFill/>
                </a:ln>
                <a:solidFill>
                  <a:srgbClr val="005A00"/>
                </a:solidFill>
                <a:effectLst/>
                <a:uLnTx/>
                <a:uFillTx/>
                <a:latin typeface="AdvOTb99cb1f1.B"/>
                <a:ea typeface="+mj-ea"/>
                <a:cs typeface="+mj-cs"/>
              </a:rPr>
            </a:br>
            <a:r>
              <a:rPr kumimoji="0" lang="en-US" sz="3600" b="0" i="0" u="none" strike="noStrike" kern="1200" cap="none" spc="0" normalizeH="0" baseline="0" noProof="0" dirty="0">
                <a:ln>
                  <a:noFill/>
                </a:ln>
                <a:solidFill>
                  <a:srgbClr val="005A00"/>
                </a:solidFill>
                <a:effectLst/>
                <a:uLnTx/>
                <a:uFillTx/>
                <a:latin typeface="AdvOTb99cb1f1.B"/>
                <a:ea typeface="+mj-ea"/>
                <a:cs typeface="+mj-cs"/>
              </a:rPr>
              <a:t>DISORDERS</a:t>
            </a:r>
            <a:endParaRPr lang="en-US" dirty="0"/>
          </a:p>
        </p:txBody>
      </p:sp>
      <p:sp>
        <p:nvSpPr>
          <p:cNvPr id="3" name="Content Placeholder 2">
            <a:extLst>
              <a:ext uri="{FF2B5EF4-FFF2-40B4-BE49-F238E27FC236}">
                <a16:creationId xmlns:a16="http://schemas.microsoft.com/office/drawing/2014/main" id="{5B001C6E-849E-6A7F-8B3E-DCA8F1B8A9DA}"/>
              </a:ext>
            </a:extLst>
          </p:cNvPr>
          <p:cNvSpPr>
            <a:spLocks noGrp="1"/>
          </p:cNvSpPr>
          <p:nvPr>
            <p:ph idx="1"/>
          </p:nvPr>
        </p:nvSpPr>
        <p:spPr>
          <a:xfrm>
            <a:off x="2489982" y="1280889"/>
            <a:ext cx="9014630" cy="5359061"/>
          </a:xfrm>
        </p:spPr>
        <p:txBody>
          <a:bodyPr>
            <a:normAutofit/>
          </a:bodyPr>
          <a:lstStyle/>
          <a:p>
            <a:pPr marL="0" indent="0">
              <a:buNone/>
            </a:pPr>
            <a:r>
              <a:rPr lang="en-US" sz="2400" b="0" i="0" u="none" strike="noStrike" baseline="0" dirty="0">
                <a:solidFill>
                  <a:srgbClr val="FF0000"/>
                </a:solidFill>
                <a:latin typeface="AdvOTb99cb1f1.B"/>
              </a:rPr>
              <a:t>Hypogonadism</a:t>
            </a:r>
            <a:endParaRPr lang="en-US" sz="2400" dirty="0">
              <a:solidFill>
                <a:srgbClr val="FF0000"/>
              </a:solidFill>
            </a:endParaRPr>
          </a:p>
          <a:p>
            <a:pPr marL="0" indent="0">
              <a:buNone/>
            </a:pPr>
            <a:r>
              <a:rPr lang="en-US" dirty="0"/>
              <a:t>low testosterone levels can also negatively affect body composition, worsen insulin resistance, and thus contribute to the development of hepatic steatosis</a:t>
            </a:r>
          </a:p>
          <a:p>
            <a:pPr marL="0" indent="0">
              <a:buNone/>
            </a:pPr>
            <a:r>
              <a:rPr lang="en-US" dirty="0"/>
              <a:t>In women, hypogonadism is associated with increased liver enzymes as well as a higher prevalence of NAFLD and advanced fibrosis</a:t>
            </a:r>
            <a:endParaRPr lang="en-US" sz="2400" dirty="0"/>
          </a:p>
          <a:p>
            <a:pPr marL="0" indent="0">
              <a:buNone/>
            </a:pPr>
            <a:r>
              <a:rPr lang="en-US" sz="2400" b="0" i="0" u="none" strike="noStrike" baseline="0" dirty="0">
                <a:solidFill>
                  <a:srgbClr val="FF0000"/>
                </a:solidFill>
                <a:latin typeface="AdvOTb99cb1f1.B"/>
              </a:rPr>
              <a:t>PCOS</a:t>
            </a:r>
          </a:p>
          <a:p>
            <a:pPr marL="0" indent="0">
              <a:buNone/>
            </a:pPr>
            <a:r>
              <a:rPr lang="en-US" dirty="0"/>
              <a:t>In PCOS, hyperinsulinemia promotes hypothalamic luteinizing hormone stimulation of ovarian theca cells resulting in excessive androgen production</a:t>
            </a:r>
          </a:p>
          <a:p>
            <a:pPr marL="0" indent="0">
              <a:buNone/>
            </a:pPr>
            <a:r>
              <a:rPr lang="en-US" dirty="0"/>
              <a:t>a 2- to 4-fold increase in the prevalence of NAFLD and an increased risk of T2DM among women with PCOS, suggesting that insulin resistance is the main driver of disease in PCOS</a:t>
            </a:r>
          </a:p>
        </p:txBody>
      </p:sp>
    </p:spTree>
    <p:extLst>
      <p:ext uri="{BB962C8B-B14F-4D97-AF65-F5344CB8AC3E}">
        <p14:creationId xmlns:p14="http://schemas.microsoft.com/office/powerpoint/2010/main" val="386671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3DABA-D3A4-31A4-756D-DD2B839F3DA6}"/>
              </a:ext>
            </a:extLst>
          </p:cNvPr>
          <p:cNvPicPr>
            <a:picLocks noChangeAspect="1"/>
          </p:cNvPicPr>
          <p:nvPr/>
        </p:nvPicPr>
        <p:blipFill rotWithShape="1">
          <a:blip r:embed="rId2"/>
          <a:srcRect l="9714" t="15493" r="53357" b="14159"/>
          <a:stretch/>
        </p:blipFill>
        <p:spPr>
          <a:xfrm>
            <a:off x="2804160" y="111096"/>
            <a:ext cx="6296297" cy="6746904"/>
          </a:xfrm>
          <a:prstGeom prst="rect">
            <a:avLst/>
          </a:prstGeom>
        </p:spPr>
      </p:pic>
    </p:spTree>
    <p:extLst>
      <p:ext uri="{BB962C8B-B14F-4D97-AF65-F5344CB8AC3E}">
        <p14:creationId xmlns:p14="http://schemas.microsoft.com/office/powerpoint/2010/main" val="1493306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8D8D-6D27-333F-8F6B-56EF040B09E9}"/>
              </a:ext>
            </a:extLst>
          </p:cNvPr>
          <p:cNvSpPr>
            <a:spLocks noGrp="1"/>
          </p:cNvSpPr>
          <p:nvPr>
            <p:ph type="title"/>
          </p:nvPr>
        </p:nvSpPr>
        <p:spPr>
          <a:xfrm>
            <a:off x="2589211" y="103605"/>
            <a:ext cx="8911687" cy="1280890"/>
          </a:xfrm>
        </p:spPr>
        <p:txBody>
          <a:bodyPr/>
          <a:lstStyle/>
          <a:p>
            <a:r>
              <a:rPr lang="en-US" sz="3600" b="0" i="0" u="none" strike="noStrike" baseline="0" dirty="0">
                <a:solidFill>
                  <a:srgbClr val="005A00"/>
                </a:solidFill>
                <a:latin typeface="AdvOTb99cb1f1.B"/>
              </a:rPr>
              <a:t>NAFLD IN LEAN INDIVIDUALS</a:t>
            </a:r>
            <a:endParaRPr lang="en-US" dirty="0"/>
          </a:p>
        </p:txBody>
      </p:sp>
      <p:sp>
        <p:nvSpPr>
          <p:cNvPr id="3" name="Content Placeholder 2">
            <a:extLst>
              <a:ext uri="{FF2B5EF4-FFF2-40B4-BE49-F238E27FC236}">
                <a16:creationId xmlns:a16="http://schemas.microsoft.com/office/drawing/2014/main" id="{6D33FBA8-18CB-CE55-9426-D06D6096E3DE}"/>
              </a:ext>
            </a:extLst>
          </p:cNvPr>
          <p:cNvSpPr>
            <a:spLocks noGrp="1"/>
          </p:cNvSpPr>
          <p:nvPr>
            <p:ph idx="1"/>
          </p:nvPr>
        </p:nvSpPr>
        <p:spPr>
          <a:xfrm>
            <a:off x="2391508" y="1384495"/>
            <a:ext cx="9109392" cy="5369900"/>
          </a:xfrm>
        </p:spPr>
        <p:txBody>
          <a:bodyPr>
            <a:normAutofit/>
          </a:bodyPr>
          <a:lstStyle/>
          <a:p>
            <a:pPr marL="0" indent="0">
              <a:buNone/>
            </a:pPr>
            <a:r>
              <a:rPr lang="en-US" dirty="0"/>
              <a:t>NAFLD can also occur in </a:t>
            </a:r>
            <a:r>
              <a:rPr lang="en-US" dirty="0" err="1"/>
              <a:t>nonoverweight</a:t>
            </a:r>
            <a:r>
              <a:rPr lang="en-US" dirty="0"/>
              <a:t> (BMI &lt;25 kg/m2 or&lt;23 kg/m2 in Asian individuals) patients</a:t>
            </a:r>
          </a:p>
          <a:p>
            <a:pPr marL="0" indent="0">
              <a:buNone/>
            </a:pPr>
            <a:r>
              <a:rPr lang="en-US" dirty="0"/>
              <a:t>histological findings are milder compared with overweight patients</a:t>
            </a:r>
          </a:p>
          <a:p>
            <a:pPr marL="0" indent="0">
              <a:buNone/>
            </a:pPr>
            <a:r>
              <a:rPr lang="en-US" dirty="0"/>
              <a:t>Prevalence of NAFLD in lean individuals varies from </a:t>
            </a:r>
            <a:r>
              <a:rPr lang="en-US" u="sng" dirty="0"/>
              <a:t>4.1</a:t>
            </a:r>
            <a:r>
              <a:rPr lang="en-US" dirty="0"/>
              <a:t>% in the US to as high as </a:t>
            </a:r>
            <a:r>
              <a:rPr lang="en-US" u="sng" dirty="0"/>
              <a:t>19% in Asia</a:t>
            </a:r>
          </a:p>
          <a:p>
            <a:pPr marL="0" indent="0">
              <a:buNone/>
            </a:pPr>
            <a:r>
              <a:rPr lang="en-US" u="sng" dirty="0"/>
              <a:t>Alcohol use </a:t>
            </a:r>
            <a:r>
              <a:rPr lang="en-US" dirty="0"/>
              <a:t>and </a:t>
            </a:r>
            <a:r>
              <a:rPr lang="en-US" u="sng" dirty="0"/>
              <a:t>alterations in the gut microbiome </a:t>
            </a:r>
            <a:r>
              <a:rPr lang="en-US" dirty="0"/>
              <a:t>may also contribute to NAFLD in lean individuals. </a:t>
            </a:r>
            <a:r>
              <a:rPr lang="en-US" u="sng" dirty="0"/>
              <a:t>Genetic factors </a:t>
            </a:r>
            <a:r>
              <a:rPr lang="en-US" dirty="0"/>
              <a:t>likely play a significant role in this population (PNPLA3 I148M polymorphism, TM6SF2 gene)</a:t>
            </a:r>
          </a:p>
          <a:p>
            <a:pPr marL="0" indent="0">
              <a:buNone/>
            </a:pPr>
            <a:r>
              <a:rPr lang="en-US" dirty="0"/>
              <a:t>Uncommon genetic conditions (e.g., lipodystrophy, lysosomal acid lipase deficiency, hypobetalipoproteinemia) and should be considered </a:t>
            </a:r>
          </a:p>
          <a:p>
            <a:pPr marL="0" indent="0">
              <a:buNone/>
            </a:pPr>
            <a:r>
              <a:rPr lang="en-US" dirty="0"/>
              <a:t>Management of NAFLD in patients without </a:t>
            </a:r>
            <a:r>
              <a:rPr lang="en-US" dirty="0" err="1"/>
              <a:t>obesity:dietary</a:t>
            </a:r>
            <a:r>
              <a:rPr lang="en-US" dirty="0"/>
              <a:t> modifications and exercise</a:t>
            </a:r>
          </a:p>
        </p:txBody>
      </p:sp>
    </p:spTree>
    <p:extLst>
      <p:ext uri="{BB962C8B-B14F-4D97-AF65-F5344CB8AC3E}">
        <p14:creationId xmlns:p14="http://schemas.microsoft.com/office/powerpoint/2010/main" val="100116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EDF85-CBFE-6329-B364-197B4D390039}"/>
              </a:ext>
            </a:extLst>
          </p:cNvPr>
          <p:cNvPicPr>
            <a:picLocks noChangeAspect="1"/>
          </p:cNvPicPr>
          <p:nvPr/>
        </p:nvPicPr>
        <p:blipFill rotWithShape="1">
          <a:blip r:embed="rId2"/>
          <a:srcRect l="49429" t="21587" r="11000" b="22286"/>
          <a:stretch/>
        </p:blipFill>
        <p:spPr>
          <a:xfrm>
            <a:off x="2656115" y="114806"/>
            <a:ext cx="8307977" cy="6628387"/>
          </a:xfrm>
          <a:prstGeom prst="rect">
            <a:avLst/>
          </a:prstGeom>
          <a:solidFill>
            <a:srgbClr val="FF0000"/>
          </a:solidFill>
        </p:spPr>
      </p:pic>
    </p:spTree>
    <p:extLst>
      <p:ext uri="{BB962C8B-B14F-4D97-AF65-F5344CB8AC3E}">
        <p14:creationId xmlns:p14="http://schemas.microsoft.com/office/powerpoint/2010/main" val="328980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5EE0-9455-C6B6-A899-BE5A322C9CAF}"/>
              </a:ext>
            </a:extLst>
          </p:cNvPr>
          <p:cNvSpPr>
            <a:spLocks noGrp="1"/>
          </p:cNvSpPr>
          <p:nvPr>
            <p:ph type="title"/>
          </p:nvPr>
        </p:nvSpPr>
        <p:spPr/>
        <p:txBody>
          <a:bodyPr>
            <a:normAutofit/>
          </a:bodyPr>
          <a:lstStyle/>
          <a:p>
            <a:r>
              <a:rPr lang="en-US" sz="2400" b="0" i="0" u="none" strike="noStrike" baseline="0" dirty="0">
                <a:solidFill>
                  <a:srgbClr val="005A00"/>
                </a:solidFill>
                <a:latin typeface="AdvOTb99cb1f1.B"/>
              </a:rPr>
              <a:t>WHICH PATIENTS SHOULD BE SCREENED FOR THE PRESENCE</a:t>
            </a:r>
            <a:br>
              <a:rPr lang="en-US" sz="2400" b="0" i="0" u="none" strike="noStrike" baseline="0" dirty="0">
                <a:solidFill>
                  <a:srgbClr val="005A00"/>
                </a:solidFill>
                <a:latin typeface="AdvOTb99cb1f1.B"/>
              </a:rPr>
            </a:br>
            <a:r>
              <a:rPr lang="en-US" sz="2400" b="0" i="0" u="none" strike="noStrike" baseline="0" dirty="0">
                <a:solidFill>
                  <a:srgbClr val="005A00"/>
                </a:solidFill>
                <a:latin typeface="AdvOTb99cb1f1.B"/>
              </a:rPr>
              <a:t>OF CLINICALLY SIGNIFICANT FIBROSIS?</a:t>
            </a:r>
            <a:endParaRPr lang="en-US" sz="2400" dirty="0"/>
          </a:p>
        </p:txBody>
      </p:sp>
      <p:pic>
        <p:nvPicPr>
          <p:cNvPr id="5" name="Content Placeholder 4">
            <a:extLst>
              <a:ext uri="{FF2B5EF4-FFF2-40B4-BE49-F238E27FC236}">
                <a16:creationId xmlns:a16="http://schemas.microsoft.com/office/drawing/2014/main" id="{D3D42337-D494-80B1-2BE4-675604EDEBD3}"/>
              </a:ext>
            </a:extLst>
          </p:cNvPr>
          <p:cNvPicPr>
            <a:picLocks noGrp="1" noChangeAspect="1"/>
          </p:cNvPicPr>
          <p:nvPr>
            <p:ph idx="1"/>
          </p:nvPr>
        </p:nvPicPr>
        <p:blipFill rotWithShape="1">
          <a:blip r:embed="rId2"/>
          <a:srcRect t="31808" r="4906" b="18406"/>
          <a:stretch/>
        </p:blipFill>
        <p:spPr>
          <a:xfrm>
            <a:off x="2359" y="1905000"/>
            <a:ext cx="12196169" cy="4328890"/>
          </a:xfrm>
        </p:spPr>
      </p:pic>
    </p:spTree>
    <p:extLst>
      <p:ext uri="{BB962C8B-B14F-4D97-AF65-F5344CB8AC3E}">
        <p14:creationId xmlns:p14="http://schemas.microsoft.com/office/powerpoint/2010/main" val="1793096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86BC-8415-BBA2-044E-04E4AC81057B}"/>
              </a:ext>
            </a:extLst>
          </p:cNvPr>
          <p:cNvSpPr>
            <a:spLocks noGrp="1"/>
          </p:cNvSpPr>
          <p:nvPr>
            <p:ph type="title"/>
          </p:nvPr>
        </p:nvSpPr>
        <p:spPr>
          <a:xfrm>
            <a:off x="2589212" y="131741"/>
            <a:ext cx="8911687" cy="1280890"/>
          </a:xfrm>
        </p:spPr>
        <p:txBody>
          <a:bodyPr/>
          <a:lstStyle/>
          <a:p>
            <a:r>
              <a:rPr kumimoji="0" lang="en-US" sz="2400" b="0" i="0" u="none" strike="noStrike" kern="1200" cap="none" spc="0" normalizeH="0" baseline="0" noProof="0" dirty="0">
                <a:ln>
                  <a:noFill/>
                </a:ln>
                <a:solidFill>
                  <a:srgbClr val="005A00"/>
                </a:solidFill>
                <a:effectLst/>
                <a:uLnTx/>
                <a:uFillTx/>
                <a:latin typeface="AdvOTb99cb1f1.B"/>
                <a:ea typeface="+mj-ea"/>
                <a:cs typeface="+mj-cs"/>
              </a:rPr>
              <a:t>WHICH PATIENTS SHOULD BE SCREENED FOR THE PRESENCE</a:t>
            </a:r>
            <a:br>
              <a:rPr kumimoji="0" lang="en-US" sz="2400" b="0" i="0" u="none" strike="noStrike" kern="1200" cap="none" spc="0" normalizeH="0" baseline="0" noProof="0" dirty="0">
                <a:ln>
                  <a:noFill/>
                </a:ln>
                <a:solidFill>
                  <a:srgbClr val="005A00"/>
                </a:solidFill>
                <a:effectLst/>
                <a:uLnTx/>
                <a:uFillTx/>
                <a:latin typeface="AdvOTb99cb1f1.B"/>
                <a:ea typeface="+mj-ea"/>
                <a:cs typeface="+mj-cs"/>
              </a:rPr>
            </a:br>
            <a:r>
              <a:rPr kumimoji="0" lang="en-US" sz="2400" b="0" i="0" u="none" strike="noStrike" kern="1200" cap="none" spc="0" normalizeH="0" baseline="0" noProof="0" dirty="0">
                <a:ln>
                  <a:noFill/>
                </a:ln>
                <a:solidFill>
                  <a:srgbClr val="005A00"/>
                </a:solidFill>
                <a:effectLst/>
                <a:uLnTx/>
                <a:uFillTx/>
                <a:latin typeface="AdvOTb99cb1f1.B"/>
                <a:ea typeface="+mj-ea"/>
                <a:cs typeface="+mj-cs"/>
              </a:rPr>
              <a:t>OF CLINICALLY SIGNIFICANT FIBROSIS?</a:t>
            </a:r>
            <a:endParaRPr lang="en-US" dirty="0"/>
          </a:p>
        </p:txBody>
      </p:sp>
      <p:sp>
        <p:nvSpPr>
          <p:cNvPr id="3" name="Content Placeholder 2">
            <a:extLst>
              <a:ext uri="{FF2B5EF4-FFF2-40B4-BE49-F238E27FC236}">
                <a16:creationId xmlns:a16="http://schemas.microsoft.com/office/drawing/2014/main" id="{EC2E05D7-B317-5092-A56A-28D340212306}"/>
              </a:ext>
            </a:extLst>
          </p:cNvPr>
          <p:cNvSpPr>
            <a:spLocks noGrp="1"/>
          </p:cNvSpPr>
          <p:nvPr>
            <p:ph idx="1"/>
          </p:nvPr>
        </p:nvSpPr>
        <p:spPr>
          <a:xfrm>
            <a:off x="2335237" y="1223889"/>
            <a:ext cx="9169375" cy="4687333"/>
          </a:xfrm>
        </p:spPr>
        <p:txBody>
          <a:bodyPr/>
          <a:lstStyle/>
          <a:p>
            <a:pPr marL="0" indent="0">
              <a:buNone/>
            </a:pPr>
            <a:r>
              <a:rPr lang="en-US" sz="2400" dirty="0"/>
              <a:t>first-degree relatives of probands with NASH cirrhosis have a 12-fold higher risk of advanced fibrosis</a:t>
            </a:r>
          </a:p>
          <a:p>
            <a:pPr marL="0" indent="0">
              <a:buNone/>
            </a:pPr>
            <a:endParaRPr lang="en-US" sz="2400" dirty="0"/>
          </a:p>
          <a:p>
            <a:pPr marL="0" indent="0">
              <a:buNone/>
            </a:pPr>
            <a:r>
              <a:rPr lang="en-US" sz="2400" dirty="0"/>
              <a:t>the risk of NAFLD and advanced fibrosis may be increased, even among nonrelated household members, likely because of related similar </a:t>
            </a:r>
            <a:r>
              <a:rPr lang="en-US" sz="2400" u="sng" dirty="0"/>
              <a:t>environmental risk factors</a:t>
            </a:r>
            <a:r>
              <a:rPr lang="en-US" sz="2400" dirty="0"/>
              <a:t>, </a:t>
            </a:r>
            <a:r>
              <a:rPr lang="en-US" sz="2400" u="sng" dirty="0"/>
              <a:t>lifestyle patterns</a:t>
            </a:r>
            <a:r>
              <a:rPr lang="en-US" sz="2400" dirty="0"/>
              <a:t>, and </a:t>
            </a:r>
            <a:r>
              <a:rPr lang="en-US" sz="2400" u="sng" dirty="0"/>
              <a:t>gut microbiota</a:t>
            </a:r>
          </a:p>
          <a:p>
            <a:pPr marL="0" indent="0">
              <a:buNone/>
            </a:pPr>
            <a:endParaRPr lang="en-US" dirty="0"/>
          </a:p>
        </p:txBody>
      </p:sp>
    </p:spTree>
    <p:extLst>
      <p:ext uri="{BB962C8B-B14F-4D97-AF65-F5344CB8AC3E}">
        <p14:creationId xmlns:p14="http://schemas.microsoft.com/office/powerpoint/2010/main" val="164467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28D1-C915-0AD2-A87D-3A12B450311A}"/>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88837D1-A599-A4AB-8939-80003D6D2866}"/>
              </a:ext>
            </a:extLst>
          </p:cNvPr>
          <p:cNvSpPr>
            <a:spLocks noGrp="1"/>
          </p:cNvSpPr>
          <p:nvPr>
            <p:ph idx="1"/>
          </p:nvPr>
        </p:nvSpPr>
        <p:spPr>
          <a:xfrm>
            <a:off x="2173200" y="1528997"/>
            <a:ext cx="9159363" cy="5124618"/>
          </a:xfrm>
        </p:spPr>
        <p:txBody>
          <a:bodyPr>
            <a:noAutofit/>
          </a:bodyPr>
          <a:lstStyle/>
          <a:p>
            <a:pPr marL="0" indent="0">
              <a:buNone/>
            </a:pPr>
            <a:r>
              <a:rPr lang="en-US" sz="2400" dirty="0"/>
              <a:t>What is the most important next step in a 59-year-old diabetic male patient being treated with metformin and gliclazide with a history of cirrhosis in his wife in the field of NASH with the following tests and a normal liver ultrasound?</a:t>
            </a:r>
          </a:p>
          <a:p>
            <a:pPr marL="0" indent="0">
              <a:buNone/>
            </a:pPr>
            <a:r>
              <a:rPr lang="en-US" sz="2400" dirty="0"/>
              <a:t>HBA1C:7.4   AST;36   ALT:38   PLT:190   BMI:28    FIB-4:1.81</a:t>
            </a:r>
          </a:p>
          <a:p>
            <a:pPr marL="0" indent="0">
              <a:buNone/>
            </a:pPr>
            <a:r>
              <a:rPr lang="en-US" sz="2400" dirty="0"/>
              <a:t>A-START PIOGLITASONE</a:t>
            </a:r>
          </a:p>
          <a:p>
            <a:pPr marL="0" indent="0">
              <a:buNone/>
            </a:pPr>
            <a:r>
              <a:rPr lang="en-US" sz="2400" dirty="0"/>
              <a:t>B- REPEAT liver sonography at 6 mouth </a:t>
            </a:r>
          </a:p>
          <a:p>
            <a:pPr marL="0" indent="0">
              <a:buNone/>
            </a:pPr>
            <a:r>
              <a:rPr lang="en-US" sz="2400" dirty="0"/>
              <a:t>C-</a:t>
            </a:r>
            <a:r>
              <a:rPr lang="en-US" sz="2400" dirty="0" err="1"/>
              <a:t>Fibroscan</a:t>
            </a:r>
            <a:endParaRPr lang="en-US" sz="2400" dirty="0"/>
          </a:p>
          <a:p>
            <a:pPr marL="0" indent="0">
              <a:buNone/>
            </a:pPr>
            <a:r>
              <a:rPr lang="en-US" sz="2400" dirty="0"/>
              <a:t>D-Continue the same treatment</a:t>
            </a:r>
          </a:p>
        </p:txBody>
      </p:sp>
    </p:spTree>
    <p:extLst>
      <p:ext uri="{BB962C8B-B14F-4D97-AF65-F5344CB8AC3E}">
        <p14:creationId xmlns:p14="http://schemas.microsoft.com/office/powerpoint/2010/main" val="3793755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77CB-3216-0016-3AFA-28F2571814D8}"/>
              </a:ext>
            </a:extLst>
          </p:cNvPr>
          <p:cNvSpPr>
            <a:spLocks noGrp="1"/>
          </p:cNvSpPr>
          <p:nvPr>
            <p:ph type="title"/>
          </p:nvPr>
        </p:nvSpPr>
        <p:spPr/>
        <p:txBody>
          <a:bodyPr>
            <a:normAutofit/>
          </a:bodyPr>
          <a:lstStyle/>
          <a:p>
            <a:r>
              <a:rPr lang="en-US" sz="2800" b="0" i="0" u="none" strike="noStrike" baseline="0" dirty="0">
                <a:solidFill>
                  <a:srgbClr val="005A00"/>
                </a:solidFill>
                <a:latin typeface="AdvOTb99cb1f1.B"/>
              </a:rPr>
              <a:t>How should NAFLD be managed in primary</a:t>
            </a:r>
            <a:br>
              <a:rPr lang="en-US" sz="2800" b="0" i="0" u="none" strike="noStrike" baseline="0" dirty="0">
                <a:solidFill>
                  <a:srgbClr val="005A00"/>
                </a:solidFill>
                <a:latin typeface="AdvOTb99cb1f1.B"/>
              </a:rPr>
            </a:br>
            <a:r>
              <a:rPr lang="en-US" sz="2800" b="0" i="0" u="none" strike="noStrike" baseline="0" dirty="0">
                <a:solidFill>
                  <a:srgbClr val="005A00"/>
                </a:solidFill>
                <a:latin typeface="AdvOTb99cb1f1.B"/>
              </a:rPr>
              <a:t>care and endocrinology practice settings?</a:t>
            </a:r>
            <a:endParaRPr lang="en-US" sz="2800" dirty="0"/>
          </a:p>
        </p:txBody>
      </p:sp>
      <p:sp>
        <p:nvSpPr>
          <p:cNvPr id="3" name="Content Placeholder 2">
            <a:extLst>
              <a:ext uri="{FF2B5EF4-FFF2-40B4-BE49-F238E27FC236}">
                <a16:creationId xmlns:a16="http://schemas.microsoft.com/office/drawing/2014/main" id="{C8A7ACD5-3188-BB5D-9835-A9BF70B6C223}"/>
              </a:ext>
            </a:extLst>
          </p:cNvPr>
          <p:cNvSpPr>
            <a:spLocks noGrp="1"/>
          </p:cNvSpPr>
          <p:nvPr>
            <p:ph idx="1"/>
          </p:nvPr>
        </p:nvSpPr>
        <p:spPr>
          <a:xfrm>
            <a:off x="2592924" y="1772530"/>
            <a:ext cx="8911688" cy="4152760"/>
          </a:xfrm>
        </p:spPr>
        <p:txBody>
          <a:bodyPr>
            <a:normAutofit/>
          </a:bodyPr>
          <a:lstStyle/>
          <a:p>
            <a:pPr marL="0" indent="0">
              <a:buNone/>
            </a:pPr>
            <a:r>
              <a:rPr lang="en-US" sz="2400" dirty="0"/>
              <a:t>Patients </a:t>
            </a:r>
            <a:r>
              <a:rPr lang="en-US" sz="2400" u="sng" dirty="0"/>
              <a:t>suspected</a:t>
            </a:r>
            <a:r>
              <a:rPr lang="en-US" sz="2400" dirty="0"/>
              <a:t> to have NAFLD on the basis of</a:t>
            </a:r>
          </a:p>
          <a:p>
            <a:pPr marL="0" indent="0">
              <a:buNone/>
            </a:pPr>
            <a:r>
              <a:rPr lang="en-US" sz="2400" dirty="0"/>
              <a:t> </a:t>
            </a:r>
            <a:r>
              <a:rPr lang="en-US" sz="2400" u="sng" dirty="0"/>
              <a:t>metabolic risk factors </a:t>
            </a:r>
            <a:r>
              <a:rPr lang="en-US" sz="2400" dirty="0"/>
              <a:t>or incidentally identified as having</a:t>
            </a:r>
          </a:p>
          <a:p>
            <a:pPr marL="0" indent="0">
              <a:buNone/>
            </a:pPr>
            <a:r>
              <a:rPr lang="en-US" sz="2400" dirty="0"/>
              <a:t> fatty liver by imaging in the absence of other etiologies of</a:t>
            </a:r>
          </a:p>
          <a:p>
            <a:pPr marL="0" indent="0">
              <a:buNone/>
            </a:pPr>
            <a:r>
              <a:rPr lang="en-US" sz="2400" dirty="0"/>
              <a:t> hepatic steatosis (</a:t>
            </a:r>
            <a:r>
              <a:rPr lang="en-US" sz="2400" dirty="0" err="1"/>
              <a:t>ie</a:t>
            </a:r>
            <a:r>
              <a:rPr lang="en-US" sz="2400" dirty="0"/>
              <a:t>, Wilson disease, celiac disease, HCV,</a:t>
            </a:r>
          </a:p>
          <a:p>
            <a:pPr marL="0" indent="0">
              <a:buNone/>
            </a:pPr>
            <a:r>
              <a:rPr lang="en-US" sz="2400" dirty="0"/>
              <a:t> alcohol use, etc.) should undergo primary risk assessment</a:t>
            </a:r>
          </a:p>
        </p:txBody>
      </p:sp>
    </p:spTree>
    <p:extLst>
      <p:ext uri="{BB962C8B-B14F-4D97-AF65-F5344CB8AC3E}">
        <p14:creationId xmlns:p14="http://schemas.microsoft.com/office/powerpoint/2010/main" val="2608472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BA4ECC-D40A-A5DA-D36C-A67EC710A4BB}"/>
              </a:ext>
            </a:extLst>
          </p:cNvPr>
          <p:cNvPicPr>
            <a:picLocks noChangeAspect="1"/>
          </p:cNvPicPr>
          <p:nvPr/>
        </p:nvPicPr>
        <p:blipFill rotWithShape="1">
          <a:blip r:embed="rId2"/>
          <a:srcRect l="28286" t="27174" r="30929" b="4635"/>
          <a:stretch/>
        </p:blipFill>
        <p:spPr>
          <a:xfrm>
            <a:off x="2535841" y="-52860"/>
            <a:ext cx="7348419" cy="6910860"/>
          </a:xfrm>
          <a:prstGeom prst="rect">
            <a:avLst/>
          </a:prstGeom>
        </p:spPr>
      </p:pic>
    </p:spTree>
    <p:extLst>
      <p:ext uri="{BB962C8B-B14F-4D97-AF65-F5344CB8AC3E}">
        <p14:creationId xmlns:p14="http://schemas.microsoft.com/office/powerpoint/2010/main" val="2415757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4890-F312-3359-51F7-E8CB2CD5A5C5}"/>
              </a:ext>
            </a:extLst>
          </p:cNvPr>
          <p:cNvSpPr>
            <a:spLocks noGrp="1"/>
          </p:cNvSpPr>
          <p:nvPr>
            <p:ph type="title"/>
          </p:nvPr>
        </p:nvSpPr>
        <p:spPr>
          <a:xfrm>
            <a:off x="1637212" y="363582"/>
            <a:ext cx="10554788" cy="6130835"/>
          </a:xfrm>
        </p:spPr>
        <p:txBody>
          <a:bodyPr>
            <a:normAutofit fontScale="90000"/>
          </a:bodyPr>
          <a:lstStyle/>
          <a:p>
            <a:r>
              <a:rPr lang="en-US" sz="2000" dirty="0"/>
              <a:t>12. In patients with pre-DM, T2DM, or 2 or more metabolic risk factors (or imaging evidence of hepatic steatosis), primary risk assessment with FIB-4 should be repeated every 1–2 years.</a:t>
            </a:r>
            <a:br>
              <a:rPr lang="en-US" sz="2000" dirty="0"/>
            </a:br>
            <a:br>
              <a:rPr lang="en-US" sz="2000" dirty="0"/>
            </a:br>
            <a:r>
              <a:rPr lang="en-US" sz="2000" dirty="0"/>
              <a:t>13. Patients with NASH cirrhosis are at the highest risk for liver-related outcomes and require routine surveillance for HCC, esophageal varices, and monitoring for decompensation.</a:t>
            </a:r>
            <a:br>
              <a:rPr lang="en-US" sz="2000" dirty="0"/>
            </a:br>
            <a:br>
              <a:rPr lang="en-US" sz="2000" dirty="0"/>
            </a:br>
            <a:r>
              <a:rPr lang="en-US" sz="2000" dirty="0"/>
              <a:t>14. Patients with suspected advanced NASH or discordant NITs should be referred to a specialist for evaluation, management, and/or further diagnostic evaluation.</a:t>
            </a:r>
            <a:br>
              <a:rPr lang="en-US" sz="2000" dirty="0"/>
            </a:br>
            <a:br>
              <a:rPr lang="en-US" sz="2000" dirty="0"/>
            </a:br>
            <a:r>
              <a:rPr lang="en-US" sz="2000" dirty="0"/>
              <a:t>15. Aminotransferase levels are frequently normal in patients with advanced liver disease due to NASH and should not be used in isolation to exclude the presence of NASH with clinically significant fibrosis.</a:t>
            </a:r>
            <a:br>
              <a:rPr lang="en-US" sz="2000" dirty="0"/>
            </a:br>
            <a:br>
              <a:rPr lang="en-US" sz="2000" dirty="0"/>
            </a:br>
            <a:r>
              <a:rPr lang="en-US" sz="2000" dirty="0"/>
              <a:t>16. First-degree relatives of patients with NASH cirrhosis should be counseled regarding their increased individual risk and offered screening for advanced hepatic fibrosis.</a:t>
            </a:r>
            <a:br>
              <a:rPr lang="en-US" sz="2000" dirty="0"/>
            </a:br>
            <a:br>
              <a:rPr lang="en-US" sz="2000" dirty="0"/>
            </a:br>
            <a:r>
              <a:rPr lang="en-US" sz="2000" dirty="0"/>
              <a:t>Key points:</a:t>
            </a:r>
            <a:br>
              <a:rPr lang="en-US" sz="2000" dirty="0"/>
            </a:br>
            <a:r>
              <a:rPr lang="en-US" sz="2000" dirty="0"/>
              <a:t> Patients with “at-risk” NASH (NASH with at least stage 2 fibrosis) are at increased risk of</a:t>
            </a:r>
            <a:br>
              <a:rPr lang="en-US" sz="2000" dirty="0"/>
            </a:br>
            <a:r>
              <a:rPr lang="en-US" sz="2000" dirty="0"/>
              <a:t>developing cirrhosis and liver-related complications.</a:t>
            </a:r>
          </a:p>
        </p:txBody>
      </p:sp>
    </p:spTree>
    <p:extLst>
      <p:ext uri="{BB962C8B-B14F-4D97-AF65-F5344CB8AC3E}">
        <p14:creationId xmlns:p14="http://schemas.microsoft.com/office/powerpoint/2010/main" val="3735851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9D8F-052D-17BA-B31F-80F761376D90}"/>
              </a:ext>
            </a:extLst>
          </p:cNvPr>
          <p:cNvSpPr>
            <a:spLocks noGrp="1"/>
          </p:cNvSpPr>
          <p:nvPr>
            <p:ph type="title"/>
          </p:nvPr>
        </p:nvSpPr>
        <p:spPr>
          <a:xfrm>
            <a:off x="2203270" y="624109"/>
            <a:ext cx="9004662" cy="5863777"/>
          </a:xfrm>
        </p:spPr>
        <p:txBody>
          <a:bodyPr>
            <a:normAutofit/>
          </a:bodyPr>
          <a:lstStyle/>
          <a:p>
            <a:r>
              <a:rPr lang="en-US" sz="2400" b="0" i="0" u="none" strike="noStrike" baseline="0" dirty="0">
                <a:latin typeface="AdvOTb99cb1f1.B"/>
              </a:rPr>
              <a:t>Guidance statements:</a:t>
            </a:r>
            <a:br>
              <a:rPr lang="en-US" sz="2400" b="0" i="0" u="none" strike="noStrike" baseline="0" dirty="0">
                <a:latin typeface="AdvOTb99cb1f1.B"/>
              </a:rPr>
            </a:br>
            <a:r>
              <a:rPr lang="en-US" sz="2400" b="0" i="0" u="none" strike="noStrike" baseline="0" dirty="0">
                <a:latin typeface="AdvOTb214af43"/>
              </a:rPr>
              <a:t>17. Although standard ultrasound can detect hepatic steatosis, it is not recommended as a tool to identify hepatic steatosis due to low sensitivity across the NAFLD spectrum.</a:t>
            </a:r>
            <a:br>
              <a:rPr lang="en-US" sz="2400" b="0" i="0" u="none" strike="noStrike" baseline="0" dirty="0">
                <a:latin typeface="AdvOTb214af43"/>
              </a:rPr>
            </a:br>
            <a:br>
              <a:rPr lang="en-US" sz="2400" b="0" i="0" u="none" strike="noStrike" baseline="0" dirty="0">
                <a:latin typeface="AdvOTb214af43"/>
              </a:rPr>
            </a:br>
            <a:r>
              <a:rPr lang="en-US" sz="2400" b="0" i="0" u="none" strike="noStrike" baseline="0" dirty="0">
                <a:latin typeface="AdvOTb214af43"/>
              </a:rPr>
              <a:t>18. CAP as a point-of-care technique may be used to identify steatosis. MRI-PDFF can additionally quantify steatosis.</a:t>
            </a:r>
            <a:br>
              <a:rPr lang="en-US" sz="2400" b="0" i="0" u="none" strike="noStrike" baseline="0" dirty="0">
                <a:latin typeface="AdvOTb214af43"/>
              </a:rPr>
            </a:br>
            <a:br>
              <a:rPr lang="en-US" sz="2400" b="0" i="0" u="none" strike="noStrike" baseline="0" dirty="0">
                <a:latin typeface="AdvOTb214af43"/>
              </a:rPr>
            </a:br>
            <a:r>
              <a:rPr lang="en-US" sz="2400" b="0" i="0" u="none" strike="noStrike" baseline="0" dirty="0">
                <a:latin typeface="AdvOTb214af43"/>
              </a:rPr>
              <a:t>19. If FIB-4 is </a:t>
            </a:r>
            <a:r>
              <a:rPr lang="en-US" sz="2400" b="0" i="0" u="none" strike="noStrike" baseline="0" dirty="0">
                <a:latin typeface="AdvOT8608a8d1+22"/>
              </a:rPr>
              <a:t>≥ </a:t>
            </a:r>
            <a:r>
              <a:rPr lang="en-US" sz="2400" b="0" i="0" u="none" strike="noStrike" baseline="0" dirty="0">
                <a:latin typeface="AdvOTb214af43"/>
              </a:rPr>
              <a:t>1.3, VCTE, MRE, or ELF may be used to exclude advanced fibrosis.</a:t>
            </a:r>
            <a:br>
              <a:rPr lang="en-US" sz="2400" b="0" i="0" u="none" strike="noStrike" baseline="0" dirty="0">
                <a:latin typeface="AdvOTb214af43"/>
              </a:rPr>
            </a:br>
            <a:br>
              <a:rPr lang="en-US" sz="2400" b="0" i="0" u="none" strike="noStrike" baseline="0" dirty="0">
                <a:latin typeface="AdvOTb214af43"/>
              </a:rPr>
            </a:br>
            <a:r>
              <a:rPr lang="en-US" sz="2400" b="0" i="0" u="none" strike="noStrike" baseline="0" dirty="0">
                <a:latin typeface="AdvTT68a2efde.BI"/>
              </a:rPr>
              <a:t>Key points:</a:t>
            </a:r>
            <a:br>
              <a:rPr lang="en-US" sz="2400" b="0" i="0" u="none" strike="noStrike" baseline="0" dirty="0">
                <a:latin typeface="AdvTT68a2efde.BI"/>
              </a:rPr>
            </a:br>
            <a:r>
              <a:rPr lang="en-US" sz="2400" b="0" i="0" u="none" strike="noStrike" baseline="0" dirty="0">
                <a:latin typeface="AdvMacMthSyN"/>
              </a:rPr>
              <a:t> </a:t>
            </a:r>
            <a:r>
              <a:rPr lang="en-US" sz="2400" b="0" i="0" u="none" strike="noStrike" baseline="0" dirty="0">
                <a:latin typeface="AdvTTb6c2036d.I"/>
              </a:rPr>
              <a:t>Highly elevated liver stiffness, FIB-4, and ELF scores can predict an increased risk of hepatic decompensation and mortality.</a:t>
            </a:r>
            <a:endParaRPr lang="en-US" sz="2400" dirty="0"/>
          </a:p>
        </p:txBody>
      </p:sp>
    </p:spTree>
    <p:extLst>
      <p:ext uri="{BB962C8B-B14F-4D97-AF65-F5344CB8AC3E}">
        <p14:creationId xmlns:p14="http://schemas.microsoft.com/office/powerpoint/2010/main" val="603236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ACA6-E938-E1FB-9992-CE0CE45168B7}"/>
              </a:ext>
            </a:extLst>
          </p:cNvPr>
          <p:cNvSpPr>
            <a:spLocks noGrp="1"/>
          </p:cNvSpPr>
          <p:nvPr>
            <p:ph type="title"/>
          </p:nvPr>
        </p:nvSpPr>
        <p:spPr>
          <a:xfrm>
            <a:off x="2392039" y="65314"/>
            <a:ext cx="8911687" cy="748937"/>
          </a:xfrm>
        </p:spPr>
        <p:txBody>
          <a:bodyPr/>
          <a:lstStyle/>
          <a:p>
            <a:r>
              <a:rPr lang="en-US" sz="3600" b="0" i="0" u="none" strike="noStrike" baseline="0" dirty="0">
                <a:solidFill>
                  <a:srgbClr val="005A00"/>
                </a:solidFill>
                <a:latin typeface="AdvOTb99cb1f1.B"/>
              </a:rPr>
              <a:t>TREATMENT</a:t>
            </a:r>
            <a:endParaRPr lang="en-US" dirty="0"/>
          </a:p>
        </p:txBody>
      </p:sp>
      <p:sp>
        <p:nvSpPr>
          <p:cNvPr id="3" name="Content Placeholder 2">
            <a:extLst>
              <a:ext uri="{FF2B5EF4-FFF2-40B4-BE49-F238E27FC236}">
                <a16:creationId xmlns:a16="http://schemas.microsoft.com/office/drawing/2014/main" id="{87AFF55C-A184-A201-E281-450CC612ADBB}"/>
              </a:ext>
            </a:extLst>
          </p:cNvPr>
          <p:cNvSpPr>
            <a:spLocks noGrp="1"/>
          </p:cNvSpPr>
          <p:nvPr>
            <p:ph idx="1"/>
          </p:nvPr>
        </p:nvSpPr>
        <p:spPr>
          <a:xfrm>
            <a:off x="2107474" y="814251"/>
            <a:ext cx="9196252" cy="5978435"/>
          </a:xfrm>
        </p:spPr>
        <p:txBody>
          <a:bodyPr>
            <a:normAutofit/>
          </a:bodyPr>
          <a:lstStyle/>
          <a:p>
            <a:pPr marL="0" indent="0">
              <a:buNone/>
            </a:pPr>
            <a:r>
              <a:rPr lang="en-US" dirty="0"/>
              <a:t>A </a:t>
            </a:r>
            <a:r>
              <a:rPr lang="en-US" dirty="0">
                <a:solidFill>
                  <a:srgbClr val="00B050"/>
                </a:solidFill>
              </a:rPr>
              <a:t>healthy diet </a:t>
            </a:r>
            <a:r>
              <a:rPr lang="en-US" dirty="0"/>
              <a:t>and </a:t>
            </a:r>
            <a:r>
              <a:rPr lang="en-US" dirty="0">
                <a:solidFill>
                  <a:srgbClr val="00B050"/>
                </a:solidFill>
              </a:rPr>
              <a:t>regular exercise </a:t>
            </a:r>
            <a:r>
              <a:rPr lang="en-US" dirty="0"/>
              <a:t>form the foundation of treatment for the vast majority of those with NAFLD.</a:t>
            </a:r>
          </a:p>
          <a:p>
            <a:pPr marL="0" indent="0">
              <a:buNone/>
            </a:pPr>
            <a:r>
              <a:rPr lang="en-US" dirty="0">
                <a:solidFill>
                  <a:srgbClr val="FF0000"/>
                </a:solidFill>
              </a:rPr>
              <a:t>Weight loss</a:t>
            </a:r>
          </a:p>
          <a:p>
            <a:pPr marL="0" indent="0">
              <a:buNone/>
            </a:pPr>
            <a:r>
              <a:rPr lang="en-US" dirty="0">
                <a:solidFill>
                  <a:schemeClr val="tx1"/>
                </a:solidFill>
              </a:rPr>
              <a:t>Even </a:t>
            </a:r>
            <a:r>
              <a:rPr lang="en-US" u="sng" dirty="0">
                <a:solidFill>
                  <a:schemeClr val="tx1"/>
                </a:solidFill>
              </a:rPr>
              <a:t>modest amounts of weight loss </a:t>
            </a:r>
            <a:r>
              <a:rPr lang="en-US" dirty="0">
                <a:solidFill>
                  <a:schemeClr val="tx1"/>
                </a:solidFill>
              </a:rPr>
              <a:t>can be impactful, especially in those with milder disease. Weight loss </a:t>
            </a:r>
            <a:r>
              <a:rPr lang="en-US" u="sng" dirty="0">
                <a:solidFill>
                  <a:schemeClr val="tx1"/>
                </a:solidFill>
              </a:rPr>
              <a:t>of 3%–5% improves steatosis</a:t>
            </a:r>
            <a:r>
              <a:rPr lang="en-US" dirty="0">
                <a:solidFill>
                  <a:schemeClr val="tx1"/>
                </a:solidFill>
              </a:rPr>
              <a:t>, but greater weight loss</a:t>
            </a:r>
            <a:r>
              <a:rPr lang="en-US" dirty="0">
                <a:solidFill>
                  <a:srgbClr val="0070C0"/>
                </a:solidFill>
              </a:rPr>
              <a:t>(&gt;10%</a:t>
            </a:r>
            <a:r>
              <a:rPr lang="en-US" dirty="0">
                <a:solidFill>
                  <a:schemeClr val="tx1"/>
                </a:solidFill>
              </a:rPr>
              <a:t>) is generally required to </a:t>
            </a:r>
            <a:r>
              <a:rPr lang="en-US" u="sng" dirty="0">
                <a:solidFill>
                  <a:schemeClr val="tx1"/>
                </a:solidFill>
              </a:rPr>
              <a:t>improve NASH </a:t>
            </a:r>
            <a:r>
              <a:rPr lang="en-US" dirty="0">
                <a:solidFill>
                  <a:schemeClr val="tx1"/>
                </a:solidFill>
              </a:rPr>
              <a:t>and fibrosis.</a:t>
            </a:r>
          </a:p>
          <a:p>
            <a:pPr marL="0" indent="0">
              <a:buNone/>
            </a:pPr>
            <a:r>
              <a:rPr lang="en-US" dirty="0">
                <a:solidFill>
                  <a:schemeClr val="tx1"/>
                </a:solidFill>
              </a:rPr>
              <a:t>Unfortunately, reducing caloric intake can also be associated with counterproductive reductions in metabolic energy disposal</a:t>
            </a:r>
          </a:p>
          <a:p>
            <a:pPr marL="0" indent="0">
              <a:buNone/>
            </a:pPr>
            <a:r>
              <a:rPr lang="en-US" dirty="0">
                <a:solidFill>
                  <a:schemeClr val="tx1"/>
                </a:solidFill>
              </a:rPr>
              <a:t>A diet containing excess calories, particularly excess saturated fats, refined carbohydrates, and sugar-sweetened beverages, is associated with obesity and NAFLD</a:t>
            </a:r>
          </a:p>
          <a:p>
            <a:pPr marL="0" indent="0">
              <a:buNone/>
            </a:pPr>
            <a:r>
              <a:rPr lang="en-US" u="sng" dirty="0">
                <a:solidFill>
                  <a:schemeClr val="tx1"/>
                </a:solidFill>
              </a:rPr>
              <a:t>Excessive fructose </a:t>
            </a:r>
            <a:r>
              <a:rPr lang="en-US" dirty="0">
                <a:solidFill>
                  <a:schemeClr val="tx1"/>
                </a:solidFill>
              </a:rPr>
              <a:t>consumption in particular increases the risk of NAFLD, NASH, and advanced fibrosis independent of calorie intake</a:t>
            </a:r>
          </a:p>
          <a:p>
            <a:pPr marL="0" indent="0">
              <a:buNone/>
            </a:pPr>
            <a:r>
              <a:rPr lang="en-US" dirty="0">
                <a:solidFill>
                  <a:schemeClr val="tx1"/>
                </a:solidFill>
              </a:rPr>
              <a:t>The </a:t>
            </a:r>
            <a:r>
              <a:rPr lang="en-US" u="sng" dirty="0">
                <a:solidFill>
                  <a:schemeClr val="tx1"/>
                </a:solidFill>
              </a:rPr>
              <a:t>Mediterranean diet </a:t>
            </a:r>
            <a:r>
              <a:rPr lang="en-US" dirty="0">
                <a:solidFill>
                  <a:schemeClr val="tx1"/>
                </a:solidFill>
              </a:rPr>
              <a:t>is often recommended to patients with NAFLD based on its associated improvement in cardiovascular health and reduction in liver fat</a:t>
            </a:r>
          </a:p>
          <a:p>
            <a:pPr marL="0" indent="0">
              <a:buNone/>
            </a:pPr>
            <a:r>
              <a:rPr lang="en-US" u="sng" dirty="0">
                <a:solidFill>
                  <a:schemeClr val="tx1"/>
                </a:solidFill>
              </a:rPr>
              <a:t>Coffee consumption</a:t>
            </a:r>
            <a:r>
              <a:rPr lang="en-US" dirty="0">
                <a:solidFill>
                  <a:schemeClr val="tx1"/>
                </a:solidFill>
              </a:rPr>
              <a:t>, independent of caffeine content , may also be beneficial. Drinking 3 or more cups per day could be recommended in the absence of contraindications based on the reduced risk for NAFLD and liver fibrosis</a:t>
            </a:r>
          </a:p>
        </p:txBody>
      </p:sp>
    </p:spTree>
    <p:extLst>
      <p:ext uri="{BB962C8B-B14F-4D97-AF65-F5344CB8AC3E}">
        <p14:creationId xmlns:p14="http://schemas.microsoft.com/office/powerpoint/2010/main" val="151929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CA5B-AD49-F7DD-6078-D84A72AC0BED}"/>
              </a:ext>
            </a:extLst>
          </p:cNvPr>
          <p:cNvSpPr>
            <a:spLocks noGrp="1"/>
          </p:cNvSpPr>
          <p:nvPr>
            <p:ph type="title"/>
          </p:nvPr>
        </p:nvSpPr>
        <p:spPr>
          <a:xfrm>
            <a:off x="2473235" y="624110"/>
            <a:ext cx="9031378" cy="673467"/>
          </a:xfrm>
        </p:spPr>
        <p:txBody>
          <a:bodyPr/>
          <a:lstStyle/>
          <a:p>
            <a:r>
              <a:rPr lang="en-US" sz="3600" b="0" i="0" u="none" strike="noStrike" baseline="0" dirty="0">
                <a:latin typeface="AdvOTb214af43"/>
              </a:rPr>
              <a:t>Impact of exercise</a:t>
            </a:r>
            <a:endParaRPr lang="en-US" dirty="0"/>
          </a:p>
        </p:txBody>
      </p:sp>
      <p:sp>
        <p:nvSpPr>
          <p:cNvPr id="3" name="Content Placeholder 2">
            <a:extLst>
              <a:ext uri="{FF2B5EF4-FFF2-40B4-BE49-F238E27FC236}">
                <a16:creationId xmlns:a16="http://schemas.microsoft.com/office/drawing/2014/main" id="{EAA5F4AD-CC75-EB9A-45DF-16B461E6040F}"/>
              </a:ext>
            </a:extLst>
          </p:cNvPr>
          <p:cNvSpPr>
            <a:spLocks noGrp="1"/>
          </p:cNvSpPr>
          <p:nvPr>
            <p:ph idx="1"/>
          </p:nvPr>
        </p:nvSpPr>
        <p:spPr>
          <a:xfrm>
            <a:off x="2002971" y="1297577"/>
            <a:ext cx="9596846" cy="5355771"/>
          </a:xfrm>
        </p:spPr>
        <p:txBody>
          <a:bodyPr>
            <a:normAutofit/>
          </a:bodyPr>
          <a:lstStyle/>
          <a:p>
            <a:pPr marL="0" indent="0">
              <a:buNone/>
            </a:pPr>
            <a:r>
              <a:rPr lang="en-US" dirty="0"/>
              <a:t>Exercise, independently has hepatic and cardiometabolic benefit</a:t>
            </a:r>
          </a:p>
          <a:p>
            <a:pPr marL="0" indent="0">
              <a:buNone/>
            </a:pPr>
            <a:r>
              <a:rPr lang="en-US" dirty="0"/>
              <a:t>moderate exercise at least </a:t>
            </a:r>
            <a:r>
              <a:rPr lang="en-US" u="sng" dirty="0"/>
              <a:t>5 times per week </a:t>
            </a:r>
            <a:r>
              <a:rPr lang="en-US" dirty="0"/>
              <a:t>for a total of </a:t>
            </a:r>
            <a:r>
              <a:rPr lang="en-US" u="sng" dirty="0"/>
              <a:t>150 minutes </a:t>
            </a:r>
            <a:r>
              <a:rPr lang="en-US" dirty="0"/>
              <a:t>per week can prevent or improve NAFLD</a:t>
            </a:r>
          </a:p>
          <a:p>
            <a:pPr marL="0" indent="0">
              <a:buNone/>
            </a:pPr>
            <a:r>
              <a:rPr lang="en-US" dirty="0"/>
              <a:t>more vigorous exercise is needed to improve NASH histology, with even higher intensity exercise needed to reduce fibrosis.</a:t>
            </a:r>
          </a:p>
          <a:p>
            <a:pPr marL="0" indent="0">
              <a:buNone/>
            </a:pPr>
            <a:r>
              <a:rPr lang="en-US" dirty="0"/>
              <a:t>Studies </a:t>
            </a:r>
            <a:r>
              <a:rPr lang="en-US" u="sng" dirty="0"/>
              <a:t>combining diet with exercise</a:t>
            </a:r>
            <a:r>
              <a:rPr lang="en-US" dirty="0"/>
              <a:t> consistently demonstrate reductions in liver fat proportional to the intensity of the intervention.</a:t>
            </a:r>
          </a:p>
          <a:p>
            <a:pPr marL="0" indent="0">
              <a:buNone/>
            </a:pPr>
            <a:r>
              <a:rPr lang="en-US" dirty="0"/>
              <a:t>Patients </a:t>
            </a:r>
            <a:r>
              <a:rPr lang="en-US" b="1" i="1" dirty="0"/>
              <a:t>with cirrhosis </a:t>
            </a:r>
            <a:r>
              <a:rPr lang="en-US" dirty="0"/>
              <a:t>require a slightly </a:t>
            </a:r>
            <a:r>
              <a:rPr lang="en-US" b="1" dirty="0"/>
              <a:t>different approach </a:t>
            </a:r>
            <a:r>
              <a:rPr lang="en-US" dirty="0"/>
              <a:t>that prioritizes protein intake and recognizes potential physical limitations.</a:t>
            </a:r>
          </a:p>
          <a:p>
            <a:pPr marL="0" indent="0">
              <a:buNone/>
            </a:pPr>
            <a:r>
              <a:rPr lang="en-US" dirty="0"/>
              <a:t>Exercise can also improve frailty, sarcopenia, and quality of life in patients with chronic liver disease</a:t>
            </a:r>
          </a:p>
        </p:txBody>
      </p:sp>
    </p:spTree>
    <p:extLst>
      <p:ext uri="{BB962C8B-B14F-4D97-AF65-F5344CB8AC3E}">
        <p14:creationId xmlns:p14="http://schemas.microsoft.com/office/powerpoint/2010/main" val="3569050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8C98-213E-E499-5860-13CE08000C56}"/>
              </a:ext>
            </a:extLst>
          </p:cNvPr>
          <p:cNvSpPr>
            <a:spLocks noGrp="1"/>
          </p:cNvSpPr>
          <p:nvPr>
            <p:ph type="title"/>
          </p:nvPr>
        </p:nvSpPr>
        <p:spPr>
          <a:xfrm>
            <a:off x="1793966" y="148046"/>
            <a:ext cx="9771017" cy="6496594"/>
          </a:xfrm>
        </p:spPr>
        <p:txBody>
          <a:bodyPr>
            <a:normAutofit fontScale="90000"/>
          </a:bodyPr>
          <a:lstStyle/>
          <a:p>
            <a:r>
              <a:rPr lang="en-US" sz="2000" dirty="0"/>
              <a:t>Guidance statements:</a:t>
            </a:r>
            <a:br>
              <a:rPr lang="en-US" sz="2000" dirty="0"/>
            </a:br>
            <a:r>
              <a:rPr lang="en-US" sz="2000" dirty="0"/>
              <a:t>20. Patients with NAFLD who are overweight or obese should be prescribed a diet that leads to a caloric deficit. When possible, </a:t>
            </a:r>
            <a:r>
              <a:rPr lang="en-US" sz="2000" dirty="0">
                <a:solidFill>
                  <a:srgbClr val="C00000"/>
                </a:solidFill>
              </a:rPr>
              <a:t>diets</a:t>
            </a:r>
            <a:r>
              <a:rPr lang="en-US" sz="2000" dirty="0"/>
              <a:t> with </a:t>
            </a:r>
            <a:r>
              <a:rPr lang="en-US" sz="2000" u="sng" dirty="0"/>
              <a:t>limited carbohydrates </a:t>
            </a:r>
            <a:r>
              <a:rPr lang="en-US" sz="2000" dirty="0"/>
              <a:t>and saturated fat and </a:t>
            </a:r>
            <a:r>
              <a:rPr lang="en-US" sz="2000" u="sng" dirty="0"/>
              <a:t>enriched with high fiber and unsaturated fats </a:t>
            </a:r>
            <a:r>
              <a:rPr lang="en-US" sz="2000" dirty="0"/>
              <a:t>(e.g., Mediterranean</a:t>
            </a:r>
            <a:br>
              <a:rPr lang="en-US" sz="2000" dirty="0"/>
            </a:br>
            <a:r>
              <a:rPr lang="en-US" sz="2000" dirty="0"/>
              <a:t>diet) should be encouraged due to their additional cardiovascular benefits.</a:t>
            </a:r>
            <a:br>
              <a:rPr lang="en-US" sz="2000" dirty="0"/>
            </a:br>
            <a:br>
              <a:rPr lang="en-US" sz="2000" dirty="0"/>
            </a:br>
            <a:r>
              <a:rPr lang="en-US" sz="2000" dirty="0"/>
              <a:t>21. Patients with NAFLD should be strongly encouraged to </a:t>
            </a:r>
            <a:r>
              <a:rPr lang="en-US" sz="2000" u="sng" dirty="0"/>
              <a:t>increase their activity level </a:t>
            </a:r>
            <a:r>
              <a:rPr lang="en-US" sz="2000" dirty="0"/>
              <a:t>to the extent possible. Individualized prescriptive exercise recommendations may increase sustainability and have benefits independent of weight loss.</a:t>
            </a:r>
            <a:br>
              <a:rPr lang="en-US" sz="2000" dirty="0"/>
            </a:br>
            <a:br>
              <a:rPr lang="en-US" sz="2000" dirty="0"/>
            </a:br>
            <a:r>
              <a:rPr lang="en-US" sz="2000" dirty="0"/>
              <a:t>Key points:</a:t>
            </a:r>
            <a:br>
              <a:rPr lang="en-US" sz="2000" dirty="0"/>
            </a:br>
            <a:r>
              <a:rPr lang="en-US" sz="2000" dirty="0"/>
              <a:t> Weight loss improves hepatic steatosis, NASH, and hepatic fibrosis in a dose-dependent manner.</a:t>
            </a:r>
            <a:br>
              <a:rPr lang="en-US" sz="2000" dirty="0"/>
            </a:br>
            <a:br>
              <a:rPr lang="en-US" sz="2000" dirty="0"/>
            </a:br>
            <a:r>
              <a:rPr lang="en-US" sz="2000" dirty="0"/>
              <a:t> The necessary support to manage comorbid disease and foster the adoption of liver</a:t>
            </a:r>
            <a:br>
              <a:rPr lang="en-US" sz="2000" dirty="0"/>
            </a:br>
            <a:r>
              <a:rPr lang="en-US" sz="2000" dirty="0"/>
              <a:t>protective health behaviors is best achieved using a multidisciplinary approach.</a:t>
            </a:r>
            <a:br>
              <a:rPr lang="en-US" sz="2000" dirty="0"/>
            </a:br>
            <a:br>
              <a:rPr lang="en-US" sz="2000" dirty="0"/>
            </a:br>
            <a:r>
              <a:rPr lang="en-US" sz="2000" dirty="0"/>
              <a:t> Coffee consumption (caffeinated or not) of at least 3 cups daily is associated with less advanced liver disease.</a:t>
            </a:r>
          </a:p>
        </p:txBody>
      </p:sp>
    </p:spTree>
    <p:extLst>
      <p:ext uri="{BB962C8B-B14F-4D97-AF65-F5344CB8AC3E}">
        <p14:creationId xmlns:p14="http://schemas.microsoft.com/office/powerpoint/2010/main" val="2540721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8CCE-D4F9-A1B8-3420-D67F2D1A2B0B}"/>
              </a:ext>
            </a:extLst>
          </p:cNvPr>
          <p:cNvSpPr>
            <a:spLocks noGrp="1"/>
          </p:cNvSpPr>
          <p:nvPr>
            <p:ph type="title"/>
          </p:nvPr>
        </p:nvSpPr>
        <p:spPr>
          <a:xfrm>
            <a:off x="2706137" y="0"/>
            <a:ext cx="8397292" cy="870857"/>
          </a:xfrm>
        </p:spPr>
        <p:txBody>
          <a:bodyPr>
            <a:normAutofit/>
          </a:bodyPr>
          <a:lstStyle/>
          <a:p>
            <a:r>
              <a:rPr lang="en-US" sz="3600" b="0" i="0" u="none" strike="noStrike" baseline="0" dirty="0">
                <a:solidFill>
                  <a:srgbClr val="005A00"/>
                </a:solidFill>
                <a:latin typeface="AdvOTb99cb1f1.B"/>
              </a:rPr>
              <a:t>Bariatric surgery</a:t>
            </a:r>
            <a:endParaRPr lang="en-US" dirty="0"/>
          </a:p>
        </p:txBody>
      </p:sp>
      <p:sp>
        <p:nvSpPr>
          <p:cNvPr id="3" name="Content Placeholder 2">
            <a:extLst>
              <a:ext uri="{FF2B5EF4-FFF2-40B4-BE49-F238E27FC236}">
                <a16:creationId xmlns:a16="http://schemas.microsoft.com/office/drawing/2014/main" id="{4D49F1C4-5BA1-240A-5EAF-20764473B9E7}"/>
              </a:ext>
            </a:extLst>
          </p:cNvPr>
          <p:cNvSpPr>
            <a:spLocks noGrp="1"/>
          </p:cNvSpPr>
          <p:nvPr>
            <p:ph idx="1"/>
          </p:nvPr>
        </p:nvSpPr>
        <p:spPr>
          <a:xfrm>
            <a:off x="2011679" y="722811"/>
            <a:ext cx="9440091" cy="6043749"/>
          </a:xfrm>
        </p:spPr>
        <p:txBody>
          <a:bodyPr>
            <a:normAutofit lnSpcReduction="10000"/>
          </a:bodyPr>
          <a:lstStyle/>
          <a:p>
            <a:pPr marL="0" indent="0">
              <a:buNone/>
            </a:pPr>
            <a:r>
              <a:rPr lang="en-US" dirty="0"/>
              <a:t>Although </a:t>
            </a:r>
            <a:r>
              <a:rPr lang="en-US" u="sng" dirty="0"/>
              <a:t>currently accepted criteria </a:t>
            </a:r>
            <a:r>
              <a:rPr lang="en-US" dirty="0"/>
              <a:t>for bariatric surgery are BMI ≥40 kg/m2 irrespective of metabolic comorbid disease or BMI ≥ 35 kg/m2 with comorbidities (T2DM or pre-DM, uncontrolled hypertension, osteoarthritis of hip or knee, urinary incontinence</a:t>
            </a:r>
          </a:p>
          <a:p>
            <a:pPr marL="0" indent="0">
              <a:buNone/>
            </a:pPr>
            <a:r>
              <a:rPr lang="en-US" dirty="0"/>
              <a:t>NAFLD/NASH is </a:t>
            </a:r>
            <a:r>
              <a:rPr lang="en-US" u="sng" dirty="0"/>
              <a:t>increasingly accepted </a:t>
            </a:r>
            <a:r>
              <a:rPr lang="en-US" dirty="0"/>
              <a:t>as a comorbid condition benefitting from bariatric surgery</a:t>
            </a:r>
          </a:p>
          <a:p>
            <a:pPr marL="0" indent="0">
              <a:buNone/>
            </a:pPr>
            <a:r>
              <a:rPr lang="en-US" dirty="0"/>
              <a:t>Bariatric surgery </a:t>
            </a:r>
            <a:r>
              <a:rPr lang="en-US" b="1" dirty="0"/>
              <a:t>can resolve NASH, improve hepatic fibrosis</a:t>
            </a:r>
            <a:r>
              <a:rPr lang="en-US" dirty="0"/>
              <a:t>, induce sustained weight loss of up to 30%, cure diabetes, and decrease all-cause morbidity and mortality.</a:t>
            </a:r>
          </a:p>
          <a:p>
            <a:pPr marL="0" indent="0">
              <a:buNone/>
            </a:pPr>
            <a:r>
              <a:rPr lang="en-US" b="1" dirty="0"/>
              <a:t>resolution of NASH </a:t>
            </a:r>
            <a:r>
              <a:rPr lang="en-US" dirty="0"/>
              <a:t>without worsening of fibrosis occurred </a:t>
            </a:r>
            <a:r>
              <a:rPr lang="en-US" u="sng" dirty="0"/>
              <a:t>in 80%of patients 1 </a:t>
            </a:r>
            <a:r>
              <a:rPr lang="en-US" dirty="0"/>
              <a:t>year following bariatric surgery ,which was maintained at 5 years.</a:t>
            </a:r>
          </a:p>
          <a:p>
            <a:pPr marL="0" indent="0">
              <a:buNone/>
            </a:pPr>
            <a:r>
              <a:rPr lang="en-US" u="sng" dirty="0"/>
              <a:t>Restrictive surgical </a:t>
            </a:r>
            <a:r>
              <a:rPr lang="en-US" dirty="0"/>
              <a:t>procedures result in substantially less weight loss than </a:t>
            </a:r>
            <a:r>
              <a:rPr lang="en-US" b="1" dirty="0"/>
              <a:t>malabsorptive procedures </a:t>
            </a:r>
            <a:r>
              <a:rPr lang="en-US" dirty="0"/>
              <a:t>and are more likely to be associated with persistent NASH</a:t>
            </a:r>
          </a:p>
          <a:p>
            <a:pPr marL="0" indent="0">
              <a:buNone/>
            </a:pPr>
            <a:r>
              <a:rPr lang="en-US" dirty="0"/>
              <a:t>for the treatment of </a:t>
            </a:r>
            <a:r>
              <a:rPr lang="en-US" u="sng" dirty="0"/>
              <a:t>compensated NASH cirrhosis </a:t>
            </a:r>
            <a:r>
              <a:rPr lang="en-US" dirty="0"/>
              <a:t>&gt;&gt;&gt;  bariatric surgery currently cannot be considered a primary therapy however, it seems to be safe in carefully selected patients</a:t>
            </a:r>
          </a:p>
          <a:p>
            <a:pPr marL="0" indent="0">
              <a:buNone/>
            </a:pPr>
            <a:r>
              <a:rPr lang="en-US" dirty="0"/>
              <a:t>Bariatric surgery in the setting of </a:t>
            </a:r>
            <a:r>
              <a:rPr lang="en-US" u="sng" dirty="0"/>
              <a:t>decompensated cirrhosis </a:t>
            </a:r>
            <a:r>
              <a:rPr lang="en-US" dirty="0"/>
              <a:t>or clinically significant portal hypertension is associated with an increased risk of postoperative mortality and should only be considered at high volume centers</a:t>
            </a:r>
          </a:p>
        </p:txBody>
      </p:sp>
    </p:spTree>
    <p:extLst>
      <p:ext uri="{BB962C8B-B14F-4D97-AF65-F5344CB8AC3E}">
        <p14:creationId xmlns:p14="http://schemas.microsoft.com/office/powerpoint/2010/main" val="3285933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7A70-8ADE-BD65-83FD-7C118A77B92A}"/>
              </a:ext>
            </a:extLst>
          </p:cNvPr>
          <p:cNvSpPr>
            <a:spLocks noGrp="1"/>
          </p:cNvSpPr>
          <p:nvPr>
            <p:ph type="title"/>
          </p:nvPr>
        </p:nvSpPr>
        <p:spPr>
          <a:xfrm>
            <a:off x="1645920" y="624109"/>
            <a:ext cx="9858691" cy="6011821"/>
          </a:xfrm>
        </p:spPr>
        <p:txBody>
          <a:bodyPr>
            <a:normAutofit/>
          </a:bodyPr>
          <a:lstStyle/>
          <a:p>
            <a:r>
              <a:rPr lang="en-US" sz="2200" dirty="0"/>
              <a:t>Guidance statements:</a:t>
            </a:r>
            <a:br>
              <a:rPr lang="en-US" sz="2200" dirty="0"/>
            </a:br>
            <a:r>
              <a:rPr lang="en-US" sz="2200" dirty="0"/>
              <a:t>22. Bariatric surgery should be considered as a therapeutic option in patients who meet criteria for metabolic weight loss surgery, as it effectively resolves NAFLD or NASH in the majority of patients without cirrhosis and reduces mortality from CVD and malignancy.</a:t>
            </a:r>
            <a:br>
              <a:rPr lang="en-US" sz="2200" dirty="0"/>
            </a:br>
            <a:br>
              <a:rPr lang="en-US" sz="2200" dirty="0"/>
            </a:br>
            <a:r>
              <a:rPr lang="en-US" sz="2200" dirty="0"/>
              <a:t>Key points:</a:t>
            </a:r>
            <a:br>
              <a:rPr lang="en-US" sz="2200" dirty="0"/>
            </a:br>
            <a:r>
              <a:rPr lang="en-US" sz="2200" dirty="0"/>
              <a:t> The type, safety, and efficacy of bariatric surgery in patients with well-compensated NASH cirrhosis is not established and requires a careful benefit–risk assessment by a multidisciplinary team of experts that includes a hepatologist.</a:t>
            </a:r>
            <a:br>
              <a:rPr lang="en-US" sz="2200" dirty="0"/>
            </a:br>
            <a:r>
              <a:rPr lang="en-US" sz="2200" dirty="0"/>
              <a:t> Decompensated cirrhosis should be considered an absolute contraindication for bariatric surgery due to increased risk and unproven liver-related benefit, unless performed in conjunction</a:t>
            </a:r>
            <a:br>
              <a:rPr lang="en-US" sz="2200" dirty="0"/>
            </a:br>
            <a:r>
              <a:rPr lang="en-US" sz="2200" dirty="0"/>
              <a:t>with liver transplantation at experienced centers.</a:t>
            </a:r>
          </a:p>
        </p:txBody>
      </p:sp>
    </p:spTree>
    <p:extLst>
      <p:ext uri="{BB962C8B-B14F-4D97-AF65-F5344CB8AC3E}">
        <p14:creationId xmlns:p14="http://schemas.microsoft.com/office/powerpoint/2010/main" val="399648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9966-92A1-0C70-3A3D-A7A7D8B93EB6}"/>
              </a:ext>
            </a:extLst>
          </p:cNvPr>
          <p:cNvSpPr>
            <a:spLocks noGrp="1"/>
          </p:cNvSpPr>
          <p:nvPr>
            <p:ph type="title"/>
          </p:nvPr>
        </p:nvSpPr>
        <p:spPr>
          <a:xfrm>
            <a:off x="2592925" y="624110"/>
            <a:ext cx="8559757" cy="530133"/>
          </a:xfrm>
        </p:spPr>
        <p:txBody>
          <a:bodyPr>
            <a:normAutofit/>
          </a:bodyPr>
          <a:lstStyle/>
          <a:p>
            <a:r>
              <a:rPr lang="en-US" sz="2400" dirty="0"/>
              <a:t>USE of available medications</a:t>
            </a:r>
          </a:p>
        </p:txBody>
      </p:sp>
      <p:sp>
        <p:nvSpPr>
          <p:cNvPr id="3" name="Content Placeholder 2">
            <a:extLst>
              <a:ext uri="{FF2B5EF4-FFF2-40B4-BE49-F238E27FC236}">
                <a16:creationId xmlns:a16="http://schemas.microsoft.com/office/drawing/2014/main" id="{D9EC5800-788D-8435-45DA-F4C60A61C2EC}"/>
              </a:ext>
            </a:extLst>
          </p:cNvPr>
          <p:cNvSpPr>
            <a:spLocks noGrp="1"/>
          </p:cNvSpPr>
          <p:nvPr>
            <p:ph idx="1"/>
          </p:nvPr>
        </p:nvSpPr>
        <p:spPr>
          <a:xfrm>
            <a:off x="1039318" y="1169233"/>
            <a:ext cx="10313232" cy="5321508"/>
          </a:xfrm>
        </p:spPr>
        <p:txBody>
          <a:bodyPr/>
          <a:lstStyle/>
          <a:p>
            <a:pPr marL="0" indent="0">
              <a:buNone/>
            </a:pPr>
            <a:r>
              <a:rPr lang="en-US" dirty="0"/>
              <a:t>there are no FDA-approved drugs for the treatment of NASH at any disease stage, </a:t>
            </a:r>
          </a:p>
          <a:p>
            <a:pPr marL="0" indent="0">
              <a:buNone/>
            </a:pPr>
            <a:r>
              <a:rPr lang="en-US" dirty="0"/>
              <a:t>there are medications approved for other indications that have shown benefits for NASH</a:t>
            </a:r>
          </a:p>
          <a:p>
            <a:pPr marL="0" indent="0">
              <a:buNone/>
            </a:pPr>
            <a:r>
              <a:rPr lang="en-US" sz="2400" b="1" dirty="0">
                <a:solidFill>
                  <a:srgbClr val="FF0000"/>
                </a:solidFill>
              </a:rPr>
              <a:t>Vitamin E</a:t>
            </a:r>
          </a:p>
          <a:p>
            <a:pPr marL="0" indent="0">
              <a:buNone/>
            </a:pPr>
            <a:r>
              <a:rPr lang="en-US" dirty="0"/>
              <a:t>vitamin E improved </a:t>
            </a:r>
            <a:r>
              <a:rPr lang="en-US" u="sng" dirty="0"/>
              <a:t>serum aminotransferases </a:t>
            </a:r>
            <a:r>
              <a:rPr lang="en-US" dirty="0"/>
              <a:t>in addition to </a:t>
            </a:r>
            <a:r>
              <a:rPr lang="en-US" u="sng" dirty="0"/>
              <a:t>steatosis</a:t>
            </a:r>
            <a:r>
              <a:rPr lang="en-US" dirty="0"/>
              <a:t>, </a:t>
            </a:r>
            <a:r>
              <a:rPr lang="en-US" u="sng" dirty="0"/>
              <a:t>inflammation,</a:t>
            </a:r>
            <a:r>
              <a:rPr lang="en-US" dirty="0"/>
              <a:t> and cellular ballooning on biopsy</a:t>
            </a:r>
            <a:endParaRPr lang="en-US" b="1" dirty="0">
              <a:solidFill>
                <a:srgbClr val="FF0000"/>
              </a:solidFill>
            </a:endParaRPr>
          </a:p>
          <a:p>
            <a:pPr marL="0" indent="0">
              <a:buNone/>
            </a:pPr>
            <a:r>
              <a:rPr lang="en-US" dirty="0"/>
              <a:t>A reduction in serum ALT to ≤40 U/L and by ≥30% of baseline value after initiation of vitamin E is associated with improvement in histological parameters</a:t>
            </a:r>
          </a:p>
          <a:p>
            <a:pPr marL="0" indent="0">
              <a:buNone/>
            </a:pPr>
            <a:r>
              <a:rPr lang="en-US" dirty="0"/>
              <a:t>vitamin E use was associated with lower rates of hepatic decompensation (37% vs. 62%, p=0.04) and higher transplant free survival (78% vs. 49%, p&lt;0.01).</a:t>
            </a:r>
          </a:p>
          <a:p>
            <a:pPr marL="0" indent="0">
              <a:buNone/>
            </a:pPr>
            <a:r>
              <a:rPr lang="en-US" dirty="0"/>
              <a:t>Concern about the risks of vitamin E on </a:t>
            </a:r>
            <a:r>
              <a:rPr lang="en-US" u="sng" dirty="0"/>
              <a:t>bleeding</a:t>
            </a:r>
            <a:r>
              <a:rPr lang="en-US" dirty="0"/>
              <a:t> and specifically </a:t>
            </a:r>
            <a:r>
              <a:rPr lang="en-US" u="sng" dirty="0"/>
              <a:t>hemorrhagic stroke</a:t>
            </a:r>
          </a:p>
          <a:p>
            <a:pPr marL="0" indent="0">
              <a:buNone/>
            </a:pPr>
            <a:r>
              <a:rPr lang="en-US" dirty="0"/>
              <a:t>data demonstrating a relationship between vitamin E and </a:t>
            </a:r>
            <a:r>
              <a:rPr lang="en-US" u="sng" dirty="0"/>
              <a:t>prostate cancer</a:t>
            </a:r>
          </a:p>
        </p:txBody>
      </p:sp>
    </p:spTree>
    <p:extLst>
      <p:ext uri="{BB962C8B-B14F-4D97-AF65-F5344CB8AC3E}">
        <p14:creationId xmlns:p14="http://schemas.microsoft.com/office/powerpoint/2010/main" val="34823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951" y="1427016"/>
            <a:ext cx="9426272" cy="5430983"/>
          </a:xfrm>
        </p:spPr>
        <p:txBody>
          <a:bodyPr>
            <a:normAutofit/>
          </a:bodyPr>
          <a:lstStyle/>
          <a:p>
            <a:pPr marL="0" indent="0">
              <a:buNone/>
            </a:pPr>
            <a:r>
              <a:rPr lang="en-US" sz="2400" dirty="0"/>
              <a:t>A “Guidance” differs from a “Guideline” in that it is not bound by the Grading of Recommendations, Assessment Development and Evaluation system.</a:t>
            </a:r>
          </a:p>
          <a:p>
            <a:pPr marL="0" indent="0">
              <a:buNone/>
            </a:pPr>
            <a:endParaRPr lang="en-US" sz="2400" dirty="0"/>
          </a:p>
          <a:p>
            <a:pPr marL="0" indent="0">
              <a:buNone/>
            </a:pPr>
            <a:r>
              <a:rPr lang="en-US" sz="2400" dirty="0"/>
              <a:t> Thus, actionable statements rather than formal recommendations are provided herein.</a:t>
            </a:r>
          </a:p>
          <a:p>
            <a:pPr marL="0" indent="0">
              <a:buNone/>
            </a:pPr>
            <a:endParaRPr lang="en-US" sz="2400" dirty="0"/>
          </a:p>
          <a:p>
            <a:pPr marL="0" indent="0">
              <a:buNone/>
            </a:pPr>
            <a:r>
              <a:rPr lang="en-US" sz="2400" dirty="0"/>
              <a:t> The highest available level of evidence was used to develop these statements, and , where high-level evidence was not available, expert opinion was used to develop guidance statements to inform clinical practice</a:t>
            </a:r>
          </a:p>
        </p:txBody>
      </p:sp>
    </p:spTree>
    <p:extLst>
      <p:ext uri="{BB962C8B-B14F-4D97-AF65-F5344CB8AC3E}">
        <p14:creationId xmlns:p14="http://schemas.microsoft.com/office/powerpoint/2010/main" val="2047872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CAAB-E453-23DE-E7AB-0196A408445C}"/>
              </a:ext>
            </a:extLst>
          </p:cNvPr>
          <p:cNvSpPr>
            <a:spLocks noGrp="1"/>
          </p:cNvSpPr>
          <p:nvPr>
            <p:ph type="title"/>
          </p:nvPr>
        </p:nvSpPr>
        <p:spPr>
          <a:xfrm>
            <a:off x="1993319" y="204385"/>
            <a:ext cx="8911687" cy="665044"/>
          </a:xfrm>
        </p:spPr>
        <p:txBody>
          <a:bodyPr/>
          <a:lstStyle/>
          <a:p>
            <a:r>
              <a:rPr lang="en-US" sz="3600" dirty="0"/>
              <a:t>USE of available medications</a:t>
            </a:r>
            <a:endParaRPr lang="en-US" dirty="0"/>
          </a:p>
        </p:txBody>
      </p:sp>
      <p:sp>
        <p:nvSpPr>
          <p:cNvPr id="3" name="Content Placeholder 2">
            <a:extLst>
              <a:ext uri="{FF2B5EF4-FFF2-40B4-BE49-F238E27FC236}">
                <a16:creationId xmlns:a16="http://schemas.microsoft.com/office/drawing/2014/main" id="{54024F1B-9E0E-5690-0EB4-C8ADA659C006}"/>
              </a:ext>
            </a:extLst>
          </p:cNvPr>
          <p:cNvSpPr>
            <a:spLocks noGrp="1"/>
          </p:cNvSpPr>
          <p:nvPr>
            <p:ph idx="1"/>
          </p:nvPr>
        </p:nvSpPr>
        <p:spPr>
          <a:xfrm>
            <a:off x="1646759" y="884419"/>
            <a:ext cx="10375354" cy="5988572"/>
          </a:xfrm>
        </p:spPr>
        <p:txBody>
          <a:bodyPr>
            <a:normAutofit/>
          </a:bodyPr>
          <a:lstStyle/>
          <a:p>
            <a:pPr marL="0" indent="0">
              <a:buNone/>
            </a:pPr>
            <a:r>
              <a:rPr lang="en-US" sz="2400" dirty="0">
                <a:solidFill>
                  <a:srgbClr val="FF0000"/>
                </a:solidFill>
              </a:rPr>
              <a:t>Thiazolidinediones</a:t>
            </a:r>
          </a:p>
          <a:p>
            <a:pPr marL="0" indent="0">
              <a:buNone/>
            </a:pPr>
            <a:r>
              <a:rPr lang="en-US" sz="2000" dirty="0"/>
              <a:t>In patients with NASH with or without pre-DM or T2DM, treatment with pioglitazone improves histology and insulin resistance</a:t>
            </a:r>
          </a:p>
          <a:p>
            <a:pPr marL="0" indent="0">
              <a:buNone/>
            </a:pPr>
            <a:endParaRPr lang="en-US" sz="2000" dirty="0"/>
          </a:p>
          <a:p>
            <a:pPr marL="0" indent="0">
              <a:buNone/>
            </a:pPr>
            <a:r>
              <a:rPr lang="en-US" sz="2000" dirty="0"/>
              <a:t>in an 18-month study of patients with either </a:t>
            </a:r>
            <a:r>
              <a:rPr lang="en-US" sz="2000" dirty="0" err="1"/>
              <a:t>preDM</a:t>
            </a:r>
            <a:r>
              <a:rPr lang="en-US" sz="2000" dirty="0"/>
              <a:t> or T2DM and NASH, pioglitazone treatment led to a ≥2-point reduction in NAS and </a:t>
            </a:r>
            <a:r>
              <a:rPr lang="en-US" sz="2000" u="sng" dirty="0"/>
              <a:t>a trend toward fibrosis improvement</a:t>
            </a:r>
          </a:p>
          <a:p>
            <a:pPr marL="0" indent="0">
              <a:buNone/>
            </a:pPr>
            <a:endParaRPr lang="en-US" sz="2000" dirty="0"/>
          </a:p>
          <a:p>
            <a:pPr marL="0" indent="0">
              <a:buNone/>
            </a:pPr>
            <a:r>
              <a:rPr lang="en-US" sz="2000" dirty="0"/>
              <a:t>Potential side effects :weight gain, osteoporosis in postmenopausal women, a debated risk of bladder cancer, and potential risk for worsening heart failure</a:t>
            </a:r>
            <a:endParaRPr lang="en-US" sz="2000" dirty="0">
              <a:solidFill>
                <a:srgbClr val="FF0000"/>
              </a:solidFill>
            </a:endParaRPr>
          </a:p>
        </p:txBody>
      </p:sp>
    </p:spTree>
    <p:extLst>
      <p:ext uri="{BB962C8B-B14F-4D97-AF65-F5344CB8AC3E}">
        <p14:creationId xmlns:p14="http://schemas.microsoft.com/office/powerpoint/2010/main" val="2934621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D8EF-CA3B-1D29-53C4-B751A573F6DC}"/>
              </a:ext>
            </a:extLst>
          </p:cNvPr>
          <p:cNvSpPr>
            <a:spLocks noGrp="1"/>
          </p:cNvSpPr>
          <p:nvPr>
            <p:ph type="title"/>
          </p:nvPr>
        </p:nvSpPr>
        <p:spPr/>
        <p:txBody>
          <a:bodyPr/>
          <a:lstStyle/>
          <a:p>
            <a:r>
              <a:rPr lang="en-US" sz="3600" dirty="0"/>
              <a:t>USE of available medications</a:t>
            </a:r>
            <a:endParaRPr lang="en-US" dirty="0"/>
          </a:p>
        </p:txBody>
      </p:sp>
      <p:sp>
        <p:nvSpPr>
          <p:cNvPr id="3" name="Content Placeholder 2">
            <a:extLst>
              <a:ext uri="{FF2B5EF4-FFF2-40B4-BE49-F238E27FC236}">
                <a16:creationId xmlns:a16="http://schemas.microsoft.com/office/drawing/2014/main" id="{DF5620AE-C54C-C896-C9C7-D16AB103F60B}"/>
              </a:ext>
            </a:extLst>
          </p:cNvPr>
          <p:cNvSpPr>
            <a:spLocks noGrp="1"/>
          </p:cNvSpPr>
          <p:nvPr>
            <p:ph idx="1"/>
          </p:nvPr>
        </p:nvSpPr>
        <p:spPr>
          <a:xfrm>
            <a:off x="2589211" y="1439056"/>
            <a:ext cx="9043155" cy="4472166"/>
          </a:xfrm>
        </p:spPr>
        <p:txBody>
          <a:bodyPr>
            <a:normAutofit lnSpcReduction="10000"/>
          </a:bodyPr>
          <a:lstStyle/>
          <a:p>
            <a:pPr marL="0" indent="0">
              <a:buNone/>
            </a:pPr>
            <a:r>
              <a:rPr lang="en-US" sz="2400" dirty="0">
                <a:solidFill>
                  <a:srgbClr val="FF0000"/>
                </a:solidFill>
              </a:rPr>
              <a:t>GLP-1RAs</a:t>
            </a:r>
          </a:p>
          <a:p>
            <a:pPr marL="0" indent="0">
              <a:buNone/>
            </a:pPr>
            <a:r>
              <a:rPr lang="en-US" dirty="0"/>
              <a:t>none has been approved for treatment of NASH.</a:t>
            </a:r>
          </a:p>
          <a:p>
            <a:pPr marL="0" indent="0">
              <a:buNone/>
            </a:pPr>
            <a:r>
              <a:rPr lang="en-US" dirty="0"/>
              <a:t>In a small study of patients with NASH, liraglutide improved steatosis, resolved NASH, and reduced fibrosis progression compared with placebo</a:t>
            </a:r>
          </a:p>
          <a:p>
            <a:pPr marL="0" indent="0">
              <a:buNone/>
            </a:pPr>
            <a:r>
              <a:rPr lang="en-US" dirty="0" err="1"/>
              <a:t>Semaglutide</a:t>
            </a:r>
            <a:r>
              <a:rPr lang="en-US" dirty="0"/>
              <a:t> : NASH resolution was dose dependent and occurred in 59% in the treatment group versus 17% in the placebo group (p&lt;0.001)</a:t>
            </a:r>
          </a:p>
          <a:p>
            <a:pPr marL="0" indent="0">
              <a:buNone/>
            </a:pPr>
            <a:r>
              <a:rPr lang="en-US" dirty="0" err="1"/>
              <a:t>Tirzepatide</a:t>
            </a:r>
            <a:r>
              <a:rPr lang="en-US" dirty="0"/>
              <a:t> : an absolute reduction in liver fat content of 8.1%, suggesting a possible benefit in NASH</a:t>
            </a:r>
          </a:p>
          <a:p>
            <a:pPr marL="0" indent="0">
              <a:buNone/>
            </a:pPr>
            <a:endParaRPr lang="en-US" dirty="0"/>
          </a:p>
          <a:p>
            <a:pPr marL="0" indent="0">
              <a:buNone/>
            </a:pPr>
            <a:r>
              <a:rPr lang="en-US" sz="2800" dirty="0">
                <a:solidFill>
                  <a:srgbClr val="FF0000"/>
                </a:solidFill>
              </a:rPr>
              <a:t>SGLT-2i</a:t>
            </a:r>
          </a:p>
          <a:p>
            <a:pPr marL="0" indent="0">
              <a:buNone/>
            </a:pPr>
            <a:r>
              <a:rPr lang="en-US" dirty="0"/>
              <a:t>data suggest SGLT-2i improve hepatic steatosis; however, the therapeutic impact of SGLT-2i on liver histology needs to be better defined</a:t>
            </a: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468331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89A02-0274-C5B8-670C-D9758AC07343}"/>
              </a:ext>
            </a:extLst>
          </p:cNvPr>
          <p:cNvPicPr>
            <a:picLocks noChangeAspect="1"/>
          </p:cNvPicPr>
          <p:nvPr/>
        </p:nvPicPr>
        <p:blipFill rotWithShape="1">
          <a:blip r:embed="rId2"/>
          <a:srcRect l="26803" t="13971" r="27213" b="5989"/>
          <a:stretch/>
        </p:blipFill>
        <p:spPr>
          <a:xfrm>
            <a:off x="2846616" y="93868"/>
            <a:ext cx="6911981" cy="6764132"/>
          </a:xfrm>
          <a:prstGeom prst="rect">
            <a:avLst/>
          </a:prstGeom>
        </p:spPr>
      </p:pic>
    </p:spTree>
    <p:extLst>
      <p:ext uri="{BB962C8B-B14F-4D97-AF65-F5344CB8AC3E}">
        <p14:creationId xmlns:p14="http://schemas.microsoft.com/office/powerpoint/2010/main" val="17230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7D9C-E7E4-CEA1-6B4B-95A2283809F1}"/>
              </a:ext>
            </a:extLst>
          </p:cNvPr>
          <p:cNvSpPr>
            <a:spLocks noGrp="1"/>
          </p:cNvSpPr>
          <p:nvPr>
            <p:ph type="title"/>
          </p:nvPr>
        </p:nvSpPr>
        <p:spPr/>
        <p:txBody>
          <a:bodyPr>
            <a:normAutofit/>
          </a:bodyPr>
          <a:lstStyle/>
          <a:p>
            <a:r>
              <a:rPr lang="en-US" sz="2400" dirty="0"/>
              <a:t>available agents without evidence of</a:t>
            </a:r>
            <a:br>
              <a:rPr lang="en-US" sz="2400" dirty="0"/>
            </a:br>
            <a:r>
              <a:rPr lang="en-US" sz="2400" dirty="0"/>
              <a:t>histological benefits in NASH</a:t>
            </a:r>
          </a:p>
        </p:txBody>
      </p:sp>
      <p:sp>
        <p:nvSpPr>
          <p:cNvPr id="3" name="Content Placeholder 2">
            <a:extLst>
              <a:ext uri="{FF2B5EF4-FFF2-40B4-BE49-F238E27FC236}">
                <a16:creationId xmlns:a16="http://schemas.microsoft.com/office/drawing/2014/main" id="{7B71ACD1-38E1-4A9B-246F-C6C9C303E946}"/>
              </a:ext>
            </a:extLst>
          </p:cNvPr>
          <p:cNvSpPr>
            <a:spLocks noGrp="1"/>
          </p:cNvSpPr>
          <p:nvPr>
            <p:ph idx="1"/>
          </p:nvPr>
        </p:nvSpPr>
        <p:spPr>
          <a:xfrm>
            <a:off x="2592925" y="1454045"/>
            <a:ext cx="9219323" cy="5216577"/>
          </a:xfrm>
        </p:spPr>
        <p:txBody>
          <a:bodyPr>
            <a:normAutofit/>
          </a:bodyPr>
          <a:lstStyle/>
          <a:p>
            <a:pPr marL="0" indent="0">
              <a:buNone/>
            </a:pPr>
            <a:r>
              <a:rPr lang="en-US" sz="2400" b="1" dirty="0"/>
              <a:t>Metformin</a:t>
            </a:r>
            <a:r>
              <a:rPr lang="en-US" sz="2400" dirty="0"/>
              <a:t> has been extensively evaluated in patients with NASH but it does not improve histology</a:t>
            </a:r>
          </a:p>
          <a:p>
            <a:pPr marL="0" indent="0">
              <a:buNone/>
            </a:pPr>
            <a:endParaRPr lang="en-US" sz="2400" dirty="0"/>
          </a:p>
          <a:p>
            <a:pPr marL="0" indent="0">
              <a:buNone/>
            </a:pPr>
            <a:r>
              <a:rPr lang="en-US" sz="2400" b="1" dirty="0"/>
              <a:t>ursodeoxycholic acid </a:t>
            </a:r>
            <a:r>
              <a:rPr lang="en-US" sz="2400" dirty="0"/>
              <a:t>failed to demonstrate any histological benefit </a:t>
            </a:r>
          </a:p>
          <a:p>
            <a:pPr marL="0" indent="0">
              <a:buNone/>
            </a:pPr>
            <a:endParaRPr lang="en-US" sz="2400" dirty="0"/>
          </a:p>
          <a:p>
            <a:pPr marL="0" indent="0">
              <a:buNone/>
            </a:pPr>
            <a:r>
              <a:rPr lang="en-US" sz="2400" b="1" dirty="0"/>
              <a:t>dipeptidyl peptidase-4 </a:t>
            </a:r>
            <a:r>
              <a:rPr lang="en-US" sz="2400" dirty="0"/>
              <a:t>inhibitors have not proven efficacious to treat NAFLD</a:t>
            </a:r>
          </a:p>
          <a:p>
            <a:pPr marL="0" indent="0">
              <a:buNone/>
            </a:pPr>
            <a:endParaRPr lang="en-US" sz="2400" dirty="0"/>
          </a:p>
          <a:p>
            <a:pPr marL="0" indent="0">
              <a:buNone/>
            </a:pPr>
            <a:r>
              <a:rPr lang="en-US" sz="2400" dirty="0"/>
              <a:t>The effect of </a:t>
            </a:r>
            <a:r>
              <a:rPr lang="en-US" sz="2400" b="1" dirty="0"/>
              <a:t>silymarin</a:t>
            </a:r>
            <a:r>
              <a:rPr lang="en-US" sz="2400" dirty="0"/>
              <a:t> (milk thistle) in patients with NASH remains inconclusive</a:t>
            </a:r>
          </a:p>
        </p:txBody>
      </p:sp>
    </p:spTree>
    <p:extLst>
      <p:ext uri="{BB962C8B-B14F-4D97-AF65-F5344CB8AC3E}">
        <p14:creationId xmlns:p14="http://schemas.microsoft.com/office/powerpoint/2010/main" val="606227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49FF-FDA2-7043-04D8-65048361A5EB}"/>
              </a:ext>
            </a:extLst>
          </p:cNvPr>
          <p:cNvSpPr>
            <a:spLocks noGrp="1"/>
          </p:cNvSpPr>
          <p:nvPr>
            <p:ph type="title"/>
          </p:nvPr>
        </p:nvSpPr>
        <p:spPr>
          <a:xfrm>
            <a:off x="1918741" y="0"/>
            <a:ext cx="9848537" cy="7030387"/>
          </a:xfrm>
        </p:spPr>
        <p:txBody>
          <a:bodyPr>
            <a:normAutofit/>
          </a:bodyPr>
          <a:lstStyle/>
          <a:p>
            <a:r>
              <a:rPr lang="en-US" sz="2000" dirty="0"/>
              <a:t>guidance statements:</a:t>
            </a:r>
            <a:br>
              <a:rPr lang="en-US" sz="2000" dirty="0"/>
            </a:br>
            <a:r>
              <a:rPr lang="en-US" sz="2000" dirty="0"/>
              <a:t>23. There are currently no FDA-approved medications for the treatment of NAFLD, but </a:t>
            </a:r>
            <a:r>
              <a:rPr lang="en-US" sz="2000" u="sng" dirty="0"/>
              <a:t>drugs approved to treat associated comorbidities </a:t>
            </a:r>
            <a:r>
              <a:rPr lang="en-US" sz="2000" dirty="0"/>
              <a:t>with potential benefit in NAFLD maybe considered in the appropriate clinical setting.</a:t>
            </a:r>
            <a:br>
              <a:rPr lang="en-US" sz="2000" dirty="0"/>
            </a:br>
            <a:br>
              <a:rPr lang="en-US" sz="2000" dirty="0"/>
            </a:br>
            <a:r>
              <a:rPr lang="en-US" sz="2000" dirty="0"/>
              <a:t>24. </a:t>
            </a:r>
            <a:r>
              <a:rPr lang="en-US" sz="2000" dirty="0" err="1"/>
              <a:t>Semaglutide</a:t>
            </a:r>
            <a:r>
              <a:rPr lang="en-US" sz="2000" dirty="0"/>
              <a:t> can be considered for its approved indications (T2DM/obesity) in patients with NASH, as it confers a cardiovascular benefit and improves NASH.</a:t>
            </a:r>
            <a:br>
              <a:rPr lang="en-US" sz="2000" dirty="0"/>
            </a:br>
            <a:br>
              <a:rPr lang="en-US" sz="2000" dirty="0"/>
            </a:br>
            <a:r>
              <a:rPr lang="en-US" sz="2000" dirty="0"/>
              <a:t>25. Pioglitazone improves NASH and can be considered for patients with NASH in the context of patients with T2DM .</a:t>
            </a:r>
            <a:br>
              <a:rPr lang="en-US" sz="2000" dirty="0"/>
            </a:br>
            <a:r>
              <a:rPr lang="en-US" sz="2000" dirty="0"/>
              <a:t>26. Vitamin E can be considered in select individuals as it improves NASH in some patients without diabetes.</a:t>
            </a:r>
            <a:br>
              <a:rPr lang="en-US" sz="2000" dirty="0"/>
            </a:br>
            <a:br>
              <a:rPr lang="en-US" sz="2000" dirty="0"/>
            </a:br>
            <a:r>
              <a:rPr lang="en-US" sz="2000" dirty="0"/>
              <a:t>27. Available data on </a:t>
            </a:r>
            <a:r>
              <a:rPr lang="en-US" sz="2000" dirty="0" err="1"/>
              <a:t>semaglutide</a:t>
            </a:r>
            <a:r>
              <a:rPr lang="en-US" sz="2000" dirty="0"/>
              <a:t>, pioglitazone, and vitamin E </a:t>
            </a:r>
            <a:r>
              <a:rPr lang="en-US" sz="2000" u="sng" dirty="0"/>
              <a:t>do not demonstrate an antifibrotic benefit,</a:t>
            </a:r>
            <a:r>
              <a:rPr lang="en-US" sz="2000" dirty="0"/>
              <a:t> and none has been carefully studied in patients with cirrhosis.</a:t>
            </a:r>
            <a:br>
              <a:rPr lang="en-US" sz="2000" dirty="0"/>
            </a:br>
            <a:br>
              <a:rPr lang="en-US" sz="2000" dirty="0"/>
            </a:br>
            <a:r>
              <a:rPr lang="en-US" sz="2000" dirty="0"/>
              <a:t>28. Metformin, ursodeoxycholic acid, dipeptidylpeptidase-4, statins, and silymarin are well studied in NASH and should not be used as a treatment for NASH as they do not offer a meaningful histological benefit.</a:t>
            </a:r>
          </a:p>
        </p:txBody>
      </p:sp>
    </p:spTree>
    <p:extLst>
      <p:ext uri="{BB962C8B-B14F-4D97-AF65-F5344CB8AC3E}">
        <p14:creationId xmlns:p14="http://schemas.microsoft.com/office/powerpoint/2010/main" val="437842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8E5A9B-9624-C29E-0DBC-8A507AF617B1}"/>
              </a:ext>
            </a:extLst>
          </p:cNvPr>
          <p:cNvPicPr>
            <a:picLocks noChangeAspect="1"/>
          </p:cNvPicPr>
          <p:nvPr/>
        </p:nvPicPr>
        <p:blipFill rotWithShape="1">
          <a:blip r:embed="rId2"/>
          <a:srcRect l="5410" t="20532" r="32991" b="5552"/>
          <a:stretch/>
        </p:blipFill>
        <p:spPr>
          <a:xfrm>
            <a:off x="1304143" y="0"/>
            <a:ext cx="10328224" cy="6967944"/>
          </a:xfrm>
          <a:prstGeom prst="rect">
            <a:avLst/>
          </a:prstGeom>
        </p:spPr>
      </p:pic>
    </p:spTree>
    <p:extLst>
      <p:ext uri="{BB962C8B-B14F-4D97-AF65-F5344CB8AC3E}">
        <p14:creationId xmlns:p14="http://schemas.microsoft.com/office/powerpoint/2010/main" val="1341532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BE8D-E1A2-C745-A97F-7FBAF6C36AB5}"/>
              </a:ext>
            </a:extLst>
          </p:cNvPr>
          <p:cNvSpPr>
            <a:spLocks noGrp="1"/>
          </p:cNvSpPr>
          <p:nvPr>
            <p:ph type="title"/>
          </p:nvPr>
        </p:nvSpPr>
        <p:spPr/>
        <p:txBody>
          <a:bodyPr>
            <a:normAutofit fontScale="90000"/>
          </a:bodyPr>
          <a:lstStyle/>
          <a:p>
            <a:r>
              <a:rPr lang="en-US" sz="2800" dirty="0" err="1"/>
              <a:t>Resmetirom</a:t>
            </a:r>
            <a:r>
              <a:rPr lang="en-US" sz="2800" dirty="0"/>
              <a:t>, the First Drug Approved by the U.S. FDA for Treating Patients with Nonalcoholic Steatohepatitis</a:t>
            </a:r>
          </a:p>
        </p:txBody>
      </p:sp>
      <p:sp>
        <p:nvSpPr>
          <p:cNvPr id="3" name="Content Placeholder 2">
            <a:extLst>
              <a:ext uri="{FF2B5EF4-FFF2-40B4-BE49-F238E27FC236}">
                <a16:creationId xmlns:a16="http://schemas.microsoft.com/office/drawing/2014/main" id="{B968AB77-8B86-87FF-20EE-BDFF49460C8C}"/>
              </a:ext>
            </a:extLst>
          </p:cNvPr>
          <p:cNvSpPr>
            <a:spLocks noGrp="1"/>
          </p:cNvSpPr>
          <p:nvPr>
            <p:ph idx="1"/>
          </p:nvPr>
        </p:nvSpPr>
        <p:spPr/>
        <p:txBody>
          <a:bodyPr>
            <a:normAutofit/>
          </a:bodyPr>
          <a:lstStyle/>
          <a:p>
            <a:r>
              <a:rPr lang="en-US" sz="2400" b="0" i="0" dirty="0">
                <a:solidFill>
                  <a:srgbClr val="000000"/>
                </a:solidFill>
                <a:effectLst/>
                <a:latin typeface="ff-scala-sans-pro"/>
              </a:rPr>
              <a:t>nearly 1000 patients with biopsy-proven NASH (fibrosis stages 2 or 3) received </a:t>
            </a:r>
            <a:r>
              <a:rPr lang="en-US" sz="2400" b="0" i="0" dirty="0" err="1">
                <a:solidFill>
                  <a:srgbClr val="000000"/>
                </a:solidFill>
                <a:effectLst/>
                <a:latin typeface="ff-scala-sans-pro"/>
              </a:rPr>
              <a:t>resmetirom</a:t>
            </a:r>
            <a:r>
              <a:rPr lang="en-US" sz="2400" b="0" i="0" dirty="0">
                <a:solidFill>
                  <a:srgbClr val="000000"/>
                </a:solidFill>
                <a:effectLst/>
                <a:latin typeface="ff-scala-sans-pro"/>
              </a:rPr>
              <a:t> or placebo, taken orally once daily; participants also received periodic counseling on nutrition and exercise. On repeat biopsies at 12 months, </a:t>
            </a:r>
            <a:r>
              <a:rPr lang="en-US" sz="2400" b="0" i="0" dirty="0" err="1">
                <a:solidFill>
                  <a:srgbClr val="000000"/>
                </a:solidFill>
                <a:effectLst/>
                <a:latin typeface="ff-scala-sans-pro"/>
              </a:rPr>
              <a:t>resmetirom</a:t>
            </a:r>
            <a:r>
              <a:rPr lang="en-US" sz="2400" b="0" i="0" dirty="0">
                <a:solidFill>
                  <a:srgbClr val="000000"/>
                </a:solidFill>
                <a:effectLst/>
                <a:latin typeface="ff-scala-sans-pro"/>
              </a:rPr>
              <a:t> recipients were more likely than placebo recipients to have resolution of NASH (28% vs. 10%) and improvement in fibrosis (25% vs. 14%). The most common side effects were nausea and diarrhea</a:t>
            </a:r>
            <a:endParaRPr lang="en-US" sz="2400" dirty="0"/>
          </a:p>
        </p:txBody>
      </p:sp>
    </p:spTree>
    <p:extLst>
      <p:ext uri="{BB962C8B-B14F-4D97-AF65-F5344CB8AC3E}">
        <p14:creationId xmlns:p14="http://schemas.microsoft.com/office/powerpoint/2010/main" val="1705715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5E897-4AC2-2D26-D1E3-B0D3555F0709}"/>
              </a:ext>
            </a:extLst>
          </p:cNvPr>
          <p:cNvPicPr>
            <a:picLocks noChangeAspect="1"/>
          </p:cNvPicPr>
          <p:nvPr/>
        </p:nvPicPr>
        <p:blipFill>
          <a:blip r:embed="rId2"/>
          <a:stretch>
            <a:fillRect/>
          </a:stretch>
        </p:blipFill>
        <p:spPr>
          <a:xfrm>
            <a:off x="4827270" y="0"/>
            <a:ext cx="2537460" cy="6858000"/>
          </a:xfrm>
          <a:prstGeom prst="rect">
            <a:avLst/>
          </a:prstGeom>
        </p:spPr>
      </p:pic>
    </p:spTree>
    <p:extLst>
      <p:ext uri="{BB962C8B-B14F-4D97-AF65-F5344CB8AC3E}">
        <p14:creationId xmlns:p14="http://schemas.microsoft.com/office/powerpoint/2010/main" val="1339660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59F2-2E89-37FD-0A66-AA27CCE62054}"/>
              </a:ext>
            </a:extLst>
          </p:cNvPr>
          <p:cNvSpPr>
            <a:spLocks noGrp="1"/>
          </p:cNvSpPr>
          <p:nvPr>
            <p:ph type="title"/>
          </p:nvPr>
        </p:nvSpPr>
        <p:spPr/>
        <p:txBody>
          <a:bodyPr>
            <a:normAutofit fontScale="90000"/>
          </a:bodyPr>
          <a:lstStyle/>
          <a:p>
            <a:r>
              <a:rPr lang="en-US" sz="2800" dirty="0"/>
              <a:t>SURROGATE MARKERS OF HISTOLOGICAL TREATMENT</a:t>
            </a:r>
            <a:br>
              <a:rPr lang="en-US" sz="2800" dirty="0"/>
            </a:br>
            <a:r>
              <a:rPr lang="en-US" sz="2800" dirty="0"/>
              <a:t>RESPONSE</a:t>
            </a:r>
          </a:p>
        </p:txBody>
      </p:sp>
      <p:sp>
        <p:nvSpPr>
          <p:cNvPr id="3" name="Content Placeholder 2">
            <a:extLst>
              <a:ext uri="{FF2B5EF4-FFF2-40B4-BE49-F238E27FC236}">
                <a16:creationId xmlns:a16="http://schemas.microsoft.com/office/drawing/2014/main" id="{B6C6798D-2AF2-A44F-F3EB-441BEB178699}"/>
              </a:ext>
            </a:extLst>
          </p:cNvPr>
          <p:cNvSpPr>
            <a:spLocks noGrp="1"/>
          </p:cNvSpPr>
          <p:nvPr>
            <p:ph idx="1"/>
          </p:nvPr>
        </p:nvSpPr>
        <p:spPr>
          <a:xfrm>
            <a:off x="2589212" y="1499016"/>
            <a:ext cx="8911687" cy="5096656"/>
          </a:xfrm>
        </p:spPr>
        <p:txBody>
          <a:bodyPr>
            <a:normAutofit/>
          </a:bodyPr>
          <a:lstStyle/>
          <a:p>
            <a:pPr marL="0" indent="0">
              <a:buNone/>
            </a:pPr>
            <a:r>
              <a:rPr lang="en-US" sz="2000" b="1" dirty="0"/>
              <a:t>ALT reduction</a:t>
            </a:r>
            <a:r>
              <a:rPr lang="en-US" sz="2000" dirty="0"/>
              <a:t> correlates with histological improvement and ALT normalization can </a:t>
            </a:r>
            <a:r>
              <a:rPr lang="en-US" sz="2000" u="sng" dirty="0"/>
              <a:t>predict NASH resolution </a:t>
            </a:r>
            <a:r>
              <a:rPr lang="en-US" sz="2000" dirty="0"/>
              <a:t>in response to lifestyle modification as well as various therapeutic intervention</a:t>
            </a:r>
          </a:p>
          <a:p>
            <a:pPr marL="0" indent="0">
              <a:buNone/>
            </a:pPr>
            <a:r>
              <a:rPr lang="en-US" sz="2000" dirty="0"/>
              <a:t>in addition to improvements in ALT, </a:t>
            </a:r>
            <a:r>
              <a:rPr lang="en-US" sz="2000" u="sng" dirty="0"/>
              <a:t>improvement in FIB-4, FAST, ELF, VCTE, </a:t>
            </a:r>
            <a:r>
              <a:rPr lang="en-US" sz="2000" dirty="0"/>
              <a:t>and other markers correlated </a:t>
            </a:r>
            <a:r>
              <a:rPr lang="en-US" sz="2000" u="sng" dirty="0"/>
              <a:t>with histological fibrosis reduction</a:t>
            </a:r>
            <a:r>
              <a:rPr lang="en-US" sz="2000" dirty="0"/>
              <a:t>, suggesting that histological response may be tracked using NITs</a:t>
            </a:r>
          </a:p>
          <a:p>
            <a:pPr marL="0" indent="0">
              <a:buNone/>
            </a:pPr>
            <a:r>
              <a:rPr lang="en-US" sz="2000" dirty="0"/>
              <a:t>≥ 30% decline in MRI-PDFF is associated with 5-fold improved odds of NASH resolution</a:t>
            </a:r>
          </a:p>
          <a:p>
            <a:pPr marL="0" indent="0">
              <a:buNone/>
            </a:pPr>
            <a:r>
              <a:rPr lang="en-US" sz="2000" dirty="0"/>
              <a:t>Improvements in FIB-4 or serum biomarkers such as ELF, liver stiffness, or combination parameters (Table 5) have been associated with histological response, but </a:t>
            </a:r>
            <a:r>
              <a:rPr lang="en-US" sz="2000" u="sng" dirty="0"/>
              <a:t>the exact thresholds of improvement remain to be validated </a:t>
            </a:r>
            <a:r>
              <a:rPr lang="en-US" sz="2000" dirty="0"/>
              <a:t>in large multicenter studies within this context of use</a:t>
            </a:r>
          </a:p>
        </p:txBody>
      </p:sp>
    </p:spTree>
    <p:extLst>
      <p:ext uri="{BB962C8B-B14F-4D97-AF65-F5344CB8AC3E}">
        <p14:creationId xmlns:p14="http://schemas.microsoft.com/office/powerpoint/2010/main" val="2510714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390A-5811-D0A5-72AD-875C99039E86}"/>
              </a:ext>
            </a:extLst>
          </p:cNvPr>
          <p:cNvSpPr>
            <a:spLocks noGrp="1"/>
          </p:cNvSpPr>
          <p:nvPr>
            <p:ph type="title"/>
          </p:nvPr>
        </p:nvSpPr>
        <p:spPr>
          <a:xfrm>
            <a:off x="869430" y="194872"/>
            <a:ext cx="11002780" cy="6663128"/>
          </a:xfrm>
        </p:spPr>
        <p:txBody>
          <a:bodyPr>
            <a:normAutofit/>
          </a:bodyPr>
          <a:lstStyle/>
          <a:p>
            <a:r>
              <a:rPr lang="en-US" sz="2400" dirty="0"/>
              <a:t>Guidance statements:</a:t>
            </a:r>
            <a:br>
              <a:rPr lang="en-US" sz="2400" dirty="0"/>
            </a:br>
            <a:r>
              <a:rPr lang="en-US" sz="2400" dirty="0"/>
              <a:t>29. Improvement in ALT or reduction in liver fat content by imaging in response to an intervention can be used as a surrogate for histological improvement in disease activity.</a:t>
            </a:r>
            <a:br>
              <a:rPr lang="en-US" sz="2400" dirty="0"/>
            </a:br>
            <a:br>
              <a:rPr lang="en-US" sz="2400" dirty="0"/>
            </a:br>
            <a:r>
              <a:rPr lang="en-US" sz="2400" dirty="0"/>
              <a:t>Key points:</a:t>
            </a:r>
            <a:br>
              <a:rPr lang="en-US" sz="2400" dirty="0"/>
            </a:br>
            <a:r>
              <a:rPr lang="en-US" sz="2400" dirty="0"/>
              <a:t> ALT reduction of ≥17 U/L is associated with histological improvement; however, thresholds may differ for type of histological response (</a:t>
            </a:r>
            <a:r>
              <a:rPr lang="en-US" sz="2400" dirty="0" err="1"/>
              <a:t>eg</a:t>
            </a:r>
            <a:r>
              <a:rPr lang="en-US" sz="2400" dirty="0"/>
              <a:t>, NASH resolution or fibrosis improvement) and may be mechanism of action specific.</a:t>
            </a:r>
          </a:p>
        </p:txBody>
      </p:sp>
    </p:spTree>
    <p:extLst>
      <p:ext uri="{BB962C8B-B14F-4D97-AF65-F5344CB8AC3E}">
        <p14:creationId xmlns:p14="http://schemas.microsoft.com/office/powerpoint/2010/main" val="381576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175" y="450166"/>
            <a:ext cx="10269416" cy="6513341"/>
          </a:xfrm>
        </p:spPr>
        <p:txBody>
          <a:bodyPr>
            <a:normAutofit/>
          </a:bodyPr>
          <a:lstStyle/>
          <a:p>
            <a:pPr marL="0" indent="0">
              <a:buNone/>
            </a:pPr>
            <a:r>
              <a:rPr lang="en-US" sz="2400" dirty="0"/>
              <a:t>The most profound advances in NAFLD relevant to clinical practice are in </a:t>
            </a:r>
            <a:r>
              <a:rPr lang="en-US" sz="2400" u="sng" dirty="0"/>
              <a:t>biomarkers</a:t>
            </a:r>
            <a:r>
              <a:rPr lang="en-US" sz="2400" dirty="0"/>
              <a:t> and </a:t>
            </a:r>
            <a:r>
              <a:rPr lang="en-US" sz="2400" u="sng" dirty="0"/>
              <a:t>therapeutics</a:t>
            </a:r>
            <a:r>
              <a:rPr lang="en-US" sz="2400" dirty="0"/>
              <a:t>.</a:t>
            </a:r>
          </a:p>
          <a:p>
            <a:pPr marL="0" indent="0">
              <a:buNone/>
            </a:pPr>
            <a:endParaRPr lang="en-US" sz="2400" dirty="0"/>
          </a:p>
          <a:p>
            <a:pPr marL="0" indent="0">
              <a:buNone/>
            </a:pPr>
            <a:r>
              <a:rPr lang="en-US" sz="2400" b="1" dirty="0"/>
              <a:t>Biomarkers and noninvasive tests </a:t>
            </a:r>
            <a:r>
              <a:rPr lang="en-US" sz="2400" dirty="0"/>
              <a:t>(NITs) can be used clinically to either exclude advanced diseases or identify those with a high probability of cirrhosis.</a:t>
            </a:r>
          </a:p>
          <a:p>
            <a:pPr marL="0" indent="0">
              <a:buNone/>
            </a:pPr>
            <a:r>
              <a:rPr lang="en-US" sz="2400" dirty="0"/>
              <a:t>Identifying patients with “</a:t>
            </a:r>
            <a:r>
              <a:rPr lang="en-US" sz="2400" b="1" dirty="0"/>
              <a:t>at-risk</a:t>
            </a:r>
            <a:r>
              <a:rPr lang="en-US" sz="2400" dirty="0"/>
              <a:t>” NASH (biopsy-proven NASH with stage 2 or higher fibrosis) is a more recent area of interest.</a:t>
            </a:r>
          </a:p>
          <a:p>
            <a:pPr marL="0" indent="0">
              <a:buNone/>
            </a:pPr>
            <a:r>
              <a:rPr lang="en-US" sz="2400" dirty="0"/>
              <a:t>Although the definitive diagnosis and </a:t>
            </a:r>
            <a:r>
              <a:rPr lang="en-US" sz="2400" u="sng" dirty="0"/>
              <a:t>staging</a:t>
            </a:r>
            <a:r>
              <a:rPr lang="en-US" sz="2400" dirty="0"/>
              <a:t> of NASH remain linked </a:t>
            </a:r>
            <a:r>
              <a:rPr lang="en-US" sz="2400" u="sng" dirty="0"/>
              <a:t>to histology</a:t>
            </a:r>
            <a:r>
              <a:rPr lang="en-US" sz="2400" dirty="0"/>
              <a:t>, </a:t>
            </a:r>
            <a:r>
              <a:rPr lang="en-US" sz="2400" u="sng" dirty="0"/>
              <a:t>noninvasive tools </a:t>
            </a:r>
            <a:r>
              <a:rPr lang="en-US" sz="2400" dirty="0"/>
              <a:t>can now be used to assess the likelihood of</a:t>
            </a:r>
          </a:p>
          <a:p>
            <a:pPr marL="0" indent="0">
              <a:buNone/>
            </a:pPr>
            <a:r>
              <a:rPr lang="en-US" sz="2400" dirty="0"/>
              <a:t>significant fibrosis, predict risk of disease progression and decompensation, make management decisions, and, to some degree, assess response to treatment</a:t>
            </a:r>
          </a:p>
        </p:txBody>
      </p:sp>
    </p:spTree>
    <p:extLst>
      <p:ext uri="{BB962C8B-B14F-4D97-AF65-F5344CB8AC3E}">
        <p14:creationId xmlns:p14="http://schemas.microsoft.com/office/powerpoint/2010/main" val="2272306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28D1-C915-0AD2-A87D-3A12B450311A}"/>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88837D1-A599-A4AB-8939-80003D6D2866}"/>
              </a:ext>
            </a:extLst>
          </p:cNvPr>
          <p:cNvSpPr>
            <a:spLocks noGrp="1"/>
          </p:cNvSpPr>
          <p:nvPr>
            <p:ph idx="1"/>
          </p:nvPr>
        </p:nvSpPr>
        <p:spPr>
          <a:xfrm>
            <a:off x="2173200" y="1528997"/>
            <a:ext cx="9159363" cy="5124618"/>
          </a:xfrm>
        </p:spPr>
        <p:txBody>
          <a:bodyPr>
            <a:noAutofit/>
          </a:bodyPr>
          <a:lstStyle/>
          <a:p>
            <a:pPr marL="0" indent="0">
              <a:buNone/>
            </a:pPr>
            <a:r>
              <a:rPr lang="en-US" sz="2400" dirty="0"/>
              <a:t>What is the most important next step in a 59-year-old diabetic male patient being treated with metformin and gliclazide with a history of cirrhosis in his wife in the field of NASH with the following tests and a normal liver ultrasound?</a:t>
            </a:r>
          </a:p>
          <a:p>
            <a:pPr marL="0" indent="0">
              <a:buNone/>
            </a:pPr>
            <a:r>
              <a:rPr lang="en-US" sz="2400" dirty="0"/>
              <a:t>HBA1C:7.4   AST;36   ALT:38   PLT:190   BMI:28    FIB-4:1.81</a:t>
            </a:r>
          </a:p>
          <a:p>
            <a:pPr marL="0" indent="0">
              <a:buNone/>
            </a:pPr>
            <a:r>
              <a:rPr lang="en-US" sz="2400" dirty="0"/>
              <a:t>A-START PIOGLITASONE</a:t>
            </a:r>
          </a:p>
          <a:p>
            <a:pPr marL="0" indent="0">
              <a:buNone/>
            </a:pPr>
            <a:r>
              <a:rPr lang="en-US" sz="2400" dirty="0"/>
              <a:t>B- REPEAT liver sonography at 6 mouth </a:t>
            </a:r>
          </a:p>
          <a:p>
            <a:pPr marL="0" indent="0">
              <a:buNone/>
            </a:pPr>
            <a:r>
              <a:rPr lang="en-US" sz="2400" dirty="0"/>
              <a:t>C-</a:t>
            </a:r>
            <a:r>
              <a:rPr lang="en-US" sz="2400" dirty="0" err="1"/>
              <a:t>Fibroscan</a:t>
            </a:r>
            <a:endParaRPr lang="en-US" sz="2400" dirty="0"/>
          </a:p>
          <a:p>
            <a:pPr marL="0" indent="0">
              <a:buNone/>
            </a:pPr>
            <a:r>
              <a:rPr lang="en-US" sz="2400" dirty="0"/>
              <a:t>D-Continue the same treatment</a:t>
            </a:r>
          </a:p>
        </p:txBody>
      </p:sp>
    </p:spTree>
    <p:extLst>
      <p:ext uri="{BB962C8B-B14F-4D97-AF65-F5344CB8AC3E}">
        <p14:creationId xmlns:p14="http://schemas.microsoft.com/office/powerpoint/2010/main" val="3193201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A717C-F9FE-DD94-7A8B-1B8C37B430B7}"/>
              </a:ext>
            </a:extLst>
          </p:cNvPr>
          <p:cNvPicPr>
            <a:picLocks noChangeAspect="1"/>
          </p:cNvPicPr>
          <p:nvPr/>
        </p:nvPicPr>
        <p:blipFill>
          <a:blip r:embed="rId2"/>
          <a:stretch>
            <a:fillRect/>
          </a:stretch>
        </p:blipFill>
        <p:spPr>
          <a:xfrm>
            <a:off x="2697185" y="2862023"/>
            <a:ext cx="6797629" cy="1133954"/>
          </a:xfrm>
          <a:prstGeom prst="rect">
            <a:avLst/>
          </a:prstGeom>
        </p:spPr>
      </p:pic>
    </p:spTree>
    <p:extLst>
      <p:ext uri="{BB962C8B-B14F-4D97-AF65-F5344CB8AC3E}">
        <p14:creationId xmlns:p14="http://schemas.microsoft.com/office/powerpoint/2010/main" val="46129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32AB-C6CF-331C-B184-3070E6889E47}"/>
              </a:ext>
            </a:extLst>
          </p:cNvPr>
          <p:cNvSpPr>
            <a:spLocks noGrp="1"/>
          </p:cNvSpPr>
          <p:nvPr>
            <p:ph type="title"/>
          </p:nvPr>
        </p:nvSpPr>
        <p:spPr>
          <a:xfrm>
            <a:off x="1948348" y="38244"/>
            <a:ext cx="8911687" cy="1280890"/>
          </a:xfrm>
        </p:spPr>
        <p:txBody>
          <a:bodyPr/>
          <a:lstStyle/>
          <a:p>
            <a:r>
              <a:rPr lang="en-US" sz="3600" b="0" i="0" u="none" strike="noStrike" baseline="0" dirty="0">
                <a:solidFill>
                  <a:srgbClr val="005A00"/>
                </a:solidFill>
                <a:latin typeface="AdvOTb99cb1f1.B"/>
              </a:rPr>
              <a:t>DEFINITIONS</a:t>
            </a:r>
            <a:endParaRPr lang="en-US" dirty="0"/>
          </a:p>
        </p:txBody>
      </p:sp>
      <p:sp>
        <p:nvSpPr>
          <p:cNvPr id="3" name="Content Placeholder 2">
            <a:extLst>
              <a:ext uri="{FF2B5EF4-FFF2-40B4-BE49-F238E27FC236}">
                <a16:creationId xmlns:a16="http://schemas.microsoft.com/office/drawing/2014/main" id="{48CAF348-7A7A-CAF7-AAE6-A2E9290FA3A4}"/>
              </a:ext>
            </a:extLst>
          </p:cNvPr>
          <p:cNvSpPr>
            <a:spLocks noGrp="1"/>
          </p:cNvSpPr>
          <p:nvPr>
            <p:ph idx="1"/>
          </p:nvPr>
        </p:nvSpPr>
        <p:spPr>
          <a:xfrm>
            <a:off x="1723870" y="1319134"/>
            <a:ext cx="9780742" cy="5216577"/>
          </a:xfrm>
        </p:spPr>
        <p:txBody>
          <a:bodyPr/>
          <a:lstStyle/>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NAFLD is an overarching term that includes all disease grades</a:t>
            </a:r>
            <a:endParaRPr kumimoji="0" lang="fa-IR"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and stages and refers to a population in which ≥5% of</a:t>
            </a:r>
            <a:endParaRPr kumimoji="0" lang="fa-IR"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hepatocytes display </a:t>
            </a:r>
            <a:r>
              <a:rPr kumimoji="0" lang="en-US" sz="2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macrovesicular</a:t>
            </a: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steatosis in the absence of</a:t>
            </a:r>
            <a:endParaRPr kumimoji="0" lang="fa-IR"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 readily identified alternative cause of steatosis (</a:t>
            </a:r>
            <a:r>
              <a:rPr kumimoji="0" lang="en-US" sz="2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eg</a:t>
            </a: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endParaRPr kumimoji="0" lang="fa-IR"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medications, starvation, monogenic disorders) in individuals who</a:t>
            </a:r>
            <a:endParaRPr kumimoji="0" lang="fa-IR"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drink little or no alcohol (defined as &lt; 20 g/d for women and &lt;30</a:t>
            </a:r>
            <a:endParaRPr kumimoji="0" lang="fa-IR"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D84C6"/>
              </a:buClr>
              <a:buSzTx/>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g/d for men).</a:t>
            </a:r>
          </a:p>
          <a:p>
            <a:endParaRPr lang="en-US" dirty="0"/>
          </a:p>
        </p:txBody>
      </p:sp>
    </p:spTree>
    <p:extLst>
      <p:ext uri="{BB962C8B-B14F-4D97-AF65-F5344CB8AC3E}">
        <p14:creationId xmlns:p14="http://schemas.microsoft.com/office/powerpoint/2010/main" val="93921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0" y="1427017"/>
            <a:ext cx="8933903" cy="4917512"/>
          </a:xfrm>
        </p:spPr>
        <p:txBody>
          <a:bodyPr>
            <a:normAutofit/>
          </a:bodyPr>
          <a:lstStyle/>
          <a:p>
            <a:pPr marL="0" indent="0">
              <a:buNone/>
            </a:pPr>
            <a:r>
              <a:rPr lang="en-US" sz="2000" b="1" dirty="0"/>
              <a:t>NAFL, </a:t>
            </a:r>
            <a:r>
              <a:rPr lang="en-US" sz="2000" dirty="0"/>
              <a:t>characterized by </a:t>
            </a:r>
            <a:r>
              <a:rPr lang="en-US" sz="2000" dirty="0" err="1"/>
              <a:t>macrovesicular</a:t>
            </a:r>
            <a:r>
              <a:rPr lang="en-US" sz="2000" dirty="0"/>
              <a:t> hepatic steatosis that may be</a:t>
            </a:r>
          </a:p>
          <a:p>
            <a:pPr marL="0" indent="0">
              <a:buNone/>
            </a:pPr>
            <a:r>
              <a:rPr lang="en-US" sz="2000" dirty="0"/>
              <a:t>accompanied by </a:t>
            </a:r>
            <a:r>
              <a:rPr lang="en-US" sz="2000" u="sng" dirty="0"/>
              <a:t>mild inflammation</a:t>
            </a:r>
            <a:r>
              <a:rPr lang="en-US" sz="2000" dirty="0"/>
              <a:t>,</a:t>
            </a:r>
          </a:p>
          <a:p>
            <a:pPr marL="0" indent="0">
              <a:buNone/>
            </a:pPr>
            <a:endParaRPr lang="en-US" sz="2000" dirty="0"/>
          </a:p>
          <a:p>
            <a:pPr marL="0" indent="0">
              <a:buNone/>
            </a:pPr>
            <a:r>
              <a:rPr lang="en-US" sz="2000" b="1" dirty="0"/>
              <a:t>NASH</a:t>
            </a:r>
            <a:r>
              <a:rPr lang="en-US" sz="2000" dirty="0"/>
              <a:t>, which is additionally characterized by the presence of </a:t>
            </a:r>
            <a:r>
              <a:rPr lang="en-US" sz="2000" u="sng" dirty="0"/>
              <a:t>inflammation</a:t>
            </a:r>
            <a:r>
              <a:rPr lang="en-US" sz="2000" dirty="0"/>
              <a:t> and </a:t>
            </a:r>
            <a:r>
              <a:rPr lang="en-US" sz="2000" u="sng" dirty="0"/>
              <a:t>cellular injury (ballooning</a:t>
            </a:r>
            <a:r>
              <a:rPr lang="en-US" sz="2000" dirty="0"/>
              <a:t>), </a:t>
            </a:r>
            <a:r>
              <a:rPr lang="en-US" sz="2000" u="sng" dirty="0"/>
              <a:t>with or without fibrosis</a:t>
            </a:r>
            <a:r>
              <a:rPr lang="en-US" sz="2000" dirty="0"/>
              <a:t>,</a:t>
            </a:r>
          </a:p>
          <a:p>
            <a:pPr marL="0" indent="0">
              <a:buNone/>
            </a:pPr>
            <a:r>
              <a:rPr lang="en-US" sz="2000" dirty="0"/>
              <a:t>  </a:t>
            </a:r>
          </a:p>
          <a:p>
            <a:pPr marL="0" indent="0">
              <a:buNone/>
            </a:pPr>
            <a:r>
              <a:rPr lang="en-US" sz="2000" dirty="0"/>
              <a:t> </a:t>
            </a:r>
            <a:r>
              <a:rPr lang="en-US" sz="2000" b="1" dirty="0"/>
              <a:t>cirrhosis</a:t>
            </a:r>
            <a:r>
              <a:rPr lang="en-US" sz="2000" dirty="0"/>
              <a:t>, which is characterized by bands of fibrous septa leading to the formation of cirrhotic nodules, in which the earlier features of NASH may no longer be fully appreciated on a liver biopsy.</a:t>
            </a:r>
          </a:p>
        </p:txBody>
      </p:sp>
    </p:spTree>
    <p:extLst>
      <p:ext uri="{BB962C8B-B14F-4D97-AF65-F5344CB8AC3E}">
        <p14:creationId xmlns:p14="http://schemas.microsoft.com/office/powerpoint/2010/main" val="342177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545" y="393895"/>
            <a:ext cx="9425353" cy="6344530"/>
          </a:xfrm>
        </p:spPr>
        <p:txBody>
          <a:bodyPr>
            <a:normAutofit/>
          </a:bodyPr>
          <a:lstStyle/>
          <a:p>
            <a:pPr marL="0" indent="0">
              <a:buNone/>
            </a:pPr>
            <a:r>
              <a:rPr lang="en-US" sz="2000" u="sng" dirty="0"/>
              <a:t>The prevalence of NAFLD </a:t>
            </a:r>
            <a:r>
              <a:rPr lang="en-US" sz="2000" dirty="0"/>
              <a:t>and NASH is rising worldwide in parallel with increases in the prevalence </a:t>
            </a:r>
            <a:r>
              <a:rPr lang="en-US" sz="2000" u="sng" dirty="0"/>
              <a:t>of obesity and metabolic comorbid </a:t>
            </a:r>
            <a:r>
              <a:rPr lang="en-US" sz="2000" dirty="0"/>
              <a:t>disease (insulin resistance, dyslipidemia, central obesity, and hypertension).</a:t>
            </a:r>
          </a:p>
          <a:p>
            <a:pPr marL="0" indent="0">
              <a:buNone/>
            </a:pPr>
            <a:endParaRPr lang="en-US" sz="2000" dirty="0"/>
          </a:p>
          <a:p>
            <a:pPr marL="0" indent="0">
              <a:buNone/>
            </a:pPr>
            <a:r>
              <a:rPr lang="en-US" sz="2000" dirty="0"/>
              <a:t>prevalence of NAFLD in adults is estimated to be </a:t>
            </a:r>
            <a:r>
              <a:rPr lang="en-US" sz="2000" b="1" dirty="0"/>
              <a:t>25%–30% i</a:t>
            </a:r>
            <a:r>
              <a:rPr lang="en-US" sz="2000" dirty="0"/>
              <a:t>n the general population  and varies with the clinical setting, race/ethnicity, and geographic</a:t>
            </a:r>
          </a:p>
          <a:p>
            <a:pPr marL="0" indent="0">
              <a:buNone/>
            </a:pPr>
            <a:endParaRPr lang="en-US" sz="2000" dirty="0"/>
          </a:p>
          <a:p>
            <a:pPr marL="0" indent="0">
              <a:buNone/>
            </a:pPr>
            <a:r>
              <a:rPr lang="en-US" sz="2000" dirty="0"/>
              <a:t>NASH was identified in 14% of asymptomatic patients undergoing colon cancer screening</a:t>
            </a:r>
          </a:p>
          <a:p>
            <a:pPr marL="0" indent="0">
              <a:buNone/>
            </a:pPr>
            <a:endParaRPr lang="en-US" sz="2000" dirty="0"/>
          </a:p>
          <a:p>
            <a:pPr marL="0" indent="0">
              <a:buNone/>
            </a:pPr>
            <a:r>
              <a:rPr lang="en-US" sz="2000" dirty="0"/>
              <a:t>the </a:t>
            </a:r>
            <a:r>
              <a:rPr lang="en-US" sz="2000" u="sng" dirty="0"/>
              <a:t>prevalence of clinically significant fibrosis </a:t>
            </a:r>
            <a:r>
              <a:rPr lang="en-US" sz="2000" dirty="0"/>
              <a:t>(stage 2 or higher fibrosis) has </a:t>
            </a:r>
            <a:r>
              <a:rPr lang="en-US" sz="2000" u="sng" dirty="0"/>
              <a:t>increased &gt;2-fold</a:t>
            </a:r>
            <a:r>
              <a:rPr lang="en-US" sz="2000" dirty="0"/>
              <a:t>, As such, the incidence of hepatic decompensation, HCC, and death related to NASH cirrhosis are likewise expected to increase 2- to 3-fold by 2030</a:t>
            </a:r>
          </a:p>
        </p:txBody>
      </p:sp>
    </p:spTree>
    <p:extLst>
      <p:ext uri="{BB962C8B-B14F-4D97-AF65-F5344CB8AC3E}">
        <p14:creationId xmlns:p14="http://schemas.microsoft.com/office/powerpoint/2010/main" val="2909524008"/>
      </p:ext>
    </p:extLst>
  </p:cSld>
  <p:clrMapOvr>
    <a:masterClrMapping/>
  </p:clrMapOvr>
</p:sld>
</file>

<file path=ppt/theme/theme1.xml><?xml version="1.0" encoding="utf-8"?>
<a:theme xmlns:a="http://schemas.openxmlformats.org/drawingml/2006/main" name="Wisp">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11389</TotalTime>
  <Words>4807</Words>
  <Application>Microsoft Office PowerPoint</Application>
  <PresentationFormat>Widescreen</PresentationFormat>
  <Paragraphs>277</Paragraphs>
  <Slides>61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AdvMacMthSyN</vt:lpstr>
      <vt:lpstr>AdvOT8608a8d1+22</vt:lpstr>
      <vt:lpstr>AdvOTb214af43</vt:lpstr>
      <vt:lpstr>AdvOTb99cb1f1.B</vt:lpstr>
      <vt:lpstr>AdvTT68a2efde.BI</vt:lpstr>
      <vt:lpstr>AdvTTb6c2036d.I</vt:lpstr>
      <vt:lpstr>Arial</vt:lpstr>
      <vt:lpstr>Calibri</vt:lpstr>
      <vt:lpstr>Century Gothic</vt:lpstr>
      <vt:lpstr>ff-scala-sans-pro</vt:lpstr>
      <vt:lpstr>Times New Roman</vt:lpstr>
      <vt:lpstr>Wingdings 3</vt:lpstr>
      <vt:lpstr>Wisp</vt:lpstr>
      <vt:lpstr>In the name of God    clinical assessment and management of nonalcoholic fatty liver disease Hamid Rafie sadr, MD</vt:lpstr>
      <vt:lpstr>PowerPoint Presentation</vt:lpstr>
      <vt:lpstr>Agenda</vt:lpstr>
      <vt:lpstr>Case study</vt:lpstr>
      <vt:lpstr>PowerPoint Presentation</vt:lpstr>
      <vt:lpstr>PowerPoint Presentation</vt:lpstr>
      <vt:lpstr>DEFINITIONS</vt:lpstr>
      <vt:lpstr>PowerPoint Presentation</vt:lpstr>
      <vt:lpstr>PowerPoint Presentation</vt:lpstr>
      <vt:lpstr>Association between disease stage and adverse outcomes</vt:lpstr>
      <vt:lpstr>PowerPoint Presentation</vt:lpstr>
      <vt:lpstr>Association between disease stage and adverse outcomes</vt:lpstr>
      <vt:lpstr>PowerPoint Presentation</vt:lpstr>
      <vt:lpstr>MOLECULAR AND CELLULAR PATHOGENESIS</vt:lpstr>
      <vt:lpstr>MOLECULAR AND CELLULAR PATHOGENESIS</vt:lpstr>
      <vt:lpstr>PowerPoint Presentation</vt:lpstr>
      <vt:lpstr>COMORBID CONDITIONS ASSOCIATED WITH NAFLD</vt:lpstr>
      <vt:lpstr>COMORBID CONDITIONS ASSOCIATED WITH NAFLD</vt:lpstr>
      <vt:lpstr>COMORBID CONDITIONS ASSOCIATED WITH NAFLD</vt:lpstr>
      <vt:lpstr>COMORBID CONDITIONS ASSOCIATED WITH NAFLD</vt:lpstr>
      <vt:lpstr>PowerPoint Presentation</vt:lpstr>
      <vt:lpstr>COMORBID CONDITIONS ASSOCIATED WITH NAFLD</vt:lpstr>
      <vt:lpstr>COMORBID CONDITIONS ASSOCIATED WITH NAFLD</vt:lpstr>
      <vt:lpstr>COMORBID CONDITIONS ASSOCIATED WITH NAFLD</vt:lpstr>
      <vt:lpstr>PowerPoint Presentation</vt:lpstr>
      <vt:lpstr>PowerPoint Presentation</vt:lpstr>
      <vt:lpstr>INITIAL EVALUATION OF A PATIENT WITH NAFLD</vt:lpstr>
      <vt:lpstr>PowerPoint Presentation</vt:lpstr>
      <vt:lpstr>Several drugs can also lead to hepatic steatosis or steatohepatitis or exacerbate disease in those with underlying NAFLD and should be identified during initial evaluation</vt:lpstr>
      <vt:lpstr>Role of alcohol consumption</vt:lpstr>
      <vt:lpstr>PowerPoint Presentation</vt:lpstr>
      <vt:lpstr>ASSOCIATED ENDOCRINE DISORDERS</vt:lpstr>
      <vt:lpstr>ASSOCIATED ENDOCRINE DISORDERS</vt:lpstr>
      <vt:lpstr>ASSOCIATED ENDOCRINE DISORDERS</vt:lpstr>
      <vt:lpstr>PowerPoint Presentation</vt:lpstr>
      <vt:lpstr>NAFLD IN LEAN INDIVIDUALS</vt:lpstr>
      <vt:lpstr>PowerPoint Presentation</vt:lpstr>
      <vt:lpstr>WHICH PATIENTS SHOULD BE SCREENED FOR THE PRESENCE OF CLINICALLY SIGNIFICANT FIBROSIS?</vt:lpstr>
      <vt:lpstr>WHICH PATIENTS SHOULD BE SCREENED FOR THE PRESENCE OF CLINICALLY SIGNIFICANT FIBROSIS?</vt:lpstr>
      <vt:lpstr>How should NAFLD be managed in primary care and endocrinology practice settings?</vt:lpstr>
      <vt:lpstr>PowerPoint Presentation</vt:lpstr>
      <vt:lpstr>12. In patients with pre-DM, T2DM, or 2 or more metabolic risk factors (or imaging evidence of hepatic steatosis), primary risk assessment with FIB-4 should be repeated every 1–2 years.  13. Patients with NASH cirrhosis are at the highest risk for liver-related outcomes and require routine surveillance for HCC, esophageal varices, and monitoring for decompensation.  14. Patients with suspected advanced NASH or discordant NITs should be referred to a specialist for evaluation, management, and/or further diagnostic evaluation.  15. Aminotransferase levels are frequently normal in patients with advanced liver disease due to NASH and should not be used in isolation to exclude the presence of NASH with clinically significant fibrosis.  16. First-degree relatives of patients with NASH cirrhosis should be counseled regarding their increased individual risk and offered screening for advanced hepatic fibrosis.  Key points:  Patients with “at-risk” NASH (NASH with at least stage 2 fibrosis) are at increased risk of developing cirrhosis and liver-related complications.</vt:lpstr>
      <vt:lpstr>Guidance statements: 17. Although standard ultrasound can detect hepatic steatosis, it is not recommended as a tool to identify hepatic steatosis due to low sensitivity across the NAFLD spectrum.  18. CAP as a point-of-care technique may be used to identify steatosis. MRI-PDFF can additionally quantify steatosis.  19. If FIB-4 is ≥ 1.3, VCTE, MRE, or ELF may be used to exclude advanced fibrosis.  Key points:  Highly elevated liver stiffness, FIB-4, and ELF scores can predict an increased risk of hepatic decompensation and mortality.</vt:lpstr>
      <vt:lpstr>TREATMENT</vt:lpstr>
      <vt:lpstr>Impact of exercise</vt:lpstr>
      <vt:lpstr>Guidance statements: 20. Patients with NAFLD who are overweight or obese should be prescribed a diet that leads to a caloric deficit. When possible, diets with limited carbohydrates and saturated fat and enriched with high fiber and unsaturated fats (e.g., Mediterranean diet) should be encouraged due to their additional cardiovascular benefits.  21. Patients with NAFLD should be strongly encouraged to increase their activity level to the extent possible. Individualized prescriptive exercise recommendations may increase sustainability and have benefits independent of weight loss.  Key points:  Weight loss improves hepatic steatosis, NASH, and hepatic fibrosis in a dose-dependent manner.   The necessary support to manage comorbid disease and foster the adoption of liver protective health behaviors is best achieved using a multidisciplinary approach.   Coffee consumption (caffeinated or not) of at least 3 cups daily is associated with less advanced liver disease.</vt:lpstr>
      <vt:lpstr>Bariatric surgery</vt:lpstr>
      <vt:lpstr>Guidance statements: 22. Bariatric surgery should be considered as a therapeutic option in patients who meet criteria for metabolic weight loss surgery, as it effectively resolves NAFLD or NASH in the majority of patients without cirrhosis and reduces mortality from CVD and malignancy.  Key points:  The type, safety, and efficacy of bariatric surgery in patients with well-compensated NASH cirrhosis is not established and requires a careful benefit–risk assessment by a multidisciplinary team of experts that includes a hepatologist.  Decompensated cirrhosis should be considered an absolute contraindication for bariatric surgery due to increased risk and unproven liver-related benefit, unless performed in conjunction with liver transplantation at experienced centers.</vt:lpstr>
      <vt:lpstr>USE of available medications</vt:lpstr>
      <vt:lpstr>USE of available medications</vt:lpstr>
      <vt:lpstr>USE of available medications</vt:lpstr>
      <vt:lpstr>PowerPoint Presentation</vt:lpstr>
      <vt:lpstr>available agents without evidence of histological benefits in NASH</vt:lpstr>
      <vt:lpstr>guidance statements: 23. There are currently no FDA-approved medications for the treatment of NAFLD, but drugs approved to treat associated comorbidities with potential benefit in NAFLD maybe considered in the appropriate clinical setting.  24. Semaglutide can be considered for its approved indications (T2DM/obesity) in patients with NASH, as it confers a cardiovascular benefit and improves NASH.  25. Pioglitazone improves NASH and can be considered for patients with NASH in the context of patients with T2DM . 26. Vitamin E can be considered in select individuals as it improves NASH in some patients without diabetes.  27. Available data on semaglutide, pioglitazone, and vitamin E do not demonstrate an antifibrotic benefit, and none has been carefully studied in patients with cirrhosis.  28. Metformin, ursodeoxycholic acid, dipeptidylpeptidase-4, statins, and silymarin are well studied in NASH and should not be used as a treatment for NASH as they do not offer a meaningful histological benefit.</vt:lpstr>
      <vt:lpstr>PowerPoint Presentation</vt:lpstr>
      <vt:lpstr>Resmetirom, the First Drug Approved by the U.S. FDA for Treating Patients with Nonalcoholic Steatohepatitis</vt:lpstr>
      <vt:lpstr>PowerPoint Presentation</vt:lpstr>
      <vt:lpstr>SURROGATE MARKERS OF HISTOLOGICAL TREATMENT RESPONSE</vt:lpstr>
      <vt:lpstr>Guidance statements: 29. Improvement in ALT or reduction in liver fat content by imaging in response to an intervention can be used as a surrogate for histological improvement in disease activity.  Key points:  ALT reduction of ≥17 U/L is associated with histological improvement; however, thresholds may differ for type of histological response (eg, NASH resolution or fibrosis improvement) and may be mechanism of action specific.</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   case presentation  Maryam Amirahmadi, MD</dc:title>
  <dc:creator>Hasan Aghel</dc:creator>
  <cp:lastModifiedBy>amirhossein rafiee sadr</cp:lastModifiedBy>
  <cp:revision>316</cp:revision>
  <dcterms:created xsi:type="dcterms:W3CDTF">2023-09-16T14:52:12Z</dcterms:created>
  <dcterms:modified xsi:type="dcterms:W3CDTF">2024-06-30T20:46:48Z</dcterms:modified>
</cp:coreProperties>
</file>