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4"/>
  </p:notesMasterIdLst>
  <p:handoutMasterIdLst>
    <p:handoutMasterId r:id="rId75"/>
  </p:handoutMasterIdLst>
  <p:sldIdLst>
    <p:sldId id="256" r:id="rId2"/>
    <p:sldId id="399" r:id="rId3"/>
    <p:sldId id="362" r:id="rId4"/>
    <p:sldId id="402" r:id="rId5"/>
    <p:sldId id="327" r:id="rId6"/>
    <p:sldId id="328" r:id="rId7"/>
    <p:sldId id="329" r:id="rId8"/>
    <p:sldId id="330" r:id="rId9"/>
    <p:sldId id="391" r:id="rId10"/>
    <p:sldId id="390" r:id="rId11"/>
    <p:sldId id="404" r:id="rId12"/>
    <p:sldId id="403" r:id="rId13"/>
    <p:sldId id="389" r:id="rId14"/>
    <p:sldId id="392" r:id="rId15"/>
    <p:sldId id="331" r:id="rId16"/>
    <p:sldId id="369" r:id="rId17"/>
    <p:sldId id="363" r:id="rId18"/>
    <p:sldId id="364" r:id="rId19"/>
    <p:sldId id="415" r:id="rId20"/>
    <p:sldId id="344" r:id="rId21"/>
    <p:sldId id="345" r:id="rId22"/>
    <p:sldId id="401" r:id="rId23"/>
    <p:sldId id="405" r:id="rId24"/>
    <p:sldId id="277" r:id="rId25"/>
    <p:sldId id="257" r:id="rId26"/>
    <p:sldId id="278" r:id="rId27"/>
    <p:sldId id="348" r:id="rId28"/>
    <p:sldId id="413" r:id="rId29"/>
    <p:sldId id="260" r:id="rId30"/>
    <p:sldId id="372" r:id="rId31"/>
    <p:sldId id="371" r:id="rId32"/>
    <p:sldId id="374" r:id="rId33"/>
    <p:sldId id="373" r:id="rId34"/>
    <p:sldId id="351" r:id="rId35"/>
    <p:sldId id="352" r:id="rId36"/>
    <p:sldId id="349" r:id="rId37"/>
    <p:sldId id="275" r:id="rId38"/>
    <p:sldId id="409" r:id="rId39"/>
    <p:sldId id="375" r:id="rId40"/>
    <p:sldId id="377" r:id="rId41"/>
    <p:sldId id="410" r:id="rId42"/>
    <p:sldId id="280" r:id="rId43"/>
    <p:sldId id="288" r:id="rId44"/>
    <p:sldId id="289" r:id="rId45"/>
    <p:sldId id="353" r:id="rId46"/>
    <p:sldId id="354" r:id="rId47"/>
    <p:sldId id="295" r:id="rId48"/>
    <p:sldId id="395" r:id="rId49"/>
    <p:sldId id="394" r:id="rId50"/>
    <p:sldId id="407" r:id="rId51"/>
    <p:sldId id="297" r:id="rId52"/>
    <p:sldId id="355" r:id="rId53"/>
    <p:sldId id="356" r:id="rId54"/>
    <p:sldId id="298" r:id="rId55"/>
    <p:sldId id="304" r:id="rId56"/>
    <p:sldId id="358" r:id="rId57"/>
    <p:sldId id="359" r:id="rId58"/>
    <p:sldId id="360" r:id="rId59"/>
    <p:sldId id="305" r:id="rId60"/>
    <p:sldId id="412" r:id="rId61"/>
    <p:sldId id="408" r:id="rId62"/>
    <p:sldId id="310" r:id="rId63"/>
    <p:sldId id="311" r:id="rId64"/>
    <p:sldId id="361" r:id="rId65"/>
    <p:sldId id="314" r:id="rId66"/>
    <p:sldId id="316" r:id="rId67"/>
    <p:sldId id="315" r:id="rId68"/>
    <p:sldId id="317" r:id="rId69"/>
    <p:sldId id="318" r:id="rId70"/>
    <p:sldId id="411" r:id="rId71"/>
    <p:sldId id="398" r:id="rId72"/>
    <p:sldId id="414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000" autoAdjust="0"/>
  </p:normalViewPr>
  <p:slideViewPr>
    <p:cSldViewPr snapToGrid="0">
      <p:cViewPr>
        <p:scale>
          <a:sx n="70" d="100"/>
          <a:sy n="70" d="100"/>
        </p:scale>
        <p:origin x="112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Introduction</a:t>
          </a:r>
          <a:r>
            <a:rPr lang="en-US" sz="2400" dirty="0" smtClean="0"/>
            <a:t> </a:t>
          </a:r>
          <a:endParaRPr lang="en-US" sz="2400" dirty="0"/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</a:t>
          </a:r>
          <a:r>
            <a:rPr lang="en-US" sz="2400" dirty="0" err="1" smtClean="0">
              <a:solidFill>
                <a:schemeClr val="bg1"/>
              </a:solidFill>
            </a:rPr>
            <a:t>prolactinoma</a:t>
          </a:r>
          <a:endParaRPr lang="en-US" sz="2400" dirty="0">
            <a:solidFill>
              <a:schemeClr val="bg1"/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acromegaly</a:t>
          </a:r>
          <a:endParaRPr lang="en-US" sz="2400" dirty="0">
            <a:solidFill>
              <a:schemeClr val="bg1"/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</a:t>
          </a:r>
          <a:r>
            <a:rPr lang="en-US" sz="2400" dirty="0" err="1" smtClean="0">
              <a:solidFill>
                <a:schemeClr val="bg1"/>
              </a:solidFill>
            </a:rPr>
            <a:t>cushing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smtClean="0">
              <a:solidFill>
                <a:schemeClr val="bg1"/>
              </a:solidFill>
            </a:rPr>
            <a:t>disease</a:t>
          </a:r>
          <a:endParaRPr lang="en-US" sz="2400" dirty="0">
            <a:solidFill>
              <a:schemeClr val="bg1"/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non functioning adenoma</a:t>
          </a:r>
          <a:endParaRPr lang="en-US" sz="2400" dirty="0">
            <a:solidFill>
              <a:schemeClr val="bg1"/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Introduction</a:t>
          </a:r>
          <a:r>
            <a:rPr lang="en-US" sz="2400" dirty="0" smtClean="0"/>
            <a:t> </a:t>
          </a:r>
          <a:endParaRPr lang="en-US" sz="2400" dirty="0"/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</a:t>
          </a:r>
          <a:r>
            <a:rPr lang="en-US" sz="2400" dirty="0" err="1" smtClean="0">
              <a:solidFill>
                <a:schemeClr val="bg1"/>
              </a:solidFill>
            </a:rPr>
            <a:t>prolactinoma</a:t>
          </a:r>
          <a:endParaRPr lang="en-US" sz="2400" dirty="0">
            <a:solidFill>
              <a:schemeClr val="bg1"/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acromegaly</a:t>
          </a:r>
          <a:endParaRPr lang="en-US" sz="2400" dirty="0">
            <a:solidFill>
              <a:schemeClr val="bg1"/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</a:t>
          </a:r>
          <a:r>
            <a:rPr lang="en-US" sz="2400" dirty="0" err="1" smtClean="0">
              <a:solidFill>
                <a:schemeClr val="bg1"/>
              </a:solidFill>
            </a:rPr>
            <a:t>cushing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smtClean="0">
              <a:solidFill>
                <a:schemeClr val="bg1"/>
              </a:solidFill>
            </a:rPr>
            <a:t>disease</a:t>
          </a:r>
          <a:endParaRPr lang="en-US" sz="2400" dirty="0">
            <a:solidFill>
              <a:schemeClr val="bg1"/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15C054-C17C-4721-98B4-2C8D3AA62407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D40532-7437-4A49-B51E-334BA904C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Agenda</a:t>
          </a:r>
          <a:endParaRPr lang="en-US" sz="2800" dirty="0">
            <a:solidFill>
              <a:schemeClr val="bg1"/>
            </a:solidFill>
          </a:endParaRPr>
        </a:p>
      </dgm:t>
    </dgm:pt>
    <dgm:pt modelId="{48930AD8-25A4-427F-AB12-C1A4B8907422}" type="parTrans" cxnId="{597ED2D9-A641-479E-9791-69A02498DC58}">
      <dgm:prSet/>
      <dgm:spPr/>
      <dgm:t>
        <a:bodyPr/>
        <a:lstStyle/>
        <a:p>
          <a:endParaRPr lang="en-US"/>
        </a:p>
      </dgm:t>
    </dgm:pt>
    <dgm:pt modelId="{4FCBB98F-14D3-4290-88C5-E120AE0A953E}" type="sibTrans" cxnId="{597ED2D9-A641-479E-9791-69A02498DC58}">
      <dgm:prSet/>
      <dgm:spPr/>
      <dgm:t>
        <a:bodyPr/>
        <a:lstStyle/>
        <a:p>
          <a:endParaRPr lang="en-US"/>
        </a:p>
      </dgm:t>
    </dgm:pt>
    <dgm:pt modelId="{3A25A8D7-EDCC-48E6-82E5-F73ECE6681B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F0D6139-D4F5-4439-9CB7-2678F9BA744E}" type="parTrans" cxnId="{DA589754-A99E-4027-9AAF-9A5CE5D5FEA7}">
      <dgm:prSet/>
      <dgm:spPr/>
      <dgm:t>
        <a:bodyPr/>
        <a:lstStyle/>
        <a:p>
          <a:endParaRPr lang="en-US"/>
        </a:p>
      </dgm:t>
    </dgm:pt>
    <dgm:pt modelId="{1E1958F5-5ED8-4BE2-A725-57F6B3922AE4}" type="sibTrans" cxnId="{DA589754-A99E-4027-9AAF-9A5CE5D5FEA7}">
      <dgm:prSet/>
      <dgm:spPr/>
      <dgm:t>
        <a:bodyPr/>
        <a:lstStyle/>
        <a:p>
          <a:endParaRPr lang="en-US"/>
        </a:p>
      </dgm:t>
    </dgm:pt>
    <dgm:pt modelId="{FE781015-3BCB-491B-9449-FCE2C0B285A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BC045CB7-5A05-4DC1-BB02-C19BA437343D}" type="parTrans" cxnId="{DCFFB3A1-A7D9-4F1C-8FAC-4602D9F4A420}">
      <dgm:prSet/>
      <dgm:spPr/>
      <dgm:t>
        <a:bodyPr/>
        <a:lstStyle/>
        <a:p>
          <a:endParaRPr lang="en-US"/>
        </a:p>
      </dgm:t>
    </dgm:pt>
    <dgm:pt modelId="{70ED929F-0FDD-44F2-AFEC-4CD3F2EB0536}" type="sibTrans" cxnId="{DCFFB3A1-A7D9-4F1C-8FAC-4602D9F4A420}">
      <dgm:prSet/>
      <dgm:spPr/>
      <dgm:t>
        <a:bodyPr/>
        <a:lstStyle/>
        <a:p>
          <a:endParaRPr lang="en-US"/>
        </a:p>
      </dgm:t>
    </dgm:pt>
    <dgm:pt modelId="{372EB53E-87CB-4553-AE13-4E08D5E6773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3255A5F0-16B1-45F5-80FF-9C61163F2F39}" type="parTrans" cxnId="{C681AF81-86FE-44EA-BF69-82657FFB3AC3}">
      <dgm:prSet/>
      <dgm:spPr/>
      <dgm:t>
        <a:bodyPr/>
        <a:lstStyle/>
        <a:p>
          <a:endParaRPr lang="en-US"/>
        </a:p>
      </dgm:t>
    </dgm:pt>
    <dgm:pt modelId="{338D118A-BF79-4E4C-82BD-2356F76DD54F}" type="sibTrans" cxnId="{C681AF81-86FE-44EA-BF69-82657FFB3AC3}">
      <dgm:prSet/>
      <dgm:spPr/>
      <dgm:t>
        <a:bodyPr/>
        <a:lstStyle/>
        <a:p>
          <a:endParaRPr lang="en-US"/>
        </a:p>
      </dgm:t>
    </dgm:pt>
    <dgm:pt modelId="{FF143BAB-EAEB-4550-B677-0D98E525DE3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CED92D4-671F-484F-880B-EA20F48E1867}" type="parTrans" cxnId="{FB28CAA4-FCE9-425B-8A7B-E5631D2C521B}">
      <dgm:prSet/>
      <dgm:spPr/>
      <dgm:t>
        <a:bodyPr/>
        <a:lstStyle/>
        <a:p>
          <a:endParaRPr lang="en-US"/>
        </a:p>
      </dgm:t>
    </dgm:pt>
    <dgm:pt modelId="{0802A6BF-E22F-409B-8CCE-ADC1A0D64A76}" type="sibTrans" cxnId="{FB28CAA4-FCE9-425B-8A7B-E5631D2C521B}">
      <dgm:prSet/>
      <dgm:spPr/>
      <dgm:t>
        <a:bodyPr/>
        <a:lstStyle/>
        <a:p>
          <a:endParaRPr lang="en-US"/>
        </a:p>
      </dgm:t>
    </dgm:pt>
    <dgm:pt modelId="{904ADCCB-CDAA-4BF4-858A-7C433BD5C58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Dopamine agonists in non functioning adenoma</a:t>
          </a:r>
          <a:endParaRPr lang="en-US" sz="2400" dirty="0">
            <a:solidFill>
              <a:schemeClr val="bg1"/>
            </a:solidFill>
          </a:endParaRPr>
        </a:p>
      </dgm:t>
    </dgm:pt>
    <dgm:pt modelId="{C5E5C1B0-B281-442F-910D-941B776FADF2}" type="parTrans" cxnId="{6290884F-2A77-49A4-962A-3B72B6F43E93}">
      <dgm:prSet/>
      <dgm:spPr/>
      <dgm:t>
        <a:bodyPr/>
        <a:lstStyle/>
        <a:p>
          <a:endParaRPr lang="en-US"/>
        </a:p>
      </dgm:t>
    </dgm:pt>
    <dgm:pt modelId="{363B0394-802F-49D3-8902-9607DFE0B1C7}" type="sibTrans" cxnId="{6290884F-2A77-49A4-962A-3B72B6F43E93}">
      <dgm:prSet/>
      <dgm:spPr/>
      <dgm:t>
        <a:bodyPr/>
        <a:lstStyle/>
        <a:p>
          <a:endParaRPr lang="en-US"/>
        </a:p>
      </dgm:t>
    </dgm:pt>
    <dgm:pt modelId="{8672B210-2600-4127-8B5C-5326A1950A8C}" type="pres">
      <dgm:prSet presAssocID="{3C15C054-C17C-4721-98B4-2C8D3AA624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DA298-4043-4063-B67D-17FC1C55DE07}" type="pres">
      <dgm:prSet presAssocID="{CFD40532-7437-4A49-B51E-334BA904C563}" presName="thickLine" presStyleLbl="alignNode1" presStyleIdx="0" presStyleCnt="1"/>
      <dgm:spPr/>
    </dgm:pt>
    <dgm:pt modelId="{CA9B4086-A90A-4B77-8FD1-36C7E3136F99}" type="pres">
      <dgm:prSet presAssocID="{CFD40532-7437-4A49-B51E-334BA904C563}" presName="horz1" presStyleCnt="0"/>
      <dgm:spPr/>
    </dgm:pt>
    <dgm:pt modelId="{D13B4D79-86B0-49D0-8810-DEA44926FCD7}" type="pres">
      <dgm:prSet presAssocID="{CFD40532-7437-4A49-B51E-334BA904C563}" presName="tx1" presStyleLbl="revTx" presStyleIdx="0" presStyleCnt="6"/>
      <dgm:spPr/>
      <dgm:t>
        <a:bodyPr/>
        <a:lstStyle/>
        <a:p>
          <a:endParaRPr lang="en-US"/>
        </a:p>
      </dgm:t>
    </dgm:pt>
    <dgm:pt modelId="{E921B936-F4A3-412D-ABE6-78205F7C1E46}" type="pres">
      <dgm:prSet presAssocID="{CFD40532-7437-4A49-B51E-334BA904C563}" presName="vert1" presStyleCnt="0"/>
      <dgm:spPr/>
    </dgm:pt>
    <dgm:pt modelId="{FCDB9E04-970A-4E12-B947-0F87F86E7477}" type="pres">
      <dgm:prSet presAssocID="{3A25A8D7-EDCC-48E6-82E5-F73ECE6681BA}" presName="vertSpace2a" presStyleCnt="0"/>
      <dgm:spPr/>
    </dgm:pt>
    <dgm:pt modelId="{F64D3BC5-1651-47FC-A362-EB666C353635}" type="pres">
      <dgm:prSet presAssocID="{3A25A8D7-EDCC-48E6-82E5-F73ECE6681BA}" presName="horz2" presStyleCnt="0"/>
      <dgm:spPr/>
    </dgm:pt>
    <dgm:pt modelId="{DDF3C124-7ED4-440F-8EBA-FEBC3756D818}" type="pres">
      <dgm:prSet presAssocID="{3A25A8D7-EDCC-48E6-82E5-F73ECE6681BA}" presName="horzSpace2" presStyleCnt="0"/>
      <dgm:spPr/>
    </dgm:pt>
    <dgm:pt modelId="{053D14EB-84C7-4921-888A-0C61F61AE4C1}" type="pres">
      <dgm:prSet presAssocID="{3A25A8D7-EDCC-48E6-82E5-F73ECE6681BA}" presName="tx2" presStyleLbl="revTx" presStyleIdx="1" presStyleCnt="6" custScaleY="45445"/>
      <dgm:spPr/>
      <dgm:t>
        <a:bodyPr/>
        <a:lstStyle/>
        <a:p>
          <a:endParaRPr lang="en-US"/>
        </a:p>
      </dgm:t>
    </dgm:pt>
    <dgm:pt modelId="{750320B5-4ECA-4080-9529-64FBB733F69B}" type="pres">
      <dgm:prSet presAssocID="{3A25A8D7-EDCC-48E6-82E5-F73ECE6681BA}" presName="vert2" presStyleCnt="0"/>
      <dgm:spPr/>
    </dgm:pt>
    <dgm:pt modelId="{B7CCE878-31E5-4AF0-8825-D52ED6E54AB6}" type="pres">
      <dgm:prSet presAssocID="{3A25A8D7-EDCC-48E6-82E5-F73ECE6681BA}" presName="thinLine2b" presStyleLbl="callout" presStyleIdx="0" presStyleCnt="5"/>
      <dgm:spPr/>
    </dgm:pt>
    <dgm:pt modelId="{CCCC7D54-01C8-4A5C-956F-BEBE895CEC56}" type="pres">
      <dgm:prSet presAssocID="{3A25A8D7-EDCC-48E6-82E5-F73ECE6681BA}" presName="vertSpace2b" presStyleCnt="0"/>
      <dgm:spPr/>
    </dgm:pt>
    <dgm:pt modelId="{E3C6535E-D6BA-4D85-9203-F04CC4713745}" type="pres">
      <dgm:prSet presAssocID="{FE781015-3BCB-491B-9449-FCE2C0B285A0}" presName="horz2" presStyleCnt="0"/>
      <dgm:spPr/>
    </dgm:pt>
    <dgm:pt modelId="{6D71B1D5-8A41-4F99-B25B-B3191865A372}" type="pres">
      <dgm:prSet presAssocID="{FE781015-3BCB-491B-9449-FCE2C0B285A0}" presName="horzSpace2" presStyleCnt="0"/>
      <dgm:spPr/>
    </dgm:pt>
    <dgm:pt modelId="{6508454E-4DC9-449C-AEAE-96A9BED095FD}" type="pres">
      <dgm:prSet presAssocID="{FE781015-3BCB-491B-9449-FCE2C0B285A0}" presName="tx2" presStyleLbl="revTx" presStyleIdx="2" presStyleCnt="6" custScaleY="47348"/>
      <dgm:spPr/>
      <dgm:t>
        <a:bodyPr/>
        <a:lstStyle/>
        <a:p>
          <a:endParaRPr lang="en-US"/>
        </a:p>
      </dgm:t>
    </dgm:pt>
    <dgm:pt modelId="{53E07386-386A-4254-A5BC-141F8AD17903}" type="pres">
      <dgm:prSet presAssocID="{FE781015-3BCB-491B-9449-FCE2C0B285A0}" presName="vert2" presStyleCnt="0"/>
      <dgm:spPr/>
    </dgm:pt>
    <dgm:pt modelId="{5EBA92F3-E994-4DD2-8D4D-6ADE6ECA5200}" type="pres">
      <dgm:prSet presAssocID="{FE781015-3BCB-491B-9449-FCE2C0B285A0}" presName="thinLine2b" presStyleLbl="callout" presStyleIdx="1" presStyleCnt="5"/>
      <dgm:spPr/>
    </dgm:pt>
    <dgm:pt modelId="{4E559934-AE43-4C44-BF73-1DA32EE81DD0}" type="pres">
      <dgm:prSet presAssocID="{FE781015-3BCB-491B-9449-FCE2C0B285A0}" presName="vertSpace2b" presStyleCnt="0"/>
      <dgm:spPr/>
    </dgm:pt>
    <dgm:pt modelId="{0AE49564-0C12-4F71-AA7B-383E60410DDF}" type="pres">
      <dgm:prSet presAssocID="{372EB53E-87CB-4553-AE13-4E08D5E67738}" presName="horz2" presStyleCnt="0"/>
      <dgm:spPr/>
    </dgm:pt>
    <dgm:pt modelId="{95143F09-11C2-43F0-AD92-24C41BAEBF88}" type="pres">
      <dgm:prSet presAssocID="{372EB53E-87CB-4553-AE13-4E08D5E67738}" presName="horzSpace2" presStyleCnt="0"/>
      <dgm:spPr/>
    </dgm:pt>
    <dgm:pt modelId="{1F30B274-85BE-4ED3-9A89-F5C1AE906090}" type="pres">
      <dgm:prSet presAssocID="{372EB53E-87CB-4553-AE13-4E08D5E67738}" presName="tx2" presStyleLbl="revTx" presStyleIdx="3" presStyleCnt="6" custScaleY="43658"/>
      <dgm:spPr/>
      <dgm:t>
        <a:bodyPr/>
        <a:lstStyle/>
        <a:p>
          <a:endParaRPr lang="en-US"/>
        </a:p>
      </dgm:t>
    </dgm:pt>
    <dgm:pt modelId="{DEFBC991-0549-4E6C-A74D-07A18951A530}" type="pres">
      <dgm:prSet presAssocID="{372EB53E-87CB-4553-AE13-4E08D5E67738}" presName="vert2" presStyleCnt="0"/>
      <dgm:spPr/>
    </dgm:pt>
    <dgm:pt modelId="{01584411-3293-4AC1-8F5B-C9C690E17507}" type="pres">
      <dgm:prSet presAssocID="{372EB53E-87CB-4553-AE13-4E08D5E67738}" presName="thinLine2b" presStyleLbl="callout" presStyleIdx="2" presStyleCnt="5"/>
      <dgm:spPr/>
    </dgm:pt>
    <dgm:pt modelId="{B5F188BD-485A-4C14-BDD6-7E5461696D2E}" type="pres">
      <dgm:prSet presAssocID="{372EB53E-87CB-4553-AE13-4E08D5E67738}" presName="vertSpace2b" presStyleCnt="0"/>
      <dgm:spPr/>
    </dgm:pt>
    <dgm:pt modelId="{0104701E-A997-44F0-92E9-B79579139663}" type="pres">
      <dgm:prSet presAssocID="{FF143BAB-EAEB-4550-B677-0D98E525DE3A}" presName="horz2" presStyleCnt="0"/>
      <dgm:spPr/>
    </dgm:pt>
    <dgm:pt modelId="{899E556D-4455-43CD-85E4-76C2A45C113E}" type="pres">
      <dgm:prSet presAssocID="{FF143BAB-EAEB-4550-B677-0D98E525DE3A}" presName="horzSpace2" presStyleCnt="0"/>
      <dgm:spPr/>
    </dgm:pt>
    <dgm:pt modelId="{6506DB3E-C861-4EA6-B546-F7B57B5DFF00}" type="pres">
      <dgm:prSet presAssocID="{FF143BAB-EAEB-4550-B677-0D98E525DE3A}" presName="tx2" presStyleLbl="revTx" presStyleIdx="4" presStyleCnt="6" custScaleY="51522"/>
      <dgm:spPr/>
      <dgm:t>
        <a:bodyPr/>
        <a:lstStyle/>
        <a:p>
          <a:endParaRPr lang="en-US"/>
        </a:p>
      </dgm:t>
    </dgm:pt>
    <dgm:pt modelId="{E5C651C8-A1D1-4ED7-A3F2-EEDF704C5DBE}" type="pres">
      <dgm:prSet presAssocID="{FF143BAB-EAEB-4550-B677-0D98E525DE3A}" presName="vert2" presStyleCnt="0"/>
      <dgm:spPr/>
    </dgm:pt>
    <dgm:pt modelId="{2629CF95-B5BF-4BD7-8028-DB5B7A1B0824}" type="pres">
      <dgm:prSet presAssocID="{FF143BAB-EAEB-4550-B677-0D98E525DE3A}" presName="thinLine2b" presStyleLbl="callout" presStyleIdx="3" presStyleCnt="5"/>
      <dgm:spPr/>
    </dgm:pt>
    <dgm:pt modelId="{49F305CE-2F2E-4F3C-985A-182D82C5BC7B}" type="pres">
      <dgm:prSet presAssocID="{FF143BAB-EAEB-4550-B677-0D98E525DE3A}" presName="vertSpace2b" presStyleCnt="0"/>
      <dgm:spPr/>
    </dgm:pt>
    <dgm:pt modelId="{35C2D682-6B51-4248-A429-2192D9C1CB7B}" type="pres">
      <dgm:prSet presAssocID="{904ADCCB-CDAA-4BF4-858A-7C433BD5C58B}" presName="horz2" presStyleCnt="0"/>
      <dgm:spPr/>
    </dgm:pt>
    <dgm:pt modelId="{B616C854-1082-408F-829F-8B99B27A2492}" type="pres">
      <dgm:prSet presAssocID="{904ADCCB-CDAA-4BF4-858A-7C433BD5C58B}" presName="horzSpace2" presStyleCnt="0"/>
      <dgm:spPr/>
    </dgm:pt>
    <dgm:pt modelId="{9599140A-C326-41D5-93C9-2D275E67D27D}" type="pres">
      <dgm:prSet presAssocID="{904ADCCB-CDAA-4BF4-858A-7C433BD5C58B}" presName="tx2" presStyleLbl="revTx" presStyleIdx="5" presStyleCnt="6" custScaleY="50548"/>
      <dgm:spPr/>
      <dgm:t>
        <a:bodyPr/>
        <a:lstStyle/>
        <a:p>
          <a:endParaRPr lang="en-US"/>
        </a:p>
      </dgm:t>
    </dgm:pt>
    <dgm:pt modelId="{55F21D4C-3D4C-4045-8B83-EAA85129FF9E}" type="pres">
      <dgm:prSet presAssocID="{904ADCCB-CDAA-4BF4-858A-7C433BD5C58B}" presName="vert2" presStyleCnt="0"/>
      <dgm:spPr/>
    </dgm:pt>
    <dgm:pt modelId="{63363386-3BCE-464F-9E42-03F1E56BD693}" type="pres">
      <dgm:prSet presAssocID="{904ADCCB-CDAA-4BF4-858A-7C433BD5C58B}" presName="thinLine2b" presStyleLbl="callout" presStyleIdx="4" presStyleCnt="5"/>
      <dgm:spPr/>
    </dgm:pt>
    <dgm:pt modelId="{DC3E4D3D-B5CC-4E1A-B97F-467CDC459068}" type="pres">
      <dgm:prSet presAssocID="{904ADCCB-CDAA-4BF4-858A-7C433BD5C58B}" presName="vertSpace2b" presStyleCnt="0"/>
      <dgm:spPr/>
    </dgm:pt>
  </dgm:ptLst>
  <dgm:cxnLst>
    <dgm:cxn modelId="{C681AF81-86FE-44EA-BF69-82657FFB3AC3}" srcId="{CFD40532-7437-4A49-B51E-334BA904C563}" destId="{372EB53E-87CB-4553-AE13-4E08D5E67738}" srcOrd="2" destOrd="0" parTransId="{3255A5F0-16B1-45F5-80FF-9C61163F2F39}" sibTransId="{338D118A-BF79-4E4C-82BD-2356F76DD54F}"/>
    <dgm:cxn modelId="{EE6F1671-636B-4F25-98A0-8EDBB4FD41BE}" type="presOf" srcId="{904ADCCB-CDAA-4BF4-858A-7C433BD5C58B}" destId="{9599140A-C326-41D5-93C9-2D275E67D27D}" srcOrd="0" destOrd="0" presId="urn:microsoft.com/office/officeart/2008/layout/LinedList"/>
    <dgm:cxn modelId="{E67554EF-BC84-4CD8-89FA-6B17787E62AD}" type="presOf" srcId="{FF143BAB-EAEB-4550-B677-0D98E525DE3A}" destId="{6506DB3E-C861-4EA6-B546-F7B57B5DFF00}" srcOrd="0" destOrd="0" presId="urn:microsoft.com/office/officeart/2008/layout/LinedList"/>
    <dgm:cxn modelId="{DCFFB3A1-A7D9-4F1C-8FAC-4602D9F4A420}" srcId="{CFD40532-7437-4A49-B51E-334BA904C563}" destId="{FE781015-3BCB-491B-9449-FCE2C0B285A0}" srcOrd="1" destOrd="0" parTransId="{BC045CB7-5A05-4DC1-BB02-C19BA437343D}" sibTransId="{70ED929F-0FDD-44F2-AFEC-4CD3F2EB0536}"/>
    <dgm:cxn modelId="{F506B8AC-3D09-4078-99D1-41386B1FE422}" type="presOf" srcId="{CFD40532-7437-4A49-B51E-334BA904C563}" destId="{D13B4D79-86B0-49D0-8810-DEA44926FCD7}" srcOrd="0" destOrd="0" presId="urn:microsoft.com/office/officeart/2008/layout/LinedList"/>
    <dgm:cxn modelId="{9AAC354D-A320-4AFB-B529-383364553B67}" type="presOf" srcId="{3A25A8D7-EDCC-48E6-82E5-F73ECE6681BA}" destId="{053D14EB-84C7-4921-888A-0C61F61AE4C1}" srcOrd="0" destOrd="0" presId="urn:microsoft.com/office/officeart/2008/layout/LinedList"/>
    <dgm:cxn modelId="{597ED2D9-A641-479E-9791-69A02498DC58}" srcId="{3C15C054-C17C-4721-98B4-2C8D3AA62407}" destId="{CFD40532-7437-4A49-B51E-334BA904C563}" srcOrd="0" destOrd="0" parTransId="{48930AD8-25A4-427F-AB12-C1A4B8907422}" sibTransId="{4FCBB98F-14D3-4290-88C5-E120AE0A953E}"/>
    <dgm:cxn modelId="{FB28CAA4-FCE9-425B-8A7B-E5631D2C521B}" srcId="{CFD40532-7437-4A49-B51E-334BA904C563}" destId="{FF143BAB-EAEB-4550-B677-0D98E525DE3A}" srcOrd="3" destOrd="0" parTransId="{6CED92D4-671F-484F-880B-EA20F48E1867}" sibTransId="{0802A6BF-E22F-409B-8CCE-ADC1A0D64A76}"/>
    <dgm:cxn modelId="{DA589754-A99E-4027-9AAF-9A5CE5D5FEA7}" srcId="{CFD40532-7437-4A49-B51E-334BA904C563}" destId="{3A25A8D7-EDCC-48E6-82E5-F73ECE6681BA}" srcOrd="0" destOrd="0" parTransId="{FF0D6139-D4F5-4439-9CB7-2678F9BA744E}" sibTransId="{1E1958F5-5ED8-4BE2-A725-57F6B3922AE4}"/>
    <dgm:cxn modelId="{6290884F-2A77-49A4-962A-3B72B6F43E93}" srcId="{CFD40532-7437-4A49-B51E-334BA904C563}" destId="{904ADCCB-CDAA-4BF4-858A-7C433BD5C58B}" srcOrd="4" destOrd="0" parTransId="{C5E5C1B0-B281-442F-910D-941B776FADF2}" sibTransId="{363B0394-802F-49D3-8902-9607DFE0B1C7}"/>
    <dgm:cxn modelId="{33E86D99-5D5F-4603-8C09-F5A7002340F4}" type="presOf" srcId="{372EB53E-87CB-4553-AE13-4E08D5E67738}" destId="{1F30B274-85BE-4ED3-9A89-F5C1AE906090}" srcOrd="0" destOrd="0" presId="urn:microsoft.com/office/officeart/2008/layout/LinedList"/>
    <dgm:cxn modelId="{8D50B913-72FF-4FE7-9C7C-0627F12BB3E8}" type="presOf" srcId="{FE781015-3BCB-491B-9449-FCE2C0B285A0}" destId="{6508454E-4DC9-449C-AEAE-96A9BED095FD}" srcOrd="0" destOrd="0" presId="urn:microsoft.com/office/officeart/2008/layout/LinedList"/>
    <dgm:cxn modelId="{0E749517-5DFD-4B02-8E8F-B1075E0FF5E3}" type="presOf" srcId="{3C15C054-C17C-4721-98B4-2C8D3AA62407}" destId="{8672B210-2600-4127-8B5C-5326A1950A8C}" srcOrd="0" destOrd="0" presId="urn:microsoft.com/office/officeart/2008/layout/LinedList"/>
    <dgm:cxn modelId="{C02A4477-5316-4100-BFF6-6389F9B1388C}" type="presParOf" srcId="{8672B210-2600-4127-8B5C-5326A1950A8C}" destId="{C33DA298-4043-4063-B67D-17FC1C55DE07}" srcOrd="0" destOrd="0" presId="urn:microsoft.com/office/officeart/2008/layout/LinedList"/>
    <dgm:cxn modelId="{C7B4D021-5D5C-4644-8CFB-C69705DEBCC5}" type="presParOf" srcId="{8672B210-2600-4127-8B5C-5326A1950A8C}" destId="{CA9B4086-A90A-4B77-8FD1-36C7E3136F99}" srcOrd="1" destOrd="0" presId="urn:microsoft.com/office/officeart/2008/layout/LinedList"/>
    <dgm:cxn modelId="{CA7651C5-9CC1-42E5-9DB0-9BA07859F49A}" type="presParOf" srcId="{CA9B4086-A90A-4B77-8FD1-36C7E3136F99}" destId="{D13B4D79-86B0-49D0-8810-DEA44926FCD7}" srcOrd="0" destOrd="0" presId="urn:microsoft.com/office/officeart/2008/layout/LinedList"/>
    <dgm:cxn modelId="{8F769478-C065-436D-87A1-A9516B257B70}" type="presParOf" srcId="{CA9B4086-A90A-4B77-8FD1-36C7E3136F99}" destId="{E921B936-F4A3-412D-ABE6-78205F7C1E46}" srcOrd="1" destOrd="0" presId="urn:microsoft.com/office/officeart/2008/layout/LinedList"/>
    <dgm:cxn modelId="{ADB1AE55-9302-4945-A74A-2F84B0E0A6F2}" type="presParOf" srcId="{E921B936-F4A3-412D-ABE6-78205F7C1E46}" destId="{FCDB9E04-970A-4E12-B947-0F87F86E7477}" srcOrd="0" destOrd="0" presId="urn:microsoft.com/office/officeart/2008/layout/LinedList"/>
    <dgm:cxn modelId="{1BACDBAC-9E33-4D41-AF06-F349C4CFD62C}" type="presParOf" srcId="{E921B936-F4A3-412D-ABE6-78205F7C1E46}" destId="{F64D3BC5-1651-47FC-A362-EB666C353635}" srcOrd="1" destOrd="0" presId="urn:microsoft.com/office/officeart/2008/layout/LinedList"/>
    <dgm:cxn modelId="{3DA4EC6B-8656-4B55-959A-FB2D76B47768}" type="presParOf" srcId="{F64D3BC5-1651-47FC-A362-EB666C353635}" destId="{DDF3C124-7ED4-440F-8EBA-FEBC3756D818}" srcOrd="0" destOrd="0" presId="urn:microsoft.com/office/officeart/2008/layout/LinedList"/>
    <dgm:cxn modelId="{B3DF45B8-660F-4545-B13C-7066E2220192}" type="presParOf" srcId="{F64D3BC5-1651-47FC-A362-EB666C353635}" destId="{053D14EB-84C7-4921-888A-0C61F61AE4C1}" srcOrd="1" destOrd="0" presId="urn:microsoft.com/office/officeart/2008/layout/LinedList"/>
    <dgm:cxn modelId="{35F48757-26EA-4FE7-99B2-FFC70D755C4F}" type="presParOf" srcId="{F64D3BC5-1651-47FC-A362-EB666C353635}" destId="{750320B5-4ECA-4080-9529-64FBB733F69B}" srcOrd="2" destOrd="0" presId="urn:microsoft.com/office/officeart/2008/layout/LinedList"/>
    <dgm:cxn modelId="{5386F37B-8F9F-4B97-95DF-65AB684B7C80}" type="presParOf" srcId="{E921B936-F4A3-412D-ABE6-78205F7C1E46}" destId="{B7CCE878-31E5-4AF0-8825-D52ED6E54AB6}" srcOrd="2" destOrd="0" presId="urn:microsoft.com/office/officeart/2008/layout/LinedList"/>
    <dgm:cxn modelId="{5F58E016-DC2B-4F1C-A981-EBB670AFC830}" type="presParOf" srcId="{E921B936-F4A3-412D-ABE6-78205F7C1E46}" destId="{CCCC7D54-01C8-4A5C-956F-BEBE895CEC56}" srcOrd="3" destOrd="0" presId="urn:microsoft.com/office/officeart/2008/layout/LinedList"/>
    <dgm:cxn modelId="{72CBACDF-93C6-4860-8CFE-B73982FBE4D5}" type="presParOf" srcId="{E921B936-F4A3-412D-ABE6-78205F7C1E46}" destId="{E3C6535E-D6BA-4D85-9203-F04CC4713745}" srcOrd="4" destOrd="0" presId="urn:microsoft.com/office/officeart/2008/layout/LinedList"/>
    <dgm:cxn modelId="{A5D83EAB-557C-4D9B-A292-7253EE54A9CD}" type="presParOf" srcId="{E3C6535E-D6BA-4D85-9203-F04CC4713745}" destId="{6D71B1D5-8A41-4F99-B25B-B3191865A372}" srcOrd="0" destOrd="0" presId="urn:microsoft.com/office/officeart/2008/layout/LinedList"/>
    <dgm:cxn modelId="{E030CE50-4E6B-4416-AAC7-D212E367D041}" type="presParOf" srcId="{E3C6535E-D6BA-4D85-9203-F04CC4713745}" destId="{6508454E-4DC9-449C-AEAE-96A9BED095FD}" srcOrd="1" destOrd="0" presId="urn:microsoft.com/office/officeart/2008/layout/LinedList"/>
    <dgm:cxn modelId="{07CB74EE-9FB6-4851-BED7-E29ABCACB0B6}" type="presParOf" srcId="{E3C6535E-D6BA-4D85-9203-F04CC4713745}" destId="{53E07386-386A-4254-A5BC-141F8AD17903}" srcOrd="2" destOrd="0" presId="urn:microsoft.com/office/officeart/2008/layout/LinedList"/>
    <dgm:cxn modelId="{C6A70DAA-B998-4478-8878-C1317EA1E3D4}" type="presParOf" srcId="{E921B936-F4A3-412D-ABE6-78205F7C1E46}" destId="{5EBA92F3-E994-4DD2-8D4D-6ADE6ECA5200}" srcOrd="5" destOrd="0" presId="urn:microsoft.com/office/officeart/2008/layout/LinedList"/>
    <dgm:cxn modelId="{B7606064-C6C9-4121-9FE9-20AAC4A9F1E6}" type="presParOf" srcId="{E921B936-F4A3-412D-ABE6-78205F7C1E46}" destId="{4E559934-AE43-4C44-BF73-1DA32EE81DD0}" srcOrd="6" destOrd="0" presId="urn:microsoft.com/office/officeart/2008/layout/LinedList"/>
    <dgm:cxn modelId="{381D1F52-6ABD-4F9F-8D07-B25D9A0568AA}" type="presParOf" srcId="{E921B936-F4A3-412D-ABE6-78205F7C1E46}" destId="{0AE49564-0C12-4F71-AA7B-383E60410DDF}" srcOrd="7" destOrd="0" presId="urn:microsoft.com/office/officeart/2008/layout/LinedList"/>
    <dgm:cxn modelId="{8A203090-05B7-4907-AF41-94CEBD212AC7}" type="presParOf" srcId="{0AE49564-0C12-4F71-AA7B-383E60410DDF}" destId="{95143F09-11C2-43F0-AD92-24C41BAEBF88}" srcOrd="0" destOrd="0" presId="urn:microsoft.com/office/officeart/2008/layout/LinedList"/>
    <dgm:cxn modelId="{469DC1B9-E286-45F1-8E8C-FE2CD7958E75}" type="presParOf" srcId="{0AE49564-0C12-4F71-AA7B-383E60410DDF}" destId="{1F30B274-85BE-4ED3-9A89-F5C1AE906090}" srcOrd="1" destOrd="0" presId="urn:microsoft.com/office/officeart/2008/layout/LinedList"/>
    <dgm:cxn modelId="{25921270-6B22-4C5D-AA74-A2B66F7A0A64}" type="presParOf" srcId="{0AE49564-0C12-4F71-AA7B-383E60410DDF}" destId="{DEFBC991-0549-4E6C-A74D-07A18951A530}" srcOrd="2" destOrd="0" presId="urn:microsoft.com/office/officeart/2008/layout/LinedList"/>
    <dgm:cxn modelId="{166A939D-F95C-4914-9618-EF3692F163DD}" type="presParOf" srcId="{E921B936-F4A3-412D-ABE6-78205F7C1E46}" destId="{01584411-3293-4AC1-8F5B-C9C690E17507}" srcOrd="8" destOrd="0" presId="urn:microsoft.com/office/officeart/2008/layout/LinedList"/>
    <dgm:cxn modelId="{B2A565B5-8841-4E36-B8AB-FF93D7D5EE4E}" type="presParOf" srcId="{E921B936-F4A3-412D-ABE6-78205F7C1E46}" destId="{B5F188BD-485A-4C14-BDD6-7E5461696D2E}" srcOrd="9" destOrd="0" presId="urn:microsoft.com/office/officeart/2008/layout/LinedList"/>
    <dgm:cxn modelId="{8362C32F-0ADF-4F90-9B8B-36BC6AA62C91}" type="presParOf" srcId="{E921B936-F4A3-412D-ABE6-78205F7C1E46}" destId="{0104701E-A997-44F0-92E9-B79579139663}" srcOrd="10" destOrd="0" presId="urn:microsoft.com/office/officeart/2008/layout/LinedList"/>
    <dgm:cxn modelId="{76B67F49-9A89-4992-AF75-E46DDB360A78}" type="presParOf" srcId="{0104701E-A997-44F0-92E9-B79579139663}" destId="{899E556D-4455-43CD-85E4-76C2A45C113E}" srcOrd="0" destOrd="0" presId="urn:microsoft.com/office/officeart/2008/layout/LinedList"/>
    <dgm:cxn modelId="{CE4B7646-482F-48A3-984E-A0688507CA83}" type="presParOf" srcId="{0104701E-A997-44F0-92E9-B79579139663}" destId="{6506DB3E-C861-4EA6-B546-F7B57B5DFF00}" srcOrd="1" destOrd="0" presId="urn:microsoft.com/office/officeart/2008/layout/LinedList"/>
    <dgm:cxn modelId="{CDDB5052-64B1-4D72-B28D-47204AA9A7AC}" type="presParOf" srcId="{0104701E-A997-44F0-92E9-B79579139663}" destId="{E5C651C8-A1D1-4ED7-A3F2-EEDF704C5DBE}" srcOrd="2" destOrd="0" presId="urn:microsoft.com/office/officeart/2008/layout/LinedList"/>
    <dgm:cxn modelId="{54B885D1-29E3-4728-A89A-2B5A73506EF8}" type="presParOf" srcId="{E921B936-F4A3-412D-ABE6-78205F7C1E46}" destId="{2629CF95-B5BF-4BD7-8028-DB5B7A1B0824}" srcOrd="11" destOrd="0" presId="urn:microsoft.com/office/officeart/2008/layout/LinedList"/>
    <dgm:cxn modelId="{41CC568E-8C3C-4B2C-9F5F-AAFD531DCBB7}" type="presParOf" srcId="{E921B936-F4A3-412D-ABE6-78205F7C1E46}" destId="{49F305CE-2F2E-4F3C-985A-182D82C5BC7B}" srcOrd="12" destOrd="0" presId="urn:microsoft.com/office/officeart/2008/layout/LinedList"/>
    <dgm:cxn modelId="{8892350D-36A1-4EBD-84F1-272C33DFA113}" type="presParOf" srcId="{E921B936-F4A3-412D-ABE6-78205F7C1E46}" destId="{35C2D682-6B51-4248-A429-2192D9C1CB7B}" srcOrd="13" destOrd="0" presId="urn:microsoft.com/office/officeart/2008/layout/LinedList"/>
    <dgm:cxn modelId="{96BEA49D-DF36-4317-B09F-3B50147706B2}" type="presParOf" srcId="{35C2D682-6B51-4248-A429-2192D9C1CB7B}" destId="{B616C854-1082-408F-829F-8B99B27A2492}" srcOrd="0" destOrd="0" presId="urn:microsoft.com/office/officeart/2008/layout/LinedList"/>
    <dgm:cxn modelId="{DBB40A4E-B167-4C80-B748-759BBB2F3DE8}" type="presParOf" srcId="{35C2D682-6B51-4248-A429-2192D9C1CB7B}" destId="{9599140A-C326-41D5-93C9-2D275E67D27D}" srcOrd="1" destOrd="0" presId="urn:microsoft.com/office/officeart/2008/layout/LinedList"/>
    <dgm:cxn modelId="{F0FDBDDF-A5A7-41FB-A7FF-A89F86A657FA}" type="presParOf" srcId="{35C2D682-6B51-4248-A429-2192D9C1CB7B}" destId="{55F21D4C-3D4C-4045-8B83-EAA85129FF9E}" srcOrd="2" destOrd="0" presId="urn:microsoft.com/office/officeart/2008/layout/LinedList"/>
    <dgm:cxn modelId="{ED0EB073-A5D8-4273-9582-F7BB43A8D919}" type="presParOf" srcId="{E921B936-F4A3-412D-ABE6-78205F7C1E46}" destId="{63363386-3BCE-464F-9E42-03F1E56BD693}" srcOrd="14" destOrd="0" presId="urn:microsoft.com/office/officeart/2008/layout/LinedList"/>
    <dgm:cxn modelId="{3C9DE10A-A400-4CB1-9FD3-D2B9CF2A4E2F}" type="presParOf" srcId="{E921B936-F4A3-412D-ABE6-78205F7C1E46}" destId="{DC3E4D3D-B5CC-4E1A-B97F-467CDC4590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Introduction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</a:t>
          </a:r>
          <a:r>
            <a:rPr lang="en-US" sz="2400" kern="1200" dirty="0" err="1" smtClean="0">
              <a:solidFill>
                <a:schemeClr val="bg1"/>
              </a:solidFill>
            </a:rPr>
            <a:t>prolactinoma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acromegaly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</a:t>
          </a:r>
          <a:r>
            <a:rPr lang="en-US" sz="2400" kern="1200" dirty="0" err="1" smtClean="0">
              <a:solidFill>
                <a:schemeClr val="bg1"/>
              </a:solidFill>
            </a:rPr>
            <a:t>cushing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</a:rPr>
            <a:t>disease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non functioning adenoma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Introduction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</a:t>
          </a:r>
          <a:r>
            <a:rPr lang="en-US" sz="2400" kern="1200" dirty="0" err="1" smtClean="0">
              <a:solidFill>
                <a:schemeClr val="bg1"/>
              </a:solidFill>
            </a:rPr>
            <a:t>prolactinoma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acromegaly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</a:t>
          </a:r>
          <a:r>
            <a:rPr lang="en-US" sz="2400" kern="1200" dirty="0" err="1" smtClean="0">
              <a:solidFill>
                <a:schemeClr val="bg1"/>
              </a:solidFill>
            </a:rPr>
            <a:t>cushing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</a:rPr>
            <a:t>disease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non functioning adenoma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A298-4043-4063-B67D-17FC1C55DE07}">
      <dsp:nvSpPr>
        <dsp:cNvPr id="0" name=""/>
        <dsp:cNvSpPr/>
      </dsp:nvSpPr>
      <dsp:spPr>
        <a:xfrm>
          <a:off x="0" y="0"/>
          <a:ext cx="9543779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4D79-86B0-49D0-8810-DEA44926FCD7}">
      <dsp:nvSpPr>
        <dsp:cNvPr id="0" name=""/>
        <dsp:cNvSpPr/>
      </dsp:nvSpPr>
      <dsp:spPr>
        <a:xfrm>
          <a:off x="0" y="0"/>
          <a:ext cx="1908755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Agenda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1908755" cy="4351338"/>
      </dsp:txXfrm>
    </dsp:sp>
    <dsp:sp modelId="{053D14EB-84C7-4921-888A-0C61F61AE4C1}">
      <dsp:nvSpPr>
        <dsp:cNvPr id="0" name=""/>
        <dsp:cNvSpPr/>
      </dsp:nvSpPr>
      <dsp:spPr>
        <a:xfrm>
          <a:off x="2051912" y="80950"/>
          <a:ext cx="7491866" cy="7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Introduction 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0950"/>
        <a:ext cx="7491866" cy="735756"/>
      </dsp:txXfrm>
    </dsp:sp>
    <dsp:sp modelId="{B7CCE878-31E5-4AF0-8825-D52ED6E54AB6}">
      <dsp:nvSpPr>
        <dsp:cNvPr id="0" name=""/>
        <dsp:cNvSpPr/>
      </dsp:nvSpPr>
      <dsp:spPr>
        <a:xfrm>
          <a:off x="1908755" y="816706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454E-4DC9-449C-AEAE-96A9BED095FD}">
      <dsp:nvSpPr>
        <dsp:cNvPr id="0" name=""/>
        <dsp:cNvSpPr/>
      </dsp:nvSpPr>
      <dsp:spPr>
        <a:xfrm>
          <a:off x="2051912" y="897656"/>
          <a:ext cx="7491866" cy="76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prolactinoma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897656"/>
        <a:ext cx="7491866" cy="766565"/>
      </dsp:txXfrm>
    </dsp:sp>
    <dsp:sp modelId="{5EBA92F3-E994-4DD2-8D4D-6ADE6ECA5200}">
      <dsp:nvSpPr>
        <dsp:cNvPr id="0" name=""/>
        <dsp:cNvSpPr/>
      </dsp:nvSpPr>
      <dsp:spPr>
        <a:xfrm>
          <a:off x="1908755" y="1664222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0B274-85BE-4ED3-9A89-F5C1AE906090}">
      <dsp:nvSpPr>
        <dsp:cNvPr id="0" name=""/>
        <dsp:cNvSpPr/>
      </dsp:nvSpPr>
      <dsp:spPr>
        <a:xfrm>
          <a:off x="2051912" y="1745172"/>
          <a:ext cx="7491866" cy="7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acromegaly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1745172"/>
        <a:ext cx="7491866" cy="706824"/>
      </dsp:txXfrm>
    </dsp:sp>
    <dsp:sp modelId="{01584411-3293-4AC1-8F5B-C9C690E17507}">
      <dsp:nvSpPr>
        <dsp:cNvPr id="0" name=""/>
        <dsp:cNvSpPr/>
      </dsp:nvSpPr>
      <dsp:spPr>
        <a:xfrm>
          <a:off x="1908755" y="2451997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DB3E-C861-4EA6-B546-F7B57B5DFF00}">
      <dsp:nvSpPr>
        <dsp:cNvPr id="0" name=""/>
        <dsp:cNvSpPr/>
      </dsp:nvSpPr>
      <dsp:spPr>
        <a:xfrm>
          <a:off x="2051912" y="2532947"/>
          <a:ext cx="7491866" cy="83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Dopamine agonists in </a:t>
          </a:r>
          <a:r>
            <a:rPr lang="en-US" sz="2400" kern="1200" dirty="0" err="1" smtClean="0">
              <a:solidFill>
                <a:schemeClr val="accent1">
                  <a:lumMod val="75000"/>
                </a:schemeClr>
              </a:solidFill>
            </a:rPr>
            <a:t>cushing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</a:rPr>
            <a:t> syndrome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51912" y="2532947"/>
        <a:ext cx="7491866" cy="834143"/>
      </dsp:txXfrm>
    </dsp:sp>
    <dsp:sp modelId="{2629CF95-B5BF-4BD7-8028-DB5B7A1B0824}">
      <dsp:nvSpPr>
        <dsp:cNvPr id="0" name=""/>
        <dsp:cNvSpPr/>
      </dsp:nvSpPr>
      <dsp:spPr>
        <a:xfrm>
          <a:off x="1908755" y="3367090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140A-C326-41D5-93C9-2D275E67D27D}">
      <dsp:nvSpPr>
        <dsp:cNvPr id="0" name=""/>
        <dsp:cNvSpPr/>
      </dsp:nvSpPr>
      <dsp:spPr>
        <a:xfrm>
          <a:off x="2051912" y="3448040"/>
          <a:ext cx="7491866" cy="81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Dopamine agonists in non functioning adenoma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51912" y="3448040"/>
        <a:ext cx="7491866" cy="818373"/>
      </dsp:txXfrm>
    </dsp:sp>
    <dsp:sp modelId="{63363386-3BCE-464F-9E42-03F1E56BD693}">
      <dsp:nvSpPr>
        <dsp:cNvPr id="0" name=""/>
        <dsp:cNvSpPr/>
      </dsp:nvSpPr>
      <dsp:spPr>
        <a:xfrm>
          <a:off x="1908755" y="4266414"/>
          <a:ext cx="7635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E565-7A03-40FC-823F-23E95304BD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4E0D-56FC-401A-946D-21BAEE0E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C9A6C-344A-4B85-B09F-FB53E2753B8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F1F7-B2A9-411B-8EA0-F30801B1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cabergoline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most commonly used, the latter with higher D2R selectivity/affinity and longer half-life.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98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4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prospective, randomized, open-label,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singlecenter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 conducted at the clinical hospital of Sao Paulo University over 30 months.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delineated to test the clinical efficacy of a specific DA,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cabergoline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NFPA patients with a residual tumor after primary neurosurgery.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open-label manner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Cabergoline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initiated (T0) at 0.5mg 3 times a week titrated up to a daily dose of 0.5mg. In all cases, the target dose of 3.5 mg a week was achieved within 15 days and maintained until the end of the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9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9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Williams 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(2.5–7.5 mg/day)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2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duration 3-62</a:t>
            </a:r>
            <a:r>
              <a:rPr lang="en-US" baseline="0" dirty="0" smtClean="0"/>
              <a:t> 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baseline, mean IGF-I and GH levels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634 (279) and 16 (34) ng/ml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five studies,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cabergoline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added to ongoing treatment with a somatostatin analog that had failed to normalize IGF-I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 shrinkage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sample was too small for multivariate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only approved tumor-targeting therapy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pasireotide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normalizes the urine free cortisol (UFC) in a third and causes hyperglycemia in most patients.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F1F7-B2A9-411B-8EA0-F30801B11C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853" y="768784"/>
            <a:ext cx="10251702" cy="404164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r>
              <a:rPr lang="en-US" sz="3200" dirty="0"/>
              <a:t>The Role of </a:t>
            </a:r>
            <a:r>
              <a:rPr lang="en-US" sz="3200" dirty="0" smtClean="0"/>
              <a:t>Dopamine Agonists </a:t>
            </a:r>
            <a:r>
              <a:rPr lang="en-US" sz="3200" dirty="0"/>
              <a:t>in </a:t>
            </a:r>
            <a:r>
              <a:rPr lang="en-US" sz="3200" dirty="0" smtClean="0"/>
              <a:t>Pituitary Adenomas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544" y="4613787"/>
            <a:ext cx="9418320" cy="169164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L.Mahmoudieh</a:t>
            </a:r>
            <a:r>
              <a:rPr lang="en-US" sz="2000" dirty="0" smtClean="0"/>
              <a:t> MD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0" y="141347"/>
            <a:ext cx="10549273" cy="647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9" y="2646505"/>
            <a:ext cx="10847614" cy="80962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903"/>
          <a:stretch/>
        </p:blipFill>
        <p:spPr>
          <a:xfrm>
            <a:off x="108857" y="203519"/>
            <a:ext cx="8019369" cy="295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9" y="3294335"/>
            <a:ext cx="10861491" cy="314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7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10928" cy="435133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summary: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case‐control studies investigating </a:t>
            </a:r>
            <a:r>
              <a:rPr lang="en-US" dirty="0"/>
              <a:t>DA‐agonist </a:t>
            </a:r>
            <a:r>
              <a:rPr lang="en-US" dirty="0" err="1"/>
              <a:t>valvulopathy</a:t>
            </a:r>
            <a:r>
              <a:rPr lang="en-US" dirty="0"/>
              <a:t> in </a:t>
            </a:r>
            <a:r>
              <a:rPr lang="en-US" dirty="0" err="1"/>
              <a:t>hyperprolactinaemia</a:t>
            </a:r>
            <a:r>
              <a:rPr lang="en-US" dirty="0"/>
              <a:t> </a:t>
            </a:r>
            <a:r>
              <a:rPr lang="en-US" dirty="0" smtClean="0"/>
              <a:t>have provided </a:t>
            </a:r>
            <a:r>
              <a:rPr lang="en-US" dirty="0">
                <a:solidFill>
                  <a:srgbClr val="FFFF00"/>
                </a:solidFill>
              </a:rPr>
              <a:t>poor quality data</a:t>
            </a:r>
            <a:r>
              <a:rPr lang="en-US" dirty="0"/>
              <a:t>, using </a:t>
            </a:r>
            <a:r>
              <a:rPr lang="en-US" dirty="0">
                <a:solidFill>
                  <a:srgbClr val="FFFF00"/>
                </a:solidFill>
              </a:rPr>
              <a:t>different diagnostic criteria</a:t>
            </a:r>
            <a:r>
              <a:rPr lang="en-US" dirty="0"/>
              <a:t>, </a:t>
            </a:r>
            <a:r>
              <a:rPr lang="en-US" dirty="0" smtClean="0"/>
              <a:t>multiple testing </a:t>
            </a:r>
            <a:r>
              <a:rPr lang="en-US" dirty="0"/>
              <a:t>in small groups and </a:t>
            </a:r>
            <a:r>
              <a:rPr lang="en-US" dirty="0">
                <a:solidFill>
                  <a:srgbClr val="FFFF00"/>
                </a:solidFill>
              </a:rPr>
              <a:t>lack of </a:t>
            </a:r>
            <a:r>
              <a:rPr lang="en-US" dirty="0" err="1">
                <a:solidFill>
                  <a:srgbClr val="FFFF00"/>
                </a:solidFill>
              </a:rPr>
              <a:t>standardised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assessment</a:t>
            </a:r>
            <a:r>
              <a:rPr lang="en-US" dirty="0" smtClean="0"/>
              <a:t> of </a:t>
            </a:r>
            <a:r>
              <a:rPr lang="en-US" dirty="0"/>
              <a:t>valve morphology.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943" y="610688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Lato-Italic"/>
              </a:rPr>
              <a:t>Clinical Endocrinology. </a:t>
            </a:r>
            <a:r>
              <a:rPr lang="en-US" sz="1600" dirty="0">
                <a:solidFill>
                  <a:schemeClr val="bg1"/>
                </a:solidFill>
                <a:latin typeface="Lato-Regular"/>
              </a:rPr>
              <a:t>2019;90:662–669.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71016"/>
            <a:ext cx="10243312" cy="507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7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559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1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816429"/>
            <a:ext cx="9340814" cy="5363709"/>
          </a:xfrm>
        </p:spPr>
        <p:txBody>
          <a:bodyPr>
            <a:normAutofit/>
          </a:bodyPr>
          <a:lstStyle/>
          <a:p>
            <a:r>
              <a:rPr lang="en-US" dirty="0" err="1"/>
              <a:t>Prolactinomas</a:t>
            </a:r>
            <a:r>
              <a:rPr lang="en-US" dirty="0"/>
              <a:t> represent </a:t>
            </a:r>
            <a:r>
              <a:rPr lang="en-US" dirty="0">
                <a:solidFill>
                  <a:srgbClr val="FFFF00"/>
                </a:solidFill>
              </a:rPr>
              <a:t>40% to 57% </a:t>
            </a:r>
            <a:r>
              <a:rPr lang="en-US" dirty="0"/>
              <a:t>of pituitary </a:t>
            </a:r>
            <a:r>
              <a:rPr lang="en-US" dirty="0" smtClean="0"/>
              <a:t>adenomas</a:t>
            </a:r>
            <a:r>
              <a:rPr lang="en-US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Premenopausal </a:t>
            </a:r>
            <a:r>
              <a:rPr lang="en-US" dirty="0"/>
              <a:t>women clinically present </a:t>
            </a:r>
            <a:r>
              <a:rPr lang="en-US" dirty="0" smtClean="0"/>
              <a:t>with: </a:t>
            </a:r>
          </a:p>
          <a:p>
            <a:pPr lvl="1"/>
            <a:r>
              <a:rPr lang="en-US" dirty="0" smtClean="0"/>
              <a:t>Amenorrhea </a:t>
            </a:r>
            <a:endParaRPr lang="en-US" dirty="0" smtClean="0"/>
          </a:p>
          <a:p>
            <a:pPr lvl="1"/>
            <a:r>
              <a:rPr lang="en-US" dirty="0" err="1" smtClean="0"/>
              <a:t>Galactorrhea</a:t>
            </a:r>
            <a:endParaRPr lang="en-US" dirty="0" smtClean="0"/>
          </a:p>
          <a:p>
            <a:pPr lvl="1"/>
            <a:r>
              <a:rPr lang="en-US" dirty="0" smtClean="0"/>
              <a:t>Infertility</a:t>
            </a:r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microadenomas</a:t>
            </a:r>
            <a:endParaRPr lang="en-US" dirty="0" smtClean="0"/>
          </a:p>
          <a:p>
            <a:r>
              <a:rPr lang="en-US" dirty="0" smtClean="0"/>
              <a:t>Men present with:</a:t>
            </a:r>
          </a:p>
          <a:p>
            <a:pPr lvl="1"/>
            <a:r>
              <a:rPr lang="en-US" dirty="0" smtClean="0"/>
              <a:t>Hypogonadism </a:t>
            </a:r>
            <a:endParaRPr lang="en-US" dirty="0"/>
          </a:p>
          <a:p>
            <a:pPr lvl="1"/>
            <a:r>
              <a:rPr lang="en-US" dirty="0" smtClean="0"/>
              <a:t>Gynecomastia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prevalence of </a:t>
            </a:r>
            <a:r>
              <a:rPr lang="en-US" dirty="0" err="1"/>
              <a:t>macroadenomas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9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857" y="5995471"/>
            <a:ext cx="429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2011 Endocrine Society guidelines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088" y="469401"/>
            <a:ext cx="2425930" cy="8057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1524000"/>
            <a:ext cx="10406743" cy="418011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DAs</a:t>
            </a:r>
            <a:r>
              <a:rPr lang="en-US" sz="2400" dirty="0"/>
              <a:t> represent the </a:t>
            </a:r>
            <a:r>
              <a:rPr lang="en-US" sz="2400" dirty="0">
                <a:solidFill>
                  <a:srgbClr val="FFFF00"/>
                </a:solidFill>
              </a:rPr>
              <a:t>first-line therapy </a:t>
            </a:r>
            <a:r>
              <a:rPr lang="en-US" sz="2400" dirty="0"/>
              <a:t>for </a:t>
            </a:r>
            <a:r>
              <a:rPr lang="en-US" sz="2400" dirty="0" err="1">
                <a:solidFill>
                  <a:srgbClr val="FFFF00"/>
                </a:solidFill>
              </a:rPr>
              <a:t>macroprolactinomas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FF00"/>
                </a:solidFill>
              </a:rPr>
              <a:t>symptomatic </a:t>
            </a:r>
            <a:r>
              <a:rPr lang="en-US" sz="2400" dirty="0" err="1" smtClean="0">
                <a:solidFill>
                  <a:srgbClr val="FFFF00"/>
                </a:solidFill>
              </a:rPr>
              <a:t>microprolactinomas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iming </a:t>
            </a:r>
            <a:r>
              <a:rPr lang="en-US" sz="2400" dirty="0"/>
              <a:t>for: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prolactin normalization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tumor control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gonadal function restoration</a:t>
            </a:r>
          </a:p>
        </p:txBody>
      </p:sp>
    </p:spTree>
    <p:extLst>
      <p:ext uri="{BB962C8B-B14F-4D97-AF65-F5344CB8AC3E}">
        <p14:creationId xmlns:p14="http://schemas.microsoft.com/office/powerpoint/2010/main" val="32250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698090"/>
            <a:ext cx="10697496" cy="548204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 err="1" smtClean="0"/>
              <a:t>Bromocriptine</a:t>
            </a:r>
            <a:r>
              <a:rPr lang="en-US" sz="2400" b="1" dirty="0" smtClean="0"/>
              <a:t> :</a:t>
            </a:r>
          </a:p>
          <a:p>
            <a:pPr lvl="2"/>
            <a:r>
              <a:rPr lang="en-US" dirty="0"/>
              <a:t>Drug dosage</a:t>
            </a:r>
            <a:r>
              <a:rPr lang="en-US" dirty="0" smtClean="0"/>
              <a:t>:</a:t>
            </a:r>
            <a:endParaRPr lang="en-US" b="1" dirty="0" smtClean="0"/>
          </a:p>
          <a:p>
            <a:pPr lvl="3">
              <a:lnSpc>
                <a:spcPct val="150000"/>
              </a:lnSpc>
            </a:pPr>
            <a:r>
              <a:rPr lang="en-US" dirty="0"/>
              <a:t>2.5 to 15 </a:t>
            </a:r>
            <a:r>
              <a:rPr lang="en-US" dirty="0" smtClean="0"/>
              <a:t>mg/d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 systematic review of </a:t>
            </a:r>
            <a:r>
              <a:rPr lang="en-US" i="1" u="sng" dirty="0"/>
              <a:t>7 studies </a:t>
            </a:r>
            <a:r>
              <a:rPr lang="en-US" dirty="0"/>
              <a:t>(1978–2011) indicated that most </a:t>
            </a:r>
            <a:r>
              <a:rPr lang="en-US" dirty="0" smtClean="0"/>
              <a:t>patients responded with: </a:t>
            </a:r>
          </a:p>
          <a:p>
            <a:pPr lvl="3"/>
            <a:r>
              <a:rPr lang="en-US" dirty="0" err="1"/>
              <a:t>galactorrhea</a:t>
            </a:r>
            <a:r>
              <a:rPr lang="en-US" dirty="0"/>
              <a:t> (86</a:t>
            </a:r>
            <a:r>
              <a:rPr lang="en-US" dirty="0" smtClean="0"/>
              <a:t>%)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amenorrhea </a:t>
            </a:r>
            <a:r>
              <a:rPr lang="en-US" dirty="0"/>
              <a:t>(78</a:t>
            </a:r>
            <a:r>
              <a:rPr lang="en-US" dirty="0" smtClean="0"/>
              <a:t>%)</a:t>
            </a:r>
            <a:endParaRPr lang="en-US" dirty="0"/>
          </a:p>
          <a:p>
            <a:pPr lvl="3"/>
            <a:r>
              <a:rPr lang="en-US" dirty="0" err="1" smtClean="0"/>
              <a:t>normoprolactinemia</a:t>
            </a:r>
            <a:r>
              <a:rPr lang="en-US" dirty="0" smtClean="0"/>
              <a:t> </a:t>
            </a:r>
            <a:r>
              <a:rPr lang="en-US" dirty="0"/>
              <a:t>(68</a:t>
            </a:r>
            <a:r>
              <a:rPr lang="en-US" dirty="0" smtClean="0"/>
              <a:t>%)</a:t>
            </a:r>
          </a:p>
          <a:p>
            <a:pPr lvl="3"/>
            <a:r>
              <a:rPr lang="en-US" dirty="0"/>
              <a:t>resolution of visual defects (67%)</a:t>
            </a:r>
          </a:p>
          <a:p>
            <a:pPr lvl="3"/>
            <a:r>
              <a:rPr lang="en-US" dirty="0"/>
              <a:t>sexual dysfunction (67%) </a:t>
            </a:r>
            <a:endParaRPr lang="en-US" dirty="0" smtClean="0"/>
          </a:p>
          <a:p>
            <a:pPr lvl="3"/>
            <a:r>
              <a:rPr lang="en-US" dirty="0" smtClean="0"/>
              <a:t>tumor </a:t>
            </a:r>
            <a:r>
              <a:rPr lang="en-US" dirty="0"/>
              <a:t>reduction (62</a:t>
            </a:r>
            <a:r>
              <a:rPr lang="en-US" dirty="0" smtClean="0"/>
              <a:t>%)</a:t>
            </a:r>
          </a:p>
          <a:p>
            <a:pPr lvl="3"/>
            <a:r>
              <a:rPr lang="en-US" dirty="0" smtClean="0"/>
              <a:t>infertility </a:t>
            </a:r>
            <a:r>
              <a:rPr lang="en-US" dirty="0"/>
              <a:t>(53%)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2" y="6180137"/>
            <a:ext cx="3581400" cy="352425"/>
          </a:xfrm>
          <a:prstGeom prst="rect">
            <a:avLst/>
          </a:prstGeom>
        </p:spPr>
      </p:pic>
      <p:pic>
        <p:nvPicPr>
          <p:cNvPr id="4098" name="Picture 2" descr="Antiparkinsonian Dru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459" y="4008436"/>
            <a:ext cx="21717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402772"/>
            <a:ext cx="9297973" cy="577736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 err="1" smtClean="0"/>
              <a:t>Cabergoline</a:t>
            </a:r>
            <a:r>
              <a:rPr lang="en-US" sz="2400" b="1" dirty="0" smtClean="0"/>
              <a:t>:</a:t>
            </a:r>
          </a:p>
          <a:p>
            <a:pPr lvl="2"/>
            <a:r>
              <a:rPr lang="en-US" dirty="0"/>
              <a:t>0.25 to 3 </a:t>
            </a:r>
            <a:r>
              <a:rPr lang="en-US" dirty="0" smtClean="0"/>
              <a:t>mg/</a:t>
            </a:r>
            <a:r>
              <a:rPr lang="en-US" dirty="0" err="1" smtClean="0"/>
              <a:t>wk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meta-analysis of </a:t>
            </a:r>
            <a:r>
              <a:rPr lang="en-US" sz="2400" dirty="0" smtClean="0"/>
              <a:t>7 </a:t>
            </a:r>
            <a:r>
              <a:rPr lang="en-US" sz="2400" dirty="0"/>
              <a:t>studies </a:t>
            </a:r>
            <a:r>
              <a:rPr lang="en-US" sz="2400" dirty="0" smtClean="0"/>
              <a:t>indicated: </a:t>
            </a:r>
          </a:p>
          <a:p>
            <a:pPr lvl="3">
              <a:lnSpc>
                <a:spcPct val="150000"/>
              </a:lnSpc>
            </a:pPr>
            <a:r>
              <a:rPr lang="en-US" sz="2400" dirty="0" err="1" smtClean="0"/>
              <a:t>normoprolactinemia</a:t>
            </a:r>
            <a:r>
              <a:rPr lang="en-US" sz="2400" dirty="0" smtClean="0"/>
              <a:t> </a:t>
            </a:r>
            <a:r>
              <a:rPr lang="en-US" sz="2400" dirty="0"/>
              <a:t>in 50% </a:t>
            </a:r>
            <a:r>
              <a:rPr lang="en-US" sz="2400" dirty="0" smtClean="0"/>
              <a:t>to 100%</a:t>
            </a:r>
          </a:p>
          <a:p>
            <a:pPr lvl="3"/>
            <a:r>
              <a:rPr lang="en-US" sz="2400" dirty="0" smtClean="0"/>
              <a:t>tumor </a:t>
            </a:r>
            <a:r>
              <a:rPr lang="en-US" sz="2400" dirty="0"/>
              <a:t>reduction in 47% to 97</a:t>
            </a:r>
            <a:r>
              <a:rPr lang="en-US" sz="2400" dirty="0" smtClean="0"/>
              <a:t>%</a:t>
            </a:r>
          </a:p>
          <a:p>
            <a:pPr lvl="2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6180137"/>
            <a:ext cx="3581400" cy="352425"/>
          </a:xfrm>
          <a:prstGeom prst="rect">
            <a:avLst/>
          </a:prstGeom>
        </p:spPr>
      </p:pic>
      <p:pic>
        <p:nvPicPr>
          <p:cNvPr id="5122" name="Picture 2" descr="Cabanex (Cabergoline) Uses, Price, Dosage, Side effe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11675" r="8121" b="9468"/>
          <a:stretch/>
        </p:blipFill>
        <p:spPr bwMode="auto">
          <a:xfrm>
            <a:off x="9448800" y="4125686"/>
            <a:ext cx="2307771" cy="225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23258"/>
            <a:ext cx="9482328" cy="51568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Bromocriptine</a:t>
            </a:r>
            <a:r>
              <a:rPr lang="en-US" dirty="0" smtClean="0"/>
              <a:t> </a:t>
            </a:r>
            <a:r>
              <a:rPr lang="en-US" dirty="0"/>
              <a:t>was less effective than </a:t>
            </a:r>
            <a:r>
              <a:rPr lang="en-US" dirty="0" err="1"/>
              <a:t>cabergoline</a:t>
            </a:r>
            <a:r>
              <a:rPr lang="en-US" dirty="0"/>
              <a:t> in: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reducing the risk of persistent </a:t>
            </a:r>
            <a:r>
              <a:rPr lang="it-IT" sz="2400" dirty="0"/>
              <a:t>hyperprolactinemia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amenorrhea/</a:t>
            </a:r>
            <a:r>
              <a:rPr lang="en-US" sz="2400" dirty="0" err="1"/>
              <a:t>oligomenorrhea</a:t>
            </a:r>
            <a:r>
              <a:rPr lang="en-US" sz="24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err="1"/>
              <a:t>galactorrhea</a:t>
            </a:r>
            <a:r>
              <a:rPr lang="en-US" sz="2400" dirty="0"/>
              <a:t> </a:t>
            </a:r>
            <a:endParaRPr lang="en-US" sz="2400" dirty="0" smtClean="0"/>
          </a:p>
          <a:p>
            <a:pPr marL="274320" lvl="1" indent="0">
              <a:lnSpc>
                <a:spcPct val="150000"/>
              </a:lnSpc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dirty="0"/>
              <a:t>There were no significant differences between the two drugs in terms of </a:t>
            </a:r>
            <a:r>
              <a:rPr lang="en-US" dirty="0">
                <a:solidFill>
                  <a:srgbClr val="FFFF00"/>
                </a:solidFill>
              </a:rPr>
              <a:t>overall change in prolactin level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other patient important outcomes</a:t>
            </a:r>
            <a:r>
              <a:rPr lang="en-US" dirty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6180137"/>
            <a:ext cx="35814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65338"/>
            <a:ext cx="8858608" cy="355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77" y="5308032"/>
            <a:ext cx="4248150" cy="2952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2" y="1524000"/>
            <a:ext cx="10344223" cy="499043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predicting long-term outcomes of DA </a:t>
            </a:r>
            <a:r>
              <a:rPr lang="en-US" dirty="0" smtClean="0"/>
              <a:t>therapy: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Baseline </a:t>
            </a:r>
            <a:r>
              <a:rPr lang="en-US" dirty="0"/>
              <a:t>biochemical and radiological </a:t>
            </a:r>
            <a:r>
              <a:rPr lang="en-US" dirty="0" smtClean="0"/>
              <a:t>measurements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Response </a:t>
            </a:r>
            <a:r>
              <a:rPr lang="en-US" dirty="0"/>
              <a:t>after 3 to 6 </a:t>
            </a:r>
            <a:r>
              <a:rPr lang="en-US" dirty="0" smtClean="0"/>
              <a:t>months of </a:t>
            </a:r>
            <a:r>
              <a:rPr lang="en-US" dirty="0"/>
              <a:t>DA </a:t>
            </a:r>
            <a:r>
              <a:rPr lang="en-US" dirty="0" smtClean="0"/>
              <a:t>therapy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Requiring </a:t>
            </a:r>
            <a:r>
              <a:rPr lang="en-US" dirty="0"/>
              <a:t>smaller </a:t>
            </a:r>
            <a:r>
              <a:rPr lang="en-US" dirty="0" smtClean="0"/>
              <a:t>dosages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161"/>
          <a:stretch/>
        </p:blipFill>
        <p:spPr>
          <a:xfrm>
            <a:off x="816999" y="6039464"/>
            <a:ext cx="3105150" cy="2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45" y="365760"/>
            <a:ext cx="10533667" cy="132556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Dopamine Agonist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399071"/>
            <a:ext cx="9878076" cy="3781066"/>
          </a:xfrm>
        </p:spPr>
        <p:txBody>
          <a:bodyPr/>
          <a:lstStyle/>
          <a:p>
            <a:r>
              <a:rPr lang="en-US" dirty="0"/>
              <a:t>Per </a:t>
            </a:r>
            <a:r>
              <a:rPr lang="en-US" dirty="0">
                <a:solidFill>
                  <a:srgbClr val="FFFF00"/>
                </a:solidFill>
              </a:rPr>
              <a:t>Endocrine Society guidelines</a:t>
            </a:r>
            <a:r>
              <a:rPr lang="en-US" dirty="0"/>
              <a:t>, patients treated for </a:t>
            </a:r>
            <a:r>
              <a:rPr lang="en-US" dirty="0">
                <a:solidFill>
                  <a:srgbClr val="FFFF00"/>
                </a:solidFill>
              </a:rPr>
              <a:t>more than 2 years </a:t>
            </a:r>
            <a:r>
              <a:rPr lang="en-US" dirty="0"/>
              <a:t>can </a:t>
            </a:r>
            <a:r>
              <a:rPr lang="en-US" dirty="0" smtClean="0"/>
              <a:t>be considered </a:t>
            </a:r>
            <a:r>
              <a:rPr lang="en-US" dirty="0"/>
              <a:t>for DA </a:t>
            </a:r>
            <a:r>
              <a:rPr lang="en-US" dirty="0">
                <a:solidFill>
                  <a:srgbClr val="FFFF00"/>
                </a:solidFill>
              </a:rPr>
              <a:t>discontinuation</a:t>
            </a:r>
            <a:r>
              <a:rPr lang="en-US" dirty="0"/>
              <a:t> </a:t>
            </a:r>
            <a:r>
              <a:rPr lang="en-US" dirty="0" smtClean="0"/>
              <a:t>if: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prolactin </a:t>
            </a:r>
            <a:r>
              <a:rPr lang="en-US" dirty="0"/>
              <a:t>is </a:t>
            </a:r>
            <a:r>
              <a:rPr lang="en-US" dirty="0" smtClean="0"/>
              <a:t>normal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tumor </a:t>
            </a:r>
            <a:r>
              <a:rPr lang="en-US" dirty="0"/>
              <a:t>no longer </a:t>
            </a:r>
            <a:r>
              <a:rPr lang="en-US" dirty="0" smtClean="0"/>
              <a:t>visible on </a:t>
            </a:r>
            <a:r>
              <a:rPr lang="en-US" dirty="0"/>
              <a:t>imaging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7" y="1901722"/>
            <a:ext cx="11942165" cy="351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30723" y="2538221"/>
            <a:ext cx="10344912" cy="615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patients with </a:t>
            </a:r>
            <a:r>
              <a:rPr lang="en-US" dirty="0">
                <a:solidFill>
                  <a:srgbClr val="FFFF00"/>
                </a:solidFill>
              </a:rPr>
              <a:t>large tumors</a:t>
            </a:r>
            <a:r>
              <a:rPr lang="en-US" dirty="0"/>
              <a:t>, surgery and </a:t>
            </a:r>
            <a:r>
              <a:rPr lang="en-US" dirty="0" smtClean="0"/>
              <a:t>medical treatment </a:t>
            </a:r>
            <a:r>
              <a:rPr lang="en-US" dirty="0"/>
              <a:t>may be needed.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845" y="6264551"/>
            <a:ext cx="4431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2011 Endocrine Society guidelines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8156" y="6264551"/>
            <a:ext cx="4431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Endocrinol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N Am - (2020) </a:t>
            </a:r>
            <a:r>
              <a:rPr lang="en-US" dirty="0" smtClean="0">
                <a:solidFill>
                  <a:schemeClr val="bg1"/>
                </a:solidFill>
              </a:rPr>
              <a:t>-–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857" y="5995471"/>
            <a:ext cx="429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2011 Endocrine Society guidelines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688" y="710701"/>
            <a:ext cx="2425930" cy="80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7172" y="2019300"/>
            <a:ext cx="10447528" cy="317903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risk of recurrence after withdrawal ranges from 26 to 69%.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studies have shown that recurrence is predicted by </a:t>
            </a:r>
            <a:r>
              <a:rPr lang="en-US" sz="2400" dirty="0">
                <a:solidFill>
                  <a:srgbClr val="FFFF00"/>
                </a:solidFill>
              </a:rPr>
              <a:t>prolactin levels</a:t>
            </a:r>
            <a:r>
              <a:rPr lang="en-US" sz="2400" dirty="0"/>
              <a:t> at diagnosis and by </a:t>
            </a:r>
            <a:r>
              <a:rPr lang="en-US" sz="2400" dirty="0">
                <a:solidFill>
                  <a:srgbClr val="FFFF00"/>
                </a:solidFill>
              </a:rPr>
              <a:t>tumor size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Recurrences are most likely to occur in </a:t>
            </a:r>
            <a:r>
              <a:rPr lang="en-US" sz="2400" dirty="0">
                <a:solidFill>
                  <a:srgbClr val="FFFF00"/>
                </a:solidFill>
              </a:rPr>
              <a:t>the year after withdrawal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4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803320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7" y="1081548"/>
            <a:ext cx="10785987" cy="5098589"/>
          </a:xfrm>
        </p:spPr>
        <p:txBody>
          <a:bodyPr/>
          <a:lstStyle/>
          <a:p>
            <a:r>
              <a:rPr lang="en-US" dirty="0"/>
              <a:t>Active acromegaly is associated with high morbidity and increases </a:t>
            </a:r>
            <a:r>
              <a:rPr lang="en-US" dirty="0" smtClean="0"/>
              <a:t>mortality</a:t>
            </a:r>
            <a:r>
              <a:rPr lang="fa-I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about </a:t>
            </a:r>
            <a:r>
              <a:rPr lang="en-US" dirty="0">
                <a:solidFill>
                  <a:srgbClr val="FFFF00"/>
                </a:solidFill>
              </a:rPr>
              <a:t>1.7-fold</a:t>
            </a:r>
            <a:r>
              <a:rPr lang="en-US" dirty="0"/>
              <a:t> compared with the general </a:t>
            </a:r>
            <a:r>
              <a:rPr lang="en-US" dirty="0" smtClean="0"/>
              <a:t>population.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its </a:t>
            </a:r>
            <a:r>
              <a:rPr lang="en-US" dirty="0" smtClean="0"/>
              <a:t>effective</a:t>
            </a:r>
            <a:r>
              <a:rPr lang="fa-IR" dirty="0" smtClean="0"/>
              <a:t> </a:t>
            </a:r>
            <a:r>
              <a:rPr lang="en-US" dirty="0" smtClean="0"/>
              <a:t>treatment</a:t>
            </a:r>
            <a:r>
              <a:rPr lang="en-US" dirty="0"/>
              <a:t>, aimed at achieving </a:t>
            </a:r>
            <a:r>
              <a:rPr lang="en-US" dirty="0">
                <a:solidFill>
                  <a:srgbClr val="FFFF00"/>
                </a:solidFill>
              </a:rPr>
              <a:t>age-normalized serum IGF-I levels </a:t>
            </a:r>
            <a:r>
              <a:rPr lang="en-US" dirty="0"/>
              <a:t>and random </a:t>
            </a:r>
            <a:r>
              <a:rPr lang="en-US" dirty="0" smtClean="0"/>
              <a:t>serum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GH </a:t>
            </a:r>
            <a:r>
              <a:rPr lang="en-US" dirty="0">
                <a:solidFill>
                  <a:srgbClr val="FFFF00"/>
                </a:solidFill>
              </a:rPr>
              <a:t>levels lower than 1.0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/L</a:t>
            </a:r>
            <a:r>
              <a:rPr lang="en-US" dirty="0"/>
              <a:t>, allows </a:t>
            </a:r>
            <a:r>
              <a:rPr lang="en-US" dirty="0">
                <a:solidFill>
                  <a:srgbClr val="FFFF00"/>
                </a:solidFill>
              </a:rPr>
              <a:t>normalization of mortality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rates.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038" y="5955665"/>
            <a:ext cx="3733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59971"/>
            <a:ext cx="10680441" cy="4724400"/>
          </a:xfr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Pituitary </a:t>
            </a:r>
            <a:r>
              <a:rPr lang="en-US" i="1" u="sng" dirty="0">
                <a:solidFill>
                  <a:srgbClr val="FFFF00"/>
                </a:solidFill>
              </a:rPr>
              <a:t>surgery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first-line therapy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acromegaly management, with </a:t>
            </a:r>
            <a:r>
              <a:rPr lang="en-US" dirty="0">
                <a:solidFill>
                  <a:schemeClr val="bg1"/>
                </a:solidFill>
              </a:rPr>
              <a:t>initial disease </a:t>
            </a:r>
            <a:r>
              <a:rPr lang="en-US" dirty="0">
                <a:solidFill>
                  <a:srgbClr val="FFFF00"/>
                </a:solidFill>
              </a:rPr>
              <a:t>remission </a:t>
            </a:r>
            <a:r>
              <a:rPr lang="en-US" dirty="0" smtClean="0">
                <a:solidFill>
                  <a:srgbClr val="FFFF00"/>
                </a:solidFill>
              </a:rPr>
              <a:t>rates of 85 </a:t>
            </a:r>
            <a:r>
              <a:rPr lang="en-US" dirty="0">
                <a:solidFill>
                  <a:srgbClr val="FFFF00"/>
                </a:solidFill>
              </a:rPr>
              <a:t>% </a:t>
            </a:r>
            <a:r>
              <a:rPr lang="en-US" dirty="0">
                <a:solidFill>
                  <a:schemeClr val="bg1"/>
                </a:solidFill>
              </a:rPr>
              <a:t>in patients with a </a:t>
            </a:r>
            <a:r>
              <a:rPr lang="en-US" dirty="0" err="1">
                <a:solidFill>
                  <a:srgbClr val="FFFF00"/>
                </a:solidFill>
              </a:rPr>
              <a:t>microadenoma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40–50 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>
                <a:solidFill>
                  <a:schemeClr val="bg1"/>
                </a:solidFill>
              </a:rPr>
              <a:t>patients with a </a:t>
            </a:r>
            <a:r>
              <a:rPr lang="en-US" dirty="0" err="1" smtClean="0">
                <a:solidFill>
                  <a:srgbClr val="FFFF00"/>
                </a:solidFill>
              </a:rPr>
              <a:t>macroadenoma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Apart </a:t>
            </a:r>
            <a:r>
              <a:rPr lang="en-US" dirty="0" smtClean="0">
                <a:solidFill>
                  <a:schemeClr val="bg1"/>
                </a:solidFill>
              </a:rPr>
              <a:t>from selected </a:t>
            </a:r>
            <a:r>
              <a:rPr lang="en-US" dirty="0">
                <a:solidFill>
                  <a:schemeClr val="bg1"/>
                </a:solidFill>
              </a:rPr>
              <a:t>cases where it is used as primary </a:t>
            </a:r>
            <a:r>
              <a:rPr lang="en-US" dirty="0" smtClean="0">
                <a:solidFill>
                  <a:schemeClr val="bg1"/>
                </a:solidFill>
              </a:rPr>
              <a:t>treatment, </a:t>
            </a:r>
            <a:r>
              <a:rPr lang="en-US" i="1" u="sng" dirty="0" smtClean="0">
                <a:solidFill>
                  <a:srgbClr val="FFFF00"/>
                </a:solidFill>
              </a:rPr>
              <a:t>medical </a:t>
            </a:r>
            <a:r>
              <a:rPr lang="en-US" i="1" u="sng" dirty="0">
                <a:solidFill>
                  <a:srgbClr val="FFFF00"/>
                </a:solidFill>
              </a:rPr>
              <a:t>therapy </a:t>
            </a:r>
            <a:r>
              <a:rPr lang="en-US" dirty="0">
                <a:solidFill>
                  <a:schemeClr val="bg1"/>
                </a:solidFill>
              </a:rPr>
              <a:t>is usually initiated </a:t>
            </a:r>
            <a:r>
              <a:rPr lang="en-US" dirty="0"/>
              <a:t>for</a:t>
            </a:r>
            <a:r>
              <a:rPr lang="en-US" dirty="0">
                <a:solidFill>
                  <a:srgbClr val="FFFF00"/>
                </a:solidFill>
              </a:rPr>
              <a:t> persistent </a:t>
            </a:r>
            <a:r>
              <a:rPr lang="en-US" dirty="0" smtClean="0">
                <a:solidFill>
                  <a:srgbClr val="FFFF00"/>
                </a:solidFill>
              </a:rPr>
              <a:t>disease after surgery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u="sng" dirty="0" smtClean="0">
                <a:solidFill>
                  <a:srgbClr val="FFFF00"/>
                </a:solidFill>
              </a:rPr>
              <a:t>Radiotherapy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usually considered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rgbClr val="FFFF00"/>
                </a:solidFill>
              </a:rPr>
              <a:t>third-line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treatment </a:t>
            </a:r>
            <a:r>
              <a:rPr lang="en-US" dirty="0" smtClean="0">
                <a:solidFill>
                  <a:schemeClr val="bg1"/>
                </a:solidFill>
              </a:rPr>
              <a:t>option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3" y="6003924"/>
            <a:ext cx="3200400" cy="35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2884" y="5987017"/>
            <a:ext cx="6929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combination medical therapy in the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acromegaly</a:t>
            </a:r>
          </a:p>
        </p:txBody>
      </p:sp>
    </p:spTree>
    <p:extLst>
      <p:ext uri="{BB962C8B-B14F-4D97-AF65-F5344CB8AC3E}">
        <p14:creationId xmlns:p14="http://schemas.microsoft.com/office/powerpoint/2010/main" val="17967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1117600"/>
            <a:ext cx="9241412" cy="5062537"/>
          </a:xfrm>
        </p:spPr>
        <p:txBody>
          <a:bodyPr/>
          <a:lstStyle/>
          <a:p>
            <a:r>
              <a:rPr lang="en-US" dirty="0"/>
              <a:t>There are three drug classes available in </a:t>
            </a:r>
            <a:r>
              <a:rPr lang="en-US" dirty="0" smtClean="0"/>
              <a:t>the therapeutic </a:t>
            </a:r>
            <a:r>
              <a:rPr lang="en-US" dirty="0"/>
              <a:t>arsenal for acromegaly treatment: </a:t>
            </a:r>
            <a:endParaRPr lang="en-US" dirty="0" smtClean="0"/>
          </a:p>
          <a:p>
            <a:pPr marL="73152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somatostatin </a:t>
            </a:r>
            <a:r>
              <a:rPr lang="en-US" sz="1800" dirty="0"/>
              <a:t>receptor ligands (SRLs</a:t>
            </a:r>
            <a:r>
              <a:rPr lang="en-US" sz="1800" dirty="0" smtClean="0"/>
              <a:t>)</a:t>
            </a:r>
          </a:p>
          <a:p>
            <a:pPr marL="73152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/>
              <a:t>dopamine agonists (DAs</a:t>
            </a:r>
            <a:r>
              <a:rPr lang="en-US" sz="1800" dirty="0" smtClean="0"/>
              <a:t>)</a:t>
            </a:r>
          </a:p>
          <a:p>
            <a:pPr marL="73152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GH </a:t>
            </a:r>
            <a:r>
              <a:rPr lang="en-US" sz="1800" dirty="0"/>
              <a:t>receptor </a:t>
            </a:r>
            <a:r>
              <a:rPr lang="en-US" sz="1800" dirty="0" smtClean="0"/>
              <a:t>antagonists </a:t>
            </a:r>
            <a:r>
              <a:rPr lang="en-US" sz="1400" dirty="0" smtClean="0"/>
              <a:t>(</a:t>
            </a:r>
            <a:r>
              <a:rPr lang="en-US" sz="1400" dirty="0" err="1" smtClean="0"/>
              <a:t>pegvisomant</a:t>
            </a:r>
            <a:r>
              <a:rPr lang="en-US" sz="1400" dirty="0" smtClean="0"/>
              <a:t>) </a:t>
            </a:r>
            <a:endParaRPr lang="en-US" sz="1400" dirty="0" smtClean="0"/>
          </a:p>
          <a:p>
            <a:pPr marL="731520" lvl="1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Advances in the Pharmacotherapy of Patients with Acromegaly - Maria  Fleseriu - Discovery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0" y="749573"/>
            <a:ext cx="6502359" cy="589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3758" y="4232062"/>
            <a:ext cx="5299788" cy="15521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SRLs and </a:t>
            </a:r>
            <a:r>
              <a:rPr lang="en-US" dirty="0" err="1"/>
              <a:t>pegvisomant</a:t>
            </a:r>
            <a:r>
              <a:rPr lang="en-US" dirty="0"/>
              <a:t> are FDA approved for acromegaly, whereas </a:t>
            </a:r>
            <a:r>
              <a:rPr lang="en-US" dirty="0">
                <a:solidFill>
                  <a:srgbClr val="FFFF00"/>
                </a:solidFill>
              </a:rPr>
              <a:t>DAs</a:t>
            </a:r>
            <a:r>
              <a:rPr lang="en-US" dirty="0"/>
              <a:t> are used </a:t>
            </a:r>
            <a:r>
              <a:rPr lang="en-US" dirty="0">
                <a:solidFill>
                  <a:srgbClr val="FFFF00"/>
                </a:solidFill>
              </a:rPr>
              <a:t>off label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0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67" y="2068287"/>
            <a:ext cx="9878782" cy="3897084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Recommend </a:t>
            </a:r>
            <a:r>
              <a:rPr lang="en-US" dirty="0"/>
              <a:t>medical therapy in a patient with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persistent disease </a:t>
            </a:r>
            <a:r>
              <a:rPr lang="en-US" dirty="0"/>
              <a:t>following </a:t>
            </a:r>
            <a:r>
              <a:rPr lang="en-US" dirty="0" smtClean="0"/>
              <a:t>surgery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In a patient with </a:t>
            </a:r>
            <a:r>
              <a:rPr lang="en-US" i="1" dirty="0">
                <a:solidFill>
                  <a:srgbClr val="FFFF00"/>
                </a:solidFill>
              </a:rPr>
              <a:t>significant disease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, with moderate-to-severe signs and symptoms of GH excess and </a:t>
            </a:r>
            <a:r>
              <a:rPr lang="en-US" dirty="0">
                <a:solidFill>
                  <a:srgbClr val="FFFF00"/>
                </a:solidFill>
              </a:rPr>
              <a:t>without local mass effects</a:t>
            </a:r>
            <a:r>
              <a:rPr lang="en-US" dirty="0"/>
              <a:t>), we suggest use of either a </a:t>
            </a:r>
            <a:r>
              <a:rPr lang="en-US" dirty="0">
                <a:solidFill>
                  <a:srgbClr val="FFFF00"/>
                </a:solidFill>
              </a:rPr>
              <a:t>SRL</a:t>
            </a:r>
            <a:r>
              <a:rPr lang="en-US" dirty="0"/>
              <a:t> or </a:t>
            </a:r>
            <a:r>
              <a:rPr lang="en-US" dirty="0" err="1">
                <a:solidFill>
                  <a:srgbClr val="FFFF00"/>
                </a:solidFill>
              </a:rPr>
              <a:t>pegvisomant</a:t>
            </a:r>
            <a:r>
              <a:rPr lang="en-US" dirty="0"/>
              <a:t> as the initial </a:t>
            </a:r>
            <a:r>
              <a:rPr lang="en-US" dirty="0">
                <a:solidFill>
                  <a:srgbClr val="FFFF00"/>
                </a:solidFill>
              </a:rPr>
              <a:t>adjuvant</a:t>
            </a:r>
            <a:r>
              <a:rPr lang="en-US" dirty="0"/>
              <a:t> medical therapy. 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67" y="1285920"/>
            <a:ext cx="9878782" cy="53462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dirty="0"/>
              <a:t>Acromegaly: An Endocrine Society Clinical Practice </a:t>
            </a:r>
            <a:r>
              <a:rPr lang="en-US" dirty="0" smtClean="0"/>
              <a:t>Guideline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19" y="232387"/>
            <a:ext cx="2425930" cy="80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0742" y="6211669"/>
            <a:ext cx="713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 </a:t>
            </a:r>
            <a:r>
              <a:rPr lang="en-US" sz="1600" dirty="0" err="1">
                <a:solidFill>
                  <a:schemeClr val="bg1"/>
                </a:solidFill>
              </a:rPr>
              <a:t>Clin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Endocrinol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Metab</a:t>
            </a:r>
            <a:r>
              <a:rPr lang="en-US" sz="1600" dirty="0">
                <a:solidFill>
                  <a:schemeClr val="bg1"/>
                </a:solidFill>
              </a:rPr>
              <a:t>, November 2014, 99(11):3933–3951</a:t>
            </a:r>
          </a:p>
        </p:txBody>
      </p:sp>
    </p:spTree>
    <p:extLst>
      <p:ext uri="{BB962C8B-B14F-4D97-AF65-F5344CB8AC3E}">
        <p14:creationId xmlns:p14="http://schemas.microsoft.com/office/powerpoint/2010/main" val="38446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67" y="2068287"/>
            <a:ext cx="9878782" cy="3897084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Recommend </a:t>
            </a:r>
            <a:r>
              <a:rPr lang="en-US" dirty="0"/>
              <a:t>medical therapy in a patient with </a:t>
            </a:r>
            <a:r>
              <a:rPr lang="en-US" sz="2000" dirty="0"/>
              <a:t>(cont.) </a:t>
            </a:r>
            <a:r>
              <a:rPr lang="en-US" dirty="0"/>
              <a:t>: 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 startAt="3"/>
            </a:pPr>
            <a:r>
              <a:rPr lang="en-US" dirty="0"/>
              <a:t>In a patient with only </a:t>
            </a:r>
            <a:r>
              <a:rPr lang="en-US" dirty="0">
                <a:solidFill>
                  <a:srgbClr val="FFFF00"/>
                </a:solidFill>
              </a:rPr>
              <a:t>modest elevations of serum IGF-1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mild signs </a:t>
            </a:r>
            <a:r>
              <a:rPr lang="en-US" dirty="0"/>
              <a:t>and symptoms of GH excess, we suggest </a:t>
            </a:r>
            <a:r>
              <a:rPr lang="en-US" dirty="0">
                <a:solidFill>
                  <a:srgbClr val="FFFF00"/>
                </a:solidFill>
              </a:rPr>
              <a:t>a trial of a dopamine agonist</a:t>
            </a:r>
            <a:r>
              <a:rPr lang="en-US" dirty="0"/>
              <a:t>, usually </a:t>
            </a:r>
            <a:r>
              <a:rPr lang="en-US" dirty="0" err="1">
                <a:solidFill>
                  <a:srgbClr val="FFFF00"/>
                </a:solidFill>
              </a:rPr>
              <a:t>cabergoline</a:t>
            </a:r>
            <a:r>
              <a:rPr lang="en-US" dirty="0"/>
              <a:t>, as the initial adjuvant medical therapy</a:t>
            </a:r>
            <a:r>
              <a:rPr lang="en-US" dirty="0" smtClean="0"/>
              <a:t>.</a:t>
            </a:r>
          </a:p>
          <a:p>
            <a:pPr marL="731520" lvl="1" indent="-457200">
              <a:buFont typeface="+mj-lt"/>
              <a:buAutoNum type="arabicPeriod" startAt="3"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rabicPeriod" startAt="4"/>
            </a:pPr>
            <a:r>
              <a:rPr lang="en-US" dirty="0"/>
              <a:t>We suggest use of an </a:t>
            </a:r>
            <a:r>
              <a:rPr lang="en-US" dirty="0">
                <a:solidFill>
                  <a:srgbClr val="FFFF00"/>
                </a:solidFill>
              </a:rPr>
              <a:t>SRL</a:t>
            </a:r>
            <a:r>
              <a:rPr lang="en-US" dirty="0"/>
              <a:t> as </a:t>
            </a:r>
            <a:r>
              <a:rPr lang="en-US" dirty="0">
                <a:solidFill>
                  <a:srgbClr val="FFFF00"/>
                </a:solidFill>
              </a:rPr>
              <a:t>primary therapy </a:t>
            </a:r>
            <a:r>
              <a:rPr lang="en-US" dirty="0"/>
              <a:t>in a patient who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poor surgical candidate</a:t>
            </a:r>
            <a:r>
              <a:rPr lang="en-US" dirty="0"/>
              <a:t>. 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67" y="1285920"/>
            <a:ext cx="9878782" cy="53462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dirty="0"/>
              <a:t>Acromegaly: An Endocrine Society Clinical Practice </a:t>
            </a:r>
            <a:r>
              <a:rPr lang="en-US" dirty="0" smtClean="0"/>
              <a:t>Guideline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19" y="232387"/>
            <a:ext cx="2425930" cy="80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0742" y="6211669"/>
            <a:ext cx="713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 </a:t>
            </a:r>
            <a:r>
              <a:rPr lang="en-US" sz="1600" dirty="0" err="1">
                <a:solidFill>
                  <a:schemeClr val="bg1"/>
                </a:solidFill>
              </a:rPr>
              <a:t>Clin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Endocrinol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Metab</a:t>
            </a:r>
            <a:r>
              <a:rPr lang="en-US" sz="1600" dirty="0">
                <a:solidFill>
                  <a:schemeClr val="bg1"/>
                </a:solidFill>
              </a:rPr>
              <a:t>, November 2014, 99(11):3933–3951</a:t>
            </a:r>
          </a:p>
        </p:txBody>
      </p:sp>
    </p:spTree>
    <p:extLst>
      <p:ext uri="{BB962C8B-B14F-4D97-AF65-F5344CB8AC3E}">
        <p14:creationId xmlns:p14="http://schemas.microsoft.com/office/powerpoint/2010/main" val="3313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Dopamine agonist </a:t>
            </a:r>
            <a:r>
              <a:rPr lang="en-US" sz="2800" dirty="0" smtClean="0"/>
              <a:t>monotherapy </a:t>
            </a:r>
            <a:r>
              <a:rPr lang="en-US" sz="2800" dirty="0" smtClean="0"/>
              <a:t>for acromegaly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395" y="2310882"/>
            <a:ext cx="9789586" cy="3716855"/>
          </a:xfrm>
        </p:spPr>
        <p:txBody>
          <a:bodyPr/>
          <a:lstStyle/>
          <a:p>
            <a:r>
              <a:rPr lang="en-US" dirty="0" err="1"/>
              <a:t>Bromocriptine</a:t>
            </a:r>
            <a:r>
              <a:rPr lang="en-US" dirty="0"/>
              <a:t> </a:t>
            </a:r>
            <a:r>
              <a:rPr lang="en-US" dirty="0" smtClean="0"/>
              <a:t>Monotherapy: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a more recent </a:t>
            </a:r>
            <a:r>
              <a:rPr lang="en-US" dirty="0" smtClean="0"/>
              <a:t>retrospective study </a:t>
            </a:r>
            <a:r>
              <a:rPr lang="en-US" dirty="0"/>
              <a:t>in 133 patients, biochemical response was </a:t>
            </a:r>
            <a:r>
              <a:rPr lang="en-US" dirty="0">
                <a:solidFill>
                  <a:srgbClr val="FFFF00"/>
                </a:solidFill>
              </a:rPr>
              <a:t>18.8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  <a:r>
              <a:rPr lang="en-US" dirty="0" smtClean="0"/>
              <a:t>.</a:t>
            </a:r>
          </a:p>
          <a:p>
            <a:pPr lvl="1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88" y="6027737"/>
            <a:ext cx="351472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944" y="6037262"/>
            <a:ext cx="35433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73154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8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1" y="120156"/>
            <a:ext cx="11032156" cy="251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5" y="6317615"/>
            <a:ext cx="4286250" cy="295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11214" y="365760"/>
            <a:ext cx="10303590" cy="58143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Mean age was 50 (</a:t>
            </a:r>
            <a:r>
              <a:rPr lang="en-US" dirty="0" smtClean="0"/>
              <a:t>12)yr.</a:t>
            </a:r>
          </a:p>
          <a:p>
            <a:r>
              <a:rPr lang="en-US" dirty="0"/>
              <a:t>Of the 107 patients, </a:t>
            </a:r>
            <a:r>
              <a:rPr lang="en-US" dirty="0">
                <a:solidFill>
                  <a:srgbClr val="FFFF00"/>
                </a:solidFill>
              </a:rPr>
              <a:t>75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35</a:t>
            </a:r>
            <a:r>
              <a:rPr lang="en-US" dirty="0"/>
              <a:t> patients, respectively, had previously been operated on and/or irradiated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Forty-six (</a:t>
            </a:r>
            <a:r>
              <a:rPr lang="en-US" dirty="0" smtClean="0">
                <a:solidFill>
                  <a:srgbClr val="FFFF00"/>
                </a:solidFill>
              </a:rPr>
              <a:t>38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) patients also had increased </a:t>
            </a:r>
            <a:r>
              <a:rPr lang="en-US" dirty="0">
                <a:solidFill>
                  <a:srgbClr val="FFFF00"/>
                </a:solidFill>
              </a:rPr>
              <a:t>baseline prolactin </a:t>
            </a:r>
            <a:r>
              <a:rPr lang="en-US" dirty="0" smtClean="0"/>
              <a:t>levels. The </a:t>
            </a:r>
            <a:r>
              <a:rPr lang="en-US" dirty="0">
                <a:solidFill>
                  <a:srgbClr val="FFFF00"/>
                </a:solidFill>
              </a:rPr>
              <a:t>mean </a:t>
            </a:r>
            <a:r>
              <a:rPr lang="en-US" dirty="0"/>
              <a:t>prolactin level was </a:t>
            </a:r>
            <a:r>
              <a:rPr lang="en-US" dirty="0">
                <a:solidFill>
                  <a:srgbClr val="FFFF00"/>
                </a:solidFill>
              </a:rPr>
              <a:t>62</a:t>
            </a:r>
            <a:r>
              <a:rPr lang="en-US" dirty="0"/>
              <a:t> (216) ng/ml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Among those patients </a:t>
            </a:r>
            <a:r>
              <a:rPr lang="en-US" dirty="0"/>
              <a:t>who had been surgically </a:t>
            </a:r>
            <a:r>
              <a:rPr lang="en-US" dirty="0" smtClean="0"/>
              <a:t>treated, </a:t>
            </a:r>
            <a:r>
              <a:rPr lang="en-US" dirty="0">
                <a:solidFill>
                  <a:srgbClr val="FFFF00"/>
                </a:solidFill>
              </a:rPr>
              <a:t>30.5</a:t>
            </a:r>
            <a:r>
              <a:rPr lang="en-US" dirty="0"/>
              <a:t>% had positive </a:t>
            </a:r>
            <a:r>
              <a:rPr lang="en-US" dirty="0">
                <a:solidFill>
                  <a:srgbClr val="FFFF00"/>
                </a:solidFill>
              </a:rPr>
              <a:t>prolactin immunostaining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53 patients had </a:t>
            </a:r>
            <a:r>
              <a:rPr lang="en-US" dirty="0" smtClean="0">
                <a:solidFill>
                  <a:srgbClr val="FFFF00"/>
                </a:solidFill>
              </a:rPr>
              <a:t>macro</a:t>
            </a:r>
            <a:r>
              <a:rPr lang="en-US" dirty="0" smtClean="0"/>
              <a:t> and 57 had </a:t>
            </a:r>
            <a:r>
              <a:rPr lang="en-US" dirty="0" err="1" smtClean="0">
                <a:solidFill>
                  <a:srgbClr val="FFFF00"/>
                </a:solidFill>
              </a:rPr>
              <a:t>microadnoma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>
                <a:solidFill>
                  <a:srgbClr val="FFFF00"/>
                </a:solidFill>
              </a:rPr>
              <a:t>cabergoline</a:t>
            </a:r>
            <a:r>
              <a:rPr lang="en-US" dirty="0"/>
              <a:t> doses </a:t>
            </a:r>
            <a:r>
              <a:rPr lang="en-US" dirty="0" smtClean="0"/>
              <a:t>ranged widely </a:t>
            </a:r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0.3 to 7 </a:t>
            </a:r>
            <a:r>
              <a:rPr lang="en-US" dirty="0" smtClean="0">
                <a:solidFill>
                  <a:srgbClr val="FFFF00"/>
                </a:solidFill>
              </a:rPr>
              <a:t>mg/wk.</a:t>
            </a:r>
          </a:p>
          <a:p>
            <a:pPr>
              <a:lnSpc>
                <a:spcPct val="150000"/>
              </a:lnSpc>
            </a:pPr>
            <a:r>
              <a:rPr lang="en-US" dirty="0"/>
              <a:t>The mean (SD) </a:t>
            </a:r>
            <a:r>
              <a:rPr lang="en-US" dirty="0">
                <a:solidFill>
                  <a:srgbClr val="FFFF00"/>
                </a:solidFill>
              </a:rPr>
              <a:t>duration of treatment </a:t>
            </a:r>
            <a:r>
              <a:rPr lang="en-US" dirty="0"/>
              <a:t>was </a:t>
            </a:r>
            <a:r>
              <a:rPr lang="en-US" dirty="0">
                <a:solidFill>
                  <a:srgbClr val="FFFF00"/>
                </a:solidFill>
              </a:rPr>
              <a:t>10.8</a:t>
            </a:r>
            <a:r>
              <a:rPr lang="en-US" dirty="0"/>
              <a:t> ± (8.2) months (range, 1–45</a:t>
            </a:r>
            <a:r>
              <a:rPr lang="en-US" dirty="0" smtClean="0"/>
              <a:t>).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1" y="1071562"/>
            <a:ext cx="1174432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76" y="6196964"/>
            <a:ext cx="4286250" cy="295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9684" y="5409144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634±279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85632" y="5409672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16±34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67" y="217969"/>
            <a:ext cx="6449050" cy="596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" y="6378713"/>
            <a:ext cx="3954997" cy="272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085" y="439704"/>
            <a:ext cx="10486425" cy="19224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Cabergoline</a:t>
            </a:r>
            <a:r>
              <a:rPr lang="en-US" dirty="0" smtClean="0"/>
              <a:t> </a:t>
            </a:r>
            <a:r>
              <a:rPr lang="en-US" dirty="0"/>
              <a:t>treatment was associated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significant </a:t>
            </a:r>
            <a:r>
              <a:rPr lang="en-US" dirty="0">
                <a:solidFill>
                  <a:srgbClr val="FFFF00"/>
                </a:solidFill>
              </a:rPr>
              <a:t>reductions</a:t>
            </a:r>
            <a:r>
              <a:rPr lang="en-US" dirty="0"/>
              <a:t> in IGF-I and GH levels of 33 </a:t>
            </a:r>
            <a:r>
              <a:rPr lang="en-US" dirty="0" smtClean="0"/>
              <a:t>and 47</a:t>
            </a:r>
            <a:r>
              <a:rPr lang="en-US" dirty="0"/>
              <a:t>%, respectively (</a:t>
            </a:r>
            <a:r>
              <a:rPr lang="en-US" dirty="0">
                <a:solidFill>
                  <a:srgbClr val="FFFF00"/>
                </a:solidFill>
              </a:rPr>
              <a:t>both </a:t>
            </a:r>
            <a:r>
              <a:rPr lang="en-US" i="1" dirty="0">
                <a:solidFill>
                  <a:srgbClr val="FFFF00"/>
                </a:solidFill>
              </a:rPr>
              <a:t>P </a:t>
            </a:r>
            <a:r>
              <a:rPr lang="en-US" i="1" dirty="0" smtClean="0">
                <a:solidFill>
                  <a:srgbClr val="FFFF00"/>
                </a:solidFill>
              </a:rPr>
              <a:t>&lt;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0.001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34% </a:t>
            </a:r>
            <a:r>
              <a:rPr lang="en-US" dirty="0" smtClean="0"/>
              <a:t>patients </a:t>
            </a:r>
            <a:r>
              <a:rPr lang="en-US" dirty="0"/>
              <a:t>achieved age-adjusted </a:t>
            </a:r>
            <a:r>
              <a:rPr lang="en-US" dirty="0">
                <a:solidFill>
                  <a:srgbClr val="FFFF00"/>
                </a:solidFill>
              </a:rPr>
              <a:t>normal IGF-I </a:t>
            </a:r>
            <a:r>
              <a:rPr lang="en-US" dirty="0" smtClean="0">
                <a:solidFill>
                  <a:srgbClr val="FFFF00"/>
                </a:solidFill>
              </a:rPr>
              <a:t>levels.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GH</a:t>
            </a:r>
            <a:r>
              <a:rPr lang="en-US" dirty="0" smtClean="0"/>
              <a:t> levels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below 2.5 ng/ml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FF00"/>
                </a:solidFill>
              </a:rPr>
              <a:t>48%</a:t>
            </a:r>
            <a:r>
              <a:rPr lang="en-US" dirty="0"/>
              <a:t> </a:t>
            </a:r>
            <a:r>
              <a:rPr lang="en-US" dirty="0" smtClean="0"/>
              <a:t> of </a:t>
            </a:r>
            <a:r>
              <a:rPr lang="en-US" dirty="0"/>
              <a:t>patients.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23987"/>
            <a:ext cx="1156335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6" y="6196964"/>
            <a:ext cx="428625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8471" y="5533390"/>
            <a:ext cx="132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409±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0133" y="5549536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5.2</a:t>
            </a:r>
            <a:r>
              <a:rPr lang="en-US" sz="2000" dirty="0">
                <a:solidFill>
                  <a:schemeClr val="bg1"/>
                </a:solidFill>
                <a:latin typeface="Sabon-Roman"/>
              </a:rPr>
              <a:t> 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(16.3)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250" y="5541599"/>
            <a:ext cx="12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634±279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9772" y="5546847"/>
            <a:ext cx="12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16±34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98507" y="5746902"/>
            <a:ext cx="335193" cy="4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14940" y="5771545"/>
            <a:ext cx="335193" cy="4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0" y="1028541"/>
            <a:ext cx="11319884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4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515"/>
          <a:stretch/>
        </p:blipFill>
        <p:spPr>
          <a:xfrm>
            <a:off x="448250" y="365760"/>
            <a:ext cx="11319884" cy="124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265"/>
          <a:stretch/>
        </p:blipFill>
        <p:spPr>
          <a:xfrm>
            <a:off x="448250" y="1525003"/>
            <a:ext cx="11319884" cy="2215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85"/>
          <a:stretch/>
        </p:blipFill>
        <p:spPr>
          <a:xfrm>
            <a:off x="428586" y="1574374"/>
            <a:ext cx="11339652" cy="482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07573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Predictors of </a:t>
            </a:r>
            <a:r>
              <a:rPr lang="en-US" dirty="0" smtClean="0"/>
              <a:t>response: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prolactin </a:t>
            </a:r>
            <a:r>
              <a:rPr lang="en-US" dirty="0" err="1" smtClean="0"/>
              <a:t>cosecretion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higher</a:t>
            </a:r>
            <a:r>
              <a:rPr lang="fa-IR" dirty="0"/>
              <a:t> </a:t>
            </a:r>
            <a:r>
              <a:rPr lang="en-US" dirty="0"/>
              <a:t>baseline prolactin </a:t>
            </a:r>
            <a:r>
              <a:rPr lang="en-US" dirty="0" smtClean="0"/>
              <a:t>levels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lower </a:t>
            </a:r>
            <a:r>
              <a:rPr lang="en-US" dirty="0"/>
              <a:t>pretreatment IGF-1 </a:t>
            </a:r>
            <a:r>
              <a:rPr lang="en-US" dirty="0" smtClean="0"/>
              <a:t>levels.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Longer treatment </a:t>
            </a:r>
            <a:r>
              <a:rPr lang="en-US" dirty="0" smtClean="0"/>
              <a:t>duration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566"/>
          <a:stretch/>
        </p:blipFill>
        <p:spPr>
          <a:xfrm>
            <a:off x="632644" y="6048124"/>
            <a:ext cx="3745925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8812" y="365761"/>
            <a:ext cx="2395699" cy="715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587" y="2690336"/>
            <a:ext cx="10049944" cy="133882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 a patient with </a:t>
            </a:r>
            <a:r>
              <a:rPr lang="en-US" i="1" u="sng" dirty="0">
                <a:solidFill>
                  <a:srgbClr val="FFFF00"/>
                </a:solidFill>
              </a:rPr>
              <a:t>only modest elevations </a:t>
            </a:r>
            <a:r>
              <a:rPr lang="en-US" dirty="0">
                <a:solidFill>
                  <a:srgbClr val="FFFF00"/>
                </a:solidFill>
              </a:rPr>
              <a:t>of serum IGF-1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mild signs and symptoms </a:t>
            </a:r>
            <a:r>
              <a:rPr lang="en-US" dirty="0">
                <a:solidFill>
                  <a:schemeClr val="bg1"/>
                </a:solidFill>
              </a:rPr>
              <a:t>of GH excess, we suggest </a:t>
            </a:r>
            <a:r>
              <a:rPr lang="en-US" dirty="0">
                <a:solidFill>
                  <a:srgbClr val="FFFF00"/>
                </a:solidFill>
              </a:rPr>
              <a:t>a trial of a dopamine agonist</a:t>
            </a:r>
            <a:r>
              <a:rPr lang="en-US" dirty="0">
                <a:solidFill>
                  <a:schemeClr val="bg1"/>
                </a:solidFill>
              </a:rPr>
              <a:t>, usually </a:t>
            </a:r>
            <a:r>
              <a:rPr lang="en-US" i="1" u="sng" dirty="0" err="1">
                <a:solidFill>
                  <a:srgbClr val="FFFF00"/>
                </a:solidFill>
              </a:rPr>
              <a:t>cabergoline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as the initial adjuvant medical therapy.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1736"/>
          <a:stretch/>
        </p:blipFill>
        <p:spPr>
          <a:xfrm>
            <a:off x="610668" y="6049832"/>
            <a:ext cx="4924425" cy="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906"/>
          <a:stretch/>
        </p:blipFill>
        <p:spPr>
          <a:xfrm>
            <a:off x="614165" y="240656"/>
            <a:ext cx="11032156" cy="221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5" y="6317615"/>
            <a:ext cx="4286250" cy="295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56397" y="751114"/>
            <a:ext cx="10303590" cy="525780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Mean age was </a:t>
            </a:r>
            <a:r>
              <a:rPr lang="en-US" dirty="0">
                <a:solidFill>
                  <a:srgbClr val="FFFF00"/>
                </a:solidFill>
              </a:rPr>
              <a:t>48.2</a:t>
            </a:r>
            <a:r>
              <a:rPr lang="en-US" dirty="0"/>
              <a:t> (14) </a:t>
            </a:r>
            <a:r>
              <a:rPr lang="en-US" dirty="0" smtClean="0"/>
              <a:t>yr.</a:t>
            </a:r>
          </a:p>
          <a:p>
            <a:r>
              <a:rPr lang="en-US" dirty="0"/>
              <a:t>Previous treatments consisted of </a:t>
            </a:r>
            <a:r>
              <a:rPr lang="en-US" dirty="0">
                <a:solidFill>
                  <a:srgbClr val="FFFF00"/>
                </a:solidFill>
              </a:rPr>
              <a:t>surgery</a:t>
            </a:r>
            <a:r>
              <a:rPr lang="en-US" dirty="0"/>
              <a:t> in 54 </a:t>
            </a:r>
            <a:r>
              <a:rPr lang="en-US" dirty="0" smtClean="0"/>
              <a:t>patients (</a:t>
            </a:r>
            <a:r>
              <a:rPr lang="en-US" dirty="0" smtClean="0">
                <a:solidFill>
                  <a:srgbClr val="FFFF00"/>
                </a:solidFill>
              </a:rPr>
              <a:t>70%</a:t>
            </a:r>
            <a:r>
              <a:rPr lang="en-US" dirty="0" smtClean="0"/>
              <a:t>) and/or </a:t>
            </a:r>
            <a:r>
              <a:rPr lang="en-US" dirty="0" smtClean="0">
                <a:solidFill>
                  <a:srgbClr val="FFFF00"/>
                </a:solidFill>
              </a:rPr>
              <a:t>radiotherapy </a:t>
            </a:r>
            <a:r>
              <a:rPr lang="en-US" dirty="0" smtClean="0"/>
              <a:t>in 22 patients (</a:t>
            </a:r>
            <a:r>
              <a:rPr lang="en-US" dirty="0" smtClean="0">
                <a:solidFill>
                  <a:srgbClr val="FFFF00"/>
                </a:solidFill>
              </a:rPr>
              <a:t>29%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Twenty-one</a:t>
            </a:r>
            <a:r>
              <a:rPr lang="en-US" dirty="0"/>
              <a:t> patients (27%) had </a:t>
            </a:r>
            <a:r>
              <a:rPr lang="en-US" dirty="0">
                <a:solidFill>
                  <a:srgbClr val="FFFF00"/>
                </a:solidFill>
              </a:rPr>
              <a:t>high serum prolactin </a:t>
            </a:r>
            <a:r>
              <a:rPr lang="en-US" dirty="0" smtClean="0"/>
              <a:t>levels at </a:t>
            </a:r>
            <a:r>
              <a:rPr lang="en-US" dirty="0"/>
              <a:t>baseline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r>
              <a:rPr lang="en-US" dirty="0"/>
              <a:t>Among the 46 patients in whom </a:t>
            </a:r>
            <a:r>
              <a:rPr lang="en-US" dirty="0" smtClean="0"/>
              <a:t>immunostaining of </a:t>
            </a:r>
            <a:r>
              <a:rPr lang="en-US" dirty="0"/>
              <a:t>the excised tumor was available, </a:t>
            </a:r>
            <a:r>
              <a:rPr lang="en-US" dirty="0">
                <a:solidFill>
                  <a:srgbClr val="FFFF00"/>
                </a:solidFill>
              </a:rPr>
              <a:t>21 (47%) </a:t>
            </a:r>
            <a:r>
              <a:rPr lang="en-US" dirty="0" smtClean="0"/>
              <a:t>had a </a:t>
            </a:r>
            <a:r>
              <a:rPr lang="en-US" dirty="0">
                <a:solidFill>
                  <a:srgbClr val="FFFF00"/>
                </a:solidFill>
              </a:rPr>
              <a:t>mixed GH-prolactin adenoma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cabergoline</a:t>
            </a:r>
            <a:r>
              <a:rPr lang="en-US" dirty="0"/>
              <a:t> dose ranged between </a:t>
            </a:r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dirty="0" smtClean="0">
                <a:solidFill>
                  <a:srgbClr val="FFFF00"/>
                </a:solidFill>
              </a:rPr>
              <a:t>and 7 mg/wk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mean </a:t>
            </a:r>
            <a:r>
              <a:rPr lang="en-US" dirty="0" smtClean="0">
                <a:solidFill>
                  <a:srgbClr val="FFFF00"/>
                </a:solidFill>
              </a:rPr>
              <a:t>duration </a:t>
            </a:r>
            <a:r>
              <a:rPr lang="en-US" dirty="0">
                <a:solidFill>
                  <a:srgbClr val="FFFF00"/>
                </a:solidFill>
              </a:rPr>
              <a:t>of combined treatment </a:t>
            </a:r>
            <a:r>
              <a:rPr lang="en-US" dirty="0"/>
              <a:t>was </a:t>
            </a:r>
            <a:r>
              <a:rPr lang="en-US" dirty="0">
                <a:solidFill>
                  <a:srgbClr val="FFFF00"/>
                </a:solidFill>
              </a:rPr>
              <a:t>6.6 </a:t>
            </a:r>
            <a:r>
              <a:rPr lang="en-US" dirty="0"/>
              <a:t>(4.1) </a:t>
            </a:r>
            <a:r>
              <a:rPr lang="en-US" dirty="0" smtClean="0"/>
              <a:t>months (range</a:t>
            </a:r>
            <a:r>
              <a:rPr lang="en-US" dirty="0"/>
              <a:t>, </a:t>
            </a:r>
            <a:r>
              <a:rPr lang="en-US" dirty="0" smtClean="0"/>
              <a:t>2–20)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Dopamine agonist </a:t>
            </a:r>
            <a:r>
              <a:rPr lang="en-US" sz="2800" dirty="0" smtClean="0"/>
              <a:t>combination therapy with SRL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738312"/>
            <a:ext cx="117062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76" y="6196964"/>
            <a:ext cx="428625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3313" y="521017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(280)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998" y="521017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 (12.5)</a:t>
            </a:r>
          </a:p>
        </p:txBody>
      </p:sp>
    </p:spTree>
    <p:extLst>
      <p:ext uri="{BB962C8B-B14F-4D97-AF65-F5344CB8AC3E}">
        <p14:creationId xmlns:p14="http://schemas.microsoft.com/office/powerpoint/2010/main" val="2493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871349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4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11" y="575801"/>
            <a:ext cx="7229475" cy="53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76" y="6196964"/>
            <a:ext cx="428625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9265" y="3082639"/>
            <a:ext cx="10325247" cy="142567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</a:t>
            </a:r>
            <a:r>
              <a:rPr lang="en-US" dirty="0" err="1"/>
              <a:t>cabergoline</a:t>
            </a:r>
            <a:r>
              <a:rPr lang="en-US" dirty="0"/>
              <a:t>/SRL combination therapy </a:t>
            </a:r>
            <a:r>
              <a:rPr lang="en-US" dirty="0">
                <a:solidFill>
                  <a:srgbClr val="FFFF00"/>
                </a:solidFill>
              </a:rPr>
              <a:t>lower pretreatment IGF-1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GH levels </a:t>
            </a:r>
            <a:r>
              <a:rPr lang="en-US" dirty="0"/>
              <a:t>seem to predict the response.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773" y="1209878"/>
            <a:ext cx="10646229" cy="97971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mean </a:t>
            </a:r>
            <a:r>
              <a:rPr lang="en-US" dirty="0">
                <a:solidFill>
                  <a:srgbClr val="FFFF00"/>
                </a:solidFill>
              </a:rPr>
              <a:t>IGF-I</a:t>
            </a:r>
            <a:r>
              <a:rPr lang="en-US" dirty="0"/>
              <a:t> concentration fell </a:t>
            </a:r>
            <a:r>
              <a:rPr lang="en-US" dirty="0" smtClean="0"/>
              <a:t>significantly from </a:t>
            </a:r>
            <a:r>
              <a:rPr lang="en-US" dirty="0"/>
              <a:t>542 (280) </a:t>
            </a:r>
            <a:r>
              <a:rPr lang="en-US" dirty="0" smtClean="0"/>
              <a:t>ng/ml </a:t>
            </a:r>
            <a:r>
              <a:rPr lang="en-US" dirty="0" smtClean="0">
                <a:solidFill>
                  <a:srgbClr val="FFFF00"/>
                </a:solidFill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358 (201) </a:t>
            </a:r>
            <a:r>
              <a:rPr lang="en-US" dirty="0" smtClean="0"/>
              <a:t>ng/ml </a:t>
            </a:r>
            <a:r>
              <a:rPr lang="en-US" dirty="0"/>
              <a:t>(</a:t>
            </a:r>
            <a:r>
              <a:rPr lang="en-US" i="1" dirty="0"/>
              <a:t>P </a:t>
            </a:r>
            <a:r>
              <a:rPr lang="en-US" dirty="0"/>
              <a:t> 0.001</a:t>
            </a:r>
            <a:r>
              <a:rPr lang="en-US" dirty="0" smtClean="0"/>
              <a:t>).</a:t>
            </a:r>
          </a:p>
          <a:p>
            <a:pPr algn="ctr"/>
            <a:r>
              <a:rPr lang="en-US" dirty="0"/>
              <a:t>The mean </a:t>
            </a:r>
            <a:r>
              <a:rPr lang="en-US" dirty="0">
                <a:solidFill>
                  <a:srgbClr val="FFFF00"/>
                </a:solidFill>
              </a:rPr>
              <a:t>GH</a:t>
            </a:r>
            <a:r>
              <a:rPr lang="en-US" dirty="0"/>
              <a:t> concentration fell significantly from </a:t>
            </a:r>
            <a:r>
              <a:rPr lang="en-US" dirty="0" smtClean="0"/>
              <a:t>7.4 (12.5</a:t>
            </a:r>
            <a:r>
              <a:rPr lang="en-US" dirty="0"/>
              <a:t>) ng/ml </a:t>
            </a:r>
            <a:r>
              <a:rPr lang="en-US" dirty="0" smtClean="0">
                <a:solidFill>
                  <a:srgbClr val="FFFF00"/>
                </a:solidFill>
              </a:rPr>
              <a:t>to 3.6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3.8) </a:t>
            </a:r>
            <a:r>
              <a:rPr lang="en-US" dirty="0" smtClean="0"/>
              <a:t>ng/ml (</a:t>
            </a:r>
            <a:r>
              <a:rPr lang="en-US" i="1" dirty="0"/>
              <a:t>P </a:t>
            </a:r>
            <a:r>
              <a:rPr lang="en-US" dirty="0"/>
              <a:t> 0.001).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5" y="608725"/>
            <a:ext cx="6664098" cy="584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4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4068" y="365761"/>
            <a:ext cx="3200444" cy="95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8" y="6049832"/>
            <a:ext cx="4924425" cy="561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391" y="2967335"/>
            <a:ext cx="974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0668" y="2618091"/>
            <a:ext cx="10451032" cy="14371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The Endocrine Society guidelines suggest </a:t>
            </a:r>
            <a:r>
              <a:rPr lang="en-US" sz="2400" dirty="0">
                <a:solidFill>
                  <a:srgbClr val="FFFF00"/>
                </a:solidFill>
              </a:rPr>
              <a:t>adding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u="sng" dirty="0" err="1">
                <a:solidFill>
                  <a:schemeClr val="bg1"/>
                </a:solidFill>
              </a:rPr>
              <a:t>cabergoline</a:t>
            </a:r>
            <a:r>
              <a:rPr lang="en-US" sz="2400" dirty="0">
                <a:solidFill>
                  <a:schemeClr val="bg1"/>
                </a:solidFill>
              </a:rPr>
              <a:t> or </a:t>
            </a:r>
            <a:r>
              <a:rPr lang="en-US" sz="2400" i="1" u="sng" dirty="0" err="1">
                <a:solidFill>
                  <a:schemeClr val="bg1"/>
                </a:solidFill>
              </a:rPr>
              <a:t>pegvisomant</a:t>
            </a:r>
            <a:r>
              <a:rPr lang="en-US" sz="2400" dirty="0">
                <a:solidFill>
                  <a:schemeClr val="bg1"/>
                </a:solidFill>
              </a:rPr>
              <a:t> in patients with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inadequate response to SRL </a:t>
            </a:r>
            <a:r>
              <a:rPr lang="en-US" sz="2400" dirty="0" smtClean="0">
                <a:solidFill>
                  <a:srgbClr val="FFFF00"/>
                </a:solidFill>
              </a:rPr>
              <a:t>postoperatively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6" y="365760"/>
            <a:ext cx="10029825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6" y="6008687"/>
            <a:ext cx="31051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89506"/>
            <a:ext cx="10330828" cy="64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62" y="6353795"/>
            <a:ext cx="3105150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31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838200"/>
            <a:ext cx="10589341" cy="5341937"/>
          </a:xfrm>
        </p:spPr>
        <p:txBody>
          <a:bodyPr>
            <a:normAutofit/>
          </a:bodyPr>
          <a:lstStyle/>
          <a:p>
            <a:r>
              <a:rPr lang="en-US" dirty="0"/>
              <a:t>A prospective study assessed </a:t>
            </a:r>
            <a:r>
              <a:rPr lang="en-US" dirty="0">
                <a:solidFill>
                  <a:srgbClr val="FFFF00"/>
                </a:solidFill>
              </a:rPr>
              <a:t>24 patients </a:t>
            </a:r>
            <a:r>
              <a:rPr lang="en-US" dirty="0"/>
              <a:t>at 5 centers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5978601"/>
            <a:ext cx="3650032" cy="403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4" y="1641121"/>
            <a:ext cx="8137796" cy="385406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1251857" y="4985657"/>
            <a:ext cx="3272795" cy="1004824"/>
          </a:xfrm>
          <a:prstGeom prst="borderCallout1">
            <a:avLst>
              <a:gd name="adj1" fmla="val 60508"/>
              <a:gd name="adj2" fmla="val 99768"/>
              <a:gd name="adj3" fmla="val -121643"/>
              <a:gd name="adj4" fmla="val 136892"/>
            </a:avLst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only 11% </a:t>
            </a:r>
            <a:r>
              <a:rPr lang="en-US" sz="2400" dirty="0" smtClean="0">
                <a:solidFill>
                  <a:schemeClr val="bg1"/>
                </a:solidFill>
              </a:rPr>
              <a:t>achieved </a:t>
            </a:r>
            <a:r>
              <a:rPr lang="en-US" sz="2400" dirty="0">
                <a:solidFill>
                  <a:schemeClr val="bg1"/>
                </a:solidFill>
              </a:rPr>
              <a:t>normal IGF-1 levels.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4735286" y="5015379"/>
            <a:ext cx="3272795" cy="1004824"/>
          </a:xfrm>
          <a:prstGeom prst="borderCallout1">
            <a:avLst>
              <a:gd name="adj1" fmla="val 60508"/>
              <a:gd name="adj2" fmla="val 99768"/>
              <a:gd name="adj3" fmla="val -128143"/>
              <a:gd name="adj4" fmla="val 96979"/>
            </a:avLst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68% had normal IGF-1 levels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104979" y="5015379"/>
            <a:ext cx="3272795" cy="1004824"/>
          </a:xfrm>
          <a:prstGeom prst="borderCallout1">
            <a:avLst>
              <a:gd name="adj1" fmla="val 60508"/>
              <a:gd name="adj2" fmla="val 99768"/>
              <a:gd name="adj3" fmla="val -134643"/>
              <a:gd name="adj4" fmla="val 58729"/>
            </a:avLst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only 24% maintained normal IGF-1</a:t>
            </a:r>
          </a:p>
        </p:txBody>
      </p:sp>
    </p:spTree>
    <p:extLst>
      <p:ext uri="{BB962C8B-B14F-4D97-AF65-F5344CB8AC3E}">
        <p14:creationId xmlns:p14="http://schemas.microsoft.com/office/powerpoint/2010/main" val="42936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65006"/>
            <a:ext cx="8595360" cy="4715131"/>
          </a:xfrm>
        </p:spPr>
        <p:txBody>
          <a:bodyPr>
            <a:normAutofit/>
          </a:bodyPr>
          <a:lstStyle/>
          <a:p>
            <a:r>
              <a:rPr lang="en-US" dirty="0"/>
              <a:t>Predictors of </a:t>
            </a:r>
            <a:r>
              <a:rPr lang="en-US" dirty="0" smtClean="0"/>
              <a:t>response included: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baseline </a:t>
            </a:r>
            <a:r>
              <a:rPr lang="en-US" sz="2400" dirty="0"/>
              <a:t>IGF-1 levels less than 160% of </a:t>
            </a:r>
            <a:r>
              <a:rPr lang="en-US" sz="2400" dirty="0" smtClean="0"/>
              <a:t>UNL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female gender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lower body weight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higher </a:t>
            </a:r>
            <a:r>
              <a:rPr lang="en-US" sz="2400" dirty="0"/>
              <a:t>prolactin </a:t>
            </a:r>
            <a:r>
              <a:rPr lang="en-US" sz="2400" dirty="0" smtClean="0"/>
              <a:t>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6" y="6008687"/>
            <a:ext cx="31051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89" y="436561"/>
            <a:ext cx="7934325" cy="527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23" y="313864"/>
            <a:ext cx="7639050" cy="5743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6942" y="3185652"/>
            <a:ext cx="2782529" cy="208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williams textbook of endocrinology 14th edition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2389" y="649103"/>
            <a:ext cx="2782529" cy="208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852" y="6211690"/>
            <a:ext cx="5219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Williams </a:t>
            </a:r>
            <a:r>
              <a:rPr lang="en-US" dirty="0">
                <a:solidFill>
                  <a:schemeClr val="bg1"/>
                </a:solidFill>
              </a:rPr>
              <a:t>textbook of endocrinology 14th edition</a:t>
            </a:r>
          </a:p>
        </p:txBody>
      </p:sp>
    </p:spTree>
    <p:extLst>
      <p:ext uri="{BB962C8B-B14F-4D97-AF65-F5344CB8AC3E}">
        <p14:creationId xmlns:p14="http://schemas.microsoft.com/office/powerpoint/2010/main" val="3830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419100"/>
            <a:ext cx="99250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3394"/>
          <a:stretch/>
        </p:blipFill>
        <p:spPr>
          <a:xfrm>
            <a:off x="5181599" y="365760"/>
            <a:ext cx="6661357" cy="504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6756" b="28010"/>
          <a:stretch/>
        </p:blipFill>
        <p:spPr>
          <a:xfrm>
            <a:off x="0" y="1541417"/>
            <a:ext cx="5137292" cy="210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2251"/>
          <a:stretch/>
        </p:blipFill>
        <p:spPr>
          <a:xfrm>
            <a:off x="22154" y="4114799"/>
            <a:ext cx="5137292" cy="231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198914" y="5159829"/>
            <a:ext cx="2852057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2143" y="5375084"/>
            <a:ext cx="4865149" cy="32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gnaling networks regulated by DA in D1-like receptors, D2-like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7" y="219642"/>
            <a:ext cx="6525543" cy="54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8960" y="2624510"/>
            <a:ext cx="11306983" cy="12834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Lactotroph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somatotroph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FF00"/>
                </a:solidFill>
              </a:rPr>
              <a:t>corticotroph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FF00"/>
                </a:solidFill>
              </a:rPr>
              <a:t>nonfunctioning adenomas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/>
              <a:t>have </a:t>
            </a:r>
            <a:r>
              <a:rPr lang="en-US" sz="2400" dirty="0" smtClean="0"/>
              <a:t>variable expression </a:t>
            </a:r>
            <a:r>
              <a:rPr lang="en-US" sz="2400" dirty="0"/>
              <a:t>of D2R receptors</a:t>
            </a:r>
          </a:p>
        </p:txBody>
      </p:sp>
    </p:spTree>
    <p:extLst>
      <p:ext uri="{BB962C8B-B14F-4D97-AF65-F5344CB8AC3E}">
        <p14:creationId xmlns:p14="http://schemas.microsoft.com/office/powerpoint/2010/main" val="20809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49871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4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8" y="865239"/>
            <a:ext cx="9779754" cy="5737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first-line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treatment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Cushing disease (CD) is </a:t>
            </a:r>
            <a:r>
              <a:rPr lang="en-US" dirty="0">
                <a:solidFill>
                  <a:srgbClr val="FFFF00"/>
                </a:solidFill>
              </a:rPr>
              <a:t>surgery</a:t>
            </a:r>
            <a:r>
              <a:rPr lang="en-US" dirty="0"/>
              <a:t>, with </a:t>
            </a:r>
            <a:r>
              <a:rPr lang="en-US" dirty="0">
                <a:solidFill>
                  <a:srgbClr val="FFFF00"/>
                </a:solidFill>
              </a:rPr>
              <a:t>remission </a:t>
            </a:r>
            <a:r>
              <a:rPr lang="en-US" dirty="0"/>
              <a:t>rates of </a:t>
            </a:r>
            <a:r>
              <a:rPr lang="en-US" dirty="0" smtClean="0">
                <a:solidFill>
                  <a:srgbClr val="FFFF00"/>
                </a:solidFill>
              </a:rPr>
              <a:t>65% to </a:t>
            </a:r>
            <a:r>
              <a:rPr lang="en-US" dirty="0">
                <a:solidFill>
                  <a:srgbClr val="FFFF00"/>
                </a:solidFill>
              </a:rPr>
              <a:t>90%; </a:t>
            </a:r>
            <a:r>
              <a:rPr lang="en-US" dirty="0"/>
              <a:t>however, </a:t>
            </a:r>
            <a:r>
              <a:rPr lang="en-US" dirty="0">
                <a:solidFill>
                  <a:srgbClr val="FFFF00"/>
                </a:solidFill>
              </a:rPr>
              <a:t>recurrence</a:t>
            </a:r>
            <a:r>
              <a:rPr lang="en-US" dirty="0"/>
              <a:t> affects approximately </a:t>
            </a:r>
            <a:r>
              <a:rPr lang="en-US" dirty="0">
                <a:solidFill>
                  <a:srgbClr val="FFFF00"/>
                </a:solidFill>
              </a:rPr>
              <a:t>30%</a:t>
            </a:r>
            <a:r>
              <a:rPr lang="en-US" dirty="0"/>
              <a:t> of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Management of persistent </a:t>
            </a:r>
            <a:r>
              <a:rPr lang="en-US" dirty="0"/>
              <a:t>or recurrent </a:t>
            </a:r>
            <a:r>
              <a:rPr lang="en-US" dirty="0" err="1"/>
              <a:t>hypercortisolism</a:t>
            </a:r>
            <a:r>
              <a:rPr lang="en-US" dirty="0"/>
              <a:t> is challenging and </a:t>
            </a:r>
            <a:r>
              <a:rPr lang="en-US" dirty="0" smtClean="0"/>
              <a:t>entails: </a:t>
            </a:r>
          </a:p>
          <a:p>
            <a:pPr lvl="1"/>
            <a:r>
              <a:rPr lang="en-US" dirty="0" smtClean="0"/>
              <a:t>pituitary reoperation</a:t>
            </a:r>
            <a:endParaRPr lang="en-US" dirty="0"/>
          </a:p>
          <a:p>
            <a:pPr lvl="1"/>
            <a:r>
              <a:rPr lang="en-US" dirty="0" smtClean="0"/>
              <a:t>Radiation</a:t>
            </a:r>
            <a:endParaRPr lang="en-US" dirty="0"/>
          </a:p>
          <a:p>
            <a:pPr lvl="1"/>
            <a:r>
              <a:rPr lang="en-US" dirty="0" smtClean="0"/>
              <a:t>bilateral </a:t>
            </a:r>
            <a:r>
              <a:rPr lang="en-US" dirty="0" err="1" smtClean="0"/>
              <a:t>adrenalectomy</a:t>
            </a:r>
            <a:endParaRPr lang="en-US" dirty="0"/>
          </a:p>
          <a:p>
            <a:pPr lvl="1"/>
            <a:r>
              <a:rPr lang="en-US" dirty="0" smtClean="0"/>
              <a:t>medical treatment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506" b="1797"/>
          <a:stretch/>
        </p:blipFill>
        <p:spPr>
          <a:xfrm>
            <a:off x="656325" y="6298124"/>
            <a:ext cx="3748528" cy="2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7" y="872985"/>
            <a:ext cx="8594770" cy="51889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81317" y="1084293"/>
            <a:ext cx="3465870" cy="130769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81317" y="2718533"/>
            <a:ext cx="3465870" cy="144373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81317" y="4496562"/>
            <a:ext cx="3465870" cy="130769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257915"/>
            <a:ext cx="10530349" cy="4636472"/>
          </a:xfrm>
        </p:spPr>
        <p:txBody>
          <a:bodyPr/>
          <a:lstStyle/>
          <a:p>
            <a:r>
              <a:rPr lang="en-US" dirty="0" smtClean="0"/>
              <a:t>A study </a:t>
            </a:r>
            <a:r>
              <a:rPr lang="en-US" dirty="0"/>
              <a:t>in 20 </a:t>
            </a:r>
            <a:r>
              <a:rPr lang="en-US" dirty="0" err="1"/>
              <a:t>corticotroph</a:t>
            </a:r>
            <a:r>
              <a:rPr lang="en-US" dirty="0"/>
              <a:t> adenomas identified </a:t>
            </a:r>
            <a:r>
              <a:rPr lang="en-US" dirty="0">
                <a:solidFill>
                  <a:srgbClr val="FFFF00"/>
                </a:solidFill>
              </a:rPr>
              <a:t>D2R</a:t>
            </a:r>
            <a:r>
              <a:rPr lang="en-US" dirty="0"/>
              <a:t> in </a:t>
            </a:r>
            <a:r>
              <a:rPr lang="en-US" dirty="0">
                <a:solidFill>
                  <a:srgbClr val="FFFF00"/>
                </a:solidFill>
              </a:rPr>
              <a:t>75%</a:t>
            </a:r>
            <a:r>
              <a:rPr lang="en-US" dirty="0"/>
              <a:t> of tumors by </a:t>
            </a:r>
            <a:r>
              <a:rPr lang="en-US" dirty="0" smtClean="0">
                <a:solidFill>
                  <a:srgbClr val="FFFF00"/>
                </a:solidFill>
              </a:rPr>
              <a:t>IHC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FF00"/>
                </a:solidFill>
              </a:rPr>
              <a:t>83%</a:t>
            </a:r>
            <a:r>
              <a:rPr lang="en-US" dirty="0"/>
              <a:t> by </a:t>
            </a:r>
            <a:r>
              <a:rPr lang="en-US" dirty="0" smtClean="0">
                <a:solidFill>
                  <a:srgbClr val="FFFF00"/>
                </a:solidFill>
              </a:rPr>
              <a:t>PCR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DR2 expression </a:t>
            </a:r>
            <a:r>
              <a:rPr lang="en-US" dirty="0">
                <a:solidFill>
                  <a:srgbClr val="FFFF00"/>
                </a:solidFill>
              </a:rPr>
              <a:t>correlated with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in vitro adrenocorticotropic hormone (</a:t>
            </a:r>
            <a:r>
              <a:rPr lang="en-US" dirty="0" smtClean="0">
                <a:solidFill>
                  <a:srgbClr val="FFFF00"/>
                </a:solidFill>
              </a:rPr>
              <a:t>ACTH) secretion </a:t>
            </a:r>
            <a:r>
              <a:rPr lang="en-US" dirty="0">
                <a:solidFill>
                  <a:srgbClr val="FFFF00"/>
                </a:solidFill>
              </a:rPr>
              <a:t>inhibition </a:t>
            </a:r>
            <a:r>
              <a:rPr lang="en-US" dirty="0"/>
              <a:t>in the cultured adenoma </a:t>
            </a:r>
            <a:r>
              <a:rPr lang="en-US" dirty="0" smtClean="0"/>
              <a:t>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19122"/>
          <a:stretch/>
        </p:blipFill>
        <p:spPr>
          <a:xfrm>
            <a:off x="604990" y="5894387"/>
            <a:ext cx="5958293" cy="2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28" y="1132114"/>
            <a:ext cx="9386463" cy="4351337"/>
          </a:xfrm>
        </p:spPr>
        <p:txBody>
          <a:bodyPr/>
          <a:lstStyle/>
          <a:p>
            <a:r>
              <a:rPr lang="en-US" dirty="0" err="1"/>
              <a:t>Bromocriptine</a:t>
            </a:r>
            <a:r>
              <a:rPr lang="en-US" dirty="0"/>
              <a:t> </a:t>
            </a:r>
            <a:r>
              <a:rPr lang="en-US" dirty="0" smtClean="0"/>
              <a:t>Monotherapy</a:t>
            </a:r>
          </a:p>
          <a:p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In the 1980s, 6 studies (49 patients) investigated </a:t>
            </a:r>
            <a:r>
              <a:rPr lang="en-US" dirty="0" err="1"/>
              <a:t>bromocriptine</a:t>
            </a:r>
            <a:r>
              <a:rPr lang="en-US" dirty="0"/>
              <a:t> therapy for 1 </a:t>
            </a:r>
            <a:r>
              <a:rPr lang="en-US" dirty="0" smtClean="0"/>
              <a:t>to 36 </a:t>
            </a:r>
            <a:r>
              <a:rPr lang="en-US" dirty="0"/>
              <a:t>months in CD</a:t>
            </a:r>
            <a:r>
              <a:rPr lang="en-US" dirty="0" smtClean="0"/>
              <a:t>. </a:t>
            </a:r>
            <a:r>
              <a:rPr lang="en-US" dirty="0">
                <a:solidFill>
                  <a:srgbClr val="FFFF00"/>
                </a:solidFill>
              </a:rPr>
              <a:t>UFC</a:t>
            </a:r>
            <a:r>
              <a:rPr lang="en-US" dirty="0"/>
              <a:t> decreased in </a:t>
            </a:r>
            <a:r>
              <a:rPr lang="en-US" dirty="0">
                <a:solidFill>
                  <a:srgbClr val="FFFF00"/>
                </a:solidFill>
              </a:rPr>
              <a:t>23% to 66%,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plasma ACTH</a:t>
            </a:r>
            <a:r>
              <a:rPr lang="en-US" dirty="0"/>
              <a:t> level in </a:t>
            </a:r>
            <a:r>
              <a:rPr lang="en-US" dirty="0" smtClean="0">
                <a:solidFill>
                  <a:srgbClr val="FFFF00"/>
                </a:solidFill>
              </a:rPr>
              <a:t>33% to </a:t>
            </a:r>
            <a:r>
              <a:rPr lang="en-US" dirty="0">
                <a:solidFill>
                  <a:srgbClr val="FFFF00"/>
                </a:solidFill>
              </a:rPr>
              <a:t>80% </a:t>
            </a:r>
            <a:r>
              <a:rPr lang="en-US" dirty="0"/>
              <a:t>of </a:t>
            </a:r>
            <a:r>
              <a:rPr lang="en-US" dirty="0" smtClean="0"/>
              <a:t>patients. </a:t>
            </a:r>
            <a:endParaRPr lang="fa-IR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study showed no change in UFC or ACTH levels.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053" b="-1428"/>
          <a:stretch/>
        </p:blipFill>
        <p:spPr>
          <a:xfrm>
            <a:off x="793977" y="5875336"/>
            <a:ext cx="3768192" cy="3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8" y="78175"/>
            <a:ext cx="11707339" cy="579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7" y="6190078"/>
            <a:ext cx="433387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2" y="1268107"/>
            <a:ext cx="11791598" cy="55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8" y="1189723"/>
            <a:ext cx="11032427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5" y="365759"/>
            <a:ext cx="6734175" cy="37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782" y="5984874"/>
            <a:ext cx="1866900" cy="390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559" y="3220808"/>
            <a:ext cx="10913806" cy="16042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Seventeen patients </a:t>
            </a:r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dirty="0">
                <a:solidFill>
                  <a:srgbClr val="C00000"/>
                </a:solidFill>
              </a:rPr>
              <a:t>Cushing’s disease </a:t>
            </a:r>
            <a:r>
              <a:rPr lang="en-US" dirty="0">
                <a:solidFill>
                  <a:srgbClr val="002060"/>
                </a:solidFill>
              </a:rPr>
              <a:t>(mean age, </a:t>
            </a:r>
            <a:r>
              <a:rPr lang="en-US" dirty="0">
                <a:solidFill>
                  <a:srgbClr val="C00000"/>
                </a:solidFill>
              </a:rPr>
              <a:t>45.7</a:t>
            </a:r>
            <a:r>
              <a:rPr lang="en-US" dirty="0">
                <a:solidFill>
                  <a:srgbClr val="002060"/>
                </a:solidFill>
              </a:rPr>
              <a:t> years; 13 women) were included in an </a:t>
            </a:r>
            <a:r>
              <a:rPr lang="en-US" dirty="0">
                <a:solidFill>
                  <a:srgbClr val="C00000"/>
                </a:solidFill>
              </a:rPr>
              <a:t>80-day trial</a:t>
            </a:r>
            <a:r>
              <a:rPr lang="en-US" dirty="0">
                <a:solidFill>
                  <a:srgbClr val="002060"/>
                </a:solidFill>
              </a:rPr>
              <a:t> with </a:t>
            </a:r>
            <a:r>
              <a:rPr lang="en-US" dirty="0">
                <a:solidFill>
                  <a:srgbClr val="C00000"/>
                </a:solidFill>
              </a:rPr>
              <a:t>normalization of levels of UFC </a:t>
            </a:r>
            <a:r>
              <a:rPr lang="en-US" dirty="0">
                <a:solidFill>
                  <a:srgbClr val="002060"/>
                </a:solidFill>
              </a:rPr>
              <a:t>as the main outcome measure.</a:t>
            </a:r>
          </a:p>
        </p:txBody>
      </p:sp>
    </p:spTree>
    <p:extLst>
      <p:ext uri="{BB962C8B-B14F-4D97-AF65-F5344CB8AC3E}">
        <p14:creationId xmlns:p14="http://schemas.microsoft.com/office/powerpoint/2010/main" val="27215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5" y="3352800"/>
            <a:ext cx="10628670" cy="28273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213" y="5948283"/>
            <a:ext cx="3648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OTNEJMQuadraat-Italic"/>
              </a:rPr>
              <a:t>Th</a:t>
            </a:r>
            <a:r>
              <a:rPr lang="en-US" sz="1600" i="1" dirty="0">
                <a:solidFill>
                  <a:schemeClr val="bg1"/>
                </a:solidFill>
                <a:latin typeface="OTNEJMQuadraat-Italic"/>
              </a:rPr>
              <a:t> e 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new </a:t>
            </a:r>
            <a:r>
              <a:rPr lang="en-US" sz="1600" dirty="0" err="1">
                <a:solidFill>
                  <a:schemeClr val="bg1"/>
                </a:solidFill>
                <a:latin typeface="OTNEJMQuadraatCap"/>
              </a:rPr>
              <a:t>england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 journal </a:t>
            </a:r>
            <a:r>
              <a:rPr lang="en-US" sz="1600" i="1" dirty="0">
                <a:solidFill>
                  <a:schemeClr val="bg1"/>
                </a:solidFill>
                <a:latin typeface="OTNEJMQuadraat-Italic"/>
              </a:rPr>
              <a:t>o f 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medicine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782" y="5984874"/>
            <a:ext cx="1866900" cy="390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5740" y="794519"/>
            <a:ext cx="9866449" cy="103238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All patients </a:t>
            </a:r>
            <a:r>
              <a:rPr lang="en-US" dirty="0"/>
              <a:t>began treatment with </a:t>
            </a:r>
            <a:r>
              <a:rPr lang="en-US" dirty="0">
                <a:solidFill>
                  <a:srgbClr val="FFFF00"/>
                </a:solidFill>
              </a:rPr>
              <a:t>100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 of </a:t>
            </a:r>
            <a:r>
              <a:rPr lang="en-US" dirty="0" err="1">
                <a:solidFill>
                  <a:srgbClr val="FFFF00"/>
                </a:solidFill>
              </a:rPr>
              <a:t>pasireotide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subcutaneously </a:t>
            </a:r>
            <a:r>
              <a:rPr lang="en-US" dirty="0">
                <a:solidFill>
                  <a:srgbClr val="FFFF00"/>
                </a:solidFill>
              </a:rPr>
              <a:t>three times daily</a:t>
            </a:r>
            <a:r>
              <a:rPr lang="en-US" dirty="0"/>
              <a:t>; this dose was increased to </a:t>
            </a:r>
            <a:r>
              <a:rPr lang="en-US" dirty="0">
                <a:solidFill>
                  <a:srgbClr val="FFFF00"/>
                </a:solidFill>
              </a:rPr>
              <a:t>250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subcutaneously three times daily </a:t>
            </a:r>
            <a:r>
              <a:rPr lang="en-US" dirty="0">
                <a:solidFill>
                  <a:srgbClr val="FFFF00"/>
                </a:solidFill>
              </a:rPr>
              <a:t>at day 15 </a:t>
            </a:r>
            <a:r>
              <a:rPr lang="en-US" dirty="0"/>
              <a:t>if the level of urinary free cortisol had not normalized.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740" y="2576440"/>
            <a:ext cx="9866448" cy="96449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At day 28, </a:t>
            </a:r>
            <a:r>
              <a:rPr lang="en-US" dirty="0" err="1">
                <a:solidFill>
                  <a:srgbClr val="FFFF00"/>
                </a:solidFill>
              </a:rPr>
              <a:t>cabergoline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was added to </a:t>
            </a:r>
            <a:r>
              <a:rPr lang="en-US" dirty="0" err="1"/>
              <a:t>pasireotide</a:t>
            </a:r>
            <a:r>
              <a:rPr lang="en-US" dirty="0"/>
              <a:t> at a dose of </a:t>
            </a:r>
            <a:r>
              <a:rPr lang="en-US" dirty="0">
                <a:solidFill>
                  <a:srgbClr val="FFFF00"/>
                </a:solidFill>
              </a:rPr>
              <a:t>0.5 mg every other day </a:t>
            </a:r>
            <a:r>
              <a:rPr lang="en-US" dirty="0"/>
              <a:t>(this dose was increased to </a:t>
            </a:r>
            <a:r>
              <a:rPr lang="en-US" dirty="0">
                <a:solidFill>
                  <a:srgbClr val="FFFF00"/>
                </a:solidFill>
              </a:rPr>
              <a:t>1.0 mg every other day after 5 days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1.5 mg every other day </a:t>
            </a:r>
            <a:r>
              <a:rPr lang="en-US" dirty="0"/>
              <a:t>after </a:t>
            </a:r>
            <a:r>
              <a:rPr lang="en-US" dirty="0">
                <a:solidFill>
                  <a:srgbClr val="FFFF00"/>
                </a:solidFill>
              </a:rPr>
              <a:t>10 days</a:t>
            </a:r>
            <a:r>
              <a:rPr lang="en-US" dirty="0"/>
              <a:t>) if the level of urinary free cortisol remained elevated.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6243" y="4414801"/>
            <a:ext cx="9895945" cy="82701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If the level of urinary free cortisol had not normalized </a:t>
            </a:r>
            <a:r>
              <a:rPr lang="en-US" dirty="0">
                <a:solidFill>
                  <a:srgbClr val="FFFF00"/>
                </a:solidFill>
              </a:rPr>
              <a:t>at day 60, ketoconazole </a:t>
            </a:r>
            <a:r>
              <a:rPr lang="en-US" dirty="0"/>
              <a:t>was added at a dose of </a:t>
            </a:r>
            <a:r>
              <a:rPr lang="en-US" dirty="0">
                <a:solidFill>
                  <a:srgbClr val="FFFF00"/>
                </a:solidFill>
              </a:rPr>
              <a:t>200 mg thrice </a:t>
            </a:r>
            <a:r>
              <a:rPr lang="en-US" dirty="0" smtClean="0">
                <a:solidFill>
                  <a:srgbClr val="FFFF00"/>
                </a:solidFill>
              </a:rPr>
              <a:t>daily.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76568" y="1927123"/>
            <a:ext cx="0" cy="492951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76568" y="3742975"/>
            <a:ext cx="0" cy="492951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69" y="334379"/>
            <a:ext cx="6162675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869" y="4330973"/>
            <a:ext cx="61245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058" y="6106263"/>
            <a:ext cx="3648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OTNEJMQuadraat-Italic"/>
              </a:rPr>
              <a:t>Th</a:t>
            </a:r>
            <a:r>
              <a:rPr lang="en-US" sz="1600" i="1" dirty="0">
                <a:solidFill>
                  <a:schemeClr val="bg1"/>
                </a:solidFill>
                <a:latin typeface="OTNEJMQuadraat-Italic"/>
              </a:rPr>
              <a:t> e 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new </a:t>
            </a:r>
            <a:r>
              <a:rPr lang="en-US" sz="1600" dirty="0" err="1">
                <a:solidFill>
                  <a:schemeClr val="bg1"/>
                </a:solidFill>
                <a:latin typeface="OTNEJMQuadraatCap"/>
              </a:rPr>
              <a:t>england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 journal </a:t>
            </a:r>
            <a:r>
              <a:rPr lang="en-US" sz="1600" i="1" dirty="0">
                <a:solidFill>
                  <a:schemeClr val="bg1"/>
                </a:solidFill>
                <a:latin typeface="OTNEJMQuadraat-Italic"/>
              </a:rPr>
              <a:t>o f </a:t>
            </a:r>
            <a:r>
              <a:rPr lang="en-US" sz="1600" dirty="0">
                <a:solidFill>
                  <a:schemeClr val="bg1"/>
                </a:solidFill>
                <a:latin typeface="OTNEJMQuadraatCap"/>
              </a:rPr>
              <a:t>medicine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627" y="6142854"/>
            <a:ext cx="1866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996471"/>
            <a:ext cx="12141200" cy="357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307" y="6300301"/>
            <a:ext cx="43338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Medical treatment of Parkinson disease | Neupsy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06" y="1728433"/>
            <a:ext cx="7322162" cy="347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79406" y="2359741"/>
            <a:ext cx="1663759" cy="491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79405" y="3783857"/>
            <a:ext cx="1663759" cy="491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4914" y="1545771"/>
            <a:ext cx="10279598" cy="392974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small studies, </a:t>
            </a:r>
            <a:r>
              <a:rPr lang="en-US" sz="2400" dirty="0" smtClean="0">
                <a:solidFill>
                  <a:srgbClr val="FFFF00"/>
                </a:solidFill>
              </a:rPr>
              <a:t>30–40%</a:t>
            </a:r>
            <a:r>
              <a:rPr lang="en-US" sz="2400" dirty="0" smtClean="0"/>
              <a:t> of patients responded and continued to have </a:t>
            </a:r>
            <a:r>
              <a:rPr lang="en-US" sz="2400" dirty="0" smtClean="0">
                <a:solidFill>
                  <a:srgbClr val="FFFF00"/>
                </a:solidFill>
              </a:rPr>
              <a:t>normal UFC</a:t>
            </a:r>
            <a:r>
              <a:rPr lang="en-US" sz="2400" dirty="0" smtClean="0"/>
              <a:t> levels </a:t>
            </a:r>
            <a:r>
              <a:rPr lang="en-US" sz="2400" dirty="0" smtClean="0">
                <a:solidFill>
                  <a:srgbClr val="FFFF00"/>
                </a:solidFill>
              </a:rPr>
              <a:t>after 2–3 years </a:t>
            </a:r>
            <a:r>
              <a:rPr lang="en-US" sz="2400" dirty="0" smtClean="0"/>
              <a:t>of </a:t>
            </a:r>
            <a:r>
              <a:rPr lang="en-US" sz="2400" dirty="0" err="1" smtClean="0"/>
              <a:t>cabergoline</a:t>
            </a:r>
            <a:r>
              <a:rPr lang="en-US" sz="2400" dirty="0" smtClean="0"/>
              <a:t>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cortisol lowering effect </a:t>
            </a:r>
            <a:r>
              <a:rPr lang="en-US" sz="2400" dirty="0" smtClean="0">
                <a:solidFill>
                  <a:srgbClr val="FFFF00"/>
                </a:solidFill>
              </a:rPr>
              <a:t>did not last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29%</a:t>
            </a:r>
            <a:r>
              <a:rPr lang="en-US" sz="2400" dirty="0" smtClean="0"/>
              <a:t> of initial responders.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Tumor volume </a:t>
            </a:r>
            <a:r>
              <a:rPr lang="en-US" sz="2400" dirty="0" smtClean="0"/>
              <a:t>decreased or remained stable in the small number of reported patients.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914" y="490716"/>
            <a:ext cx="10279598" cy="93367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Treatment of Cushing’s Syndrome: An </a:t>
            </a:r>
            <a:r>
              <a:rPr lang="en-US" sz="2400" dirty="0" smtClean="0"/>
              <a:t>Endocrine Society </a:t>
            </a:r>
            <a:r>
              <a:rPr lang="en-US" sz="2400" dirty="0"/>
              <a:t>Clinical Practice Guideline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5459" y="6150429"/>
            <a:ext cx="604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-Light"/>
              </a:rPr>
              <a:t>J </a:t>
            </a:r>
            <a:r>
              <a:rPr lang="en-US" dirty="0" err="1">
                <a:solidFill>
                  <a:schemeClr val="bg1"/>
                </a:solidFill>
                <a:latin typeface="Frutiger-Light"/>
              </a:rPr>
              <a:t>Clin</a:t>
            </a:r>
            <a:r>
              <a:rPr lang="en-US" dirty="0">
                <a:solidFill>
                  <a:schemeClr val="bg1"/>
                </a:solidFill>
                <a:latin typeface="Frutiger-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utiger-Light"/>
              </a:rPr>
              <a:t>Endocrinol</a:t>
            </a:r>
            <a:r>
              <a:rPr lang="en-US" dirty="0">
                <a:solidFill>
                  <a:schemeClr val="bg1"/>
                </a:solidFill>
                <a:latin typeface="Frutiger-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utiger-Light"/>
              </a:rPr>
              <a:t>Metab</a:t>
            </a:r>
            <a:r>
              <a:rPr lang="en-US" dirty="0">
                <a:solidFill>
                  <a:schemeClr val="bg1"/>
                </a:solidFill>
                <a:latin typeface="Frutiger-Light"/>
              </a:rPr>
              <a:t>, August 2015, 100(8):2807–2831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58269"/>
              </p:ext>
            </p:extLst>
          </p:nvPr>
        </p:nvGraphicFramePr>
        <p:xfrm>
          <a:off x="1320866" y="1288199"/>
          <a:ext cx="95437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179871"/>
            <a:ext cx="10717161" cy="500026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NFPAs </a:t>
            </a:r>
            <a:r>
              <a:rPr lang="en-US" dirty="0"/>
              <a:t>are </a:t>
            </a:r>
            <a:r>
              <a:rPr lang="en-US" dirty="0">
                <a:solidFill>
                  <a:srgbClr val="FFFF00"/>
                </a:solidFill>
              </a:rPr>
              <a:t>the second most common type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pituitary adenomas treated primarily </a:t>
            </a:r>
            <a:r>
              <a:rPr lang="en-US" dirty="0" smtClean="0"/>
              <a:t>by surgery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>
                <a:solidFill>
                  <a:srgbClr val="FFFF00"/>
                </a:solidFill>
              </a:rPr>
              <a:t>tumor resection </a:t>
            </a:r>
            <a:r>
              <a:rPr lang="en-US" dirty="0"/>
              <a:t>is achieved in </a:t>
            </a:r>
            <a:r>
              <a:rPr lang="en-US" dirty="0">
                <a:solidFill>
                  <a:srgbClr val="FFFF00"/>
                </a:solidFill>
              </a:rPr>
              <a:t>40% to 90% </a:t>
            </a:r>
            <a:r>
              <a:rPr lang="en-US" dirty="0"/>
              <a:t>of cases.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Strategies for management </a:t>
            </a:r>
            <a:r>
              <a:rPr lang="en-US" dirty="0"/>
              <a:t>of the residual or </a:t>
            </a:r>
            <a:r>
              <a:rPr lang="en-US" dirty="0">
                <a:solidFill>
                  <a:srgbClr val="FFFF00"/>
                </a:solidFill>
              </a:rPr>
              <a:t>recurrent tumor </a:t>
            </a:r>
            <a:r>
              <a:rPr lang="en-US" dirty="0"/>
              <a:t>include </a:t>
            </a:r>
            <a:r>
              <a:rPr lang="en-US" dirty="0">
                <a:solidFill>
                  <a:srgbClr val="FFFF00"/>
                </a:solidFill>
              </a:rPr>
              <a:t>observation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reoperation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radiation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currently </a:t>
            </a:r>
            <a:r>
              <a:rPr lang="en-US" dirty="0">
                <a:solidFill>
                  <a:srgbClr val="FFFF00"/>
                </a:solidFill>
              </a:rPr>
              <a:t>no consensus on pharmacologic therapy </a:t>
            </a:r>
            <a:r>
              <a:rPr lang="en-US" dirty="0"/>
              <a:t>for NFPA.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The lack </a:t>
            </a:r>
            <a:r>
              <a:rPr lang="en-US" dirty="0"/>
              <a:t>of biochemical markers makes evaluation of medical treatment of NFPA difficult.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6" y="5875337"/>
            <a:ext cx="43338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809251" cy="4351337"/>
          </a:xfrm>
        </p:spPr>
        <p:txBody>
          <a:bodyPr/>
          <a:lstStyle/>
          <a:p>
            <a:r>
              <a:rPr lang="en-US" dirty="0"/>
              <a:t>A study of 198 adenomas found high D2R </a:t>
            </a:r>
            <a:r>
              <a:rPr lang="en-US" dirty="0" smtClean="0"/>
              <a:t>messenger RNA </a:t>
            </a:r>
            <a:r>
              <a:rPr lang="en-US" dirty="0"/>
              <a:t>expression in 60% of samples, and much lower somatostatin receptor </a:t>
            </a:r>
            <a:r>
              <a:rPr lang="en-US" dirty="0" smtClean="0"/>
              <a:t>expression (&lt;</a:t>
            </a:r>
            <a:r>
              <a:rPr lang="en-US" dirty="0"/>
              <a:t>8</a:t>
            </a:r>
            <a:r>
              <a:rPr lang="en-US" dirty="0" smtClean="0"/>
              <a:t>%).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3" y="590858"/>
            <a:ext cx="10639425" cy="53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04114" y="6162756"/>
            <a:ext cx="609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 2 and Somatostatin 1-5 Receptors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Coexpression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Clinically Non-Functioning Pituitary Adenomas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504" y="6239699"/>
            <a:ext cx="249299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Physiol. Res. 64: 369-377, 2015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819083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Most </a:t>
            </a:r>
            <a:r>
              <a:rPr lang="en-US" dirty="0" err="1">
                <a:solidFill>
                  <a:srgbClr val="FFFF00"/>
                </a:solidFill>
              </a:rPr>
              <a:t>bromocriptine</a:t>
            </a:r>
            <a:r>
              <a:rPr lang="en-US" dirty="0"/>
              <a:t> studies </a:t>
            </a:r>
            <a:r>
              <a:rPr lang="en-US" dirty="0">
                <a:solidFill>
                  <a:srgbClr val="FFFF00"/>
                </a:solidFill>
              </a:rPr>
              <a:t>did not show reduction </a:t>
            </a:r>
            <a:r>
              <a:rPr lang="en-US" dirty="0"/>
              <a:t>in tumor </a:t>
            </a:r>
            <a:r>
              <a:rPr lang="en-US" dirty="0" smtClean="0"/>
              <a:t>size. Notably, </a:t>
            </a:r>
            <a:r>
              <a:rPr lang="en-US" dirty="0" err="1" smtClean="0"/>
              <a:t>bromocriptine</a:t>
            </a:r>
            <a:r>
              <a:rPr lang="en-US" dirty="0" smtClean="0"/>
              <a:t> was used as primary therapy before surgery.</a:t>
            </a:r>
          </a:p>
          <a:p>
            <a:endParaRPr lang="en-US" dirty="0" smtClean="0"/>
          </a:p>
          <a:p>
            <a:r>
              <a:rPr lang="en-US" dirty="0" err="1"/>
              <a:t>Cabergoline</a:t>
            </a:r>
            <a:r>
              <a:rPr lang="en-US" dirty="0"/>
              <a:t> studies included 13 to 79 patients, most having had prior surgery. </a:t>
            </a:r>
            <a:r>
              <a:rPr lang="en-US" dirty="0" smtClean="0">
                <a:solidFill>
                  <a:srgbClr val="FFFF00"/>
                </a:solidFill>
              </a:rPr>
              <a:t>Tumor shrinkage </a:t>
            </a:r>
            <a:r>
              <a:rPr lang="en-US" dirty="0"/>
              <a:t>by </a:t>
            </a:r>
            <a:r>
              <a:rPr lang="en-US" dirty="0">
                <a:solidFill>
                  <a:srgbClr val="FFFF00"/>
                </a:solidFill>
              </a:rPr>
              <a:t>greater than 25% </a:t>
            </a:r>
            <a:r>
              <a:rPr lang="en-US" dirty="0"/>
              <a:t>was encountered in </a:t>
            </a:r>
            <a:r>
              <a:rPr lang="en-US" dirty="0">
                <a:solidFill>
                  <a:srgbClr val="FFFF00"/>
                </a:solidFill>
              </a:rPr>
              <a:t>28% to 67% </a:t>
            </a:r>
            <a:r>
              <a:rPr lang="en-US" dirty="0"/>
              <a:t>of patients.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139" b="-18078"/>
          <a:stretch/>
        </p:blipFill>
        <p:spPr>
          <a:xfrm>
            <a:off x="652769" y="5922962"/>
            <a:ext cx="3690631" cy="30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5" y="202475"/>
            <a:ext cx="8888999" cy="340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2" y="5846762"/>
            <a:ext cx="3448050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5429" y="2405742"/>
            <a:ext cx="10635342" cy="316774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Design: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--</a:t>
            </a:r>
            <a:r>
              <a:rPr lang="en-US" dirty="0" smtClean="0"/>
              <a:t>We </a:t>
            </a:r>
            <a:r>
              <a:rPr lang="en-US" dirty="0"/>
              <a:t>conducted a </a:t>
            </a:r>
            <a:r>
              <a:rPr lang="en-US" dirty="0" smtClean="0">
                <a:solidFill>
                  <a:srgbClr val="FFFF00"/>
                </a:solidFill>
              </a:rPr>
              <a:t>randomized</a:t>
            </a:r>
            <a:r>
              <a:rPr lang="en-US" dirty="0" smtClean="0"/>
              <a:t>, parallel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open-label</a:t>
            </a:r>
            <a:r>
              <a:rPr lang="en-US" dirty="0"/>
              <a:t> clinical </a:t>
            </a:r>
            <a:r>
              <a:rPr lang="en-US" dirty="0" smtClean="0"/>
              <a:t>trial that </a:t>
            </a:r>
            <a:r>
              <a:rPr lang="en-US" dirty="0"/>
              <a:t>compared </a:t>
            </a:r>
            <a:r>
              <a:rPr lang="en-US" dirty="0" err="1" smtClean="0">
                <a:solidFill>
                  <a:srgbClr val="FFFF00"/>
                </a:solidFill>
              </a:rPr>
              <a:t>cabergoline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FF00"/>
                </a:solidFill>
              </a:rPr>
              <a:t>nonintervention</a:t>
            </a:r>
            <a:r>
              <a:rPr lang="en-US" dirty="0" smtClean="0"/>
              <a:t>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FFFF00"/>
                </a:solidFill>
              </a:rPr>
              <a:t>residual NFPA </a:t>
            </a:r>
            <a:r>
              <a:rPr lang="en-US" dirty="0" smtClean="0"/>
              <a:t>after  </a:t>
            </a:r>
            <a:r>
              <a:rPr lang="en-US" dirty="0" err="1" smtClean="0"/>
              <a:t>transsphenoidal</a:t>
            </a:r>
            <a:r>
              <a:rPr lang="en-US" dirty="0"/>
              <a:t> </a:t>
            </a:r>
            <a:r>
              <a:rPr lang="en-US" dirty="0" smtClean="0"/>
              <a:t>surgery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>
                <a:solidFill>
                  <a:srgbClr val="FFFF00"/>
                </a:solidFill>
              </a:rPr>
              <a:t>over 2 years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-- The </a:t>
            </a:r>
            <a:r>
              <a:rPr lang="en-US" dirty="0" smtClean="0">
                <a:solidFill>
                  <a:srgbClr val="FFFF00"/>
                </a:solidFill>
              </a:rPr>
              <a:t>outcome </a:t>
            </a:r>
            <a:r>
              <a:rPr lang="en-US" dirty="0"/>
              <a:t>was clinical efficacy (</a:t>
            </a:r>
            <a:r>
              <a:rPr lang="en-US" dirty="0" smtClean="0"/>
              <a:t>tumor reduction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-- Tumor </a:t>
            </a:r>
            <a:r>
              <a:rPr lang="en-US" dirty="0"/>
              <a:t>measurements and clinical evaluations were performed </a:t>
            </a:r>
            <a:r>
              <a:rPr lang="en-US" dirty="0" smtClean="0"/>
              <a:t>every 6 </a:t>
            </a:r>
            <a:r>
              <a:rPr lang="en-US" dirty="0"/>
              <a:t>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857250"/>
            <a:ext cx="627697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5" y="6242548"/>
            <a:ext cx="3448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027" y="1604887"/>
            <a:ext cx="10815828" cy="378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2" y="5846762"/>
            <a:ext cx="3448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" y="158627"/>
            <a:ext cx="11473323" cy="57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7" y="6317615"/>
            <a:ext cx="3448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226" r="18431" b="53695"/>
          <a:stretch/>
        </p:blipFill>
        <p:spPr>
          <a:xfrm>
            <a:off x="1348043" y="365760"/>
            <a:ext cx="9025607" cy="4402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286" y="5349152"/>
            <a:ext cx="10633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change in tumor volume at 6, 12, and 24 months in the medical-therapy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cabergoline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in control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nn-NO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*P=0.07</a:t>
            </a:r>
            <a:r>
              <a:rPr lang="nn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**P= 0.02, ***P= 0.01.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8" y="6317615"/>
            <a:ext cx="3448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52052"/>
            <a:ext cx="8595360" cy="51280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side effects </a:t>
            </a:r>
            <a:r>
              <a:rPr lang="en-US" dirty="0" smtClean="0"/>
              <a:t>include: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nausea and vomiting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postural hypotension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headache</a:t>
            </a:r>
            <a:r>
              <a:rPr lang="en-US" dirty="0"/>
              <a:t>, </a:t>
            </a:r>
            <a:r>
              <a:rPr lang="en-US" dirty="0" smtClean="0"/>
              <a:t>dizziness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mood changes including: </a:t>
            </a:r>
            <a:r>
              <a:rPr lang="en-US" dirty="0"/>
              <a:t>impulse control </a:t>
            </a:r>
            <a:r>
              <a:rPr lang="en-US" dirty="0" smtClean="0"/>
              <a:t>disorders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cerebrospinal fluid </a:t>
            </a:r>
            <a:r>
              <a:rPr lang="en-US" dirty="0"/>
              <a:t>leak and pituitary </a:t>
            </a:r>
            <a:r>
              <a:rPr lang="en-US" dirty="0" smtClean="0"/>
              <a:t>apoplexy(rarely)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They </a:t>
            </a:r>
            <a:r>
              <a:rPr lang="en-US" dirty="0"/>
              <a:t>typically resolved </a:t>
            </a:r>
            <a:r>
              <a:rPr lang="en-US" dirty="0" smtClean="0"/>
              <a:t>after medication </a:t>
            </a:r>
            <a:r>
              <a:rPr lang="en-US" dirty="0"/>
              <a:t>discontinuation.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6150927"/>
            <a:ext cx="3448050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" y="924175"/>
            <a:ext cx="11302624" cy="444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mmary Icon, Transparent Summary.PNG Images &amp; Vector - FreeIcon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17" y="116181"/>
            <a:ext cx="1477054" cy="147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28600"/>
            <a:ext cx="11595100" cy="650813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600" b="1" i="1" u="sng" dirty="0" smtClean="0"/>
              <a:t>In summary:</a:t>
            </a:r>
          </a:p>
          <a:p>
            <a:pPr lvl="1">
              <a:lnSpc>
                <a:spcPct val="160000"/>
              </a:lnSpc>
            </a:pPr>
            <a:r>
              <a:rPr lang="en-US" sz="2600" dirty="0" smtClean="0"/>
              <a:t>In </a:t>
            </a:r>
            <a:r>
              <a:rPr lang="en-US" sz="2600" dirty="0" err="1" smtClean="0">
                <a:solidFill>
                  <a:srgbClr val="FFFF00"/>
                </a:solidFill>
              </a:rPr>
              <a:t>prolactinomas</a:t>
            </a:r>
            <a:r>
              <a:rPr lang="en-US" sz="2600" dirty="0" smtClean="0"/>
              <a:t> </a:t>
            </a:r>
            <a:r>
              <a:rPr lang="en-US" sz="2600" dirty="0" err="1" smtClean="0"/>
              <a:t>cabergoline</a:t>
            </a:r>
            <a:r>
              <a:rPr lang="en-US" sz="2600" dirty="0" smtClean="0"/>
              <a:t> </a:t>
            </a:r>
            <a:r>
              <a:rPr lang="en-US" sz="2600" dirty="0"/>
              <a:t>seems superior to </a:t>
            </a:r>
            <a:r>
              <a:rPr lang="en-US" sz="2600" dirty="0" err="1"/>
              <a:t>bromocriptine</a:t>
            </a:r>
            <a:r>
              <a:rPr lang="en-US" sz="2600" dirty="0"/>
              <a:t> regarding </a:t>
            </a:r>
            <a:r>
              <a:rPr lang="en-US" sz="2600" dirty="0" smtClean="0"/>
              <a:t>clinical, biochemical</a:t>
            </a:r>
            <a:r>
              <a:rPr lang="en-US" sz="2600" dirty="0"/>
              <a:t>, and radiographic </a:t>
            </a:r>
            <a:r>
              <a:rPr lang="en-US" sz="2600" dirty="0" smtClean="0"/>
              <a:t>effects. 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sz="2600" dirty="0" smtClean="0"/>
          </a:p>
          <a:p>
            <a:pPr lvl="1">
              <a:lnSpc>
                <a:spcPct val="160000"/>
              </a:lnSpc>
            </a:pPr>
            <a:r>
              <a:rPr lang="en-US" sz="2600" dirty="0" smtClean="0"/>
              <a:t>In </a:t>
            </a:r>
            <a:r>
              <a:rPr lang="en-US" sz="2600" dirty="0" smtClean="0">
                <a:solidFill>
                  <a:srgbClr val="FFFF00"/>
                </a:solidFill>
              </a:rPr>
              <a:t>acromegaly</a:t>
            </a:r>
            <a:r>
              <a:rPr lang="en-US" sz="2600" dirty="0" smtClean="0"/>
              <a:t> </a:t>
            </a:r>
            <a:r>
              <a:rPr lang="en-US" sz="2600" dirty="0" err="1" smtClean="0"/>
              <a:t>cabergoline</a:t>
            </a:r>
            <a:r>
              <a:rPr lang="en-US" sz="2600" dirty="0" smtClean="0"/>
              <a:t>/</a:t>
            </a:r>
            <a:r>
              <a:rPr lang="en-US" sz="2600" dirty="0" err="1" smtClean="0"/>
              <a:t>pegvisomant</a:t>
            </a:r>
            <a:r>
              <a:rPr lang="en-US" sz="2600" dirty="0" smtClean="0"/>
              <a:t> </a:t>
            </a:r>
            <a:r>
              <a:rPr lang="en-US" sz="2600" dirty="0"/>
              <a:t>combination seems more effective </a:t>
            </a:r>
            <a:r>
              <a:rPr lang="en-US" sz="2600" dirty="0" smtClean="0"/>
              <a:t>than monotherapy </a:t>
            </a:r>
            <a:r>
              <a:rPr lang="en-US" sz="2600" dirty="0"/>
              <a:t>and allows smaller drug doses</a:t>
            </a:r>
            <a:r>
              <a:rPr lang="en-US" sz="26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n-US" sz="2600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In </a:t>
            </a:r>
            <a:r>
              <a:rPr lang="en-US" sz="2600" dirty="0" err="1" smtClean="0">
                <a:solidFill>
                  <a:srgbClr val="FFFF00"/>
                </a:solidFill>
              </a:rPr>
              <a:t>cushing</a:t>
            </a:r>
            <a:r>
              <a:rPr lang="en-US" sz="2600" dirty="0" smtClean="0">
                <a:solidFill>
                  <a:srgbClr val="FFFF00"/>
                </a:solidFill>
              </a:rPr>
              <a:t> disease </a:t>
            </a:r>
            <a:r>
              <a:rPr lang="en-US" sz="2600" dirty="0" err="1" smtClean="0"/>
              <a:t>cabergoline</a:t>
            </a:r>
            <a:r>
              <a:rPr lang="en-US" sz="2600" dirty="0" smtClean="0"/>
              <a:t> </a:t>
            </a:r>
            <a:r>
              <a:rPr lang="en-US" sz="2600" dirty="0"/>
              <a:t>was associated with improved biochemical parameters </a:t>
            </a:r>
            <a:r>
              <a:rPr lang="en-US" sz="2600" dirty="0" smtClean="0"/>
              <a:t>in </a:t>
            </a:r>
            <a:r>
              <a:rPr lang="en-US" sz="2600" dirty="0"/>
              <a:t>up to 40% of patients as monotherapy and up to 80% in combination with </a:t>
            </a:r>
            <a:r>
              <a:rPr lang="en-US" sz="2600" dirty="0" smtClean="0"/>
              <a:t>ketoconazole and </a:t>
            </a:r>
            <a:r>
              <a:rPr lang="en-US" sz="2600" dirty="0" err="1"/>
              <a:t>pasireotide</a:t>
            </a:r>
            <a:r>
              <a:rPr lang="en-US" sz="2600" dirty="0"/>
              <a:t>. </a:t>
            </a:r>
            <a:endParaRPr lang="en-US" sz="2600" dirty="0" smtClean="0"/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In </a:t>
            </a:r>
            <a:r>
              <a:rPr lang="en-US" sz="2600" dirty="0" smtClean="0">
                <a:solidFill>
                  <a:srgbClr val="FFFF00"/>
                </a:solidFill>
              </a:rPr>
              <a:t>NFPA</a:t>
            </a:r>
            <a:r>
              <a:rPr lang="en-US" sz="2600" dirty="0" smtClean="0"/>
              <a:t>, </a:t>
            </a:r>
            <a:r>
              <a:rPr lang="en-US" sz="2600" dirty="0"/>
              <a:t>t</a:t>
            </a:r>
            <a:r>
              <a:rPr lang="en-US" sz="2600" dirty="0" smtClean="0"/>
              <a:t>here </a:t>
            </a:r>
            <a:r>
              <a:rPr lang="en-US" sz="2600" dirty="0"/>
              <a:t>is no sufficient evidence to support </a:t>
            </a:r>
            <a:r>
              <a:rPr lang="en-US" sz="2600" dirty="0" err="1"/>
              <a:t>bromocriptine</a:t>
            </a:r>
            <a:r>
              <a:rPr lang="en-US" sz="2600" dirty="0"/>
              <a:t> </a:t>
            </a:r>
            <a:r>
              <a:rPr lang="en-US" sz="2600" dirty="0" smtClean="0"/>
              <a:t>treatment. 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88900" y="2260600"/>
            <a:ext cx="11506200" cy="15367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studies with larger sample size and longer follow up is needed for decision making.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508" y="2405241"/>
            <a:ext cx="1173163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4089400"/>
            <a:ext cx="539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28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081548"/>
            <a:ext cx="10482564" cy="5098589"/>
          </a:xfrm>
        </p:spPr>
        <p:txBody>
          <a:bodyPr/>
          <a:lstStyle/>
          <a:p>
            <a:pPr algn="ctr"/>
            <a:r>
              <a:rPr lang="en-US" dirty="0"/>
              <a:t>In patients with </a:t>
            </a:r>
            <a:r>
              <a:rPr lang="en-US" dirty="0">
                <a:solidFill>
                  <a:srgbClr val="FFFF00"/>
                </a:solidFill>
              </a:rPr>
              <a:t>Parkinson disease</a:t>
            </a:r>
            <a:r>
              <a:rPr lang="en-US" dirty="0"/>
              <a:t>, high-dose </a:t>
            </a:r>
            <a:r>
              <a:rPr lang="en-US" dirty="0" err="1"/>
              <a:t>cabergoline</a:t>
            </a:r>
            <a:r>
              <a:rPr lang="en-US" dirty="0"/>
              <a:t> was associated with an increased risk of </a:t>
            </a:r>
            <a:r>
              <a:rPr lang="en-US" dirty="0" err="1">
                <a:solidFill>
                  <a:srgbClr val="FFFF00"/>
                </a:solidFill>
              </a:rPr>
              <a:t>valvulopathy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581" t="1" r="1" b="652"/>
          <a:stretch/>
        </p:blipFill>
        <p:spPr>
          <a:xfrm>
            <a:off x="3057832" y="3243109"/>
            <a:ext cx="5624052" cy="291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36490" y="5623038"/>
            <a:ext cx="1327355" cy="5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65760"/>
            <a:ext cx="9201776" cy="348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7572" y="5900057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Lato-Italic"/>
              </a:rPr>
              <a:t>Clinical Endocrinology. </a:t>
            </a:r>
            <a:r>
              <a:rPr lang="en-US" sz="1600" dirty="0">
                <a:solidFill>
                  <a:schemeClr val="bg1"/>
                </a:solidFill>
                <a:latin typeface="Lato-Regular"/>
              </a:rPr>
              <a:t>2019;90:662–669.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6815</TotalTime>
  <Words>2356</Words>
  <Application>Microsoft Office PowerPoint</Application>
  <PresentationFormat>Widescreen</PresentationFormat>
  <Paragraphs>288</Paragraphs>
  <Slides>72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Arial</vt:lpstr>
      <vt:lpstr>Calibri</vt:lpstr>
      <vt:lpstr>Century Schoolbook</vt:lpstr>
      <vt:lpstr>Frutiger-Light</vt:lpstr>
      <vt:lpstr>Lato-Italic</vt:lpstr>
      <vt:lpstr>Lato-Regular</vt:lpstr>
      <vt:lpstr>OTNEJMQuadraatCap</vt:lpstr>
      <vt:lpstr>OTNEJMQuadraat-Italic</vt:lpstr>
      <vt:lpstr>Sabon-Roman</vt:lpstr>
      <vt:lpstr>Tahoma</vt:lpstr>
      <vt:lpstr>Times New Roman</vt:lpstr>
      <vt:lpstr>Wingdings</vt:lpstr>
      <vt:lpstr>Wingdings 2</vt:lpstr>
      <vt:lpstr>View</vt:lpstr>
      <vt:lpstr>The Role of Dopamine Agonists in Pituitary Adenomas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Dopamine Agonist Withdrawal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Dopamine agonist monotherapy for acromegaly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Dopamine agonist combination therapy with SRL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leyla1361@yahoo.com</dc:creator>
  <cp:lastModifiedBy>leyla1361@yahoo.com</cp:lastModifiedBy>
  <cp:revision>154</cp:revision>
  <dcterms:created xsi:type="dcterms:W3CDTF">2020-09-28T07:46:05Z</dcterms:created>
  <dcterms:modified xsi:type="dcterms:W3CDTF">2020-10-04T17:47:13Z</dcterms:modified>
</cp:coreProperties>
</file>