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1"/>
  </p:notesMasterIdLst>
  <p:handoutMasterIdLst>
    <p:handoutMasterId r:id="rId72"/>
  </p:handoutMasterIdLst>
  <p:sldIdLst>
    <p:sldId id="377" r:id="rId2"/>
    <p:sldId id="378" r:id="rId3"/>
    <p:sldId id="379" r:id="rId4"/>
    <p:sldId id="380" r:id="rId5"/>
    <p:sldId id="381" r:id="rId6"/>
    <p:sldId id="382" r:id="rId7"/>
    <p:sldId id="383" r:id="rId8"/>
    <p:sldId id="384" r:id="rId9"/>
    <p:sldId id="395" r:id="rId10"/>
    <p:sldId id="415" r:id="rId11"/>
    <p:sldId id="427" r:id="rId12"/>
    <p:sldId id="396" r:id="rId13"/>
    <p:sldId id="397" r:id="rId14"/>
    <p:sldId id="421" r:id="rId15"/>
    <p:sldId id="398" r:id="rId16"/>
    <p:sldId id="405" r:id="rId17"/>
    <p:sldId id="400" r:id="rId18"/>
    <p:sldId id="402" r:id="rId19"/>
    <p:sldId id="404" r:id="rId20"/>
    <p:sldId id="340" r:id="rId21"/>
    <p:sldId id="341" r:id="rId22"/>
    <p:sldId id="342" r:id="rId23"/>
    <p:sldId id="343" r:id="rId24"/>
    <p:sldId id="409" r:id="rId25"/>
    <p:sldId id="410" r:id="rId26"/>
    <p:sldId id="407" r:id="rId27"/>
    <p:sldId id="408" r:id="rId28"/>
    <p:sldId id="335" r:id="rId29"/>
    <p:sldId id="336" r:id="rId30"/>
    <p:sldId id="337" r:id="rId31"/>
    <p:sldId id="338" r:id="rId32"/>
    <p:sldId id="339" r:id="rId33"/>
    <p:sldId id="344" r:id="rId34"/>
    <p:sldId id="345" r:id="rId35"/>
    <p:sldId id="365" r:id="rId36"/>
    <p:sldId id="366" r:id="rId37"/>
    <p:sldId id="367" r:id="rId38"/>
    <p:sldId id="309" r:id="rId39"/>
    <p:sldId id="347" r:id="rId40"/>
    <p:sldId id="348" r:id="rId41"/>
    <p:sldId id="363" r:id="rId42"/>
    <p:sldId id="364" r:id="rId43"/>
    <p:sldId id="349" r:id="rId44"/>
    <p:sldId id="350" r:id="rId45"/>
    <p:sldId id="351" r:id="rId46"/>
    <p:sldId id="352" r:id="rId47"/>
    <p:sldId id="353" r:id="rId48"/>
    <p:sldId id="354" r:id="rId49"/>
    <p:sldId id="355" r:id="rId50"/>
    <p:sldId id="356" r:id="rId51"/>
    <p:sldId id="357" r:id="rId52"/>
    <p:sldId id="358" r:id="rId53"/>
    <p:sldId id="419" r:id="rId54"/>
    <p:sldId id="417" r:id="rId55"/>
    <p:sldId id="423" r:id="rId56"/>
    <p:sldId id="374" r:id="rId57"/>
    <p:sldId id="375" r:id="rId58"/>
    <p:sldId id="376" r:id="rId59"/>
    <p:sldId id="386" r:id="rId60"/>
    <p:sldId id="387" r:id="rId61"/>
    <p:sldId id="388" r:id="rId62"/>
    <p:sldId id="389" r:id="rId63"/>
    <p:sldId id="390" r:id="rId64"/>
    <p:sldId id="391" r:id="rId65"/>
    <p:sldId id="392" r:id="rId66"/>
    <p:sldId id="412" r:id="rId67"/>
    <p:sldId id="413" r:id="rId68"/>
    <p:sldId id="385" r:id="rId69"/>
    <p:sldId id="426" r:id="rId70"/>
  </p:sldIdLst>
  <p:sldSz cx="9144000" cy="6858000" type="screen4x3"/>
  <p:notesSz cx="6908800" cy="94361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99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1702" autoAdjust="0"/>
  </p:normalViewPr>
  <p:slideViewPr>
    <p:cSldViewPr>
      <p:cViewPr varScale="1">
        <p:scale>
          <a:sx n="85" d="100"/>
          <a:sy n="85" d="100"/>
        </p:scale>
        <p:origin x="-1122" y="-78"/>
      </p:cViewPr>
      <p:guideLst>
        <p:guide orient="horz" pos="4176"/>
        <p:guide pos="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088" y="-78"/>
      </p:cViewPr>
      <p:guideLst>
        <p:guide orient="horz" pos="2972"/>
        <p:guide pos="217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94025" cy="47148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l" defTabSz="933450">
              <a:defRPr sz="1200"/>
            </a:lvl1pPr>
          </a:lstStyle>
          <a:p>
            <a:endParaRPr lang="en-US"/>
          </a:p>
        </p:txBody>
      </p:sp>
      <p:sp>
        <p:nvSpPr>
          <p:cNvPr id="19459" name="Rectangle 3"/>
          <p:cNvSpPr>
            <a:spLocks noGrp="1" noChangeArrowheads="1"/>
          </p:cNvSpPr>
          <p:nvPr>
            <p:ph type="dt" sz="quarter" idx="1"/>
          </p:nvPr>
        </p:nvSpPr>
        <p:spPr bwMode="auto">
          <a:xfrm>
            <a:off x="3914775" y="0"/>
            <a:ext cx="2994025" cy="47148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a:defRPr sz="1200"/>
            </a:lvl1pPr>
          </a:lstStyle>
          <a:p>
            <a:endParaRPr lang="en-US"/>
          </a:p>
        </p:txBody>
      </p:sp>
      <p:sp>
        <p:nvSpPr>
          <p:cNvPr id="19460" name="Rectangle 4"/>
          <p:cNvSpPr>
            <a:spLocks noGrp="1" noChangeArrowheads="1"/>
          </p:cNvSpPr>
          <p:nvPr>
            <p:ph type="ftr" sz="quarter" idx="2"/>
          </p:nvPr>
        </p:nvSpPr>
        <p:spPr bwMode="auto">
          <a:xfrm>
            <a:off x="0" y="8964613"/>
            <a:ext cx="2994025" cy="47148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l" defTabSz="933450">
              <a:defRPr sz="1200"/>
            </a:lvl1pPr>
          </a:lstStyle>
          <a:p>
            <a:endParaRPr lang="en-US"/>
          </a:p>
        </p:txBody>
      </p:sp>
      <p:sp>
        <p:nvSpPr>
          <p:cNvPr id="19461" name="Rectangle 5"/>
          <p:cNvSpPr>
            <a:spLocks noGrp="1" noChangeArrowheads="1"/>
          </p:cNvSpPr>
          <p:nvPr>
            <p:ph type="sldNum" sz="quarter" idx="3"/>
          </p:nvPr>
        </p:nvSpPr>
        <p:spPr bwMode="auto">
          <a:xfrm>
            <a:off x="3914775" y="8964613"/>
            <a:ext cx="2994025" cy="47148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vl1pPr>
          </a:lstStyle>
          <a:p>
            <a:fld id="{CE19A1CD-536A-4ECB-BF4E-741564BD5FD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095375" y="708025"/>
            <a:ext cx="4718050" cy="3538538"/>
          </a:xfrm>
          <a:prstGeom prst="rect">
            <a:avLst/>
          </a:prstGeom>
          <a:noFill/>
          <a:ln w="9525">
            <a:solidFill>
              <a:srgbClr val="000000"/>
            </a:solidFill>
            <a:miter lim="800000"/>
            <a:headEnd/>
            <a:tailEnd/>
          </a:ln>
          <a:effectLst/>
        </p:spPr>
      </p:sp>
      <p:sp>
        <p:nvSpPr>
          <p:cNvPr id="5125" name="Rectangle 5"/>
          <p:cNvSpPr>
            <a:spLocks noGrp="1" noChangeAspect="1" noChangeArrowheads="1"/>
          </p:cNvSpPr>
          <p:nvPr>
            <p:ph type="body" sz="quarter" idx="3"/>
          </p:nvPr>
        </p:nvSpPr>
        <p:spPr bwMode="gray">
          <a:xfrm>
            <a:off x="920750" y="4481513"/>
            <a:ext cx="5067300" cy="4246562"/>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7" name="Rectangle 7"/>
          <p:cNvSpPr>
            <a:spLocks noGrp="1" noChangeArrowheads="1"/>
          </p:cNvSpPr>
          <p:nvPr>
            <p:ph type="sldNum" sz="quarter" idx="5"/>
          </p:nvPr>
        </p:nvSpPr>
        <p:spPr bwMode="auto">
          <a:xfrm>
            <a:off x="3914775" y="8964613"/>
            <a:ext cx="2994025" cy="47148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vl1pPr>
          </a:lstStyle>
          <a:p>
            <a:fld id="{5D442440-F0FF-4FF9-8EFC-01E6625E0F8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158750" indent="-157163" algn="l" rtl="0" fontAlgn="base">
      <a:spcBef>
        <a:spcPct val="30000"/>
      </a:spcBef>
      <a:spcAft>
        <a:spcPct val="0"/>
      </a:spcAft>
      <a:buAutoNum type="arabicPeriod"/>
      <a:defRPr sz="1200" kern="1200">
        <a:solidFill>
          <a:schemeClr val="tx1"/>
        </a:solidFill>
        <a:latin typeface="Times New Roman" charset="0"/>
        <a:ea typeface="+mn-ea"/>
        <a:cs typeface="+mn-cs"/>
      </a:defRPr>
    </a:lvl2pPr>
    <a:lvl3pPr marL="298450" indent="-138113" algn="l" rtl="0" fontAlgn="base">
      <a:spcBef>
        <a:spcPct val="30000"/>
      </a:spcBef>
      <a:spcAft>
        <a:spcPct val="0"/>
      </a:spcAft>
      <a:buChar char="•"/>
      <a:defRPr sz="1200" kern="1200">
        <a:solidFill>
          <a:schemeClr val="tx1"/>
        </a:solidFill>
        <a:latin typeface="Times New Roman" charset="0"/>
        <a:ea typeface="+mn-ea"/>
        <a:cs typeface="+mn-cs"/>
      </a:defRPr>
    </a:lvl3pPr>
    <a:lvl4pPr marL="627063" indent="-214313" algn="l" rtl="0" fontAlgn="base">
      <a:spcBef>
        <a:spcPct val="30000"/>
      </a:spcBef>
      <a:spcAft>
        <a:spcPct val="0"/>
      </a:spcAft>
      <a:buChar char="—"/>
      <a:defRPr sz="1200" kern="1200">
        <a:solidFill>
          <a:schemeClr val="tx1"/>
        </a:solidFill>
        <a:latin typeface="Times New Roman" charset="0"/>
        <a:ea typeface="+mn-ea"/>
        <a:cs typeface="+mn-cs"/>
      </a:defRPr>
    </a:lvl4pPr>
    <a:lvl5pPr marL="857250" indent="-115888" algn="l" rtl="0" fontAlgn="base">
      <a:spcBef>
        <a:spcPct val="30000"/>
      </a:spcBef>
      <a:spcAft>
        <a:spcPct val="0"/>
      </a:spcAft>
      <a:buChar char="•"/>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4EDB7CE-CD8B-49E6-988A-57FA4542420F}" type="slidenum">
              <a:rPr lang="en-US"/>
              <a:pPr/>
              <a:t>12</a:t>
            </a:fld>
            <a:endParaRPr lang="en-US"/>
          </a:p>
        </p:txBody>
      </p:sp>
      <p:sp>
        <p:nvSpPr>
          <p:cNvPr id="15362" name="Rectangle 2"/>
          <p:cNvSpPr>
            <a:spLocks noGrp="1" noRot="1" noChangeAspect="1" noChangeArrowheads="1" noTextEdit="1"/>
          </p:cNvSpPr>
          <p:nvPr>
            <p:ph type="sldImg"/>
          </p:nvPr>
        </p:nvSpPr>
        <p:spPr>
          <a:xfrm>
            <a:off x="1173163" y="711200"/>
            <a:ext cx="4635500" cy="3478213"/>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B058A36-F99F-4128-A35D-52CC96D2F94D}" type="slidenum">
              <a:rPr lang="en-US" smtClean="0"/>
              <a:pPr/>
              <a:t>41</a:t>
            </a:fld>
            <a:endParaRPr lang="en-US" smtClean="0"/>
          </a:p>
        </p:txBody>
      </p:sp>
      <p:sp>
        <p:nvSpPr>
          <p:cNvPr id="73731" name="Rectangle 2"/>
          <p:cNvSpPr>
            <a:spLocks noGrp="1" noRot="1" noChangeAspect="1" noChangeArrowheads="1" noTextEdit="1"/>
          </p:cNvSpPr>
          <p:nvPr>
            <p:ph type="sldImg"/>
          </p:nvPr>
        </p:nvSpPr>
        <p:spPr>
          <a:xfrm>
            <a:off x="1095375" y="706438"/>
            <a:ext cx="4718050" cy="3540125"/>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D38781E-F5BA-4EDC-B750-4654967CD202}" type="slidenum">
              <a:rPr lang="en-US" smtClean="0"/>
              <a:pPr/>
              <a:t>42</a:t>
            </a:fld>
            <a:endParaRPr lang="en-US" smtClean="0"/>
          </a:p>
        </p:txBody>
      </p:sp>
      <p:sp>
        <p:nvSpPr>
          <p:cNvPr id="76803" name="Rectangle 2"/>
          <p:cNvSpPr>
            <a:spLocks noGrp="1" noRot="1" noChangeAspect="1" noChangeArrowheads="1" noTextEdit="1"/>
          </p:cNvSpPr>
          <p:nvPr>
            <p:ph type="sldImg"/>
          </p:nvPr>
        </p:nvSpPr>
        <p:spPr>
          <a:xfrm>
            <a:off x="1096963" y="706438"/>
            <a:ext cx="4718050" cy="3538537"/>
          </a:xfrm>
          <a:ln/>
        </p:spPr>
      </p:sp>
      <p:sp>
        <p:nvSpPr>
          <p:cNvPr id="76804" name="Rectangle 3"/>
          <p:cNvSpPr>
            <a:spLocks noGrp="1" noChangeArrowheads="1"/>
          </p:cNvSpPr>
          <p:nvPr>
            <p:ph type="body" idx="1"/>
          </p:nvPr>
        </p:nvSpPr>
        <p:spPr>
          <a:xfrm>
            <a:off x="324725" y="4482230"/>
            <a:ext cx="6307338" cy="4248059"/>
          </a:xfrm>
          <a:noFill/>
          <a:ln/>
        </p:spPr>
        <p:txBody>
          <a:bodyPr lIns="91740" tIns="45870" rIns="91740" bIns="45870"/>
          <a:lstStyle/>
          <a:p>
            <a:pPr marL="117192" indent="-117192"/>
            <a:r>
              <a:rPr lang="en-GB" sz="900" dirty="0" smtClean="0"/>
              <a:t>Similar trends were observed when the overall number of symptomatic </a:t>
            </a:r>
            <a:r>
              <a:rPr lang="en-GB" sz="900" dirty="0" err="1" smtClean="0"/>
              <a:t>hypoglycemic</a:t>
            </a:r>
            <a:r>
              <a:rPr lang="en-GB" sz="900" dirty="0" smtClean="0"/>
              <a:t> episodes occurring over time were analyzed.</a:t>
            </a:r>
          </a:p>
          <a:p>
            <a:pPr marL="117192" indent="-117192"/>
            <a:endParaRPr lang="en-GB" sz="900" dirty="0" smtClean="0"/>
          </a:p>
          <a:p>
            <a:pPr marL="117192" indent="-117192"/>
            <a:r>
              <a:rPr lang="en-GB" sz="900" dirty="0" smtClean="0"/>
              <a:t>Between midnight and 8 am, and breakfast time, there were fewer episodes of symptomatic </a:t>
            </a:r>
            <a:r>
              <a:rPr lang="en-GB" sz="900" dirty="0" err="1" smtClean="0"/>
              <a:t>hypoglycemia</a:t>
            </a:r>
            <a:r>
              <a:rPr lang="en-GB" sz="900" dirty="0" smtClean="0"/>
              <a:t> in the insulin </a:t>
            </a:r>
            <a:r>
              <a:rPr lang="en-GB" sz="900" dirty="0" err="1" smtClean="0"/>
              <a:t>glargine</a:t>
            </a:r>
            <a:r>
              <a:rPr lang="en-GB" sz="900" dirty="0" smtClean="0"/>
              <a:t> group compared with the NPH insulin group</a:t>
            </a:r>
          </a:p>
          <a:p>
            <a:pPr marL="117192" indent="-117192"/>
            <a:endParaRPr lang="en-GB" sz="900" dirty="0" smtClean="0"/>
          </a:p>
          <a:p>
            <a:pPr marL="117192" indent="-117192"/>
            <a:r>
              <a:rPr lang="en-GB" sz="900" dirty="0" smtClean="0"/>
              <a:t>At other times of day, the number of episodes of symptomatic </a:t>
            </a:r>
            <a:r>
              <a:rPr lang="en-GB" sz="900" dirty="0" err="1" smtClean="0"/>
              <a:t>hypoglycemia</a:t>
            </a:r>
            <a:r>
              <a:rPr lang="en-GB" sz="900" dirty="0" smtClean="0"/>
              <a:t> were similar in both treatment groups</a:t>
            </a:r>
          </a:p>
          <a:p>
            <a:pPr marL="117192" indent="-117192"/>
            <a:endParaRPr lang="en-GB" sz="900" dirty="0" smtClean="0"/>
          </a:p>
          <a:p>
            <a:pPr marL="117192" indent="-117192"/>
            <a:r>
              <a:rPr lang="en-US" sz="1000" b="1" dirty="0" smtClean="0"/>
              <a:t>ROSENSTOCK Abstract</a:t>
            </a:r>
          </a:p>
          <a:p>
            <a:pPr marL="117192" indent="-117192"/>
            <a:r>
              <a:rPr lang="en-US" sz="1000" b="1" dirty="0" smtClean="0"/>
              <a:t>OBJECTIVE:</a:t>
            </a:r>
            <a:r>
              <a:rPr lang="en-US" sz="1000" dirty="0" smtClean="0"/>
              <a:t> To determine the safety and efficacy of the long-acting analog insulin </a:t>
            </a:r>
            <a:r>
              <a:rPr lang="en-US" sz="1000" dirty="0" err="1" smtClean="0"/>
              <a:t>glargine</a:t>
            </a:r>
            <a:r>
              <a:rPr lang="en-US" sz="1000" dirty="0" smtClean="0"/>
              <a:t> compared with NPH insulin in patients with type 2 diabetes who were previously treated with insulin alone.</a:t>
            </a:r>
            <a:r>
              <a:rPr lang="en-US" sz="1000" b="1" dirty="0" smtClean="0"/>
              <a:t> RESEARCH DESIGN AND METHODS:</a:t>
            </a:r>
            <a:r>
              <a:rPr lang="en-US" sz="1000" dirty="0" smtClean="0"/>
              <a:t> A total of 518 subjects with type 2 diabetes who were receiving NPH insulin with or without regular insulin for postprandial control were randomized to receive insulin </a:t>
            </a:r>
            <a:r>
              <a:rPr lang="en-US" sz="1000" dirty="0" err="1" smtClean="0"/>
              <a:t>glargine</a:t>
            </a:r>
            <a:r>
              <a:rPr lang="en-US" sz="1000" dirty="0" smtClean="0"/>
              <a:t> (HOE 901) once daily (n = 259) or NPH insulin once or twice daily in = 259) for 28 weeks in an open-label, multicenter trial. Doses were adjusted to obtain target fasting glucose &lt;6.7 </a:t>
            </a:r>
            <a:r>
              <a:rPr lang="en-US" sz="1000" dirty="0" err="1" smtClean="0"/>
              <a:t>mmol</a:t>
            </a:r>
            <a:r>
              <a:rPr lang="en-US" sz="1000" dirty="0" smtClean="0"/>
              <a:t>/l. At study end point, the median total daily insulin dose in both treatment groups was 0.75 IU/kg.</a:t>
            </a:r>
            <a:r>
              <a:rPr lang="en-US" sz="1000" b="1" dirty="0" smtClean="0"/>
              <a:t> RESULTS:</a:t>
            </a:r>
            <a:r>
              <a:rPr lang="en-US" sz="1000" dirty="0" smtClean="0"/>
              <a:t> The treatment groups showed similar improvements in A1C from baseline to end point on intent-to-treat analysis. The mean change (means +/- SD) in A1C from baseline to end point was similar in the insulin </a:t>
            </a:r>
            <a:r>
              <a:rPr lang="en-US" sz="1000" dirty="0" err="1" smtClean="0"/>
              <a:t>glargine</a:t>
            </a:r>
            <a:r>
              <a:rPr lang="en-US" sz="1000" dirty="0" smtClean="0"/>
              <a:t> group (-0.41 +/- 0.1%) and the NPH group (-0.59 +/- 0.1%) after patients began with an average baseline A1C of approximately 8.5%. The treatments were associated with similar reductions in fasting glucose levels. Overall, mild symptomatic hypoglycemia was similar in insulin </a:t>
            </a:r>
            <a:r>
              <a:rPr lang="en-US" sz="1000" dirty="0" err="1" smtClean="0"/>
              <a:t>glargine</a:t>
            </a:r>
            <a:r>
              <a:rPr lang="en-US" sz="1000" dirty="0" smtClean="0"/>
              <a:t> subjects (61.4%) and NPH insulin subjects (66.%) </a:t>
            </a:r>
            <a:r>
              <a:rPr lang="en-US" sz="1000" b="1" u="sng" dirty="0" smtClean="0"/>
              <a:t>However, nocturnal hypoglycemia in the insulin </a:t>
            </a:r>
            <a:r>
              <a:rPr lang="en-US" sz="1000" b="1" u="sng" dirty="0" err="1" smtClean="0"/>
              <a:t>glargine</a:t>
            </a:r>
            <a:r>
              <a:rPr lang="en-US" sz="1000" b="1" u="sng" dirty="0" smtClean="0"/>
              <a:t> group was reduced by 25% during the treatment period after the dose-titration phase(26.5 vs. 35.5%, P = 0.0136).</a:t>
            </a:r>
            <a:r>
              <a:rPr lang="en-US" sz="1000" dirty="0" smtClean="0"/>
              <a:t> Subjects in the insulin </a:t>
            </a:r>
            <a:r>
              <a:rPr lang="en-US" sz="1000" dirty="0" err="1" smtClean="0"/>
              <a:t>glargine</a:t>
            </a:r>
            <a:r>
              <a:rPr lang="en-US" sz="1000" dirty="0" smtClean="0"/>
              <a:t> group experienced less weight gain than those in the NPH group (0.4 vs. 1.4 kg, P &lt; 0.0007).</a:t>
            </a:r>
            <a:r>
              <a:rPr lang="en-US" sz="1000" b="1" dirty="0" smtClean="0"/>
              <a:t> CONCLUSIONS:</a:t>
            </a:r>
            <a:r>
              <a:rPr lang="en-US" sz="1000" dirty="0" smtClean="0"/>
              <a:t> In patients with type 2 diabetes, once-daily bedtime insulin </a:t>
            </a:r>
            <a:r>
              <a:rPr lang="en-US" sz="1000" dirty="0" err="1" smtClean="0"/>
              <a:t>glargine</a:t>
            </a:r>
            <a:r>
              <a:rPr lang="en-US" sz="1000" dirty="0" smtClean="0"/>
              <a:t> is as effective as once- or twice-daily NPH in improving and maintaining </a:t>
            </a:r>
            <a:r>
              <a:rPr lang="en-US" sz="1000" dirty="0" err="1" smtClean="0"/>
              <a:t>glycemic</a:t>
            </a:r>
            <a:r>
              <a:rPr lang="en-US" sz="1000" dirty="0" smtClean="0"/>
              <a:t> control. In addition, insulin </a:t>
            </a:r>
            <a:r>
              <a:rPr lang="en-US" sz="1000" dirty="0" err="1" smtClean="0"/>
              <a:t>glargine</a:t>
            </a:r>
            <a:r>
              <a:rPr lang="en-US" sz="1000" dirty="0" smtClean="0"/>
              <a:t> demonstrates a lower risk of nocturnal hypoglycemia and less weight gain compared with NPH insulin.</a:t>
            </a:r>
            <a:br>
              <a:rPr lang="en-US" sz="1000" dirty="0" smtClean="0"/>
            </a:br>
            <a:endParaRPr lang="en-GB" sz="1000" dirty="0" smtClean="0"/>
          </a:p>
          <a:p>
            <a:pPr marL="117192" indent="-117192"/>
            <a:endParaRPr lang="en-GB"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AC720CF-DB02-4FA6-8D07-E640D72FEC32}" type="slidenum">
              <a:rPr lang="en-US"/>
              <a:pPr/>
              <a:t>51</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spect="1" noChangeArrowheads="1"/>
          </p:cNvSpPr>
          <p:nvPr>
            <p:ph type="body" idx="1"/>
          </p:nvPr>
        </p:nvSpPr>
        <p:spPr/>
        <p:txBody>
          <a:bodyPr/>
          <a:lstStyle/>
          <a:p>
            <a:pPr>
              <a:buFontTx/>
              <a:buChar char="•"/>
            </a:pPr>
            <a:r>
              <a:rPr lang="en-US"/>
              <a:t>The safety and efficacy of twice-daily NovoMix 30 (prebreakfast and presupper) were compared to bedtime glargine in patients with type 2 diabetes, inadequately controlled on oral antidiabetic (OAD) agents. </a:t>
            </a:r>
          </a:p>
          <a:p>
            <a:pPr>
              <a:buFontTx/>
              <a:buChar char="•"/>
            </a:pPr>
            <a:r>
              <a:rPr lang="en-US"/>
              <a:t>This randomized, 28-week, open-label, parallel-group study enrolled 233 insulin-naive patients with A1C values 8.0%, on 1000 mg/day metformin, alone or in combination with other OADs. </a:t>
            </a:r>
          </a:p>
          <a:p>
            <a:pPr>
              <a:buFontTx/>
              <a:buChar char="•"/>
            </a:pPr>
            <a:r>
              <a:rPr lang="en-US"/>
              <a:t>At baseline, patient characteristics, prior OAD treatment, demographics, and A1C values were similar between treatment groups.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3D7AEC-AB0B-483C-98FC-4385A3270403}" type="slidenum">
              <a:rPr lang="en-US"/>
              <a:pPr/>
              <a:t>52</a:t>
            </a:fld>
            <a:endParaRPr lang="en-US"/>
          </a:p>
        </p:txBody>
      </p:sp>
      <p:sp>
        <p:nvSpPr>
          <p:cNvPr id="103426" name="Rectangle 2"/>
          <p:cNvSpPr>
            <a:spLocks noGrp="1" noRot="1" noChangeAspect="1" noChangeArrowheads="1" noTextEdit="1"/>
          </p:cNvSpPr>
          <p:nvPr>
            <p:ph type="sldImg"/>
          </p:nvPr>
        </p:nvSpPr>
        <p:spPr bwMode="auto">
          <a:xfrm>
            <a:off x="1096963" y="709613"/>
            <a:ext cx="4718050" cy="3538537"/>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998538" y="4498975"/>
            <a:ext cx="4989512" cy="4246563"/>
          </a:xfrm>
          <a:prstGeom prst="rect">
            <a:avLst/>
          </a:prstGeom>
          <a:solidFill>
            <a:srgbClr val="FFFFFF"/>
          </a:solidFill>
          <a:ln>
            <a:solidFill>
              <a:srgbClr val="000000"/>
            </a:solidFill>
            <a:miter lim="800000"/>
            <a:headEnd/>
            <a:tailEnd/>
          </a:ln>
        </p:spPr>
        <p:txBody>
          <a:bodyPr lIns="91436" tIns="45718" rIns="91436" bIns="45718"/>
          <a:lstStyle/>
          <a:p>
            <a:pPr marL="223838" indent="-223838"/>
            <a:r>
              <a:rPr lang="en-US"/>
              <a:t>At 24 weeks, superior  reduction was achieved with insulin glargine plus OADs compared with twice-daily pre-mixed insulin.</a:t>
            </a:r>
          </a:p>
          <a:p>
            <a:pPr marL="223838" indent="-223838"/>
            <a:endParaRPr lang="en-US"/>
          </a:p>
        </p:txBody>
      </p:sp>
      <p:sp>
        <p:nvSpPr>
          <p:cNvPr id="103428" name="Text Box 4"/>
          <p:cNvSpPr txBox="1">
            <a:spLocks noChangeArrowheads="1"/>
          </p:cNvSpPr>
          <p:nvPr/>
        </p:nvSpPr>
        <p:spPr bwMode="auto">
          <a:xfrm>
            <a:off x="1116013" y="8299450"/>
            <a:ext cx="4699000" cy="473075"/>
          </a:xfrm>
          <a:prstGeom prst="rect">
            <a:avLst/>
          </a:prstGeom>
          <a:noFill/>
          <a:ln w="12700">
            <a:noFill/>
            <a:miter lim="800000"/>
            <a:headEnd/>
            <a:tailEnd/>
          </a:ln>
          <a:effectLst/>
        </p:spPr>
        <p:txBody>
          <a:bodyPr lIns="93947" tIns="46972" rIns="93947" bIns="46972">
            <a:spAutoFit/>
          </a:bodyPr>
          <a:lstStyle/>
          <a:p>
            <a:pPr algn="l" defTabSz="939800" eaLnBrk="1" hangingPunct="1"/>
            <a:r>
              <a:rPr lang="en-US" sz="800">
                <a:latin typeface="Arial" charset="0"/>
                <a:cs typeface="Times New Roman" charset="0"/>
              </a:rPr>
              <a:t>Janka H, Plewe G, Kliebe-Frisch C, et al. Starting insulin for type 2 diabetes with insulin glargine added to oral agents vs twice-daily premixed insulin alone. Presented at: American Diabetes Association 64th Scientific Sessions; June 4-8, 2004; Orlando, Fla. </a:t>
            </a:r>
          </a:p>
        </p:txBody>
      </p:sp>
      <p:sp>
        <p:nvSpPr>
          <p:cNvPr id="103429" name="Line 5"/>
          <p:cNvSpPr>
            <a:spLocks noChangeShapeType="1"/>
          </p:cNvSpPr>
          <p:nvPr/>
        </p:nvSpPr>
        <p:spPr bwMode="auto">
          <a:xfrm>
            <a:off x="1093788" y="8299450"/>
            <a:ext cx="4706937" cy="0"/>
          </a:xfrm>
          <a:prstGeom prst="line">
            <a:avLst/>
          </a:prstGeom>
          <a:noFill/>
          <a:ln w="9525">
            <a:solidFill>
              <a:schemeClr val="tx1"/>
            </a:solidFill>
            <a:round/>
            <a:headEnd/>
            <a:tailEnd/>
          </a:ln>
          <a:effec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92B4CD5-4DA8-491E-9C0C-A83B8C34923D}" type="slidenum">
              <a:rPr lang="en-US"/>
              <a:pPr/>
              <a:t>62</a:t>
            </a:fld>
            <a:endParaRPr lang="en-US"/>
          </a:p>
        </p:txBody>
      </p:sp>
      <p:sp>
        <p:nvSpPr>
          <p:cNvPr id="72706" name="Rectangle 2"/>
          <p:cNvSpPr>
            <a:spLocks noGrp="1" noRot="1" noChangeAspect="1" noChangeArrowheads="1" noTextEdit="1"/>
          </p:cNvSpPr>
          <p:nvPr>
            <p:ph type="sldImg"/>
          </p:nvPr>
        </p:nvSpPr>
        <p:spPr bwMode="auto">
          <a:xfrm>
            <a:off x="1100138" y="709613"/>
            <a:ext cx="4713287" cy="3535362"/>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20750" y="4483100"/>
            <a:ext cx="5067300" cy="4243388"/>
          </a:xfrm>
          <a:prstGeom prst="rect">
            <a:avLst/>
          </a:prstGeom>
          <a:solidFill>
            <a:srgbClr val="FFFFFF"/>
          </a:solidFill>
          <a:ln>
            <a:solidFill>
              <a:srgbClr val="000000"/>
            </a:solidFill>
            <a:miter lim="800000"/>
            <a:headEnd/>
            <a:tailEnd/>
          </a:ln>
        </p:spPr>
        <p:txBody>
          <a:bodyPr lIns="93393" tIns="46695" rIns="93393" bIns="46695"/>
          <a:lstStyle/>
          <a:p>
            <a:r>
              <a:rPr lang="en-US"/>
              <a:t>The antibodies which cause beta cell death are distinct from those that destroy beta cells in type 1 diabetes.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2013609-3B35-4287-AECE-388C8551DA22}" type="slidenum">
              <a:rPr lang="en-US"/>
              <a:pPr/>
              <a:t>63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spect="1" noChangeArrowheads="1"/>
          </p:cNvSpPr>
          <p:nvPr>
            <p:ph type="body" idx="1"/>
          </p:nvPr>
        </p:nvSpPr>
        <p:spPr>
          <a:xfrm>
            <a:off x="920750" y="4483100"/>
            <a:ext cx="5067300" cy="4244975"/>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5D35D96-3D47-417F-8395-51F18B7BAA1D}" type="slidenum">
              <a:rPr lang="en-US"/>
              <a:pPr/>
              <a:t>65</a:t>
            </a:fld>
            <a:endParaRPr lang="en-US"/>
          </a:p>
        </p:txBody>
      </p:sp>
      <p:sp>
        <p:nvSpPr>
          <p:cNvPr id="75778" name="Rectangle 2"/>
          <p:cNvSpPr>
            <a:spLocks noGrp="1" noRot="1" noChangeAspect="1" noChangeArrowheads="1" noTextEdit="1"/>
          </p:cNvSpPr>
          <p:nvPr>
            <p:ph type="sldImg"/>
          </p:nvPr>
        </p:nvSpPr>
        <p:spPr bwMode="auto">
          <a:xfrm>
            <a:off x="1104900" y="712788"/>
            <a:ext cx="4703763" cy="3527425"/>
          </a:xfrm>
          <a:prstGeom prst="rect">
            <a:avLst/>
          </a:prstGeom>
          <a:noFill/>
          <a:ln w="12700" cap="flat">
            <a:solidFill>
              <a:schemeClr val="tx1"/>
            </a:solidFill>
            <a:miter lim="800000"/>
            <a:headEnd/>
            <a:tailEnd/>
          </a:ln>
        </p:spPr>
      </p:sp>
      <p:sp>
        <p:nvSpPr>
          <p:cNvPr id="75779" name="Rectangle 3"/>
          <p:cNvSpPr>
            <a:spLocks noGrp="1" noChangeArrowheads="1"/>
          </p:cNvSpPr>
          <p:nvPr>
            <p:ph type="body" idx="1"/>
          </p:nvPr>
        </p:nvSpPr>
        <p:spPr bwMode="auto">
          <a:xfrm>
            <a:off x="682625" y="4821238"/>
            <a:ext cx="5518150" cy="4040187"/>
          </a:xfrm>
          <a:prstGeom prst="rect">
            <a:avLst/>
          </a:prstGeom>
          <a:noFill/>
          <a:ln>
            <a:miter lim="800000"/>
            <a:headEnd/>
            <a:tailEnd/>
          </a:ln>
        </p:spPr>
        <p:txBody>
          <a:bodyPr lIns="96066" tIns="48846" rIns="96066" bIns="48846"/>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5149BDF-5B78-42A3-84C2-CA9ACC887C88}" type="slidenum">
              <a:rPr lang="en-US"/>
              <a:pPr/>
              <a:t>13</a:t>
            </a:fld>
            <a:endParaRPr lang="en-US"/>
          </a:p>
        </p:txBody>
      </p:sp>
      <p:sp>
        <p:nvSpPr>
          <p:cNvPr id="17410" name="Rectangle 2"/>
          <p:cNvSpPr>
            <a:spLocks noGrp="1" noRot="1" noChangeAspect="1" noChangeArrowheads="1" noTextEdit="1"/>
          </p:cNvSpPr>
          <p:nvPr>
            <p:ph type="sldImg"/>
          </p:nvPr>
        </p:nvSpPr>
        <p:spPr>
          <a:xfrm>
            <a:off x="1084263" y="698500"/>
            <a:ext cx="4679950" cy="3509963"/>
          </a:xfrm>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AC652-E6EF-4929-8AF5-5D1CA9ABB4F3}" type="slidenum">
              <a:rPr lang="en-US"/>
              <a:pPr/>
              <a:t>15</a:t>
            </a:fld>
            <a:endParaRPr lang="en-US"/>
          </a:p>
        </p:txBody>
      </p:sp>
      <p:sp>
        <p:nvSpPr>
          <p:cNvPr id="178178" name="Rectangle 2"/>
          <p:cNvSpPr>
            <a:spLocks noGrp="1" noRot="1" noChangeAspect="1" noChangeArrowheads="1" noTextEdit="1"/>
          </p:cNvSpPr>
          <p:nvPr>
            <p:ph type="sldImg"/>
          </p:nvPr>
        </p:nvSpPr>
        <p:spPr>
          <a:xfrm>
            <a:off x="1093788" y="708025"/>
            <a:ext cx="4718050" cy="3540125"/>
          </a:xfrm>
          <a:ln/>
        </p:spPr>
      </p:sp>
      <p:sp>
        <p:nvSpPr>
          <p:cNvPr id="178179" name="Rectangle 3"/>
          <p:cNvSpPr>
            <a:spLocks noGrp="1" noChangeArrowheads="1"/>
          </p:cNvSpPr>
          <p:nvPr>
            <p:ph type="body" idx="1"/>
          </p:nvPr>
        </p:nvSpPr>
        <p:spPr>
          <a:xfrm>
            <a:off x="922774" y="4483786"/>
            <a:ext cx="5063255" cy="4244606"/>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F46C4B4-C3AD-431C-9A3F-48DF489D70E7}" type="slidenum">
              <a:rPr lang="en-US"/>
              <a:pPr/>
              <a:t>17</a:t>
            </a:fld>
            <a:endParaRPr lang="en-US"/>
          </a:p>
        </p:txBody>
      </p:sp>
      <p:sp>
        <p:nvSpPr>
          <p:cNvPr id="198658" name="Rectangle 2"/>
          <p:cNvSpPr>
            <a:spLocks noGrp="1" noRot="1" noChangeAspect="1" noChangeArrowheads="1" noTextEdit="1"/>
          </p:cNvSpPr>
          <p:nvPr>
            <p:ph type="sldImg"/>
          </p:nvPr>
        </p:nvSpPr>
        <p:spPr>
          <a:xfrm>
            <a:off x="1163638" y="549275"/>
            <a:ext cx="4584700" cy="3440113"/>
          </a:xfrm>
          <a:ln/>
        </p:spPr>
      </p:sp>
      <p:sp>
        <p:nvSpPr>
          <p:cNvPr id="198659" name="Rectangle 3"/>
          <p:cNvSpPr>
            <a:spLocks noGrp="1" noChangeArrowheads="1"/>
          </p:cNvSpPr>
          <p:nvPr>
            <p:ph type="body" idx="1"/>
          </p:nvPr>
        </p:nvSpPr>
        <p:spPr>
          <a:xfrm>
            <a:off x="307058" y="4873681"/>
            <a:ext cx="6294684" cy="3618809"/>
          </a:xfrm>
        </p:spPr>
        <p:txBody>
          <a:bodyPr/>
          <a:lstStyle/>
          <a:p>
            <a:r>
              <a:rPr lang="en-US" dirty="0"/>
              <a:t>The UK Prospective Diabetes Study (UKPDS) compared the effects of conventional glucose-lowering therapy with diet and intensive treatment with </a:t>
            </a:r>
            <a:r>
              <a:rPr lang="en-US" dirty="0" err="1"/>
              <a:t>monotherapy</a:t>
            </a:r>
            <a:r>
              <a:rPr lang="en-US" dirty="0"/>
              <a:t> on the risk of complications in 3867 patients with newly diagnosed T2DM. The median duration of follow-up was 10 years. </a:t>
            </a:r>
          </a:p>
          <a:p>
            <a:r>
              <a:rPr lang="en-US" dirty="0"/>
              <a:t>Patients randomized to intensive therapy were treated with either insulin or </a:t>
            </a:r>
            <a:r>
              <a:rPr lang="en-US" dirty="0" err="1"/>
              <a:t>sulfonylureas</a:t>
            </a:r>
            <a:r>
              <a:rPr lang="en-US" dirty="0"/>
              <a:t>. Conventional therapy consisted of dietary counseling. </a:t>
            </a:r>
          </a:p>
          <a:p>
            <a:r>
              <a:rPr lang="en-US" dirty="0"/>
              <a:t>Glucose control decreased progressively with both intensive and conventional therapy over the course of the study. </a:t>
            </a:r>
            <a:endParaRPr lang="en-GB" dirty="0"/>
          </a:p>
        </p:txBody>
      </p:sp>
      <p:sp>
        <p:nvSpPr>
          <p:cNvPr id="198660" name="Text Box 4"/>
          <p:cNvSpPr txBox="1">
            <a:spLocks noChangeArrowheads="1"/>
          </p:cNvSpPr>
          <p:nvPr/>
        </p:nvSpPr>
        <p:spPr bwMode="auto">
          <a:xfrm>
            <a:off x="307058" y="4439555"/>
            <a:ext cx="6294684" cy="278496"/>
          </a:xfrm>
          <a:prstGeom prst="rect">
            <a:avLst/>
          </a:prstGeom>
          <a:noFill/>
          <a:ln w="25400" algn="ctr">
            <a:noFill/>
            <a:miter lim="800000"/>
            <a:headEnd/>
            <a:tailEnd/>
          </a:ln>
          <a:effectLst/>
        </p:spPr>
        <p:txBody>
          <a:bodyPr lIns="0" tIns="46986" rIns="0" bIns="46986" anchor="b">
            <a:spAutoFit/>
          </a:bodyPr>
          <a:lstStyle/>
          <a:p>
            <a:pPr defTabSz="943697">
              <a:spcBef>
                <a:spcPct val="50000"/>
              </a:spcBef>
            </a:pPr>
            <a:r>
              <a:rPr lang="en-US" sz="1200" b="1" dirty="0"/>
              <a:t>UKPDS 33: </a:t>
            </a:r>
            <a:r>
              <a:rPr lang="en-US" sz="1200" b="1" dirty="0" err="1"/>
              <a:t>Glycemic</a:t>
            </a:r>
            <a:r>
              <a:rPr lang="en-US" sz="1200" b="1" dirty="0"/>
              <a:t> control declines over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A50F45-81B5-4DEF-A984-4EBF442956B0}" type="slidenum">
              <a:rPr lang="en-US"/>
              <a:pPr/>
              <a:t>18</a:t>
            </a:fld>
            <a:endParaRPr lang="en-US"/>
          </a:p>
        </p:txBody>
      </p:sp>
      <p:sp>
        <p:nvSpPr>
          <p:cNvPr id="202754" name="Rectangle 2"/>
          <p:cNvSpPr>
            <a:spLocks noGrp="1" noRot="1" noChangeAspect="1" noChangeArrowheads="1" noTextEdit="1"/>
          </p:cNvSpPr>
          <p:nvPr>
            <p:ph type="sldImg"/>
          </p:nvPr>
        </p:nvSpPr>
        <p:spPr>
          <a:xfrm>
            <a:off x="1165225" y="549275"/>
            <a:ext cx="4584700" cy="3440113"/>
          </a:xfrm>
          <a:ln/>
        </p:spPr>
      </p:sp>
      <p:sp>
        <p:nvSpPr>
          <p:cNvPr id="202755" name="Rectangle 3"/>
          <p:cNvSpPr>
            <a:spLocks noGrp="1" noChangeArrowheads="1"/>
          </p:cNvSpPr>
          <p:nvPr>
            <p:ph type="body" idx="1"/>
          </p:nvPr>
        </p:nvSpPr>
        <p:spPr>
          <a:xfrm>
            <a:off x="307058" y="4873681"/>
            <a:ext cx="6294684" cy="3618809"/>
          </a:xfrm>
        </p:spPr>
        <p:txBody>
          <a:bodyPr/>
          <a:lstStyle/>
          <a:p>
            <a:r>
              <a:rPr lang="en-US" dirty="0"/>
              <a:t>By 6 years, ~53% of the patients allocated to intensive therapy with sulfonylurea required insulin therapy to achieve and maintain FPG &lt;108 mg/</a:t>
            </a:r>
            <a:r>
              <a:rPr lang="en-US" dirty="0" err="1"/>
              <a:t>dL</a:t>
            </a:r>
            <a:r>
              <a:rPr lang="en-US" dirty="0"/>
              <a:t>, which was the aim of intensive glucose control.</a:t>
            </a:r>
          </a:p>
          <a:p>
            <a:r>
              <a:rPr lang="en-US" dirty="0"/>
              <a:t>Evidence that the majority of patients with newly diagnosed T2DM required additional treatment to maintain glucose control by 6 years demonstrates the progressive nature </a:t>
            </a:r>
            <a:br>
              <a:rPr lang="en-US" dirty="0"/>
            </a:br>
            <a:r>
              <a:rPr lang="en-US" dirty="0"/>
              <a:t>of hyperglycemia in T2DM. </a:t>
            </a:r>
          </a:p>
        </p:txBody>
      </p:sp>
      <p:sp>
        <p:nvSpPr>
          <p:cNvPr id="202756" name="Text Box 4"/>
          <p:cNvSpPr txBox="1">
            <a:spLocks noChangeArrowheads="1"/>
          </p:cNvSpPr>
          <p:nvPr/>
        </p:nvSpPr>
        <p:spPr bwMode="auto">
          <a:xfrm>
            <a:off x="307058" y="4439555"/>
            <a:ext cx="6294684" cy="278496"/>
          </a:xfrm>
          <a:prstGeom prst="rect">
            <a:avLst/>
          </a:prstGeom>
          <a:noFill/>
          <a:ln w="25400" algn="ctr">
            <a:noFill/>
            <a:miter lim="800000"/>
            <a:headEnd/>
            <a:tailEnd/>
          </a:ln>
          <a:effectLst/>
        </p:spPr>
        <p:txBody>
          <a:bodyPr lIns="0" tIns="46986" rIns="0" bIns="46986" anchor="b">
            <a:spAutoFit/>
          </a:bodyPr>
          <a:lstStyle/>
          <a:p>
            <a:pPr defTabSz="943697">
              <a:spcBef>
                <a:spcPct val="50000"/>
              </a:spcBef>
            </a:pPr>
            <a:r>
              <a:rPr lang="en-US" sz="1200" b="1" dirty="0"/>
              <a:t>Need for insulin increases over time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1286D13-B8E6-4CB4-89B0-64D33A58007F}" type="slidenum">
              <a:rPr lang="en-US" smtClean="0"/>
              <a:pPr/>
              <a:t>35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B0C990C-1304-411A-8FDA-C30D420BCEEE}" type="slidenum">
              <a:rPr lang="en-US" smtClean="0"/>
              <a:pPr/>
              <a:t>36</a:t>
            </a:fld>
            <a:endParaRPr lang="en-US" smtClean="0"/>
          </a:p>
        </p:txBody>
      </p:sp>
      <p:sp>
        <p:nvSpPr>
          <p:cNvPr id="95235" name="Rectangle 2"/>
          <p:cNvSpPr>
            <a:spLocks noGrp="1" noRot="1" noChangeAspect="1" noChangeArrowheads="1" noTextEdit="1"/>
          </p:cNvSpPr>
          <p:nvPr>
            <p:ph type="sldImg"/>
          </p:nvPr>
        </p:nvSpPr>
        <p:spPr>
          <a:xfrm>
            <a:off x="1100138" y="703263"/>
            <a:ext cx="4689475" cy="3517900"/>
          </a:xfrm>
          <a:ln/>
        </p:spPr>
      </p:sp>
      <p:sp>
        <p:nvSpPr>
          <p:cNvPr id="95236" name="Rectangle 3"/>
          <p:cNvSpPr>
            <a:spLocks noGrp="1" noChangeArrowheads="1"/>
          </p:cNvSpPr>
          <p:nvPr>
            <p:ph type="body" idx="1"/>
          </p:nvPr>
        </p:nvSpPr>
        <p:spPr>
          <a:xfrm>
            <a:off x="897393" y="4455845"/>
            <a:ext cx="5088421" cy="4304128"/>
          </a:xfrm>
          <a:noFill/>
          <a:ln/>
        </p:spPr>
        <p:txBody>
          <a:bodyPr/>
          <a:lstStyle/>
          <a:p>
            <a:pPr eaLnBrk="1" hangingPunct="1"/>
            <a:r>
              <a:rPr lang="en-US" b="1" smtClean="0"/>
              <a:t>Segment 15: Case 2 Continued (Speaker 2)</a:t>
            </a:r>
          </a:p>
          <a:p>
            <a:pPr eaLnBrk="1" hangingPunct="1"/>
            <a:r>
              <a:rPr lang="en-US" b="1" smtClean="0"/>
              <a:t>Segment time allocation:  6 minutes,  Estimated run time: 8:06 – 8:12 PM</a:t>
            </a:r>
          </a:p>
          <a:p>
            <a:pPr eaLnBrk="1" hangingPunct="1"/>
            <a:endParaRPr lang="en-US" smtClean="0"/>
          </a:p>
          <a:p>
            <a:pPr eaLnBrk="1" hangingPunct="1"/>
            <a:r>
              <a:rPr lang="en-US" b="1" smtClean="0"/>
              <a:t>Comment: </a:t>
            </a:r>
            <a:r>
              <a:rPr lang="en-US" smtClean="0"/>
              <a:t>Basal/bolus (Physiologic) insulin initiation dosing information, step two.  Describes the methods of calculating the ratio’s by the “450 rule” and the sensitivity or correction factor by the “1500 rule.”  Note that this is the way we approach this at Joslin, but it is not the only way that is used. Some educators and endos use other "rules", like the 1700 rule or the 500 rule.  Our Joslin policy is to use 1500 and 450, mostly because there isn't a lot of science behind any of this, and also, that in most cases, the ratios and Sensitivity Factors need to be adjusted anyway.  Please present this version, but then if you wish to present others, you may do so briefly.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52A8E7C-13E2-4E01-B67C-B323CBD63F21}" type="slidenum">
              <a:rPr lang="en-US" smtClean="0"/>
              <a:pPr/>
              <a:t>37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42440-F0FF-4FF9-8EFC-01E6625E0F80}"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6/23/2011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6/23/2011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6/23/2011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6/23/2011</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6/23/2011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6/23/2011</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are.diabetesjournals.org/search?author1=Dario+Giugliano&amp;sortspec=date&amp;submit=Subm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aringfordiabetes.com/optimizing-insulin-case-studies/launchcase/case-3-bet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hyperlink" Target="http://www.caringfordiabetes.com/optimizing-insulin-case-studies/launchcase/case-3-bet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aringfordiabetes.com/optimizing-insulin-case-studies/CaseQuestions/case-3-bett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LLAH"/>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According to the National Health Interview Survey, </a:t>
            </a:r>
            <a:r>
              <a:rPr lang="en-US" dirty="0" smtClean="0">
                <a:solidFill>
                  <a:srgbClr val="FF0000"/>
                </a:solidFill>
              </a:rPr>
              <a:t>28% </a:t>
            </a:r>
            <a:r>
              <a:rPr lang="en-US" dirty="0" smtClean="0"/>
              <a:t>of patients with type 2 diabetes are using insulin, alone </a:t>
            </a:r>
            <a:r>
              <a:rPr lang="en-US" dirty="0" smtClean="0">
                <a:solidFill>
                  <a:srgbClr val="FF0000"/>
                </a:solidFill>
              </a:rPr>
              <a:t>(16%) </a:t>
            </a:r>
            <a:r>
              <a:rPr lang="en-US" dirty="0" smtClean="0"/>
              <a:t>or combined with oral </a:t>
            </a:r>
            <a:r>
              <a:rPr lang="en-US" dirty="0" err="1" smtClean="0"/>
              <a:t>antidiabetic</a:t>
            </a:r>
            <a:r>
              <a:rPr lang="en-US" dirty="0" smtClean="0"/>
              <a:t> </a:t>
            </a:r>
            <a:r>
              <a:rPr lang="en-US" dirty="0" smtClean="0">
                <a:solidFill>
                  <a:srgbClr val="FF0000"/>
                </a:solidFill>
              </a:rPr>
              <a:t>drugs(12%) </a:t>
            </a:r>
            <a:r>
              <a:rPr lang="en-US" dirty="0" smtClean="0"/>
              <a:t>.</a:t>
            </a:r>
          </a:p>
          <a:p>
            <a:r>
              <a:rPr lang="en-US" dirty="0" smtClean="0"/>
              <a:t>Even with the basal-bolus regimen (</a:t>
            </a:r>
            <a:r>
              <a:rPr lang="en-US" dirty="0" smtClean="0">
                <a:solidFill>
                  <a:srgbClr val="FF0000"/>
                </a:solidFill>
              </a:rPr>
              <a:t>best regimen ?)</a:t>
            </a:r>
            <a:r>
              <a:rPr lang="en-US" dirty="0" smtClean="0"/>
              <a:t> the proportion of patients with a HbA</a:t>
            </a:r>
            <a:r>
              <a:rPr lang="en-US" baseline="-25000" dirty="0" smtClean="0"/>
              <a:t>1c</a:t>
            </a:r>
            <a:r>
              <a:rPr lang="en-US" dirty="0" smtClean="0"/>
              <a:t> goal of &lt;7% was ONLY  </a:t>
            </a:r>
            <a:r>
              <a:rPr lang="en-US" dirty="0" smtClean="0">
                <a:solidFill>
                  <a:srgbClr val="FF0000"/>
                </a:solidFill>
              </a:rPr>
              <a:t>63.5%??? </a:t>
            </a:r>
          </a:p>
          <a:p>
            <a:pPr>
              <a:buNone/>
            </a:pPr>
            <a:r>
              <a:rPr lang="en-US" dirty="0" smtClean="0">
                <a:solidFill>
                  <a:srgbClr val="FF0000"/>
                </a:solidFill>
              </a:rPr>
              <a:t>    “</a:t>
            </a:r>
            <a:r>
              <a:rPr lang="en-US" sz="2400" dirty="0" smtClean="0">
                <a:solidFill>
                  <a:srgbClr val="FF0000"/>
                </a:solidFill>
              </a:rPr>
              <a:t>duration of disease, unsuccessful titration of insulin dose, and fear of hypoglycemia</a:t>
            </a:r>
            <a:r>
              <a:rPr lang="en-US" sz="2400" dirty="0" smtClean="0"/>
              <a:t>”</a:t>
            </a:r>
            <a:endParaRPr lang="en-US" sz="2400" dirty="0" smtClean="0">
              <a:solidFill>
                <a:srgbClr val="FF0000"/>
              </a:solidFill>
            </a:endParaRPr>
          </a:p>
          <a:p>
            <a:endParaRPr lang="en-US" dirty="0" smtClean="0">
              <a:solidFill>
                <a:srgbClr val="FF0000"/>
              </a:solidFill>
            </a:endParaRPr>
          </a:p>
          <a:p>
            <a:r>
              <a:rPr lang="en-US" sz="2600" b="1" dirty="0" err="1" smtClean="0">
                <a:hlinkClick r:id="rId2"/>
              </a:rPr>
              <a:t>Giugliano</a:t>
            </a:r>
            <a:r>
              <a:rPr lang="en-US" sz="2600" b="1" dirty="0" smtClean="0"/>
              <a:t> et al   Diabetes Care. 2011 Feb;34(2):510-7</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HbA1c target &lt; 7% can be achieved in a proportion of patients ranging from 35% to 51%,depending on the particular insulin regimen.</a:t>
            </a:r>
          </a:p>
          <a:p>
            <a:r>
              <a:rPr lang="en-US" dirty="0" smtClean="0"/>
              <a:t> At least one half of patients with type 2 diabetes receiving insulin analogs do not reach the HbA1c target.</a:t>
            </a:r>
          </a:p>
          <a:p>
            <a:pPr>
              <a:buNone/>
            </a:pPr>
            <a:endParaRPr lang="en-US" dirty="0" smtClean="0"/>
          </a:p>
          <a:p>
            <a:pPr>
              <a:buNone/>
            </a:pPr>
            <a:r>
              <a:rPr lang="en-US" sz="1400" dirty="0" smtClean="0"/>
              <a:t>           </a:t>
            </a:r>
            <a:r>
              <a:rPr lang="en-US" sz="1400" dirty="0" smtClean="0"/>
              <a:t>METABOLIC </a:t>
            </a:r>
            <a:r>
              <a:rPr lang="en-US" sz="1400" dirty="0" smtClean="0"/>
              <a:t>SYNDROME AND RELATED DISORDERS Volume 9, Number 3, 2011</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84225" y="493713"/>
            <a:ext cx="8359775" cy="649287"/>
          </a:xfrm>
          <a:prstGeom prst="rect">
            <a:avLst/>
          </a:prstGeom>
          <a:noFill/>
          <a:ln w="9525">
            <a:noFill/>
            <a:miter lim="800000"/>
            <a:headEnd/>
            <a:tailEnd/>
          </a:ln>
          <a:effectLst/>
        </p:spPr>
        <p:txBody>
          <a:bodyPr lIns="92064" tIns="46033" rIns="92064" bIns="46033" anchor="ctr"/>
          <a:lstStyle/>
          <a:p>
            <a:pPr algn="ctr" eaLnBrk="0" hangingPunct="0"/>
            <a:r>
              <a:rPr lang="en-US" sz="2800" b="1" i="1">
                <a:solidFill>
                  <a:srgbClr val="FF6600"/>
                </a:solidFill>
                <a:effectLst>
                  <a:outerShdw blurRad="38100" dist="38100" dir="2700000" algn="tl">
                    <a:srgbClr val="FFFFFF"/>
                  </a:outerShdw>
                </a:effectLst>
              </a:rPr>
              <a:t> </a:t>
            </a:r>
          </a:p>
          <a:p>
            <a:pPr eaLnBrk="0" hangingPunct="0">
              <a:lnSpc>
                <a:spcPct val="95000"/>
              </a:lnSpc>
              <a:spcBef>
                <a:spcPct val="25000"/>
              </a:spcBef>
              <a:buClr>
                <a:srgbClr val="FF9900"/>
              </a:buClr>
              <a:buFont typeface="Monotype Sorts" pitchFamily="112" charset="2"/>
              <a:buNone/>
            </a:pPr>
            <a:r>
              <a:rPr lang="en-US" sz="2800">
                <a:solidFill>
                  <a:srgbClr val="FEE380"/>
                </a:solidFill>
              </a:rPr>
              <a:t>    </a:t>
            </a:r>
          </a:p>
        </p:txBody>
      </p:sp>
      <p:sp>
        <p:nvSpPr>
          <p:cNvPr id="14339" name="Rectangle 3"/>
          <p:cNvSpPr>
            <a:spLocks noGrp="1" noChangeArrowheads="1"/>
          </p:cNvSpPr>
          <p:nvPr>
            <p:ph type="title"/>
          </p:nvPr>
        </p:nvSpPr>
        <p:spPr>
          <a:xfrm>
            <a:off x="914400" y="355600"/>
            <a:ext cx="7500938" cy="863600"/>
          </a:xfrm>
        </p:spPr>
        <p:txBody>
          <a:bodyPr>
            <a:noAutofit/>
          </a:bodyPr>
          <a:lstStyle/>
          <a:p>
            <a:r>
              <a:rPr lang="en-US" sz="2900" b="1" dirty="0">
                <a:latin typeface="+mn-lt"/>
                <a:ea typeface="+mn-ea"/>
                <a:cs typeface="+mn-cs"/>
              </a:rPr>
              <a:t>A1C Targets Suggested </a:t>
            </a:r>
            <a:br>
              <a:rPr lang="en-US" sz="2900" b="1" dirty="0">
                <a:latin typeface="+mn-lt"/>
                <a:ea typeface="+mn-ea"/>
                <a:cs typeface="+mn-cs"/>
              </a:rPr>
            </a:br>
            <a:r>
              <a:rPr lang="en-US" sz="2900" b="1" dirty="0">
                <a:latin typeface="+mn-lt"/>
                <a:ea typeface="+mn-ea"/>
                <a:cs typeface="+mn-cs"/>
              </a:rPr>
              <a:t>by Different Organizations </a:t>
            </a:r>
          </a:p>
        </p:txBody>
      </p:sp>
      <p:sp>
        <p:nvSpPr>
          <p:cNvPr id="14340" name="Rectangle 4"/>
          <p:cNvSpPr>
            <a:spLocks noGrp="1" noChangeArrowheads="1"/>
          </p:cNvSpPr>
          <p:nvPr>
            <p:ph idx="1"/>
          </p:nvPr>
        </p:nvSpPr>
        <p:spPr>
          <a:xfrm>
            <a:off x="685800" y="2640013"/>
            <a:ext cx="7772400" cy="3455987"/>
          </a:xfrm>
        </p:spPr>
        <p:txBody>
          <a:bodyPr/>
          <a:lstStyle/>
          <a:p>
            <a:pPr>
              <a:buClr>
                <a:srgbClr val="C00000"/>
              </a:buClr>
              <a:buSzPct val="112000"/>
              <a:buFont typeface="Arial" pitchFamily="34" charset="0"/>
              <a:buChar char="•"/>
              <a:tabLst>
                <a:tab pos="2743200" algn="l"/>
              </a:tabLst>
            </a:pPr>
            <a:r>
              <a:rPr lang="en-US" sz="2900" b="1" dirty="0">
                <a:solidFill>
                  <a:srgbClr val="FFCC00"/>
                </a:solidFill>
              </a:rPr>
              <a:t>AACE target:</a:t>
            </a:r>
            <a:r>
              <a:rPr lang="en-US" sz="2900" b="1" i="1" dirty="0">
                <a:solidFill>
                  <a:srgbClr val="FFFFFF"/>
                </a:solidFill>
              </a:rPr>
              <a:t>	</a:t>
            </a:r>
            <a:r>
              <a:rPr lang="en-US" sz="2900" dirty="0">
                <a:solidFill>
                  <a:srgbClr val="FFFFFF"/>
                </a:solidFill>
              </a:rPr>
              <a:t>A1C</a:t>
            </a:r>
            <a:r>
              <a:rPr lang="en-US" sz="2900" i="1" dirty="0">
                <a:solidFill>
                  <a:srgbClr val="FFFFFF"/>
                </a:solidFill>
              </a:rPr>
              <a:t> </a:t>
            </a:r>
            <a:r>
              <a:rPr lang="en-US" sz="2900" i="1" dirty="0">
                <a:solidFill>
                  <a:srgbClr val="FFFFFF"/>
                </a:solidFill>
                <a:cs typeface="Arial" charset="0"/>
              </a:rPr>
              <a:t>&lt;</a:t>
            </a:r>
            <a:r>
              <a:rPr lang="en-US" sz="2900" dirty="0">
                <a:solidFill>
                  <a:srgbClr val="FFFFFF"/>
                </a:solidFill>
              </a:rPr>
              <a:t>6.5%</a:t>
            </a:r>
            <a:endParaRPr lang="en-US" sz="2900" i="1" dirty="0">
              <a:solidFill>
                <a:srgbClr val="FFFFFF"/>
              </a:solidFill>
            </a:endParaRPr>
          </a:p>
          <a:p>
            <a:pPr>
              <a:buClr>
                <a:srgbClr val="C00000"/>
              </a:buClr>
              <a:buSzPct val="112000"/>
              <a:buFont typeface="Arial" pitchFamily="34" charset="0"/>
              <a:buChar char="•"/>
              <a:tabLst>
                <a:tab pos="2743200" algn="l"/>
              </a:tabLst>
            </a:pPr>
            <a:r>
              <a:rPr lang="en-US" sz="2900" b="1" dirty="0">
                <a:solidFill>
                  <a:srgbClr val="FFCC00"/>
                </a:solidFill>
              </a:rPr>
              <a:t>EASD target:</a:t>
            </a:r>
            <a:r>
              <a:rPr lang="en-US" sz="2900" b="1" dirty="0">
                <a:solidFill>
                  <a:srgbClr val="FEE380"/>
                </a:solidFill>
              </a:rPr>
              <a:t>	</a:t>
            </a:r>
            <a:r>
              <a:rPr lang="en-US" sz="2900" dirty="0">
                <a:solidFill>
                  <a:srgbClr val="FFFFFF"/>
                </a:solidFill>
              </a:rPr>
              <a:t>A1C </a:t>
            </a:r>
            <a:r>
              <a:rPr lang="en-US" sz="2900" i="1" dirty="0">
                <a:solidFill>
                  <a:srgbClr val="FFFFFF"/>
                </a:solidFill>
                <a:cs typeface="Arial" charset="0"/>
              </a:rPr>
              <a:t>&lt;</a:t>
            </a:r>
            <a:r>
              <a:rPr lang="en-US" sz="2900" dirty="0">
                <a:solidFill>
                  <a:srgbClr val="FFFFFF"/>
                </a:solidFill>
              </a:rPr>
              <a:t>6.5%</a:t>
            </a:r>
          </a:p>
          <a:p>
            <a:pPr>
              <a:buClr>
                <a:srgbClr val="C00000"/>
              </a:buClr>
              <a:buSzPct val="112000"/>
              <a:buFont typeface="Arial" pitchFamily="34" charset="0"/>
              <a:buChar char="•"/>
              <a:tabLst>
                <a:tab pos="2743200" algn="l"/>
              </a:tabLst>
            </a:pPr>
            <a:r>
              <a:rPr lang="en-US" sz="2900" b="1" dirty="0">
                <a:solidFill>
                  <a:srgbClr val="FFCC00"/>
                </a:solidFill>
              </a:rPr>
              <a:t>ADA target:</a:t>
            </a:r>
            <a:r>
              <a:rPr lang="en-US" sz="2900" b="1" dirty="0">
                <a:solidFill>
                  <a:srgbClr val="FEE380"/>
                </a:solidFill>
              </a:rPr>
              <a:t>	</a:t>
            </a:r>
            <a:r>
              <a:rPr lang="en-US" sz="2900" dirty="0">
                <a:solidFill>
                  <a:srgbClr val="FFFFFF"/>
                </a:solidFill>
              </a:rPr>
              <a:t>A1C </a:t>
            </a:r>
            <a:r>
              <a:rPr lang="en-US" sz="2900" i="1" dirty="0">
                <a:solidFill>
                  <a:srgbClr val="FFFFFF"/>
                </a:solidFill>
                <a:cs typeface="Arial" charset="0"/>
              </a:rPr>
              <a:t>&lt;</a:t>
            </a:r>
            <a:r>
              <a:rPr lang="en-US" sz="2900" dirty="0">
                <a:solidFill>
                  <a:srgbClr val="FFFFFF"/>
                </a:solidFill>
              </a:rPr>
              <a:t>7% (general) </a:t>
            </a:r>
            <a:br>
              <a:rPr lang="en-US" sz="2900" dirty="0">
                <a:solidFill>
                  <a:srgbClr val="FFFFFF"/>
                </a:solidFill>
              </a:rPr>
            </a:br>
            <a:r>
              <a:rPr lang="en-US" sz="2900" dirty="0">
                <a:solidFill>
                  <a:srgbClr val="FFFFFF"/>
                </a:solidFill>
              </a:rPr>
              <a:t>	A1C </a:t>
            </a:r>
            <a:r>
              <a:rPr lang="en-US" sz="2900" i="1" dirty="0">
                <a:solidFill>
                  <a:srgbClr val="FFFFFF"/>
                </a:solidFill>
                <a:cs typeface="Arial" charset="0"/>
              </a:rPr>
              <a:t>&lt;</a:t>
            </a:r>
            <a:r>
              <a:rPr lang="en-US" sz="2900" dirty="0">
                <a:solidFill>
                  <a:srgbClr val="FFFFFF"/>
                </a:solidFill>
              </a:rPr>
              <a:t>6%* (individual patient) </a:t>
            </a:r>
            <a:endParaRPr lang="en-US" sz="2900" i="1" dirty="0">
              <a:solidFill>
                <a:srgbClr val="FFFFFF"/>
              </a:solidFill>
            </a:endParaRPr>
          </a:p>
          <a:p>
            <a:pPr>
              <a:buClr>
                <a:srgbClr val="C00000"/>
              </a:buClr>
              <a:buSzPct val="112000"/>
              <a:buFont typeface="Arial" pitchFamily="34" charset="0"/>
              <a:buChar char="•"/>
              <a:tabLst>
                <a:tab pos="2743200" algn="l"/>
              </a:tabLst>
            </a:pPr>
            <a:endParaRPr lang="en-US" sz="2900" i="1" dirty="0">
              <a:solidFill>
                <a:srgbClr val="FFFFFF"/>
              </a:solidFill>
            </a:endParaRPr>
          </a:p>
          <a:p>
            <a:pPr>
              <a:buClr>
                <a:srgbClr val="C00000"/>
              </a:buClr>
              <a:buSzPct val="112000"/>
              <a:buFont typeface="Arial" pitchFamily="34" charset="0"/>
              <a:buChar char="•"/>
              <a:tabLst>
                <a:tab pos="2743200" algn="l"/>
              </a:tabLst>
            </a:pPr>
            <a:endParaRPr lang="en-US" sz="2900" dirty="0"/>
          </a:p>
        </p:txBody>
      </p:sp>
      <p:sp>
        <p:nvSpPr>
          <p:cNvPr id="14341" name="Rectangle 5"/>
          <p:cNvSpPr>
            <a:spLocks noChangeArrowheads="1"/>
          </p:cNvSpPr>
          <p:nvPr/>
        </p:nvSpPr>
        <p:spPr bwMode="auto">
          <a:xfrm>
            <a:off x="762000" y="1828800"/>
            <a:ext cx="7267575" cy="538609"/>
          </a:xfrm>
          <a:prstGeom prst="rect">
            <a:avLst/>
          </a:prstGeom>
          <a:noFill/>
          <a:ln w="28575">
            <a:noFill/>
            <a:miter lim="800000"/>
            <a:headEnd/>
            <a:tailEnd/>
          </a:ln>
          <a:effectLst/>
        </p:spPr>
        <p:txBody>
          <a:bodyPr>
            <a:spAutoFit/>
          </a:bodyPr>
          <a:lstStyle/>
          <a:p>
            <a:pPr eaLnBrk="0" hangingPunct="0"/>
            <a:r>
              <a:rPr lang="en-US" sz="2900" b="1" dirty="0">
                <a:solidFill>
                  <a:srgbClr val="FFCC00"/>
                </a:solidFill>
                <a:latin typeface="+mn-lt"/>
              </a:rPr>
              <a:t>Optimal target: A1C &lt;6% (normal range)</a:t>
            </a:r>
          </a:p>
        </p:txBody>
      </p:sp>
      <p:sp>
        <p:nvSpPr>
          <p:cNvPr id="14342" name="Text Box 6"/>
          <p:cNvSpPr txBox="1">
            <a:spLocks noChangeArrowheads="1"/>
          </p:cNvSpPr>
          <p:nvPr/>
        </p:nvSpPr>
        <p:spPr bwMode="auto">
          <a:xfrm>
            <a:off x="457200" y="5944949"/>
            <a:ext cx="7937500" cy="587853"/>
          </a:xfrm>
          <a:prstGeom prst="rect">
            <a:avLst/>
          </a:prstGeom>
          <a:noFill/>
          <a:ln w="9525">
            <a:noFill/>
            <a:miter lim="800000"/>
            <a:headEnd type="none" w="sm" len="sm"/>
            <a:tailEnd type="none" w="sm" len="sm"/>
          </a:ln>
          <a:effectLst/>
        </p:spPr>
        <p:txBody>
          <a:bodyPr anchor="ctr">
            <a:spAutoFit/>
          </a:bodyPr>
          <a:lstStyle/>
          <a:p>
            <a:pPr algn="l" eaLnBrk="0" hangingPunct="0">
              <a:spcBef>
                <a:spcPct val="30000"/>
              </a:spcBef>
            </a:pPr>
            <a:r>
              <a:rPr lang="en-US" sz="1400" dirty="0"/>
              <a:t>*As close to normal (</a:t>
            </a:r>
            <a:r>
              <a:rPr lang="en-US" sz="1400" dirty="0">
                <a:cs typeface="Arial" charset="0"/>
              </a:rPr>
              <a:t>&lt;6%) without significant hypoglycemia.</a:t>
            </a:r>
          </a:p>
          <a:p>
            <a:pPr algn="l" eaLnBrk="0" hangingPunct="0">
              <a:spcBef>
                <a:spcPct val="30000"/>
              </a:spcBef>
            </a:pPr>
            <a:r>
              <a:rPr lang="en-US" sz="1400" dirty="0">
                <a:cs typeface="Arial" charset="0"/>
              </a:rPr>
              <a:t>ADA = American Diabetes Association; EASD = European Association for the Study of Diabetes.</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066800" y="142875"/>
            <a:ext cx="7543800" cy="863600"/>
          </a:xfrm>
          <a:noFill/>
          <a:ln/>
          <a:effectLst/>
        </p:spPr>
        <p:txBody>
          <a:bodyPr>
            <a:normAutofit/>
          </a:bodyPr>
          <a:lstStyle/>
          <a:p>
            <a:r>
              <a:rPr lang="en-US" sz="3000" dirty="0">
                <a:solidFill>
                  <a:srgbClr val="FFC000"/>
                </a:solidFill>
                <a:latin typeface="+mn-lt"/>
              </a:rPr>
              <a:t>No A1c Threshold in Type 2 Diabetes</a:t>
            </a:r>
          </a:p>
        </p:txBody>
      </p:sp>
      <p:sp>
        <p:nvSpPr>
          <p:cNvPr id="16387" name="Text Box 3"/>
          <p:cNvSpPr txBox="1">
            <a:spLocks noChangeArrowheads="1"/>
          </p:cNvSpPr>
          <p:nvPr/>
        </p:nvSpPr>
        <p:spPr bwMode="auto">
          <a:xfrm rot="-5400000">
            <a:off x="58737" y="3215016"/>
            <a:ext cx="3959225" cy="523220"/>
          </a:xfrm>
          <a:prstGeom prst="rect">
            <a:avLst/>
          </a:prstGeom>
          <a:noFill/>
          <a:ln w="9525">
            <a:noFill/>
            <a:miter lim="800000"/>
            <a:headEnd/>
            <a:tailEnd/>
          </a:ln>
          <a:effectLst/>
        </p:spPr>
        <p:txBody>
          <a:bodyPr>
            <a:spAutoFit/>
          </a:bodyPr>
          <a:lstStyle/>
          <a:p>
            <a:pPr algn="ctr"/>
            <a:r>
              <a:rPr lang="en-US" sz="1400" b="1" dirty="0"/>
              <a:t>Adjusted Incidence per 1000</a:t>
            </a:r>
            <a:br>
              <a:rPr lang="en-US" sz="1400" b="1" dirty="0"/>
            </a:br>
            <a:r>
              <a:rPr lang="en-US" sz="1400" b="1" dirty="0"/>
              <a:t>Person Years (%)</a:t>
            </a:r>
          </a:p>
        </p:txBody>
      </p:sp>
      <p:sp>
        <p:nvSpPr>
          <p:cNvPr id="16388" name="Rectangle 4"/>
          <p:cNvSpPr>
            <a:spLocks noChangeArrowheads="1"/>
          </p:cNvSpPr>
          <p:nvPr/>
        </p:nvSpPr>
        <p:spPr bwMode="auto">
          <a:xfrm>
            <a:off x="479425" y="6424613"/>
            <a:ext cx="3711575" cy="260350"/>
          </a:xfrm>
          <a:prstGeom prst="rect">
            <a:avLst/>
          </a:prstGeom>
          <a:noFill/>
          <a:ln w="9525">
            <a:noFill/>
            <a:miter lim="800000"/>
            <a:headEnd/>
            <a:tailEnd/>
          </a:ln>
          <a:effectLst/>
        </p:spPr>
        <p:txBody>
          <a:bodyPr anchor="b">
            <a:spAutoFit/>
          </a:bodyPr>
          <a:lstStyle/>
          <a:p>
            <a:r>
              <a:rPr lang="en-US" sz="1100" dirty="0"/>
              <a:t>Stratton IM, et al. </a:t>
            </a:r>
            <a:r>
              <a:rPr lang="en-US" sz="1100" i="1" dirty="0"/>
              <a:t>BMJ</a:t>
            </a:r>
            <a:r>
              <a:rPr lang="en-US" sz="1100" dirty="0"/>
              <a:t>. 2000;321:405-412.</a:t>
            </a:r>
          </a:p>
        </p:txBody>
      </p:sp>
      <p:sp>
        <p:nvSpPr>
          <p:cNvPr id="16389" name="Text Box 5"/>
          <p:cNvSpPr txBox="1">
            <a:spLocks noChangeArrowheads="1"/>
          </p:cNvSpPr>
          <p:nvPr/>
        </p:nvSpPr>
        <p:spPr bwMode="auto">
          <a:xfrm>
            <a:off x="6781800" y="1320225"/>
            <a:ext cx="2224088" cy="584775"/>
          </a:xfrm>
          <a:prstGeom prst="rect">
            <a:avLst/>
          </a:prstGeom>
          <a:noFill/>
          <a:ln w="9525">
            <a:noFill/>
            <a:miter lim="800000"/>
            <a:headEnd/>
            <a:tailEnd/>
          </a:ln>
          <a:effectLst/>
        </p:spPr>
        <p:txBody>
          <a:bodyPr>
            <a:spAutoFit/>
          </a:bodyPr>
          <a:lstStyle/>
          <a:p>
            <a:r>
              <a:rPr lang="en-US" sz="1600" b="1" dirty="0"/>
              <a:t>Epidemiologic Data From the UKPDS</a:t>
            </a:r>
          </a:p>
        </p:txBody>
      </p:sp>
      <p:sp>
        <p:nvSpPr>
          <p:cNvPr id="16390" name="Oval 6"/>
          <p:cNvSpPr>
            <a:spLocks noChangeArrowheads="1"/>
          </p:cNvSpPr>
          <p:nvPr/>
        </p:nvSpPr>
        <p:spPr bwMode="blackWhite">
          <a:xfrm>
            <a:off x="5526088" y="3373438"/>
            <a:ext cx="125412" cy="133350"/>
          </a:xfrm>
          <a:prstGeom prst="ellipse">
            <a:avLst/>
          </a:prstGeom>
          <a:solidFill>
            <a:srgbClr val="3399FF"/>
          </a:solidFill>
          <a:ln w="25400">
            <a:noFill/>
            <a:round/>
            <a:headEnd type="none" w="sm" len="sm"/>
            <a:tailEnd type="none" w="sm" len="sm"/>
          </a:ln>
          <a:effectLst/>
        </p:spPr>
        <p:txBody>
          <a:bodyPr wrap="none" anchor="ctr">
            <a:spAutoFit/>
          </a:bodyPr>
          <a:lstStyle/>
          <a:p>
            <a:endParaRPr lang="en-US"/>
          </a:p>
        </p:txBody>
      </p:sp>
      <p:sp>
        <p:nvSpPr>
          <p:cNvPr id="16391" name="Text Box 7"/>
          <p:cNvSpPr txBox="1">
            <a:spLocks noChangeArrowheads="1"/>
          </p:cNvSpPr>
          <p:nvPr/>
        </p:nvSpPr>
        <p:spPr bwMode="auto">
          <a:xfrm>
            <a:off x="3319463" y="6053138"/>
            <a:ext cx="2841625" cy="336550"/>
          </a:xfrm>
          <a:prstGeom prst="rect">
            <a:avLst/>
          </a:prstGeom>
          <a:noFill/>
          <a:ln w="9525">
            <a:noFill/>
            <a:miter lim="800000"/>
            <a:headEnd/>
            <a:tailEnd/>
          </a:ln>
          <a:effectLst/>
        </p:spPr>
        <p:txBody>
          <a:bodyPr>
            <a:spAutoFit/>
          </a:bodyPr>
          <a:lstStyle/>
          <a:p>
            <a:pPr algn="r"/>
            <a:r>
              <a:rPr lang="en-US" sz="1600" b="1" dirty="0"/>
              <a:t>Updated Mean A1c (%)</a:t>
            </a:r>
          </a:p>
        </p:txBody>
      </p:sp>
      <p:sp>
        <p:nvSpPr>
          <p:cNvPr id="16392" name="Freeform 8"/>
          <p:cNvSpPr>
            <a:spLocks/>
          </p:cNvSpPr>
          <p:nvPr/>
        </p:nvSpPr>
        <p:spPr bwMode="blackWhite">
          <a:xfrm>
            <a:off x="3238500" y="3449638"/>
            <a:ext cx="3098800" cy="1352550"/>
          </a:xfrm>
          <a:custGeom>
            <a:avLst/>
            <a:gdLst/>
            <a:ahLst/>
            <a:cxnLst>
              <a:cxn ang="0">
                <a:pos x="0" y="852"/>
              </a:cxn>
              <a:cxn ang="0">
                <a:pos x="420" y="690"/>
              </a:cxn>
              <a:cxn ang="0">
                <a:pos x="834" y="390"/>
              </a:cxn>
              <a:cxn ang="0">
                <a:pos x="1242" y="354"/>
              </a:cxn>
              <a:cxn ang="0">
                <a:pos x="1680" y="0"/>
              </a:cxn>
              <a:cxn ang="0">
                <a:pos x="2196" y="54"/>
              </a:cxn>
            </a:cxnLst>
            <a:rect l="0" t="0" r="r" b="b"/>
            <a:pathLst>
              <a:path w="2196" h="852">
                <a:moveTo>
                  <a:pt x="0" y="852"/>
                </a:moveTo>
                <a:lnTo>
                  <a:pt x="420" y="690"/>
                </a:lnTo>
                <a:lnTo>
                  <a:pt x="834" y="390"/>
                </a:lnTo>
                <a:lnTo>
                  <a:pt x="1242" y="354"/>
                </a:lnTo>
                <a:lnTo>
                  <a:pt x="1680" y="0"/>
                </a:lnTo>
                <a:lnTo>
                  <a:pt x="2196" y="54"/>
                </a:lnTo>
              </a:path>
            </a:pathLst>
          </a:custGeom>
          <a:noFill/>
          <a:ln w="38100" cap="flat" cmpd="sng">
            <a:solidFill>
              <a:srgbClr val="FF0000"/>
            </a:solidFill>
            <a:prstDash val="solid"/>
            <a:round/>
            <a:headEnd type="none" w="sm" len="sm"/>
            <a:tailEnd type="none" w="sm" len="sm"/>
          </a:ln>
          <a:effectLst/>
        </p:spPr>
        <p:txBody>
          <a:bodyPr anchor="ctr">
            <a:spAutoFit/>
          </a:bodyPr>
          <a:lstStyle/>
          <a:p>
            <a:endParaRPr lang="en-US"/>
          </a:p>
        </p:txBody>
      </p:sp>
      <p:sp>
        <p:nvSpPr>
          <p:cNvPr id="16393" name="Freeform 9"/>
          <p:cNvSpPr>
            <a:spLocks/>
          </p:cNvSpPr>
          <p:nvPr/>
        </p:nvSpPr>
        <p:spPr bwMode="blackWhite">
          <a:xfrm>
            <a:off x="3238500" y="2439988"/>
            <a:ext cx="3081338" cy="2933700"/>
          </a:xfrm>
          <a:custGeom>
            <a:avLst/>
            <a:gdLst/>
            <a:ahLst/>
            <a:cxnLst>
              <a:cxn ang="0">
                <a:pos x="0" y="1848"/>
              </a:cxn>
              <a:cxn ang="0">
                <a:pos x="426" y="1722"/>
              </a:cxn>
              <a:cxn ang="0">
                <a:pos x="834" y="1548"/>
              </a:cxn>
              <a:cxn ang="0">
                <a:pos x="1230" y="1236"/>
              </a:cxn>
              <a:cxn ang="0">
                <a:pos x="1674" y="636"/>
              </a:cxn>
              <a:cxn ang="0">
                <a:pos x="2184" y="0"/>
              </a:cxn>
            </a:cxnLst>
            <a:rect l="0" t="0" r="r" b="b"/>
            <a:pathLst>
              <a:path w="2184" h="1848">
                <a:moveTo>
                  <a:pt x="0" y="1848"/>
                </a:moveTo>
                <a:lnTo>
                  <a:pt x="426" y="1722"/>
                </a:lnTo>
                <a:lnTo>
                  <a:pt x="834" y="1548"/>
                </a:lnTo>
                <a:lnTo>
                  <a:pt x="1230" y="1236"/>
                </a:lnTo>
                <a:lnTo>
                  <a:pt x="1674" y="636"/>
                </a:lnTo>
                <a:lnTo>
                  <a:pt x="2184" y="0"/>
                </a:lnTo>
              </a:path>
            </a:pathLst>
          </a:custGeom>
          <a:noFill/>
          <a:ln w="25400" cap="flat" cmpd="sng">
            <a:noFill/>
            <a:prstDash val="solid"/>
            <a:round/>
            <a:headEnd type="none" w="sm" len="sm"/>
            <a:tailEnd type="none" w="sm" len="sm"/>
          </a:ln>
          <a:effectLst/>
        </p:spPr>
        <p:txBody>
          <a:bodyPr anchor="ctr">
            <a:spAutoFit/>
          </a:bodyPr>
          <a:lstStyle/>
          <a:p>
            <a:endParaRPr lang="en-US"/>
          </a:p>
        </p:txBody>
      </p:sp>
      <p:sp>
        <p:nvSpPr>
          <p:cNvPr id="16394" name="Line 10"/>
          <p:cNvSpPr>
            <a:spLocks noChangeShapeType="1"/>
          </p:cNvSpPr>
          <p:nvPr/>
        </p:nvSpPr>
        <p:spPr bwMode="blackWhite">
          <a:xfrm>
            <a:off x="2822575" y="4583113"/>
            <a:ext cx="3744913" cy="0"/>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395" name="Line 11"/>
          <p:cNvSpPr>
            <a:spLocks noChangeShapeType="1"/>
          </p:cNvSpPr>
          <p:nvPr/>
        </p:nvSpPr>
        <p:spPr bwMode="blackWhite">
          <a:xfrm>
            <a:off x="2824163" y="3449638"/>
            <a:ext cx="3741737" cy="0"/>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396" name="Line 12"/>
          <p:cNvSpPr>
            <a:spLocks noChangeShapeType="1"/>
          </p:cNvSpPr>
          <p:nvPr/>
        </p:nvSpPr>
        <p:spPr bwMode="blackWhite">
          <a:xfrm>
            <a:off x="2805113" y="2316163"/>
            <a:ext cx="3760787" cy="0"/>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397" name="Rectangle 13"/>
          <p:cNvSpPr>
            <a:spLocks noChangeArrowheads="1"/>
          </p:cNvSpPr>
          <p:nvPr/>
        </p:nvSpPr>
        <p:spPr bwMode="blackWhite">
          <a:xfrm>
            <a:off x="3189288" y="4738688"/>
            <a:ext cx="125412" cy="139700"/>
          </a:xfrm>
          <a:prstGeom prst="rect">
            <a:avLst/>
          </a:prstGeom>
          <a:solidFill>
            <a:srgbClr val="FF0000"/>
          </a:solidFill>
          <a:ln w="25400">
            <a:noFill/>
            <a:miter lim="800000"/>
            <a:headEnd type="none" w="sm" len="sm"/>
            <a:tailEnd type="none" w="sm" len="sm"/>
          </a:ln>
          <a:effectLst/>
        </p:spPr>
        <p:txBody>
          <a:bodyPr wrap="none" anchor="ctr">
            <a:spAutoFit/>
          </a:bodyPr>
          <a:lstStyle/>
          <a:p>
            <a:endParaRPr lang="en-US"/>
          </a:p>
        </p:txBody>
      </p:sp>
      <p:sp>
        <p:nvSpPr>
          <p:cNvPr id="16398" name="Rectangle 14"/>
          <p:cNvSpPr>
            <a:spLocks noChangeArrowheads="1"/>
          </p:cNvSpPr>
          <p:nvPr/>
        </p:nvSpPr>
        <p:spPr bwMode="blackWhite">
          <a:xfrm>
            <a:off x="3770313" y="4484688"/>
            <a:ext cx="123825" cy="139700"/>
          </a:xfrm>
          <a:prstGeom prst="rect">
            <a:avLst/>
          </a:prstGeom>
          <a:solidFill>
            <a:srgbClr val="FF0000"/>
          </a:solidFill>
          <a:ln w="25400">
            <a:noFill/>
            <a:miter lim="800000"/>
            <a:headEnd type="none" w="sm" len="sm"/>
            <a:tailEnd type="none" w="sm" len="sm"/>
          </a:ln>
          <a:effectLst/>
        </p:spPr>
        <p:txBody>
          <a:bodyPr wrap="none" anchor="ctr">
            <a:spAutoFit/>
          </a:bodyPr>
          <a:lstStyle/>
          <a:p>
            <a:endParaRPr lang="en-US"/>
          </a:p>
        </p:txBody>
      </p:sp>
      <p:sp>
        <p:nvSpPr>
          <p:cNvPr id="16399" name="Rectangle 15"/>
          <p:cNvSpPr>
            <a:spLocks noChangeArrowheads="1"/>
          </p:cNvSpPr>
          <p:nvPr/>
        </p:nvSpPr>
        <p:spPr bwMode="blackWhite">
          <a:xfrm>
            <a:off x="4349750" y="4002088"/>
            <a:ext cx="123825" cy="139700"/>
          </a:xfrm>
          <a:prstGeom prst="rect">
            <a:avLst/>
          </a:prstGeom>
          <a:solidFill>
            <a:srgbClr val="FF0000"/>
          </a:solidFill>
          <a:ln w="25400">
            <a:noFill/>
            <a:miter lim="800000"/>
            <a:headEnd type="none" w="sm" len="sm"/>
            <a:tailEnd type="none" w="sm" len="sm"/>
          </a:ln>
          <a:effectLst/>
        </p:spPr>
        <p:txBody>
          <a:bodyPr wrap="none" anchor="ctr">
            <a:spAutoFit/>
          </a:bodyPr>
          <a:lstStyle/>
          <a:p>
            <a:endParaRPr lang="en-US"/>
          </a:p>
        </p:txBody>
      </p:sp>
      <p:grpSp>
        <p:nvGrpSpPr>
          <p:cNvPr id="2" name="Group 16"/>
          <p:cNvGrpSpPr>
            <a:grpSpLocks/>
          </p:cNvGrpSpPr>
          <p:nvPr/>
        </p:nvGrpSpPr>
        <p:grpSpPr bwMode="auto">
          <a:xfrm>
            <a:off x="3184525" y="4516438"/>
            <a:ext cx="134938" cy="514350"/>
            <a:chOff x="1986" y="2808"/>
            <a:chExt cx="85" cy="324"/>
          </a:xfrm>
        </p:grpSpPr>
        <p:sp>
          <p:nvSpPr>
            <p:cNvPr id="16401" name="Line 17"/>
            <p:cNvSpPr>
              <a:spLocks noChangeShapeType="1"/>
            </p:cNvSpPr>
            <p:nvPr/>
          </p:nvSpPr>
          <p:spPr bwMode="blackWhite">
            <a:xfrm>
              <a:off x="2029" y="2811"/>
              <a:ext cx="0" cy="321"/>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02" name="Line 18"/>
            <p:cNvSpPr>
              <a:spLocks noChangeShapeType="1"/>
            </p:cNvSpPr>
            <p:nvPr/>
          </p:nvSpPr>
          <p:spPr bwMode="blackWhite">
            <a:xfrm>
              <a:off x="1986" y="3129"/>
              <a:ext cx="85"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03" name="Line 19"/>
            <p:cNvSpPr>
              <a:spLocks noChangeShapeType="1"/>
            </p:cNvSpPr>
            <p:nvPr/>
          </p:nvSpPr>
          <p:spPr bwMode="blackWhite">
            <a:xfrm>
              <a:off x="1986" y="2808"/>
              <a:ext cx="85"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grpSp>
      <p:grpSp>
        <p:nvGrpSpPr>
          <p:cNvPr id="3" name="Group 20"/>
          <p:cNvGrpSpPr>
            <a:grpSpLocks/>
          </p:cNvGrpSpPr>
          <p:nvPr/>
        </p:nvGrpSpPr>
        <p:grpSpPr bwMode="auto">
          <a:xfrm>
            <a:off x="3763963" y="4230688"/>
            <a:ext cx="134937" cy="577850"/>
            <a:chOff x="6114" y="2076"/>
            <a:chExt cx="96" cy="376"/>
          </a:xfrm>
        </p:grpSpPr>
        <p:sp>
          <p:nvSpPr>
            <p:cNvPr id="16405" name="Line 21"/>
            <p:cNvSpPr>
              <a:spLocks noChangeShapeType="1"/>
            </p:cNvSpPr>
            <p:nvPr/>
          </p:nvSpPr>
          <p:spPr bwMode="blackWhite">
            <a:xfrm>
              <a:off x="6162" y="2080"/>
              <a:ext cx="0" cy="372"/>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06" name="Line 22"/>
            <p:cNvSpPr>
              <a:spLocks noChangeShapeType="1"/>
            </p:cNvSpPr>
            <p:nvPr/>
          </p:nvSpPr>
          <p:spPr bwMode="blackWhite">
            <a:xfrm>
              <a:off x="6114" y="2448"/>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07" name="Line 23"/>
            <p:cNvSpPr>
              <a:spLocks noChangeShapeType="1"/>
            </p:cNvSpPr>
            <p:nvPr/>
          </p:nvSpPr>
          <p:spPr bwMode="blackWhite">
            <a:xfrm>
              <a:off x="6114" y="2076"/>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grpSp>
      <p:grpSp>
        <p:nvGrpSpPr>
          <p:cNvPr id="4" name="Group 24"/>
          <p:cNvGrpSpPr>
            <a:grpSpLocks/>
          </p:cNvGrpSpPr>
          <p:nvPr/>
        </p:nvGrpSpPr>
        <p:grpSpPr bwMode="auto">
          <a:xfrm>
            <a:off x="4343400" y="3614738"/>
            <a:ext cx="136525" cy="831850"/>
            <a:chOff x="6114" y="2076"/>
            <a:chExt cx="96" cy="376"/>
          </a:xfrm>
        </p:grpSpPr>
        <p:sp>
          <p:nvSpPr>
            <p:cNvPr id="16409" name="Line 25"/>
            <p:cNvSpPr>
              <a:spLocks noChangeShapeType="1"/>
            </p:cNvSpPr>
            <p:nvPr/>
          </p:nvSpPr>
          <p:spPr bwMode="blackWhite">
            <a:xfrm>
              <a:off x="6162" y="2080"/>
              <a:ext cx="0" cy="372"/>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10" name="Line 26"/>
            <p:cNvSpPr>
              <a:spLocks noChangeShapeType="1"/>
            </p:cNvSpPr>
            <p:nvPr/>
          </p:nvSpPr>
          <p:spPr bwMode="blackWhite">
            <a:xfrm>
              <a:off x="6114" y="2448"/>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11" name="Line 27"/>
            <p:cNvSpPr>
              <a:spLocks noChangeShapeType="1"/>
            </p:cNvSpPr>
            <p:nvPr/>
          </p:nvSpPr>
          <p:spPr bwMode="blackWhite">
            <a:xfrm>
              <a:off x="6114" y="2076"/>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grpSp>
      <p:grpSp>
        <p:nvGrpSpPr>
          <p:cNvPr id="5" name="Group 28"/>
          <p:cNvGrpSpPr>
            <a:grpSpLocks/>
          </p:cNvGrpSpPr>
          <p:nvPr/>
        </p:nvGrpSpPr>
        <p:grpSpPr bwMode="auto">
          <a:xfrm>
            <a:off x="4921250" y="3500438"/>
            <a:ext cx="134938" cy="908050"/>
            <a:chOff x="6114" y="2076"/>
            <a:chExt cx="96" cy="376"/>
          </a:xfrm>
        </p:grpSpPr>
        <p:sp>
          <p:nvSpPr>
            <p:cNvPr id="16413" name="Line 29"/>
            <p:cNvSpPr>
              <a:spLocks noChangeShapeType="1"/>
            </p:cNvSpPr>
            <p:nvPr/>
          </p:nvSpPr>
          <p:spPr bwMode="blackWhite">
            <a:xfrm>
              <a:off x="6162" y="2080"/>
              <a:ext cx="0" cy="372"/>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14" name="Line 30"/>
            <p:cNvSpPr>
              <a:spLocks noChangeShapeType="1"/>
            </p:cNvSpPr>
            <p:nvPr/>
          </p:nvSpPr>
          <p:spPr bwMode="blackWhite">
            <a:xfrm>
              <a:off x="6114" y="2448"/>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15" name="Line 31"/>
            <p:cNvSpPr>
              <a:spLocks noChangeShapeType="1"/>
            </p:cNvSpPr>
            <p:nvPr/>
          </p:nvSpPr>
          <p:spPr bwMode="blackWhite">
            <a:xfrm>
              <a:off x="6114" y="2076"/>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grpSp>
      <p:grpSp>
        <p:nvGrpSpPr>
          <p:cNvPr id="6" name="Group 32"/>
          <p:cNvGrpSpPr>
            <a:grpSpLocks/>
          </p:cNvGrpSpPr>
          <p:nvPr/>
        </p:nvGrpSpPr>
        <p:grpSpPr bwMode="auto">
          <a:xfrm>
            <a:off x="5526088" y="2668588"/>
            <a:ext cx="136525" cy="1435100"/>
            <a:chOff x="6114" y="2076"/>
            <a:chExt cx="96" cy="376"/>
          </a:xfrm>
        </p:grpSpPr>
        <p:sp>
          <p:nvSpPr>
            <p:cNvPr id="16417" name="Line 33"/>
            <p:cNvSpPr>
              <a:spLocks noChangeShapeType="1"/>
            </p:cNvSpPr>
            <p:nvPr/>
          </p:nvSpPr>
          <p:spPr bwMode="blackWhite">
            <a:xfrm>
              <a:off x="6162" y="2080"/>
              <a:ext cx="0" cy="372"/>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18" name="Line 34"/>
            <p:cNvSpPr>
              <a:spLocks noChangeShapeType="1"/>
            </p:cNvSpPr>
            <p:nvPr/>
          </p:nvSpPr>
          <p:spPr bwMode="blackWhite">
            <a:xfrm>
              <a:off x="6114" y="2448"/>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19" name="Line 35"/>
            <p:cNvSpPr>
              <a:spLocks noChangeShapeType="1"/>
            </p:cNvSpPr>
            <p:nvPr/>
          </p:nvSpPr>
          <p:spPr bwMode="blackWhite">
            <a:xfrm>
              <a:off x="6114" y="2076"/>
              <a:ext cx="9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grpSp>
      <p:grpSp>
        <p:nvGrpSpPr>
          <p:cNvPr id="7" name="Group 36"/>
          <p:cNvGrpSpPr>
            <a:grpSpLocks/>
          </p:cNvGrpSpPr>
          <p:nvPr/>
        </p:nvGrpSpPr>
        <p:grpSpPr bwMode="auto">
          <a:xfrm>
            <a:off x="6264275" y="2255838"/>
            <a:ext cx="136525" cy="2101850"/>
            <a:chOff x="3926" y="1384"/>
            <a:chExt cx="86" cy="1324"/>
          </a:xfrm>
        </p:grpSpPr>
        <p:sp>
          <p:nvSpPr>
            <p:cNvPr id="16421" name="Line 37"/>
            <p:cNvSpPr>
              <a:spLocks noChangeShapeType="1"/>
            </p:cNvSpPr>
            <p:nvPr/>
          </p:nvSpPr>
          <p:spPr bwMode="blackWhite">
            <a:xfrm>
              <a:off x="3969" y="1398"/>
              <a:ext cx="0" cy="131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22" name="Line 38"/>
            <p:cNvSpPr>
              <a:spLocks noChangeShapeType="1"/>
            </p:cNvSpPr>
            <p:nvPr/>
          </p:nvSpPr>
          <p:spPr bwMode="blackWhite">
            <a:xfrm>
              <a:off x="3926" y="2703"/>
              <a:ext cx="8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sp>
          <p:nvSpPr>
            <p:cNvPr id="16423" name="Line 39"/>
            <p:cNvSpPr>
              <a:spLocks noChangeShapeType="1"/>
            </p:cNvSpPr>
            <p:nvPr/>
          </p:nvSpPr>
          <p:spPr bwMode="blackWhite">
            <a:xfrm>
              <a:off x="3926" y="1384"/>
              <a:ext cx="86" cy="0"/>
            </a:xfrm>
            <a:prstGeom prst="line">
              <a:avLst/>
            </a:prstGeom>
            <a:noFill/>
            <a:ln w="12700">
              <a:solidFill>
                <a:srgbClr val="FF0000"/>
              </a:solidFill>
              <a:round/>
              <a:headEnd type="none" w="sm" len="sm"/>
              <a:tailEnd type="none" w="sm" len="sm"/>
            </a:ln>
            <a:effectLst/>
          </p:spPr>
          <p:txBody>
            <a:bodyPr anchor="ctr">
              <a:spAutoFit/>
            </a:bodyPr>
            <a:lstStyle/>
            <a:p>
              <a:endParaRPr lang="en-US"/>
            </a:p>
          </p:txBody>
        </p:sp>
      </p:grpSp>
      <p:grpSp>
        <p:nvGrpSpPr>
          <p:cNvPr id="8" name="Group 40"/>
          <p:cNvGrpSpPr>
            <a:grpSpLocks/>
          </p:cNvGrpSpPr>
          <p:nvPr/>
        </p:nvGrpSpPr>
        <p:grpSpPr bwMode="auto">
          <a:xfrm>
            <a:off x="3184525" y="5208588"/>
            <a:ext cx="134938" cy="304800"/>
            <a:chOff x="6114" y="2076"/>
            <a:chExt cx="96" cy="376"/>
          </a:xfrm>
        </p:grpSpPr>
        <p:sp>
          <p:nvSpPr>
            <p:cNvPr id="16425" name="Line 41"/>
            <p:cNvSpPr>
              <a:spLocks noChangeShapeType="1"/>
            </p:cNvSpPr>
            <p:nvPr/>
          </p:nvSpPr>
          <p:spPr bwMode="blackWhite">
            <a:xfrm>
              <a:off x="6162" y="2080"/>
              <a:ext cx="0" cy="372"/>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26" name="Line 42"/>
            <p:cNvSpPr>
              <a:spLocks noChangeShapeType="1"/>
            </p:cNvSpPr>
            <p:nvPr/>
          </p:nvSpPr>
          <p:spPr bwMode="blackWhite">
            <a:xfrm>
              <a:off x="6114" y="2448"/>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27" name="Line 43"/>
            <p:cNvSpPr>
              <a:spLocks noChangeShapeType="1"/>
            </p:cNvSpPr>
            <p:nvPr/>
          </p:nvSpPr>
          <p:spPr bwMode="blackWhite">
            <a:xfrm>
              <a:off x="6114" y="2076"/>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grpSp>
      <p:grpSp>
        <p:nvGrpSpPr>
          <p:cNvPr id="9" name="Group 44"/>
          <p:cNvGrpSpPr>
            <a:grpSpLocks/>
          </p:cNvGrpSpPr>
          <p:nvPr/>
        </p:nvGrpSpPr>
        <p:grpSpPr bwMode="auto">
          <a:xfrm>
            <a:off x="3763963" y="4999038"/>
            <a:ext cx="134937" cy="349250"/>
            <a:chOff x="6114" y="2076"/>
            <a:chExt cx="96" cy="376"/>
          </a:xfrm>
        </p:grpSpPr>
        <p:sp>
          <p:nvSpPr>
            <p:cNvPr id="16429" name="Line 45"/>
            <p:cNvSpPr>
              <a:spLocks noChangeShapeType="1"/>
            </p:cNvSpPr>
            <p:nvPr/>
          </p:nvSpPr>
          <p:spPr bwMode="blackWhite">
            <a:xfrm>
              <a:off x="6162" y="2080"/>
              <a:ext cx="0" cy="372"/>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30" name="Line 46"/>
            <p:cNvSpPr>
              <a:spLocks noChangeShapeType="1"/>
            </p:cNvSpPr>
            <p:nvPr/>
          </p:nvSpPr>
          <p:spPr bwMode="blackWhite">
            <a:xfrm>
              <a:off x="6114" y="2448"/>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31" name="Line 47"/>
            <p:cNvSpPr>
              <a:spLocks noChangeShapeType="1"/>
            </p:cNvSpPr>
            <p:nvPr/>
          </p:nvSpPr>
          <p:spPr bwMode="blackWhite">
            <a:xfrm>
              <a:off x="6114" y="2076"/>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grpSp>
      <p:grpSp>
        <p:nvGrpSpPr>
          <p:cNvPr id="10" name="Group 48"/>
          <p:cNvGrpSpPr>
            <a:grpSpLocks/>
          </p:cNvGrpSpPr>
          <p:nvPr/>
        </p:nvGrpSpPr>
        <p:grpSpPr bwMode="auto">
          <a:xfrm>
            <a:off x="4343400" y="4630738"/>
            <a:ext cx="136525" cy="514350"/>
            <a:chOff x="6114" y="2076"/>
            <a:chExt cx="96" cy="376"/>
          </a:xfrm>
        </p:grpSpPr>
        <p:sp>
          <p:nvSpPr>
            <p:cNvPr id="16433" name="Line 49"/>
            <p:cNvSpPr>
              <a:spLocks noChangeShapeType="1"/>
            </p:cNvSpPr>
            <p:nvPr/>
          </p:nvSpPr>
          <p:spPr bwMode="blackWhite">
            <a:xfrm>
              <a:off x="6162" y="2080"/>
              <a:ext cx="0" cy="372"/>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34" name="Line 50"/>
            <p:cNvSpPr>
              <a:spLocks noChangeShapeType="1"/>
            </p:cNvSpPr>
            <p:nvPr/>
          </p:nvSpPr>
          <p:spPr bwMode="blackWhite">
            <a:xfrm>
              <a:off x="6114" y="2448"/>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35" name="Line 51"/>
            <p:cNvSpPr>
              <a:spLocks noChangeShapeType="1"/>
            </p:cNvSpPr>
            <p:nvPr/>
          </p:nvSpPr>
          <p:spPr bwMode="blackWhite">
            <a:xfrm>
              <a:off x="6114" y="2076"/>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grpSp>
      <p:grpSp>
        <p:nvGrpSpPr>
          <p:cNvPr id="11" name="Group 52"/>
          <p:cNvGrpSpPr>
            <a:grpSpLocks/>
          </p:cNvGrpSpPr>
          <p:nvPr/>
        </p:nvGrpSpPr>
        <p:grpSpPr bwMode="auto">
          <a:xfrm>
            <a:off x="4921250" y="3944938"/>
            <a:ext cx="134938" cy="831850"/>
            <a:chOff x="6114" y="2076"/>
            <a:chExt cx="96" cy="376"/>
          </a:xfrm>
        </p:grpSpPr>
        <p:sp>
          <p:nvSpPr>
            <p:cNvPr id="16437" name="Line 53"/>
            <p:cNvSpPr>
              <a:spLocks noChangeShapeType="1"/>
            </p:cNvSpPr>
            <p:nvPr/>
          </p:nvSpPr>
          <p:spPr bwMode="blackWhite">
            <a:xfrm>
              <a:off x="6162" y="2080"/>
              <a:ext cx="0" cy="372"/>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38" name="Line 54"/>
            <p:cNvSpPr>
              <a:spLocks noChangeShapeType="1"/>
            </p:cNvSpPr>
            <p:nvPr/>
          </p:nvSpPr>
          <p:spPr bwMode="blackWhite">
            <a:xfrm>
              <a:off x="6114" y="2448"/>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39" name="Line 55"/>
            <p:cNvSpPr>
              <a:spLocks noChangeShapeType="1"/>
            </p:cNvSpPr>
            <p:nvPr/>
          </p:nvSpPr>
          <p:spPr bwMode="blackWhite">
            <a:xfrm>
              <a:off x="6114" y="2076"/>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grpSp>
      <p:grpSp>
        <p:nvGrpSpPr>
          <p:cNvPr id="12" name="Group 56"/>
          <p:cNvGrpSpPr>
            <a:grpSpLocks/>
          </p:cNvGrpSpPr>
          <p:nvPr/>
        </p:nvGrpSpPr>
        <p:grpSpPr bwMode="auto">
          <a:xfrm>
            <a:off x="5526088" y="2497138"/>
            <a:ext cx="136525" cy="1593850"/>
            <a:chOff x="6114" y="2076"/>
            <a:chExt cx="96" cy="376"/>
          </a:xfrm>
        </p:grpSpPr>
        <p:sp>
          <p:nvSpPr>
            <p:cNvPr id="16441" name="Line 57"/>
            <p:cNvSpPr>
              <a:spLocks noChangeShapeType="1"/>
            </p:cNvSpPr>
            <p:nvPr/>
          </p:nvSpPr>
          <p:spPr bwMode="blackWhite">
            <a:xfrm>
              <a:off x="6162" y="2080"/>
              <a:ext cx="0" cy="372"/>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42" name="Line 58"/>
            <p:cNvSpPr>
              <a:spLocks noChangeShapeType="1"/>
            </p:cNvSpPr>
            <p:nvPr/>
          </p:nvSpPr>
          <p:spPr bwMode="blackWhite">
            <a:xfrm>
              <a:off x="6114" y="2448"/>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43" name="Line 59"/>
            <p:cNvSpPr>
              <a:spLocks noChangeShapeType="1"/>
            </p:cNvSpPr>
            <p:nvPr/>
          </p:nvSpPr>
          <p:spPr bwMode="blackWhite">
            <a:xfrm>
              <a:off x="6114" y="2076"/>
              <a:ext cx="96" cy="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grpSp>
      <p:sp>
        <p:nvSpPr>
          <p:cNvPr id="16444" name="Line 60"/>
          <p:cNvSpPr>
            <a:spLocks noChangeShapeType="1"/>
          </p:cNvSpPr>
          <p:nvPr/>
        </p:nvSpPr>
        <p:spPr bwMode="blackWhite">
          <a:xfrm>
            <a:off x="6332538" y="1182688"/>
            <a:ext cx="0" cy="2374900"/>
          </a:xfrm>
          <a:prstGeom prst="line">
            <a:avLst/>
          </a:prstGeom>
          <a:noFill/>
          <a:ln w="12700">
            <a:solidFill>
              <a:srgbClr val="3399FF"/>
            </a:solidFill>
            <a:round/>
            <a:headEnd type="none" w="sm" len="sm"/>
            <a:tailEnd type="none" w="sm" len="sm"/>
          </a:ln>
          <a:effectLst/>
        </p:spPr>
        <p:txBody>
          <a:bodyPr anchor="ctr">
            <a:spAutoFit/>
          </a:bodyPr>
          <a:lstStyle/>
          <a:p>
            <a:endParaRPr lang="en-US"/>
          </a:p>
        </p:txBody>
      </p:sp>
      <p:sp>
        <p:nvSpPr>
          <p:cNvPr id="16445" name="Line 61"/>
          <p:cNvSpPr>
            <a:spLocks noChangeShapeType="1"/>
          </p:cNvSpPr>
          <p:nvPr/>
        </p:nvSpPr>
        <p:spPr bwMode="blackWhite">
          <a:xfrm>
            <a:off x="6264275" y="3532188"/>
            <a:ext cx="136525" cy="0"/>
          </a:xfrm>
          <a:prstGeom prst="line">
            <a:avLst/>
          </a:prstGeom>
          <a:noFill/>
          <a:ln w="12700">
            <a:solidFill>
              <a:srgbClr val="6699FF"/>
            </a:solidFill>
            <a:round/>
            <a:headEnd type="none" w="sm" len="sm"/>
            <a:tailEnd type="none" w="sm" len="sm"/>
          </a:ln>
          <a:effectLst/>
        </p:spPr>
        <p:txBody>
          <a:bodyPr anchor="ctr">
            <a:spAutoFit/>
          </a:bodyPr>
          <a:lstStyle/>
          <a:p>
            <a:endParaRPr lang="en-US"/>
          </a:p>
        </p:txBody>
      </p:sp>
      <p:sp>
        <p:nvSpPr>
          <p:cNvPr id="16446" name="Rectangle 62"/>
          <p:cNvSpPr>
            <a:spLocks noChangeArrowheads="1"/>
          </p:cNvSpPr>
          <p:nvPr/>
        </p:nvSpPr>
        <p:spPr bwMode="auto">
          <a:xfrm>
            <a:off x="2500313" y="3294063"/>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rPr>
              <a:t>40</a:t>
            </a:r>
            <a:endParaRPr lang="en-US" sz="1600" b="1"/>
          </a:p>
        </p:txBody>
      </p:sp>
      <p:sp>
        <p:nvSpPr>
          <p:cNvPr id="16447" name="Rectangle 63"/>
          <p:cNvSpPr>
            <a:spLocks noChangeArrowheads="1"/>
          </p:cNvSpPr>
          <p:nvPr/>
        </p:nvSpPr>
        <p:spPr bwMode="auto">
          <a:xfrm>
            <a:off x="2500313" y="2208213"/>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rPr>
              <a:t>60</a:t>
            </a:r>
            <a:endParaRPr lang="en-US" sz="1600" b="1"/>
          </a:p>
        </p:txBody>
      </p:sp>
      <p:sp>
        <p:nvSpPr>
          <p:cNvPr id="16448" name="Rectangle 64"/>
          <p:cNvSpPr>
            <a:spLocks noChangeArrowheads="1"/>
          </p:cNvSpPr>
          <p:nvPr/>
        </p:nvSpPr>
        <p:spPr bwMode="auto">
          <a:xfrm>
            <a:off x="2500313" y="1052513"/>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rPr>
              <a:t>80</a:t>
            </a:r>
            <a:endParaRPr lang="en-US" sz="1600" b="1"/>
          </a:p>
        </p:txBody>
      </p:sp>
      <p:sp>
        <p:nvSpPr>
          <p:cNvPr id="16449" name="Rectangle 65"/>
          <p:cNvSpPr>
            <a:spLocks noChangeArrowheads="1"/>
          </p:cNvSpPr>
          <p:nvPr/>
        </p:nvSpPr>
        <p:spPr bwMode="auto">
          <a:xfrm>
            <a:off x="2500313" y="4437063"/>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rPr>
              <a:t>20</a:t>
            </a:r>
            <a:endParaRPr lang="en-US" sz="1600" b="1"/>
          </a:p>
        </p:txBody>
      </p:sp>
      <p:sp>
        <p:nvSpPr>
          <p:cNvPr id="16450" name="Rectangle 66"/>
          <p:cNvSpPr>
            <a:spLocks noChangeArrowheads="1"/>
          </p:cNvSpPr>
          <p:nvPr/>
        </p:nvSpPr>
        <p:spPr bwMode="auto">
          <a:xfrm>
            <a:off x="2613025" y="5491163"/>
            <a:ext cx="112713"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rPr>
              <a:t>0</a:t>
            </a:r>
            <a:endParaRPr lang="en-US" sz="1600" b="1"/>
          </a:p>
        </p:txBody>
      </p:sp>
      <p:sp>
        <p:nvSpPr>
          <p:cNvPr id="16451" name="Rectangle 67"/>
          <p:cNvSpPr>
            <a:spLocks noChangeArrowheads="1"/>
          </p:cNvSpPr>
          <p:nvPr/>
        </p:nvSpPr>
        <p:spPr bwMode="auto">
          <a:xfrm>
            <a:off x="2848571" y="5846763"/>
            <a:ext cx="102592" cy="246221"/>
          </a:xfrm>
          <a:prstGeom prst="rect">
            <a:avLst/>
          </a:prstGeom>
          <a:noFill/>
          <a:ln w="9525">
            <a:noFill/>
            <a:miter lim="800000"/>
            <a:headEnd/>
            <a:tailEnd/>
          </a:ln>
        </p:spPr>
        <p:txBody>
          <a:bodyPr wrap="none" lIns="0" tIns="0" rIns="0" bIns="0">
            <a:spAutoFit/>
          </a:bodyPr>
          <a:lstStyle/>
          <a:p>
            <a:pPr algn="r"/>
            <a:r>
              <a:rPr lang="en-US" sz="1600" b="1" dirty="0"/>
              <a:t>5</a:t>
            </a:r>
          </a:p>
        </p:txBody>
      </p:sp>
      <p:sp>
        <p:nvSpPr>
          <p:cNvPr id="16452" name="Rectangle 68"/>
          <p:cNvSpPr>
            <a:spLocks noChangeArrowheads="1"/>
          </p:cNvSpPr>
          <p:nvPr/>
        </p:nvSpPr>
        <p:spPr bwMode="auto">
          <a:xfrm>
            <a:off x="3481685" y="5846763"/>
            <a:ext cx="102592" cy="246221"/>
          </a:xfrm>
          <a:prstGeom prst="rect">
            <a:avLst/>
          </a:prstGeom>
          <a:noFill/>
          <a:ln w="9525">
            <a:noFill/>
            <a:miter lim="800000"/>
            <a:headEnd/>
            <a:tailEnd/>
          </a:ln>
        </p:spPr>
        <p:txBody>
          <a:bodyPr wrap="none" lIns="0" tIns="0" rIns="0" bIns="0">
            <a:spAutoFit/>
          </a:bodyPr>
          <a:lstStyle/>
          <a:p>
            <a:pPr algn="ctr"/>
            <a:r>
              <a:rPr lang="en-US" sz="1600" b="1"/>
              <a:t>6</a:t>
            </a:r>
          </a:p>
        </p:txBody>
      </p:sp>
      <p:sp>
        <p:nvSpPr>
          <p:cNvPr id="16453" name="Rectangle 69"/>
          <p:cNvSpPr>
            <a:spLocks noChangeArrowheads="1"/>
          </p:cNvSpPr>
          <p:nvPr/>
        </p:nvSpPr>
        <p:spPr bwMode="auto">
          <a:xfrm>
            <a:off x="4083348" y="5846763"/>
            <a:ext cx="102592" cy="246221"/>
          </a:xfrm>
          <a:prstGeom prst="rect">
            <a:avLst/>
          </a:prstGeom>
          <a:noFill/>
          <a:ln w="9525">
            <a:noFill/>
            <a:miter lim="800000"/>
            <a:headEnd/>
            <a:tailEnd/>
          </a:ln>
        </p:spPr>
        <p:txBody>
          <a:bodyPr wrap="none" lIns="0" tIns="0" rIns="0" bIns="0">
            <a:spAutoFit/>
          </a:bodyPr>
          <a:lstStyle/>
          <a:p>
            <a:pPr algn="ctr"/>
            <a:r>
              <a:rPr lang="en-US" sz="1600" b="1" dirty="0"/>
              <a:t>7</a:t>
            </a:r>
          </a:p>
        </p:txBody>
      </p:sp>
      <p:sp>
        <p:nvSpPr>
          <p:cNvPr id="16454" name="Rectangle 70"/>
          <p:cNvSpPr>
            <a:spLocks noChangeArrowheads="1"/>
          </p:cNvSpPr>
          <p:nvPr/>
        </p:nvSpPr>
        <p:spPr bwMode="auto">
          <a:xfrm>
            <a:off x="4683423" y="5846763"/>
            <a:ext cx="102592" cy="246221"/>
          </a:xfrm>
          <a:prstGeom prst="rect">
            <a:avLst/>
          </a:prstGeom>
          <a:noFill/>
          <a:ln w="9525">
            <a:noFill/>
            <a:miter lim="800000"/>
            <a:headEnd/>
            <a:tailEnd/>
          </a:ln>
        </p:spPr>
        <p:txBody>
          <a:bodyPr wrap="none" lIns="0" tIns="0" rIns="0" bIns="0">
            <a:spAutoFit/>
          </a:bodyPr>
          <a:lstStyle/>
          <a:p>
            <a:pPr algn="ctr"/>
            <a:r>
              <a:rPr lang="en-US" sz="1600" b="1" dirty="0"/>
              <a:t>8</a:t>
            </a:r>
          </a:p>
        </p:txBody>
      </p:sp>
      <p:sp>
        <p:nvSpPr>
          <p:cNvPr id="16455" name="Rectangle 71"/>
          <p:cNvSpPr>
            <a:spLocks noChangeArrowheads="1"/>
          </p:cNvSpPr>
          <p:nvPr/>
        </p:nvSpPr>
        <p:spPr bwMode="auto">
          <a:xfrm>
            <a:off x="5293023" y="5846763"/>
            <a:ext cx="102592" cy="246221"/>
          </a:xfrm>
          <a:prstGeom prst="rect">
            <a:avLst/>
          </a:prstGeom>
          <a:noFill/>
          <a:ln w="9525">
            <a:noFill/>
            <a:miter lim="800000"/>
            <a:headEnd/>
            <a:tailEnd/>
          </a:ln>
        </p:spPr>
        <p:txBody>
          <a:bodyPr wrap="none" lIns="0" tIns="0" rIns="0" bIns="0">
            <a:spAutoFit/>
          </a:bodyPr>
          <a:lstStyle/>
          <a:p>
            <a:pPr algn="ctr"/>
            <a:r>
              <a:rPr lang="en-US" sz="1600" b="1" dirty="0"/>
              <a:t>9</a:t>
            </a:r>
          </a:p>
        </p:txBody>
      </p:sp>
      <p:sp>
        <p:nvSpPr>
          <p:cNvPr id="16456" name="Rectangle 72"/>
          <p:cNvSpPr>
            <a:spLocks noChangeArrowheads="1"/>
          </p:cNvSpPr>
          <p:nvPr/>
        </p:nvSpPr>
        <p:spPr bwMode="auto">
          <a:xfrm>
            <a:off x="5841008" y="5846763"/>
            <a:ext cx="205184" cy="246221"/>
          </a:xfrm>
          <a:prstGeom prst="rect">
            <a:avLst/>
          </a:prstGeom>
          <a:noFill/>
          <a:ln w="9525">
            <a:noFill/>
            <a:miter lim="800000"/>
            <a:headEnd/>
            <a:tailEnd/>
          </a:ln>
        </p:spPr>
        <p:txBody>
          <a:bodyPr wrap="none" lIns="0" tIns="0" rIns="0" bIns="0">
            <a:spAutoFit/>
          </a:bodyPr>
          <a:lstStyle/>
          <a:p>
            <a:pPr algn="ctr"/>
            <a:r>
              <a:rPr lang="en-US" sz="1600" b="1" dirty="0"/>
              <a:t>10</a:t>
            </a:r>
          </a:p>
        </p:txBody>
      </p:sp>
      <p:sp>
        <p:nvSpPr>
          <p:cNvPr id="16457" name="Rectangle 73"/>
          <p:cNvSpPr>
            <a:spLocks noChangeArrowheads="1"/>
          </p:cNvSpPr>
          <p:nvPr/>
        </p:nvSpPr>
        <p:spPr bwMode="auto">
          <a:xfrm>
            <a:off x="6470490" y="5846763"/>
            <a:ext cx="193835" cy="246221"/>
          </a:xfrm>
          <a:prstGeom prst="rect">
            <a:avLst/>
          </a:prstGeom>
          <a:noFill/>
          <a:ln w="9525">
            <a:noFill/>
            <a:miter lim="800000"/>
            <a:headEnd/>
            <a:tailEnd/>
          </a:ln>
        </p:spPr>
        <p:txBody>
          <a:bodyPr wrap="none" lIns="0" tIns="0" rIns="0" bIns="0">
            <a:spAutoFit/>
          </a:bodyPr>
          <a:lstStyle/>
          <a:p>
            <a:pPr algn="r"/>
            <a:r>
              <a:rPr lang="en-US" sz="1600" b="1" dirty="0"/>
              <a:t>11</a:t>
            </a:r>
          </a:p>
        </p:txBody>
      </p:sp>
      <p:sp>
        <p:nvSpPr>
          <p:cNvPr id="16458" name="Rectangle 74"/>
          <p:cNvSpPr>
            <a:spLocks noChangeArrowheads="1"/>
          </p:cNvSpPr>
          <p:nvPr/>
        </p:nvSpPr>
        <p:spPr bwMode="auto">
          <a:xfrm>
            <a:off x="3294063" y="1377950"/>
            <a:ext cx="2043112"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rPr>
              <a:t>Myocardial Infarction</a:t>
            </a:r>
            <a:endParaRPr lang="en-US" sz="1600" b="1"/>
          </a:p>
        </p:txBody>
      </p:sp>
      <p:sp>
        <p:nvSpPr>
          <p:cNvPr id="16459" name="Rectangle 75"/>
          <p:cNvSpPr>
            <a:spLocks noChangeArrowheads="1"/>
          </p:cNvSpPr>
          <p:nvPr/>
        </p:nvSpPr>
        <p:spPr bwMode="auto">
          <a:xfrm>
            <a:off x="3398838" y="1781175"/>
            <a:ext cx="2482850"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rPr>
              <a:t>Microvascular End Points</a:t>
            </a:r>
            <a:endParaRPr lang="en-US" sz="1600" b="1"/>
          </a:p>
        </p:txBody>
      </p:sp>
      <p:sp>
        <p:nvSpPr>
          <p:cNvPr id="16460" name="Freeform 76"/>
          <p:cNvSpPr>
            <a:spLocks/>
          </p:cNvSpPr>
          <p:nvPr/>
        </p:nvSpPr>
        <p:spPr bwMode="blackWhite">
          <a:xfrm>
            <a:off x="3235325" y="2452688"/>
            <a:ext cx="3098800" cy="2933700"/>
          </a:xfrm>
          <a:custGeom>
            <a:avLst/>
            <a:gdLst/>
            <a:ahLst/>
            <a:cxnLst>
              <a:cxn ang="0">
                <a:pos x="0" y="1848"/>
              </a:cxn>
              <a:cxn ang="0">
                <a:pos x="414" y="1728"/>
              </a:cxn>
              <a:cxn ang="0">
                <a:pos x="840" y="1536"/>
              </a:cxn>
              <a:cxn ang="0">
                <a:pos x="1248" y="1242"/>
              </a:cxn>
              <a:cxn ang="0">
                <a:pos x="1686" y="624"/>
              </a:cxn>
              <a:cxn ang="0">
                <a:pos x="2196" y="0"/>
              </a:cxn>
            </a:cxnLst>
            <a:rect l="0" t="0" r="r" b="b"/>
            <a:pathLst>
              <a:path w="2196" h="1848">
                <a:moveTo>
                  <a:pt x="0" y="1848"/>
                </a:moveTo>
                <a:lnTo>
                  <a:pt x="414" y="1728"/>
                </a:lnTo>
                <a:lnTo>
                  <a:pt x="840" y="1536"/>
                </a:lnTo>
                <a:lnTo>
                  <a:pt x="1248" y="1242"/>
                </a:lnTo>
                <a:lnTo>
                  <a:pt x="1686" y="624"/>
                </a:lnTo>
                <a:lnTo>
                  <a:pt x="2196" y="0"/>
                </a:lnTo>
              </a:path>
            </a:pathLst>
          </a:custGeom>
          <a:noFill/>
          <a:ln w="38100" cap="flat" cmpd="sng">
            <a:solidFill>
              <a:srgbClr val="3399FF"/>
            </a:solidFill>
            <a:prstDash val="solid"/>
            <a:round/>
            <a:headEnd type="none" w="sm" len="sm"/>
            <a:tailEnd type="none" w="sm" len="sm"/>
          </a:ln>
          <a:effectLst/>
        </p:spPr>
        <p:txBody>
          <a:bodyPr anchor="ctr">
            <a:spAutoFit/>
          </a:bodyPr>
          <a:lstStyle/>
          <a:p>
            <a:endParaRPr lang="en-US"/>
          </a:p>
        </p:txBody>
      </p:sp>
      <p:sp>
        <p:nvSpPr>
          <p:cNvPr id="16461" name="Rectangle 77"/>
          <p:cNvSpPr>
            <a:spLocks noChangeArrowheads="1"/>
          </p:cNvSpPr>
          <p:nvPr/>
        </p:nvSpPr>
        <p:spPr bwMode="blackWhite">
          <a:xfrm>
            <a:off x="6270625" y="3475038"/>
            <a:ext cx="123825" cy="139700"/>
          </a:xfrm>
          <a:prstGeom prst="rect">
            <a:avLst/>
          </a:prstGeom>
          <a:solidFill>
            <a:srgbClr val="FF0000"/>
          </a:solidFill>
          <a:ln w="25400">
            <a:noFill/>
            <a:miter lim="800000"/>
            <a:headEnd type="none" w="sm" len="sm"/>
            <a:tailEnd type="none" w="sm" len="sm"/>
          </a:ln>
          <a:effectLst/>
        </p:spPr>
        <p:txBody>
          <a:bodyPr wrap="none" anchor="ctr">
            <a:spAutoFit/>
          </a:bodyPr>
          <a:lstStyle/>
          <a:p>
            <a:endParaRPr lang="en-US"/>
          </a:p>
        </p:txBody>
      </p:sp>
      <p:sp>
        <p:nvSpPr>
          <p:cNvPr id="16462" name="Rectangle 78"/>
          <p:cNvSpPr>
            <a:spLocks noChangeArrowheads="1"/>
          </p:cNvSpPr>
          <p:nvPr/>
        </p:nvSpPr>
        <p:spPr bwMode="blackWhite">
          <a:xfrm>
            <a:off x="4927600" y="3951288"/>
            <a:ext cx="123825" cy="139700"/>
          </a:xfrm>
          <a:prstGeom prst="rect">
            <a:avLst/>
          </a:prstGeom>
          <a:solidFill>
            <a:srgbClr val="FF0000"/>
          </a:solidFill>
          <a:ln w="25400">
            <a:noFill/>
            <a:miter lim="800000"/>
            <a:headEnd type="none" w="sm" len="sm"/>
            <a:tailEnd type="none" w="sm" len="sm"/>
          </a:ln>
          <a:effectLst/>
        </p:spPr>
        <p:txBody>
          <a:bodyPr wrap="none" anchor="ctr">
            <a:spAutoFit/>
          </a:bodyPr>
          <a:lstStyle/>
          <a:p>
            <a:endParaRPr lang="en-US"/>
          </a:p>
        </p:txBody>
      </p:sp>
      <p:sp>
        <p:nvSpPr>
          <p:cNvPr id="16463" name="Rectangle 79"/>
          <p:cNvSpPr>
            <a:spLocks noChangeArrowheads="1"/>
          </p:cNvSpPr>
          <p:nvPr/>
        </p:nvSpPr>
        <p:spPr bwMode="blackWhite">
          <a:xfrm>
            <a:off x="3062288" y="1443038"/>
            <a:ext cx="125412" cy="139700"/>
          </a:xfrm>
          <a:prstGeom prst="rect">
            <a:avLst/>
          </a:prstGeom>
          <a:solidFill>
            <a:srgbClr val="FF0000"/>
          </a:solidFill>
          <a:ln w="25400">
            <a:noFill/>
            <a:miter lim="800000"/>
            <a:headEnd type="none" w="sm" len="sm"/>
            <a:tailEnd type="none" w="sm" len="sm"/>
          </a:ln>
          <a:effectLst/>
        </p:spPr>
        <p:txBody>
          <a:bodyPr wrap="none" anchor="ctr">
            <a:spAutoFit/>
          </a:bodyPr>
          <a:lstStyle/>
          <a:p>
            <a:endParaRPr lang="en-US"/>
          </a:p>
        </p:txBody>
      </p:sp>
      <p:sp>
        <p:nvSpPr>
          <p:cNvPr id="16464" name="Oval 80"/>
          <p:cNvSpPr>
            <a:spLocks noChangeArrowheads="1"/>
          </p:cNvSpPr>
          <p:nvPr/>
        </p:nvSpPr>
        <p:spPr bwMode="blackWhite">
          <a:xfrm>
            <a:off x="4927600" y="4364038"/>
            <a:ext cx="123825" cy="133350"/>
          </a:xfrm>
          <a:prstGeom prst="ellipse">
            <a:avLst/>
          </a:prstGeom>
          <a:solidFill>
            <a:srgbClr val="3399FF"/>
          </a:solidFill>
          <a:ln w="25400">
            <a:noFill/>
            <a:round/>
            <a:headEnd type="none" w="sm" len="sm"/>
            <a:tailEnd type="none" w="sm" len="sm"/>
          </a:ln>
          <a:effectLst/>
        </p:spPr>
        <p:txBody>
          <a:bodyPr wrap="none" anchor="ctr">
            <a:spAutoFit/>
          </a:bodyPr>
          <a:lstStyle/>
          <a:p>
            <a:endParaRPr lang="en-US"/>
          </a:p>
        </p:txBody>
      </p:sp>
      <p:sp>
        <p:nvSpPr>
          <p:cNvPr id="16465" name="Oval 81"/>
          <p:cNvSpPr>
            <a:spLocks noChangeArrowheads="1"/>
          </p:cNvSpPr>
          <p:nvPr/>
        </p:nvSpPr>
        <p:spPr bwMode="blackWhite">
          <a:xfrm>
            <a:off x="3060700" y="1830388"/>
            <a:ext cx="125413" cy="133350"/>
          </a:xfrm>
          <a:prstGeom prst="ellipse">
            <a:avLst/>
          </a:prstGeom>
          <a:solidFill>
            <a:srgbClr val="3399FF"/>
          </a:solidFill>
          <a:ln w="25400">
            <a:noFill/>
            <a:round/>
            <a:headEnd type="none" w="sm" len="sm"/>
            <a:tailEnd type="none" w="sm" len="sm"/>
          </a:ln>
          <a:effectLst/>
        </p:spPr>
        <p:txBody>
          <a:bodyPr wrap="none" anchor="ctr">
            <a:spAutoFit/>
          </a:bodyPr>
          <a:lstStyle/>
          <a:p>
            <a:endParaRPr lang="en-US"/>
          </a:p>
        </p:txBody>
      </p:sp>
      <p:sp>
        <p:nvSpPr>
          <p:cNvPr id="16466" name="Line 82"/>
          <p:cNvSpPr>
            <a:spLocks noChangeShapeType="1"/>
          </p:cNvSpPr>
          <p:nvPr/>
        </p:nvSpPr>
        <p:spPr bwMode="blackWhite">
          <a:xfrm>
            <a:off x="2809875" y="1150938"/>
            <a:ext cx="3760788" cy="0"/>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67" name="Line 83"/>
          <p:cNvSpPr>
            <a:spLocks noChangeShapeType="1"/>
          </p:cNvSpPr>
          <p:nvPr/>
        </p:nvSpPr>
        <p:spPr bwMode="blackWhite">
          <a:xfrm>
            <a:off x="2895600" y="5713413"/>
            <a:ext cx="0" cy="96837"/>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68" name="Line 84"/>
          <p:cNvSpPr>
            <a:spLocks noChangeShapeType="1"/>
          </p:cNvSpPr>
          <p:nvPr/>
        </p:nvSpPr>
        <p:spPr bwMode="blackWhite">
          <a:xfrm>
            <a:off x="3532188" y="5713413"/>
            <a:ext cx="0" cy="96837"/>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69" name="Line 85"/>
          <p:cNvSpPr>
            <a:spLocks noChangeShapeType="1"/>
          </p:cNvSpPr>
          <p:nvPr/>
        </p:nvSpPr>
        <p:spPr bwMode="blackWhite">
          <a:xfrm>
            <a:off x="4135438" y="5713413"/>
            <a:ext cx="0" cy="96837"/>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70" name="Line 86"/>
          <p:cNvSpPr>
            <a:spLocks noChangeShapeType="1"/>
          </p:cNvSpPr>
          <p:nvPr/>
        </p:nvSpPr>
        <p:spPr bwMode="blackWhite">
          <a:xfrm>
            <a:off x="4737100" y="5713413"/>
            <a:ext cx="0" cy="96837"/>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71" name="Line 87"/>
          <p:cNvSpPr>
            <a:spLocks noChangeShapeType="1"/>
          </p:cNvSpPr>
          <p:nvPr/>
        </p:nvSpPr>
        <p:spPr bwMode="blackWhite">
          <a:xfrm>
            <a:off x="5351463" y="5713413"/>
            <a:ext cx="0" cy="96837"/>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72" name="Line 88"/>
          <p:cNvSpPr>
            <a:spLocks noChangeShapeType="1"/>
          </p:cNvSpPr>
          <p:nvPr/>
        </p:nvSpPr>
        <p:spPr bwMode="blackWhite">
          <a:xfrm>
            <a:off x="5948363" y="5713413"/>
            <a:ext cx="0" cy="96837"/>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73" name="Line 89"/>
          <p:cNvSpPr>
            <a:spLocks noChangeShapeType="1"/>
          </p:cNvSpPr>
          <p:nvPr/>
        </p:nvSpPr>
        <p:spPr bwMode="blackWhite">
          <a:xfrm>
            <a:off x="6556375" y="5713413"/>
            <a:ext cx="0" cy="96837"/>
          </a:xfrm>
          <a:prstGeom prst="line">
            <a:avLst/>
          </a:prstGeom>
          <a:noFill/>
          <a:ln w="12700">
            <a:solidFill>
              <a:schemeClr val="tx1"/>
            </a:solidFill>
            <a:round/>
            <a:headEnd type="none" w="sm" len="sm"/>
            <a:tailEnd type="none" w="sm" len="sm"/>
          </a:ln>
          <a:effectLst/>
        </p:spPr>
        <p:txBody>
          <a:bodyPr anchor="ctr">
            <a:spAutoFit/>
          </a:bodyPr>
          <a:lstStyle/>
          <a:p>
            <a:endParaRPr lang="en-US"/>
          </a:p>
        </p:txBody>
      </p:sp>
      <p:sp>
        <p:nvSpPr>
          <p:cNvPr id="16474" name="Text Box 90"/>
          <p:cNvSpPr txBox="1">
            <a:spLocks noChangeArrowheads="1"/>
          </p:cNvSpPr>
          <p:nvPr/>
        </p:nvSpPr>
        <p:spPr bwMode="blackWhite">
          <a:xfrm>
            <a:off x="2354263" y="5014913"/>
            <a:ext cx="163512" cy="311150"/>
          </a:xfrm>
          <a:prstGeom prst="rect">
            <a:avLst/>
          </a:prstGeom>
          <a:noFill/>
          <a:ln w="25400">
            <a:noFill/>
            <a:miter lim="800000"/>
            <a:headEnd type="none" w="sm" len="sm"/>
            <a:tailEnd type="none" w="sm" len="sm"/>
          </a:ln>
          <a:effectLst/>
        </p:spPr>
        <p:txBody>
          <a:bodyPr wrap="none">
            <a:spAutoFit/>
          </a:bodyPr>
          <a:lstStyle/>
          <a:p>
            <a:pPr eaLnBrk="0" hangingPunct="0">
              <a:lnSpc>
                <a:spcPct val="80000"/>
              </a:lnSpc>
              <a:spcBef>
                <a:spcPct val="50000"/>
              </a:spcBef>
            </a:pPr>
            <a:endParaRPr lang="en-US" b="1">
              <a:latin typeface="Arial Narrow" pitchFamily="112" charset="0"/>
            </a:endParaRPr>
          </a:p>
        </p:txBody>
      </p:sp>
      <p:sp>
        <p:nvSpPr>
          <p:cNvPr id="16475" name="Line 91"/>
          <p:cNvSpPr>
            <a:spLocks noChangeShapeType="1"/>
          </p:cNvSpPr>
          <p:nvPr/>
        </p:nvSpPr>
        <p:spPr bwMode="auto">
          <a:xfrm>
            <a:off x="2805113" y="1141413"/>
            <a:ext cx="0" cy="4572000"/>
          </a:xfrm>
          <a:prstGeom prst="line">
            <a:avLst/>
          </a:prstGeom>
          <a:noFill/>
          <a:ln w="12700">
            <a:solidFill>
              <a:schemeClr val="tx1"/>
            </a:solidFill>
            <a:round/>
            <a:headEnd/>
            <a:tailEnd/>
          </a:ln>
          <a:effectLst/>
        </p:spPr>
        <p:txBody>
          <a:bodyPr wrap="none" anchor="ctr"/>
          <a:lstStyle/>
          <a:p>
            <a:endParaRPr lang="en-US"/>
          </a:p>
        </p:txBody>
      </p:sp>
      <p:sp>
        <p:nvSpPr>
          <p:cNvPr id="16476" name="Line 92"/>
          <p:cNvSpPr>
            <a:spLocks noChangeShapeType="1"/>
          </p:cNvSpPr>
          <p:nvPr/>
        </p:nvSpPr>
        <p:spPr bwMode="auto">
          <a:xfrm>
            <a:off x="2805113" y="5713413"/>
            <a:ext cx="3840162" cy="0"/>
          </a:xfrm>
          <a:prstGeom prst="line">
            <a:avLst/>
          </a:prstGeom>
          <a:noFill/>
          <a:ln w="12700">
            <a:solidFill>
              <a:schemeClr val="tx1"/>
            </a:solidFill>
            <a:round/>
            <a:headEnd/>
            <a:tailEnd/>
          </a:ln>
          <a:effectLst/>
        </p:spPr>
        <p:txBody>
          <a:bodyPr wrap="none" anchor="ctr"/>
          <a:lstStyle/>
          <a:p>
            <a:endParaRPr lang="en-US"/>
          </a:p>
        </p:txBody>
      </p:sp>
      <p:grpSp>
        <p:nvGrpSpPr>
          <p:cNvPr id="13" name="Group 93"/>
          <p:cNvGrpSpPr>
            <a:grpSpLocks/>
          </p:cNvGrpSpPr>
          <p:nvPr/>
        </p:nvGrpSpPr>
        <p:grpSpPr bwMode="auto">
          <a:xfrm>
            <a:off x="3235327" y="2752726"/>
            <a:ext cx="1544638" cy="2865438"/>
            <a:chOff x="2018" y="1697"/>
            <a:chExt cx="973" cy="1805"/>
          </a:xfrm>
        </p:grpSpPr>
        <p:sp>
          <p:nvSpPr>
            <p:cNvPr id="16478" name="Line 94"/>
            <p:cNvSpPr>
              <a:spLocks noChangeShapeType="1"/>
            </p:cNvSpPr>
            <p:nvPr/>
          </p:nvSpPr>
          <p:spPr bwMode="auto">
            <a:xfrm>
              <a:off x="2586" y="2129"/>
              <a:ext cx="0" cy="1373"/>
            </a:xfrm>
            <a:prstGeom prst="line">
              <a:avLst/>
            </a:prstGeom>
            <a:noFill/>
            <a:ln w="28575">
              <a:solidFill>
                <a:srgbClr val="FFFF00"/>
              </a:solidFill>
              <a:round/>
              <a:headEnd/>
              <a:tailEnd type="triangle" w="med" len="med"/>
            </a:ln>
            <a:effectLst/>
          </p:spPr>
          <p:txBody>
            <a:bodyPr wrap="none" anchor="ctr"/>
            <a:lstStyle/>
            <a:p>
              <a:endParaRPr lang="en-US"/>
            </a:p>
          </p:txBody>
        </p:sp>
        <p:sp>
          <p:nvSpPr>
            <p:cNvPr id="16479" name="Text Box 95"/>
            <p:cNvSpPr txBox="1">
              <a:spLocks noChangeArrowheads="1"/>
            </p:cNvSpPr>
            <p:nvPr/>
          </p:nvSpPr>
          <p:spPr bwMode="auto">
            <a:xfrm>
              <a:off x="2018" y="1697"/>
              <a:ext cx="973" cy="291"/>
            </a:xfrm>
            <a:prstGeom prst="rect">
              <a:avLst/>
            </a:prstGeom>
            <a:noFill/>
            <a:ln w="9525">
              <a:noFill/>
              <a:miter lim="800000"/>
              <a:headEnd/>
              <a:tailEnd/>
            </a:ln>
            <a:effectLst/>
          </p:spPr>
          <p:txBody>
            <a:bodyPr wrap="none" anchor="ctr">
              <a:spAutoFit/>
            </a:bodyPr>
            <a:lstStyle/>
            <a:p>
              <a:pPr algn="ctr" eaLnBrk="0" hangingPunct="0"/>
              <a:r>
                <a:rPr lang="en-US" sz="2400" b="1" dirty="0"/>
                <a:t>ADA Goal</a:t>
              </a:r>
              <a:endParaRPr lang="en-US" sz="4000" b="1" dirty="0"/>
            </a:p>
          </p:txBody>
        </p:sp>
      </p:grpSp>
      <p:sp>
        <p:nvSpPr>
          <p:cNvPr id="16480" name="Rectangle 96"/>
          <p:cNvSpPr>
            <a:spLocks noChangeArrowheads="1"/>
          </p:cNvSpPr>
          <p:nvPr/>
        </p:nvSpPr>
        <p:spPr bwMode="blackWhite">
          <a:xfrm>
            <a:off x="5526088" y="3386138"/>
            <a:ext cx="125412" cy="139700"/>
          </a:xfrm>
          <a:prstGeom prst="rect">
            <a:avLst/>
          </a:prstGeom>
          <a:solidFill>
            <a:srgbClr val="FF0000"/>
          </a:solidFill>
          <a:ln w="25400">
            <a:noFill/>
            <a:miter lim="800000"/>
            <a:headEnd type="none" w="sm" len="sm"/>
            <a:tailEnd type="none" w="sm" len="sm"/>
          </a:ln>
          <a:effectLst/>
        </p:spPr>
        <p:txBody>
          <a:bodyPr wrap="none" anchor="ctr">
            <a:spAutoFit/>
          </a:bodyPr>
          <a:lstStyle/>
          <a:p>
            <a:endParaRPr lang="en-US"/>
          </a:p>
        </p:txBody>
      </p:sp>
      <p:sp>
        <p:nvSpPr>
          <p:cNvPr id="16481" name="Oval 97"/>
          <p:cNvSpPr>
            <a:spLocks noChangeArrowheads="1"/>
          </p:cNvSpPr>
          <p:nvPr/>
        </p:nvSpPr>
        <p:spPr bwMode="blackWhite">
          <a:xfrm>
            <a:off x="6270625" y="2382838"/>
            <a:ext cx="123825" cy="133350"/>
          </a:xfrm>
          <a:prstGeom prst="ellipse">
            <a:avLst/>
          </a:prstGeom>
          <a:solidFill>
            <a:srgbClr val="3399FF"/>
          </a:solidFill>
          <a:ln w="25400">
            <a:solidFill>
              <a:srgbClr val="3399FF"/>
            </a:solidFill>
            <a:round/>
            <a:headEnd type="none" w="sm" len="sm"/>
            <a:tailEnd type="none" w="sm" len="sm"/>
          </a:ln>
          <a:effectLst/>
        </p:spPr>
        <p:txBody>
          <a:bodyPr wrap="none" anchor="ctr">
            <a:spAutoFit/>
          </a:bodyPr>
          <a:lstStyle/>
          <a:p>
            <a:endParaRPr lang="en-US"/>
          </a:p>
        </p:txBody>
      </p:sp>
      <p:sp>
        <p:nvSpPr>
          <p:cNvPr id="16482" name="Oval 98"/>
          <p:cNvSpPr>
            <a:spLocks noChangeArrowheads="1"/>
          </p:cNvSpPr>
          <p:nvPr/>
        </p:nvSpPr>
        <p:spPr bwMode="blackWhite">
          <a:xfrm>
            <a:off x="3189288" y="5322888"/>
            <a:ext cx="125412" cy="133350"/>
          </a:xfrm>
          <a:prstGeom prst="ellipse">
            <a:avLst/>
          </a:prstGeom>
          <a:solidFill>
            <a:srgbClr val="3399FF"/>
          </a:solidFill>
          <a:ln w="25400">
            <a:noFill/>
            <a:round/>
            <a:headEnd type="none" w="sm" len="sm"/>
            <a:tailEnd type="none" w="sm" len="sm"/>
          </a:ln>
          <a:effectLst/>
        </p:spPr>
        <p:txBody>
          <a:bodyPr wrap="none" anchor="ctr">
            <a:spAutoFit/>
          </a:bodyPr>
          <a:lstStyle/>
          <a:p>
            <a:endParaRPr lang="en-US"/>
          </a:p>
        </p:txBody>
      </p:sp>
      <p:sp>
        <p:nvSpPr>
          <p:cNvPr id="16483" name="Oval 99"/>
          <p:cNvSpPr>
            <a:spLocks noChangeArrowheads="1"/>
          </p:cNvSpPr>
          <p:nvPr/>
        </p:nvSpPr>
        <p:spPr bwMode="blackWhite">
          <a:xfrm>
            <a:off x="3770313" y="5138738"/>
            <a:ext cx="123825" cy="133350"/>
          </a:xfrm>
          <a:prstGeom prst="ellipse">
            <a:avLst/>
          </a:prstGeom>
          <a:solidFill>
            <a:srgbClr val="3399FF"/>
          </a:solidFill>
          <a:ln w="25400">
            <a:noFill/>
            <a:round/>
            <a:headEnd type="none" w="sm" len="sm"/>
            <a:tailEnd type="none" w="sm" len="sm"/>
          </a:ln>
          <a:effectLst/>
        </p:spPr>
        <p:txBody>
          <a:bodyPr wrap="none" anchor="ctr">
            <a:spAutoFit/>
          </a:bodyPr>
          <a:lstStyle/>
          <a:p>
            <a:endParaRPr lang="en-US"/>
          </a:p>
        </p:txBody>
      </p:sp>
      <p:sp>
        <p:nvSpPr>
          <p:cNvPr id="16484" name="Oval 100"/>
          <p:cNvSpPr>
            <a:spLocks noChangeArrowheads="1"/>
          </p:cNvSpPr>
          <p:nvPr/>
        </p:nvSpPr>
        <p:spPr bwMode="blackWhite">
          <a:xfrm>
            <a:off x="4349750" y="4846638"/>
            <a:ext cx="123825" cy="133350"/>
          </a:xfrm>
          <a:prstGeom prst="ellipse">
            <a:avLst/>
          </a:prstGeom>
          <a:solidFill>
            <a:srgbClr val="3399FF"/>
          </a:solidFill>
          <a:ln w="25400">
            <a:noFill/>
            <a:round/>
            <a:headEnd type="none" w="sm" len="sm"/>
            <a:tailEnd type="none" w="sm" len="sm"/>
          </a:ln>
          <a:effectLst/>
        </p:spPr>
        <p:txBody>
          <a:bodyPr wrap="none" anchor="ctr">
            <a:spAutoFit/>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b="1" i="1" dirty="0" smtClean="0"/>
              <a:t>Lancet 2010; 375: 481–89</a:t>
            </a:r>
            <a:endParaRPr lang="en-US" dirty="0"/>
          </a:p>
        </p:txBody>
      </p:sp>
      <p:pic>
        <p:nvPicPr>
          <p:cNvPr id="215042" name="Picture 2"/>
          <p:cNvPicPr>
            <a:picLocks noGrp="1" noChangeAspect="1" noChangeArrowheads="1"/>
          </p:cNvPicPr>
          <p:nvPr>
            <p:ph idx="1"/>
          </p:nvPr>
        </p:nvPicPr>
        <p:blipFill>
          <a:blip r:embed="rId2"/>
          <a:srcRect/>
          <a:stretch>
            <a:fillRect/>
          </a:stretch>
        </p:blipFill>
        <p:spPr bwMode="auto">
          <a:xfrm>
            <a:off x="-5275" y="1600200"/>
            <a:ext cx="9085579" cy="4648200"/>
          </a:xfrm>
          <a:prstGeom prst="rect">
            <a:avLst/>
          </a:prstGeom>
          <a:noFill/>
          <a:ln w="9525">
            <a:noFill/>
            <a:miter lim="800000"/>
            <a:headEnd/>
            <a:tailEnd/>
          </a:ln>
          <a:effectLst/>
        </p:spPr>
      </p:pic>
      <p:pic>
        <p:nvPicPr>
          <p:cNvPr id="215043" name="Picture 3"/>
          <p:cNvPicPr>
            <a:picLocks noChangeAspect="1" noChangeArrowheads="1"/>
          </p:cNvPicPr>
          <p:nvPr/>
        </p:nvPicPr>
        <p:blipFill>
          <a:blip r:embed="rId3"/>
          <a:srcRect/>
          <a:stretch>
            <a:fillRect/>
          </a:stretch>
        </p:blipFill>
        <p:spPr bwMode="auto">
          <a:xfrm>
            <a:off x="438149" y="304801"/>
            <a:ext cx="8267703" cy="990599"/>
          </a:xfrm>
          <a:prstGeom prst="rect">
            <a:avLst/>
          </a:prstGeom>
          <a:noFill/>
          <a:ln w="9525">
            <a:noFill/>
            <a:miter lim="800000"/>
            <a:headEnd/>
            <a:tailEnd/>
          </a:ln>
          <a:effectLst/>
        </p:spPr>
      </p:pic>
      <p:sp>
        <p:nvSpPr>
          <p:cNvPr id="6" name="Rectangle 5"/>
          <p:cNvSpPr/>
          <p:nvPr/>
        </p:nvSpPr>
        <p:spPr>
          <a:xfrm>
            <a:off x="2826169" y="3198168"/>
            <a:ext cx="3491661" cy="461665"/>
          </a:xfrm>
          <a:prstGeom prst="rect">
            <a:avLst/>
          </a:prstGeom>
        </p:spPr>
        <p:txBody>
          <a:bodyPr wrap="none">
            <a:spAutoFit/>
          </a:bodyPr>
          <a:lstStyle/>
          <a:p>
            <a:r>
              <a:rPr lang="en-US" b="1" i="1" dirty="0" smtClean="0"/>
              <a:t>Lancet 2010; 375: 481–89</a:t>
            </a:r>
            <a:endParaRPr lang="en-US" dirty="0"/>
          </a:p>
        </p:txBody>
      </p:sp>
      <p:pic>
        <p:nvPicPr>
          <p:cNvPr id="215044" name="Picture 4"/>
          <p:cNvPicPr>
            <a:picLocks noChangeAspect="1" noChangeArrowheads="1"/>
          </p:cNvPicPr>
          <p:nvPr/>
        </p:nvPicPr>
        <p:blipFill>
          <a:blip r:embed="rId4"/>
          <a:srcRect/>
          <a:stretch>
            <a:fillRect/>
          </a:stretch>
        </p:blipFill>
        <p:spPr bwMode="auto">
          <a:xfrm>
            <a:off x="3924295" y="6553200"/>
            <a:ext cx="1943105" cy="30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914400" y="280988"/>
            <a:ext cx="7924800" cy="862012"/>
          </a:xfrm>
        </p:spPr>
        <p:txBody>
          <a:bodyPr>
            <a:normAutofit fontScale="90000"/>
          </a:bodyPr>
          <a:lstStyle/>
          <a:p>
            <a:pPr algn="ctr"/>
            <a:r>
              <a:rPr lang="en-US" sz="3200" dirty="0">
                <a:solidFill>
                  <a:srgbClr val="FFC000"/>
                </a:solidFill>
                <a:latin typeface="+mn-lt"/>
              </a:rPr>
              <a:t>Efficacy of Oral </a:t>
            </a:r>
            <a:r>
              <a:rPr lang="en-US" sz="3200" dirty="0" err="1">
                <a:solidFill>
                  <a:srgbClr val="FFC000"/>
                </a:solidFill>
                <a:latin typeface="+mn-lt"/>
              </a:rPr>
              <a:t>Antihyperglycemics</a:t>
            </a:r>
            <a:r>
              <a:rPr lang="en-US" sz="3200" dirty="0">
                <a:solidFill>
                  <a:srgbClr val="FFC000"/>
                </a:solidFill>
                <a:latin typeface="+mn-lt"/>
              </a:rPr>
              <a:t/>
            </a:r>
            <a:br>
              <a:rPr lang="en-US" sz="3200" dirty="0">
                <a:solidFill>
                  <a:srgbClr val="FFC000"/>
                </a:solidFill>
                <a:latin typeface="+mn-lt"/>
              </a:rPr>
            </a:br>
            <a:r>
              <a:rPr lang="en-US" sz="3200" dirty="0">
                <a:solidFill>
                  <a:srgbClr val="FFC000"/>
                </a:solidFill>
                <a:latin typeface="+mn-lt"/>
              </a:rPr>
              <a:t>Declines With Time</a:t>
            </a:r>
          </a:p>
        </p:txBody>
      </p:sp>
      <p:sp>
        <p:nvSpPr>
          <p:cNvPr id="177155" name="Rectangle 3"/>
          <p:cNvSpPr>
            <a:spLocks noGrp="1" noChangeArrowheads="1"/>
          </p:cNvSpPr>
          <p:nvPr>
            <p:ph idx="1"/>
          </p:nvPr>
        </p:nvSpPr>
        <p:spPr>
          <a:xfrm>
            <a:off x="685800" y="1704975"/>
            <a:ext cx="7772400" cy="4543425"/>
          </a:xfrm>
        </p:spPr>
        <p:txBody>
          <a:bodyPr/>
          <a:lstStyle/>
          <a:p>
            <a:pPr>
              <a:spcBef>
                <a:spcPct val="50000"/>
              </a:spcBef>
              <a:buClr>
                <a:srgbClr val="C00000"/>
              </a:buClr>
              <a:buSzPct val="110000"/>
              <a:buFont typeface="Wingdings" pitchFamily="2" charset="2"/>
              <a:buChar char="§"/>
            </a:pPr>
            <a:r>
              <a:rPr lang="en-US" sz="2500" dirty="0"/>
              <a:t>A1C rises at ~0.2%  to 0.3% yearly on stable therapy</a:t>
            </a:r>
          </a:p>
          <a:p>
            <a:pPr>
              <a:spcBef>
                <a:spcPct val="50000"/>
              </a:spcBef>
              <a:buClr>
                <a:srgbClr val="C00000"/>
              </a:buClr>
              <a:buSzPct val="110000"/>
              <a:buFont typeface="Wingdings" pitchFamily="2" charset="2"/>
              <a:buChar char="§"/>
            </a:pPr>
            <a:r>
              <a:rPr lang="en-US" sz="2500" dirty="0"/>
              <a:t>This rate is the same as for diet alone, </a:t>
            </a:r>
            <a:r>
              <a:rPr lang="en-US" sz="2500" dirty="0" err="1"/>
              <a:t>sulfonylureas</a:t>
            </a:r>
            <a:r>
              <a:rPr lang="en-US" sz="2500" dirty="0"/>
              <a:t>, and </a:t>
            </a:r>
            <a:r>
              <a:rPr lang="en-US" sz="2500" dirty="0" err="1"/>
              <a:t>metformin</a:t>
            </a:r>
            <a:endParaRPr lang="en-US" sz="2500" dirty="0"/>
          </a:p>
          <a:p>
            <a:pPr>
              <a:spcBef>
                <a:spcPct val="50000"/>
              </a:spcBef>
              <a:buClr>
                <a:srgbClr val="C00000"/>
              </a:buClr>
              <a:buSzPct val="110000"/>
              <a:buFont typeface="Wingdings" pitchFamily="2" charset="2"/>
              <a:buChar char="§"/>
            </a:pPr>
            <a:r>
              <a:rPr lang="en-US" sz="2500" dirty="0">
                <a:sym typeface="Symbol" pitchFamily="112" charset="2"/>
              </a:rPr>
              <a:t>-C</a:t>
            </a:r>
            <a:r>
              <a:rPr lang="en-US" sz="2500" dirty="0"/>
              <a:t>ell function declines at the same rate with all </a:t>
            </a:r>
            <a:br>
              <a:rPr lang="en-US" sz="2500" dirty="0"/>
            </a:br>
            <a:r>
              <a:rPr lang="en-US" sz="2500" dirty="0"/>
              <a:t>these treatments</a:t>
            </a:r>
          </a:p>
          <a:p>
            <a:pPr>
              <a:spcBef>
                <a:spcPct val="50000"/>
              </a:spcBef>
              <a:buClr>
                <a:srgbClr val="C00000"/>
              </a:buClr>
              <a:buSzPct val="110000"/>
              <a:buFont typeface="Wingdings" pitchFamily="2" charset="2"/>
              <a:buChar char="§"/>
            </a:pPr>
            <a:r>
              <a:rPr lang="en-US" sz="2500" dirty="0"/>
              <a:t>Recent studies suggest longer preservation of beta cell function with </a:t>
            </a:r>
            <a:r>
              <a:rPr lang="en-US" sz="2500" dirty="0" err="1"/>
              <a:t>thiazolidinediones</a:t>
            </a:r>
            <a:r>
              <a:rPr lang="en-US" sz="2500" dirty="0"/>
              <a:t> (Tripod/</a:t>
            </a:r>
            <a:r>
              <a:rPr lang="en-US" sz="2500" dirty="0" err="1"/>
              <a:t>Pipod</a:t>
            </a:r>
            <a:r>
              <a:rPr lang="en-US" sz="2500" dirty="0"/>
              <a:t>)</a:t>
            </a:r>
          </a:p>
          <a:p>
            <a:pPr>
              <a:spcBef>
                <a:spcPct val="50000"/>
              </a:spcBef>
              <a:buClr>
                <a:srgbClr val="C00000"/>
              </a:buClr>
              <a:buSzPct val="110000"/>
              <a:buFont typeface="Wingdings" pitchFamily="2" charset="2"/>
              <a:buChar char="§"/>
            </a:pPr>
            <a:r>
              <a:rPr lang="en-US" sz="2500" dirty="0"/>
              <a:t>Combination treatments are routinely needed</a:t>
            </a:r>
          </a:p>
        </p:txBody>
      </p:sp>
      <p:sp>
        <p:nvSpPr>
          <p:cNvPr id="177156" name="Text Box 4"/>
          <p:cNvSpPr txBox="1">
            <a:spLocks noChangeArrowheads="1"/>
          </p:cNvSpPr>
          <p:nvPr/>
        </p:nvSpPr>
        <p:spPr bwMode="auto">
          <a:xfrm>
            <a:off x="66675" y="6488113"/>
            <a:ext cx="5489575" cy="274637"/>
          </a:xfrm>
          <a:prstGeom prst="rect">
            <a:avLst/>
          </a:prstGeom>
          <a:noFill/>
          <a:ln w="38100">
            <a:noFill/>
            <a:miter lim="800000"/>
            <a:headEnd/>
            <a:tailEnd/>
          </a:ln>
          <a:effectLst/>
        </p:spPr>
        <p:txBody>
          <a:bodyPr>
            <a:spAutoFit/>
          </a:bodyPr>
          <a:lstStyle/>
          <a:p>
            <a:r>
              <a:rPr kumimoji="1" lang="en-US" sz="1200" dirty="0">
                <a:latin typeface="Arial Narrow" pitchFamily="112" charset="0"/>
              </a:rPr>
              <a:t>UKPDS Group. </a:t>
            </a:r>
            <a:r>
              <a:rPr kumimoji="1" lang="en-US" sz="1200" i="1" dirty="0">
                <a:latin typeface="Arial Narrow" pitchFamily="112" charset="0"/>
              </a:rPr>
              <a:t>Diabetes</a:t>
            </a:r>
            <a:r>
              <a:rPr kumimoji="1" lang="en-US" sz="1200" dirty="0">
                <a:latin typeface="Arial Narrow" pitchFamily="112" charset="0"/>
              </a:rPr>
              <a:t>. 1995;44:1249-1258; Turner RC et al. </a:t>
            </a:r>
            <a:r>
              <a:rPr kumimoji="1" lang="en-US" sz="1200" i="1" dirty="0">
                <a:latin typeface="Arial Narrow" pitchFamily="112" charset="0"/>
              </a:rPr>
              <a:t>JAMA</a:t>
            </a:r>
            <a:r>
              <a:rPr kumimoji="1" lang="en-US" sz="1200" dirty="0">
                <a:latin typeface="Arial Narrow" pitchFamily="112" charset="0"/>
              </a:rPr>
              <a:t>. 1999;281:2005-2012</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6066" name="Picture 2"/>
          <p:cNvPicPr>
            <a:picLocks noGrp="1" noChangeAspect="1" noChangeArrowheads="1"/>
          </p:cNvPicPr>
          <p:nvPr>
            <p:ph idx="1"/>
          </p:nvPr>
        </p:nvPicPr>
        <p:blipFill>
          <a:blip r:embed="rId2"/>
          <a:srcRect/>
          <a:stretch>
            <a:fillRect/>
          </a:stretch>
        </p:blipFill>
        <p:spPr bwMode="auto">
          <a:xfrm>
            <a:off x="762000" y="762000"/>
            <a:ext cx="7959143" cy="5486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Line 2"/>
          <p:cNvSpPr>
            <a:spLocks noChangeShapeType="1"/>
          </p:cNvSpPr>
          <p:nvPr/>
        </p:nvSpPr>
        <p:spPr bwMode="invGray">
          <a:xfrm>
            <a:off x="1914525" y="3865563"/>
            <a:ext cx="5791200" cy="0"/>
          </a:xfrm>
          <a:prstGeom prst="line">
            <a:avLst/>
          </a:prstGeom>
          <a:noFill/>
          <a:ln w="41275">
            <a:solidFill>
              <a:schemeClr val="hlink"/>
            </a:solidFill>
            <a:prstDash val="sysDot"/>
            <a:round/>
            <a:headEnd/>
            <a:tailEnd/>
          </a:ln>
          <a:effectLst/>
        </p:spPr>
        <p:txBody>
          <a:bodyPr/>
          <a:lstStyle/>
          <a:p>
            <a:endParaRPr lang="en-US"/>
          </a:p>
        </p:txBody>
      </p:sp>
      <p:sp>
        <p:nvSpPr>
          <p:cNvPr id="197635" name="Rectangle 3"/>
          <p:cNvSpPr>
            <a:spLocks noGrp="1" noChangeArrowheads="1"/>
          </p:cNvSpPr>
          <p:nvPr>
            <p:ph type="title"/>
          </p:nvPr>
        </p:nvSpPr>
        <p:spPr>
          <a:xfrm>
            <a:off x="457200" y="0"/>
            <a:ext cx="8153400" cy="1143000"/>
          </a:xfrm>
        </p:spPr>
        <p:txBody>
          <a:bodyPr>
            <a:normAutofit/>
          </a:bodyPr>
          <a:lstStyle/>
          <a:p>
            <a:pPr algn="ctr"/>
            <a:r>
              <a:rPr lang="en-US" sz="2900" dirty="0">
                <a:solidFill>
                  <a:srgbClr val="FFC000"/>
                </a:solidFill>
                <a:latin typeface="+mn-lt"/>
              </a:rPr>
              <a:t>UKPDS 33: </a:t>
            </a:r>
            <a:r>
              <a:rPr lang="en-US" sz="2900" dirty="0" err="1">
                <a:solidFill>
                  <a:srgbClr val="FFC000"/>
                </a:solidFill>
                <a:latin typeface="+mn-lt"/>
              </a:rPr>
              <a:t>Glycemic</a:t>
            </a:r>
            <a:r>
              <a:rPr lang="en-US" sz="2900" dirty="0">
                <a:solidFill>
                  <a:srgbClr val="FFC000"/>
                </a:solidFill>
                <a:latin typeface="+mn-lt"/>
              </a:rPr>
              <a:t> control declines over time</a:t>
            </a:r>
            <a:endParaRPr lang="en-GB" sz="2900" dirty="0">
              <a:solidFill>
                <a:srgbClr val="FFC000"/>
              </a:solidFill>
              <a:latin typeface="+mn-lt"/>
            </a:endParaRPr>
          </a:p>
        </p:txBody>
      </p:sp>
      <p:sp>
        <p:nvSpPr>
          <p:cNvPr id="197636" name="Text Box 4"/>
          <p:cNvSpPr txBox="1">
            <a:spLocks noChangeArrowheads="1"/>
          </p:cNvSpPr>
          <p:nvPr/>
        </p:nvSpPr>
        <p:spPr bwMode="invGray">
          <a:xfrm>
            <a:off x="4252913" y="6202363"/>
            <a:ext cx="4510087" cy="274637"/>
          </a:xfrm>
          <a:prstGeom prst="rect">
            <a:avLst/>
          </a:prstGeom>
          <a:noFill/>
          <a:ln w="9525" algn="ctr">
            <a:noFill/>
            <a:miter lim="800000"/>
            <a:headEnd/>
            <a:tailEnd/>
          </a:ln>
          <a:effectLst/>
        </p:spPr>
        <p:txBody>
          <a:bodyPr lIns="0" rIns="0" anchor="b">
            <a:spAutoFit/>
          </a:bodyPr>
          <a:lstStyle/>
          <a:p>
            <a:pPr algn="r" eaLnBrk="0" hangingPunct="0">
              <a:spcBef>
                <a:spcPct val="30000"/>
              </a:spcBef>
            </a:pPr>
            <a:r>
              <a:rPr lang="en-GB" sz="1200"/>
              <a:t>UKPDS Group. </a:t>
            </a:r>
            <a:r>
              <a:rPr lang="en-GB" sz="1200" i="1"/>
              <a:t>Lancet</a:t>
            </a:r>
            <a:r>
              <a:rPr lang="en-GB" sz="1200"/>
              <a:t>.</a:t>
            </a:r>
            <a:r>
              <a:rPr lang="en-GB" sz="1200" i="1"/>
              <a:t> </a:t>
            </a:r>
            <a:r>
              <a:rPr lang="en-GB" sz="1200"/>
              <a:t>1998;352:837-53.</a:t>
            </a:r>
            <a:endParaRPr lang="en-GB" sz="900" i="1">
              <a:solidFill>
                <a:schemeClr val="bg1"/>
              </a:solidFill>
            </a:endParaRPr>
          </a:p>
        </p:txBody>
      </p:sp>
      <p:sp>
        <p:nvSpPr>
          <p:cNvPr id="197637" name="Rectangle 5"/>
          <p:cNvSpPr>
            <a:spLocks noChangeArrowheads="1"/>
          </p:cNvSpPr>
          <p:nvPr/>
        </p:nvSpPr>
        <p:spPr bwMode="invGray">
          <a:xfrm>
            <a:off x="1171575" y="1697038"/>
            <a:ext cx="382588" cy="3581400"/>
          </a:xfrm>
          <a:prstGeom prst="rect">
            <a:avLst/>
          </a:prstGeom>
          <a:noFill/>
          <a:ln w="9525">
            <a:noFill/>
            <a:miter lim="800000"/>
            <a:headEnd/>
            <a:tailEnd/>
          </a:ln>
          <a:effectLst/>
        </p:spPr>
        <p:txBody>
          <a:bodyPr lIns="92075" tIns="46038" rIns="92075" bIns="46038">
            <a:spAutoFit/>
          </a:bodyPr>
          <a:lstStyle/>
          <a:p>
            <a:pPr algn="r" eaLnBrk="0" hangingPunct="0">
              <a:lnSpc>
                <a:spcPct val="102000"/>
              </a:lnSpc>
            </a:pPr>
            <a:r>
              <a:rPr lang="en-US" sz="1600" b="1"/>
              <a:t>9</a:t>
            </a:r>
          </a:p>
          <a:p>
            <a:pPr algn="r" eaLnBrk="0" hangingPunct="0">
              <a:lnSpc>
                <a:spcPct val="102000"/>
              </a:lnSpc>
            </a:pPr>
            <a:endParaRPr lang="en-US" sz="1600" b="1"/>
          </a:p>
          <a:p>
            <a:pPr algn="r" eaLnBrk="0" hangingPunct="0">
              <a:lnSpc>
                <a:spcPct val="102000"/>
              </a:lnSpc>
            </a:pPr>
            <a:endParaRPr lang="en-US" sz="1600" b="1"/>
          </a:p>
          <a:p>
            <a:pPr algn="r" eaLnBrk="0" hangingPunct="0">
              <a:lnSpc>
                <a:spcPct val="102000"/>
              </a:lnSpc>
            </a:pPr>
            <a:endParaRPr lang="en-US" sz="1600" b="1"/>
          </a:p>
          <a:p>
            <a:pPr algn="r" eaLnBrk="0" hangingPunct="0">
              <a:lnSpc>
                <a:spcPct val="102000"/>
              </a:lnSpc>
            </a:pPr>
            <a:r>
              <a:rPr lang="en-US" sz="1600" b="1"/>
              <a:t>8</a:t>
            </a:r>
          </a:p>
          <a:p>
            <a:pPr algn="r" eaLnBrk="0" hangingPunct="0">
              <a:lnSpc>
                <a:spcPct val="102000"/>
              </a:lnSpc>
            </a:pPr>
            <a:endParaRPr lang="en-US" sz="1600" b="1"/>
          </a:p>
          <a:p>
            <a:pPr algn="r" eaLnBrk="0" hangingPunct="0">
              <a:lnSpc>
                <a:spcPct val="102000"/>
              </a:lnSpc>
            </a:pPr>
            <a:endParaRPr lang="en-US" sz="1600" b="1"/>
          </a:p>
          <a:p>
            <a:pPr algn="r" eaLnBrk="0" hangingPunct="0">
              <a:lnSpc>
                <a:spcPct val="102000"/>
              </a:lnSpc>
            </a:pPr>
            <a:endParaRPr lang="en-US" sz="1600" b="1"/>
          </a:p>
          <a:p>
            <a:pPr algn="r" eaLnBrk="0" hangingPunct="0">
              <a:lnSpc>
                <a:spcPct val="102000"/>
              </a:lnSpc>
            </a:pPr>
            <a:r>
              <a:rPr lang="en-US" sz="1600" b="1"/>
              <a:t>7</a:t>
            </a:r>
          </a:p>
          <a:p>
            <a:pPr algn="r" eaLnBrk="0" hangingPunct="0">
              <a:lnSpc>
                <a:spcPct val="102000"/>
              </a:lnSpc>
            </a:pPr>
            <a:endParaRPr lang="en-US" sz="1600" b="1"/>
          </a:p>
          <a:p>
            <a:pPr algn="r" eaLnBrk="0" hangingPunct="0">
              <a:lnSpc>
                <a:spcPct val="102000"/>
              </a:lnSpc>
            </a:pPr>
            <a:endParaRPr lang="en-US" sz="1600" b="1"/>
          </a:p>
          <a:p>
            <a:pPr algn="r" eaLnBrk="0" hangingPunct="0">
              <a:lnSpc>
                <a:spcPct val="102000"/>
              </a:lnSpc>
            </a:pPr>
            <a:endParaRPr lang="en-US" sz="1600" b="1"/>
          </a:p>
          <a:p>
            <a:pPr algn="r" eaLnBrk="0" hangingPunct="0">
              <a:lnSpc>
                <a:spcPct val="102000"/>
              </a:lnSpc>
            </a:pPr>
            <a:r>
              <a:rPr lang="en-US" sz="1600" b="1"/>
              <a:t>6</a:t>
            </a:r>
          </a:p>
          <a:p>
            <a:pPr algn="r" eaLnBrk="0" hangingPunct="0">
              <a:lnSpc>
                <a:spcPct val="102000"/>
              </a:lnSpc>
            </a:pPr>
            <a:r>
              <a:rPr lang="en-US" sz="1600" b="1"/>
              <a:t>0</a:t>
            </a:r>
          </a:p>
        </p:txBody>
      </p:sp>
      <p:sp>
        <p:nvSpPr>
          <p:cNvPr id="197638" name="Rectangle 6"/>
          <p:cNvSpPr>
            <a:spLocks noChangeArrowheads="1"/>
          </p:cNvSpPr>
          <p:nvPr/>
        </p:nvSpPr>
        <p:spPr bwMode="invGray">
          <a:xfrm>
            <a:off x="3414713" y="5530850"/>
            <a:ext cx="2692400" cy="336550"/>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a:t>Years from randomization</a:t>
            </a:r>
            <a:endParaRPr lang="en-US" sz="1600"/>
          </a:p>
        </p:txBody>
      </p:sp>
      <p:sp>
        <p:nvSpPr>
          <p:cNvPr id="197639" name="Rectangle 7"/>
          <p:cNvSpPr>
            <a:spLocks noChangeArrowheads="1"/>
          </p:cNvSpPr>
          <p:nvPr/>
        </p:nvSpPr>
        <p:spPr bwMode="invGray">
          <a:xfrm>
            <a:off x="990600" y="5867400"/>
            <a:ext cx="2633663" cy="304800"/>
          </a:xfrm>
          <a:prstGeom prst="rect">
            <a:avLst/>
          </a:prstGeom>
          <a:noFill/>
          <a:ln w="9525">
            <a:noFill/>
            <a:miter lim="800000"/>
            <a:headEnd/>
            <a:tailEnd/>
          </a:ln>
          <a:effectLst/>
        </p:spPr>
        <p:txBody>
          <a:bodyPr wrap="none" lIns="92075" tIns="46038" rIns="92075" bIns="46038">
            <a:spAutoFit/>
          </a:bodyPr>
          <a:lstStyle/>
          <a:p>
            <a:pPr algn="ctr" eaLnBrk="0" hangingPunct="0"/>
            <a:r>
              <a:rPr lang="en-US" sz="1400" b="1"/>
              <a:t>Diet (conventional treatment)</a:t>
            </a:r>
          </a:p>
        </p:txBody>
      </p:sp>
      <p:sp>
        <p:nvSpPr>
          <p:cNvPr id="197640" name="Rectangle 8"/>
          <p:cNvSpPr>
            <a:spLocks noChangeArrowheads="1"/>
          </p:cNvSpPr>
          <p:nvPr/>
        </p:nvSpPr>
        <p:spPr bwMode="invGray">
          <a:xfrm>
            <a:off x="4645025" y="5867400"/>
            <a:ext cx="3894138" cy="304800"/>
          </a:xfrm>
          <a:prstGeom prst="rect">
            <a:avLst/>
          </a:prstGeom>
          <a:noFill/>
          <a:ln w="9525">
            <a:noFill/>
            <a:miter lim="800000"/>
            <a:headEnd/>
            <a:tailEnd/>
          </a:ln>
          <a:effectLst/>
        </p:spPr>
        <p:txBody>
          <a:bodyPr wrap="none" lIns="92075" tIns="46038" rIns="92075" bIns="46038">
            <a:spAutoFit/>
          </a:bodyPr>
          <a:lstStyle/>
          <a:p>
            <a:pPr algn="ctr" eaLnBrk="0" hangingPunct="0"/>
            <a:r>
              <a:rPr lang="en-US" sz="1400" b="1"/>
              <a:t>Sulfonylurea or insulin (intensive treatment)</a:t>
            </a:r>
          </a:p>
        </p:txBody>
      </p:sp>
      <p:sp>
        <p:nvSpPr>
          <p:cNvPr id="197641" name="Rectangle 9"/>
          <p:cNvSpPr>
            <a:spLocks noChangeArrowheads="1"/>
          </p:cNvSpPr>
          <p:nvPr/>
        </p:nvSpPr>
        <p:spPr bwMode="invGray">
          <a:xfrm>
            <a:off x="4286250" y="4243388"/>
            <a:ext cx="2867025" cy="336550"/>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a:t>6.2% (upper limit of normal)</a:t>
            </a:r>
          </a:p>
        </p:txBody>
      </p:sp>
      <p:sp>
        <p:nvSpPr>
          <p:cNvPr id="197642" name="Rectangle 10"/>
          <p:cNvSpPr>
            <a:spLocks noChangeArrowheads="1"/>
          </p:cNvSpPr>
          <p:nvPr/>
        </p:nvSpPr>
        <p:spPr bwMode="invGray">
          <a:xfrm>
            <a:off x="1782763" y="5210175"/>
            <a:ext cx="6618287" cy="336550"/>
          </a:xfrm>
          <a:prstGeom prst="rect">
            <a:avLst/>
          </a:prstGeom>
          <a:noFill/>
          <a:ln w="9525">
            <a:noFill/>
            <a:miter lim="800000"/>
            <a:headEnd/>
            <a:tailEnd/>
          </a:ln>
          <a:effectLst/>
        </p:spPr>
        <p:txBody>
          <a:bodyPr lIns="92075" tIns="46038" rIns="92075" bIns="46038">
            <a:spAutoFit/>
          </a:bodyPr>
          <a:lstStyle/>
          <a:p>
            <a:pPr defTabSz="939800" eaLnBrk="0" hangingPunct="0">
              <a:tabLst>
                <a:tab pos="952500" algn="ctr"/>
                <a:tab pos="1816100" algn="ctr"/>
                <a:tab pos="2667000" algn="ctr"/>
                <a:tab pos="3530600" algn="ctr"/>
                <a:tab pos="4483100" algn="ctr"/>
              </a:tabLst>
            </a:pPr>
            <a:r>
              <a:rPr lang="en-US" sz="1600" b="1"/>
              <a:t>0	        3 	                  6	                  9	       12	  15</a:t>
            </a:r>
          </a:p>
        </p:txBody>
      </p:sp>
      <p:sp>
        <p:nvSpPr>
          <p:cNvPr id="197643" name="Line 11"/>
          <p:cNvSpPr>
            <a:spLocks noChangeShapeType="1"/>
          </p:cNvSpPr>
          <p:nvPr/>
        </p:nvSpPr>
        <p:spPr bwMode="invGray">
          <a:xfrm flipV="1">
            <a:off x="1674813" y="4906963"/>
            <a:ext cx="0" cy="138112"/>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44" name="Line 12"/>
          <p:cNvSpPr>
            <a:spLocks noChangeShapeType="1"/>
          </p:cNvSpPr>
          <p:nvPr/>
        </p:nvSpPr>
        <p:spPr bwMode="invGray">
          <a:xfrm>
            <a:off x="1914525" y="4613275"/>
            <a:ext cx="5827713" cy="0"/>
          </a:xfrm>
          <a:prstGeom prst="line">
            <a:avLst/>
          </a:prstGeom>
          <a:noFill/>
          <a:ln w="19050">
            <a:solidFill>
              <a:schemeClr val="tx1"/>
            </a:solidFill>
            <a:prstDash val="dash"/>
            <a:round/>
            <a:headEnd type="none" w="sm" len="sm"/>
            <a:tailEnd type="none" w="sm" len="sm"/>
          </a:ln>
          <a:effectLst/>
        </p:spPr>
        <p:txBody>
          <a:bodyPr wrap="none" anchor="ctr"/>
          <a:lstStyle/>
          <a:p>
            <a:endParaRPr lang="en-US"/>
          </a:p>
        </p:txBody>
      </p:sp>
      <p:sp>
        <p:nvSpPr>
          <p:cNvPr id="197645" name="Freeform 13"/>
          <p:cNvSpPr>
            <a:spLocks/>
          </p:cNvSpPr>
          <p:nvPr/>
        </p:nvSpPr>
        <p:spPr bwMode="invGray">
          <a:xfrm>
            <a:off x="1920875" y="2747963"/>
            <a:ext cx="5848350" cy="1908175"/>
          </a:xfrm>
          <a:custGeom>
            <a:avLst/>
            <a:gdLst/>
            <a:ahLst/>
            <a:cxnLst>
              <a:cxn ang="0">
                <a:pos x="0" y="644"/>
              </a:cxn>
              <a:cxn ang="0">
                <a:pos x="178" y="1094"/>
              </a:cxn>
              <a:cxn ang="0">
                <a:pos x="368" y="982"/>
              </a:cxn>
              <a:cxn ang="0">
                <a:pos x="549" y="921"/>
              </a:cxn>
              <a:cxn ang="0">
                <a:pos x="744" y="748"/>
              </a:cxn>
              <a:cxn ang="0">
                <a:pos x="917" y="640"/>
              </a:cxn>
              <a:cxn ang="0">
                <a:pos x="1107" y="575"/>
              </a:cxn>
              <a:cxn ang="0">
                <a:pos x="1289" y="450"/>
              </a:cxn>
              <a:cxn ang="0">
                <a:pos x="1466" y="294"/>
              </a:cxn>
              <a:cxn ang="0">
                <a:pos x="1652" y="178"/>
              </a:cxn>
              <a:cxn ang="0">
                <a:pos x="1825" y="121"/>
              </a:cxn>
              <a:cxn ang="0">
                <a:pos x="2032" y="74"/>
              </a:cxn>
              <a:cxn ang="0">
                <a:pos x="2201" y="56"/>
              </a:cxn>
              <a:cxn ang="0">
                <a:pos x="2378" y="0"/>
              </a:cxn>
              <a:cxn ang="0">
                <a:pos x="2564" y="13"/>
              </a:cxn>
              <a:cxn ang="0">
                <a:pos x="2758" y="5"/>
              </a:cxn>
            </a:cxnLst>
            <a:rect l="0" t="0" r="r" b="b"/>
            <a:pathLst>
              <a:path w="2758" h="1094">
                <a:moveTo>
                  <a:pt x="0" y="644"/>
                </a:moveTo>
                <a:lnTo>
                  <a:pt x="178" y="1094"/>
                </a:lnTo>
                <a:lnTo>
                  <a:pt x="368" y="982"/>
                </a:lnTo>
                <a:lnTo>
                  <a:pt x="549" y="921"/>
                </a:lnTo>
                <a:lnTo>
                  <a:pt x="744" y="748"/>
                </a:lnTo>
                <a:lnTo>
                  <a:pt x="917" y="640"/>
                </a:lnTo>
                <a:lnTo>
                  <a:pt x="1107" y="575"/>
                </a:lnTo>
                <a:lnTo>
                  <a:pt x="1289" y="450"/>
                </a:lnTo>
                <a:lnTo>
                  <a:pt x="1466" y="294"/>
                </a:lnTo>
                <a:lnTo>
                  <a:pt x="1652" y="178"/>
                </a:lnTo>
                <a:lnTo>
                  <a:pt x="1825" y="121"/>
                </a:lnTo>
                <a:lnTo>
                  <a:pt x="2032" y="74"/>
                </a:lnTo>
                <a:lnTo>
                  <a:pt x="2201" y="56"/>
                </a:lnTo>
                <a:lnTo>
                  <a:pt x="2378" y="0"/>
                </a:lnTo>
                <a:lnTo>
                  <a:pt x="2564" y="13"/>
                </a:lnTo>
                <a:lnTo>
                  <a:pt x="2758" y="5"/>
                </a:lnTo>
              </a:path>
            </a:pathLst>
          </a:custGeom>
          <a:noFill/>
          <a:ln w="28575" cmpd="sng">
            <a:solidFill>
              <a:schemeClr val="folHlink"/>
            </a:solidFill>
            <a:prstDash val="solid"/>
            <a:round/>
            <a:headEnd/>
            <a:tailEnd/>
          </a:ln>
        </p:spPr>
        <p:txBody>
          <a:bodyPr/>
          <a:lstStyle/>
          <a:p>
            <a:endParaRPr lang="en-US"/>
          </a:p>
        </p:txBody>
      </p:sp>
      <p:grpSp>
        <p:nvGrpSpPr>
          <p:cNvPr id="2" name="Group 14"/>
          <p:cNvGrpSpPr>
            <a:grpSpLocks/>
          </p:cNvGrpSpPr>
          <p:nvPr/>
        </p:nvGrpSpPr>
        <p:grpSpPr bwMode="auto">
          <a:xfrm>
            <a:off x="1870075" y="1962150"/>
            <a:ext cx="5932488" cy="2058988"/>
            <a:chOff x="1178" y="1236"/>
            <a:chExt cx="3737" cy="1297"/>
          </a:xfrm>
        </p:grpSpPr>
        <p:sp>
          <p:nvSpPr>
            <p:cNvPr id="197647" name="Freeform 15"/>
            <p:cNvSpPr>
              <a:spLocks/>
            </p:cNvSpPr>
            <p:nvPr/>
          </p:nvSpPr>
          <p:spPr bwMode="black">
            <a:xfrm>
              <a:off x="1210" y="1261"/>
              <a:ext cx="3684" cy="1240"/>
            </a:xfrm>
            <a:custGeom>
              <a:avLst/>
              <a:gdLst/>
              <a:ahLst/>
              <a:cxnLst>
                <a:cxn ang="0">
                  <a:pos x="0" y="1120"/>
                </a:cxn>
                <a:cxn ang="0">
                  <a:pos x="178" y="1129"/>
                </a:cxn>
                <a:cxn ang="0">
                  <a:pos x="368" y="1059"/>
                </a:cxn>
                <a:cxn ang="0">
                  <a:pos x="549" y="839"/>
                </a:cxn>
                <a:cxn ang="0">
                  <a:pos x="761" y="765"/>
                </a:cxn>
                <a:cxn ang="0">
                  <a:pos x="917" y="593"/>
                </a:cxn>
                <a:cxn ang="0">
                  <a:pos x="1107" y="497"/>
                </a:cxn>
                <a:cxn ang="0">
                  <a:pos x="1289" y="368"/>
                </a:cxn>
                <a:cxn ang="0">
                  <a:pos x="1466" y="320"/>
                </a:cxn>
                <a:cxn ang="0">
                  <a:pos x="1652" y="325"/>
                </a:cxn>
                <a:cxn ang="0">
                  <a:pos x="1825" y="277"/>
                </a:cxn>
                <a:cxn ang="0">
                  <a:pos x="2032" y="208"/>
                </a:cxn>
                <a:cxn ang="0">
                  <a:pos x="2209" y="100"/>
                </a:cxn>
                <a:cxn ang="0">
                  <a:pos x="2378" y="91"/>
                </a:cxn>
                <a:cxn ang="0">
                  <a:pos x="2564" y="0"/>
                </a:cxn>
                <a:cxn ang="0">
                  <a:pos x="2758" y="100"/>
                </a:cxn>
              </a:cxnLst>
              <a:rect l="0" t="0" r="r" b="b"/>
              <a:pathLst>
                <a:path w="2758" h="1129">
                  <a:moveTo>
                    <a:pt x="0" y="1120"/>
                  </a:moveTo>
                  <a:lnTo>
                    <a:pt x="178" y="1129"/>
                  </a:lnTo>
                  <a:lnTo>
                    <a:pt x="368" y="1059"/>
                  </a:lnTo>
                  <a:lnTo>
                    <a:pt x="549" y="839"/>
                  </a:lnTo>
                  <a:lnTo>
                    <a:pt x="761" y="765"/>
                  </a:lnTo>
                  <a:lnTo>
                    <a:pt x="917" y="593"/>
                  </a:lnTo>
                  <a:lnTo>
                    <a:pt x="1107" y="497"/>
                  </a:lnTo>
                  <a:lnTo>
                    <a:pt x="1289" y="368"/>
                  </a:lnTo>
                  <a:lnTo>
                    <a:pt x="1466" y="320"/>
                  </a:lnTo>
                  <a:lnTo>
                    <a:pt x="1652" y="325"/>
                  </a:lnTo>
                  <a:lnTo>
                    <a:pt x="1825" y="277"/>
                  </a:lnTo>
                  <a:lnTo>
                    <a:pt x="2032" y="208"/>
                  </a:lnTo>
                  <a:lnTo>
                    <a:pt x="2209" y="100"/>
                  </a:lnTo>
                  <a:lnTo>
                    <a:pt x="2378" y="91"/>
                  </a:lnTo>
                  <a:lnTo>
                    <a:pt x="2564" y="0"/>
                  </a:lnTo>
                  <a:lnTo>
                    <a:pt x="2758" y="100"/>
                  </a:lnTo>
                </a:path>
              </a:pathLst>
            </a:custGeom>
            <a:noFill/>
            <a:ln w="28575" cmpd="sng">
              <a:solidFill>
                <a:schemeClr val="accent1"/>
              </a:solidFill>
              <a:prstDash val="solid"/>
              <a:round/>
              <a:headEnd/>
              <a:tailEnd/>
            </a:ln>
          </p:spPr>
          <p:txBody>
            <a:bodyPr/>
            <a:lstStyle/>
            <a:p>
              <a:endParaRPr lang="en-US"/>
            </a:p>
          </p:txBody>
        </p:sp>
        <p:sp>
          <p:nvSpPr>
            <p:cNvPr id="197648" name="Oval 16"/>
            <p:cNvSpPr>
              <a:spLocks noChangeArrowheads="1"/>
            </p:cNvSpPr>
            <p:nvPr/>
          </p:nvSpPr>
          <p:spPr bwMode="black">
            <a:xfrm>
              <a:off x="1178" y="2460"/>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49" name="Oval 17"/>
            <p:cNvSpPr>
              <a:spLocks noChangeArrowheads="1"/>
            </p:cNvSpPr>
            <p:nvPr/>
          </p:nvSpPr>
          <p:spPr bwMode="black">
            <a:xfrm>
              <a:off x="1415" y="2475"/>
              <a:ext cx="58" cy="58"/>
            </a:xfrm>
            <a:prstGeom prst="ellipse">
              <a:avLst/>
            </a:prstGeom>
            <a:solidFill>
              <a:schemeClr val="accent1"/>
            </a:solidFill>
            <a:ln w="12700">
              <a:solidFill>
                <a:schemeClr val="accent1"/>
              </a:solidFill>
              <a:round/>
              <a:headEnd/>
              <a:tailEnd/>
            </a:ln>
          </p:spPr>
          <p:txBody>
            <a:bodyPr/>
            <a:lstStyle/>
            <a:p>
              <a:endParaRPr lang="en-US"/>
            </a:p>
          </p:txBody>
        </p:sp>
        <p:sp>
          <p:nvSpPr>
            <p:cNvPr id="197650" name="Oval 18"/>
            <p:cNvSpPr>
              <a:spLocks noChangeArrowheads="1"/>
            </p:cNvSpPr>
            <p:nvPr/>
          </p:nvSpPr>
          <p:spPr bwMode="black">
            <a:xfrm>
              <a:off x="1663" y="2399"/>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1" name="Oval 19"/>
            <p:cNvSpPr>
              <a:spLocks noChangeArrowheads="1"/>
            </p:cNvSpPr>
            <p:nvPr/>
          </p:nvSpPr>
          <p:spPr bwMode="black">
            <a:xfrm>
              <a:off x="1907" y="2152"/>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2" name="Oval 20"/>
            <p:cNvSpPr>
              <a:spLocks noChangeArrowheads="1"/>
            </p:cNvSpPr>
            <p:nvPr/>
          </p:nvSpPr>
          <p:spPr bwMode="black">
            <a:xfrm>
              <a:off x="2172" y="2086"/>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3" name="Oval 21"/>
            <p:cNvSpPr>
              <a:spLocks noChangeArrowheads="1"/>
            </p:cNvSpPr>
            <p:nvPr/>
          </p:nvSpPr>
          <p:spPr bwMode="black">
            <a:xfrm>
              <a:off x="2403" y="1886"/>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4" name="Oval 22"/>
            <p:cNvSpPr>
              <a:spLocks noChangeArrowheads="1"/>
            </p:cNvSpPr>
            <p:nvPr/>
          </p:nvSpPr>
          <p:spPr bwMode="black">
            <a:xfrm>
              <a:off x="2651" y="1773"/>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5" name="Oval 23"/>
            <p:cNvSpPr>
              <a:spLocks noChangeArrowheads="1"/>
            </p:cNvSpPr>
            <p:nvPr/>
          </p:nvSpPr>
          <p:spPr bwMode="black">
            <a:xfrm>
              <a:off x="2888" y="1645"/>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6" name="Oval 24"/>
            <p:cNvSpPr>
              <a:spLocks noChangeArrowheads="1"/>
            </p:cNvSpPr>
            <p:nvPr/>
          </p:nvSpPr>
          <p:spPr bwMode="black">
            <a:xfrm>
              <a:off x="3141" y="1584"/>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7" name="Oval 25"/>
            <p:cNvSpPr>
              <a:spLocks noChangeArrowheads="1"/>
            </p:cNvSpPr>
            <p:nvPr/>
          </p:nvSpPr>
          <p:spPr bwMode="black">
            <a:xfrm>
              <a:off x="3391" y="1592"/>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8" name="Oval 26"/>
            <p:cNvSpPr>
              <a:spLocks noChangeArrowheads="1"/>
            </p:cNvSpPr>
            <p:nvPr/>
          </p:nvSpPr>
          <p:spPr bwMode="black">
            <a:xfrm>
              <a:off x="3626" y="1531"/>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59" name="Oval 27"/>
            <p:cNvSpPr>
              <a:spLocks noChangeArrowheads="1"/>
            </p:cNvSpPr>
            <p:nvPr/>
          </p:nvSpPr>
          <p:spPr bwMode="black">
            <a:xfrm>
              <a:off x="3870" y="1459"/>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60" name="Oval 28"/>
            <p:cNvSpPr>
              <a:spLocks noChangeArrowheads="1"/>
            </p:cNvSpPr>
            <p:nvPr/>
          </p:nvSpPr>
          <p:spPr bwMode="black">
            <a:xfrm>
              <a:off x="4123" y="1330"/>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61" name="Oval 29"/>
            <p:cNvSpPr>
              <a:spLocks noChangeArrowheads="1"/>
            </p:cNvSpPr>
            <p:nvPr/>
          </p:nvSpPr>
          <p:spPr bwMode="black">
            <a:xfrm>
              <a:off x="4365" y="1330"/>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62" name="Oval 30"/>
            <p:cNvSpPr>
              <a:spLocks noChangeArrowheads="1"/>
            </p:cNvSpPr>
            <p:nvPr/>
          </p:nvSpPr>
          <p:spPr bwMode="black">
            <a:xfrm>
              <a:off x="4603" y="1236"/>
              <a:ext cx="58" cy="58"/>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63" name="Oval 31"/>
            <p:cNvSpPr>
              <a:spLocks noChangeArrowheads="1"/>
            </p:cNvSpPr>
            <p:nvPr/>
          </p:nvSpPr>
          <p:spPr bwMode="black">
            <a:xfrm>
              <a:off x="4857" y="1336"/>
              <a:ext cx="58" cy="58"/>
            </a:xfrm>
            <a:prstGeom prst="ellipse">
              <a:avLst/>
            </a:prstGeom>
            <a:solidFill>
              <a:schemeClr val="accent1"/>
            </a:solidFill>
            <a:ln w="12700">
              <a:solidFill>
                <a:schemeClr val="accent1"/>
              </a:solidFill>
              <a:round/>
              <a:headEnd/>
              <a:tailEnd/>
            </a:ln>
            <a:effectLst/>
          </p:spPr>
          <p:txBody>
            <a:bodyPr/>
            <a:lstStyle/>
            <a:p>
              <a:endParaRPr lang="en-US"/>
            </a:p>
          </p:txBody>
        </p:sp>
      </p:grpSp>
      <p:sp>
        <p:nvSpPr>
          <p:cNvPr id="197664" name="Rectangle 32"/>
          <p:cNvSpPr>
            <a:spLocks noChangeArrowheads="1"/>
          </p:cNvSpPr>
          <p:nvPr/>
        </p:nvSpPr>
        <p:spPr bwMode="invGray">
          <a:xfrm>
            <a:off x="2255838" y="4622800"/>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65" name="Rectangle 33"/>
          <p:cNvSpPr>
            <a:spLocks noChangeArrowheads="1"/>
          </p:cNvSpPr>
          <p:nvPr/>
        </p:nvSpPr>
        <p:spPr bwMode="invGray">
          <a:xfrm>
            <a:off x="2659063" y="4427538"/>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66" name="Rectangle 34"/>
          <p:cNvSpPr>
            <a:spLocks noChangeArrowheads="1"/>
          </p:cNvSpPr>
          <p:nvPr/>
        </p:nvSpPr>
        <p:spPr bwMode="invGray">
          <a:xfrm>
            <a:off x="3035300" y="4329113"/>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67" name="Rectangle 35"/>
          <p:cNvSpPr>
            <a:spLocks noChangeArrowheads="1"/>
          </p:cNvSpPr>
          <p:nvPr/>
        </p:nvSpPr>
        <p:spPr bwMode="invGray">
          <a:xfrm>
            <a:off x="3455988" y="4035425"/>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68" name="Rectangle 36"/>
          <p:cNvSpPr>
            <a:spLocks noChangeArrowheads="1"/>
          </p:cNvSpPr>
          <p:nvPr/>
        </p:nvSpPr>
        <p:spPr bwMode="invGray">
          <a:xfrm>
            <a:off x="4233863" y="3725863"/>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69" name="Rectangle 37"/>
          <p:cNvSpPr>
            <a:spLocks noChangeArrowheads="1"/>
          </p:cNvSpPr>
          <p:nvPr/>
        </p:nvSpPr>
        <p:spPr bwMode="invGray">
          <a:xfrm>
            <a:off x="4602163" y="3514725"/>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0" name="Rectangle 38"/>
          <p:cNvSpPr>
            <a:spLocks noChangeArrowheads="1"/>
          </p:cNvSpPr>
          <p:nvPr/>
        </p:nvSpPr>
        <p:spPr bwMode="invGray">
          <a:xfrm>
            <a:off x="5014913" y="3221038"/>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1" name="Rectangle 39"/>
          <p:cNvSpPr>
            <a:spLocks noChangeArrowheads="1"/>
          </p:cNvSpPr>
          <p:nvPr/>
        </p:nvSpPr>
        <p:spPr bwMode="invGray">
          <a:xfrm>
            <a:off x="5391150" y="3033713"/>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2" name="Rectangle 40"/>
          <p:cNvSpPr>
            <a:spLocks noChangeArrowheads="1"/>
          </p:cNvSpPr>
          <p:nvPr/>
        </p:nvSpPr>
        <p:spPr bwMode="invGray">
          <a:xfrm>
            <a:off x="5765800" y="2919413"/>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3" name="Rectangle 41"/>
          <p:cNvSpPr>
            <a:spLocks noChangeArrowheads="1"/>
          </p:cNvSpPr>
          <p:nvPr/>
        </p:nvSpPr>
        <p:spPr bwMode="invGray">
          <a:xfrm>
            <a:off x="6170613" y="2843213"/>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4" name="Rectangle 42"/>
          <p:cNvSpPr>
            <a:spLocks noChangeArrowheads="1"/>
          </p:cNvSpPr>
          <p:nvPr/>
        </p:nvSpPr>
        <p:spPr bwMode="invGray">
          <a:xfrm>
            <a:off x="6564313" y="2814638"/>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5" name="Rectangle 43"/>
          <p:cNvSpPr>
            <a:spLocks noChangeArrowheads="1"/>
          </p:cNvSpPr>
          <p:nvPr/>
        </p:nvSpPr>
        <p:spPr bwMode="invGray">
          <a:xfrm>
            <a:off x="6929438" y="2714625"/>
            <a:ext cx="92075" cy="92075"/>
          </a:xfrm>
          <a:prstGeom prst="rect">
            <a:avLst/>
          </a:prstGeom>
          <a:solidFill>
            <a:schemeClr val="folHlink"/>
          </a:solidFill>
          <a:ln w="12700">
            <a:solidFill>
              <a:schemeClr val="folHlink"/>
            </a:solidFill>
            <a:miter lim="800000"/>
            <a:headEnd/>
            <a:tailEnd/>
          </a:ln>
        </p:spPr>
        <p:txBody>
          <a:bodyPr/>
          <a:lstStyle/>
          <a:p>
            <a:endParaRPr lang="en-US"/>
          </a:p>
        </p:txBody>
      </p:sp>
      <p:sp>
        <p:nvSpPr>
          <p:cNvPr id="197676" name="Rectangle 44"/>
          <p:cNvSpPr>
            <a:spLocks noChangeArrowheads="1"/>
          </p:cNvSpPr>
          <p:nvPr/>
        </p:nvSpPr>
        <p:spPr bwMode="invGray">
          <a:xfrm>
            <a:off x="7334250" y="2730500"/>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7" name="Rectangle 45"/>
          <p:cNvSpPr>
            <a:spLocks noChangeArrowheads="1"/>
          </p:cNvSpPr>
          <p:nvPr/>
        </p:nvSpPr>
        <p:spPr bwMode="invGray">
          <a:xfrm>
            <a:off x="7710488" y="2724150"/>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8" name="Rectangle 46"/>
          <p:cNvSpPr>
            <a:spLocks noChangeArrowheads="1"/>
          </p:cNvSpPr>
          <p:nvPr/>
        </p:nvSpPr>
        <p:spPr bwMode="invGray">
          <a:xfrm>
            <a:off x="1889125" y="3838575"/>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79" name="Line 47"/>
          <p:cNvSpPr>
            <a:spLocks noChangeShapeType="1"/>
          </p:cNvSpPr>
          <p:nvPr/>
        </p:nvSpPr>
        <p:spPr bwMode="invGray">
          <a:xfrm>
            <a:off x="1928813" y="5086350"/>
            <a:ext cx="5848350" cy="0"/>
          </a:xfrm>
          <a:prstGeom prst="line">
            <a:avLst/>
          </a:prstGeom>
          <a:noFill/>
          <a:ln w="19050">
            <a:solidFill>
              <a:schemeClr val="tx1"/>
            </a:solidFill>
            <a:round/>
            <a:headEnd/>
            <a:tailEnd/>
          </a:ln>
          <a:effectLst/>
        </p:spPr>
        <p:txBody>
          <a:bodyPr wrap="none" anchor="ctr"/>
          <a:lstStyle/>
          <a:p>
            <a:endParaRPr lang="en-US"/>
          </a:p>
        </p:txBody>
      </p:sp>
      <p:sp>
        <p:nvSpPr>
          <p:cNvPr id="197680" name="Line 48"/>
          <p:cNvSpPr>
            <a:spLocks noChangeShapeType="1"/>
          </p:cNvSpPr>
          <p:nvPr/>
        </p:nvSpPr>
        <p:spPr bwMode="invGray">
          <a:xfrm flipV="1">
            <a:off x="1670050" y="1857375"/>
            <a:ext cx="0" cy="2984500"/>
          </a:xfrm>
          <a:prstGeom prst="line">
            <a:avLst/>
          </a:prstGeom>
          <a:noFill/>
          <a:ln w="19050">
            <a:solidFill>
              <a:schemeClr val="tx1"/>
            </a:solidFill>
            <a:round/>
            <a:headEnd/>
            <a:tailEnd/>
          </a:ln>
          <a:effectLst/>
        </p:spPr>
        <p:txBody>
          <a:bodyPr wrap="none" anchor="ctr"/>
          <a:lstStyle/>
          <a:p>
            <a:endParaRPr lang="en-US"/>
          </a:p>
        </p:txBody>
      </p:sp>
      <p:grpSp>
        <p:nvGrpSpPr>
          <p:cNvPr id="3" name="Group 49"/>
          <p:cNvGrpSpPr>
            <a:grpSpLocks/>
          </p:cNvGrpSpPr>
          <p:nvPr/>
        </p:nvGrpSpPr>
        <p:grpSpPr bwMode="auto">
          <a:xfrm>
            <a:off x="1568450" y="4813300"/>
            <a:ext cx="211138" cy="106363"/>
            <a:chOff x="988" y="2895"/>
            <a:chExt cx="133" cy="67"/>
          </a:xfrm>
        </p:grpSpPr>
        <p:sp>
          <p:nvSpPr>
            <p:cNvPr id="197682" name="Line 50"/>
            <p:cNvSpPr>
              <a:spLocks noChangeShapeType="1"/>
            </p:cNvSpPr>
            <p:nvPr/>
          </p:nvSpPr>
          <p:spPr bwMode="invGray">
            <a:xfrm rot="20524325" flipV="1">
              <a:off x="989" y="2895"/>
              <a:ext cx="132" cy="28"/>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83" name="Line 51"/>
            <p:cNvSpPr>
              <a:spLocks noChangeShapeType="1"/>
            </p:cNvSpPr>
            <p:nvPr/>
          </p:nvSpPr>
          <p:spPr bwMode="invGray">
            <a:xfrm rot="20524325" flipV="1">
              <a:off x="988" y="2935"/>
              <a:ext cx="132" cy="27"/>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197684" name="Line 52"/>
          <p:cNvSpPr>
            <a:spLocks noChangeShapeType="1"/>
          </p:cNvSpPr>
          <p:nvPr/>
        </p:nvSpPr>
        <p:spPr bwMode="invGray">
          <a:xfrm flipH="1">
            <a:off x="1528763" y="3856038"/>
            <a:ext cx="136525" cy="0"/>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85" name="Line 53"/>
          <p:cNvSpPr>
            <a:spLocks noChangeShapeType="1"/>
          </p:cNvSpPr>
          <p:nvPr/>
        </p:nvSpPr>
        <p:spPr bwMode="invGray">
          <a:xfrm>
            <a:off x="1936750" y="5086350"/>
            <a:ext cx="0" cy="136525"/>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86" name="Line 54"/>
          <p:cNvSpPr>
            <a:spLocks noChangeShapeType="1"/>
          </p:cNvSpPr>
          <p:nvPr/>
        </p:nvSpPr>
        <p:spPr bwMode="invGray">
          <a:xfrm>
            <a:off x="6597650" y="5086350"/>
            <a:ext cx="0" cy="136525"/>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87" name="Line 55"/>
          <p:cNvSpPr>
            <a:spLocks noChangeShapeType="1"/>
          </p:cNvSpPr>
          <p:nvPr/>
        </p:nvSpPr>
        <p:spPr bwMode="invGray">
          <a:xfrm>
            <a:off x="5418138" y="5086350"/>
            <a:ext cx="0" cy="136525"/>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88" name="Line 56"/>
          <p:cNvSpPr>
            <a:spLocks noChangeShapeType="1"/>
          </p:cNvSpPr>
          <p:nvPr/>
        </p:nvSpPr>
        <p:spPr bwMode="invGray">
          <a:xfrm>
            <a:off x="4230688" y="5086350"/>
            <a:ext cx="0" cy="136525"/>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89" name="Line 57"/>
          <p:cNvSpPr>
            <a:spLocks noChangeShapeType="1"/>
          </p:cNvSpPr>
          <p:nvPr/>
        </p:nvSpPr>
        <p:spPr bwMode="invGray">
          <a:xfrm>
            <a:off x="3068638" y="5086350"/>
            <a:ext cx="0" cy="136525"/>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90" name="Line 58"/>
          <p:cNvSpPr>
            <a:spLocks noChangeShapeType="1"/>
          </p:cNvSpPr>
          <p:nvPr/>
        </p:nvSpPr>
        <p:spPr bwMode="invGray">
          <a:xfrm>
            <a:off x="7767638" y="5086350"/>
            <a:ext cx="0" cy="136525"/>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91" name="Text Box 59"/>
          <p:cNvSpPr txBox="1">
            <a:spLocks noChangeArrowheads="1"/>
          </p:cNvSpPr>
          <p:nvPr/>
        </p:nvSpPr>
        <p:spPr bwMode="invGray">
          <a:xfrm>
            <a:off x="5175250" y="3468688"/>
            <a:ext cx="1244600" cy="336550"/>
          </a:xfrm>
          <a:prstGeom prst="rect">
            <a:avLst/>
          </a:prstGeom>
          <a:noFill/>
          <a:ln w="9525">
            <a:noFill/>
            <a:miter lim="800000"/>
            <a:headEnd/>
            <a:tailEnd/>
          </a:ln>
          <a:effectLst/>
        </p:spPr>
        <p:txBody>
          <a:bodyPr wrap="none">
            <a:spAutoFit/>
          </a:bodyPr>
          <a:lstStyle/>
          <a:p>
            <a:r>
              <a:rPr lang="en-US" sz="1600" b="1"/>
              <a:t>ADA target</a:t>
            </a:r>
          </a:p>
        </p:txBody>
      </p:sp>
      <p:sp>
        <p:nvSpPr>
          <p:cNvPr id="197692" name="Text Box 60"/>
          <p:cNvSpPr txBox="1">
            <a:spLocks noChangeArrowheads="1"/>
          </p:cNvSpPr>
          <p:nvPr/>
        </p:nvSpPr>
        <p:spPr bwMode="invGray">
          <a:xfrm>
            <a:off x="381000" y="3008313"/>
            <a:ext cx="838200" cy="733425"/>
          </a:xfrm>
          <a:prstGeom prst="rect">
            <a:avLst/>
          </a:prstGeom>
          <a:noFill/>
          <a:ln w="9525" algn="ctr">
            <a:noFill/>
            <a:miter lim="800000"/>
            <a:headEnd/>
            <a:tailEnd/>
          </a:ln>
          <a:effectLst/>
        </p:spPr>
        <p:txBody>
          <a:bodyPr lIns="0" tIns="0" rIns="0" bIns="0">
            <a:spAutoFit/>
          </a:bodyPr>
          <a:lstStyle/>
          <a:p>
            <a:pPr algn="ctr">
              <a:spcBef>
                <a:spcPct val="50000"/>
              </a:spcBef>
            </a:pPr>
            <a:r>
              <a:rPr lang="en-US" sz="1600" b="1">
                <a:ea typeface="Arial Unicode MS" pitchFamily="34" charset="-128"/>
                <a:cs typeface="Arial Unicode MS" pitchFamily="34" charset="-128"/>
              </a:rPr>
              <a:t>A1C, median (%)</a:t>
            </a:r>
          </a:p>
        </p:txBody>
      </p:sp>
      <p:sp>
        <p:nvSpPr>
          <p:cNvPr id="197693" name="Rectangle 61"/>
          <p:cNvSpPr>
            <a:spLocks noChangeArrowheads="1"/>
          </p:cNvSpPr>
          <p:nvPr/>
        </p:nvSpPr>
        <p:spPr bwMode="invGray">
          <a:xfrm>
            <a:off x="3814763" y="3832225"/>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94" name="Line 62"/>
          <p:cNvSpPr>
            <a:spLocks noChangeShapeType="1"/>
          </p:cNvSpPr>
          <p:nvPr/>
        </p:nvSpPr>
        <p:spPr bwMode="invGray">
          <a:xfrm flipH="1">
            <a:off x="1528763" y="1865313"/>
            <a:ext cx="136525" cy="0"/>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95" name="Line 63"/>
          <p:cNvSpPr>
            <a:spLocks noChangeShapeType="1"/>
          </p:cNvSpPr>
          <p:nvPr/>
        </p:nvSpPr>
        <p:spPr bwMode="invGray">
          <a:xfrm flipH="1">
            <a:off x="1528763" y="2913063"/>
            <a:ext cx="136525" cy="0"/>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96" name="Line 64"/>
          <p:cNvSpPr>
            <a:spLocks noChangeShapeType="1"/>
          </p:cNvSpPr>
          <p:nvPr/>
        </p:nvSpPr>
        <p:spPr bwMode="invGray">
          <a:xfrm flipH="1">
            <a:off x="1528763" y="5046663"/>
            <a:ext cx="136525" cy="0"/>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197697" name="Oval 65"/>
          <p:cNvSpPr>
            <a:spLocks noChangeArrowheads="1"/>
          </p:cNvSpPr>
          <p:nvPr/>
        </p:nvSpPr>
        <p:spPr bwMode="black">
          <a:xfrm>
            <a:off x="652463" y="5976938"/>
            <a:ext cx="92075" cy="92075"/>
          </a:xfrm>
          <a:prstGeom prst="ellipse">
            <a:avLst/>
          </a:prstGeom>
          <a:solidFill>
            <a:schemeClr val="accent1"/>
          </a:solidFill>
          <a:ln w="12700">
            <a:solidFill>
              <a:schemeClr val="accent1"/>
            </a:solidFill>
            <a:round/>
            <a:headEnd/>
            <a:tailEnd/>
          </a:ln>
          <a:effectLst/>
        </p:spPr>
        <p:txBody>
          <a:bodyPr/>
          <a:lstStyle/>
          <a:p>
            <a:endParaRPr lang="en-US"/>
          </a:p>
        </p:txBody>
      </p:sp>
      <p:sp>
        <p:nvSpPr>
          <p:cNvPr id="197698" name="Rectangle 66"/>
          <p:cNvSpPr>
            <a:spLocks noChangeArrowheads="1"/>
          </p:cNvSpPr>
          <p:nvPr/>
        </p:nvSpPr>
        <p:spPr bwMode="invGray">
          <a:xfrm>
            <a:off x="4281488" y="5976938"/>
            <a:ext cx="92075" cy="920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97699" name="Line 67"/>
          <p:cNvSpPr>
            <a:spLocks noChangeShapeType="1"/>
          </p:cNvSpPr>
          <p:nvPr/>
        </p:nvSpPr>
        <p:spPr bwMode="black">
          <a:xfrm>
            <a:off x="431800" y="6022975"/>
            <a:ext cx="533400" cy="0"/>
          </a:xfrm>
          <a:prstGeom prst="line">
            <a:avLst/>
          </a:prstGeom>
          <a:noFill/>
          <a:ln w="25400">
            <a:solidFill>
              <a:schemeClr val="accent1"/>
            </a:solidFill>
            <a:round/>
            <a:headEnd/>
            <a:tailEnd/>
          </a:ln>
          <a:effectLst/>
        </p:spPr>
        <p:txBody>
          <a:bodyPr wrap="none" anchor="ctr"/>
          <a:lstStyle/>
          <a:p>
            <a:endParaRPr lang="en-US"/>
          </a:p>
        </p:txBody>
      </p:sp>
      <p:sp>
        <p:nvSpPr>
          <p:cNvPr id="197700" name="Line 68"/>
          <p:cNvSpPr>
            <a:spLocks noChangeShapeType="1"/>
          </p:cNvSpPr>
          <p:nvPr/>
        </p:nvSpPr>
        <p:spPr bwMode="invGray">
          <a:xfrm>
            <a:off x="4060825" y="6022975"/>
            <a:ext cx="533400" cy="0"/>
          </a:xfrm>
          <a:prstGeom prst="line">
            <a:avLst/>
          </a:prstGeom>
          <a:noFill/>
          <a:ln w="25400">
            <a:solidFill>
              <a:schemeClr val="folHlink"/>
            </a:solidFill>
            <a:round/>
            <a:headEnd/>
            <a:tailEnd/>
          </a:ln>
          <a:effectLst/>
        </p:spPr>
        <p:txBody>
          <a:bodyPr wrap="none" anchor="ctr"/>
          <a:lstStyle/>
          <a:p>
            <a:endParaRPr lang="en-US"/>
          </a:p>
        </p:txBody>
      </p:sp>
      <p:sp>
        <p:nvSpPr>
          <p:cNvPr id="197701" name="Text Box 69"/>
          <p:cNvSpPr txBox="1">
            <a:spLocks noChangeArrowheads="1"/>
          </p:cNvSpPr>
          <p:nvPr/>
        </p:nvSpPr>
        <p:spPr bwMode="invGray">
          <a:xfrm>
            <a:off x="381000" y="1295400"/>
            <a:ext cx="8382000" cy="369332"/>
          </a:xfrm>
          <a:prstGeom prst="rect">
            <a:avLst/>
          </a:prstGeom>
          <a:noFill/>
          <a:ln w="9525" algn="ctr">
            <a:noFill/>
            <a:miter lim="800000"/>
            <a:headEnd/>
            <a:tailEnd type="none" w="lg" len="med"/>
          </a:ln>
          <a:effectLst/>
        </p:spPr>
        <p:txBody>
          <a:bodyPr lIns="0" rIns="0">
            <a:spAutoFit/>
          </a:bodyPr>
          <a:lstStyle/>
          <a:p>
            <a:r>
              <a:rPr lang="en-US" sz="1800" b="1" dirty="0">
                <a:ea typeface="ＭＳ Ｐゴシック" pitchFamily="112" charset="-128"/>
              </a:rPr>
              <a:t>N = 3867 with newly diagnosed T2DM</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2752" y="274320"/>
            <a:ext cx="7470648" cy="1143000"/>
          </a:xfrm>
        </p:spPr>
        <p:txBody>
          <a:bodyPr>
            <a:normAutofit/>
          </a:bodyPr>
          <a:lstStyle/>
          <a:p>
            <a:pPr algn="ctr"/>
            <a:r>
              <a:rPr lang="en-US" sz="2900" dirty="0">
                <a:solidFill>
                  <a:srgbClr val="FFC000"/>
                </a:solidFill>
                <a:latin typeface="+mn-lt"/>
              </a:rPr>
              <a:t>Need for insulin increases over time</a:t>
            </a:r>
          </a:p>
        </p:txBody>
      </p:sp>
      <p:sp>
        <p:nvSpPr>
          <p:cNvPr id="201731" name="Text Box 3"/>
          <p:cNvSpPr txBox="1">
            <a:spLocks noChangeArrowheads="1"/>
          </p:cNvSpPr>
          <p:nvPr/>
        </p:nvSpPr>
        <p:spPr bwMode="invGray">
          <a:xfrm>
            <a:off x="609600" y="6400800"/>
            <a:ext cx="3200400" cy="274637"/>
          </a:xfrm>
          <a:prstGeom prst="rect">
            <a:avLst/>
          </a:prstGeom>
          <a:noFill/>
          <a:ln w="9525" algn="ctr">
            <a:noFill/>
            <a:miter lim="800000"/>
            <a:headEnd/>
            <a:tailEnd/>
          </a:ln>
          <a:effectLst/>
        </p:spPr>
        <p:txBody>
          <a:bodyPr lIns="0" rIns="0" anchor="b">
            <a:spAutoFit/>
          </a:bodyPr>
          <a:lstStyle/>
          <a:p>
            <a:pPr algn="r"/>
            <a:r>
              <a:rPr lang="en-US" sz="1200" dirty="0">
                <a:ea typeface="Arial Unicode MS" pitchFamily="34" charset="-128"/>
                <a:cs typeface="Arial Unicode MS" pitchFamily="34" charset="-128"/>
              </a:rPr>
              <a:t>Wright A et al. </a:t>
            </a:r>
            <a:r>
              <a:rPr lang="en-US" sz="1200" i="1" dirty="0">
                <a:ea typeface="Arial Unicode MS" pitchFamily="34" charset="-128"/>
                <a:cs typeface="Arial Unicode MS" pitchFamily="34" charset="-128"/>
              </a:rPr>
              <a:t>Diabetes Care</a:t>
            </a:r>
            <a:r>
              <a:rPr lang="en-US" sz="1200" dirty="0">
                <a:ea typeface="Arial Unicode MS" pitchFamily="34" charset="-128"/>
                <a:cs typeface="Arial Unicode MS" pitchFamily="34" charset="-128"/>
              </a:rPr>
              <a:t>. 2002;25:330-6.</a:t>
            </a:r>
          </a:p>
        </p:txBody>
      </p:sp>
      <p:sp>
        <p:nvSpPr>
          <p:cNvPr id="201732" name="Text Box 4"/>
          <p:cNvSpPr txBox="1">
            <a:spLocks noChangeArrowheads="1"/>
          </p:cNvSpPr>
          <p:nvPr/>
        </p:nvSpPr>
        <p:spPr bwMode="invGray">
          <a:xfrm>
            <a:off x="2362200" y="5170488"/>
            <a:ext cx="1568450" cy="244475"/>
          </a:xfrm>
          <a:prstGeom prst="rect">
            <a:avLst/>
          </a:prstGeom>
          <a:noFill/>
          <a:ln w="9525" algn="ctr">
            <a:noFill/>
            <a:miter lim="800000"/>
            <a:headEnd/>
            <a:tailEnd/>
          </a:ln>
          <a:effectLst/>
        </p:spPr>
        <p:txBody>
          <a:bodyPr wrap="none" lIns="0" tIns="0" rIns="0" bIns="0">
            <a:spAutoFit/>
          </a:bodyPr>
          <a:lstStyle/>
          <a:p>
            <a:r>
              <a:rPr lang="en-US" sz="1600" b="1">
                <a:ea typeface="Arial Unicode MS" pitchFamily="34" charset="-128"/>
                <a:cs typeface="Arial Unicode MS" pitchFamily="34" charset="-128"/>
              </a:rPr>
              <a:t>Chlorpropamide</a:t>
            </a:r>
          </a:p>
        </p:txBody>
      </p:sp>
      <p:sp>
        <p:nvSpPr>
          <p:cNvPr id="201733" name="Text Box 5"/>
          <p:cNvSpPr txBox="1">
            <a:spLocks noChangeArrowheads="1"/>
          </p:cNvSpPr>
          <p:nvPr/>
        </p:nvSpPr>
        <p:spPr bwMode="invGray">
          <a:xfrm>
            <a:off x="685800" y="1295400"/>
            <a:ext cx="7772400" cy="369332"/>
          </a:xfrm>
          <a:prstGeom prst="rect">
            <a:avLst/>
          </a:prstGeom>
          <a:noFill/>
          <a:ln w="9525" algn="ctr">
            <a:noFill/>
            <a:miter lim="800000"/>
            <a:headEnd/>
            <a:tailEnd/>
          </a:ln>
          <a:effectLst/>
        </p:spPr>
        <p:txBody>
          <a:bodyPr lIns="0" rIns="0">
            <a:spAutoFit/>
          </a:bodyPr>
          <a:lstStyle/>
          <a:p>
            <a:r>
              <a:rPr lang="en-US" sz="1800" b="1" dirty="0">
                <a:ea typeface="Arial Unicode MS" pitchFamily="34" charset="-128"/>
                <a:cs typeface="Arial Unicode MS" pitchFamily="34" charset="-128"/>
              </a:rPr>
              <a:t>UKPDS 57: N = 826 with newly diagnosed T2DM</a:t>
            </a:r>
            <a:endParaRPr lang="en-US" sz="1800" b="1" dirty="0">
              <a:solidFill>
                <a:schemeClr val="tx2"/>
              </a:solidFill>
              <a:ea typeface="Arial Unicode MS" pitchFamily="34" charset="-128"/>
              <a:cs typeface="Arial Unicode MS" pitchFamily="34" charset="-128"/>
            </a:endParaRPr>
          </a:p>
        </p:txBody>
      </p:sp>
      <p:sp>
        <p:nvSpPr>
          <p:cNvPr id="201734" name="Rectangle 6"/>
          <p:cNvSpPr>
            <a:spLocks noChangeArrowheads="1"/>
          </p:cNvSpPr>
          <p:nvPr/>
        </p:nvSpPr>
        <p:spPr bwMode="invGray">
          <a:xfrm>
            <a:off x="2316163" y="3970338"/>
            <a:ext cx="349250" cy="463550"/>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1735" name="Rectangle 7"/>
          <p:cNvSpPr>
            <a:spLocks noChangeArrowheads="1"/>
          </p:cNvSpPr>
          <p:nvPr/>
        </p:nvSpPr>
        <p:spPr bwMode="invGray">
          <a:xfrm>
            <a:off x="2665413" y="4011613"/>
            <a:ext cx="347662" cy="422275"/>
          </a:xfrm>
          <a:prstGeom prst="rect">
            <a:avLst/>
          </a:prstGeom>
          <a:solidFill>
            <a:schemeClr val="accent2"/>
          </a:solidFill>
          <a:ln w="19050">
            <a:solidFill>
              <a:schemeClr val="tx1"/>
            </a:solidFill>
            <a:miter lim="800000"/>
            <a:headEnd/>
            <a:tailEnd/>
          </a:ln>
          <a:effectLst/>
        </p:spPr>
        <p:txBody>
          <a:bodyPr wrap="none" anchor="ctr"/>
          <a:lstStyle/>
          <a:p>
            <a:endParaRPr lang="en-US"/>
          </a:p>
        </p:txBody>
      </p:sp>
      <p:sp>
        <p:nvSpPr>
          <p:cNvPr id="201736" name="Rectangle 8"/>
          <p:cNvSpPr>
            <a:spLocks noChangeArrowheads="1"/>
          </p:cNvSpPr>
          <p:nvPr/>
        </p:nvSpPr>
        <p:spPr bwMode="invGray">
          <a:xfrm>
            <a:off x="3379788" y="3590925"/>
            <a:ext cx="347662" cy="842963"/>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1737" name="Rectangle 9"/>
          <p:cNvSpPr>
            <a:spLocks noChangeArrowheads="1"/>
          </p:cNvSpPr>
          <p:nvPr/>
        </p:nvSpPr>
        <p:spPr bwMode="invGray">
          <a:xfrm>
            <a:off x="3727450" y="3549650"/>
            <a:ext cx="349250" cy="884238"/>
          </a:xfrm>
          <a:prstGeom prst="rect">
            <a:avLst/>
          </a:prstGeom>
          <a:solidFill>
            <a:schemeClr val="accent2"/>
          </a:solidFill>
          <a:ln w="19050">
            <a:solidFill>
              <a:schemeClr val="tx1"/>
            </a:solidFill>
            <a:miter lim="800000"/>
            <a:headEnd/>
            <a:tailEnd/>
          </a:ln>
          <a:effectLst/>
        </p:spPr>
        <p:txBody>
          <a:bodyPr wrap="none" anchor="ctr"/>
          <a:lstStyle/>
          <a:p>
            <a:endParaRPr lang="en-US"/>
          </a:p>
        </p:txBody>
      </p:sp>
      <p:sp>
        <p:nvSpPr>
          <p:cNvPr id="201738" name="Rectangle 10"/>
          <p:cNvSpPr>
            <a:spLocks noChangeArrowheads="1"/>
          </p:cNvSpPr>
          <p:nvPr/>
        </p:nvSpPr>
        <p:spPr bwMode="invGray">
          <a:xfrm>
            <a:off x="4443413" y="3087688"/>
            <a:ext cx="349250" cy="1346200"/>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1739" name="Rectangle 11"/>
          <p:cNvSpPr>
            <a:spLocks noChangeArrowheads="1"/>
          </p:cNvSpPr>
          <p:nvPr/>
        </p:nvSpPr>
        <p:spPr bwMode="invGray">
          <a:xfrm>
            <a:off x="4792663" y="3043238"/>
            <a:ext cx="347662" cy="1390650"/>
          </a:xfrm>
          <a:prstGeom prst="rect">
            <a:avLst/>
          </a:prstGeom>
          <a:solidFill>
            <a:schemeClr val="accent2"/>
          </a:solidFill>
          <a:ln w="19050">
            <a:solidFill>
              <a:schemeClr val="tx1"/>
            </a:solidFill>
            <a:miter lim="800000"/>
            <a:headEnd/>
            <a:tailEnd/>
          </a:ln>
          <a:effectLst/>
        </p:spPr>
        <p:txBody>
          <a:bodyPr wrap="none" anchor="ctr"/>
          <a:lstStyle/>
          <a:p>
            <a:endParaRPr lang="en-US"/>
          </a:p>
        </p:txBody>
      </p:sp>
      <p:sp>
        <p:nvSpPr>
          <p:cNvPr id="201740" name="Rectangle 12"/>
          <p:cNvSpPr>
            <a:spLocks noChangeArrowheads="1"/>
          </p:cNvSpPr>
          <p:nvPr/>
        </p:nvSpPr>
        <p:spPr bwMode="invGray">
          <a:xfrm>
            <a:off x="5507038" y="2794000"/>
            <a:ext cx="347662" cy="1639888"/>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1741" name="Rectangle 13"/>
          <p:cNvSpPr>
            <a:spLocks noChangeArrowheads="1"/>
          </p:cNvSpPr>
          <p:nvPr/>
        </p:nvSpPr>
        <p:spPr bwMode="invGray">
          <a:xfrm>
            <a:off x="5854700" y="2751138"/>
            <a:ext cx="349250" cy="1682750"/>
          </a:xfrm>
          <a:prstGeom prst="rect">
            <a:avLst/>
          </a:prstGeom>
          <a:solidFill>
            <a:schemeClr val="accent2"/>
          </a:solidFill>
          <a:ln w="19050">
            <a:solidFill>
              <a:schemeClr val="tx1"/>
            </a:solidFill>
            <a:miter lim="800000"/>
            <a:headEnd/>
            <a:tailEnd/>
          </a:ln>
          <a:effectLst/>
        </p:spPr>
        <p:txBody>
          <a:bodyPr wrap="none" anchor="ctr"/>
          <a:lstStyle/>
          <a:p>
            <a:endParaRPr lang="en-US"/>
          </a:p>
        </p:txBody>
      </p:sp>
      <p:sp>
        <p:nvSpPr>
          <p:cNvPr id="201742" name="Rectangle 14"/>
          <p:cNvSpPr>
            <a:spLocks noChangeArrowheads="1"/>
          </p:cNvSpPr>
          <p:nvPr/>
        </p:nvSpPr>
        <p:spPr bwMode="invGray">
          <a:xfrm>
            <a:off x="6570663" y="2709863"/>
            <a:ext cx="347662" cy="1724025"/>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1743" name="Rectangle 15"/>
          <p:cNvSpPr>
            <a:spLocks noChangeArrowheads="1"/>
          </p:cNvSpPr>
          <p:nvPr/>
        </p:nvSpPr>
        <p:spPr bwMode="invGray">
          <a:xfrm>
            <a:off x="6918325" y="2540000"/>
            <a:ext cx="349250" cy="1893888"/>
          </a:xfrm>
          <a:prstGeom prst="rect">
            <a:avLst/>
          </a:prstGeom>
          <a:solidFill>
            <a:schemeClr val="accent2"/>
          </a:solidFill>
          <a:ln w="19050">
            <a:solidFill>
              <a:schemeClr val="tx1"/>
            </a:solidFill>
            <a:miter lim="800000"/>
            <a:headEnd/>
            <a:tailEnd/>
          </a:ln>
          <a:effectLst/>
        </p:spPr>
        <p:txBody>
          <a:bodyPr wrap="none" anchor="ctr"/>
          <a:lstStyle/>
          <a:p>
            <a:endParaRPr lang="en-US"/>
          </a:p>
        </p:txBody>
      </p:sp>
      <p:sp>
        <p:nvSpPr>
          <p:cNvPr id="201744" name="Rectangle 16"/>
          <p:cNvSpPr>
            <a:spLocks noChangeArrowheads="1"/>
          </p:cNvSpPr>
          <p:nvPr/>
        </p:nvSpPr>
        <p:spPr bwMode="invGray">
          <a:xfrm>
            <a:off x="7634288" y="2454275"/>
            <a:ext cx="349250" cy="1979613"/>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1745" name="Rectangle 17"/>
          <p:cNvSpPr>
            <a:spLocks noChangeArrowheads="1"/>
          </p:cNvSpPr>
          <p:nvPr/>
        </p:nvSpPr>
        <p:spPr bwMode="invGray">
          <a:xfrm>
            <a:off x="7983538" y="2157413"/>
            <a:ext cx="347662" cy="2276475"/>
          </a:xfrm>
          <a:prstGeom prst="rect">
            <a:avLst/>
          </a:prstGeom>
          <a:solidFill>
            <a:schemeClr val="accent2"/>
          </a:solidFill>
          <a:ln w="19050">
            <a:solidFill>
              <a:schemeClr val="tx1"/>
            </a:solidFill>
            <a:miter lim="800000"/>
            <a:headEnd/>
            <a:tailEnd/>
          </a:ln>
          <a:effectLst/>
        </p:spPr>
        <p:txBody>
          <a:bodyPr wrap="none" anchor="ctr"/>
          <a:lstStyle/>
          <a:p>
            <a:endParaRPr lang="en-US"/>
          </a:p>
        </p:txBody>
      </p:sp>
      <p:sp>
        <p:nvSpPr>
          <p:cNvPr id="201746" name="Line 18"/>
          <p:cNvSpPr>
            <a:spLocks noChangeShapeType="1"/>
          </p:cNvSpPr>
          <p:nvPr/>
        </p:nvSpPr>
        <p:spPr bwMode="invGray">
          <a:xfrm>
            <a:off x="2159000" y="4433888"/>
            <a:ext cx="6324600" cy="0"/>
          </a:xfrm>
          <a:prstGeom prst="line">
            <a:avLst/>
          </a:prstGeom>
          <a:noFill/>
          <a:ln w="19050">
            <a:solidFill>
              <a:schemeClr val="tx1"/>
            </a:solidFill>
            <a:round/>
            <a:headEnd/>
            <a:tailEnd/>
          </a:ln>
          <a:effectLst/>
        </p:spPr>
        <p:txBody>
          <a:bodyPr/>
          <a:lstStyle/>
          <a:p>
            <a:endParaRPr lang="en-US"/>
          </a:p>
        </p:txBody>
      </p:sp>
      <p:sp>
        <p:nvSpPr>
          <p:cNvPr id="201747" name="Line 19"/>
          <p:cNvSpPr>
            <a:spLocks noChangeShapeType="1"/>
          </p:cNvSpPr>
          <p:nvPr/>
        </p:nvSpPr>
        <p:spPr bwMode="invGray">
          <a:xfrm flipV="1">
            <a:off x="2159000" y="1900238"/>
            <a:ext cx="0" cy="2533650"/>
          </a:xfrm>
          <a:prstGeom prst="line">
            <a:avLst/>
          </a:prstGeom>
          <a:noFill/>
          <a:ln w="19050">
            <a:solidFill>
              <a:schemeClr val="tx1"/>
            </a:solidFill>
            <a:round/>
            <a:headEnd/>
            <a:tailEnd/>
          </a:ln>
          <a:effectLst/>
        </p:spPr>
        <p:txBody>
          <a:bodyPr/>
          <a:lstStyle/>
          <a:p>
            <a:endParaRPr lang="en-US"/>
          </a:p>
        </p:txBody>
      </p:sp>
      <p:grpSp>
        <p:nvGrpSpPr>
          <p:cNvPr id="2" name="Group 20"/>
          <p:cNvGrpSpPr>
            <a:grpSpLocks/>
          </p:cNvGrpSpPr>
          <p:nvPr/>
        </p:nvGrpSpPr>
        <p:grpSpPr bwMode="auto">
          <a:xfrm>
            <a:off x="2032000" y="1900238"/>
            <a:ext cx="127000" cy="2533650"/>
            <a:chOff x="1296" y="1356"/>
            <a:chExt cx="96" cy="1850"/>
          </a:xfrm>
        </p:grpSpPr>
        <p:sp>
          <p:nvSpPr>
            <p:cNvPr id="201749" name="Line 21"/>
            <p:cNvSpPr>
              <a:spLocks noChangeShapeType="1"/>
            </p:cNvSpPr>
            <p:nvPr/>
          </p:nvSpPr>
          <p:spPr bwMode="invGray">
            <a:xfrm flipH="1">
              <a:off x="1296" y="3206"/>
              <a:ext cx="96" cy="0"/>
            </a:xfrm>
            <a:prstGeom prst="line">
              <a:avLst/>
            </a:prstGeom>
            <a:noFill/>
            <a:ln w="19050">
              <a:solidFill>
                <a:schemeClr val="tx1"/>
              </a:solidFill>
              <a:round/>
              <a:headEnd/>
              <a:tailEnd/>
            </a:ln>
            <a:effectLst/>
          </p:spPr>
          <p:txBody>
            <a:bodyPr/>
            <a:lstStyle/>
            <a:p>
              <a:endParaRPr lang="en-US"/>
            </a:p>
          </p:txBody>
        </p:sp>
        <p:sp>
          <p:nvSpPr>
            <p:cNvPr id="201750" name="Line 22"/>
            <p:cNvSpPr>
              <a:spLocks noChangeShapeType="1"/>
            </p:cNvSpPr>
            <p:nvPr/>
          </p:nvSpPr>
          <p:spPr bwMode="invGray">
            <a:xfrm flipH="1">
              <a:off x="1296" y="2589"/>
              <a:ext cx="96" cy="0"/>
            </a:xfrm>
            <a:prstGeom prst="line">
              <a:avLst/>
            </a:prstGeom>
            <a:noFill/>
            <a:ln w="19050">
              <a:solidFill>
                <a:schemeClr val="tx1"/>
              </a:solidFill>
              <a:round/>
              <a:headEnd/>
              <a:tailEnd/>
            </a:ln>
            <a:effectLst/>
          </p:spPr>
          <p:txBody>
            <a:bodyPr/>
            <a:lstStyle/>
            <a:p>
              <a:endParaRPr lang="en-US"/>
            </a:p>
          </p:txBody>
        </p:sp>
        <p:sp>
          <p:nvSpPr>
            <p:cNvPr id="201751" name="Line 23"/>
            <p:cNvSpPr>
              <a:spLocks noChangeShapeType="1"/>
            </p:cNvSpPr>
            <p:nvPr/>
          </p:nvSpPr>
          <p:spPr bwMode="invGray">
            <a:xfrm flipH="1">
              <a:off x="1296" y="1972"/>
              <a:ext cx="96" cy="0"/>
            </a:xfrm>
            <a:prstGeom prst="line">
              <a:avLst/>
            </a:prstGeom>
            <a:noFill/>
            <a:ln w="19050">
              <a:solidFill>
                <a:schemeClr val="tx1"/>
              </a:solidFill>
              <a:round/>
              <a:headEnd/>
              <a:tailEnd/>
            </a:ln>
            <a:effectLst/>
          </p:spPr>
          <p:txBody>
            <a:bodyPr/>
            <a:lstStyle/>
            <a:p>
              <a:endParaRPr lang="en-US"/>
            </a:p>
          </p:txBody>
        </p:sp>
        <p:sp>
          <p:nvSpPr>
            <p:cNvPr id="201752" name="Line 24"/>
            <p:cNvSpPr>
              <a:spLocks noChangeShapeType="1"/>
            </p:cNvSpPr>
            <p:nvPr/>
          </p:nvSpPr>
          <p:spPr bwMode="invGray">
            <a:xfrm flipH="1">
              <a:off x="1296" y="1356"/>
              <a:ext cx="96" cy="0"/>
            </a:xfrm>
            <a:prstGeom prst="line">
              <a:avLst/>
            </a:prstGeom>
            <a:noFill/>
            <a:ln w="19050">
              <a:solidFill>
                <a:schemeClr val="tx1"/>
              </a:solidFill>
              <a:round/>
              <a:headEnd/>
              <a:tailEnd/>
            </a:ln>
            <a:effectLst/>
          </p:spPr>
          <p:txBody>
            <a:bodyPr/>
            <a:lstStyle/>
            <a:p>
              <a:endParaRPr lang="en-US"/>
            </a:p>
          </p:txBody>
        </p:sp>
      </p:grpSp>
      <p:sp>
        <p:nvSpPr>
          <p:cNvPr id="201753" name="Text Box 25"/>
          <p:cNvSpPr txBox="1">
            <a:spLocks noChangeArrowheads="1"/>
          </p:cNvSpPr>
          <p:nvPr/>
        </p:nvSpPr>
        <p:spPr bwMode="invGray">
          <a:xfrm>
            <a:off x="1447800" y="1752600"/>
            <a:ext cx="609600" cy="336550"/>
          </a:xfrm>
          <a:prstGeom prst="rect">
            <a:avLst/>
          </a:prstGeom>
          <a:noFill/>
          <a:ln w="9525">
            <a:noFill/>
            <a:miter lim="800000"/>
            <a:headEnd/>
            <a:tailEnd/>
          </a:ln>
          <a:effectLst/>
        </p:spPr>
        <p:txBody>
          <a:bodyPr>
            <a:spAutoFit/>
          </a:bodyPr>
          <a:lstStyle/>
          <a:p>
            <a:pPr algn="r">
              <a:spcBef>
                <a:spcPct val="50000"/>
              </a:spcBef>
            </a:pPr>
            <a:r>
              <a:rPr lang="en-US" sz="1600" b="1"/>
              <a:t>60</a:t>
            </a:r>
          </a:p>
        </p:txBody>
      </p:sp>
      <p:sp>
        <p:nvSpPr>
          <p:cNvPr id="201754" name="Text Box 26"/>
          <p:cNvSpPr txBox="1">
            <a:spLocks noChangeArrowheads="1"/>
          </p:cNvSpPr>
          <p:nvPr/>
        </p:nvSpPr>
        <p:spPr bwMode="invGray">
          <a:xfrm>
            <a:off x="1447800" y="2595563"/>
            <a:ext cx="609600" cy="336550"/>
          </a:xfrm>
          <a:prstGeom prst="rect">
            <a:avLst/>
          </a:prstGeom>
          <a:noFill/>
          <a:ln w="9525">
            <a:noFill/>
            <a:miter lim="800000"/>
            <a:headEnd/>
            <a:tailEnd/>
          </a:ln>
          <a:effectLst/>
        </p:spPr>
        <p:txBody>
          <a:bodyPr>
            <a:spAutoFit/>
          </a:bodyPr>
          <a:lstStyle/>
          <a:p>
            <a:pPr algn="r">
              <a:spcBef>
                <a:spcPct val="50000"/>
              </a:spcBef>
            </a:pPr>
            <a:r>
              <a:rPr lang="en-US" sz="1600" b="1"/>
              <a:t>40</a:t>
            </a:r>
          </a:p>
        </p:txBody>
      </p:sp>
      <p:sp>
        <p:nvSpPr>
          <p:cNvPr id="201755" name="Text Box 27"/>
          <p:cNvSpPr txBox="1">
            <a:spLocks noChangeArrowheads="1"/>
          </p:cNvSpPr>
          <p:nvPr/>
        </p:nvSpPr>
        <p:spPr bwMode="invGray">
          <a:xfrm>
            <a:off x="1447800" y="3440113"/>
            <a:ext cx="609600" cy="336550"/>
          </a:xfrm>
          <a:prstGeom prst="rect">
            <a:avLst/>
          </a:prstGeom>
          <a:noFill/>
          <a:ln w="9525">
            <a:noFill/>
            <a:miter lim="800000"/>
            <a:headEnd/>
            <a:tailEnd/>
          </a:ln>
          <a:effectLst/>
        </p:spPr>
        <p:txBody>
          <a:bodyPr>
            <a:spAutoFit/>
          </a:bodyPr>
          <a:lstStyle/>
          <a:p>
            <a:pPr algn="r">
              <a:spcBef>
                <a:spcPct val="50000"/>
              </a:spcBef>
            </a:pPr>
            <a:r>
              <a:rPr lang="en-US" sz="1600" b="1"/>
              <a:t>20</a:t>
            </a:r>
          </a:p>
        </p:txBody>
      </p:sp>
      <p:sp>
        <p:nvSpPr>
          <p:cNvPr id="201756" name="Text Box 28"/>
          <p:cNvSpPr txBox="1">
            <a:spLocks noChangeArrowheads="1"/>
          </p:cNvSpPr>
          <p:nvPr/>
        </p:nvSpPr>
        <p:spPr bwMode="invGray">
          <a:xfrm>
            <a:off x="1447800" y="4283075"/>
            <a:ext cx="609600" cy="336550"/>
          </a:xfrm>
          <a:prstGeom prst="rect">
            <a:avLst/>
          </a:prstGeom>
          <a:noFill/>
          <a:ln w="9525">
            <a:noFill/>
            <a:miter lim="800000"/>
            <a:headEnd/>
            <a:tailEnd/>
          </a:ln>
          <a:effectLst/>
        </p:spPr>
        <p:txBody>
          <a:bodyPr>
            <a:spAutoFit/>
          </a:bodyPr>
          <a:lstStyle/>
          <a:p>
            <a:pPr algn="r">
              <a:spcBef>
                <a:spcPct val="50000"/>
              </a:spcBef>
            </a:pPr>
            <a:r>
              <a:rPr lang="en-US" sz="1600" b="1"/>
              <a:t>0</a:t>
            </a:r>
          </a:p>
        </p:txBody>
      </p:sp>
      <p:sp>
        <p:nvSpPr>
          <p:cNvPr id="201757" name="Text Box 29"/>
          <p:cNvSpPr txBox="1">
            <a:spLocks noChangeArrowheads="1"/>
          </p:cNvSpPr>
          <p:nvPr/>
        </p:nvSpPr>
        <p:spPr bwMode="invGray">
          <a:xfrm>
            <a:off x="381000" y="2619375"/>
            <a:ext cx="1219200" cy="12223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Patients</a:t>
            </a:r>
          </a:p>
          <a:p>
            <a:pPr algn="ctr"/>
            <a:r>
              <a:rPr lang="en-US" sz="1600" b="1">
                <a:ea typeface="Arial Unicode MS" pitchFamily="34" charset="-128"/>
                <a:cs typeface="Arial Unicode MS" pitchFamily="34" charset="-128"/>
              </a:rPr>
              <a:t>requiring additional insulin </a:t>
            </a:r>
            <a:br>
              <a:rPr lang="en-US" sz="1600" b="1">
                <a:ea typeface="Arial Unicode MS" pitchFamily="34" charset="-128"/>
                <a:cs typeface="Arial Unicode MS" pitchFamily="34" charset="-128"/>
              </a:rPr>
            </a:br>
            <a:r>
              <a:rPr lang="en-US" sz="1600" b="1">
                <a:ea typeface="Arial Unicode MS" pitchFamily="34" charset="-128"/>
                <a:cs typeface="Arial Unicode MS" pitchFamily="34" charset="-128"/>
              </a:rPr>
              <a:t>(%) </a:t>
            </a:r>
          </a:p>
        </p:txBody>
      </p:sp>
      <p:sp>
        <p:nvSpPr>
          <p:cNvPr id="201758" name="Text Box 30"/>
          <p:cNvSpPr txBox="1">
            <a:spLocks noChangeArrowheads="1"/>
          </p:cNvSpPr>
          <p:nvPr/>
        </p:nvSpPr>
        <p:spPr bwMode="invGray">
          <a:xfrm>
            <a:off x="2247900" y="4525963"/>
            <a:ext cx="800100" cy="2444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1</a:t>
            </a:r>
          </a:p>
        </p:txBody>
      </p:sp>
      <p:sp>
        <p:nvSpPr>
          <p:cNvPr id="201759" name="Text Box 31"/>
          <p:cNvSpPr txBox="1">
            <a:spLocks noChangeArrowheads="1"/>
          </p:cNvSpPr>
          <p:nvPr/>
        </p:nvSpPr>
        <p:spPr bwMode="invGray">
          <a:xfrm>
            <a:off x="3314700" y="4525963"/>
            <a:ext cx="800100" cy="2444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2</a:t>
            </a:r>
          </a:p>
        </p:txBody>
      </p:sp>
      <p:sp>
        <p:nvSpPr>
          <p:cNvPr id="201760" name="Text Box 32"/>
          <p:cNvSpPr txBox="1">
            <a:spLocks noChangeArrowheads="1"/>
          </p:cNvSpPr>
          <p:nvPr/>
        </p:nvSpPr>
        <p:spPr bwMode="invGray">
          <a:xfrm>
            <a:off x="4381500" y="4525963"/>
            <a:ext cx="800100" cy="2444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3</a:t>
            </a:r>
          </a:p>
        </p:txBody>
      </p:sp>
      <p:sp>
        <p:nvSpPr>
          <p:cNvPr id="201761" name="Text Box 33"/>
          <p:cNvSpPr txBox="1">
            <a:spLocks noChangeArrowheads="1"/>
          </p:cNvSpPr>
          <p:nvPr/>
        </p:nvSpPr>
        <p:spPr bwMode="invGray">
          <a:xfrm>
            <a:off x="5448300" y="4525963"/>
            <a:ext cx="800100" cy="2444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4</a:t>
            </a:r>
          </a:p>
        </p:txBody>
      </p:sp>
      <p:sp>
        <p:nvSpPr>
          <p:cNvPr id="201762" name="Text Box 34"/>
          <p:cNvSpPr txBox="1">
            <a:spLocks noChangeArrowheads="1"/>
          </p:cNvSpPr>
          <p:nvPr/>
        </p:nvSpPr>
        <p:spPr bwMode="invGray">
          <a:xfrm>
            <a:off x="6502400" y="4525963"/>
            <a:ext cx="800100" cy="2444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5</a:t>
            </a:r>
          </a:p>
        </p:txBody>
      </p:sp>
      <p:sp>
        <p:nvSpPr>
          <p:cNvPr id="201763" name="Text Box 35"/>
          <p:cNvSpPr txBox="1">
            <a:spLocks noChangeArrowheads="1"/>
          </p:cNvSpPr>
          <p:nvPr/>
        </p:nvSpPr>
        <p:spPr bwMode="invGray">
          <a:xfrm>
            <a:off x="7569200" y="4525963"/>
            <a:ext cx="800100" cy="2444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6</a:t>
            </a:r>
          </a:p>
        </p:txBody>
      </p:sp>
      <p:sp>
        <p:nvSpPr>
          <p:cNvPr id="201764" name="Text Box 36"/>
          <p:cNvSpPr txBox="1">
            <a:spLocks noChangeArrowheads="1"/>
          </p:cNvSpPr>
          <p:nvPr/>
        </p:nvSpPr>
        <p:spPr bwMode="invGray">
          <a:xfrm>
            <a:off x="4560888" y="5170488"/>
            <a:ext cx="849312" cy="244475"/>
          </a:xfrm>
          <a:prstGeom prst="rect">
            <a:avLst/>
          </a:prstGeom>
          <a:noFill/>
          <a:ln w="9525" algn="ctr">
            <a:noFill/>
            <a:miter lim="800000"/>
            <a:headEnd/>
            <a:tailEnd/>
          </a:ln>
          <a:effectLst/>
        </p:spPr>
        <p:txBody>
          <a:bodyPr wrap="none" lIns="0" tIns="0" rIns="0" bIns="0">
            <a:spAutoFit/>
          </a:bodyPr>
          <a:lstStyle/>
          <a:p>
            <a:r>
              <a:rPr lang="en-US" sz="1600" b="1">
                <a:ea typeface="Arial Unicode MS" pitchFamily="34" charset="-128"/>
                <a:cs typeface="Arial Unicode MS" pitchFamily="34" charset="-128"/>
              </a:rPr>
              <a:t>Glipizide</a:t>
            </a:r>
          </a:p>
        </p:txBody>
      </p:sp>
      <p:sp>
        <p:nvSpPr>
          <p:cNvPr id="201765" name="Rectangle 37"/>
          <p:cNvSpPr>
            <a:spLocks noChangeArrowheads="1"/>
          </p:cNvSpPr>
          <p:nvPr/>
        </p:nvSpPr>
        <p:spPr bwMode="invGray">
          <a:xfrm>
            <a:off x="2133600" y="5221288"/>
            <a:ext cx="152400" cy="152400"/>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1766" name="Rectangle 38"/>
          <p:cNvSpPr>
            <a:spLocks noChangeArrowheads="1"/>
          </p:cNvSpPr>
          <p:nvPr/>
        </p:nvSpPr>
        <p:spPr bwMode="invGray">
          <a:xfrm>
            <a:off x="4332288" y="5221288"/>
            <a:ext cx="152400" cy="152400"/>
          </a:xfrm>
          <a:prstGeom prst="rect">
            <a:avLst/>
          </a:prstGeom>
          <a:solidFill>
            <a:schemeClr val="accent2"/>
          </a:solidFill>
          <a:ln w="19050">
            <a:solidFill>
              <a:schemeClr val="tx1"/>
            </a:solidFill>
            <a:miter lim="800000"/>
            <a:headEnd/>
            <a:tailEnd/>
          </a:ln>
          <a:effectLst/>
        </p:spPr>
        <p:txBody>
          <a:bodyPr wrap="none" anchor="ctr"/>
          <a:lstStyle/>
          <a:p>
            <a:endParaRPr lang="en-US"/>
          </a:p>
        </p:txBody>
      </p:sp>
      <p:sp>
        <p:nvSpPr>
          <p:cNvPr id="201767" name="Text Box 39"/>
          <p:cNvSpPr txBox="1">
            <a:spLocks noChangeArrowheads="1"/>
          </p:cNvSpPr>
          <p:nvPr/>
        </p:nvSpPr>
        <p:spPr bwMode="invGray">
          <a:xfrm>
            <a:off x="3848100" y="4830763"/>
            <a:ext cx="2933700" cy="244475"/>
          </a:xfrm>
          <a:prstGeom prst="rect">
            <a:avLst/>
          </a:prstGeom>
          <a:noFill/>
          <a:ln w="9525" algn="ctr">
            <a:noFill/>
            <a:miter lim="800000"/>
            <a:headEnd/>
            <a:tailEnd/>
          </a:ln>
          <a:effectLst/>
        </p:spPr>
        <p:txBody>
          <a:bodyPr lIns="0" tIns="0" rIns="0" bIns="0">
            <a:spAutoFit/>
          </a:bodyPr>
          <a:lstStyle/>
          <a:p>
            <a:pPr algn="ctr"/>
            <a:r>
              <a:rPr lang="en-US" sz="1600" b="1">
                <a:ea typeface="Arial Unicode MS" pitchFamily="34" charset="-128"/>
                <a:cs typeface="Arial Unicode MS" pitchFamily="34" charset="-128"/>
              </a:rPr>
              <a:t>Years from randomization</a:t>
            </a:r>
          </a:p>
        </p:txBody>
      </p:sp>
      <p:sp>
        <p:nvSpPr>
          <p:cNvPr id="201768" name="Text Box 40"/>
          <p:cNvSpPr txBox="1">
            <a:spLocks noChangeArrowheads="1"/>
          </p:cNvSpPr>
          <p:nvPr/>
        </p:nvSpPr>
        <p:spPr bwMode="invGray">
          <a:xfrm>
            <a:off x="977900" y="5605463"/>
            <a:ext cx="7188200" cy="457200"/>
          </a:xfrm>
          <a:prstGeom prst="rect">
            <a:avLst/>
          </a:prstGeom>
          <a:noFill/>
          <a:ln w="19050" algn="ctr">
            <a:noFill/>
            <a:miter lim="800000"/>
            <a:headEnd/>
            <a:tailEnd/>
          </a:ln>
          <a:effectLst/>
        </p:spPr>
        <p:txBody>
          <a:bodyPr anchor="ctr" anchorCtr="1"/>
          <a:lstStyle/>
          <a:p>
            <a:r>
              <a:rPr lang="en-US" sz="1600" b="1"/>
              <a:t>~53% of patients required additional insulin therapy by year 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noAutofit/>
          </a:bodyPr>
          <a:lstStyle/>
          <a:p>
            <a:pPr algn="ctr"/>
            <a:r>
              <a:rPr lang="en-US" sz="2500" b="1" dirty="0">
                <a:solidFill>
                  <a:srgbClr val="FFC000"/>
                </a:solidFill>
                <a:latin typeface="+mn-lt"/>
              </a:rPr>
              <a:t>UKPDS 10-Year Follow-up</a:t>
            </a:r>
            <a:br>
              <a:rPr lang="en-US" sz="2500" b="1" dirty="0">
                <a:solidFill>
                  <a:srgbClr val="FFC000"/>
                </a:solidFill>
                <a:latin typeface="+mn-lt"/>
              </a:rPr>
            </a:br>
            <a:r>
              <a:rPr lang="en-US" sz="2500" b="1" dirty="0">
                <a:solidFill>
                  <a:srgbClr val="FFC000"/>
                </a:solidFill>
                <a:latin typeface="+mn-lt"/>
              </a:rPr>
              <a:t>5-Year Post-Trial (1997-2002) N=3277</a:t>
            </a:r>
            <a:br>
              <a:rPr lang="en-US" sz="2500" b="1" dirty="0">
                <a:solidFill>
                  <a:srgbClr val="FFC000"/>
                </a:solidFill>
                <a:latin typeface="+mn-lt"/>
              </a:rPr>
            </a:br>
            <a:endParaRPr lang="en-US" sz="2500" b="1" dirty="0">
              <a:solidFill>
                <a:srgbClr val="FFC000"/>
              </a:solidFill>
              <a:latin typeface="+mn-lt"/>
            </a:endParaRPr>
          </a:p>
        </p:txBody>
      </p:sp>
      <p:sp>
        <p:nvSpPr>
          <p:cNvPr id="248835" name="Rectangle 3"/>
          <p:cNvSpPr>
            <a:spLocks noGrp="1" noChangeArrowheads="1"/>
          </p:cNvSpPr>
          <p:nvPr>
            <p:ph idx="1"/>
          </p:nvPr>
        </p:nvSpPr>
        <p:spPr>
          <a:xfrm>
            <a:off x="685800" y="1524000"/>
            <a:ext cx="7467600" cy="4525963"/>
          </a:xfrm>
          <a:noFill/>
        </p:spPr>
        <p:txBody>
          <a:bodyPr>
            <a:normAutofit/>
          </a:bodyPr>
          <a:lstStyle/>
          <a:p>
            <a:pPr>
              <a:lnSpc>
                <a:spcPct val="80000"/>
              </a:lnSpc>
              <a:buClr>
                <a:srgbClr val="C00000"/>
              </a:buClr>
              <a:buSzPct val="116000"/>
              <a:buFont typeface="Wingdings" pitchFamily="2" charset="2"/>
              <a:buChar char="§"/>
            </a:pPr>
            <a:r>
              <a:rPr lang="en-US" sz="2300" dirty="0"/>
              <a:t>A1c differences lost after first year post-trial</a:t>
            </a:r>
          </a:p>
          <a:p>
            <a:pPr>
              <a:lnSpc>
                <a:spcPct val="80000"/>
              </a:lnSpc>
              <a:buClr>
                <a:srgbClr val="C00000"/>
              </a:buClr>
              <a:buSzPct val="116000"/>
              <a:buFont typeface="Wingdings" pitchFamily="2" charset="2"/>
              <a:buChar char="§"/>
            </a:pPr>
            <a:endParaRPr lang="en-US" sz="2300" dirty="0"/>
          </a:p>
          <a:p>
            <a:pPr>
              <a:lnSpc>
                <a:spcPct val="80000"/>
              </a:lnSpc>
              <a:buClr>
                <a:srgbClr val="C00000"/>
              </a:buClr>
              <a:buSzPct val="116000"/>
              <a:buFont typeface="Wingdings" pitchFamily="2" charset="2"/>
              <a:buChar char="§"/>
            </a:pPr>
            <a:r>
              <a:rPr lang="en-US" sz="2300" dirty="0"/>
              <a:t>SU-INS* group risk reduction:</a:t>
            </a:r>
          </a:p>
          <a:p>
            <a:pPr>
              <a:lnSpc>
                <a:spcPct val="80000"/>
              </a:lnSpc>
              <a:buClr>
                <a:srgbClr val="C00000"/>
              </a:buClr>
              <a:buSzPct val="116000"/>
              <a:buFont typeface="Wingdings" pitchFamily="2" charset="2"/>
              <a:buChar char="§"/>
            </a:pPr>
            <a:endParaRPr lang="en-US" sz="2300" dirty="0"/>
          </a:p>
          <a:p>
            <a:pPr>
              <a:lnSpc>
                <a:spcPct val="80000"/>
              </a:lnSpc>
              <a:buClr>
                <a:srgbClr val="C00000"/>
              </a:buClr>
              <a:buSzPct val="116000"/>
              <a:buFont typeface="Wingdings" pitchFamily="2" charset="2"/>
              <a:buChar char="§"/>
            </a:pPr>
            <a:r>
              <a:rPr lang="en-US" sz="2300" dirty="0"/>
              <a:t>    Any diabetes-related end point  9%   (.04)**  </a:t>
            </a:r>
            <a:r>
              <a:rPr lang="en-US" sz="2300" dirty="0" err="1"/>
              <a:t>Microvascular</a:t>
            </a:r>
            <a:r>
              <a:rPr lang="en-US" sz="2300" dirty="0"/>
              <a:t> disease              24%  (.001)                                              MI                                             15%   (0.01)      Death from any cause              13%  (0.007)</a:t>
            </a:r>
          </a:p>
          <a:p>
            <a:pPr>
              <a:lnSpc>
                <a:spcPct val="80000"/>
              </a:lnSpc>
              <a:buClr>
                <a:srgbClr val="C00000"/>
              </a:buClr>
              <a:buSzPct val="116000"/>
              <a:buNone/>
            </a:pPr>
            <a:endParaRPr lang="en-US" sz="2300" dirty="0" smtClean="0"/>
          </a:p>
          <a:p>
            <a:pPr>
              <a:lnSpc>
                <a:spcPct val="80000"/>
              </a:lnSpc>
              <a:buClr>
                <a:srgbClr val="C00000"/>
              </a:buClr>
              <a:buSzPct val="116000"/>
              <a:buNone/>
            </a:pPr>
            <a:endParaRPr lang="en-US" sz="2300" dirty="0" smtClean="0"/>
          </a:p>
          <a:p>
            <a:pPr>
              <a:lnSpc>
                <a:spcPct val="80000"/>
              </a:lnSpc>
              <a:buClr>
                <a:srgbClr val="C00000"/>
              </a:buClr>
              <a:buSzPct val="116000"/>
              <a:buNone/>
            </a:pPr>
            <a:endParaRPr lang="en-US" sz="2300" dirty="0"/>
          </a:p>
          <a:p>
            <a:pPr>
              <a:lnSpc>
                <a:spcPct val="80000"/>
              </a:lnSpc>
              <a:buClr>
                <a:srgbClr val="C00000"/>
              </a:buClr>
              <a:buSzPct val="116000"/>
              <a:buNone/>
            </a:pPr>
            <a:r>
              <a:rPr lang="en-US" sz="1400" dirty="0"/>
              <a:t>*SU-INS=Sulfonylurea-Insulin **P value</a:t>
            </a:r>
          </a:p>
          <a:p>
            <a:pPr>
              <a:lnSpc>
                <a:spcPct val="80000"/>
              </a:lnSpc>
              <a:buClr>
                <a:srgbClr val="C00000"/>
              </a:buClr>
              <a:buSzPct val="116000"/>
              <a:buNone/>
            </a:pPr>
            <a:r>
              <a:rPr lang="en-US" sz="1400" dirty="0"/>
              <a:t>N Eng J Med 2008; 359:1577-1589                                  </a:t>
            </a:r>
          </a:p>
          <a:p>
            <a:pPr>
              <a:lnSpc>
                <a:spcPct val="80000"/>
              </a:lnSpc>
              <a:buClr>
                <a:srgbClr val="C00000"/>
              </a:buClr>
              <a:buSzPct val="116000"/>
              <a:buFont typeface="Wingdings" pitchFamily="2" charset="2"/>
              <a:buChar char="§"/>
            </a:pPr>
            <a:endParaRPr lang="en-US" sz="2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304800"/>
            <a:ext cx="7847013" cy="1525587"/>
          </a:xfrm>
        </p:spPr>
        <p:txBody>
          <a:bodyPr>
            <a:noAutofit/>
          </a:bodyPr>
          <a:lstStyle/>
          <a:p>
            <a:pPr algn="ctr" eaLnBrk="1" hangingPunct="1"/>
            <a:r>
              <a:rPr lang="en-US" sz="3500" dirty="0" smtClean="0">
                <a:ln w="5000" cmpd="sng">
                  <a:noFill/>
                  <a:prstDash val="solid"/>
                </a:ln>
                <a:solidFill>
                  <a:srgbClr val="FFCC00"/>
                </a:solidFill>
                <a:effectLst/>
                <a:latin typeface="+mn-lt"/>
              </a:rPr>
              <a:t>Insulin therapy  in Type 2 Diabetes patients </a:t>
            </a:r>
          </a:p>
        </p:txBody>
      </p:sp>
      <p:sp>
        <p:nvSpPr>
          <p:cNvPr id="239619" name="Rectangle 3"/>
          <p:cNvSpPr>
            <a:spLocks noGrp="1" noChangeArrowheads="1"/>
          </p:cNvSpPr>
          <p:nvPr>
            <p:ph type="subTitle" idx="1"/>
          </p:nvPr>
        </p:nvSpPr>
        <p:spPr>
          <a:xfrm>
            <a:off x="457200" y="2743200"/>
            <a:ext cx="8229600" cy="2514600"/>
          </a:xfrm>
        </p:spPr>
        <p:txBody>
          <a:bodyPr>
            <a:normAutofit/>
          </a:bodyPr>
          <a:lstStyle/>
          <a:p>
            <a:pPr marL="0" indent="0" algn="ctr" eaLnBrk="1" hangingPunct="1">
              <a:buFont typeface="Wingdings" pitchFamily="2" charset="2"/>
              <a:buNone/>
              <a:defRPr/>
            </a:pPr>
            <a:r>
              <a:rPr lang="en-US" sz="2500" b="1" i="1" dirty="0" err="1" smtClean="0">
                <a:solidFill>
                  <a:srgbClr val="00B0F0"/>
                </a:solidFill>
              </a:rPr>
              <a:t>F.Hadaegh</a:t>
            </a:r>
            <a:r>
              <a:rPr lang="en-US" sz="2500" b="1" i="1" dirty="0" smtClean="0">
                <a:solidFill>
                  <a:srgbClr val="00B0F0"/>
                </a:solidFill>
              </a:rPr>
              <a:t> MD</a:t>
            </a:r>
          </a:p>
          <a:p>
            <a:pPr marL="0" indent="0" algn="ctr" eaLnBrk="1" hangingPunct="1">
              <a:buFont typeface="Wingdings" pitchFamily="2" charset="2"/>
              <a:buNone/>
              <a:defRPr/>
            </a:pPr>
            <a:endParaRPr lang="en-US" dirty="0" smtClean="0">
              <a:effectLst>
                <a:outerShdw blurRad="38100" dist="38100" dir="2700000" algn="tl">
                  <a:srgbClr val="000000"/>
                </a:outerShdw>
              </a:effectLst>
            </a:endParaRPr>
          </a:p>
          <a:p>
            <a:pPr marL="0" indent="0" algn="ctr" eaLnBrk="1" hangingPunct="1">
              <a:buFont typeface="Wingdings" pitchFamily="2" charset="2"/>
              <a:buNone/>
              <a:defRPr/>
            </a:pPr>
            <a:endParaRPr lang="en-US" dirty="0" smtClean="0">
              <a:effectLst>
                <a:outerShdw blurRad="38100" dist="38100" dir="2700000" algn="tl">
                  <a:srgbClr val="000000"/>
                </a:outerShdw>
              </a:effectLst>
            </a:endParaRPr>
          </a:p>
          <a:p>
            <a:pPr marL="0" indent="0" algn="ctr" eaLnBrk="1" hangingPunct="1">
              <a:buFont typeface="Wingdings" pitchFamily="2" charset="2"/>
              <a:buNone/>
              <a:defRPr/>
            </a:pPr>
            <a:r>
              <a:rPr lang="en-US" dirty="0" smtClean="0">
                <a:solidFill>
                  <a:srgbClr val="FF99FF"/>
                </a:solidFill>
              </a:rPr>
              <a:t>Associate professor of internal medicine and endocrinology </a:t>
            </a:r>
          </a:p>
          <a:p>
            <a:pPr marL="0" indent="0" algn="ctr" eaLnBrk="1" hangingPunct="1">
              <a:buFont typeface="Wingdings" pitchFamily="2" charset="2"/>
              <a:buNone/>
              <a:defRPr/>
            </a:pPr>
            <a:r>
              <a:rPr lang="en-US" sz="2000" dirty="0" smtClean="0">
                <a:solidFill>
                  <a:srgbClr val="FF99FF"/>
                </a:solidFill>
              </a:rPr>
              <a:t>Prevention of Metabolic Disorders Research Center</a:t>
            </a:r>
          </a:p>
          <a:p>
            <a:pPr marL="0" indent="0" algn="ctr" eaLnBrk="1" hangingPunct="1">
              <a:buFont typeface="Wingdings" pitchFamily="2" charset="2"/>
              <a:buNone/>
              <a:defRPr/>
            </a:pPr>
            <a:r>
              <a:rPr lang="en-US" dirty="0" smtClean="0">
                <a:solidFill>
                  <a:srgbClr val="FF99FF"/>
                </a:solidFill>
              </a:rPr>
              <a:t> Research Institute for Endocrine Sciences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382000" cy="1143000"/>
          </a:xfrm>
        </p:spPr>
        <p:txBody>
          <a:bodyPr>
            <a:normAutofit/>
          </a:bodyPr>
          <a:lstStyle/>
          <a:p>
            <a:r>
              <a:rPr lang="en-US" sz="2900" dirty="0">
                <a:solidFill>
                  <a:srgbClr val="FFC000"/>
                </a:solidFill>
                <a:latin typeface="+mn-lt"/>
              </a:rPr>
              <a:t>Case 1: Poorly Controlled Type 2 Diabetes on No Treatment</a:t>
            </a:r>
          </a:p>
        </p:txBody>
      </p:sp>
      <p:sp>
        <p:nvSpPr>
          <p:cNvPr id="23557" name="Rectangle 5"/>
          <p:cNvSpPr>
            <a:spLocks noGrp="1" noChangeArrowheads="1"/>
          </p:cNvSpPr>
          <p:nvPr>
            <p:ph idx="1"/>
          </p:nvPr>
        </p:nvSpPr>
        <p:spPr>
          <a:xfrm>
            <a:off x="457200" y="1798637"/>
            <a:ext cx="7467600" cy="4525963"/>
          </a:xfrm>
        </p:spPr>
        <p:txBody>
          <a:bodyPr>
            <a:normAutofit/>
          </a:bodyPr>
          <a:lstStyle/>
          <a:p>
            <a:pPr>
              <a:spcBef>
                <a:spcPct val="30000"/>
              </a:spcBef>
              <a:buClr>
                <a:srgbClr val="C00000"/>
              </a:buClr>
              <a:buSzPct val="117000"/>
              <a:buFont typeface="Arial" pitchFamily="34" charset="0"/>
              <a:buChar char="•"/>
            </a:pPr>
            <a:r>
              <a:rPr lang="en-US" sz="2500" dirty="0"/>
              <a:t>40-year-old </a:t>
            </a:r>
            <a:r>
              <a:rPr lang="en-US" sz="2500" dirty="0" smtClean="0"/>
              <a:t>Iranian  </a:t>
            </a:r>
            <a:r>
              <a:rPr lang="en-US" sz="2500" dirty="0"/>
              <a:t>male diagnosed with diabetes 6 months ago on admit for MI</a:t>
            </a:r>
          </a:p>
          <a:p>
            <a:pPr>
              <a:spcBef>
                <a:spcPct val="30000"/>
              </a:spcBef>
              <a:buClr>
                <a:srgbClr val="C00000"/>
              </a:buClr>
              <a:buSzPct val="117000"/>
              <a:buFont typeface="Arial" pitchFamily="34" charset="0"/>
              <a:buChar char="•"/>
            </a:pPr>
            <a:r>
              <a:rPr lang="en-US" sz="2500" dirty="0"/>
              <a:t>Current treatment: None for diabetes</a:t>
            </a:r>
          </a:p>
          <a:p>
            <a:pPr>
              <a:spcBef>
                <a:spcPct val="30000"/>
              </a:spcBef>
              <a:buClr>
                <a:srgbClr val="C00000"/>
              </a:buClr>
              <a:buSzPct val="117000"/>
              <a:buFont typeface="Arial" pitchFamily="34" charset="0"/>
              <a:buChar char="•"/>
            </a:pPr>
            <a:r>
              <a:rPr lang="en-US" sz="2500" dirty="0"/>
              <a:t>Current exam:</a:t>
            </a:r>
          </a:p>
          <a:p>
            <a:pPr lvl="1">
              <a:spcBef>
                <a:spcPct val="30000"/>
              </a:spcBef>
              <a:buClr>
                <a:srgbClr val="C00000"/>
              </a:buClr>
              <a:buSzPct val="117000"/>
              <a:buFont typeface="Wingdings" pitchFamily="2" charset="2"/>
              <a:buChar char="ü"/>
            </a:pPr>
            <a:r>
              <a:rPr lang="en-US" sz="2500" dirty="0" smtClean="0"/>
              <a:t>BMI 29 kg/m2</a:t>
            </a:r>
            <a:endParaRPr lang="en-US" sz="2500" dirty="0"/>
          </a:p>
          <a:p>
            <a:pPr lvl="1">
              <a:spcBef>
                <a:spcPct val="30000"/>
              </a:spcBef>
              <a:buClr>
                <a:srgbClr val="C00000"/>
              </a:buClr>
              <a:buSzPct val="117000"/>
              <a:buFont typeface="Wingdings" pitchFamily="2" charset="2"/>
              <a:buChar char="ü"/>
            </a:pPr>
            <a:r>
              <a:rPr lang="en-US" sz="2500" dirty="0"/>
              <a:t>A1C 13%, BG 497, Cr 1.3, </a:t>
            </a:r>
            <a:r>
              <a:rPr lang="en-US" sz="2500" dirty="0" err="1"/>
              <a:t>ketones</a:t>
            </a:r>
            <a:r>
              <a:rPr lang="en-US" sz="2500" dirty="0"/>
              <a:t> negative</a:t>
            </a:r>
          </a:p>
          <a:p>
            <a:pPr>
              <a:spcBef>
                <a:spcPct val="30000"/>
              </a:spcBef>
              <a:buClr>
                <a:srgbClr val="C00000"/>
              </a:buClr>
              <a:buSzPct val="117000"/>
              <a:buFont typeface="Arial" pitchFamily="34" charset="0"/>
              <a:buChar char="•"/>
            </a:pPr>
            <a:r>
              <a:rPr lang="en-US" sz="2500" dirty="0"/>
              <a:t>Current complications:</a:t>
            </a:r>
          </a:p>
          <a:p>
            <a:pPr lvl="1">
              <a:spcBef>
                <a:spcPct val="30000"/>
              </a:spcBef>
              <a:buClr>
                <a:srgbClr val="C00000"/>
              </a:buClr>
              <a:buSzPct val="117000"/>
              <a:buFont typeface="Arial" pitchFamily="34" charset="0"/>
              <a:buChar char="•"/>
            </a:pPr>
            <a:r>
              <a:rPr lang="en-US" sz="2500" dirty="0" err="1"/>
              <a:t>Hyperlipidemia</a:t>
            </a:r>
            <a:r>
              <a:rPr lang="en-US" sz="2500" dirty="0"/>
              <a:t>, CAD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ChangeArrowheads="1"/>
          </p:cNvSpPr>
          <p:nvPr>
            <p:ph type="title"/>
          </p:nvPr>
        </p:nvSpPr>
        <p:spPr>
          <a:xfrm>
            <a:off x="457200" y="274638"/>
            <a:ext cx="8458200" cy="1143000"/>
          </a:xfrm>
        </p:spPr>
        <p:txBody>
          <a:bodyPr>
            <a:normAutofit/>
          </a:bodyPr>
          <a:lstStyle/>
          <a:p>
            <a:r>
              <a:rPr lang="en-US" sz="2900" dirty="0">
                <a:solidFill>
                  <a:srgbClr val="FFC000"/>
                </a:solidFill>
                <a:latin typeface="+mn-lt"/>
              </a:rPr>
              <a:t>Case 1: Poorly Controlled Type 2 Diabetes on No Treatment</a:t>
            </a:r>
          </a:p>
        </p:txBody>
      </p:sp>
      <p:sp>
        <p:nvSpPr>
          <p:cNvPr id="24583" name="Rectangle 7"/>
          <p:cNvSpPr>
            <a:spLocks noGrp="1" noChangeArrowheads="1"/>
          </p:cNvSpPr>
          <p:nvPr>
            <p:ph idx="1"/>
          </p:nvPr>
        </p:nvSpPr>
        <p:spPr>
          <a:xfrm>
            <a:off x="533400" y="1905000"/>
            <a:ext cx="7467600" cy="4525963"/>
          </a:xfrm>
        </p:spPr>
        <p:txBody>
          <a:bodyPr/>
          <a:lstStyle/>
          <a:p>
            <a:pPr>
              <a:spcBef>
                <a:spcPct val="30000"/>
              </a:spcBef>
              <a:spcAft>
                <a:spcPct val="30000"/>
              </a:spcAft>
              <a:buClr>
                <a:srgbClr val="C00000"/>
              </a:buClr>
              <a:buSzPct val="115000"/>
              <a:buFont typeface="Arial" pitchFamily="34" charset="0"/>
              <a:buChar char="•"/>
            </a:pPr>
            <a:r>
              <a:rPr lang="en-US" dirty="0"/>
              <a:t>What is your goal for glucose</a:t>
            </a:r>
            <a:r>
              <a:rPr lang="en-US" dirty="0" smtClean="0"/>
              <a:t>?</a:t>
            </a:r>
          </a:p>
          <a:p>
            <a:pPr>
              <a:spcBef>
                <a:spcPct val="30000"/>
              </a:spcBef>
              <a:spcAft>
                <a:spcPct val="30000"/>
              </a:spcAft>
              <a:buClr>
                <a:srgbClr val="C00000"/>
              </a:buClr>
              <a:buSzPct val="115000"/>
              <a:buNone/>
            </a:pPr>
            <a:endParaRPr lang="en-US" sz="2000" dirty="0"/>
          </a:p>
          <a:p>
            <a:pPr marL="863600" lvl="1" indent="-406400">
              <a:spcBef>
                <a:spcPct val="30000"/>
              </a:spcBef>
              <a:buClr>
                <a:srgbClr val="C00000"/>
              </a:buClr>
              <a:buSzPct val="98000"/>
              <a:buFontTx/>
              <a:buAutoNum type="arabicPeriod"/>
            </a:pPr>
            <a:r>
              <a:rPr lang="en-US" dirty="0"/>
              <a:t>90 to 130 mg/</a:t>
            </a:r>
            <a:r>
              <a:rPr lang="en-US" dirty="0" err="1"/>
              <a:t>dL</a:t>
            </a:r>
            <a:r>
              <a:rPr lang="en-US" dirty="0"/>
              <a:t> </a:t>
            </a:r>
            <a:r>
              <a:rPr lang="en-US" dirty="0" err="1"/>
              <a:t>premeal</a:t>
            </a:r>
            <a:r>
              <a:rPr lang="en-US" dirty="0"/>
              <a:t>,</a:t>
            </a:r>
            <a:br>
              <a:rPr lang="en-US" dirty="0"/>
            </a:br>
            <a:r>
              <a:rPr lang="en-US" dirty="0"/>
              <a:t>&lt;180 mg/</a:t>
            </a:r>
            <a:r>
              <a:rPr lang="en-US" dirty="0" err="1"/>
              <a:t>dL</a:t>
            </a:r>
            <a:r>
              <a:rPr lang="en-US" dirty="0"/>
              <a:t> </a:t>
            </a:r>
            <a:r>
              <a:rPr lang="en-US" dirty="0" err="1"/>
              <a:t>postmeal</a:t>
            </a:r>
            <a:endParaRPr lang="en-US" dirty="0"/>
          </a:p>
          <a:p>
            <a:pPr marL="863600" lvl="1" indent="-406400">
              <a:spcBef>
                <a:spcPct val="30000"/>
              </a:spcBef>
              <a:buClr>
                <a:srgbClr val="C00000"/>
              </a:buClr>
              <a:buSzPct val="98000"/>
              <a:buFontTx/>
              <a:buAutoNum type="arabicPeriod"/>
            </a:pPr>
            <a:r>
              <a:rPr lang="en-US" dirty="0"/>
              <a:t>80 to 110 mg/</a:t>
            </a:r>
            <a:r>
              <a:rPr lang="en-US" dirty="0" err="1"/>
              <a:t>dL</a:t>
            </a:r>
            <a:r>
              <a:rPr lang="en-US" dirty="0"/>
              <a:t> </a:t>
            </a:r>
            <a:r>
              <a:rPr lang="en-US" dirty="0" err="1"/>
              <a:t>premeal</a:t>
            </a:r>
            <a:r>
              <a:rPr lang="en-US" dirty="0"/>
              <a:t>,</a:t>
            </a:r>
            <a:br>
              <a:rPr lang="en-US" dirty="0"/>
            </a:br>
            <a:r>
              <a:rPr lang="en-US" dirty="0"/>
              <a:t>&lt;140 mg/</a:t>
            </a:r>
            <a:r>
              <a:rPr lang="en-US" dirty="0" err="1"/>
              <a:t>dL</a:t>
            </a:r>
            <a:r>
              <a:rPr lang="en-US" dirty="0"/>
              <a:t> </a:t>
            </a:r>
            <a:r>
              <a:rPr lang="en-US" dirty="0" err="1"/>
              <a:t>postmeal</a:t>
            </a:r>
            <a:endParaRPr lang="en-US" dirty="0"/>
          </a:p>
          <a:p>
            <a:pPr marL="863600" lvl="1" indent="-406400">
              <a:spcBef>
                <a:spcPct val="30000"/>
              </a:spcBef>
              <a:buClr>
                <a:srgbClr val="C00000"/>
              </a:buClr>
              <a:buSzPct val="98000"/>
              <a:buFontTx/>
              <a:buAutoNum type="arabicPeriod"/>
            </a:pPr>
            <a:r>
              <a:rPr lang="en-US" dirty="0"/>
              <a:t>70 to 100 mg/</a:t>
            </a:r>
            <a:r>
              <a:rPr lang="en-US" dirty="0" err="1"/>
              <a:t>dL</a:t>
            </a:r>
            <a:r>
              <a:rPr lang="en-US" dirty="0"/>
              <a:t> </a:t>
            </a:r>
            <a:r>
              <a:rPr lang="en-US" dirty="0" err="1"/>
              <a:t>premeal</a:t>
            </a:r>
            <a:r>
              <a:rPr lang="en-US" dirty="0"/>
              <a:t>,</a:t>
            </a:r>
            <a:br>
              <a:rPr lang="en-US" dirty="0"/>
            </a:br>
            <a:r>
              <a:rPr lang="en-US" dirty="0"/>
              <a:t>&lt;120 mg/</a:t>
            </a:r>
            <a:r>
              <a:rPr lang="en-US" dirty="0" err="1"/>
              <a:t>dL</a:t>
            </a:r>
            <a:r>
              <a:rPr lang="en-US" dirty="0"/>
              <a:t> </a:t>
            </a:r>
            <a:r>
              <a:rPr lang="en-US" dirty="0" err="1"/>
              <a:t>postmeal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a:xfrm>
            <a:off x="457200" y="274638"/>
            <a:ext cx="8229600" cy="1143000"/>
          </a:xfrm>
        </p:spPr>
        <p:txBody>
          <a:bodyPr>
            <a:normAutofit/>
          </a:bodyPr>
          <a:lstStyle/>
          <a:p>
            <a:r>
              <a:rPr lang="en-US" sz="2900" dirty="0">
                <a:solidFill>
                  <a:srgbClr val="FFC000"/>
                </a:solidFill>
                <a:latin typeface="+mn-lt"/>
              </a:rPr>
              <a:t>Case 1: Poorly Controlled Type 2 Diabetes on No Treatment</a:t>
            </a:r>
          </a:p>
        </p:txBody>
      </p:sp>
      <p:sp>
        <p:nvSpPr>
          <p:cNvPr id="25609" name="Rectangle 9"/>
          <p:cNvSpPr>
            <a:spLocks noGrp="1" noChangeArrowheads="1"/>
          </p:cNvSpPr>
          <p:nvPr>
            <p:ph idx="1"/>
          </p:nvPr>
        </p:nvSpPr>
        <p:spPr/>
        <p:txBody>
          <a:bodyPr/>
          <a:lstStyle/>
          <a:p>
            <a:pPr>
              <a:spcBef>
                <a:spcPct val="30000"/>
              </a:spcBef>
              <a:buClr>
                <a:srgbClr val="C00000"/>
              </a:buClr>
              <a:buSzPct val="118000"/>
              <a:buFont typeface="Arial" pitchFamily="34" charset="0"/>
              <a:buChar char="•"/>
            </a:pPr>
            <a:r>
              <a:rPr lang="en-US" dirty="0"/>
              <a:t>What is your treatment in addition to diet and exercise</a:t>
            </a:r>
            <a:r>
              <a:rPr lang="en-US" dirty="0" smtClean="0"/>
              <a:t>?</a:t>
            </a:r>
          </a:p>
          <a:p>
            <a:pPr>
              <a:spcBef>
                <a:spcPct val="30000"/>
              </a:spcBef>
              <a:buClr>
                <a:srgbClr val="C00000"/>
              </a:buClr>
              <a:buSzPct val="118000"/>
              <a:buFont typeface="Arial" pitchFamily="34" charset="0"/>
              <a:buChar char="•"/>
            </a:pPr>
            <a:endParaRPr lang="en-US" sz="2000" dirty="0"/>
          </a:p>
          <a:p>
            <a:pPr marL="863600" lvl="1" indent="-406400">
              <a:spcBef>
                <a:spcPct val="30000"/>
              </a:spcBef>
              <a:buClr>
                <a:srgbClr val="C00000"/>
              </a:buClr>
              <a:buSzPct val="118000"/>
              <a:buFont typeface="Arial" pitchFamily="34" charset="0"/>
              <a:buChar char="•"/>
            </a:pPr>
            <a:r>
              <a:rPr lang="en-US" dirty="0"/>
              <a:t>One oral agent</a:t>
            </a:r>
          </a:p>
          <a:p>
            <a:pPr marL="863600" lvl="1" indent="-406400">
              <a:spcBef>
                <a:spcPct val="30000"/>
              </a:spcBef>
              <a:buClr>
                <a:srgbClr val="C00000"/>
              </a:buClr>
              <a:buSzPct val="118000"/>
              <a:buFont typeface="Arial" pitchFamily="34" charset="0"/>
              <a:buChar char="•"/>
            </a:pPr>
            <a:r>
              <a:rPr lang="en-US" dirty="0"/>
              <a:t>Two oral agents</a:t>
            </a:r>
          </a:p>
          <a:p>
            <a:pPr marL="863600" lvl="1" indent="-406400">
              <a:spcBef>
                <a:spcPct val="30000"/>
              </a:spcBef>
              <a:buClr>
                <a:srgbClr val="C00000"/>
              </a:buClr>
              <a:buSzPct val="118000"/>
              <a:buFont typeface="Arial" pitchFamily="34" charset="0"/>
              <a:buChar char="•"/>
            </a:pPr>
            <a:r>
              <a:rPr lang="en-US" dirty="0"/>
              <a:t>Basal insulin</a:t>
            </a:r>
          </a:p>
          <a:p>
            <a:pPr marL="863600" lvl="1" indent="-406400">
              <a:spcBef>
                <a:spcPct val="30000"/>
              </a:spcBef>
              <a:buClr>
                <a:srgbClr val="C00000"/>
              </a:buClr>
              <a:buSzPct val="118000"/>
              <a:buFont typeface="Arial" pitchFamily="34" charset="0"/>
              <a:buChar char="•"/>
            </a:pPr>
            <a:r>
              <a:rPr lang="en-US" dirty="0"/>
              <a:t>Premixed insulin</a:t>
            </a:r>
          </a:p>
          <a:p>
            <a:pPr marL="863600" lvl="1" indent="-406400">
              <a:spcBef>
                <a:spcPct val="30000"/>
              </a:spcBef>
              <a:buClr>
                <a:srgbClr val="C00000"/>
              </a:buClr>
              <a:buSzPct val="118000"/>
              <a:buFont typeface="Arial" pitchFamily="34" charset="0"/>
              <a:buChar char="•"/>
            </a:pPr>
            <a:r>
              <a:rPr lang="en-US" dirty="0"/>
              <a:t>Basal bolus therapy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274638"/>
            <a:ext cx="8382000" cy="1143000"/>
          </a:xfrm>
        </p:spPr>
        <p:txBody>
          <a:bodyPr>
            <a:normAutofit/>
          </a:bodyPr>
          <a:lstStyle/>
          <a:p>
            <a:r>
              <a:rPr lang="en-US" sz="2900" dirty="0">
                <a:solidFill>
                  <a:srgbClr val="FFC000"/>
                </a:solidFill>
                <a:latin typeface="+mn-lt"/>
              </a:rPr>
              <a:t>Case 1: Poorly Controlled Type 2 Diabetes on No Treatment</a:t>
            </a:r>
          </a:p>
        </p:txBody>
      </p:sp>
      <p:sp>
        <p:nvSpPr>
          <p:cNvPr id="26629" name="Rectangle 5"/>
          <p:cNvSpPr>
            <a:spLocks noGrp="1" noChangeArrowheads="1"/>
          </p:cNvSpPr>
          <p:nvPr>
            <p:ph idx="1"/>
          </p:nvPr>
        </p:nvSpPr>
        <p:spPr/>
        <p:txBody>
          <a:bodyPr/>
          <a:lstStyle/>
          <a:p>
            <a:pPr>
              <a:spcBef>
                <a:spcPct val="30000"/>
              </a:spcBef>
              <a:buClr>
                <a:srgbClr val="C00000"/>
              </a:buClr>
              <a:buSzPct val="114000"/>
              <a:buFont typeface="Arial" pitchFamily="34" charset="0"/>
              <a:buChar char="•"/>
            </a:pPr>
            <a:r>
              <a:rPr lang="en-US" dirty="0"/>
              <a:t>Patient refused insulin</a:t>
            </a:r>
          </a:p>
          <a:p>
            <a:pPr>
              <a:spcBef>
                <a:spcPct val="30000"/>
              </a:spcBef>
              <a:buClr>
                <a:srgbClr val="C00000"/>
              </a:buClr>
              <a:buSzPct val="114000"/>
              <a:buFont typeface="Arial" pitchFamily="34" charset="0"/>
              <a:buChar char="•"/>
            </a:pPr>
            <a:r>
              <a:rPr lang="en-US" dirty="0"/>
              <a:t>Placed on </a:t>
            </a:r>
            <a:r>
              <a:rPr lang="en-US" dirty="0" err="1" smtClean="0"/>
              <a:t>Glibenclamide</a:t>
            </a:r>
            <a:r>
              <a:rPr lang="en-US" dirty="0" smtClean="0"/>
              <a:t>(5mg/dl) </a:t>
            </a:r>
            <a:r>
              <a:rPr lang="en-US" dirty="0"/>
              <a:t>and </a:t>
            </a:r>
            <a:r>
              <a:rPr lang="en-US" dirty="0" err="1" smtClean="0"/>
              <a:t>metformin</a:t>
            </a:r>
            <a:r>
              <a:rPr lang="en-US" dirty="0" smtClean="0"/>
              <a:t> (1500 mg/dl)</a:t>
            </a:r>
            <a:endParaRPr lang="en-US" dirty="0"/>
          </a:p>
          <a:p>
            <a:pPr>
              <a:spcBef>
                <a:spcPct val="30000"/>
              </a:spcBef>
              <a:buClr>
                <a:srgbClr val="C00000"/>
              </a:buClr>
              <a:buSzPct val="114000"/>
              <a:buFont typeface="Arial" pitchFamily="34" charset="0"/>
              <a:buChar char="•"/>
            </a:pPr>
            <a:r>
              <a:rPr lang="en-US" dirty="0"/>
              <a:t>A1C 6.8% in 3 months; patient quit sweet tea, colas, and orange juice</a:t>
            </a:r>
          </a:p>
          <a:p>
            <a:pPr>
              <a:spcBef>
                <a:spcPct val="30000"/>
              </a:spcBef>
              <a:buClr>
                <a:srgbClr val="C00000"/>
              </a:buClr>
              <a:buSzPct val="114000"/>
              <a:buFont typeface="Arial" pitchFamily="34" charset="0"/>
              <a:buChar char="•"/>
            </a:pPr>
            <a:r>
              <a:rPr lang="en-US" dirty="0"/>
              <a:t>Lesson learned</a:t>
            </a:r>
            <a:r>
              <a:rPr lang="en-US" dirty="0" smtClean="0"/>
              <a:t>:</a:t>
            </a:r>
          </a:p>
          <a:p>
            <a:pPr>
              <a:spcBef>
                <a:spcPct val="30000"/>
              </a:spcBef>
              <a:buClr>
                <a:srgbClr val="C00000"/>
              </a:buClr>
              <a:buSzPct val="114000"/>
              <a:buFont typeface="Arial" pitchFamily="34" charset="0"/>
              <a:buChar char="•"/>
            </a:pPr>
            <a:endParaRPr lang="en-US" dirty="0"/>
          </a:p>
          <a:p>
            <a:pPr lvl="1">
              <a:spcBef>
                <a:spcPct val="30000"/>
              </a:spcBef>
              <a:buNone/>
            </a:pPr>
            <a:r>
              <a:rPr lang="en-US" sz="2000" i="1" dirty="0">
                <a:solidFill>
                  <a:schemeClr val="hlink"/>
                </a:solidFill>
              </a:rPr>
              <a:t>Do not underestimate the power of diet and exercise</a:t>
            </a:r>
            <a:r>
              <a:rPr lang="en-US" sz="2000" dirty="0">
                <a:solidFill>
                  <a:schemeClr val="bg2"/>
                </a:solidFill>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5586" name="Picture 2"/>
          <p:cNvPicPr>
            <a:picLocks noGrp="1" noChangeAspect="1" noChangeArrowheads="1"/>
          </p:cNvPicPr>
          <p:nvPr>
            <p:ph idx="1"/>
          </p:nvPr>
        </p:nvPicPr>
        <p:blipFill>
          <a:blip r:embed="rId2" cstate="print"/>
          <a:srcRect/>
          <a:stretch>
            <a:fillRect/>
          </a:stretch>
        </p:blipFill>
        <p:spPr bwMode="auto">
          <a:xfrm>
            <a:off x="0" y="76200"/>
            <a:ext cx="9144000" cy="6786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77200" cy="990600"/>
          </a:xfrm>
        </p:spPr>
        <p:txBody>
          <a:bodyPr>
            <a:normAutofit fontScale="90000"/>
          </a:bodyPr>
          <a:lstStyle/>
          <a:p>
            <a:r>
              <a:rPr lang="en-US" dirty="0" smtClean="0"/>
              <a:t>28.7 ×  </a:t>
            </a:r>
            <a:r>
              <a:rPr lang="en-US" dirty="0" smtClean="0">
                <a:solidFill>
                  <a:srgbClr val="FF0000"/>
                </a:solidFill>
              </a:rPr>
              <a:t>9 </a:t>
            </a:r>
            <a:r>
              <a:rPr lang="en-US" dirty="0" smtClean="0"/>
              <a:t>− 46.7 = 211.6 ≈ 212 mg/dl</a:t>
            </a:r>
            <a:endParaRPr lang="en-US" dirty="0"/>
          </a:p>
        </p:txBody>
      </p:sp>
      <p:pic>
        <p:nvPicPr>
          <p:cNvPr id="217090" name="Picture 2"/>
          <p:cNvPicPr>
            <a:picLocks noGrp="1" noChangeAspect="1" noChangeArrowheads="1"/>
          </p:cNvPicPr>
          <p:nvPr>
            <p:ph sz="half" idx="1"/>
          </p:nvPr>
        </p:nvPicPr>
        <p:blipFill>
          <a:blip r:embed="rId2"/>
          <a:srcRect/>
          <a:stretch>
            <a:fillRect/>
          </a:stretch>
        </p:blipFill>
        <p:spPr bwMode="auto">
          <a:xfrm>
            <a:off x="304800" y="1219200"/>
            <a:ext cx="4191000" cy="5410200"/>
          </a:xfrm>
          <a:prstGeom prst="rect">
            <a:avLst/>
          </a:prstGeom>
          <a:noFill/>
          <a:ln w="9525">
            <a:noFill/>
            <a:miter lim="800000"/>
            <a:headEnd/>
            <a:tailEnd/>
          </a:ln>
          <a:effectLst/>
        </p:spPr>
      </p:pic>
      <p:pic>
        <p:nvPicPr>
          <p:cNvPr id="217091" name="Picture 3"/>
          <p:cNvPicPr>
            <a:picLocks noGrp="1" noChangeAspect="1" noChangeArrowheads="1"/>
          </p:cNvPicPr>
          <p:nvPr>
            <p:ph sz="half" idx="2"/>
          </p:nvPr>
        </p:nvPicPr>
        <p:blipFill>
          <a:blip r:embed="rId3"/>
          <a:srcRect/>
          <a:stretch>
            <a:fillRect/>
          </a:stretch>
        </p:blipFill>
        <p:spPr bwMode="auto">
          <a:xfrm>
            <a:off x="4724400" y="1981200"/>
            <a:ext cx="4267200" cy="3410116"/>
          </a:xfrm>
          <a:prstGeom prst="rect">
            <a:avLst/>
          </a:prstGeom>
          <a:noFill/>
          <a:ln w="9525">
            <a:noFill/>
            <a:miter lim="800000"/>
            <a:headEnd/>
            <a:tailEnd/>
          </a:ln>
          <a:effectLst/>
        </p:spPr>
      </p:pic>
      <p:sp>
        <p:nvSpPr>
          <p:cNvPr id="6" name="Oval 5"/>
          <p:cNvSpPr/>
          <p:nvPr/>
        </p:nvSpPr>
        <p:spPr>
          <a:xfrm>
            <a:off x="2438400" y="36576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533400" y="4038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38100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53340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57150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i="1" dirty="0" smtClean="0">
                <a:solidFill>
                  <a:srgbClr val="FFC000"/>
                </a:solidFill>
              </a:rPr>
              <a:t>case 2</a:t>
            </a:r>
          </a:p>
        </p:txBody>
      </p:sp>
      <p:sp>
        <p:nvSpPr>
          <p:cNvPr id="3" name="Content Placeholder 2"/>
          <p:cNvSpPr>
            <a:spLocks noGrp="1"/>
          </p:cNvSpPr>
          <p:nvPr>
            <p:ph idx="1"/>
          </p:nvPr>
        </p:nvSpPr>
        <p:spPr/>
        <p:txBody>
          <a:bodyPr>
            <a:normAutofit fontScale="47500" lnSpcReduction="20000"/>
          </a:bodyPr>
          <a:lstStyle/>
          <a:p>
            <a:r>
              <a:rPr lang="en-US" sz="4500" dirty="0" smtClean="0"/>
              <a:t>A 34-year-old Iranian woman who is in her second pregnancy and has had one live birth and no abortions is seen for prenatal care at 24 weeks gestation.</a:t>
            </a:r>
          </a:p>
          <a:p>
            <a:r>
              <a:rPr lang="en-US" sz="4500" dirty="0" smtClean="0"/>
              <a:t> Her weight is 95 Kg, and her blood pressure is 130/80 mmHg. Uterine size is appropriate for gestational age. </a:t>
            </a:r>
          </a:p>
          <a:p>
            <a:r>
              <a:rPr lang="en-US" sz="4500" dirty="0" smtClean="0"/>
              <a:t>The patient's past obstetric history includes the spontaneous vaginal delivery of a 4.5 kg  male infant at 40 weeks gestation, 8 years ago in Bandar </a:t>
            </a:r>
            <a:r>
              <a:rPr lang="en-US" sz="4500" dirty="0" err="1" smtClean="0"/>
              <a:t>Abbas</a:t>
            </a:r>
            <a:r>
              <a:rPr lang="en-US" sz="4500" dirty="0" smtClean="0"/>
              <a:t>. </a:t>
            </a:r>
          </a:p>
          <a:p>
            <a:r>
              <a:rPr lang="en-US" sz="4500" dirty="0" smtClean="0"/>
              <a:t>The patient reports that the child is doing well. Her family history reveals that her mother has type 2 diabetes mellitus.</a:t>
            </a:r>
          </a:p>
          <a:p>
            <a:r>
              <a:rPr lang="en-US" sz="4500" dirty="0" smtClean="0"/>
              <a:t> A urine dipstick shows 3+ </a:t>
            </a:r>
            <a:r>
              <a:rPr lang="en-US" sz="4500" dirty="0" err="1" smtClean="0"/>
              <a:t>glycosuria</a:t>
            </a:r>
            <a:r>
              <a:rPr lang="en-US" sz="4500" dirty="0" smtClean="0"/>
              <a:t> and negative </a:t>
            </a:r>
            <a:r>
              <a:rPr lang="en-US" sz="4500" dirty="0" err="1" smtClean="0"/>
              <a:t>ketones</a:t>
            </a:r>
            <a:r>
              <a:rPr lang="en-US" sz="4500" dirty="0" smtClean="0"/>
              <a:t>.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C000"/>
                </a:solidFill>
              </a:rPr>
              <a:t>case 2</a:t>
            </a:r>
            <a:endParaRPr lang="en-US" dirty="0"/>
          </a:p>
        </p:txBody>
      </p:sp>
      <p:sp>
        <p:nvSpPr>
          <p:cNvPr id="3" name="Content Placeholder 2"/>
          <p:cNvSpPr>
            <a:spLocks noGrp="1"/>
          </p:cNvSpPr>
          <p:nvPr>
            <p:ph idx="1"/>
          </p:nvPr>
        </p:nvSpPr>
        <p:spPr/>
        <p:txBody>
          <a:bodyPr/>
          <a:lstStyle/>
          <a:p>
            <a:r>
              <a:rPr lang="en-US" sz="3200" dirty="0" smtClean="0"/>
              <a:t>Questions</a:t>
            </a:r>
          </a:p>
          <a:p>
            <a:r>
              <a:rPr lang="en-US" sz="3200" dirty="0" smtClean="0"/>
              <a:t>1. What tests should be done to evaluate the patient's glucose tolerance? </a:t>
            </a:r>
            <a:br>
              <a:rPr lang="en-US" sz="3200" dirty="0" smtClean="0"/>
            </a:br>
            <a:r>
              <a:rPr lang="en-US" sz="3200" dirty="0" smtClean="0"/>
              <a:t>2. How is the diagnosis of gestational diabetes mellitus (GDM) established? </a:t>
            </a:r>
            <a:br>
              <a:rPr lang="en-US" sz="3200" dirty="0" smtClean="0"/>
            </a:br>
            <a:r>
              <a:rPr lang="en-US" sz="3200" dirty="0" smtClean="0"/>
              <a:t>3. What would be the best treatment and follow-up strategy?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Case 3</a:t>
            </a:r>
            <a:r>
              <a:rPr lang="en-US" dirty="0" smtClean="0">
                <a:solidFill>
                  <a:srgbClr val="FFC000"/>
                </a:solidFill>
                <a:latin typeface="+mn-lt"/>
                <a:ea typeface="+mn-ea"/>
                <a:cs typeface="+mn-cs"/>
              </a:rPr>
              <a:t/>
            </a:r>
            <a:br>
              <a:rPr lang="en-US" dirty="0" smtClean="0">
                <a:solidFill>
                  <a:srgbClr val="FFC000"/>
                </a:solidFill>
                <a:latin typeface="+mn-lt"/>
                <a:ea typeface="+mn-ea"/>
                <a:cs typeface="+mn-cs"/>
              </a:rPr>
            </a:br>
            <a:endParaRPr lang="en-US" dirty="0">
              <a:solidFill>
                <a:srgbClr val="FFC000"/>
              </a:solidFill>
            </a:endParaRPr>
          </a:p>
        </p:txBody>
      </p:sp>
      <p:sp>
        <p:nvSpPr>
          <p:cNvPr id="3" name="Content Placeholder 2"/>
          <p:cNvSpPr>
            <a:spLocks noGrp="1"/>
          </p:cNvSpPr>
          <p:nvPr>
            <p:ph idx="1"/>
          </p:nvPr>
        </p:nvSpPr>
        <p:spPr>
          <a:xfrm>
            <a:off x="304800" y="1447800"/>
            <a:ext cx="8534400" cy="5410200"/>
          </a:xfrm>
        </p:spPr>
        <p:txBody>
          <a:bodyPr>
            <a:normAutofit/>
          </a:bodyPr>
          <a:lstStyle/>
          <a:p>
            <a:pPr>
              <a:buClr>
                <a:srgbClr val="C00000"/>
              </a:buClr>
              <a:buSzPct val="116000"/>
              <a:buFont typeface="Arial" pitchFamily="34" charset="0"/>
              <a:buChar char="•"/>
            </a:pPr>
            <a:r>
              <a:rPr lang="en-US" dirty="0" smtClean="0"/>
              <a:t>A </a:t>
            </a:r>
            <a:r>
              <a:rPr lang="en-US" dirty="0"/>
              <a:t>70-year-old </a:t>
            </a:r>
            <a:r>
              <a:rPr lang="en-US" dirty="0" err="1"/>
              <a:t>Iranain</a:t>
            </a:r>
            <a:r>
              <a:rPr lang="en-US" dirty="0"/>
              <a:t> female. Clinical Presentation: presents to the office, with her daughter, for a follow-up visit after routine blood work 2 weeks earlier showed a progressively increasing </a:t>
            </a:r>
            <a:r>
              <a:rPr lang="en-US" dirty="0" smtClean="0"/>
              <a:t>HbA1C level.</a:t>
            </a:r>
          </a:p>
          <a:p>
            <a:pPr>
              <a:buClr>
                <a:srgbClr val="C00000"/>
              </a:buClr>
              <a:buSzPct val="116000"/>
              <a:buFont typeface="Arial" pitchFamily="34" charset="0"/>
              <a:buChar char="•"/>
            </a:pPr>
            <a:r>
              <a:rPr lang="en-US" dirty="0" smtClean="0"/>
              <a:t> </a:t>
            </a:r>
            <a:r>
              <a:rPr lang="en-US" dirty="0"/>
              <a:t>she doesn’t take her diabetes medication every day, because at times it makes her feel “shaky.” She is trying to follow a low-salt, low-carbohydrate diet, as stated by her daughter.</a:t>
            </a:r>
          </a:p>
          <a:p>
            <a:pPr>
              <a:buClr>
                <a:srgbClr val="C00000"/>
              </a:buClr>
              <a:buSzPct val="116000"/>
              <a:buFont typeface="Arial" pitchFamily="34" charset="0"/>
              <a:buChar char="•"/>
            </a:pPr>
            <a:r>
              <a:rPr lang="en-US" dirty="0"/>
              <a:t>Pertinent Medical History</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FFC000"/>
                </a:solidFill>
              </a:rPr>
              <a:t>Case 3 </a:t>
            </a:r>
            <a:r>
              <a:rPr lang="en-US" sz="4400" dirty="0">
                <a:solidFill>
                  <a:srgbClr val="FFC000"/>
                </a:solidFill>
              </a:rPr>
              <a:t/>
            </a:r>
            <a:br>
              <a:rPr lang="en-US" sz="4400" dirty="0">
                <a:solidFill>
                  <a:srgbClr val="FFC000"/>
                </a:solidFill>
              </a:rPr>
            </a:br>
            <a:endParaRPr lang="en-US" dirty="0">
              <a:solidFill>
                <a:srgbClr val="FFC000"/>
              </a:solidFill>
            </a:endParaRPr>
          </a:p>
        </p:txBody>
      </p:sp>
      <p:sp>
        <p:nvSpPr>
          <p:cNvPr id="3" name="Content Placeholder 2"/>
          <p:cNvSpPr>
            <a:spLocks noGrp="1"/>
          </p:cNvSpPr>
          <p:nvPr>
            <p:ph idx="1"/>
          </p:nvPr>
        </p:nvSpPr>
        <p:spPr>
          <a:xfrm>
            <a:off x="381000" y="1600200"/>
            <a:ext cx="8382000" cy="4525963"/>
          </a:xfrm>
        </p:spPr>
        <p:txBody>
          <a:bodyPr>
            <a:noAutofit/>
          </a:bodyPr>
          <a:lstStyle/>
          <a:p>
            <a:pPr>
              <a:buClr>
                <a:srgbClr val="C00000"/>
              </a:buClr>
              <a:buSzPct val="115000"/>
              <a:buFont typeface="Arial" pitchFamily="34" charset="0"/>
              <a:buChar char="•"/>
            </a:pPr>
            <a:r>
              <a:rPr lang="en-US" sz="2500" dirty="0" smtClean="0">
                <a:hlinkClick r:id="rId2"/>
              </a:rPr>
              <a:t>T2D</a:t>
            </a:r>
            <a:r>
              <a:rPr lang="en-US" sz="2500" dirty="0" smtClean="0"/>
              <a:t>: Diagnosed 10 years ago, Hypertension:  </a:t>
            </a:r>
            <a:r>
              <a:rPr lang="en-US" sz="2500" dirty="0" err="1" smtClean="0"/>
              <a:t>Hyperlipidemia</a:t>
            </a:r>
            <a:r>
              <a:rPr lang="en-US" sz="2500" dirty="0" smtClean="0">
                <a:latin typeface="+mn-lt"/>
                <a:ea typeface="+mn-ea"/>
                <a:cs typeface="+mn-cs"/>
              </a:rPr>
              <a:t>:, Chronic renal insufficiency, Congestive heart </a:t>
            </a:r>
            <a:r>
              <a:rPr lang="en-US" sz="2500" dirty="0" err="1" smtClean="0">
                <a:latin typeface="+mn-lt"/>
                <a:ea typeface="+mn-ea"/>
                <a:cs typeface="+mn-cs"/>
              </a:rPr>
              <a:t>failureDiabetic</a:t>
            </a:r>
            <a:r>
              <a:rPr lang="en-US" sz="2500" dirty="0" smtClean="0">
                <a:latin typeface="+mn-lt"/>
                <a:ea typeface="+mn-ea"/>
                <a:cs typeface="+mn-cs"/>
              </a:rPr>
              <a:t> retinopathy:</a:t>
            </a:r>
          </a:p>
          <a:p>
            <a:pPr>
              <a:buClr>
                <a:srgbClr val="C00000"/>
              </a:buClr>
              <a:buSzPct val="115000"/>
              <a:buFont typeface="Arial" pitchFamily="34" charset="0"/>
              <a:buChar char="•"/>
            </a:pPr>
            <a:endParaRPr lang="en-US" sz="2500" dirty="0" smtClean="0">
              <a:latin typeface="+mn-lt"/>
              <a:ea typeface="+mn-ea"/>
              <a:cs typeface="+mn-cs"/>
            </a:endParaRPr>
          </a:p>
          <a:p>
            <a:pPr>
              <a:buClr>
                <a:srgbClr val="C00000"/>
              </a:buClr>
              <a:buSzPct val="115000"/>
              <a:buFont typeface="Arial" pitchFamily="34" charset="0"/>
              <a:buChar char="•"/>
            </a:pPr>
            <a:r>
              <a:rPr lang="en-US" sz="2500" dirty="0">
                <a:latin typeface="+mn-lt"/>
                <a:ea typeface="+mn-ea"/>
                <a:cs typeface="+mn-cs"/>
              </a:rPr>
              <a:t>Social </a:t>
            </a:r>
            <a:r>
              <a:rPr lang="en-US" sz="2500" dirty="0" err="1">
                <a:latin typeface="+mn-lt"/>
                <a:ea typeface="+mn-ea"/>
                <a:cs typeface="+mn-cs"/>
              </a:rPr>
              <a:t>History:The</a:t>
            </a:r>
            <a:r>
              <a:rPr lang="en-US" sz="2500" dirty="0">
                <a:latin typeface="+mn-lt"/>
                <a:ea typeface="+mn-ea"/>
                <a:cs typeface="+mn-cs"/>
              </a:rPr>
              <a:t> patient has been a widow for 10 years and lives with her daughter because her “memory is not as good as it used to be” and she has poor vision due to diabetic retinopathy</a:t>
            </a:r>
            <a:r>
              <a:rPr lang="en-US" sz="2500" dirty="0" smtClean="0">
                <a:latin typeface="+mn-lt"/>
                <a:ea typeface="+mn-ea"/>
                <a:cs typeface="+mn-cs"/>
              </a:rPr>
              <a:t>.. </a:t>
            </a:r>
            <a:r>
              <a:rPr lang="en-US" sz="2500" dirty="0">
                <a:latin typeface="+mn-lt"/>
                <a:ea typeface="+mn-ea"/>
                <a:cs typeface="+mn-cs"/>
              </a:rPr>
              <a:t>The patient does not eat much during the day while her daughter is at work, because she doesn’t like to cook. However, the daughter states that she eats well at dinner</a:t>
            </a:r>
            <a:endParaRPr lang="en-US" sz="2500" dirty="0" smtClean="0">
              <a:latin typeface="+mn-lt"/>
              <a:ea typeface="+mn-ea"/>
              <a:cs typeface="+mn-cs"/>
            </a:endParaRPr>
          </a:p>
          <a:p>
            <a:pPr>
              <a:buClr>
                <a:srgbClr val="C00000"/>
              </a:buClr>
              <a:buSzPct val="115000"/>
              <a:buFont typeface="Arial" pitchFamily="34" charset="0"/>
              <a:buChar char="•"/>
            </a:pPr>
            <a:endParaRPr lang="en-US" sz="2500" dirty="0" smtClean="0"/>
          </a:p>
          <a:p>
            <a:pPr>
              <a:buClr>
                <a:srgbClr val="C00000"/>
              </a:buClr>
              <a:buSzPct val="115000"/>
              <a:buFont typeface="Arial" pitchFamily="34" charset="0"/>
              <a:buChar char="•"/>
            </a:pPr>
            <a:endParaRPr lang="en-US" sz="2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3"/>
          <p:cNvGraphicFramePr>
            <a:graphicFrameLocks noGrp="1"/>
          </p:cNvGraphicFramePr>
          <p:nvPr>
            <p:ph idx="4294967295"/>
          </p:nvPr>
        </p:nvGraphicFramePr>
        <p:xfrm>
          <a:off x="538163" y="1371600"/>
          <a:ext cx="8220075" cy="4791075"/>
        </p:xfrm>
        <a:graphic>
          <a:graphicData uri="http://schemas.openxmlformats.org/presentationml/2006/ole">
            <p:oleObj spid="_x0000_s196610" name="Worksheet" r:id="rId3" imgW="8105843" imgH="4724310" progId="Excel.Sheet.8">
              <p:embed/>
            </p:oleObj>
          </a:graphicData>
        </a:graphic>
      </p:graphicFrame>
      <p:sp>
        <p:nvSpPr>
          <p:cNvPr id="9" name="Title 1"/>
          <p:cNvSpPr>
            <a:spLocks noGrp="1"/>
          </p:cNvSpPr>
          <p:nvPr>
            <p:ph type="ctrTitle"/>
          </p:nvPr>
        </p:nvSpPr>
        <p:spPr>
          <a:xfrm>
            <a:off x="609600" y="152400"/>
            <a:ext cx="8077200" cy="914400"/>
          </a:xfrm>
        </p:spPr>
        <p:txBody>
          <a:bodyPr>
            <a:normAutofit/>
          </a:bodyPr>
          <a:lstStyle/>
          <a:p>
            <a:pPr algn="ctr" eaLnBrk="1" hangingPunct="1"/>
            <a:r>
              <a:rPr lang="en-US" sz="2000" dirty="0" smtClean="0">
                <a:ln w="5000" cmpd="sng">
                  <a:noFill/>
                  <a:prstDash val="solid"/>
                </a:ln>
                <a:solidFill>
                  <a:srgbClr val="FFC000"/>
                </a:solidFill>
                <a:effectLst/>
                <a:latin typeface="+mn-lt"/>
              </a:rPr>
              <a:t>Prevalence of Diabetes and Impaired Fasting Glucose in the adult (20-64 years) urban population of Iran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mn-lt"/>
              </a:rPr>
              <a:t>case3</a:t>
            </a:r>
            <a:endParaRPr lang="en-US" sz="4000" dirty="0">
              <a:solidFill>
                <a:srgbClr val="FFC000"/>
              </a:solidFill>
              <a:latin typeface="+mn-lt"/>
            </a:endParaRPr>
          </a:p>
        </p:txBody>
      </p:sp>
      <p:sp>
        <p:nvSpPr>
          <p:cNvPr id="3" name="Content Placeholder 2"/>
          <p:cNvSpPr>
            <a:spLocks noGrp="1"/>
          </p:cNvSpPr>
          <p:nvPr>
            <p:ph idx="1"/>
          </p:nvPr>
        </p:nvSpPr>
        <p:spPr>
          <a:xfrm>
            <a:off x="228600" y="1874837"/>
            <a:ext cx="8534400" cy="4525963"/>
          </a:xfrm>
        </p:spPr>
        <p:txBody>
          <a:bodyPr>
            <a:normAutofit/>
          </a:bodyPr>
          <a:lstStyle/>
          <a:p>
            <a:pPr>
              <a:buClr>
                <a:srgbClr val="C00000"/>
              </a:buClr>
              <a:buSzPct val="112000"/>
              <a:buFont typeface="Arial" pitchFamily="34" charset="0"/>
              <a:buChar char="•"/>
            </a:pPr>
            <a:r>
              <a:rPr lang="en-US" sz="2500" dirty="0">
                <a:latin typeface="+mn-lt"/>
                <a:ea typeface="+mn-ea"/>
                <a:cs typeface="+mn-cs"/>
              </a:rPr>
              <a:t>Patient complains of </a:t>
            </a:r>
            <a:r>
              <a:rPr lang="en-US" sz="2500" dirty="0" err="1">
                <a:latin typeface="+mn-lt"/>
                <a:ea typeface="+mn-ea"/>
                <a:cs typeface="+mn-cs"/>
              </a:rPr>
              <a:t>dyspnea</a:t>
            </a:r>
            <a:r>
              <a:rPr lang="en-US" sz="2500" dirty="0">
                <a:latin typeface="+mn-lt"/>
                <a:ea typeface="+mn-ea"/>
                <a:cs typeface="+mn-cs"/>
              </a:rPr>
              <a:t> with exertion</a:t>
            </a:r>
            <a:r>
              <a:rPr lang="en-US" sz="2500" dirty="0" smtClean="0">
                <a:latin typeface="+mn-lt"/>
                <a:ea typeface="+mn-ea"/>
                <a:cs typeface="+mn-cs"/>
              </a:rPr>
              <a:t>. </a:t>
            </a:r>
            <a:r>
              <a:rPr lang="en-US" sz="2500" dirty="0" smtClean="0">
                <a:latin typeface="+mn-lt"/>
                <a:ea typeface="+mn-ea"/>
                <a:cs typeface="+mn-cs"/>
                <a:hlinkClick r:id="rId2"/>
              </a:rPr>
              <a:t>BMI</a:t>
            </a:r>
            <a:r>
              <a:rPr lang="en-US" sz="2500" dirty="0">
                <a:latin typeface="+mn-lt"/>
                <a:ea typeface="+mn-ea"/>
                <a:cs typeface="+mn-cs"/>
              </a:rPr>
              <a:t>: 21.6 kg/m2 </a:t>
            </a:r>
            <a:r>
              <a:rPr lang="en-US" sz="2500" dirty="0" smtClean="0">
                <a:latin typeface="+mn-lt"/>
                <a:ea typeface="+mn-ea"/>
                <a:cs typeface="+mn-cs"/>
              </a:rPr>
              <a:t>,Lungs</a:t>
            </a:r>
            <a:r>
              <a:rPr lang="en-US" sz="2500" dirty="0">
                <a:latin typeface="+mn-lt"/>
                <a:ea typeface="+mn-ea"/>
                <a:cs typeface="+mn-cs"/>
              </a:rPr>
              <a:t>:</a:t>
            </a:r>
          </a:p>
          <a:p>
            <a:pPr>
              <a:buClr>
                <a:srgbClr val="C00000"/>
              </a:buClr>
              <a:buSzPct val="112000"/>
              <a:buFont typeface="Arial" pitchFamily="34" charset="0"/>
              <a:buChar char="•"/>
            </a:pPr>
            <a:r>
              <a:rPr lang="en-US" sz="2500" dirty="0">
                <a:latin typeface="+mn-lt"/>
                <a:ea typeface="+mn-ea"/>
                <a:cs typeface="+mn-cs"/>
              </a:rPr>
              <a:t>+ Fine crackles in bases bilaterally.</a:t>
            </a:r>
          </a:p>
          <a:p>
            <a:pPr>
              <a:buClr>
                <a:srgbClr val="C00000"/>
              </a:buClr>
              <a:buSzPct val="112000"/>
              <a:buFont typeface="Arial" pitchFamily="34" charset="0"/>
              <a:buChar char="•"/>
            </a:pPr>
            <a:r>
              <a:rPr lang="en-US" sz="2500" dirty="0" err="1">
                <a:latin typeface="+mn-lt"/>
                <a:ea typeface="+mn-ea"/>
                <a:cs typeface="+mn-cs"/>
              </a:rPr>
              <a:t>Metoprolol</a:t>
            </a:r>
            <a:r>
              <a:rPr lang="en-US" sz="2500" dirty="0">
                <a:latin typeface="+mn-lt"/>
                <a:ea typeface="+mn-ea"/>
                <a:cs typeface="+mn-cs"/>
              </a:rPr>
              <a:t> 50 mg daily, </a:t>
            </a:r>
            <a:r>
              <a:rPr lang="en-US" sz="2500" dirty="0" err="1">
                <a:latin typeface="+mn-lt"/>
                <a:ea typeface="+mn-ea"/>
                <a:cs typeface="+mn-cs"/>
              </a:rPr>
              <a:t>Glibenclamide</a:t>
            </a:r>
            <a:r>
              <a:rPr lang="en-US" sz="2500" dirty="0">
                <a:latin typeface="+mn-lt"/>
                <a:ea typeface="+mn-ea"/>
                <a:cs typeface="+mn-cs"/>
              </a:rPr>
              <a:t> 10 mg daily, </a:t>
            </a:r>
            <a:r>
              <a:rPr lang="en-US" sz="2500" dirty="0" err="1">
                <a:latin typeface="+mn-lt"/>
                <a:ea typeface="+mn-ea"/>
                <a:cs typeface="+mn-cs"/>
              </a:rPr>
              <a:t>Acarbose</a:t>
            </a:r>
            <a:r>
              <a:rPr lang="en-US" sz="2500" dirty="0">
                <a:latin typeface="+mn-lt"/>
                <a:ea typeface="+mn-ea"/>
                <a:cs typeface="+mn-cs"/>
              </a:rPr>
              <a:t> 100 mg/ daily ,</a:t>
            </a:r>
            <a:r>
              <a:rPr lang="en-US" sz="2500" dirty="0" err="1">
                <a:latin typeface="+mn-lt"/>
                <a:ea typeface="+mn-ea"/>
                <a:cs typeface="+mn-cs"/>
              </a:rPr>
              <a:t>Lisinopril</a:t>
            </a:r>
            <a:r>
              <a:rPr lang="en-US" sz="2500" dirty="0">
                <a:latin typeface="+mn-lt"/>
                <a:ea typeface="+mn-ea"/>
                <a:cs typeface="+mn-cs"/>
              </a:rPr>
              <a:t> 20 mg daily </a:t>
            </a:r>
            <a:r>
              <a:rPr lang="en-US" sz="2500" dirty="0" smtClean="0">
                <a:latin typeface="+mn-lt"/>
                <a:ea typeface="+mn-ea"/>
                <a:cs typeface="+mn-cs"/>
              </a:rPr>
              <a:t>,</a:t>
            </a:r>
            <a:r>
              <a:rPr lang="en-US" sz="2500" dirty="0" err="1" smtClean="0">
                <a:latin typeface="+mn-lt"/>
                <a:ea typeface="+mn-ea"/>
                <a:cs typeface="+mn-cs"/>
              </a:rPr>
              <a:t>Furosemide</a:t>
            </a:r>
            <a:r>
              <a:rPr lang="en-US" sz="2500" dirty="0" smtClean="0">
                <a:latin typeface="+mn-lt"/>
                <a:ea typeface="+mn-ea"/>
                <a:cs typeface="+mn-cs"/>
              </a:rPr>
              <a:t> </a:t>
            </a:r>
            <a:r>
              <a:rPr lang="en-US" sz="2500" dirty="0">
                <a:latin typeface="+mn-lt"/>
                <a:ea typeface="+mn-ea"/>
                <a:cs typeface="+mn-cs"/>
              </a:rPr>
              <a:t>60 mg daily ,</a:t>
            </a:r>
            <a:r>
              <a:rPr lang="en-US" sz="2500" dirty="0" err="1">
                <a:latin typeface="+mn-lt"/>
                <a:ea typeface="+mn-ea"/>
                <a:cs typeface="+mn-cs"/>
              </a:rPr>
              <a:t>Atorvastatin</a:t>
            </a:r>
            <a:r>
              <a:rPr lang="en-US" sz="2500" dirty="0">
                <a:latin typeface="+mn-lt"/>
                <a:ea typeface="+mn-ea"/>
                <a:cs typeface="+mn-cs"/>
              </a:rPr>
              <a:t> 20 mg </a:t>
            </a:r>
            <a:r>
              <a:rPr lang="en-US" sz="2500" dirty="0" err="1">
                <a:latin typeface="+mn-lt"/>
                <a:ea typeface="+mn-ea"/>
                <a:cs typeface="+mn-cs"/>
              </a:rPr>
              <a:t>daily,Aspirin</a:t>
            </a:r>
            <a:r>
              <a:rPr lang="en-US" sz="2500" dirty="0">
                <a:latin typeface="+mn-lt"/>
                <a:ea typeface="+mn-ea"/>
                <a:cs typeface="+mn-cs"/>
              </a:rPr>
              <a:t> 81 mg daily,HbA1C:9.5%l, FPG 119mg/dl, </a:t>
            </a:r>
            <a:r>
              <a:rPr lang="en-US" sz="2500" dirty="0" err="1">
                <a:latin typeface="+mn-lt"/>
                <a:ea typeface="+mn-ea"/>
                <a:cs typeface="+mn-cs"/>
              </a:rPr>
              <a:t>Creatinin</a:t>
            </a:r>
            <a:r>
              <a:rPr lang="en-US" sz="2500" dirty="0">
                <a:latin typeface="+mn-lt"/>
                <a:ea typeface="+mn-ea"/>
                <a:cs typeface="+mn-cs"/>
              </a:rPr>
              <a:t>  2 mg/dl, LFT , Lipid and CBC OK</a:t>
            </a:r>
          </a:p>
          <a:p>
            <a:endParaRPr lang="en-US" sz="2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Case3</a:t>
            </a:r>
            <a:endParaRPr lang="en-US" dirty="0">
              <a:solidFill>
                <a:srgbClr val="FFC000"/>
              </a:solidFill>
            </a:endParaRPr>
          </a:p>
        </p:txBody>
      </p:sp>
      <p:sp>
        <p:nvSpPr>
          <p:cNvPr id="3" name="Content Placeholder 2"/>
          <p:cNvSpPr>
            <a:spLocks noGrp="1"/>
          </p:cNvSpPr>
          <p:nvPr>
            <p:ph idx="1"/>
          </p:nvPr>
        </p:nvSpPr>
        <p:spPr/>
        <p:txBody>
          <a:bodyPr/>
          <a:lstStyle/>
          <a:p>
            <a:pPr>
              <a:buClr>
                <a:srgbClr val="C00000"/>
              </a:buClr>
              <a:buSzPct val="112000"/>
              <a:buFont typeface="Arial" pitchFamily="34" charset="0"/>
              <a:buChar char="•"/>
            </a:pPr>
            <a:r>
              <a:rPr lang="en-US" dirty="0">
                <a:solidFill>
                  <a:schemeClr val="tx1">
                    <a:lumMod val="95000"/>
                  </a:schemeClr>
                </a:solidFill>
                <a:latin typeface="+mn-lt"/>
                <a:ea typeface="+mn-ea"/>
                <a:cs typeface="+mn-cs"/>
              </a:rPr>
              <a:t>What </a:t>
            </a:r>
            <a:r>
              <a:rPr lang="en-US" dirty="0">
                <a:solidFill>
                  <a:schemeClr val="tx1">
                    <a:lumMod val="95000"/>
                  </a:schemeClr>
                </a:solidFill>
                <a:latin typeface="+mn-lt"/>
                <a:ea typeface="+mn-ea"/>
                <a:cs typeface="+mn-cs"/>
                <a:hlinkClick r:id="rId2" tooltip="A1C = glycated hemoglobin"/>
              </a:rPr>
              <a:t>A1C</a:t>
            </a:r>
            <a:r>
              <a:rPr lang="en-US" dirty="0">
                <a:solidFill>
                  <a:schemeClr val="tx1">
                    <a:lumMod val="95000"/>
                  </a:schemeClr>
                </a:solidFill>
                <a:latin typeface="+mn-lt"/>
                <a:ea typeface="+mn-ea"/>
                <a:cs typeface="+mn-cs"/>
              </a:rPr>
              <a:t> goal would you recommend for this patient</a:t>
            </a:r>
            <a:r>
              <a:rPr lang="en-US" dirty="0" smtClean="0">
                <a:solidFill>
                  <a:schemeClr val="tx1">
                    <a:lumMod val="95000"/>
                  </a:schemeClr>
                </a:solidFill>
                <a:latin typeface="+mn-lt"/>
                <a:ea typeface="+mn-ea"/>
                <a:cs typeface="+mn-cs"/>
              </a:rPr>
              <a:t>?</a:t>
            </a:r>
          </a:p>
          <a:p>
            <a:pPr>
              <a:buClr>
                <a:srgbClr val="C00000"/>
              </a:buClr>
              <a:buSzPct val="112000"/>
              <a:buNone/>
            </a:pP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dirty="0">
                <a:solidFill>
                  <a:schemeClr val="tx1">
                    <a:lumMod val="95000"/>
                  </a:schemeClr>
                </a:solidFill>
                <a:latin typeface="+mn-lt"/>
                <a:ea typeface="+mn-ea"/>
                <a:cs typeface="+mn-cs"/>
              </a:rPr>
              <a:t>1-</a:t>
            </a:r>
            <a:r>
              <a:rPr lang="en-US" b="1" dirty="0">
                <a:solidFill>
                  <a:schemeClr val="tx1">
                    <a:lumMod val="95000"/>
                  </a:schemeClr>
                </a:solidFill>
                <a:latin typeface="+mn-lt"/>
                <a:ea typeface="+mn-ea"/>
                <a:cs typeface="+mn-cs"/>
              </a:rPr>
              <a:t>&lt; 6.0%</a:t>
            </a: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b="1" dirty="0">
                <a:solidFill>
                  <a:schemeClr val="tx1">
                    <a:lumMod val="95000"/>
                  </a:schemeClr>
                </a:solidFill>
                <a:latin typeface="+mn-lt"/>
                <a:ea typeface="+mn-ea"/>
                <a:cs typeface="+mn-cs"/>
              </a:rPr>
              <a:t>2-&lt; 6.5%</a:t>
            </a: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b="1" dirty="0">
                <a:solidFill>
                  <a:schemeClr val="tx1">
                    <a:lumMod val="95000"/>
                  </a:schemeClr>
                </a:solidFill>
                <a:latin typeface="+mn-lt"/>
                <a:ea typeface="+mn-ea"/>
                <a:cs typeface="+mn-cs"/>
              </a:rPr>
              <a:t>3-&lt;7%</a:t>
            </a: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b="1" dirty="0">
                <a:solidFill>
                  <a:schemeClr val="tx1">
                    <a:lumMod val="95000"/>
                  </a:schemeClr>
                </a:solidFill>
                <a:latin typeface="+mn-lt"/>
                <a:ea typeface="+mn-ea"/>
                <a:cs typeface="+mn-cs"/>
              </a:rPr>
              <a:t>4-&lt;7.5%</a:t>
            </a:r>
            <a:endParaRPr lang="en-US" dirty="0">
              <a:solidFill>
                <a:schemeClr val="tx1">
                  <a:lumMod val="95000"/>
                </a:schemeClr>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Case3</a:t>
            </a:r>
            <a:endParaRPr lang="en-US"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a:buClr>
                <a:srgbClr val="C00000"/>
              </a:buClr>
              <a:buSzPct val="116000"/>
              <a:buFont typeface="Arial" pitchFamily="34" charset="0"/>
              <a:buChar char="•"/>
            </a:pPr>
            <a:r>
              <a:rPr lang="en-US" dirty="0">
                <a:solidFill>
                  <a:schemeClr val="tx1">
                    <a:lumMod val="95000"/>
                  </a:schemeClr>
                </a:solidFill>
                <a:latin typeface="+mn-lt"/>
                <a:ea typeface="+mn-ea"/>
                <a:cs typeface="+mn-cs"/>
              </a:rPr>
              <a:t>Please review the following and indicate which regimen changes you are likely to implement in order to improve this patient’s </a:t>
            </a:r>
            <a:r>
              <a:rPr lang="en-US" dirty="0" err="1">
                <a:solidFill>
                  <a:schemeClr val="tx1">
                    <a:lumMod val="95000"/>
                  </a:schemeClr>
                </a:solidFill>
                <a:latin typeface="+mn-lt"/>
                <a:ea typeface="+mn-ea"/>
                <a:cs typeface="+mn-cs"/>
              </a:rPr>
              <a:t>glycemic</a:t>
            </a:r>
            <a:r>
              <a:rPr lang="en-US" dirty="0">
                <a:solidFill>
                  <a:schemeClr val="tx1">
                    <a:lumMod val="95000"/>
                  </a:schemeClr>
                </a:solidFill>
                <a:latin typeface="+mn-lt"/>
                <a:ea typeface="+mn-ea"/>
                <a:cs typeface="+mn-cs"/>
              </a:rPr>
              <a:t> control while minimizing her risk of hypoglycemia.</a:t>
            </a:r>
          </a:p>
          <a:p>
            <a:pPr>
              <a:buClr>
                <a:srgbClr val="C00000"/>
              </a:buClr>
              <a:buFont typeface="Wingdings" pitchFamily="2" charset="2"/>
              <a:buChar char="Ø"/>
            </a:pPr>
            <a:r>
              <a:rPr lang="en-US" sz="1800" b="1" dirty="0">
                <a:solidFill>
                  <a:schemeClr val="tx1">
                    <a:lumMod val="95000"/>
                  </a:schemeClr>
                </a:solidFill>
                <a:latin typeface="+mn-lt"/>
                <a:ea typeface="+mn-ea"/>
                <a:cs typeface="+mn-cs"/>
              </a:rPr>
              <a:t>1-Add </a:t>
            </a:r>
            <a:r>
              <a:rPr lang="en-US" sz="1800" b="1" dirty="0" err="1">
                <a:solidFill>
                  <a:schemeClr val="tx1">
                    <a:lumMod val="95000"/>
                  </a:schemeClr>
                </a:solidFill>
                <a:latin typeface="+mn-lt"/>
                <a:ea typeface="+mn-ea"/>
                <a:cs typeface="+mn-cs"/>
              </a:rPr>
              <a:t>pioglitazone</a:t>
            </a:r>
            <a:r>
              <a:rPr lang="en-US" sz="1800" b="1" dirty="0">
                <a:solidFill>
                  <a:schemeClr val="tx1">
                    <a:lumMod val="95000"/>
                  </a:schemeClr>
                </a:solidFill>
                <a:latin typeface="+mn-lt"/>
                <a:ea typeface="+mn-ea"/>
                <a:cs typeface="+mn-cs"/>
              </a:rPr>
              <a:t> </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2-Add basal insulin at bedtime</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3-Add basal-bolus therapy</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4-Add biphasic insulin</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5-Stop </a:t>
            </a:r>
            <a:r>
              <a:rPr lang="en-US" sz="1800" b="1" dirty="0" smtClean="0">
                <a:solidFill>
                  <a:schemeClr val="tx1">
                    <a:lumMod val="95000"/>
                  </a:schemeClr>
                </a:solidFill>
                <a:latin typeface="+mn-lt"/>
                <a:ea typeface="+mn-ea"/>
                <a:cs typeface="+mn-cs"/>
              </a:rPr>
              <a:t>SU therapy</a:t>
            </a:r>
          </a:p>
          <a:p>
            <a:pPr>
              <a:buClr>
                <a:srgbClr val="C00000"/>
              </a:buClr>
              <a:buFont typeface="Wingdings" pitchFamily="2" charset="2"/>
              <a:buChar char="Ø"/>
            </a:pP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1, and either 2 or 4</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1, and either 3 or 4</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Either 2 or 4, and 5</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Either 3 or 4, and 5</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381000" y="274638"/>
            <a:ext cx="8458200" cy="1143000"/>
          </a:xfrm>
        </p:spPr>
        <p:txBody>
          <a:bodyPr>
            <a:normAutofit/>
          </a:bodyPr>
          <a:lstStyle/>
          <a:p>
            <a:r>
              <a:rPr lang="en-US" sz="2900" dirty="0">
                <a:solidFill>
                  <a:srgbClr val="FFC000"/>
                </a:solidFill>
                <a:latin typeface="+mn-lt"/>
              </a:rPr>
              <a:t>Case </a:t>
            </a:r>
            <a:r>
              <a:rPr lang="en-US" sz="2900" dirty="0" smtClean="0">
                <a:solidFill>
                  <a:srgbClr val="FFC000"/>
                </a:solidFill>
                <a:latin typeface="+mn-lt"/>
              </a:rPr>
              <a:t>4: </a:t>
            </a:r>
            <a:r>
              <a:rPr lang="en-US" sz="2900" dirty="0">
                <a:solidFill>
                  <a:srgbClr val="FFC000"/>
                </a:solidFill>
                <a:latin typeface="+mn-lt"/>
              </a:rPr>
              <a:t>Poorly Controlled Type 2 Diabetes on OHA </a:t>
            </a:r>
          </a:p>
        </p:txBody>
      </p:sp>
      <p:sp>
        <p:nvSpPr>
          <p:cNvPr id="27653" name="Rectangle 5"/>
          <p:cNvSpPr>
            <a:spLocks noGrp="1" noChangeArrowheads="1"/>
          </p:cNvSpPr>
          <p:nvPr>
            <p:ph idx="1"/>
          </p:nvPr>
        </p:nvSpPr>
        <p:spPr/>
        <p:txBody>
          <a:bodyPr>
            <a:normAutofit/>
          </a:bodyPr>
          <a:lstStyle/>
          <a:p>
            <a:pPr>
              <a:spcBef>
                <a:spcPct val="30000"/>
              </a:spcBef>
              <a:buClr>
                <a:srgbClr val="C00000"/>
              </a:buClr>
              <a:buSzPct val="107000"/>
            </a:pPr>
            <a:r>
              <a:rPr lang="en-US" sz="2500" dirty="0"/>
              <a:t>46-year-old Indian man with diabetes since age 33, on max doses of </a:t>
            </a:r>
            <a:r>
              <a:rPr lang="en-US" sz="2500" dirty="0" err="1" smtClean="0"/>
              <a:t>Pioiglitazone</a:t>
            </a:r>
            <a:r>
              <a:rPr lang="en-US" sz="2500" dirty="0"/>
              <a:t>, </a:t>
            </a:r>
            <a:r>
              <a:rPr lang="en-US" sz="2500" dirty="0" err="1"/>
              <a:t>glyburide</a:t>
            </a:r>
            <a:r>
              <a:rPr lang="en-US" sz="2500" dirty="0"/>
              <a:t> and </a:t>
            </a:r>
            <a:r>
              <a:rPr lang="en-US" sz="2500" dirty="0" err="1"/>
              <a:t>metformin</a:t>
            </a:r>
            <a:r>
              <a:rPr lang="en-US" sz="2500" dirty="0"/>
              <a:t>; diet balanced; daily exercise</a:t>
            </a:r>
          </a:p>
          <a:p>
            <a:pPr>
              <a:spcBef>
                <a:spcPct val="30000"/>
              </a:spcBef>
              <a:buClr>
                <a:srgbClr val="C00000"/>
              </a:buClr>
              <a:buSzPct val="107000"/>
            </a:pPr>
            <a:r>
              <a:rPr lang="en-US" sz="2500" dirty="0"/>
              <a:t>Current exam:</a:t>
            </a:r>
          </a:p>
          <a:p>
            <a:pPr lvl="1">
              <a:spcBef>
                <a:spcPct val="30000"/>
              </a:spcBef>
              <a:buClr>
                <a:srgbClr val="C00000"/>
              </a:buClr>
              <a:buSzPct val="101000"/>
              <a:buFont typeface="Arial" pitchFamily="34" charset="0"/>
              <a:buChar char="•"/>
            </a:pPr>
            <a:r>
              <a:rPr lang="en-US" sz="2500" dirty="0" smtClean="0"/>
              <a:t>BMI </a:t>
            </a:r>
            <a:r>
              <a:rPr lang="en-US" sz="2500" dirty="0"/>
              <a:t>24 </a:t>
            </a:r>
          </a:p>
          <a:p>
            <a:pPr lvl="1">
              <a:spcBef>
                <a:spcPct val="30000"/>
              </a:spcBef>
              <a:buClr>
                <a:srgbClr val="C00000"/>
              </a:buClr>
              <a:buSzPct val="101000"/>
              <a:buFont typeface="Arial" pitchFamily="34" charset="0"/>
              <a:buChar char="•"/>
            </a:pPr>
            <a:r>
              <a:rPr lang="en-US" sz="2500" dirty="0"/>
              <a:t>A1C 8.0%, Cr 1.1, </a:t>
            </a:r>
          </a:p>
          <a:p>
            <a:pPr>
              <a:spcBef>
                <a:spcPct val="30000"/>
              </a:spcBef>
              <a:buClr>
                <a:srgbClr val="C00000"/>
              </a:buClr>
              <a:buSzPct val="106000"/>
            </a:pPr>
            <a:r>
              <a:rPr lang="en-US" sz="2500" dirty="0"/>
              <a:t>Current complications:</a:t>
            </a:r>
          </a:p>
          <a:p>
            <a:pPr lvl="1">
              <a:spcBef>
                <a:spcPct val="30000"/>
              </a:spcBef>
              <a:buClr>
                <a:srgbClr val="C00000"/>
              </a:buClr>
              <a:buSzPct val="99000"/>
            </a:pPr>
            <a:r>
              <a:rPr lang="en-US" sz="2500" dirty="0" err="1"/>
              <a:t>Vitrectomy</a:t>
            </a:r>
            <a:r>
              <a:rPr lang="en-US" sz="2500" dirty="0"/>
              <a:t> </a:t>
            </a:r>
            <a:r>
              <a:rPr lang="en-US" sz="2500" dirty="0" smtClean="0"/>
              <a:t>, </a:t>
            </a:r>
            <a:r>
              <a:rPr lang="en-US" sz="2500" dirty="0" err="1"/>
              <a:t>proteinuria</a:t>
            </a:r>
            <a:r>
              <a:rPr lang="en-US" sz="2500" dirty="0"/>
              <a:t>, </a:t>
            </a:r>
            <a:r>
              <a:rPr lang="en-US" sz="2500" dirty="0" err="1"/>
              <a:t>hyperlipidemia</a:t>
            </a:r>
            <a:endParaRPr lang="en-US" sz="2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274638"/>
            <a:ext cx="8229600" cy="1143000"/>
          </a:xfrm>
        </p:spPr>
        <p:txBody>
          <a:bodyPr>
            <a:normAutofit/>
          </a:bodyPr>
          <a:lstStyle/>
          <a:p>
            <a:r>
              <a:rPr lang="en-US" sz="2900" dirty="0">
                <a:solidFill>
                  <a:srgbClr val="FFC000"/>
                </a:solidFill>
              </a:rPr>
              <a:t>Case </a:t>
            </a:r>
            <a:r>
              <a:rPr lang="en-US" sz="2900" dirty="0" smtClean="0">
                <a:solidFill>
                  <a:srgbClr val="FFC000"/>
                </a:solidFill>
              </a:rPr>
              <a:t>4: </a:t>
            </a:r>
            <a:r>
              <a:rPr lang="en-US" sz="2900" dirty="0">
                <a:solidFill>
                  <a:srgbClr val="FFC000"/>
                </a:solidFill>
              </a:rPr>
              <a:t>Poorly Controlled Type 2 Diabetes on OHA</a:t>
            </a:r>
          </a:p>
        </p:txBody>
      </p:sp>
      <p:sp>
        <p:nvSpPr>
          <p:cNvPr id="28677" name="Rectangle 5"/>
          <p:cNvSpPr>
            <a:spLocks noGrp="1" noChangeArrowheads="1"/>
          </p:cNvSpPr>
          <p:nvPr>
            <p:ph idx="1"/>
          </p:nvPr>
        </p:nvSpPr>
        <p:spPr/>
        <p:txBody>
          <a:bodyPr>
            <a:normAutofit fontScale="92500" lnSpcReduction="10000"/>
          </a:bodyPr>
          <a:lstStyle/>
          <a:p>
            <a:pPr>
              <a:spcBef>
                <a:spcPct val="30000"/>
              </a:spcBef>
              <a:buClr>
                <a:srgbClr val="C00000"/>
              </a:buClr>
              <a:buSzPct val="113000"/>
              <a:buFont typeface="Arial" pitchFamily="34" charset="0"/>
              <a:buChar char="•"/>
            </a:pPr>
            <a:r>
              <a:rPr lang="en-US" dirty="0"/>
              <a:t>A1C 8.0%; SMBG 1/d; </a:t>
            </a:r>
            <a:r>
              <a:rPr lang="en-US" dirty="0" err="1"/>
              <a:t>avg</a:t>
            </a:r>
            <a:r>
              <a:rPr lang="en-US" dirty="0"/>
              <a:t> 110 mg/</a:t>
            </a:r>
            <a:r>
              <a:rPr lang="en-US" dirty="0" err="1"/>
              <a:t>dL</a:t>
            </a:r>
            <a:r>
              <a:rPr lang="en-US" dirty="0"/>
              <a:t> fasting; random BG 300 after breakfast</a:t>
            </a:r>
          </a:p>
          <a:p>
            <a:pPr>
              <a:spcBef>
                <a:spcPct val="30000"/>
              </a:spcBef>
              <a:buClr>
                <a:srgbClr val="C00000"/>
              </a:buClr>
              <a:buSzPct val="113000"/>
              <a:buFont typeface="Arial" pitchFamily="34" charset="0"/>
              <a:buChar char="•"/>
            </a:pPr>
            <a:r>
              <a:rPr lang="en-US" dirty="0"/>
              <a:t>What treatment do you recommend?</a:t>
            </a:r>
          </a:p>
          <a:p>
            <a:pPr marL="863600" lvl="1" indent="-406400">
              <a:spcBef>
                <a:spcPct val="30000"/>
              </a:spcBef>
              <a:buClr>
                <a:schemeClr val="tx1"/>
              </a:buClr>
              <a:buFontTx/>
              <a:buAutoNum type="arabicPeriod"/>
            </a:pPr>
            <a:r>
              <a:rPr lang="en-US" dirty="0"/>
              <a:t>Basal insulin morning (~10 U)</a:t>
            </a:r>
          </a:p>
          <a:p>
            <a:pPr marL="863600" lvl="1" indent="-406400">
              <a:spcBef>
                <a:spcPct val="30000"/>
              </a:spcBef>
              <a:buClr>
                <a:schemeClr val="tx1"/>
              </a:buClr>
              <a:buFontTx/>
              <a:buAutoNum type="arabicPeriod"/>
            </a:pPr>
            <a:r>
              <a:rPr lang="en-US" dirty="0"/>
              <a:t>Premixed insulin morning (~10 U)</a:t>
            </a:r>
          </a:p>
          <a:p>
            <a:pPr marL="863600" lvl="1" indent="-406400">
              <a:spcBef>
                <a:spcPct val="30000"/>
              </a:spcBef>
              <a:buClr>
                <a:schemeClr val="tx1"/>
              </a:buClr>
              <a:buFontTx/>
              <a:buAutoNum type="arabicPeriod"/>
            </a:pPr>
            <a:r>
              <a:rPr lang="en-US" dirty="0"/>
              <a:t>Premixed insulin morning and evening (~5 U BID)</a:t>
            </a:r>
          </a:p>
          <a:p>
            <a:pPr marL="863600" lvl="1" indent="-406400">
              <a:spcBef>
                <a:spcPct val="30000"/>
              </a:spcBef>
              <a:buClr>
                <a:schemeClr val="tx1"/>
              </a:buClr>
              <a:buFontTx/>
              <a:buAutoNum type="arabicPeriod"/>
            </a:pPr>
            <a:r>
              <a:rPr lang="en-US" dirty="0"/>
              <a:t>Bolus insulin with the largest meal (~5 U)</a:t>
            </a:r>
          </a:p>
          <a:p>
            <a:pPr marL="863600" lvl="1" indent="-406400">
              <a:spcBef>
                <a:spcPct val="30000"/>
              </a:spcBef>
              <a:buClr>
                <a:schemeClr val="tx1"/>
              </a:buClr>
              <a:buFontTx/>
              <a:buAutoNum type="arabicPeriod"/>
            </a:pPr>
            <a:r>
              <a:rPr lang="en-US" dirty="0"/>
              <a:t>Starch blocker or </a:t>
            </a:r>
            <a:r>
              <a:rPr lang="en-US" dirty="0" err="1"/>
              <a:t>glinide</a:t>
            </a:r>
            <a:r>
              <a:rPr lang="en-US" dirty="0"/>
              <a:t> (</a:t>
            </a:r>
            <a:r>
              <a:rPr lang="en-US" dirty="0" err="1"/>
              <a:t>repaglinide</a:t>
            </a:r>
            <a:r>
              <a:rPr lang="en-US" dirty="0"/>
              <a:t> or </a:t>
            </a:r>
            <a:r>
              <a:rPr lang="en-US" dirty="0" err="1"/>
              <a:t>nateglinide</a:t>
            </a:r>
            <a:r>
              <a:rPr lang="en-US" dirty="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ctr" eaLnBrk="1" hangingPunct="1"/>
            <a:r>
              <a:rPr lang="en-US" sz="2900" dirty="0" smtClean="0">
                <a:solidFill>
                  <a:srgbClr val="FFC000"/>
                </a:solidFill>
                <a:latin typeface="+mn-lt"/>
              </a:rPr>
              <a:t>Optimization of Intensive Insulin Therapy</a:t>
            </a:r>
          </a:p>
        </p:txBody>
      </p:sp>
      <p:sp>
        <p:nvSpPr>
          <p:cNvPr id="45059" name="Rectangle 3"/>
          <p:cNvSpPr>
            <a:spLocks noGrp="1" noChangeArrowheads="1"/>
          </p:cNvSpPr>
          <p:nvPr>
            <p:ph idx="1"/>
          </p:nvPr>
        </p:nvSpPr>
        <p:spPr/>
        <p:txBody>
          <a:bodyPr/>
          <a:lstStyle/>
          <a:p>
            <a:pPr eaLnBrk="1" hangingPunct="1">
              <a:buClr>
                <a:srgbClr val="C00000"/>
              </a:buClr>
            </a:pPr>
            <a:r>
              <a:rPr lang="en-US" dirty="0" err="1" smtClean="0"/>
              <a:t>Prandial</a:t>
            </a:r>
            <a:r>
              <a:rPr lang="en-US" dirty="0" smtClean="0"/>
              <a:t> insulin dose based on</a:t>
            </a:r>
          </a:p>
          <a:p>
            <a:pPr lvl="1" eaLnBrk="1" hangingPunct="1">
              <a:buClr>
                <a:srgbClr val="C00000"/>
              </a:buClr>
            </a:pPr>
            <a:r>
              <a:rPr lang="en-US" dirty="0" smtClean="0"/>
              <a:t>Amount of carbohydrate consumed (advanced carbohydrate counting)</a:t>
            </a:r>
          </a:p>
          <a:p>
            <a:pPr lvl="1" eaLnBrk="1" hangingPunct="1">
              <a:buClr>
                <a:srgbClr val="C00000"/>
              </a:buClr>
            </a:pPr>
            <a:r>
              <a:rPr lang="en-US" dirty="0" err="1" smtClean="0"/>
              <a:t>Premeal</a:t>
            </a:r>
            <a:r>
              <a:rPr lang="en-US" dirty="0" smtClean="0"/>
              <a:t> glucose</a:t>
            </a:r>
          </a:p>
          <a:p>
            <a:pPr lvl="2" eaLnBrk="1" hangingPunct="1">
              <a:buClr>
                <a:srgbClr val="C00000"/>
              </a:buClr>
            </a:pPr>
            <a:r>
              <a:rPr lang="en-US" dirty="0" smtClean="0"/>
              <a:t>Sensitivity factor– 1 unit of </a:t>
            </a:r>
            <a:r>
              <a:rPr lang="en-US" dirty="0" err="1" smtClean="0"/>
              <a:t>prandial</a:t>
            </a:r>
            <a:r>
              <a:rPr lang="en-US" dirty="0" smtClean="0"/>
              <a:t> insulin will lower glucose by x mg/</a:t>
            </a:r>
            <a:r>
              <a:rPr lang="en-US" dirty="0" err="1" smtClean="0"/>
              <a:t>dL</a:t>
            </a:r>
            <a:r>
              <a:rPr lang="en-US" dirty="0" smtClean="0"/>
              <a:t> in basal state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534400" cy="1143000"/>
          </a:xfrm>
        </p:spPr>
        <p:txBody>
          <a:bodyPr>
            <a:normAutofit/>
          </a:bodyPr>
          <a:lstStyle/>
          <a:p>
            <a:pPr eaLnBrk="1" hangingPunct="1"/>
            <a:r>
              <a:rPr lang="en-US" sz="2900" dirty="0" smtClean="0">
                <a:solidFill>
                  <a:srgbClr val="FFC000"/>
                </a:solidFill>
                <a:latin typeface="+mn-lt"/>
              </a:rPr>
              <a:t>Conversion to Carbohydrate Counting: Dose Calculation</a:t>
            </a:r>
          </a:p>
        </p:txBody>
      </p:sp>
      <p:sp>
        <p:nvSpPr>
          <p:cNvPr id="46083" name="Rectangle 4"/>
          <p:cNvSpPr>
            <a:spLocks noGrp="1" noChangeArrowheads="1"/>
          </p:cNvSpPr>
          <p:nvPr>
            <p:ph idx="1"/>
          </p:nvPr>
        </p:nvSpPr>
        <p:spPr/>
        <p:txBody>
          <a:bodyPr/>
          <a:lstStyle/>
          <a:p>
            <a:pPr eaLnBrk="1" hangingPunct="1">
              <a:buClr>
                <a:srgbClr val="C00000"/>
              </a:buClr>
              <a:buSzPct val="117000"/>
              <a:buFont typeface="Arial" pitchFamily="34" charset="0"/>
              <a:buChar char="•"/>
            </a:pPr>
            <a:r>
              <a:rPr lang="en-US" sz="2400" dirty="0" smtClean="0"/>
              <a:t>The “450 Rule” for the mealtime ratios</a:t>
            </a:r>
          </a:p>
          <a:p>
            <a:pPr eaLnBrk="1" hangingPunct="1">
              <a:buClr>
                <a:srgbClr val="C00000"/>
              </a:buClr>
              <a:buSzPct val="117000"/>
              <a:buFont typeface="Arial" pitchFamily="34" charset="0"/>
              <a:buChar char="•"/>
            </a:pPr>
            <a:r>
              <a:rPr lang="en-US" sz="2400" dirty="0" smtClean="0"/>
              <a:t>Let’s assume patient is taking 70 units of insulin per day</a:t>
            </a:r>
          </a:p>
          <a:p>
            <a:pPr eaLnBrk="1" hangingPunct="1">
              <a:buClr>
                <a:srgbClr val="C00000"/>
              </a:buClr>
              <a:buSzPct val="117000"/>
              <a:buFont typeface="Arial" pitchFamily="34" charset="0"/>
              <a:buChar char="•"/>
            </a:pPr>
            <a:r>
              <a:rPr lang="en-US" sz="2400" dirty="0" smtClean="0"/>
              <a:t>Divide 450 by the total daily dose (TDD) of insulin</a:t>
            </a:r>
          </a:p>
          <a:p>
            <a:pPr lvl="1" eaLnBrk="1" hangingPunct="1">
              <a:buClr>
                <a:srgbClr val="C00000"/>
              </a:buClr>
              <a:buSzPct val="117000"/>
            </a:pPr>
            <a:r>
              <a:rPr lang="en-US" sz="2000" dirty="0" smtClean="0"/>
              <a:t> 	450/70 = 6.4, rounded off to 6 grams.  Thus, the starting ratio is 1:6 (1 unit rapid acting insulin for every 6 grams of carbohydrate eaten). </a:t>
            </a:r>
          </a:p>
          <a:p>
            <a:pPr lvl="1" eaLnBrk="1" hangingPunct="1">
              <a:buClr>
                <a:srgbClr val="C00000"/>
              </a:buClr>
              <a:buSzPct val="117000"/>
            </a:pPr>
            <a:r>
              <a:rPr lang="en-US" sz="2000" dirty="0" smtClean="0"/>
              <a:t> 	Can adjust upward (breakfast) or downward (lunch, supper) </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normAutofit/>
          </a:bodyPr>
          <a:lstStyle/>
          <a:p>
            <a:pPr algn="ctr" eaLnBrk="1" hangingPunct="1"/>
            <a:r>
              <a:rPr lang="en-US" sz="2900" dirty="0" smtClean="0">
                <a:solidFill>
                  <a:srgbClr val="FFC000"/>
                </a:solidFill>
                <a:latin typeface="+mn-lt"/>
              </a:rPr>
              <a:t>The “1500 Rule” for the Sensitivity Factor</a:t>
            </a:r>
          </a:p>
        </p:txBody>
      </p:sp>
      <p:sp>
        <p:nvSpPr>
          <p:cNvPr id="47107" name="Rectangle 3"/>
          <p:cNvSpPr>
            <a:spLocks noGrp="1" noChangeArrowheads="1"/>
          </p:cNvSpPr>
          <p:nvPr>
            <p:ph idx="1"/>
          </p:nvPr>
        </p:nvSpPr>
        <p:spPr/>
        <p:txBody>
          <a:bodyPr/>
          <a:lstStyle/>
          <a:p>
            <a:pPr eaLnBrk="1" hangingPunct="1">
              <a:buClr>
                <a:srgbClr val="C00000"/>
              </a:buClr>
            </a:pPr>
            <a:r>
              <a:rPr lang="en-US" dirty="0" smtClean="0"/>
              <a:t>Divide 1500 by the total daily dose (TDD) of insulin</a:t>
            </a:r>
          </a:p>
          <a:p>
            <a:pPr eaLnBrk="1" hangingPunct="1">
              <a:buClr>
                <a:srgbClr val="C00000"/>
              </a:buClr>
              <a:buNone/>
            </a:pPr>
            <a:endParaRPr lang="en-US" dirty="0" smtClean="0"/>
          </a:p>
          <a:p>
            <a:pPr lvl="1" eaLnBrk="1" hangingPunct="1">
              <a:buClr>
                <a:srgbClr val="C00000"/>
              </a:buClr>
              <a:buSzPct val="108000"/>
              <a:buFont typeface="Arial" pitchFamily="34" charset="0"/>
              <a:buChar char="•"/>
            </a:pPr>
            <a:r>
              <a:rPr lang="en-US" dirty="0" smtClean="0"/>
              <a:t>If total daily dose of insulin is 70 units</a:t>
            </a:r>
          </a:p>
          <a:p>
            <a:pPr lvl="1" eaLnBrk="1" hangingPunct="1">
              <a:buClr>
                <a:srgbClr val="C00000"/>
              </a:buClr>
              <a:buSzPct val="108000"/>
              <a:buFont typeface="Arial" pitchFamily="34" charset="0"/>
              <a:buChar char="•"/>
            </a:pPr>
            <a:r>
              <a:rPr lang="en-US" dirty="0" smtClean="0"/>
              <a:t>1500/70 = 21, rounded off to 20 units.  Thus, figure that 1 unit of rapid acting insulin will lower the glucose 20 mg/</a:t>
            </a:r>
            <a:r>
              <a:rPr lang="en-US" dirty="0" err="1" smtClean="0"/>
              <a:t>dL</a:t>
            </a:r>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reeform 2"/>
          <p:cNvSpPr>
            <a:spLocks/>
          </p:cNvSpPr>
          <p:nvPr/>
        </p:nvSpPr>
        <p:spPr bwMode="auto">
          <a:xfrm>
            <a:off x="5656263" y="5959475"/>
            <a:ext cx="271462" cy="674688"/>
          </a:xfrm>
          <a:custGeom>
            <a:avLst/>
            <a:gdLst/>
            <a:ahLst/>
            <a:cxnLst>
              <a:cxn ang="0">
                <a:pos x="147" y="424"/>
              </a:cxn>
              <a:cxn ang="0">
                <a:pos x="147" y="310"/>
              </a:cxn>
              <a:cxn ang="0">
                <a:pos x="192" y="310"/>
              </a:cxn>
              <a:cxn ang="0">
                <a:pos x="96" y="0"/>
              </a:cxn>
              <a:cxn ang="0">
                <a:pos x="0" y="310"/>
              </a:cxn>
              <a:cxn ang="0">
                <a:pos x="45" y="310"/>
              </a:cxn>
              <a:cxn ang="0">
                <a:pos x="45" y="424"/>
              </a:cxn>
              <a:cxn ang="0">
                <a:pos x="147" y="424"/>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90115" name="Rectangle 3"/>
          <p:cNvSpPr>
            <a:spLocks noChangeArrowheads="1"/>
          </p:cNvSpPr>
          <p:nvPr/>
        </p:nvSpPr>
        <p:spPr bwMode="auto">
          <a:xfrm>
            <a:off x="1930400" y="1403350"/>
            <a:ext cx="3175" cy="0"/>
          </a:xfrm>
          <a:prstGeom prst="rect">
            <a:avLst/>
          </a:prstGeom>
          <a:solidFill>
            <a:srgbClr val="FFFFFF"/>
          </a:solidFill>
          <a:ln w="9525">
            <a:noFill/>
            <a:miter lim="800000"/>
            <a:headEnd/>
            <a:tailEnd/>
          </a:ln>
        </p:spPr>
        <p:txBody>
          <a:bodyPr/>
          <a:lstStyle/>
          <a:p>
            <a:endParaRPr lang="en-US"/>
          </a:p>
        </p:txBody>
      </p:sp>
      <p:sp>
        <p:nvSpPr>
          <p:cNvPr id="90116" name="Rectangle 4"/>
          <p:cNvSpPr>
            <a:spLocks noChangeArrowheads="1"/>
          </p:cNvSpPr>
          <p:nvPr/>
        </p:nvSpPr>
        <p:spPr bwMode="auto">
          <a:xfrm>
            <a:off x="1930400" y="1404938"/>
            <a:ext cx="0" cy="0"/>
          </a:xfrm>
          <a:prstGeom prst="rect">
            <a:avLst/>
          </a:prstGeom>
          <a:solidFill>
            <a:srgbClr val="FFFFFF"/>
          </a:solidFill>
          <a:ln w="9525">
            <a:noFill/>
            <a:miter lim="800000"/>
            <a:headEnd/>
            <a:tailEnd/>
          </a:ln>
        </p:spPr>
        <p:txBody>
          <a:bodyPr/>
          <a:lstStyle/>
          <a:p>
            <a:endParaRPr lang="en-US"/>
          </a:p>
        </p:txBody>
      </p:sp>
      <p:sp>
        <p:nvSpPr>
          <p:cNvPr id="90117" name="Rectangle 5"/>
          <p:cNvSpPr>
            <a:spLocks noChangeArrowheads="1"/>
          </p:cNvSpPr>
          <p:nvPr/>
        </p:nvSpPr>
        <p:spPr bwMode="auto">
          <a:xfrm>
            <a:off x="1930400" y="1404938"/>
            <a:ext cx="1588" cy="0"/>
          </a:xfrm>
          <a:prstGeom prst="rect">
            <a:avLst/>
          </a:prstGeom>
          <a:solidFill>
            <a:srgbClr val="FFFFFF"/>
          </a:solidFill>
          <a:ln w="9525">
            <a:noFill/>
            <a:miter lim="800000"/>
            <a:headEnd/>
            <a:tailEnd/>
          </a:ln>
        </p:spPr>
        <p:txBody>
          <a:bodyPr/>
          <a:lstStyle/>
          <a:p>
            <a:endParaRPr lang="en-US"/>
          </a:p>
        </p:txBody>
      </p:sp>
      <p:sp>
        <p:nvSpPr>
          <p:cNvPr id="90118" name="Rectangle 6"/>
          <p:cNvSpPr>
            <a:spLocks noChangeArrowheads="1"/>
          </p:cNvSpPr>
          <p:nvPr/>
        </p:nvSpPr>
        <p:spPr bwMode="auto">
          <a:xfrm>
            <a:off x="1931988" y="1404938"/>
            <a:ext cx="0" cy="0"/>
          </a:xfrm>
          <a:prstGeom prst="rect">
            <a:avLst/>
          </a:prstGeom>
          <a:solidFill>
            <a:srgbClr val="FFFFFF"/>
          </a:solidFill>
          <a:ln w="9525">
            <a:noFill/>
            <a:miter lim="800000"/>
            <a:headEnd/>
            <a:tailEnd/>
          </a:ln>
        </p:spPr>
        <p:txBody>
          <a:bodyPr/>
          <a:lstStyle/>
          <a:p>
            <a:endParaRPr lang="en-US"/>
          </a:p>
        </p:txBody>
      </p:sp>
      <p:sp>
        <p:nvSpPr>
          <p:cNvPr id="90119" name="Rectangle 7"/>
          <p:cNvSpPr>
            <a:spLocks noChangeArrowheads="1"/>
          </p:cNvSpPr>
          <p:nvPr/>
        </p:nvSpPr>
        <p:spPr bwMode="auto">
          <a:xfrm>
            <a:off x="1931988" y="1404938"/>
            <a:ext cx="1587" cy="0"/>
          </a:xfrm>
          <a:prstGeom prst="rect">
            <a:avLst/>
          </a:prstGeom>
          <a:solidFill>
            <a:srgbClr val="FFFFFF"/>
          </a:solidFill>
          <a:ln w="9525">
            <a:noFill/>
            <a:miter lim="800000"/>
            <a:headEnd/>
            <a:tailEnd/>
          </a:ln>
        </p:spPr>
        <p:txBody>
          <a:bodyPr/>
          <a:lstStyle/>
          <a:p>
            <a:endParaRPr lang="en-US"/>
          </a:p>
        </p:txBody>
      </p:sp>
      <p:sp>
        <p:nvSpPr>
          <p:cNvPr id="90120" name="Rectangle 8"/>
          <p:cNvSpPr>
            <a:spLocks noChangeArrowheads="1"/>
          </p:cNvSpPr>
          <p:nvPr/>
        </p:nvSpPr>
        <p:spPr bwMode="auto">
          <a:xfrm>
            <a:off x="1928813" y="1406525"/>
            <a:ext cx="0" cy="0"/>
          </a:xfrm>
          <a:prstGeom prst="rect">
            <a:avLst/>
          </a:prstGeom>
          <a:solidFill>
            <a:srgbClr val="FFFFFF"/>
          </a:solidFill>
          <a:ln w="9525">
            <a:noFill/>
            <a:miter lim="800000"/>
            <a:headEnd/>
            <a:tailEnd/>
          </a:ln>
        </p:spPr>
        <p:txBody>
          <a:bodyPr/>
          <a:lstStyle/>
          <a:p>
            <a:endParaRPr lang="en-US"/>
          </a:p>
        </p:txBody>
      </p:sp>
      <p:sp>
        <p:nvSpPr>
          <p:cNvPr id="90121" name="Rectangle 9"/>
          <p:cNvSpPr>
            <a:spLocks noChangeArrowheads="1"/>
          </p:cNvSpPr>
          <p:nvPr/>
        </p:nvSpPr>
        <p:spPr bwMode="auto">
          <a:xfrm>
            <a:off x="1928813" y="1404938"/>
            <a:ext cx="0" cy="0"/>
          </a:xfrm>
          <a:prstGeom prst="rect">
            <a:avLst/>
          </a:prstGeom>
          <a:solidFill>
            <a:srgbClr val="FFFFFF"/>
          </a:solidFill>
          <a:ln w="9525">
            <a:noFill/>
            <a:miter lim="800000"/>
            <a:headEnd/>
            <a:tailEnd/>
          </a:ln>
        </p:spPr>
        <p:txBody>
          <a:bodyPr/>
          <a:lstStyle/>
          <a:p>
            <a:endParaRPr lang="en-US"/>
          </a:p>
        </p:txBody>
      </p:sp>
      <p:sp>
        <p:nvSpPr>
          <p:cNvPr id="90122" name="Rectangle 10"/>
          <p:cNvSpPr>
            <a:spLocks noChangeArrowheads="1"/>
          </p:cNvSpPr>
          <p:nvPr/>
        </p:nvSpPr>
        <p:spPr bwMode="auto">
          <a:xfrm>
            <a:off x="1931988" y="1411288"/>
            <a:ext cx="1587" cy="0"/>
          </a:xfrm>
          <a:prstGeom prst="rect">
            <a:avLst/>
          </a:prstGeom>
          <a:solidFill>
            <a:srgbClr val="FFFFFF"/>
          </a:solidFill>
          <a:ln w="9525">
            <a:noFill/>
            <a:miter lim="800000"/>
            <a:headEnd/>
            <a:tailEnd/>
          </a:ln>
        </p:spPr>
        <p:txBody>
          <a:bodyPr/>
          <a:lstStyle/>
          <a:p>
            <a:endParaRPr lang="en-US"/>
          </a:p>
        </p:txBody>
      </p:sp>
      <p:sp>
        <p:nvSpPr>
          <p:cNvPr id="90123" name="Rectangle 11"/>
          <p:cNvSpPr>
            <a:spLocks noChangeArrowheads="1"/>
          </p:cNvSpPr>
          <p:nvPr/>
        </p:nvSpPr>
        <p:spPr bwMode="auto">
          <a:xfrm>
            <a:off x="1933575" y="1411288"/>
            <a:ext cx="1588" cy="0"/>
          </a:xfrm>
          <a:prstGeom prst="rect">
            <a:avLst/>
          </a:prstGeom>
          <a:solidFill>
            <a:srgbClr val="FFFFFF"/>
          </a:solidFill>
          <a:ln w="9525">
            <a:noFill/>
            <a:miter lim="800000"/>
            <a:headEnd/>
            <a:tailEnd/>
          </a:ln>
        </p:spPr>
        <p:txBody>
          <a:bodyPr/>
          <a:lstStyle/>
          <a:p>
            <a:endParaRPr lang="en-US"/>
          </a:p>
        </p:txBody>
      </p:sp>
      <p:sp>
        <p:nvSpPr>
          <p:cNvPr id="90124" name="Rectangle 12"/>
          <p:cNvSpPr>
            <a:spLocks noChangeArrowheads="1"/>
          </p:cNvSpPr>
          <p:nvPr/>
        </p:nvSpPr>
        <p:spPr bwMode="auto">
          <a:xfrm>
            <a:off x="1935163" y="1411288"/>
            <a:ext cx="0" cy="0"/>
          </a:xfrm>
          <a:prstGeom prst="rect">
            <a:avLst/>
          </a:prstGeom>
          <a:solidFill>
            <a:srgbClr val="FFFFFF"/>
          </a:solidFill>
          <a:ln w="9525">
            <a:noFill/>
            <a:miter lim="800000"/>
            <a:headEnd/>
            <a:tailEnd/>
          </a:ln>
        </p:spPr>
        <p:txBody>
          <a:bodyPr/>
          <a:lstStyle/>
          <a:p>
            <a:endParaRPr lang="en-US"/>
          </a:p>
        </p:txBody>
      </p:sp>
      <p:sp>
        <p:nvSpPr>
          <p:cNvPr id="90125" name="Rectangle 13"/>
          <p:cNvSpPr>
            <a:spLocks noChangeArrowheads="1"/>
          </p:cNvSpPr>
          <p:nvPr/>
        </p:nvSpPr>
        <p:spPr bwMode="auto">
          <a:xfrm>
            <a:off x="1936750" y="1411288"/>
            <a:ext cx="0" cy="0"/>
          </a:xfrm>
          <a:prstGeom prst="rect">
            <a:avLst/>
          </a:prstGeom>
          <a:solidFill>
            <a:srgbClr val="FFFFFF"/>
          </a:solidFill>
          <a:ln w="9525">
            <a:noFill/>
            <a:miter lim="800000"/>
            <a:headEnd/>
            <a:tailEnd/>
          </a:ln>
        </p:spPr>
        <p:txBody>
          <a:bodyPr/>
          <a:lstStyle/>
          <a:p>
            <a:endParaRPr lang="en-US"/>
          </a:p>
        </p:txBody>
      </p:sp>
      <p:sp>
        <p:nvSpPr>
          <p:cNvPr id="90126" name="Rectangle 14"/>
          <p:cNvSpPr>
            <a:spLocks noChangeArrowheads="1"/>
          </p:cNvSpPr>
          <p:nvPr/>
        </p:nvSpPr>
        <p:spPr bwMode="auto">
          <a:xfrm>
            <a:off x="1930400" y="1404938"/>
            <a:ext cx="1588" cy="0"/>
          </a:xfrm>
          <a:prstGeom prst="rect">
            <a:avLst/>
          </a:prstGeom>
          <a:solidFill>
            <a:srgbClr val="FFFFFF"/>
          </a:solidFill>
          <a:ln w="9525">
            <a:noFill/>
            <a:miter lim="800000"/>
            <a:headEnd/>
            <a:tailEnd/>
          </a:ln>
        </p:spPr>
        <p:txBody>
          <a:bodyPr/>
          <a:lstStyle/>
          <a:p>
            <a:endParaRPr lang="en-US"/>
          </a:p>
        </p:txBody>
      </p:sp>
      <p:sp>
        <p:nvSpPr>
          <p:cNvPr id="90127" name="Rectangle 15"/>
          <p:cNvSpPr>
            <a:spLocks noChangeArrowheads="1"/>
          </p:cNvSpPr>
          <p:nvPr/>
        </p:nvSpPr>
        <p:spPr bwMode="auto">
          <a:xfrm>
            <a:off x="1931988" y="1404938"/>
            <a:ext cx="0" cy="0"/>
          </a:xfrm>
          <a:prstGeom prst="rect">
            <a:avLst/>
          </a:prstGeom>
          <a:solidFill>
            <a:srgbClr val="FFFFFF"/>
          </a:solidFill>
          <a:ln w="9525">
            <a:noFill/>
            <a:miter lim="800000"/>
            <a:headEnd/>
            <a:tailEnd/>
          </a:ln>
        </p:spPr>
        <p:txBody>
          <a:bodyPr/>
          <a:lstStyle/>
          <a:p>
            <a:endParaRPr lang="en-US"/>
          </a:p>
        </p:txBody>
      </p:sp>
      <p:sp>
        <p:nvSpPr>
          <p:cNvPr id="90128" name="Rectangle 16"/>
          <p:cNvSpPr>
            <a:spLocks noChangeArrowheads="1"/>
          </p:cNvSpPr>
          <p:nvPr/>
        </p:nvSpPr>
        <p:spPr bwMode="auto">
          <a:xfrm>
            <a:off x="1931988" y="1404938"/>
            <a:ext cx="0" cy="0"/>
          </a:xfrm>
          <a:prstGeom prst="rect">
            <a:avLst/>
          </a:prstGeom>
          <a:solidFill>
            <a:srgbClr val="FFFFFF"/>
          </a:solidFill>
          <a:ln w="9525">
            <a:noFill/>
            <a:miter lim="800000"/>
            <a:headEnd/>
            <a:tailEnd/>
          </a:ln>
        </p:spPr>
        <p:txBody>
          <a:bodyPr/>
          <a:lstStyle/>
          <a:p>
            <a:endParaRPr lang="en-US"/>
          </a:p>
        </p:txBody>
      </p:sp>
      <p:sp>
        <p:nvSpPr>
          <p:cNvPr id="90129" name="Freeform 17"/>
          <p:cNvSpPr>
            <a:spLocks/>
          </p:cNvSpPr>
          <p:nvPr/>
        </p:nvSpPr>
        <p:spPr bwMode="auto">
          <a:xfrm>
            <a:off x="1162050" y="2270125"/>
            <a:ext cx="6719888" cy="3327400"/>
          </a:xfrm>
          <a:custGeom>
            <a:avLst/>
            <a:gdLst/>
            <a:ahLst/>
            <a:cxnLst>
              <a:cxn ang="0">
                <a:pos x="0" y="2096"/>
              </a:cxn>
              <a:cxn ang="0">
                <a:pos x="0" y="2003"/>
              </a:cxn>
              <a:cxn ang="0">
                <a:pos x="9" y="2003"/>
              </a:cxn>
              <a:cxn ang="0">
                <a:pos x="21" y="2003"/>
              </a:cxn>
              <a:cxn ang="0">
                <a:pos x="40" y="2003"/>
              </a:cxn>
              <a:cxn ang="0">
                <a:pos x="52" y="2003"/>
              </a:cxn>
              <a:cxn ang="0">
                <a:pos x="71" y="2003"/>
              </a:cxn>
              <a:cxn ang="0">
                <a:pos x="102" y="2003"/>
              </a:cxn>
              <a:cxn ang="0">
                <a:pos x="123" y="2003"/>
              </a:cxn>
              <a:cxn ang="0">
                <a:pos x="154" y="1994"/>
              </a:cxn>
              <a:cxn ang="0">
                <a:pos x="185" y="1994"/>
              </a:cxn>
              <a:cxn ang="0">
                <a:pos x="215" y="1994"/>
              </a:cxn>
              <a:cxn ang="0">
                <a:pos x="256" y="1994"/>
              </a:cxn>
              <a:cxn ang="0">
                <a:pos x="287" y="1984"/>
              </a:cxn>
              <a:cxn ang="0">
                <a:pos x="329" y="1984"/>
              </a:cxn>
              <a:cxn ang="0">
                <a:pos x="360" y="1973"/>
              </a:cxn>
              <a:cxn ang="0">
                <a:pos x="390" y="1973"/>
              </a:cxn>
              <a:cxn ang="0">
                <a:pos x="431" y="1963"/>
              </a:cxn>
              <a:cxn ang="0">
                <a:pos x="462" y="1953"/>
              </a:cxn>
              <a:cxn ang="0">
                <a:pos x="502" y="1942"/>
              </a:cxn>
              <a:cxn ang="0">
                <a:pos x="533" y="1932"/>
              </a:cxn>
              <a:cxn ang="0">
                <a:pos x="564" y="1923"/>
              </a:cxn>
              <a:cxn ang="0">
                <a:pos x="585" y="1911"/>
              </a:cxn>
              <a:cxn ang="0">
                <a:pos x="616" y="1892"/>
              </a:cxn>
              <a:cxn ang="0">
                <a:pos x="637" y="1880"/>
              </a:cxn>
              <a:cxn ang="0">
                <a:pos x="656" y="1861"/>
              </a:cxn>
              <a:cxn ang="0">
                <a:pos x="677" y="1840"/>
              </a:cxn>
              <a:cxn ang="0">
                <a:pos x="687" y="1819"/>
              </a:cxn>
              <a:cxn ang="0">
                <a:pos x="698" y="1809"/>
              </a:cxn>
              <a:cxn ang="0">
                <a:pos x="718" y="1778"/>
              </a:cxn>
              <a:cxn ang="0">
                <a:pos x="748" y="1738"/>
              </a:cxn>
              <a:cxn ang="0">
                <a:pos x="770" y="1707"/>
              </a:cxn>
              <a:cxn ang="0">
                <a:pos x="791" y="1676"/>
              </a:cxn>
              <a:cxn ang="0">
                <a:pos x="800" y="1664"/>
              </a:cxn>
              <a:cxn ang="0">
                <a:pos x="954" y="0"/>
              </a:cxn>
              <a:cxn ang="0">
                <a:pos x="1006" y="1202"/>
              </a:cxn>
              <a:cxn ang="0">
                <a:pos x="1108" y="1337"/>
              </a:cxn>
              <a:cxn ang="0">
                <a:pos x="1210" y="1686"/>
              </a:cxn>
              <a:cxn ang="0">
                <a:pos x="1457" y="1849"/>
              </a:cxn>
              <a:cxn ang="0">
                <a:pos x="1653" y="1830"/>
              </a:cxn>
              <a:cxn ang="0">
                <a:pos x="1838" y="740"/>
              </a:cxn>
              <a:cxn ang="0">
                <a:pos x="1899" y="740"/>
              </a:cxn>
              <a:cxn ang="0">
                <a:pos x="1992" y="1285"/>
              </a:cxn>
              <a:cxn ang="0">
                <a:pos x="2075" y="1347"/>
              </a:cxn>
              <a:cxn ang="0">
                <a:pos x="2125" y="1593"/>
              </a:cxn>
              <a:cxn ang="0">
                <a:pos x="2269" y="1676"/>
              </a:cxn>
              <a:cxn ang="0">
                <a:pos x="2402" y="1871"/>
              </a:cxn>
              <a:cxn ang="0">
                <a:pos x="2721" y="1911"/>
              </a:cxn>
              <a:cxn ang="0">
                <a:pos x="2823" y="1819"/>
              </a:cxn>
              <a:cxn ang="0">
                <a:pos x="3008" y="823"/>
              </a:cxn>
              <a:cxn ang="0">
                <a:pos x="3121" y="801"/>
              </a:cxn>
              <a:cxn ang="0">
                <a:pos x="3264" y="1337"/>
              </a:cxn>
              <a:cxn ang="0">
                <a:pos x="3531" y="1695"/>
              </a:cxn>
              <a:cxn ang="0">
                <a:pos x="3830" y="1830"/>
              </a:cxn>
              <a:cxn ang="0">
                <a:pos x="4465" y="1953"/>
              </a:cxn>
              <a:cxn ang="0">
                <a:pos x="4763" y="1984"/>
              </a:cxn>
              <a:cxn ang="0">
                <a:pos x="4763" y="2096"/>
              </a:cxn>
              <a:cxn ang="0">
                <a:pos x="0" y="2096"/>
              </a:cxn>
            </a:cxnLst>
            <a:rect l="0" t="0" r="r" b="b"/>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path>
            </a:pathLst>
          </a:custGeom>
          <a:noFill/>
          <a:ln w="9525">
            <a:noFill/>
            <a:round/>
            <a:headEnd/>
            <a:tailEnd/>
          </a:ln>
        </p:spPr>
        <p:txBody>
          <a:bodyPr/>
          <a:lstStyle/>
          <a:p>
            <a:endParaRPr lang="en-US"/>
          </a:p>
        </p:txBody>
      </p:sp>
      <p:sp>
        <p:nvSpPr>
          <p:cNvPr id="90130" name="Freeform 18"/>
          <p:cNvSpPr>
            <a:spLocks/>
          </p:cNvSpPr>
          <p:nvPr/>
        </p:nvSpPr>
        <p:spPr bwMode="auto">
          <a:xfrm>
            <a:off x="1147763" y="5303838"/>
            <a:ext cx="331787" cy="228600"/>
          </a:xfrm>
          <a:custGeom>
            <a:avLst/>
            <a:gdLst/>
            <a:ahLst/>
            <a:cxnLst>
              <a:cxn ang="0">
                <a:pos x="0" y="144"/>
              </a:cxn>
              <a:cxn ang="0">
                <a:pos x="0" y="135"/>
              </a:cxn>
              <a:cxn ang="0">
                <a:pos x="0" y="123"/>
              </a:cxn>
              <a:cxn ang="0">
                <a:pos x="0" y="104"/>
              </a:cxn>
              <a:cxn ang="0">
                <a:pos x="10" y="92"/>
              </a:cxn>
              <a:cxn ang="0">
                <a:pos x="19" y="73"/>
              </a:cxn>
              <a:cxn ang="0">
                <a:pos x="31" y="62"/>
              </a:cxn>
              <a:cxn ang="0">
                <a:pos x="50" y="42"/>
              </a:cxn>
              <a:cxn ang="0">
                <a:pos x="71" y="31"/>
              </a:cxn>
              <a:cxn ang="0">
                <a:pos x="102" y="12"/>
              </a:cxn>
              <a:cxn ang="0">
                <a:pos x="133" y="12"/>
              </a:cxn>
              <a:cxn ang="0">
                <a:pos x="185" y="0"/>
              </a:cxn>
              <a:cxn ang="0">
                <a:pos x="235" y="0"/>
              </a:cxn>
            </a:cxnLst>
            <a:rect l="0" t="0" r="r" b="b"/>
            <a:pathLst>
              <a:path w="235" h="144">
                <a:moveTo>
                  <a:pt x="0" y="144"/>
                </a:moveTo>
                <a:lnTo>
                  <a:pt x="0" y="135"/>
                </a:lnTo>
                <a:lnTo>
                  <a:pt x="0" y="123"/>
                </a:lnTo>
                <a:lnTo>
                  <a:pt x="0" y="104"/>
                </a:lnTo>
                <a:lnTo>
                  <a:pt x="10" y="92"/>
                </a:lnTo>
                <a:lnTo>
                  <a:pt x="19" y="73"/>
                </a:lnTo>
                <a:lnTo>
                  <a:pt x="31" y="62"/>
                </a:lnTo>
                <a:lnTo>
                  <a:pt x="50" y="42"/>
                </a:lnTo>
                <a:lnTo>
                  <a:pt x="71" y="31"/>
                </a:lnTo>
                <a:lnTo>
                  <a:pt x="102" y="12"/>
                </a:lnTo>
                <a:lnTo>
                  <a:pt x="133" y="12"/>
                </a:lnTo>
                <a:lnTo>
                  <a:pt x="185" y="0"/>
                </a:lnTo>
                <a:lnTo>
                  <a:pt x="235" y="0"/>
                </a:lnTo>
              </a:path>
            </a:pathLst>
          </a:custGeom>
          <a:noFill/>
          <a:ln w="9525">
            <a:noFill/>
            <a:round/>
            <a:headEnd/>
            <a:tailEnd/>
          </a:ln>
        </p:spPr>
        <p:txBody>
          <a:bodyPr/>
          <a:lstStyle/>
          <a:p>
            <a:endParaRPr lang="en-US"/>
          </a:p>
        </p:txBody>
      </p:sp>
      <p:sp>
        <p:nvSpPr>
          <p:cNvPr id="90131" name="Freeform 19"/>
          <p:cNvSpPr>
            <a:spLocks/>
          </p:cNvSpPr>
          <p:nvPr/>
        </p:nvSpPr>
        <p:spPr bwMode="auto">
          <a:xfrm>
            <a:off x="1479550" y="4652963"/>
            <a:ext cx="723900" cy="669925"/>
          </a:xfrm>
          <a:custGeom>
            <a:avLst/>
            <a:gdLst/>
            <a:ahLst/>
            <a:cxnLst>
              <a:cxn ang="0">
                <a:pos x="0" y="410"/>
              </a:cxn>
              <a:cxn ang="0">
                <a:pos x="21" y="410"/>
              </a:cxn>
              <a:cxn ang="0">
                <a:pos x="52" y="410"/>
              </a:cxn>
              <a:cxn ang="0">
                <a:pos x="73" y="410"/>
              </a:cxn>
              <a:cxn ang="0">
                <a:pos x="92" y="422"/>
              </a:cxn>
              <a:cxn ang="0">
                <a:pos x="114" y="422"/>
              </a:cxn>
              <a:cxn ang="0">
                <a:pos x="135" y="422"/>
              </a:cxn>
              <a:cxn ang="0">
                <a:pos x="154" y="422"/>
              </a:cxn>
              <a:cxn ang="0">
                <a:pos x="175" y="422"/>
              </a:cxn>
              <a:cxn ang="0">
                <a:pos x="196" y="422"/>
              </a:cxn>
              <a:cxn ang="0">
                <a:pos x="216" y="422"/>
              </a:cxn>
              <a:cxn ang="0">
                <a:pos x="227" y="422"/>
              </a:cxn>
              <a:cxn ang="0">
                <a:pos x="246" y="422"/>
              </a:cxn>
              <a:cxn ang="0">
                <a:pos x="267" y="422"/>
              </a:cxn>
              <a:cxn ang="0">
                <a:pos x="277" y="422"/>
              </a:cxn>
              <a:cxn ang="0">
                <a:pos x="298" y="410"/>
              </a:cxn>
              <a:cxn ang="0">
                <a:pos x="308" y="410"/>
              </a:cxn>
              <a:cxn ang="0">
                <a:pos x="329" y="400"/>
              </a:cxn>
              <a:cxn ang="0">
                <a:pos x="339" y="391"/>
              </a:cxn>
              <a:cxn ang="0">
                <a:pos x="350" y="379"/>
              </a:cxn>
              <a:cxn ang="0">
                <a:pos x="369" y="370"/>
              </a:cxn>
              <a:cxn ang="0">
                <a:pos x="381" y="360"/>
              </a:cxn>
              <a:cxn ang="0">
                <a:pos x="391" y="348"/>
              </a:cxn>
              <a:cxn ang="0">
                <a:pos x="400" y="329"/>
              </a:cxn>
              <a:cxn ang="0">
                <a:pos x="421" y="308"/>
              </a:cxn>
              <a:cxn ang="0">
                <a:pos x="431" y="287"/>
              </a:cxn>
              <a:cxn ang="0">
                <a:pos x="443" y="267"/>
              </a:cxn>
              <a:cxn ang="0">
                <a:pos x="452" y="246"/>
              </a:cxn>
              <a:cxn ang="0">
                <a:pos x="462" y="215"/>
              </a:cxn>
              <a:cxn ang="0">
                <a:pos x="473" y="185"/>
              </a:cxn>
              <a:cxn ang="0">
                <a:pos x="483" y="154"/>
              </a:cxn>
              <a:cxn ang="0">
                <a:pos x="493" y="123"/>
              </a:cxn>
              <a:cxn ang="0">
                <a:pos x="493" y="82"/>
              </a:cxn>
              <a:cxn ang="0">
                <a:pos x="504" y="40"/>
              </a:cxn>
              <a:cxn ang="0">
                <a:pos x="514" y="0"/>
              </a:cxn>
            </a:cxnLst>
            <a:rect l="0" t="0" r="r" b="b"/>
            <a:pathLst>
              <a:path w="514" h="422">
                <a:moveTo>
                  <a:pt x="0" y="410"/>
                </a:moveTo>
                <a:lnTo>
                  <a:pt x="21" y="410"/>
                </a:lnTo>
                <a:lnTo>
                  <a:pt x="52" y="410"/>
                </a:lnTo>
                <a:lnTo>
                  <a:pt x="73" y="410"/>
                </a:lnTo>
                <a:lnTo>
                  <a:pt x="92" y="422"/>
                </a:lnTo>
                <a:lnTo>
                  <a:pt x="114" y="422"/>
                </a:lnTo>
                <a:lnTo>
                  <a:pt x="135" y="422"/>
                </a:lnTo>
                <a:lnTo>
                  <a:pt x="154" y="422"/>
                </a:lnTo>
                <a:lnTo>
                  <a:pt x="175" y="422"/>
                </a:lnTo>
                <a:lnTo>
                  <a:pt x="196" y="422"/>
                </a:lnTo>
                <a:lnTo>
                  <a:pt x="216" y="422"/>
                </a:lnTo>
                <a:lnTo>
                  <a:pt x="227" y="422"/>
                </a:lnTo>
                <a:lnTo>
                  <a:pt x="246" y="422"/>
                </a:lnTo>
                <a:lnTo>
                  <a:pt x="267" y="422"/>
                </a:lnTo>
                <a:lnTo>
                  <a:pt x="277" y="422"/>
                </a:lnTo>
                <a:lnTo>
                  <a:pt x="298" y="410"/>
                </a:lnTo>
                <a:lnTo>
                  <a:pt x="308" y="410"/>
                </a:lnTo>
                <a:lnTo>
                  <a:pt x="329" y="400"/>
                </a:lnTo>
                <a:lnTo>
                  <a:pt x="339" y="391"/>
                </a:lnTo>
                <a:lnTo>
                  <a:pt x="350" y="379"/>
                </a:lnTo>
                <a:lnTo>
                  <a:pt x="369" y="370"/>
                </a:lnTo>
                <a:lnTo>
                  <a:pt x="381" y="360"/>
                </a:lnTo>
                <a:lnTo>
                  <a:pt x="391" y="348"/>
                </a:lnTo>
                <a:lnTo>
                  <a:pt x="400" y="329"/>
                </a:lnTo>
                <a:lnTo>
                  <a:pt x="421" y="308"/>
                </a:lnTo>
                <a:lnTo>
                  <a:pt x="431" y="287"/>
                </a:lnTo>
                <a:lnTo>
                  <a:pt x="443" y="267"/>
                </a:lnTo>
                <a:lnTo>
                  <a:pt x="452" y="246"/>
                </a:lnTo>
                <a:lnTo>
                  <a:pt x="462" y="215"/>
                </a:lnTo>
                <a:lnTo>
                  <a:pt x="473" y="185"/>
                </a:lnTo>
                <a:lnTo>
                  <a:pt x="483" y="154"/>
                </a:lnTo>
                <a:lnTo>
                  <a:pt x="493" y="123"/>
                </a:lnTo>
                <a:lnTo>
                  <a:pt x="493" y="82"/>
                </a:lnTo>
                <a:lnTo>
                  <a:pt x="504" y="40"/>
                </a:lnTo>
                <a:lnTo>
                  <a:pt x="514" y="0"/>
                </a:lnTo>
              </a:path>
            </a:pathLst>
          </a:custGeom>
          <a:noFill/>
          <a:ln w="9525">
            <a:noFill/>
            <a:round/>
            <a:headEnd/>
            <a:tailEnd/>
          </a:ln>
        </p:spPr>
        <p:txBody>
          <a:bodyPr/>
          <a:lstStyle/>
          <a:p>
            <a:endParaRPr lang="en-US"/>
          </a:p>
        </p:txBody>
      </p:sp>
      <p:sp>
        <p:nvSpPr>
          <p:cNvPr id="90132" name="Freeform 20"/>
          <p:cNvSpPr>
            <a:spLocks/>
          </p:cNvSpPr>
          <p:nvPr/>
        </p:nvSpPr>
        <p:spPr bwMode="auto">
          <a:xfrm>
            <a:off x="2668588" y="3362325"/>
            <a:ext cx="317500" cy="996950"/>
          </a:xfrm>
          <a:custGeom>
            <a:avLst/>
            <a:gdLst/>
            <a:ahLst/>
            <a:cxnLst>
              <a:cxn ang="0">
                <a:pos x="0" y="0"/>
              </a:cxn>
              <a:cxn ang="0">
                <a:pos x="10" y="11"/>
              </a:cxn>
              <a:cxn ang="0">
                <a:pos x="10" y="21"/>
              </a:cxn>
              <a:cxn ang="0">
                <a:pos x="19" y="31"/>
              </a:cxn>
              <a:cxn ang="0">
                <a:pos x="19" y="52"/>
              </a:cxn>
              <a:cxn ang="0">
                <a:pos x="31" y="73"/>
              </a:cxn>
              <a:cxn ang="0">
                <a:pos x="40" y="104"/>
              </a:cxn>
              <a:cxn ang="0">
                <a:pos x="50" y="135"/>
              </a:cxn>
              <a:cxn ang="0">
                <a:pos x="62" y="165"/>
              </a:cxn>
              <a:cxn ang="0">
                <a:pos x="71" y="196"/>
              </a:cxn>
              <a:cxn ang="0">
                <a:pos x="81" y="237"/>
              </a:cxn>
              <a:cxn ang="0">
                <a:pos x="92" y="279"/>
              </a:cxn>
              <a:cxn ang="0">
                <a:pos x="102" y="310"/>
              </a:cxn>
              <a:cxn ang="0">
                <a:pos x="123" y="350"/>
              </a:cxn>
              <a:cxn ang="0">
                <a:pos x="133" y="381"/>
              </a:cxn>
              <a:cxn ang="0">
                <a:pos x="142" y="422"/>
              </a:cxn>
              <a:cxn ang="0">
                <a:pos x="154" y="452"/>
              </a:cxn>
              <a:cxn ang="0">
                <a:pos x="164" y="495"/>
              </a:cxn>
              <a:cxn ang="0">
                <a:pos x="173" y="526"/>
              </a:cxn>
              <a:cxn ang="0">
                <a:pos x="185" y="545"/>
              </a:cxn>
              <a:cxn ang="0">
                <a:pos x="194" y="576"/>
              </a:cxn>
              <a:cxn ang="0">
                <a:pos x="204" y="597"/>
              </a:cxn>
              <a:cxn ang="0">
                <a:pos x="215" y="618"/>
              </a:cxn>
              <a:cxn ang="0">
                <a:pos x="225" y="628"/>
              </a:cxn>
            </a:cxnLst>
            <a:rect l="0" t="0" r="r" b="b"/>
            <a:pathLst>
              <a:path w="225" h="628">
                <a:moveTo>
                  <a:pt x="0" y="0"/>
                </a:moveTo>
                <a:lnTo>
                  <a:pt x="10" y="11"/>
                </a:lnTo>
                <a:lnTo>
                  <a:pt x="10" y="21"/>
                </a:lnTo>
                <a:lnTo>
                  <a:pt x="19" y="31"/>
                </a:lnTo>
                <a:lnTo>
                  <a:pt x="19" y="52"/>
                </a:lnTo>
                <a:lnTo>
                  <a:pt x="31" y="73"/>
                </a:lnTo>
                <a:lnTo>
                  <a:pt x="40" y="104"/>
                </a:lnTo>
                <a:lnTo>
                  <a:pt x="50" y="135"/>
                </a:lnTo>
                <a:lnTo>
                  <a:pt x="62" y="165"/>
                </a:lnTo>
                <a:lnTo>
                  <a:pt x="71" y="196"/>
                </a:lnTo>
                <a:lnTo>
                  <a:pt x="81" y="237"/>
                </a:lnTo>
                <a:lnTo>
                  <a:pt x="92" y="279"/>
                </a:lnTo>
                <a:lnTo>
                  <a:pt x="102" y="310"/>
                </a:lnTo>
                <a:lnTo>
                  <a:pt x="123" y="350"/>
                </a:lnTo>
                <a:lnTo>
                  <a:pt x="133" y="381"/>
                </a:lnTo>
                <a:lnTo>
                  <a:pt x="142" y="422"/>
                </a:lnTo>
                <a:lnTo>
                  <a:pt x="154" y="452"/>
                </a:lnTo>
                <a:lnTo>
                  <a:pt x="164" y="495"/>
                </a:lnTo>
                <a:lnTo>
                  <a:pt x="173" y="526"/>
                </a:lnTo>
                <a:lnTo>
                  <a:pt x="185" y="545"/>
                </a:lnTo>
                <a:lnTo>
                  <a:pt x="194" y="576"/>
                </a:lnTo>
                <a:lnTo>
                  <a:pt x="204" y="597"/>
                </a:lnTo>
                <a:lnTo>
                  <a:pt x="215" y="618"/>
                </a:lnTo>
                <a:lnTo>
                  <a:pt x="225" y="628"/>
                </a:lnTo>
              </a:path>
            </a:pathLst>
          </a:custGeom>
          <a:noFill/>
          <a:ln w="9525">
            <a:noFill/>
            <a:round/>
            <a:headEnd/>
            <a:tailEnd/>
          </a:ln>
        </p:spPr>
        <p:txBody>
          <a:bodyPr/>
          <a:lstStyle/>
          <a:p>
            <a:endParaRPr lang="en-US"/>
          </a:p>
        </p:txBody>
      </p:sp>
      <p:sp>
        <p:nvSpPr>
          <p:cNvPr id="90133" name="Freeform 21"/>
          <p:cNvSpPr>
            <a:spLocks/>
          </p:cNvSpPr>
          <p:nvPr/>
        </p:nvSpPr>
        <p:spPr bwMode="auto">
          <a:xfrm>
            <a:off x="2986088" y="4359275"/>
            <a:ext cx="100012" cy="307975"/>
          </a:xfrm>
          <a:custGeom>
            <a:avLst/>
            <a:gdLst/>
            <a:ahLst/>
            <a:cxnLst>
              <a:cxn ang="0">
                <a:pos x="0" y="0"/>
              </a:cxn>
              <a:cxn ang="0">
                <a:pos x="31" y="40"/>
              </a:cxn>
              <a:cxn ang="0">
                <a:pos x="41" y="83"/>
              </a:cxn>
              <a:cxn ang="0">
                <a:pos x="62" y="113"/>
              </a:cxn>
              <a:cxn ang="0">
                <a:pos x="62" y="154"/>
              </a:cxn>
              <a:cxn ang="0">
                <a:pos x="71" y="175"/>
              </a:cxn>
              <a:cxn ang="0">
                <a:pos x="71" y="194"/>
              </a:cxn>
            </a:cxnLst>
            <a:rect l="0" t="0" r="r" b="b"/>
            <a:pathLst>
              <a:path w="71" h="194">
                <a:moveTo>
                  <a:pt x="0" y="0"/>
                </a:moveTo>
                <a:lnTo>
                  <a:pt x="31" y="40"/>
                </a:lnTo>
                <a:lnTo>
                  <a:pt x="41" y="83"/>
                </a:lnTo>
                <a:lnTo>
                  <a:pt x="62" y="113"/>
                </a:lnTo>
                <a:lnTo>
                  <a:pt x="62" y="154"/>
                </a:lnTo>
                <a:lnTo>
                  <a:pt x="71" y="175"/>
                </a:lnTo>
                <a:lnTo>
                  <a:pt x="71" y="194"/>
                </a:lnTo>
              </a:path>
            </a:pathLst>
          </a:custGeom>
          <a:noFill/>
          <a:ln w="9525">
            <a:noFill/>
            <a:round/>
            <a:headEnd/>
            <a:tailEnd/>
          </a:ln>
        </p:spPr>
        <p:txBody>
          <a:bodyPr/>
          <a:lstStyle/>
          <a:p>
            <a:endParaRPr lang="en-US"/>
          </a:p>
        </p:txBody>
      </p:sp>
      <p:sp>
        <p:nvSpPr>
          <p:cNvPr id="90134" name="Freeform 22"/>
          <p:cNvSpPr>
            <a:spLocks/>
          </p:cNvSpPr>
          <p:nvPr/>
        </p:nvSpPr>
        <p:spPr bwMode="auto">
          <a:xfrm>
            <a:off x="3086100" y="4667250"/>
            <a:ext cx="60325" cy="115888"/>
          </a:xfrm>
          <a:custGeom>
            <a:avLst/>
            <a:gdLst/>
            <a:ahLst/>
            <a:cxnLst>
              <a:cxn ang="0">
                <a:pos x="0" y="0"/>
              </a:cxn>
              <a:cxn ang="0">
                <a:pos x="12" y="31"/>
              </a:cxn>
              <a:cxn ang="0">
                <a:pos x="31" y="52"/>
              </a:cxn>
              <a:cxn ang="0">
                <a:pos x="43" y="73"/>
              </a:cxn>
            </a:cxnLst>
            <a:rect l="0" t="0" r="r" b="b"/>
            <a:pathLst>
              <a:path w="43" h="73">
                <a:moveTo>
                  <a:pt x="0" y="0"/>
                </a:moveTo>
                <a:lnTo>
                  <a:pt x="12" y="31"/>
                </a:lnTo>
                <a:lnTo>
                  <a:pt x="31" y="52"/>
                </a:lnTo>
                <a:lnTo>
                  <a:pt x="43" y="73"/>
                </a:lnTo>
              </a:path>
            </a:pathLst>
          </a:custGeom>
          <a:noFill/>
          <a:ln w="9525">
            <a:noFill/>
            <a:round/>
            <a:headEnd/>
            <a:tailEnd/>
          </a:ln>
        </p:spPr>
        <p:txBody>
          <a:bodyPr/>
          <a:lstStyle/>
          <a:p>
            <a:endParaRPr lang="en-US"/>
          </a:p>
        </p:txBody>
      </p:sp>
      <p:sp>
        <p:nvSpPr>
          <p:cNvPr id="90135" name="Freeform 23"/>
          <p:cNvSpPr>
            <a:spLocks/>
          </p:cNvSpPr>
          <p:nvPr/>
        </p:nvSpPr>
        <p:spPr bwMode="auto">
          <a:xfrm>
            <a:off x="3146425" y="4783138"/>
            <a:ext cx="85725" cy="293687"/>
          </a:xfrm>
          <a:custGeom>
            <a:avLst/>
            <a:gdLst/>
            <a:ahLst/>
            <a:cxnLst>
              <a:cxn ang="0">
                <a:pos x="0" y="0"/>
              </a:cxn>
              <a:cxn ang="0">
                <a:pos x="0" y="10"/>
              </a:cxn>
              <a:cxn ang="0">
                <a:pos x="9" y="41"/>
              </a:cxn>
              <a:cxn ang="0">
                <a:pos x="19" y="72"/>
              </a:cxn>
              <a:cxn ang="0">
                <a:pos x="30" y="112"/>
              </a:cxn>
              <a:cxn ang="0">
                <a:pos x="50" y="155"/>
              </a:cxn>
              <a:cxn ang="0">
                <a:pos x="61" y="185"/>
              </a:cxn>
            </a:cxnLst>
            <a:rect l="0" t="0" r="r" b="b"/>
            <a:pathLst>
              <a:path w="61" h="185">
                <a:moveTo>
                  <a:pt x="0" y="0"/>
                </a:moveTo>
                <a:lnTo>
                  <a:pt x="0" y="10"/>
                </a:lnTo>
                <a:lnTo>
                  <a:pt x="9" y="41"/>
                </a:lnTo>
                <a:lnTo>
                  <a:pt x="19" y="72"/>
                </a:lnTo>
                <a:lnTo>
                  <a:pt x="30" y="112"/>
                </a:lnTo>
                <a:lnTo>
                  <a:pt x="50" y="155"/>
                </a:lnTo>
                <a:lnTo>
                  <a:pt x="61" y="185"/>
                </a:lnTo>
              </a:path>
            </a:pathLst>
          </a:custGeom>
          <a:noFill/>
          <a:ln w="9525">
            <a:noFill/>
            <a:round/>
            <a:headEnd/>
            <a:tailEnd/>
          </a:ln>
        </p:spPr>
        <p:txBody>
          <a:bodyPr/>
          <a:lstStyle/>
          <a:p>
            <a:endParaRPr lang="en-US"/>
          </a:p>
        </p:txBody>
      </p:sp>
      <p:sp>
        <p:nvSpPr>
          <p:cNvPr id="90136" name="Freeform 24"/>
          <p:cNvSpPr>
            <a:spLocks/>
          </p:cNvSpPr>
          <p:nvPr/>
        </p:nvSpPr>
        <p:spPr bwMode="auto">
          <a:xfrm>
            <a:off x="3232150" y="5076825"/>
            <a:ext cx="261938" cy="49213"/>
          </a:xfrm>
          <a:custGeom>
            <a:avLst/>
            <a:gdLst/>
            <a:ahLst/>
            <a:cxnLst>
              <a:cxn ang="0">
                <a:pos x="0" y="0"/>
              </a:cxn>
              <a:cxn ang="0">
                <a:pos x="31" y="20"/>
              </a:cxn>
              <a:cxn ang="0">
                <a:pos x="62" y="31"/>
              </a:cxn>
              <a:cxn ang="0">
                <a:pos x="102" y="31"/>
              </a:cxn>
              <a:cxn ang="0">
                <a:pos x="133" y="31"/>
              </a:cxn>
              <a:cxn ang="0">
                <a:pos x="164" y="20"/>
              </a:cxn>
              <a:cxn ang="0">
                <a:pos x="185" y="10"/>
              </a:cxn>
            </a:cxnLst>
            <a:rect l="0" t="0" r="r" b="b"/>
            <a:pathLst>
              <a:path w="185" h="31">
                <a:moveTo>
                  <a:pt x="0" y="0"/>
                </a:moveTo>
                <a:lnTo>
                  <a:pt x="31" y="20"/>
                </a:lnTo>
                <a:lnTo>
                  <a:pt x="62" y="31"/>
                </a:lnTo>
                <a:lnTo>
                  <a:pt x="102" y="31"/>
                </a:lnTo>
                <a:lnTo>
                  <a:pt x="133" y="31"/>
                </a:lnTo>
                <a:lnTo>
                  <a:pt x="164" y="20"/>
                </a:lnTo>
                <a:lnTo>
                  <a:pt x="185" y="10"/>
                </a:lnTo>
              </a:path>
            </a:pathLst>
          </a:custGeom>
          <a:noFill/>
          <a:ln w="9525">
            <a:noFill/>
            <a:round/>
            <a:headEnd/>
            <a:tailEnd/>
          </a:ln>
        </p:spPr>
        <p:txBody>
          <a:bodyPr/>
          <a:lstStyle/>
          <a:p>
            <a:endParaRPr lang="en-US"/>
          </a:p>
        </p:txBody>
      </p:sp>
      <p:sp>
        <p:nvSpPr>
          <p:cNvPr id="90137" name="Freeform 25"/>
          <p:cNvSpPr>
            <a:spLocks/>
          </p:cNvSpPr>
          <p:nvPr/>
        </p:nvSpPr>
        <p:spPr bwMode="auto">
          <a:xfrm>
            <a:off x="3667125" y="4359275"/>
            <a:ext cx="71438" cy="211138"/>
          </a:xfrm>
          <a:custGeom>
            <a:avLst/>
            <a:gdLst/>
            <a:ahLst/>
            <a:cxnLst>
              <a:cxn ang="0">
                <a:pos x="0" y="133"/>
              </a:cxn>
              <a:cxn ang="0">
                <a:pos x="19" y="92"/>
              </a:cxn>
              <a:cxn ang="0">
                <a:pos x="31" y="61"/>
              </a:cxn>
              <a:cxn ang="0">
                <a:pos x="41" y="31"/>
              </a:cxn>
              <a:cxn ang="0">
                <a:pos x="50" y="0"/>
              </a:cxn>
            </a:cxnLst>
            <a:rect l="0" t="0" r="r" b="b"/>
            <a:pathLst>
              <a:path w="50" h="133">
                <a:moveTo>
                  <a:pt x="0" y="133"/>
                </a:moveTo>
                <a:lnTo>
                  <a:pt x="19" y="92"/>
                </a:lnTo>
                <a:lnTo>
                  <a:pt x="31" y="61"/>
                </a:lnTo>
                <a:lnTo>
                  <a:pt x="41" y="31"/>
                </a:lnTo>
                <a:lnTo>
                  <a:pt x="50" y="0"/>
                </a:lnTo>
              </a:path>
            </a:pathLst>
          </a:custGeom>
          <a:noFill/>
          <a:ln w="9525">
            <a:noFill/>
            <a:round/>
            <a:headEnd/>
            <a:tailEnd/>
          </a:ln>
        </p:spPr>
        <p:txBody>
          <a:bodyPr/>
          <a:lstStyle/>
          <a:p>
            <a:endParaRPr lang="en-US"/>
          </a:p>
        </p:txBody>
      </p:sp>
      <p:sp>
        <p:nvSpPr>
          <p:cNvPr id="90138" name="Freeform 26"/>
          <p:cNvSpPr>
            <a:spLocks/>
          </p:cNvSpPr>
          <p:nvPr/>
        </p:nvSpPr>
        <p:spPr bwMode="auto">
          <a:xfrm>
            <a:off x="3738563" y="3854450"/>
            <a:ext cx="173037" cy="504825"/>
          </a:xfrm>
          <a:custGeom>
            <a:avLst/>
            <a:gdLst/>
            <a:ahLst/>
            <a:cxnLst>
              <a:cxn ang="0">
                <a:pos x="0" y="318"/>
              </a:cxn>
              <a:cxn ang="0">
                <a:pos x="0" y="297"/>
              </a:cxn>
              <a:cxn ang="0">
                <a:pos x="12" y="277"/>
              </a:cxn>
              <a:cxn ang="0">
                <a:pos x="12" y="246"/>
              </a:cxn>
              <a:cxn ang="0">
                <a:pos x="21" y="216"/>
              </a:cxn>
              <a:cxn ang="0">
                <a:pos x="31" y="185"/>
              </a:cxn>
              <a:cxn ang="0">
                <a:pos x="43" y="142"/>
              </a:cxn>
              <a:cxn ang="0">
                <a:pos x="62" y="112"/>
              </a:cxn>
              <a:cxn ang="0">
                <a:pos x="73" y="81"/>
              </a:cxn>
              <a:cxn ang="0">
                <a:pos x="83" y="50"/>
              </a:cxn>
              <a:cxn ang="0">
                <a:pos x="104" y="19"/>
              </a:cxn>
              <a:cxn ang="0">
                <a:pos x="123" y="0"/>
              </a:cxn>
            </a:cxnLst>
            <a:rect l="0" t="0" r="r" b="b"/>
            <a:pathLst>
              <a:path w="123" h="318">
                <a:moveTo>
                  <a:pt x="0" y="318"/>
                </a:moveTo>
                <a:lnTo>
                  <a:pt x="0" y="297"/>
                </a:lnTo>
                <a:lnTo>
                  <a:pt x="12" y="277"/>
                </a:lnTo>
                <a:lnTo>
                  <a:pt x="12" y="246"/>
                </a:lnTo>
                <a:lnTo>
                  <a:pt x="21" y="216"/>
                </a:lnTo>
                <a:lnTo>
                  <a:pt x="31" y="185"/>
                </a:lnTo>
                <a:lnTo>
                  <a:pt x="43" y="142"/>
                </a:lnTo>
                <a:lnTo>
                  <a:pt x="62" y="112"/>
                </a:lnTo>
                <a:lnTo>
                  <a:pt x="73" y="81"/>
                </a:lnTo>
                <a:lnTo>
                  <a:pt x="83" y="50"/>
                </a:lnTo>
                <a:lnTo>
                  <a:pt x="104" y="19"/>
                </a:lnTo>
                <a:lnTo>
                  <a:pt x="123" y="0"/>
                </a:lnTo>
              </a:path>
            </a:pathLst>
          </a:custGeom>
          <a:noFill/>
          <a:ln w="9525">
            <a:noFill/>
            <a:round/>
            <a:headEnd/>
            <a:tailEnd/>
          </a:ln>
        </p:spPr>
        <p:txBody>
          <a:bodyPr/>
          <a:lstStyle/>
          <a:p>
            <a:endParaRPr lang="en-US"/>
          </a:p>
        </p:txBody>
      </p:sp>
      <p:sp>
        <p:nvSpPr>
          <p:cNvPr id="90139" name="Rectangle 27"/>
          <p:cNvSpPr>
            <a:spLocks noChangeArrowheads="1"/>
          </p:cNvSpPr>
          <p:nvPr/>
        </p:nvSpPr>
        <p:spPr bwMode="auto">
          <a:xfrm>
            <a:off x="869950" y="5729288"/>
            <a:ext cx="385763" cy="258762"/>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4:00</a:t>
            </a:r>
            <a:endParaRPr lang="en-US">
              <a:latin typeface="Arial" charset="0"/>
            </a:endParaRPr>
          </a:p>
        </p:txBody>
      </p:sp>
      <p:sp>
        <p:nvSpPr>
          <p:cNvPr id="90140" name="Rectangle 28"/>
          <p:cNvSpPr>
            <a:spLocks noChangeArrowheads="1"/>
          </p:cNvSpPr>
          <p:nvPr/>
        </p:nvSpPr>
        <p:spPr bwMode="auto">
          <a:xfrm>
            <a:off x="4175125" y="5729288"/>
            <a:ext cx="492125" cy="258762"/>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16:00</a:t>
            </a:r>
            <a:endParaRPr lang="en-US">
              <a:latin typeface="Arial" charset="0"/>
            </a:endParaRPr>
          </a:p>
        </p:txBody>
      </p:sp>
      <p:sp>
        <p:nvSpPr>
          <p:cNvPr id="90141" name="Rectangle 29"/>
          <p:cNvSpPr>
            <a:spLocks noChangeArrowheads="1"/>
          </p:cNvSpPr>
          <p:nvPr/>
        </p:nvSpPr>
        <p:spPr bwMode="auto">
          <a:xfrm>
            <a:off x="5332413" y="5729288"/>
            <a:ext cx="600075" cy="258762"/>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20:00  </a:t>
            </a:r>
            <a:endParaRPr lang="en-US">
              <a:latin typeface="Arial" charset="0"/>
            </a:endParaRPr>
          </a:p>
        </p:txBody>
      </p:sp>
      <p:sp>
        <p:nvSpPr>
          <p:cNvPr id="90142" name="Rectangle 30"/>
          <p:cNvSpPr>
            <a:spLocks noChangeArrowheads="1"/>
          </p:cNvSpPr>
          <p:nvPr/>
        </p:nvSpPr>
        <p:spPr bwMode="auto">
          <a:xfrm>
            <a:off x="6448425" y="5729288"/>
            <a:ext cx="492125" cy="258762"/>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24:00</a:t>
            </a:r>
            <a:endParaRPr lang="en-US">
              <a:latin typeface="Arial" charset="0"/>
            </a:endParaRPr>
          </a:p>
        </p:txBody>
      </p:sp>
      <p:sp>
        <p:nvSpPr>
          <p:cNvPr id="90143" name="Rectangle 31"/>
          <p:cNvSpPr>
            <a:spLocks noChangeArrowheads="1"/>
          </p:cNvSpPr>
          <p:nvPr/>
        </p:nvSpPr>
        <p:spPr bwMode="auto">
          <a:xfrm>
            <a:off x="7521575" y="5729288"/>
            <a:ext cx="384175" cy="258762"/>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4:00</a:t>
            </a:r>
            <a:endParaRPr lang="en-US">
              <a:latin typeface="Arial" charset="0"/>
            </a:endParaRPr>
          </a:p>
        </p:txBody>
      </p:sp>
      <p:sp>
        <p:nvSpPr>
          <p:cNvPr id="90144" name="Freeform 32"/>
          <p:cNvSpPr>
            <a:spLocks/>
          </p:cNvSpPr>
          <p:nvPr/>
        </p:nvSpPr>
        <p:spPr bwMode="auto">
          <a:xfrm>
            <a:off x="1147763" y="1666875"/>
            <a:ext cx="7546975" cy="3930650"/>
          </a:xfrm>
          <a:custGeom>
            <a:avLst/>
            <a:gdLst/>
            <a:ahLst/>
            <a:cxnLst>
              <a:cxn ang="0">
                <a:pos x="4764" y="2476"/>
              </a:cxn>
              <a:cxn ang="0">
                <a:pos x="0" y="2476"/>
              </a:cxn>
              <a:cxn ang="0">
                <a:pos x="0" y="0"/>
              </a:cxn>
              <a:cxn ang="0">
                <a:pos x="102" y="0"/>
              </a:cxn>
            </a:cxnLst>
            <a:rect l="0" t="0" r="r" b="b"/>
            <a:pathLst>
              <a:path w="4764" h="2476">
                <a:moveTo>
                  <a:pt x="4764" y="2476"/>
                </a:moveTo>
                <a:lnTo>
                  <a:pt x="0" y="2476"/>
                </a:lnTo>
                <a:lnTo>
                  <a:pt x="0" y="0"/>
                </a:lnTo>
                <a:lnTo>
                  <a:pt x="102" y="0"/>
                </a:lnTo>
              </a:path>
            </a:pathLst>
          </a:custGeom>
          <a:noFill/>
          <a:ln w="0">
            <a:solidFill>
              <a:schemeClr val="tx1"/>
            </a:solidFill>
            <a:prstDash val="solid"/>
            <a:round/>
            <a:headEnd/>
            <a:tailEnd/>
          </a:ln>
        </p:spPr>
        <p:txBody>
          <a:bodyPr/>
          <a:lstStyle/>
          <a:p>
            <a:endParaRPr lang="en-US"/>
          </a:p>
        </p:txBody>
      </p:sp>
      <p:sp>
        <p:nvSpPr>
          <p:cNvPr id="90145" name="Line 33"/>
          <p:cNvSpPr>
            <a:spLocks noChangeShapeType="1"/>
          </p:cNvSpPr>
          <p:nvPr/>
        </p:nvSpPr>
        <p:spPr bwMode="auto">
          <a:xfrm>
            <a:off x="1147763" y="3019425"/>
            <a:ext cx="142875" cy="1588"/>
          </a:xfrm>
          <a:prstGeom prst="line">
            <a:avLst/>
          </a:prstGeom>
          <a:noFill/>
          <a:ln w="0">
            <a:solidFill>
              <a:srgbClr val="FFFFFF"/>
            </a:solidFill>
            <a:round/>
            <a:headEnd/>
            <a:tailEnd/>
          </a:ln>
        </p:spPr>
        <p:txBody>
          <a:bodyPr/>
          <a:lstStyle/>
          <a:p>
            <a:endParaRPr lang="en-US"/>
          </a:p>
        </p:txBody>
      </p:sp>
      <p:sp>
        <p:nvSpPr>
          <p:cNvPr id="90146" name="Line 34"/>
          <p:cNvSpPr>
            <a:spLocks noChangeShapeType="1"/>
          </p:cNvSpPr>
          <p:nvPr/>
        </p:nvSpPr>
        <p:spPr bwMode="auto">
          <a:xfrm>
            <a:off x="1147763" y="4373563"/>
            <a:ext cx="142875" cy="1587"/>
          </a:xfrm>
          <a:prstGeom prst="line">
            <a:avLst/>
          </a:prstGeom>
          <a:noFill/>
          <a:ln w="0">
            <a:solidFill>
              <a:srgbClr val="FFFFFF"/>
            </a:solidFill>
            <a:round/>
            <a:headEnd/>
            <a:tailEnd/>
          </a:ln>
        </p:spPr>
        <p:txBody>
          <a:bodyPr/>
          <a:lstStyle/>
          <a:p>
            <a:endParaRPr lang="en-US"/>
          </a:p>
        </p:txBody>
      </p:sp>
      <p:sp>
        <p:nvSpPr>
          <p:cNvPr id="90147" name="Rectangle 35"/>
          <p:cNvSpPr>
            <a:spLocks noChangeArrowheads="1"/>
          </p:cNvSpPr>
          <p:nvPr/>
        </p:nvSpPr>
        <p:spPr bwMode="auto">
          <a:xfrm>
            <a:off x="1825625" y="1825625"/>
            <a:ext cx="925513" cy="274638"/>
          </a:xfrm>
          <a:prstGeom prst="rect">
            <a:avLst/>
          </a:prstGeom>
          <a:noFill/>
          <a:ln w="9525">
            <a:noFill/>
            <a:miter lim="800000"/>
            <a:headEnd/>
            <a:tailEnd/>
          </a:ln>
        </p:spPr>
        <p:txBody>
          <a:bodyPr wrap="none" lIns="0" tIns="0" rIns="0" bIns="0">
            <a:spAutoFit/>
          </a:bodyPr>
          <a:lstStyle/>
          <a:p>
            <a:pPr algn="l"/>
            <a:r>
              <a:rPr lang="en-US" sz="1800" b="1">
                <a:solidFill>
                  <a:srgbClr val="FFFFFF"/>
                </a:solidFill>
                <a:latin typeface="Arial" charset="0"/>
              </a:rPr>
              <a:t>Breakfast</a:t>
            </a:r>
            <a:endParaRPr lang="en-US" b="1">
              <a:latin typeface="Arial" charset="0"/>
            </a:endParaRPr>
          </a:p>
        </p:txBody>
      </p:sp>
      <p:sp>
        <p:nvSpPr>
          <p:cNvPr id="90148" name="Rectangle 36"/>
          <p:cNvSpPr>
            <a:spLocks noChangeArrowheads="1"/>
          </p:cNvSpPr>
          <p:nvPr/>
        </p:nvSpPr>
        <p:spPr bwMode="auto">
          <a:xfrm>
            <a:off x="3217863" y="1825625"/>
            <a:ext cx="609600" cy="274638"/>
          </a:xfrm>
          <a:prstGeom prst="rect">
            <a:avLst/>
          </a:prstGeom>
          <a:noFill/>
          <a:ln w="9525">
            <a:noFill/>
            <a:miter lim="800000"/>
            <a:headEnd/>
            <a:tailEnd/>
          </a:ln>
        </p:spPr>
        <p:txBody>
          <a:bodyPr wrap="none" lIns="0" tIns="0" rIns="0" bIns="0">
            <a:spAutoFit/>
          </a:bodyPr>
          <a:lstStyle/>
          <a:p>
            <a:pPr algn="l"/>
            <a:r>
              <a:rPr lang="en-US" sz="1800" b="1">
                <a:solidFill>
                  <a:srgbClr val="FFFFFF"/>
                </a:solidFill>
                <a:latin typeface="Arial" charset="0"/>
              </a:rPr>
              <a:t>Lunch</a:t>
            </a:r>
            <a:endParaRPr lang="en-US" b="1">
              <a:latin typeface="Arial" charset="0"/>
            </a:endParaRPr>
          </a:p>
        </p:txBody>
      </p:sp>
      <p:sp>
        <p:nvSpPr>
          <p:cNvPr id="90149" name="Rectangle 37"/>
          <p:cNvSpPr>
            <a:spLocks noChangeArrowheads="1"/>
          </p:cNvSpPr>
          <p:nvPr/>
        </p:nvSpPr>
        <p:spPr bwMode="auto">
          <a:xfrm>
            <a:off x="4754563" y="1825625"/>
            <a:ext cx="642937" cy="274638"/>
          </a:xfrm>
          <a:prstGeom prst="rect">
            <a:avLst/>
          </a:prstGeom>
          <a:noFill/>
          <a:ln w="9525">
            <a:noFill/>
            <a:miter lim="800000"/>
            <a:headEnd/>
            <a:tailEnd/>
          </a:ln>
        </p:spPr>
        <p:txBody>
          <a:bodyPr wrap="none" lIns="0" tIns="0" rIns="0" bIns="0">
            <a:spAutoFit/>
          </a:bodyPr>
          <a:lstStyle/>
          <a:p>
            <a:pPr algn="l"/>
            <a:r>
              <a:rPr lang="en-US" sz="1800" b="1">
                <a:solidFill>
                  <a:srgbClr val="FFFFFF"/>
                </a:solidFill>
                <a:latin typeface="Arial" charset="0"/>
              </a:rPr>
              <a:t>Dinner</a:t>
            </a:r>
            <a:endParaRPr lang="en-US" b="1">
              <a:latin typeface="Arial" charset="0"/>
            </a:endParaRPr>
          </a:p>
        </p:txBody>
      </p:sp>
      <p:grpSp>
        <p:nvGrpSpPr>
          <p:cNvPr id="90150" name="Group 38"/>
          <p:cNvGrpSpPr>
            <a:grpSpLocks/>
          </p:cNvGrpSpPr>
          <p:nvPr/>
        </p:nvGrpSpPr>
        <p:grpSpPr bwMode="auto">
          <a:xfrm>
            <a:off x="1174750" y="2306638"/>
            <a:ext cx="7461250" cy="3332162"/>
            <a:chOff x="871" y="1542"/>
            <a:chExt cx="5287" cy="2099"/>
          </a:xfrm>
        </p:grpSpPr>
        <p:sp>
          <p:nvSpPr>
            <p:cNvPr id="90151" name="Freeform 39"/>
            <p:cNvSpPr>
              <a:spLocks/>
            </p:cNvSpPr>
            <p:nvPr/>
          </p:nvSpPr>
          <p:spPr bwMode="auto">
            <a:xfrm>
              <a:off x="871" y="1542"/>
              <a:ext cx="4763" cy="2096"/>
            </a:xfrm>
            <a:custGeom>
              <a:avLst/>
              <a:gdLst/>
              <a:ahLst/>
              <a:cxnLst>
                <a:cxn ang="0">
                  <a:pos x="0" y="2096"/>
                </a:cxn>
                <a:cxn ang="0">
                  <a:pos x="0" y="2003"/>
                </a:cxn>
                <a:cxn ang="0">
                  <a:pos x="9" y="2003"/>
                </a:cxn>
                <a:cxn ang="0">
                  <a:pos x="21" y="2003"/>
                </a:cxn>
                <a:cxn ang="0">
                  <a:pos x="40" y="2003"/>
                </a:cxn>
                <a:cxn ang="0">
                  <a:pos x="52" y="2003"/>
                </a:cxn>
                <a:cxn ang="0">
                  <a:pos x="71" y="2003"/>
                </a:cxn>
                <a:cxn ang="0">
                  <a:pos x="102" y="2003"/>
                </a:cxn>
                <a:cxn ang="0">
                  <a:pos x="123" y="2003"/>
                </a:cxn>
                <a:cxn ang="0">
                  <a:pos x="154" y="1994"/>
                </a:cxn>
                <a:cxn ang="0">
                  <a:pos x="185" y="1994"/>
                </a:cxn>
                <a:cxn ang="0">
                  <a:pos x="215" y="1994"/>
                </a:cxn>
                <a:cxn ang="0">
                  <a:pos x="256" y="1994"/>
                </a:cxn>
                <a:cxn ang="0">
                  <a:pos x="287" y="1984"/>
                </a:cxn>
                <a:cxn ang="0">
                  <a:pos x="329" y="1984"/>
                </a:cxn>
                <a:cxn ang="0">
                  <a:pos x="360" y="1973"/>
                </a:cxn>
                <a:cxn ang="0">
                  <a:pos x="390" y="1973"/>
                </a:cxn>
                <a:cxn ang="0">
                  <a:pos x="431" y="1963"/>
                </a:cxn>
                <a:cxn ang="0">
                  <a:pos x="462" y="1953"/>
                </a:cxn>
                <a:cxn ang="0">
                  <a:pos x="502" y="1942"/>
                </a:cxn>
                <a:cxn ang="0">
                  <a:pos x="533" y="1932"/>
                </a:cxn>
                <a:cxn ang="0">
                  <a:pos x="564" y="1923"/>
                </a:cxn>
                <a:cxn ang="0">
                  <a:pos x="585" y="1911"/>
                </a:cxn>
                <a:cxn ang="0">
                  <a:pos x="616" y="1892"/>
                </a:cxn>
                <a:cxn ang="0">
                  <a:pos x="637" y="1880"/>
                </a:cxn>
                <a:cxn ang="0">
                  <a:pos x="656" y="1861"/>
                </a:cxn>
                <a:cxn ang="0">
                  <a:pos x="677" y="1840"/>
                </a:cxn>
                <a:cxn ang="0">
                  <a:pos x="687" y="1819"/>
                </a:cxn>
                <a:cxn ang="0">
                  <a:pos x="698" y="1809"/>
                </a:cxn>
                <a:cxn ang="0">
                  <a:pos x="718" y="1778"/>
                </a:cxn>
                <a:cxn ang="0">
                  <a:pos x="748" y="1738"/>
                </a:cxn>
                <a:cxn ang="0">
                  <a:pos x="770" y="1707"/>
                </a:cxn>
                <a:cxn ang="0">
                  <a:pos x="791" y="1676"/>
                </a:cxn>
                <a:cxn ang="0">
                  <a:pos x="800" y="1664"/>
                </a:cxn>
                <a:cxn ang="0">
                  <a:pos x="954" y="0"/>
                </a:cxn>
                <a:cxn ang="0">
                  <a:pos x="1006" y="1202"/>
                </a:cxn>
                <a:cxn ang="0">
                  <a:pos x="1108" y="1337"/>
                </a:cxn>
                <a:cxn ang="0">
                  <a:pos x="1210" y="1686"/>
                </a:cxn>
                <a:cxn ang="0">
                  <a:pos x="1457" y="1849"/>
                </a:cxn>
                <a:cxn ang="0">
                  <a:pos x="1653" y="1830"/>
                </a:cxn>
                <a:cxn ang="0">
                  <a:pos x="1838" y="740"/>
                </a:cxn>
                <a:cxn ang="0">
                  <a:pos x="1899" y="740"/>
                </a:cxn>
                <a:cxn ang="0">
                  <a:pos x="1992" y="1285"/>
                </a:cxn>
                <a:cxn ang="0">
                  <a:pos x="2075" y="1347"/>
                </a:cxn>
                <a:cxn ang="0">
                  <a:pos x="2125" y="1593"/>
                </a:cxn>
                <a:cxn ang="0">
                  <a:pos x="2269" y="1676"/>
                </a:cxn>
                <a:cxn ang="0">
                  <a:pos x="2402" y="1871"/>
                </a:cxn>
                <a:cxn ang="0">
                  <a:pos x="2721" y="1911"/>
                </a:cxn>
                <a:cxn ang="0">
                  <a:pos x="2823" y="1819"/>
                </a:cxn>
                <a:cxn ang="0">
                  <a:pos x="3008" y="823"/>
                </a:cxn>
                <a:cxn ang="0">
                  <a:pos x="3121" y="801"/>
                </a:cxn>
                <a:cxn ang="0">
                  <a:pos x="3264" y="1337"/>
                </a:cxn>
                <a:cxn ang="0">
                  <a:pos x="3531" y="1695"/>
                </a:cxn>
                <a:cxn ang="0">
                  <a:pos x="3830" y="1830"/>
                </a:cxn>
                <a:cxn ang="0">
                  <a:pos x="4465" y="1953"/>
                </a:cxn>
                <a:cxn ang="0">
                  <a:pos x="4763" y="1984"/>
                </a:cxn>
                <a:cxn ang="0">
                  <a:pos x="4763" y="2096"/>
                </a:cxn>
                <a:cxn ang="0">
                  <a:pos x="0" y="2096"/>
                </a:cxn>
              </a:cxnLst>
              <a:rect l="0" t="0" r="r" b="b"/>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close/>
                </a:path>
              </a:pathLst>
            </a:custGeom>
            <a:solidFill>
              <a:srgbClr val="B2B2B2"/>
            </a:solidFill>
            <a:ln w="9525">
              <a:noFill/>
              <a:round/>
              <a:headEnd/>
              <a:tailEnd/>
            </a:ln>
          </p:spPr>
          <p:txBody>
            <a:bodyPr/>
            <a:lstStyle/>
            <a:p>
              <a:endParaRPr lang="en-US"/>
            </a:p>
          </p:txBody>
        </p:sp>
        <p:sp>
          <p:nvSpPr>
            <p:cNvPr id="90152" name="Rectangle 40"/>
            <p:cNvSpPr>
              <a:spLocks noChangeArrowheads="1"/>
            </p:cNvSpPr>
            <p:nvPr/>
          </p:nvSpPr>
          <p:spPr bwMode="auto">
            <a:xfrm>
              <a:off x="5631" y="3524"/>
              <a:ext cx="527" cy="117"/>
            </a:xfrm>
            <a:prstGeom prst="rect">
              <a:avLst/>
            </a:prstGeom>
            <a:solidFill>
              <a:srgbClr val="B2B2B2"/>
            </a:solidFill>
            <a:ln w="12700">
              <a:noFill/>
              <a:miter lim="800000"/>
              <a:headEnd type="none" w="sm" len="sm"/>
              <a:tailEnd type="none" w="sm" len="sm"/>
            </a:ln>
            <a:effectLst/>
          </p:spPr>
          <p:txBody>
            <a:bodyPr wrap="none" anchor="ctr"/>
            <a:lstStyle/>
            <a:p>
              <a:endParaRPr lang="en-US"/>
            </a:p>
          </p:txBody>
        </p:sp>
      </p:grpSp>
      <p:sp>
        <p:nvSpPr>
          <p:cNvPr id="90153" name="Rectangle 41"/>
          <p:cNvSpPr>
            <a:spLocks noChangeArrowheads="1"/>
          </p:cNvSpPr>
          <p:nvPr/>
        </p:nvSpPr>
        <p:spPr bwMode="auto">
          <a:xfrm>
            <a:off x="8491538" y="5734050"/>
            <a:ext cx="385762" cy="258763"/>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8:00</a:t>
            </a:r>
            <a:endParaRPr lang="en-US">
              <a:latin typeface="Arial" charset="0"/>
            </a:endParaRPr>
          </a:p>
        </p:txBody>
      </p:sp>
      <p:sp>
        <p:nvSpPr>
          <p:cNvPr id="90154" name="Freeform 42"/>
          <p:cNvSpPr>
            <a:spLocks/>
          </p:cNvSpPr>
          <p:nvPr/>
        </p:nvSpPr>
        <p:spPr bwMode="auto">
          <a:xfrm>
            <a:off x="8015288" y="5232400"/>
            <a:ext cx="611187" cy="222250"/>
          </a:xfrm>
          <a:custGeom>
            <a:avLst/>
            <a:gdLst/>
            <a:ahLst/>
            <a:cxnLst>
              <a:cxn ang="0">
                <a:pos x="0" y="129"/>
              </a:cxn>
              <a:cxn ang="0">
                <a:pos x="386" y="0"/>
              </a:cxn>
              <a:cxn ang="0">
                <a:pos x="433" y="140"/>
              </a:cxn>
              <a:cxn ang="0">
                <a:pos x="0" y="129"/>
              </a:cxn>
            </a:cxnLst>
            <a:rect l="0" t="0" r="r" b="b"/>
            <a:pathLst>
              <a:path w="433" h="140">
                <a:moveTo>
                  <a:pt x="0" y="129"/>
                </a:moveTo>
                <a:cubicBezTo>
                  <a:pt x="129" y="86"/>
                  <a:pt x="257" y="43"/>
                  <a:pt x="386" y="0"/>
                </a:cubicBezTo>
                <a:lnTo>
                  <a:pt x="433" y="140"/>
                </a:lnTo>
                <a:lnTo>
                  <a:pt x="0" y="129"/>
                </a:lnTo>
                <a:close/>
              </a:path>
            </a:pathLst>
          </a:custGeom>
          <a:solidFill>
            <a:srgbClr val="B2B2B2"/>
          </a:solidFill>
          <a:ln w="12700" cap="flat" cmpd="sng">
            <a:noFill/>
            <a:prstDash val="solid"/>
            <a:round/>
            <a:headEnd type="none" w="sm" len="sm"/>
            <a:tailEnd type="none" w="sm" len="sm"/>
          </a:ln>
          <a:effectLst/>
        </p:spPr>
        <p:txBody>
          <a:bodyPr wrap="none" anchor="ctr"/>
          <a:lstStyle/>
          <a:p>
            <a:endParaRPr lang="en-US"/>
          </a:p>
        </p:txBody>
      </p:sp>
      <p:sp>
        <p:nvSpPr>
          <p:cNvPr id="90155" name="Freeform 43"/>
          <p:cNvSpPr>
            <a:spLocks/>
          </p:cNvSpPr>
          <p:nvPr/>
        </p:nvSpPr>
        <p:spPr bwMode="auto">
          <a:xfrm>
            <a:off x="2065338" y="6005513"/>
            <a:ext cx="273050" cy="674687"/>
          </a:xfrm>
          <a:custGeom>
            <a:avLst/>
            <a:gdLst/>
            <a:ahLst/>
            <a:cxnLst>
              <a:cxn ang="0">
                <a:pos x="147" y="424"/>
              </a:cxn>
              <a:cxn ang="0">
                <a:pos x="147" y="310"/>
              </a:cxn>
              <a:cxn ang="0">
                <a:pos x="192" y="310"/>
              </a:cxn>
              <a:cxn ang="0">
                <a:pos x="96" y="0"/>
              </a:cxn>
              <a:cxn ang="0">
                <a:pos x="0" y="310"/>
              </a:cxn>
              <a:cxn ang="0">
                <a:pos x="45" y="310"/>
              </a:cxn>
              <a:cxn ang="0">
                <a:pos x="45" y="424"/>
              </a:cxn>
              <a:cxn ang="0">
                <a:pos x="147" y="424"/>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90156" name="Freeform 44"/>
          <p:cNvSpPr>
            <a:spLocks/>
          </p:cNvSpPr>
          <p:nvPr/>
        </p:nvSpPr>
        <p:spPr bwMode="auto">
          <a:xfrm>
            <a:off x="4933950" y="5983288"/>
            <a:ext cx="271463" cy="674687"/>
          </a:xfrm>
          <a:custGeom>
            <a:avLst/>
            <a:gdLst/>
            <a:ahLst/>
            <a:cxnLst>
              <a:cxn ang="0">
                <a:pos x="147" y="424"/>
              </a:cxn>
              <a:cxn ang="0">
                <a:pos x="147" y="310"/>
              </a:cxn>
              <a:cxn ang="0">
                <a:pos x="192" y="310"/>
              </a:cxn>
              <a:cxn ang="0">
                <a:pos x="96" y="0"/>
              </a:cxn>
              <a:cxn ang="0">
                <a:pos x="0" y="310"/>
              </a:cxn>
              <a:cxn ang="0">
                <a:pos x="45" y="310"/>
              </a:cxn>
              <a:cxn ang="0">
                <a:pos x="45" y="424"/>
              </a:cxn>
              <a:cxn ang="0">
                <a:pos x="147" y="424"/>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90157" name="Freeform 45"/>
          <p:cNvSpPr>
            <a:spLocks/>
          </p:cNvSpPr>
          <p:nvPr/>
        </p:nvSpPr>
        <p:spPr bwMode="auto">
          <a:xfrm>
            <a:off x="3367088" y="5995988"/>
            <a:ext cx="271462" cy="674687"/>
          </a:xfrm>
          <a:custGeom>
            <a:avLst/>
            <a:gdLst/>
            <a:ahLst/>
            <a:cxnLst>
              <a:cxn ang="0">
                <a:pos x="147" y="424"/>
              </a:cxn>
              <a:cxn ang="0">
                <a:pos x="147" y="310"/>
              </a:cxn>
              <a:cxn ang="0">
                <a:pos x="192" y="310"/>
              </a:cxn>
              <a:cxn ang="0">
                <a:pos x="96" y="0"/>
              </a:cxn>
              <a:cxn ang="0">
                <a:pos x="0" y="310"/>
              </a:cxn>
              <a:cxn ang="0">
                <a:pos x="45" y="310"/>
              </a:cxn>
              <a:cxn ang="0">
                <a:pos x="45" y="424"/>
              </a:cxn>
              <a:cxn ang="0">
                <a:pos x="147" y="424"/>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p:spPr>
        <p:txBody>
          <a:bodyPr/>
          <a:lstStyle/>
          <a:p>
            <a:endParaRPr lang="en-US"/>
          </a:p>
        </p:txBody>
      </p:sp>
      <p:sp>
        <p:nvSpPr>
          <p:cNvPr id="90158" name="Rectangle 46"/>
          <p:cNvSpPr>
            <a:spLocks noChangeArrowheads="1"/>
          </p:cNvSpPr>
          <p:nvPr/>
        </p:nvSpPr>
        <p:spPr bwMode="auto">
          <a:xfrm>
            <a:off x="3043238" y="5729288"/>
            <a:ext cx="493712" cy="258762"/>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12:00</a:t>
            </a:r>
            <a:endParaRPr lang="en-US">
              <a:latin typeface="Arial" charset="0"/>
            </a:endParaRPr>
          </a:p>
        </p:txBody>
      </p:sp>
      <p:sp>
        <p:nvSpPr>
          <p:cNvPr id="90159" name="Rectangle 47"/>
          <p:cNvSpPr>
            <a:spLocks noChangeArrowheads="1"/>
          </p:cNvSpPr>
          <p:nvPr/>
        </p:nvSpPr>
        <p:spPr bwMode="auto">
          <a:xfrm>
            <a:off x="1928813" y="5729288"/>
            <a:ext cx="385762" cy="258762"/>
          </a:xfrm>
          <a:prstGeom prst="rect">
            <a:avLst/>
          </a:prstGeom>
          <a:noFill/>
          <a:ln w="9525">
            <a:noFill/>
            <a:miter lim="800000"/>
            <a:headEnd/>
            <a:tailEnd/>
          </a:ln>
        </p:spPr>
        <p:txBody>
          <a:bodyPr wrap="none" lIns="0" tIns="0" rIns="0" bIns="0">
            <a:spAutoFit/>
          </a:bodyPr>
          <a:lstStyle/>
          <a:p>
            <a:pPr algn="l"/>
            <a:r>
              <a:rPr lang="en-US" sz="1700" b="1">
                <a:solidFill>
                  <a:srgbClr val="FFFFFF"/>
                </a:solidFill>
                <a:latin typeface="Arial" charset="0"/>
              </a:rPr>
              <a:t>8:00</a:t>
            </a:r>
            <a:endParaRPr lang="en-US">
              <a:latin typeface="Arial" charset="0"/>
            </a:endParaRPr>
          </a:p>
        </p:txBody>
      </p:sp>
      <p:sp>
        <p:nvSpPr>
          <p:cNvPr id="90160" name="Rectangle 48"/>
          <p:cNvSpPr>
            <a:spLocks noChangeArrowheads="1"/>
          </p:cNvSpPr>
          <p:nvPr/>
        </p:nvSpPr>
        <p:spPr bwMode="auto">
          <a:xfrm>
            <a:off x="4424363" y="6062663"/>
            <a:ext cx="473075" cy="274637"/>
          </a:xfrm>
          <a:prstGeom prst="rect">
            <a:avLst/>
          </a:prstGeom>
          <a:noFill/>
          <a:ln w="9525">
            <a:noFill/>
            <a:miter lim="800000"/>
            <a:headEnd/>
            <a:tailEnd/>
          </a:ln>
        </p:spPr>
        <p:txBody>
          <a:bodyPr wrap="none" lIns="0" tIns="0" rIns="0" bIns="0">
            <a:spAutoFit/>
          </a:bodyPr>
          <a:lstStyle/>
          <a:p>
            <a:pPr algn="l"/>
            <a:r>
              <a:rPr lang="en-US" sz="1800" b="1">
                <a:solidFill>
                  <a:srgbClr val="FFFFFF"/>
                </a:solidFill>
                <a:latin typeface="Arial" charset="0"/>
              </a:rPr>
              <a:t>Time</a:t>
            </a:r>
            <a:endParaRPr lang="en-US">
              <a:latin typeface="Arial" charset="0"/>
            </a:endParaRPr>
          </a:p>
        </p:txBody>
      </p:sp>
      <p:sp>
        <p:nvSpPr>
          <p:cNvPr id="90161" name="Freeform 49"/>
          <p:cNvSpPr>
            <a:spLocks/>
          </p:cNvSpPr>
          <p:nvPr/>
        </p:nvSpPr>
        <p:spPr bwMode="auto">
          <a:xfrm>
            <a:off x="2235200" y="3671888"/>
            <a:ext cx="728663" cy="1519237"/>
          </a:xfrm>
          <a:custGeom>
            <a:avLst/>
            <a:gdLst/>
            <a:ahLst/>
            <a:cxnLst>
              <a:cxn ang="0">
                <a:pos x="0" y="1038"/>
              </a:cxn>
              <a:cxn ang="0">
                <a:pos x="6" y="994"/>
              </a:cxn>
              <a:cxn ang="0">
                <a:pos x="25" y="876"/>
              </a:cxn>
              <a:cxn ang="0">
                <a:pos x="39" y="798"/>
              </a:cxn>
              <a:cxn ang="0">
                <a:pos x="56" y="711"/>
              </a:cxn>
              <a:cxn ang="0">
                <a:pos x="75" y="618"/>
              </a:cxn>
              <a:cxn ang="0">
                <a:pos x="97" y="521"/>
              </a:cxn>
              <a:cxn ang="0">
                <a:pos x="121" y="425"/>
              </a:cxn>
              <a:cxn ang="0">
                <a:pos x="147" y="332"/>
              </a:cxn>
              <a:cxn ang="0">
                <a:pos x="175" y="244"/>
              </a:cxn>
              <a:cxn ang="0">
                <a:pos x="205" y="165"/>
              </a:cxn>
              <a:cxn ang="0">
                <a:pos x="237" y="98"/>
              </a:cxn>
              <a:cxn ang="0">
                <a:pos x="270" y="46"/>
              </a:cxn>
              <a:cxn ang="0">
                <a:pos x="305" y="12"/>
              </a:cxn>
              <a:cxn ang="0">
                <a:pos x="341" y="0"/>
              </a:cxn>
              <a:cxn ang="0">
                <a:pos x="378" y="3"/>
              </a:cxn>
              <a:cxn ang="0">
                <a:pos x="412" y="17"/>
              </a:cxn>
              <a:cxn ang="0">
                <a:pos x="443" y="40"/>
              </a:cxn>
              <a:cxn ang="0">
                <a:pos x="472" y="72"/>
              </a:cxn>
              <a:cxn ang="0">
                <a:pos x="499" y="113"/>
              </a:cxn>
              <a:cxn ang="0">
                <a:pos x="524" y="163"/>
              </a:cxn>
              <a:cxn ang="0">
                <a:pos x="548" y="221"/>
              </a:cxn>
              <a:cxn ang="0">
                <a:pos x="570" y="286"/>
              </a:cxn>
              <a:cxn ang="0">
                <a:pos x="591" y="359"/>
              </a:cxn>
              <a:cxn ang="0">
                <a:pos x="611" y="439"/>
              </a:cxn>
              <a:cxn ang="0">
                <a:pos x="630" y="526"/>
              </a:cxn>
              <a:cxn ang="0">
                <a:pos x="649" y="619"/>
              </a:cxn>
              <a:cxn ang="0">
                <a:pos x="686" y="823"/>
              </a:cxn>
              <a:cxn ang="0">
                <a:pos x="725" y="1049"/>
              </a:cxn>
              <a:cxn ang="0">
                <a:pos x="725" y="1072"/>
              </a:cxn>
              <a:cxn ang="0">
                <a:pos x="725" y="1061"/>
              </a:cxn>
            </a:cxnLst>
            <a:rect l="0" t="0" r="r" b="b"/>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cmpd="sng">
            <a:solidFill>
              <a:schemeClr val="folHlink"/>
            </a:solidFill>
            <a:prstDash val="solid"/>
            <a:round/>
            <a:headEnd type="none" w="sm" len="sm"/>
            <a:tailEnd type="none" w="sm" len="sm"/>
          </a:ln>
          <a:effectLst/>
        </p:spPr>
        <p:txBody>
          <a:bodyPr/>
          <a:lstStyle/>
          <a:p>
            <a:endParaRPr lang="en-US"/>
          </a:p>
        </p:txBody>
      </p:sp>
      <p:sp>
        <p:nvSpPr>
          <p:cNvPr id="90162" name="Freeform 50"/>
          <p:cNvSpPr>
            <a:spLocks/>
          </p:cNvSpPr>
          <p:nvPr/>
        </p:nvSpPr>
        <p:spPr bwMode="auto">
          <a:xfrm>
            <a:off x="5095875" y="3673475"/>
            <a:ext cx="727075" cy="1519238"/>
          </a:xfrm>
          <a:custGeom>
            <a:avLst/>
            <a:gdLst/>
            <a:ahLst/>
            <a:cxnLst>
              <a:cxn ang="0">
                <a:pos x="0" y="1038"/>
              </a:cxn>
              <a:cxn ang="0">
                <a:pos x="6" y="994"/>
              </a:cxn>
              <a:cxn ang="0">
                <a:pos x="25" y="876"/>
              </a:cxn>
              <a:cxn ang="0">
                <a:pos x="39" y="798"/>
              </a:cxn>
              <a:cxn ang="0">
                <a:pos x="56" y="711"/>
              </a:cxn>
              <a:cxn ang="0">
                <a:pos x="75" y="618"/>
              </a:cxn>
              <a:cxn ang="0">
                <a:pos x="97" y="521"/>
              </a:cxn>
              <a:cxn ang="0">
                <a:pos x="121" y="425"/>
              </a:cxn>
              <a:cxn ang="0">
                <a:pos x="147" y="332"/>
              </a:cxn>
              <a:cxn ang="0">
                <a:pos x="175" y="244"/>
              </a:cxn>
              <a:cxn ang="0">
                <a:pos x="205" y="165"/>
              </a:cxn>
              <a:cxn ang="0">
                <a:pos x="237" y="98"/>
              </a:cxn>
              <a:cxn ang="0">
                <a:pos x="270" y="46"/>
              </a:cxn>
              <a:cxn ang="0">
                <a:pos x="305" y="12"/>
              </a:cxn>
              <a:cxn ang="0">
                <a:pos x="341" y="0"/>
              </a:cxn>
              <a:cxn ang="0">
                <a:pos x="378" y="3"/>
              </a:cxn>
              <a:cxn ang="0">
                <a:pos x="412" y="17"/>
              </a:cxn>
              <a:cxn ang="0">
                <a:pos x="443" y="40"/>
              </a:cxn>
              <a:cxn ang="0">
                <a:pos x="472" y="72"/>
              </a:cxn>
              <a:cxn ang="0">
                <a:pos x="499" y="113"/>
              </a:cxn>
              <a:cxn ang="0">
                <a:pos x="524" y="163"/>
              </a:cxn>
              <a:cxn ang="0">
                <a:pos x="548" y="221"/>
              </a:cxn>
              <a:cxn ang="0">
                <a:pos x="570" y="286"/>
              </a:cxn>
              <a:cxn ang="0">
                <a:pos x="591" y="359"/>
              </a:cxn>
              <a:cxn ang="0">
                <a:pos x="611" y="439"/>
              </a:cxn>
              <a:cxn ang="0">
                <a:pos x="630" y="526"/>
              </a:cxn>
              <a:cxn ang="0">
                <a:pos x="649" y="619"/>
              </a:cxn>
              <a:cxn ang="0">
                <a:pos x="686" y="823"/>
              </a:cxn>
              <a:cxn ang="0">
                <a:pos x="725" y="1049"/>
              </a:cxn>
              <a:cxn ang="0">
                <a:pos x="725" y="1072"/>
              </a:cxn>
              <a:cxn ang="0">
                <a:pos x="725" y="1061"/>
              </a:cxn>
            </a:cxnLst>
            <a:rect l="0" t="0" r="r" b="b"/>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cmpd="sng">
            <a:solidFill>
              <a:schemeClr val="folHlink"/>
            </a:solidFill>
            <a:prstDash val="solid"/>
            <a:round/>
            <a:headEnd type="none" w="sm" len="sm"/>
            <a:tailEnd type="none" w="sm" len="sm"/>
          </a:ln>
          <a:effectLst/>
        </p:spPr>
        <p:txBody>
          <a:bodyPr/>
          <a:lstStyle/>
          <a:p>
            <a:endParaRPr lang="en-US"/>
          </a:p>
        </p:txBody>
      </p:sp>
      <p:sp>
        <p:nvSpPr>
          <p:cNvPr id="90163" name="Freeform 51"/>
          <p:cNvSpPr>
            <a:spLocks/>
          </p:cNvSpPr>
          <p:nvPr/>
        </p:nvSpPr>
        <p:spPr bwMode="auto">
          <a:xfrm>
            <a:off x="3513138" y="3673475"/>
            <a:ext cx="728662" cy="1519238"/>
          </a:xfrm>
          <a:custGeom>
            <a:avLst/>
            <a:gdLst/>
            <a:ahLst/>
            <a:cxnLst>
              <a:cxn ang="0">
                <a:pos x="0" y="1038"/>
              </a:cxn>
              <a:cxn ang="0">
                <a:pos x="6" y="994"/>
              </a:cxn>
              <a:cxn ang="0">
                <a:pos x="25" y="876"/>
              </a:cxn>
              <a:cxn ang="0">
                <a:pos x="39" y="798"/>
              </a:cxn>
              <a:cxn ang="0">
                <a:pos x="56" y="711"/>
              </a:cxn>
              <a:cxn ang="0">
                <a:pos x="75" y="618"/>
              </a:cxn>
              <a:cxn ang="0">
                <a:pos x="97" y="521"/>
              </a:cxn>
              <a:cxn ang="0">
                <a:pos x="121" y="425"/>
              </a:cxn>
              <a:cxn ang="0">
                <a:pos x="147" y="332"/>
              </a:cxn>
              <a:cxn ang="0">
                <a:pos x="175" y="244"/>
              </a:cxn>
              <a:cxn ang="0">
                <a:pos x="205" y="165"/>
              </a:cxn>
              <a:cxn ang="0">
                <a:pos x="237" y="98"/>
              </a:cxn>
              <a:cxn ang="0">
                <a:pos x="270" y="46"/>
              </a:cxn>
              <a:cxn ang="0">
                <a:pos x="305" y="12"/>
              </a:cxn>
              <a:cxn ang="0">
                <a:pos x="341" y="0"/>
              </a:cxn>
              <a:cxn ang="0">
                <a:pos x="378" y="3"/>
              </a:cxn>
              <a:cxn ang="0">
                <a:pos x="412" y="17"/>
              </a:cxn>
              <a:cxn ang="0">
                <a:pos x="443" y="40"/>
              </a:cxn>
              <a:cxn ang="0">
                <a:pos x="472" y="72"/>
              </a:cxn>
              <a:cxn ang="0">
                <a:pos x="499" y="113"/>
              </a:cxn>
              <a:cxn ang="0">
                <a:pos x="524" y="163"/>
              </a:cxn>
              <a:cxn ang="0">
                <a:pos x="548" y="221"/>
              </a:cxn>
              <a:cxn ang="0">
                <a:pos x="570" y="286"/>
              </a:cxn>
              <a:cxn ang="0">
                <a:pos x="591" y="359"/>
              </a:cxn>
              <a:cxn ang="0">
                <a:pos x="611" y="439"/>
              </a:cxn>
              <a:cxn ang="0">
                <a:pos x="630" y="526"/>
              </a:cxn>
              <a:cxn ang="0">
                <a:pos x="649" y="619"/>
              </a:cxn>
              <a:cxn ang="0">
                <a:pos x="686" y="823"/>
              </a:cxn>
              <a:cxn ang="0">
                <a:pos x="725" y="1049"/>
              </a:cxn>
              <a:cxn ang="0">
                <a:pos x="725" y="1072"/>
              </a:cxn>
              <a:cxn ang="0">
                <a:pos x="725" y="1061"/>
              </a:cxn>
            </a:cxnLst>
            <a:rect l="0" t="0" r="r" b="b"/>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cmpd="sng">
            <a:solidFill>
              <a:schemeClr val="folHlink"/>
            </a:solidFill>
            <a:prstDash val="solid"/>
            <a:round/>
            <a:headEnd type="none" w="sm" len="sm"/>
            <a:tailEnd type="none" w="sm" len="sm"/>
          </a:ln>
          <a:effectLst/>
        </p:spPr>
        <p:txBody>
          <a:bodyPr/>
          <a:lstStyle/>
          <a:p>
            <a:endParaRPr lang="en-US"/>
          </a:p>
        </p:txBody>
      </p:sp>
      <p:sp>
        <p:nvSpPr>
          <p:cNvPr id="90164" name="Line 52"/>
          <p:cNvSpPr>
            <a:spLocks noChangeShapeType="1"/>
          </p:cNvSpPr>
          <p:nvPr/>
        </p:nvSpPr>
        <p:spPr bwMode="auto">
          <a:xfrm>
            <a:off x="1222375" y="5211763"/>
            <a:ext cx="7332663" cy="0"/>
          </a:xfrm>
          <a:prstGeom prst="line">
            <a:avLst/>
          </a:prstGeom>
          <a:noFill/>
          <a:ln w="76200">
            <a:solidFill>
              <a:schemeClr val="tx1"/>
            </a:solidFill>
            <a:round/>
            <a:headEnd type="none" w="sm" len="sm"/>
            <a:tailEnd type="none" w="sm" len="sm"/>
          </a:ln>
          <a:effectLst/>
        </p:spPr>
        <p:txBody>
          <a:bodyPr wrap="none" anchor="ctr"/>
          <a:lstStyle/>
          <a:p>
            <a:endParaRPr lang="en-US"/>
          </a:p>
        </p:txBody>
      </p:sp>
      <p:sp>
        <p:nvSpPr>
          <p:cNvPr id="90165" name="Freeform 53"/>
          <p:cNvSpPr>
            <a:spLocks/>
          </p:cNvSpPr>
          <p:nvPr/>
        </p:nvSpPr>
        <p:spPr bwMode="auto">
          <a:xfrm>
            <a:off x="5799138" y="5162550"/>
            <a:ext cx="2795587" cy="463550"/>
          </a:xfrm>
          <a:custGeom>
            <a:avLst/>
            <a:gdLst/>
            <a:ahLst/>
            <a:cxnLst>
              <a:cxn ang="0">
                <a:pos x="0" y="400"/>
              </a:cxn>
              <a:cxn ang="0">
                <a:pos x="480" y="64"/>
              </a:cxn>
              <a:cxn ang="0">
                <a:pos x="2496" y="16"/>
              </a:cxn>
            </a:cxnLst>
            <a:rect l="0" t="0" r="r" b="b"/>
            <a:pathLst>
              <a:path w="2496" h="400">
                <a:moveTo>
                  <a:pt x="0" y="400"/>
                </a:moveTo>
                <a:cubicBezTo>
                  <a:pt x="32" y="264"/>
                  <a:pt x="64" y="128"/>
                  <a:pt x="480" y="64"/>
                </a:cubicBezTo>
                <a:cubicBezTo>
                  <a:pt x="896" y="0"/>
                  <a:pt x="1696" y="8"/>
                  <a:pt x="2496" y="16"/>
                </a:cubicBezTo>
              </a:path>
            </a:pathLst>
          </a:custGeom>
          <a:noFill/>
          <a:ln w="76200" cmpd="sng">
            <a:solidFill>
              <a:schemeClr val="tx1"/>
            </a:solidFill>
            <a:round/>
            <a:headEnd/>
            <a:tailEnd/>
          </a:ln>
          <a:effectLst/>
        </p:spPr>
        <p:txBody>
          <a:bodyPr wrap="none" anchor="ctr"/>
          <a:lstStyle/>
          <a:p>
            <a:endParaRPr lang="en-US"/>
          </a:p>
        </p:txBody>
      </p:sp>
      <p:sp>
        <p:nvSpPr>
          <p:cNvPr id="90166" name="Rectangle 54"/>
          <p:cNvSpPr>
            <a:spLocks noChangeArrowheads="1"/>
          </p:cNvSpPr>
          <p:nvPr/>
        </p:nvSpPr>
        <p:spPr bwMode="auto">
          <a:xfrm>
            <a:off x="6629400" y="4114800"/>
            <a:ext cx="1574800" cy="842963"/>
          </a:xfrm>
          <a:prstGeom prst="rect">
            <a:avLst/>
          </a:prstGeom>
          <a:noFill/>
          <a:ln w="9525">
            <a:noFill/>
            <a:miter lim="800000"/>
            <a:headEnd/>
            <a:tailEnd/>
          </a:ln>
          <a:effectLst/>
        </p:spPr>
        <p:txBody>
          <a:bodyPr lIns="0" tIns="0" rIns="0" bIns="0">
            <a:spAutoFit/>
          </a:bodyPr>
          <a:lstStyle/>
          <a:p>
            <a:pPr>
              <a:lnSpc>
                <a:spcPct val="80000"/>
              </a:lnSpc>
            </a:pPr>
            <a:r>
              <a:rPr lang="en-US" sz="2300" b="1">
                <a:latin typeface="Arial" charset="0"/>
              </a:rPr>
              <a:t>Glargine </a:t>
            </a:r>
          </a:p>
          <a:p>
            <a:pPr>
              <a:lnSpc>
                <a:spcPct val="80000"/>
              </a:lnSpc>
            </a:pPr>
            <a:r>
              <a:rPr lang="en-US" sz="2300" b="1">
                <a:latin typeface="Arial" charset="0"/>
              </a:rPr>
              <a:t>or </a:t>
            </a:r>
          </a:p>
          <a:p>
            <a:pPr>
              <a:lnSpc>
                <a:spcPct val="80000"/>
              </a:lnSpc>
            </a:pPr>
            <a:r>
              <a:rPr lang="en-US" sz="2300" b="1">
                <a:latin typeface="Arial" charset="0"/>
              </a:rPr>
              <a:t>Detemir</a:t>
            </a:r>
          </a:p>
        </p:txBody>
      </p:sp>
      <p:sp>
        <p:nvSpPr>
          <p:cNvPr id="90167" name="Rectangle 55"/>
          <p:cNvSpPr>
            <a:spLocks noChangeArrowheads="1"/>
          </p:cNvSpPr>
          <p:nvPr/>
        </p:nvSpPr>
        <p:spPr bwMode="auto">
          <a:xfrm rot="16200000">
            <a:off x="-40481" y="3352006"/>
            <a:ext cx="1600200" cy="274638"/>
          </a:xfrm>
          <a:prstGeom prst="rect">
            <a:avLst/>
          </a:prstGeom>
          <a:noFill/>
          <a:ln w="9525">
            <a:noFill/>
            <a:miter lim="800000"/>
            <a:headEnd/>
            <a:tailEnd/>
          </a:ln>
        </p:spPr>
        <p:txBody>
          <a:bodyPr wrap="none" lIns="0" tIns="0" rIns="0" bIns="0">
            <a:spAutoFit/>
          </a:bodyPr>
          <a:lstStyle/>
          <a:p>
            <a:pPr algn="l"/>
            <a:r>
              <a:rPr lang="en-US" sz="1800" b="1">
                <a:solidFill>
                  <a:srgbClr val="FFFFFF"/>
                </a:solidFill>
                <a:latin typeface="Arial" charset="0"/>
              </a:rPr>
              <a:t>Plasma Insulin</a:t>
            </a:r>
          </a:p>
        </p:txBody>
      </p:sp>
      <p:sp>
        <p:nvSpPr>
          <p:cNvPr id="90168" name="Rectangle 56"/>
          <p:cNvSpPr>
            <a:spLocks noGrp="1" noChangeArrowheads="1"/>
          </p:cNvSpPr>
          <p:nvPr>
            <p:ph type="title"/>
          </p:nvPr>
        </p:nvSpPr>
        <p:spPr/>
        <p:txBody>
          <a:bodyPr>
            <a:normAutofit/>
          </a:bodyPr>
          <a:lstStyle/>
          <a:p>
            <a:pPr algn="ctr"/>
            <a:r>
              <a:rPr lang="en-US" sz="2900" dirty="0">
                <a:solidFill>
                  <a:srgbClr val="FFC000"/>
                </a:solidFill>
                <a:latin typeface="+mn-lt"/>
              </a:rPr>
              <a:t>Basal/Bolus Treatment Program with</a:t>
            </a:r>
            <a:br>
              <a:rPr lang="en-US" sz="2900" dirty="0">
                <a:solidFill>
                  <a:srgbClr val="FFC000"/>
                </a:solidFill>
                <a:latin typeface="+mn-lt"/>
              </a:rPr>
            </a:br>
            <a:r>
              <a:rPr lang="en-US" sz="2900" dirty="0">
                <a:solidFill>
                  <a:srgbClr val="FFC000"/>
                </a:solidFill>
                <a:latin typeface="+mn-lt"/>
              </a:rPr>
              <a:t>Rapid-acting and Long-acting Analogs</a:t>
            </a:r>
          </a:p>
        </p:txBody>
      </p:sp>
      <p:sp>
        <p:nvSpPr>
          <p:cNvPr id="90169" name="Text Box 57"/>
          <p:cNvSpPr txBox="1">
            <a:spLocks noChangeArrowheads="1"/>
          </p:cNvSpPr>
          <p:nvPr/>
        </p:nvSpPr>
        <p:spPr bwMode="auto">
          <a:xfrm>
            <a:off x="2728913" y="2927350"/>
            <a:ext cx="3878262" cy="731838"/>
          </a:xfrm>
          <a:prstGeom prst="rect">
            <a:avLst/>
          </a:prstGeom>
          <a:noFill/>
          <a:ln w="28575" algn="ctr">
            <a:noFill/>
            <a:miter lim="800000"/>
            <a:headEnd/>
            <a:tailEnd/>
          </a:ln>
          <a:effectLst/>
        </p:spPr>
        <p:txBody>
          <a:bodyPr>
            <a:spAutoFit/>
          </a:bodyPr>
          <a:lstStyle/>
          <a:p>
            <a:pPr eaLnBrk="1" hangingPunct="1">
              <a:lnSpc>
                <a:spcPct val="70000"/>
              </a:lnSpc>
              <a:spcBef>
                <a:spcPct val="50000"/>
              </a:spcBef>
            </a:pPr>
            <a:endParaRPr lang="en-US" sz="6000" b="1">
              <a:latin typeface="Arial" charset="0"/>
            </a:endParaRPr>
          </a:p>
        </p:txBody>
      </p:sp>
      <p:sp>
        <p:nvSpPr>
          <p:cNvPr id="90170" name="Rectangle 58"/>
          <p:cNvSpPr>
            <a:spLocks noChangeArrowheads="1"/>
          </p:cNvSpPr>
          <p:nvPr/>
        </p:nvSpPr>
        <p:spPr bwMode="auto">
          <a:xfrm>
            <a:off x="5059363" y="2184400"/>
            <a:ext cx="1128712" cy="1236663"/>
          </a:xfrm>
          <a:prstGeom prst="rect">
            <a:avLst/>
          </a:prstGeom>
          <a:noFill/>
          <a:ln w="9525">
            <a:noFill/>
            <a:miter lim="800000"/>
            <a:headEnd/>
            <a:tailEnd/>
          </a:ln>
          <a:effectLst/>
        </p:spPr>
        <p:txBody>
          <a:bodyPr wrap="none" lIns="0" tIns="0" rIns="0" bIns="0">
            <a:spAutoFit/>
          </a:bodyPr>
          <a:lstStyle/>
          <a:p>
            <a:r>
              <a:rPr lang="en-US" sz="2100" b="1">
                <a:solidFill>
                  <a:schemeClr val="hlink"/>
                </a:solidFill>
                <a:effectLst>
                  <a:outerShdw blurRad="38100" dist="38100" dir="2700000" algn="tl">
                    <a:srgbClr val="000000"/>
                  </a:outerShdw>
                </a:effectLst>
                <a:latin typeface="Arial" charset="0"/>
              </a:rPr>
              <a:t>Aspart,</a:t>
            </a:r>
          </a:p>
          <a:p>
            <a:r>
              <a:rPr lang="en-US" sz="2100" b="1">
                <a:solidFill>
                  <a:schemeClr val="hlink"/>
                </a:solidFill>
                <a:effectLst>
                  <a:outerShdw blurRad="38100" dist="38100" dir="2700000" algn="tl">
                    <a:srgbClr val="000000"/>
                  </a:outerShdw>
                </a:effectLst>
                <a:latin typeface="Arial" charset="0"/>
              </a:rPr>
              <a:t>Lispro</a:t>
            </a:r>
          </a:p>
          <a:p>
            <a:r>
              <a:rPr lang="en-US" sz="1800" b="1">
                <a:solidFill>
                  <a:schemeClr val="hlink"/>
                </a:solidFill>
                <a:effectLst>
                  <a:outerShdw blurRad="38100" dist="38100" dir="2700000" algn="tl">
                    <a:srgbClr val="000000"/>
                  </a:outerShdw>
                </a:effectLst>
                <a:latin typeface="Arial" charset="0"/>
              </a:rPr>
              <a:t>Or</a:t>
            </a:r>
          </a:p>
          <a:p>
            <a:r>
              <a:rPr lang="en-US" sz="2100" b="1">
                <a:solidFill>
                  <a:schemeClr val="hlink"/>
                </a:solidFill>
                <a:effectLst>
                  <a:outerShdw blurRad="38100" dist="38100" dir="2700000" algn="tl">
                    <a:srgbClr val="000000"/>
                  </a:outerShdw>
                </a:effectLst>
                <a:latin typeface="Arial" charset="0"/>
              </a:rPr>
              <a:t>Glulisine</a:t>
            </a:r>
          </a:p>
        </p:txBody>
      </p:sp>
      <p:sp>
        <p:nvSpPr>
          <p:cNvPr id="90171" name="Rectangle 59"/>
          <p:cNvSpPr>
            <a:spLocks noChangeArrowheads="1"/>
          </p:cNvSpPr>
          <p:nvPr/>
        </p:nvSpPr>
        <p:spPr bwMode="auto">
          <a:xfrm>
            <a:off x="3505200" y="2184400"/>
            <a:ext cx="1128713" cy="1236663"/>
          </a:xfrm>
          <a:prstGeom prst="rect">
            <a:avLst/>
          </a:prstGeom>
          <a:noFill/>
          <a:ln w="9525">
            <a:noFill/>
            <a:miter lim="800000"/>
            <a:headEnd/>
            <a:tailEnd/>
          </a:ln>
          <a:effectLst/>
        </p:spPr>
        <p:txBody>
          <a:bodyPr wrap="none" lIns="0" tIns="0" rIns="0" bIns="0">
            <a:spAutoFit/>
          </a:bodyPr>
          <a:lstStyle/>
          <a:p>
            <a:r>
              <a:rPr lang="en-US" sz="2100" b="1">
                <a:solidFill>
                  <a:schemeClr val="hlink"/>
                </a:solidFill>
                <a:effectLst>
                  <a:outerShdw blurRad="38100" dist="38100" dir="2700000" algn="tl">
                    <a:srgbClr val="000000"/>
                  </a:outerShdw>
                </a:effectLst>
                <a:latin typeface="Arial" charset="0"/>
              </a:rPr>
              <a:t>Aspart,</a:t>
            </a:r>
          </a:p>
          <a:p>
            <a:r>
              <a:rPr lang="en-US" sz="2100" b="1">
                <a:solidFill>
                  <a:schemeClr val="hlink"/>
                </a:solidFill>
                <a:effectLst>
                  <a:outerShdw blurRad="38100" dist="38100" dir="2700000" algn="tl">
                    <a:srgbClr val="000000"/>
                  </a:outerShdw>
                </a:effectLst>
                <a:latin typeface="Arial" charset="0"/>
              </a:rPr>
              <a:t>Lispro</a:t>
            </a:r>
          </a:p>
          <a:p>
            <a:r>
              <a:rPr lang="en-US" sz="1800" b="1">
                <a:solidFill>
                  <a:schemeClr val="hlink"/>
                </a:solidFill>
                <a:effectLst>
                  <a:outerShdw blurRad="38100" dist="38100" dir="2700000" algn="tl">
                    <a:srgbClr val="000000"/>
                  </a:outerShdw>
                </a:effectLst>
                <a:latin typeface="Arial" charset="0"/>
              </a:rPr>
              <a:t>Or</a:t>
            </a:r>
          </a:p>
          <a:p>
            <a:r>
              <a:rPr lang="en-US" sz="2100" b="1">
                <a:solidFill>
                  <a:schemeClr val="hlink"/>
                </a:solidFill>
                <a:effectLst>
                  <a:outerShdw blurRad="38100" dist="38100" dir="2700000" algn="tl">
                    <a:srgbClr val="000000"/>
                  </a:outerShdw>
                </a:effectLst>
                <a:latin typeface="Arial" charset="0"/>
              </a:rPr>
              <a:t>Glulisine</a:t>
            </a:r>
          </a:p>
        </p:txBody>
      </p:sp>
      <p:sp>
        <p:nvSpPr>
          <p:cNvPr id="90172" name="Rectangle 60"/>
          <p:cNvSpPr>
            <a:spLocks noChangeArrowheads="1"/>
          </p:cNvSpPr>
          <p:nvPr/>
        </p:nvSpPr>
        <p:spPr bwMode="auto">
          <a:xfrm>
            <a:off x="2209800" y="2184400"/>
            <a:ext cx="1128713" cy="1236663"/>
          </a:xfrm>
          <a:prstGeom prst="rect">
            <a:avLst/>
          </a:prstGeom>
          <a:noFill/>
          <a:ln w="9525">
            <a:noFill/>
            <a:miter lim="800000"/>
            <a:headEnd/>
            <a:tailEnd/>
          </a:ln>
          <a:effectLst/>
        </p:spPr>
        <p:txBody>
          <a:bodyPr wrap="none" lIns="0" tIns="0" rIns="0" bIns="0">
            <a:spAutoFit/>
          </a:bodyPr>
          <a:lstStyle/>
          <a:p>
            <a:r>
              <a:rPr lang="en-US" sz="2100" b="1">
                <a:solidFill>
                  <a:schemeClr val="hlink"/>
                </a:solidFill>
                <a:effectLst>
                  <a:outerShdw blurRad="38100" dist="38100" dir="2700000" algn="tl">
                    <a:srgbClr val="000000"/>
                  </a:outerShdw>
                </a:effectLst>
                <a:latin typeface="Arial" charset="0"/>
              </a:rPr>
              <a:t>Aspart,</a:t>
            </a:r>
          </a:p>
          <a:p>
            <a:r>
              <a:rPr lang="en-US" sz="2100" b="1">
                <a:solidFill>
                  <a:schemeClr val="hlink"/>
                </a:solidFill>
                <a:effectLst>
                  <a:outerShdw blurRad="38100" dist="38100" dir="2700000" algn="tl">
                    <a:srgbClr val="000000"/>
                  </a:outerShdw>
                </a:effectLst>
                <a:latin typeface="Arial" charset="0"/>
              </a:rPr>
              <a:t>Lispro</a:t>
            </a:r>
          </a:p>
          <a:p>
            <a:r>
              <a:rPr lang="en-US" sz="1800" b="1">
                <a:solidFill>
                  <a:schemeClr val="hlink"/>
                </a:solidFill>
                <a:effectLst>
                  <a:outerShdw blurRad="38100" dist="38100" dir="2700000" algn="tl">
                    <a:srgbClr val="000000"/>
                  </a:outerShdw>
                </a:effectLst>
                <a:latin typeface="Arial" charset="0"/>
              </a:rPr>
              <a:t>Or</a:t>
            </a:r>
          </a:p>
          <a:p>
            <a:r>
              <a:rPr lang="en-US" sz="2100" b="1">
                <a:solidFill>
                  <a:schemeClr val="hlink"/>
                </a:solidFill>
                <a:effectLst>
                  <a:outerShdw blurRad="38100" dist="38100" dir="2700000" algn="tl">
                    <a:srgbClr val="000000"/>
                  </a:outerShdw>
                </a:effectLst>
                <a:latin typeface="Arial" charset="0"/>
              </a:rPr>
              <a:t>Glulisine</a:t>
            </a:r>
          </a:p>
        </p:txBody>
      </p:sp>
      <p:sp>
        <p:nvSpPr>
          <p:cNvPr id="90173" name="Line 61"/>
          <p:cNvSpPr>
            <a:spLocks noChangeShapeType="1"/>
          </p:cNvSpPr>
          <p:nvPr/>
        </p:nvSpPr>
        <p:spPr bwMode="auto">
          <a:xfrm>
            <a:off x="2133600" y="2362200"/>
            <a:ext cx="0" cy="2743200"/>
          </a:xfrm>
          <a:prstGeom prst="line">
            <a:avLst/>
          </a:prstGeom>
          <a:noFill/>
          <a:ln w="63500">
            <a:solidFill>
              <a:schemeClr val="tx2"/>
            </a:solidFill>
            <a:round/>
            <a:headEnd/>
            <a:tailEnd type="triangle" w="sm" len="lg"/>
          </a:ln>
          <a:effectLst/>
        </p:spPr>
        <p:txBody>
          <a:bodyPr/>
          <a:lstStyle/>
          <a:p>
            <a:endParaRPr lang="en-US"/>
          </a:p>
        </p:txBody>
      </p:sp>
      <p:sp>
        <p:nvSpPr>
          <p:cNvPr id="90174" name="Line 62"/>
          <p:cNvSpPr>
            <a:spLocks noChangeShapeType="1"/>
          </p:cNvSpPr>
          <p:nvPr/>
        </p:nvSpPr>
        <p:spPr bwMode="auto">
          <a:xfrm>
            <a:off x="3441700" y="2362200"/>
            <a:ext cx="0" cy="2743200"/>
          </a:xfrm>
          <a:prstGeom prst="line">
            <a:avLst/>
          </a:prstGeom>
          <a:noFill/>
          <a:ln w="63500">
            <a:solidFill>
              <a:schemeClr val="tx2"/>
            </a:solidFill>
            <a:round/>
            <a:headEnd/>
            <a:tailEnd type="triangle" w="sm" len="lg"/>
          </a:ln>
          <a:effectLst/>
        </p:spPr>
        <p:txBody>
          <a:bodyPr/>
          <a:lstStyle/>
          <a:p>
            <a:endParaRPr lang="en-US"/>
          </a:p>
        </p:txBody>
      </p:sp>
      <p:sp>
        <p:nvSpPr>
          <p:cNvPr id="90175" name="Line 63"/>
          <p:cNvSpPr>
            <a:spLocks noChangeShapeType="1"/>
          </p:cNvSpPr>
          <p:nvPr/>
        </p:nvSpPr>
        <p:spPr bwMode="auto">
          <a:xfrm>
            <a:off x="5003800" y="2362200"/>
            <a:ext cx="0" cy="2743200"/>
          </a:xfrm>
          <a:prstGeom prst="line">
            <a:avLst/>
          </a:prstGeom>
          <a:noFill/>
          <a:ln w="63500">
            <a:solidFill>
              <a:schemeClr val="tx2"/>
            </a:solidFill>
            <a:round/>
            <a:headEnd/>
            <a:tailEnd type="triangle" w="sm" len="lg"/>
          </a:ln>
          <a:effectLst/>
        </p:spPr>
        <p:txBody>
          <a:bodyPr/>
          <a:lstStyle/>
          <a:p>
            <a:endParaRPr lang="en-US"/>
          </a:p>
        </p:txBody>
      </p:sp>
      <p:sp>
        <p:nvSpPr>
          <p:cNvPr id="90176" name="Text Box 64"/>
          <p:cNvSpPr txBox="1">
            <a:spLocks noChangeArrowheads="1"/>
          </p:cNvSpPr>
          <p:nvPr/>
        </p:nvSpPr>
        <p:spPr bwMode="auto">
          <a:xfrm>
            <a:off x="228600" y="6629400"/>
            <a:ext cx="8502650" cy="260350"/>
          </a:xfrm>
          <a:prstGeom prst="rect">
            <a:avLst/>
          </a:prstGeom>
          <a:noFill/>
          <a:ln w="28575">
            <a:noFill/>
            <a:miter lim="800000"/>
            <a:headEnd/>
            <a:tailEnd/>
          </a:ln>
          <a:effectLst/>
        </p:spPr>
        <p:txBody>
          <a:bodyPr wrap="none">
            <a:spAutoFit/>
          </a:bodyPr>
          <a:lstStyle/>
          <a:p>
            <a:pPr algn="l"/>
            <a:r>
              <a:rPr lang="en-US" sz="1100" b="1">
                <a:latin typeface="Arial" charset="0"/>
              </a:rPr>
              <a:t>Adapted from Bode B. </a:t>
            </a:r>
            <a:r>
              <a:rPr lang="en-US" sz="1100" b="1" i="1">
                <a:latin typeface="Arial" charset="0"/>
              </a:rPr>
              <a:t>Medical Management of Type 1 Diabetes.</a:t>
            </a:r>
            <a:r>
              <a:rPr lang="en-US" sz="1100" b="1">
                <a:latin typeface="Arial" charset="0"/>
              </a:rPr>
              <a:t> 4th ed. Alexandria, Va: American Diabetes Association; 2004.</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mn-lt"/>
              </a:rPr>
              <a:t>Case 5</a:t>
            </a:r>
            <a:endParaRPr lang="en-US" dirty="0">
              <a:solidFill>
                <a:srgbClr val="FFC000"/>
              </a:solidFill>
              <a:latin typeface="+mn-lt"/>
            </a:endParaRPr>
          </a:p>
        </p:txBody>
      </p:sp>
      <p:sp>
        <p:nvSpPr>
          <p:cNvPr id="3" name="Content Placeholder 2"/>
          <p:cNvSpPr>
            <a:spLocks noGrp="1"/>
          </p:cNvSpPr>
          <p:nvPr>
            <p:ph idx="1"/>
          </p:nvPr>
        </p:nvSpPr>
        <p:spPr>
          <a:xfrm>
            <a:off x="762000" y="1219200"/>
            <a:ext cx="8382000" cy="5638799"/>
          </a:xfrm>
        </p:spPr>
        <p:txBody>
          <a:bodyPr>
            <a:normAutofit/>
          </a:bodyPr>
          <a:lstStyle/>
          <a:p>
            <a:pPr>
              <a:buClr>
                <a:srgbClr val="C00000"/>
              </a:buClr>
              <a:buSzPct val="111000"/>
              <a:buFont typeface="Arial" pitchFamily="34" charset="0"/>
              <a:buChar char="•"/>
            </a:pPr>
            <a:r>
              <a:rPr lang="en-US" sz="2500" dirty="0" smtClean="0"/>
              <a:t>4-Ali.A 60-year-old man presented with type 2 diabetes for 9 years. PMH; MI, CHF</a:t>
            </a:r>
          </a:p>
          <a:p>
            <a:pPr>
              <a:buClr>
                <a:srgbClr val="C00000"/>
              </a:buClr>
              <a:buSzPct val="111000"/>
              <a:buFont typeface="Arial" pitchFamily="34" charset="0"/>
              <a:buChar char="•"/>
            </a:pPr>
            <a:r>
              <a:rPr lang="en-US" sz="2500" dirty="0" smtClean="0"/>
              <a:t> 2 main complaints were increasing arthritis in his hands and decreasing vision due to cataracts.</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Medications included aspirin, </a:t>
            </a:r>
            <a:r>
              <a:rPr lang="en-US" sz="2500" dirty="0" err="1" smtClean="0"/>
              <a:t>Statin</a:t>
            </a:r>
            <a:r>
              <a:rPr lang="en-US" sz="2500" dirty="0" smtClean="0"/>
              <a:t>, </a:t>
            </a:r>
            <a:r>
              <a:rPr lang="en-US" sz="2500" dirty="0" err="1" smtClean="0"/>
              <a:t>captopril</a:t>
            </a:r>
            <a:r>
              <a:rPr lang="en-US" sz="2500" dirty="0" smtClean="0"/>
              <a:t>, </a:t>
            </a:r>
            <a:r>
              <a:rPr lang="en-US" sz="2500" dirty="0" err="1" smtClean="0"/>
              <a:t>Glibenclamide</a:t>
            </a:r>
            <a:r>
              <a:rPr lang="en-US" sz="2500" dirty="0" smtClean="0"/>
              <a:t> 10 mg/dl, </a:t>
            </a:r>
            <a:r>
              <a:rPr lang="en-US" sz="2500" dirty="0" err="1" smtClean="0"/>
              <a:t>Metformin</a:t>
            </a:r>
            <a:r>
              <a:rPr lang="en-US" sz="2500" dirty="0" smtClean="0"/>
              <a:t> 2000mg/dl</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  BMI   31 Kg/m2. No evidence of nephropathy</a:t>
            </a:r>
          </a:p>
          <a:p>
            <a:pPr>
              <a:buClr>
                <a:srgbClr val="C00000"/>
              </a:buClr>
              <a:buSzPct val="111000"/>
              <a:buFont typeface="Arial" pitchFamily="34" charset="0"/>
              <a:buChar char="•"/>
            </a:pPr>
            <a:r>
              <a:rPr lang="en-US" sz="2500" dirty="0" smtClean="0"/>
              <a:t> </a:t>
            </a:r>
          </a:p>
          <a:p>
            <a:pPr>
              <a:buClr>
                <a:srgbClr val="C00000"/>
              </a:buClr>
              <a:buSzPct val="111000"/>
              <a:buFont typeface="Arial" pitchFamily="34" charset="0"/>
              <a:buChar char="•"/>
            </a:pPr>
            <a:r>
              <a:rPr lang="en-US" sz="2500" dirty="0" smtClean="0"/>
              <a:t>Laboratory findings from routine blood tests; LDL 60 mg/dl, TG; 270 mg/dl, HBA1C;8.2%</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381000" y="152400"/>
            <a:ext cx="8382000" cy="1447800"/>
          </a:xfrm>
        </p:spPr>
        <p:txBody>
          <a:bodyPr>
            <a:normAutofit/>
          </a:bodyPr>
          <a:lstStyle/>
          <a:p>
            <a:pPr algn="ctr" eaLnBrk="1" hangingPunct="1"/>
            <a:r>
              <a:rPr lang="en-US" sz="2200" b="0" dirty="0" smtClean="0">
                <a:ln w="5000" cmpd="sng">
                  <a:noFill/>
                  <a:prstDash val="solid"/>
                </a:ln>
                <a:solidFill>
                  <a:srgbClr val="FFC000"/>
                </a:solidFill>
                <a:effectLst/>
                <a:latin typeface="+mn-lt"/>
              </a:rPr>
              <a:t>High prevalence of diabetes and abnormal glucose tolerance in adult population (≥20 years) of Tehran</a:t>
            </a:r>
            <a:endParaRPr lang="en-US" sz="2200" dirty="0" smtClean="0">
              <a:ln w="5000" cmpd="sng">
                <a:noFill/>
                <a:prstDash val="solid"/>
              </a:ln>
              <a:solidFill>
                <a:srgbClr val="FFC000"/>
              </a:solidFill>
              <a:effectLst/>
              <a:latin typeface="+mn-lt"/>
            </a:endParaRPr>
          </a:p>
        </p:txBody>
      </p:sp>
      <p:graphicFrame>
        <p:nvGraphicFramePr>
          <p:cNvPr id="3074" name="Content Placeholder 3"/>
          <p:cNvGraphicFramePr>
            <a:graphicFrameLocks noGrp="1"/>
          </p:cNvGraphicFramePr>
          <p:nvPr>
            <p:ph idx="4294967295"/>
          </p:nvPr>
        </p:nvGraphicFramePr>
        <p:xfrm>
          <a:off x="304800" y="1828800"/>
          <a:ext cx="8229600" cy="4791075"/>
        </p:xfrm>
        <a:graphic>
          <a:graphicData uri="http://schemas.openxmlformats.org/presentationml/2006/ole">
            <p:oleObj spid="_x0000_s197634" name="Worksheet" r:id="rId3" imgW="8115300" imgH="4724310" progId="Excel.Sheet.8">
              <p:embed/>
            </p:oleObj>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mn-lt"/>
              </a:rPr>
              <a:t>Case5</a:t>
            </a:r>
            <a:endParaRPr lang="en-US" dirty="0">
              <a:solidFill>
                <a:srgbClr val="FFC000"/>
              </a:solidFill>
              <a:latin typeface="+mn-lt"/>
            </a:endParaRPr>
          </a:p>
        </p:txBody>
      </p:sp>
      <p:sp>
        <p:nvSpPr>
          <p:cNvPr id="3" name="Content Placeholder 2"/>
          <p:cNvSpPr>
            <a:spLocks noGrp="1"/>
          </p:cNvSpPr>
          <p:nvPr>
            <p:ph idx="1"/>
          </p:nvPr>
        </p:nvSpPr>
        <p:spPr>
          <a:xfrm>
            <a:off x="457200" y="1600200"/>
            <a:ext cx="8153400" cy="4525963"/>
          </a:xfrm>
        </p:spPr>
        <p:txBody>
          <a:bodyPr>
            <a:normAutofit fontScale="92500" lnSpcReduction="20000"/>
          </a:bodyPr>
          <a:lstStyle/>
          <a:p>
            <a:pPr>
              <a:buClr>
                <a:srgbClr val="C00000"/>
              </a:buClr>
              <a:buSzPct val="118000"/>
              <a:buFont typeface="Arial" pitchFamily="34" charset="0"/>
              <a:buChar char="•"/>
            </a:pPr>
            <a:r>
              <a:rPr lang="en-US" dirty="0" smtClean="0"/>
              <a:t> blood glucose records revealed a fairly flat curve of moderate hyperglycemia throughout the day with blood glucose values between 170 and 220 mg/</a:t>
            </a:r>
            <a:r>
              <a:rPr lang="en-US" dirty="0" err="1" smtClean="0"/>
              <a:t>dL</a:t>
            </a:r>
            <a:r>
              <a:rPr lang="en-US" dirty="0" smtClean="0"/>
              <a:t>, reflecting her 3 balanced meals. Severe fear from insulin therapy and weight gain .</a:t>
            </a:r>
          </a:p>
          <a:p>
            <a:pPr>
              <a:buNone/>
            </a:pPr>
            <a:endParaRPr lang="en-US" dirty="0" smtClean="0"/>
          </a:p>
          <a:p>
            <a:pPr>
              <a:buClr>
                <a:srgbClr val="C00000"/>
              </a:buClr>
              <a:buSzPct val="102000"/>
              <a:buFont typeface="Wingdings" pitchFamily="2" charset="2"/>
              <a:buChar char="Ø"/>
            </a:pPr>
            <a:r>
              <a:rPr lang="en-US" b="1" dirty="0" smtClean="0"/>
              <a:t>1-Add </a:t>
            </a:r>
            <a:r>
              <a:rPr lang="en-US" b="1" dirty="0" err="1" smtClean="0"/>
              <a:t>pioglitazone</a:t>
            </a:r>
            <a:r>
              <a:rPr lang="en-US" b="1" dirty="0" smtClean="0"/>
              <a:t> </a:t>
            </a:r>
            <a:endParaRPr lang="en-US" dirty="0" smtClean="0"/>
          </a:p>
          <a:p>
            <a:pPr>
              <a:buClr>
                <a:srgbClr val="C00000"/>
              </a:buClr>
              <a:buSzPct val="102000"/>
              <a:buFont typeface="Wingdings" pitchFamily="2" charset="2"/>
              <a:buChar char="Ø"/>
            </a:pPr>
            <a:r>
              <a:rPr lang="en-US" b="1" dirty="0" smtClean="0"/>
              <a:t>2-Add basal insulin at bedtime</a:t>
            </a:r>
            <a:endParaRPr lang="en-US" dirty="0" smtClean="0"/>
          </a:p>
          <a:p>
            <a:pPr>
              <a:buClr>
                <a:srgbClr val="C00000"/>
              </a:buClr>
              <a:buSzPct val="102000"/>
              <a:buFont typeface="Wingdings" pitchFamily="2" charset="2"/>
              <a:buChar char="Ø"/>
            </a:pPr>
            <a:r>
              <a:rPr lang="en-US" b="1" dirty="0" smtClean="0"/>
              <a:t>3-Add basal-bolus therapy</a:t>
            </a:r>
            <a:endParaRPr lang="en-US" dirty="0" smtClean="0"/>
          </a:p>
          <a:p>
            <a:pPr>
              <a:buClr>
                <a:srgbClr val="C00000"/>
              </a:buClr>
              <a:buSzPct val="102000"/>
              <a:buFont typeface="Wingdings" pitchFamily="2" charset="2"/>
              <a:buChar char="Ø"/>
            </a:pPr>
            <a:r>
              <a:rPr lang="en-US" b="1" dirty="0" smtClean="0"/>
              <a:t>4-Add biphasic insulin</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143000"/>
          </a:xfrm>
        </p:spPr>
        <p:txBody>
          <a:bodyPr>
            <a:normAutofit/>
          </a:bodyPr>
          <a:lstStyle/>
          <a:p>
            <a:pPr eaLnBrk="1" hangingPunct="1"/>
            <a:r>
              <a:rPr lang="en-US" sz="2900" dirty="0" smtClean="0">
                <a:solidFill>
                  <a:srgbClr val="FFC000"/>
                </a:solidFill>
                <a:latin typeface="+mn-lt"/>
              </a:rPr>
              <a:t>Starting Basal Insulin In Type 2 DM – What I do</a:t>
            </a:r>
          </a:p>
        </p:txBody>
      </p:sp>
      <p:sp>
        <p:nvSpPr>
          <p:cNvPr id="111619" name="Rectangle 3"/>
          <p:cNvSpPr>
            <a:spLocks noGrp="1" noChangeArrowheads="1"/>
          </p:cNvSpPr>
          <p:nvPr>
            <p:ph idx="1"/>
          </p:nvPr>
        </p:nvSpPr>
        <p:spPr/>
        <p:txBody>
          <a:bodyPr>
            <a:normAutofit lnSpcReduction="10000"/>
          </a:bodyPr>
          <a:lstStyle/>
          <a:p>
            <a:pPr eaLnBrk="1" hangingPunct="1">
              <a:buClr>
                <a:srgbClr val="C00000"/>
              </a:buClr>
              <a:buSzPct val="120000"/>
              <a:buFont typeface="Arial" pitchFamily="34" charset="0"/>
              <a:buChar char="•"/>
            </a:pPr>
            <a:r>
              <a:rPr lang="en-US" sz="2400" dirty="0" smtClean="0"/>
              <a:t> Continue oral agent(s) at same dose</a:t>
            </a:r>
          </a:p>
          <a:p>
            <a:pPr eaLnBrk="1" hangingPunct="1">
              <a:buClr>
                <a:srgbClr val="C00000"/>
              </a:buClr>
              <a:buSzPct val="120000"/>
              <a:buFont typeface="Arial" pitchFamily="34" charset="0"/>
              <a:buChar char="•"/>
            </a:pPr>
            <a:r>
              <a:rPr lang="en-US" sz="2400" dirty="0" smtClean="0"/>
              <a:t> Add single bedtime insulin dose (10 U or </a:t>
            </a:r>
            <a:br>
              <a:rPr lang="en-US" sz="2400" dirty="0" smtClean="0"/>
            </a:br>
            <a:r>
              <a:rPr lang="en-US" sz="2400" dirty="0" smtClean="0"/>
              <a:t>0.1 U/kg)</a:t>
            </a:r>
          </a:p>
          <a:p>
            <a:pPr lvl="1" eaLnBrk="1" hangingPunct="1">
              <a:buClr>
                <a:srgbClr val="C00000"/>
              </a:buClr>
              <a:buFont typeface="Wingdings" pitchFamily="2" charset="2"/>
              <a:buChar char="Ø"/>
            </a:pPr>
            <a:r>
              <a:rPr lang="en-US" sz="2000" dirty="0" smtClean="0"/>
              <a:t> NPH </a:t>
            </a:r>
          </a:p>
          <a:p>
            <a:pPr lvl="1" eaLnBrk="1" hangingPunct="1">
              <a:buClr>
                <a:srgbClr val="C00000"/>
              </a:buClr>
              <a:buFont typeface="Wingdings" pitchFamily="2" charset="2"/>
              <a:buChar char="Ø"/>
            </a:pPr>
            <a:r>
              <a:rPr lang="en-US" sz="2000" dirty="0" smtClean="0"/>
              <a:t> Insulin </a:t>
            </a:r>
            <a:r>
              <a:rPr lang="en-US" sz="2000" dirty="0" err="1" smtClean="0"/>
              <a:t>detemir</a:t>
            </a:r>
            <a:endParaRPr lang="en-US" sz="2000" dirty="0" smtClean="0"/>
          </a:p>
          <a:p>
            <a:pPr lvl="1" eaLnBrk="1" hangingPunct="1">
              <a:buClr>
                <a:srgbClr val="C00000"/>
              </a:buClr>
              <a:buFont typeface="Wingdings" pitchFamily="2" charset="2"/>
              <a:buChar char="Ø"/>
            </a:pPr>
            <a:r>
              <a:rPr lang="en-US" sz="2000" dirty="0" smtClean="0"/>
              <a:t> Insulin </a:t>
            </a:r>
            <a:r>
              <a:rPr lang="en-US" sz="2000" dirty="0" err="1" smtClean="0"/>
              <a:t>glargine</a:t>
            </a:r>
            <a:endParaRPr lang="en-US" sz="2000" dirty="0" smtClean="0"/>
          </a:p>
          <a:p>
            <a:pPr eaLnBrk="1" hangingPunct="1">
              <a:buClr>
                <a:srgbClr val="C00000"/>
              </a:buClr>
              <a:buSzPct val="120000"/>
              <a:buFont typeface="Arial" pitchFamily="34" charset="0"/>
              <a:buChar char="•"/>
            </a:pPr>
            <a:r>
              <a:rPr lang="en-US" sz="2400" dirty="0" smtClean="0"/>
              <a:t> Adjust dose according to fasting glucose (FBG)</a:t>
            </a:r>
          </a:p>
          <a:p>
            <a:pPr eaLnBrk="1" hangingPunct="1">
              <a:buClr>
                <a:srgbClr val="C00000"/>
              </a:buClr>
              <a:buSzPct val="120000"/>
              <a:buFont typeface="Arial" pitchFamily="34" charset="0"/>
              <a:buChar char="•"/>
            </a:pPr>
            <a:r>
              <a:rPr lang="en-US" sz="2400" dirty="0" smtClean="0"/>
              <a:t> Increase insulin dose every 3 to 5 days as needed</a:t>
            </a:r>
          </a:p>
          <a:p>
            <a:pPr lvl="2" eaLnBrk="1" hangingPunct="1">
              <a:buClr>
                <a:srgbClr val="C00000"/>
              </a:buClr>
              <a:buFont typeface="Wingdings" pitchFamily="2" charset="2"/>
              <a:buChar char="Ø"/>
            </a:pPr>
            <a:r>
              <a:rPr lang="en-US" sz="1800" dirty="0" smtClean="0">
                <a:sym typeface="Symbol" pitchFamily="112" charset="2"/>
              </a:rPr>
              <a:t></a:t>
            </a:r>
            <a:r>
              <a:rPr lang="en-US" sz="1800" dirty="0" smtClean="0"/>
              <a:t> 2 units if FBG &gt;120 mg/</a:t>
            </a:r>
            <a:r>
              <a:rPr lang="en-US" sz="1800" dirty="0" err="1" smtClean="0"/>
              <a:t>dL</a:t>
            </a:r>
            <a:endParaRPr lang="en-US" sz="1800" dirty="0" smtClean="0"/>
          </a:p>
          <a:p>
            <a:pPr lvl="2" eaLnBrk="1" hangingPunct="1">
              <a:buClr>
                <a:srgbClr val="C00000"/>
              </a:buClr>
              <a:buFont typeface="Wingdings" pitchFamily="2" charset="2"/>
              <a:buChar char="Ø"/>
            </a:pPr>
            <a:r>
              <a:rPr lang="en-US" sz="1800" dirty="0" smtClean="0">
                <a:sym typeface="Symbol" pitchFamily="112" charset="2"/>
              </a:rPr>
              <a:t></a:t>
            </a:r>
            <a:r>
              <a:rPr lang="en-US" sz="1800" dirty="0" smtClean="0"/>
              <a:t> 4 units if FBG &gt;140 mg/</a:t>
            </a:r>
            <a:r>
              <a:rPr lang="en-US" sz="1800" dirty="0" err="1" smtClean="0"/>
              <a:t>dL</a:t>
            </a:r>
            <a:endParaRPr lang="en-US" sz="1800" dirty="0" smtClean="0"/>
          </a:p>
          <a:p>
            <a:pPr lvl="2" eaLnBrk="1" hangingPunct="1">
              <a:buClr>
                <a:srgbClr val="C00000"/>
              </a:buClr>
              <a:buFont typeface="Wingdings" pitchFamily="2" charset="2"/>
              <a:buChar char="Ø"/>
            </a:pPr>
            <a:r>
              <a:rPr lang="en-US" sz="1800" dirty="0" smtClean="0">
                <a:sym typeface="Symbol" pitchFamily="112" charset="2"/>
              </a:rPr>
              <a:t></a:t>
            </a:r>
            <a:r>
              <a:rPr lang="en-US" sz="1800" dirty="0" smtClean="0"/>
              <a:t> 6 units if FBG &gt;160 mg/</a:t>
            </a:r>
            <a:r>
              <a:rPr lang="en-US" sz="1800" dirty="0" err="1" smtClean="0"/>
              <a:t>dL</a:t>
            </a:r>
            <a:endParaRPr lang="en-US"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dissolve">
                                      <p:cBhvr>
                                        <p:cTn id="7" dur="500"/>
                                        <p:tgtEl>
                                          <p:spTgt spid="111619">
                                            <p:txEl>
                                              <p:pRg st="0" end="0"/>
                                            </p:txEl>
                                          </p:spTgt>
                                        </p:tgtEl>
                                      </p:cBhvr>
                                    </p:animEffect>
                                  </p:childTnLst>
                                  <p:subTnLst>
                                    <p:animClr>
                                      <p:cBhvr override="childStyle">
                                        <p:cTn dur="1" fill="hold" display="0" masterRel="nextClick" afterEffect="1"/>
                                        <p:tgtEl>
                                          <p:spTgt spid="111619">
                                            <p:txEl>
                                              <p:pRg st="0" end="0"/>
                                            </p:txEl>
                                          </p:spTgt>
                                        </p:tgtEl>
                                        <p:attrNameLst>
                                          <p:attrName>ppt_c</p:attrName>
                                        </p:attrNameLst>
                                      </p:cBhvr>
                                      <p:to>
                                        <a:srgbClr val="00CC99"/>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dissolve">
                                      <p:cBhvr>
                                        <p:cTn id="12" dur="500"/>
                                        <p:tgtEl>
                                          <p:spTgt spid="111619">
                                            <p:txEl>
                                              <p:pRg st="1" end="1"/>
                                            </p:txEl>
                                          </p:spTgt>
                                        </p:tgtEl>
                                      </p:cBhvr>
                                    </p:animEffect>
                                  </p:childTnLst>
                                  <p:subTnLst>
                                    <p:animClr>
                                      <p:cBhvr override="childStyle">
                                        <p:cTn dur="1" fill="hold" display="0" masterRel="nextClick" afterEffect="1"/>
                                        <p:tgtEl>
                                          <p:spTgt spid="111619">
                                            <p:txEl>
                                              <p:pRg st="1" end="1"/>
                                            </p:txEl>
                                          </p:spTgt>
                                        </p:tgtEl>
                                        <p:attrNameLst>
                                          <p:attrName>ppt_c</p:attrName>
                                        </p:attrNameLst>
                                      </p:cBhvr>
                                      <p:to>
                                        <a:srgbClr val="00CC99"/>
                                      </p:to>
                                    </p:animClr>
                                  </p:subTnLst>
                                </p:cTn>
                              </p:par>
                              <p:par>
                                <p:cTn id="13" presetID="9" presetClass="entr" presetSubtype="0"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dissolve">
                                      <p:cBhvr>
                                        <p:cTn id="15" dur="500"/>
                                        <p:tgtEl>
                                          <p:spTgt spid="111619">
                                            <p:txEl>
                                              <p:pRg st="2" end="2"/>
                                            </p:txEl>
                                          </p:spTgt>
                                        </p:tgtEl>
                                      </p:cBhvr>
                                    </p:animEffect>
                                  </p:childTnLst>
                                  <p:subTnLst>
                                    <p:animClr>
                                      <p:cBhvr override="childStyle">
                                        <p:cTn dur="1" fill="hold" display="0" masterRel="nextClick" afterEffect="1"/>
                                        <p:tgtEl>
                                          <p:spTgt spid="111619">
                                            <p:txEl>
                                              <p:pRg st="2" end="2"/>
                                            </p:txEl>
                                          </p:spTgt>
                                        </p:tgtEl>
                                        <p:attrNameLst>
                                          <p:attrName>ppt_c</p:attrName>
                                        </p:attrNameLst>
                                      </p:cBhvr>
                                      <p:to>
                                        <a:srgbClr val="00CC99"/>
                                      </p:to>
                                    </p:animClr>
                                  </p:subTnLst>
                                </p:cTn>
                              </p:par>
                              <p:par>
                                <p:cTn id="16" presetID="9" presetClass="entr" presetSubtype="0" fill="hold" grpId="0" nodeType="withEffect">
                                  <p:stCondLst>
                                    <p:cond delay="0"/>
                                  </p:stCondLst>
                                  <p:childTnLst>
                                    <p:set>
                                      <p:cBhvr>
                                        <p:cTn id="17" dur="1" fill="hold">
                                          <p:stCondLst>
                                            <p:cond delay="0"/>
                                          </p:stCondLst>
                                        </p:cTn>
                                        <p:tgtEl>
                                          <p:spTgt spid="111619">
                                            <p:txEl>
                                              <p:pRg st="3" end="3"/>
                                            </p:txEl>
                                          </p:spTgt>
                                        </p:tgtEl>
                                        <p:attrNameLst>
                                          <p:attrName>style.visibility</p:attrName>
                                        </p:attrNameLst>
                                      </p:cBhvr>
                                      <p:to>
                                        <p:strVal val="visible"/>
                                      </p:to>
                                    </p:set>
                                    <p:animEffect transition="in" filter="dissolve">
                                      <p:cBhvr>
                                        <p:cTn id="18" dur="500"/>
                                        <p:tgtEl>
                                          <p:spTgt spid="111619">
                                            <p:txEl>
                                              <p:pRg st="3" end="3"/>
                                            </p:txEl>
                                          </p:spTgt>
                                        </p:tgtEl>
                                      </p:cBhvr>
                                    </p:animEffect>
                                  </p:childTnLst>
                                  <p:subTnLst>
                                    <p:animClr>
                                      <p:cBhvr override="childStyle">
                                        <p:cTn dur="1" fill="hold" display="0" masterRel="nextClick" afterEffect="1"/>
                                        <p:tgtEl>
                                          <p:spTgt spid="111619">
                                            <p:txEl>
                                              <p:pRg st="3" end="3"/>
                                            </p:txEl>
                                          </p:spTgt>
                                        </p:tgtEl>
                                        <p:attrNameLst>
                                          <p:attrName>ppt_c</p:attrName>
                                        </p:attrNameLst>
                                      </p:cBhvr>
                                      <p:to>
                                        <a:srgbClr val="00CC99"/>
                                      </p:to>
                                    </p:animClr>
                                  </p:subTnLst>
                                </p:cTn>
                              </p:par>
                              <p:par>
                                <p:cTn id="19" presetID="9" presetClass="entr" presetSubtype="0" fill="hold" grpId="0" nodeType="withEffect">
                                  <p:stCondLst>
                                    <p:cond delay="0"/>
                                  </p:stCondLst>
                                  <p:childTnLst>
                                    <p:set>
                                      <p:cBhvr>
                                        <p:cTn id="20" dur="1" fill="hold">
                                          <p:stCondLst>
                                            <p:cond delay="0"/>
                                          </p:stCondLst>
                                        </p:cTn>
                                        <p:tgtEl>
                                          <p:spTgt spid="111619">
                                            <p:txEl>
                                              <p:pRg st="4" end="4"/>
                                            </p:txEl>
                                          </p:spTgt>
                                        </p:tgtEl>
                                        <p:attrNameLst>
                                          <p:attrName>style.visibility</p:attrName>
                                        </p:attrNameLst>
                                      </p:cBhvr>
                                      <p:to>
                                        <p:strVal val="visible"/>
                                      </p:to>
                                    </p:set>
                                    <p:animEffect transition="in" filter="dissolve">
                                      <p:cBhvr>
                                        <p:cTn id="21" dur="500"/>
                                        <p:tgtEl>
                                          <p:spTgt spid="111619">
                                            <p:txEl>
                                              <p:pRg st="4" end="4"/>
                                            </p:txEl>
                                          </p:spTgt>
                                        </p:tgtEl>
                                      </p:cBhvr>
                                    </p:animEffect>
                                  </p:childTnLst>
                                  <p:subTnLst>
                                    <p:animClr>
                                      <p:cBhvr override="childStyle">
                                        <p:cTn dur="1" fill="hold" display="0" masterRel="nextClick" afterEffect="1"/>
                                        <p:tgtEl>
                                          <p:spTgt spid="111619">
                                            <p:txEl>
                                              <p:pRg st="4" end="4"/>
                                            </p:txEl>
                                          </p:spTgt>
                                        </p:tgtEl>
                                        <p:attrNameLst>
                                          <p:attrName>ppt_c</p:attrName>
                                        </p:attrNameLst>
                                      </p:cBhvr>
                                      <p:to>
                                        <a:srgbClr val="00CC99"/>
                                      </p:to>
                                    </p:animClr>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1619">
                                            <p:txEl>
                                              <p:pRg st="5" end="5"/>
                                            </p:txEl>
                                          </p:spTgt>
                                        </p:tgtEl>
                                        <p:attrNameLst>
                                          <p:attrName>style.visibility</p:attrName>
                                        </p:attrNameLst>
                                      </p:cBhvr>
                                      <p:to>
                                        <p:strVal val="visible"/>
                                      </p:to>
                                    </p:set>
                                    <p:animEffect transition="in" filter="dissolve">
                                      <p:cBhvr>
                                        <p:cTn id="26" dur="500"/>
                                        <p:tgtEl>
                                          <p:spTgt spid="111619">
                                            <p:txEl>
                                              <p:pRg st="5" end="5"/>
                                            </p:txEl>
                                          </p:spTgt>
                                        </p:tgtEl>
                                      </p:cBhvr>
                                    </p:animEffect>
                                  </p:childTnLst>
                                  <p:subTnLst>
                                    <p:animClr>
                                      <p:cBhvr override="childStyle">
                                        <p:cTn dur="1" fill="hold" display="0" masterRel="nextClick" afterEffect="1"/>
                                        <p:tgtEl>
                                          <p:spTgt spid="111619">
                                            <p:txEl>
                                              <p:pRg st="5" end="5"/>
                                            </p:txEl>
                                          </p:spTgt>
                                        </p:tgtEl>
                                        <p:attrNameLst>
                                          <p:attrName>ppt_c</p:attrName>
                                        </p:attrNameLst>
                                      </p:cBhvr>
                                      <p:to>
                                        <a:srgbClr val="00CC99"/>
                                      </p:to>
                                    </p:animClr>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dissolve">
                                      <p:cBhvr>
                                        <p:cTn id="31" dur="500"/>
                                        <p:tgtEl>
                                          <p:spTgt spid="111619">
                                            <p:txEl>
                                              <p:pRg st="6" end="6"/>
                                            </p:txEl>
                                          </p:spTgt>
                                        </p:tgtEl>
                                      </p:cBhvr>
                                    </p:animEffect>
                                  </p:childTnLst>
                                  <p:subTnLst>
                                    <p:animClr>
                                      <p:cBhvr override="childStyle">
                                        <p:cTn dur="1" fill="hold" display="0" masterRel="nextClick" afterEffect="1"/>
                                        <p:tgtEl>
                                          <p:spTgt spid="111619">
                                            <p:txEl>
                                              <p:pRg st="6" end="6"/>
                                            </p:txEl>
                                          </p:spTgt>
                                        </p:tgtEl>
                                        <p:attrNameLst>
                                          <p:attrName>ppt_c</p:attrName>
                                        </p:attrNameLst>
                                      </p:cBhvr>
                                      <p:to>
                                        <a:srgbClr val="00CC99"/>
                                      </p:to>
                                    </p:animClr>
                                  </p:subTnLst>
                                </p:cTn>
                              </p:par>
                              <p:par>
                                <p:cTn id="32" presetID="9" presetClass="entr" presetSubtype="0" fill="hold" grpId="0" nodeType="withEffect">
                                  <p:stCondLst>
                                    <p:cond delay="0"/>
                                  </p:stCondLst>
                                  <p:childTnLst>
                                    <p:set>
                                      <p:cBhvr>
                                        <p:cTn id="33" dur="1" fill="hold">
                                          <p:stCondLst>
                                            <p:cond delay="0"/>
                                          </p:stCondLst>
                                        </p:cTn>
                                        <p:tgtEl>
                                          <p:spTgt spid="111619">
                                            <p:txEl>
                                              <p:pRg st="7" end="7"/>
                                            </p:txEl>
                                          </p:spTgt>
                                        </p:tgtEl>
                                        <p:attrNameLst>
                                          <p:attrName>style.visibility</p:attrName>
                                        </p:attrNameLst>
                                      </p:cBhvr>
                                      <p:to>
                                        <p:strVal val="visible"/>
                                      </p:to>
                                    </p:set>
                                    <p:animEffect transition="in" filter="dissolve">
                                      <p:cBhvr>
                                        <p:cTn id="34" dur="500"/>
                                        <p:tgtEl>
                                          <p:spTgt spid="111619">
                                            <p:txEl>
                                              <p:pRg st="7" end="7"/>
                                            </p:txEl>
                                          </p:spTgt>
                                        </p:tgtEl>
                                      </p:cBhvr>
                                    </p:animEffect>
                                  </p:childTnLst>
                                  <p:subTnLst>
                                    <p:animClr>
                                      <p:cBhvr override="childStyle">
                                        <p:cTn dur="1" fill="hold" display="0" masterRel="nextClick" afterEffect="1"/>
                                        <p:tgtEl>
                                          <p:spTgt spid="111619">
                                            <p:txEl>
                                              <p:pRg st="7" end="7"/>
                                            </p:txEl>
                                          </p:spTgt>
                                        </p:tgtEl>
                                        <p:attrNameLst>
                                          <p:attrName>ppt_c</p:attrName>
                                        </p:attrNameLst>
                                      </p:cBhvr>
                                      <p:to>
                                        <a:srgbClr val="00CC99"/>
                                      </p:to>
                                    </p:animClr>
                                  </p:subTnLst>
                                </p:cTn>
                              </p:par>
                              <p:par>
                                <p:cTn id="35" presetID="9" presetClass="entr" presetSubtype="0" fill="hold" grpId="0" nodeType="withEffect">
                                  <p:stCondLst>
                                    <p:cond delay="0"/>
                                  </p:stCondLst>
                                  <p:childTnLst>
                                    <p:set>
                                      <p:cBhvr>
                                        <p:cTn id="36" dur="1" fill="hold">
                                          <p:stCondLst>
                                            <p:cond delay="0"/>
                                          </p:stCondLst>
                                        </p:cTn>
                                        <p:tgtEl>
                                          <p:spTgt spid="111619">
                                            <p:txEl>
                                              <p:pRg st="8" end="8"/>
                                            </p:txEl>
                                          </p:spTgt>
                                        </p:tgtEl>
                                        <p:attrNameLst>
                                          <p:attrName>style.visibility</p:attrName>
                                        </p:attrNameLst>
                                      </p:cBhvr>
                                      <p:to>
                                        <p:strVal val="visible"/>
                                      </p:to>
                                    </p:set>
                                    <p:animEffect transition="in" filter="dissolve">
                                      <p:cBhvr>
                                        <p:cTn id="37" dur="500"/>
                                        <p:tgtEl>
                                          <p:spTgt spid="111619">
                                            <p:txEl>
                                              <p:pRg st="8" end="8"/>
                                            </p:txEl>
                                          </p:spTgt>
                                        </p:tgtEl>
                                      </p:cBhvr>
                                    </p:animEffect>
                                  </p:childTnLst>
                                  <p:subTnLst>
                                    <p:animClr>
                                      <p:cBhvr override="childStyle">
                                        <p:cTn dur="1" fill="hold" display="0" masterRel="nextClick" afterEffect="1"/>
                                        <p:tgtEl>
                                          <p:spTgt spid="111619">
                                            <p:txEl>
                                              <p:pRg st="8" end="8"/>
                                            </p:txEl>
                                          </p:spTgt>
                                        </p:tgtEl>
                                        <p:attrNameLst>
                                          <p:attrName>ppt_c</p:attrName>
                                        </p:attrNameLst>
                                      </p:cBhvr>
                                      <p:to>
                                        <a:srgbClr val="00CC99"/>
                                      </p:to>
                                    </p:animClr>
                                  </p:subTnLst>
                                </p:cTn>
                              </p:par>
                              <p:par>
                                <p:cTn id="38" presetID="9" presetClass="entr" presetSubtype="0" fill="hold" grpId="0" nodeType="withEffect">
                                  <p:stCondLst>
                                    <p:cond delay="0"/>
                                  </p:stCondLst>
                                  <p:childTnLst>
                                    <p:set>
                                      <p:cBhvr>
                                        <p:cTn id="39" dur="1" fill="hold">
                                          <p:stCondLst>
                                            <p:cond delay="0"/>
                                          </p:stCondLst>
                                        </p:cTn>
                                        <p:tgtEl>
                                          <p:spTgt spid="111619">
                                            <p:txEl>
                                              <p:pRg st="9" end="9"/>
                                            </p:txEl>
                                          </p:spTgt>
                                        </p:tgtEl>
                                        <p:attrNameLst>
                                          <p:attrName>style.visibility</p:attrName>
                                        </p:attrNameLst>
                                      </p:cBhvr>
                                      <p:to>
                                        <p:strVal val="visible"/>
                                      </p:to>
                                    </p:set>
                                    <p:animEffect transition="in" filter="dissolve">
                                      <p:cBhvr>
                                        <p:cTn id="40" dur="500"/>
                                        <p:tgtEl>
                                          <p:spTgt spid="111619">
                                            <p:txEl>
                                              <p:pRg st="9" end="9"/>
                                            </p:txEl>
                                          </p:spTgt>
                                        </p:tgtEl>
                                      </p:cBhvr>
                                    </p:animEffect>
                                  </p:childTnLst>
                                  <p:subTnLst>
                                    <p:animClr>
                                      <p:cBhvr override="childStyle">
                                        <p:cTn dur="1" fill="hold" display="0" masterRel="nextClick" afterEffect="1"/>
                                        <p:tgtEl>
                                          <p:spTgt spid="111619">
                                            <p:txEl>
                                              <p:pRg st="9" end="9"/>
                                            </p:txEl>
                                          </p:spTgt>
                                        </p:tgtEl>
                                        <p:attrNameLst>
                                          <p:attrName>ppt_c</p:attrName>
                                        </p:attrNameLst>
                                      </p:cBhvr>
                                      <p:to>
                                        <a:srgbClr val="00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343275" y="2139950"/>
            <a:ext cx="1752600" cy="2514600"/>
          </a:xfrm>
          <a:prstGeom prst="rect">
            <a:avLst/>
          </a:prstGeom>
          <a:solidFill>
            <a:srgbClr val="FFFF00">
              <a:alpha val="32156"/>
            </a:srgbClr>
          </a:solidFill>
          <a:ln w="9525">
            <a:solidFill>
              <a:schemeClr val="bg1"/>
            </a:solidFill>
            <a:miter lim="800000"/>
            <a:headEnd/>
            <a:tailEnd/>
          </a:ln>
        </p:spPr>
        <p:txBody>
          <a:bodyPr wrap="none" anchor="ctr"/>
          <a:lstStyle/>
          <a:p>
            <a:pPr>
              <a:defRPr/>
            </a:pPr>
            <a:endParaRPr lang="en-US">
              <a:latin typeface="+mn-lt"/>
            </a:endParaRPr>
          </a:p>
        </p:txBody>
      </p:sp>
      <p:sp>
        <p:nvSpPr>
          <p:cNvPr id="27651" name="Rectangle 3"/>
          <p:cNvSpPr>
            <a:spLocks noGrp="1" noChangeArrowheads="1"/>
          </p:cNvSpPr>
          <p:nvPr>
            <p:ph type="title"/>
          </p:nvPr>
        </p:nvSpPr>
        <p:spPr>
          <a:xfrm>
            <a:off x="457200" y="274320"/>
            <a:ext cx="8686800" cy="1143000"/>
          </a:xfrm>
        </p:spPr>
        <p:txBody>
          <a:bodyPr>
            <a:normAutofit/>
          </a:bodyPr>
          <a:lstStyle/>
          <a:p>
            <a:pPr algn="ctr" eaLnBrk="1" hangingPunct="1"/>
            <a:r>
              <a:rPr lang="en-US" sz="2900" dirty="0" smtClean="0">
                <a:solidFill>
                  <a:srgbClr val="FFC000"/>
                </a:solidFill>
                <a:latin typeface="+mn-lt"/>
              </a:rPr>
              <a:t>Insulin </a:t>
            </a:r>
            <a:r>
              <a:rPr lang="en-US" sz="2900" dirty="0" err="1" smtClean="0">
                <a:solidFill>
                  <a:srgbClr val="FFC000"/>
                </a:solidFill>
                <a:latin typeface="+mn-lt"/>
              </a:rPr>
              <a:t>Glargine</a:t>
            </a:r>
            <a:r>
              <a:rPr lang="en-US" sz="2900" dirty="0" smtClean="0">
                <a:solidFill>
                  <a:srgbClr val="FFC000"/>
                </a:solidFill>
                <a:latin typeface="+mn-lt"/>
              </a:rPr>
              <a:t> vs. NPH Insulin</a:t>
            </a:r>
            <a:br>
              <a:rPr lang="en-US" sz="2900" dirty="0" smtClean="0">
                <a:solidFill>
                  <a:srgbClr val="FFC000"/>
                </a:solidFill>
                <a:latin typeface="+mn-lt"/>
              </a:rPr>
            </a:br>
            <a:r>
              <a:rPr lang="en-US" sz="2900" dirty="0" smtClean="0">
                <a:solidFill>
                  <a:srgbClr val="FFC000"/>
                </a:solidFill>
                <a:latin typeface="+mn-lt"/>
              </a:rPr>
              <a:t>Added to Oral Therapy</a:t>
            </a:r>
            <a:endParaRPr lang="en-GB" sz="2900" dirty="0" smtClean="0">
              <a:solidFill>
                <a:srgbClr val="FFC000"/>
              </a:solidFill>
              <a:latin typeface="+mn-lt"/>
            </a:endParaRPr>
          </a:p>
        </p:txBody>
      </p:sp>
      <p:sp>
        <p:nvSpPr>
          <p:cNvPr id="28676" name="Text Box 4"/>
          <p:cNvSpPr txBox="1">
            <a:spLocks noChangeArrowheads="1"/>
          </p:cNvSpPr>
          <p:nvPr/>
        </p:nvSpPr>
        <p:spPr bwMode="auto">
          <a:xfrm>
            <a:off x="1490663" y="5575300"/>
            <a:ext cx="6237287" cy="336550"/>
          </a:xfrm>
          <a:prstGeom prst="rect">
            <a:avLst/>
          </a:prstGeom>
          <a:noFill/>
          <a:ln w="9525">
            <a:noFill/>
            <a:miter lim="800000"/>
            <a:headEnd/>
            <a:tailEnd/>
          </a:ln>
        </p:spPr>
        <p:txBody>
          <a:bodyPr>
            <a:spAutoFit/>
          </a:bodyPr>
          <a:lstStyle/>
          <a:p>
            <a:pPr algn="ctr">
              <a:defRPr/>
            </a:pPr>
            <a:r>
              <a:rPr lang="en-GB" sz="1600" dirty="0" err="1">
                <a:latin typeface="+mn-lt"/>
                <a:cs typeface="Arial" charset="0"/>
              </a:rPr>
              <a:t>Hypoglycemia</a:t>
            </a:r>
            <a:r>
              <a:rPr lang="en-GB" sz="1600" dirty="0">
                <a:latin typeface="+mn-lt"/>
                <a:cs typeface="Arial" charset="0"/>
              </a:rPr>
              <a:t> </a:t>
            </a:r>
            <a:r>
              <a:rPr lang="en-GB" sz="1600" dirty="0">
                <a:latin typeface="+mn-lt"/>
                <a:cs typeface="Arial" charset="0"/>
                <a:sym typeface="Symbol" pitchFamily="18" charset="2"/>
              </a:rPr>
              <a:t>defined as PG  72 mg/</a:t>
            </a:r>
            <a:r>
              <a:rPr lang="en-GB" sz="1600" dirty="0" err="1">
                <a:latin typeface="+mn-lt"/>
                <a:cs typeface="Arial" charset="0"/>
                <a:sym typeface="Symbol" pitchFamily="18" charset="2"/>
              </a:rPr>
              <a:t>dL</a:t>
            </a:r>
            <a:r>
              <a:rPr lang="en-GB" sz="1600" dirty="0">
                <a:latin typeface="+mn-lt"/>
                <a:cs typeface="Arial" charset="0"/>
                <a:sym typeface="Symbol" pitchFamily="18" charset="2"/>
              </a:rPr>
              <a:t>,</a:t>
            </a:r>
            <a:r>
              <a:rPr lang="en-GB" sz="1600" dirty="0">
                <a:latin typeface="+mn-lt"/>
                <a:cs typeface="Arial" charset="0"/>
              </a:rPr>
              <a:t> by hour</a:t>
            </a:r>
            <a:r>
              <a:rPr lang="en-GB" sz="1600" dirty="0">
                <a:latin typeface="+mn-lt"/>
                <a:cs typeface="Arial" charset="0"/>
                <a:sym typeface="Symbol" pitchFamily="18" charset="2"/>
              </a:rPr>
              <a:t> </a:t>
            </a:r>
            <a:endParaRPr lang="en-US" sz="1600" dirty="0">
              <a:latin typeface="+mn-lt"/>
              <a:cs typeface="Arial" charset="0"/>
              <a:sym typeface="Symbol" pitchFamily="18" charset="2"/>
            </a:endParaRPr>
          </a:p>
        </p:txBody>
      </p:sp>
      <p:grpSp>
        <p:nvGrpSpPr>
          <p:cNvPr id="2" name="Group 5"/>
          <p:cNvGrpSpPr>
            <a:grpSpLocks/>
          </p:cNvGrpSpPr>
          <p:nvPr/>
        </p:nvGrpSpPr>
        <p:grpSpPr bwMode="auto">
          <a:xfrm>
            <a:off x="6043613" y="2163763"/>
            <a:ext cx="1989137" cy="612775"/>
            <a:chOff x="3807" y="1363"/>
            <a:chExt cx="1253" cy="386"/>
          </a:xfrm>
        </p:grpSpPr>
        <p:sp>
          <p:nvSpPr>
            <p:cNvPr id="28829" name="Line 6"/>
            <p:cNvSpPr>
              <a:spLocks noChangeShapeType="1"/>
            </p:cNvSpPr>
            <p:nvPr/>
          </p:nvSpPr>
          <p:spPr bwMode="auto">
            <a:xfrm>
              <a:off x="3807" y="1458"/>
              <a:ext cx="302" cy="1"/>
            </a:xfrm>
            <a:prstGeom prst="line">
              <a:avLst/>
            </a:prstGeom>
            <a:noFill/>
            <a:ln w="38100">
              <a:solidFill>
                <a:srgbClr val="990033"/>
              </a:solidFill>
              <a:round/>
              <a:headEnd/>
              <a:tailEnd/>
            </a:ln>
          </p:spPr>
          <p:txBody>
            <a:bodyPr/>
            <a:lstStyle/>
            <a:p>
              <a:pPr>
                <a:defRPr/>
              </a:pPr>
              <a:endParaRPr lang="en-US">
                <a:latin typeface="+mn-lt"/>
              </a:endParaRPr>
            </a:p>
          </p:txBody>
        </p:sp>
        <p:sp>
          <p:nvSpPr>
            <p:cNvPr id="28830" name="Oval 7"/>
            <p:cNvSpPr>
              <a:spLocks noChangeArrowheads="1"/>
            </p:cNvSpPr>
            <p:nvPr/>
          </p:nvSpPr>
          <p:spPr bwMode="auto">
            <a:xfrm>
              <a:off x="3919" y="1427"/>
              <a:ext cx="56" cy="53"/>
            </a:xfrm>
            <a:prstGeom prst="ellipse">
              <a:avLst/>
            </a:prstGeom>
            <a:solidFill>
              <a:srgbClr val="990033"/>
            </a:solidFill>
            <a:ln w="38100">
              <a:solidFill>
                <a:srgbClr val="990033"/>
              </a:solidFill>
              <a:round/>
              <a:headEnd/>
              <a:tailEnd/>
            </a:ln>
          </p:spPr>
          <p:txBody>
            <a:bodyPr/>
            <a:lstStyle/>
            <a:p>
              <a:pPr>
                <a:defRPr/>
              </a:pPr>
              <a:endParaRPr lang="en-US">
                <a:latin typeface="+mn-lt"/>
              </a:endParaRPr>
            </a:p>
          </p:txBody>
        </p:sp>
        <p:sp>
          <p:nvSpPr>
            <p:cNvPr id="28831" name="Rectangle 8"/>
            <p:cNvSpPr>
              <a:spLocks noChangeArrowheads="1"/>
            </p:cNvSpPr>
            <p:nvPr/>
          </p:nvSpPr>
          <p:spPr bwMode="auto">
            <a:xfrm>
              <a:off x="4197" y="1363"/>
              <a:ext cx="543" cy="155"/>
            </a:xfrm>
            <a:prstGeom prst="rect">
              <a:avLst/>
            </a:prstGeom>
            <a:noFill/>
            <a:ln w="9525">
              <a:noFill/>
              <a:miter lim="800000"/>
              <a:headEnd/>
              <a:tailEnd/>
            </a:ln>
          </p:spPr>
          <p:txBody>
            <a:bodyPr wrap="none" lIns="0" tIns="0" rIns="0" bIns="0">
              <a:spAutoFit/>
            </a:bodyPr>
            <a:lstStyle/>
            <a:p>
              <a:pPr algn="ctr">
                <a:defRPr/>
              </a:pPr>
              <a:r>
                <a:rPr lang="en-US" sz="1600">
                  <a:latin typeface="+mn-lt"/>
                  <a:cs typeface="Arial" charset="0"/>
                </a:rPr>
                <a:t>Glargine</a:t>
              </a:r>
            </a:p>
          </p:txBody>
        </p:sp>
        <p:sp>
          <p:nvSpPr>
            <p:cNvPr id="28832" name="Line 9"/>
            <p:cNvSpPr>
              <a:spLocks noChangeShapeType="1"/>
            </p:cNvSpPr>
            <p:nvPr/>
          </p:nvSpPr>
          <p:spPr bwMode="auto">
            <a:xfrm>
              <a:off x="3807" y="1681"/>
              <a:ext cx="302" cy="1"/>
            </a:xfrm>
            <a:prstGeom prst="line">
              <a:avLst/>
            </a:prstGeom>
            <a:noFill/>
            <a:ln w="38100">
              <a:solidFill>
                <a:schemeClr val="bg2">
                  <a:lumMod val="40000"/>
                  <a:lumOff val="60000"/>
                </a:schemeClr>
              </a:solidFill>
              <a:round/>
              <a:headEnd/>
              <a:tailEnd/>
            </a:ln>
          </p:spPr>
          <p:txBody>
            <a:bodyPr/>
            <a:lstStyle/>
            <a:p>
              <a:pPr>
                <a:defRPr/>
              </a:pPr>
              <a:endParaRPr lang="en-US">
                <a:latin typeface="+mn-lt"/>
              </a:endParaRPr>
            </a:p>
          </p:txBody>
        </p:sp>
        <p:sp>
          <p:nvSpPr>
            <p:cNvPr id="28833" name="Oval 10"/>
            <p:cNvSpPr>
              <a:spLocks noChangeArrowheads="1"/>
            </p:cNvSpPr>
            <p:nvPr/>
          </p:nvSpPr>
          <p:spPr bwMode="auto">
            <a:xfrm>
              <a:off x="3919" y="1650"/>
              <a:ext cx="56" cy="52"/>
            </a:xfrm>
            <a:prstGeom prst="ellipse">
              <a:avLst/>
            </a:prstGeom>
            <a:solidFill>
              <a:schemeClr val="bg2">
                <a:lumMod val="40000"/>
                <a:lumOff val="60000"/>
              </a:schemeClr>
            </a:solidFill>
            <a:ln w="38100">
              <a:solidFill>
                <a:schemeClr val="bg2">
                  <a:lumMod val="40000"/>
                  <a:lumOff val="60000"/>
                </a:schemeClr>
              </a:solidFill>
              <a:round/>
              <a:headEnd/>
              <a:tailEnd/>
            </a:ln>
          </p:spPr>
          <p:txBody>
            <a:bodyPr/>
            <a:lstStyle/>
            <a:p>
              <a:pPr>
                <a:defRPr/>
              </a:pPr>
              <a:endParaRPr lang="en-US">
                <a:latin typeface="+mn-lt"/>
              </a:endParaRPr>
            </a:p>
          </p:txBody>
        </p:sp>
        <p:sp>
          <p:nvSpPr>
            <p:cNvPr id="28834" name="Rectangle 11"/>
            <p:cNvSpPr>
              <a:spLocks noChangeArrowheads="1"/>
            </p:cNvSpPr>
            <p:nvPr/>
          </p:nvSpPr>
          <p:spPr bwMode="auto">
            <a:xfrm>
              <a:off x="4197" y="1595"/>
              <a:ext cx="863" cy="154"/>
            </a:xfrm>
            <a:prstGeom prst="rect">
              <a:avLst/>
            </a:prstGeom>
            <a:noFill/>
            <a:ln w="9525">
              <a:noFill/>
              <a:miter lim="800000"/>
              <a:headEnd/>
              <a:tailEnd/>
            </a:ln>
          </p:spPr>
          <p:txBody>
            <a:bodyPr lIns="0" tIns="0" rIns="0" bIns="0">
              <a:spAutoFit/>
            </a:bodyPr>
            <a:lstStyle/>
            <a:p>
              <a:pPr>
                <a:defRPr/>
              </a:pPr>
              <a:r>
                <a:rPr lang="en-US" sz="1600">
                  <a:latin typeface="+mn-lt"/>
                  <a:cs typeface="Arial" charset="0"/>
                </a:rPr>
                <a:t>NPH insulin</a:t>
              </a:r>
            </a:p>
          </p:txBody>
        </p:sp>
      </p:grpSp>
      <p:sp>
        <p:nvSpPr>
          <p:cNvPr id="28678" name="Line 12"/>
          <p:cNvSpPr>
            <a:spLocks noChangeShapeType="1"/>
          </p:cNvSpPr>
          <p:nvPr/>
        </p:nvSpPr>
        <p:spPr bwMode="auto">
          <a:xfrm>
            <a:off x="2168525" y="2520950"/>
            <a:ext cx="1588" cy="2136775"/>
          </a:xfrm>
          <a:prstGeom prst="line">
            <a:avLst/>
          </a:prstGeom>
          <a:noFill/>
          <a:ln w="0">
            <a:solidFill>
              <a:schemeClr val="tx1"/>
            </a:solidFill>
            <a:round/>
            <a:headEnd/>
            <a:tailEnd/>
          </a:ln>
        </p:spPr>
        <p:txBody>
          <a:bodyPr/>
          <a:lstStyle/>
          <a:p>
            <a:pPr>
              <a:defRPr/>
            </a:pPr>
            <a:endParaRPr lang="en-US">
              <a:latin typeface="+mn-lt"/>
            </a:endParaRPr>
          </a:p>
        </p:txBody>
      </p:sp>
      <p:sp>
        <p:nvSpPr>
          <p:cNvPr id="28679" name="Line 13"/>
          <p:cNvSpPr>
            <a:spLocks noChangeShapeType="1"/>
          </p:cNvSpPr>
          <p:nvPr/>
        </p:nvSpPr>
        <p:spPr bwMode="auto">
          <a:xfrm>
            <a:off x="2100263" y="4657725"/>
            <a:ext cx="68262" cy="3175"/>
          </a:xfrm>
          <a:prstGeom prst="line">
            <a:avLst/>
          </a:prstGeom>
          <a:noFill/>
          <a:ln w="0">
            <a:solidFill>
              <a:schemeClr val="tx1"/>
            </a:solidFill>
            <a:round/>
            <a:headEnd/>
            <a:tailEnd/>
          </a:ln>
        </p:spPr>
        <p:txBody>
          <a:bodyPr/>
          <a:lstStyle/>
          <a:p>
            <a:pPr>
              <a:defRPr/>
            </a:pPr>
            <a:endParaRPr lang="en-US">
              <a:latin typeface="+mn-lt"/>
            </a:endParaRPr>
          </a:p>
        </p:txBody>
      </p:sp>
      <p:sp>
        <p:nvSpPr>
          <p:cNvPr id="28680" name="Line 14"/>
          <p:cNvSpPr>
            <a:spLocks noChangeShapeType="1"/>
          </p:cNvSpPr>
          <p:nvPr/>
        </p:nvSpPr>
        <p:spPr bwMode="auto">
          <a:xfrm>
            <a:off x="2100263" y="4352925"/>
            <a:ext cx="68262" cy="1588"/>
          </a:xfrm>
          <a:prstGeom prst="line">
            <a:avLst/>
          </a:prstGeom>
          <a:noFill/>
          <a:ln w="0">
            <a:solidFill>
              <a:schemeClr val="tx1"/>
            </a:solidFill>
            <a:round/>
            <a:headEnd/>
            <a:tailEnd/>
          </a:ln>
        </p:spPr>
        <p:txBody>
          <a:bodyPr/>
          <a:lstStyle/>
          <a:p>
            <a:pPr>
              <a:defRPr/>
            </a:pPr>
            <a:endParaRPr lang="en-US">
              <a:latin typeface="+mn-lt"/>
            </a:endParaRPr>
          </a:p>
        </p:txBody>
      </p:sp>
      <p:sp>
        <p:nvSpPr>
          <p:cNvPr id="28681" name="Line 15"/>
          <p:cNvSpPr>
            <a:spLocks noChangeShapeType="1"/>
          </p:cNvSpPr>
          <p:nvPr/>
        </p:nvSpPr>
        <p:spPr bwMode="auto">
          <a:xfrm>
            <a:off x="2100263" y="4048125"/>
            <a:ext cx="68262" cy="1588"/>
          </a:xfrm>
          <a:prstGeom prst="line">
            <a:avLst/>
          </a:prstGeom>
          <a:noFill/>
          <a:ln w="0">
            <a:solidFill>
              <a:schemeClr val="tx1"/>
            </a:solidFill>
            <a:round/>
            <a:headEnd/>
            <a:tailEnd/>
          </a:ln>
        </p:spPr>
        <p:txBody>
          <a:bodyPr/>
          <a:lstStyle/>
          <a:p>
            <a:pPr>
              <a:defRPr/>
            </a:pPr>
            <a:endParaRPr lang="en-US">
              <a:latin typeface="+mn-lt"/>
            </a:endParaRPr>
          </a:p>
        </p:txBody>
      </p:sp>
      <p:sp>
        <p:nvSpPr>
          <p:cNvPr id="28682" name="Line 16"/>
          <p:cNvSpPr>
            <a:spLocks noChangeShapeType="1"/>
          </p:cNvSpPr>
          <p:nvPr/>
        </p:nvSpPr>
        <p:spPr bwMode="auto">
          <a:xfrm>
            <a:off x="2100263" y="3741738"/>
            <a:ext cx="68262" cy="3175"/>
          </a:xfrm>
          <a:prstGeom prst="line">
            <a:avLst/>
          </a:prstGeom>
          <a:noFill/>
          <a:ln w="0">
            <a:solidFill>
              <a:schemeClr val="tx1"/>
            </a:solidFill>
            <a:round/>
            <a:headEnd/>
            <a:tailEnd/>
          </a:ln>
        </p:spPr>
        <p:txBody>
          <a:bodyPr/>
          <a:lstStyle/>
          <a:p>
            <a:pPr>
              <a:defRPr/>
            </a:pPr>
            <a:endParaRPr lang="en-US">
              <a:latin typeface="+mn-lt"/>
            </a:endParaRPr>
          </a:p>
        </p:txBody>
      </p:sp>
      <p:sp>
        <p:nvSpPr>
          <p:cNvPr id="28683" name="Line 17"/>
          <p:cNvSpPr>
            <a:spLocks noChangeShapeType="1"/>
          </p:cNvSpPr>
          <p:nvPr/>
        </p:nvSpPr>
        <p:spPr bwMode="auto">
          <a:xfrm>
            <a:off x="2100263" y="3436938"/>
            <a:ext cx="68262" cy="1587"/>
          </a:xfrm>
          <a:prstGeom prst="line">
            <a:avLst/>
          </a:prstGeom>
          <a:noFill/>
          <a:ln w="0">
            <a:solidFill>
              <a:schemeClr val="tx1"/>
            </a:solidFill>
            <a:round/>
            <a:headEnd/>
            <a:tailEnd/>
          </a:ln>
        </p:spPr>
        <p:txBody>
          <a:bodyPr/>
          <a:lstStyle/>
          <a:p>
            <a:pPr>
              <a:defRPr/>
            </a:pPr>
            <a:endParaRPr lang="en-US">
              <a:latin typeface="+mn-lt"/>
            </a:endParaRPr>
          </a:p>
        </p:txBody>
      </p:sp>
      <p:sp>
        <p:nvSpPr>
          <p:cNvPr id="28684" name="Line 18"/>
          <p:cNvSpPr>
            <a:spLocks noChangeShapeType="1"/>
          </p:cNvSpPr>
          <p:nvPr/>
        </p:nvSpPr>
        <p:spPr bwMode="auto">
          <a:xfrm>
            <a:off x="2100263" y="3132138"/>
            <a:ext cx="80962" cy="1587"/>
          </a:xfrm>
          <a:prstGeom prst="line">
            <a:avLst/>
          </a:prstGeom>
          <a:noFill/>
          <a:ln w="0">
            <a:solidFill>
              <a:schemeClr val="tx1"/>
            </a:solidFill>
            <a:round/>
            <a:headEnd/>
            <a:tailEnd/>
          </a:ln>
        </p:spPr>
        <p:txBody>
          <a:bodyPr/>
          <a:lstStyle/>
          <a:p>
            <a:pPr>
              <a:defRPr/>
            </a:pPr>
            <a:endParaRPr lang="en-US">
              <a:latin typeface="+mn-lt"/>
            </a:endParaRPr>
          </a:p>
        </p:txBody>
      </p:sp>
      <p:sp>
        <p:nvSpPr>
          <p:cNvPr id="28685" name="Line 19"/>
          <p:cNvSpPr>
            <a:spLocks noChangeShapeType="1"/>
          </p:cNvSpPr>
          <p:nvPr/>
        </p:nvSpPr>
        <p:spPr bwMode="auto">
          <a:xfrm>
            <a:off x="2100263" y="2825750"/>
            <a:ext cx="68262" cy="3175"/>
          </a:xfrm>
          <a:prstGeom prst="line">
            <a:avLst/>
          </a:prstGeom>
          <a:noFill/>
          <a:ln w="0">
            <a:solidFill>
              <a:schemeClr val="tx1"/>
            </a:solidFill>
            <a:round/>
            <a:headEnd/>
            <a:tailEnd/>
          </a:ln>
        </p:spPr>
        <p:txBody>
          <a:bodyPr/>
          <a:lstStyle/>
          <a:p>
            <a:pPr>
              <a:defRPr/>
            </a:pPr>
            <a:endParaRPr lang="en-US">
              <a:latin typeface="+mn-lt"/>
            </a:endParaRPr>
          </a:p>
        </p:txBody>
      </p:sp>
      <p:sp>
        <p:nvSpPr>
          <p:cNvPr id="28686" name="Line 20"/>
          <p:cNvSpPr>
            <a:spLocks noChangeShapeType="1"/>
          </p:cNvSpPr>
          <p:nvPr/>
        </p:nvSpPr>
        <p:spPr bwMode="auto">
          <a:xfrm>
            <a:off x="2100263" y="2520950"/>
            <a:ext cx="68262" cy="1588"/>
          </a:xfrm>
          <a:prstGeom prst="line">
            <a:avLst/>
          </a:prstGeom>
          <a:noFill/>
          <a:ln w="0">
            <a:solidFill>
              <a:schemeClr val="tx1"/>
            </a:solidFill>
            <a:round/>
            <a:headEnd/>
            <a:tailEnd/>
          </a:ln>
        </p:spPr>
        <p:txBody>
          <a:bodyPr/>
          <a:lstStyle/>
          <a:p>
            <a:pPr>
              <a:defRPr/>
            </a:pPr>
            <a:endParaRPr lang="en-US">
              <a:latin typeface="+mn-lt"/>
            </a:endParaRPr>
          </a:p>
        </p:txBody>
      </p:sp>
      <p:sp>
        <p:nvSpPr>
          <p:cNvPr id="28687" name="Line 21"/>
          <p:cNvSpPr>
            <a:spLocks noChangeShapeType="1"/>
          </p:cNvSpPr>
          <p:nvPr/>
        </p:nvSpPr>
        <p:spPr bwMode="auto">
          <a:xfrm>
            <a:off x="2168525" y="4657725"/>
            <a:ext cx="4803775" cy="3175"/>
          </a:xfrm>
          <a:prstGeom prst="line">
            <a:avLst/>
          </a:prstGeom>
          <a:noFill/>
          <a:ln w="0">
            <a:solidFill>
              <a:schemeClr val="tx1"/>
            </a:solidFill>
            <a:round/>
            <a:headEnd/>
            <a:tailEnd/>
          </a:ln>
        </p:spPr>
        <p:txBody>
          <a:bodyPr/>
          <a:lstStyle/>
          <a:p>
            <a:pPr>
              <a:defRPr/>
            </a:pPr>
            <a:endParaRPr lang="en-US">
              <a:latin typeface="+mn-lt"/>
            </a:endParaRPr>
          </a:p>
        </p:txBody>
      </p:sp>
      <p:sp>
        <p:nvSpPr>
          <p:cNvPr id="28688" name="Line 22"/>
          <p:cNvSpPr>
            <a:spLocks noChangeShapeType="1"/>
          </p:cNvSpPr>
          <p:nvPr/>
        </p:nvSpPr>
        <p:spPr bwMode="auto">
          <a:xfrm flipV="1">
            <a:off x="2168525" y="4657725"/>
            <a:ext cx="1588"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89" name="Line 23"/>
          <p:cNvSpPr>
            <a:spLocks noChangeShapeType="1"/>
          </p:cNvSpPr>
          <p:nvPr/>
        </p:nvSpPr>
        <p:spPr bwMode="auto">
          <a:xfrm flipV="1">
            <a:off x="2566988" y="4657725"/>
            <a:ext cx="1587"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0" name="Line 24"/>
          <p:cNvSpPr>
            <a:spLocks noChangeShapeType="1"/>
          </p:cNvSpPr>
          <p:nvPr/>
        </p:nvSpPr>
        <p:spPr bwMode="auto">
          <a:xfrm flipV="1">
            <a:off x="2963863" y="4657725"/>
            <a:ext cx="1587"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1" name="Line 25"/>
          <p:cNvSpPr>
            <a:spLocks noChangeShapeType="1"/>
          </p:cNvSpPr>
          <p:nvPr/>
        </p:nvSpPr>
        <p:spPr bwMode="auto">
          <a:xfrm flipV="1">
            <a:off x="3379788" y="4657725"/>
            <a:ext cx="1587"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2" name="Line 26"/>
          <p:cNvSpPr>
            <a:spLocks noChangeShapeType="1"/>
          </p:cNvSpPr>
          <p:nvPr/>
        </p:nvSpPr>
        <p:spPr bwMode="auto">
          <a:xfrm flipV="1">
            <a:off x="3775075" y="4657725"/>
            <a:ext cx="1588"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3" name="Line 27"/>
          <p:cNvSpPr>
            <a:spLocks noChangeShapeType="1"/>
          </p:cNvSpPr>
          <p:nvPr/>
        </p:nvSpPr>
        <p:spPr bwMode="auto">
          <a:xfrm flipV="1">
            <a:off x="4173538" y="4657725"/>
            <a:ext cx="1587"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4" name="Line 28"/>
          <p:cNvSpPr>
            <a:spLocks noChangeShapeType="1"/>
          </p:cNvSpPr>
          <p:nvPr/>
        </p:nvSpPr>
        <p:spPr bwMode="auto">
          <a:xfrm flipV="1">
            <a:off x="4570413" y="4657725"/>
            <a:ext cx="3175"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5" name="Line 29"/>
          <p:cNvSpPr>
            <a:spLocks noChangeShapeType="1"/>
          </p:cNvSpPr>
          <p:nvPr/>
        </p:nvSpPr>
        <p:spPr bwMode="auto">
          <a:xfrm flipV="1">
            <a:off x="4967288" y="4657725"/>
            <a:ext cx="1587"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6" name="Line 30"/>
          <p:cNvSpPr>
            <a:spLocks noChangeShapeType="1"/>
          </p:cNvSpPr>
          <p:nvPr/>
        </p:nvSpPr>
        <p:spPr bwMode="auto">
          <a:xfrm flipV="1">
            <a:off x="5365750" y="4657725"/>
            <a:ext cx="1588"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7" name="Line 31"/>
          <p:cNvSpPr>
            <a:spLocks noChangeShapeType="1"/>
          </p:cNvSpPr>
          <p:nvPr/>
        </p:nvSpPr>
        <p:spPr bwMode="auto">
          <a:xfrm flipV="1">
            <a:off x="5780088" y="4657725"/>
            <a:ext cx="1587"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8" name="Line 32"/>
          <p:cNvSpPr>
            <a:spLocks noChangeShapeType="1"/>
          </p:cNvSpPr>
          <p:nvPr/>
        </p:nvSpPr>
        <p:spPr bwMode="auto">
          <a:xfrm flipV="1">
            <a:off x="6178550" y="4657725"/>
            <a:ext cx="1588" cy="57150"/>
          </a:xfrm>
          <a:prstGeom prst="line">
            <a:avLst/>
          </a:prstGeom>
          <a:noFill/>
          <a:ln w="0">
            <a:solidFill>
              <a:schemeClr val="tx1"/>
            </a:solidFill>
            <a:round/>
            <a:headEnd/>
            <a:tailEnd/>
          </a:ln>
        </p:spPr>
        <p:txBody>
          <a:bodyPr/>
          <a:lstStyle/>
          <a:p>
            <a:pPr>
              <a:defRPr/>
            </a:pPr>
            <a:endParaRPr lang="en-US">
              <a:latin typeface="+mn-lt"/>
            </a:endParaRPr>
          </a:p>
        </p:txBody>
      </p:sp>
      <p:sp>
        <p:nvSpPr>
          <p:cNvPr id="28699" name="Line 33"/>
          <p:cNvSpPr>
            <a:spLocks noChangeShapeType="1"/>
          </p:cNvSpPr>
          <p:nvPr/>
        </p:nvSpPr>
        <p:spPr bwMode="auto">
          <a:xfrm flipV="1">
            <a:off x="6573838" y="4657725"/>
            <a:ext cx="1587" cy="57150"/>
          </a:xfrm>
          <a:prstGeom prst="line">
            <a:avLst/>
          </a:prstGeom>
          <a:noFill/>
          <a:ln w="0">
            <a:solidFill>
              <a:schemeClr val="tx1"/>
            </a:solidFill>
            <a:round/>
            <a:headEnd/>
            <a:tailEnd/>
          </a:ln>
        </p:spPr>
        <p:txBody>
          <a:bodyPr/>
          <a:lstStyle/>
          <a:p>
            <a:pPr>
              <a:defRPr/>
            </a:pPr>
            <a:endParaRPr lang="en-US">
              <a:latin typeface="+mn-lt"/>
            </a:endParaRPr>
          </a:p>
        </p:txBody>
      </p:sp>
      <p:sp>
        <p:nvSpPr>
          <p:cNvPr id="28700" name="Line 34"/>
          <p:cNvSpPr>
            <a:spLocks noChangeShapeType="1"/>
          </p:cNvSpPr>
          <p:nvPr/>
        </p:nvSpPr>
        <p:spPr bwMode="auto">
          <a:xfrm flipV="1">
            <a:off x="6972300" y="4657725"/>
            <a:ext cx="1588" cy="57150"/>
          </a:xfrm>
          <a:prstGeom prst="line">
            <a:avLst/>
          </a:prstGeom>
          <a:noFill/>
          <a:ln w="0">
            <a:solidFill>
              <a:schemeClr val="tx1"/>
            </a:solidFill>
            <a:round/>
            <a:headEnd/>
            <a:tailEnd/>
          </a:ln>
        </p:spPr>
        <p:txBody>
          <a:bodyPr/>
          <a:lstStyle/>
          <a:p>
            <a:pPr>
              <a:defRPr/>
            </a:pPr>
            <a:endParaRPr lang="en-US">
              <a:latin typeface="+mn-lt"/>
            </a:endParaRPr>
          </a:p>
        </p:txBody>
      </p:sp>
      <p:sp>
        <p:nvSpPr>
          <p:cNvPr id="28701" name="Line 35"/>
          <p:cNvSpPr>
            <a:spLocks noChangeShapeType="1"/>
          </p:cNvSpPr>
          <p:nvPr/>
        </p:nvSpPr>
        <p:spPr bwMode="auto">
          <a:xfrm>
            <a:off x="2273300" y="4297363"/>
            <a:ext cx="188913" cy="188912"/>
          </a:xfrm>
          <a:prstGeom prst="line">
            <a:avLst/>
          </a:prstGeom>
          <a:noFill/>
          <a:ln w="14288">
            <a:solidFill>
              <a:srgbClr val="990033"/>
            </a:solidFill>
            <a:round/>
            <a:headEnd/>
            <a:tailEnd/>
          </a:ln>
        </p:spPr>
        <p:txBody>
          <a:bodyPr/>
          <a:lstStyle/>
          <a:p>
            <a:pPr>
              <a:defRPr/>
            </a:pPr>
            <a:endParaRPr lang="en-US">
              <a:latin typeface="+mn-lt"/>
            </a:endParaRPr>
          </a:p>
        </p:txBody>
      </p:sp>
      <p:sp>
        <p:nvSpPr>
          <p:cNvPr id="28702" name="Line 36"/>
          <p:cNvSpPr>
            <a:spLocks noChangeShapeType="1"/>
          </p:cNvSpPr>
          <p:nvPr/>
        </p:nvSpPr>
        <p:spPr bwMode="auto">
          <a:xfrm flipV="1">
            <a:off x="2462213" y="4410075"/>
            <a:ext cx="207962" cy="76200"/>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03" name="Line 37"/>
          <p:cNvSpPr>
            <a:spLocks noChangeShapeType="1"/>
          </p:cNvSpPr>
          <p:nvPr/>
        </p:nvSpPr>
        <p:spPr bwMode="auto">
          <a:xfrm flipV="1">
            <a:off x="2670175" y="4314825"/>
            <a:ext cx="206375" cy="95250"/>
          </a:xfrm>
          <a:prstGeom prst="line">
            <a:avLst/>
          </a:prstGeom>
          <a:noFill/>
          <a:ln w="14288">
            <a:solidFill>
              <a:srgbClr val="990033"/>
            </a:solidFill>
            <a:round/>
            <a:headEnd/>
            <a:tailEnd/>
          </a:ln>
        </p:spPr>
        <p:txBody>
          <a:bodyPr/>
          <a:lstStyle/>
          <a:p>
            <a:pPr>
              <a:defRPr/>
            </a:pPr>
            <a:endParaRPr lang="en-US">
              <a:latin typeface="+mn-lt"/>
            </a:endParaRPr>
          </a:p>
        </p:txBody>
      </p:sp>
      <p:sp>
        <p:nvSpPr>
          <p:cNvPr id="28704" name="Line 38"/>
          <p:cNvSpPr>
            <a:spLocks noChangeShapeType="1"/>
          </p:cNvSpPr>
          <p:nvPr/>
        </p:nvSpPr>
        <p:spPr bwMode="auto">
          <a:xfrm>
            <a:off x="2876550" y="4314825"/>
            <a:ext cx="192088" cy="3175"/>
          </a:xfrm>
          <a:prstGeom prst="line">
            <a:avLst/>
          </a:prstGeom>
          <a:noFill/>
          <a:ln w="14288">
            <a:solidFill>
              <a:srgbClr val="990033"/>
            </a:solidFill>
            <a:round/>
            <a:headEnd/>
            <a:tailEnd/>
          </a:ln>
        </p:spPr>
        <p:txBody>
          <a:bodyPr/>
          <a:lstStyle/>
          <a:p>
            <a:pPr>
              <a:defRPr/>
            </a:pPr>
            <a:endParaRPr lang="en-US">
              <a:latin typeface="+mn-lt"/>
            </a:endParaRPr>
          </a:p>
        </p:txBody>
      </p:sp>
      <p:sp>
        <p:nvSpPr>
          <p:cNvPr id="28705" name="Line 39"/>
          <p:cNvSpPr>
            <a:spLocks noChangeShapeType="1"/>
          </p:cNvSpPr>
          <p:nvPr/>
        </p:nvSpPr>
        <p:spPr bwMode="auto">
          <a:xfrm>
            <a:off x="3068638" y="4314825"/>
            <a:ext cx="206375" cy="3175"/>
          </a:xfrm>
          <a:prstGeom prst="line">
            <a:avLst/>
          </a:prstGeom>
          <a:noFill/>
          <a:ln w="14288">
            <a:solidFill>
              <a:srgbClr val="990033"/>
            </a:solidFill>
            <a:round/>
            <a:headEnd/>
            <a:tailEnd/>
          </a:ln>
        </p:spPr>
        <p:txBody>
          <a:bodyPr/>
          <a:lstStyle/>
          <a:p>
            <a:pPr>
              <a:defRPr/>
            </a:pPr>
            <a:endParaRPr lang="en-US">
              <a:latin typeface="+mn-lt"/>
            </a:endParaRPr>
          </a:p>
        </p:txBody>
      </p:sp>
      <p:sp>
        <p:nvSpPr>
          <p:cNvPr id="28706" name="Line 40"/>
          <p:cNvSpPr>
            <a:spLocks noChangeShapeType="1"/>
          </p:cNvSpPr>
          <p:nvPr/>
        </p:nvSpPr>
        <p:spPr bwMode="auto">
          <a:xfrm flipV="1">
            <a:off x="3275013" y="4084638"/>
            <a:ext cx="188912" cy="230187"/>
          </a:xfrm>
          <a:prstGeom prst="line">
            <a:avLst/>
          </a:prstGeom>
          <a:noFill/>
          <a:ln w="14288">
            <a:solidFill>
              <a:srgbClr val="990033"/>
            </a:solidFill>
            <a:round/>
            <a:headEnd/>
            <a:tailEnd/>
          </a:ln>
        </p:spPr>
        <p:txBody>
          <a:bodyPr/>
          <a:lstStyle/>
          <a:p>
            <a:pPr>
              <a:defRPr/>
            </a:pPr>
            <a:endParaRPr lang="en-US">
              <a:latin typeface="+mn-lt"/>
            </a:endParaRPr>
          </a:p>
        </p:txBody>
      </p:sp>
      <p:sp>
        <p:nvSpPr>
          <p:cNvPr id="28707" name="Line 41"/>
          <p:cNvSpPr>
            <a:spLocks noChangeShapeType="1"/>
          </p:cNvSpPr>
          <p:nvPr/>
        </p:nvSpPr>
        <p:spPr bwMode="auto">
          <a:xfrm flipV="1">
            <a:off x="3463925" y="3971925"/>
            <a:ext cx="209550" cy="112713"/>
          </a:xfrm>
          <a:prstGeom prst="line">
            <a:avLst/>
          </a:prstGeom>
          <a:noFill/>
          <a:ln w="14288">
            <a:solidFill>
              <a:srgbClr val="990033"/>
            </a:solidFill>
            <a:round/>
            <a:headEnd/>
            <a:tailEnd/>
          </a:ln>
        </p:spPr>
        <p:txBody>
          <a:bodyPr/>
          <a:lstStyle/>
          <a:p>
            <a:pPr>
              <a:defRPr/>
            </a:pPr>
            <a:endParaRPr lang="en-US">
              <a:latin typeface="+mn-lt"/>
            </a:endParaRPr>
          </a:p>
        </p:txBody>
      </p:sp>
      <p:sp>
        <p:nvSpPr>
          <p:cNvPr id="28708" name="Line 42"/>
          <p:cNvSpPr>
            <a:spLocks noChangeShapeType="1"/>
          </p:cNvSpPr>
          <p:nvPr/>
        </p:nvSpPr>
        <p:spPr bwMode="auto">
          <a:xfrm flipV="1">
            <a:off x="3673475" y="3913188"/>
            <a:ext cx="188913" cy="58737"/>
          </a:xfrm>
          <a:prstGeom prst="line">
            <a:avLst/>
          </a:prstGeom>
          <a:noFill/>
          <a:ln w="14288">
            <a:solidFill>
              <a:srgbClr val="990033"/>
            </a:solidFill>
            <a:round/>
            <a:headEnd/>
            <a:tailEnd/>
          </a:ln>
        </p:spPr>
        <p:txBody>
          <a:bodyPr/>
          <a:lstStyle/>
          <a:p>
            <a:pPr>
              <a:defRPr/>
            </a:pPr>
            <a:endParaRPr lang="en-US">
              <a:latin typeface="+mn-lt"/>
            </a:endParaRPr>
          </a:p>
        </p:txBody>
      </p:sp>
      <p:sp>
        <p:nvSpPr>
          <p:cNvPr id="28709" name="Line 43"/>
          <p:cNvSpPr>
            <a:spLocks noChangeShapeType="1"/>
          </p:cNvSpPr>
          <p:nvPr/>
        </p:nvSpPr>
        <p:spPr bwMode="auto">
          <a:xfrm>
            <a:off x="3862388" y="3913188"/>
            <a:ext cx="206375" cy="38100"/>
          </a:xfrm>
          <a:prstGeom prst="line">
            <a:avLst/>
          </a:prstGeom>
          <a:noFill/>
          <a:ln w="14288">
            <a:solidFill>
              <a:srgbClr val="990033"/>
            </a:solidFill>
            <a:round/>
            <a:headEnd/>
            <a:tailEnd/>
          </a:ln>
        </p:spPr>
        <p:txBody>
          <a:bodyPr/>
          <a:lstStyle/>
          <a:p>
            <a:pPr>
              <a:defRPr/>
            </a:pPr>
            <a:endParaRPr lang="en-US">
              <a:latin typeface="+mn-lt"/>
            </a:endParaRPr>
          </a:p>
        </p:txBody>
      </p:sp>
      <p:sp>
        <p:nvSpPr>
          <p:cNvPr id="28710" name="Line 44"/>
          <p:cNvSpPr>
            <a:spLocks noChangeShapeType="1"/>
          </p:cNvSpPr>
          <p:nvPr/>
        </p:nvSpPr>
        <p:spPr bwMode="auto">
          <a:xfrm flipV="1">
            <a:off x="4068763" y="3857625"/>
            <a:ext cx="207962" cy="93663"/>
          </a:xfrm>
          <a:prstGeom prst="line">
            <a:avLst/>
          </a:prstGeom>
          <a:noFill/>
          <a:ln w="14288">
            <a:solidFill>
              <a:srgbClr val="990033"/>
            </a:solidFill>
            <a:round/>
            <a:headEnd/>
            <a:tailEnd/>
          </a:ln>
        </p:spPr>
        <p:txBody>
          <a:bodyPr/>
          <a:lstStyle/>
          <a:p>
            <a:pPr>
              <a:defRPr/>
            </a:pPr>
            <a:endParaRPr lang="en-US">
              <a:latin typeface="+mn-lt"/>
            </a:endParaRPr>
          </a:p>
        </p:txBody>
      </p:sp>
      <p:sp>
        <p:nvSpPr>
          <p:cNvPr id="28711" name="Line 45"/>
          <p:cNvSpPr>
            <a:spLocks noChangeShapeType="1"/>
          </p:cNvSpPr>
          <p:nvPr/>
        </p:nvSpPr>
        <p:spPr bwMode="auto">
          <a:xfrm flipV="1">
            <a:off x="4276725" y="3552825"/>
            <a:ext cx="190500" cy="304800"/>
          </a:xfrm>
          <a:prstGeom prst="line">
            <a:avLst/>
          </a:prstGeom>
          <a:noFill/>
          <a:ln w="14288">
            <a:solidFill>
              <a:srgbClr val="990033"/>
            </a:solidFill>
            <a:round/>
            <a:headEnd/>
            <a:tailEnd/>
          </a:ln>
        </p:spPr>
        <p:txBody>
          <a:bodyPr/>
          <a:lstStyle/>
          <a:p>
            <a:pPr>
              <a:defRPr/>
            </a:pPr>
            <a:endParaRPr lang="en-US">
              <a:latin typeface="+mn-lt"/>
            </a:endParaRPr>
          </a:p>
        </p:txBody>
      </p:sp>
      <p:sp>
        <p:nvSpPr>
          <p:cNvPr id="28712" name="Line 46"/>
          <p:cNvSpPr>
            <a:spLocks noChangeShapeType="1"/>
          </p:cNvSpPr>
          <p:nvPr/>
        </p:nvSpPr>
        <p:spPr bwMode="auto">
          <a:xfrm>
            <a:off x="4467225" y="3552825"/>
            <a:ext cx="206375" cy="114300"/>
          </a:xfrm>
          <a:prstGeom prst="line">
            <a:avLst/>
          </a:prstGeom>
          <a:noFill/>
          <a:ln w="14288">
            <a:solidFill>
              <a:srgbClr val="990033"/>
            </a:solidFill>
            <a:round/>
            <a:headEnd/>
            <a:tailEnd/>
          </a:ln>
        </p:spPr>
        <p:txBody>
          <a:bodyPr/>
          <a:lstStyle/>
          <a:p>
            <a:pPr>
              <a:defRPr/>
            </a:pPr>
            <a:endParaRPr lang="en-US">
              <a:latin typeface="+mn-lt"/>
            </a:endParaRPr>
          </a:p>
        </p:txBody>
      </p:sp>
      <p:sp>
        <p:nvSpPr>
          <p:cNvPr id="28713" name="Line 47"/>
          <p:cNvSpPr>
            <a:spLocks noChangeShapeType="1"/>
          </p:cNvSpPr>
          <p:nvPr/>
        </p:nvSpPr>
        <p:spPr bwMode="auto">
          <a:xfrm>
            <a:off x="4673600" y="3667125"/>
            <a:ext cx="190500" cy="458788"/>
          </a:xfrm>
          <a:prstGeom prst="line">
            <a:avLst/>
          </a:prstGeom>
          <a:noFill/>
          <a:ln w="14288">
            <a:solidFill>
              <a:srgbClr val="990033"/>
            </a:solidFill>
            <a:round/>
            <a:headEnd/>
            <a:tailEnd/>
          </a:ln>
        </p:spPr>
        <p:txBody>
          <a:bodyPr/>
          <a:lstStyle/>
          <a:p>
            <a:pPr>
              <a:defRPr/>
            </a:pPr>
            <a:endParaRPr lang="en-US">
              <a:latin typeface="+mn-lt"/>
            </a:endParaRPr>
          </a:p>
        </p:txBody>
      </p:sp>
      <p:sp>
        <p:nvSpPr>
          <p:cNvPr id="28714" name="Line 48"/>
          <p:cNvSpPr>
            <a:spLocks noChangeShapeType="1"/>
          </p:cNvSpPr>
          <p:nvPr/>
        </p:nvSpPr>
        <p:spPr bwMode="auto">
          <a:xfrm>
            <a:off x="4864100" y="4125913"/>
            <a:ext cx="207963" cy="152400"/>
          </a:xfrm>
          <a:prstGeom prst="line">
            <a:avLst/>
          </a:prstGeom>
          <a:noFill/>
          <a:ln w="14288">
            <a:solidFill>
              <a:srgbClr val="990033"/>
            </a:solidFill>
            <a:round/>
            <a:headEnd/>
            <a:tailEnd/>
          </a:ln>
        </p:spPr>
        <p:txBody>
          <a:bodyPr/>
          <a:lstStyle/>
          <a:p>
            <a:pPr>
              <a:defRPr/>
            </a:pPr>
            <a:endParaRPr lang="en-US">
              <a:latin typeface="+mn-lt"/>
            </a:endParaRPr>
          </a:p>
        </p:txBody>
      </p:sp>
      <p:sp>
        <p:nvSpPr>
          <p:cNvPr id="28715" name="Line 49"/>
          <p:cNvSpPr>
            <a:spLocks noChangeShapeType="1"/>
          </p:cNvSpPr>
          <p:nvPr/>
        </p:nvSpPr>
        <p:spPr bwMode="auto">
          <a:xfrm flipV="1">
            <a:off x="5072063" y="4181475"/>
            <a:ext cx="207962" cy="96838"/>
          </a:xfrm>
          <a:prstGeom prst="line">
            <a:avLst/>
          </a:prstGeom>
          <a:noFill/>
          <a:ln w="14288">
            <a:solidFill>
              <a:srgbClr val="990033"/>
            </a:solidFill>
            <a:round/>
            <a:headEnd/>
            <a:tailEnd/>
          </a:ln>
        </p:spPr>
        <p:txBody>
          <a:bodyPr/>
          <a:lstStyle/>
          <a:p>
            <a:pPr>
              <a:defRPr/>
            </a:pPr>
            <a:endParaRPr lang="en-US">
              <a:latin typeface="+mn-lt"/>
            </a:endParaRPr>
          </a:p>
        </p:txBody>
      </p:sp>
      <p:sp>
        <p:nvSpPr>
          <p:cNvPr id="28716" name="Line 50"/>
          <p:cNvSpPr>
            <a:spLocks noChangeShapeType="1"/>
          </p:cNvSpPr>
          <p:nvPr/>
        </p:nvSpPr>
        <p:spPr bwMode="auto">
          <a:xfrm flipV="1">
            <a:off x="5280025" y="3705225"/>
            <a:ext cx="188913" cy="476250"/>
          </a:xfrm>
          <a:prstGeom prst="line">
            <a:avLst/>
          </a:prstGeom>
          <a:noFill/>
          <a:ln w="14288">
            <a:solidFill>
              <a:srgbClr val="990033"/>
            </a:solidFill>
            <a:round/>
            <a:headEnd/>
            <a:tailEnd/>
          </a:ln>
        </p:spPr>
        <p:txBody>
          <a:bodyPr/>
          <a:lstStyle/>
          <a:p>
            <a:pPr>
              <a:defRPr/>
            </a:pPr>
            <a:endParaRPr lang="en-US">
              <a:latin typeface="+mn-lt"/>
            </a:endParaRPr>
          </a:p>
        </p:txBody>
      </p:sp>
      <p:sp>
        <p:nvSpPr>
          <p:cNvPr id="28717" name="Line 51"/>
          <p:cNvSpPr>
            <a:spLocks noChangeShapeType="1"/>
          </p:cNvSpPr>
          <p:nvPr/>
        </p:nvSpPr>
        <p:spPr bwMode="auto">
          <a:xfrm>
            <a:off x="5468938" y="3705225"/>
            <a:ext cx="206375" cy="133350"/>
          </a:xfrm>
          <a:prstGeom prst="line">
            <a:avLst/>
          </a:prstGeom>
          <a:noFill/>
          <a:ln w="14288">
            <a:solidFill>
              <a:srgbClr val="990033"/>
            </a:solidFill>
            <a:round/>
            <a:headEnd/>
            <a:tailEnd/>
          </a:ln>
        </p:spPr>
        <p:txBody>
          <a:bodyPr/>
          <a:lstStyle/>
          <a:p>
            <a:pPr>
              <a:defRPr/>
            </a:pPr>
            <a:endParaRPr lang="en-US">
              <a:latin typeface="+mn-lt"/>
            </a:endParaRPr>
          </a:p>
        </p:txBody>
      </p:sp>
      <p:sp>
        <p:nvSpPr>
          <p:cNvPr id="28718" name="Line 52"/>
          <p:cNvSpPr>
            <a:spLocks noChangeShapeType="1"/>
          </p:cNvSpPr>
          <p:nvPr/>
        </p:nvSpPr>
        <p:spPr bwMode="auto">
          <a:xfrm>
            <a:off x="5675313" y="3838575"/>
            <a:ext cx="192087" cy="265113"/>
          </a:xfrm>
          <a:prstGeom prst="line">
            <a:avLst/>
          </a:prstGeom>
          <a:noFill/>
          <a:ln w="14288">
            <a:solidFill>
              <a:srgbClr val="990033"/>
            </a:solidFill>
            <a:round/>
            <a:headEnd/>
            <a:tailEnd/>
          </a:ln>
        </p:spPr>
        <p:txBody>
          <a:bodyPr/>
          <a:lstStyle/>
          <a:p>
            <a:pPr>
              <a:defRPr/>
            </a:pPr>
            <a:endParaRPr lang="en-US">
              <a:latin typeface="+mn-lt"/>
            </a:endParaRPr>
          </a:p>
        </p:txBody>
      </p:sp>
      <p:sp>
        <p:nvSpPr>
          <p:cNvPr id="28719" name="Line 53"/>
          <p:cNvSpPr>
            <a:spLocks noChangeShapeType="1"/>
          </p:cNvSpPr>
          <p:nvPr/>
        </p:nvSpPr>
        <p:spPr bwMode="auto">
          <a:xfrm>
            <a:off x="5867400" y="4103688"/>
            <a:ext cx="206375" cy="174625"/>
          </a:xfrm>
          <a:prstGeom prst="line">
            <a:avLst/>
          </a:prstGeom>
          <a:noFill/>
          <a:ln w="14288">
            <a:solidFill>
              <a:srgbClr val="990033"/>
            </a:solidFill>
            <a:round/>
            <a:headEnd/>
            <a:tailEnd/>
          </a:ln>
        </p:spPr>
        <p:txBody>
          <a:bodyPr/>
          <a:lstStyle/>
          <a:p>
            <a:pPr>
              <a:defRPr/>
            </a:pPr>
            <a:endParaRPr lang="en-US">
              <a:latin typeface="+mn-lt"/>
            </a:endParaRPr>
          </a:p>
        </p:txBody>
      </p:sp>
      <p:sp>
        <p:nvSpPr>
          <p:cNvPr id="28720" name="Line 54"/>
          <p:cNvSpPr>
            <a:spLocks noChangeShapeType="1"/>
          </p:cNvSpPr>
          <p:nvPr/>
        </p:nvSpPr>
        <p:spPr bwMode="auto">
          <a:xfrm flipV="1">
            <a:off x="6073775" y="4238625"/>
            <a:ext cx="188913" cy="39688"/>
          </a:xfrm>
          <a:prstGeom prst="line">
            <a:avLst/>
          </a:prstGeom>
          <a:noFill/>
          <a:ln w="14288">
            <a:solidFill>
              <a:srgbClr val="990033"/>
            </a:solidFill>
            <a:round/>
            <a:headEnd/>
            <a:tailEnd/>
          </a:ln>
        </p:spPr>
        <p:txBody>
          <a:bodyPr/>
          <a:lstStyle/>
          <a:p>
            <a:pPr>
              <a:defRPr/>
            </a:pPr>
            <a:endParaRPr lang="en-US">
              <a:latin typeface="+mn-lt"/>
            </a:endParaRPr>
          </a:p>
        </p:txBody>
      </p:sp>
      <p:sp>
        <p:nvSpPr>
          <p:cNvPr id="28721" name="Line 55"/>
          <p:cNvSpPr>
            <a:spLocks noChangeShapeType="1"/>
          </p:cNvSpPr>
          <p:nvPr/>
        </p:nvSpPr>
        <p:spPr bwMode="auto">
          <a:xfrm flipV="1">
            <a:off x="6262688" y="4048125"/>
            <a:ext cx="209550" cy="190500"/>
          </a:xfrm>
          <a:prstGeom prst="line">
            <a:avLst/>
          </a:prstGeom>
          <a:noFill/>
          <a:ln w="14288">
            <a:solidFill>
              <a:srgbClr val="990033"/>
            </a:solidFill>
            <a:round/>
            <a:headEnd/>
            <a:tailEnd/>
          </a:ln>
        </p:spPr>
        <p:txBody>
          <a:bodyPr/>
          <a:lstStyle/>
          <a:p>
            <a:pPr>
              <a:defRPr/>
            </a:pPr>
            <a:endParaRPr lang="en-US">
              <a:latin typeface="+mn-lt"/>
            </a:endParaRPr>
          </a:p>
        </p:txBody>
      </p:sp>
      <p:sp>
        <p:nvSpPr>
          <p:cNvPr id="28722" name="Line 56"/>
          <p:cNvSpPr>
            <a:spLocks noChangeShapeType="1"/>
          </p:cNvSpPr>
          <p:nvPr/>
        </p:nvSpPr>
        <p:spPr bwMode="auto">
          <a:xfrm flipV="1">
            <a:off x="6472238" y="3876675"/>
            <a:ext cx="206375" cy="171450"/>
          </a:xfrm>
          <a:prstGeom prst="line">
            <a:avLst/>
          </a:prstGeom>
          <a:noFill/>
          <a:ln w="14288">
            <a:solidFill>
              <a:srgbClr val="990033"/>
            </a:solidFill>
            <a:round/>
            <a:headEnd/>
            <a:tailEnd/>
          </a:ln>
        </p:spPr>
        <p:txBody>
          <a:bodyPr/>
          <a:lstStyle/>
          <a:p>
            <a:pPr>
              <a:defRPr/>
            </a:pPr>
            <a:endParaRPr lang="en-US">
              <a:latin typeface="+mn-lt"/>
            </a:endParaRPr>
          </a:p>
        </p:txBody>
      </p:sp>
      <p:sp>
        <p:nvSpPr>
          <p:cNvPr id="28723" name="Line 57"/>
          <p:cNvSpPr>
            <a:spLocks noChangeShapeType="1"/>
          </p:cNvSpPr>
          <p:nvPr/>
        </p:nvSpPr>
        <p:spPr bwMode="auto">
          <a:xfrm>
            <a:off x="6678613" y="3876675"/>
            <a:ext cx="188912" cy="323850"/>
          </a:xfrm>
          <a:prstGeom prst="line">
            <a:avLst/>
          </a:prstGeom>
          <a:noFill/>
          <a:ln w="14288">
            <a:solidFill>
              <a:srgbClr val="990033"/>
            </a:solidFill>
            <a:round/>
            <a:headEnd/>
            <a:tailEnd/>
          </a:ln>
        </p:spPr>
        <p:txBody>
          <a:bodyPr/>
          <a:lstStyle/>
          <a:p>
            <a:pPr>
              <a:defRPr/>
            </a:pPr>
            <a:endParaRPr lang="en-US">
              <a:latin typeface="+mn-lt"/>
            </a:endParaRPr>
          </a:p>
        </p:txBody>
      </p:sp>
      <p:sp>
        <p:nvSpPr>
          <p:cNvPr id="28724" name="Line 58"/>
          <p:cNvSpPr>
            <a:spLocks noChangeShapeType="1"/>
          </p:cNvSpPr>
          <p:nvPr/>
        </p:nvSpPr>
        <p:spPr bwMode="auto">
          <a:xfrm>
            <a:off x="2273300" y="4391025"/>
            <a:ext cx="188913" cy="77788"/>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25" name="Line 59"/>
          <p:cNvSpPr>
            <a:spLocks noChangeShapeType="1"/>
          </p:cNvSpPr>
          <p:nvPr/>
        </p:nvSpPr>
        <p:spPr bwMode="auto">
          <a:xfrm flipV="1">
            <a:off x="2462213" y="4391025"/>
            <a:ext cx="207962" cy="77788"/>
          </a:xfrm>
          <a:prstGeom prst="line">
            <a:avLst/>
          </a:prstGeom>
          <a:noFill/>
          <a:ln w="14288">
            <a:solidFill>
              <a:srgbClr val="990033"/>
            </a:solidFill>
            <a:round/>
            <a:headEnd/>
            <a:tailEnd/>
          </a:ln>
        </p:spPr>
        <p:txBody>
          <a:bodyPr/>
          <a:lstStyle/>
          <a:p>
            <a:pPr>
              <a:defRPr/>
            </a:pPr>
            <a:endParaRPr lang="en-US">
              <a:latin typeface="+mn-lt"/>
            </a:endParaRPr>
          </a:p>
        </p:txBody>
      </p:sp>
      <p:sp>
        <p:nvSpPr>
          <p:cNvPr id="28726" name="Line 60"/>
          <p:cNvSpPr>
            <a:spLocks noChangeShapeType="1"/>
          </p:cNvSpPr>
          <p:nvPr/>
        </p:nvSpPr>
        <p:spPr bwMode="auto">
          <a:xfrm flipV="1">
            <a:off x="2670175" y="4371975"/>
            <a:ext cx="206375" cy="19050"/>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27" name="Line 61"/>
          <p:cNvSpPr>
            <a:spLocks noChangeShapeType="1"/>
          </p:cNvSpPr>
          <p:nvPr/>
        </p:nvSpPr>
        <p:spPr bwMode="auto">
          <a:xfrm>
            <a:off x="2876550" y="4371975"/>
            <a:ext cx="192088" cy="38100"/>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28" name="Line 62"/>
          <p:cNvSpPr>
            <a:spLocks noChangeShapeType="1"/>
          </p:cNvSpPr>
          <p:nvPr/>
        </p:nvSpPr>
        <p:spPr bwMode="auto">
          <a:xfrm flipV="1">
            <a:off x="3068638" y="4125913"/>
            <a:ext cx="206375" cy="284162"/>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29" name="Line 63"/>
          <p:cNvSpPr>
            <a:spLocks noChangeShapeType="1"/>
          </p:cNvSpPr>
          <p:nvPr/>
        </p:nvSpPr>
        <p:spPr bwMode="auto">
          <a:xfrm flipV="1">
            <a:off x="3275013" y="3951288"/>
            <a:ext cx="188912" cy="174625"/>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0" name="Line 64"/>
          <p:cNvSpPr>
            <a:spLocks noChangeShapeType="1"/>
          </p:cNvSpPr>
          <p:nvPr/>
        </p:nvSpPr>
        <p:spPr bwMode="auto">
          <a:xfrm flipV="1">
            <a:off x="3463925" y="3514725"/>
            <a:ext cx="209550" cy="436563"/>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1" name="Line 65"/>
          <p:cNvSpPr>
            <a:spLocks noChangeShapeType="1"/>
          </p:cNvSpPr>
          <p:nvPr/>
        </p:nvSpPr>
        <p:spPr bwMode="auto">
          <a:xfrm flipV="1">
            <a:off x="3673475" y="3151188"/>
            <a:ext cx="188913" cy="363537"/>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2" name="Line 66"/>
          <p:cNvSpPr>
            <a:spLocks noChangeShapeType="1"/>
          </p:cNvSpPr>
          <p:nvPr/>
        </p:nvSpPr>
        <p:spPr bwMode="auto">
          <a:xfrm>
            <a:off x="3862388" y="3151188"/>
            <a:ext cx="206375" cy="230187"/>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3" name="Line 67"/>
          <p:cNvSpPr>
            <a:spLocks noChangeShapeType="1"/>
          </p:cNvSpPr>
          <p:nvPr/>
        </p:nvSpPr>
        <p:spPr bwMode="auto">
          <a:xfrm flipV="1">
            <a:off x="4068763" y="2808288"/>
            <a:ext cx="207962" cy="573087"/>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4" name="Line 68"/>
          <p:cNvSpPr>
            <a:spLocks noChangeShapeType="1"/>
          </p:cNvSpPr>
          <p:nvPr/>
        </p:nvSpPr>
        <p:spPr bwMode="auto">
          <a:xfrm>
            <a:off x="4276725" y="2808288"/>
            <a:ext cx="190500" cy="36512"/>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5" name="Line 69"/>
          <p:cNvSpPr>
            <a:spLocks noChangeShapeType="1"/>
          </p:cNvSpPr>
          <p:nvPr/>
        </p:nvSpPr>
        <p:spPr bwMode="auto">
          <a:xfrm>
            <a:off x="4467225" y="2844800"/>
            <a:ext cx="206375" cy="401638"/>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6" name="Line 70"/>
          <p:cNvSpPr>
            <a:spLocks noChangeShapeType="1"/>
          </p:cNvSpPr>
          <p:nvPr/>
        </p:nvSpPr>
        <p:spPr bwMode="auto">
          <a:xfrm>
            <a:off x="4673600" y="3246438"/>
            <a:ext cx="190500" cy="400050"/>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7" name="Line 71"/>
          <p:cNvSpPr>
            <a:spLocks noChangeShapeType="1"/>
          </p:cNvSpPr>
          <p:nvPr/>
        </p:nvSpPr>
        <p:spPr bwMode="auto">
          <a:xfrm>
            <a:off x="4864100" y="3646488"/>
            <a:ext cx="207963" cy="573087"/>
          </a:xfrm>
          <a:prstGeom prst="line">
            <a:avLst/>
          </a:prstGeom>
          <a:noFill/>
          <a:ln w="28575">
            <a:solidFill>
              <a:schemeClr val="bg2">
                <a:lumMod val="40000"/>
                <a:lumOff val="60000"/>
              </a:schemeClr>
            </a:solidFill>
            <a:round/>
            <a:headEnd/>
            <a:tailEnd/>
          </a:ln>
        </p:spPr>
        <p:txBody>
          <a:bodyPr/>
          <a:lstStyle/>
          <a:p>
            <a:pPr>
              <a:defRPr/>
            </a:pPr>
            <a:endParaRPr lang="en-US">
              <a:latin typeface="+mn-lt"/>
            </a:endParaRPr>
          </a:p>
        </p:txBody>
      </p:sp>
      <p:sp>
        <p:nvSpPr>
          <p:cNvPr id="28738" name="Line 72"/>
          <p:cNvSpPr>
            <a:spLocks noChangeShapeType="1"/>
          </p:cNvSpPr>
          <p:nvPr/>
        </p:nvSpPr>
        <p:spPr bwMode="auto">
          <a:xfrm>
            <a:off x="5072063" y="4219575"/>
            <a:ext cx="207962" cy="133350"/>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39" name="Line 73"/>
          <p:cNvSpPr>
            <a:spLocks noChangeShapeType="1"/>
          </p:cNvSpPr>
          <p:nvPr/>
        </p:nvSpPr>
        <p:spPr bwMode="auto">
          <a:xfrm flipV="1">
            <a:off x="5280025" y="4067175"/>
            <a:ext cx="188913" cy="285750"/>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0" name="Line 74"/>
          <p:cNvSpPr>
            <a:spLocks noChangeShapeType="1"/>
          </p:cNvSpPr>
          <p:nvPr/>
        </p:nvSpPr>
        <p:spPr bwMode="auto">
          <a:xfrm flipV="1">
            <a:off x="5468938" y="3913188"/>
            <a:ext cx="206375" cy="153987"/>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1" name="Line 75"/>
          <p:cNvSpPr>
            <a:spLocks noChangeShapeType="1"/>
          </p:cNvSpPr>
          <p:nvPr/>
        </p:nvSpPr>
        <p:spPr bwMode="auto">
          <a:xfrm>
            <a:off x="5675313" y="3913188"/>
            <a:ext cx="192087" cy="171450"/>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2" name="Line 76"/>
          <p:cNvSpPr>
            <a:spLocks noChangeShapeType="1"/>
          </p:cNvSpPr>
          <p:nvPr/>
        </p:nvSpPr>
        <p:spPr bwMode="auto">
          <a:xfrm>
            <a:off x="5867400" y="4084638"/>
            <a:ext cx="206375" cy="96837"/>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3" name="Line 77"/>
          <p:cNvSpPr>
            <a:spLocks noChangeShapeType="1"/>
          </p:cNvSpPr>
          <p:nvPr/>
        </p:nvSpPr>
        <p:spPr bwMode="auto">
          <a:xfrm>
            <a:off x="6073775" y="4181475"/>
            <a:ext cx="188913" cy="1588"/>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4" name="Line 78"/>
          <p:cNvSpPr>
            <a:spLocks noChangeShapeType="1"/>
          </p:cNvSpPr>
          <p:nvPr/>
        </p:nvSpPr>
        <p:spPr bwMode="auto">
          <a:xfrm flipV="1">
            <a:off x="6262688" y="3932238"/>
            <a:ext cx="209550" cy="249237"/>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5" name="Line 79"/>
          <p:cNvSpPr>
            <a:spLocks noChangeShapeType="1"/>
          </p:cNvSpPr>
          <p:nvPr/>
        </p:nvSpPr>
        <p:spPr bwMode="auto">
          <a:xfrm>
            <a:off x="6472238" y="3932238"/>
            <a:ext cx="206375" cy="58737"/>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6" name="Line 80"/>
          <p:cNvSpPr>
            <a:spLocks noChangeShapeType="1"/>
          </p:cNvSpPr>
          <p:nvPr/>
        </p:nvSpPr>
        <p:spPr bwMode="auto">
          <a:xfrm>
            <a:off x="6678613" y="3990975"/>
            <a:ext cx="188912" cy="323850"/>
          </a:xfrm>
          <a:prstGeom prst="line">
            <a:avLst/>
          </a:prstGeom>
          <a:noFill/>
          <a:ln w="14288">
            <a:solidFill>
              <a:schemeClr val="bg2">
                <a:lumMod val="40000"/>
                <a:lumOff val="60000"/>
              </a:schemeClr>
            </a:solidFill>
            <a:round/>
            <a:headEnd/>
            <a:tailEnd/>
          </a:ln>
        </p:spPr>
        <p:txBody>
          <a:bodyPr/>
          <a:lstStyle/>
          <a:p>
            <a:pPr>
              <a:defRPr/>
            </a:pPr>
            <a:endParaRPr lang="en-US">
              <a:latin typeface="+mn-lt"/>
            </a:endParaRPr>
          </a:p>
        </p:txBody>
      </p:sp>
      <p:sp>
        <p:nvSpPr>
          <p:cNvPr id="28747" name="Oval 81"/>
          <p:cNvSpPr>
            <a:spLocks noChangeArrowheads="1"/>
          </p:cNvSpPr>
          <p:nvPr/>
        </p:nvSpPr>
        <p:spPr bwMode="auto">
          <a:xfrm>
            <a:off x="2220913" y="4238625"/>
            <a:ext cx="85725"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48" name="Oval 82"/>
          <p:cNvSpPr>
            <a:spLocks noChangeArrowheads="1"/>
          </p:cNvSpPr>
          <p:nvPr/>
        </p:nvSpPr>
        <p:spPr bwMode="auto">
          <a:xfrm>
            <a:off x="2411413" y="4430713"/>
            <a:ext cx="87312" cy="93662"/>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49" name="Oval 83"/>
          <p:cNvSpPr>
            <a:spLocks noChangeArrowheads="1"/>
          </p:cNvSpPr>
          <p:nvPr/>
        </p:nvSpPr>
        <p:spPr bwMode="auto">
          <a:xfrm>
            <a:off x="2617788" y="4352925"/>
            <a:ext cx="87312" cy="96838"/>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0" name="Oval 84"/>
          <p:cNvSpPr>
            <a:spLocks noChangeArrowheads="1"/>
          </p:cNvSpPr>
          <p:nvPr/>
        </p:nvSpPr>
        <p:spPr bwMode="auto">
          <a:xfrm>
            <a:off x="2825750" y="4257675"/>
            <a:ext cx="85725"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1" name="Oval 85"/>
          <p:cNvSpPr>
            <a:spLocks noChangeArrowheads="1"/>
          </p:cNvSpPr>
          <p:nvPr/>
        </p:nvSpPr>
        <p:spPr bwMode="auto">
          <a:xfrm>
            <a:off x="3014663" y="4257675"/>
            <a:ext cx="87312"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2" name="Oval 86"/>
          <p:cNvSpPr>
            <a:spLocks noChangeArrowheads="1"/>
          </p:cNvSpPr>
          <p:nvPr/>
        </p:nvSpPr>
        <p:spPr bwMode="auto">
          <a:xfrm>
            <a:off x="3224213" y="4257675"/>
            <a:ext cx="84137"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3" name="Oval 87"/>
          <p:cNvSpPr>
            <a:spLocks noChangeArrowheads="1"/>
          </p:cNvSpPr>
          <p:nvPr/>
        </p:nvSpPr>
        <p:spPr bwMode="auto">
          <a:xfrm>
            <a:off x="3413125" y="4029075"/>
            <a:ext cx="85725" cy="96838"/>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4" name="Oval 88"/>
          <p:cNvSpPr>
            <a:spLocks noChangeArrowheads="1"/>
          </p:cNvSpPr>
          <p:nvPr/>
        </p:nvSpPr>
        <p:spPr bwMode="auto">
          <a:xfrm>
            <a:off x="3619500" y="3913188"/>
            <a:ext cx="87313" cy="96837"/>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5" name="Oval 89"/>
          <p:cNvSpPr>
            <a:spLocks noChangeArrowheads="1"/>
          </p:cNvSpPr>
          <p:nvPr/>
        </p:nvSpPr>
        <p:spPr bwMode="auto">
          <a:xfrm>
            <a:off x="3811588" y="3857625"/>
            <a:ext cx="85725" cy="93663"/>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6" name="Oval 90"/>
          <p:cNvSpPr>
            <a:spLocks noChangeArrowheads="1"/>
          </p:cNvSpPr>
          <p:nvPr/>
        </p:nvSpPr>
        <p:spPr bwMode="auto">
          <a:xfrm>
            <a:off x="4017963" y="3895725"/>
            <a:ext cx="87312"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7" name="Oval 91"/>
          <p:cNvSpPr>
            <a:spLocks noChangeArrowheads="1"/>
          </p:cNvSpPr>
          <p:nvPr/>
        </p:nvSpPr>
        <p:spPr bwMode="auto">
          <a:xfrm>
            <a:off x="4224338" y="3798888"/>
            <a:ext cx="87312" cy="96837"/>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8" name="Oval 92"/>
          <p:cNvSpPr>
            <a:spLocks noChangeArrowheads="1"/>
          </p:cNvSpPr>
          <p:nvPr/>
        </p:nvSpPr>
        <p:spPr bwMode="auto">
          <a:xfrm>
            <a:off x="4416425" y="3494088"/>
            <a:ext cx="84138"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59" name="Oval 93"/>
          <p:cNvSpPr>
            <a:spLocks noChangeArrowheads="1"/>
          </p:cNvSpPr>
          <p:nvPr/>
        </p:nvSpPr>
        <p:spPr bwMode="auto">
          <a:xfrm>
            <a:off x="4622800" y="3608388"/>
            <a:ext cx="87313" cy="96837"/>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0" name="Oval 94"/>
          <p:cNvSpPr>
            <a:spLocks noChangeArrowheads="1"/>
          </p:cNvSpPr>
          <p:nvPr/>
        </p:nvSpPr>
        <p:spPr bwMode="auto">
          <a:xfrm>
            <a:off x="4811713" y="4067175"/>
            <a:ext cx="87312"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1" name="Oval 95"/>
          <p:cNvSpPr>
            <a:spLocks noChangeArrowheads="1"/>
          </p:cNvSpPr>
          <p:nvPr/>
        </p:nvSpPr>
        <p:spPr bwMode="auto">
          <a:xfrm>
            <a:off x="5019675" y="4219575"/>
            <a:ext cx="85725"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2" name="Oval 96"/>
          <p:cNvSpPr>
            <a:spLocks noChangeArrowheads="1"/>
          </p:cNvSpPr>
          <p:nvPr/>
        </p:nvSpPr>
        <p:spPr bwMode="auto">
          <a:xfrm>
            <a:off x="5226050" y="4125913"/>
            <a:ext cx="87313" cy="93662"/>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3" name="Oval 97"/>
          <p:cNvSpPr>
            <a:spLocks noChangeArrowheads="1"/>
          </p:cNvSpPr>
          <p:nvPr/>
        </p:nvSpPr>
        <p:spPr bwMode="auto">
          <a:xfrm>
            <a:off x="5418138" y="3646488"/>
            <a:ext cx="85725"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4" name="Oval 98"/>
          <p:cNvSpPr>
            <a:spLocks noChangeArrowheads="1"/>
          </p:cNvSpPr>
          <p:nvPr/>
        </p:nvSpPr>
        <p:spPr bwMode="auto">
          <a:xfrm>
            <a:off x="5624513" y="3779838"/>
            <a:ext cx="87312" cy="96837"/>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5" name="Oval 99"/>
          <p:cNvSpPr>
            <a:spLocks noChangeArrowheads="1"/>
          </p:cNvSpPr>
          <p:nvPr/>
        </p:nvSpPr>
        <p:spPr bwMode="auto">
          <a:xfrm>
            <a:off x="5813425" y="4048125"/>
            <a:ext cx="87313"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6" name="Oval 100"/>
          <p:cNvSpPr>
            <a:spLocks noChangeArrowheads="1"/>
          </p:cNvSpPr>
          <p:nvPr/>
        </p:nvSpPr>
        <p:spPr bwMode="auto">
          <a:xfrm>
            <a:off x="6022975" y="4219575"/>
            <a:ext cx="85725"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7" name="Oval 101"/>
          <p:cNvSpPr>
            <a:spLocks noChangeArrowheads="1"/>
          </p:cNvSpPr>
          <p:nvPr/>
        </p:nvSpPr>
        <p:spPr bwMode="auto">
          <a:xfrm>
            <a:off x="6211888" y="4181475"/>
            <a:ext cx="87312" cy="96838"/>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8" name="Oval 102"/>
          <p:cNvSpPr>
            <a:spLocks noChangeArrowheads="1"/>
          </p:cNvSpPr>
          <p:nvPr/>
        </p:nvSpPr>
        <p:spPr bwMode="auto">
          <a:xfrm>
            <a:off x="6418263" y="3990975"/>
            <a:ext cx="87312" cy="93663"/>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69" name="Oval 103"/>
          <p:cNvSpPr>
            <a:spLocks noChangeArrowheads="1"/>
          </p:cNvSpPr>
          <p:nvPr/>
        </p:nvSpPr>
        <p:spPr bwMode="auto">
          <a:xfrm>
            <a:off x="6627813" y="3819525"/>
            <a:ext cx="84137" cy="93663"/>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70" name="Oval 104"/>
          <p:cNvSpPr>
            <a:spLocks noChangeArrowheads="1"/>
          </p:cNvSpPr>
          <p:nvPr/>
        </p:nvSpPr>
        <p:spPr bwMode="auto">
          <a:xfrm>
            <a:off x="6816725" y="4143375"/>
            <a:ext cx="87313" cy="95250"/>
          </a:xfrm>
          <a:prstGeom prst="ellipse">
            <a:avLst/>
          </a:prstGeom>
          <a:solidFill>
            <a:srgbClr val="990033"/>
          </a:solidFill>
          <a:ln w="14288">
            <a:solidFill>
              <a:srgbClr val="990033"/>
            </a:solidFill>
            <a:round/>
            <a:headEnd/>
            <a:tailEnd/>
          </a:ln>
        </p:spPr>
        <p:txBody>
          <a:bodyPr/>
          <a:lstStyle/>
          <a:p>
            <a:pPr>
              <a:defRPr/>
            </a:pPr>
            <a:endParaRPr lang="en-US">
              <a:latin typeface="+mn-lt"/>
            </a:endParaRPr>
          </a:p>
        </p:txBody>
      </p:sp>
      <p:sp>
        <p:nvSpPr>
          <p:cNvPr id="28771" name="Oval 105"/>
          <p:cNvSpPr>
            <a:spLocks noChangeArrowheads="1"/>
          </p:cNvSpPr>
          <p:nvPr/>
        </p:nvSpPr>
        <p:spPr bwMode="auto">
          <a:xfrm>
            <a:off x="2220913" y="4333875"/>
            <a:ext cx="85725" cy="96838"/>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2" name="Oval 106"/>
          <p:cNvSpPr>
            <a:spLocks noChangeArrowheads="1"/>
          </p:cNvSpPr>
          <p:nvPr/>
        </p:nvSpPr>
        <p:spPr bwMode="auto">
          <a:xfrm>
            <a:off x="2411413" y="4410075"/>
            <a:ext cx="87312"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3" name="Oval 107"/>
          <p:cNvSpPr>
            <a:spLocks noChangeArrowheads="1"/>
          </p:cNvSpPr>
          <p:nvPr/>
        </p:nvSpPr>
        <p:spPr bwMode="auto">
          <a:xfrm>
            <a:off x="2617788" y="4333875"/>
            <a:ext cx="87312" cy="96838"/>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4" name="Oval 108"/>
          <p:cNvSpPr>
            <a:spLocks noChangeArrowheads="1"/>
          </p:cNvSpPr>
          <p:nvPr/>
        </p:nvSpPr>
        <p:spPr bwMode="auto">
          <a:xfrm>
            <a:off x="2825750" y="4314825"/>
            <a:ext cx="85725"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5" name="Oval 109"/>
          <p:cNvSpPr>
            <a:spLocks noChangeArrowheads="1"/>
          </p:cNvSpPr>
          <p:nvPr/>
        </p:nvSpPr>
        <p:spPr bwMode="auto">
          <a:xfrm>
            <a:off x="3014663" y="4352925"/>
            <a:ext cx="87312" cy="96838"/>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6" name="Oval 110"/>
          <p:cNvSpPr>
            <a:spLocks noChangeArrowheads="1"/>
          </p:cNvSpPr>
          <p:nvPr/>
        </p:nvSpPr>
        <p:spPr bwMode="auto">
          <a:xfrm>
            <a:off x="3224213" y="4067175"/>
            <a:ext cx="84137"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7" name="Oval 111"/>
          <p:cNvSpPr>
            <a:spLocks noChangeArrowheads="1"/>
          </p:cNvSpPr>
          <p:nvPr/>
        </p:nvSpPr>
        <p:spPr bwMode="auto">
          <a:xfrm>
            <a:off x="3413125" y="3895725"/>
            <a:ext cx="85725"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8" name="Oval 112"/>
          <p:cNvSpPr>
            <a:spLocks noChangeArrowheads="1"/>
          </p:cNvSpPr>
          <p:nvPr/>
        </p:nvSpPr>
        <p:spPr bwMode="auto">
          <a:xfrm>
            <a:off x="3619500" y="3455988"/>
            <a:ext cx="87313" cy="96837"/>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79" name="Oval 113"/>
          <p:cNvSpPr>
            <a:spLocks noChangeArrowheads="1"/>
          </p:cNvSpPr>
          <p:nvPr/>
        </p:nvSpPr>
        <p:spPr bwMode="auto">
          <a:xfrm>
            <a:off x="3811588" y="3094038"/>
            <a:ext cx="85725" cy="93662"/>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0" name="Oval 114"/>
          <p:cNvSpPr>
            <a:spLocks noChangeArrowheads="1"/>
          </p:cNvSpPr>
          <p:nvPr/>
        </p:nvSpPr>
        <p:spPr bwMode="auto">
          <a:xfrm>
            <a:off x="4017963" y="3322638"/>
            <a:ext cx="87312"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1" name="Oval 115"/>
          <p:cNvSpPr>
            <a:spLocks noChangeArrowheads="1"/>
          </p:cNvSpPr>
          <p:nvPr/>
        </p:nvSpPr>
        <p:spPr bwMode="auto">
          <a:xfrm>
            <a:off x="4224338" y="2751138"/>
            <a:ext cx="87312" cy="93662"/>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2" name="Oval 116"/>
          <p:cNvSpPr>
            <a:spLocks noChangeArrowheads="1"/>
          </p:cNvSpPr>
          <p:nvPr/>
        </p:nvSpPr>
        <p:spPr bwMode="auto">
          <a:xfrm>
            <a:off x="4416425" y="2789238"/>
            <a:ext cx="84138" cy="93662"/>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3" name="Oval 117"/>
          <p:cNvSpPr>
            <a:spLocks noChangeArrowheads="1"/>
          </p:cNvSpPr>
          <p:nvPr/>
        </p:nvSpPr>
        <p:spPr bwMode="auto">
          <a:xfrm>
            <a:off x="4622800" y="3187700"/>
            <a:ext cx="87313" cy="96838"/>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4" name="Oval 118"/>
          <p:cNvSpPr>
            <a:spLocks noChangeArrowheads="1"/>
          </p:cNvSpPr>
          <p:nvPr/>
        </p:nvSpPr>
        <p:spPr bwMode="auto">
          <a:xfrm>
            <a:off x="4811713" y="3589338"/>
            <a:ext cx="87312" cy="96837"/>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5" name="Oval 119"/>
          <p:cNvSpPr>
            <a:spLocks noChangeArrowheads="1"/>
          </p:cNvSpPr>
          <p:nvPr/>
        </p:nvSpPr>
        <p:spPr bwMode="auto">
          <a:xfrm>
            <a:off x="5019675" y="4162425"/>
            <a:ext cx="85725"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6" name="Oval 120"/>
          <p:cNvSpPr>
            <a:spLocks noChangeArrowheads="1"/>
          </p:cNvSpPr>
          <p:nvPr/>
        </p:nvSpPr>
        <p:spPr bwMode="auto">
          <a:xfrm>
            <a:off x="5226050" y="4297363"/>
            <a:ext cx="87313" cy="93662"/>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7" name="Oval 121"/>
          <p:cNvSpPr>
            <a:spLocks noChangeArrowheads="1"/>
          </p:cNvSpPr>
          <p:nvPr/>
        </p:nvSpPr>
        <p:spPr bwMode="auto">
          <a:xfrm>
            <a:off x="5418138" y="4010025"/>
            <a:ext cx="85725" cy="93663"/>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8" name="Oval 122"/>
          <p:cNvSpPr>
            <a:spLocks noChangeArrowheads="1"/>
          </p:cNvSpPr>
          <p:nvPr/>
        </p:nvSpPr>
        <p:spPr bwMode="auto">
          <a:xfrm>
            <a:off x="5624513" y="3857625"/>
            <a:ext cx="87312" cy="93663"/>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89" name="Oval 123"/>
          <p:cNvSpPr>
            <a:spLocks noChangeArrowheads="1"/>
          </p:cNvSpPr>
          <p:nvPr/>
        </p:nvSpPr>
        <p:spPr bwMode="auto">
          <a:xfrm>
            <a:off x="5813425" y="4029075"/>
            <a:ext cx="87313" cy="96838"/>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90" name="Oval 124"/>
          <p:cNvSpPr>
            <a:spLocks noChangeArrowheads="1"/>
          </p:cNvSpPr>
          <p:nvPr/>
        </p:nvSpPr>
        <p:spPr bwMode="auto">
          <a:xfrm>
            <a:off x="6022975" y="4125913"/>
            <a:ext cx="85725" cy="93662"/>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91" name="Oval 125"/>
          <p:cNvSpPr>
            <a:spLocks noChangeArrowheads="1"/>
          </p:cNvSpPr>
          <p:nvPr/>
        </p:nvSpPr>
        <p:spPr bwMode="auto">
          <a:xfrm>
            <a:off x="6211888" y="4125913"/>
            <a:ext cx="87312" cy="93662"/>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92" name="Oval 126"/>
          <p:cNvSpPr>
            <a:spLocks noChangeArrowheads="1"/>
          </p:cNvSpPr>
          <p:nvPr/>
        </p:nvSpPr>
        <p:spPr bwMode="auto">
          <a:xfrm>
            <a:off x="6418263" y="3876675"/>
            <a:ext cx="87312"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93" name="Oval 127"/>
          <p:cNvSpPr>
            <a:spLocks noChangeArrowheads="1"/>
          </p:cNvSpPr>
          <p:nvPr/>
        </p:nvSpPr>
        <p:spPr bwMode="auto">
          <a:xfrm>
            <a:off x="6627813" y="3932238"/>
            <a:ext cx="84137" cy="96837"/>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94" name="Oval 128"/>
          <p:cNvSpPr>
            <a:spLocks noChangeArrowheads="1"/>
          </p:cNvSpPr>
          <p:nvPr/>
        </p:nvSpPr>
        <p:spPr bwMode="auto">
          <a:xfrm>
            <a:off x="6816725" y="4257675"/>
            <a:ext cx="87313" cy="95250"/>
          </a:xfrm>
          <a:prstGeom prst="ellipse">
            <a:avLst/>
          </a:prstGeom>
          <a:solidFill>
            <a:schemeClr val="bg2">
              <a:lumMod val="40000"/>
              <a:lumOff val="60000"/>
            </a:schemeClr>
          </a:solidFill>
          <a:ln w="14288">
            <a:solidFill>
              <a:schemeClr val="bg2">
                <a:lumMod val="40000"/>
                <a:lumOff val="60000"/>
              </a:schemeClr>
            </a:solidFill>
            <a:round/>
            <a:headEnd/>
            <a:tailEnd/>
          </a:ln>
        </p:spPr>
        <p:txBody>
          <a:bodyPr/>
          <a:lstStyle/>
          <a:p>
            <a:pPr>
              <a:defRPr/>
            </a:pPr>
            <a:endParaRPr lang="en-US">
              <a:latin typeface="+mn-lt"/>
            </a:endParaRPr>
          </a:p>
        </p:txBody>
      </p:sp>
      <p:sp>
        <p:nvSpPr>
          <p:cNvPr id="28795" name="Rectangle 129"/>
          <p:cNvSpPr>
            <a:spLocks noChangeArrowheads="1"/>
          </p:cNvSpPr>
          <p:nvPr/>
        </p:nvSpPr>
        <p:spPr bwMode="auto">
          <a:xfrm>
            <a:off x="1933575" y="4505325"/>
            <a:ext cx="122238" cy="230188"/>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0</a:t>
            </a:r>
            <a:endParaRPr lang="en-US" sz="4000">
              <a:latin typeface="+mn-lt"/>
              <a:cs typeface="Arial" charset="0"/>
            </a:endParaRPr>
          </a:p>
        </p:txBody>
      </p:sp>
      <p:sp>
        <p:nvSpPr>
          <p:cNvPr id="28796" name="Rectangle 130"/>
          <p:cNvSpPr>
            <a:spLocks noChangeArrowheads="1"/>
          </p:cNvSpPr>
          <p:nvPr/>
        </p:nvSpPr>
        <p:spPr bwMode="auto">
          <a:xfrm>
            <a:off x="1793875" y="4200525"/>
            <a:ext cx="314325" cy="230188"/>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0.2</a:t>
            </a:r>
            <a:endParaRPr lang="en-US" sz="4000">
              <a:latin typeface="+mn-lt"/>
              <a:cs typeface="Arial" charset="0"/>
            </a:endParaRPr>
          </a:p>
        </p:txBody>
      </p:sp>
      <p:sp>
        <p:nvSpPr>
          <p:cNvPr id="28797" name="Rectangle 131"/>
          <p:cNvSpPr>
            <a:spLocks noChangeArrowheads="1"/>
          </p:cNvSpPr>
          <p:nvPr/>
        </p:nvSpPr>
        <p:spPr bwMode="auto">
          <a:xfrm>
            <a:off x="1744663" y="3895725"/>
            <a:ext cx="314325" cy="230188"/>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0.4</a:t>
            </a:r>
            <a:endParaRPr lang="en-US" sz="4000">
              <a:latin typeface="+mn-lt"/>
              <a:cs typeface="Arial" charset="0"/>
            </a:endParaRPr>
          </a:p>
        </p:txBody>
      </p:sp>
      <p:sp>
        <p:nvSpPr>
          <p:cNvPr id="28798" name="Rectangle 132"/>
          <p:cNvSpPr>
            <a:spLocks noChangeArrowheads="1"/>
          </p:cNvSpPr>
          <p:nvPr/>
        </p:nvSpPr>
        <p:spPr bwMode="auto">
          <a:xfrm>
            <a:off x="1744663" y="3589338"/>
            <a:ext cx="314325" cy="230187"/>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0.6</a:t>
            </a:r>
            <a:endParaRPr lang="en-US" sz="4000">
              <a:latin typeface="+mn-lt"/>
              <a:cs typeface="Arial" charset="0"/>
            </a:endParaRPr>
          </a:p>
        </p:txBody>
      </p:sp>
      <p:sp>
        <p:nvSpPr>
          <p:cNvPr id="28799" name="Rectangle 133"/>
          <p:cNvSpPr>
            <a:spLocks noChangeArrowheads="1"/>
          </p:cNvSpPr>
          <p:nvPr/>
        </p:nvSpPr>
        <p:spPr bwMode="auto">
          <a:xfrm>
            <a:off x="1744663" y="3284538"/>
            <a:ext cx="314325" cy="230187"/>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0.8</a:t>
            </a:r>
            <a:endParaRPr lang="en-US" sz="4000">
              <a:latin typeface="+mn-lt"/>
              <a:cs typeface="Arial" charset="0"/>
            </a:endParaRPr>
          </a:p>
        </p:txBody>
      </p:sp>
      <p:sp>
        <p:nvSpPr>
          <p:cNvPr id="28800" name="Rectangle 134"/>
          <p:cNvSpPr>
            <a:spLocks noChangeArrowheads="1"/>
          </p:cNvSpPr>
          <p:nvPr/>
        </p:nvSpPr>
        <p:spPr bwMode="auto">
          <a:xfrm>
            <a:off x="1744663" y="2979738"/>
            <a:ext cx="314325" cy="230187"/>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1.0</a:t>
            </a:r>
            <a:endParaRPr lang="en-US" sz="4000">
              <a:latin typeface="+mn-lt"/>
              <a:cs typeface="Arial" charset="0"/>
            </a:endParaRPr>
          </a:p>
        </p:txBody>
      </p:sp>
      <p:sp>
        <p:nvSpPr>
          <p:cNvPr id="28801" name="Rectangle 135"/>
          <p:cNvSpPr>
            <a:spLocks noChangeArrowheads="1"/>
          </p:cNvSpPr>
          <p:nvPr/>
        </p:nvSpPr>
        <p:spPr bwMode="auto">
          <a:xfrm>
            <a:off x="1744663" y="2673350"/>
            <a:ext cx="314325" cy="230188"/>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1.2</a:t>
            </a:r>
            <a:endParaRPr lang="en-US" sz="4000">
              <a:latin typeface="+mn-lt"/>
              <a:cs typeface="Arial" charset="0"/>
            </a:endParaRPr>
          </a:p>
        </p:txBody>
      </p:sp>
      <p:sp>
        <p:nvSpPr>
          <p:cNvPr id="28802" name="Rectangle 136"/>
          <p:cNvSpPr>
            <a:spLocks noChangeArrowheads="1"/>
          </p:cNvSpPr>
          <p:nvPr/>
        </p:nvSpPr>
        <p:spPr bwMode="auto">
          <a:xfrm>
            <a:off x="1744663" y="2368550"/>
            <a:ext cx="314325" cy="230188"/>
          </a:xfrm>
          <a:prstGeom prst="rect">
            <a:avLst/>
          </a:prstGeom>
          <a:noFill/>
          <a:ln w="9525">
            <a:noFill/>
            <a:miter lim="800000"/>
            <a:headEnd/>
            <a:tailEnd/>
          </a:ln>
        </p:spPr>
        <p:txBody>
          <a:bodyPr wrap="none" lIns="0" tIns="0" rIns="0" bIns="0">
            <a:spAutoFit/>
          </a:bodyPr>
          <a:lstStyle/>
          <a:p>
            <a:pPr algn="ctr">
              <a:defRPr/>
            </a:pPr>
            <a:r>
              <a:rPr lang="en-US" sz="1500">
                <a:latin typeface="+mn-lt"/>
                <a:cs typeface="Arial" charset="0"/>
              </a:rPr>
              <a:t>1.4</a:t>
            </a:r>
            <a:endParaRPr lang="en-US" sz="4000">
              <a:latin typeface="+mn-lt"/>
              <a:cs typeface="Arial" charset="0"/>
            </a:endParaRPr>
          </a:p>
        </p:txBody>
      </p:sp>
      <p:sp>
        <p:nvSpPr>
          <p:cNvPr id="28803" name="Rectangle 137"/>
          <p:cNvSpPr>
            <a:spLocks noChangeArrowheads="1"/>
          </p:cNvSpPr>
          <p:nvPr/>
        </p:nvSpPr>
        <p:spPr bwMode="auto">
          <a:xfrm>
            <a:off x="2111375" y="4829175"/>
            <a:ext cx="211138"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20</a:t>
            </a:r>
            <a:endParaRPr lang="en-US" sz="4000">
              <a:latin typeface="+mn-lt"/>
              <a:cs typeface="Arial" charset="0"/>
            </a:endParaRPr>
          </a:p>
        </p:txBody>
      </p:sp>
      <p:sp>
        <p:nvSpPr>
          <p:cNvPr id="28804" name="Rectangle 138"/>
          <p:cNvSpPr>
            <a:spLocks noChangeArrowheads="1"/>
          </p:cNvSpPr>
          <p:nvPr/>
        </p:nvSpPr>
        <p:spPr bwMode="auto">
          <a:xfrm>
            <a:off x="2506663" y="4829175"/>
            <a:ext cx="211137"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22</a:t>
            </a:r>
            <a:endParaRPr lang="en-US" sz="4000">
              <a:latin typeface="+mn-lt"/>
              <a:cs typeface="Arial" charset="0"/>
            </a:endParaRPr>
          </a:p>
        </p:txBody>
      </p:sp>
      <p:sp>
        <p:nvSpPr>
          <p:cNvPr id="28805" name="Rectangle 139"/>
          <p:cNvSpPr>
            <a:spLocks noChangeArrowheads="1"/>
          </p:cNvSpPr>
          <p:nvPr/>
        </p:nvSpPr>
        <p:spPr bwMode="auto">
          <a:xfrm>
            <a:off x="2906713" y="4829175"/>
            <a:ext cx="211137"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24</a:t>
            </a:r>
            <a:endParaRPr lang="en-US" sz="4000">
              <a:latin typeface="+mn-lt"/>
              <a:cs typeface="Arial" charset="0"/>
            </a:endParaRPr>
          </a:p>
        </p:txBody>
      </p:sp>
      <p:sp>
        <p:nvSpPr>
          <p:cNvPr id="28806" name="Rectangle 140"/>
          <p:cNvSpPr>
            <a:spLocks noChangeArrowheads="1"/>
          </p:cNvSpPr>
          <p:nvPr/>
        </p:nvSpPr>
        <p:spPr bwMode="auto">
          <a:xfrm>
            <a:off x="3348038" y="4829175"/>
            <a:ext cx="106362"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2</a:t>
            </a:r>
            <a:endParaRPr lang="en-US" sz="4000">
              <a:latin typeface="+mn-lt"/>
              <a:cs typeface="Arial" charset="0"/>
            </a:endParaRPr>
          </a:p>
        </p:txBody>
      </p:sp>
      <p:sp>
        <p:nvSpPr>
          <p:cNvPr id="28807" name="Rectangle 141"/>
          <p:cNvSpPr>
            <a:spLocks noChangeArrowheads="1"/>
          </p:cNvSpPr>
          <p:nvPr/>
        </p:nvSpPr>
        <p:spPr bwMode="auto">
          <a:xfrm>
            <a:off x="3746500" y="4829175"/>
            <a:ext cx="106363"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4</a:t>
            </a:r>
            <a:endParaRPr lang="en-US" sz="4000">
              <a:latin typeface="+mn-lt"/>
              <a:cs typeface="Arial" charset="0"/>
            </a:endParaRPr>
          </a:p>
        </p:txBody>
      </p:sp>
      <p:sp>
        <p:nvSpPr>
          <p:cNvPr id="28808" name="Rectangle 142"/>
          <p:cNvSpPr>
            <a:spLocks noChangeArrowheads="1"/>
          </p:cNvSpPr>
          <p:nvPr/>
        </p:nvSpPr>
        <p:spPr bwMode="auto">
          <a:xfrm>
            <a:off x="4159250" y="4829175"/>
            <a:ext cx="106363"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6</a:t>
            </a:r>
            <a:endParaRPr lang="en-US" sz="4000">
              <a:latin typeface="+mn-lt"/>
              <a:cs typeface="Arial" charset="0"/>
            </a:endParaRPr>
          </a:p>
        </p:txBody>
      </p:sp>
      <p:sp>
        <p:nvSpPr>
          <p:cNvPr id="28809" name="Rectangle 143"/>
          <p:cNvSpPr>
            <a:spLocks noChangeArrowheads="1"/>
          </p:cNvSpPr>
          <p:nvPr/>
        </p:nvSpPr>
        <p:spPr bwMode="auto">
          <a:xfrm>
            <a:off x="4557713" y="4829175"/>
            <a:ext cx="106362"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8</a:t>
            </a:r>
            <a:endParaRPr lang="en-US" sz="4000">
              <a:latin typeface="+mn-lt"/>
              <a:cs typeface="Arial" charset="0"/>
            </a:endParaRPr>
          </a:p>
        </p:txBody>
      </p:sp>
      <p:sp>
        <p:nvSpPr>
          <p:cNvPr id="28810" name="Rectangle 144"/>
          <p:cNvSpPr>
            <a:spLocks noChangeArrowheads="1"/>
          </p:cNvSpPr>
          <p:nvPr/>
        </p:nvSpPr>
        <p:spPr bwMode="auto">
          <a:xfrm>
            <a:off x="4911725" y="4829175"/>
            <a:ext cx="211138"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10</a:t>
            </a:r>
            <a:endParaRPr lang="en-US" sz="4000">
              <a:latin typeface="+mn-lt"/>
              <a:cs typeface="Arial" charset="0"/>
            </a:endParaRPr>
          </a:p>
        </p:txBody>
      </p:sp>
      <p:sp>
        <p:nvSpPr>
          <p:cNvPr id="28811" name="Rectangle 145"/>
          <p:cNvSpPr>
            <a:spLocks noChangeArrowheads="1"/>
          </p:cNvSpPr>
          <p:nvPr/>
        </p:nvSpPr>
        <p:spPr bwMode="auto">
          <a:xfrm>
            <a:off x="5307013" y="4829175"/>
            <a:ext cx="211137"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12</a:t>
            </a:r>
            <a:endParaRPr lang="en-US" sz="4000">
              <a:latin typeface="+mn-lt"/>
              <a:cs typeface="Arial" charset="0"/>
            </a:endParaRPr>
          </a:p>
        </p:txBody>
      </p:sp>
      <p:sp>
        <p:nvSpPr>
          <p:cNvPr id="28812" name="Rectangle 146"/>
          <p:cNvSpPr>
            <a:spLocks noChangeArrowheads="1"/>
          </p:cNvSpPr>
          <p:nvPr/>
        </p:nvSpPr>
        <p:spPr bwMode="auto">
          <a:xfrm>
            <a:off x="5703888" y="4829175"/>
            <a:ext cx="211137"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14</a:t>
            </a:r>
            <a:endParaRPr lang="en-US" sz="4000">
              <a:latin typeface="+mn-lt"/>
              <a:cs typeface="Arial" charset="0"/>
            </a:endParaRPr>
          </a:p>
        </p:txBody>
      </p:sp>
      <p:sp>
        <p:nvSpPr>
          <p:cNvPr id="28813" name="Rectangle 147"/>
          <p:cNvSpPr>
            <a:spLocks noChangeArrowheads="1"/>
          </p:cNvSpPr>
          <p:nvPr/>
        </p:nvSpPr>
        <p:spPr bwMode="auto">
          <a:xfrm>
            <a:off x="6105525" y="4829175"/>
            <a:ext cx="211138"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16</a:t>
            </a:r>
            <a:endParaRPr lang="en-US" sz="4000">
              <a:latin typeface="+mn-lt"/>
              <a:cs typeface="Arial" charset="0"/>
            </a:endParaRPr>
          </a:p>
        </p:txBody>
      </p:sp>
      <p:sp>
        <p:nvSpPr>
          <p:cNvPr id="28814" name="Rectangle 148"/>
          <p:cNvSpPr>
            <a:spLocks noChangeArrowheads="1"/>
          </p:cNvSpPr>
          <p:nvPr/>
        </p:nvSpPr>
        <p:spPr bwMode="auto">
          <a:xfrm>
            <a:off x="6516688" y="4829175"/>
            <a:ext cx="211137" cy="200025"/>
          </a:xfrm>
          <a:prstGeom prst="rect">
            <a:avLst/>
          </a:prstGeom>
          <a:noFill/>
          <a:ln w="9525">
            <a:noFill/>
            <a:miter lim="800000"/>
            <a:headEnd/>
            <a:tailEnd/>
          </a:ln>
        </p:spPr>
        <p:txBody>
          <a:bodyPr wrap="none" lIns="0" tIns="0" rIns="0" bIns="0">
            <a:spAutoFit/>
          </a:bodyPr>
          <a:lstStyle/>
          <a:p>
            <a:pPr algn="ctr">
              <a:defRPr/>
            </a:pPr>
            <a:r>
              <a:rPr lang="en-US" sz="1300">
                <a:latin typeface="+mn-lt"/>
                <a:cs typeface="Arial" charset="0"/>
              </a:rPr>
              <a:t>18</a:t>
            </a:r>
            <a:endParaRPr lang="en-US" sz="4000">
              <a:latin typeface="+mn-lt"/>
              <a:cs typeface="Arial" charset="0"/>
            </a:endParaRPr>
          </a:p>
        </p:txBody>
      </p:sp>
      <p:sp>
        <p:nvSpPr>
          <p:cNvPr id="28815" name="Rectangle 149"/>
          <p:cNvSpPr>
            <a:spLocks noChangeArrowheads="1"/>
          </p:cNvSpPr>
          <p:nvPr/>
        </p:nvSpPr>
        <p:spPr bwMode="auto">
          <a:xfrm>
            <a:off x="3540895" y="5138738"/>
            <a:ext cx="2125710" cy="307777"/>
          </a:xfrm>
          <a:prstGeom prst="rect">
            <a:avLst/>
          </a:prstGeom>
          <a:noFill/>
          <a:ln w="9525">
            <a:noFill/>
            <a:miter lim="800000"/>
            <a:headEnd/>
            <a:tailEnd/>
          </a:ln>
        </p:spPr>
        <p:txBody>
          <a:bodyPr wrap="none" lIns="0" tIns="0" rIns="0" bIns="0">
            <a:spAutoFit/>
          </a:bodyPr>
          <a:lstStyle/>
          <a:p>
            <a:pPr algn="ctr">
              <a:defRPr/>
            </a:pPr>
            <a:r>
              <a:rPr lang="en-US" sz="2000" dirty="0">
                <a:latin typeface="+mn-lt"/>
                <a:cs typeface="Arial" charset="0"/>
              </a:rPr>
              <a:t>Time of Day (hour)</a:t>
            </a:r>
          </a:p>
        </p:txBody>
      </p:sp>
      <p:sp>
        <p:nvSpPr>
          <p:cNvPr id="28816" name="Rectangle 150"/>
          <p:cNvSpPr>
            <a:spLocks noChangeArrowheads="1"/>
          </p:cNvSpPr>
          <p:nvPr/>
        </p:nvSpPr>
        <p:spPr bwMode="auto">
          <a:xfrm rot="16200000">
            <a:off x="-61118" y="3411378"/>
            <a:ext cx="3048000" cy="492443"/>
          </a:xfrm>
          <a:prstGeom prst="rect">
            <a:avLst/>
          </a:prstGeom>
          <a:noFill/>
          <a:ln w="9525">
            <a:noFill/>
            <a:miter lim="800000"/>
            <a:headEnd/>
            <a:tailEnd/>
          </a:ln>
        </p:spPr>
        <p:txBody>
          <a:bodyPr lIns="0" tIns="0" rIns="0" bIns="0">
            <a:spAutoFit/>
          </a:bodyPr>
          <a:lstStyle/>
          <a:p>
            <a:pPr algn="ctr">
              <a:defRPr/>
            </a:pPr>
            <a:r>
              <a:rPr lang="en-US" sz="1600" dirty="0">
                <a:latin typeface="+mn-lt"/>
                <a:cs typeface="Arial" charset="0"/>
              </a:rPr>
              <a:t>Events per Patient-Year</a:t>
            </a:r>
          </a:p>
          <a:p>
            <a:pPr algn="ctr">
              <a:defRPr/>
            </a:pPr>
            <a:endParaRPr lang="en-US" sz="1600" dirty="0">
              <a:latin typeface="+mn-lt"/>
              <a:cs typeface="Arial" charset="0"/>
            </a:endParaRPr>
          </a:p>
        </p:txBody>
      </p:sp>
      <p:sp>
        <p:nvSpPr>
          <p:cNvPr id="117911" name="Text Box 151"/>
          <p:cNvSpPr txBox="1">
            <a:spLocks noChangeArrowheads="1"/>
          </p:cNvSpPr>
          <p:nvPr/>
        </p:nvSpPr>
        <p:spPr bwMode="auto">
          <a:xfrm>
            <a:off x="3678238" y="2684463"/>
            <a:ext cx="331787" cy="369887"/>
          </a:xfrm>
          <a:prstGeom prst="rect">
            <a:avLst/>
          </a:prstGeom>
          <a:noFill/>
          <a:ln w="9525">
            <a:noFill/>
            <a:miter lim="800000"/>
            <a:headEnd/>
            <a:tailEnd/>
          </a:ln>
          <a:effectLst/>
        </p:spPr>
        <p:txBody>
          <a:bodyPr wrap="none">
            <a:spAutoFit/>
          </a:bodyPr>
          <a:lstStyle/>
          <a:p>
            <a:pPr>
              <a:defRPr/>
            </a:pPr>
            <a:r>
              <a:rPr lang="en-GB" dirty="0">
                <a:latin typeface="+mn-lt"/>
                <a:cs typeface="Arial" charset="0"/>
              </a:rPr>
              <a:t>*</a:t>
            </a:r>
          </a:p>
        </p:txBody>
      </p:sp>
      <p:sp>
        <p:nvSpPr>
          <p:cNvPr id="117912" name="Text Box 152"/>
          <p:cNvSpPr txBox="1">
            <a:spLocks noChangeArrowheads="1"/>
          </p:cNvSpPr>
          <p:nvPr/>
        </p:nvSpPr>
        <p:spPr bwMode="auto">
          <a:xfrm>
            <a:off x="4125913" y="2382838"/>
            <a:ext cx="331787" cy="369887"/>
          </a:xfrm>
          <a:prstGeom prst="rect">
            <a:avLst/>
          </a:prstGeom>
          <a:noFill/>
          <a:ln w="9525">
            <a:noFill/>
            <a:miter lim="800000"/>
            <a:headEnd/>
            <a:tailEnd/>
          </a:ln>
          <a:effectLst/>
        </p:spPr>
        <p:txBody>
          <a:bodyPr wrap="none">
            <a:spAutoFit/>
          </a:bodyPr>
          <a:lstStyle/>
          <a:p>
            <a:pPr>
              <a:defRPr/>
            </a:pPr>
            <a:r>
              <a:rPr lang="en-GB">
                <a:latin typeface="+mn-lt"/>
                <a:cs typeface="Arial" charset="0"/>
              </a:rPr>
              <a:t>*</a:t>
            </a:r>
          </a:p>
        </p:txBody>
      </p:sp>
      <p:sp>
        <p:nvSpPr>
          <p:cNvPr id="117913" name="Text Box 153"/>
          <p:cNvSpPr txBox="1">
            <a:spLocks noChangeArrowheads="1"/>
          </p:cNvSpPr>
          <p:nvPr/>
        </p:nvSpPr>
        <p:spPr bwMode="auto">
          <a:xfrm>
            <a:off x="3497263" y="3086100"/>
            <a:ext cx="331787" cy="369888"/>
          </a:xfrm>
          <a:prstGeom prst="rect">
            <a:avLst/>
          </a:prstGeom>
          <a:noFill/>
          <a:ln w="9525">
            <a:noFill/>
            <a:miter lim="800000"/>
            <a:headEnd/>
            <a:tailEnd/>
          </a:ln>
          <a:effectLst/>
        </p:spPr>
        <p:txBody>
          <a:bodyPr wrap="none">
            <a:spAutoFit/>
          </a:bodyPr>
          <a:lstStyle/>
          <a:p>
            <a:pPr>
              <a:defRPr/>
            </a:pPr>
            <a:r>
              <a:rPr lang="en-GB" dirty="0">
                <a:latin typeface="+mn-lt"/>
                <a:cs typeface="Arial" charset="0"/>
              </a:rPr>
              <a:t>*</a:t>
            </a:r>
          </a:p>
        </p:txBody>
      </p:sp>
      <p:sp>
        <p:nvSpPr>
          <p:cNvPr id="117914" name="Text Box 154"/>
          <p:cNvSpPr txBox="1">
            <a:spLocks noChangeArrowheads="1"/>
          </p:cNvSpPr>
          <p:nvPr/>
        </p:nvSpPr>
        <p:spPr bwMode="auto">
          <a:xfrm>
            <a:off x="3860800" y="2903538"/>
            <a:ext cx="331788" cy="369887"/>
          </a:xfrm>
          <a:prstGeom prst="rect">
            <a:avLst/>
          </a:prstGeom>
          <a:noFill/>
          <a:ln w="9525">
            <a:noFill/>
            <a:miter lim="800000"/>
            <a:headEnd/>
            <a:tailEnd/>
          </a:ln>
          <a:effectLst/>
        </p:spPr>
        <p:txBody>
          <a:bodyPr wrap="none">
            <a:spAutoFit/>
          </a:bodyPr>
          <a:lstStyle/>
          <a:p>
            <a:pPr>
              <a:defRPr/>
            </a:pPr>
            <a:r>
              <a:rPr lang="en-GB">
                <a:latin typeface="+mn-lt"/>
                <a:cs typeface="Arial" charset="0"/>
              </a:rPr>
              <a:t>*</a:t>
            </a:r>
          </a:p>
        </p:txBody>
      </p:sp>
      <p:sp>
        <p:nvSpPr>
          <p:cNvPr id="117915" name="Text Box 155"/>
          <p:cNvSpPr txBox="1">
            <a:spLocks noChangeArrowheads="1"/>
          </p:cNvSpPr>
          <p:nvPr/>
        </p:nvSpPr>
        <p:spPr bwMode="auto">
          <a:xfrm>
            <a:off x="4314825" y="2401888"/>
            <a:ext cx="331788" cy="369887"/>
          </a:xfrm>
          <a:prstGeom prst="rect">
            <a:avLst/>
          </a:prstGeom>
          <a:noFill/>
          <a:ln w="9525">
            <a:noFill/>
            <a:miter lim="800000"/>
            <a:headEnd/>
            <a:tailEnd/>
          </a:ln>
          <a:effectLst/>
        </p:spPr>
        <p:txBody>
          <a:bodyPr wrap="none">
            <a:spAutoFit/>
          </a:bodyPr>
          <a:lstStyle/>
          <a:p>
            <a:pPr>
              <a:defRPr/>
            </a:pPr>
            <a:r>
              <a:rPr lang="en-GB">
                <a:latin typeface="+mn-lt"/>
                <a:cs typeface="Arial" charset="0"/>
              </a:rPr>
              <a:t>*</a:t>
            </a:r>
          </a:p>
        </p:txBody>
      </p:sp>
      <p:sp>
        <p:nvSpPr>
          <p:cNvPr id="117916" name="Text Box 156"/>
          <p:cNvSpPr txBox="1">
            <a:spLocks noChangeArrowheads="1"/>
          </p:cNvSpPr>
          <p:nvPr/>
        </p:nvSpPr>
        <p:spPr bwMode="auto">
          <a:xfrm>
            <a:off x="4678363" y="3205163"/>
            <a:ext cx="331787" cy="369887"/>
          </a:xfrm>
          <a:prstGeom prst="rect">
            <a:avLst/>
          </a:prstGeom>
          <a:noFill/>
          <a:ln w="9525">
            <a:noFill/>
            <a:miter lim="800000"/>
            <a:headEnd/>
            <a:tailEnd/>
          </a:ln>
          <a:effectLst/>
        </p:spPr>
        <p:txBody>
          <a:bodyPr wrap="none">
            <a:spAutoFit/>
          </a:bodyPr>
          <a:lstStyle/>
          <a:p>
            <a:pPr>
              <a:defRPr/>
            </a:pPr>
            <a:r>
              <a:rPr lang="en-GB" dirty="0">
                <a:latin typeface="+mn-lt"/>
                <a:cs typeface="Arial" charset="0"/>
              </a:rPr>
              <a:t>*</a:t>
            </a:r>
          </a:p>
        </p:txBody>
      </p:sp>
      <p:sp>
        <p:nvSpPr>
          <p:cNvPr id="28823" name="Line 157"/>
          <p:cNvSpPr>
            <a:spLocks noChangeShapeType="1"/>
          </p:cNvSpPr>
          <p:nvPr/>
        </p:nvSpPr>
        <p:spPr bwMode="auto">
          <a:xfrm>
            <a:off x="2670175" y="2887663"/>
            <a:ext cx="0" cy="1385887"/>
          </a:xfrm>
          <a:prstGeom prst="line">
            <a:avLst/>
          </a:prstGeom>
          <a:noFill/>
          <a:ln w="28575">
            <a:solidFill>
              <a:schemeClr val="tx1"/>
            </a:solidFill>
            <a:round/>
            <a:headEnd/>
            <a:tailEnd type="triangle" w="med" len="med"/>
          </a:ln>
        </p:spPr>
        <p:txBody>
          <a:bodyPr wrap="none" anchor="ctr"/>
          <a:lstStyle/>
          <a:p>
            <a:endParaRPr lang="en-US"/>
          </a:p>
        </p:txBody>
      </p:sp>
      <p:sp>
        <p:nvSpPr>
          <p:cNvPr id="28824" name="Text Box 158"/>
          <p:cNvSpPr txBox="1">
            <a:spLocks noChangeArrowheads="1"/>
          </p:cNvSpPr>
          <p:nvPr/>
        </p:nvSpPr>
        <p:spPr bwMode="auto">
          <a:xfrm>
            <a:off x="2216150" y="2254250"/>
            <a:ext cx="1000125" cy="581025"/>
          </a:xfrm>
          <a:prstGeom prst="rect">
            <a:avLst/>
          </a:prstGeom>
          <a:noFill/>
          <a:ln w="9525">
            <a:noFill/>
            <a:miter lim="800000"/>
            <a:headEnd/>
            <a:tailEnd/>
          </a:ln>
        </p:spPr>
        <p:txBody>
          <a:bodyPr>
            <a:spAutoFit/>
          </a:bodyPr>
          <a:lstStyle/>
          <a:p>
            <a:pPr algn="ctr">
              <a:defRPr/>
            </a:pPr>
            <a:r>
              <a:rPr lang="en-GB" sz="1600">
                <a:latin typeface="+mn-lt"/>
                <a:cs typeface="Arial" charset="0"/>
              </a:rPr>
              <a:t>Basal insulin</a:t>
            </a:r>
          </a:p>
        </p:txBody>
      </p:sp>
      <p:sp>
        <p:nvSpPr>
          <p:cNvPr id="28825" name="Text Box 159"/>
          <p:cNvSpPr txBox="1">
            <a:spLocks noChangeArrowheads="1"/>
          </p:cNvSpPr>
          <p:nvPr/>
        </p:nvSpPr>
        <p:spPr bwMode="auto">
          <a:xfrm>
            <a:off x="233363" y="6589713"/>
            <a:ext cx="5786437" cy="268287"/>
          </a:xfrm>
          <a:prstGeom prst="rect">
            <a:avLst/>
          </a:prstGeom>
          <a:noFill/>
          <a:ln w="25400">
            <a:noFill/>
            <a:miter lim="800000"/>
            <a:headEnd/>
            <a:tailEnd/>
          </a:ln>
        </p:spPr>
        <p:txBody>
          <a:bodyPr lIns="91426" tIns="45713" rIns="91426" bIns="45713">
            <a:spAutoFit/>
          </a:bodyPr>
          <a:lstStyle/>
          <a:p>
            <a:pPr>
              <a:lnSpc>
                <a:spcPct val="95000"/>
              </a:lnSpc>
              <a:defRPr/>
            </a:pPr>
            <a:r>
              <a:rPr lang="en-US" sz="1200" dirty="0">
                <a:latin typeface="+mn-lt"/>
                <a:cs typeface="Arial" charset="0"/>
              </a:rPr>
              <a:t>Riddle MC et al. </a:t>
            </a:r>
            <a:r>
              <a:rPr lang="en-US" sz="1200" i="1" dirty="0">
                <a:latin typeface="+mn-lt"/>
                <a:cs typeface="Arial" charset="0"/>
              </a:rPr>
              <a:t>Diabetes Care</a:t>
            </a:r>
            <a:r>
              <a:rPr lang="en-US" sz="1200" dirty="0">
                <a:latin typeface="+mn-lt"/>
                <a:cs typeface="Arial" charset="0"/>
              </a:rPr>
              <a:t>. 2003;26:3080-3086.</a:t>
            </a:r>
          </a:p>
        </p:txBody>
      </p:sp>
      <p:sp>
        <p:nvSpPr>
          <p:cNvPr id="117920" name="Rectangle 160"/>
          <p:cNvSpPr>
            <a:spLocks noChangeArrowheads="1"/>
          </p:cNvSpPr>
          <p:nvPr/>
        </p:nvSpPr>
        <p:spPr bwMode="auto">
          <a:xfrm>
            <a:off x="5326063" y="3246438"/>
            <a:ext cx="592137" cy="366712"/>
          </a:xfrm>
          <a:prstGeom prst="rect">
            <a:avLst/>
          </a:prstGeom>
          <a:noFill/>
          <a:ln w="9525">
            <a:noFill/>
            <a:miter lim="800000"/>
            <a:headEnd/>
            <a:tailEnd/>
          </a:ln>
          <a:effectLst/>
        </p:spPr>
        <p:txBody>
          <a:bodyPr>
            <a:spAutoFit/>
          </a:bodyPr>
          <a:lstStyle/>
          <a:p>
            <a:pPr>
              <a:defRPr/>
            </a:pPr>
            <a:r>
              <a:rPr lang="en-GB" dirty="0">
                <a:latin typeface="+mn-lt"/>
                <a:cs typeface="Arial" charset="0"/>
              </a:rPr>
              <a:t>*</a:t>
            </a:r>
            <a:endParaRPr lang="en-US" dirty="0">
              <a:latin typeface="+mn-lt"/>
              <a:cs typeface="Arial" charset="0"/>
            </a:endParaRPr>
          </a:p>
        </p:txBody>
      </p:sp>
      <p:sp>
        <p:nvSpPr>
          <p:cNvPr id="28827" name="Text Box 161"/>
          <p:cNvSpPr txBox="1">
            <a:spLocks noChangeArrowheads="1"/>
          </p:cNvSpPr>
          <p:nvPr/>
        </p:nvSpPr>
        <p:spPr bwMode="auto">
          <a:xfrm>
            <a:off x="2060063" y="1454150"/>
            <a:ext cx="5128648" cy="400110"/>
          </a:xfrm>
          <a:prstGeom prst="rect">
            <a:avLst/>
          </a:prstGeom>
          <a:noFill/>
          <a:ln w="9525">
            <a:noFill/>
            <a:miter lim="800000"/>
            <a:headEnd/>
            <a:tailEnd/>
          </a:ln>
        </p:spPr>
        <p:txBody>
          <a:bodyPr wrap="none">
            <a:spAutoFit/>
          </a:bodyPr>
          <a:lstStyle/>
          <a:p>
            <a:pPr eaLnBrk="1" hangingPunct="1">
              <a:defRPr/>
            </a:pPr>
            <a:r>
              <a:rPr lang="en-GB" sz="2000" dirty="0">
                <a:latin typeface="+mn-lt"/>
                <a:cs typeface="Arial" charset="0"/>
              </a:rPr>
              <a:t>Symptomatic </a:t>
            </a:r>
            <a:r>
              <a:rPr lang="en-GB" sz="2000" dirty="0" err="1">
                <a:latin typeface="+mn-lt"/>
                <a:cs typeface="Arial" charset="0"/>
              </a:rPr>
              <a:t>Hypoglycemia</a:t>
            </a:r>
            <a:r>
              <a:rPr lang="en-GB" sz="2000" dirty="0">
                <a:latin typeface="+mn-lt"/>
                <a:cs typeface="Arial" charset="0"/>
              </a:rPr>
              <a:t> by Time of Day</a:t>
            </a:r>
            <a:endParaRPr lang="en-US" sz="2000" dirty="0">
              <a:latin typeface="+mn-lt"/>
              <a:cs typeface="Arial" charset="0"/>
            </a:endParaRPr>
          </a:p>
        </p:txBody>
      </p:sp>
      <p:sp>
        <p:nvSpPr>
          <p:cNvPr id="28828" name="Text Box 162"/>
          <p:cNvSpPr txBox="1">
            <a:spLocks noChangeArrowheads="1"/>
          </p:cNvSpPr>
          <p:nvPr/>
        </p:nvSpPr>
        <p:spPr bwMode="auto">
          <a:xfrm>
            <a:off x="228600" y="6284913"/>
            <a:ext cx="1976438" cy="268287"/>
          </a:xfrm>
          <a:prstGeom prst="rect">
            <a:avLst/>
          </a:prstGeom>
          <a:noFill/>
          <a:ln w="9525">
            <a:noFill/>
            <a:miter lim="800000"/>
            <a:headEnd/>
            <a:tailEnd/>
          </a:ln>
        </p:spPr>
        <p:txBody>
          <a:bodyPr wrap="none">
            <a:spAutoFit/>
          </a:bodyPr>
          <a:lstStyle/>
          <a:p>
            <a:pPr>
              <a:lnSpc>
                <a:spcPct val="95000"/>
              </a:lnSpc>
              <a:defRPr/>
            </a:pPr>
            <a:r>
              <a:rPr lang="en-GB" sz="1200" dirty="0">
                <a:latin typeface="+mn-lt"/>
                <a:cs typeface="Arial" charset="0"/>
              </a:rPr>
              <a:t>*</a:t>
            </a:r>
            <a:r>
              <a:rPr lang="en-GB" sz="1200" i="1" dirty="0">
                <a:latin typeface="+mn-lt"/>
                <a:cs typeface="Arial" charset="0"/>
              </a:rPr>
              <a:t>P </a:t>
            </a:r>
            <a:r>
              <a:rPr lang="en-GB" sz="1200" dirty="0">
                <a:latin typeface="+mn-lt"/>
                <a:cs typeface="Arial" charset="0"/>
              </a:rPr>
              <a:t>&lt; 0.05 vs. </a:t>
            </a:r>
            <a:r>
              <a:rPr lang="en-GB" sz="1200" dirty="0" err="1">
                <a:latin typeface="+mn-lt"/>
                <a:cs typeface="Arial" charset="0"/>
              </a:rPr>
              <a:t>glargine</a:t>
            </a:r>
            <a:r>
              <a:rPr lang="en-GB" sz="1200" dirty="0">
                <a:latin typeface="+mn-lt"/>
                <a:cs typeface="Arial" charset="0"/>
              </a:rPr>
              <a:t>.</a:t>
            </a:r>
            <a:endParaRPr lang="en-US" sz="1200" dirty="0">
              <a:latin typeface="+mn-l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dissolve">
                                      <p:cBhvr>
                                        <p:cTn id="7" dur="100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mn-lt"/>
              </a:rPr>
              <a:t>Case 6</a:t>
            </a:r>
            <a:endParaRPr lang="en-US" sz="4000" dirty="0">
              <a:solidFill>
                <a:srgbClr val="FFC000"/>
              </a:solidFill>
              <a:latin typeface="+mn-lt"/>
            </a:endParaRPr>
          </a:p>
        </p:txBody>
      </p:sp>
      <p:sp>
        <p:nvSpPr>
          <p:cNvPr id="3" name="Content Placeholder 2"/>
          <p:cNvSpPr>
            <a:spLocks noGrp="1"/>
          </p:cNvSpPr>
          <p:nvPr>
            <p:ph idx="1"/>
          </p:nvPr>
        </p:nvSpPr>
        <p:spPr/>
        <p:txBody>
          <a:bodyPr>
            <a:normAutofit lnSpcReduction="10000"/>
          </a:bodyPr>
          <a:lstStyle/>
          <a:p>
            <a:pPr>
              <a:buClr>
                <a:srgbClr val="C00000"/>
              </a:buClr>
              <a:buSzPct val="106000"/>
              <a:buFont typeface="Arial" pitchFamily="34" charset="0"/>
              <a:buChar char="•"/>
            </a:pPr>
            <a:r>
              <a:rPr lang="en-US" sz="2800" dirty="0" smtClean="0"/>
              <a:t>Amir  is a 48-year-old man  Iranian  general physician with type 2 diabetes who returned to see his internist/endocrinologist  after 1year.</a:t>
            </a:r>
          </a:p>
          <a:p>
            <a:pPr>
              <a:buClr>
                <a:srgbClr val="C00000"/>
              </a:buClr>
              <a:buSzPct val="106000"/>
              <a:buFont typeface="Arial" pitchFamily="34" charset="0"/>
              <a:buChar char="•"/>
            </a:pPr>
            <a:endParaRPr lang="en-US" sz="2800" dirty="0" smtClean="0"/>
          </a:p>
          <a:p>
            <a:pPr>
              <a:buClr>
                <a:srgbClr val="C00000"/>
              </a:buClr>
              <a:buSzPct val="106000"/>
              <a:buFont typeface="Arial" pitchFamily="34" charset="0"/>
              <a:buChar char="•"/>
            </a:pPr>
            <a:r>
              <a:rPr lang="en-US" sz="2800" dirty="0" smtClean="0"/>
              <a:t> He was now in a situation whereby small meals during the day left him famished by evening, at which time he would return home and consume a large dinner(as same as speaker!!!). </a:t>
            </a:r>
          </a:p>
          <a:p>
            <a:pPr>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mn-lt"/>
              </a:rPr>
              <a:t>Case6</a:t>
            </a:r>
            <a:endParaRPr lang="en-US" sz="4000" dirty="0">
              <a:solidFill>
                <a:srgbClr val="FFC000"/>
              </a:solidFill>
              <a:latin typeface="+mn-lt"/>
            </a:endParaRPr>
          </a:p>
        </p:txBody>
      </p:sp>
      <p:sp>
        <p:nvSpPr>
          <p:cNvPr id="3" name="Content Placeholder 2"/>
          <p:cNvSpPr>
            <a:spLocks noGrp="1"/>
          </p:cNvSpPr>
          <p:nvPr>
            <p:ph idx="1"/>
          </p:nvPr>
        </p:nvSpPr>
        <p:spPr>
          <a:xfrm>
            <a:off x="762000" y="1752600"/>
            <a:ext cx="8077200" cy="4872037"/>
          </a:xfrm>
        </p:spPr>
        <p:txBody>
          <a:bodyPr>
            <a:normAutofit/>
          </a:bodyPr>
          <a:lstStyle/>
          <a:p>
            <a:pPr>
              <a:buClr>
                <a:srgbClr val="C00000"/>
              </a:buClr>
              <a:buSzPct val="121000"/>
              <a:buFont typeface="Arial" pitchFamily="34" charset="0"/>
              <a:buChar char="•"/>
            </a:pPr>
            <a:r>
              <a:rPr lang="en-US" sz="2600" dirty="0" smtClean="0"/>
              <a:t>A year ago Amir’s HbA1c was 6.7% on </a:t>
            </a:r>
            <a:r>
              <a:rPr lang="en-US" sz="2600" dirty="0" err="1" smtClean="0"/>
              <a:t>Glycalzide</a:t>
            </a:r>
            <a:r>
              <a:rPr lang="en-US" sz="2600" dirty="0" smtClean="0"/>
              <a:t> 160 mg/</a:t>
            </a:r>
            <a:r>
              <a:rPr lang="en-US" sz="2600" dirty="0" err="1" smtClean="0"/>
              <a:t>day,And</a:t>
            </a:r>
            <a:r>
              <a:rPr lang="en-US" sz="2600" dirty="0" smtClean="0"/>
              <a:t> </a:t>
            </a:r>
            <a:r>
              <a:rPr lang="en-US" sz="2600" dirty="0" err="1" smtClean="0"/>
              <a:t>metformin</a:t>
            </a:r>
            <a:r>
              <a:rPr lang="en-US" sz="2600" dirty="0" smtClean="0"/>
              <a:t> 1,000 mg/day. He was also taking a </a:t>
            </a:r>
            <a:r>
              <a:rPr lang="en-US" sz="2600" dirty="0" err="1" smtClean="0"/>
              <a:t>statin</a:t>
            </a:r>
            <a:r>
              <a:rPr lang="en-US" sz="2600" dirty="0" smtClean="0"/>
              <a:t>, aspirin, and an ACE inhibitor.</a:t>
            </a:r>
          </a:p>
          <a:p>
            <a:pPr>
              <a:buClr>
                <a:srgbClr val="C00000"/>
              </a:buClr>
              <a:buSzPct val="121000"/>
              <a:buFont typeface="Arial" pitchFamily="34" charset="0"/>
              <a:buChar char="•"/>
            </a:pPr>
            <a:r>
              <a:rPr lang="en-US" sz="2600" dirty="0" smtClean="0"/>
              <a:t> No evidence of </a:t>
            </a:r>
            <a:r>
              <a:rPr lang="en-US" sz="2600" dirty="0" err="1" smtClean="0"/>
              <a:t>microvascular</a:t>
            </a:r>
            <a:r>
              <a:rPr lang="en-US" sz="2600" dirty="0" smtClean="0"/>
              <a:t> ,He has edema in lower legs following varicose veins .” Laboratory work showed that his HbA1c level had increased to 8.5%.</a:t>
            </a:r>
          </a:p>
          <a:p>
            <a:pPr>
              <a:buClr>
                <a:srgbClr val="C00000"/>
              </a:buClr>
              <a:buSzPct val="121000"/>
              <a:buFont typeface="Arial" pitchFamily="34" charset="0"/>
              <a:buChar char="•"/>
            </a:pPr>
            <a:r>
              <a:rPr lang="en-US" sz="2600" dirty="0" smtClean="0"/>
              <a:t> FPG was 200 mg/</a:t>
            </a:r>
            <a:r>
              <a:rPr lang="en-US" sz="2600" dirty="0" err="1" smtClean="0"/>
              <a:t>dL</a:t>
            </a:r>
            <a:r>
              <a:rPr lang="en-US" sz="2600" dirty="0" smtClean="0"/>
              <a:t> and </a:t>
            </a:r>
            <a:r>
              <a:rPr lang="en-US" sz="2600" dirty="0" err="1" smtClean="0"/>
              <a:t>predinner</a:t>
            </a:r>
            <a:r>
              <a:rPr lang="en-US" sz="2600" dirty="0" smtClean="0"/>
              <a:t> glucose was 120 to 130 mg/</a:t>
            </a:r>
            <a:r>
              <a:rPr lang="en-US" sz="2600" dirty="0" err="1" smtClean="0"/>
              <a:t>dL</a:t>
            </a:r>
            <a:r>
              <a:rPr lang="en-US" sz="2600" dirty="0" smtClean="0"/>
              <a:t>, but bedtime ranged from 310 to 330 mg/</a:t>
            </a:r>
            <a:r>
              <a:rPr lang="en-US" sz="2600" dirty="0" err="1" smtClean="0"/>
              <a:t>dL</a:t>
            </a:r>
            <a:r>
              <a:rPr lang="en-US" sz="2600" dirty="0" smtClean="0"/>
              <a:t>.</a:t>
            </a:r>
          </a:p>
          <a:p>
            <a:pPr>
              <a:buClr>
                <a:srgbClr val="C00000"/>
              </a:buClr>
              <a:buSzPct val="121000"/>
              <a:buFont typeface="Arial" pitchFamily="34" charset="0"/>
              <a:buChar char="•"/>
            </a:pPr>
            <a:r>
              <a:rPr lang="en-US" sz="2600" dirty="0" smtClean="0"/>
              <a:t> </a:t>
            </a:r>
            <a:endParaRPr lang="en-US" sz="2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mn-lt"/>
              </a:rPr>
              <a:t>Case 6</a:t>
            </a:r>
            <a:endParaRPr lang="en-US" sz="4000" dirty="0">
              <a:solidFill>
                <a:srgbClr val="FFC000"/>
              </a:solidFill>
              <a:latin typeface="+mn-lt"/>
            </a:endParaRPr>
          </a:p>
        </p:txBody>
      </p:sp>
      <p:sp>
        <p:nvSpPr>
          <p:cNvPr id="3" name="Content Placeholder 2"/>
          <p:cNvSpPr>
            <a:spLocks noGrp="1"/>
          </p:cNvSpPr>
          <p:nvPr>
            <p:ph idx="1"/>
          </p:nvPr>
        </p:nvSpPr>
        <p:spPr>
          <a:xfrm>
            <a:off x="304800" y="1600200"/>
            <a:ext cx="8153400" cy="4525963"/>
          </a:xfrm>
        </p:spPr>
        <p:txBody>
          <a:bodyPr>
            <a:normAutofit fontScale="85000" lnSpcReduction="20000"/>
          </a:bodyPr>
          <a:lstStyle/>
          <a:p>
            <a:pPr>
              <a:buClr>
                <a:srgbClr val="FF0000"/>
              </a:buClr>
              <a:buSzPct val="121000"/>
              <a:buFont typeface="Arial" pitchFamily="34" charset="0"/>
              <a:buChar char="•"/>
            </a:pPr>
            <a:r>
              <a:rPr lang="en-US" dirty="0" smtClean="0"/>
              <a:t>Amir realized that his meal patterns should change, but with the restrictions of  his job he thought he could not achieve this.</a:t>
            </a:r>
          </a:p>
          <a:p>
            <a:pPr>
              <a:buClr>
                <a:srgbClr val="FF0000"/>
              </a:buClr>
              <a:buSzPct val="121000"/>
              <a:buNone/>
            </a:pPr>
            <a:r>
              <a:rPr lang="en-US" dirty="0" smtClean="0"/>
              <a:t> </a:t>
            </a:r>
          </a:p>
          <a:p>
            <a:pPr>
              <a:buClr>
                <a:srgbClr val="FF0000"/>
              </a:buClr>
              <a:buSzPct val="121000"/>
              <a:buFont typeface="Arial" pitchFamily="34" charset="0"/>
              <a:buChar char="•"/>
            </a:pPr>
            <a:r>
              <a:rPr lang="en-US" dirty="0" smtClean="0"/>
              <a:t>1-Add </a:t>
            </a:r>
            <a:r>
              <a:rPr lang="en-US" dirty="0" err="1" smtClean="0"/>
              <a:t>pioglitazone</a:t>
            </a:r>
            <a:r>
              <a:rPr lang="en-US" dirty="0" smtClean="0"/>
              <a:t> </a:t>
            </a:r>
          </a:p>
          <a:p>
            <a:pPr>
              <a:buClr>
                <a:srgbClr val="FF0000"/>
              </a:buClr>
              <a:buSzPct val="121000"/>
              <a:buFont typeface="Arial" pitchFamily="34" charset="0"/>
              <a:buChar char="•"/>
            </a:pPr>
            <a:endParaRPr lang="en-US" dirty="0" smtClean="0"/>
          </a:p>
          <a:p>
            <a:pPr>
              <a:buClr>
                <a:srgbClr val="FF0000"/>
              </a:buClr>
              <a:buSzPct val="121000"/>
              <a:buFont typeface="Arial" pitchFamily="34" charset="0"/>
              <a:buChar char="•"/>
            </a:pPr>
            <a:r>
              <a:rPr lang="en-US" dirty="0" smtClean="0"/>
              <a:t>2-Add basal insulin at bedtime</a:t>
            </a:r>
          </a:p>
          <a:p>
            <a:pPr>
              <a:buClr>
                <a:srgbClr val="FF0000"/>
              </a:buClr>
              <a:buSzPct val="121000"/>
              <a:buFont typeface="Arial" pitchFamily="34" charset="0"/>
              <a:buChar char="•"/>
            </a:pPr>
            <a:endParaRPr lang="en-US" dirty="0" smtClean="0"/>
          </a:p>
          <a:p>
            <a:pPr>
              <a:buClr>
                <a:srgbClr val="FF0000"/>
              </a:buClr>
              <a:buSzPct val="121000"/>
              <a:buFont typeface="Arial" pitchFamily="34" charset="0"/>
              <a:buChar char="•"/>
            </a:pPr>
            <a:r>
              <a:rPr lang="en-US" dirty="0" smtClean="0"/>
              <a:t>3-Add basal-bolus therapy</a:t>
            </a:r>
          </a:p>
          <a:p>
            <a:pPr>
              <a:buClr>
                <a:srgbClr val="FF0000"/>
              </a:buClr>
              <a:buSzPct val="121000"/>
              <a:buFont typeface="Arial" pitchFamily="34" charset="0"/>
              <a:buChar char="•"/>
            </a:pPr>
            <a:endParaRPr lang="en-US" dirty="0" smtClean="0"/>
          </a:p>
          <a:p>
            <a:pPr>
              <a:buClr>
                <a:srgbClr val="FF0000"/>
              </a:buClr>
              <a:buSzPct val="121000"/>
              <a:buFont typeface="Arial" pitchFamily="34" charset="0"/>
              <a:buChar char="•"/>
            </a:pPr>
            <a:r>
              <a:rPr lang="en-US" dirty="0" smtClean="0"/>
              <a:t>4-Add biphasic insulin</a:t>
            </a:r>
          </a:p>
          <a:p>
            <a:pPr>
              <a:buClr>
                <a:srgbClr val="FF0000"/>
              </a:buClr>
              <a:buSzPct val="12100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mn-lt"/>
              </a:rPr>
              <a:t>Case 7</a:t>
            </a:r>
            <a:endParaRPr lang="en-US" sz="4000" dirty="0">
              <a:solidFill>
                <a:srgbClr val="FFC000"/>
              </a:solidFill>
              <a:latin typeface="+mn-lt"/>
            </a:endParaRPr>
          </a:p>
        </p:txBody>
      </p:sp>
      <p:sp>
        <p:nvSpPr>
          <p:cNvPr id="3" name="Content Placeholder 2"/>
          <p:cNvSpPr>
            <a:spLocks noGrp="1"/>
          </p:cNvSpPr>
          <p:nvPr>
            <p:ph idx="1"/>
          </p:nvPr>
        </p:nvSpPr>
        <p:spPr>
          <a:xfrm>
            <a:off x="381000" y="1066800"/>
            <a:ext cx="8382000" cy="5562599"/>
          </a:xfrm>
        </p:spPr>
        <p:txBody>
          <a:bodyPr>
            <a:normAutofit lnSpcReduction="10000"/>
          </a:bodyPr>
          <a:lstStyle/>
          <a:p>
            <a:endParaRPr lang="en-US" dirty="0" smtClean="0"/>
          </a:p>
          <a:p>
            <a:pPr>
              <a:buClr>
                <a:srgbClr val="C00000"/>
              </a:buClr>
              <a:buSzPct val="121000"/>
              <a:buFont typeface="Arial" pitchFamily="34" charset="0"/>
              <a:buChar char="•"/>
            </a:pPr>
            <a:r>
              <a:rPr lang="en-US" sz="2800" dirty="0" smtClean="0"/>
              <a:t>A 52-year-old woman, was shocked to learn she had diabetes. She was slim, and knew no one who had the disease. </a:t>
            </a:r>
          </a:p>
          <a:p>
            <a:pPr>
              <a:buClr>
                <a:srgbClr val="C00000"/>
              </a:buClr>
              <a:buSzPct val="121000"/>
              <a:buFont typeface="Arial" pitchFamily="34" charset="0"/>
              <a:buChar char="•"/>
            </a:pPr>
            <a:r>
              <a:rPr lang="en-US" sz="2800" dirty="0" smtClean="0"/>
              <a:t>She had been placed quickly on triple therapy (</a:t>
            </a:r>
            <a:r>
              <a:rPr lang="en-US" sz="2800" dirty="0" err="1" smtClean="0"/>
              <a:t>Pioglitazone</a:t>
            </a:r>
            <a:r>
              <a:rPr lang="en-US" sz="2800" dirty="0" smtClean="0"/>
              <a:t> 15mg/day, </a:t>
            </a:r>
            <a:r>
              <a:rPr lang="en-US" sz="2800" dirty="0" err="1" smtClean="0"/>
              <a:t>Glicalazide</a:t>
            </a:r>
            <a:r>
              <a:rPr lang="en-US" sz="2800" dirty="0" smtClean="0"/>
              <a:t> 160 mg/day, </a:t>
            </a:r>
            <a:r>
              <a:rPr lang="en-US" sz="2800" dirty="0" err="1" smtClean="0"/>
              <a:t>metformin</a:t>
            </a:r>
            <a:r>
              <a:rPr lang="en-US" sz="2800" dirty="0" smtClean="0"/>
              <a:t> 1,000 mg twice daily) but with poor results.</a:t>
            </a:r>
          </a:p>
          <a:p>
            <a:pPr>
              <a:buClr>
                <a:srgbClr val="C00000"/>
              </a:buClr>
              <a:buSzPct val="121000"/>
              <a:buFont typeface="Arial" pitchFamily="34" charset="0"/>
              <a:buChar char="•"/>
            </a:pPr>
            <a:endParaRPr lang="en-US" sz="2800" dirty="0" smtClean="0"/>
          </a:p>
          <a:p>
            <a:pPr>
              <a:buClr>
                <a:srgbClr val="C00000"/>
              </a:buClr>
              <a:buSzPct val="121000"/>
              <a:buFont typeface="Arial" pitchFamily="34" charset="0"/>
              <a:buChar char="•"/>
            </a:pPr>
            <a:r>
              <a:rPr lang="en-US" sz="2800" dirty="0" smtClean="0"/>
              <a:t>A GAD- 65antibody test was moderately positive, indicating that she had latent autoimmune diabetes in adulthood. </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7</a:t>
            </a:r>
            <a:endParaRPr lang="en-US" dirty="0"/>
          </a:p>
        </p:txBody>
      </p:sp>
      <p:sp>
        <p:nvSpPr>
          <p:cNvPr id="3" name="Content Placeholder 2"/>
          <p:cNvSpPr>
            <a:spLocks noGrp="1"/>
          </p:cNvSpPr>
          <p:nvPr>
            <p:ph idx="1"/>
          </p:nvPr>
        </p:nvSpPr>
        <p:spPr/>
        <p:txBody>
          <a:bodyPr>
            <a:normAutofit lnSpcReduction="10000"/>
          </a:bodyPr>
          <a:lstStyle/>
          <a:p>
            <a:r>
              <a:rPr lang="en-US" dirty="0" smtClean="0"/>
              <a:t>Insulin was started and oral hypoglycemic agents were stopped. </a:t>
            </a:r>
          </a:p>
          <a:p>
            <a:pPr>
              <a:buNone/>
            </a:pPr>
            <a:endParaRPr lang="en-US" dirty="0" smtClean="0"/>
          </a:p>
          <a:p>
            <a:r>
              <a:rPr lang="en-US" dirty="0" smtClean="0"/>
              <a:t>She was quickly advanced to a multiple injection insulin regimen with </a:t>
            </a:r>
            <a:r>
              <a:rPr lang="en-US" dirty="0" err="1" smtClean="0"/>
              <a:t>glargine</a:t>
            </a:r>
            <a:r>
              <a:rPr lang="en-US" dirty="0" smtClean="0"/>
              <a:t> 10 U at bedtime plus </a:t>
            </a:r>
            <a:r>
              <a:rPr lang="en-US" dirty="0" err="1" smtClean="0"/>
              <a:t>Aspart</a:t>
            </a:r>
            <a:r>
              <a:rPr lang="en-US" dirty="0" smtClean="0"/>
              <a:t> 2 to 4 U with meals administered with a pen device.</a:t>
            </a:r>
          </a:p>
          <a:p>
            <a:pPr>
              <a:buNone/>
            </a:pPr>
            <a:endParaRPr lang="en-US" dirty="0" smtClean="0"/>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mn-lt"/>
              </a:rPr>
              <a:t>Case 7</a:t>
            </a:r>
            <a:endParaRPr lang="en-US" dirty="0">
              <a:solidFill>
                <a:srgbClr val="FFC000"/>
              </a:solidFill>
              <a:latin typeface="+mn-lt"/>
            </a:endParaRPr>
          </a:p>
        </p:txBody>
      </p:sp>
      <p:sp>
        <p:nvSpPr>
          <p:cNvPr id="3" name="Content Placeholder 2"/>
          <p:cNvSpPr>
            <a:spLocks noGrp="1"/>
          </p:cNvSpPr>
          <p:nvPr>
            <p:ph idx="1"/>
          </p:nvPr>
        </p:nvSpPr>
        <p:spPr>
          <a:xfrm>
            <a:off x="152400" y="1371601"/>
            <a:ext cx="8839200" cy="5257800"/>
          </a:xfrm>
        </p:spPr>
        <p:txBody>
          <a:bodyPr>
            <a:normAutofit/>
          </a:bodyPr>
          <a:lstStyle/>
          <a:p>
            <a:pPr>
              <a:buClr>
                <a:srgbClr val="C00000"/>
              </a:buClr>
              <a:buSzPct val="118000"/>
              <a:buFont typeface="Arial" pitchFamily="34" charset="0"/>
              <a:buChar char="•"/>
            </a:pPr>
            <a:r>
              <a:rPr lang="en-US" sz="2500" dirty="0" smtClean="0"/>
              <a:t>She was taught CHO  counting. She was able to obtain FPG in the 85–120 mg/</a:t>
            </a:r>
            <a:r>
              <a:rPr lang="en-US" sz="2500" dirty="0" err="1" smtClean="0"/>
              <a:t>dL</a:t>
            </a:r>
            <a:r>
              <a:rPr lang="en-US" sz="2500" dirty="0" smtClean="0"/>
              <a:t> range, and adequate </a:t>
            </a:r>
            <a:r>
              <a:rPr lang="en-US" sz="2500" dirty="0" err="1" smtClean="0"/>
              <a:t>prelunch</a:t>
            </a:r>
            <a:r>
              <a:rPr lang="en-US" sz="2500" dirty="0" smtClean="0"/>
              <a:t> glucose values in the same range. However, her </a:t>
            </a:r>
            <a:r>
              <a:rPr lang="en-US" sz="2500" dirty="0" err="1" smtClean="0"/>
              <a:t>predinner</a:t>
            </a:r>
            <a:r>
              <a:rPr lang="en-US" sz="2500" dirty="0" smtClean="0"/>
              <a:t> glucose values, taken at about 7 PM were always &gt;200 mg/</a:t>
            </a:r>
            <a:r>
              <a:rPr lang="en-US" sz="2500" dirty="0" err="1" smtClean="0"/>
              <a:t>dL</a:t>
            </a:r>
            <a:r>
              <a:rPr lang="en-US" sz="2500" dirty="0" smtClean="0"/>
              <a:t>, despite increasing the lunchtime dose of </a:t>
            </a:r>
            <a:r>
              <a:rPr lang="en-US" sz="2500" dirty="0" err="1" smtClean="0"/>
              <a:t>Aspart</a:t>
            </a:r>
            <a:r>
              <a:rPr lang="en-US" sz="2500" dirty="0" smtClean="0"/>
              <a:t> to achieve postprandial values of about 140 mg/</a:t>
            </a:r>
            <a:r>
              <a:rPr lang="en-US" sz="2500" dirty="0" err="1" smtClean="0"/>
              <a:t>dL</a:t>
            </a:r>
            <a:r>
              <a:rPr lang="en-US" sz="2500" dirty="0" smtClean="0"/>
              <a:t>. Her </a:t>
            </a:r>
            <a:r>
              <a:rPr lang="en-US" sz="2500" dirty="0" err="1" smtClean="0"/>
              <a:t>Hb</a:t>
            </a:r>
            <a:r>
              <a:rPr lang="en-US" sz="2500" dirty="0" smtClean="0"/>
              <a:t> A1C  was 7.9%</a:t>
            </a:r>
          </a:p>
          <a:p>
            <a:pPr>
              <a:buClr>
                <a:srgbClr val="C00000"/>
              </a:buClr>
              <a:buSzPct val="118000"/>
              <a:buNone/>
            </a:pPr>
            <a:endParaRPr lang="en-US" sz="2500" dirty="0" smtClean="0"/>
          </a:p>
          <a:p>
            <a:pPr>
              <a:buClr>
                <a:srgbClr val="C00000"/>
              </a:buClr>
              <a:buSzPct val="118000"/>
              <a:buFont typeface="Arial" pitchFamily="34" charset="0"/>
              <a:buChar char="•"/>
            </a:pPr>
            <a:r>
              <a:rPr lang="en-US" sz="2500" dirty="0" smtClean="0"/>
              <a:t>1-Increse in basal insulin at bedtime</a:t>
            </a:r>
          </a:p>
          <a:p>
            <a:pPr>
              <a:buClr>
                <a:srgbClr val="C00000"/>
              </a:buClr>
              <a:buSzPct val="118000"/>
              <a:buFont typeface="Arial" pitchFamily="34" charset="0"/>
              <a:buChar char="•"/>
            </a:pPr>
            <a:r>
              <a:rPr lang="en-US" sz="2500" dirty="0" smtClean="0"/>
              <a:t>3-Split basal insulin </a:t>
            </a:r>
          </a:p>
          <a:p>
            <a:pPr>
              <a:buClr>
                <a:srgbClr val="C00000"/>
              </a:buClr>
              <a:buSzPct val="118000"/>
              <a:buFont typeface="Arial" pitchFamily="34" charset="0"/>
              <a:buChar char="•"/>
            </a:pPr>
            <a:r>
              <a:rPr lang="en-US" sz="2500" dirty="0" smtClean="0"/>
              <a:t>4-Swith to biphasic insulin</a:t>
            </a:r>
          </a:p>
          <a:p>
            <a:pPr>
              <a:buClr>
                <a:srgbClr val="C00000"/>
              </a:buClr>
              <a:buSzPct val="118000"/>
              <a:buFont typeface="Arial" pitchFamily="34" charset="0"/>
              <a:buChar char="•"/>
            </a:pPr>
            <a:r>
              <a:rPr lang="en-US" sz="2500" dirty="0" smtClean="0"/>
              <a:t>5-Add </a:t>
            </a:r>
            <a:r>
              <a:rPr lang="en-US" sz="2500" dirty="0" err="1" smtClean="0"/>
              <a:t>Acarbose</a:t>
            </a:r>
            <a:r>
              <a:rPr lang="en-US" sz="2500" dirty="0" smtClean="0"/>
              <a:t> before lunch </a:t>
            </a:r>
          </a:p>
          <a:p>
            <a:pPr>
              <a:buClr>
                <a:srgbClr val="C00000"/>
              </a:buClr>
              <a:buSzPct val="118000"/>
              <a:buNone/>
            </a:pPr>
            <a:endParaRPr lang="en-US" sz="25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8</a:t>
            </a:r>
            <a:endParaRPr lang="en-US" dirty="0"/>
          </a:p>
        </p:txBody>
      </p:sp>
      <p:sp>
        <p:nvSpPr>
          <p:cNvPr id="3" name="Content Placeholder 2"/>
          <p:cNvSpPr>
            <a:spLocks noGrp="1"/>
          </p:cNvSpPr>
          <p:nvPr>
            <p:ph idx="1"/>
          </p:nvPr>
        </p:nvSpPr>
        <p:spPr>
          <a:xfrm>
            <a:off x="304800" y="1447801"/>
            <a:ext cx="8839200" cy="5181600"/>
          </a:xfrm>
        </p:spPr>
        <p:txBody>
          <a:bodyPr>
            <a:normAutofit fontScale="92500" lnSpcReduction="10000"/>
          </a:bodyPr>
          <a:lstStyle/>
          <a:p>
            <a:r>
              <a:rPr lang="en-US" dirty="0" smtClean="0"/>
              <a:t>Zahra, a 57-year-old female with a BMI of 33.2, was diagnosed as having type 2 diabetes 9 years ago. </a:t>
            </a:r>
          </a:p>
          <a:p>
            <a:r>
              <a:rPr lang="en-US" dirty="0" smtClean="0"/>
              <a:t>She has a history of retinopathy and nephropathy.</a:t>
            </a:r>
          </a:p>
          <a:p>
            <a:r>
              <a:rPr lang="en-US" dirty="0" smtClean="0"/>
              <a:t> </a:t>
            </a:r>
            <a:r>
              <a:rPr lang="en-US" dirty="0" err="1" smtClean="0"/>
              <a:t>Z.described</a:t>
            </a:r>
            <a:r>
              <a:rPr lang="en-US" dirty="0" smtClean="0"/>
              <a:t> several weeks of increased </a:t>
            </a:r>
            <a:r>
              <a:rPr lang="en-US" dirty="0" err="1" smtClean="0"/>
              <a:t>polyuria</a:t>
            </a:r>
            <a:r>
              <a:rPr lang="en-US" dirty="0" smtClean="0"/>
              <a:t> and </a:t>
            </a:r>
            <a:r>
              <a:rPr lang="en-US" dirty="0" err="1" smtClean="0"/>
              <a:t>polydipsia</a:t>
            </a:r>
            <a:r>
              <a:rPr lang="en-US" dirty="0" smtClean="0"/>
              <a:t>. </a:t>
            </a:r>
          </a:p>
          <a:p>
            <a:r>
              <a:rPr lang="en-US" dirty="0" smtClean="0"/>
              <a:t>Random BG levels measured at home were in the 347- to 514-mg/</a:t>
            </a:r>
            <a:r>
              <a:rPr lang="en-US" dirty="0" err="1" smtClean="0"/>
              <a:t>dL</a:t>
            </a:r>
            <a:r>
              <a:rPr lang="en-US" dirty="0" smtClean="0"/>
              <a:t> range.</a:t>
            </a:r>
          </a:p>
          <a:p>
            <a:pPr>
              <a:buNone/>
            </a:pPr>
            <a:endParaRPr lang="en-US" dirty="0" smtClean="0"/>
          </a:p>
          <a:p>
            <a:r>
              <a:rPr lang="en-US" dirty="0" smtClean="0"/>
              <a:t>Her physical activity was limited by </a:t>
            </a:r>
            <a:r>
              <a:rPr lang="en-US" dirty="0" err="1" smtClean="0"/>
              <a:t>comorbid</a:t>
            </a:r>
            <a:r>
              <a:rPr lang="en-US" dirty="0" smtClean="0"/>
              <a:t> osteoarthritis. She had recently seen a dietitian and was trying to follow the dietary recommendations.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1368552" y="381000"/>
            <a:ext cx="6480048" cy="990600"/>
          </a:xfrm>
        </p:spPr>
        <p:txBody>
          <a:bodyPr>
            <a:normAutofit/>
          </a:bodyPr>
          <a:lstStyle/>
          <a:p>
            <a:pPr algn="ctr" eaLnBrk="1" hangingPunct="1"/>
            <a:r>
              <a:rPr lang="en-US" sz="2100" b="0" dirty="0" smtClean="0">
                <a:ln w="5000" cmpd="sng">
                  <a:noFill/>
                  <a:prstDash val="solid"/>
                </a:ln>
                <a:solidFill>
                  <a:srgbClr val="FFC000"/>
                </a:solidFill>
                <a:effectLst/>
                <a:latin typeface="+mn-lt"/>
              </a:rPr>
              <a:t>Incidence rate of Type 2 diabetes in the adult population (≥20 years) of Tehran</a:t>
            </a:r>
          </a:p>
        </p:txBody>
      </p:sp>
      <p:graphicFrame>
        <p:nvGraphicFramePr>
          <p:cNvPr id="4098" name="Content Placeholder 3"/>
          <p:cNvGraphicFramePr>
            <a:graphicFrameLocks noGrp="1"/>
          </p:cNvGraphicFramePr>
          <p:nvPr>
            <p:ph idx="4294967295"/>
          </p:nvPr>
        </p:nvGraphicFramePr>
        <p:xfrm>
          <a:off x="371475" y="1677988"/>
          <a:ext cx="8262938" cy="4516437"/>
        </p:xfrm>
        <a:graphic>
          <a:graphicData uri="http://schemas.openxmlformats.org/presentationml/2006/ole">
            <p:oleObj spid="_x0000_s198658" name="Worksheet" r:id="rId3" imgW="8086657" imgH="4419690" progId="Excel.Sheet.8">
              <p:embed/>
            </p:oleObj>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mn-lt"/>
              </a:rPr>
              <a:t>Case 8</a:t>
            </a:r>
            <a:endParaRPr lang="en-US" sz="4000" dirty="0">
              <a:solidFill>
                <a:srgbClr val="FFC000"/>
              </a:solidFill>
              <a:latin typeface="+mn-lt"/>
            </a:endParaRPr>
          </a:p>
        </p:txBody>
      </p:sp>
      <p:sp>
        <p:nvSpPr>
          <p:cNvPr id="3" name="Content Placeholder 2"/>
          <p:cNvSpPr>
            <a:spLocks noGrp="1"/>
          </p:cNvSpPr>
          <p:nvPr>
            <p:ph idx="1"/>
          </p:nvPr>
        </p:nvSpPr>
        <p:spPr>
          <a:xfrm>
            <a:off x="762000" y="1295400"/>
            <a:ext cx="8077200" cy="5334001"/>
          </a:xfrm>
        </p:spPr>
        <p:txBody>
          <a:bodyPr/>
          <a:lstStyle/>
          <a:p>
            <a:pPr>
              <a:buClr>
                <a:srgbClr val="C00000"/>
              </a:buClr>
              <a:buSzPct val="121000"/>
              <a:buFont typeface="Arial" pitchFamily="34" charset="0"/>
              <a:buChar char="•"/>
            </a:pPr>
            <a:r>
              <a:rPr lang="en-US" sz="2400" dirty="0" smtClean="0"/>
              <a:t>Medications included </a:t>
            </a:r>
            <a:r>
              <a:rPr lang="en-US" sz="2400" dirty="0" err="1" smtClean="0"/>
              <a:t>lisinopril</a:t>
            </a:r>
            <a:r>
              <a:rPr lang="en-US" sz="2400" dirty="0" smtClean="0"/>
              <a:t> 5 mg QD and </a:t>
            </a:r>
            <a:r>
              <a:rPr lang="en-US" sz="2400" dirty="0" err="1" smtClean="0"/>
              <a:t>Glyclazide</a:t>
            </a:r>
            <a:r>
              <a:rPr lang="en-US" sz="2400" dirty="0" smtClean="0"/>
              <a:t> 160 mg BID. Previous GI side effects experienced with </a:t>
            </a:r>
            <a:r>
              <a:rPr lang="en-US" sz="2400" dirty="0" err="1" smtClean="0"/>
              <a:t>metformin</a:t>
            </a:r>
            <a:r>
              <a:rPr lang="en-US" sz="2400" dirty="0" smtClean="0"/>
              <a:t> precluded its use.</a:t>
            </a:r>
          </a:p>
          <a:p>
            <a:pPr>
              <a:buClr>
                <a:srgbClr val="C00000"/>
              </a:buClr>
              <a:buSzPct val="121000"/>
              <a:buFont typeface="Arial" pitchFamily="34" charset="0"/>
              <a:buChar char="•"/>
            </a:pPr>
            <a:r>
              <a:rPr lang="en-US" sz="2400" dirty="0" smtClean="0"/>
              <a:t> Her A1C at this visit was 11.5%; 1 year ago it was 7.8%. Serum chemistry tests revealed normal renal and liver function; </a:t>
            </a:r>
          </a:p>
          <a:p>
            <a:pPr>
              <a:buClr>
                <a:srgbClr val="C00000"/>
              </a:buClr>
              <a:buSzPct val="121000"/>
              <a:buFont typeface="Arial" pitchFamily="34" charset="0"/>
              <a:buChar char="•"/>
            </a:pPr>
            <a:endParaRPr lang="en-US" sz="2400" dirty="0" smtClean="0"/>
          </a:p>
          <a:p>
            <a:pPr>
              <a:buClr>
                <a:srgbClr val="C00000"/>
              </a:buClr>
              <a:buSzPct val="121000"/>
              <a:buFont typeface="Wingdings" pitchFamily="2" charset="2"/>
              <a:buChar char="ü"/>
            </a:pPr>
            <a:r>
              <a:rPr lang="en-US" sz="2400" dirty="0" smtClean="0"/>
              <a:t>1-Add </a:t>
            </a:r>
            <a:r>
              <a:rPr lang="en-US" sz="2400" dirty="0" err="1" smtClean="0"/>
              <a:t>pioglitazone</a:t>
            </a:r>
            <a:r>
              <a:rPr lang="en-US" sz="2400" dirty="0" smtClean="0"/>
              <a:t> to 30 mg daily</a:t>
            </a:r>
          </a:p>
          <a:p>
            <a:pPr>
              <a:buClr>
                <a:srgbClr val="C00000"/>
              </a:buClr>
              <a:buSzPct val="121000"/>
              <a:buFont typeface="Wingdings" pitchFamily="2" charset="2"/>
              <a:buChar char="ü"/>
            </a:pPr>
            <a:r>
              <a:rPr lang="en-US" sz="2400" dirty="0" smtClean="0"/>
              <a:t>2-Start insulin </a:t>
            </a:r>
            <a:r>
              <a:rPr lang="en-US" sz="2400" dirty="0" err="1" smtClean="0"/>
              <a:t>Lantus</a:t>
            </a:r>
            <a:r>
              <a:rPr lang="en-US" sz="2400" dirty="0" smtClean="0"/>
              <a:t> (</a:t>
            </a:r>
            <a:r>
              <a:rPr lang="en-US" sz="2400" dirty="0" err="1" smtClean="0"/>
              <a:t>Detimer</a:t>
            </a:r>
            <a:r>
              <a:rPr lang="en-US" sz="2400" dirty="0" smtClean="0"/>
              <a:t>), bedtime or morning</a:t>
            </a:r>
          </a:p>
          <a:p>
            <a:pPr>
              <a:buClr>
                <a:srgbClr val="C00000"/>
              </a:buClr>
              <a:buSzPct val="121000"/>
              <a:buFont typeface="Wingdings" pitchFamily="2" charset="2"/>
              <a:buChar char="ü"/>
            </a:pPr>
            <a:r>
              <a:rPr lang="en-US" sz="2400" dirty="0" smtClean="0"/>
              <a:t>3-Start basal-bolus insulin therapy (basal insulin + </a:t>
            </a:r>
            <a:r>
              <a:rPr lang="en-US" sz="2400" dirty="0" err="1" smtClean="0"/>
              <a:t>prandial</a:t>
            </a:r>
            <a:r>
              <a:rPr lang="en-US" sz="2400" dirty="0" smtClean="0"/>
              <a:t> injections with each meal)</a:t>
            </a:r>
          </a:p>
          <a:p>
            <a:pPr>
              <a:buClr>
                <a:srgbClr val="C00000"/>
              </a:buClr>
              <a:buSzPct val="121000"/>
              <a:buFont typeface="Wingdings" pitchFamily="2" charset="2"/>
              <a:buChar char="ü"/>
            </a:pPr>
            <a:r>
              <a:rPr lang="en-US" sz="2400" dirty="0" smtClean="0"/>
              <a:t>4- Start premixed (biphasic) insulin</a:t>
            </a:r>
          </a:p>
          <a:p>
            <a:pPr>
              <a:buClr>
                <a:srgbClr val="C00000"/>
              </a:buClr>
              <a:buSzPct val="121000"/>
              <a:buFont typeface="Arial" pitchFamily="34" charset="0"/>
              <a:buChar char="•"/>
            </a:pPr>
            <a:endParaRPr lang="en-US" sz="2400" dirty="0" smtClean="0"/>
          </a:p>
          <a:p>
            <a:pPr>
              <a:buClr>
                <a:srgbClr val="C00000"/>
              </a:buClr>
              <a:buSzPct val="121000"/>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228600"/>
            <a:ext cx="8599488" cy="949325"/>
          </a:xfrm>
        </p:spPr>
        <p:txBody>
          <a:bodyPr>
            <a:normAutofit/>
          </a:bodyPr>
          <a:lstStyle/>
          <a:p>
            <a:pPr algn="ctr"/>
            <a:r>
              <a:rPr lang="en-GB" sz="2500" dirty="0">
                <a:solidFill>
                  <a:srgbClr val="FFC000"/>
                </a:solidFill>
                <a:latin typeface="+mn-lt"/>
              </a:rPr>
              <a:t>The INITIATE study: </a:t>
            </a:r>
            <a:br>
              <a:rPr lang="en-GB" sz="2500" dirty="0">
                <a:solidFill>
                  <a:srgbClr val="FFC000"/>
                </a:solidFill>
                <a:latin typeface="+mn-lt"/>
              </a:rPr>
            </a:br>
            <a:r>
              <a:rPr lang="en-GB" sz="2500" dirty="0" err="1">
                <a:solidFill>
                  <a:srgbClr val="FFC000"/>
                </a:solidFill>
                <a:latin typeface="+mn-lt"/>
              </a:rPr>
              <a:t>Analog</a:t>
            </a:r>
            <a:r>
              <a:rPr lang="en-GB" sz="2500" dirty="0">
                <a:solidFill>
                  <a:srgbClr val="FFC000"/>
                </a:solidFill>
                <a:latin typeface="+mn-lt"/>
              </a:rPr>
              <a:t> Mix 70/30 (BID) </a:t>
            </a:r>
            <a:r>
              <a:rPr lang="en-GB" sz="2500" i="1" dirty="0" err="1">
                <a:solidFill>
                  <a:srgbClr val="FFC000"/>
                </a:solidFill>
                <a:latin typeface="+mn-lt"/>
              </a:rPr>
              <a:t>vs</a:t>
            </a:r>
            <a:r>
              <a:rPr lang="en-GB" sz="2500" dirty="0">
                <a:solidFill>
                  <a:srgbClr val="FFC000"/>
                </a:solidFill>
                <a:latin typeface="+mn-lt"/>
              </a:rPr>
              <a:t> </a:t>
            </a:r>
            <a:r>
              <a:rPr lang="en-GB" sz="2500" dirty="0" err="1">
                <a:solidFill>
                  <a:srgbClr val="FFC000"/>
                </a:solidFill>
                <a:latin typeface="+mn-lt"/>
              </a:rPr>
              <a:t>glargine</a:t>
            </a:r>
            <a:r>
              <a:rPr lang="en-GB" sz="2500" dirty="0">
                <a:solidFill>
                  <a:srgbClr val="FFC000"/>
                </a:solidFill>
                <a:latin typeface="+mn-lt"/>
              </a:rPr>
              <a:t> (QD)</a:t>
            </a:r>
            <a:endParaRPr lang="en-US" sz="2500" dirty="0">
              <a:solidFill>
                <a:srgbClr val="FFC000"/>
              </a:solidFill>
              <a:latin typeface="+mn-lt"/>
            </a:endParaRPr>
          </a:p>
        </p:txBody>
      </p:sp>
      <p:sp>
        <p:nvSpPr>
          <p:cNvPr id="143363" name="Rectangle 3"/>
          <p:cNvSpPr>
            <a:spLocks noChangeArrowheads="1"/>
          </p:cNvSpPr>
          <p:nvPr/>
        </p:nvSpPr>
        <p:spPr bwMode="auto">
          <a:xfrm>
            <a:off x="395288" y="1844675"/>
            <a:ext cx="1824037" cy="1711325"/>
          </a:xfrm>
          <a:prstGeom prst="rect">
            <a:avLst/>
          </a:prstGeom>
          <a:noFill/>
          <a:ln w="9525">
            <a:noFill/>
            <a:miter lim="800000"/>
            <a:headEnd/>
            <a:tailEnd/>
          </a:ln>
        </p:spPr>
        <p:txBody>
          <a:bodyPr wrap="none" lIns="0" tIns="0" rIns="0" bIns="0">
            <a:spAutoFit/>
          </a:bodyPr>
          <a:lstStyle/>
          <a:p>
            <a:pPr algn="l" eaLnBrk="1" hangingPunct="1"/>
            <a:r>
              <a:rPr lang="en-US" altLang="ja-JP" sz="1600" b="1">
                <a:latin typeface="Arial" charset="0"/>
                <a:ea typeface="MS Mincho" pitchFamily="49" charset="-128"/>
              </a:rPr>
              <a:t>n = 233</a:t>
            </a:r>
          </a:p>
          <a:p>
            <a:pPr algn="l" eaLnBrk="1" hangingPunct="1"/>
            <a:r>
              <a:rPr lang="en-US" altLang="ja-JP" sz="1600" b="1">
                <a:latin typeface="Arial" charset="0"/>
                <a:ea typeface="MS Mincho" pitchFamily="49" charset="-128"/>
              </a:rPr>
              <a:t>Type 2 DM</a:t>
            </a:r>
          </a:p>
          <a:p>
            <a:pPr algn="l" eaLnBrk="1" hangingPunct="1"/>
            <a:r>
              <a:rPr lang="en-GB" altLang="ja-JP" sz="1600" b="1">
                <a:latin typeface="Arial" charset="0"/>
                <a:ea typeface="MS Mincho" pitchFamily="49" charset="-128"/>
              </a:rPr>
              <a:t>BMI </a:t>
            </a:r>
            <a:r>
              <a:rPr lang="en-GB" altLang="ja-JP" sz="1600" b="1">
                <a:latin typeface="Arial" charset="0"/>
                <a:ea typeface="MS Mincho" pitchFamily="49" charset="-128"/>
                <a:cs typeface="Arial" charset="0"/>
              </a:rPr>
              <a:t>≤</a:t>
            </a:r>
            <a:r>
              <a:rPr lang="en-GB" altLang="ja-JP" sz="1600" b="1">
                <a:latin typeface="Arial" charset="0"/>
                <a:ea typeface="MS Mincho" pitchFamily="49" charset="-128"/>
              </a:rPr>
              <a:t> 40 kg/m</a:t>
            </a:r>
            <a:r>
              <a:rPr lang="en-GB" altLang="ja-JP" sz="1600" b="1" baseline="30000">
                <a:latin typeface="Arial" charset="0"/>
                <a:ea typeface="MS Mincho" pitchFamily="49" charset="-128"/>
              </a:rPr>
              <a:t>2</a:t>
            </a:r>
            <a:r>
              <a:rPr lang="en-GB" altLang="ja-JP" sz="1600" b="1">
                <a:latin typeface="Arial" charset="0"/>
                <a:ea typeface="MS Mincho" pitchFamily="49" charset="-128"/>
              </a:rPr>
              <a:t/>
            </a:r>
            <a:br>
              <a:rPr lang="en-GB" altLang="ja-JP" sz="1600" b="1">
                <a:latin typeface="Arial" charset="0"/>
                <a:ea typeface="MS Mincho" pitchFamily="49" charset="-128"/>
              </a:rPr>
            </a:br>
            <a:r>
              <a:rPr lang="en-GB" altLang="ja-JP" sz="1600" b="1">
                <a:latin typeface="Arial" charset="0"/>
                <a:ea typeface="MS Mincho" pitchFamily="49" charset="-128"/>
              </a:rPr>
              <a:t>Body weight ≤125 kg</a:t>
            </a:r>
            <a:endParaRPr lang="en-US" altLang="ja-JP" sz="1600" b="1">
              <a:latin typeface="Arial" charset="0"/>
              <a:ea typeface="MS Mincho" pitchFamily="49" charset="-128"/>
            </a:endParaRPr>
          </a:p>
          <a:p>
            <a:pPr algn="l" eaLnBrk="1" hangingPunct="1"/>
            <a:r>
              <a:rPr lang="en-US" altLang="ja-JP" sz="1600" b="1">
                <a:latin typeface="Arial" charset="0"/>
                <a:ea typeface="MS Mincho" pitchFamily="49" charset="-128"/>
              </a:rPr>
              <a:t>HbA</a:t>
            </a:r>
            <a:r>
              <a:rPr lang="en-US" altLang="ja-JP" sz="1600" b="1" baseline="-25000">
                <a:latin typeface="Arial" charset="0"/>
                <a:ea typeface="MS Mincho" pitchFamily="49" charset="-128"/>
              </a:rPr>
              <a:t>1C</a:t>
            </a:r>
            <a:r>
              <a:rPr lang="en-US" altLang="ja-JP" sz="1600" b="1">
                <a:latin typeface="Arial" charset="0"/>
                <a:ea typeface="MS Mincho" pitchFamily="49" charset="-128"/>
              </a:rPr>
              <a:t> </a:t>
            </a:r>
            <a:r>
              <a:rPr lang="en-US" altLang="ja-JP" sz="1600" b="1">
                <a:latin typeface="Arial" charset="0"/>
                <a:ea typeface="MS Mincho" pitchFamily="49" charset="-128"/>
                <a:sym typeface="Symbol" pitchFamily="18" charset="2"/>
              </a:rPr>
              <a:t></a:t>
            </a:r>
            <a:r>
              <a:rPr lang="en-US" altLang="ja-JP" sz="1600" b="1">
                <a:latin typeface="Arial" charset="0"/>
                <a:ea typeface="MS Mincho" pitchFamily="49" charset="-128"/>
              </a:rPr>
              <a:t>  8.0%</a:t>
            </a:r>
          </a:p>
          <a:p>
            <a:pPr algn="l" eaLnBrk="1" hangingPunct="1"/>
            <a:r>
              <a:rPr lang="en-US" altLang="ja-JP" sz="1600" b="1">
                <a:latin typeface="Arial" charset="0"/>
                <a:ea typeface="MS Mincho" pitchFamily="49" charset="-128"/>
              </a:rPr>
              <a:t>on metformin </a:t>
            </a:r>
            <a:r>
              <a:rPr lang="nb-NO" altLang="ja-JP" sz="1600" b="1">
                <a:latin typeface="Arial" charset="0"/>
                <a:ea typeface="MS Mincho" pitchFamily="49" charset="-128"/>
              </a:rPr>
              <a:t>+/- TZD</a:t>
            </a:r>
            <a:endParaRPr lang="en-US" altLang="ja-JP" sz="1600" b="1">
              <a:latin typeface="Arial" charset="0"/>
              <a:ea typeface="MS Mincho" pitchFamily="49" charset="-128"/>
            </a:endParaRPr>
          </a:p>
          <a:p>
            <a:pPr algn="l" eaLnBrk="1" hangingPunct="1"/>
            <a:endParaRPr lang="en-US" sz="1600" b="1">
              <a:latin typeface="Arial" charset="0"/>
            </a:endParaRPr>
          </a:p>
        </p:txBody>
      </p:sp>
      <p:sp>
        <p:nvSpPr>
          <p:cNvPr id="143364" name="Rectangle 4"/>
          <p:cNvSpPr>
            <a:spLocks noChangeArrowheads="1"/>
          </p:cNvSpPr>
          <p:nvPr/>
        </p:nvSpPr>
        <p:spPr bwMode="auto">
          <a:xfrm>
            <a:off x="2771775" y="2205038"/>
            <a:ext cx="4164013" cy="244475"/>
          </a:xfrm>
          <a:prstGeom prst="rect">
            <a:avLst/>
          </a:prstGeom>
          <a:noFill/>
          <a:ln w="9525">
            <a:noFill/>
            <a:miter lim="800000"/>
            <a:headEnd/>
            <a:tailEnd/>
          </a:ln>
        </p:spPr>
        <p:txBody>
          <a:bodyPr wrap="none" lIns="0" tIns="0" rIns="0" bIns="0">
            <a:spAutoFit/>
          </a:bodyPr>
          <a:lstStyle/>
          <a:p>
            <a:pPr algn="l" eaLnBrk="1" hangingPunct="1"/>
            <a:r>
              <a:rPr lang="nb-NO" altLang="ja-JP" sz="1600" b="1">
                <a:latin typeface="Arial" charset="0"/>
                <a:ea typeface="ＭＳ Ｐゴシック" charset="-128"/>
                <a:cs typeface="Times New Roman" charset="0"/>
              </a:rPr>
              <a:t>Glargine</a:t>
            </a:r>
            <a:r>
              <a:rPr lang="nb-NO" altLang="ja-JP" sz="1600">
                <a:latin typeface="Arial" charset="0"/>
                <a:ea typeface="MS Mincho" pitchFamily="49" charset="-128"/>
                <a:cs typeface="Times New Roman" charset="0"/>
              </a:rPr>
              <a:t> </a:t>
            </a:r>
            <a:r>
              <a:rPr lang="nb-NO" altLang="ja-JP" sz="1600" b="1">
                <a:latin typeface="Arial" charset="0"/>
                <a:ea typeface="ＭＳ Ｐゴシック" charset="-128"/>
                <a:cs typeface="Times New Roman" charset="0"/>
              </a:rPr>
              <a:t>OD (10 U, bedtime) + metformin +/- TZD</a:t>
            </a:r>
            <a:endParaRPr lang="en-US" sz="1600" b="1">
              <a:latin typeface="Arial" charset="0"/>
              <a:ea typeface="ＭＳ Ｐゴシック" charset="-128"/>
              <a:cs typeface="Times New Roman" charset="0"/>
            </a:endParaRPr>
          </a:p>
        </p:txBody>
      </p:sp>
      <p:sp>
        <p:nvSpPr>
          <p:cNvPr id="143365" name="Rectangle 5"/>
          <p:cNvSpPr>
            <a:spLocks noChangeArrowheads="1"/>
          </p:cNvSpPr>
          <p:nvPr/>
        </p:nvSpPr>
        <p:spPr bwMode="auto">
          <a:xfrm>
            <a:off x="2790825" y="3694113"/>
            <a:ext cx="5124450" cy="488950"/>
          </a:xfrm>
          <a:prstGeom prst="rect">
            <a:avLst/>
          </a:prstGeom>
          <a:noFill/>
          <a:ln w="9525">
            <a:noFill/>
            <a:miter lim="800000"/>
            <a:headEnd/>
            <a:tailEnd/>
          </a:ln>
        </p:spPr>
        <p:txBody>
          <a:bodyPr lIns="0" tIns="0" rIns="0" bIns="0">
            <a:spAutoFit/>
          </a:bodyPr>
          <a:lstStyle/>
          <a:p>
            <a:pPr algn="l" eaLnBrk="1" hangingPunct="1"/>
            <a:r>
              <a:rPr lang="en-US" altLang="ja-JP" sz="1600" b="1">
                <a:latin typeface="Arial" charset="0"/>
                <a:ea typeface="ＭＳ Ｐゴシック" charset="-128"/>
                <a:cs typeface="Times New Roman" charset="0"/>
              </a:rPr>
              <a:t>NovoMix® 30, pre-breakfast (5 or 6U) and pre-dinner (5 or 6U) + </a:t>
            </a:r>
            <a:r>
              <a:rPr lang="en-US" sz="1600" b="1">
                <a:latin typeface="Arial" charset="0"/>
                <a:ea typeface="ＭＳ Ｐゴシック" charset="-128"/>
                <a:cs typeface="Times New Roman" charset="0"/>
              </a:rPr>
              <a:t>metformin +/- TZD</a:t>
            </a:r>
          </a:p>
        </p:txBody>
      </p:sp>
      <p:sp>
        <p:nvSpPr>
          <p:cNvPr id="143366" name="Rectangle 6"/>
          <p:cNvSpPr>
            <a:spLocks noChangeArrowheads="1"/>
          </p:cNvSpPr>
          <p:nvPr/>
        </p:nvSpPr>
        <p:spPr bwMode="auto">
          <a:xfrm>
            <a:off x="655638" y="4435475"/>
            <a:ext cx="5856287" cy="977900"/>
          </a:xfrm>
          <a:prstGeom prst="rect">
            <a:avLst/>
          </a:prstGeom>
          <a:noFill/>
          <a:ln w="9525">
            <a:noFill/>
            <a:miter lim="800000"/>
            <a:headEnd/>
            <a:tailEnd/>
          </a:ln>
        </p:spPr>
        <p:txBody>
          <a:bodyPr lIns="0" tIns="0" rIns="0" bIns="0">
            <a:spAutoFit/>
          </a:bodyPr>
          <a:lstStyle/>
          <a:p>
            <a:pPr algn="l" eaLnBrk="1" hangingPunct="1"/>
            <a:r>
              <a:rPr lang="en-US" altLang="ja-JP" sz="1600" b="1">
                <a:latin typeface="Arial" charset="0"/>
                <a:ea typeface="MS Mincho" pitchFamily="49" charset="-128"/>
              </a:rPr>
              <a:t>4 wk run-in:</a:t>
            </a:r>
          </a:p>
          <a:p>
            <a:pPr algn="l" eaLnBrk="1" hangingPunct="1"/>
            <a:r>
              <a:rPr lang="en-GB" altLang="ja-JP" sz="1600" b="1">
                <a:latin typeface="Arial" charset="0"/>
                <a:ea typeface="ＭＳ Ｐゴシック" charset="-128"/>
                <a:cs typeface="Times New Roman" charset="0"/>
              </a:rPr>
              <a:t>Stop insulin secretagogues and </a:t>
            </a:r>
            <a:r>
              <a:rPr lang="en-GB" altLang="ja-JP" sz="1600" b="1">
                <a:latin typeface="Arial" charset="0"/>
                <a:ea typeface="ＭＳ Ｐゴシック" charset="-128"/>
                <a:cs typeface="Times New Roman" charset="0"/>
                <a:sym typeface="Symbol" pitchFamily="18" charset="2"/>
              </a:rPr>
              <a:t></a:t>
            </a:r>
            <a:r>
              <a:rPr lang="en-GB" altLang="ja-JP" sz="1600" b="1">
                <a:latin typeface="Arial" charset="0"/>
                <a:ea typeface="ＭＳ Ｐゴシック" charset="-128"/>
                <a:cs typeface="Times New Roman" charset="0"/>
              </a:rPr>
              <a:t>-glucosidase inhibitors</a:t>
            </a:r>
            <a:endParaRPr lang="en-US" altLang="ja-JP" sz="1600" b="1">
              <a:latin typeface="Arial" charset="0"/>
              <a:ea typeface="MS Mincho" pitchFamily="49" charset="-128"/>
            </a:endParaRPr>
          </a:p>
          <a:p>
            <a:pPr algn="l" eaLnBrk="1" hangingPunct="1"/>
            <a:r>
              <a:rPr lang="en-US" sz="1600" b="1">
                <a:latin typeface="Arial" charset="0"/>
              </a:rPr>
              <a:t>Optimize metformin to </a:t>
            </a:r>
            <a:r>
              <a:rPr lang="en-US" sz="1600" b="1">
                <a:latin typeface="Arial" charset="0"/>
                <a:cs typeface="Arial" charset="0"/>
              </a:rPr>
              <a:t>≥</a:t>
            </a:r>
            <a:r>
              <a:rPr lang="en-US" sz="1600" b="1">
                <a:latin typeface="Arial" charset="0"/>
              </a:rPr>
              <a:t>1500 mg/day</a:t>
            </a:r>
          </a:p>
          <a:p>
            <a:pPr algn="l" eaLnBrk="1" hangingPunct="1"/>
            <a:r>
              <a:rPr lang="en-US" sz="1600" b="1">
                <a:latin typeface="Arial" charset="0"/>
              </a:rPr>
              <a:t>Switch rosiglitazone for 30 mg pioglitazone</a:t>
            </a:r>
            <a:endParaRPr lang="en-US" sz="1600" b="1">
              <a:solidFill>
                <a:srgbClr val="FF0000"/>
              </a:solidFill>
              <a:latin typeface="Arial" charset="0"/>
            </a:endParaRPr>
          </a:p>
        </p:txBody>
      </p:sp>
      <p:sp>
        <p:nvSpPr>
          <p:cNvPr id="143367" name="Rectangle 7"/>
          <p:cNvSpPr>
            <a:spLocks noChangeArrowheads="1"/>
          </p:cNvSpPr>
          <p:nvPr/>
        </p:nvSpPr>
        <p:spPr bwMode="auto">
          <a:xfrm>
            <a:off x="3178175" y="4902200"/>
            <a:ext cx="0" cy="244475"/>
          </a:xfrm>
          <a:prstGeom prst="rect">
            <a:avLst/>
          </a:prstGeom>
          <a:noFill/>
          <a:ln w="9525">
            <a:noFill/>
            <a:miter lim="800000"/>
            <a:headEnd/>
            <a:tailEnd/>
          </a:ln>
        </p:spPr>
        <p:txBody>
          <a:bodyPr wrap="none" lIns="0" tIns="0" rIns="0" bIns="0">
            <a:spAutoFit/>
          </a:bodyPr>
          <a:lstStyle/>
          <a:p>
            <a:pPr algn="l" eaLnBrk="1" hangingPunct="1"/>
            <a:endParaRPr lang="en-GB" sz="1600" b="1">
              <a:latin typeface="Arial" charset="0"/>
            </a:endParaRPr>
          </a:p>
        </p:txBody>
      </p:sp>
      <p:sp>
        <p:nvSpPr>
          <p:cNvPr id="143368" name="Rectangle 8"/>
          <p:cNvSpPr>
            <a:spLocks noChangeArrowheads="1"/>
          </p:cNvSpPr>
          <p:nvPr/>
        </p:nvSpPr>
        <p:spPr bwMode="auto">
          <a:xfrm>
            <a:off x="3144838" y="4918075"/>
            <a:ext cx="50800" cy="244475"/>
          </a:xfrm>
          <a:prstGeom prst="rect">
            <a:avLst/>
          </a:prstGeom>
          <a:noFill/>
          <a:ln w="9525">
            <a:noFill/>
            <a:miter lim="800000"/>
            <a:headEnd/>
            <a:tailEnd/>
          </a:ln>
        </p:spPr>
        <p:txBody>
          <a:bodyPr wrap="none" lIns="0" tIns="0" rIns="0" bIns="0">
            <a:spAutoFit/>
          </a:bodyPr>
          <a:lstStyle/>
          <a:p>
            <a:pPr algn="l" eaLnBrk="1" hangingPunct="1"/>
            <a:r>
              <a:rPr lang="en-US" altLang="ja-JP" sz="1600">
                <a:latin typeface="Arial" charset="0"/>
                <a:ea typeface="MS Mincho" pitchFamily="49" charset="-128"/>
              </a:rPr>
              <a:t> </a:t>
            </a:r>
            <a:endParaRPr lang="en-US" sz="1600">
              <a:latin typeface="Arial" charset="0"/>
            </a:endParaRPr>
          </a:p>
        </p:txBody>
      </p:sp>
      <p:sp>
        <p:nvSpPr>
          <p:cNvPr id="143369" name="Rectangle 9"/>
          <p:cNvSpPr>
            <a:spLocks noChangeArrowheads="1"/>
          </p:cNvSpPr>
          <p:nvPr/>
        </p:nvSpPr>
        <p:spPr bwMode="auto">
          <a:xfrm>
            <a:off x="2746375" y="2439988"/>
            <a:ext cx="23813" cy="1254125"/>
          </a:xfrm>
          <a:prstGeom prst="rect">
            <a:avLst/>
          </a:prstGeom>
          <a:solidFill>
            <a:srgbClr val="000000"/>
          </a:solidFill>
          <a:ln w="9525">
            <a:solidFill>
              <a:schemeClr val="tx1"/>
            </a:solidFill>
            <a:miter lim="800000"/>
            <a:headEnd/>
            <a:tailEnd/>
          </a:ln>
        </p:spPr>
        <p:txBody>
          <a:bodyPr/>
          <a:lstStyle/>
          <a:p>
            <a:endParaRPr lang="en-US"/>
          </a:p>
        </p:txBody>
      </p:sp>
      <p:sp>
        <p:nvSpPr>
          <p:cNvPr id="143370" name="Rectangle 10"/>
          <p:cNvSpPr>
            <a:spLocks noChangeArrowheads="1"/>
          </p:cNvSpPr>
          <p:nvPr/>
        </p:nvSpPr>
        <p:spPr bwMode="auto">
          <a:xfrm>
            <a:off x="2770188" y="2439988"/>
            <a:ext cx="4538662" cy="30162"/>
          </a:xfrm>
          <a:prstGeom prst="rect">
            <a:avLst/>
          </a:prstGeom>
          <a:solidFill>
            <a:srgbClr val="000000"/>
          </a:solidFill>
          <a:ln w="9525">
            <a:solidFill>
              <a:schemeClr val="tx1"/>
            </a:solidFill>
            <a:miter lim="800000"/>
            <a:headEnd/>
            <a:tailEnd/>
          </a:ln>
        </p:spPr>
        <p:txBody>
          <a:bodyPr/>
          <a:lstStyle/>
          <a:p>
            <a:endParaRPr lang="en-US"/>
          </a:p>
        </p:txBody>
      </p:sp>
      <p:sp>
        <p:nvSpPr>
          <p:cNvPr id="143371" name="Rectangle 11"/>
          <p:cNvSpPr>
            <a:spLocks noChangeArrowheads="1"/>
          </p:cNvSpPr>
          <p:nvPr/>
        </p:nvSpPr>
        <p:spPr bwMode="auto">
          <a:xfrm>
            <a:off x="2127250" y="3341688"/>
            <a:ext cx="642938" cy="30162"/>
          </a:xfrm>
          <a:prstGeom prst="rect">
            <a:avLst/>
          </a:prstGeom>
          <a:solidFill>
            <a:srgbClr val="000000"/>
          </a:solidFill>
          <a:ln w="9525">
            <a:solidFill>
              <a:schemeClr val="tx1"/>
            </a:solidFill>
            <a:miter lim="800000"/>
            <a:headEnd/>
            <a:tailEnd/>
          </a:ln>
        </p:spPr>
        <p:txBody>
          <a:bodyPr/>
          <a:lstStyle/>
          <a:p>
            <a:endParaRPr lang="en-US"/>
          </a:p>
        </p:txBody>
      </p:sp>
      <p:sp>
        <p:nvSpPr>
          <p:cNvPr id="143372" name="Rectangle 12"/>
          <p:cNvSpPr>
            <a:spLocks noChangeArrowheads="1"/>
          </p:cNvSpPr>
          <p:nvPr/>
        </p:nvSpPr>
        <p:spPr bwMode="auto">
          <a:xfrm>
            <a:off x="2770188" y="3663950"/>
            <a:ext cx="4538662" cy="30163"/>
          </a:xfrm>
          <a:prstGeom prst="rect">
            <a:avLst/>
          </a:prstGeom>
          <a:solidFill>
            <a:srgbClr val="000000"/>
          </a:solidFill>
          <a:ln w="9525">
            <a:solidFill>
              <a:schemeClr val="tx1"/>
            </a:solidFill>
            <a:miter lim="800000"/>
            <a:headEnd/>
            <a:tailEnd/>
          </a:ln>
        </p:spPr>
        <p:txBody>
          <a:bodyPr/>
          <a:lstStyle/>
          <a:p>
            <a:endParaRPr lang="en-US"/>
          </a:p>
        </p:txBody>
      </p:sp>
      <p:sp>
        <p:nvSpPr>
          <p:cNvPr id="143373" name="Freeform 13"/>
          <p:cNvSpPr>
            <a:spLocks noEditPoints="1"/>
          </p:cNvSpPr>
          <p:nvPr/>
        </p:nvSpPr>
        <p:spPr bwMode="auto">
          <a:xfrm>
            <a:off x="2381250" y="3371850"/>
            <a:ext cx="77788" cy="1163638"/>
          </a:xfrm>
          <a:custGeom>
            <a:avLst/>
            <a:gdLst/>
            <a:ahLst/>
            <a:cxnLst>
              <a:cxn ang="0">
                <a:pos x="32" y="1054"/>
              </a:cxn>
              <a:cxn ang="0">
                <a:pos x="32" y="70"/>
              </a:cxn>
              <a:cxn ang="0">
                <a:pos x="32" y="70"/>
              </a:cxn>
              <a:cxn ang="0">
                <a:pos x="43" y="70"/>
              </a:cxn>
              <a:cxn ang="0">
                <a:pos x="43" y="70"/>
              </a:cxn>
              <a:cxn ang="0">
                <a:pos x="43" y="70"/>
              </a:cxn>
              <a:cxn ang="0">
                <a:pos x="43" y="1054"/>
              </a:cxn>
              <a:cxn ang="0">
                <a:pos x="43" y="1054"/>
              </a:cxn>
              <a:cxn ang="0">
                <a:pos x="43" y="1054"/>
              </a:cxn>
              <a:cxn ang="0">
                <a:pos x="32" y="1054"/>
              </a:cxn>
              <a:cxn ang="0">
                <a:pos x="32" y="1054"/>
              </a:cxn>
              <a:cxn ang="0">
                <a:pos x="32" y="1054"/>
              </a:cxn>
              <a:cxn ang="0">
                <a:pos x="0" y="84"/>
              </a:cxn>
              <a:cxn ang="0">
                <a:pos x="43" y="0"/>
              </a:cxn>
              <a:cxn ang="0">
                <a:pos x="75" y="84"/>
              </a:cxn>
              <a:cxn ang="0">
                <a:pos x="0" y="84"/>
              </a:cxn>
            </a:cxnLst>
            <a:rect l="0" t="0" r="r" b="b"/>
            <a:pathLst>
              <a:path w="75" h="1054">
                <a:moveTo>
                  <a:pt x="32" y="1054"/>
                </a:moveTo>
                <a:lnTo>
                  <a:pt x="32" y="70"/>
                </a:lnTo>
                <a:lnTo>
                  <a:pt x="32" y="70"/>
                </a:lnTo>
                <a:lnTo>
                  <a:pt x="43" y="70"/>
                </a:lnTo>
                <a:lnTo>
                  <a:pt x="43" y="70"/>
                </a:lnTo>
                <a:lnTo>
                  <a:pt x="43" y="70"/>
                </a:lnTo>
                <a:lnTo>
                  <a:pt x="43" y="1054"/>
                </a:lnTo>
                <a:lnTo>
                  <a:pt x="43" y="1054"/>
                </a:lnTo>
                <a:lnTo>
                  <a:pt x="43" y="1054"/>
                </a:lnTo>
                <a:lnTo>
                  <a:pt x="32" y="1054"/>
                </a:lnTo>
                <a:lnTo>
                  <a:pt x="32" y="1054"/>
                </a:lnTo>
                <a:lnTo>
                  <a:pt x="32" y="1054"/>
                </a:lnTo>
                <a:close/>
                <a:moveTo>
                  <a:pt x="0" y="84"/>
                </a:moveTo>
                <a:lnTo>
                  <a:pt x="43" y="0"/>
                </a:lnTo>
                <a:lnTo>
                  <a:pt x="75" y="84"/>
                </a:lnTo>
                <a:lnTo>
                  <a:pt x="0" y="84"/>
                </a:lnTo>
                <a:close/>
              </a:path>
            </a:pathLst>
          </a:custGeom>
          <a:solidFill>
            <a:srgbClr val="000000"/>
          </a:solidFill>
          <a:ln w="0">
            <a:solidFill>
              <a:schemeClr val="tx1"/>
            </a:solidFill>
            <a:prstDash val="solid"/>
            <a:round/>
            <a:headEnd/>
            <a:tailEnd/>
          </a:ln>
        </p:spPr>
        <p:txBody>
          <a:bodyPr/>
          <a:lstStyle/>
          <a:p>
            <a:endParaRPr lang="en-US"/>
          </a:p>
        </p:txBody>
      </p:sp>
      <p:sp>
        <p:nvSpPr>
          <p:cNvPr id="143374" name="Line 14"/>
          <p:cNvSpPr>
            <a:spLocks noChangeShapeType="1"/>
          </p:cNvSpPr>
          <p:nvPr/>
        </p:nvSpPr>
        <p:spPr bwMode="auto">
          <a:xfrm>
            <a:off x="2130425" y="5961063"/>
            <a:ext cx="5173663" cy="1587"/>
          </a:xfrm>
          <a:prstGeom prst="line">
            <a:avLst/>
          </a:prstGeom>
          <a:noFill/>
          <a:ln w="28575">
            <a:solidFill>
              <a:schemeClr val="tx1"/>
            </a:solidFill>
            <a:round/>
            <a:headEnd/>
            <a:tailEnd/>
          </a:ln>
          <a:effectLst/>
        </p:spPr>
        <p:txBody>
          <a:bodyPr/>
          <a:lstStyle/>
          <a:p>
            <a:endParaRPr lang="en-US"/>
          </a:p>
        </p:txBody>
      </p:sp>
      <p:sp>
        <p:nvSpPr>
          <p:cNvPr id="143375" name="Line 15"/>
          <p:cNvSpPr>
            <a:spLocks noChangeShapeType="1"/>
          </p:cNvSpPr>
          <p:nvPr/>
        </p:nvSpPr>
        <p:spPr bwMode="auto">
          <a:xfrm>
            <a:off x="2119313" y="5876925"/>
            <a:ext cx="0" cy="215900"/>
          </a:xfrm>
          <a:prstGeom prst="line">
            <a:avLst/>
          </a:prstGeom>
          <a:noFill/>
          <a:ln w="28575">
            <a:solidFill>
              <a:schemeClr val="tx1"/>
            </a:solidFill>
            <a:round/>
            <a:headEnd/>
            <a:tailEnd/>
          </a:ln>
          <a:effectLst/>
        </p:spPr>
        <p:txBody>
          <a:bodyPr/>
          <a:lstStyle/>
          <a:p>
            <a:endParaRPr lang="en-US"/>
          </a:p>
        </p:txBody>
      </p:sp>
      <p:sp>
        <p:nvSpPr>
          <p:cNvPr id="143376" name="Line 16"/>
          <p:cNvSpPr>
            <a:spLocks noChangeShapeType="1"/>
          </p:cNvSpPr>
          <p:nvPr/>
        </p:nvSpPr>
        <p:spPr bwMode="auto">
          <a:xfrm>
            <a:off x="2744788" y="5876925"/>
            <a:ext cx="0" cy="215900"/>
          </a:xfrm>
          <a:prstGeom prst="line">
            <a:avLst/>
          </a:prstGeom>
          <a:noFill/>
          <a:ln w="28575">
            <a:solidFill>
              <a:schemeClr val="tx1"/>
            </a:solidFill>
            <a:round/>
            <a:headEnd/>
            <a:tailEnd/>
          </a:ln>
          <a:effectLst/>
        </p:spPr>
        <p:txBody>
          <a:bodyPr/>
          <a:lstStyle/>
          <a:p>
            <a:endParaRPr lang="en-US"/>
          </a:p>
        </p:txBody>
      </p:sp>
      <p:sp>
        <p:nvSpPr>
          <p:cNvPr id="143377" name="Line 17"/>
          <p:cNvSpPr>
            <a:spLocks noChangeShapeType="1"/>
          </p:cNvSpPr>
          <p:nvPr/>
        </p:nvSpPr>
        <p:spPr bwMode="auto">
          <a:xfrm>
            <a:off x="7296150" y="5876925"/>
            <a:ext cx="0" cy="215900"/>
          </a:xfrm>
          <a:prstGeom prst="line">
            <a:avLst/>
          </a:prstGeom>
          <a:noFill/>
          <a:ln w="28575">
            <a:solidFill>
              <a:schemeClr val="tx1"/>
            </a:solidFill>
            <a:round/>
            <a:headEnd/>
            <a:tailEnd/>
          </a:ln>
          <a:effectLst/>
        </p:spPr>
        <p:txBody>
          <a:bodyPr/>
          <a:lstStyle/>
          <a:p>
            <a:endParaRPr lang="en-US"/>
          </a:p>
        </p:txBody>
      </p:sp>
      <p:sp>
        <p:nvSpPr>
          <p:cNvPr id="143378" name="Text Box 18"/>
          <p:cNvSpPr txBox="1">
            <a:spLocks noChangeArrowheads="1"/>
          </p:cNvSpPr>
          <p:nvPr/>
        </p:nvSpPr>
        <p:spPr bwMode="auto">
          <a:xfrm>
            <a:off x="1890713" y="6221413"/>
            <a:ext cx="5745162" cy="311150"/>
          </a:xfrm>
          <a:prstGeom prst="rect">
            <a:avLst/>
          </a:prstGeom>
          <a:noFill/>
          <a:ln w="9525">
            <a:noFill/>
            <a:miter lim="800000"/>
            <a:headEnd/>
            <a:tailEnd/>
          </a:ln>
          <a:effectLst/>
        </p:spPr>
        <p:txBody>
          <a:bodyPr>
            <a:spAutoFit/>
          </a:bodyPr>
          <a:lstStyle/>
          <a:p>
            <a:pPr algn="l" eaLnBrk="1" hangingPunct="1">
              <a:lnSpc>
                <a:spcPct val="40000"/>
              </a:lnSpc>
            </a:pPr>
            <a:r>
              <a:rPr lang="en-GB" sz="1800">
                <a:latin typeface="Arial" charset="0"/>
              </a:rPr>
              <a:t>-4        0				 	          28      </a:t>
            </a:r>
          </a:p>
          <a:p>
            <a:pPr algn="l" eaLnBrk="1" hangingPunct="1">
              <a:lnSpc>
                <a:spcPct val="40000"/>
              </a:lnSpc>
            </a:pPr>
            <a:r>
              <a:rPr lang="en-GB" sz="1800">
                <a:latin typeface="Arial" charset="0"/>
              </a:rPr>
              <a:t>                                   (Weeks)</a:t>
            </a:r>
            <a:endParaRPr lang="en-US" sz="1800">
              <a:latin typeface="Arial" charset="0"/>
            </a:endParaRPr>
          </a:p>
        </p:txBody>
      </p:sp>
      <p:sp>
        <p:nvSpPr>
          <p:cNvPr id="143379" name="Rectangle 19"/>
          <p:cNvSpPr>
            <a:spLocks noChangeArrowheads="1"/>
          </p:cNvSpPr>
          <p:nvPr/>
        </p:nvSpPr>
        <p:spPr bwMode="auto">
          <a:xfrm>
            <a:off x="533400" y="6553200"/>
            <a:ext cx="3380476" cy="276999"/>
          </a:xfrm>
          <a:prstGeom prst="rect">
            <a:avLst/>
          </a:prstGeom>
          <a:noFill/>
          <a:ln w="9525">
            <a:noFill/>
            <a:miter lim="800000"/>
            <a:headEnd/>
            <a:tailEnd/>
          </a:ln>
          <a:effectLst/>
        </p:spPr>
        <p:txBody>
          <a:bodyPr wrap="none">
            <a:spAutoFit/>
          </a:bodyPr>
          <a:lstStyle/>
          <a:p>
            <a:pPr eaLnBrk="1" hangingPunct="1"/>
            <a:r>
              <a:rPr lang="en-US" sz="1200" dirty="0" err="1">
                <a:latin typeface="Arial" charset="0"/>
              </a:rPr>
              <a:t>Raskin</a:t>
            </a:r>
            <a:r>
              <a:rPr lang="en-US" sz="1200" dirty="0">
                <a:latin typeface="Arial" charset="0"/>
              </a:rPr>
              <a:t> P, et al. </a:t>
            </a:r>
            <a:r>
              <a:rPr lang="en-US" sz="1200" i="1" dirty="0">
                <a:latin typeface="Arial" charset="0"/>
              </a:rPr>
              <a:t>Diabetes Care.</a:t>
            </a:r>
            <a:r>
              <a:rPr lang="en-US" sz="1200" dirty="0">
                <a:latin typeface="Arial" charset="0"/>
              </a:rPr>
              <a:t> 2005;28:260-65</a:t>
            </a:r>
          </a:p>
        </p:txBody>
      </p:sp>
      <p:sp>
        <p:nvSpPr>
          <p:cNvPr id="143380" name="Text Box 20"/>
          <p:cNvSpPr txBox="1">
            <a:spLocks noChangeArrowheads="1"/>
          </p:cNvSpPr>
          <p:nvPr/>
        </p:nvSpPr>
        <p:spPr bwMode="auto">
          <a:xfrm>
            <a:off x="3276600" y="2743200"/>
            <a:ext cx="3421063" cy="457200"/>
          </a:xfrm>
          <a:prstGeom prst="rect">
            <a:avLst/>
          </a:prstGeom>
          <a:noFill/>
          <a:ln w="28575">
            <a:noFill/>
            <a:miter lim="800000"/>
            <a:headEnd/>
            <a:tailEnd/>
          </a:ln>
          <a:effectLst/>
        </p:spPr>
        <p:txBody>
          <a:bodyPr wrap="none">
            <a:spAutoFit/>
          </a:bodyPr>
          <a:lstStyle/>
          <a:p>
            <a:r>
              <a:rPr lang="en-US" dirty="0">
                <a:solidFill>
                  <a:srgbClr val="FFC000"/>
                </a:solidFill>
              </a:rPr>
              <a:t>Titrate to 80 to 110 mg/</a:t>
            </a:r>
            <a:r>
              <a:rPr lang="en-US" dirty="0" err="1">
                <a:solidFill>
                  <a:srgbClr val="FFC000"/>
                </a:solidFill>
              </a:rPr>
              <a:t>dL</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30352" y="152400"/>
            <a:ext cx="7470648" cy="1143000"/>
          </a:xfrm>
        </p:spPr>
        <p:txBody>
          <a:bodyPr>
            <a:normAutofit/>
          </a:bodyPr>
          <a:lstStyle/>
          <a:p>
            <a:pPr algn="ctr"/>
            <a:r>
              <a:rPr lang="en-GB" sz="2500" dirty="0" err="1">
                <a:solidFill>
                  <a:srgbClr val="FFC000"/>
                </a:solidFill>
                <a:latin typeface="+mn-lt"/>
              </a:rPr>
              <a:t>Glargine</a:t>
            </a:r>
            <a:r>
              <a:rPr lang="en-GB" sz="2500" dirty="0">
                <a:solidFill>
                  <a:srgbClr val="FFC000"/>
                </a:solidFill>
                <a:latin typeface="+mn-lt"/>
              </a:rPr>
              <a:t> </a:t>
            </a:r>
            <a:r>
              <a:rPr lang="en-GB" sz="2500" dirty="0" err="1">
                <a:solidFill>
                  <a:srgbClr val="FFC000"/>
                </a:solidFill>
                <a:latin typeface="+mn-lt"/>
              </a:rPr>
              <a:t>vs</a:t>
            </a:r>
            <a:r>
              <a:rPr lang="en-GB" sz="2500" dirty="0">
                <a:solidFill>
                  <a:srgbClr val="FFC000"/>
                </a:solidFill>
                <a:latin typeface="+mn-lt"/>
              </a:rPr>
              <a:t> Twice-daily </a:t>
            </a:r>
            <a:r>
              <a:rPr lang="en-GB" sz="2500" dirty="0" err="1">
                <a:solidFill>
                  <a:srgbClr val="FFC000"/>
                </a:solidFill>
                <a:latin typeface="+mn-lt"/>
              </a:rPr>
              <a:t>Analog</a:t>
            </a:r>
            <a:r>
              <a:rPr lang="en-GB" sz="2500" dirty="0">
                <a:solidFill>
                  <a:srgbClr val="FFC000"/>
                </a:solidFill>
                <a:latin typeface="+mn-lt"/>
              </a:rPr>
              <a:t> mix 70/30 Insulin with </a:t>
            </a:r>
            <a:r>
              <a:rPr lang="en-GB" sz="2500" dirty="0" err="1">
                <a:solidFill>
                  <a:srgbClr val="FFC000"/>
                </a:solidFill>
                <a:latin typeface="+mn-lt"/>
              </a:rPr>
              <a:t>Metformin</a:t>
            </a:r>
            <a:r>
              <a:rPr lang="en-GB" sz="2500" dirty="0">
                <a:solidFill>
                  <a:srgbClr val="FFC000"/>
                </a:solidFill>
                <a:latin typeface="+mn-lt"/>
              </a:rPr>
              <a:t> </a:t>
            </a:r>
            <a:r>
              <a:rPr lang="en-US" sz="2500" b="0" dirty="0">
                <a:solidFill>
                  <a:srgbClr val="FFC000"/>
                </a:solidFill>
                <a:latin typeface="+mn-lt"/>
                <a:cs typeface="Arial" charset="0"/>
              </a:rPr>
              <a:t>±</a:t>
            </a:r>
            <a:r>
              <a:rPr lang="en-GB" sz="2500" dirty="0">
                <a:solidFill>
                  <a:srgbClr val="FFC000"/>
                </a:solidFill>
                <a:latin typeface="+mn-lt"/>
              </a:rPr>
              <a:t> </a:t>
            </a:r>
            <a:r>
              <a:rPr lang="en-GB" sz="2500" dirty="0" err="1">
                <a:solidFill>
                  <a:srgbClr val="FFC000"/>
                </a:solidFill>
                <a:latin typeface="+mn-lt"/>
              </a:rPr>
              <a:t>Pioglitazone</a:t>
            </a:r>
            <a:endParaRPr lang="en-US" sz="2500" dirty="0">
              <a:solidFill>
                <a:srgbClr val="FFC000"/>
              </a:solidFill>
              <a:latin typeface="+mn-lt"/>
            </a:endParaRPr>
          </a:p>
        </p:txBody>
      </p:sp>
      <p:sp>
        <p:nvSpPr>
          <p:cNvPr id="102403" name="Rectangle 3"/>
          <p:cNvSpPr>
            <a:spLocks noChangeArrowheads="1"/>
          </p:cNvSpPr>
          <p:nvPr/>
        </p:nvSpPr>
        <p:spPr bwMode="auto">
          <a:xfrm>
            <a:off x="838200" y="1447800"/>
            <a:ext cx="7543800" cy="249299"/>
          </a:xfrm>
          <a:prstGeom prst="rect">
            <a:avLst/>
          </a:prstGeom>
          <a:noFill/>
          <a:ln w="9525">
            <a:noFill/>
            <a:miter lim="800000"/>
            <a:headEnd/>
            <a:tailEnd/>
          </a:ln>
        </p:spPr>
        <p:txBody>
          <a:bodyPr lIns="0" tIns="0" rIns="0" bIns="0">
            <a:spAutoFit/>
          </a:bodyPr>
          <a:lstStyle/>
          <a:p>
            <a:pPr>
              <a:lnSpc>
                <a:spcPct val="90000"/>
              </a:lnSpc>
              <a:spcBef>
                <a:spcPct val="50000"/>
              </a:spcBef>
              <a:buClr>
                <a:srgbClr val="A4A3CB"/>
              </a:buClr>
            </a:pPr>
            <a:r>
              <a:rPr lang="en-US" sz="1800" dirty="0">
                <a:solidFill>
                  <a:srgbClr val="FFFFFF"/>
                </a:solidFill>
                <a:latin typeface="Arial" charset="0"/>
                <a:cs typeface="Times New Roman" charset="0"/>
              </a:rPr>
              <a:t>Change in A1C From Baseline to Study End Point</a:t>
            </a:r>
            <a:r>
              <a:rPr lang="en-US" sz="1800" baseline="30000" dirty="0">
                <a:solidFill>
                  <a:srgbClr val="FFFFFF"/>
                </a:solidFill>
                <a:latin typeface="Arial" charset="0"/>
                <a:cs typeface="Times New Roman" charset="0"/>
              </a:rPr>
              <a:t>*</a:t>
            </a:r>
          </a:p>
        </p:txBody>
      </p:sp>
      <p:sp>
        <p:nvSpPr>
          <p:cNvPr id="102404" name="Text Box 4"/>
          <p:cNvSpPr txBox="1">
            <a:spLocks noChangeArrowheads="1"/>
          </p:cNvSpPr>
          <p:nvPr/>
        </p:nvSpPr>
        <p:spPr bwMode="invGray">
          <a:xfrm>
            <a:off x="4584700" y="2166938"/>
            <a:ext cx="890588" cy="336550"/>
          </a:xfrm>
          <a:prstGeom prst="rect">
            <a:avLst/>
          </a:prstGeom>
          <a:noFill/>
          <a:ln w="9525">
            <a:noFill/>
            <a:miter lim="800000"/>
            <a:headEnd/>
            <a:tailEnd/>
          </a:ln>
          <a:effectLst/>
        </p:spPr>
        <p:txBody>
          <a:bodyPr wrap="none">
            <a:spAutoFit/>
          </a:bodyPr>
          <a:lstStyle/>
          <a:p>
            <a:pPr eaLnBrk="1" hangingPunct="1"/>
            <a:r>
              <a:rPr lang="en-US" sz="1600" b="1" i="1">
                <a:solidFill>
                  <a:srgbClr val="FEFEFE"/>
                </a:solidFill>
                <a:latin typeface="Arial" charset="0"/>
                <a:cs typeface="Times New Roman" charset="0"/>
              </a:rPr>
              <a:t>P </a:t>
            </a:r>
            <a:r>
              <a:rPr lang="en-US" sz="1600" b="1">
                <a:solidFill>
                  <a:srgbClr val="FEFEFE"/>
                </a:solidFill>
                <a:latin typeface="Arial" charset="0"/>
                <a:cs typeface="Times New Roman" charset="0"/>
              </a:rPr>
              <a:t>&lt;0.01</a:t>
            </a:r>
            <a:endParaRPr lang="en-US" sz="1600" b="1" i="1">
              <a:solidFill>
                <a:srgbClr val="FEFEFE"/>
              </a:solidFill>
              <a:latin typeface="Arial" charset="0"/>
              <a:cs typeface="Times New Roman" charset="0"/>
            </a:endParaRPr>
          </a:p>
        </p:txBody>
      </p:sp>
      <p:sp>
        <p:nvSpPr>
          <p:cNvPr id="102405" name="Text Box 5"/>
          <p:cNvSpPr txBox="1">
            <a:spLocks noChangeArrowheads="1"/>
          </p:cNvSpPr>
          <p:nvPr/>
        </p:nvSpPr>
        <p:spPr bwMode="auto">
          <a:xfrm rot="-5400000">
            <a:off x="-46831" y="3377406"/>
            <a:ext cx="1196975" cy="366713"/>
          </a:xfrm>
          <a:prstGeom prst="rect">
            <a:avLst/>
          </a:prstGeom>
          <a:noFill/>
          <a:ln w="0">
            <a:noFill/>
            <a:miter lim="800000"/>
            <a:headEnd/>
            <a:tailEnd/>
          </a:ln>
          <a:effectLst/>
        </p:spPr>
        <p:txBody>
          <a:bodyPr>
            <a:spAutoFit/>
          </a:bodyPr>
          <a:lstStyle/>
          <a:p>
            <a:pPr eaLnBrk="1" hangingPunct="1"/>
            <a:r>
              <a:rPr lang="en-US" sz="1800" b="1">
                <a:solidFill>
                  <a:srgbClr val="FEFEFE"/>
                </a:solidFill>
                <a:latin typeface="Arial" charset="0"/>
                <a:cs typeface="Times New Roman" charset="0"/>
              </a:rPr>
              <a:t>A1C</a:t>
            </a:r>
            <a:endParaRPr lang="en-US" sz="1800" b="1" baseline="-25000">
              <a:solidFill>
                <a:srgbClr val="FEFEFE"/>
              </a:solidFill>
              <a:latin typeface="Arial" charset="0"/>
              <a:cs typeface="Times New Roman" charset="0"/>
            </a:endParaRPr>
          </a:p>
        </p:txBody>
      </p:sp>
      <p:sp>
        <p:nvSpPr>
          <p:cNvPr id="102406" name="Rectangle 6"/>
          <p:cNvSpPr>
            <a:spLocks noChangeArrowheads="1"/>
          </p:cNvSpPr>
          <p:nvPr/>
        </p:nvSpPr>
        <p:spPr bwMode="auto">
          <a:xfrm>
            <a:off x="7539038" y="2128838"/>
            <a:ext cx="136525" cy="117475"/>
          </a:xfrm>
          <a:prstGeom prst="rect">
            <a:avLst/>
          </a:prstGeom>
          <a:solidFill>
            <a:schemeClr val="accent1"/>
          </a:solidFill>
          <a:ln w="12700">
            <a:solidFill>
              <a:schemeClr val="accent1"/>
            </a:solidFill>
            <a:miter lim="800000"/>
            <a:headEnd/>
            <a:tailEnd/>
          </a:ln>
          <a:effectLst/>
        </p:spPr>
        <p:txBody>
          <a:bodyPr/>
          <a:lstStyle/>
          <a:p>
            <a:endParaRPr lang="en-US"/>
          </a:p>
        </p:txBody>
      </p:sp>
      <p:sp>
        <p:nvSpPr>
          <p:cNvPr id="102407" name="Rectangle 7"/>
          <p:cNvSpPr>
            <a:spLocks noChangeArrowheads="1"/>
          </p:cNvSpPr>
          <p:nvPr/>
        </p:nvSpPr>
        <p:spPr bwMode="auto">
          <a:xfrm>
            <a:off x="7539038" y="2455863"/>
            <a:ext cx="136525" cy="117475"/>
          </a:xfrm>
          <a:prstGeom prst="rect">
            <a:avLst/>
          </a:prstGeom>
          <a:solidFill>
            <a:schemeClr val="folHlink"/>
          </a:solidFill>
          <a:ln w="12700">
            <a:solidFill>
              <a:schemeClr val="folHlink"/>
            </a:solidFill>
            <a:miter lim="800000"/>
            <a:headEnd/>
            <a:tailEnd/>
          </a:ln>
          <a:effectLst/>
        </p:spPr>
        <p:txBody>
          <a:bodyPr/>
          <a:lstStyle/>
          <a:p>
            <a:endParaRPr lang="en-US"/>
          </a:p>
        </p:txBody>
      </p:sp>
      <p:sp>
        <p:nvSpPr>
          <p:cNvPr id="102408" name="Text Box 8"/>
          <p:cNvSpPr txBox="1">
            <a:spLocks noChangeArrowheads="1"/>
          </p:cNvSpPr>
          <p:nvPr/>
        </p:nvSpPr>
        <p:spPr bwMode="auto">
          <a:xfrm>
            <a:off x="7688263" y="2038350"/>
            <a:ext cx="1027845" cy="313932"/>
          </a:xfrm>
          <a:prstGeom prst="rect">
            <a:avLst/>
          </a:prstGeom>
          <a:noFill/>
          <a:ln w="12700">
            <a:noFill/>
            <a:miter lim="800000"/>
            <a:headEnd/>
            <a:tailEnd/>
          </a:ln>
          <a:effectLst/>
        </p:spPr>
        <p:txBody>
          <a:bodyPr wrap="none">
            <a:spAutoFit/>
          </a:bodyPr>
          <a:lstStyle/>
          <a:p>
            <a:pPr algn="l">
              <a:lnSpc>
                <a:spcPct val="90000"/>
              </a:lnSpc>
              <a:spcBef>
                <a:spcPct val="50000"/>
              </a:spcBef>
              <a:buClr>
                <a:srgbClr val="A4A3CB"/>
              </a:buClr>
            </a:pPr>
            <a:r>
              <a:rPr lang="en-US" sz="1600" b="1" dirty="0">
                <a:latin typeface="Arial" charset="0"/>
                <a:cs typeface="Times New Roman" charset="0"/>
              </a:rPr>
              <a:t>Baseline</a:t>
            </a:r>
          </a:p>
        </p:txBody>
      </p:sp>
      <p:sp>
        <p:nvSpPr>
          <p:cNvPr id="102409" name="Text Box 9"/>
          <p:cNvSpPr txBox="1">
            <a:spLocks noChangeArrowheads="1"/>
          </p:cNvSpPr>
          <p:nvPr/>
        </p:nvSpPr>
        <p:spPr bwMode="auto">
          <a:xfrm>
            <a:off x="7688263" y="2384425"/>
            <a:ext cx="971741" cy="313932"/>
          </a:xfrm>
          <a:prstGeom prst="rect">
            <a:avLst/>
          </a:prstGeom>
          <a:noFill/>
          <a:ln w="12700">
            <a:noFill/>
            <a:miter lim="800000"/>
            <a:headEnd/>
            <a:tailEnd/>
          </a:ln>
          <a:effectLst/>
        </p:spPr>
        <p:txBody>
          <a:bodyPr wrap="none">
            <a:spAutoFit/>
          </a:bodyPr>
          <a:lstStyle/>
          <a:p>
            <a:pPr algn="l">
              <a:lnSpc>
                <a:spcPct val="90000"/>
              </a:lnSpc>
              <a:spcBef>
                <a:spcPct val="50000"/>
              </a:spcBef>
              <a:buClr>
                <a:srgbClr val="A4A3CB"/>
              </a:buClr>
            </a:pPr>
            <a:r>
              <a:rPr lang="en-US" sz="1600" b="1" dirty="0">
                <a:latin typeface="Arial" charset="0"/>
                <a:cs typeface="Times New Roman" charset="0"/>
              </a:rPr>
              <a:t>28 week</a:t>
            </a:r>
          </a:p>
        </p:txBody>
      </p:sp>
      <p:sp>
        <p:nvSpPr>
          <p:cNvPr id="102410" name="Rectangle 10"/>
          <p:cNvSpPr>
            <a:spLocks noChangeArrowheads="1"/>
          </p:cNvSpPr>
          <p:nvPr/>
        </p:nvSpPr>
        <p:spPr bwMode="auto">
          <a:xfrm>
            <a:off x="7389813" y="2009775"/>
            <a:ext cx="1552575" cy="706438"/>
          </a:xfrm>
          <a:prstGeom prst="rect">
            <a:avLst/>
          </a:prstGeom>
          <a:noFill/>
          <a:ln w="12700">
            <a:solidFill>
              <a:srgbClr val="FFFFFF"/>
            </a:solidFill>
            <a:miter lim="800000"/>
            <a:headEnd/>
            <a:tailEnd/>
          </a:ln>
        </p:spPr>
        <p:txBody>
          <a:bodyPr/>
          <a:lstStyle/>
          <a:p>
            <a:endParaRPr lang="en-US"/>
          </a:p>
        </p:txBody>
      </p:sp>
      <p:sp>
        <p:nvSpPr>
          <p:cNvPr id="102411" name="Line 11"/>
          <p:cNvSpPr>
            <a:spLocks noChangeShapeType="1"/>
          </p:cNvSpPr>
          <p:nvPr/>
        </p:nvSpPr>
        <p:spPr bwMode="invGray">
          <a:xfrm flipV="1">
            <a:off x="3600450" y="2314575"/>
            <a:ext cx="0" cy="752475"/>
          </a:xfrm>
          <a:prstGeom prst="line">
            <a:avLst/>
          </a:prstGeom>
          <a:noFill/>
          <a:ln w="9525">
            <a:solidFill>
              <a:schemeClr val="tx1"/>
            </a:solidFill>
            <a:round/>
            <a:headEnd/>
            <a:tailEnd/>
          </a:ln>
          <a:effectLst/>
        </p:spPr>
        <p:txBody>
          <a:bodyPr anchor="ctr">
            <a:spAutoFit/>
          </a:bodyPr>
          <a:lstStyle/>
          <a:p>
            <a:endParaRPr lang="en-US"/>
          </a:p>
        </p:txBody>
      </p:sp>
      <p:sp>
        <p:nvSpPr>
          <p:cNvPr id="102412" name="Line 12"/>
          <p:cNvSpPr>
            <a:spLocks noChangeShapeType="1"/>
          </p:cNvSpPr>
          <p:nvPr/>
        </p:nvSpPr>
        <p:spPr bwMode="invGray">
          <a:xfrm flipV="1">
            <a:off x="3600450" y="2312988"/>
            <a:ext cx="955675" cy="0"/>
          </a:xfrm>
          <a:prstGeom prst="line">
            <a:avLst/>
          </a:prstGeom>
          <a:noFill/>
          <a:ln w="9525">
            <a:solidFill>
              <a:schemeClr val="tx1"/>
            </a:solidFill>
            <a:round/>
            <a:headEnd/>
            <a:tailEnd/>
          </a:ln>
          <a:effectLst/>
        </p:spPr>
        <p:txBody>
          <a:bodyPr anchor="ctr">
            <a:spAutoFit/>
          </a:bodyPr>
          <a:lstStyle/>
          <a:p>
            <a:endParaRPr lang="en-US"/>
          </a:p>
        </p:txBody>
      </p:sp>
      <p:sp>
        <p:nvSpPr>
          <p:cNvPr id="102413" name="Line 13"/>
          <p:cNvSpPr>
            <a:spLocks noChangeShapeType="1"/>
          </p:cNvSpPr>
          <p:nvPr/>
        </p:nvSpPr>
        <p:spPr bwMode="invGray">
          <a:xfrm>
            <a:off x="6142038" y="2312988"/>
            <a:ext cx="1014412" cy="0"/>
          </a:xfrm>
          <a:prstGeom prst="line">
            <a:avLst/>
          </a:prstGeom>
          <a:noFill/>
          <a:ln w="9525">
            <a:solidFill>
              <a:schemeClr val="tx1"/>
            </a:solidFill>
            <a:round/>
            <a:headEnd/>
            <a:tailEnd/>
          </a:ln>
          <a:effectLst/>
        </p:spPr>
        <p:txBody>
          <a:bodyPr anchor="ctr">
            <a:spAutoFit/>
          </a:bodyPr>
          <a:lstStyle/>
          <a:p>
            <a:endParaRPr lang="en-US"/>
          </a:p>
        </p:txBody>
      </p:sp>
      <p:sp>
        <p:nvSpPr>
          <p:cNvPr id="102414" name="Line 14"/>
          <p:cNvSpPr>
            <a:spLocks noChangeShapeType="1"/>
          </p:cNvSpPr>
          <p:nvPr/>
        </p:nvSpPr>
        <p:spPr bwMode="invGray">
          <a:xfrm flipV="1">
            <a:off x="7148513" y="2314575"/>
            <a:ext cx="0" cy="752475"/>
          </a:xfrm>
          <a:prstGeom prst="line">
            <a:avLst/>
          </a:prstGeom>
          <a:noFill/>
          <a:ln w="9525">
            <a:solidFill>
              <a:schemeClr val="tx1"/>
            </a:solidFill>
            <a:round/>
            <a:headEnd/>
            <a:tailEnd/>
          </a:ln>
          <a:effectLst/>
        </p:spPr>
        <p:txBody>
          <a:bodyPr anchor="ctr">
            <a:spAutoFit/>
          </a:bodyPr>
          <a:lstStyle/>
          <a:p>
            <a:endParaRPr lang="en-US"/>
          </a:p>
        </p:txBody>
      </p:sp>
      <p:sp>
        <p:nvSpPr>
          <p:cNvPr id="102415" name="Text Box 15"/>
          <p:cNvSpPr txBox="1">
            <a:spLocks noChangeArrowheads="1"/>
          </p:cNvSpPr>
          <p:nvPr/>
        </p:nvSpPr>
        <p:spPr bwMode="auto">
          <a:xfrm>
            <a:off x="2198688" y="2378075"/>
            <a:ext cx="608012" cy="457200"/>
          </a:xfrm>
          <a:prstGeom prst="rect">
            <a:avLst/>
          </a:prstGeom>
          <a:noFill/>
          <a:ln w="19050" cap="rnd">
            <a:noFill/>
            <a:miter lim="800000"/>
            <a:headEnd type="none" w="sm" len="sm"/>
            <a:tailEnd type="none" w="sm" len="sm"/>
          </a:ln>
          <a:effectLst/>
        </p:spPr>
        <p:txBody>
          <a:bodyPr wrap="none">
            <a:spAutoFit/>
          </a:bodyPr>
          <a:lstStyle/>
          <a:p>
            <a:pPr>
              <a:spcBef>
                <a:spcPct val="20000"/>
              </a:spcBef>
              <a:buClr>
                <a:srgbClr val="EBE114"/>
              </a:buClr>
              <a:buSzPct val="90000"/>
              <a:buFont typeface="Wingdings" pitchFamily="2" charset="2"/>
              <a:buNone/>
            </a:pPr>
            <a:r>
              <a:rPr lang="en-US" b="1">
                <a:solidFill>
                  <a:schemeClr val="bg2"/>
                </a:solidFill>
                <a:latin typeface="Arial" charset="0"/>
              </a:rPr>
              <a:t>9.8</a:t>
            </a:r>
          </a:p>
        </p:txBody>
      </p:sp>
      <p:sp>
        <p:nvSpPr>
          <p:cNvPr id="102416" name="Text Box 16"/>
          <p:cNvSpPr txBox="1">
            <a:spLocks noChangeArrowheads="1"/>
          </p:cNvSpPr>
          <p:nvPr/>
        </p:nvSpPr>
        <p:spPr bwMode="auto">
          <a:xfrm>
            <a:off x="5853113" y="2363788"/>
            <a:ext cx="608012" cy="457200"/>
          </a:xfrm>
          <a:prstGeom prst="rect">
            <a:avLst/>
          </a:prstGeom>
          <a:noFill/>
          <a:ln w="19050" cap="rnd">
            <a:noFill/>
            <a:miter lim="800000"/>
            <a:headEnd type="none" w="sm" len="sm"/>
            <a:tailEnd type="none" w="sm" len="sm"/>
          </a:ln>
          <a:effectLst/>
        </p:spPr>
        <p:txBody>
          <a:bodyPr wrap="none">
            <a:spAutoFit/>
          </a:bodyPr>
          <a:lstStyle/>
          <a:p>
            <a:pPr>
              <a:spcBef>
                <a:spcPct val="20000"/>
              </a:spcBef>
              <a:buClr>
                <a:srgbClr val="EBE114"/>
              </a:buClr>
              <a:buSzPct val="90000"/>
              <a:buFont typeface="Wingdings" pitchFamily="2" charset="2"/>
              <a:buNone/>
            </a:pPr>
            <a:r>
              <a:rPr lang="en-US" b="1">
                <a:solidFill>
                  <a:schemeClr val="bg2"/>
                </a:solidFill>
                <a:latin typeface="Arial" charset="0"/>
              </a:rPr>
              <a:t>9.7</a:t>
            </a:r>
          </a:p>
        </p:txBody>
      </p:sp>
      <p:sp>
        <p:nvSpPr>
          <p:cNvPr id="102417" name="Rectangle 17"/>
          <p:cNvSpPr>
            <a:spLocks noChangeArrowheads="1"/>
          </p:cNvSpPr>
          <p:nvPr/>
        </p:nvSpPr>
        <p:spPr bwMode="auto">
          <a:xfrm>
            <a:off x="2043113" y="2032000"/>
            <a:ext cx="1035050" cy="3343275"/>
          </a:xfrm>
          <a:prstGeom prst="rect">
            <a:avLst/>
          </a:prstGeom>
          <a:solidFill>
            <a:schemeClr val="accent1"/>
          </a:solidFill>
          <a:ln w="9525">
            <a:solidFill>
              <a:schemeClr val="accent1"/>
            </a:solidFill>
            <a:miter lim="800000"/>
            <a:headEnd/>
            <a:tailEnd/>
          </a:ln>
        </p:spPr>
        <p:txBody>
          <a:bodyPr/>
          <a:lstStyle/>
          <a:p>
            <a:pPr eaLnBrk="1" hangingPunct="1"/>
            <a:endParaRPr lang="en-US">
              <a:latin typeface="Arial" charset="0"/>
            </a:endParaRPr>
          </a:p>
        </p:txBody>
      </p:sp>
      <p:sp>
        <p:nvSpPr>
          <p:cNvPr id="102418" name="Rectangle 18"/>
          <p:cNvSpPr>
            <a:spLocks noChangeArrowheads="1"/>
          </p:cNvSpPr>
          <p:nvPr/>
        </p:nvSpPr>
        <p:spPr bwMode="auto">
          <a:xfrm>
            <a:off x="5635625" y="2097088"/>
            <a:ext cx="1025525" cy="3278187"/>
          </a:xfrm>
          <a:prstGeom prst="rect">
            <a:avLst/>
          </a:prstGeom>
          <a:solidFill>
            <a:schemeClr val="accent1"/>
          </a:solidFill>
          <a:ln w="9525">
            <a:solidFill>
              <a:schemeClr val="accent1"/>
            </a:solidFill>
            <a:miter lim="800000"/>
            <a:headEnd/>
            <a:tailEnd/>
          </a:ln>
        </p:spPr>
        <p:txBody>
          <a:bodyPr/>
          <a:lstStyle/>
          <a:p>
            <a:pPr eaLnBrk="1" hangingPunct="1"/>
            <a:endParaRPr lang="en-US" sz="2000" b="1">
              <a:solidFill>
                <a:schemeClr val="bg2"/>
              </a:solidFill>
              <a:latin typeface="Arial" charset="0"/>
            </a:endParaRPr>
          </a:p>
        </p:txBody>
      </p:sp>
      <p:sp>
        <p:nvSpPr>
          <p:cNvPr id="102419" name="Rectangle 19"/>
          <p:cNvSpPr>
            <a:spLocks noChangeArrowheads="1"/>
          </p:cNvSpPr>
          <p:nvPr/>
        </p:nvSpPr>
        <p:spPr bwMode="auto">
          <a:xfrm>
            <a:off x="3078163" y="3698875"/>
            <a:ext cx="1025525" cy="1676400"/>
          </a:xfrm>
          <a:prstGeom prst="rect">
            <a:avLst/>
          </a:prstGeom>
          <a:solidFill>
            <a:schemeClr val="folHlink"/>
          </a:solidFill>
          <a:ln w="9525">
            <a:solidFill>
              <a:schemeClr val="folHlink"/>
            </a:solidFill>
            <a:miter lim="800000"/>
            <a:headEnd/>
            <a:tailEnd/>
          </a:ln>
        </p:spPr>
        <p:txBody>
          <a:bodyPr/>
          <a:lstStyle/>
          <a:p>
            <a:endParaRPr lang="en-US"/>
          </a:p>
        </p:txBody>
      </p:sp>
      <p:sp>
        <p:nvSpPr>
          <p:cNvPr id="102420" name="Rectangle 20"/>
          <p:cNvSpPr>
            <a:spLocks noChangeArrowheads="1"/>
          </p:cNvSpPr>
          <p:nvPr/>
        </p:nvSpPr>
        <p:spPr bwMode="auto">
          <a:xfrm>
            <a:off x="6665913" y="4040188"/>
            <a:ext cx="1025525" cy="1325562"/>
          </a:xfrm>
          <a:prstGeom prst="rect">
            <a:avLst/>
          </a:prstGeom>
          <a:solidFill>
            <a:schemeClr val="folHlink"/>
          </a:solidFill>
          <a:ln w="9525">
            <a:solidFill>
              <a:schemeClr val="folHlink"/>
            </a:solidFill>
            <a:miter lim="800000"/>
            <a:headEnd/>
            <a:tailEnd/>
          </a:ln>
        </p:spPr>
        <p:txBody>
          <a:bodyPr/>
          <a:lstStyle/>
          <a:p>
            <a:endParaRPr lang="en-US"/>
          </a:p>
        </p:txBody>
      </p:sp>
      <p:sp>
        <p:nvSpPr>
          <p:cNvPr id="102421" name="Line 21"/>
          <p:cNvSpPr>
            <a:spLocks noChangeShapeType="1"/>
          </p:cNvSpPr>
          <p:nvPr/>
        </p:nvSpPr>
        <p:spPr bwMode="auto">
          <a:xfrm>
            <a:off x="1277938" y="2587625"/>
            <a:ext cx="1587" cy="2787650"/>
          </a:xfrm>
          <a:prstGeom prst="line">
            <a:avLst/>
          </a:prstGeom>
          <a:noFill/>
          <a:ln w="9525">
            <a:solidFill>
              <a:srgbClr val="FFFFFF"/>
            </a:solidFill>
            <a:round/>
            <a:headEnd/>
            <a:tailEnd/>
          </a:ln>
        </p:spPr>
        <p:txBody>
          <a:bodyPr/>
          <a:lstStyle/>
          <a:p>
            <a:endParaRPr lang="en-US"/>
          </a:p>
        </p:txBody>
      </p:sp>
      <p:sp>
        <p:nvSpPr>
          <p:cNvPr id="102422" name="Line 22"/>
          <p:cNvSpPr>
            <a:spLocks noChangeShapeType="1"/>
          </p:cNvSpPr>
          <p:nvPr/>
        </p:nvSpPr>
        <p:spPr bwMode="auto">
          <a:xfrm>
            <a:off x="1200150" y="5375275"/>
            <a:ext cx="77788" cy="1588"/>
          </a:xfrm>
          <a:prstGeom prst="line">
            <a:avLst/>
          </a:prstGeom>
          <a:noFill/>
          <a:ln w="9525">
            <a:solidFill>
              <a:srgbClr val="FFFFFF"/>
            </a:solidFill>
            <a:round/>
            <a:headEnd/>
            <a:tailEnd/>
          </a:ln>
        </p:spPr>
        <p:txBody>
          <a:bodyPr/>
          <a:lstStyle/>
          <a:p>
            <a:endParaRPr lang="en-US"/>
          </a:p>
        </p:txBody>
      </p:sp>
      <p:sp>
        <p:nvSpPr>
          <p:cNvPr id="102423" name="Line 23"/>
          <p:cNvSpPr>
            <a:spLocks noChangeShapeType="1"/>
          </p:cNvSpPr>
          <p:nvPr/>
        </p:nvSpPr>
        <p:spPr bwMode="auto">
          <a:xfrm>
            <a:off x="1200150" y="4679950"/>
            <a:ext cx="77788" cy="1588"/>
          </a:xfrm>
          <a:prstGeom prst="line">
            <a:avLst/>
          </a:prstGeom>
          <a:noFill/>
          <a:ln w="9525">
            <a:solidFill>
              <a:srgbClr val="FFFFFF"/>
            </a:solidFill>
            <a:round/>
            <a:headEnd/>
            <a:tailEnd/>
          </a:ln>
        </p:spPr>
        <p:txBody>
          <a:bodyPr/>
          <a:lstStyle/>
          <a:p>
            <a:endParaRPr lang="en-US"/>
          </a:p>
        </p:txBody>
      </p:sp>
      <p:sp>
        <p:nvSpPr>
          <p:cNvPr id="102424" name="Line 24"/>
          <p:cNvSpPr>
            <a:spLocks noChangeShapeType="1"/>
          </p:cNvSpPr>
          <p:nvPr/>
        </p:nvSpPr>
        <p:spPr bwMode="auto">
          <a:xfrm>
            <a:off x="1200150" y="3986213"/>
            <a:ext cx="77788" cy="1587"/>
          </a:xfrm>
          <a:prstGeom prst="line">
            <a:avLst/>
          </a:prstGeom>
          <a:noFill/>
          <a:ln w="9525">
            <a:solidFill>
              <a:srgbClr val="FFFFFF"/>
            </a:solidFill>
            <a:round/>
            <a:headEnd/>
            <a:tailEnd/>
          </a:ln>
        </p:spPr>
        <p:txBody>
          <a:bodyPr/>
          <a:lstStyle/>
          <a:p>
            <a:endParaRPr lang="en-US"/>
          </a:p>
        </p:txBody>
      </p:sp>
      <p:sp>
        <p:nvSpPr>
          <p:cNvPr id="102425" name="Line 25"/>
          <p:cNvSpPr>
            <a:spLocks noChangeShapeType="1"/>
          </p:cNvSpPr>
          <p:nvPr/>
        </p:nvSpPr>
        <p:spPr bwMode="auto">
          <a:xfrm>
            <a:off x="1200150" y="3281363"/>
            <a:ext cx="77788" cy="1587"/>
          </a:xfrm>
          <a:prstGeom prst="line">
            <a:avLst/>
          </a:prstGeom>
          <a:noFill/>
          <a:ln w="9525">
            <a:solidFill>
              <a:srgbClr val="FFFFFF"/>
            </a:solidFill>
            <a:round/>
            <a:headEnd/>
            <a:tailEnd/>
          </a:ln>
        </p:spPr>
        <p:txBody>
          <a:bodyPr/>
          <a:lstStyle/>
          <a:p>
            <a:endParaRPr lang="en-US"/>
          </a:p>
        </p:txBody>
      </p:sp>
      <p:sp>
        <p:nvSpPr>
          <p:cNvPr id="102426" name="Line 26"/>
          <p:cNvSpPr>
            <a:spLocks noChangeShapeType="1"/>
          </p:cNvSpPr>
          <p:nvPr/>
        </p:nvSpPr>
        <p:spPr bwMode="auto">
          <a:xfrm>
            <a:off x="1200150" y="2587625"/>
            <a:ext cx="77788" cy="1588"/>
          </a:xfrm>
          <a:prstGeom prst="line">
            <a:avLst/>
          </a:prstGeom>
          <a:noFill/>
          <a:ln w="9525">
            <a:solidFill>
              <a:srgbClr val="FFFFFF"/>
            </a:solidFill>
            <a:round/>
            <a:headEnd/>
            <a:tailEnd/>
          </a:ln>
        </p:spPr>
        <p:txBody>
          <a:bodyPr/>
          <a:lstStyle/>
          <a:p>
            <a:endParaRPr lang="en-US"/>
          </a:p>
        </p:txBody>
      </p:sp>
      <p:sp>
        <p:nvSpPr>
          <p:cNvPr id="102427" name="Line 27"/>
          <p:cNvSpPr>
            <a:spLocks noChangeShapeType="1"/>
          </p:cNvSpPr>
          <p:nvPr/>
        </p:nvSpPr>
        <p:spPr bwMode="auto">
          <a:xfrm>
            <a:off x="1277938" y="5375275"/>
            <a:ext cx="7175500" cy="1588"/>
          </a:xfrm>
          <a:prstGeom prst="line">
            <a:avLst/>
          </a:prstGeom>
          <a:noFill/>
          <a:ln w="9525">
            <a:solidFill>
              <a:srgbClr val="FFFFFF"/>
            </a:solidFill>
            <a:round/>
            <a:headEnd/>
            <a:tailEnd/>
          </a:ln>
        </p:spPr>
        <p:txBody>
          <a:bodyPr/>
          <a:lstStyle/>
          <a:p>
            <a:endParaRPr lang="en-US"/>
          </a:p>
        </p:txBody>
      </p:sp>
      <p:sp>
        <p:nvSpPr>
          <p:cNvPr id="102428" name="Line 28"/>
          <p:cNvSpPr>
            <a:spLocks noChangeShapeType="1"/>
          </p:cNvSpPr>
          <p:nvPr/>
        </p:nvSpPr>
        <p:spPr bwMode="auto">
          <a:xfrm flipV="1">
            <a:off x="1277938" y="5375275"/>
            <a:ext cx="1587" cy="73025"/>
          </a:xfrm>
          <a:prstGeom prst="line">
            <a:avLst/>
          </a:prstGeom>
          <a:noFill/>
          <a:ln w="9525">
            <a:solidFill>
              <a:srgbClr val="FFFFFF"/>
            </a:solidFill>
            <a:round/>
            <a:headEnd/>
            <a:tailEnd/>
          </a:ln>
        </p:spPr>
        <p:txBody>
          <a:bodyPr/>
          <a:lstStyle/>
          <a:p>
            <a:endParaRPr lang="en-US"/>
          </a:p>
        </p:txBody>
      </p:sp>
      <p:sp>
        <p:nvSpPr>
          <p:cNvPr id="102429" name="Line 29"/>
          <p:cNvSpPr>
            <a:spLocks noChangeShapeType="1"/>
          </p:cNvSpPr>
          <p:nvPr/>
        </p:nvSpPr>
        <p:spPr bwMode="auto">
          <a:xfrm flipV="1">
            <a:off x="4870450" y="5375275"/>
            <a:ext cx="1588" cy="73025"/>
          </a:xfrm>
          <a:prstGeom prst="line">
            <a:avLst/>
          </a:prstGeom>
          <a:noFill/>
          <a:ln w="9525">
            <a:solidFill>
              <a:srgbClr val="FFFFFF"/>
            </a:solidFill>
            <a:round/>
            <a:headEnd/>
            <a:tailEnd/>
          </a:ln>
        </p:spPr>
        <p:txBody>
          <a:bodyPr/>
          <a:lstStyle/>
          <a:p>
            <a:endParaRPr lang="en-US"/>
          </a:p>
        </p:txBody>
      </p:sp>
      <p:sp>
        <p:nvSpPr>
          <p:cNvPr id="102430" name="Line 30"/>
          <p:cNvSpPr>
            <a:spLocks noChangeShapeType="1"/>
          </p:cNvSpPr>
          <p:nvPr/>
        </p:nvSpPr>
        <p:spPr bwMode="auto">
          <a:xfrm flipV="1">
            <a:off x="8453438" y="5375275"/>
            <a:ext cx="1587" cy="73025"/>
          </a:xfrm>
          <a:prstGeom prst="line">
            <a:avLst/>
          </a:prstGeom>
          <a:noFill/>
          <a:ln w="9525">
            <a:solidFill>
              <a:srgbClr val="FFFFFF"/>
            </a:solidFill>
            <a:round/>
            <a:headEnd/>
            <a:tailEnd/>
          </a:ln>
        </p:spPr>
        <p:txBody>
          <a:bodyPr/>
          <a:lstStyle/>
          <a:p>
            <a:endParaRPr lang="en-US"/>
          </a:p>
        </p:txBody>
      </p:sp>
      <p:sp>
        <p:nvSpPr>
          <p:cNvPr id="102431" name="Rectangle 31"/>
          <p:cNvSpPr>
            <a:spLocks noChangeArrowheads="1"/>
          </p:cNvSpPr>
          <p:nvPr/>
        </p:nvSpPr>
        <p:spPr bwMode="white">
          <a:xfrm>
            <a:off x="3402013" y="3781425"/>
            <a:ext cx="282575" cy="244475"/>
          </a:xfrm>
          <a:prstGeom prst="rect">
            <a:avLst/>
          </a:prstGeom>
          <a:noFill/>
          <a:ln w="9525">
            <a:noFill/>
            <a:miter lim="800000"/>
            <a:headEnd/>
            <a:tailEnd/>
          </a:ln>
        </p:spPr>
        <p:txBody>
          <a:bodyPr wrap="none" lIns="0" tIns="0" rIns="0" bIns="0">
            <a:spAutoFit/>
          </a:bodyPr>
          <a:lstStyle/>
          <a:p>
            <a:pPr eaLnBrk="1" hangingPunct="1"/>
            <a:r>
              <a:rPr lang="en-US" sz="1600" b="1">
                <a:latin typeface="Arial" charset="0"/>
              </a:rPr>
              <a:t>7.4</a:t>
            </a:r>
            <a:endParaRPr lang="en-US" sz="1600">
              <a:latin typeface="Arial" charset="0"/>
            </a:endParaRPr>
          </a:p>
        </p:txBody>
      </p:sp>
      <p:sp>
        <p:nvSpPr>
          <p:cNvPr id="102432" name="Rectangle 32"/>
          <p:cNvSpPr>
            <a:spLocks noChangeArrowheads="1"/>
          </p:cNvSpPr>
          <p:nvPr/>
        </p:nvSpPr>
        <p:spPr bwMode="white">
          <a:xfrm>
            <a:off x="7010400" y="4133850"/>
            <a:ext cx="282575" cy="244475"/>
          </a:xfrm>
          <a:prstGeom prst="rect">
            <a:avLst/>
          </a:prstGeom>
          <a:noFill/>
          <a:ln w="9525">
            <a:noFill/>
            <a:miter lim="800000"/>
            <a:headEnd/>
            <a:tailEnd/>
          </a:ln>
        </p:spPr>
        <p:txBody>
          <a:bodyPr wrap="none" lIns="0" tIns="0" rIns="0" bIns="0">
            <a:spAutoFit/>
          </a:bodyPr>
          <a:lstStyle/>
          <a:p>
            <a:pPr eaLnBrk="1" hangingPunct="1"/>
            <a:r>
              <a:rPr lang="en-US" sz="1600" b="1">
                <a:latin typeface="Arial" charset="0"/>
              </a:rPr>
              <a:t>6.9</a:t>
            </a:r>
            <a:endParaRPr lang="en-US" sz="1600">
              <a:latin typeface="Arial" charset="0"/>
            </a:endParaRPr>
          </a:p>
        </p:txBody>
      </p:sp>
      <p:sp>
        <p:nvSpPr>
          <p:cNvPr id="102433" name="Rectangle 33"/>
          <p:cNvSpPr>
            <a:spLocks noChangeArrowheads="1"/>
          </p:cNvSpPr>
          <p:nvPr/>
        </p:nvSpPr>
        <p:spPr bwMode="auto">
          <a:xfrm>
            <a:off x="1044575" y="5275263"/>
            <a:ext cx="112713" cy="244475"/>
          </a:xfrm>
          <a:prstGeom prst="rect">
            <a:avLst/>
          </a:prstGeom>
          <a:noFill/>
          <a:ln w="9525">
            <a:noFill/>
            <a:miter lim="800000"/>
            <a:headEnd/>
            <a:tailEnd/>
          </a:ln>
        </p:spPr>
        <p:txBody>
          <a:bodyPr wrap="none" lIns="0" tIns="0" rIns="0" bIns="0" anchor="ctr">
            <a:spAutoFit/>
          </a:bodyPr>
          <a:lstStyle/>
          <a:p>
            <a:pPr algn="r" eaLnBrk="1" hangingPunct="1"/>
            <a:r>
              <a:rPr lang="en-US" sz="1600" b="1">
                <a:solidFill>
                  <a:srgbClr val="FFFFFF"/>
                </a:solidFill>
                <a:latin typeface="Arial" charset="0"/>
              </a:rPr>
              <a:t>5</a:t>
            </a:r>
            <a:endParaRPr lang="en-US" sz="1600">
              <a:latin typeface="Arial" charset="0"/>
            </a:endParaRPr>
          </a:p>
        </p:txBody>
      </p:sp>
      <p:sp>
        <p:nvSpPr>
          <p:cNvPr id="102434" name="Rectangle 34"/>
          <p:cNvSpPr>
            <a:spLocks noChangeArrowheads="1"/>
          </p:cNvSpPr>
          <p:nvPr/>
        </p:nvSpPr>
        <p:spPr bwMode="auto">
          <a:xfrm>
            <a:off x="1044575" y="4579938"/>
            <a:ext cx="112713" cy="244475"/>
          </a:xfrm>
          <a:prstGeom prst="rect">
            <a:avLst/>
          </a:prstGeom>
          <a:noFill/>
          <a:ln w="9525">
            <a:noFill/>
            <a:miter lim="800000"/>
            <a:headEnd/>
            <a:tailEnd/>
          </a:ln>
        </p:spPr>
        <p:txBody>
          <a:bodyPr wrap="none" lIns="0" tIns="0" rIns="0" bIns="0" anchor="ctr">
            <a:spAutoFit/>
          </a:bodyPr>
          <a:lstStyle/>
          <a:p>
            <a:pPr algn="r" eaLnBrk="1" hangingPunct="1"/>
            <a:r>
              <a:rPr lang="en-US" sz="1600" b="1">
                <a:solidFill>
                  <a:srgbClr val="FFFFFF"/>
                </a:solidFill>
                <a:latin typeface="Arial" charset="0"/>
              </a:rPr>
              <a:t>6</a:t>
            </a:r>
            <a:endParaRPr lang="en-US" sz="1600">
              <a:latin typeface="Arial" charset="0"/>
            </a:endParaRPr>
          </a:p>
        </p:txBody>
      </p:sp>
      <p:sp>
        <p:nvSpPr>
          <p:cNvPr id="102435" name="Rectangle 35"/>
          <p:cNvSpPr>
            <a:spLocks noChangeArrowheads="1"/>
          </p:cNvSpPr>
          <p:nvPr/>
        </p:nvSpPr>
        <p:spPr bwMode="auto">
          <a:xfrm>
            <a:off x="1044575" y="3887788"/>
            <a:ext cx="112713" cy="244475"/>
          </a:xfrm>
          <a:prstGeom prst="rect">
            <a:avLst/>
          </a:prstGeom>
          <a:noFill/>
          <a:ln w="9525">
            <a:noFill/>
            <a:miter lim="800000"/>
            <a:headEnd/>
            <a:tailEnd/>
          </a:ln>
        </p:spPr>
        <p:txBody>
          <a:bodyPr wrap="none" lIns="0" tIns="0" rIns="0" bIns="0" anchor="ctr">
            <a:spAutoFit/>
          </a:bodyPr>
          <a:lstStyle/>
          <a:p>
            <a:pPr algn="r" eaLnBrk="1" hangingPunct="1"/>
            <a:r>
              <a:rPr lang="en-US" sz="1600" b="1">
                <a:solidFill>
                  <a:srgbClr val="FFFFFF"/>
                </a:solidFill>
                <a:latin typeface="Arial" charset="0"/>
              </a:rPr>
              <a:t>7</a:t>
            </a:r>
            <a:endParaRPr lang="en-US" sz="1600">
              <a:latin typeface="Arial" charset="0"/>
            </a:endParaRPr>
          </a:p>
        </p:txBody>
      </p:sp>
      <p:sp>
        <p:nvSpPr>
          <p:cNvPr id="102436" name="Rectangle 36"/>
          <p:cNvSpPr>
            <a:spLocks noChangeArrowheads="1"/>
          </p:cNvSpPr>
          <p:nvPr/>
        </p:nvSpPr>
        <p:spPr bwMode="auto">
          <a:xfrm>
            <a:off x="1044575" y="3182938"/>
            <a:ext cx="112713" cy="244475"/>
          </a:xfrm>
          <a:prstGeom prst="rect">
            <a:avLst/>
          </a:prstGeom>
          <a:noFill/>
          <a:ln w="9525">
            <a:noFill/>
            <a:miter lim="800000"/>
            <a:headEnd/>
            <a:tailEnd/>
          </a:ln>
        </p:spPr>
        <p:txBody>
          <a:bodyPr wrap="none" lIns="0" tIns="0" rIns="0" bIns="0" anchor="ctr">
            <a:spAutoFit/>
          </a:bodyPr>
          <a:lstStyle/>
          <a:p>
            <a:pPr algn="r" eaLnBrk="1" hangingPunct="1"/>
            <a:r>
              <a:rPr lang="en-US" sz="1600" b="1">
                <a:solidFill>
                  <a:srgbClr val="FFFFFF"/>
                </a:solidFill>
                <a:latin typeface="Arial" charset="0"/>
              </a:rPr>
              <a:t>8</a:t>
            </a:r>
            <a:endParaRPr lang="en-US" sz="1600">
              <a:latin typeface="Arial" charset="0"/>
            </a:endParaRPr>
          </a:p>
        </p:txBody>
      </p:sp>
      <p:sp>
        <p:nvSpPr>
          <p:cNvPr id="102437" name="Rectangle 37"/>
          <p:cNvSpPr>
            <a:spLocks noChangeArrowheads="1"/>
          </p:cNvSpPr>
          <p:nvPr/>
        </p:nvSpPr>
        <p:spPr bwMode="auto">
          <a:xfrm>
            <a:off x="1044575" y="2489200"/>
            <a:ext cx="112713" cy="244475"/>
          </a:xfrm>
          <a:prstGeom prst="rect">
            <a:avLst/>
          </a:prstGeom>
          <a:noFill/>
          <a:ln w="9525">
            <a:noFill/>
            <a:miter lim="800000"/>
            <a:headEnd/>
            <a:tailEnd/>
          </a:ln>
        </p:spPr>
        <p:txBody>
          <a:bodyPr wrap="none" lIns="0" tIns="0" rIns="0" bIns="0" anchor="ctr">
            <a:spAutoFit/>
          </a:bodyPr>
          <a:lstStyle/>
          <a:p>
            <a:pPr algn="r" eaLnBrk="1" hangingPunct="1"/>
            <a:r>
              <a:rPr lang="en-US" sz="1600" b="1">
                <a:solidFill>
                  <a:srgbClr val="FFFFFF"/>
                </a:solidFill>
                <a:latin typeface="Arial" charset="0"/>
              </a:rPr>
              <a:t>9</a:t>
            </a:r>
            <a:endParaRPr lang="en-US" sz="1600">
              <a:latin typeface="Arial" charset="0"/>
            </a:endParaRPr>
          </a:p>
        </p:txBody>
      </p:sp>
      <p:sp>
        <p:nvSpPr>
          <p:cNvPr id="102438" name="Rectangle 38"/>
          <p:cNvSpPr>
            <a:spLocks noChangeArrowheads="1"/>
          </p:cNvSpPr>
          <p:nvPr/>
        </p:nvSpPr>
        <p:spPr bwMode="auto">
          <a:xfrm>
            <a:off x="1995488" y="5549900"/>
            <a:ext cx="222250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Insulin Glargine + OAD</a:t>
            </a:r>
            <a:endParaRPr lang="en-US" sz="1600">
              <a:latin typeface="Arial" charset="0"/>
            </a:endParaRPr>
          </a:p>
        </p:txBody>
      </p:sp>
      <p:sp>
        <p:nvSpPr>
          <p:cNvPr id="102439" name="Rectangle 39"/>
          <p:cNvSpPr>
            <a:spLocks noChangeArrowheads="1"/>
          </p:cNvSpPr>
          <p:nvPr/>
        </p:nvSpPr>
        <p:spPr bwMode="auto">
          <a:xfrm>
            <a:off x="5889625" y="5551488"/>
            <a:ext cx="1598613"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Premixed + OAD</a:t>
            </a:r>
            <a:endParaRPr lang="en-US" sz="1600">
              <a:latin typeface="Arial" charset="0"/>
            </a:endParaRPr>
          </a:p>
        </p:txBody>
      </p:sp>
      <p:sp>
        <p:nvSpPr>
          <p:cNvPr id="102440" name="Text Box 40"/>
          <p:cNvSpPr txBox="1">
            <a:spLocks noChangeArrowheads="1"/>
          </p:cNvSpPr>
          <p:nvPr/>
        </p:nvSpPr>
        <p:spPr bwMode="auto">
          <a:xfrm>
            <a:off x="2312988" y="2063750"/>
            <a:ext cx="466725" cy="336550"/>
          </a:xfrm>
          <a:prstGeom prst="rect">
            <a:avLst/>
          </a:prstGeom>
          <a:noFill/>
          <a:ln w="9525">
            <a:noFill/>
            <a:miter lim="800000"/>
            <a:headEnd/>
            <a:tailEnd/>
          </a:ln>
          <a:effectLst/>
        </p:spPr>
        <p:txBody>
          <a:bodyPr wrap="none">
            <a:spAutoFit/>
          </a:bodyPr>
          <a:lstStyle/>
          <a:p>
            <a:pPr eaLnBrk="1" hangingPunct="1"/>
            <a:r>
              <a:rPr lang="en-US" sz="1600" b="1" dirty="0">
                <a:solidFill>
                  <a:srgbClr val="000000"/>
                </a:solidFill>
                <a:latin typeface="Arial" charset="0"/>
              </a:rPr>
              <a:t>9.8</a:t>
            </a:r>
          </a:p>
        </p:txBody>
      </p:sp>
      <p:sp>
        <p:nvSpPr>
          <p:cNvPr id="102441" name="Text Box 41"/>
          <p:cNvSpPr txBox="1">
            <a:spLocks noChangeArrowheads="1"/>
          </p:cNvSpPr>
          <p:nvPr/>
        </p:nvSpPr>
        <p:spPr bwMode="auto">
          <a:xfrm>
            <a:off x="5915025" y="2097088"/>
            <a:ext cx="466725" cy="336550"/>
          </a:xfrm>
          <a:prstGeom prst="rect">
            <a:avLst/>
          </a:prstGeom>
          <a:noFill/>
          <a:ln w="9525">
            <a:noFill/>
            <a:miter lim="800000"/>
            <a:headEnd/>
            <a:tailEnd/>
          </a:ln>
          <a:effectLst/>
        </p:spPr>
        <p:txBody>
          <a:bodyPr wrap="none">
            <a:spAutoFit/>
          </a:bodyPr>
          <a:lstStyle/>
          <a:p>
            <a:pPr eaLnBrk="1" hangingPunct="1"/>
            <a:r>
              <a:rPr lang="en-US" sz="1600" b="1">
                <a:solidFill>
                  <a:srgbClr val="000000"/>
                </a:solidFill>
                <a:latin typeface="Arial" charset="0"/>
              </a:rPr>
              <a:t>9.7</a:t>
            </a:r>
          </a:p>
        </p:txBody>
      </p:sp>
      <p:sp>
        <p:nvSpPr>
          <p:cNvPr id="102442" name="Text Box 42"/>
          <p:cNvSpPr txBox="1">
            <a:spLocks noChangeArrowheads="1"/>
          </p:cNvSpPr>
          <p:nvPr/>
        </p:nvSpPr>
        <p:spPr bwMode="auto">
          <a:xfrm>
            <a:off x="381000" y="6400800"/>
            <a:ext cx="4171950" cy="304800"/>
          </a:xfrm>
          <a:prstGeom prst="rect">
            <a:avLst/>
          </a:prstGeom>
          <a:noFill/>
          <a:ln w="9525">
            <a:noFill/>
            <a:miter lim="800000"/>
            <a:headEnd/>
            <a:tailEnd/>
          </a:ln>
          <a:effectLst/>
        </p:spPr>
        <p:txBody>
          <a:bodyPr wrap="none">
            <a:spAutoFit/>
          </a:bodyPr>
          <a:lstStyle/>
          <a:p>
            <a:pPr algn="l" eaLnBrk="1" hangingPunct="1"/>
            <a:r>
              <a:rPr lang="en-US" sz="1400" dirty="0" err="1">
                <a:latin typeface="Arial" charset="0"/>
              </a:rPr>
              <a:t>Raskin</a:t>
            </a:r>
            <a:r>
              <a:rPr lang="en-US" sz="1400" dirty="0">
                <a:latin typeface="Arial" charset="0"/>
              </a:rPr>
              <a:t> P, et al. </a:t>
            </a:r>
            <a:r>
              <a:rPr lang="en-US" sz="1400" i="1" dirty="0">
                <a:latin typeface="Arial" charset="0"/>
              </a:rPr>
              <a:t>Diabetes Care.</a:t>
            </a:r>
            <a:r>
              <a:rPr lang="en-US" sz="1400" dirty="0">
                <a:latin typeface="Arial" charset="0"/>
              </a:rPr>
              <a:t> 2005;28:260-265.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53 RCTs, with 92 arms, and 32,689 patients. The proportion of patients at target was highest </a:t>
            </a:r>
          </a:p>
          <a:p>
            <a:r>
              <a:rPr lang="en-US" dirty="0" smtClean="0"/>
              <a:t>with basal-bolus regimen, and ranged from </a:t>
            </a:r>
            <a:r>
              <a:rPr lang="en-US" dirty="0" smtClean="0">
                <a:solidFill>
                  <a:srgbClr val="FF0000"/>
                </a:solidFill>
              </a:rPr>
              <a:t>27.8% (95% CI, 22.2–34%) for the HbA1c target &lt;6.5% to 88% (CI 83–92%) for the HbA1c target &lt;8%. </a:t>
            </a:r>
          </a:p>
          <a:p>
            <a:r>
              <a:rPr lang="en-US" dirty="0" smtClean="0"/>
              <a:t>Biphasic insulin regimen ranked second at any HbA1c target, </a:t>
            </a:r>
          </a:p>
          <a:p>
            <a:r>
              <a:rPr lang="en-US" dirty="0" err="1" smtClean="0"/>
              <a:t>prandial</a:t>
            </a:r>
            <a:r>
              <a:rPr lang="en-US" dirty="0" smtClean="0"/>
              <a:t> and basal regimens alternated across different HbA1c targets</a:t>
            </a:r>
          </a:p>
          <a:p>
            <a:pPr>
              <a:buNone/>
            </a:pPr>
            <a:r>
              <a:rPr lang="en-US" sz="1300" dirty="0" smtClean="0"/>
              <a:t>                                                                                           Journal of Diabetes and Its Complications  2011</a:t>
            </a:r>
            <a:endParaRPr lang="en-US" sz="1300" dirty="0"/>
          </a:p>
        </p:txBody>
      </p:sp>
      <p:pic>
        <p:nvPicPr>
          <p:cNvPr id="217090" name="Picture 2"/>
          <p:cNvPicPr>
            <a:picLocks noChangeAspect="1" noChangeArrowheads="1"/>
          </p:cNvPicPr>
          <p:nvPr/>
        </p:nvPicPr>
        <p:blipFill>
          <a:blip r:embed="rId2"/>
          <a:srcRect/>
          <a:stretch>
            <a:fillRect/>
          </a:stretch>
        </p:blipFill>
        <p:spPr bwMode="auto">
          <a:xfrm>
            <a:off x="304799" y="381002"/>
            <a:ext cx="8839201" cy="10208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a:srcRect/>
          <a:stretch>
            <a:fillRect/>
          </a:stretch>
        </p:blipFill>
        <p:spPr bwMode="auto">
          <a:xfrm>
            <a:off x="133350" y="1252538"/>
            <a:ext cx="8877300"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b="1" dirty="0"/>
              <a:t>Treatment regimens with insulin analogues and </a:t>
            </a:r>
            <a:r>
              <a:rPr lang="en-US" sz="1400" b="1" dirty="0" err="1"/>
              <a:t>haemoglobin</a:t>
            </a:r>
            <a:r>
              <a:rPr lang="en-US" sz="1400" b="1" dirty="0"/>
              <a:t/>
            </a:r>
            <a:br>
              <a:rPr lang="en-US" sz="1400" b="1" dirty="0"/>
            </a:br>
            <a:r>
              <a:rPr lang="en-US" sz="1400" b="1" dirty="0"/>
              <a:t>A1C target of &lt;7% in type 2 diabetes: A systematic </a:t>
            </a:r>
            <a:r>
              <a:rPr lang="en-US" sz="1400" b="1" dirty="0" smtClean="0"/>
              <a:t>review</a:t>
            </a:r>
            <a:br>
              <a:rPr lang="en-US" sz="1400" b="1" dirty="0" smtClean="0"/>
            </a:br>
            <a:r>
              <a:rPr lang="en-US" sz="1400" b="1" dirty="0"/>
              <a:t/>
            </a:r>
            <a:br>
              <a:rPr lang="en-US" sz="1400" b="1" dirty="0"/>
            </a:br>
            <a:r>
              <a:rPr lang="en-US" sz="1400" b="1" dirty="0"/>
              <a:t>DRCP </a:t>
            </a:r>
            <a:r>
              <a:rPr lang="pt-BR" sz="1400" b="1" dirty="0" smtClean="0"/>
              <a:t>9 </a:t>
            </a:r>
            <a:r>
              <a:rPr lang="pt-BR" sz="1400" b="1" dirty="0"/>
              <a:t>2 ( 2 0 1 1 ) 1– 1 0</a:t>
            </a:r>
            <a:endParaRPr lang="en-US" sz="1400" b="1"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95537" y="1387986"/>
            <a:ext cx="3960440" cy="5114618"/>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499993" y="1465245"/>
            <a:ext cx="4519970" cy="4988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C000"/>
                </a:solidFill>
                <a:latin typeface="+mn-lt"/>
              </a:rPr>
              <a:t>Case  9</a:t>
            </a:r>
            <a:endParaRPr lang="en-US" dirty="0">
              <a:solidFill>
                <a:srgbClr val="FFC000"/>
              </a:solidFill>
              <a:latin typeface="+mn-lt"/>
            </a:endParaRPr>
          </a:p>
        </p:txBody>
      </p:sp>
      <p:sp>
        <p:nvSpPr>
          <p:cNvPr id="3" name="Content Placeholder 2"/>
          <p:cNvSpPr>
            <a:spLocks noGrp="1"/>
          </p:cNvSpPr>
          <p:nvPr>
            <p:ph idx="1"/>
          </p:nvPr>
        </p:nvSpPr>
        <p:spPr>
          <a:xfrm>
            <a:off x="457200" y="1524000"/>
            <a:ext cx="8077200" cy="4525963"/>
          </a:xfrm>
        </p:spPr>
        <p:txBody>
          <a:bodyPr>
            <a:normAutofit/>
          </a:bodyPr>
          <a:lstStyle/>
          <a:p>
            <a:pPr>
              <a:lnSpc>
                <a:spcPct val="150000"/>
              </a:lnSpc>
              <a:buClr>
                <a:srgbClr val="C00000"/>
              </a:buClr>
              <a:buSzPct val="108000"/>
              <a:buFont typeface="Arial" pitchFamily="34" charset="0"/>
              <a:buChar char="•"/>
            </a:pPr>
            <a:r>
              <a:rPr lang="en-US" sz="2500" b="1" i="1" dirty="0" err="1" smtClean="0"/>
              <a:t>Maryam</a:t>
            </a:r>
            <a:r>
              <a:rPr lang="en-US" sz="2500" b="1" i="1" dirty="0" smtClean="0"/>
              <a:t> was a 58-year-old </a:t>
            </a:r>
            <a:r>
              <a:rPr lang="en-US" sz="2500" dirty="0" smtClean="0"/>
              <a:t>woman  with  hypertension, </a:t>
            </a:r>
            <a:r>
              <a:rPr lang="en-US" sz="2500" dirty="0" err="1" smtClean="0"/>
              <a:t>dyslipidemia</a:t>
            </a:r>
            <a:r>
              <a:rPr lang="en-US" sz="2500" dirty="0" smtClean="0"/>
              <a:t>, and type 2 diabetes. His BMI was 32 kg/m2, and his </a:t>
            </a:r>
            <a:r>
              <a:rPr lang="en-US" sz="2500" dirty="0" err="1" smtClean="0"/>
              <a:t>His</a:t>
            </a:r>
            <a:r>
              <a:rPr lang="en-US" sz="2500" dirty="0" smtClean="0"/>
              <a:t> A1C was 8.5%, his FPG was 160 mg/dl, and his PPG was 218 mg/dl. He was being managed with </a:t>
            </a:r>
            <a:r>
              <a:rPr lang="en-US" sz="2500" dirty="0" err="1" smtClean="0"/>
              <a:t>metformin</a:t>
            </a:r>
            <a:r>
              <a:rPr lang="en-US" sz="2500" dirty="0" smtClean="0"/>
              <a:t> 1,000 mg twice daily plus </a:t>
            </a:r>
            <a:r>
              <a:rPr lang="en-US" sz="2500" dirty="0" err="1" smtClean="0"/>
              <a:t>pioglitazone</a:t>
            </a:r>
            <a:r>
              <a:rPr lang="en-US" sz="2500" dirty="0" smtClean="0"/>
              <a:t>, 30 mg daily, and </a:t>
            </a:r>
            <a:r>
              <a:rPr lang="en-US" sz="2500" dirty="0" err="1" smtClean="0"/>
              <a:t>Glibenclamide</a:t>
            </a:r>
            <a:r>
              <a:rPr lang="en-US" sz="2500" dirty="0" smtClean="0"/>
              <a:t>,  10mg daily.</a:t>
            </a:r>
            <a:endParaRPr lang="en-US" sz="25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mn-lt"/>
              </a:rPr>
              <a:t>Case 9</a:t>
            </a:r>
            <a:endParaRPr lang="en-US" dirty="0">
              <a:solidFill>
                <a:srgbClr val="FFC000"/>
              </a:solidFill>
              <a:latin typeface="+mn-lt"/>
            </a:endParaRPr>
          </a:p>
        </p:txBody>
      </p:sp>
      <p:sp>
        <p:nvSpPr>
          <p:cNvPr id="3" name="Content Placeholder 2"/>
          <p:cNvSpPr>
            <a:spLocks noGrp="1"/>
          </p:cNvSpPr>
          <p:nvPr>
            <p:ph idx="1"/>
          </p:nvPr>
        </p:nvSpPr>
        <p:spPr>
          <a:xfrm>
            <a:off x="457200" y="1600200"/>
            <a:ext cx="8534400" cy="4525963"/>
          </a:xfrm>
        </p:spPr>
        <p:txBody>
          <a:bodyPr>
            <a:normAutofit lnSpcReduction="10000"/>
          </a:bodyPr>
          <a:lstStyle/>
          <a:p>
            <a:pPr>
              <a:buClr>
                <a:srgbClr val="C00000"/>
              </a:buClr>
              <a:buSzPct val="120000"/>
              <a:buFont typeface="Arial" pitchFamily="34" charset="0"/>
              <a:buChar char="•"/>
            </a:pPr>
            <a:r>
              <a:rPr lang="en-US" dirty="0" smtClean="0"/>
              <a:t>Her doctor started him on 10 units of NPH insulin at bedtime, and that dose was gradually increased during the next 6 months. At his 6-month follow-up visit, Bob’s A1C value had decreased to 7.3%.</a:t>
            </a:r>
          </a:p>
          <a:p>
            <a:pPr>
              <a:buClr>
                <a:srgbClr val="C00000"/>
              </a:buClr>
              <a:buSzPct val="120000"/>
              <a:buFont typeface="Arial" pitchFamily="34" charset="0"/>
              <a:buChar char="•"/>
            </a:pPr>
            <a:r>
              <a:rPr lang="en-US" dirty="0" smtClean="0"/>
              <a:t> However, he had gained 6.7 kg and had a worsening lipid profile. Despite his </a:t>
            </a:r>
            <a:r>
              <a:rPr lang="en-US" dirty="0" err="1" smtClean="0"/>
              <a:t>glycemic</a:t>
            </a:r>
            <a:r>
              <a:rPr lang="en-US" dirty="0" smtClean="0"/>
              <a:t> control, the patient was frustrated that he was gaining despite eating a healthier diet and exercising regularly</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mn-lt"/>
              </a:rPr>
              <a:t>Case 9</a:t>
            </a:r>
            <a:endParaRPr lang="en-US" dirty="0">
              <a:solidFill>
                <a:srgbClr val="FFC000"/>
              </a:solidFill>
              <a:latin typeface="+mn-lt"/>
            </a:endParaRPr>
          </a:p>
        </p:txBody>
      </p:sp>
      <p:sp>
        <p:nvSpPr>
          <p:cNvPr id="3" name="Content Placeholder 2"/>
          <p:cNvSpPr>
            <a:spLocks noGrp="1"/>
          </p:cNvSpPr>
          <p:nvPr>
            <p:ph idx="1"/>
          </p:nvPr>
        </p:nvSpPr>
        <p:spPr/>
        <p:txBody>
          <a:bodyPr/>
          <a:lstStyle/>
          <a:p>
            <a:pPr>
              <a:buClr>
                <a:srgbClr val="C00000"/>
              </a:buClr>
              <a:buFont typeface="Wingdings" pitchFamily="2" charset="2"/>
              <a:buChar char="Ø"/>
            </a:pPr>
            <a:r>
              <a:rPr lang="en-US" dirty="0" smtClean="0"/>
              <a:t>What is the next step?</a:t>
            </a:r>
          </a:p>
          <a:p>
            <a:pPr>
              <a:buClr>
                <a:srgbClr val="C00000"/>
              </a:buClr>
              <a:buFont typeface="Wingdings" pitchFamily="2" charset="2"/>
              <a:buChar char="Ø"/>
            </a:pPr>
            <a:r>
              <a:rPr lang="en-US" dirty="0" err="1" smtClean="0"/>
              <a:t>Swith</a:t>
            </a:r>
            <a:r>
              <a:rPr lang="en-US" dirty="0" smtClean="0"/>
              <a:t> to </a:t>
            </a:r>
            <a:r>
              <a:rPr lang="en-US" dirty="0" err="1" smtClean="0"/>
              <a:t>Glargin</a:t>
            </a:r>
            <a:r>
              <a:rPr lang="en-US" dirty="0" smtClean="0"/>
              <a:t> </a:t>
            </a:r>
          </a:p>
          <a:p>
            <a:pPr>
              <a:buClr>
                <a:srgbClr val="C00000"/>
              </a:buClr>
              <a:buFont typeface="Wingdings" pitchFamily="2" charset="2"/>
              <a:buChar char="Ø"/>
            </a:pPr>
            <a:r>
              <a:rPr lang="en-US" dirty="0" err="1" smtClean="0"/>
              <a:t>Swith</a:t>
            </a:r>
            <a:r>
              <a:rPr lang="en-US" dirty="0" smtClean="0"/>
              <a:t> to </a:t>
            </a:r>
            <a:r>
              <a:rPr lang="en-US" dirty="0" err="1" smtClean="0"/>
              <a:t>Detimer</a:t>
            </a:r>
            <a:endParaRPr lang="en-US" dirty="0" smtClean="0"/>
          </a:p>
          <a:p>
            <a:pPr>
              <a:buClr>
                <a:srgbClr val="C00000"/>
              </a:buClr>
              <a:buFont typeface="Wingdings" pitchFamily="2" charset="2"/>
              <a:buChar char="Ø"/>
            </a:pPr>
            <a:r>
              <a:rPr lang="en-US" dirty="0" err="1" smtClean="0"/>
              <a:t>Swith</a:t>
            </a:r>
            <a:r>
              <a:rPr lang="en-US" dirty="0" smtClean="0"/>
              <a:t> to Biphasic</a:t>
            </a:r>
          </a:p>
          <a:p>
            <a:pPr>
              <a:buClr>
                <a:srgbClr val="C00000"/>
              </a:buClr>
              <a:buFont typeface="Wingdings" pitchFamily="2" charset="2"/>
              <a:buChar char="Ø"/>
            </a:pPr>
            <a:r>
              <a:rPr lang="en-US" dirty="0" smtClean="0"/>
              <a:t> No change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normAutofit fontScale="90000"/>
          </a:bodyPr>
          <a:lstStyle/>
          <a:p>
            <a:r>
              <a:rPr lang="en-US" dirty="0">
                <a:solidFill>
                  <a:srgbClr val="FFC000"/>
                </a:solidFill>
                <a:latin typeface="+mn-lt"/>
              </a:rPr>
              <a:t>Case </a:t>
            </a:r>
            <a:r>
              <a:rPr lang="en-US" dirty="0" smtClean="0">
                <a:solidFill>
                  <a:srgbClr val="FFC000"/>
                </a:solidFill>
                <a:latin typeface="+mn-lt"/>
              </a:rPr>
              <a:t> 10: </a:t>
            </a:r>
            <a:r>
              <a:rPr lang="en-US" dirty="0">
                <a:solidFill>
                  <a:srgbClr val="FFC000"/>
                </a:solidFill>
                <a:latin typeface="+mn-lt"/>
              </a:rPr>
              <a:t>New-onset Diabetes</a:t>
            </a:r>
          </a:p>
        </p:txBody>
      </p:sp>
      <p:sp>
        <p:nvSpPr>
          <p:cNvPr id="68613" name="Rectangle 5"/>
          <p:cNvSpPr>
            <a:spLocks noGrp="1" noChangeArrowheads="1"/>
          </p:cNvSpPr>
          <p:nvPr>
            <p:ph idx="1"/>
          </p:nvPr>
        </p:nvSpPr>
        <p:spPr/>
        <p:txBody>
          <a:bodyPr/>
          <a:lstStyle/>
          <a:p>
            <a:pPr>
              <a:spcBef>
                <a:spcPct val="30000"/>
              </a:spcBef>
              <a:buClr>
                <a:srgbClr val="C00000"/>
              </a:buClr>
              <a:buSzPct val="105000"/>
              <a:buFont typeface="Arial" pitchFamily="34" charset="0"/>
              <a:buChar char="•"/>
            </a:pPr>
            <a:r>
              <a:rPr lang="en-US" dirty="0"/>
              <a:t>45-year-old male lawyer presents with “</a:t>
            </a:r>
            <a:r>
              <a:rPr lang="en-US" dirty="0" err="1"/>
              <a:t>polys</a:t>
            </a:r>
            <a:r>
              <a:rPr lang="en-US" dirty="0"/>
              <a:t>” and weight loss</a:t>
            </a:r>
          </a:p>
          <a:p>
            <a:pPr>
              <a:spcBef>
                <a:spcPct val="30000"/>
              </a:spcBef>
              <a:buClr>
                <a:srgbClr val="C00000"/>
              </a:buClr>
              <a:buSzPct val="105000"/>
              <a:buFont typeface="Arial" pitchFamily="34" charset="0"/>
              <a:buChar char="•"/>
            </a:pPr>
            <a:r>
              <a:rPr lang="en-US" dirty="0"/>
              <a:t>Sees internist who recommends </a:t>
            </a:r>
            <a:r>
              <a:rPr lang="en-US" dirty="0" err="1"/>
              <a:t>metformin</a:t>
            </a:r>
            <a:r>
              <a:rPr lang="en-US" dirty="0"/>
              <a:t> (blood glucose 500, urine </a:t>
            </a:r>
            <a:r>
              <a:rPr lang="en-US" dirty="0" err="1"/>
              <a:t>ketones</a:t>
            </a:r>
            <a:r>
              <a:rPr lang="en-US" dirty="0"/>
              <a:t> small,              BMI </a:t>
            </a:r>
            <a:r>
              <a:rPr lang="en-US" dirty="0" smtClean="0"/>
              <a:t>26</a:t>
            </a:r>
            <a:endParaRPr lang="en-US" dirty="0"/>
          </a:p>
          <a:p>
            <a:pPr>
              <a:spcBef>
                <a:spcPct val="30000"/>
              </a:spcBef>
              <a:buClr>
                <a:srgbClr val="C00000"/>
              </a:buClr>
              <a:buSzPct val="105000"/>
              <a:buFont typeface="Arial" pitchFamily="34" charset="0"/>
              <a:buChar char="•"/>
            </a:pPr>
            <a:r>
              <a:rPr lang="en-US" dirty="0"/>
              <a:t>Patient does some Internet reading and seeks a second opinion from diabetes specialist who was a high school classmate he has not seen for 27 years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24600"/>
            <a:ext cx="8229600" cy="406265"/>
          </a:xfrm>
        </p:spPr>
        <p:txBody>
          <a:bodyPr>
            <a:normAutofit fontScale="90000"/>
          </a:bodyPr>
          <a:lstStyle/>
          <a:p>
            <a:r>
              <a:rPr lang="en-US" sz="1200" dirty="0" smtClean="0"/>
              <a:t> </a:t>
            </a:r>
            <a:r>
              <a:rPr lang="en-US" sz="1200" dirty="0" err="1" smtClean="0"/>
              <a:t>Hrati</a:t>
            </a:r>
            <a:r>
              <a:rPr lang="en-US" sz="1200" dirty="0" smtClean="0"/>
              <a:t> et al Population-based incidence of Type 2 diabetes and its associated</a:t>
            </a:r>
            <a:br>
              <a:rPr lang="en-US" sz="1200" dirty="0" smtClean="0"/>
            </a:br>
            <a:r>
              <a:rPr lang="en-US" sz="1200" dirty="0" smtClean="0"/>
              <a:t>risk factors: results from a six-year cohort study in Iran , BMC pubic Health 2009</a:t>
            </a:r>
            <a:endParaRPr lang="en-US" sz="1200" dirty="0"/>
          </a:p>
        </p:txBody>
      </p:sp>
      <p:sp>
        <p:nvSpPr>
          <p:cNvPr id="3" name="Content Placeholder 2"/>
          <p:cNvSpPr>
            <a:spLocks noGrp="1"/>
          </p:cNvSpPr>
          <p:nvPr>
            <p:ph idx="1"/>
          </p:nvPr>
        </p:nvSpPr>
        <p:spPr>
          <a:xfrm>
            <a:off x="457200" y="381001"/>
            <a:ext cx="8077200" cy="5715000"/>
          </a:xfrm>
        </p:spPr>
        <p:txBody>
          <a:bodyPr>
            <a:normAutofit lnSpcReduction="10000"/>
          </a:bodyPr>
          <a:lstStyle/>
          <a:p>
            <a:pPr>
              <a:lnSpc>
                <a:spcPct val="150000"/>
              </a:lnSpc>
              <a:buClr>
                <a:srgbClr val="C00000"/>
              </a:buClr>
              <a:buSzPct val="110000"/>
              <a:buFont typeface="Wingdings" pitchFamily="2" charset="2"/>
              <a:buChar char="§"/>
            </a:pPr>
            <a:r>
              <a:rPr lang="en-US" sz="2400" dirty="0" smtClean="0"/>
              <a:t>More than 1% of the Iranian urban population older than 20 years develops Type 2 diabetes each year.</a:t>
            </a:r>
          </a:p>
          <a:p>
            <a:pPr>
              <a:lnSpc>
                <a:spcPct val="150000"/>
              </a:lnSpc>
              <a:buClr>
                <a:srgbClr val="C00000"/>
              </a:buClr>
              <a:buSzPct val="110000"/>
              <a:buFont typeface="Wingdings" pitchFamily="2" charset="2"/>
              <a:buChar char="§"/>
            </a:pPr>
            <a:r>
              <a:rPr lang="en-US" sz="2400" dirty="0" smtClean="0"/>
              <a:t>If we extrapolate the standardized annual rate of the incident diabetes to the current urban population of IRAN older than 20 years, </a:t>
            </a:r>
            <a:r>
              <a:rPr lang="en-US" sz="2400" dirty="0" smtClean="0">
                <a:solidFill>
                  <a:srgbClr val="FFC000"/>
                </a:solidFill>
              </a:rPr>
              <a:t>it is estimated that each year more than </a:t>
            </a:r>
            <a:r>
              <a:rPr lang="en-US" sz="2400" i="1" u="sng" dirty="0" smtClean="0">
                <a:solidFill>
                  <a:srgbClr val="FFC000"/>
                </a:solidFill>
              </a:rPr>
              <a:t>310, 000 </a:t>
            </a:r>
            <a:r>
              <a:rPr lang="fr-FR" sz="2400" i="1" u="sng" dirty="0" err="1" smtClean="0">
                <a:solidFill>
                  <a:srgbClr val="FFC000"/>
                </a:solidFill>
              </a:rPr>
              <a:t>individuals</a:t>
            </a:r>
            <a:r>
              <a:rPr lang="fr-FR" sz="2400" i="1" u="sng" dirty="0" smtClean="0">
                <a:solidFill>
                  <a:srgbClr val="FFC000"/>
                </a:solidFill>
              </a:rPr>
              <a:t> </a:t>
            </a:r>
            <a:r>
              <a:rPr lang="fr-FR" sz="2400" i="1" u="sng" dirty="0" err="1" smtClean="0">
                <a:solidFill>
                  <a:srgbClr val="FFC000"/>
                </a:solidFill>
              </a:rPr>
              <a:t>develop</a:t>
            </a:r>
            <a:r>
              <a:rPr lang="fr-FR" sz="2400" i="1" u="sng" dirty="0" smtClean="0">
                <a:solidFill>
                  <a:srgbClr val="FFC000"/>
                </a:solidFill>
              </a:rPr>
              <a:t> Type 2 </a:t>
            </a:r>
            <a:r>
              <a:rPr lang="fr-FR" sz="2400" i="1" u="sng" dirty="0" err="1" smtClean="0">
                <a:solidFill>
                  <a:srgbClr val="FFC000"/>
                </a:solidFill>
              </a:rPr>
              <a:t>diabetes</a:t>
            </a:r>
            <a:r>
              <a:rPr lang="fr-FR" sz="2400" dirty="0" smtClean="0">
                <a:solidFill>
                  <a:srgbClr val="FFC000"/>
                </a:solidFill>
              </a:rPr>
              <a:t>.</a:t>
            </a:r>
          </a:p>
          <a:p>
            <a:pPr>
              <a:lnSpc>
                <a:spcPct val="150000"/>
              </a:lnSpc>
              <a:buClr>
                <a:srgbClr val="C00000"/>
              </a:buClr>
              <a:buSzPct val="110000"/>
              <a:buFont typeface="Wingdings" pitchFamily="2" charset="2"/>
              <a:buChar char="§"/>
            </a:pPr>
            <a:r>
              <a:rPr lang="en-US" sz="2400" dirty="0" smtClean="0"/>
              <a:t>This alarming rate confirms previous estimates that the Middle East region will have the highest increase in number of diabetes cases in the following 20 years</a:t>
            </a:r>
            <a:endParaRPr lang="fr-FR" sz="2400" dirty="0" smtClean="0">
              <a:solidFill>
                <a:srgbClr val="FF0000"/>
              </a:solidFill>
            </a:endParaRPr>
          </a:p>
          <a:p>
            <a:endParaRPr lang="en-US" sz="2400" dirty="0" smtClean="0">
              <a:solidFill>
                <a:srgbClr val="FF0000"/>
              </a:solidFill>
            </a:endParaRPr>
          </a:p>
          <a:p>
            <a:endParaRPr lang="en-US" sz="2400" dirty="0"/>
          </a:p>
        </p:txBody>
      </p:sp>
      <p:sp>
        <p:nvSpPr>
          <p:cNvPr id="4" name="Slide Number Placeholder 3"/>
          <p:cNvSpPr>
            <a:spLocks noGrp="1"/>
          </p:cNvSpPr>
          <p:nvPr>
            <p:ph type="sldNum" sz="quarter" idx="12"/>
          </p:nvPr>
        </p:nvSpPr>
        <p:spPr>
          <a:xfrm>
            <a:off x="6816725" y="6473825"/>
            <a:ext cx="2133600" cy="212725"/>
          </a:xfrm>
          <a:prstGeom prst="rect">
            <a:avLst/>
          </a:prstGeom>
        </p:spPr>
        <p:txBody>
          <a:bodyPr/>
          <a:lstStyle/>
          <a:p>
            <a:pPr>
              <a:defRPr/>
            </a:pPr>
            <a:fld id="{511A9D7D-FDB1-4EDE-8EDE-6A3F95F99572}" type="slidenum">
              <a:rPr lang="fr-FR" smtClean="0"/>
              <a:pPr>
                <a:defRPr/>
              </a:pPr>
              <a:t>6</a:t>
            </a:fld>
            <a:endParaRPr lang="fr-F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normAutofit fontScale="90000"/>
          </a:bodyPr>
          <a:lstStyle/>
          <a:p>
            <a:r>
              <a:rPr lang="en-US" dirty="0">
                <a:solidFill>
                  <a:srgbClr val="FFC000"/>
                </a:solidFill>
                <a:latin typeface="+mn-lt"/>
              </a:rPr>
              <a:t>Case </a:t>
            </a:r>
            <a:r>
              <a:rPr lang="en-US" dirty="0" smtClean="0">
                <a:solidFill>
                  <a:srgbClr val="FFC000"/>
                </a:solidFill>
                <a:latin typeface="+mn-lt"/>
              </a:rPr>
              <a:t> 10: </a:t>
            </a:r>
            <a:r>
              <a:rPr lang="en-US" dirty="0">
                <a:solidFill>
                  <a:srgbClr val="FFC000"/>
                </a:solidFill>
                <a:latin typeface="+mn-lt"/>
              </a:rPr>
              <a:t>New-onset Diabetes</a:t>
            </a:r>
          </a:p>
        </p:txBody>
      </p:sp>
      <p:sp>
        <p:nvSpPr>
          <p:cNvPr id="69637" name="Rectangle 5"/>
          <p:cNvSpPr>
            <a:spLocks noGrp="1" noChangeArrowheads="1"/>
          </p:cNvSpPr>
          <p:nvPr>
            <p:ph idx="1"/>
          </p:nvPr>
        </p:nvSpPr>
        <p:spPr/>
        <p:txBody>
          <a:bodyPr/>
          <a:lstStyle/>
          <a:p>
            <a:pPr>
              <a:spcBef>
                <a:spcPct val="30000"/>
              </a:spcBef>
              <a:buClr>
                <a:srgbClr val="C00000"/>
              </a:buClr>
              <a:buSzPct val="113000"/>
              <a:buFont typeface="Arial" pitchFamily="34" charset="0"/>
              <a:buChar char="•"/>
            </a:pPr>
            <a:r>
              <a:rPr lang="en-US" dirty="0"/>
              <a:t>What type of diabetes does he have?</a:t>
            </a:r>
          </a:p>
          <a:p>
            <a:pPr lvl="1">
              <a:spcBef>
                <a:spcPct val="30000"/>
              </a:spcBef>
              <a:buClr>
                <a:srgbClr val="C00000"/>
              </a:buClr>
              <a:buFontTx/>
              <a:buAutoNum type="arabicPeriod"/>
            </a:pPr>
            <a:r>
              <a:rPr lang="en-US" dirty="0"/>
              <a:t>Type 1</a:t>
            </a:r>
          </a:p>
          <a:p>
            <a:pPr lvl="1">
              <a:spcBef>
                <a:spcPct val="30000"/>
              </a:spcBef>
              <a:buClr>
                <a:srgbClr val="C00000"/>
              </a:buClr>
              <a:buFontTx/>
              <a:buAutoNum type="arabicPeriod"/>
            </a:pPr>
            <a:r>
              <a:rPr lang="en-US" dirty="0" smtClean="0"/>
              <a:t>LADA</a:t>
            </a:r>
            <a:endParaRPr lang="en-US" dirty="0"/>
          </a:p>
          <a:p>
            <a:pPr lvl="1">
              <a:spcBef>
                <a:spcPct val="30000"/>
              </a:spcBef>
              <a:buClr>
                <a:srgbClr val="C00000"/>
              </a:buClr>
              <a:buFontTx/>
              <a:buAutoNum type="arabicPeriod"/>
            </a:pPr>
            <a:r>
              <a:rPr lang="en-US" dirty="0"/>
              <a:t>Type 2</a:t>
            </a:r>
          </a:p>
          <a:p>
            <a:pPr lvl="1">
              <a:spcBef>
                <a:spcPct val="30000"/>
              </a:spcBef>
              <a:buClr>
                <a:srgbClr val="C00000"/>
              </a:buClr>
              <a:buFontTx/>
              <a:buAutoNum type="arabicPeriod"/>
            </a:pPr>
            <a:r>
              <a:rPr lang="en-US" dirty="0"/>
              <a:t>1, 2, or 3</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normAutofit fontScale="90000"/>
          </a:bodyPr>
          <a:lstStyle/>
          <a:p>
            <a:r>
              <a:rPr lang="en-US" dirty="0">
                <a:solidFill>
                  <a:srgbClr val="FFC000"/>
                </a:solidFill>
                <a:latin typeface="+mn-lt"/>
              </a:rPr>
              <a:t>Case </a:t>
            </a:r>
            <a:r>
              <a:rPr lang="en-US" dirty="0" smtClean="0">
                <a:solidFill>
                  <a:srgbClr val="FFC000"/>
                </a:solidFill>
                <a:latin typeface="+mn-lt"/>
              </a:rPr>
              <a:t> 10 : </a:t>
            </a:r>
            <a:r>
              <a:rPr lang="en-US" dirty="0">
                <a:solidFill>
                  <a:srgbClr val="FFC000"/>
                </a:solidFill>
                <a:latin typeface="+mn-lt"/>
              </a:rPr>
              <a:t>New-onset Diabetes</a:t>
            </a:r>
          </a:p>
        </p:txBody>
      </p:sp>
      <p:sp>
        <p:nvSpPr>
          <p:cNvPr id="70661" name="Rectangle 5"/>
          <p:cNvSpPr>
            <a:spLocks noGrp="1" noChangeArrowheads="1"/>
          </p:cNvSpPr>
          <p:nvPr>
            <p:ph idx="1"/>
          </p:nvPr>
        </p:nvSpPr>
        <p:spPr/>
        <p:txBody>
          <a:bodyPr/>
          <a:lstStyle/>
          <a:p>
            <a:pPr>
              <a:spcBef>
                <a:spcPct val="30000"/>
              </a:spcBef>
              <a:buClr>
                <a:srgbClr val="C00000"/>
              </a:buClr>
              <a:buSzPct val="114000"/>
              <a:buFont typeface="Arial" pitchFamily="34" charset="0"/>
              <a:buChar char="•"/>
            </a:pPr>
            <a:r>
              <a:rPr lang="en-US" dirty="0"/>
              <a:t>What other diagnostic tests do you need?</a:t>
            </a:r>
          </a:p>
          <a:p>
            <a:pPr lvl="1">
              <a:spcBef>
                <a:spcPct val="30000"/>
              </a:spcBef>
              <a:buClr>
                <a:srgbClr val="C00000"/>
              </a:buClr>
              <a:buFontTx/>
              <a:buAutoNum type="arabicPeriod"/>
            </a:pPr>
            <a:r>
              <a:rPr lang="en-US" dirty="0"/>
              <a:t>Islet-cell antibody panel (ICA, anti-GAD)</a:t>
            </a:r>
          </a:p>
          <a:p>
            <a:pPr lvl="1">
              <a:spcBef>
                <a:spcPct val="30000"/>
              </a:spcBef>
              <a:buClr>
                <a:srgbClr val="C00000"/>
              </a:buClr>
              <a:buFontTx/>
              <a:buAutoNum type="arabicPeriod"/>
            </a:pPr>
            <a:r>
              <a:rPr lang="en-US" dirty="0"/>
              <a:t>Serum C-peptide</a:t>
            </a:r>
          </a:p>
          <a:p>
            <a:pPr lvl="1">
              <a:spcBef>
                <a:spcPct val="30000"/>
              </a:spcBef>
              <a:buClr>
                <a:srgbClr val="C00000"/>
              </a:buClr>
              <a:buFontTx/>
              <a:buAutoNum type="arabicPeriod"/>
            </a:pPr>
            <a:r>
              <a:rPr lang="en-US" dirty="0"/>
              <a:t>Insulin level</a:t>
            </a:r>
          </a:p>
          <a:p>
            <a:pPr lvl="1">
              <a:spcBef>
                <a:spcPct val="30000"/>
              </a:spcBef>
              <a:buClr>
                <a:srgbClr val="C00000"/>
              </a:buClr>
              <a:buFontTx/>
              <a:buAutoNum type="arabicPeriod"/>
            </a:pPr>
            <a:r>
              <a:rPr lang="en-US" dirty="0"/>
              <a:t>HLA typing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49300" y="6320135"/>
            <a:ext cx="5559535" cy="461665"/>
          </a:xfrm>
          <a:prstGeom prst="rect">
            <a:avLst/>
          </a:prstGeom>
          <a:noFill/>
          <a:ln w="28575">
            <a:noFill/>
            <a:miter lim="800000"/>
            <a:headEnd/>
            <a:tailEnd/>
          </a:ln>
          <a:effectLst/>
        </p:spPr>
        <p:txBody>
          <a:bodyPr wrap="none" anchor="b">
            <a:spAutoFit/>
          </a:bodyPr>
          <a:lstStyle/>
          <a:p>
            <a:pPr algn="l"/>
            <a:r>
              <a:rPr lang="en-US" sz="1200" dirty="0">
                <a:latin typeface="Arial" charset="0"/>
              </a:rPr>
              <a:t>UK Prospective Diabetes Study (UKPDS) Group. </a:t>
            </a:r>
            <a:r>
              <a:rPr lang="en-US" sz="1200" i="1" dirty="0">
                <a:latin typeface="Arial" charset="0"/>
              </a:rPr>
              <a:t>Lancet</a:t>
            </a:r>
            <a:r>
              <a:rPr lang="en-US" sz="1200" dirty="0">
                <a:latin typeface="Arial" charset="0"/>
              </a:rPr>
              <a:t>. 1997;350:1288-1293.</a:t>
            </a:r>
          </a:p>
          <a:p>
            <a:pPr algn="l"/>
            <a:r>
              <a:rPr lang="en-US" sz="1200" dirty="0">
                <a:latin typeface="Arial" charset="0"/>
              </a:rPr>
              <a:t>Shimada A, et al. </a:t>
            </a:r>
            <a:r>
              <a:rPr lang="en-US" sz="1200" i="1" dirty="0">
                <a:latin typeface="Arial" charset="0"/>
              </a:rPr>
              <a:t>Ann N Y </a:t>
            </a:r>
            <a:r>
              <a:rPr lang="en-US" sz="1200" i="1" dirty="0" err="1">
                <a:latin typeface="Arial" charset="0"/>
              </a:rPr>
              <a:t>Acad</a:t>
            </a:r>
            <a:r>
              <a:rPr lang="en-US" sz="1200" i="1" dirty="0">
                <a:latin typeface="Arial" charset="0"/>
              </a:rPr>
              <a:t> Sci</a:t>
            </a:r>
            <a:r>
              <a:rPr lang="en-US" sz="1200" dirty="0">
                <a:latin typeface="Arial" charset="0"/>
              </a:rPr>
              <a:t>. 2003;1005:378-386.</a:t>
            </a:r>
          </a:p>
        </p:txBody>
      </p:sp>
      <p:sp>
        <p:nvSpPr>
          <p:cNvPr id="71685" name="Rectangle 5"/>
          <p:cNvSpPr>
            <a:spLocks noGrp="1" noChangeArrowheads="1"/>
          </p:cNvSpPr>
          <p:nvPr>
            <p:ph type="title"/>
          </p:nvPr>
        </p:nvSpPr>
        <p:spPr/>
        <p:txBody>
          <a:bodyPr>
            <a:normAutofit/>
          </a:bodyPr>
          <a:lstStyle/>
          <a:p>
            <a:pPr algn="ctr"/>
            <a:r>
              <a:rPr lang="en-US" sz="3000" dirty="0">
                <a:solidFill>
                  <a:srgbClr val="FFC000"/>
                </a:solidFill>
                <a:latin typeface="+mn-lt"/>
              </a:rPr>
              <a:t>LADA: Detection and </a:t>
            </a:r>
            <a:br>
              <a:rPr lang="en-US" sz="3000" dirty="0">
                <a:solidFill>
                  <a:srgbClr val="FFC000"/>
                </a:solidFill>
                <a:latin typeface="+mn-lt"/>
              </a:rPr>
            </a:br>
            <a:r>
              <a:rPr lang="en-US" sz="3000" dirty="0">
                <a:solidFill>
                  <a:srgbClr val="FFC000"/>
                </a:solidFill>
                <a:latin typeface="+mn-lt"/>
              </a:rPr>
              <a:t>Impact of GAD Antibodies</a:t>
            </a:r>
          </a:p>
        </p:txBody>
      </p:sp>
      <p:sp>
        <p:nvSpPr>
          <p:cNvPr id="71686" name="Rectangle 6"/>
          <p:cNvSpPr>
            <a:spLocks noGrp="1" noChangeArrowheads="1"/>
          </p:cNvSpPr>
          <p:nvPr>
            <p:ph idx="1"/>
          </p:nvPr>
        </p:nvSpPr>
        <p:spPr/>
        <p:txBody>
          <a:bodyPr>
            <a:normAutofit/>
          </a:bodyPr>
          <a:lstStyle/>
          <a:p>
            <a:pPr>
              <a:spcBef>
                <a:spcPct val="30000"/>
              </a:spcBef>
              <a:buClr>
                <a:srgbClr val="C00000"/>
              </a:buClr>
              <a:buSzPct val="128000"/>
              <a:buFont typeface="Arial" pitchFamily="34" charset="0"/>
              <a:buChar char="•"/>
            </a:pPr>
            <a:r>
              <a:rPr lang="en-US" sz="2400" dirty="0"/>
              <a:t>GAD: </a:t>
            </a:r>
            <a:r>
              <a:rPr lang="en-US" sz="2400" dirty="0" err="1"/>
              <a:t>glutamic</a:t>
            </a:r>
            <a:r>
              <a:rPr lang="en-US" sz="2400" dirty="0"/>
              <a:t> acid </a:t>
            </a:r>
            <a:r>
              <a:rPr lang="en-US" sz="2400" dirty="0" err="1"/>
              <a:t>decarboxylase</a:t>
            </a:r>
            <a:endParaRPr lang="en-US" sz="2400" dirty="0"/>
          </a:p>
          <a:p>
            <a:pPr>
              <a:spcBef>
                <a:spcPct val="30000"/>
              </a:spcBef>
              <a:buClr>
                <a:srgbClr val="C00000"/>
              </a:buClr>
              <a:buSzPct val="128000"/>
              <a:buFont typeface="Arial" pitchFamily="34" charset="0"/>
              <a:buChar char="•"/>
            </a:pPr>
            <a:r>
              <a:rPr lang="en-US" sz="2400" dirty="0"/>
              <a:t>Other antibodies</a:t>
            </a:r>
          </a:p>
          <a:p>
            <a:pPr lvl="1">
              <a:spcBef>
                <a:spcPct val="30000"/>
              </a:spcBef>
              <a:buClr>
                <a:srgbClr val="C00000"/>
              </a:buClr>
              <a:buSzPct val="128000"/>
              <a:buFont typeface="Wingdings" pitchFamily="2" charset="2"/>
              <a:buChar char="ü"/>
            </a:pPr>
            <a:r>
              <a:rPr lang="en-US" sz="2400" dirty="0"/>
              <a:t>ICA, IA2, insulin </a:t>
            </a:r>
            <a:r>
              <a:rPr lang="en-US" sz="2400" dirty="0" err="1"/>
              <a:t>autoantibodies</a:t>
            </a:r>
            <a:endParaRPr lang="en-US" sz="2400" dirty="0"/>
          </a:p>
          <a:p>
            <a:pPr>
              <a:spcBef>
                <a:spcPct val="30000"/>
              </a:spcBef>
              <a:buClr>
                <a:srgbClr val="C00000"/>
              </a:buClr>
              <a:buSzPct val="128000"/>
              <a:buFont typeface="Arial" pitchFamily="34" charset="0"/>
              <a:buChar char="•"/>
            </a:pPr>
            <a:r>
              <a:rPr lang="en-US" sz="2400" dirty="0"/>
              <a:t>7% of patients screened in the Treat to Target Study had GAD antibodies </a:t>
            </a:r>
          </a:p>
          <a:p>
            <a:pPr>
              <a:spcBef>
                <a:spcPct val="30000"/>
              </a:spcBef>
              <a:buClr>
                <a:srgbClr val="C00000"/>
              </a:buClr>
              <a:buSzPct val="128000"/>
              <a:buFont typeface="Arial" pitchFamily="34" charset="0"/>
              <a:buChar char="•"/>
            </a:pPr>
            <a:r>
              <a:rPr lang="en-US" sz="2400" dirty="0"/>
              <a:t>95% of patients in the UKPDS who were anti-GAD </a:t>
            </a:r>
            <a:r>
              <a:rPr lang="en-US" sz="2400" dirty="0" smtClean="0"/>
              <a:t>required </a:t>
            </a:r>
            <a:r>
              <a:rPr lang="en-US" sz="2400" dirty="0"/>
              <a:t>insulin within 6 years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15950" y="514350"/>
            <a:ext cx="8251825" cy="536575"/>
          </a:xfrm>
          <a:noFill/>
          <a:ln/>
        </p:spPr>
        <p:txBody>
          <a:bodyPr>
            <a:normAutofit fontScale="90000"/>
          </a:bodyPr>
          <a:lstStyle/>
          <a:p>
            <a:pPr algn="ctr"/>
            <a:r>
              <a:rPr lang="da-DK" sz="4200" dirty="0"/>
              <a:t>Progression of Type 1 Diabetes</a:t>
            </a:r>
            <a:endParaRPr lang="en-GB" sz="4200" dirty="0"/>
          </a:p>
        </p:txBody>
      </p:sp>
      <p:sp>
        <p:nvSpPr>
          <p:cNvPr id="132099" name="Text Box 3"/>
          <p:cNvSpPr txBox="1">
            <a:spLocks noChangeArrowheads="1"/>
          </p:cNvSpPr>
          <p:nvPr/>
        </p:nvSpPr>
        <p:spPr bwMode="auto">
          <a:xfrm>
            <a:off x="762000" y="6581001"/>
            <a:ext cx="5086350" cy="276999"/>
          </a:xfrm>
          <a:prstGeom prst="rect">
            <a:avLst/>
          </a:prstGeom>
          <a:noFill/>
          <a:ln w="9525">
            <a:noFill/>
            <a:miter lim="800000"/>
            <a:headEnd/>
            <a:tailEnd/>
          </a:ln>
          <a:effectLst/>
        </p:spPr>
        <p:txBody>
          <a:bodyPr>
            <a:spAutoFit/>
          </a:bodyPr>
          <a:lstStyle/>
          <a:p>
            <a:pPr algn="l" eaLnBrk="1" hangingPunct="1"/>
            <a:r>
              <a:rPr lang="en-GB" sz="1200" dirty="0">
                <a:solidFill>
                  <a:schemeClr val="tx1">
                    <a:lumMod val="95000"/>
                  </a:schemeClr>
                </a:solidFill>
                <a:latin typeface="Arial" charset="0"/>
              </a:rPr>
              <a:t>Adapted from: Atkinson. </a:t>
            </a:r>
            <a:r>
              <a:rPr lang="en-GB" sz="1200" i="1" dirty="0">
                <a:solidFill>
                  <a:schemeClr val="tx1">
                    <a:lumMod val="95000"/>
                  </a:schemeClr>
                </a:solidFill>
                <a:latin typeface="Arial" charset="0"/>
              </a:rPr>
              <a:t>Lancet. </a:t>
            </a:r>
            <a:r>
              <a:rPr lang="en-GB" sz="1200" dirty="0">
                <a:solidFill>
                  <a:schemeClr val="tx1">
                    <a:lumMod val="95000"/>
                  </a:schemeClr>
                </a:solidFill>
                <a:latin typeface="Arial" charset="0"/>
              </a:rPr>
              <a:t>2002;358:221-229.</a:t>
            </a:r>
          </a:p>
        </p:txBody>
      </p:sp>
      <p:sp>
        <p:nvSpPr>
          <p:cNvPr id="132100" name="Text Box 4"/>
          <p:cNvSpPr txBox="1">
            <a:spLocks noChangeArrowheads="1"/>
          </p:cNvSpPr>
          <p:nvPr/>
        </p:nvSpPr>
        <p:spPr bwMode="auto">
          <a:xfrm>
            <a:off x="3629025" y="5918200"/>
            <a:ext cx="928688" cy="396875"/>
          </a:xfrm>
          <a:prstGeom prst="rect">
            <a:avLst/>
          </a:prstGeom>
          <a:noFill/>
          <a:ln w="9525">
            <a:noFill/>
            <a:miter lim="800000"/>
            <a:headEnd/>
            <a:tailEnd/>
          </a:ln>
          <a:effectLst/>
        </p:spPr>
        <p:txBody>
          <a:bodyPr wrap="none">
            <a:spAutoFit/>
          </a:bodyPr>
          <a:lstStyle/>
          <a:p>
            <a:pPr algn="l"/>
            <a:r>
              <a:rPr lang="da-DK" sz="2000" b="1">
                <a:latin typeface="Arial" charset="0"/>
              </a:rPr>
              <a:t>Age (y)</a:t>
            </a:r>
            <a:endParaRPr lang="en-GB" sz="2000" b="1">
              <a:latin typeface="Arial" charset="0"/>
            </a:endParaRPr>
          </a:p>
        </p:txBody>
      </p:sp>
      <p:sp>
        <p:nvSpPr>
          <p:cNvPr id="132101" name="Text Box 5"/>
          <p:cNvSpPr txBox="1">
            <a:spLocks noChangeArrowheads="1"/>
          </p:cNvSpPr>
          <p:nvPr/>
        </p:nvSpPr>
        <p:spPr bwMode="auto">
          <a:xfrm>
            <a:off x="2551113" y="1468438"/>
            <a:ext cx="2206625" cy="396875"/>
          </a:xfrm>
          <a:prstGeom prst="rect">
            <a:avLst/>
          </a:prstGeom>
          <a:noFill/>
          <a:ln w="9525">
            <a:noFill/>
            <a:miter lim="800000"/>
            <a:headEnd/>
            <a:tailEnd/>
          </a:ln>
          <a:effectLst/>
        </p:spPr>
        <p:txBody>
          <a:bodyPr wrap="none">
            <a:spAutoFit/>
          </a:bodyPr>
          <a:lstStyle/>
          <a:p>
            <a:r>
              <a:rPr lang="en-GB" sz="2000" b="1">
                <a:solidFill>
                  <a:srgbClr val="E48800"/>
                </a:solidFill>
                <a:latin typeface="Arial" charset="0"/>
              </a:rPr>
              <a:t>Precipitating Event</a:t>
            </a:r>
          </a:p>
        </p:txBody>
      </p:sp>
      <p:sp>
        <p:nvSpPr>
          <p:cNvPr id="132102" name="AutoShape 6"/>
          <p:cNvSpPr>
            <a:spLocks noChangeArrowheads="1"/>
          </p:cNvSpPr>
          <p:nvPr/>
        </p:nvSpPr>
        <p:spPr bwMode="auto">
          <a:xfrm>
            <a:off x="3503613" y="1779588"/>
            <a:ext cx="190500" cy="254000"/>
          </a:xfrm>
          <a:prstGeom prst="irregularSeal1">
            <a:avLst/>
          </a:prstGeom>
          <a:solidFill>
            <a:srgbClr val="FF9933"/>
          </a:solidFill>
          <a:ln w="9525">
            <a:solidFill>
              <a:srgbClr val="000000"/>
            </a:solidFill>
            <a:miter lim="800000"/>
            <a:headEnd/>
            <a:tailEnd/>
          </a:ln>
          <a:effectLst/>
        </p:spPr>
        <p:txBody>
          <a:bodyPr wrap="none" anchor="ctr"/>
          <a:lstStyle/>
          <a:p>
            <a:endParaRPr lang="en-US"/>
          </a:p>
        </p:txBody>
      </p:sp>
      <p:sp>
        <p:nvSpPr>
          <p:cNvPr id="132103" name="Text Box 7"/>
          <p:cNvSpPr txBox="1">
            <a:spLocks noChangeArrowheads="1"/>
          </p:cNvSpPr>
          <p:nvPr/>
        </p:nvSpPr>
        <p:spPr bwMode="auto">
          <a:xfrm>
            <a:off x="93663" y="3633788"/>
            <a:ext cx="1177925" cy="701675"/>
          </a:xfrm>
          <a:prstGeom prst="rect">
            <a:avLst/>
          </a:prstGeom>
          <a:noFill/>
          <a:ln w="9525">
            <a:noFill/>
            <a:miter lim="800000"/>
            <a:headEnd/>
            <a:tailEnd/>
          </a:ln>
          <a:effectLst/>
        </p:spPr>
        <p:txBody>
          <a:bodyPr>
            <a:spAutoFit/>
          </a:bodyPr>
          <a:lstStyle/>
          <a:p>
            <a:r>
              <a:rPr lang="en-GB" sz="2000" b="1">
                <a:latin typeface="Arial" charset="0"/>
              </a:rPr>
              <a:t>Beta-cell</a:t>
            </a:r>
          </a:p>
          <a:p>
            <a:r>
              <a:rPr lang="en-GB" sz="2000" b="1">
                <a:latin typeface="Arial" charset="0"/>
              </a:rPr>
              <a:t> mass</a:t>
            </a:r>
          </a:p>
        </p:txBody>
      </p:sp>
      <p:sp>
        <p:nvSpPr>
          <p:cNvPr id="132104" name="Line 8"/>
          <p:cNvSpPr>
            <a:spLocks noChangeShapeType="1"/>
          </p:cNvSpPr>
          <p:nvPr/>
        </p:nvSpPr>
        <p:spPr bwMode="auto">
          <a:xfrm>
            <a:off x="1395413" y="2246313"/>
            <a:ext cx="0" cy="3505200"/>
          </a:xfrm>
          <a:prstGeom prst="line">
            <a:avLst/>
          </a:prstGeom>
          <a:noFill/>
          <a:ln w="57150">
            <a:solidFill>
              <a:srgbClr val="0099CC"/>
            </a:solidFill>
            <a:round/>
            <a:headEnd/>
            <a:tailEnd type="triangle" w="med" len="med"/>
          </a:ln>
          <a:effectLst/>
        </p:spPr>
        <p:txBody>
          <a:bodyPr/>
          <a:lstStyle/>
          <a:p>
            <a:endParaRPr lang="en-US"/>
          </a:p>
        </p:txBody>
      </p:sp>
      <p:sp>
        <p:nvSpPr>
          <p:cNvPr id="132105" name="Line 9"/>
          <p:cNvSpPr>
            <a:spLocks noChangeShapeType="1"/>
          </p:cNvSpPr>
          <p:nvPr/>
        </p:nvSpPr>
        <p:spPr bwMode="auto">
          <a:xfrm>
            <a:off x="1408113" y="5783263"/>
            <a:ext cx="5824537" cy="0"/>
          </a:xfrm>
          <a:prstGeom prst="line">
            <a:avLst/>
          </a:prstGeom>
          <a:noFill/>
          <a:ln w="57150">
            <a:solidFill>
              <a:srgbClr val="0099CC"/>
            </a:solidFill>
            <a:round/>
            <a:headEnd/>
            <a:tailEnd type="triangle" w="med" len="med"/>
          </a:ln>
          <a:effectLst/>
        </p:spPr>
        <p:txBody>
          <a:bodyPr/>
          <a:lstStyle/>
          <a:p>
            <a:endParaRPr lang="en-US"/>
          </a:p>
        </p:txBody>
      </p:sp>
      <p:grpSp>
        <p:nvGrpSpPr>
          <p:cNvPr id="2" name="Group 10"/>
          <p:cNvGrpSpPr>
            <a:grpSpLocks/>
          </p:cNvGrpSpPr>
          <p:nvPr/>
        </p:nvGrpSpPr>
        <p:grpSpPr bwMode="auto">
          <a:xfrm>
            <a:off x="1881188" y="2138363"/>
            <a:ext cx="1693862" cy="720725"/>
            <a:chOff x="1194" y="1474"/>
            <a:chExt cx="1067" cy="454"/>
          </a:xfrm>
        </p:grpSpPr>
        <p:sp>
          <p:nvSpPr>
            <p:cNvPr id="132107" name="Line 11"/>
            <p:cNvSpPr>
              <a:spLocks noChangeShapeType="1"/>
            </p:cNvSpPr>
            <p:nvPr/>
          </p:nvSpPr>
          <p:spPr bwMode="auto">
            <a:xfrm>
              <a:off x="1195" y="1928"/>
              <a:ext cx="1066" cy="0"/>
            </a:xfrm>
            <a:prstGeom prst="line">
              <a:avLst/>
            </a:prstGeom>
            <a:noFill/>
            <a:ln w="57150">
              <a:solidFill>
                <a:schemeClr val="accent2"/>
              </a:solidFill>
              <a:round/>
              <a:headEnd/>
              <a:tailEnd/>
            </a:ln>
            <a:effectLst/>
          </p:spPr>
          <p:txBody>
            <a:bodyPr/>
            <a:lstStyle/>
            <a:p>
              <a:endParaRPr lang="en-US"/>
            </a:p>
          </p:txBody>
        </p:sp>
        <p:sp>
          <p:nvSpPr>
            <p:cNvPr id="132108" name="Text Box 12"/>
            <p:cNvSpPr txBox="1">
              <a:spLocks noChangeArrowheads="1"/>
            </p:cNvSpPr>
            <p:nvPr/>
          </p:nvSpPr>
          <p:spPr bwMode="auto">
            <a:xfrm>
              <a:off x="1194" y="1474"/>
              <a:ext cx="887" cy="366"/>
            </a:xfrm>
            <a:prstGeom prst="rect">
              <a:avLst/>
            </a:prstGeom>
            <a:noFill/>
            <a:ln w="9525">
              <a:noFill/>
              <a:miter lim="800000"/>
              <a:headEnd/>
              <a:tailEnd/>
            </a:ln>
            <a:effectLst/>
          </p:spPr>
          <p:txBody>
            <a:bodyPr wrap="none">
              <a:spAutoFit/>
            </a:bodyPr>
            <a:lstStyle/>
            <a:p>
              <a:r>
                <a:rPr lang="en-GB" sz="1600" b="1">
                  <a:latin typeface="Arial" charset="0"/>
                </a:rPr>
                <a:t>Genetic </a:t>
              </a:r>
            </a:p>
            <a:p>
              <a:r>
                <a:rPr lang="en-GB" sz="1600" b="1">
                  <a:latin typeface="Arial" charset="0"/>
                </a:rPr>
                <a:t>predisposition</a:t>
              </a:r>
            </a:p>
          </p:txBody>
        </p:sp>
      </p:grpSp>
      <p:sp>
        <p:nvSpPr>
          <p:cNvPr id="132109" name="Text Box 13"/>
          <p:cNvSpPr txBox="1">
            <a:spLocks noChangeArrowheads="1"/>
          </p:cNvSpPr>
          <p:nvPr/>
        </p:nvSpPr>
        <p:spPr bwMode="auto">
          <a:xfrm>
            <a:off x="1949450" y="3027363"/>
            <a:ext cx="1470025" cy="581025"/>
          </a:xfrm>
          <a:prstGeom prst="rect">
            <a:avLst/>
          </a:prstGeom>
          <a:noFill/>
          <a:ln w="9525">
            <a:noFill/>
            <a:miter lim="800000"/>
            <a:headEnd/>
            <a:tailEnd/>
          </a:ln>
          <a:effectLst/>
        </p:spPr>
        <p:txBody>
          <a:bodyPr wrap="none">
            <a:spAutoFit/>
          </a:bodyPr>
          <a:lstStyle/>
          <a:p>
            <a:r>
              <a:rPr lang="en-GB" sz="1600" b="1">
                <a:latin typeface="Arial" charset="0"/>
              </a:rPr>
              <a:t>Normal insulin </a:t>
            </a:r>
          </a:p>
          <a:p>
            <a:r>
              <a:rPr lang="en-GB" sz="1600" b="1">
                <a:latin typeface="Arial" charset="0"/>
              </a:rPr>
              <a:t>release</a:t>
            </a:r>
          </a:p>
        </p:txBody>
      </p:sp>
      <p:sp>
        <p:nvSpPr>
          <p:cNvPr id="132110" name="Line 14"/>
          <p:cNvSpPr>
            <a:spLocks noChangeShapeType="1"/>
          </p:cNvSpPr>
          <p:nvPr/>
        </p:nvSpPr>
        <p:spPr bwMode="auto">
          <a:xfrm>
            <a:off x="4862513" y="2706688"/>
            <a:ext cx="0" cy="3048000"/>
          </a:xfrm>
          <a:prstGeom prst="line">
            <a:avLst/>
          </a:prstGeom>
          <a:noFill/>
          <a:ln w="57150">
            <a:solidFill>
              <a:srgbClr val="E48800"/>
            </a:solidFill>
            <a:prstDash val="dash"/>
            <a:round/>
            <a:headEnd/>
            <a:tailEnd/>
          </a:ln>
          <a:effectLst/>
        </p:spPr>
        <p:txBody>
          <a:bodyPr/>
          <a:lstStyle/>
          <a:p>
            <a:endParaRPr lang="en-US"/>
          </a:p>
        </p:txBody>
      </p:sp>
      <p:sp>
        <p:nvSpPr>
          <p:cNvPr id="132111" name="Text Box 15"/>
          <p:cNvSpPr txBox="1">
            <a:spLocks noChangeArrowheads="1"/>
          </p:cNvSpPr>
          <p:nvPr/>
        </p:nvSpPr>
        <p:spPr bwMode="auto">
          <a:xfrm>
            <a:off x="4862513" y="3467100"/>
            <a:ext cx="876300" cy="581025"/>
          </a:xfrm>
          <a:prstGeom prst="rect">
            <a:avLst/>
          </a:prstGeom>
          <a:noFill/>
          <a:ln w="9525">
            <a:noFill/>
            <a:miter lim="800000"/>
            <a:headEnd/>
            <a:tailEnd/>
          </a:ln>
          <a:effectLst/>
        </p:spPr>
        <p:txBody>
          <a:bodyPr wrap="none">
            <a:spAutoFit/>
          </a:bodyPr>
          <a:lstStyle/>
          <a:p>
            <a:pPr algn="l"/>
            <a:r>
              <a:rPr lang="en-GB" sz="1600" b="1">
                <a:latin typeface="Arial" charset="0"/>
              </a:rPr>
              <a:t>Glucose</a:t>
            </a:r>
          </a:p>
          <a:p>
            <a:pPr algn="l"/>
            <a:r>
              <a:rPr lang="en-GB" sz="1600" b="1">
                <a:latin typeface="Arial" charset="0"/>
              </a:rPr>
              <a:t> normal</a:t>
            </a:r>
          </a:p>
        </p:txBody>
      </p:sp>
      <p:sp>
        <p:nvSpPr>
          <p:cNvPr id="132112" name="Line 16"/>
          <p:cNvSpPr>
            <a:spLocks noChangeShapeType="1"/>
          </p:cNvSpPr>
          <p:nvPr/>
        </p:nvSpPr>
        <p:spPr bwMode="auto">
          <a:xfrm>
            <a:off x="5878513" y="3316288"/>
            <a:ext cx="0" cy="2438400"/>
          </a:xfrm>
          <a:prstGeom prst="line">
            <a:avLst/>
          </a:prstGeom>
          <a:noFill/>
          <a:ln w="57150">
            <a:solidFill>
              <a:srgbClr val="E48800"/>
            </a:solidFill>
            <a:prstDash val="dash"/>
            <a:round/>
            <a:headEnd/>
            <a:tailEnd/>
          </a:ln>
          <a:effectLst/>
        </p:spPr>
        <p:txBody>
          <a:bodyPr/>
          <a:lstStyle/>
          <a:p>
            <a:endParaRPr lang="en-US"/>
          </a:p>
        </p:txBody>
      </p:sp>
      <p:sp>
        <p:nvSpPr>
          <p:cNvPr id="132113" name="Text Box 17"/>
          <p:cNvSpPr txBox="1">
            <a:spLocks noChangeArrowheads="1"/>
          </p:cNvSpPr>
          <p:nvPr/>
        </p:nvSpPr>
        <p:spPr bwMode="auto">
          <a:xfrm>
            <a:off x="5878513" y="3289300"/>
            <a:ext cx="1419225" cy="336550"/>
          </a:xfrm>
          <a:prstGeom prst="rect">
            <a:avLst/>
          </a:prstGeom>
          <a:noFill/>
          <a:ln w="9525">
            <a:noFill/>
            <a:miter lim="800000"/>
            <a:headEnd/>
            <a:tailEnd/>
          </a:ln>
          <a:effectLst/>
        </p:spPr>
        <p:txBody>
          <a:bodyPr wrap="none">
            <a:spAutoFit/>
          </a:bodyPr>
          <a:lstStyle/>
          <a:p>
            <a:pPr algn="l"/>
            <a:r>
              <a:rPr lang="en-GB" sz="1600" b="1">
                <a:latin typeface="Arial" charset="0"/>
              </a:rPr>
              <a:t>Overt diabetes</a:t>
            </a:r>
          </a:p>
        </p:txBody>
      </p:sp>
      <p:sp>
        <p:nvSpPr>
          <p:cNvPr id="132114" name="Line 18"/>
          <p:cNvSpPr>
            <a:spLocks noChangeShapeType="1"/>
          </p:cNvSpPr>
          <p:nvPr/>
        </p:nvSpPr>
        <p:spPr bwMode="auto">
          <a:xfrm flipV="1">
            <a:off x="6826250" y="4210050"/>
            <a:ext cx="0" cy="1544638"/>
          </a:xfrm>
          <a:prstGeom prst="line">
            <a:avLst/>
          </a:prstGeom>
          <a:noFill/>
          <a:ln w="57150">
            <a:solidFill>
              <a:srgbClr val="E48800"/>
            </a:solidFill>
            <a:prstDash val="dash"/>
            <a:round/>
            <a:headEnd/>
            <a:tailEnd/>
          </a:ln>
          <a:effectLst/>
        </p:spPr>
        <p:txBody>
          <a:bodyPr/>
          <a:lstStyle/>
          <a:p>
            <a:endParaRPr lang="en-US"/>
          </a:p>
        </p:txBody>
      </p:sp>
      <p:sp>
        <p:nvSpPr>
          <p:cNvPr id="132115" name="Text Box 19"/>
          <p:cNvSpPr txBox="1">
            <a:spLocks noChangeArrowheads="1"/>
          </p:cNvSpPr>
          <p:nvPr/>
        </p:nvSpPr>
        <p:spPr bwMode="auto">
          <a:xfrm>
            <a:off x="6894513" y="4676775"/>
            <a:ext cx="1287462" cy="581025"/>
          </a:xfrm>
          <a:prstGeom prst="rect">
            <a:avLst/>
          </a:prstGeom>
          <a:noFill/>
          <a:ln w="9525">
            <a:noFill/>
            <a:miter lim="800000"/>
            <a:headEnd/>
            <a:tailEnd/>
          </a:ln>
          <a:effectLst/>
        </p:spPr>
        <p:txBody>
          <a:bodyPr wrap="none">
            <a:spAutoFit/>
          </a:bodyPr>
          <a:lstStyle/>
          <a:p>
            <a:pPr algn="l"/>
            <a:r>
              <a:rPr lang="en-GB" sz="1600" b="1">
                <a:latin typeface="Arial" charset="0"/>
              </a:rPr>
              <a:t>No C-peptide</a:t>
            </a:r>
          </a:p>
          <a:p>
            <a:pPr algn="l"/>
            <a:r>
              <a:rPr lang="en-GB" sz="1600" b="1">
                <a:latin typeface="Arial" charset="0"/>
              </a:rPr>
              <a:t>present</a:t>
            </a:r>
          </a:p>
        </p:txBody>
      </p:sp>
      <p:sp>
        <p:nvSpPr>
          <p:cNvPr id="132116" name="Line 20"/>
          <p:cNvSpPr>
            <a:spLocks noChangeShapeType="1"/>
          </p:cNvSpPr>
          <p:nvPr/>
        </p:nvSpPr>
        <p:spPr bwMode="auto">
          <a:xfrm>
            <a:off x="3575050" y="2859088"/>
            <a:ext cx="3251200" cy="2895600"/>
          </a:xfrm>
          <a:prstGeom prst="line">
            <a:avLst/>
          </a:prstGeom>
          <a:noFill/>
          <a:ln w="57150">
            <a:solidFill>
              <a:schemeClr val="accent2"/>
            </a:solidFill>
            <a:round/>
            <a:headEnd/>
            <a:tailEnd/>
          </a:ln>
          <a:effectLst/>
        </p:spPr>
        <p:txBody>
          <a:bodyPr/>
          <a:lstStyle/>
          <a:p>
            <a:endParaRPr lang="en-US"/>
          </a:p>
        </p:txBody>
      </p:sp>
      <p:sp>
        <p:nvSpPr>
          <p:cNvPr id="132117" name="Text Box 21"/>
          <p:cNvSpPr txBox="1">
            <a:spLocks noChangeArrowheads="1"/>
          </p:cNvSpPr>
          <p:nvPr/>
        </p:nvSpPr>
        <p:spPr bwMode="auto">
          <a:xfrm>
            <a:off x="5302250" y="2527300"/>
            <a:ext cx="2032000" cy="609600"/>
          </a:xfrm>
          <a:prstGeom prst="rect">
            <a:avLst/>
          </a:prstGeom>
          <a:noFill/>
          <a:ln w="9525">
            <a:noFill/>
            <a:miter lim="800000"/>
            <a:headEnd/>
            <a:tailEnd/>
          </a:ln>
          <a:effectLst/>
        </p:spPr>
        <p:txBody>
          <a:bodyPr wrap="none">
            <a:spAutoFit/>
          </a:bodyPr>
          <a:lstStyle/>
          <a:p>
            <a:pPr algn="l">
              <a:lnSpc>
                <a:spcPct val="85000"/>
              </a:lnSpc>
            </a:pPr>
            <a:r>
              <a:rPr lang="en-GB" sz="2000" b="1">
                <a:latin typeface="Arial" charset="0"/>
              </a:rPr>
              <a:t>Progressive loss </a:t>
            </a:r>
          </a:p>
          <a:p>
            <a:pPr algn="l">
              <a:lnSpc>
                <a:spcPct val="85000"/>
              </a:lnSpc>
            </a:pPr>
            <a:r>
              <a:rPr lang="en-GB" sz="2000" b="1">
                <a:latin typeface="Arial" charset="0"/>
              </a:rPr>
              <a:t>of insulin release</a:t>
            </a:r>
          </a:p>
        </p:txBody>
      </p:sp>
      <p:sp>
        <p:nvSpPr>
          <p:cNvPr id="132118" name="Line 22"/>
          <p:cNvSpPr>
            <a:spLocks noChangeShapeType="1"/>
          </p:cNvSpPr>
          <p:nvPr/>
        </p:nvSpPr>
        <p:spPr bwMode="auto">
          <a:xfrm>
            <a:off x="6015038" y="2463800"/>
            <a:ext cx="546100" cy="0"/>
          </a:xfrm>
          <a:prstGeom prst="line">
            <a:avLst/>
          </a:prstGeom>
          <a:noFill/>
          <a:ln w="38100">
            <a:solidFill>
              <a:srgbClr val="0099CC"/>
            </a:solidFill>
            <a:round/>
            <a:headEnd/>
            <a:tailEnd type="triangle" w="med" len="med"/>
          </a:ln>
          <a:effectLst/>
        </p:spPr>
        <p:txBody>
          <a:bodyPr/>
          <a:lstStyle/>
          <a:p>
            <a:endParaRPr lang="en-US"/>
          </a:p>
        </p:txBody>
      </p:sp>
      <p:sp>
        <p:nvSpPr>
          <p:cNvPr id="132119" name="Line 23"/>
          <p:cNvSpPr>
            <a:spLocks noChangeShapeType="1"/>
          </p:cNvSpPr>
          <p:nvPr/>
        </p:nvSpPr>
        <p:spPr bwMode="auto">
          <a:xfrm>
            <a:off x="3592513" y="2062163"/>
            <a:ext cx="0" cy="3657600"/>
          </a:xfrm>
          <a:prstGeom prst="line">
            <a:avLst/>
          </a:prstGeom>
          <a:noFill/>
          <a:ln w="76200">
            <a:solidFill>
              <a:srgbClr val="E48800"/>
            </a:solidFill>
            <a:round/>
            <a:headEnd/>
            <a:tailEnd/>
          </a:ln>
          <a:effectLst/>
        </p:spPr>
        <p:txBody>
          <a:bodyPr/>
          <a:lstStyle/>
          <a:p>
            <a:endParaRPr lang="en-US"/>
          </a:p>
        </p:txBody>
      </p:sp>
      <p:sp>
        <p:nvSpPr>
          <p:cNvPr id="132120" name="Text Box 24"/>
          <p:cNvSpPr txBox="1">
            <a:spLocks noChangeArrowheads="1"/>
          </p:cNvSpPr>
          <p:nvPr/>
        </p:nvSpPr>
        <p:spPr bwMode="auto">
          <a:xfrm>
            <a:off x="5865813" y="3884613"/>
            <a:ext cx="996950" cy="581025"/>
          </a:xfrm>
          <a:prstGeom prst="rect">
            <a:avLst/>
          </a:prstGeom>
          <a:noFill/>
          <a:ln w="9525">
            <a:noFill/>
            <a:miter lim="800000"/>
            <a:headEnd/>
            <a:tailEnd/>
          </a:ln>
          <a:effectLst/>
        </p:spPr>
        <p:txBody>
          <a:bodyPr wrap="none">
            <a:spAutoFit/>
          </a:bodyPr>
          <a:lstStyle/>
          <a:p>
            <a:pPr algn="l"/>
            <a:r>
              <a:rPr lang="en-GB" sz="1600" b="1">
                <a:latin typeface="Arial" charset="0"/>
              </a:rPr>
              <a:t>C-peptide</a:t>
            </a:r>
          </a:p>
          <a:p>
            <a:pPr algn="l"/>
            <a:r>
              <a:rPr lang="en-GB" sz="1600" b="1">
                <a:latin typeface="Arial" charset="0"/>
              </a:rPr>
              <a:t>present</a:t>
            </a:r>
          </a:p>
        </p:txBody>
      </p:sp>
      <p:sp>
        <p:nvSpPr>
          <p:cNvPr id="132121" name="Text Box 25"/>
          <p:cNvSpPr txBox="1">
            <a:spLocks noChangeArrowheads="1"/>
          </p:cNvSpPr>
          <p:nvPr/>
        </p:nvSpPr>
        <p:spPr bwMode="auto">
          <a:xfrm>
            <a:off x="3522663" y="2270125"/>
            <a:ext cx="1431925" cy="581025"/>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FF3300"/>
                </a:solidFill>
                <a:effectLst>
                  <a:outerShdw blurRad="38100" dist="38100" dir="2700000" algn="tl">
                    <a:srgbClr val="000000"/>
                  </a:outerShdw>
                </a:effectLst>
                <a:latin typeface="Arial" charset="0"/>
              </a:rPr>
              <a:t>Antibody</a:t>
            </a:r>
            <a:br>
              <a:rPr lang="en-US" sz="1600" b="1">
                <a:solidFill>
                  <a:srgbClr val="FF3300"/>
                </a:solidFill>
                <a:effectLst>
                  <a:outerShdw blurRad="38100" dist="38100" dir="2700000" algn="tl">
                    <a:srgbClr val="000000"/>
                  </a:outerShdw>
                </a:effectLst>
                <a:latin typeface="Arial" charset="0"/>
              </a:rPr>
            </a:br>
            <a:endParaRPr lang="en-US" sz="1600" b="1">
              <a:solidFill>
                <a:srgbClr val="FF3300"/>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normAutofit/>
          </a:bodyPr>
          <a:lstStyle/>
          <a:p>
            <a:pPr algn="ctr"/>
            <a:r>
              <a:rPr lang="en-US" sz="3500" dirty="0">
                <a:solidFill>
                  <a:srgbClr val="FFC000"/>
                </a:solidFill>
                <a:latin typeface="+mn-lt"/>
              </a:rPr>
              <a:t>Case </a:t>
            </a:r>
            <a:r>
              <a:rPr lang="en-US" sz="3500" dirty="0" smtClean="0">
                <a:solidFill>
                  <a:srgbClr val="FFC000"/>
                </a:solidFill>
                <a:latin typeface="+mn-lt"/>
              </a:rPr>
              <a:t> 10: </a:t>
            </a:r>
            <a:r>
              <a:rPr lang="en-US" sz="3500" dirty="0">
                <a:solidFill>
                  <a:srgbClr val="FFC000"/>
                </a:solidFill>
                <a:latin typeface="+mn-lt"/>
              </a:rPr>
              <a:t>New-onset Diabetes</a:t>
            </a:r>
          </a:p>
        </p:txBody>
      </p:sp>
      <p:sp>
        <p:nvSpPr>
          <p:cNvPr id="73733" name="Rectangle 5"/>
          <p:cNvSpPr>
            <a:spLocks noGrp="1" noChangeArrowheads="1"/>
          </p:cNvSpPr>
          <p:nvPr>
            <p:ph idx="1"/>
          </p:nvPr>
        </p:nvSpPr>
        <p:spPr>
          <a:xfrm>
            <a:off x="609600" y="1371600"/>
            <a:ext cx="8077200" cy="4872038"/>
          </a:xfrm>
        </p:spPr>
        <p:txBody>
          <a:bodyPr>
            <a:normAutofit lnSpcReduction="10000"/>
          </a:bodyPr>
          <a:lstStyle/>
          <a:p>
            <a:pPr>
              <a:spcBef>
                <a:spcPct val="30000"/>
              </a:spcBef>
              <a:buClr>
                <a:srgbClr val="C00000"/>
              </a:buClr>
              <a:buSzPct val="111000"/>
              <a:buFont typeface="Arial" pitchFamily="34" charset="0"/>
              <a:buChar char="•"/>
            </a:pPr>
            <a:r>
              <a:rPr lang="en-US" dirty="0"/>
              <a:t>Sees me the following morning                            (BG 514, urine </a:t>
            </a:r>
            <a:r>
              <a:rPr lang="en-US" dirty="0" err="1"/>
              <a:t>ketones</a:t>
            </a:r>
            <a:r>
              <a:rPr lang="en-US" dirty="0"/>
              <a:t> small)</a:t>
            </a:r>
          </a:p>
          <a:p>
            <a:pPr>
              <a:spcBef>
                <a:spcPct val="30000"/>
              </a:spcBef>
              <a:buClr>
                <a:srgbClr val="C00000"/>
              </a:buClr>
              <a:buSzPct val="111000"/>
              <a:buFont typeface="Arial" pitchFamily="34" charset="0"/>
              <a:buChar char="•"/>
            </a:pPr>
            <a:r>
              <a:rPr lang="en-US" dirty="0"/>
              <a:t>I concur with him that he has type 1 diabetes and </a:t>
            </a:r>
            <a:r>
              <a:rPr lang="en-US" dirty="0" err="1"/>
              <a:t>metformin</a:t>
            </a:r>
            <a:r>
              <a:rPr lang="en-US" dirty="0"/>
              <a:t> is not the treatment, insulin is</a:t>
            </a:r>
          </a:p>
          <a:p>
            <a:pPr>
              <a:spcBef>
                <a:spcPct val="30000"/>
              </a:spcBef>
              <a:buClr>
                <a:srgbClr val="C00000"/>
              </a:buClr>
              <a:buSzPct val="111000"/>
              <a:buFont typeface="Arial" pitchFamily="34" charset="0"/>
              <a:buChar char="•"/>
            </a:pPr>
            <a:r>
              <a:rPr lang="en-US" dirty="0"/>
              <a:t>What is your initial treatment?</a:t>
            </a:r>
          </a:p>
          <a:p>
            <a:pPr lvl="1">
              <a:spcBef>
                <a:spcPct val="30000"/>
              </a:spcBef>
              <a:buClr>
                <a:srgbClr val="C00000"/>
              </a:buClr>
              <a:buFontTx/>
              <a:buAutoNum type="arabicPeriod"/>
            </a:pPr>
            <a:r>
              <a:rPr lang="en-US" dirty="0"/>
              <a:t>IV insulin</a:t>
            </a:r>
          </a:p>
          <a:p>
            <a:pPr lvl="1">
              <a:spcBef>
                <a:spcPct val="30000"/>
              </a:spcBef>
              <a:buClr>
                <a:srgbClr val="C00000"/>
              </a:buClr>
              <a:buFontTx/>
              <a:buAutoNum type="arabicPeriod"/>
            </a:pPr>
            <a:r>
              <a:rPr lang="en-US" dirty="0"/>
              <a:t>Premixed</a:t>
            </a:r>
          </a:p>
          <a:p>
            <a:pPr lvl="1">
              <a:spcBef>
                <a:spcPct val="30000"/>
              </a:spcBef>
              <a:buClr>
                <a:srgbClr val="C00000"/>
              </a:buClr>
              <a:buFontTx/>
              <a:buAutoNum type="arabicPeriod"/>
            </a:pPr>
            <a:r>
              <a:rPr lang="en-US" dirty="0"/>
              <a:t>Basal/bolus therapy by MDI</a:t>
            </a:r>
          </a:p>
          <a:p>
            <a:pPr lvl="1">
              <a:spcBef>
                <a:spcPct val="30000"/>
              </a:spcBef>
              <a:buClr>
                <a:srgbClr val="C00000"/>
              </a:buClr>
              <a:buFontTx/>
              <a:buAutoNum type="arabicPeriod"/>
            </a:pPr>
            <a:r>
              <a:rPr lang="en-US" dirty="0"/>
              <a:t>Insulin pump therapy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noAutofit/>
          </a:bodyPr>
          <a:lstStyle/>
          <a:p>
            <a:pPr algn="ctr"/>
            <a:r>
              <a:rPr lang="en-US" sz="3500" dirty="0">
                <a:solidFill>
                  <a:srgbClr val="FFC000"/>
                </a:solidFill>
                <a:latin typeface="+mn-lt"/>
              </a:rPr>
              <a:t>Options in Insulin Therapy </a:t>
            </a:r>
            <a:br>
              <a:rPr lang="en-US" sz="3500" dirty="0">
                <a:solidFill>
                  <a:srgbClr val="FFC000"/>
                </a:solidFill>
                <a:latin typeface="+mn-lt"/>
              </a:rPr>
            </a:br>
            <a:r>
              <a:rPr lang="en-US" sz="3500" dirty="0">
                <a:solidFill>
                  <a:srgbClr val="FFC000"/>
                </a:solidFill>
                <a:latin typeface="+mn-lt"/>
              </a:rPr>
              <a:t>for Type 1 Diabetes</a:t>
            </a:r>
          </a:p>
        </p:txBody>
      </p:sp>
      <p:sp>
        <p:nvSpPr>
          <p:cNvPr id="74757" name="Rectangle 5"/>
          <p:cNvSpPr>
            <a:spLocks noGrp="1" noChangeArrowheads="1"/>
          </p:cNvSpPr>
          <p:nvPr>
            <p:ph idx="1"/>
          </p:nvPr>
        </p:nvSpPr>
        <p:spPr>
          <a:xfrm>
            <a:off x="609600" y="2332037"/>
            <a:ext cx="7467600" cy="4525963"/>
          </a:xfrm>
        </p:spPr>
        <p:txBody>
          <a:bodyPr/>
          <a:lstStyle/>
          <a:p>
            <a:pPr>
              <a:spcBef>
                <a:spcPct val="30000"/>
              </a:spcBef>
              <a:buClr>
                <a:srgbClr val="C00000"/>
              </a:buClr>
              <a:buSzPct val="117000"/>
              <a:buFont typeface="Arial" pitchFamily="34" charset="0"/>
              <a:buChar char="•"/>
            </a:pPr>
            <a:r>
              <a:rPr lang="en-US" sz="3200" dirty="0"/>
              <a:t>Current</a:t>
            </a:r>
          </a:p>
          <a:p>
            <a:pPr lvl="1">
              <a:spcBef>
                <a:spcPct val="30000"/>
              </a:spcBef>
              <a:buClr>
                <a:srgbClr val="C00000"/>
              </a:buClr>
              <a:buFont typeface="Wingdings" pitchFamily="2" charset="2"/>
              <a:buChar char="Ø"/>
            </a:pPr>
            <a:r>
              <a:rPr lang="en-US" sz="2800" dirty="0"/>
              <a:t>Multiple injections</a:t>
            </a:r>
          </a:p>
          <a:p>
            <a:pPr lvl="1">
              <a:spcBef>
                <a:spcPct val="30000"/>
              </a:spcBef>
              <a:buClr>
                <a:srgbClr val="C00000"/>
              </a:buClr>
              <a:buFont typeface="Wingdings" pitchFamily="2" charset="2"/>
              <a:buChar char="Ø"/>
            </a:pPr>
            <a:r>
              <a:rPr lang="en-US" sz="2800" dirty="0"/>
              <a:t>Insulin pump (CSII</a:t>
            </a:r>
            <a:r>
              <a:rPr lang="en-US"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wipe(up)">
                                      <p:cBhvr>
                                        <p:cTn id="7" dur="500"/>
                                        <p:tgtEl>
                                          <p:spTgt spid="7475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4757">
                                            <p:txEl>
                                              <p:pRg st="1" end="1"/>
                                            </p:txEl>
                                          </p:spTgt>
                                        </p:tgtEl>
                                        <p:attrNameLst>
                                          <p:attrName>style.visibility</p:attrName>
                                        </p:attrNameLst>
                                      </p:cBhvr>
                                      <p:to>
                                        <p:strVal val="visible"/>
                                      </p:to>
                                    </p:set>
                                    <p:animEffect transition="in" filter="wipe(up)">
                                      <p:cBhvr>
                                        <p:cTn id="10" dur="500"/>
                                        <p:tgtEl>
                                          <p:spTgt spid="7475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4757">
                                            <p:txEl>
                                              <p:pRg st="2" end="2"/>
                                            </p:txEl>
                                          </p:spTgt>
                                        </p:tgtEl>
                                        <p:attrNameLst>
                                          <p:attrName>style.visibility</p:attrName>
                                        </p:attrNameLst>
                                      </p:cBhvr>
                                      <p:to>
                                        <p:strVal val="visible"/>
                                      </p:to>
                                    </p:set>
                                    <p:animEffect transition="in" filter="wipe(up)">
                                      <p:cBhvr>
                                        <p:cTn id="13" dur="500"/>
                                        <p:tgtEl>
                                          <p:spTgt spid="747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C000"/>
                </a:solidFill>
              </a:rPr>
              <a:t>Case 11. Reza </a:t>
            </a:r>
            <a:endParaRPr lang="en-US" dirty="0">
              <a:solidFill>
                <a:srgbClr val="FFC000"/>
              </a:solidFill>
            </a:endParaRPr>
          </a:p>
        </p:txBody>
      </p:sp>
      <p:sp>
        <p:nvSpPr>
          <p:cNvPr id="3" name="Content Placeholder 2"/>
          <p:cNvSpPr>
            <a:spLocks noGrp="1"/>
          </p:cNvSpPr>
          <p:nvPr>
            <p:ph idx="1"/>
          </p:nvPr>
        </p:nvSpPr>
        <p:spPr/>
        <p:txBody>
          <a:bodyPr>
            <a:normAutofit fontScale="92500"/>
          </a:bodyPr>
          <a:lstStyle/>
          <a:p>
            <a:pPr>
              <a:buClr>
                <a:srgbClr val="C00000"/>
              </a:buClr>
              <a:buSzPct val="106000"/>
              <a:buFont typeface="Arial" pitchFamily="34" charset="0"/>
              <a:buChar char="•"/>
            </a:pPr>
            <a:r>
              <a:rPr lang="en-US" b="1" i="1" dirty="0" smtClean="0"/>
              <a:t>was a 63-year-old </a:t>
            </a:r>
            <a:r>
              <a:rPr lang="en-US" dirty="0" smtClean="0"/>
              <a:t>Iranian office worker with a new diagnosed Type 2 diabetes ,BMI of 37 kg/m2. His diet was high in carbohydrates, fat, and salt, and he got little exercise. His A1C was 11.2%, and his FPG was 280 mg/ dl.</a:t>
            </a:r>
          </a:p>
          <a:p>
            <a:pPr>
              <a:buClr>
                <a:srgbClr val="C00000"/>
              </a:buClr>
              <a:buSzPct val="106000"/>
              <a:buFont typeface="Arial" pitchFamily="34" charset="0"/>
              <a:buChar char="•"/>
            </a:pPr>
            <a:r>
              <a:rPr lang="en-US" dirty="0" smtClean="0"/>
              <a:t>His initial therapy consisted of </a:t>
            </a:r>
            <a:r>
              <a:rPr lang="en-US" dirty="0" err="1" smtClean="0"/>
              <a:t>metformin</a:t>
            </a:r>
            <a:r>
              <a:rPr lang="en-US" dirty="0" smtClean="0"/>
              <a:t> 2,000 mg daily, plus a diet and exercise plan. At his 3-month follow-up visit, his A1C was 9.4%, and his FPG was 210 mg/dl</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 11</a:t>
            </a:r>
            <a:endParaRPr lang="en-US" dirty="0">
              <a:solidFill>
                <a:srgbClr val="FFC000"/>
              </a:solidFill>
            </a:endParaRPr>
          </a:p>
        </p:txBody>
      </p:sp>
      <p:sp>
        <p:nvSpPr>
          <p:cNvPr id="3" name="Content Placeholder 2"/>
          <p:cNvSpPr>
            <a:spLocks noGrp="1"/>
          </p:cNvSpPr>
          <p:nvPr>
            <p:ph idx="1"/>
          </p:nvPr>
        </p:nvSpPr>
        <p:spPr/>
        <p:txBody>
          <a:bodyPr/>
          <a:lstStyle/>
          <a:p>
            <a:pPr>
              <a:buClr>
                <a:srgbClr val="C00000"/>
              </a:buClr>
              <a:buSzPct val="116000"/>
              <a:buFont typeface="Arial" pitchFamily="34" charset="0"/>
              <a:buChar char="•"/>
            </a:pPr>
            <a:r>
              <a:rPr lang="en-US" dirty="0" smtClean="0"/>
              <a:t>What is the next step ?</a:t>
            </a:r>
          </a:p>
          <a:p>
            <a:pPr>
              <a:buClr>
                <a:srgbClr val="C00000"/>
              </a:buClr>
              <a:buSzPct val="116000"/>
              <a:buFont typeface="Arial" pitchFamily="34" charset="0"/>
              <a:buChar char="•"/>
            </a:pPr>
            <a:r>
              <a:rPr lang="en-US" dirty="0" smtClean="0"/>
              <a:t>1-Add Sulfonylurea</a:t>
            </a:r>
          </a:p>
          <a:p>
            <a:pPr>
              <a:buClr>
                <a:srgbClr val="C00000"/>
              </a:buClr>
              <a:buSzPct val="116000"/>
              <a:buFont typeface="Arial" pitchFamily="34" charset="0"/>
              <a:buChar char="•"/>
            </a:pPr>
            <a:r>
              <a:rPr lang="en-US" dirty="0" smtClean="0"/>
              <a:t>2-Add  Basal insulin</a:t>
            </a:r>
          </a:p>
          <a:p>
            <a:pPr>
              <a:buClr>
                <a:srgbClr val="C00000"/>
              </a:buClr>
              <a:buSzPct val="116000"/>
              <a:buFont typeface="Arial" pitchFamily="34" charset="0"/>
              <a:buChar char="•"/>
            </a:pPr>
            <a:r>
              <a:rPr lang="en-US" dirty="0" smtClean="0"/>
              <a:t>3-Add Biphasic Insulin</a:t>
            </a:r>
          </a:p>
          <a:p>
            <a:pPr>
              <a:buClr>
                <a:srgbClr val="C00000"/>
              </a:buClr>
              <a:buSzPct val="116000"/>
              <a:buFont typeface="Arial" pitchFamily="34" charset="0"/>
              <a:buChar char="•"/>
            </a:pPr>
            <a:r>
              <a:rPr lang="en-US" dirty="0" smtClean="0"/>
              <a:t>4-Add Sulfonylurea +TZD</a:t>
            </a:r>
          </a:p>
          <a:p>
            <a:pPr>
              <a:buClr>
                <a:srgbClr val="C00000"/>
              </a:buClr>
              <a:buSzPct val="116000"/>
              <a:buFont typeface="Arial" pitchFamily="34" charset="0"/>
              <a:buChar char="•"/>
            </a:pPr>
            <a:r>
              <a:rPr lang="en-US" dirty="0" smtClean="0"/>
              <a:t>5-Add Basal –Bolus insulin therapy</a:t>
            </a:r>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MG_0888"/>
          <p:cNvPicPr>
            <a:picLocks noChangeAspect="1" noChangeArrowheads="1"/>
          </p:cNvPicPr>
          <p:nvPr/>
        </p:nvPicPr>
        <p:blipFill>
          <a:blip r:embed="rId2" cstate="print"/>
          <a:srcRect/>
          <a:stretch>
            <a:fillRect/>
          </a:stretch>
        </p:blipFill>
        <p:spPr bwMode="auto">
          <a:xfrm>
            <a:off x="-3230563" y="-2422525"/>
            <a:ext cx="15605126" cy="11704638"/>
          </a:xfrm>
          <a:prstGeom prst="rect">
            <a:avLst/>
          </a:prstGeom>
          <a:noFill/>
          <a:ln w="9525">
            <a:noFill/>
            <a:miter lim="800000"/>
            <a:headEnd/>
            <a:tailEnd/>
          </a:ln>
        </p:spPr>
      </p:pic>
      <p:sp>
        <p:nvSpPr>
          <p:cNvPr id="3" name="TextBox 2"/>
          <p:cNvSpPr txBox="1"/>
          <p:nvPr/>
        </p:nvSpPr>
        <p:spPr>
          <a:xfrm>
            <a:off x="1066800" y="152400"/>
            <a:ext cx="6705600" cy="784830"/>
          </a:xfrm>
          <a:prstGeom prst="rect">
            <a:avLst/>
          </a:prstGeom>
          <a:noFill/>
        </p:spPr>
        <p:txBody>
          <a:bodyPr wrap="square" rtlCol="0">
            <a:spAutoFit/>
          </a:bodyPr>
          <a:lstStyle/>
          <a:p>
            <a:r>
              <a:rPr lang="en-US" sz="4500" b="1" dirty="0" smtClean="0">
                <a:solidFill>
                  <a:srgbClr val="000000"/>
                </a:solidFill>
              </a:rPr>
              <a:t>Thank you for Attention </a:t>
            </a:r>
            <a:endParaRPr lang="en-US" sz="4500" b="1" dirty="0">
              <a:solidFill>
                <a:srgbClr val="000000"/>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HbA1c target &lt; 7% can be achieved in a proportion of patients ranging from 35% to 51%,depending on the particular insulin regimen.</a:t>
            </a:r>
          </a:p>
          <a:p>
            <a:r>
              <a:rPr lang="en-US" dirty="0" smtClean="0"/>
              <a:t> At least one half of patients with type 2 diabetes receiving insulin analogs do not reach the HbA1c target.</a:t>
            </a:r>
          </a:p>
          <a:p>
            <a:pPr>
              <a:buNone/>
            </a:pPr>
            <a:endParaRPr lang="en-US" dirty="0" smtClean="0"/>
          </a:p>
          <a:p>
            <a:pPr>
              <a:buNone/>
            </a:pPr>
            <a:r>
              <a:rPr lang="en-US" sz="1400" dirty="0" smtClean="0"/>
              <a:t>           </a:t>
            </a:r>
            <a:r>
              <a:rPr lang="en-US" sz="1400" dirty="0" smtClean="0"/>
              <a:t>METABOLIC </a:t>
            </a:r>
            <a:r>
              <a:rPr lang="en-US" sz="1400" dirty="0" smtClean="0"/>
              <a:t>SYNDROME AND RELATED DISORDERS Volume 9, Number 3, 2011</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867400"/>
            <a:ext cx="8229600" cy="563231"/>
          </a:xfrm>
        </p:spPr>
        <p:txBody>
          <a:bodyPr>
            <a:normAutofit fontScale="90000"/>
          </a:bodyPr>
          <a:lstStyle/>
          <a:p>
            <a:r>
              <a:rPr lang="en-US" sz="1200" dirty="0" smtClean="0"/>
              <a:t>Glucose intolerance and risk of cardiovascular disease in Iranian</a:t>
            </a:r>
            <a:br>
              <a:rPr lang="en-US" sz="1200" dirty="0" smtClean="0"/>
            </a:br>
            <a:r>
              <a:rPr lang="en-US" sz="1200" dirty="0" smtClean="0"/>
              <a:t>men and women: Results of the 7.6-year follow-up of the Tehran Lipid and Glucose Study( </a:t>
            </a:r>
            <a:r>
              <a:rPr lang="en-US" sz="1200" dirty="0" err="1" smtClean="0"/>
              <a:t>Hadaegh</a:t>
            </a:r>
            <a:r>
              <a:rPr lang="en-US" sz="1200" dirty="0" smtClean="0"/>
              <a:t> et </a:t>
            </a:r>
            <a:r>
              <a:rPr lang="en-US" sz="1200" dirty="0" err="1" smtClean="0"/>
              <a:t>alJ</a:t>
            </a:r>
            <a:r>
              <a:rPr lang="en-US" sz="1200" dirty="0" smtClean="0"/>
              <a:t>. </a:t>
            </a:r>
            <a:r>
              <a:rPr lang="en-US" sz="1200" dirty="0" err="1" smtClean="0"/>
              <a:t>Endocrinol</a:t>
            </a:r>
            <a:r>
              <a:rPr lang="en-US" sz="1200" dirty="0" smtClean="0"/>
              <a:t>. Invest,32,724-730,2009)</a:t>
            </a:r>
            <a:endParaRPr lang="en-US" sz="1200" dirty="0"/>
          </a:p>
        </p:txBody>
      </p:sp>
      <p:pic>
        <p:nvPicPr>
          <p:cNvPr id="246786" name="Picture 2"/>
          <p:cNvPicPr>
            <a:picLocks noGrp="1" noChangeAspect="1" noChangeArrowheads="1"/>
          </p:cNvPicPr>
          <p:nvPr>
            <p:ph idx="1"/>
          </p:nvPr>
        </p:nvPicPr>
        <p:blipFill>
          <a:blip r:embed="rId2" cstate="print"/>
          <a:srcRect/>
          <a:stretch>
            <a:fillRect/>
          </a:stretch>
        </p:blipFill>
        <p:spPr bwMode="auto">
          <a:xfrm>
            <a:off x="50697" y="1153884"/>
            <a:ext cx="9093303" cy="41039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pic>
      <p:sp>
        <p:nvSpPr>
          <p:cNvPr id="4" name="Slide Number Placeholder 3"/>
          <p:cNvSpPr>
            <a:spLocks noGrp="1"/>
          </p:cNvSpPr>
          <p:nvPr>
            <p:ph type="sldNum" sz="quarter" idx="12"/>
          </p:nvPr>
        </p:nvSpPr>
        <p:spPr>
          <a:xfrm>
            <a:off x="6816725" y="6473825"/>
            <a:ext cx="2133600" cy="212725"/>
          </a:xfrm>
          <a:prstGeom prst="rect">
            <a:avLst/>
          </a:prstGeom>
        </p:spPr>
        <p:txBody>
          <a:bodyPr/>
          <a:lstStyle/>
          <a:p>
            <a:pPr>
              <a:defRPr/>
            </a:pPr>
            <a:fld id="{511A9D7D-FDB1-4EDE-8EDE-6A3F95F99572}" type="slidenum">
              <a:rPr lang="fr-FR" smtClean="0"/>
              <a:pPr>
                <a:defRPr/>
              </a:pPr>
              <a:t>7</a:t>
            </a:fld>
            <a:endParaRPr lang="fr-FR"/>
          </a:p>
        </p:txBody>
      </p:sp>
      <p:sp>
        <p:nvSpPr>
          <p:cNvPr id="5" name="Oval 4"/>
          <p:cNvSpPr/>
          <p:nvPr/>
        </p:nvSpPr>
        <p:spPr bwMode="auto">
          <a:xfrm>
            <a:off x="6368143" y="2928256"/>
            <a:ext cx="2775857" cy="772885"/>
          </a:xfrm>
          <a:prstGeom prst="ellipse">
            <a:avLst/>
          </a:prstGeom>
          <a:noFill/>
          <a:ln w="28575" cap="rnd" cmpd="sng" algn="ctr">
            <a:solidFill>
              <a:srgbClr val="FF0000"/>
            </a:solidFill>
            <a:prstDash val="solid"/>
            <a:round/>
            <a:headEnd type="none" w="med" len="med"/>
            <a:tailEnd type="none"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6302829" y="4463142"/>
            <a:ext cx="2841171" cy="772885"/>
          </a:xfrm>
          <a:prstGeom prst="ellipse">
            <a:avLst/>
          </a:prstGeom>
          <a:noFill/>
          <a:ln w="28575" cap="rnd" cmpd="sng" algn="ctr">
            <a:solidFill>
              <a:srgbClr val="FF0000"/>
            </a:solidFill>
            <a:prstDash val="solid"/>
            <a:round/>
            <a:headEnd type="none" w="med" len="med"/>
            <a:tailEnd type="none"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7038"/>
            <a:ext cx="8686800" cy="868362"/>
          </a:xfrm>
        </p:spPr>
        <p:txBody>
          <a:bodyPr>
            <a:noAutofit/>
          </a:bodyPr>
          <a:lstStyle/>
          <a:p>
            <a:pPr algn="ctr"/>
            <a:r>
              <a:rPr lang="en-US" sz="2300" b="1" dirty="0">
                <a:solidFill>
                  <a:srgbClr val="FFC000"/>
                </a:solidFill>
                <a:latin typeface="+mn-lt"/>
              </a:rPr>
              <a:t>Cardiovascular risk and all cause mortality attributable to diabetes: Tehran Lipid and Glucose Study</a:t>
            </a:r>
            <a:r>
              <a:rPr lang="en-US" sz="2300" dirty="0">
                <a:solidFill>
                  <a:srgbClr val="FFC000"/>
                </a:solidFill>
                <a:latin typeface="+mn-lt"/>
              </a:rPr>
              <a:t/>
            </a:r>
            <a:br>
              <a:rPr lang="en-US" sz="2300" dirty="0">
                <a:solidFill>
                  <a:srgbClr val="FFC000"/>
                </a:solidFill>
                <a:latin typeface="+mn-lt"/>
              </a:rPr>
            </a:br>
            <a:endParaRPr lang="en-US" sz="2300" dirty="0">
              <a:solidFill>
                <a:srgbClr val="FFC000"/>
              </a:solidFill>
              <a:latin typeface="+mn-lt"/>
            </a:endParaRPr>
          </a:p>
        </p:txBody>
      </p:sp>
      <p:graphicFrame>
        <p:nvGraphicFramePr>
          <p:cNvPr id="6" name="Content Placeholder 5"/>
          <p:cNvGraphicFramePr>
            <a:graphicFrameLocks noGrp="1"/>
          </p:cNvGraphicFramePr>
          <p:nvPr>
            <p:ph idx="1"/>
          </p:nvPr>
        </p:nvGraphicFramePr>
        <p:xfrm>
          <a:off x="457200" y="1676400"/>
          <a:ext cx="8229600" cy="3779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2300" dirty="0" smtClean="0">
                          <a:latin typeface="+mn-lt"/>
                          <a:cs typeface="Times New Roman" pitchFamily="18" charset="0"/>
                        </a:rPr>
                        <a:t>Outcome </a:t>
                      </a:r>
                      <a:endParaRPr lang="en-US" sz="2300" dirty="0">
                        <a:latin typeface="+mn-lt"/>
                        <a:cs typeface="Times New Roman" pitchFamily="18" charset="0"/>
                      </a:endParaRPr>
                    </a:p>
                  </a:txBody>
                  <a:tcPr/>
                </a:tc>
                <a:tc>
                  <a:txBody>
                    <a:bodyPr/>
                    <a:lstStyle/>
                    <a:p>
                      <a:pPr algn="ctr"/>
                      <a:r>
                        <a:rPr lang="en-US" sz="2300" dirty="0" smtClean="0">
                          <a:latin typeface="+mn-lt"/>
                          <a:cs typeface="Times New Roman" pitchFamily="18" charset="0"/>
                        </a:rPr>
                        <a:t>Diabetes status</a:t>
                      </a:r>
                      <a:endParaRPr lang="en-US" sz="2300" dirty="0">
                        <a:latin typeface="+mn-lt"/>
                        <a:cs typeface="Times New Roman" pitchFamily="18" charset="0"/>
                      </a:endParaRPr>
                    </a:p>
                  </a:txBody>
                  <a:tcPr/>
                </a:tc>
                <a:tc>
                  <a:txBody>
                    <a:bodyPr/>
                    <a:lstStyle/>
                    <a:p>
                      <a:pPr algn="ctr"/>
                      <a:r>
                        <a:rPr lang="en-US" sz="2300" dirty="0" smtClean="0">
                          <a:latin typeface="+mn-lt"/>
                          <a:cs typeface="Times New Roman" pitchFamily="18" charset="0"/>
                        </a:rPr>
                        <a:t>PAF (%)</a:t>
                      </a:r>
                      <a:endParaRPr lang="en-US" sz="2300" dirty="0">
                        <a:latin typeface="+mn-lt"/>
                        <a:cs typeface="Times New Roman" pitchFamily="18" charset="0"/>
                      </a:endParaRPr>
                    </a:p>
                  </a:txBody>
                  <a:tcPr/>
                </a:tc>
              </a:tr>
              <a:tr h="370840">
                <a:tc>
                  <a:txBody>
                    <a:bodyPr/>
                    <a:lstStyle/>
                    <a:p>
                      <a:pPr marL="0" marR="0" algn="just">
                        <a:lnSpc>
                          <a:spcPct val="115000"/>
                        </a:lnSpc>
                        <a:spcBef>
                          <a:spcPts val="300"/>
                        </a:spcBef>
                        <a:spcAft>
                          <a:spcPts val="300"/>
                        </a:spcAft>
                      </a:pPr>
                      <a:r>
                        <a:rPr lang="en-US" sz="2000" kern="1200" dirty="0">
                          <a:solidFill>
                            <a:srgbClr val="000000"/>
                          </a:solidFill>
                          <a:latin typeface="+mn-lt"/>
                          <a:ea typeface="Times New Roman"/>
                          <a:cs typeface="Arial" pitchFamily="34" charset="0"/>
                        </a:rPr>
                        <a:t>CVD </a:t>
                      </a:r>
                    </a:p>
                  </a:txBody>
                  <a:tcPr marL="73025" marR="73025"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Arial" pitchFamily="34" charset="0"/>
                        </a:rPr>
                        <a:t>New Diagnosed DM</a:t>
                      </a:r>
                      <a:endParaRPr lang="en-US" sz="2000" kern="1200" dirty="0">
                        <a:solidFill>
                          <a:srgbClr val="000000"/>
                        </a:solidFill>
                        <a:latin typeface="+mn-lt"/>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Arial" pitchFamily="34" charset="0"/>
                        </a:rPr>
                        <a:t>6.3 (2.4-11.0)</a:t>
                      </a:r>
                      <a:endParaRPr lang="en-US" sz="2000" dirty="0">
                        <a:latin typeface="+mn-lt"/>
                        <a:ea typeface="Calibri"/>
                        <a:cs typeface="Arial" pitchFamily="34" charset="0"/>
                      </a:endParaRPr>
                    </a:p>
                  </a:txBody>
                  <a:tcPr marL="73025" marR="73025" marT="0" marB="0" anchor="ctr"/>
                </a:tc>
              </a:tr>
              <a:tr h="370840">
                <a:tc>
                  <a:txBody>
                    <a:bodyPr/>
                    <a:lstStyle/>
                    <a:p>
                      <a:pPr>
                        <a:lnSpc>
                          <a:spcPct val="115000"/>
                        </a:lnSpc>
                      </a:pPr>
                      <a:endParaRPr lang="en-US" sz="2000" kern="1200" dirty="0">
                        <a:solidFill>
                          <a:srgbClr val="000000"/>
                        </a:solidFill>
                        <a:latin typeface="+mn-lt"/>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Arial" pitchFamily="34" charset="0"/>
                        </a:rPr>
                        <a:t>Known DM</a:t>
                      </a:r>
                      <a:endParaRPr lang="en-US" sz="2000" kern="1200" dirty="0">
                        <a:solidFill>
                          <a:srgbClr val="000000"/>
                        </a:solidFill>
                        <a:latin typeface="+mn-lt"/>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Arial" pitchFamily="34" charset="0"/>
                        </a:rPr>
                        <a:t>15.2 (9.7-21.1)</a:t>
                      </a:r>
                      <a:endParaRPr lang="en-US" sz="2000" dirty="0">
                        <a:latin typeface="+mn-lt"/>
                        <a:ea typeface="Calibri"/>
                        <a:cs typeface="Arial" pitchFamily="34" charset="0"/>
                      </a:endParaRPr>
                    </a:p>
                  </a:txBody>
                  <a:tcPr marL="73025" marR="73025" marT="0" marB="0" anchor="ctr"/>
                </a:tc>
              </a:tr>
              <a:tr h="370840">
                <a:tc>
                  <a:txBody>
                    <a:bodyPr/>
                    <a:lstStyle/>
                    <a:p>
                      <a:pPr>
                        <a:lnSpc>
                          <a:spcPct val="115000"/>
                        </a:lnSpc>
                      </a:pPr>
                      <a:endParaRPr lang="en-US" sz="2000" kern="1200" dirty="0">
                        <a:solidFill>
                          <a:srgbClr val="000000"/>
                        </a:solidFill>
                        <a:latin typeface="+mn-lt"/>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000" kern="1200" dirty="0">
                          <a:solidFill>
                            <a:srgbClr val="000000"/>
                          </a:solidFill>
                          <a:latin typeface="+mn-lt"/>
                          <a:ea typeface="Times New Roman"/>
                          <a:cs typeface="Arial" pitchFamily="34" charset="0"/>
                        </a:rPr>
                        <a:t>DM </a:t>
                      </a:r>
                    </a:p>
                  </a:txBody>
                  <a:tcPr marL="73025" marR="73025"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Arial" pitchFamily="34" charset="0"/>
                        </a:rPr>
                        <a:t>21.5 (14.4-28.9)</a:t>
                      </a:r>
                      <a:endParaRPr lang="en-US" sz="2000" dirty="0">
                        <a:latin typeface="+mn-lt"/>
                        <a:ea typeface="Calibri"/>
                        <a:cs typeface="Arial" pitchFamily="34" charset="0"/>
                      </a:endParaRPr>
                    </a:p>
                  </a:txBody>
                  <a:tcPr marL="73025" marR="73025" marT="0" marB="0" anchor="ctr"/>
                </a:tc>
              </a:tr>
              <a:tr h="370840">
                <a:tc>
                  <a:txBody>
                    <a:bodyPr/>
                    <a:lstStyle/>
                    <a:p>
                      <a:pPr marL="0" marR="0" algn="just">
                        <a:lnSpc>
                          <a:spcPct val="115000"/>
                        </a:lnSpc>
                        <a:spcBef>
                          <a:spcPts val="300"/>
                        </a:spcBef>
                        <a:spcAft>
                          <a:spcPts val="300"/>
                        </a:spcAft>
                      </a:pPr>
                      <a:r>
                        <a:rPr lang="en-US" sz="2000" kern="1200" dirty="0">
                          <a:solidFill>
                            <a:srgbClr val="000000"/>
                          </a:solidFill>
                          <a:latin typeface="+mn-lt"/>
                          <a:ea typeface="Times New Roman"/>
                          <a:cs typeface="Arial" pitchFamily="34" charset="0"/>
                        </a:rPr>
                        <a:t>CHD </a:t>
                      </a:r>
                    </a:p>
                  </a:txBody>
                  <a:tcPr marL="73025" marR="73025"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Arial" pitchFamily="34" charset="0"/>
                        </a:rPr>
                        <a:t>New Diagnosed DM</a:t>
                      </a:r>
                      <a:endParaRPr lang="en-US" sz="2000" kern="1200" dirty="0">
                        <a:solidFill>
                          <a:srgbClr val="000000"/>
                        </a:solidFill>
                        <a:latin typeface="+mn-lt"/>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Arial" pitchFamily="34" charset="0"/>
                        </a:rPr>
                        <a:t>5.0 (1.0-9.9)</a:t>
                      </a:r>
                      <a:endParaRPr lang="en-US" sz="2000" dirty="0">
                        <a:latin typeface="+mn-lt"/>
                        <a:ea typeface="Calibri"/>
                        <a:cs typeface="Arial" pitchFamily="34" charset="0"/>
                      </a:endParaRPr>
                    </a:p>
                  </a:txBody>
                  <a:tcPr marL="73025" marR="73025" marT="0" marB="0" anchor="ctr"/>
                </a:tc>
              </a:tr>
              <a:tr h="370840">
                <a:tc>
                  <a:txBody>
                    <a:bodyPr/>
                    <a:lstStyle/>
                    <a:p>
                      <a:pPr>
                        <a:lnSpc>
                          <a:spcPct val="115000"/>
                        </a:lnSpc>
                      </a:pPr>
                      <a:endParaRPr lang="en-US" sz="2000" kern="1200">
                        <a:solidFill>
                          <a:srgbClr val="000000"/>
                        </a:solidFill>
                        <a:latin typeface="+mn-lt"/>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Arial" pitchFamily="34" charset="0"/>
                        </a:rPr>
                        <a:t>Known DM</a:t>
                      </a:r>
                      <a:endParaRPr lang="en-US" sz="2000" kern="1200" dirty="0">
                        <a:solidFill>
                          <a:srgbClr val="000000"/>
                        </a:solidFill>
                        <a:latin typeface="+mn-lt"/>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Arial" pitchFamily="34" charset="0"/>
                        </a:rPr>
                        <a:t>15.7 (9.9-22.2)</a:t>
                      </a:r>
                      <a:endParaRPr lang="en-US" sz="2000" dirty="0">
                        <a:latin typeface="+mn-lt"/>
                        <a:ea typeface="Calibri"/>
                        <a:cs typeface="Arial" pitchFamily="34" charset="0"/>
                      </a:endParaRPr>
                    </a:p>
                  </a:txBody>
                  <a:tcPr marL="73025" marR="73025" marT="0" marB="0" anchor="ctr"/>
                </a:tc>
              </a:tr>
              <a:tr h="370840">
                <a:tc>
                  <a:txBody>
                    <a:bodyPr/>
                    <a:lstStyle/>
                    <a:p>
                      <a:pPr>
                        <a:lnSpc>
                          <a:spcPct val="115000"/>
                        </a:lnSpc>
                      </a:pPr>
                      <a:endParaRPr lang="en-US" sz="2000" kern="1200">
                        <a:solidFill>
                          <a:srgbClr val="000000"/>
                        </a:solidFill>
                        <a:latin typeface="+mn-lt"/>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000" kern="1200" dirty="0">
                          <a:solidFill>
                            <a:srgbClr val="000000"/>
                          </a:solidFill>
                          <a:latin typeface="+mn-lt"/>
                          <a:ea typeface="Times New Roman"/>
                          <a:cs typeface="Arial" pitchFamily="34" charset="0"/>
                        </a:rPr>
                        <a:t>DM </a:t>
                      </a:r>
                    </a:p>
                  </a:txBody>
                  <a:tcPr marL="73025" marR="73025"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Arial" pitchFamily="34" charset="0"/>
                        </a:rPr>
                        <a:t>20.8 (13.1-28.7)</a:t>
                      </a:r>
                      <a:endParaRPr lang="en-US" sz="2000" dirty="0">
                        <a:latin typeface="+mn-lt"/>
                        <a:ea typeface="Calibri"/>
                        <a:cs typeface="Arial" pitchFamily="34" charset="0"/>
                      </a:endParaRPr>
                    </a:p>
                  </a:txBody>
                  <a:tcPr marL="73025" marR="73025" marT="0" marB="0" anchor="ctr"/>
                </a:tc>
              </a:tr>
              <a:tr h="370840">
                <a:tc>
                  <a:txBody>
                    <a:bodyPr/>
                    <a:lstStyle/>
                    <a:p>
                      <a:pPr marL="0" marR="0" algn="just">
                        <a:lnSpc>
                          <a:spcPct val="115000"/>
                        </a:lnSpc>
                        <a:spcBef>
                          <a:spcPts val="300"/>
                        </a:spcBef>
                        <a:spcAft>
                          <a:spcPts val="300"/>
                        </a:spcAft>
                      </a:pPr>
                      <a:r>
                        <a:rPr lang="en-US" sz="2000" b="1" dirty="0">
                          <a:solidFill>
                            <a:srgbClr val="C00000"/>
                          </a:solidFill>
                          <a:latin typeface="+mn-lt"/>
                          <a:ea typeface="Times New Roman"/>
                          <a:cs typeface="Times New Roman" pitchFamily="18" charset="0"/>
                        </a:rPr>
                        <a:t>Mortality </a:t>
                      </a:r>
                      <a:endParaRPr lang="en-US" sz="2000" b="1" dirty="0">
                        <a:solidFill>
                          <a:srgbClr val="C00000"/>
                        </a:solidFill>
                        <a:latin typeface="+mn-lt"/>
                        <a:ea typeface="Calibri"/>
                        <a:cs typeface="Times New Roman" pitchFamily="18" charset="0"/>
                      </a:endParaRPr>
                    </a:p>
                  </a:txBody>
                  <a:tcPr marL="73025" marR="73025" marT="0" marB="0" anchor="ctr"/>
                </a:tc>
                <a:tc>
                  <a:txBody>
                    <a:bodyPr/>
                    <a:lstStyle/>
                    <a:p>
                      <a:pPr marL="0" marR="0" algn="l">
                        <a:lnSpc>
                          <a:spcPct val="115000"/>
                        </a:lnSpc>
                        <a:spcBef>
                          <a:spcPts val="300"/>
                        </a:spcBef>
                        <a:spcAft>
                          <a:spcPts val="300"/>
                        </a:spcAft>
                      </a:pPr>
                      <a:r>
                        <a:rPr lang="en-US" sz="2000" b="1" dirty="0" smtClean="0">
                          <a:solidFill>
                            <a:srgbClr val="C00000"/>
                          </a:solidFill>
                          <a:latin typeface="+mn-lt"/>
                          <a:ea typeface="Times New Roman"/>
                          <a:cs typeface="Times New Roman" pitchFamily="18" charset="0"/>
                        </a:rPr>
                        <a:t>New</a:t>
                      </a:r>
                      <a:r>
                        <a:rPr lang="en-US" sz="2000" b="1" baseline="0" dirty="0" smtClean="0">
                          <a:solidFill>
                            <a:srgbClr val="C00000"/>
                          </a:solidFill>
                          <a:latin typeface="+mn-lt"/>
                          <a:ea typeface="Times New Roman"/>
                          <a:cs typeface="Times New Roman" pitchFamily="18" charset="0"/>
                        </a:rPr>
                        <a:t> Diagnosed DM</a:t>
                      </a:r>
                      <a:endParaRPr lang="en-US" sz="2000" b="1" dirty="0">
                        <a:solidFill>
                          <a:srgbClr val="C00000"/>
                        </a:solidFill>
                        <a:latin typeface="+mn-lt"/>
                        <a:ea typeface="Calibri"/>
                        <a:cs typeface="Times New Roman" pitchFamily="18" charset="0"/>
                      </a:endParaRPr>
                    </a:p>
                  </a:txBody>
                  <a:tcPr marL="73025" marR="73025" marT="0" marB="0" anchor="ctr"/>
                </a:tc>
                <a:tc>
                  <a:txBody>
                    <a:bodyPr/>
                    <a:lstStyle/>
                    <a:p>
                      <a:pPr marL="0" marR="0" algn="just">
                        <a:lnSpc>
                          <a:spcPct val="115000"/>
                        </a:lnSpc>
                        <a:spcBef>
                          <a:spcPts val="300"/>
                        </a:spcBef>
                        <a:spcAft>
                          <a:spcPts val="300"/>
                        </a:spcAft>
                      </a:pPr>
                      <a:r>
                        <a:rPr lang="en-US" sz="2000" dirty="0">
                          <a:solidFill>
                            <a:srgbClr val="C00000"/>
                          </a:solidFill>
                          <a:latin typeface="+mn-lt"/>
                          <a:ea typeface="Times New Roman"/>
                          <a:cs typeface="Arial" pitchFamily="34" charset="0"/>
                        </a:rPr>
                        <a:t>6.5 (1.5-13.2)</a:t>
                      </a:r>
                      <a:endParaRPr lang="en-US" sz="2000" dirty="0">
                        <a:solidFill>
                          <a:srgbClr val="C00000"/>
                        </a:solidFill>
                        <a:latin typeface="+mn-lt"/>
                        <a:ea typeface="Calibri"/>
                        <a:cs typeface="Arial" pitchFamily="34" charset="0"/>
                      </a:endParaRPr>
                    </a:p>
                  </a:txBody>
                  <a:tcPr marL="73025" marR="73025" marT="0" marB="0" anchor="ctr"/>
                </a:tc>
              </a:tr>
              <a:tr h="370840">
                <a:tc>
                  <a:txBody>
                    <a:bodyPr/>
                    <a:lstStyle/>
                    <a:p>
                      <a:pPr>
                        <a:lnSpc>
                          <a:spcPct val="115000"/>
                        </a:lnSpc>
                      </a:pPr>
                      <a:endParaRPr lang="en-US" sz="2000" dirty="0">
                        <a:solidFill>
                          <a:srgbClr val="C00000"/>
                        </a:solidFill>
                        <a:latin typeface="+mn-lt"/>
                        <a:ea typeface="Times New Roman"/>
                        <a:cs typeface="Times New Roman" pitchFamily="18" charset="0"/>
                      </a:endParaRPr>
                    </a:p>
                  </a:txBody>
                  <a:tcPr marL="73025" marR="73025" marT="0" marB="0" anchor="ctr"/>
                </a:tc>
                <a:tc>
                  <a:txBody>
                    <a:bodyPr/>
                    <a:lstStyle/>
                    <a:p>
                      <a:pPr marL="0" marR="0" algn="l">
                        <a:lnSpc>
                          <a:spcPct val="115000"/>
                        </a:lnSpc>
                        <a:spcBef>
                          <a:spcPts val="300"/>
                        </a:spcBef>
                        <a:spcAft>
                          <a:spcPts val="300"/>
                        </a:spcAft>
                      </a:pPr>
                      <a:r>
                        <a:rPr lang="en-US" sz="2000" b="1" dirty="0" smtClean="0">
                          <a:solidFill>
                            <a:srgbClr val="C00000"/>
                          </a:solidFill>
                          <a:latin typeface="+mn-lt"/>
                          <a:ea typeface="Times New Roman"/>
                          <a:cs typeface="Times New Roman" pitchFamily="18" charset="0"/>
                        </a:rPr>
                        <a:t>Known DM</a:t>
                      </a:r>
                      <a:endParaRPr lang="en-US" sz="2000" b="1" dirty="0">
                        <a:solidFill>
                          <a:srgbClr val="C00000"/>
                        </a:solidFill>
                        <a:latin typeface="+mn-lt"/>
                        <a:ea typeface="Calibri"/>
                        <a:cs typeface="Times New Roman" pitchFamily="18" charset="0"/>
                      </a:endParaRPr>
                    </a:p>
                  </a:txBody>
                  <a:tcPr marL="73025" marR="73025" marT="0" marB="0" anchor="ctr"/>
                </a:tc>
                <a:tc>
                  <a:txBody>
                    <a:bodyPr/>
                    <a:lstStyle/>
                    <a:p>
                      <a:pPr marL="0" marR="0" algn="just">
                        <a:lnSpc>
                          <a:spcPct val="115000"/>
                        </a:lnSpc>
                        <a:spcBef>
                          <a:spcPts val="300"/>
                        </a:spcBef>
                        <a:spcAft>
                          <a:spcPts val="300"/>
                        </a:spcAft>
                      </a:pPr>
                      <a:r>
                        <a:rPr lang="en-US" sz="2000" dirty="0">
                          <a:solidFill>
                            <a:srgbClr val="C00000"/>
                          </a:solidFill>
                          <a:latin typeface="+mn-lt"/>
                          <a:ea typeface="Times New Roman"/>
                          <a:cs typeface="Arial" pitchFamily="34" charset="0"/>
                        </a:rPr>
                        <a:t>17.5 (9.4-26.6)</a:t>
                      </a:r>
                      <a:endParaRPr lang="en-US" sz="2000" dirty="0">
                        <a:solidFill>
                          <a:srgbClr val="C00000"/>
                        </a:solidFill>
                        <a:latin typeface="+mn-lt"/>
                        <a:ea typeface="Calibri"/>
                        <a:cs typeface="Arial" pitchFamily="34" charset="0"/>
                      </a:endParaRPr>
                    </a:p>
                  </a:txBody>
                  <a:tcPr marL="73025" marR="73025" marT="0" marB="0" anchor="ctr"/>
                </a:tc>
              </a:tr>
              <a:tr h="370840">
                <a:tc>
                  <a:txBody>
                    <a:bodyPr/>
                    <a:lstStyle/>
                    <a:p>
                      <a:pPr>
                        <a:lnSpc>
                          <a:spcPct val="115000"/>
                        </a:lnSpc>
                      </a:pPr>
                      <a:endParaRPr lang="en-US" sz="2000">
                        <a:solidFill>
                          <a:srgbClr val="C00000"/>
                        </a:solidFill>
                        <a:latin typeface="+mn-lt"/>
                        <a:ea typeface="Times New Roman"/>
                        <a:cs typeface="Times New Roman" pitchFamily="18" charset="0"/>
                      </a:endParaRPr>
                    </a:p>
                  </a:txBody>
                  <a:tcPr marL="73025" marR="73025" marT="0" marB="0" anchor="ctr"/>
                </a:tc>
                <a:tc>
                  <a:txBody>
                    <a:bodyPr/>
                    <a:lstStyle/>
                    <a:p>
                      <a:pPr marL="0" marR="0" algn="l">
                        <a:lnSpc>
                          <a:spcPct val="115000"/>
                        </a:lnSpc>
                        <a:spcBef>
                          <a:spcPts val="300"/>
                        </a:spcBef>
                        <a:spcAft>
                          <a:spcPts val="300"/>
                        </a:spcAft>
                      </a:pPr>
                      <a:r>
                        <a:rPr lang="en-US" sz="2000" dirty="0">
                          <a:solidFill>
                            <a:srgbClr val="C00000"/>
                          </a:solidFill>
                          <a:latin typeface="+mn-lt"/>
                          <a:ea typeface="Times New Roman"/>
                          <a:cs typeface="Times New Roman" pitchFamily="18" charset="0"/>
                        </a:rPr>
                        <a:t>DM </a:t>
                      </a:r>
                      <a:endParaRPr lang="en-US" sz="2000" dirty="0">
                        <a:solidFill>
                          <a:srgbClr val="C00000"/>
                        </a:solidFill>
                        <a:latin typeface="+mn-lt"/>
                        <a:ea typeface="Calibri"/>
                        <a:cs typeface="Times New Roman" pitchFamily="18" charset="0"/>
                      </a:endParaRPr>
                    </a:p>
                  </a:txBody>
                  <a:tcPr marL="73025" marR="73025" marT="0" marB="0" anchor="ctr"/>
                </a:tc>
                <a:tc>
                  <a:txBody>
                    <a:bodyPr/>
                    <a:lstStyle/>
                    <a:p>
                      <a:pPr marL="0" marR="0" algn="just">
                        <a:lnSpc>
                          <a:spcPct val="115000"/>
                        </a:lnSpc>
                        <a:spcBef>
                          <a:spcPts val="300"/>
                        </a:spcBef>
                        <a:spcAft>
                          <a:spcPts val="300"/>
                        </a:spcAft>
                      </a:pPr>
                      <a:r>
                        <a:rPr lang="en-US" sz="2000" dirty="0">
                          <a:solidFill>
                            <a:srgbClr val="C00000"/>
                          </a:solidFill>
                          <a:latin typeface="+mn-lt"/>
                          <a:ea typeface="Times New Roman"/>
                          <a:cs typeface="Arial" pitchFamily="34" charset="0"/>
                        </a:rPr>
                        <a:t>24.0 (13.8-34.7)</a:t>
                      </a:r>
                      <a:endParaRPr lang="en-US" sz="2000" dirty="0">
                        <a:solidFill>
                          <a:srgbClr val="C00000"/>
                        </a:solidFill>
                        <a:latin typeface="+mn-lt"/>
                        <a:ea typeface="Calibri"/>
                        <a:cs typeface="Arial" pitchFamily="34" charset="0"/>
                      </a:endParaRPr>
                    </a:p>
                  </a:txBody>
                  <a:tcPr marL="73025" marR="73025" marT="0" marB="0" anchor="ctr"/>
                </a:tc>
              </a:tr>
            </a:tbl>
          </a:graphicData>
        </a:graphic>
      </p:graphicFrame>
      <p:sp>
        <p:nvSpPr>
          <p:cNvPr id="5" name="TextBox 4"/>
          <p:cNvSpPr txBox="1"/>
          <p:nvPr/>
        </p:nvSpPr>
        <p:spPr>
          <a:xfrm>
            <a:off x="533400" y="5638800"/>
            <a:ext cx="3223383" cy="307777"/>
          </a:xfrm>
          <a:prstGeom prst="rect">
            <a:avLst/>
          </a:prstGeom>
          <a:noFill/>
        </p:spPr>
        <p:txBody>
          <a:bodyPr wrap="none" rtlCol="0">
            <a:spAutoFit/>
          </a:bodyPr>
          <a:lstStyle/>
          <a:p>
            <a:r>
              <a:rPr lang="en-US" sz="1400" dirty="0" err="1" smtClean="0"/>
              <a:t>Bozorgmanesh</a:t>
            </a:r>
            <a:r>
              <a:rPr lang="en-US" sz="1400" dirty="0" smtClean="0"/>
              <a:t> et al. j. </a:t>
            </a:r>
            <a:r>
              <a:rPr lang="en-US" sz="1400" dirty="0" err="1" smtClean="0"/>
              <a:t>Endocr</a:t>
            </a:r>
            <a:r>
              <a:rPr lang="en-US" sz="1400" dirty="0" smtClean="0"/>
              <a:t>. </a:t>
            </a:r>
            <a:r>
              <a:rPr lang="en-US" sz="1400" dirty="0" err="1" smtClean="0"/>
              <a:t>Inves</a:t>
            </a:r>
            <a:r>
              <a:rPr lang="en-US" sz="1400" dirty="0" smtClean="0"/>
              <a:t> 2011</a:t>
            </a:r>
            <a:endParaRPr lang="en-US"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Grp="1" noChangeAspect="1" noChangeArrowheads="1"/>
          </p:cNvPicPr>
          <p:nvPr>
            <p:ph sz="half" idx="1"/>
          </p:nvPr>
        </p:nvPicPr>
        <p:blipFill>
          <a:blip r:embed="rId2" cstate="print"/>
          <a:srcRect/>
          <a:stretch>
            <a:fillRect/>
          </a:stretch>
        </p:blipFill>
        <p:spPr bwMode="auto">
          <a:xfrm>
            <a:off x="2000888" y="1295400"/>
            <a:ext cx="4933312" cy="4817925"/>
          </a:xfrm>
          <a:prstGeom prst="rect">
            <a:avLst/>
          </a:prstGeom>
          <a:noFill/>
          <a:ln w="9525">
            <a:noFill/>
            <a:miter lim="800000"/>
            <a:headEnd/>
            <a:tailEnd/>
          </a:ln>
          <a:effectLst/>
        </p:spPr>
      </p:pic>
      <p:pic>
        <p:nvPicPr>
          <p:cNvPr id="311301" name="Picture 5"/>
          <p:cNvPicPr>
            <a:picLocks noGrp="1" noChangeAspect="1" noChangeArrowheads="1"/>
          </p:cNvPicPr>
          <p:nvPr>
            <p:ph sz="half" idx="2"/>
          </p:nvPr>
        </p:nvPicPr>
        <p:blipFill>
          <a:blip r:embed="rId3" cstate="print"/>
          <a:stretch>
            <a:fillRect/>
          </a:stretch>
        </p:blipFill>
        <p:spPr bwMode="auto">
          <a:xfrm>
            <a:off x="1828800" y="6172200"/>
            <a:ext cx="3581400" cy="247650"/>
          </a:xfrm>
          <a:prstGeom prst="rect">
            <a:avLst/>
          </a:prstGeom>
          <a:noFill/>
          <a:ln w="9525">
            <a:noFill/>
            <a:miter lim="800000"/>
            <a:headEnd/>
            <a:tailEnd/>
          </a:ln>
          <a:effectLst/>
        </p:spPr>
      </p:pic>
      <p:pic>
        <p:nvPicPr>
          <p:cNvPr id="311299" name="Picture 3"/>
          <p:cNvPicPr>
            <a:picLocks noChangeAspect="1" noChangeArrowheads="1"/>
          </p:cNvPicPr>
          <p:nvPr/>
        </p:nvPicPr>
        <p:blipFill>
          <a:blip r:embed="rId4" cstate="print"/>
          <a:srcRect/>
          <a:stretch>
            <a:fillRect/>
          </a:stretch>
        </p:blipFill>
        <p:spPr bwMode="auto">
          <a:xfrm>
            <a:off x="990600" y="152400"/>
            <a:ext cx="7086600" cy="988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1898</TotalTime>
  <Words>4258</Words>
  <Application>Microsoft Office PowerPoint</Application>
  <PresentationFormat>On-screen Show (4:3)</PresentationFormat>
  <Paragraphs>559</Paragraphs>
  <Slides>69</Slides>
  <Notes>16</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Technic</vt:lpstr>
      <vt:lpstr>Worksheet</vt:lpstr>
      <vt:lpstr>Slide 1</vt:lpstr>
      <vt:lpstr>Insulin therapy  in Type 2 Diabetes patients </vt:lpstr>
      <vt:lpstr>Prevalence of Diabetes and Impaired Fasting Glucose in the adult (20-64 years) urban population of Iran</vt:lpstr>
      <vt:lpstr>High prevalence of diabetes and abnormal glucose tolerance in adult population (≥20 years) of Tehran</vt:lpstr>
      <vt:lpstr>Incidence rate of Type 2 diabetes in the adult population (≥20 years) of Tehran</vt:lpstr>
      <vt:lpstr> Hrati et al Population-based incidence of Type 2 diabetes and its associated risk factors: results from a six-year cohort study in Iran , BMC pubic Health 2009</vt:lpstr>
      <vt:lpstr>Glucose intolerance and risk of cardiovascular disease in Iranian men and women: Results of the 7.6-year follow-up of the Tehran Lipid and Glucose Study( Hadaegh et alJ. Endocrinol. Invest,32,724-730,2009)</vt:lpstr>
      <vt:lpstr>Cardiovascular risk and all cause mortality attributable to diabetes: Tehran Lipid and Glucose Study </vt:lpstr>
      <vt:lpstr>Slide 9</vt:lpstr>
      <vt:lpstr>Slide 10</vt:lpstr>
      <vt:lpstr>Slide 11</vt:lpstr>
      <vt:lpstr>A1C Targets Suggested  by Different Organizations </vt:lpstr>
      <vt:lpstr>No A1c Threshold in Type 2 Diabetes</vt:lpstr>
      <vt:lpstr>Lancet 2010; 375: 481–89</vt:lpstr>
      <vt:lpstr>Efficacy of Oral Antihyperglycemics Declines With Time</vt:lpstr>
      <vt:lpstr>Slide 16</vt:lpstr>
      <vt:lpstr>UKPDS 33: Glycemic control declines over time</vt:lpstr>
      <vt:lpstr>Need for insulin increases over time</vt:lpstr>
      <vt:lpstr>UKPDS 10-Year Follow-up 5-Year Post-Trial (1997-2002) N=3277 </vt:lpstr>
      <vt:lpstr>Case 1: Poorly Controlled Type 2 Diabetes on No Treatment</vt:lpstr>
      <vt:lpstr>Case 1: Poorly Controlled Type 2 Diabetes on No Treatment</vt:lpstr>
      <vt:lpstr>Case 1: Poorly Controlled Type 2 Diabetes on No Treatment</vt:lpstr>
      <vt:lpstr>Case 1: Poorly Controlled Type 2 Diabetes on No Treatment</vt:lpstr>
      <vt:lpstr>Slide 24</vt:lpstr>
      <vt:lpstr>28.7 ×  9 − 46.7 = 211.6 ≈ 212 mg/dl</vt:lpstr>
      <vt:lpstr> case 2</vt:lpstr>
      <vt:lpstr>case 2</vt:lpstr>
      <vt:lpstr>Case 3 </vt:lpstr>
      <vt:lpstr>Case 3  </vt:lpstr>
      <vt:lpstr>case3</vt:lpstr>
      <vt:lpstr>Case3</vt:lpstr>
      <vt:lpstr>Case3</vt:lpstr>
      <vt:lpstr>Case 4: Poorly Controlled Type 2 Diabetes on OHA </vt:lpstr>
      <vt:lpstr>Case 4: Poorly Controlled Type 2 Diabetes on OHA</vt:lpstr>
      <vt:lpstr>Optimization of Intensive Insulin Therapy</vt:lpstr>
      <vt:lpstr>Conversion to Carbohydrate Counting: Dose Calculation</vt:lpstr>
      <vt:lpstr>The “1500 Rule” for the Sensitivity Factor</vt:lpstr>
      <vt:lpstr>Basal/Bolus Treatment Program with Rapid-acting and Long-acting Analogs</vt:lpstr>
      <vt:lpstr>Case 5</vt:lpstr>
      <vt:lpstr>Case5</vt:lpstr>
      <vt:lpstr>Starting Basal Insulin In Type 2 DM – What I do</vt:lpstr>
      <vt:lpstr>Insulin Glargine vs. NPH Insulin Added to Oral Therapy</vt:lpstr>
      <vt:lpstr>Case 6</vt:lpstr>
      <vt:lpstr>Case6</vt:lpstr>
      <vt:lpstr>Case 6</vt:lpstr>
      <vt:lpstr>Case 7</vt:lpstr>
      <vt:lpstr>Case 7</vt:lpstr>
      <vt:lpstr>Case 7</vt:lpstr>
      <vt:lpstr>Case 8</vt:lpstr>
      <vt:lpstr>Case 8</vt:lpstr>
      <vt:lpstr>The INITIATE study:  Analog Mix 70/30 (BID) vs glargine (QD)</vt:lpstr>
      <vt:lpstr>Glargine vs Twice-daily Analog mix 70/30 Insulin with Metformin ± Pioglitazone</vt:lpstr>
      <vt:lpstr>Slide 53</vt:lpstr>
      <vt:lpstr>Slide 54</vt:lpstr>
      <vt:lpstr>Treatment regimens with insulin analogues and haemoglobin A1C target of &lt;7% in type 2 diabetes: A systematic review  DRCP 9 2 ( 2 0 1 1 ) 1– 1 0</vt:lpstr>
      <vt:lpstr>Case  9</vt:lpstr>
      <vt:lpstr>Case 9</vt:lpstr>
      <vt:lpstr>Case 9</vt:lpstr>
      <vt:lpstr>Case  10: New-onset Diabetes</vt:lpstr>
      <vt:lpstr>Case  10: New-onset Diabetes</vt:lpstr>
      <vt:lpstr>Case  10 : New-onset Diabetes</vt:lpstr>
      <vt:lpstr>LADA: Detection and  Impact of GAD Antibodies</vt:lpstr>
      <vt:lpstr>Progression of Type 1 Diabetes</vt:lpstr>
      <vt:lpstr>Case  10: New-onset Diabetes</vt:lpstr>
      <vt:lpstr>Options in Insulin Therapy  for Type 1 Diabetes</vt:lpstr>
      <vt:lpstr>Case 11. Reza </vt:lpstr>
      <vt:lpstr>Case 11</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Arial 40pt Bold w/shadow goldenrod</dc:title>
  <cp:lastModifiedBy>Dr.Hadaegh</cp:lastModifiedBy>
  <cp:revision>170</cp:revision>
  <cp:lastPrinted>2005-04-19T18:40:15Z</cp:lastPrinted>
  <dcterms:created xsi:type="dcterms:W3CDTF">2004-03-12T17:36:14Z</dcterms:created>
  <dcterms:modified xsi:type="dcterms:W3CDTF">2011-06-23T03:20:21Z</dcterms:modified>
</cp:coreProperties>
</file>