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27" r:id="rId2"/>
    <p:sldId id="308" r:id="rId3"/>
    <p:sldId id="310" r:id="rId4"/>
    <p:sldId id="495" r:id="rId5"/>
    <p:sldId id="526" r:id="rId6"/>
    <p:sldId id="487" r:id="rId7"/>
    <p:sldId id="525" r:id="rId8"/>
    <p:sldId id="524" r:id="rId9"/>
    <p:sldId id="397" r:id="rId10"/>
    <p:sldId id="513" r:id="rId11"/>
    <p:sldId id="428" r:id="rId12"/>
    <p:sldId id="399" r:id="rId13"/>
    <p:sldId id="297" r:id="rId14"/>
    <p:sldId id="430" r:id="rId15"/>
    <p:sldId id="434" r:id="rId16"/>
    <p:sldId id="435" r:id="rId17"/>
    <p:sldId id="527" r:id="rId18"/>
    <p:sldId id="528" r:id="rId19"/>
    <p:sldId id="531" r:id="rId20"/>
    <p:sldId id="530" r:id="rId21"/>
    <p:sldId id="464" r:id="rId22"/>
    <p:sldId id="488" r:id="rId23"/>
    <p:sldId id="489" r:id="rId24"/>
    <p:sldId id="490" r:id="rId25"/>
    <p:sldId id="466" r:id="rId26"/>
    <p:sldId id="484" r:id="rId27"/>
    <p:sldId id="485" r:id="rId28"/>
    <p:sldId id="486" r:id="rId29"/>
    <p:sldId id="481" r:id="rId30"/>
    <p:sldId id="482" r:id="rId31"/>
    <p:sldId id="492" r:id="rId32"/>
    <p:sldId id="491" r:id="rId33"/>
    <p:sldId id="483" r:id="rId34"/>
    <p:sldId id="509" r:id="rId35"/>
    <p:sldId id="510" r:id="rId36"/>
    <p:sldId id="511" r:id="rId37"/>
    <p:sldId id="512" r:id="rId38"/>
    <p:sldId id="436" r:id="rId39"/>
    <p:sldId id="493" r:id="rId40"/>
    <p:sldId id="516" r:id="rId41"/>
    <p:sldId id="459" r:id="rId42"/>
    <p:sldId id="439" r:id="rId43"/>
    <p:sldId id="440" r:id="rId44"/>
    <p:sldId id="441" r:id="rId45"/>
    <p:sldId id="442" r:id="rId46"/>
    <p:sldId id="443" r:id="rId47"/>
    <p:sldId id="444" r:id="rId48"/>
    <p:sldId id="445" r:id="rId49"/>
    <p:sldId id="446" r:id="rId50"/>
    <p:sldId id="447" r:id="rId51"/>
    <p:sldId id="448" r:id="rId52"/>
    <p:sldId id="449" r:id="rId53"/>
    <p:sldId id="451" r:id="rId54"/>
    <p:sldId id="452" r:id="rId55"/>
    <p:sldId id="523" r:id="rId56"/>
    <p:sldId id="455" r:id="rId57"/>
    <p:sldId id="456" r:id="rId58"/>
    <p:sldId id="457" r:id="rId59"/>
    <p:sldId id="521" r:id="rId60"/>
    <p:sldId id="522" r:id="rId61"/>
    <p:sldId id="458" r:id="rId62"/>
    <p:sldId id="518" r:id="rId63"/>
    <p:sldId id="519" r:id="rId64"/>
    <p:sldId id="514" r:id="rId65"/>
    <p:sldId id="472" r:id="rId66"/>
    <p:sldId id="471" r:id="rId67"/>
    <p:sldId id="508" r:id="rId68"/>
    <p:sldId id="499" r:id="rId69"/>
    <p:sldId id="501" r:id="rId70"/>
    <p:sldId id="502" r:id="rId71"/>
    <p:sldId id="503" r:id="rId72"/>
    <p:sldId id="504" r:id="rId73"/>
    <p:sldId id="505" r:id="rId74"/>
    <p:sldId id="506" r:id="rId75"/>
    <p:sldId id="507" r:id="rId76"/>
    <p:sldId id="47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595" autoAdjust="0"/>
  </p:normalViewPr>
  <p:slideViewPr>
    <p:cSldViewPr>
      <p:cViewPr varScale="1">
        <p:scale>
          <a:sx n="74" d="100"/>
          <a:sy n="74" d="100"/>
        </p:scale>
        <p:origin x="11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7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63CF0-9141-477A-A6D3-1F4FCEE8344B}" type="datetimeFigureOut">
              <a:rPr lang="en-US" smtClean="0"/>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07509-8C0C-4069-8E79-F785C622DDCC}" type="slidenum">
              <a:rPr lang="en-US" smtClean="0"/>
              <a:pPr/>
              <a:t>‹#›</a:t>
            </a:fld>
            <a:endParaRPr lang="en-US"/>
          </a:p>
        </p:txBody>
      </p:sp>
    </p:spTree>
    <p:extLst>
      <p:ext uri="{BB962C8B-B14F-4D97-AF65-F5344CB8AC3E}">
        <p14:creationId xmlns:p14="http://schemas.microsoft.com/office/powerpoint/2010/main" val="267249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05338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48986-1F6F-42B8-8A70-29CB14144130}" type="slidenum">
              <a:rPr lang="en-US"/>
              <a:pPr/>
              <a:t>58</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493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Rot="1" noChangeAspect="1" noChangeArrowheads="1" noTextEdit="1"/>
          </p:cNvSpPr>
          <p:nvPr>
            <p:ph type="sldImg"/>
          </p:nvPr>
        </p:nvSpPr>
        <p:spPr>
          <a:xfrm>
            <a:off x="1143000" y="685800"/>
            <a:ext cx="4572000" cy="3429000"/>
          </a:xfrm>
          <a:ln/>
        </p:spPr>
      </p:sp>
      <p:sp>
        <p:nvSpPr>
          <p:cNvPr id="899075" name="Rectangle 3"/>
          <p:cNvSpPr>
            <a:spLocks noGrp="1" noChangeArrowheads="1"/>
          </p:cNvSpPr>
          <p:nvPr>
            <p:ph type="body" idx="1"/>
          </p:nvPr>
        </p:nvSpPr>
        <p:spPr>
          <a:xfrm>
            <a:off x="686421" y="4344025"/>
            <a:ext cx="5485158" cy="4114488"/>
          </a:xfrm>
          <a:noFill/>
          <a:ln/>
        </p:spPr>
        <p:txBody>
          <a:bodyPr/>
          <a:lstStyle/>
          <a:p>
            <a:r>
              <a:rPr lang="en-US" b="1" smtClean="0"/>
              <a:t>ATP III Classification of Hypertriglyceridemia </a:t>
            </a:r>
            <a:br>
              <a:rPr lang="en-US" b="1" smtClean="0"/>
            </a:br>
            <a:r>
              <a:rPr lang="en-US" smtClean="0"/>
              <a:t>The ATP III guidelines define normal TG levels as &lt;150 mg/dL.  The patient in this case has very high TG as categorized by the ATP III guidelines and is at risk for pancreatitis.</a:t>
            </a:r>
          </a:p>
          <a:p>
            <a:endParaRPr lang="en-US" smtClean="0"/>
          </a:p>
          <a:p>
            <a:r>
              <a:rPr lang="en-US" i="1" smtClean="0"/>
              <a:t>Reference:</a:t>
            </a:r>
            <a:endParaRPr lang="en-US" smtClean="0"/>
          </a:p>
          <a:p>
            <a:pPr>
              <a:spcBef>
                <a:spcPct val="0"/>
              </a:spcBef>
            </a:pPr>
            <a:r>
              <a:rPr lang="en-US" smtClean="0"/>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p>
        </p:txBody>
      </p:sp>
    </p:spTree>
    <p:extLst>
      <p:ext uri="{BB962C8B-B14F-4D97-AF65-F5344CB8AC3E}">
        <p14:creationId xmlns:p14="http://schemas.microsoft.com/office/powerpoint/2010/main" val="289072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62680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ADF79-5B6F-4D53-905A-AD02E643C0E5}" type="slidenum">
              <a:rPr lang="en-US"/>
              <a:pPr/>
              <a:t>67</a:t>
            </a:fld>
            <a:endParaRPr lang="en-US"/>
          </a:p>
        </p:txBody>
      </p:sp>
      <p:sp>
        <p:nvSpPr>
          <p:cNvPr id="330754" name="Rectangle 2"/>
          <p:cNvSpPr>
            <a:spLocks noGrp="1" noRot="1" noChangeAspect="1" noChangeArrowheads="1" noTextEdit="1"/>
          </p:cNvSpPr>
          <p:nvPr>
            <p:ph type="sldImg"/>
          </p:nvPr>
        </p:nvSpPr>
        <p:spPr>
          <a:xfrm>
            <a:off x="1141413" y="685800"/>
            <a:ext cx="4576762" cy="3432175"/>
          </a:xfrm>
          <a:ln/>
        </p:spPr>
      </p:sp>
      <p:sp>
        <p:nvSpPr>
          <p:cNvPr id="330755" name="Rectangle 3"/>
          <p:cNvSpPr>
            <a:spLocks noGrp="1" noChangeArrowheads="1"/>
          </p:cNvSpPr>
          <p:nvPr>
            <p:ph type="body" idx="1"/>
          </p:nvPr>
        </p:nvSpPr>
        <p:spPr>
          <a:xfrm>
            <a:off x="911225" y="4344988"/>
            <a:ext cx="5035550" cy="4113212"/>
          </a:xfrm>
        </p:spPr>
        <p:txBody>
          <a:bodyPr/>
          <a:lstStyle/>
          <a:p>
            <a:r>
              <a:rPr lang="en-US" b="1"/>
              <a:t>Treating Beyond LDL:  Other Targets of Lipid-Lowering Therapy.</a:t>
            </a:r>
          </a:p>
          <a:p>
            <a:r>
              <a:rPr lang="en-US"/>
              <a:t>According to the National Cholesterol Education Program Adult Treatment Panel III (NCEP ATP III) guidelines, LDL-C is the primary therapeutic target for intervention.</a:t>
            </a:r>
            <a:r>
              <a:rPr lang="en-US" baseline="30000"/>
              <a:t>1</a:t>
            </a:r>
            <a:r>
              <a:rPr lang="en-US"/>
              <a:t> However, elevated triglycerides and low HDL-C also contribute to atherogenesis increased CVD risk even after the LDL-C goals have been reached. For this reason, non</a:t>
            </a:r>
            <a:r>
              <a:rPr lang="en-US">
                <a:cs typeface="Arial" charset="0"/>
              </a:rPr>
              <a:t>–</a:t>
            </a:r>
            <a:r>
              <a:rPr lang="en-US"/>
              <a:t>HDL-C is considered a secondary therapeutic target that should be addressed after achieving the LDL-C goal. This treatment approach may provide additional CHD risk reduction.</a:t>
            </a:r>
            <a:r>
              <a:rPr lang="en-US" baseline="30000"/>
              <a:t>2 </a:t>
            </a:r>
            <a:r>
              <a:rPr lang="en-US"/>
              <a:t>This quote from the 2004 update to the NCEP ATP III guidelines emphasizes the increased evidence base for the benefits of combination therapy compared with monotherapy.</a:t>
            </a:r>
            <a:r>
              <a:rPr lang="en-US" baseline="30000"/>
              <a:t>3</a:t>
            </a:r>
            <a:r>
              <a:rPr lang="en-US"/>
              <a:t> </a:t>
            </a:r>
          </a:p>
          <a:p>
            <a:endParaRPr lang="en-US" baseline="30000"/>
          </a:p>
          <a:p>
            <a:endParaRPr lang="en-US" b="1"/>
          </a:p>
          <a:p>
            <a:r>
              <a:rPr lang="en-US" b="1"/>
              <a:t>References</a:t>
            </a:r>
          </a:p>
          <a:p>
            <a:r>
              <a:rPr lang="en-US"/>
              <a:t>1. National Cholesterol Education Program. Adult Treatment Panel III. NIH Publication 02-2515, 2002.</a:t>
            </a:r>
          </a:p>
          <a:p>
            <a:r>
              <a:rPr lang="en-US"/>
              <a:t>2. Grundy SM. </a:t>
            </a:r>
            <a:r>
              <a:rPr lang="en-US" i="1"/>
              <a:t>Circulation</a:t>
            </a:r>
            <a:r>
              <a:rPr lang="en-US"/>
              <a:t>. 2002;106:2526-2529.</a:t>
            </a:r>
          </a:p>
          <a:p>
            <a:r>
              <a:rPr lang="en-US"/>
              <a:t>3. Grundy SM, et al. </a:t>
            </a:r>
            <a:r>
              <a:rPr lang="en-US" i="1"/>
              <a:t>Circulation</a:t>
            </a:r>
            <a:r>
              <a:rPr lang="en-US"/>
              <a:t>. 2004;110:227-239.</a:t>
            </a:r>
          </a:p>
          <a:p>
            <a:endParaRPr lang="en-US"/>
          </a:p>
          <a:p>
            <a:endParaRPr lang="en-US"/>
          </a:p>
          <a:p>
            <a:endParaRPr lang="en-US"/>
          </a:p>
        </p:txBody>
      </p:sp>
    </p:spTree>
    <p:extLst>
      <p:ext uri="{BB962C8B-B14F-4D97-AF65-F5344CB8AC3E}">
        <p14:creationId xmlns:p14="http://schemas.microsoft.com/office/powerpoint/2010/main" val="405453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F129A-8696-4728-ABBB-63E0E5EEA209}" type="slidenum">
              <a:rPr lang="en-US"/>
              <a:pPr/>
              <a:t>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extLst>
      <p:ext uri="{BB962C8B-B14F-4D97-AF65-F5344CB8AC3E}">
        <p14:creationId xmlns:p14="http://schemas.microsoft.com/office/powerpoint/2010/main" val="226740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BEC99D6-527A-4D66-8012-DA9342C6A57E}" type="slidenum">
              <a:rPr lang="en-US" smtClean="0"/>
              <a:pPr/>
              <a:t>15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z="1000" b="1" dirty="0"/>
              <a:t>Triglyceride Level Is Significant CVD Risk Fact: Recent Meta-Analysis of 29 Studies.</a:t>
            </a:r>
          </a:p>
          <a:p>
            <a:pPr eaLnBrk="1" hangingPunct="1"/>
            <a:r>
              <a:rPr lang="en-US" sz="1000" dirty="0"/>
              <a:t>A recent meta-analysis by </a:t>
            </a:r>
            <a:r>
              <a:rPr lang="en-US" sz="1000" dirty="0" err="1"/>
              <a:t>Sarwar</a:t>
            </a:r>
            <a:r>
              <a:rPr lang="en-US" sz="1000" dirty="0"/>
              <a:t> et al</a:t>
            </a:r>
            <a:r>
              <a:rPr lang="en-US" sz="1000" baseline="30000" dirty="0"/>
              <a:t>1</a:t>
            </a:r>
            <a:r>
              <a:rPr lang="en-US" sz="1000" dirty="0"/>
              <a:t> included 29 prospective studies and was the largest and most comprehensive epidemiological assessment of the association between triglyceride values and CHD risk in Western populations (262 525 participants; 10,158 CHD cases). A combined analysis of the 29 studies yielded an adjusted odds ratio of 1.72 (95% CI, 1.56-1.90) in a comparison of extreme thirds of usual triglyceride values (</a:t>
            </a:r>
            <a:r>
              <a:rPr lang="en-US" sz="1000" dirty="0" err="1"/>
              <a:t>ie</a:t>
            </a:r>
            <a:r>
              <a:rPr lang="en-US" sz="1000" dirty="0"/>
              <a:t>, individuals with usual log-triglyceride values in the top third of the population compared with those in the bottom third). This odds ratio was adjusted in all but one study for at least age, sex, smoking status, lipid concentrations, and most studies also adjusted for blood pressure. The above figure shows the CHD risk ratio adjusted for several established risk factors and grouped according to several study characteristics (</a:t>
            </a:r>
            <a:r>
              <a:rPr lang="en-US" sz="1000" dirty="0" err="1"/>
              <a:t>ie</a:t>
            </a:r>
            <a:r>
              <a:rPr lang="en-US" sz="1000" dirty="0"/>
              <a:t>, duration of follow-up, sex, fasting status, and adjusted for HDL-cholesterol). The data indicate that the impact of triglycerides on CHD risk is similar in women and men and also regardless of duration of follow up. The data suggest no important differences in the strength of associations between triglycerides and CHD in studies of fasting participants compared with studies of </a:t>
            </a:r>
            <a:r>
              <a:rPr lang="en-US" sz="1000" dirty="0" err="1"/>
              <a:t>nonfasting</a:t>
            </a:r>
            <a:r>
              <a:rPr lang="en-US" sz="1000" dirty="0"/>
              <a:t> participants. Finally, adjustment for HDL-cholesterol attenuated the magnitude of the association between triglyceride level and CHD risk. The conclusion of the study is that there is a strong and highly significant association between triglyceride value and CHD risk.</a:t>
            </a:r>
          </a:p>
          <a:p>
            <a:pPr eaLnBrk="1" hangingPunct="1"/>
            <a:endParaRPr lang="en-US" sz="1000" dirty="0"/>
          </a:p>
          <a:p>
            <a:pPr eaLnBrk="1" hangingPunct="1"/>
            <a:endParaRPr lang="en-US" sz="1000" dirty="0">
              <a:solidFill>
                <a:schemeClr val="bg1"/>
              </a:solidFill>
            </a:endParaRPr>
          </a:p>
          <a:p>
            <a:pPr eaLnBrk="1" hangingPunct="1"/>
            <a:r>
              <a:rPr lang="en-US" sz="1000" b="1" dirty="0"/>
              <a:t>Reference</a:t>
            </a:r>
          </a:p>
          <a:p>
            <a:pPr eaLnBrk="1" hangingPunct="1"/>
            <a:r>
              <a:rPr lang="en-US" sz="1000" dirty="0"/>
              <a:t>1. </a:t>
            </a:r>
            <a:r>
              <a:rPr lang="en-US" sz="1000" dirty="0" err="1"/>
              <a:t>Sarwar</a:t>
            </a:r>
            <a:r>
              <a:rPr lang="en-US" sz="1000" dirty="0"/>
              <a:t> N, et al. Circulation. 2007;115:450-458. </a:t>
            </a:r>
          </a:p>
          <a:p>
            <a:pPr eaLnBrk="1" hangingPunct="1"/>
            <a:endParaRPr lang="en-US" sz="1000" dirty="0"/>
          </a:p>
        </p:txBody>
      </p:sp>
    </p:spTree>
    <p:extLst>
      <p:ext uri="{BB962C8B-B14F-4D97-AF65-F5344CB8AC3E}">
        <p14:creationId xmlns:p14="http://schemas.microsoft.com/office/powerpoint/2010/main" val="150194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16465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2B522-DD9B-4778-9E49-AFD3EB48D324}" type="slidenum">
              <a:rPr lang="en-US"/>
              <a:pPr/>
              <a:t>30</a:t>
            </a:fld>
            <a:endParaRPr lang="en-US"/>
          </a:p>
        </p:txBody>
      </p:sp>
      <p:sp>
        <p:nvSpPr>
          <p:cNvPr id="326658" name="Rectangle 2"/>
          <p:cNvSpPr>
            <a:spLocks noGrp="1" noRot="1" noChangeAspect="1" noChangeArrowheads="1" noTextEdit="1"/>
          </p:cNvSpPr>
          <p:nvPr>
            <p:ph type="sldImg"/>
          </p:nvPr>
        </p:nvSpPr>
        <p:spPr>
          <a:xfrm>
            <a:off x="1139825" y="685800"/>
            <a:ext cx="4576763" cy="3432175"/>
          </a:xfrm>
          <a:ln/>
        </p:spPr>
      </p:sp>
      <p:sp>
        <p:nvSpPr>
          <p:cNvPr id="326659" name="Rectangle 3"/>
          <p:cNvSpPr>
            <a:spLocks noGrp="1" noChangeArrowheads="1"/>
          </p:cNvSpPr>
          <p:nvPr>
            <p:ph type="body" idx="1"/>
          </p:nvPr>
        </p:nvSpPr>
        <p:spPr>
          <a:xfrm>
            <a:off x="911225" y="4344988"/>
            <a:ext cx="5035550" cy="4113212"/>
          </a:xfrm>
        </p:spPr>
        <p:txBody>
          <a:bodyPr/>
          <a:lstStyle/>
          <a:p>
            <a:pPr>
              <a:lnSpc>
                <a:spcPct val="90000"/>
              </a:lnSpc>
            </a:pPr>
            <a:r>
              <a:rPr lang="en-US" sz="1000" b="1" dirty="0"/>
              <a:t>Non HDL-C and VLDL-C and Their Risk Predictive Values in CHD.</a:t>
            </a:r>
            <a:endParaRPr lang="en-US" b="1" dirty="0"/>
          </a:p>
          <a:p>
            <a:pPr>
              <a:lnSpc>
                <a:spcPct val="90000"/>
              </a:lnSpc>
            </a:pPr>
            <a:r>
              <a:rPr lang="en-US" dirty="0"/>
              <a:t>Senior author Scott M. Grundy, chairman of the NCEP ATP III, published this study that analyzed data from the Framingham Heart Study (2693 men and 3101 women) in order to determine if non</a:t>
            </a:r>
            <a:r>
              <a:rPr lang="en-US" dirty="0">
                <a:latin typeface="Arial"/>
                <a:cs typeface="Arial" charset="0"/>
              </a:rPr>
              <a:t>–</a:t>
            </a:r>
            <a:r>
              <a:rPr lang="en-US" dirty="0">
                <a:cs typeface="Arial" charset="0"/>
              </a:rPr>
              <a:t>HDL-C is a more useful predictor of CHD risk than LDL-C and if VLDL-C is an independent predictor of CHD risk. All subjects  were aged ≥30 years of age and free of CHD at baseline, and incident CHD was the end point (618 men and 372 women). After multivariate adjustment, within </a:t>
            </a:r>
            <a:r>
              <a:rPr lang="en-US" dirty="0"/>
              <a:t>non</a:t>
            </a:r>
            <a:r>
              <a:rPr lang="en-US" dirty="0">
                <a:latin typeface="Arial"/>
                <a:cs typeface="Arial" charset="0"/>
              </a:rPr>
              <a:t>–</a:t>
            </a:r>
            <a:r>
              <a:rPr lang="en-US" dirty="0">
                <a:cs typeface="Arial" charset="0"/>
              </a:rPr>
              <a:t>HDL-C, no association was found between LDL-C and the risk for incident CHD. In contrast, a strong positive and graded association between </a:t>
            </a:r>
            <a:r>
              <a:rPr lang="en-US" dirty="0"/>
              <a:t>non</a:t>
            </a:r>
            <a:r>
              <a:rPr lang="en-US" dirty="0">
                <a:latin typeface="Arial"/>
                <a:cs typeface="Arial" charset="0"/>
              </a:rPr>
              <a:t>–</a:t>
            </a:r>
            <a:r>
              <a:rPr lang="en-US" dirty="0">
                <a:cs typeface="Arial" charset="0"/>
              </a:rPr>
              <a:t>HDL-C and risk for CHD was observed within every level of LDL-C. These results suggest that </a:t>
            </a:r>
            <a:r>
              <a:rPr lang="en-US" dirty="0"/>
              <a:t>non</a:t>
            </a:r>
            <a:r>
              <a:rPr lang="en-US" dirty="0">
                <a:latin typeface="Arial"/>
                <a:cs typeface="Arial" charset="0"/>
              </a:rPr>
              <a:t>–</a:t>
            </a:r>
            <a:r>
              <a:rPr lang="en-US" dirty="0">
                <a:cs typeface="Arial" charset="0"/>
              </a:rPr>
              <a:t>HDL-C is a stronger predictor of CHD risk than LDL-C and that VLDL-C may play a critical role in the development of CHD.</a:t>
            </a:r>
            <a:r>
              <a:rPr lang="en-US" baseline="30000" dirty="0">
                <a:cs typeface="Arial" charset="0"/>
              </a:rPr>
              <a:t>1 </a:t>
            </a:r>
          </a:p>
          <a:p>
            <a:pPr>
              <a:lnSpc>
                <a:spcPct val="90000"/>
              </a:lnSpc>
            </a:pPr>
            <a:r>
              <a:rPr lang="en-US" dirty="0">
                <a:cs typeface="Arial" charset="0"/>
              </a:rPr>
              <a:t>These analyses were repeated within triglyceride levels &lt;200 mg/</a:t>
            </a:r>
            <a:r>
              <a:rPr lang="en-US" dirty="0" err="1">
                <a:cs typeface="Arial" charset="0"/>
              </a:rPr>
              <a:t>dL</a:t>
            </a:r>
            <a:r>
              <a:rPr lang="en-US" dirty="0">
                <a:cs typeface="Arial" charset="0"/>
              </a:rPr>
              <a:t> and ≥200 mg/</a:t>
            </a:r>
            <a:r>
              <a:rPr lang="en-US" dirty="0" err="1">
                <a:cs typeface="Arial" charset="0"/>
              </a:rPr>
              <a:t>dL</a:t>
            </a:r>
            <a:r>
              <a:rPr lang="en-US" dirty="0">
                <a:cs typeface="Arial" charset="0"/>
              </a:rPr>
              <a:t> (data not shown here). Overall, the association with CHD incidence was stronger for </a:t>
            </a:r>
            <a:r>
              <a:rPr lang="en-US" dirty="0"/>
              <a:t>non</a:t>
            </a:r>
            <a:r>
              <a:rPr lang="en-US" dirty="0">
                <a:latin typeface="Arial"/>
                <a:cs typeface="Arial" charset="0"/>
              </a:rPr>
              <a:t>–</a:t>
            </a:r>
            <a:r>
              <a:rPr lang="en-US" dirty="0">
                <a:cs typeface="Arial" charset="0"/>
              </a:rPr>
              <a:t>HDL-C within every level of LDL-C than that for LDL-C within each level of </a:t>
            </a:r>
            <a:r>
              <a:rPr lang="en-US" dirty="0"/>
              <a:t>non</a:t>
            </a:r>
            <a:r>
              <a:rPr lang="en-US" dirty="0">
                <a:latin typeface="Arial"/>
                <a:cs typeface="Arial" charset="0"/>
              </a:rPr>
              <a:t>–</a:t>
            </a:r>
            <a:r>
              <a:rPr lang="en-US" dirty="0">
                <a:cs typeface="Arial" charset="0"/>
              </a:rPr>
              <a:t>HDL-C, regardless of whether triglyceride levels were &lt;200 mg/</a:t>
            </a:r>
            <a:r>
              <a:rPr lang="en-US" dirty="0" err="1">
                <a:cs typeface="Arial" charset="0"/>
              </a:rPr>
              <a:t>dL</a:t>
            </a:r>
            <a:r>
              <a:rPr lang="en-US" dirty="0">
                <a:cs typeface="Arial" charset="0"/>
              </a:rPr>
              <a:t> or ≥200 mg/dL.</a:t>
            </a:r>
            <a:r>
              <a:rPr lang="en-US" baseline="30000" dirty="0">
                <a:cs typeface="Arial" charset="0"/>
              </a:rPr>
              <a:t>1</a:t>
            </a:r>
            <a:r>
              <a:rPr lang="en-US" dirty="0">
                <a:cs typeface="Arial" charset="0"/>
              </a:rPr>
              <a:t> </a:t>
            </a:r>
          </a:p>
          <a:p>
            <a:pPr>
              <a:lnSpc>
                <a:spcPct val="90000"/>
              </a:lnSpc>
            </a:pPr>
            <a:endParaRPr lang="en-US" baseline="30000" dirty="0">
              <a:cs typeface="Arial" charset="0"/>
            </a:endParaRPr>
          </a:p>
          <a:p>
            <a:pPr>
              <a:lnSpc>
                <a:spcPct val="90000"/>
              </a:lnSpc>
            </a:pPr>
            <a:r>
              <a:rPr lang="en-US" b="1" dirty="0">
                <a:cs typeface="Arial" charset="0"/>
              </a:rPr>
              <a:t>Reference</a:t>
            </a:r>
          </a:p>
          <a:p>
            <a:pPr>
              <a:lnSpc>
                <a:spcPct val="90000"/>
              </a:lnSpc>
            </a:pPr>
            <a:r>
              <a:rPr lang="en-US" dirty="0">
                <a:cs typeface="Arial" charset="0"/>
              </a:rPr>
              <a:t>1. </a:t>
            </a:r>
            <a:r>
              <a:rPr lang="en-US" sz="1000" dirty="0"/>
              <a:t>Liu J, et al</a:t>
            </a:r>
            <a:r>
              <a:rPr lang="en-US" sz="1000" i="1" dirty="0"/>
              <a:t>. Am J </a:t>
            </a:r>
            <a:r>
              <a:rPr lang="en-US" sz="1000" i="1" dirty="0" err="1"/>
              <a:t>Cardiol</a:t>
            </a:r>
            <a:r>
              <a:rPr lang="en-US" sz="1000" i="1" dirty="0"/>
              <a:t>.</a:t>
            </a:r>
            <a:r>
              <a:rPr lang="en-US" sz="1000" dirty="0"/>
              <a:t> 2006;98:1363-1368.</a:t>
            </a:r>
          </a:p>
          <a:p>
            <a:pPr>
              <a:lnSpc>
                <a:spcPct val="90000"/>
              </a:lnSpc>
            </a:pPr>
            <a:endParaRPr lang="en-US" dirty="0">
              <a:cs typeface="Arial" charset="0"/>
            </a:endParaRPr>
          </a:p>
          <a:p>
            <a:pPr>
              <a:lnSpc>
                <a:spcPct val="90000"/>
              </a:lnSpc>
            </a:pPr>
            <a:endParaRPr lang="en-US" dirty="0">
              <a:cs typeface="Arial" charset="0"/>
            </a:endParaRPr>
          </a:p>
        </p:txBody>
      </p:sp>
    </p:spTree>
    <p:extLst>
      <p:ext uri="{BB962C8B-B14F-4D97-AF65-F5344CB8AC3E}">
        <p14:creationId xmlns:p14="http://schemas.microsoft.com/office/powerpoint/2010/main" val="55917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A35428-6335-41BE-87A5-B4527E9AB126}" type="slidenum">
              <a:rPr lang="en-US" smtClean="0"/>
              <a:pPr/>
              <a:t>51</a:t>
            </a:fld>
            <a:endParaRPr lang="en-US" smtClean="0"/>
          </a:p>
        </p:txBody>
      </p:sp>
      <p:sp>
        <p:nvSpPr>
          <p:cNvPr id="120835" name="Rectangle 2"/>
          <p:cNvSpPr>
            <a:spLocks noGrp="1" noRot="1" noChangeAspect="1" noChangeArrowheads="1" noTextEdit="1"/>
          </p:cNvSpPr>
          <p:nvPr>
            <p:ph type="sldImg"/>
          </p:nvPr>
        </p:nvSpPr>
        <p:spPr>
          <a:xfrm>
            <a:off x="1141413" y="685800"/>
            <a:ext cx="4576762" cy="3432175"/>
          </a:xfrm>
          <a:ln/>
        </p:spPr>
      </p:sp>
      <p:sp>
        <p:nvSpPr>
          <p:cNvPr id="120836" name="Rectangle 3"/>
          <p:cNvSpPr>
            <a:spLocks noGrp="1" noChangeArrowheads="1"/>
          </p:cNvSpPr>
          <p:nvPr>
            <p:ph type="body" idx="1"/>
          </p:nvPr>
        </p:nvSpPr>
        <p:spPr>
          <a:xfrm>
            <a:off x="911236" y="4345587"/>
            <a:ext cx="5035528" cy="4112926"/>
          </a:xfrm>
          <a:noFill/>
          <a:ln/>
        </p:spPr>
        <p:txBody>
          <a:bodyPr/>
          <a:lstStyle/>
          <a:p>
            <a:pPr eaLnBrk="1" hangingPunct="1"/>
            <a:r>
              <a:rPr lang="en-US" b="1" smtClean="0"/>
              <a:t>FIELD: Primary and Secondary End Points.</a:t>
            </a:r>
          </a:p>
          <a:p>
            <a:pPr eaLnBrk="1" hangingPunct="1"/>
            <a:r>
              <a:rPr lang="en-US" smtClean="0"/>
              <a:t>Fenofibrate provided a nonsignificant 11% reduction in the incidence of the primary end point of CHD events (nonfatal MI and CHD death). A closer look at the individual components of the primary end point revealed that fenofibrate significantly reduced the incidence of nonfatal MI by 24% (</a:t>
            </a:r>
            <a:r>
              <a:rPr lang="en-US" i="1" smtClean="0"/>
              <a:t>P</a:t>
            </a:r>
            <a:r>
              <a:rPr lang="en-US" smtClean="0"/>
              <a:t>=.01) but had no significant effect on CHD death. Fenofibrate reduced the incidence of the secondary end point of total CVD events (CHD events, stroke, CVD death, and revascularizations) by 11% (</a:t>
            </a:r>
            <a:r>
              <a:rPr lang="en-US" i="1" smtClean="0"/>
              <a:t>P</a:t>
            </a:r>
            <a:r>
              <a:rPr lang="en-US" smtClean="0"/>
              <a:t>=.035). Fenofibrate reduced coronary revascularizations by 21% (</a:t>
            </a:r>
            <a:r>
              <a:rPr lang="en-US" i="1" smtClean="0"/>
              <a:t>P</a:t>
            </a:r>
            <a:r>
              <a:rPr lang="en-US" smtClean="0"/>
              <a:t>=.003).</a:t>
            </a:r>
            <a:r>
              <a:rPr lang="en-US" baseline="30000" smtClean="0"/>
              <a:t>1</a:t>
            </a:r>
            <a:r>
              <a:rPr lang="en-US" smtClean="0"/>
              <a:t> </a:t>
            </a:r>
          </a:p>
          <a:p>
            <a:pPr eaLnBrk="1" hangingPunct="1"/>
            <a:endParaRPr lang="en-US" smtClean="0"/>
          </a:p>
          <a:p>
            <a:pPr eaLnBrk="1" hangingPunct="1"/>
            <a:r>
              <a:rPr lang="en-US" b="1" smtClean="0"/>
              <a:t>Reference</a:t>
            </a:r>
          </a:p>
          <a:p>
            <a:pPr eaLnBrk="1" hangingPunct="1"/>
            <a:r>
              <a:rPr lang="en-US" smtClean="0"/>
              <a:t>1. Keech A, et al. </a:t>
            </a:r>
            <a:r>
              <a:rPr lang="en-US" i="1" smtClean="0"/>
              <a:t>Lancet. </a:t>
            </a:r>
            <a:r>
              <a:rPr lang="en-US" smtClean="0"/>
              <a:t>2005;366:1849-1861. </a:t>
            </a:r>
          </a:p>
          <a:p>
            <a:pPr eaLnBrk="1" hangingPunct="1"/>
            <a:endParaRPr lang="en-US" smtClean="0"/>
          </a:p>
          <a:p>
            <a:pPr eaLnBrk="1" hangingPunct="1"/>
            <a:endParaRPr lang="en-US" b="1" smtClean="0"/>
          </a:p>
        </p:txBody>
      </p:sp>
    </p:spTree>
    <p:extLst>
      <p:ext uri="{BB962C8B-B14F-4D97-AF65-F5344CB8AC3E}">
        <p14:creationId xmlns:p14="http://schemas.microsoft.com/office/powerpoint/2010/main" val="13981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95AF4F9-AD02-4643-9DA6-9E62AD64E922}" type="slidenum">
              <a:rPr lang="en-US" smtClean="0"/>
              <a:pPr/>
              <a:t>52</a:t>
            </a:fld>
            <a:endParaRPr lang="en-US" smtClean="0"/>
          </a:p>
        </p:txBody>
      </p:sp>
      <p:sp>
        <p:nvSpPr>
          <p:cNvPr id="121859" name="Rectangle 2"/>
          <p:cNvSpPr>
            <a:spLocks noGrp="1" noRot="1" noChangeAspect="1" noChangeArrowheads="1" noTextEdit="1"/>
          </p:cNvSpPr>
          <p:nvPr>
            <p:ph type="sldImg"/>
          </p:nvPr>
        </p:nvSpPr>
        <p:spPr>
          <a:xfrm>
            <a:off x="1141413" y="685800"/>
            <a:ext cx="4576762" cy="3432175"/>
          </a:xfrm>
          <a:ln/>
        </p:spPr>
      </p:sp>
      <p:sp>
        <p:nvSpPr>
          <p:cNvPr id="121860" name="Rectangle 3"/>
          <p:cNvSpPr>
            <a:spLocks noGrp="1" noChangeArrowheads="1"/>
          </p:cNvSpPr>
          <p:nvPr>
            <p:ph type="body" idx="1"/>
          </p:nvPr>
        </p:nvSpPr>
        <p:spPr>
          <a:xfrm>
            <a:off x="911236" y="4345587"/>
            <a:ext cx="5035528" cy="4112926"/>
          </a:xfrm>
          <a:noFill/>
          <a:ln/>
        </p:spPr>
        <p:txBody>
          <a:bodyPr/>
          <a:lstStyle/>
          <a:p>
            <a:pPr eaLnBrk="1" hangingPunct="1"/>
            <a:r>
              <a:rPr lang="en-US" b="1" smtClean="0"/>
              <a:t>FIELD: End Points in Patients With No Prior CVD.</a:t>
            </a:r>
          </a:p>
          <a:p>
            <a:pPr eaLnBrk="1" hangingPunct="1"/>
            <a:r>
              <a:rPr lang="en-US" smtClean="0"/>
              <a:t>Fenofibrate treatment had a particularly beneficial effect in patients that had no prior CVD. In this primary prevention population (78% of the total population, n = 7664), fenofibrate reduced the incidence of the primary end point (CHD events) by 25% (</a:t>
            </a:r>
            <a:r>
              <a:rPr lang="en-US" i="1" smtClean="0"/>
              <a:t>P</a:t>
            </a:r>
            <a:r>
              <a:rPr lang="en-US" smtClean="0"/>
              <a:t>=.014) and the incidence of total CVD events by 19% (</a:t>
            </a:r>
            <a:r>
              <a:rPr lang="en-US" i="1" smtClean="0"/>
              <a:t>P</a:t>
            </a:r>
            <a:r>
              <a:rPr lang="en-US" smtClean="0"/>
              <a:t>=.004).</a:t>
            </a:r>
            <a:r>
              <a:rPr lang="en-US" baseline="30000" smtClean="0"/>
              <a:t>1</a:t>
            </a:r>
          </a:p>
          <a:p>
            <a:pPr eaLnBrk="1" hangingPunct="1"/>
            <a:endParaRPr lang="en-US" smtClean="0"/>
          </a:p>
          <a:p>
            <a:pPr eaLnBrk="1" hangingPunct="1"/>
            <a:r>
              <a:rPr lang="en-US" b="1" smtClean="0"/>
              <a:t>Reference</a:t>
            </a:r>
          </a:p>
          <a:p>
            <a:pPr eaLnBrk="1" hangingPunct="1"/>
            <a:r>
              <a:rPr lang="en-US" smtClean="0"/>
              <a:t>1. Keech A, et al. </a:t>
            </a:r>
            <a:r>
              <a:rPr lang="en-US" i="1" smtClean="0"/>
              <a:t>Lancet. </a:t>
            </a:r>
            <a:r>
              <a:rPr lang="en-US" smtClean="0"/>
              <a:t>2005;366:1849-1861.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1984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28782-B644-477C-9C52-A285AF32000D}" type="slidenum">
              <a:rPr lang="en-US" smtClean="0"/>
              <a:pPr/>
              <a:t>54</a:t>
            </a:fld>
            <a:endParaRPr lang="en-US" dirty="0"/>
          </a:p>
        </p:txBody>
      </p:sp>
    </p:spTree>
    <p:extLst>
      <p:ext uri="{BB962C8B-B14F-4D97-AF65-F5344CB8AC3E}">
        <p14:creationId xmlns:p14="http://schemas.microsoft.com/office/powerpoint/2010/main" val="104741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81855-10DC-420B-8FB9-1FF00CBC62BA}" type="slidenum">
              <a:rPr lang="en-US"/>
              <a:pPr/>
              <a:t>56</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it-IT" b="1" dirty="0">
                <a:latin typeface="OTNEJMScalaSansLF-Bold" charset="0"/>
              </a:rPr>
              <a:t>Lipid Values.</a:t>
            </a:r>
          </a:p>
          <a:p>
            <a:r>
              <a:rPr lang="it-IT" dirty="0">
                <a:latin typeface="OTNEJMScalaSansLF" charset="0"/>
              </a:rPr>
              <a:t>Shown are mean plasma levels of total cholesterol (Panel A), low-density lipoprotein (LDL) cholesterol (Panel B), and high-density lipoprotein (HDL) cholesterol (Panel C) and median levels of triglycerides (Panel D) at baseline, 4 months, 8 months, 1 year, and annually thereafter. Nominal P values for differences between the study groups at 4 months and at the end of the study were, respectively: total cholesterol, P&lt;0.001 and P = 0.02; LDL cholesterol, P = 0.11 and P = 0.16; HDL cholesterol, P&lt;0.001 and P=0.01; and triglycerides, P&lt;0.001 for both comparisons with the use of nonparametric tests. End-of-study visits were those that occurred in early 2009 and included follow- up at years 4, 5, 6, and 7. The </a:t>
            </a:r>
            <a:r>
              <a:rPr lang="it-IT" dirty="0">
                <a:latin typeface="OTNEJMQuadraatCap" charset="0"/>
              </a:rPr>
              <a:t>I </a:t>
            </a:r>
            <a:r>
              <a:rPr lang="it-IT" dirty="0">
                <a:latin typeface="OTNEJMScalaSansLF" charset="0"/>
              </a:rPr>
              <a:t>bars represent 95% confidence intervals. To convert the values for cholesterol to millimoles per liter, multiply by 0.02586. To convert the values for triglycerides to millimoles per liter, multiply by 0.01129.</a:t>
            </a:r>
            <a:endParaRPr lang="it-IT" dirty="0">
              <a:latin typeface="OTNEJMScalaSansLF-Bold" charset="0"/>
            </a:endParaRPr>
          </a:p>
          <a:p>
            <a:endParaRPr lang="it-IT" dirty="0"/>
          </a:p>
        </p:txBody>
      </p:sp>
    </p:spTree>
    <p:extLst>
      <p:ext uri="{BB962C8B-B14F-4D97-AF65-F5344CB8AC3E}">
        <p14:creationId xmlns:p14="http://schemas.microsoft.com/office/powerpoint/2010/main" val="24011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DA481D-A9DB-435D-9966-FE5ACE2BC4B9}"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A481D-A9DB-435D-9966-FE5ACE2BC4B9}"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A481D-A9DB-435D-9966-FE5ACE2BC4B9}"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7780867"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77334" y="1676400"/>
            <a:ext cx="7780867" cy="44196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A481D-A9DB-435D-9966-FE5ACE2BC4B9}"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A481D-A9DB-435D-9966-FE5ACE2BC4B9}"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DA481D-A9DB-435D-9966-FE5ACE2BC4B9}"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A481D-A9DB-435D-9966-FE5ACE2BC4B9}" type="datetimeFigureOut">
              <a:rPr lang="en-US" smtClean="0"/>
              <a:pPr/>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A481D-A9DB-435D-9966-FE5ACE2BC4B9}" type="datetimeFigureOut">
              <a:rPr lang="en-US" smtClean="0"/>
              <a:pPr/>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A481D-A9DB-435D-9966-FE5ACE2BC4B9}" type="datetimeFigureOut">
              <a:rPr lang="en-US" smtClean="0"/>
              <a:pPr/>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A481D-A9DB-435D-9966-FE5ACE2BC4B9}"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A481D-A9DB-435D-9966-FE5ACE2BC4B9}"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D47A-1FA5-4024-96C8-93BB35E037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A481D-A9DB-435D-9966-FE5ACE2BC4B9}" type="datetimeFigureOut">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D47A-1FA5-4024-96C8-93BB35E0374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oleObject" Target="../embeddings/Microsoft_Excel_97-2003_Worksheet2.xls"/><Relationship Id="rId4"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Hypertriglyceridemia and cardiovascular outcomes</a:t>
            </a:r>
            <a:endParaRPr lang="en-US" dirty="0"/>
          </a:p>
        </p:txBody>
      </p:sp>
      <p:sp>
        <p:nvSpPr>
          <p:cNvPr id="3" name="Subtitle 2"/>
          <p:cNvSpPr>
            <a:spLocks noGrp="1"/>
          </p:cNvSpPr>
          <p:nvPr>
            <p:ph type="subTitle" idx="1"/>
          </p:nvPr>
        </p:nvSpPr>
        <p:spPr>
          <a:xfrm>
            <a:off x="1371600" y="3733800"/>
            <a:ext cx="6400800" cy="1752600"/>
          </a:xfrm>
        </p:spPr>
        <p:txBody>
          <a:bodyPr>
            <a:normAutofit fontScale="62500" lnSpcReduction="20000"/>
          </a:bodyPr>
          <a:lstStyle/>
          <a:p>
            <a:pPr>
              <a:lnSpc>
                <a:spcPct val="80000"/>
              </a:lnSpc>
              <a:defRPr/>
            </a:pPr>
            <a:r>
              <a:rPr lang="en-US" dirty="0" smtClean="0">
                <a:solidFill>
                  <a:schemeClr val="tx1"/>
                </a:solidFill>
              </a:rPr>
              <a:t>F. </a:t>
            </a:r>
            <a:r>
              <a:rPr lang="en-US" dirty="0" err="1" smtClean="0">
                <a:solidFill>
                  <a:schemeClr val="tx1"/>
                </a:solidFill>
              </a:rPr>
              <a:t>Hosseinpanah</a:t>
            </a:r>
            <a:endParaRPr lang="en-US" dirty="0" smtClean="0">
              <a:solidFill>
                <a:schemeClr val="tx1"/>
              </a:solidFill>
            </a:endParaRPr>
          </a:p>
          <a:p>
            <a:pPr>
              <a:lnSpc>
                <a:spcPct val="80000"/>
              </a:lnSpc>
              <a:defRPr/>
            </a:pPr>
            <a:r>
              <a:rPr lang="en-US" dirty="0" smtClean="0">
                <a:solidFill>
                  <a:schemeClr val="tx1"/>
                </a:solidFill>
              </a:rPr>
              <a:t>Obesity Research Center</a:t>
            </a:r>
          </a:p>
          <a:p>
            <a:pPr>
              <a:lnSpc>
                <a:spcPct val="80000"/>
              </a:lnSpc>
              <a:defRPr/>
            </a:pPr>
            <a:r>
              <a:rPr lang="en-US" dirty="0" smtClean="0">
                <a:solidFill>
                  <a:schemeClr val="tx1"/>
                </a:solidFill>
              </a:rPr>
              <a:t>Research Institute for Endocrine sciences</a:t>
            </a:r>
          </a:p>
          <a:p>
            <a:pPr>
              <a:lnSpc>
                <a:spcPct val="80000"/>
              </a:lnSpc>
              <a:defRPr/>
            </a:pPr>
            <a:r>
              <a:rPr lang="en-US" dirty="0" err="1" smtClean="0">
                <a:solidFill>
                  <a:schemeClr val="tx1"/>
                </a:solidFill>
              </a:rPr>
              <a:t>Shahid</a:t>
            </a:r>
            <a:r>
              <a:rPr lang="en-US" dirty="0" smtClean="0">
                <a:solidFill>
                  <a:schemeClr val="tx1"/>
                </a:solidFill>
              </a:rPr>
              <a:t> </a:t>
            </a:r>
            <a:r>
              <a:rPr lang="en-US" dirty="0" err="1" smtClean="0">
                <a:solidFill>
                  <a:schemeClr val="tx1"/>
                </a:solidFill>
              </a:rPr>
              <a:t>Beheshti</a:t>
            </a:r>
            <a:r>
              <a:rPr lang="en-US" dirty="0" smtClean="0">
                <a:solidFill>
                  <a:schemeClr val="tx1"/>
                </a:solidFill>
              </a:rPr>
              <a:t> University</a:t>
            </a:r>
          </a:p>
          <a:p>
            <a:pPr>
              <a:lnSpc>
                <a:spcPct val="80000"/>
              </a:lnSpc>
              <a:defRPr/>
            </a:pPr>
            <a:r>
              <a:rPr lang="en-US" dirty="0" smtClean="0">
                <a:solidFill>
                  <a:schemeClr val="tx1"/>
                </a:solidFill>
              </a:rPr>
              <a:t>of Medical Sciences</a:t>
            </a:r>
          </a:p>
          <a:p>
            <a:pPr>
              <a:lnSpc>
                <a:spcPct val="80000"/>
              </a:lnSpc>
              <a:defRPr/>
            </a:pPr>
            <a:r>
              <a:rPr lang="en-US" dirty="0" smtClean="0">
                <a:solidFill>
                  <a:schemeClr val="tx1"/>
                </a:solidFill>
              </a:rPr>
              <a:t>August19, 2016</a:t>
            </a:r>
          </a:p>
          <a:p>
            <a:pPr>
              <a:lnSpc>
                <a:spcPct val="80000"/>
              </a:lnSpc>
              <a:defRPr/>
            </a:pPr>
            <a:r>
              <a:rPr lang="en-US" dirty="0" smtClean="0">
                <a:solidFill>
                  <a:schemeClr val="tx1"/>
                </a:solidFill>
              </a:rPr>
              <a:t>Tehran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609600"/>
            <a:ext cx="7543800" cy="5715000"/>
          </a:xfrm>
          <a:prstGeom prst="rect">
            <a:avLst/>
          </a:prstGeom>
        </p:spPr>
      </p:pic>
    </p:spTree>
    <p:extLst>
      <p:ext uri="{BB962C8B-B14F-4D97-AF65-F5344CB8AC3E}">
        <p14:creationId xmlns:p14="http://schemas.microsoft.com/office/powerpoint/2010/main" val="55459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US" dirty="0"/>
              <a:t>Why High TG causes </a:t>
            </a:r>
            <a:r>
              <a:rPr lang="en-US" dirty="0">
                <a:solidFill>
                  <a:srgbClr val="FFFF00"/>
                </a:solidFill>
              </a:rPr>
              <a:t>Low HDL </a:t>
            </a:r>
            <a:r>
              <a:rPr lang="en-US" dirty="0"/>
              <a:t>and High </a:t>
            </a:r>
            <a:r>
              <a:rPr lang="en-US" dirty="0">
                <a:solidFill>
                  <a:srgbClr val="FFFF00"/>
                </a:solidFill>
              </a:rPr>
              <a:t>small dense LDL </a:t>
            </a:r>
            <a:r>
              <a:rPr lang="en-US" dirty="0" smtClean="0">
                <a:solidFill>
                  <a:srgbClr val="FFFF00"/>
                </a:solidFill>
              </a:rPr>
              <a:t>?</a:t>
            </a:r>
            <a:endParaRPr lang="en-US" dirty="0">
              <a:solidFill>
                <a:srgbClr val="FFFF00"/>
              </a:solidFill>
            </a:endParaRPr>
          </a:p>
        </p:txBody>
      </p:sp>
      <p:sp>
        <p:nvSpPr>
          <p:cNvPr id="92163" name="Rectangle 3"/>
          <p:cNvSpPr>
            <a:spLocks noGrp="1" noChangeArrowheads="1"/>
          </p:cNvSpPr>
          <p:nvPr>
            <p:ph type="body" idx="1"/>
          </p:nvPr>
        </p:nvSpPr>
        <p:spPr>
          <a:xfrm>
            <a:off x="457200" y="1828800"/>
            <a:ext cx="8229600" cy="4525963"/>
          </a:xfrm>
        </p:spPr>
        <p:txBody>
          <a:bodyPr/>
          <a:lstStyle/>
          <a:p>
            <a:r>
              <a:rPr lang="en-US" dirty="0"/>
              <a:t>High levels of VLDL</a:t>
            </a:r>
          </a:p>
          <a:p>
            <a:pPr lvl="1" algn="ctr"/>
            <a:r>
              <a:rPr lang="en-US" dirty="0"/>
              <a:t>VLDL exchanges its TG for </a:t>
            </a:r>
            <a:r>
              <a:rPr lang="en-US" dirty="0" err="1"/>
              <a:t>Chol</a:t>
            </a:r>
            <a:r>
              <a:rPr lang="en-US" dirty="0"/>
              <a:t> from </a:t>
            </a:r>
            <a:r>
              <a:rPr lang="en-US" dirty="0" smtClean="0"/>
              <a:t>HDL (by CETP)</a:t>
            </a:r>
            <a:endParaRPr lang="en-US" dirty="0"/>
          </a:p>
          <a:p>
            <a:pPr lvl="2"/>
            <a:r>
              <a:rPr lang="en-US" dirty="0" err="1"/>
              <a:t>Chol</a:t>
            </a:r>
            <a:r>
              <a:rPr lang="en-US" dirty="0"/>
              <a:t> rich VLDL- </a:t>
            </a:r>
            <a:r>
              <a:rPr lang="en-US" dirty="0" smtClean="0"/>
              <a:t> is very </a:t>
            </a:r>
            <a:r>
              <a:rPr lang="en-US" dirty="0" err="1" smtClean="0"/>
              <a:t>iatherogenic</a:t>
            </a:r>
            <a:endParaRPr lang="en-US" dirty="0"/>
          </a:p>
          <a:p>
            <a:pPr lvl="2"/>
            <a:r>
              <a:rPr lang="en-US" dirty="0" err="1"/>
              <a:t>Chol</a:t>
            </a:r>
            <a:r>
              <a:rPr lang="en-US" dirty="0"/>
              <a:t> depleted HDL-can easily dissociate from </a:t>
            </a:r>
            <a:r>
              <a:rPr lang="en-US" dirty="0" err="1"/>
              <a:t>apo</a:t>
            </a:r>
            <a:r>
              <a:rPr lang="en-US" dirty="0"/>
              <a:t> A-1 and be cleared</a:t>
            </a:r>
          </a:p>
          <a:p>
            <a:pPr lvl="1"/>
            <a:r>
              <a:rPr lang="en-US" dirty="0"/>
              <a:t>VLDL exchanges its TG for </a:t>
            </a:r>
            <a:r>
              <a:rPr lang="en-US" dirty="0" err="1"/>
              <a:t>Chol</a:t>
            </a:r>
            <a:r>
              <a:rPr lang="en-US" dirty="0"/>
              <a:t> from </a:t>
            </a:r>
            <a:r>
              <a:rPr lang="en-US" dirty="0" smtClean="0"/>
              <a:t>LDL (by CETP)</a:t>
            </a:r>
            <a:endParaRPr lang="en-US" dirty="0"/>
          </a:p>
          <a:p>
            <a:pPr lvl="2"/>
            <a:r>
              <a:rPr lang="en-US" dirty="0"/>
              <a:t>LDL gets denser and smaller-Very </a:t>
            </a:r>
            <a:r>
              <a:rPr lang="en-US" dirty="0" err="1"/>
              <a:t>atherogenic</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important questions</a:t>
            </a:r>
            <a:endParaRPr lang="en-US" dirty="0"/>
          </a:p>
        </p:txBody>
      </p:sp>
      <p:sp>
        <p:nvSpPr>
          <p:cNvPr id="5" name="Content Placeholder 4"/>
          <p:cNvSpPr>
            <a:spLocks noGrp="1"/>
          </p:cNvSpPr>
          <p:nvPr>
            <p:ph idx="1"/>
          </p:nvPr>
        </p:nvSpPr>
        <p:spPr>
          <a:xfrm>
            <a:off x="533400" y="1828800"/>
            <a:ext cx="8229600" cy="4525963"/>
          </a:xfrm>
        </p:spPr>
        <p:txBody>
          <a:bodyPr>
            <a:normAutofit/>
          </a:bodyPr>
          <a:lstStyle/>
          <a:p>
            <a:r>
              <a:rPr lang="en-US" dirty="0" smtClean="0"/>
              <a:t>Is TG as an </a:t>
            </a:r>
            <a:r>
              <a:rPr lang="en-US" dirty="0" smtClean="0">
                <a:solidFill>
                  <a:srgbClr val="FFFF00"/>
                </a:solidFill>
              </a:rPr>
              <a:t>independent</a:t>
            </a:r>
            <a:r>
              <a:rPr lang="en-US" dirty="0" smtClean="0"/>
              <a:t> risk factor for CVD?</a:t>
            </a:r>
          </a:p>
          <a:p>
            <a:endParaRPr lang="en-US" dirty="0" smtClean="0"/>
          </a:p>
          <a:p>
            <a:endParaRPr lang="en-US" dirty="0" smtClean="0"/>
          </a:p>
          <a:p>
            <a:endParaRPr lang="en-US" dirty="0" smtClean="0"/>
          </a:p>
          <a:p>
            <a:r>
              <a:rPr lang="en-US" dirty="0" smtClean="0"/>
              <a:t>Dose treating elevated triglyceride levels </a:t>
            </a:r>
            <a:r>
              <a:rPr lang="en-US" dirty="0" smtClean="0">
                <a:solidFill>
                  <a:srgbClr val="FFFF00"/>
                </a:solidFill>
              </a:rPr>
              <a:t>lower </a:t>
            </a:r>
            <a:r>
              <a:rPr lang="en-US" dirty="0" smtClean="0"/>
              <a:t>the risk for CHD?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152400" y="0"/>
            <a:ext cx="8839200" cy="3276600"/>
          </a:xfrm>
          <a:prstGeom prst="rect">
            <a:avLst/>
          </a:prstGeom>
          <a:noFill/>
          <a:ln w="9525">
            <a:noFill/>
            <a:miter lim="800000"/>
            <a:headEnd/>
            <a:tailEnd/>
          </a:ln>
        </p:spPr>
      </p:pic>
      <p:sp>
        <p:nvSpPr>
          <p:cNvPr id="3" name="Rectangle 2"/>
          <p:cNvSpPr/>
          <p:nvPr/>
        </p:nvSpPr>
        <p:spPr>
          <a:xfrm>
            <a:off x="5638800" y="6324600"/>
            <a:ext cx="3077381" cy="369332"/>
          </a:xfrm>
          <a:prstGeom prst="rect">
            <a:avLst/>
          </a:prstGeom>
        </p:spPr>
        <p:txBody>
          <a:bodyPr wrap="none">
            <a:spAutoFit/>
          </a:bodyPr>
          <a:lstStyle/>
          <a:p>
            <a:r>
              <a:rPr lang="en-US" b="1" dirty="0" smtClean="0"/>
              <a:t>Circulation. 2007;115:450-458</a:t>
            </a:r>
            <a:endParaRPr lang="en-US" b="1" dirty="0"/>
          </a:p>
        </p:txBody>
      </p:sp>
      <p:sp>
        <p:nvSpPr>
          <p:cNvPr id="4" name="TextBox 3"/>
          <p:cNvSpPr txBox="1"/>
          <p:nvPr/>
        </p:nvSpPr>
        <p:spPr>
          <a:xfrm>
            <a:off x="152400" y="3505200"/>
            <a:ext cx="8839200" cy="1938992"/>
          </a:xfrm>
          <a:prstGeom prst="rect">
            <a:avLst/>
          </a:prstGeom>
          <a:noFill/>
        </p:spPr>
        <p:txBody>
          <a:bodyPr wrap="square" rtlCol="0">
            <a:spAutoFit/>
          </a:bodyPr>
          <a:lstStyle/>
          <a:p>
            <a:r>
              <a:rPr lang="en-US" sz="2400" b="1" dirty="0" smtClean="0"/>
              <a:t>In the </a:t>
            </a:r>
            <a:r>
              <a:rPr lang="en-US" sz="2400" b="1" dirty="0" smtClean="0">
                <a:solidFill>
                  <a:srgbClr val="FFFF00"/>
                </a:solidFill>
              </a:rPr>
              <a:t>largest</a:t>
            </a:r>
            <a:r>
              <a:rPr lang="en-US" sz="2400" b="1" dirty="0" smtClean="0"/>
              <a:t> and most  comprehensive study primary data from the </a:t>
            </a:r>
            <a:r>
              <a:rPr lang="en-US" sz="2400" b="1" dirty="0" smtClean="0">
                <a:solidFill>
                  <a:srgbClr val="FFFF00"/>
                </a:solidFill>
              </a:rPr>
              <a:t>Reykjavik Study </a:t>
            </a:r>
            <a:r>
              <a:rPr lang="en-US" sz="2400" b="1" dirty="0" smtClean="0"/>
              <a:t>and European Prospective Investigation of Cancer </a:t>
            </a:r>
            <a:r>
              <a:rPr lang="en-US" sz="2400" b="1" dirty="0" smtClean="0">
                <a:solidFill>
                  <a:srgbClr val="FFFF00"/>
                </a:solidFill>
              </a:rPr>
              <a:t>Norfolk Study  </a:t>
            </a:r>
            <a:r>
              <a:rPr lang="en-US" sz="2400" b="1" dirty="0" smtClean="0"/>
              <a:t>were incorporated into an updated meta-analysis of 27 additional prospective studies in western populations  comprising </a:t>
            </a:r>
            <a:r>
              <a:rPr lang="en-US" sz="2400" b="1" u="sng" dirty="0" smtClean="0">
                <a:solidFill>
                  <a:srgbClr val="FFFF00"/>
                </a:solidFill>
              </a:rPr>
              <a:t>262 525 </a:t>
            </a:r>
            <a:r>
              <a:rPr lang="en-US" sz="2400" b="1" dirty="0" smtClean="0"/>
              <a:t>participants, including </a:t>
            </a:r>
            <a:r>
              <a:rPr lang="en-US" sz="2400" b="1" u="sng" dirty="0" smtClean="0">
                <a:solidFill>
                  <a:srgbClr val="FFFF00"/>
                </a:solidFill>
              </a:rPr>
              <a:t>10 158 </a:t>
            </a:r>
            <a:r>
              <a:rPr lang="en-US" sz="2400" b="1" dirty="0" smtClean="0"/>
              <a:t>CHD cases.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1963" y="152400"/>
            <a:ext cx="8682037" cy="1143000"/>
          </a:xfrm>
        </p:spPr>
        <p:txBody>
          <a:bodyPr>
            <a:normAutofit fontScale="90000"/>
          </a:bodyPr>
          <a:lstStyle/>
          <a:p>
            <a:pPr eaLnBrk="1" hangingPunct="1"/>
            <a:r>
              <a:rPr lang="en-US" dirty="0" smtClean="0"/>
              <a:t>TG Level Is Significant CVD Risk Factor:  Meta-Analysis of 29 Studies</a:t>
            </a:r>
          </a:p>
        </p:txBody>
      </p:sp>
      <p:sp>
        <p:nvSpPr>
          <p:cNvPr id="39939" name="Text Box 3"/>
          <p:cNvSpPr txBox="1">
            <a:spLocks noChangeArrowheads="1"/>
          </p:cNvSpPr>
          <p:nvPr/>
        </p:nvSpPr>
        <p:spPr bwMode="auto">
          <a:xfrm>
            <a:off x="461963" y="6002338"/>
            <a:ext cx="5715000" cy="276225"/>
          </a:xfrm>
          <a:prstGeom prst="rect">
            <a:avLst/>
          </a:prstGeom>
          <a:noFill/>
          <a:ln w="9525">
            <a:noFill/>
            <a:miter lim="800000"/>
            <a:headEnd/>
            <a:tailEnd/>
          </a:ln>
        </p:spPr>
        <p:txBody>
          <a:bodyPr>
            <a:spAutoFit/>
          </a:bodyPr>
          <a:lstStyle/>
          <a:p>
            <a:pPr eaLnBrk="0" hangingPunct="0">
              <a:spcBef>
                <a:spcPct val="50000"/>
              </a:spcBef>
            </a:pPr>
            <a:r>
              <a:rPr lang="en-US" sz="1200" b="0"/>
              <a:t>Sarwar N, et al. </a:t>
            </a:r>
            <a:r>
              <a:rPr lang="en-US" sz="1200" b="0" i="1"/>
              <a:t>Circulation.</a:t>
            </a:r>
            <a:r>
              <a:rPr lang="en-US" sz="1200" b="0"/>
              <a:t> 2007;115:450-458. </a:t>
            </a:r>
          </a:p>
        </p:txBody>
      </p:sp>
      <p:sp>
        <p:nvSpPr>
          <p:cNvPr id="39940" name="Rectangle 4"/>
          <p:cNvSpPr>
            <a:spLocks noChangeArrowheads="1"/>
          </p:cNvSpPr>
          <p:nvPr/>
        </p:nvSpPr>
        <p:spPr bwMode="auto">
          <a:xfrm>
            <a:off x="461963" y="5110163"/>
            <a:ext cx="3768725" cy="830997"/>
          </a:xfrm>
          <a:prstGeom prst="rect">
            <a:avLst/>
          </a:prstGeom>
          <a:noFill/>
          <a:ln w="9525">
            <a:noFill/>
            <a:miter lim="800000"/>
            <a:headEnd/>
            <a:tailEnd/>
          </a:ln>
        </p:spPr>
        <p:txBody>
          <a:bodyPr>
            <a:spAutoFit/>
          </a:bodyPr>
          <a:lstStyle/>
          <a:p>
            <a:r>
              <a:rPr lang="en-US" sz="1200" b="0" i="1" dirty="0">
                <a:cs typeface="Arial" charset="0"/>
              </a:rPr>
              <a:t>*</a:t>
            </a:r>
            <a:r>
              <a:rPr lang="en-US" sz="1200" b="0" dirty="0">
                <a:cs typeface="Arial" charset="0"/>
              </a:rPr>
              <a:t>Individuals in top </a:t>
            </a:r>
            <a:r>
              <a:rPr lang="en-US" sz="1200" b="0" dirty="0" err="1">
                <a:cs typeface="Arial" charset="0"/>
              </a:rPr>
              <a:t>vs</a:t>
            </a:r>
            <a:r>
              <a:rPr lang="en-US" sz="1200" b="0" dirty="0">
                <a:cs typeface="Arial" charset="0"/>
              </a:rPr>
              <a:t> bottom third </a:t>
            </a:r>
          </a:p>
          <a:p>
            <a:r>
              <a:rPr lang="en-US" sz="1200" b="0" dirty="0">
                <a:cs typeface="Arial" charset="0"/>
              </a:rPr>
              <a:t>of usual log-TG values; adjusted for at least age, sex, smoking status, and lipid concentrations; also adjusted for BP (in most studies).</a:t>
            </a:r>
            <a:endParaRPr lang="en-US" sz="1200" b="0" i="1" dirty="0">
              <a:cs typeface="Arial" charset="0"/>
            </a:endParaRPr>
          </a:p>
        </p:txBody>
      </p:sp>
      <p:sp>
        <p:nvSpPr>
          <p:cNvPr id="39941" name="Text Box 5"/>
          <p:cNvSpPr txBox="1">
            <a:spLocks noChangeArrowheads="1"/>
          </p:cNvSpPr>
          <p:nvPr/>
        </p:nvSpPr>
        <p:spPr bwMode="auto">
          <a:xfrm>
            <a:off x="4586288" y="5468938"/>
            <a:ext cx="3505200" cy="369887"/>
          </a:xfrm>
          <a:prstGeom prst="rect">
            <a:avLst/>
          </a:prstGeom>
          <a:noFill/>
          <a:ln w="9525">
            <a:noFill/>
            <a:miter lim="800000"/>
            <a:headEnd/>
            <a:tailEnd/>
          </a:ln>
        </p:spPr>
        <p:txBody>
          <a:bodyPr>
            <a:spAutoFit/>
          </a:bodyPr>
          <a:lstStyle/>
          <a:p>
            <a:pPr algn="ctr" eaLnBrk="0" hangingPunct="0">
              <a:spcBef>
                <a:spcPct val="50000"/>
              </a:spcBef>
            </a:pPr>
            <a:r>
              <a:rPr lang="en-US"/>
              <a:t>CHD Risk Ratio* (95% CI)</a:t>
            </a:r>
          </a:p>
        </p:txBody>
      </p:sp>
      <p:sp>
        <p:nvSpPr>
          <p:cNvPr id="39942" name="Line 6"/>
          <p:cNvSpPr>
            <a:spLocks noChangeShapeType="1"/>
          </p:cNvSpPr>
          <p:nvPr/>
        </p:nvSpPr>
        <p:spPr bwMode="auto">
          <a:xfrm>
            <a:off x="4402138" y="1979613"/>
            <a:ext cx="12700" cy="3175000"/>
          </a:xfrm>
          <a:prstGeom prst="line">
            <a:avLst/>
          </a:prstGeom>
          <a:noFill/>
          <a:ln w="28575">
            <a:solidFill>
              <a:schemeClr val="tx1"/>
            </a:solidFill>
            <a:prstDash val="sysDot"/>
            <a:round/>
            <a:headEnd/>
            <a:tailEnd/>
          </a:ln>
        </p:spPr>
        <p:txBody>
          <a:bodyPr>
            <a:spAutoFit/>
          </a:bodyPr>
          <a:lstStyle/>
          <a:p>
            <a:endParaRPr lang="en-US"/>
          </a:p>
        </p:txBody>
      </p:sp>
      <p:sp>
        <p:nvSpPr>
          <p:cNvPr id="39943" name="Line 7"/>
          <p:cNvSpPr>
            <a:spLocks noChangeShapeType="1"/>
          </p:cNvSpPr>
          <p:nvPr/>
        </p:nvSpPr>
        <p:spPr bwMode="auto">
          <a:xfrm>
            <a:off x="4265613" y="5154613"/>
            <a:ext cx="4111625" cy="0"/>
          </a:xfrm>
          <a:prstGeom prst="line">
            <a:avLst/>
          </a:prstGeom>
          <a:noFill/>
          <a:ln w="28575">
            <a:solidFill>
              <a:schemeClr val="tx1"/>
            </a:solidFill>
            <a:round/>
            <a:headEnd/>
            <a:tailEnd/>
          </a:ln>
        </p:spPr>
        <p:txBody>
          <a:bodyPr wrap="none">
            <a:spAutoFit/>
          </a:bodyPr>
          <a:lstStyle/>
          <a:p>
            <a:endParaRPr lang="en-US"/>
          </a:p>
        </p:txBody>
      </p:sp>
      <p:sp>
        <p:nvSpPr>
          <p:cNvPr id="39944" name="Line 8"/>
          <p:cNvSpPr>
            <a:spLocks noChangeShapeType="1"/>
          </p:cNvSpPr>
          <p:nvPr/>
        </p:nvSpPr>
        <p:spPr bwMode="auto">
          <a:xfrm>
            <a:off x="6072188" y="1979613"/>
            <a:ext cx="0" cy="2930525"/>
          </a:xfrm>
          <a:prstGeom prst="line">
            <a:avLst/>
          </a:prstGeom>
          <a:noFill/>
          <a:ln w="28575" cap="rnd">
            <a:solidFill>
              <a:schemeClr val="bg1"/>
            </a:solidFill>
            <a:prstDash val="sysDot"/>
            <a:round/>
            <a:headEnd/>
            <a:tailEnd/>
          </a:ln>
        </p:spPr>
        <p:txBody>
          <a:bodyPr>
            <a:spAutoFit/>
          </a:bodyPr>
          <a:lstStyle/>
          <a:p>
            <a:endParaRPr lang="en-US"/>
          </a:p>
        </p:txBody>
      </p:sp>
      <p:sp>
        <p:nvSpPr>
          <p:cNvPr id="39945" name="AutoShape 9"/>
          <p:cNvSpPr>
            <a:spLocks noChangeArrowheads="1"/>
          </p:cNvSpPr>
          <p:nvPr/>
        </p:nvSpPr>
        <p:spPr bwMode="auto">
          <a:xfrm>
            <a:off x="5911850" y="4633000"/>
            <a:ext cx="366960" cy="733663"/>
          </a:xfrm>
          <a:prstGeom prst="diamond">
            <a:avLst/>
          </a:prstGeom>
          <a:noFill/>
          <a:ln w="28575" algn="ctr">
            <a:solidFill>
              <a:srgbClr val="FFFF00"/>
            </a:solidFill>
            <a:miter lim="800000"/>
            <a:headEnd/>
            <a:tailEnd/>
          </a:ln>
        </p:spPr>
        <p:txBody>
          <a:bodyPr wrap="none" anchor="ctr">
            <a:spAutoFit/>
          </a:bodyPr>
          <a:lstStyle/>
          <a:p>
            <a:endParaRPr lang="en-US" b="0"/>
          </a:p>
        </p:txBody>
      </p:sp>
      <p:sp>
        <p:nvSpPr>
          <p:cNvPr id="39946" name="Text Box 10"/>
          <p:cNvSpPr txBox="1">
            <a:spLocks noChangeArrowheads="1"/>
          </p:cNvSpPr>
          <p:nvPr/>
        </p:nvSpPr>
        <p:spPr bwMode="auto">
          <a:xfrm>
            <a:off x="6705600" y="4800600"/>
            <a:ext cx="1838965" cy="400110"/>
          </a:xfrm>
          <a:prstGeom prst="rect">
            <a:avLst/>
          </a:prstGeom>
          <a:noFill/>
          <a:ln w="9525" algn="ctr">
            <a:noFill/>
            <a:miter lim="800000"/>
            <a:headEnd/>
            <a:tailEnd/>
          </a:ln>
        </p:spPr>
        <p:txBody>
          <a:bodyPr wrap="none">
            <a:spAutoFit/>
          </a:bodyPr>
          <a:lstStyle/>
          <a:p>
            <a:r>
              <a:rPr lang="en-US" sz="2000" b="1" dirty="0"/>
              <a:t>1.72 (1.56-1.90</a:t>
            </a:r>
            <a:r>
              <a:rPr lang="en-US" sz="1600" dirty="0"/>
              <a:t>)</a:t>
            </a:r>
          </a:p>
        </p:txBody>
      </p:sp>
      <p:sp>
        <p:nvSpPr>
          <p:cNvPr id="39947" name="Line 11"/>
          <p:cNvSpPr>
            <a:spLocks noChangeShapeType="1"/>
          </p:cNvSpPr>
          <p:nvPr/>
        </p:nvSpPr>
        <p:spPr bwMode="auto">
          <a:xfrm>
            <a:off x="5762625" y="2152650"/>
            <a:ext cx="862013" cy="0"/>
          </a:xfrm>
          <a:prstGeom prst="line">
            <a:avLst/>
          </a:prstGeom>
          <a:noFill/>
          <a:ln w="28575">
            <a:solidFill>
              <a:srgbClr val="FF9900"/>
            </a:solidFill>
            <a:round/>
            <a:headEnd/>
            <a:tailEnd/>
          </a:ln>
        </p:spPr>
        <p:txBody>
          <a:bodyPr>
            <a:spAutoFit/>
          </a:bodyPr>
          <a:lstStyle/>
          <a:p>
            <a:endParaRPr lang="en-US"/>
          </a:p>
        </p:txBody>
      </p:sp>
      <p:sp>
        <p:nvSpPr>
          <p:cNvPr id="39948" name="Line 12"/>
          <p:cNvSpPr>
            <a:spLocks noChangeShapeType="1"/>
          </p:cNvSpPr>
          <p:nvPr/>
        </p:nvSpPr>
        <p:spPr bwMode="auto">
          <a:xfrm>
            <a:off x="5599113" y="2441575"/>
            <a:ext cx="958850" cy="0"/>
          </a:xfrm>
          <a:prstGeom prst="line">
            <a:avLst/>
          </a:prstGeom>
          <a:noFill/>
          <a:ln w="28575">
            <a:solidFill>
              <a:srgbClr val="FF9900"/>
            </a:solidFill>
            <a:round/>
            <a:headEnd/>
            <a:tailEnd/>
          </a:ln>
        </p:spPr>
        <p:txBody>
          <a:bodyPr>
            <a:spAutoFit/>
          </a:bodyPr>
          <a:lstStyle/>
          <a:p>
            <a:endParaRPr lang="en-US"/>
          </a:p>
        </p:txBody>
      </p:sp>
      <p:sp>
        <p:nvSpPr>
          <p:cNvPr id="39949" name="Rectangle 13"/>
          <p:cNvSpPr>
            <a:spLocks noChangeArrowheads="1"/>
          </p:cNvSpPr>
          <p:nvPr/>
        </p:nvSpPr>
        <p:spPr bwMode="auto">
          <a:xfrm>
            <a:off x="6124575" y="1976716"/>
            <a:ext cx="87313"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0" name="Rectangle 14"/>
          <p:cNvSpPr>
            <a:spLocks noChangeArrowheads="1"/>
          </p:cNvSpPr>
          <p:nvPr/>
        </p:nvSpPr>
        <p:spPr bwMode="auto">
          <a:xfrm>
            <a:off x="6035675" y="2256116"/>
            <a:ext cx="66675"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1" name="Rectangle 15"/>
          <p:cNvSpPr>
            <a:spLocks noChangeArrowheads="1"/>
          </p:cNvSpPr>
          <p:nvPr/>
        </p:nvSpPr>
        <p:spPr bwMode="auto">
          <a:xfrm>
            <a:off x="6102350" y="2737922"/>
            <a:ext cx="117475"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2" name="Rectangle 16"/>
          <p:cNvSpPr>
            <a:spLocks noChangeArrowheads="1"/>
          </p:cNvSpPr>
          <p:nvPr/>
        </p:nvSpPr>
        <p:spPr bwMode="auto">
          <a:xfrm>
            <a:off x="6262688" y="3024466"/>
            <a:ext cx="68262"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3" name="Rectangle 17"/>
          <p:cNvSpPr>
            <a:spLocks noChangeArrowheads="1"/>
          </p:cNvSpPr>
          <p:nvPr/>
        </p:nvSpPr>
        <p:spPr bwMode="auto">
          <a:xfrm>
            <a:off x="6145213" y="3505478"/>
            <a:ext cx="125412"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4" name="Rectangle 18"/>
          <p:cNvSpPr>
            <a:spLocks noChangeArrowheads="1"/>
          </p:cNvSpPr>
          <p:nvPr/>
        </p:nvSpPr>
        <p:spPr bwMode="auto">
          <a:xfrm>
            <a:off x="5867400" y="3795991"/>
            <a:ext cx="66675"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sp>
        <p:nvSpPr>
          <p:cNvPr id="39955" name="Line 19"/>
          <p:cNvSpPr>
            <a:spLocks noChangeShapeType="1"/>
          </p:cNvSpPr>
          <p:nvPr/>
        </p:nvSpPr>
        <p:spPr bwMode="auto">
          <a:xfrm>
            <a:off x="5807075" y="2930525"/>
            <a:ext cx="742950" cy="0"/>
          </a:xfrm>
          <a:prstGeom prst="line">
            <a:avLst/>
          </a:prstGeom>
          <a:noFill/>
          <a:ln w="28575">
            <a:solidFill>
              <a:srgbClr val="FF9900"/>
            </a:solidFill>
            <a:round/>
            <a:headEnd/>
            <a:tailEnd/>
          </a:ln>
        </p:spPr>
        <p:txBody>
          <a:bodyPr>
            <a:spAutoFit/>
          </a:bodyPr>
          <a:lstStyle/>
          <a:p>
            <a:endParaRPr lang="en-US"/>
          </a:p>
        </p:txBody>
      </p:sp>
      <p:sp>
        <p:nvSpPr>
          <p:cNvPr id="39956" name="Line 20"/>
          <p:cNvSpPr>
            <a:spLocks noChangeShapeType="1"/>
          </p:cNvSpPr>
          <p:nvPr/>
        </p:nvSpPr>
        <p:spPr bwMode="auto">
          <a:xfrm>
            <a:off x="5562600" y="3208338"/>
            <a:ext cx="1466850" cy="0"/>
          </a:xfrm>
          <a:prstGeom prst="line">
            <a:avLst/>
          </a:prstGeom>
          <a:noFill/>
          <a:ln w="28575">
            <a:solidFill>
              <a:srgbClr val="FF9900"/>
            </a:solidFill>
            <a:round/>
            <a:headEnd/>
            <a:tailEnd/>
          </a:ln>
        </p:spPr>
        <p:txBody>
          <a:bodyPr>
            <a:spAutoFit/>
          </a:bodyPr>
          <a:lstStyle/>
          <a:p>
            <a:endParaRPr lang="en-US"/>
          </a:p>
        </p:txBody>
      </p:sp>
      <p:sp>
        <p:nvSpPr>
          <p:cNvPr id="39957" name="Line 21"/>
          <p:cNvSpPr>
            <a:spLocks noChangeShapeType="1"/>
          </p:cNvSpPr>
          <p:nvPr/>
        </p:nvSpPr>
        <p:spPr bwMode="auto">
          <a:xfrm>
            <a:off x="5832475" y="3694113"/>
            <a:ext cx="741363" cy="0"/>
          </a:xfrm>
          <a:prstGeom prst="line">
            <a:avLst/>
          </a:prstGeom>
          <a:noFill/>
          <a:ln w="28575">
            <a:solidFill>
              <a:srgbClr val="FF9900"/>
            </a:solidFill>
            <a:round/>
            <a:headEnd/>
            <a:tailEnd/>
          </a:ln>
        </p:spPr>
        <p:txBody>
          <a:bodyPr>
            <a:spAutoFit/>
          </a:bodyPr>
          <a:lstStyle/>
          <a:p>
            <a:endParaRPr lang="en-US"/>
          </a:p>
        </p:txBody>
      </p:sp>
      <p:sp>
        <p:nvSpPr>
          <p:cNvPr id="39958" name="Line 22"/>
          <p:cNvSpPr>
            <a:spLocks noChangeShapeType="1"/>
          </p:cNvSpPr>
          <p:nvPr/>
        </p:nvSpPr>
        <p:spPr bwMode="auto">
          <a:xfrm>
            <a:off x="5294313" y="3987800"/>
            <a:ext cx="1263650" cy="0"/>
          </a:xfrm>
          <a:prstGeom prst="line">
            <a:avLst/>
          </a:prstGeom>
          <a:noFill/>
          <a:ln w="28575">
            <a:solidFill>
              <a:srgbClr val="FF9900"/>
            </a:solidFill>
            <a:round/>
            <a:headEnd/>
            <a:tailEnd/>
          </a:ln>
        </p:spPr>
        <p:txBody>
          <a:bodyPr>
            <a:spAutoFit/>
          </a:bodyPr>
          <a:lstStyle/>
          <a:p>
            <a:endParaRPr lang="en-US"/>
          </a:p>
        </p:txBody>
      </p:sp>
      <p:sp>
        <p:nvSpPr>
          <p:cNvPr id="39959" name="Line 23"/>
          <p:cNvSpPr>
            <a:spLocks noChangeShapeType="1"/>
          </p:cNvSpPr>
          <p:nvPr/>
        </p:nvSpPr>
        <p:spPr bwMode="auto">
          <a:xfrm>
            <a:off x="5276850" y="4459288"/>
            <a:ext cx="876300" cy="0"/>
          </a:xfrm>
          <a:prstGeom prst="line">
            <a:avLst/>
          </a:prstGeom>
          <a:noFill/>
          <a:ln w="28575">
            <a:solidFill>
              <a:srgbClr val="00FF00"/>
            </a:solidFill>
            <a:round/>
            <a:headEnd/>
            <a:tailEnd/>
          </a:ln>
        </p:spPr>
        <p:txBody>
          <a:bodyPr>
            <a:spAutoFit/>
          </a:bodyPr>
          <a:lstStyle/>
          <a:p>
            <a:endParaRPr lang="en-US"/>
          </a:p>
        </p:txBody>
      </p:sp>
      <p:sp>
        <p:nvSpPr>
          <p:cNvPr id="39960" name="Rectangle 24"/>
          <p:cNvSpPr>
            <a:spLocks noChangeArrowheads="1"/>
          </p:cNvSpPr>
          <p:nvPr/>
        </p:nvSpPr>
        <p:spPr bwMode="auto">
          <a:xfrm>
            <a:off x="5672138" y="4270653"/>
            <a:ext cx="87312" cy="369332"/>
          </a:xfrm>
          <a:prstGeom prst="rect">
            <a:avLst/>
          </a:prstGeom>
          <a:solidFill>
            <a:srgbClr val="00FF00"/>
          </a:solidFill>
          <a:ln w="9525" algn="ctr">
            <a:solidFill>
              <a:srgbClr val="00FF00"/>
            </a:solidFill>
            <a:miter lim="800000"/>
            <a:headEnd/>
            <a:tailEnd/>
          </a:ln>
        </p:spPr>
        <p:txBody>
          <a:bodyPr anchor="ctr">
            <a:spAutoFit/>
          </a:bodyPr>
          <a:lstStyle/>
          <a:p>
            <a:endParaRPr lang="en-US" b="0"/>
          </a:p>
        </p:txBody>
      </p:sp>
      <p:sp>
        <p:nvSpPr>
          <p:cNvPr id="39961" name="Line 25"/>
          <p:cNvSpPr>
            <a:spLocks noChangeShapeType="1"/>
          </p:cNvSpPr>
          <p:nvPr/>
        </p:nvSpPr>
        <p:spPr bwMode="auto">
          <a:xfrm>
            <a:off x="6083300" y="4725988"/>
            <a:ext cx="879475" cy="0"/>
          </a:xfrm>
          <a:prstGeom prst="line">
            <a:avLst/>
          </a:prstGeom>
          <a:noFill/>
          <a:ln w="28575">
            <a:solidFill>
              <a:srgbClr val="FF9900"/>
            </a:solidFill>
            <a:round/>
            <a:headEnd/>
            <a:tailEnd/>
          </a:ln>
        </p:spPr>
        <p:txBody>
          <a:bodyPr>
            <a:spAutoFit/>
          </a:bodyPr>
          <a:lstStyle/>
          <a:p>
            <a:endParaRPr lang="en-US"/>
          </a:p>
        </p:txBody>
      </p:sp>
      <p:sp>
        <p:nvSpPr>
          <p:cNvPr id="39962" name="Rectangle 26"/>
          <p:cNvSpPr>
            <a:spLocks noChangeArrowheads="1"/>
          </p:cNvSpPr>
          <p:nvPr/>
        </p:nvSpPr>
        <p:spPr bwMode="auto">
          <a:xfrm>
            <a:off x="6481763" y="4542116"/>
            <a:ext cx="87312" cy="369332"/>
          </a:xfrm>
          <a:prstGeom prst="rect">
            <a:avLst/>
          </a:prstGeom>
          <a:solidFill>
            <a:srgbClr val="FF9900"/>
          </a:solidFill>
          <a:ln w="9525" algn="ctr">
            <a:solidFill>
              <a:srgbClr val="FF9900"/>
            </a:solidFill>
            <a:miter lim="800000"/>
            <a:headEnd/>
            <a:tailEnd/>
          </a:ln>
        </p:spPr>
        <p:txBody>
          <a:bodyPr anchor="ctr">
            <a:spAutoFit/>
          </a:bodyPr>
          <a:lstStyle/>
          <a:p>
            <a:endParaRPr lang="en-US" b="0"/>
          </a:p>
        </p:txBody>
      </p:sp>
      <p:grpSp>
        <p:nvGrpSpPr>
          <p:cNvPr id="2" name="Group 27"/>
          <p:cNvGrpSpPr>
            <a:grpSpLocks/>
          </p:cNvGrpSpPr>
          <p:nvPr/>
        </p:nvGrpSpPr>
        <p:grpSpPr bwMode="auto">
          <a:xfrm>
            <a:off x="4414838" y="5154613"/>
            <a:ext cx="2209800" cy="57150"/>
            <a:chOff x="2566" y="3721"/>
            <a:chExt cx="1574" cy="96"/>
          </a:xfrm>
        </p:grpSpPr>
        <p:sp>
          <p:nvSpPr>
            <p:cNvPr id="39981" name="Line 28"/>
            <p:cNvSpPr>
              <a:spLocks noChangeShapeType="1"/>
            </p:cNvSpPr>
            <p:nvPr/>
          </p:nvSpPr>
          <p:spPr bwMode="auto">
            <a:xfrm>
              <a:off x="4140" y="3721"/>
              <a:ext cx="0" cy="96"/>
            </a:xfrm>
            <a:prstGeom prst="line">
              <a:avLst/>
            </a:prstGeom>
            <a:noFill/>
            <a:ln w="28575">
              <a:solidFill>
                <a:schemeClr val="bg1"/>
              </a:solidFill>
              <a:round/>
              <a:headEnd/>
              <a:tailEnd/>
            </a:ln>
          </p:spPr>
          <p:txBody>
            <a:bodyPr>
              <a:spAutoFit/>
            </a:bodyPr>
            <a:lstStyle/>
            <a:p>
              <a:endParaRPr lang="en-US"/>
            </a:p>
          </p:txBody>
        </p:sp>
        <p:sp>
          <p:nvSpPr>
            <p:cNvPr id="39982" name="Line 29"/>
            <p:cNvSpPr>
              <a:spLocks noChangeShapeType="1"/>
            </p:cNvSpPr>
            <p:nvPr/>
          </p:nvSpPr>
          <p:spPr bwMode="auto">
            <a:xfrm>
              <a:off x="2566" y="3721"/>
              <a:ext cx="0" cy="96"/>
            </a:xfrm>
            <a:prstGeom prst="line">
              <a:avLst/>
            </a:prstGeom>
            <a:noFill/>
            <a:ln w="28575">
              <a:solidFill>
                <a:schemeClr val="bg1"/>
              </a:solidFill>
              <a:round/>
              <a:headEnd/>
              <a:tailEnd/>
            </a:ln>
          </p:spPr>
          <p:txBody>
            <a:bodyPr>
              <a:spAutoFit/>
            </a:bodyPr>
            <a:lstStyle/>
            <a:p>
              <a:endParaRPr lang="en-US"/>
            </a:p>
          </p:txBody>
        </p:sp>
      </p:grpSp>
      <p:sp>
        <p:nvSpPr>
          <p:cNvPr id="39964" name="Text Box 30"/>
          <p:cNvSpPr txBox="1">
            <a:spLocks noChangeArrowheads="1"/>
          </p:cNvSpPr>
          <p:nvPr/>
        </p:nvSpPr>
        <p:spPr bwMode="auto">
          <a:xfrm>
            <a:off x="6500813" y="5183188"/>
            <a:ext cx="288862" cy="338554"/>
          </a:xfrm>
          <a:prstGeom prst="rect">
            <a:avLst/>
          </a:prstGeom>
          <a:noFill/>
          <a:ln w="9525" algn="ctr">
            <a:noFill/>
            <a:miter lim="800000"/>
            <a:headEnd/>
            <a:tailEnd/>
          </a:ln>
        </p:spPr>
        <p:txBody>
          <a:bodyPr wrap="none">
            <a:spAutoFit/>
          </a:bodyPr>
          <a:lstStyle/>
          <a:p>
            <a:r>
              <a:rPr lang="en-US" sz="1600" b="0"/>
              <a:t>2</a:t>
            </a:r>
          </a:p>
        </p:txBody>
      </p:sp>
      <p:sp>
        <p:nvSpPr>
          <p:cNvPr id="39965" name="Text Box 31"/>
          <p:cNvSpPr txBox="1">
            <a:spLocks noChangeArrowheads="1"/>
          </p:cNvSpPr>
          <p:nvPr/>
        </p:nvSpPr>
        <p:spPr bwMode="auto">
          <a:xfrm>
            <a:off x="4283075" y="5183188"/>
            <a:ext cx="288862" cy="338554"/>
          </a:xfrm>
          <a:prstGeom prst="rect">
            <a:avLst/>
          </a:prstGeom>
          <a:noFill/>
          <a:ln w="9525" algn="ctr">
            <a:noFill/>
            <a:miter lim="800000"/>
            <a:headEnd/>
            <a:tailEnd/>
          </a:ln>
        </p:spPr>
        <p:txBody>
          <a:bodyPr wrap="none">
            <a:spAutoFit/>
          </a:bodyPr>
          <a:lstStyle/>
          <a:p>
            <a:r>
              <a:rPr lang="en-US" sz="1600" b="0"/>
              <a:t>1</a:t>
            </a:r>
          </a:p>
        </p:txBody>
      </p:sp>
      <p:sp>
        <p:nvSpPr>
          <p:cNvPr id="39966" name="Text Box 32"/>
          <p:cNvSpPr txBox="1">
            <a:spLocks noChangeArrowheads="1"/>
          </p:cNvSpPr>
          <p:nvPr/>
        </p:nvSpPr>
        <p:spPr bwMode="auto">
          <a:xfrm>
            <a:off x="669925" y="1835150"/>
            <a:ext cx="2031325" cy="338554"/>
          </a:xfrm>
          <a:prstGeom prst="rect">
            <a:avLst/>
          </a:prstGeom>
          <a:noFill/>
          <a:ln w="9525" algn="ctr">
            <a:noFill/>
            <a:miter lim="800000"/>
            <a:headEnd/>
            <a:tailEnd/>
          </a:ln>
        </p:spPr>
        <p:txBody>
          <a:bodyPr wrap="none">
            <a:spAutoFit/>
          </a:bodyPr>
          <a:lstStyle/>
          <a:p>
            <a:r>
              <a:rPr lang="en-US" sz="1600"/>
              <a:t>Duration of follow-up	</a:t>
            </a:r>
          </a:p>
        </p:txBody>
      </p:sp>
      <p:sp>
        <p:nvSpPr>
          <p:cNvPr id="39967" name="Text Box 33"/>
          <p:cNvSpPr txBox="1">
            <a:spLocks noChangeArrowheads="1"/>
          </p:cNvSpPr>
          <p:nvPr/>
        </p:nvSpPr>
        <p:spPr bwMode="auto">
          <a:xfrm>
            <a:off x="957263" y="2036763"/>
            <a:ext cx="2912977" cy="338554"/>
          </a:xfrm>
          <a:prstGeom prst="rect">
            <a:avLst/>
          </a:prstGeom>
          <a:noFill/>
          <a:ln w="9525" algn="ctr">
            <a:noFill/>
            <a:miter lim="800000"/>
            <a:headEnd/>
            <a:tailEnd/>
          </a:ln>
        </p:spPr>
        <p:txBody>
          <a:bodyPr wrap="none">
            <a:spAutoFit/>
          </a:bodyPr>
          <a:lstStyle/>
          <a:p>
            <a:r>
              <a:rPr lang="en-US" sz="1600" b="0">
                <a:cs typeface="Arial" charset="0"/>
              </a:rPr>
              <a:t>≥10 years		          5902</a:t>
            </a:r>
          </a:p>
        </p:txBody>
      </p:sp>
      <p:sp>
        <p:nvSpPr>
          <p:cNvPr id="39968" name="Text Box 34"/>
          <p:cNvSpPr txBox="1">
            <a:spLocks noChangeArrowheads="1"/>
          </p:cNvSpPr>
          <p:nvPr/>
        </p:nvSpPr>
        <p:spPr bwMode="auto">
          <a:xfrm>
            <a:off x="957263" y="2298700"/>
            <a:ext cx="2912977" cy="338554"/>
          </a:xfrm>
          <a:prstGeom prst="rect">
            <a:avLst/>
          </a:prstGeom>
          <a:noFill/>
          <a:ln w="9525" algn="ctr">
            <a:noFill/>
            <a:miter lim="800000"/>
            <a:headEnd/>
            <a:tailEnd/>
          </a:ln>
        </p:spPr>
        <p:txBody>
          <a:bodyPr wrap="none">
            <a:spAutoFit/>
          </a:bodyPr>
          <a:lstStyle/>
          <a:p>
            <a:r>
              <a:rPr lang="en-US" sz="1600" b="0">
                <a:cs typeface="Arial" charset="0"/>
              </a:rPr>
              <a:t>&lt;10 years		          4256</a:t>
            </a:r>
          </a:p>
        </p:txBody>
      </p:sp>
      <p:sp>
        <p:nvSpPr>
          <p:cNvPr id="39969" name="Text Box 35"/>
          <p:cNvSpPr txBox="1">
            <a:spLocks noChangeArrowheads="1"/>
          </p:cNvSpPr>
          <p:nvPr/>
        </p:nvSpPr>
        <p:spPr bwMode="auto">
          <a:xfrm>
            <a:off x="669925" y="2579688"/>
            <a:ext cx="466923" cy="338554"/>
          </a:xfrm>
          <a:prstGeom prst="rect">
            <a:avLst/>
          </a:prstGeom>
          <a:noFill/>
          <a:ln w="9525" algn="ctr">
            <a:noFill/>
            <a:miter lim="800000"/>
            <a:headEnd/>
            <a:tailEnd/>
          </a:ln>
        </p:spPr>
        <p:txBody>
          <a:bodyPr wrap="none">
            <a:spAutoFit/>
          </a:bodyPr>
          <a:lstStyle/>
          <a:p>
            <a:r>
              <a:rPr lang="en-US" sz="1600"/>
              <a:t>Sex</a:t>
            </a:r>
          </a:p>
        </p:txBody>
      </p:sp>
      <p:sp>
        <p:nvSpPr>
          <p:cNvPr id="39970" name="Text Box 36"/>
          <p:cNvSpPr txBox="1">
            <a:spLocks noChangeArrowheads="1"/>
          </p:cNvSpPr>
          <p:nvPr/>
        </p:nvSpPr>
        <p:spPr bwMode="auto">
          <a:xfrm>
            <a:off x="957263" y="2754313"/>
            <a:ext cx="2912977" cy="338554"/>
          </a:xfrm>
          <a:prstGeom prst="rect">
            <a:avLst/>
          </a:prstGeom>
          <a:noFill/>
          <a:ln w="9525" algn="ctr">
            <a:noFill/>
            <a:miter lim="800000"/>
            <a:headEnd/>
            <a:tailEnd/>
          </a:ln>
        </p:spPr>
        <p:txBody>
          <a:bodyPr wrap="none">
            <a:spAutoFit/>
          </a:bodyPr>
          <a:lstStyle/>
          <a:p>
            <a:r>
              <a:rPr lang="en-US" sz="1600" b="0">
                <a:cs typeface="Arial" charset="0"/>
              </a:rPr>
              <a:t>Male		          7728</a:t>
            </a:r>
          </a:p>
        </p:txBody>
      </p:sp>
      <p:sp>
        <p:nvSpPr>
          <p:cNvPr id="39971" name="Text Box 37"/>
          <p:cNvSpPr txBox="1">
            <a:spLocks noChangeArrowheads="1"/>
          </p:cNvSpPr>
          <p:nvPr/>
        </p:nvSpPr>
        <p:spPr bwMode="auto">
          <a:xfrm>
            <a:off x="957263" y="3028950"/>
            <a:ext cx="2912977" cy="338554"/>
          </a:xfrm>
          <a:prstGeom prst="rect">
            <a:avLst/>
          </a:prstGeom>
          <a:noFill/>
          <a:ln w="9525" algn="ctr">
            <a:noFill/>
            <a:miter lim="800000"/>
            <a:headEnd/>
            <a:tailEnd/>
          </a:ln>
        </p:spPr>
        <p:txBody>
          <a:bodyPr wrap="none">
            <a:spAutoFit/>
          </a:bodyPr>
          <a:lstStyle/>
          <a:p>
            <a:r>
              <a:rPr lang="en-US" sz="1600" b="0">
                <a:cs typeface="Arial" charset="0"/>
              </a:rPr>
              <a:t>Female		          1994</a:t>
            </a:r>
          </a:p>
        </p:txBody>
      </p:sp>
      <p:sp>
        <p:nvSpPr>
          <p:cNvPr id="39972" name="Text Box 38"/>
          <p:cNvSpPr txBox="1">
            <a:spLocks noChangeArrowheads="1"/>
          </p:cNvSpPr>
          <p:nvPr/>
        </p:nvSpPr>
        <p:spPr bwMode="auto">
          <a:xfrm>
            <a:off x="669925" y="3290888"/>
            <a:ext cx="1311449" cy="338554"/>
          </a:xfrm>
          <a:prstGeom prst="rect">
            <a:avLst/>
          </a:prstGeom>
          <a:noFill/>
          <a:ln w="9525" algn="ctr">
            <a:noFill/>
            <a:miter lim="800000"/>
            <a:headEnd/>
            <a:tailEnd/>
          </a:ln>
        </p:spPr>
        <p:txBody>
          <a:bodyPr wrap="none">
            <a:spAutoFit/>
          </a:bodyPr>
          <a:lstStyle/>
          <a:p>
            <a:r>
              <a:rPr lang="en-US" sz="1600"/>
              <a:t>Fasting status</a:t>
            </a:r>
          </a:p>
        </p:txBody>
      </p:sp>
      <p:sp>
        <p:nvSpPr>
          <p:cNvPr id="39973" name="Text Box 39"/>
          <p:cNvSpPr txBox="1">
            <a:spLocks noChangeArrowheads="1"/>
          </p:cNvSpPr>
          <p:nvPr/>
        </p:nvSpPr>
        <p:spPr bwMode="auto">
          <a:xfrm>
            <a:off x="957263" y="3517900"/>
            <a:ext cx="2912977" cy="338554"/>
          </a:xfrm>
          <a:prstGeom prst="rect">
            <a:avLst/>
          </a:prstGeom>
          <a:noFill/>
          <a:ln w="9525" algn="ctr">
            <a:noFill/>
            <a:miter lim="800000"/>
            <a:headEnd/>
            <a:tailEnd/>
          </a:ln>
        </p:spPr>
        <p:txBody>
          <a:bodyPr wrap="none">
            <a:spAutoFit/>
          </a:bodyPr>
          <a:lstStyle/>
          <a:p>
            <a:r>
              <a:rPr lang="en-US" sz="1600" b="0">
                <a:cs typeface="Arial" charset="0"/>
              </a:rPr>
              <a:t>Fasting		          7484</a:t>
            </a:r>
          </a:p>
        </p:txBody>
      </p:sp>
      <p:sp>
        <p:nvSpPr>
          <p:cNvPr id="39974" name="Text Box 40"/>
          <p:cNvSpPr txBox="1">
            <a:spLocks noChangeArrowheads="1"/>
          </p:cNvSpPr>
          <p:nvPr/>
        </p:nvSpPr>
        <p:spPr bwMode="auto">
          <a:xfrm>
            <a:off x="957263" y="3775075"/>
            <a:ext cx="2852737" cy="338554"/>
          </a:xfrm>
          <a:prstGeom prst="rect">
            <a:avLst/>
          </a:prstGeom>
          <a:noFill/>
          <a:ln w="9525" algn="ctr">
            <a:noFill/>
            <a:miter lim="800000"/>
            <a:headEnd/>
            <a:tailEnd/>
          </a:ln>
        </p:spPr>
        <p:txBody>
          <a:bodyPr wrap="square">
            <a:spAutoFit/>
          </a:bodyPr>
          <a:lstStyle/>
          <a:p>
            <a:r>
              <a:rPr lang="en-US" sz="1600" b="0" dirty="0" err="1">
                <a:cs typeface="Arial" charset="0"/>
              </a:rPr>
              <a:t>Nonfasting</a:t>
            </a:r>
            <a:r>
              <a:rPr lang="en-US" sz="1600" b="0" dirty="0">
                <a:cs typeface="Arial" charset="0"/>
              </a:rPr>
              <a:t>	          </a:t>
            </a:r>
            <a:r>
              <a:rPr lang="en-US" sz="1600" b="0" dirty="0" smtClean="0">
                <a:cs typeface="Arial" charset="0"/>
              </a:rPr>
              <a:t>                   2674</a:t>
            </a:r>
            <a:endParaRPr lang="en-US" sz="1600" b="0" dirty="0">
              <a:cs typeface="Arial" charset="0"/>
            </a:endParaRPr>
          </a:p>
        </p:txBody>
      </p:sp>
      <p:sp>
        <p:nvSpPr>
          <p:cNvPr id="39975" name="Text Box 41"/>
          <p:cNvSpPr txBox="1">
            <a:spLocks noChangeArrowheads="1"/>
          </p:cNvSpPr>
          <p:nvPr/>
        </p:nvSpPr>
        <p:spPr bwMode="auto">
          <a:xfrm>
            <a:off x="669925" y="4029075"/>
            <a:ext cx="1596143" cy="338554"/>
          </a:xfrm>
          <a:prstGeom prst="rect">
            <a:avLst/>
          </a:prstGeom>
          <a:noFill/>
          <a:ln w="9525" algn="ctr">
            <a:noFill/>
            <a:miter lim="800000"/>
            <a:headEnd/>
            <a:tailEnd/>
          </a:ln>
        </p:spPr>
        <p:txBody>
          <a:bodyPr wrap="none">
            <a:spAutoFit/>
          </a:bodyPr>
          <a:lstStyle/>
          <a:p>
            <a:r>
              <a:rPr lang="en-US" sz="1600"/>
              <a:t>Adjusted for HDL</a:t>
            </a:r>
          </a:p>
        </p:txBody>
      </p:sp>
      <p:sp>
        <p:nvSpPr>
          <p:cNvPr id="39976" name="Text Box 42"/>
          <p:cNvSpPr txBox="1">
            <a:spLocks noChangeArrowheads="1"/>
          </p:cNvSpPr>
          <p:nvPr/>
        </p:nvSpPr>
        <p:spPr bwMode="auto">
          <a:xfrm>
            <a:off x="957263" y="4316413"/>
            <a:ext cx="2912977" cy="338554"/>
          </a:xfrm>
          <a:prstGeom prst="rect">
            <a:avLst/>
          </a:prstGeom>
          <a:noFill/>
          <a:ln w="9525" algn="ctr">
            <a:noFill/>
            <a:miter lim="800000"/>
            <a:headEnd/>
            <a:tailEnd/>
          </a:ln>
        </p:spPr>
        <p:txBody>
          <a:bodyPr wrap="none">
            <a:spAutoFit/>
          </a:bodyPr>
          <a:lstStyle/>
          <a:p>
            <a:r>
              <a:rPr lang="en-US" sz="1600" b="0">
                <a:cs typeface="Arial" charset="0"/>
              </a:rPr>
              <a:t>Yes		          4469</a:t>
            </a:r>
          </a:p>
        </p:txBody>
      </p:sp>
      <p:sp>
        <p:nvSpPr>
          <p:cNvPr id="39977" name="Text Box 43"/>
          <p:cNvSpPr txBox="1">
            <a:spLocks noChangeArrowheads="1"/>
          </p:cNvSpPr>
          <p:nvPr/>
        </p:nvSpPr>
        <p:spPr bwMode="auto">
          <a:xfrm>
            <a:off x="957263" y="4565650"/>
            <a:ext cx="2912977" cy="338554"/>
          </a:xfrm>
          <a:prstGeom prst="rect">
            <a:avLst/>
          </a:prstGeom>
          <a:noFill/>
          <a:ln w="9525" algn="ctr">
            <a:noFill/>
            <a:miter lim="800000"/>
            <a:headEnd/>
            <a:tailEnd/>
          </a:ln>
        </p:spPr>
        <p:txBody>
          <a:bodyPr wrap="none">
            <a:spAutoFit/>
          </a:bodyPr>
          <a:lstStyle/>
          <a:p>
            <a:r>
              <a:rPr lang="en-US" sz="1600" b="0">
                <a:cs typeface="Arial" charset="0"/>
              </a:rPr>
              <a:t>No		          5689</a:t>
            </a:r>
          </a:p>
        </p:txBody>
      </p:sp>
      <p:sp>
        <p:nvSpPr>
          <p:cNvPr id="39978" name="Text Box 44"/>
          <p:cNvSpPr txBox="1">
            <a:spLocks noChangeArrowheads="1"/>
          </p:cNvSpPr>
          <p:nvPr/>
        </p:nvSpPr>
        <p:spPr bwMode="auto">
          <a:xfrm>
            <a:off x="7350125" y="1654175"/>
            <a:ext cx="1314784" cy="369332"/>
          </a:xfrm>
          <a:prstGeom prst="rect">
            <a:avLst/>
          </a:prstGeom>
          <a:noFill/>
          <a:ln w="28575" algn="ctr">
            <a:noFill/>
            <a:miter lim="800000"/>
            <a:headEnd/>
            <a:tailEnd/>
          </a:ln>
        </p:spPr>
        <p:txBody>
          <a:bodyPr wrap="none">
            <a:spAutoFit/>
          </a:bodyPr>
          <a:lstStyle/>
          <a:p>
            <a:r>
              <a:rPr lang="en-US" b="1" dirty="0">
                <a:solidFill>
                  <a:srgbClr val="FFFF00"/>
                </a:solidFill>
              </a:rPr>
              <a:t>N = 262,525</a:t>
            </a:r>
          </a:p>
        </p:txBody>
      </p:sp>
      <p:sp>
        <p:nvSpPr>
          <p:cNvPr id="39979" name="Text Box 45"/>
          <p:cNvSpPr txBox="1">
            <a:spLocks noChangeArrowheads="1"/>
          </p:cNvSpPr>
          <p:nvPr/>
        </p:nvSpPr>
        <p:spPr bwMode="auto">
          <a:xfrm>
            <a:off x="669925" y="1512888"/>
            <a:ext cx="3552576" cy="369332"/>
          </a:xfrm>
          <a:prstGeom prst="rect">
            <a:avLst/>
          </a:prstGeom>
          <a:noFill/>
          <a:ln w="9525" algn="ctr">
            <a:noFill/>
            <a:miter lim="800000"/>
            <a:headEnd/>
            <a:tailEnd/>
          </a:ln>
        </p:spPr>
        <p:txBody>
          <a:bodyPr wrap="none">
            <a:spAutoFit/>
          </a:bodyPr>
          <a:lstStyle/>
          <a:p>
            <a:r>
              <a:rPr lang="en-US"/>
              <a:t>Groups		          CHD Cases</a:t>
            </a:r>
          </a:p>
        </p:txBody>
      </p:sp>
      <p:sp>
        <p:nvSpPr>
          <p:cNvPr id="39980" name="Line 46"/>
          <p:cNvSpPr>
            <a:spLocks noChangeShapeType="1"/>
          </p:cNvSpPr>
          <p:nvPr/>
        </p:nvSpPr>
        <p:spPr bwMode="auto">
          <a:xfrm>
            <a:off x="665163" y="1855788"/>
            <a:ext cx="3932237" cy="0"/>
          </a:xfrm>
          <a:prstGeom prst="line">
            <a:avLst/>
          </a:prstGeom>
          <a:noFill/>
          <a:ln w="19050">
            <a:solidFill>
              <a:schemeClr val="tx1"/>
            </a:solidFill>
            <a:round/>
            <a:headEnd/>
            <a:tailEnd/>
          </a:ln>
        </p:spPr>
        <p:txBody>
          <a:bodyPr>
            <a:spAutoFit/>
          </a:bodyPr>
          <a:lstStyle/>
          <a:p>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r>
              <a:rPr lang="en-US" dirty="0" smtClean="0"/>
              <a:t>Available prospective studies in Western populations consistently indicate </a:t>
            </a:r>
            <a:r>
              <a:rPr lang="en-US" dirty="0" smtClean="0">
                <a:solidFill>
                  <a:srgbClr val="FFFF00"/>
                </a:solidFill>
              </a:rPr>
              <a:t>moderate and highly significant associations</a:t>
            </a:r>
            <a:r>
              <a:rPr lang="en-US" dirty="0" smtClean="0"/>
              <a:t> between triglyceride values and coronary heart disease risk.</a:t>
            </a:r>
          </a:p>
          <a:p>
            <a:r>
              <a:rPr lang="en-US" dirty="0" smtClean="0"/>
              <a:t>Although there is consistent evidence that raised circulating triglyceride levels are associated with increased CHD risk, adjustment for established coronary risk factors, especially HDL cholesterol, substantially </a:t>
            </a:r>
            <a:r>
              <a:rPr lang="en-US" dirty="0" smtClean="0">
                <a:solidFill>
                  <a:srgbClr val="FFFF00"/>
                </a:solidFill>
              </a:rPr>
              <a:t>attenuated</a:t>
            </a:r>
            <a:r>
              <a:rPr lang="en-US" dirty="0" smtClean="0"/>
              <a:t> the  magnitude  of  this  association, but still remained significant</a:t>
            </a:r>
          </a:p>
          <a:p>
            <a:r>
              <a:rPr lang="en-US" dirty="0" smtClean="0"/>
              <a:t>impact of triglycerides on CHD risk is </a:t>
            </a:r>
            <a:r>
              <a:rPr lang="en-US" dirty="0" smtClean="0">
                <a:solidFill>
                  <a:srgbClr val="FFFF00"/>
                </a:solidFill>
              </a:rPr>
              <a:t>similar</a:t>
            </a:r>
            <a:r>
              <a:rPr lang="en-US" dirty="0" smtClean="0"/>
              <a:t> in men and women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48" y="990600"/>
            <a:ext cx="8895533" cy="4312693"/>
          </a:xfrm>
          <a:prstGeom prst="rect">
            <a:avLst/>
          </a:prstGeom>
        </p:spPr>
      </p:pic>
      <p:sp>
        <p:nvSpPr>
          <p:cNvPr id="3" name="Rectangle 2"/>
          <p:cNvSpPr/>
          <p:nvPr/>
        </p:nvSpPr>
        <p:spPr>
          <a:xfrm>
            <a:off x="2376114" y="5562600"/>
            <a:ext cx="4572000" cy="400110"/>
          </a:xfrm>
          <a:prstGeom prst="rect">
            <a:avLst/>
          </a:prstGeom>
        </p:spPr>
        <p:txBody>
          <a:bodyPr>
            <a:spAutoFit/>
          </a:bodyPr>
          <a:lstStyle/>
          <a:p>
            <a:r>
              <a:rPr lang="en-US" sz="2000" i="1" dirty="0">
                <a:latin typeface="ScalaLancetPro-Italic"/>
              </a:rPr>
              <a:t>JAMA </a:t>
            </a:r>
            <a:r>
              <a:rPr lang="en-US" sz="2000" dirty="0" smtClean="0">
                <a:latin typeface="ScalaLancetPro"/>
              </a:rPr>
              <a:t>2009;</a:t>
            </a:r>
            <a:r>
              <a:rPr lang="en-US" sz="2000" b="1" dirty="0" smtClean="0">
                <a:latin typeface="ScalaLancetPro-Bold"/>
              </a:rPr>
              <a:t>302</a:t>
            </a:r>
            <a:r>
              <a:rPr lang="en-US" sz="2000" b="1" dirty="0">
                <a:latin typeface="ScalaLancetPro-Bold"/>
              </a:rPr>
              <a:t>: </a:t>
            </a:r>
            <a:r>
              <a:rPr lang="en-US" sz="2000" dirty="0" smtClean="0">
                <a:latin typeface="ScalaLancetPro"/>
              </a:rPr>
              <a:t>1993–2000</a:t>
            </a:r>
            <a:endParaRPr lang="en-US" sz="2000" dirty="0"/>
          </a:p>
        </p:txBody>
      </p:sp>
    </p:spTree>
    <p:extLst>
      <p:ext uri="{BB962C8B-B14F-4D97-AF65-F5344CB8AC3E}">
        <p14:creationId xmlns:p14="http://schemas.microsoft.com/office/powerpoint/2010/main" val="10629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94" y="32982"/>
            <a:ext cx="4611806" cy="6620625"/>
          </a:xfrm>
          <a:prstGeom prst="rect">
            <a:avLst/>
          </a:prstGeom>
        </p:spPr>
      </p:pic>
      <p:pic>
        <p:nvPicPr>
          <p:cNvPr id="3" name="Picture 2"/>
          <p:cNvPicPr>
            <a:picLocks noChangeAspect="1"/>
          </p:cNvPicPr>
          <p:nvPr/>
        </p:nvPicPr>
        <p:blipFill>
          <a:blip r:embed="rId3"/>
          <a:stretch>
            <a:fillRect/>
          </a:stretch>
        </p:blipFill>
        <p:spPr>
          <a:xfrm>
            <a:off x="4800600" y="64827"/>
            <a:ext cx="4326340" cy="6551016"/>
          </a:xfrm>
          <a:prstGeom prst="rect">
            <a:avLst/>
          </a:prstGeom>
        </p:spPr>
      </p:pic>
    </p:spTree>
    <p:extLst>
      <p:ext uri="{BB962C8B-B14F-4D97-AF65-F5344CB8AC3E}">
        <p14:creationId xmlns:p14="http://schemas.microsoft.com/office/powerpoint/2010/main" val="1941651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Emerging Risk Factors Collaboration</a:t>
            </a:r>
          </a:p>
        </p:txBody>
      </p:sp>
      <p:sp>
        <p:nvSpPr>
          <p:cNvPr id="3" name="Content Placeholder 2"/>
          <p:cNvSpPr>
            <a:spLocks noGrp="1"/>
          </p:cNvSpPr>
          <p:nvPr>
            <p:ph idx="1"/>
          </p:nvPr>
        </p:nvSpPr>
        <p:spPr>
          <a:xfrm>
            <a:off x="228600" y="1600200"/>
            <a:ext cx="8763000" cy="4525963"/>
          </a:xfrm>
        </p:spPr>
        <p:txBody>
          <a:bodyPr/>
          <a:lstStyle/>
          <a:p>
            <a:r>
              <a:rPr lang="en-US" dirty="0" smtClean="0"/>
              <a:t> </a:t>
            </a:r>
            <a:r>
              <a:rPr lang="en-US" dirty="0"/>
              <a:t>A</a:t>
            </a:r>
            <a:r>
              <a:rPr lang="en-US" dirty="0" smtClean="0"/>
              <a:t>n </a:t>
            </a:r>
            <a:r>
              <a:rPr lang="en-US" dirty="0"/>
              <a:t>increased risk of </a:t>
            </a:r>
            <a:r>
              <a:rPr lang="en-US" dirty="0" smtClean="0"/>
              <a:t>coronary heart </a:t>
            </a:r>
            <a:r>
              <a:rPr lang="en-US" dirty="0"/>
              <a:t>disease up to mean raised fasting </a:t>
            </a:r>
            <a:r>
              <a:rPr lang="en-US" dirty="0" smtClean="0"/>
              <a:t>triglyceride concentrations </a:t>
            </a:r>
            <a:r>
              <a:rPr lang="en-US" dirty="0"/>
              <a:t>of around </a:t>
            </a:r>
            <a:r>
              <a:rPr lang="en-US" dirty="0">
                <a:solidFill>
                  <a:srgbClr val="FFFF00"/>
                </a:solidFill>
              </a:rPr>
              <a:t>2·8 </a:t>
            </a:r>
            <a:r>
              <a:rPr lang="en-US" dirty="0" err="1">
                <a:solidFill>
                  <a:srgbClr val="FFFF00"/>
                </a:solidFill>
              </a:rPr>
              <a:t>mmol</a:t>
            </a:r>
            <a:r>
              <a:rPr lang="en-US" dirty="0">
                <a:solidFill>
                  <a:srgbClr val="FFFF00"/>
                </a:solidFill>
              </a:rPr>
              <a:t>/L </a:t>
            </a:r>
            <a:r>
              <a:rPr lang="en-US" dirty="0"/>
              <a:t>and increased </a:t>
            </a:r>
            <a:r>
              <a:rPr lang="en-US" dirty="0" smtClean="0"/>
              <a:t>risk of ischemic </a:t>
            </a:r>
            <a:r>
              <a:rPr lang="en-US" dirty="0"/>
              <a:t>stroke up to around </a:t>
            </a:r>
            <a:r>
              <a:rPr lang="en-US" dirty="0">
                <a:solidFill>
                  <a:srgbClr val="FFFF00"/>
                </a:solidFill>
              </a:rPr>
              <a:t>2·2</a:t>
            </a:r>
            <a:r>
              <a:rPr lang="en-US" dirty="0"/>
              <a:t> </a:t>
            </a:r>
            <a:r>
              <a:rPr lang="en-US" dirty="0" err="1">
                <a:solidFill>
                  <a:srgbClr val="FFFF00"/>
                </a:solidFill>
              </a:rPr>
              <a:t>mmol</a:t>
            </a:r>
            <a:r>
              <a:rPr lang="en-US" dirty="0">
                <a:solidFill>
                  <a:srgbClr val="FFFF00"/>
                </a:solidFill>
              </a:rPr>
              <a:t>/L</a:t>
            </a:r>
            <a:r>
              <a:rPr lang="en-US" dirty="0"/>
              <a:t>.</a:t>
            </a:r>
          </a:p>
        </p:txBody>
      </p:sp>
    </p:spTree>
    <p:extLst>
      <p:ext uri="{BB962C8B-B14F-4D97-AF65-F5344CB8AC3E}">
        <p14:creationId xmlns:p14="http://schemas.microsoft.com/office/powerpoint/2010/main" val="3254333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77672" y="1600200"/>
            <a:ext cx="8229600" cy="4525963"/>
          </a:xfrm>
        </p:spPr>
        <p:txBody>
          <a:bodyPr/>
          <a:lstStyle/>
          <a:p>
            <a:r>
              <a:rPr lang="en-US" dirty="0" smtClean="0"/>
              <a:t>Overview of </a:t>
            </a:r>
            <a:r>
              <a:rPr lang="en-US" dirty="0" err="1" smtClean="0"/>
              <a:t>pathophysiology</a:t>
            </a:r>
            <a:endParaRPr lang="en-US" dirty="0" smtClean="0"/>
          </a:p>
          <a:p>
            <a:r>
              <a:rPr lang="en-US" dirty="0" smtClean="0"/>
              <a:t>Role of triglycerides as a CHD risk factor (observational studies)</a:t>
            </a:r>
          </a:p>
          <a:p>
            <a:r>
              <a:rPr lang="en-US" dirty="0" smtClean="0"/>
              <a:t>Residual risk after </a:t>
            </a:r>
            <a:r>
              <a:rPr lang="en-US" dirty="0" err="1" smtClean="0"/>
              <a:t>statins</a:t>
            </a:r>
            <a:endParaRPr lang="en-US" dirty="0" smtClean="0"/>
          </a:p>
          <a:p>
            <a:r>
              <a:rPr lang="en-US" dirty="0" smtClean="0"/>
              <a:t>Effect of triglyceride reduction on cardiovascular outcomes (clinical trials)</a:t>
            </a:r>
          </a:p>
          <a:p>
            <a:r>
              <a:rPr lang="en-US" dirty="0" smtClean="0"/>
              <a:t>Guidelines</a:t>
            </a:r>
          </a:p>
          <a:p>
            <a:r>
              <a:rPr lang="en-US" dirty="0" smtClean="0"/>
              <a:t>Conclusions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51515"/>
            <a:ext cx="6248400" cy="3672590"/>
          </a:xfrm>
          <a:prstGeom prst="rect">
            <a:avLst/>
          </a:prstGeom>
        </p:spPr>
      </p:pic>
      <p:pic>
        <p:nvPicPr>
          <p:cNvPr id="3" name="Picture 2"/>
          <p:cNvPicPr>
            <a:picLocks noChangeAspect="1"/>
          </p:cNvPicPr>
          <p:nvPr/>
        </p:nvPicPr>
        <p:blipFill>
          <a:blip r:embed="rId3"/>
          <a:stretch>
            <a:fillRect/>
          </a:stretch>
        </p:blipFill>
        <p:spPr>
          <a:xfrm>
            <a:off x="2895600" y="3633954"/>
            <a:ext cx="6248400" cy="3256172"/>
          </a:xfrm>
          <a:prstGeom prst="rect">
            <a:avLst/>
          </a:prstGeom>
        </p:spPr>
      </p:pic>
      <p:sp>
        <p:nvSpPr>
          <p:cNvPr id="4" name="TextBox 3"/>
          <p:cNvSpPr txBox="1"/>
          <p:nvPr/>
        </p:nvSpPr>
        <p:spPr>
          <a:xfrm>
            <a:off x="0" y="1524000"/>
            <a:ext cx="3200400" cy="1815882"/>
          </a:xfrm>
          <a:prstGeom prst="rect">
            <a:avLst/>
          </a:prstGeom>
          <a:noFill/>
        </p:spPr>
        <p:txBody>
          <a:bodyPr wrap="square" rtlCol="0">
            <a:spAutoFit/>
          </a:bodyPr>
          <a:lstStyle/>
          <a:p>
            <a:r>
              <a:rPr lang="en-US" sz="3200" dirty="0" smtClean="0">
                <a:solidFill>
                  <a:srgbClr val="FFFF00"/>
                </a:solidFill>
              </a:rPr>
              <a:t>Non fasting TG</a:t>
            </a:r>
          </a:p>
          <a:p>
            <a:r>
              <a:rPr lang="en-US" sz="2000" dirty="0"/>
              <a:t>Copenhagen City Heart</a:t>
            </a:r>
          </a:p>
          <a:p>
            <a:r>
              <a:rPr lang="en-US" sz="2000" dirty="0" smtClean="0"/>
              <a:t>Study</a:t>
            </a:r>
            <a:r>
              <a:rPr lang="en-US" sz="2000" b="1" dirty="0" smtClean="0"/>
              <a:t> </a:t>
            </a:r>
            <a:r>
              <a:rPr lang="en-US" sz="2000" dirty="0"/>
              <a:t>and the Copenhagen General Population</a:t>
            </a:r>
          </a:p>
          <a:p>
            <a:r>
              <a:rPr lang="en-US" sz="2000" dirty="0"/>
              <a:t>Study</a:t>
            </a:r>
            <a:endParaRPr lang="en-US" sz="2000" dirty="0"/>
          </a:p>
        </p:txBody>
      </p:sp>
    </p:spTree>
    <p:extLst>
      <p:ext uri="{BB962C8B-B14F-4D97-AF65-F5344CB8AC3E}">
        <p14:creationId xmlns:p14="http://schemas.microsoft.com/office/powerpoint/2010/main" val="4020963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81282" name="Picture 2"/>
          <p:cNvPicPr>
            <a:picLocks noGrp="1" noChangeAspect="1" noChangeArrowheads="1"/>
          </p:cNvPicPr>
          <p:nvPr>
            <p:ph idx="1"/>
          </p:nvPr>
        </p:nvPicPr>
        <p:blipFill>
          <a:blip r:embed="rId2" cstate="print"/>
          <a:srcRect/>
          <a:stretch>
            <a:fillRect/>
          </a:stretch>
        </p:blipFill>
        <p:spPr bwMode="auto">
          <a:xfrm>
            <a:off x="304800" y="152400"/>
            <a:ext cx="8229600" cy="1501766"/>
          </a:xfrm>
          <a:prstGeom prst="rect">
            <a:avLst/>
          </a:prstGeom>
          <a:noFill/>
          <a:ln w="9525">
            <a:noFill/>
            <a:miter lim="800000"/>
            <a:headEnd/>
            <a:tailEnd/>
          </a:ln>
        </p:spPr>
      </p:pic>
      <p:pic>
        <p:nvPicPr>
          <p:cNvPr id="481283" name="Picture 3"/>
          <p:cNvPicPr>
            <a:picLocks noChangeAspect="1" noChangeArrowheads="1"/>
          </p:cNvPicPr>
          <p:nvPr/>
        </p:nvPicPr>
        <p:blipFill>
          <a:blip r:embed="rId3" cstate="print"/>
          <a:srcRect/>
          <a:stretch>
            <a:fillRect/>
          </a:stretch>
        </p:blipFill>
        <p:spPr bwMode="auto">
          <a:xfrm>
            <a:off x="304800" y="1752600"/>
            <a:ext cx="8229600" cy="4572000"/>
          </a:xfrm>
          <a:prstGeom prst="rect">
            <a:avLst/>
          </a:prstGeom>
          <a:noFill/>
          <a:ln w="9525">
            <a:noFill/>
            <a:miter lim="800000"/>
            <a:headEnd/>
            <a:tailEnd/>
          </a:ln>
        </p:spPr>
      </p:pic>
      <p:sp>
        <p:nvSpPr>
          <p:cNvPr id="6" name="TextBox 5"/>
          <p:cNvSpPr txBox="1"/>
          <p:nvPr/>
        </p:nvSpPr>
        <p:spPr>
          <a:xfrm>
            <a:off x="5588027" y="6488668"/>
            <a:ext cx="3555973" cy="369332"/>
          </a:xfrm>
          <a:prstGeom prst="rect">
            <a:avLst/>
          </a:prstGeom>
          <a:noFill/>
        </p:spPr>
        <p:txBody>
          <a:bodyPr wrap="none" rtlCol="0">
            <a:spAutoFit/>
          </a:bodyPr>
          <a:lstStyle/>
          <a:p>
            <a:r>
              <a:rPr lang="en-US" dirty="0" smtClean="0"/>
              <a:t>Ann Intern Med. 2007;147:377-385</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7" y="1094602"/>
            <a:ext cx="9111743" cy="5486399"/>
          </a:xfrm>
          <a:prstGeom prst="rect">
            <a:avLst/>
          </a:prstGeom>
        </p:spPr>
      </p:pic>
      <p:sp>
        <p:nvSpPr>
          <p:cNvPr id="3" name="Rectangle 2"/>
          <p:cNvSpPr/>
          <p:nvPr/>
        </p:nvSpPr>
        <p:spPr>
          <a:xfrm>
            <a:off x="381000" y="152400"/>
            <a:ext cx="8959343" cy="707886"/>
          </a:xfrm>
          <a:prstGeom prst="rect">
            <a:avLst/>
          </a:prstGeom>
        </p:spPr>
        <p:txBody>
          <a:bodyPr wrap="square">
            <a:spAutoFit/>
          </a:bodyPr>
          <a:lstStyle/>
          <a:p>
            <a:r>
              <a:rPr lang="en-US" sz="2000" dirty="0"/>
              <a:t>Triglycerides were strongly and independently associated with CHD risk when comparing those in the highest quintile to those in the lowest </a:t>
            </a:r>
            <a:r>
              <a:rPr lang="en-US" sz="2000" dirty="0">
                <a:solidFill>
                  <a:srgbClr val="FFFF00"/>
                </a:solidFill>
              </a:rPr>
              <a:t>( </a:t>
            </a:r>
            <a:r>
              <a:rPr lang="en-US" sz="2000" dirty="0" smtClean="0">
                <a:solidFill>
                  <a:srgbClr val="FFFF00"/>
                </a:solidFill>
              </a:rPr>
              <a:t>HR </a:t>
            </a:r>
            <a:r>
              <a:rPr lang="en-US" sz="2000" dirty="0">
                <a:solidFill>
                  <a:srgbClr val="FFFF00"/>
                </a:solidFill>
              </a:rPr>
              <a:t>,4.1)</a:t>
            </a:r>
          </a:p>
        </p:txBody>
      </p:sp>
      <p:sp>
        <p:nvSpPr>
          <p:cNvPr id="4" name="Rounded Rectangle 3"/>
          <p:cNvSpPr/>
          <p:nvPr/>
        </p:nvSpPr>
        <p:spPr>
          <a:xfrm>
            <a:off x="228600" y="5105400"/>
            <a:ext cx="8534400"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93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66" y="304800"/>
            <a:ext cx="8915400" cy="6324600"/>
          </a:xfrm>
          <a:prstGeom prst="rect">
            <a:avLst/>
          </a:prstGeom>
        </p:spPr>
      </p:pic>
    </p:spTree>
    <p:extLst>
      <p:ext uri="{BB962C8B-B14F-4D97-AF65-F5344CB8AC3E}">
        <p14:creationId xmlns:p14="http://schemas.microsoft.com/office/powerpoint/2010/main" val="1717292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15" y="609600"/>
            <a:ext cx="9049969" cy="5562600"/>
          </a:xfrm>
          <a:prstGeom prst="rect">
            <a:avLst/>
          </a:prstGeom>
        </p:spPr>
      </p:pic>
      <p:sp>
        <p:nvSpPr>
          <p:cNvPr id="3" name="Rounded Rectangle 2"/>
          <p:cNvSpPr/>
          <p:nvPr/>
        </p:nvSpPr>
        <p:spPr>
          <a:xfrm>
            <a:off x="2819399" y="3780430"/>
            <a:ext cx="783609" cy="17821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030184" y="3733800"/>
            <a:ext cx="809016" cy="18339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410200" y="3733800"/>
            <a:ext cx="799531"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315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85"/>
            <a:ext cx="8229600" cy="1143000"/>
          </a:xfrm>
        </p:spPr>
        <p:txBody>
          <a:bodyPr/>
          <a:lstStyle/>
          <a:p>
            <a:r>
              <a:rPr lang="en-US" dirty="0" smtClean="0"/>
              <a:t>Key messages</a:t>
            </a:r>
            <a:endParaRPr lang="en-US" dirty="0"/>
          </a:p>
        </p:txBody>
      </p:sp>
      <p:sp>
        <p:nvSpPr>
          <p:cNvPr id="3" name="Content Placeholder 2"/>
          <p:cNvSpPr>
            <a:spLocks noGrp="1"/>
          </p:cNvSpPr>
          <p:nvPr>
            <p:ph idx="1"/>
          </p:nvPr>
        </p:nvSpPr>
        <p:spPr>
          <a:xfrm>
            <a:off x="457200" y="1188492"/>
            <a:ext cx="8382000" cy="4525963"/>
          </a:xfrm>
        </p:spPr>
        <p:txBody>
          <a:bodyPr>
            <a:normAutofit/>
          </a:bodyPr>
          <a:lstStyle/>
          <a:p>
            <a:r>
              <a:rPr lang="en-US" dirty="0" smtClean="0"/>
              <a:t>Two  triglyceride  measurements  obtained  </a:t>
            </a:r>
            <a:r>
              <a:rPr lang="en-US" dirty="0" smtClean="0">
                <a:solidFill>
                  <a:srgbClr val="FFFF00"/>
                </a:solidFill>
              </a:rPr>
              <a:t>5</a:t>
            </a:r>
            <a:r>
              <a:rPr lang="en-US" dirty="0" smtClean="0"/>
              <a:t>  </a:t>
            </a:r>
            <a:r>
              <a:rPr lang="en-US" dirty="0" smtClean="0">
                <a:solidFill>
                  <a:srgbClr val="FFFF00"/>
                </a:solidFill>
              </a:rPr>
              <a:t>years apart </a:t>
            </a:r>
            <a:r>
              <a:rPr lang="en-US" dirty="0" smtClean="0"/>
              <a:t>may assist in assessing CHD risk in young men. </a:t>
            </a:r>
          </a:p>
          <a:p>
            <a:r>
              <a:rPr lang="en-US" dirty="0" smtClean="0"/>
              <a:t>A decrease in initially elevated triglyceride levels is associated with a </a:t>
            </a:r>
            <a:r>
              <a:rPr lang="en-US" dirty="0" smtClean="0">
                <a:solidFill>
                  <a:srgbClr val="FFFF00"/>
                </a:solidFill>
              </a:rPr>
              <a:t>decrease in CHD risk </a:t>
            </a:r>
            <a:r>
              <a:rPr lang="en-US" dirty="0" smtClean="0"/>
              <a:t>compared with </a:t>
            </a:r>
            <a:r>
              <a:rPr lang="en-US" dirty="0" smtClean="0">
                <a:solidFill>
                  <a:srgbClr val="FFFF00"/>
                </a:solidFill>
              </a:rPr>
              <a:t>stable</a:t>
            </a:r>
            <a:r>
              <a:rPr lang="en-US" dirty="0" smtClean="0"/>
              <a:t> high triglyceride levels. </a:t>
            </a:r>
          </a:p>
          <a:p>
            <a:r>
              <a:rPr lang="en-US" dirty="0" smtClean="0"/>
              <a:t>However, this risk remains higher than in those with persistently low triglyceride levels.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57400"/>
            <a:ext cx="8229600" cy="4525963"/>
          </a:xfrm>
        </p:spPr>
        <p:txBody>
          <a:bodyPr/>
          <a:lstStyle/>
          <a:p>
            <a:r>
              <a:rPr lang="en-US" sz="3600" b="1" dirty="0" smtClean="0">
                <a:solidFill>
                  <a:srgbClr val="FFFF00"/>
                </a:solidFill>
              </a:rPr>
              <a:t>Residual Cardiovascular Risk Remaining After </a:t>
            </a:r>
            <a:r>
              <a:rPr lang="en-US" sz="3600" b="1" dirty="0" err="1" smtClean="0">
                <a:solidFill>
                  <a:srgbClr val="FFFF00"/>
                </a:solidFill>
              </a:rPr>
              <a:t>Statin</a:t>
            </a:r>
            <a:r>
              <a:rPr lang="en-US" sz="3600" b="1" dirty="0" smtClean="0">
                <a:solidFill>
                  <a:srgbClr val="FFFF00"/>
                </a:solidFill>
              </a:rPr>
              <a:t> Treatment</a:t>
            </a:r>
          </a:p>
          <a:p>
            <a:endParaRPr lang="en-US" b="1"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143000"/>
            <a:ext cx="9144000"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0" y="0"/>
            <a:ext cx="9144000" cy="1143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latin typeface="Garamond" pitchFamily="18" charset="0"/>
            </a:endParaRPr>
          </a:p>
        </p:txBody>
      </p:sp>
      <p:sp>
        <p:nvSpPr>
          <p:cNvPr id="2052" name="Rectangle 2"/>
          <p:cNvSpPr>
            <a:spLocks noGrp="1" noChangeArrowheads="1"/>
          </p:cNvSpPr>
          <p:nvPr>
            <p:ph type="title"/>
          </p:nvPr>
        </p:nvSpPr>
        <p:spPr>
          <a:xfrm>
            <a:off x="-152400" y="0"/>
            <a:ext cx="9144000" cy="1066800"/>
          </a:xfrm>
        </p:spPr>
        <p:txBody>
          <a:bodyPr rtlCol="0">
            <a:normAutofit fontScale="90000"/>
          </a:bodyPr>
          <a:lstStyle/>
          <a:p>
            <a:pPr eaLnBrk="1" fontAlgn="auto" hangingPunct="1">
              <a:spcAft>
                <a:spcPts val="0"/>
              </a:spcAft>
              <a:defRPr/>
            </a:pPr>
            <a:r>
              <a:rPr lang="en-US" sz="4000" b="1" dirty="0" smtClean="0">
                <a:solidFill>
                  <a:schemeClr val="bg1"/>
                </a:solidFill>
                <a:effectLst>
                  <a:outerShdw blurRad="38100" dist="38100" dir="2700000" algn="tl">
                    <a:srgbClr val="000000">
                      <a:alpha val="43137"/>
                    </a:srgbClr>
                  </a:outerShdw>
                </a:effectLst>
                <a:latin typeface="Arial Narrow" pitchFamily="34" charset="0"/>
              </a:rPr>
              <a:t>Residual Cardiovascular Risk </a:t>
            </a:r>
            <a:br>
              <a:rPr lang="en-US" sz="4000" b="1" dirty="0" smtClean="0">
                <a:solidFill>
                  <a:schemeClr val="bg1"/>
                </a:solidFill>
                <a:effectLst>
                  <a:outerShdw blurRad="38100" dist="38100" dir="2700000" algn="tl">
                    <a:srgbClr val="000000">
                      <a:alpha val="43137"/>
                    </a:srgbClr>
                  </a:outerShdw>
                </a:effectLst>
                <a:latin typeface="Arial Narrow" pitchFamily="34" charset="0"/>
              </a:rPr>
            </a:br>
            <a:r>
              <a:rPr lang="en-US" sz="4000" b="1" dirty="0" smtClean="0">
                <a:solidFill>
                  <a:schemeClr val="bg1"/>
                </a:solidFill>
                <a:effectLst>
                  <a:outerShdw blurRad="38100" dist="38100" dir="2700000" algn="tl">
                    <a:srgbClr val="000000">
                      <a:alpha val="43137"/>
                    </a:srgbClr>
                  </a:outerShdw>
                </a:effectLst>
                <a:latin typeface="Arial Narrow" pitchFamily="34" charset="0"/>
              </a:rPr>
              <a:t>in Major </a:t>
            </a:r>
            <a:r>
              <a:rPr lang="en-US" sz="4000" b="1" dirty="0" err="1" smtClean="0">
                <a:solidFill>
                  <a:schemeClr val="bg1"/>
                </a:solidFill>
                <a:effectLst>
                  <a:outerShdw blurRad="38100" dist="38100" dir="2700000" algn="tl">
                    <a:srgbClr val="000000">
                      <a:alpha val="43137"/>
                    </a:srgbClr>
                  </a:outerShdw>
                </a:effectLst>
                <a:latin typeface="Arial Narrow" pitchFamily="34" charset="0"/>
              </a:rPr>
              <a:t>Statin</a:t>
            </a:r>
            <a:r>
              <a:rPr lang="en-US" sz="4000" b="1" dirty="0" smtClean="0">
                <a:solidFill>
                  <a:schemeClr val="bg1"/>
                </a:solidFill>
                <a:effectLst>
                  <a:outerShdw blurRad="38100" dist="38100" dir="2700000" algn="tl">
                    <a:srgbClr val="000000">
                      <a:alpha val="43137"/>
                    </a:srgbClr>
                  </a:outerShdw>
                </a:effectLst>
                <a:latin typeface="Arial Narrow" pitchFamily="34" charset="0"/>
              </a:rPr>
              <a:t> Trials</a:t>
            </a:r>
          </a:p>
        </p:txBody>
      </p:sp>
      <p:graphicFrame>
        <p:nvGraphicFramePr>
          <p:cNvPr id="3074" name="Object 2"/>
          <p:cNvGraphicFramePr>
            <a:graphicFrameLocks noGrp="1" noChangeAspect="1"/>
          </p:cNvGraphicFramePr>
          <p:nvPr>
            <p:ph type="chart" idx="1"/>
          </p:nvPr>
        </p:nvGraphicFramePr>
        <p:xfrm>
          <a:off x="679450" y="1104900"/>
          <a:ext cx="8085138" cy="3857625"/>
        </p:xfrm>
        <a:graphic>
          <a:graphicData uri="http://schemas.openxmlformats.org/presentationml/2006/ole">
            <mc:AlternateContent xmlns:mc="http://schemas.openxmlformats.org/markup-compatibility/2006">
              <mc:Choice xmlns:v="urn:schemas-microsoft-com:vml" Requires="v">
                <p:oleObj spid="_x0000_s565267" name="Worksheet" r:id="rId4" imgW="8086725" imgH="3857625" progId="Excel.Sheet.8">
                  <p:embed/>
                </p:oleObj>
              </mc:Choice>
              <mc:Fallback>
                <p:oleObj name="Worksheet" r:id="rId4" imgW="8086725" imgH="385762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104900"/>
                        <a:ext cx="8085138" cy="385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13"/>
          <p:cNvSpPr txBox="1">
            <a:spLocks noChangeArrowheads="1"/>
          </p:cNvSpPr>
          <p:nvPr/>
        </p:nvSpPr>
        <p:spPr bwMode="auto">
          <a:xfrm>
            <a:off x="1885951" y="4754563"/>
            <a:ext cx="638175" cy="336550"/>
          </a:xfrm>
          <a:prstGeom prst="rect">
            <a:avLst/>
          </a:prstGeom>
          <a:noFill/>
          <a:ln w="19050">
            <a:noFill/>
            <a:miter lim="800000"/>
            <a:headEnd/>
            <a:tailEnd/>
          </a:ln>
        </p:spPr>
        <p:txBody>
          <a:bodyPr>
            <a:spAutoFit/>
          </a:bodyPr>
          <a:lstStyle/>
          <a:p>
            <a:pPr algn="ctr"/>
            <a:r>
              <a:rPr lang="en-US" sz="1600" b="1">
                <a:cs typeface="Arial" pitchFamily="34" charset="0"/>
              </a:rPr>
              <a:t>4S</a:t>
            </a:r>
          </a:p>
        </p:txBody>
      </p:sp>
      <p:sp>
        <p:nvSpPr>
          <p:cNvPr id="3079" name="Text Box 14"/>
          <p:cNvSpPr txBox="1">
            <a:spLocks noChangeArrowheads="1"/>
          </p:cNvSpPr>
          <p:nvPr/>
        </p:nvSpPr>
        <p:spPr bwMode="auto">
          <a:xfrm>
            <a:off x="2849563" y="4749800"/>
            <a:ext cx="1016000" cy="336550"/>
          </a:xfrm>
          <a:prstGeom prst="rect">
            <a:avLst/>
          </a:prstGeom>
          <a:noFill/>
          <a:ln w="19050">
            <a:noFill/>
            <a:miter lim="800000"/>
            <a:headEnd/>
            <a:tailEnd/>
          </a:ln>
        </p:spPr>
        <p:txBody>
          <a:bodyPr>
            <a:spAutoFit/>
          </a:bodyPr>
          <a:lstStyle/>
          <a:p>
            <a:pPr algn="ctr"/>
            <a:r>
              <a:rPr lang="en-US" sz="1600" b="1">
                <a:cs typeface="Arial" pitchFamily="34" charset="0"/>
              </a:rPr>
              <a:t>LIPID</a:t>
            </a:r>
          </a:p>
        </p:txBody>
      </p:sp>
      <p:sp>
        <p:nvSpPr>
          <p:cNvPr id="3080" name="Text Box 15"/>
          <p:cNvSpPr txBox="1">
            <a:spLocks noChangeArrowheads="1"/>
          </p:cNvSpPr>
          <p:nvPr/>
        </p:nvSpPr>
        <p:spPr bwMode="auto">
          <a:xfrm>
            <a:off x="4016375" y="4759325"/>
            <a:ext cx="1016000" cy="336550"/>
          </a:xfrm>
          <a:prstGeom prst="rect">
            <a:avLst/>
          </a:prstGeom>
          <a:noFill/>
          <a:ln w="19050">
            <a:noFill/>
            <a:miter lim="800000"/>
            <a:headEnd/>
            <a:tailEnd/>
          </a:ln>
        </p:spPr>
        <p:txBody>
          <a:bodyPr>
            <a:spAutoFit/>
          </a:bodyPr>
          <a:lstStyle/>
          <a:p>
            <a:pPr algn="ctr"/>
            <a:r>
              <a:rPr lang="en-US" sz="1600" b="1">
                <a:cs typeface="Arial" pitchFamily="34" charset="0"/>
              </a:rPr>
              <a:t>CARE</a:t>
            </a:r>
          </a:p>
        </p:txBody>
      </p:sp>
      <p:sp>
        <p:nvSpPr>
          <p:cNvPr id="3081" name="Text Box 16"/>
          <p:cNvSpPr txBox="1">
            <a:spLocks noChangeArrowheads="1"/>
          </p:cNvSpPr>
          <p:nvPr/>
        </p:nvSpPr>
        <p:spPr bwMode="auto">
          <a:xfrm>
            <a:off x="5197475" y="4754563"/>
            <a:ext cx="1016000" cy="336550"/>
          </a:xfrm>
          <a:prstGeom prst="rect">
            <a:avLst/>
          </a:prstGeom>
          <a:noFill/>
          <a:ln w="19050">
            <a:noFill/>
            <a:miter lim="800000"/>
            <a:headEnd/>
            <a:tailEnd/>
          </a:ln>
        </p:spPr>
        <p:txBody>
          <a:bodyPr>
            <a:spAutoFit/>
          </a:bodyPr>
          <a:lstStyle/>
          <a:p>
            <a:pPr algn="ctr"/>
            <a:r>
              <a:rPr lang="en-US" sz="1600" b="1">
                <a:cs typeface="Arial" pitchFamily="34" charset="0"/>
              </a:rPr>
              <a:t>HPS</a:t>
            </a:r>
          </a:p>
        </p:txBody>
      </p:sp>
      <p:sp>
        <p:nvSpPr>
          <p:cNvPr id="3082" name="Text Box 17"/>
          <p:cNvSpPr txBox="1">
            <a:spLocks noChangeArrowheads="1"/>
          </p:cNvSpPr>
          <p:nvPr/>
        </p:nvSpPr>
        <p:spPr bwMode="auto">
          <a:xfrm>
            <a:off x="6369050" y="4754563"/>
            <a:ext cx="1016000" cy="336550"/>
          </a:xfrm>
          <a:prstGeom prst="rect">
            <a:avLst/>
          </a:prstGeom>
          <a:noFill/>
          <a:ln w="19050">
            <a:noFill/>
            <a:miter lim="800000"/>
            <a:headEnd/>
            <a:tailEnd/>
          </a:ln>
        </p:spPr>
        <p:txBody>
          <a:bodyPr>
            <a:spAutoFit/>
          </a:bodyPr>
          <a:lstStyle/>
          <a:p>
            <a:pPr algn="ctr"/>
            <a:r>
              <a:rPr lang="en-US" sz="1600" b="1">
                <a:cs typeface="Arial" pitchFamily="34" charset="0"/>
              </a:rPr>
              <a:t>WOS</a:t>
            </a:r>
          </a:p>
        </p:txBody>
      </p:sp>
      <p:sp>
        <p:nvSpPr>
          <p:cNvPr id="3083" name="Text Box 18"/>
          <p:cNvSpPr txBox="1">
            <a:spLocks noChangeArrowheads="1"/>
          </p:cNvSpPr>
          <p:nvPr/>
        </p:nvSpPr>
        <p:spPr bwMode="auto">
          <a:xfrm>
            <a:off x="7186614" y="4735515"/>
            <a:ext cx="1887537" cy="581025"/>
          </a:xfrm>
          <a:prstGeom prst="rect">
            <a:avLst/>
          </a:prstGeom>
          <a:noFill/>
          <a:ln w="19050">
            <a:noFill/>
            <a:miter lim="800000"/>
            <a:headEnd/>
            <a:tailEnd/>
          </a:ln>
        </p:spPr>
        <p:txBody>
          <a:bodyPr>
            <a:spAutoFit/>
          </a:bodyPr>
          <a:lstStyle/>
          <a:p>
            <a:pPr algn="ctr"/>
            <a:r>
              <a:rPr lang="en-US" sz="1600" b="1">
                <a:cs typeface="Arial" pitchFamily="34" charset="0"/>
              </a:rPr>
              <a:t>AFCAPS/</a:t>
            </a:r>
            <a:br>
              <a:rPr lang="en-US" sz="1600" b="1">
                <a:cs typeface="Arial" pitchFamily="34" charset="0"/>
              </a:rPr>
            </a:br>
            <a:r>
              <a:rPr lang="en-US" sz="1600" b="1">
                <a:cs typeface="Arial" pitchFamily="34" charset="0"/>
              </a:rPr>
              <a:t>TexCAPS</a:t>
            </a:r>
          </a:p>
        </p:txBody>
      </p:sp>
      <p:sp>
        <p:nvSpPr>
          <p:cNvPr id="3084" name="Text Box 19"/>
          <p:cNvSpPr txBox="1">
            <a:spLocks noChangeArrowheads="1"/>
          </p:cNvSpPr>
          <p:nvPr/>
        </p:nvSpPr>
        <p:spPr bwMode="auto">
          <a:xfrm>
            <a:off x="1635125" y="2263775"/>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62%</a:t>
            </a:r>
          </a:p>
        </p:txBody>
      </p:sp>
      <p:sp>
        <p:nvSpPr>
          <p:cNvPr id="3085" name="Text Box 20"/>
          <p:cNvSpPr txBox="1">
            <a:spLocks noChangeArrowheads="1"/>
          </p:cNvSpPr>
          <p:nvPr/>
        </p:nvSpPr>
        <p:spPr bwMode="auto">
          <a:xfrm>
            <a:off x="2817813" y="1836738"/>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75%</a:t>
            </a:r>
          </a:p>
        </p:txBody>
      </p:sp>
      <p:sp>
        <p:nvSpPr>
          <p:cNvPr id="3086" name="Text Box 21"/>
          <p:cNvSpPr txBox="1">
            <a:spLocks noChangeArrowheads="1"/>
          </p:cNvSpPr>
          <p:nvPr/>
        </p:nvSpPr>
        <p:spPr bwMode="auto">
          <a:xfrm>
            <a:off x="3956051" y="1828800"/>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 75%</a:t>
            </a:r>
          </a:p>
        </p:txBody>
      </p:sp>
      <p:sp>
        <p:nvSpPr>
          <p:cNvPr id="3087" name="Text Box 22"/>
          <p:cNvSpPr txBox="1">
            <a:spLocks noChangeArrowheads="1"/>
          </p:cNvSpPr>
          <p:nvPr/>
        </p:nvSpPr>
        <p:spPr bwMode="auto">
          <a:xfrm>
            <a:off x="5118100" y="1930400"/>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 73%</a:t>
            </a:r>
          </a:p>
        </p:txBody>
      </p:sp>
      <p:sp>
        <p:nvSpPr>
          <p:cNvPr id="3088" name="Text Box 23"/>
          <p:cNvSpPr txBox="1">
            <a:spLocks noChangeArrowheads="1"/>
          </p:cNvSpPr>
          <p:nvPr/>
        </p:nvSpPr>
        <p:spPr bwMode="auto">
          <a:xfrm>
            <a:off x="6302376" y="1995488"/>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 69%</a:t>
            </a:r>
          </a:p>
        </p:txBody>
      </p:sp>
      <p:sp>
        <p:nvSpPr>
          <p:cNvPr id="3089" name="Text Box 24"/>
          <p:cNvSpPr txBox="1">
            <a:spLocks noChangeArrowheads="1"/>
          </p:cNvSpPr>
          <p:nvPr/>
        </p:nvSpPr>
        <p:spPr bwMode="auto">
          <a:xfrm>
            <a:off x="7469188" y="2220913"/>
            <a:ext cx="1158875" cy="336550"/>
          </a:xfrm>
          <a:prstGeom prst="rect">
            <a:avLst/>
          </a:prstGeom>
          <a:noFill/>
          <a:ln w="19050">
            <a:noFill/>
            <a:miter lim="800000"/>
            <a:headEnd/>
            <a:tailEnd/>
          </a:ln>
        </p:spPr>
        <p:txBody>
          <a:bodyPr>
            <a:spAutoFit/>
          </a:bodyPr>
          <a:lstStyle/>
          <a:p>
            <a:pPr algn="ctr"/>
            <a:r>
              <a:rPr lang="en-US" sz="1600" b="1">
                <a:latin typeface="Calibri" pitchFamily="34" charset="0"/>
              </a:rPr>
              <a:t> 62%</a:t>
            </a:r>
          </a:p>
        </p:txBody>
      </p:sp>
      <p:sp>
        <p:nvSpPr>
          <p:cNvPr id="3090" name="Text Box 25"/>
          <p:cNvSpPr txBox="1">
            <a:spLocks noChangeArrowheads="1"/>
          </p:cNvSpPr>
          <p:nvPr/>
        </p:nvSpPr>
        <p:spPr bwMode="auto">
          <a:xfrm rot="-5400000">
            <a:off x="-842074" y="2702612"/>
            <a:ext cx="2685863" cy="646331"/>
          </a:xfrm>
          <a:prstGeom prst="rect">
            <a:avLst/>
          </a:prstGeom>
          <a:noFill/>
          <a:ln w="12700">
            <a:noFill/>
            <a:miter lim="800000"/>
            <a:headEnd/>
            <a:tailEnd/>
          </a:ln>
        </p:spPr>
        <p:txBody>
          <a:bodyPr wrap="none">
            <a:spAutoFit/>
          </a:bodyPr>
          <a:lstStyle/>
          <a:p>
            <a:pPr algn="ctr" eaLnBrk="0" hangingPunct="0">
              <a:spcBef>
                <a:spcPct val="15000"/>
              </a:spcBef>
              <a:spcAft>
                <a:spcPct val="20000"/>
              </a:spcAft>
            </a:pPr>
            <a:r>
              <a:rPr lang="de-CH">
                <a:cs typeface="Arial" pitchFamily="34" charset="0"/>
              </a:rPr>
              <a:t>Patients Experiencing </a:t>
            </a:r>
            <a:br>
              <a:rPr lang="de-CH">
                <a:cs typeface="Arial" pitchFamily="34" charset="0"/>
              </a:rPr>
            </a:br>
            <a:r>
              <a:rPr lang="de-CH">
                <a:cs typeface="Arial" pitchFamily="34" charset="0"/>
              </a:rPr>
              <a:t>Major Coronary Events (%)</a:t>
            </a:r>
            <a:endParaRPr lang="en-GB">
              <a:cs typeface="Arial" pitchFamily="34" charset="0"/>
            </a:endParaRPr>
          </a:p>
        </p:txBody>
      </p:sp>
      <p:grpSp>
        <p:nvGrpSpPr>
          <p:cNvPr id="2" name="Group 35"/>
          <p:cNvGrpSpPr>
            <a:grpSpLocks/>
          </p:cNvGrpSpPr>
          <p:nvPr/>
        </p:nvGrpSpPr>
        <p:grpSpPr bwMode="auto">
          <a:xfrm>
            <a:off x="944564" y="5259390"/>
            <a:ext cx="7881937" cy="547687"/>
            <a:chOff x="944563" y="5259388"/>
            <a:chExt cx="7881937" cy="547687"/>
          </a:xfrm>
        </p:grpSpPr>
        <p:sp>
          <p:nvSpPr>
            <p:cNvPr id="3094" name="Text Box 39"/>
            <p:cNvSpPr txBox="1">
              <a:spLocks noChangeArrowheads="1"/>
            </p:cNvSpPr>
            <p:nvPr/>
          </p:nvSpPr>
          <p:spPr bwMode="auto">
            <a:xfrm>
              <a:off x="1195388" y="5264150"/>
              <a:ext cx="638175" cy="304800"/>
            </a:xfrm>
            <a:prstGeom prst="rect">
              <a:avLst/>
            </a:prstGeom>
            <a:noFill/>
            <a:ln w="19050">
              <a:noFill/>
              <a:miter lim="800000"/>
              <a:headEnd/>
              <a:tailEnd/>
            </a:ln>
          </p:spPr>
          <p:txBody>
            <a:bodyPr>
              <a:spAutoFit/>
            </a:bodyPr>
            <a:lstStyle/>
            <a:p>
              <a:pPr algn="ctr"/>
              <a:r>
                <a:rPr lang="en-US" sz="1400" b="1">
                  <a:cs typeface="Arial" pitchFamily="34" charset="0"/>
                </a:rPr>
                <a:t>N</a:t>
              </a:r>
            </a:p>
          </p:txBody>
        </p:sp>
        <p:sp>
          <p:nvSpPr>
            <p:cNvPr id="3095" name="Text Box 40"/>
            <p:cNvSpPr txBox="1">
              <a:spLocks noChangeArrowheads="1"/>
            </p:cNvSpPr>
            <p:nvPr/>
          </p:nvSpPr>
          <p:spPr bwMode="auto">
            <a:xfrm>
              <a:off x="944563" y="5487988"/>
              <a:ext cx="1130300" cy="304800"/>
            </a:xfrm>
            <a:prstGeom prst="rect">
              <a:avLst/>
            </a:prstGeom>
            <a:noFill/>
            <a:ln w="19050">
              <a:noFill/>
              <a:miter lim="800000"/>
              <a:headEnd/>
              <a:tailEnd/>
            </a:ln>
          </p:spPr>
          <p:txBody>
            <a:bodyPr>
              <a:spAutoFit/>
            </a:bodyPr>
            <a:lstStyle/>
            <a:p>
              <a:pPr algn="ctr"/>
              <a:r>
                <a:rPr lang="en-US" sz="1400" b="1">
                  <a:cs typeface="Arial" pitchFamily="34" charset="0"/>
                  <a:sym typeface="Symbol" pitchFamily="18" charset="2"/>
                </a:rPr>
                <a:t>LDL</a:t>
              </a:r>
            </a:p>
          </p:txBody>
        </p:sp>
        <p:sp>
          <p:nvSpPr>
            <p:cNvPr id="3096" name="Text Box 45"/>
            <p:cNvSpPr txBox="1">
              <a:spLocks noChangeArrowheads="1"/>
            </p:cNvSpPr>
            <p:nvPr/>
          </p:nvSpPr>
          <p:spPr bwMode="auto">
            <a:xfrm>
              <a:off x="1441450" y="5259388"/>
              <a:ext cx="1479550" cy="304800"/>
            </a:xfrm>
            <a:prstGeom prst="rect">
              <a:avLst/>
            </a:prstGeom>
            <a:noFill/>
            <a:ln w="19050">
              <a:noFill/>
              <a:miter lim="800000"/>
              <a:headEnd/>
              <a:tailEnd/>
            </a:ln>
          </p:spPr>
          <p:txBody>
            <a:bodyPr>
              <a:spAutoFit/>
            </a:bodyPr>
            <a:lstStyle/>
            <a:p>
              <a:pPr algn="ctr"/>
              <a:r>
                <a:rPr lang="en-US" sz="1400" b="1">
                  <a:cs typeface="Arial" pitchFamily="34" charset="0"/>
                </a:rPr>
                <a:t>4444</a:t>
              </a:r>
            </a:p>
          </p:txBody>
        </p:sp>
        <p:sp>
          <p:nvSpPr>
            <p:cNvPr id="3097" name="Text Box 46"/>
            <p:cNvSpPr txBox="1">
              <a:spLocks noChangeArrowheads="1"/>
            </p:cNvSpPr>
            <p:nvPr/>
          </p:nvSpPr>
          <p:spPr bwMode="auto">
            <a:xfrm>
              <a:off x="1450975" y="5483225"/>
              <a:ext cx="1479550" cy="304800"/>
            </a:xfrm>
            <a:prstGeom prst="rect">
              <a:avLst/>
            </a:prstGeom>
            <a:noFill/>
            <a:ln w="19050">
              <a:noFill/>
              <a:miter lim="800000"/>
              <a:headEnd/>
              <a:tailEnd/>
            </a:ln>
          </p:spPr>
          <p:txBody>
            <a:bodyPr>
              <a:spAutoFit/>
            </a:bodyPr>
            <a:lstStyle/>
            <a:p>
              <a:pPr algn="ctr"/>
              <a:r>
                <a:rPr lang="en-US" sz="1400" b="1">
                  <a:cs typeface="Arial" pitchFamily="34" charset="0"/>
                </a:rPr>
                <a:t>-36%</a:t>
              </a:r>
            </a:p>
          </p:txBody>
        </p:sp>
        <p:sp>
          <p:nvSpPr>
            <p:cNvPr id="3098" name="Text Box 47"/>
            <p:cNvSpPr txBox="1">
              <a:spLocks noChangeArrowheads="1"/>
            </p:cNvSpPr>
            <p:nvPr/>
          </p:nvSpPr>
          <p:spPr bwMode="auto">
            <a:xfrm>
              <a:off x="2579688" y="5268913"/>
              <a:ext cx="1479550" cy="304800"/>
            </a:xfrm>
            <a:prstGeom prst="rect">
              <a:avLst/>
            </a:prstGeom>
            <a:noFill/>
            <a:ln w="19050">
              <a:noFill/>
              <a:miter lim="800000"/>
              <a:headEnd/>
              <a:tailEnd/>
            </a:ln>
          </p:spPr>
          <p:txBody>
            <a:bodyPr>
              <a:spAutoFit/>
            </a:bodyPr>
            <a:lstStyle/>
            <a:p>
              <a:pPr algn="ctr"/>
              <a:r>
                <a:rPr lang="en-US" sz="1400" b="1">
                  <a:cs typeface="Arial" pitchFamily="34" charset="0"/>
                </a:rPr>
                <a:t>9014</a:t>
              </a:r>
            </a:p>
          </p:txBody>
        </p:sp>
        <p:sp>
          <p:nvSpPr>
            <p:cNvPr id="3099" name="Text Box 48"/>
            <p:cNvSpPr txBox="1">
              <a:spLocks noChangeArrowheads="1"/>
            </p:cNvSpPr>
            <p:nvPr/>
          </p:nvSpPr>
          <p:spPr bwMode="auto">
            <a:xfrm>
              <a:off x="2574925" y="5492750"/>
              <a:ext cx="1479550" cy="304800"/>
            </a:xfrm>
            <a:prstGeom prst="rect">
              <a:avLst/>
            </a:prstGeom>
            <a:noFill/>
            <a:ln w="19050">
              <a:noFill/>
              <a:miter lim="800000"/>
              <a:headEnd/>
              <a:tailEnd/>
            </a:ln>
          </p:spPr>
          <p:txBody>
            <a:bodyPr>
              <a:spAutoFit/>
            </a:bodyPr>
            <a:lstStyle/>
            <a:p>
              <a:pPr algn="ctr"/>
              <a:r>
                <a:rPr lang="en-US" sz="1400" b="1">
                  <a:cs typeface="Arial" pitchFamily="34" charset="0"/>
                </a:rPr>
                <a:t>-25%</a:t>
              </a:r>
            </a:p>
          </p:txBody>
        </p:sp>
        <p:sp>
          <p:nvSpPr>
            <p:cNvPr id="3100" name="Text Box 49"/>
            <p:cNvSpPr txBox="1">
              <a:spLocks noChangeArrowheads="1"/>
            </p:cNvSpPr>
            <p:nvPr/>
          </p:nvSpPr>
          <p:spPr bwMode="auto">
            <a:xfrm>
              <a:off x="3760788" y="5264150"/>
              <a:ext cx="1479550" cy="304800"/>
            </a:xfrm>
            <a:prstGeom prst="rect">
              <a:avLst/>
            </a:prstGeom>
            <a:noFill/>
            <a:ln w="19050">
              <a:noFill/>
              <a:miter lim="800000"/>
              <a:headEnd/>
              <a:tailEnd/>
            </a:ln>
          </p:spPr>
          <p:txBody>
            <a:bodyPr>
              <a:spAutoFit/>
            </a:bodyPr>
            <a:lstStyle/>
            <a:p>
              <a:pPr algn="ctr"/>
              <a:r>
                <a:rPr lang="en-US" sz="1400" b="1">
                  <a:cs typeface="Arial" pitchFamily="34" charset="0"/>
                </a:rPr>
                <a:t>4159</a:t>
              </a:r>
            </a:p>
          </p:txBody>
        </p:sp>
        <p:sp>
          <p:nvSpPr>
            <p:cNvPr id="3101" name="Text Box 50"/>
            <p:cNvSpPr txBox="1">
              <a:spLocks noChangeArrowheads="1"/>
            </p:cNvSpPr>
            <p:nvPr/>
          </p:nvSpPr>
          <p:spPr bwMode="auto">
            <a:xfrm>
              <a:off x="3770313" y="5502275"/>
              <a:ext cx="1479550" cy="304800"/>
            </a:xfrm>
            <a:prstGeom prst="rect">
              <a:avLst/>
            </a:prstGeom>
            <a:noFill/>
            <a:ln w="19050">
              <a:noFill/>
              <a:miter lim="800000"/>
              <a:headEnd/>
              <a:tailEnd/>
            </a:ln>
          </p:spPr>
          <p:txBody>
            <a:bodyPr>
              <a:spAutoFit/>
            </a:bodyPr>
            <a:lstStyle/>
            <a:p>
              <a:pPr algn="ctr"/>
              <a:r>
                <a:rPr lang="en-US" sz="1400" b="1">
                  <a:cs typeface="Arial" pitchFamily="34" charset="0"/>
                </a:rPr>
                <a:t>-28%</a:t>
              </a:r>
            </a:p>
          </p:txBody>
        </p:sp>
        <p:sp>
          <p:nvSpPr>
            <p:cNvPr id="3102" name="Text Box 51"/>
            <p:cNvSpPr txBox="1">
              <a:spLocks noChangeArrowheads="1"/>
            </p:cNvSpPr>
            <p:nvPr/>
          </p:nvSpPr>
          <p:spPr bwMode="auto">
            <a:xfrm>
              <a:off x="4941888" y="5259388"/>
              <a:ext cx="1479550" cy="304800"/>
            </a:xfrm>
            <a:prstGeom prst="rect">
              <a:avLst/>
            </a:prstGeom>
            <a:noFill/>
            <a:ln w="19050">
              <a:noFill/>
              <a:miter lim="800000"/>
              <a:headEnd/>
              <a:tailEnd/>
            </a:ln>
          </p:spPr>
          <p:txBody>
            <a:bodyPr>
              <a:spAutoFit/>
            </a:bodyPr>
            <a:lstStyle/>
            <a:p>
              <a:pPr algn="ctr"/>
              <a:r>
                <a:rPr lang="en-US" sz="1400" b="1">
                  <a:cs typeface="Arial" pitchFamily="34" charset="0"/>
                </a:rPr>
                <a:t>20 536</a:t>
              </a:r>
            </a:p>
          </p:txBody>
        </p:sp>
        <p:sp>
          <p:nvSpPr>
            <p:cNvPr id="3103" name="Text Box 52"/>
            <p:cNvSpPr txBox="1">
              <a:spLocks noChangeArrowheads="1"/>
            </p:cNvSpPr>
            <p:nvPr/>
          </p:nvSpPr>
          <p:spPr bwMode="auto">
            <a:xfrm>
              <a:off x="4951413" y="5497513"/>
              <a:ext cx="1479550" cy="304800"/>
            </a:xfrm>
            <a:prstGeom prst="rect">
              <a:avLst/>
            </a:prstGeom>
            <a:noFill/>
            <a:ln w="19050">
              <a:noFill/>
              <a:miter lim="800000"/>
              <a:headEnd/>
              <a:tailEnd/>
            </a:ln>
          </p:spPr>
          <p:txBody>
            <a:bodyPr>
              <a:spAutoFit/>
            </a:bodyPr>
            <a:lstStyle/>
            <a:p>
              <a:pPr algn="ctr"/>
              <a:r>
                <a:rPr lang="en-US" sz="1400" b="1">
                  <a:cs typeface="Arial" pitchFamily="34" charset="0"/>
                </a:rPr>
                <a:t>-29%</a:t>
              </a:r>
            </a:p>
          </p:txBody>
        </p:sp>
        <p:sp>
          <p:nvSpPr>
            <p:cNvPr id="3104" name="Text Box 53"/>
            <p:cNvSpPr txBox="1">
              <a:spLocks noChangeArrowheads="1"/>
            </p:cNvSpPr>
            <p:nvPr/>
          </p:nvSpPr>
          <p:spPr bwMode="auto">
            <a:xfrm>
              <a:off x="6137275" y="5268913"/>
              <a:ext cx="1479550" cy="304800"/>
            </a:xfrm>
            <a:prstGeom prst="rect">
              <a:avLst/>
            </a:prstGeom>
            <a:noFill/>
            <a:ln w="19050">
              <a:noFill/>
              <a:miter lim="800000"/>
              <a:headEnd/>
              <a:tailEnd/>
            </a:ln>
          </p:spPr>
          <p:txBody>
            <a:bodyPr>
              <a:spAutoFit/>
            </a:bodyPr>
            <a:lstStyle/>
            <a:p>
              <a:pPr algn="ctr"/>
              <a:r>
                <a:rPr lang="en-US" sz="1400" b="1">
                  <a:cs typeface="Arial" pitchFamily="34" charset="0"/>
                </a:rPr>
                <a:t>6595</a:t>
              </a:r>
            </a:p>
          </p:txBody>
        </p:sp>
        <p:sp>
          <p:nvSpPr>
            <p:cNvPr id="3105" name="Text Box 54"/>
            <p:cNvSpPr txBox="1">
              <a:spLocks noChangeArrowheads="1"/>
            </p:cNvSpPr>
            <p:nvPr/>
          </p:nvSpPr>
          <p:spPr bwMode="auto">
            <a:xfrm>
              <a:off x="6118225" y="5492750"/>
              <a:ext cx="1479550" cy="304800"/>
            </a:xfrm>
            <a:prstGeom prst="rect">
              <a:avLst/>
            </a:prstGeom>
            <a:noFill/>
            <a:ln w="19050">
              <a:noFill/>
              <a:miter lim="800000"/>
              <a:headEnd/>
              <a:tailEnd/>
            </a:ln>
          </p:spPr>
          <p:txBody>
            <a:bodyPr>
              <a:spAutoFit/>
            </a:bodyPr>
            <a:lstStyle/>
            <a:p>
              <a:pPr algn="ctr"/>
              <a:r>
                <a:rPr lang="en-US" sz="1400" b="1">
                  <a:cs typeface="Arial" pitchFamily="34" charset="0"/>
                </a:rPr>
                <a:t>-26%</a:t>
              </a:r>
            </a:p>
          </p:txBody>
        </p:sp>
        <p:sp>
          <p:nvSpPr>
            <p:cNvPr id="3106" name="Text Box 55"/>
            <p:cNvSpPr txBox="1">
              <a:spLocks noChangeArrowheads="1"/>
            </p:cNvSpPr>
            <p:nvPr/>
          </p:nvSpPr>
          <p:spPr bwMode="auto">
            <a:xfrm>
              <a:off x="7346950" y="5264150"/>
              <a:ext cx="1479550" cy="304800"/>
            </a:xfrm>
            <a:prstGeom prst="rect">
              <a:avLst/>
            </a:prstGeom>
            <a:noFill/>
            <a:ln w="19050">
              <a:noFill/>
              <a:miter lim="800000"/>
              <a:headEnd/>
              <a:tailEnd/>
            </a:ln>
          </p:spPr>
          <p:txBody>
            <a:bodyPr>
              <a:spAutoFit/>
            </a:bodyPr>
            <a:lstStyle/>
            <a:p>
              <a:pPr algn="ctr"/>
              <a:r>
                <a:rPr lang="en-US" sz="1400" b="1">
                  <a:cs typeface="Arial" pitchFamily="34" charset="0"/>
                </a:rPr>
                <a:t>6605</a:t>
              </a:r>
            </a:p>
          </p:txBody>
        </p:sp>
        <p:sp>
          <p:nvSpPr>
            <p:cNvPr id="3107" name="Text Box 56"/>
            <p:cNvSpPr txBox="1">
              <a:spLocks noChangeArrowheads="1"/>
            </p:cNvSpPr>
            <p:nvPr/>
          </p:nvSpPr>
          <p:spPr bwMode="auto">
            <a:xfrm>
              <a:off x="7342188" y="5502275"/>
              <a:ext cx="1479550" cy="304800"/>
            </a:xfrm>
            <a:prstGeom prst="rect">
              <a:avLst/>
            </a:prstGeom>
            <a:noFill/>
            <a:ln w="19050">
              <a:noFill/>
              <a:miter lim="800000"/>
              <a:headEnd/>
              <a:tailEnd/>
            </a:ln>
          </p:spPr>
          <p:txBody>
            <a:bodyPr>
              <a:spAutoFit/>
            </a:bodyPr>
            <a:lstStyle/>
            <a:p>
              <a:pPr algn="ctr"/>
              <a:r>
                <a:rPr lang="en-US" sz="1400" b="1">
                  <a:cs typeface="Arial" pitchFamily="34" charset="0"/>
                </a:rPr>
                <a:t>-27%</a:t>
              </a:r>
            </a:p>
          </p:txBody>
        </p:sp>
      </p:grpSp>
      <p:sp>
        <p:nvSpPr>
          <p:cNvPr id="3092" name="Text Box 57"/>
          <p:cNvSpPr txBox="1">
            <a:spLocks noChangeArrowheads="1"/>
          </p:cNvSpPr>
          <p:nvPr/>
        </p:nvSpPr>
        <p:spPr bwMode="auto">
          <a:xfrm>
            <a:off x="-152400" y="6553202"/>
            <a:ext cx="3386138" cy="307975"/>
          </a:xfrm>
          <a:prstGeom prst="rect">
            <a:avLst/>
          </a:prstGeom>
          <a:noFill/>
          <a:ln w="9525">
            <a:noFill/>
            <a:miter lim="800000"/>
            <a:headEnd/>
            <a:tailEnd/>
          </a:ln>
        </p:spPr>
        <p:txBody>
          <a:bodyPr>
            <a:spAutoFit/>
          </a:bodyPr>
          <a:lstStyle/>
          <a:p>
            <a:pPr algn="r"/>
            <a:r>
              <a:rPr lang="en-US" sz="1100">
                <a:latin typeface="Calibri" pitchFamily="34" charset="0"/>
              </a:rPr>
              <a:t>Libby PJ et al. </a:t>
            </a:r>
            <a:r>
              <a:rPr lang="en-US" sz="1100" i="1">
                <a:latin typeface="Calibri" pitchFamily="34" charset="0"/>
              </a:rPr>
              <a:t>J Am Coll Cardiol</a:t>
            </a:r>
            <a:r>
              <a:rPr lang="en-US" sz="1100">
                <a:latin typeface="Calibri" pitchFamily="34" charset="0"/>
              </a:rPr>
              <a:t>. 2005;46(7):1225-1228</a:t>
            </a:r>
            <a:r>
              <a:rPr lang="en-US" sz="1400">
                <a:latin typeface="Calibri" pitchFamily="34" charset="0"/>
              </a:rPr>
              <a:t>.</a:t>
            </a:r>
          </a:p>
        </p:txBody>
      </p:sp>
      <p:sp>
        <p:nvSpPr>
          <p:cNvPr id="3093" name="Text Box 58"/>
          <p:cNvSpPr txBox="1">
            <a:spLocks noChangeArrowheads="1"/>
          </p:cNvSpPr>
          <p:nvPr/>
        </p:nvSpPr>
        <p:spPr bwMode="auto">
          <a:xfrm>
            <a:off x="1" y="6029327"/>
            <a:ext cx="8724900" cy="600164"/>
          </a:xfrm>
          <a:prstGeom prst="rect">
            <a:avLst/>
          </a:prstGeom>
          <a:noFill/>
          <a:ln w="9525">
            <a:noFill/>
            <a:miter lim="800000"/>
            <a:headEnd/>
            <a:tailEnd/>
          </a:ln>
        </p:spPr>
        <p:txBody>
          <a:bodyPr>
            <a:spAutoFit/>
          </a:bodyPr>
          <a:lstStyle/>
          <a:p>
            <a:r>
              <a:rPr lang="en-US" sz="1100">
                <a:latin typeface="Calibri" pitchFamily="34" charset="0"/>
              </a:rPr>
              <a:t>4S=Scandinavian Simvastatin Survival Study; LIPID=Long-Term Intervention with Pravastatin in Ischaemic Disease; CARE=Cholesterol and Recurrent Events; HPS=Heart Protection Study; WOS=West of Scotland Coronary Prevention Study; AFCAPS/TexCAPS=Air Force/Texas Coronary Atherosclerosis Prevention Study.    </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risk ?</a:t>
            </a:r>
            <a:endParaRPr lang="en-US" dirty="0"/>
          </a:p>
        </p:txBody>
      </p:sp>
      <p:sp>
        <p:nvSpPr>
          <p:cNvPr id="3" name="Content Placeholder 2"/>
          <p:cNvSpPr>
            <a:spLocks noGrp="1"/>
          </p:cNvSpPr>
          <p:nvPr>
            <p:ph idx="1"/>
          </p:nvPr>
        </p:nvSpPr>
        <p:spPr/>
        <p:txBody>
          <a:bodyPr/>
          <a:lstStyle/>
          <a:p>
            <a:r>
              <a:rPr lang="en-US" dirty="0" smtClean="0"/>
              <a:t>Elevated Triglyceride level</a:t>
            </a:r>
          </a:p>
          <a:p>
            <a:endParaRPr lang="en-US" dirty="0" smtClean="0"/>
          </a:p>
          <a:p>
            <a:r>
              <a:rPr lang="en-US" dirty="0" smtClean="0"/>
              <a:t>Role of TG rich </a:t>
            </a:r>
            <a:r>
              <a:rPr lang="en-US" dirty="0" err="1" smtClean="0"/>
              <a:t>lipoproteines</a:t>
            </a:r>
            <a:endParaRPr lang="en-US" dirty="0" smtClean="0"/>
          </a:p>
          <a:p>
            <a:endParaRPr lang="en-US" dirty="0" smtClean="0"/>
          </a:p>
          <a:p>
            <a:r>
              <a:rPr lang="en-US" dirty="0" smtClean="0"/>
              <a:t>Beyond </a:t>
            </a:r>
            <a:r>
              <a:rPr lang="en-US" dirty="0" err="1" smtClean="0"/>
              <a:t>LDL,non</a:t>
            </a:r>
            <a:r>
              <a:rPr lang="en-US" dirty="0" smtClean="0"/>
              <a:t> HDL may be a better predictor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6063" y="2743200"/>
            <a:ext cx="8229600" cy="4525963"/>
          </a:xfrm>
        </p:spPr>
        <p:txBody>
          <a:bodyPr>
            <a:normAutofit/>
          </a:bodyPr>
          <a:lstStyle/>
          <a:p>
            <a:r>
              <a:rPr lang="en-US" sz="2400" dirty="0" smtClean="0"/>
              <a:t>To determine if non-HDL cholesterol is a more useful predictor of coronary heart disease (CHD) risk than LDL cholesterol and if VLDL cholesterol is an independent predictor of CHD risk</a:t>
            </a:r>
          </a:p>
          <a:p>
            <a:endParaRPr lang="en-US" sz="2400" dirty="0" smtClean="0"/>
          </a:p>
          <a:p>
            <a:r>
              <a:rPr lang="en-US" sz="2400" dirty="0" smtClean="0"/>
              <a:t>All subjects aged &gt;30 years and free of CHD at baseline, followed for incident CHD (618 men, 372 women)</a:t>
            </a:r>
            <a:endParaRPr lang="en-US" sz="2400" dirty="0"/>
          </a:p>
        </p:txBody>
      </p:sp>
      <p:pic>
        <p:nvPicPr>
          <p:cNvPr id="479234" name="Picture 2"/>
          <p:cNvPicPr>
            <a:picLocks noChangeAspect="1" noChangeArrowheads="1"/>
          </p:cNvPicPr>
          <p:nvPr/>
        </p:nvPicPr>
        <p:blipFill>
          <a:blip r:embed="rId2" cstate="print"/>
          <a:srcRect/>
          <a:stretch>
            <a:fillRect/>
          </a:stretch>
        </p:blipFill>
        <p:spPr bwMode="auto">
          <a:xfrm>
            <a:off x="228600" y="0"/>
            <a:ext cx="8686800" cy="2590800"/>
          </a:xfrm>
          <a:prstGeom prst="rect">
            <a:avLst/>
          </a:prstGeom>
          <a:noFill/>
          <a:ln w="9525">
            <a:noFill/>
            <a:miter lim="800000"/>
            <a:headEnd/>
            <a:tailEnd/>
          </a:ln>
        </p:spPr>
      </p:pic>
      <p:sp>
        <p:nvSpPr>
          <p:cNvPr id="5" name="TextBox 4"/>
          <p:cNvSpPr txBox="1"/>
          <p:nvPr/>
        </p:nvSpPr>
        <p:spPr>
          <a:xfrm>
            <a:off x="5571151" y="6172200"/>
            <a:ext cx="3344249" cy="369332"/>
          </a:xfrm>
          <a:prstGeom prst="rect">
            <a:avLst/>
          </a:prstGeom>
          <a:noFill/>
        </p:spPr>
        <p:txBody>
          <a:bodyPr wrap="none" rtlCol="0">
            <a:spAutoFit/>
          </a:bodyPr>
          <a:lstStyle/>
          <a:p>
            <a:r>
              <a:rPr lang="en-US" dirty="0" smtClean="0"/>
              <a:t>Am J </a:t>
            </a:r>
            <a:r>
              <a:rPr lang="en-US" dirty="0" err="1" smtClean="0"/>
              <a:t>Cardiol</a:t>
            </a:r>
            <a:r>
              <a:rPr lang="en-US" dirty="0" smtClean="0"/>
              <a:t> 2006;98:1363–1368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143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latin typeface="Garamond" pitchFamily="18" charset="0"/>
            </a:endParaRPr>
          </a:p>
        </p:txBody>
      </p:sp>
      <p:sp>
        <p:nvSpPr>
          <p:cNvPr id="30723" name="Rectangle 2"/>
          <p:cNvSpPr>
            <a:spLocks noGrp="1" noChangeArrowheads="1"/>
          </p:cNvSpPr>
          <p:nvPr>
            <p:ph type="title"/>
          </p:nvPr>
        </p:nvSpPr>
        <p:spPr>
          <a:xfrm>
            <a:off x="228600" y="0"/>
            <a:ext cx="8915400" cy="1143000"/>
          </a:xfrm>
        </p:spPr>
        <p:txBody>
          <a:bodyPr rtlCol="0">
            <a:normAutofit/>
          </a:bodyPr>
          <a:lstStyle/>
          <a:p>
            <a:pPr eaLnBrk="1" fontAlgn="auto" hangingPunct="1">
              <a:spcAft>
                <a:spcPts val="0"/>
              </a:spcAft>
              <a:defRPr/>
            </a:pPr>
            <a:r>
              <a:rPr lang="en-US" sz="4000" b="1" dirty="0" smtClean="0">
                <a:solidFill>
                  <a:schemeClr val="bg1"/>
                </a:solidFill>
                <a:effectLst>
                  <a:outerShdw blurRad="38100" dist="38100" dir="2700000" algn="tl">
                    <a:srgbClr val="000000">
                      <a:alpha val="43137"/>
                    </a:srgbClr>
                  </a:outerShdw>
                </a:effectLst>
                <a:latin typeface="Garamond" pitchFamily="18" charset="0"/>
              </a:rPr>
              <a:t>What are Triglycerides?</a:t>
            </a:r>
            <a:endParaRPr lang="en-US" b="1" dirty="0" smtClean="0">
              <a:solidFill>
                <a:schemeClr val="bg1"/>
              </a:solidFill>
              <a:effectLst>
                <a:outerShdw blurRad="38100" dist="38100" dir="2700000" algn="tl">
                  <a:srgbClr val="000000">
                    <a:alpha val="43137"/>
                  </a:srgbClr>
                </a:outerShdw>
              </a:effectLst>
              <a:latin typeface="Garamond" pitchFamily="18" charset="0"/>
            </a:endParaRPr>
          </a:p>
        </p:txBody>
      </p:sp>
      <p:grpSp>
        <p:nvGrpSpPr>
          <p:cNvPr id="2" name="Group 3"/>
          <p:cNvGrpSpPr>
            <a:grpSpLocks/>
          </p:cNvGrpSpPr>
          <p:nvPr/>
        </p:nvGrpSpPr>
        <p:grpSpPr bwMode="auto">
          <a:xfrm>
            <a:off x="533400" y="2133600"/>
            <a:ext cx="4783138" cy="2895600"/>
            <a:chOff x="376" y="1344"/>
            <a:chExt cx="3583" cy="1997"/>
          </a:xfrm>
        </p:grpSpPr>
        <p:pic>
          <p:nvPicPr>
            <p:cNvPr id="38929" name="Picture 4" descr="Triglycerideimage1"/>
            <p:cNvPicPr>
              <a:picLocks noChangeAspect="1" noChangeArrowheads="1"/>
            </p:cNvPicPr>
            <p:nvPr/>
          </p:nvPicPr>
          <p:blipFill>
            <a:blip r:embed="rId3" cstate="print"/>
            <a:srcRect/>
            <a:stretch>
              <a:fillRect/>
            </a:stretch>
          </p:blipFill>
          <p:spPr bwMode="auto">
            <a:xfrm>
              <a:off x="408" y="1344"/>
              <a:ext cx="3551" cy="1997"/>
            </a:xfrm>
            <a:prstGeom prst="rect">
              <a:avLst/>
            </a:prstGeom>
            <a:noFill/>
            <a:ln w="9525">
              <a:noFill/>
              <a:miter lim="800000"/>
              <a:headEnd/>
              <a:tailEnd/>
            </a:ln>
          </p:spPr>
        </p:pic>
        <p:sp>
          <p:nvSpPr>
            <p:cNvPr id="38930" name="Text Box 5"/>
            <p:cNvSpPr txBox="1">
              <a:spLocks noChangeArrowheads="1"/>
            </p:cNvSpPr>
            <p:nvPr/>
          </p:nvSpPr>
          <p:spPr bwMode="auto">
            <a:xfrm>
              <a:off x="376" y="1802"/>
              <a:ext cx="985" cy="318"/>
            </a:xfrm>
            <a:prstGeom prst="rect">
              <a:avLst/>
            </a:prstGeom>
            <a:noFill/>
            <a:ln w="12700" algn="ctr">
              <a:noFill/>
              <a:miter lim="800000"/>
              <a:headEnd/>
              <a:tailEnd/>
            </a:ln>
          </p:spPr>
          <p:txBody>
            <a:bodyPr wrap="none">
              <a:spAutoFit/>
            </a:bodyPr>
            <a:lstStyle/>
            <a:p>
              <a:pPr eaLnBrk="0" hangingPunct="0"/>
              <a:r>
                <a:rPr lang="en-US" sz="2400">
                  <a:solidFill>
                    <a:srgbClr val="C00000"/>
                  </a:solidFill>
                  <a:latin typeface="Calibri" pitchFamily="34" charset="0"/>
                  <a:cs typeface="Arial" pitchFamily="34" charset="0"/>
                </a:rPr>
                <a:t>Glycerol</a:t>
              </a:r>
            </a:p>
          </p:txBody>
        </p:sp>
        <p:sp>
          <p:nvSpPr>
            <p:cNvPr id="38931" name="Text Box 6"/>
            <p:cNvSpPr txBox="1">
              <a:spLocks noChangeArrowheads="1"/>
            </p:cNvSpPr>
            <p:nvPr/>
          </p:nvSpPr>
          <p:spPr bwMode="auto">
            <a:xfrm>
              <a:off x="3144" y="1536"/>
              <a:ext cx="741" cy="828"/>
            </a:xfrm>
            <a:prstGeom prst="rect">
              <a:avLst/>
            </a:prstGeom>
            <a:noFill/>
            <a:ln w="12700" algn="ctr">
              <a:noFill/>
              <a:miter lim="800000"/>
              <a:headEnd/>
              <a:tailEnd/>
            </a:ln>
          </p:spPr>
          <p:txBody>
            <a:bodyPr wrap="none">
              <a:spAutoFit/>
            </a:bodyPr>
            <a:lstStyle/>
            <a:p>
              <a:pPr algn="ctr" eaLnBrk="0" hangingPunct="0"/>
              <a:r>
                <a:rPr lang="en-US" sz="2400">
                  <a:solidFill>
                    <a:srgbClr val="C00000"/>
                  </a:solidFill>
                  <a:latin typeface="Calibri" pitchFamily="34" charset="0"/>
                  <a:cs typeface="Arial" pitchFamily="34" charset="0"/>
                </a:rPr>
                <a:t>Three</a:t>
              </a:r>
            </a:p>
            <a:p>
              <a:pPr algn="ctr" eaLnBrk="0" hangingPunct="0"/>
              <a:r>
                <a:rPr lang="en-US" sz="2400">
                  <a:solidFill>
                    <a:srgbClr val="C00000"/>
                  </a:solidFill>
                  <a:latin typeface="Calibri" pitchFamily="34" charset="0"/>
                  <a:cs typeface="Arial" pitchFamily="34" charset="0"/>
                </a:rPr>
                <a:t>Fatty</a:t>
              </a:r>
            </a:p>
            <a:p>
              <a:pPr algn="ctr" eaLnBrk="0" hangingPunct="0"/>
              <a:r>
                <a:rPr lang="en-US" sz="2400">
                  <a:solidFill>
                    <a:srgbClr val="C00000"/>
                  </a:solidFill>
                  <a:latin typeface="Calibri" pitchFamily="34" charset="0"/>
                  <a:cs typeface="Arial" pitchFamily="34" charset="0"/>
                </a:rPr>
                <a:t>Acids</a:t>
              </a:r>
            </a:p>
          </p:txBody>
        </p:sp>
      </p:grpSp>
      <p:sp>
        <p:nvSpPr>
          <p:cNvPr id="38917" name="Text Box 17"/>
          <p:cNvSpPr txBox="1">
            <a:spLocks noChangeArrowheads="1"/>
          </p:cNvSpPr>
          <p:nvPr/>
        </p:nvSpPr>
        <p:spPr bwMode="auto">
          <a:xfrm>
            <a:off x="7312286" y="6324600"/>
            <a:ext cx="1475853" cy="461665"/>
          </a:xfrm>
          <a:prstGeom prst="rect">
            <a:avLst/>
          </a:prstGeom>
          <a:noFill/>
          <a:ln w="12700" algn="ctr">
            <a:noFill/>
            <a:miter lim="800000"/>
            <a:headEnd/>
            <a:tailEnd/>
          </a:ln>
        </p:spPr>
        <p:txBody>
          <a:bodyPr wrap="none">
            <a:spAutoFit/>
          </a:bodyPr>
          <a:lstStyle/>
          <a:p>
            <a:pPr algn="ctr" eaLnBrk="0" hangingPunct="0"/>
            <a:r>
              <a:rPr lang="en-US" sz="2400" dirty="0">
                <a:latin typeface="Calibri" pitchFamily="34" charset="0"/>
                <a:cs typeface="Arial" pitchFamily="34" charset="0"/>
              </a:rPr>
              <a:t>TG Rich LP</a:t>
            </a:r>
          </a:p>
        </p:txBody>
      </p:sp>
      <p:grpSp>
        <p:nvGrpSpPr>
          <p:cNvPr id="3" name="Group 18"/>
          <p:cNvGrpSpPr>
            <a:grpSpLocks/>
          </p:cNvGrpSpPr>
          <p:nvPr/>
        </p:nvGrpSpPr>
        <p:grpSpPr bwMode="auto">
          <a:xfrm>
            <a:off x="5722938" y="1219200"/>
            <a:ext cx="3251200" cy="5181600"/>
            <a:chOff x="5722938" y="228600"/>
            <a:chExt cx="3251200" cy="6172200"/>
          </a:xfrm>
        </p:grpSpPr>
        <p:sp>
          <p:nvSpPr>
            <p:cNvPr id="38919" name="Oval 7"/>
            <p:cNvSpPr>
              <a:spLocks noChangeArrowheads="1"/>
            </p:cNvSpPr>
            <p:nvPr/>
          </p:nvSpPr>
          <p:spPr bwMode="auto">
            <a:xfrm>
              <a:off x="7889875" y="2057400"/>
              <a:ext cx="1084263" cy="1143000"/>
            </a:xfrm>
            <a:prstGeom prst="ellipse">
              <a:avLst/>
            </a:prstGeom>
            <a:gradFill rotWithShape="0">
              <a:gsLst>
                <a:gs pos="0">
                  <a:srgbClr val="00CC00"/>
                </a:gs>
                <a:gs pos="100000">
                  <a:srgbClr val="005E00"/>
                </a:gs>
              </a:gsLst>
              <a:path path="shape">
                <a:fillToRect l="50000" t="50000" r="50000" b="50000"/>
              </a:path>
            </a:gradFill>
            <a:ln w="25400">
              <a:solidFill>
                <a:srgbClr val="000099"/>
              </a:solidFill>
              <a:round/>
              <a:headEnd/>
              <a:tailEnd/>
            </a:ln>
          </p:spPr>
          <p:txBody>
            <a:bodyPr wrap="none" anchor="ctr"/>
            <a:lstStyle/>
            <a:p>
              <a:endParaRPr lang="en-US">
                <a:latin typeface="Calibri" pitchFamily="34" charset="0"/>
              </a:endParaRPr>
            </a:p>
          </p:txBody>
        </p:sp>
        <p:sp>
          <p:nvSpPr>
            <p:cNvPr id="38920" name="Oval 9"/>
            <p:cNvSpPr>
              <a:spLocks noChangeArrowheads="1"/>
            </p:cNvSpPr>
            <p:nvPr/>
          </p:nvSpPr>
          <p:spPr bwMode="auto">
            <a:xfrm>
              <a:off x="7551738" y="4114800"/>
              <a:ext cx="881062" cy="914400"/>
            </a:xfrm>
            <a:prstGeom prst="ellipse">
              <a:avLst/>
            </a:prstGeom>
            <a:gradFill rotWithShape="0">
              <a:gsLst>
                <a:gs pos="0">
                  <a:schemeClr val="bg2"/>
                </a:gs>
                <a:gs pos="100000">
                  <a:srgbClr val="5E002F"/>
                </a:gs>
              </a:gsLst>
              <a:path path="shape">
                <a:fillToRect l="50000" t="50000" r="50000" b="50000"/>
              </a:path>
            </a:gradFill>
            <a:ln w="25400">
              <a:solidFill>
                <a:srgbClr val="000099"/>
              </a:solidFill>
              <a:round/>
              <a:headEnd/>
              <a:tailEnd/>
            </a:ln>
          </p:spPr>
          <p:txBody>
            <a:bodyPr wrap="none" anchor="ctr"/>
            <a:lstStyle/>
            <a:p>
              <a:endParaRPr lang="en-US">
                <a:latin typeface="Calibri" pitchFamily="34" charset="0"/>
              </a:endParaRPr>
            </a:p>
          </p:txBody>
        </p:sp>
        <p:sp>
          <p:nvSpPr>
            <p:cNvPr id="38921" name="Oval 10"/>
            <p:cNvSpPr>
              <a:spLocks noChangeArrowheads="1"/>
            </p:cNvSpPr>
            <p:nvPr/>
          </p:nvSpPr>
          <p:spPr bwMode="auto">
            <a:xfrm>
              <a:off x="7620000" y="5410200"/>
              <a:ext cx="676275" cy="762000"/>
            </a:xfrm>
            <a:prstGeom prst="ellipse">
              <a:avLst/>
            </a:prstGeom>
            <a:gradFill rotWithShape="0">
              <a:gsLst>
                <a:gs pos="0">
                  <a:srgbClr val="FF6600"/>
                </a:gs>
                <a:gs pos="100000">
                  <a:srgbClr val="762F00"/>
                </a:gs>
              </a:gsLst>
              <a:path path="shape">
                <a:fillToRect l="50000" t="50000" r="50000" b="50000"/>
              </a:path>
            </a:gradFill>
            <a:ln w="25400">
              <a:solidFill>
                <a:srgbClr val="000099"/>
              </a:solidFill>
              <a:round/>
              <a:headEnd/>
              <a:tailEnd/>
            </a:ln>
          </p:spPr>
          <p:txBody>
            <a:bodyPr wrap="none" anchor="ctr"/>
            <a:lstStyle/>
            <a:p>
              <a:endParaRPr lang="en-US">
                <a:latin typeface="Calibri" pitchFamily="34" charset="0"/>
              </a:endParaRPr>
            </a:p>
          </p:txBody>
        </p:sp>
        <p:sp>
          <p:nvSpPr>
            <p:cNvPr id="38922" name="Oval 11"/>
            <p:cNvSpPr>
              <a:spLocks noChangeArrowheads="1"/>
            </p:cNvSpPr>
            <p:nvPr/>
          </p:nvSpPr>
          <p:spPr bwMode="auto">
            <a:xfrm>
              <a:off x="6672263" y="2667000"/>
              <a:ext cx="1150937" cy="1143000"/>
            </a:xfrm>
            <a:prstGeom prst="ellipse">
              <a:avLst/>
            </a:prstGeom>
            <a:gradFill rotWithShape="1">
              <a:gsLst>
                <a:gs pos="0">
                  <a:srgbClr val="00FFFF"/>
                </a:gs>
                <a:gs pos="100000">
                  <a:srgbClr val="007676"/>
                </a:gs>
              </a:gsLst>
              <a:path path="shape">
                <a:fillToRect l="50000" t="50000" r="50000" b="50000"/>
              </a:path>
            </a:gradFill>
            <a:ln w="25400">
              <a:solidFill>
                <a:srgbClr val="000099"/>
              </a:solidFill>
              <a:round/>
              <a:headEnd/>
              <a:tailEnd/>
            </a:ln>
          </p:spPr>
          <p:txBody>
            <a:bodyPr wrap="none" anchor="ctr"/>
            <a:lstStyle/>
            <a:p>
              <a:endParaRPr lang="en-US">
                <a:latin typeface="Calibri" pitchFamily="34" charset="0"/>
              </a:endParaRPr>
            </a:p>
          </p:txBody>
        </p:sp>
        <p:sp>
          <p:nvSpPr>
            <p:cNvPr id="38923" name="Rectangle 12"/>
            <p:cNvSpPr>
              <a:spLocks noChangeArrowheads="1"/>
            </p:cNvSpPr>
            <p:nvPr/>
          </p:nvSpPr>
          <p:spPr bwMode="auto">
            <a:xfrm>
              <a:off x="6781596" y="2895600"/>
              <a:ext cx="994183" cy="696570"/>
            </a:xfrm>
            <a:prstGeom prst="rect">
              <a:avLst/>
            </a:prstGeom>
            <a:noFill/>
            <a:ln w="12700" algn="ctr">
              <a:noFill/>
              <a:miter lim="800000"/>
              <a:headEnd/>
              <a:tailEnd/>
            </a:ln>
          </p:spPr>
          <p:txBody>
            <a:bodyPr wrap="none">
              <a:spAutoFit/>
            </a:bodyPr>
            <a:lstStyle/>
            <a:p>
              <a:pPr algn="ctr" eaLnBrk="0" hangingPunct="0"/>
              <a:r>
                <a:rPr lang="en-US" sz="1600" b="1">
                  <a:latin typeface="Times New Roman" pitchFamily="18" charset="0"/>
                </a:rPr>
                <a:t>Chylo</a:t>
              </a:r>
            </a:p>
            <a:p>
              <a:pPr algn="ctr" eaLnBrk="0" hangingPunct="0"/>
              <a:r>
                <a:rPr lang="en-US" sz="1600" b="1">
                  <a:latin typeface="Times New Roman" pitchFamily="18" charset="0"/>
                </a:rPr>
                <a:t>Remnant</a:t>
              </a:r>
              <a:endParaRPr lang="en-US" sz="1600" b="1" baseline="-25000">
                <a:latin typeface="Times New Roman" pitchFamily="18" charset="0"/>
              </a:endParaRPr>
            </a:p>
          </p:txBody>
        </p:sp>
        <p:sp>
          <p:nvSpPr>
            <p:cNvPr id="38924" name="Rectangle 13"/>
            <p:cNvSpPr>
              <a:spLocks noChangeArrowheads="1"/>
            </p:cNvSpPr>
            <p:nvPr/>
          </p:nvSpPr>
          <p:spPr bwMode="auto">
            <a:xfrm>
              <a:off x="8029392" y="2438400"/>
              <a:ext cx="825867" cy="439940"/>
            </a:xfrm>
            <a:prstGeom prst="rect">
              <a:avLst/>
            </a:prstGeom>
            <a:noFill/>
            <a:ln w="12700" algn="ctr">
              <a:noFill/>
              <a:miter lim="800000"/>
              <a:headEnd/>
              <a:tailEnd/>
            </a:ln>
          </p:spPr>
          <p:txBody>
            <a:bodyPr wrap="none">
              <a:spAutoFit/>
            </a:bodyPr>
            <a:lstStyle/>
            <a:p>
              <a:pPr algn="ctr" eaLnBrk="0" hangingPunct="0"/>
              <a:r>
                <a:rPr lang="en-US" b="1">
                  <a:latin typeface="Times New Roman" pitchFamily="18" charset="0"/>
                </a:rPr>
                <a:t>VLDL</a:t>
              </a:r>
            </a:p>
          </p:txBody>
        </p:sp>
        <p:sp>
          <p:nvSpPr>
            <p:cNvPr id="38925" name="Rectangle 14"/>
            <p:cNvSpPr>
              <a:spLocks noChangeArrowheads="1"/>
            </p:cNvSpPr>
            <p:nvPr/>
          </p:nvSpPr>
          <p:spPr bwMode="auto">
            <a:xfrm>
              <a:off x="7573461" y="4313238"/>
              <a:ext cx="891591" cy="623247"/>
            </a:xfrm>
            <a:prstGeom prst="rect">
              <a:avLst/>
            </a:prstGeom>
            <a:noFill/>
            <a:ln w="12700" algn="ctr">
              <a:noFill/>
              <a:miter lim="800000"/>
              <a:headEnd/>
              <a:tailEnd/>
            </a:ln>
          </p:spPr>
          <p:txBody>
            <a:bodyPr wrap="none">
              <a:spAutoFit/>
            </a:bodyPr>
            <a:lstStyle/>
            <a:p>
              <a:pPr algn="ctr" eaLnBrk="0" hangingPunct="0"/>
              <a:r>
                <a:rPr lang="en-US" sz="1400" b="1">
                  <a:latin typeface="Times New Roman" pitchFamily="18" charset="0"/>
                </a:rPr>
                <a:t>VLDL</a:t>
              </a:r>
            </a:p>
            <a:p>
              <a:pPr algn="ctr" eaLnBrk="0" hangingPunct="0"/>
              <a:r>
                <a:rPr lang="en-US" sz="1400" b="1">
                  <a:latin typeface="Times New Roman" pitchFamily="18" charset="0"/>
                </a:rPr>
                <a:t>Remnant</a:t>
              </a:r>
              <a:endParaRPr lang="en-US" sz="1400" b="1" baseline="-25000">
                <a:latin typeface="Times New Roman" pitchFamily="18" charset="0"/>
              </a:endParaRPr>
            </a:p>
          </p:txBody>
        </p:sp>
        <p:sp>
          <p:nvSpPr>
            <p:cNvPr id="38926" name="Rectangle 15"/>
            <p:cNvSpPr>
              <a:spLocks noChangeArrowheads="1"/>
            </p:cNvSpPr>
            <p:nvPr/>
          </p:nvSpPr>
          <p:spPr bwMode="auto">
            <a:xfrm>
              <a:off x="7696564" y="5638800"/>
              <a:ext cx="548547" cy="403278"/>
            </a:xfrm>
            <a:prstGeom prst="rect">
              <a:avLst/>
            </a:prstGeom>
            <a:noFill/>
            <a:ln w="12700" algn="ctr">
              <a:noFill/>
              <a:miter lim="800000"/>
              <a:headEnd/>
              <a:tailEnd/>
            </a:ln>
          </p:spPr>
          <p:txBody>
            <a:bodyPr wrap="none">
              <a:spAutoFit/>
            </a:bodyPr>
            <a:lstStyle/>
            <a:p>
              <a:pPr algn="ctr" eaLnBrk="0" hangingPunct="0"/>
              <a:r>
                <a:rPr lang="en-US" sz="1600" b="1">
                  <a:latin typeface="Times New Roman" pitchFamily="18" charset="0"/>
                </a:rPr>
                <a:t>IDL</a:t>
              </a:r>
            </a:p>
          </p:txBody>
        </p:sp>
        <p:sp>
          <p:nvSpPr>
            <p:cNvPr id="38927" name="Oval 8"/>
            <p:cNvSpPr>
              <a:spLocks noChangeArrowheads="1"/>
            </p:cNvSpPr>
            <p:nvPr/>
          </p:nvSpPr>
          <p:spPr bwMode="auto">
            <a:xfrm>
              <a:off x="6942138" y="228600"/>
              <a:ext cx="1625600" cy="1828800"/>
            </a:xfrm>
            <a:prstGeom prst="ellipse">
              <a:avLst/>
            </a:prstGeom>
            <a:gradFill rotWithShape="1">
              <a:gsLst>
                <a:gs pos="0">
                  <a:srgbClr val="00FFFF"/>
                </a:gs>
                <a:gs pos="100000">
                  <a:srgbClr val="007676"/>
                </a:gs>
              </a:gsLst>
              <a:path path="shape">
                <a:fillToRect l="50000" t="50000" r="50000" b="50000"/>
              </a:path>
            </a:gradFill>
            <a:ln w="25400">
              <a:solidFill>
                <a:srgbClr val="000099"/>
              </a:solidFill>
              <a:round/>
              <a:headEnd/>
              <a:tailEnd/>
            </a:ln>
          </p:spPr>
          <p:txBody>
            <a:bodyPr wrap="none" anchor="ctr"/>
            <a:lstStyle/>
            <a:p>
              <a:pPr algn="ctr" eaLnBrk="0" hangingPunct="0"/>
              <a:r>
                <a:rPr lang="en-US" sz="2800" b="1" dirty="0" err="1">
                  <a:latin typeface="Times New Roman" pitchFamily="18" charset="0"/>
                </a:rPr>
                <a:t>Chylo</a:t>
              </a:r>
              <a:endParaRPr lang="en-US" sz="2800" b="1" dirty="0">
                <a:latin typeface="Times New Roman" pitchFamily="18" charset="0"/>
              </a:endParaRPr>
            </a:p>
          </p:txBody>
        </p:sp>
        <p:sp>
          <p:nvSpPr>
            <p:cNvPr id="38928" name="AutoShape 16"/>
            <p:cNvSpPr>
              <a:spLocks/>
            </p:cNvSpPr>
            <p:nvPr/>
          </p:nvSpPr>
          <p:spPr bwMode="auto">
            <a:xfrm>
              <a:off x="5722938" y="304800"/>
              <a:ext cx="746125" cy="6096000"/>
            </a:xfrm>
            <a:prstGeom prst="leftBrace">
              <a:avLst>
                <a:gd name="adj1" fmla="val 68085"/>
                <a:gd name="adj2" fmla="val 50000"/>
              </a:avLst>
            </a:prstGeom>
            <a:noFill/>
            <a:ln w="63500">
              <a:solidFill>
                <a:srgbClr val="000000"/>
              </a:solidFill>
              <a:round/>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152400"/>
            <a:ext cx="9144000" cy="1143000"/>
          </a:xfrm>
          <a:ln/>
        </p:spPr>
        <p:txBody>
          <a:bodyPr>
            <a:noAutofit/>
          </a:bodyPr>
          <a:lstStyle/>
          <a:p>
            <a:pPr algn="ctr"/>
            <a:r>
              <a:rPr lang="en-US" sz="3600" dirty="0"/>
              <a:t>Non</a:t>
            </a:r>
            <a:r>
              <a:rPr lang="en-US" sz="3600" dirty="0">
                <a:cs typeface="Arial" charset="0"/>
              </a:rPr>
              <a:t>–</a:t>
            </a:r>
            <a:r>
              <a:rPr lang="en-US" sz="3600" dirty="0"/>
              <a:t>HDL-C Is Superior to LDL-C </a:t>
            </a:r>
            <a:br>
              <a:rPr lang="en-US" sz="3600" dirty="0"/>
            </a:br>
            <a:r>
              <a:rPr lang="en-US" sz="3600" dirty="0"/>
              <a:t>in Predicting CHD Risk</a:t>
            </a:r>
          </a:p>
        </p:txBody>
      </p:sp>
      <p:sp>
        <p:nvSpPr>
          <p:cNvPr id="325635" name="Rectangle 3"/>
          <p:cNvSpPr>
            <a:spLocks noGrp="1" noChangeArrowheads="1"/>
          </p:cNvSpPr>
          <p:nvPr>
            <p:ph type="body" sz="half" idx="1"/>
          </p:nvPr>
        </p:nvSpPr>
        <p:spPr>
          <a:xfrm>
            <a:off x="-36394" y="1693559"/>
            <a:ext cx="4098488" cy="4645025"/>
          </a:xfrm>
        </p:spPr>
        <p:txBody>
          <a:bodyPr>
            <a:normAutofit/>
          </a:bodyPr>
          <a:lstStyle/>
          <a:p>
            <a:pPr>
              <a:spcBef>
                <a:spcPct val="100000"/>
              </a:spcBef>
            </a:pPr>
            <a:r>
              <a:rPr lang="en-US" sz="2400" dirty="0"/>
              <a:t>Within non</a:t>
            </a:r>
            <a:r>
              <a:rPr lang="en-US" sz="2400" dirty="0">
                <a:latin typeface="Arial"/>
                <a:cs typeface="Arial" charset="0"/>
              </a:rPr>
              <a:t>–</a:t>
            </a:r>
            <a:r>
              <a:rPr lang="en-US" sz="2400" dirty="0"/>
              <a:t>HDL-C levels, no association was found between LDL-C and the risk for CHD </a:t>
            </a:r>
          </a:p>
          <a:p>
            <a:pPr>
              <a:spcBef>
                <a:spcPct val="100000"/>
              </a:spcBef>
            </a:pPr>
            <a:r>
              <a:rPr lang="en-US" sz="2400" dirty="0"/>
              <a:t>In contrast, a strong positive and graded association between non</a:t>
            </a:r>
            <a:r>
              <a:rPr lang="en-US" sz="2400" dirty="0">
                <a:latin typeface="Arial"/>
                <a:cs typeface="Arial" charset="0"/>
              </a:rPr>
              <a:t>–</a:t>
            </a:r>
            <a:r>
              <a:rPr lang="en-US" sz="2400" dirty="0"/>
              <a:t>HDL-C and risk for CHD occurred within every level of </a:t>
            </a:r>
            <a:r>
              <a:rPr lang="en-US" sz="2400" dirty="0" smtClean="0"/>
              <a:t>LDL</a:t>
            </a:r>
          </a:p>
          <a:p>
            <a:pPr>
              <a:spcBef>
                <a:spcPct val="100000"/>
              </a:spcBef>
            </a:pPr>
            <a:endParaRPr lang="en-US" sz="2400" i="1" dirty="0"/>
          </a:p>
          <a:p>
            <a:pPr>
              <a:spcBef>
                <a:spcPct val="100000"/>
              </a:spcBef>
            </a:pPr>
            <a:endParaRPr lang="en-US" sz="2400" dirty="0"/>
          </a:p>
        </p:txBody>
      </p:sp>
      <p:sp>
        <p:nvSpPr>
          <p:cNvPr id="325636" name="Text Box 4"/>
          <p:cNvSpPr txBox="1">
            <a:spLocks noChangeArrowheads="1"/>
          </p:cNvSpPr>
          <p:nvPr/>
        </p:nvSpPr>
        <p:spPr bwMode="auto">
          <a:xfrm>
            <a:off x="8909641" y="6550223"/>
            <a:ext cx="234359" cy="307777"/>
          </a:xfrm>
          <a:prstGeom prst="rect">
            <a:avLst/>
          </a:prstGeom>
          <a:noFill/>
          <a:ln w="12700">
            <a:noFill/>
            <a:miter lim="800000"/>
            <a:headEnd type="none" w="sm" len="sm"/>
            <a:tailEnd type="none" w="sm" len="sm"/>
          </a:ln>
          <a:effectLst/>
        </p:spPr>
        <p:txBody>
          <a:bodyPr wrap="none">
            <a:spAutoFit/>
          </a:bodyPr>
          <a:lstStyle/>
          <a:p>
            <a:pPr algn="r"/>
            <a:r>
              <a:rPr lang="en-US" sz="1400" dirty="0" smtClean="0">
                <a:solidFill>
                  <a:schemeClr val="bg1"/>
                </a:solidFill>
                <a:latin typeface="Arial" charset="0"/>
              </a:rPr>
              <a:t>.</a:t>
            </a:r>
            <a:endParaRPr lang="en-US" sz="1400" dirty="0">
              <a:solidFill>
                <a:schemeClr val="bg1"/>
              </a:solidFill>
              <a:latin typeface="Arial" charset="0"/>
            </a:endParaRPr>
          </a:p>
        </p:txBody>
      </p:sp>
      <p:graphicFrame>
        <p:nvGraphicFramePr>
          <p:cNvPr id="325637" name="Object 5"/>
          <p:cNvGraphicFramePr>
            <a:graphicFrameLocks noChangeAspect="1"/>
          </p:cNvGraphicFramePr>
          <p:nvPr/>
        </p:nvGraphicFramePr>
        <p:xfrm>
          <a:off x="4343400" y="1676400"/>
          <a:ext cx="4473222" cy="3781425"/>
        </p:xfrm>
        <a:graphic>
          <a:graphicData uri="http://schemas.openxmlformats.org/presentationml/2006/ole">
            <mc:AlternateContent xmlns:mc="http://schemas.openxmlformats.org/markup-compatibility/2006">
              <mc:Choice xmlns:v="urn:schemas-microsoft-com:vml" Requires="v">
                <p:oleObj spid="_x0000_s564244" name="Chart" r:id="rId4" imgW="5438657" imgH="4791143" progId="MSGraph.Chart.8">
                  <p:embed followColorScheme="full"/>
                </p:oleObj>
              </mc:Choice>
              <mc:Fallback>
                <p:oleObj name="Chart" r:id="rId4" imgW="5438657" imgH="4791143"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11812"/>
                      <a:stretch>
                        <a:fillRect/>
                      </a:stretch>
                    </p:blipFill>
                    <p:spPr bwMode="auto">
                      <a:xfrm>
                        <a:off x="4343400" y="1676400"/>
                        <a:ext cx="4473222" cy="378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38" name="Text Box 6"/>
          <p:cNvSpPr txBox="1">
            <a:spLocks noChangeArrowheads="1"/>
          </p:cNvSpPr>
          <p:nvPr/>
        </p:nvSpPr>
        <p:spPr bwMode="auto">
          <a:xfrm>
            <a:off x="6011657" y="5746750"/>
            <a:ext cx="586699" cy="430887"/>
          </a:xfrm>
          <a:prstGeom prst="rect">
            <a:avLst/>
          </a:prstGeom>
          <a:noFill/>
          <a:ln w="9525">
            <a:noFill/>
            <a:miter lim="800000"/>
            <a:headEnd/>
            <a:tailEnd/>
          </a:ln>
          <a:effectLst/>
        </p:spPr>
        <p:txBody>
          <a:bodyPr wrap="none" lIns="0" tIns="0" rIns="0" bIns="0">
            <a:spAutoFit/>
          </a:bodyPr>
          <a:lstStyle/>
          <a:p>
            <a:pPr algn="r">
              <a:spcBef>
                <a:spcPct val="50000"/>
              </a:spcBef>
            </a:pPr>
            <a:r>
              <a:rPr lang="en-US" sz="1400" b="1" dirty="0">
                <a:latin typeface="Arial" charset="0"/>
              </a:rPr>
              <a:t>LDL-C,</a:t>
            </a:r>
          </a:p>
          <a:p>
            <a:pPr algn="r"/>
            <a:r>
              <a:rPr lang="en-US" sz="1400" b="1" dirty="0">
                <a:latin typeface="Arial" charset="0"/>
              </a:rPr>
              <a:t> mg/</a:t>
            </a:r>
            <a:r>
              <a:rPr lang="en-US" sz="1400" b="1" dirty="0" err="1">
                <a:latin typeface="Arial" charset="0"/>
              </a:rPr>
              <a:t>dL</a:t>
            </a:r>
            <a:endParaRPr lang="en-US" sz="1400" b="1" dirty="0">
              <a:latin typeface="Arial" charset="0"/>
            </a:endParaRPr>
          </a:p>
        </p:txBody>
      </p:sp>
      <p:sp>
        <p:nvSpPr>
          <p:cNvPr id="325639" name="Text Box 7"/>
          <p:cNvSpPr txBox="1">
            <a:spLocks noChangeArrowheads="1"/>
          </p:cNvSpPr>
          <p:nvPr/>
        </p:nvSpPr>
        <p:spPr bwMode="auto">
          <a:xfrm>
            <a:off x="7888327" y="5667375"/>
            <a:ext cx="1104470" cy="430887"/>
          </a:xfrm>
          <a:prstGeom prst="rect">
            <a:avLst/>
          </a:prstGeom>
          <a:noFill/>
          <a:ln w="9525">
            <a:noFill/>
            <a:miter lim="800000"/>
            <a:headEnd/>
            <a:tailEnd/>
          </a:ln>
          <a:effectLst/>
        </p:spPr>
        <p:txBody>
          <a:bodyPr wrap="none" lIns="0" tIns="0" rIns="0" bIns="0">
            <a:spAutoFit/>
          </a:bodyPr>
          <a:lstStyle/>
          <a:p>
            <a:pPr algn="ctr">
              <a:spcBef>
                <a:spcPct val="50000"/>
              </a:spcBef>
            </a:pPr>
            <a:r>
              <a:rPr lang="en-US" sz="1400" b="1" dirty="0">
                <a:latin typeface="Arial" charset="0"/>
              </a:rPr>
              <a:t>Non</a:t>
            </a:r>
            <a:r>
              <a:rPr lang="en-US" sz="1400" b="1" dirty="0">
                <a:latin typeface="Arial" charset="0"/>
                <a:cs typeface="Arial" charset="0"/>
              </a:rPr>
              <a:t>–</a:t>
            </a:r>
            <a:r>
              <a:rPr lang="en-US" sz="1400" b="1" dirty="0">
                <a:latin typeface="Arial" charset="0"/>
              </a:rPr>
              <a:t>HDL-C, </a:t>
            </a:r>
          </a:p>
          <a:p>
            <a:pPr algn="ctr"/>
            <a:r>
              <a:rPr lang="en-US" sz="1400" b="1" dirty="0">
                <a:latin typeface="Arial" charset="0"/>
              </a:rPr>
              <a:t>mg/</a:t>
            </a:r>
            <a:r>
              <a:rPr lang="en-US" sz="1400" b="1" dirty="0" err="1">
                <a:latin typeface="Arial" charset="0"/>
              </a:rPr>
              <a:t>dL</a:t>
            </a:r>
            <a:endParaRPr lang="en-US" sz="1400" b="1" dirty="0">
              <a:latin typeface="Arial" charset="0"/>
            </a:endParaRPr>
          </a:p>
        </p:txBody>
      </p:sp>
      <p:sp>
        <p:nvSpPr>
          <p:cNvPr id="325640" name="Text Box 8"/>
          <p:cNvSpPr txBox="1">
            <a:spLocks noChangeArrowheads="1"/>
          </p:cNvSpPr>
          <p:nvPr/>
        </p:nvSpPr>
        <p:spPr bwMode="auto">
          <a:xfrm rot="-5400000">
            <a:off x="3102504" y="3843868"/>
            <a:ext cx="2359025" cy="275166"/>
          </a:xfrm>
          <a:prstGeom prst="rect">
            <a:avLst/>
          </a:prstGeom>
          <a:noFill/>
          <a:ln w="9525">
            <a:noFill/>
            <a:miter lim="800000"/>
            <a:headEnd/>
            <a:tailEnd/>
          </a:ln>
          <a:effectLst/>
        </p:spPr>
        <p:txBody>
          <a:bodyPr lIns="0" tIns="0" rIns="0" bIns="0">
            <a:spAutoFit/>
          </a:bodyPr>
          <a:lstStyle/>
          <a:p>
            <a:pPr algn="ctr">
              <a:spcBef>
                <a:spcPct val="50000"/>
              </a:spcBef>
            </a:pPr>
            <a:r>
              <a:rPr lang="en-US" sz="1800" b="1" dirty="0">
                <a:latin typeface="Arial" charset="0"/>
              </a:rPr>
              <a:t>Relative CHD Risk</a:t>
            </a:r>
          </a:p>
        </p:txBody>
      </p:sp>
      <p:sp>
        <p:nvSpPr>
          <p:cNvPr id="325641" name="Text Box 9"/>
          <p:cNvSpPr txBox="1">
            <a:spLocks noChangeArrowheads="1"/>
          </p:cNvSpPr>
          <p:nvPr/>
        </p:nvSpPr>
        <p:spPr bwMode="auto">
          <a:xfrm>
            <a:off x="4964290" y="5399088"/>
            <a:ext cx="640644" cy="336550"/>
          </a:xfrm>
          <a:prstGeom prst="rect">
            <a:avLst/>
          </a:prstGeom>
          <a:noFill/>
          <a:ln w="9525">
            <a:noFill/>
            <a:miter lim="800000"/>
            <a:headEnd/>
            <a:tailEnd/>
          </a:ln>
          <a:effectLst/>
        </p:spPr>
        <p:txBody>
          <a:bodyPr wrap="none">
            <a:spAutoFit/>
          </a:bodyPr>
          <a:lstStyle/>
          <a:p>
            <a:pPr eaLnBrk="1" hangingPunct="1"/>
            <a:r>
              <a:rPr lang="en-US" sz="1600" dirty="0">
                <a:latin typeface="Arial" charset="0"/>
              </a:rPr>
              <a:t>&lt;130</a:t>
            </a:r>
          </a:p>
        </p:txBody>
      </p:sp>
      <p:sp>
        <p:nvSpPr>
          <p:cNvPr id="325642" name="Text Box 10"/>
          <p:cNvSpPr txBox="1">
            <a:spLocks noChangeArrowheads="1"/>
          </p:cNvSpPr>
          <p:nvPr/>
        </p:nvSpPr>
        <p:spPr bwMode="auto">
          <a:xfrm>
            <a:off x="5781323" y="5399088"/>
            <a:ext cx="928511" cy="336550"/>
          </a:xfrm>
          <a:prstGeom prst="rect">
            <a:avLst/>
          </a:prstGeom>
          <a:noFill/>
          <a:ln w="9525">
            <a:noFill/>
            <a:miter lim="800000"/>
            <a:headEnd/>
            <a:tailEnd/>
          </a:ln>
          <a:effectLst/>
        </p:spPr>
        <p:txBody>
          <a:bodyPr wrap="none">
            <a:spAutoFit/>
          </a:bodyPr>
          <a:lstStyle/>
          <a:p>
            <a:pPr eaLnBrk="1" hangingPunct="1"/>
            <a:r>
              <a:rPr lang="en-US" sz="1600" dirty="0">
                <a:latin typeface="Arial" charset="0"/>
              </a:rPr>
              <a:t>130-159</a:t>
            </a:r>
          </a:p>
        </p:txBody>
      </p:sp>
      <p:sp>
        <p:nvSpPr>
          <p:cNvPr id="325643" name="Text Box 11"/>
          <p:cNvSpPr txBox="1">
            <a:spLocks noChangeArrowheads="1"/>
          </p:cNvSpPr>
          <p:nvPr/>
        </p:nvSpPr>
        <p:spPr bwMode="auto">
          <a:xfrm>
            <a:off x="6880578" y="5399088"/>
            <a:ext cx="633589" cy="336550"/>
          </a:xfrm>
          <a:prstGeom prst="rect">
            <a:avLst/>
          </a:prstGeom>
          <a:noFill/>
          <a:ln w="9525">
            <a:noFill/>
            <a:miter lim="800000"/>
            <a:headEnd/>
            <a:tailEnd/>
          </a:ln>
          <a:effectLst/>
        </p:spPr>
        <p:txBody>
          <a:bodyPr wrap="none">
            <a:spAutoFit/>
          </a:bodyPr>
          <a:lstStyle/>
          <a:p>
            <a:pPr eaLnBrk="1" hangingPunct="1"/>
            <a:r>
              <a:rPr lang="en-US" sz="1600" dirty="0">
                <a:latin typeface="Arial" charset="0"/>
                <a:cs typeface="Arial" charset="0"/>
              </a:rPr>
              <a:t>≥160</a:t>
            </a:r>
          </a:p>
        </p:txBody>
      </p:sp>
      <p:sp>
        <p:nvSpPr>
          <p:cNvPr id="325644" name="Text Box 12"/>
          <p:cNvSpPr txBox="1">
            <a:spLocks noChangeArrowheads="1"/>
          </p:cNvSpPr>
          <p:nvPr/>
        </p:nvSpPr>
        <p:spPr bwMode="auto">
          <a:xfrm>
            <a:off x="8459612" y="4848226"/>
            <a:ext cx="638316" cy="338554"/>
          </a:xfrm>
          <a:prstGeom prst="rect">
            <a:avLst/>
          </a:prstGeom>
          <a:noFill/>
          <a:ln w="9525">
            <a:noFill/>
            <a:miter lim="800000"/>
            <a:headEnd/>
            <a:tailEnd/>
          </a:ln>
          <a:effectLst/>
        </p:spPr>
        <p:txBody>
          <a:bodyPr wrap="none">
            <a:spAutoFit/>
          </a:bodyPr>
          <a:lstStyle/>
          <a:p>
            <a:pPr eaLnBrk="1" hangingPunct="1"/>
            <a:r>
              <a:rPr lang="en-US" sz="1600" dirty="0">
                <a:solidFill>
                  <a:srgbClr val="FFFF00"/>
                </a:solidFill>
                <a:latin typeface="Arial" charset="0"/>
                <a:cs typeface="Arial" charset="0"/>
              </a:rPr>
              <a:t>≥190</a:t>
            </a:r>
          </a:p>
        </p:txBody>
      </p:sp>
      <p:sp>
        <p:nvSpPr>
          <p:cNvPr id="325645" name="Text Box 13"/>
          <p:cNvSpPr txBox="1">
            <a:spLocks noChangeArrowheads="1"/>
          </p:cNvSpPr>
          <p:nvPr/>
        </p:nvSpPr>
        <p:spPr bwMode="auto">
          <a:xfrm>
            <a:off x="8030634" y="5100638"/>
            <a:ext cx="931333" cy="336550"/>
          </a:xfrm>
          <a:prstGeom prst="rect">
            <a:avLst/>
          </a:prstGeom>
          <a:noFill/>
          <a:ln w="9525">
            <a:noFill/>
            <a:miter lim="800000"/>
            <a:headEnd/>
            <a:tailEnd/>
          </a:ln>
          <a:effectLst/>
        </p:spPr>
        <p:txBody>
          <a:bodyPr wrap="none">
            <a:spAutoFit/>
          </a:bodyPr>
          <a:lstStyle/>
          <a:p>
            <a:pPr eaLnBrk="1" hangingPunct="1"/>
            <a:r>
              <a:rPr lang="en-US" sz="1600">
                <a:solidFill>
                  <a:srgbClr val="FFFF00"/>
                </a:solidFill>
                <a:latin typeface="Arial" charset="0"/>
                <a:cs typeface="Arial" charset="0"/>
              </a:rPr>
              <a:t>160-189</a:t>
            </a:r>
          </a:p>
        </p:txBody>
      </p:sp>
      <p:sp>
        <p:nvSpPr>
          <p:cNvPr id="325646" name="Text Box 14"/>
          <p:cNvSpPr txBox="1">
            <a:spLocks noChangeArrowheads="1"/>
          </p:cNvSpPr>
          <p:nvPr/>
        </p:nvSpPr>
        <p:spPr bwMode="auto">
          <a:xfrm>
            <a:off x="7721600" y="5338763"/>
            <a:ext cx="642056" cy="336550"/>
          </a:xfrm>
          <a:prstGeom prst="rect">
            <a:avLst/>
          </a:prstGeom>
          <a:noFill/>
          <a:ln w="9525">
            <a:noFill/>
            <a:miter lim="800000"/>
            <a:headEnd/>
            <a:tailEnd/>
          </a:ln>
          <a:effectLst/>
        </p:spPr>
        <p:txBody>
          <a:bodyPr wrap="none">
            <a:spAutoFit/>
          </a:bodyPr>
          <a:lstStyle/>
          <a:p>
            <a:pPr eaLnBrk="1" hangingPunct="1"/>
            <a:r>
              <a:rPr lang="en-US" sz="1600">
                <a:solidFill>
                  <a:srgbClr val="00FF00"/>
                </a:solidFill>
                <a:latin typeface="Arial" charset="0"/>
                <a:cs typeface="Arial" charset="0"/>
              </a:rPr>
              <a:t>&lt;160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775" y="1387124"/>
            <a:ext cx="8370449" cy="5013675"/>
          </a:xfrm>
          <a:prstGeom prst="rect">
            <a:avLst/>
          </a:prstGeom>
        </p:spPr>
      </p:pic>
      <p:sp>
        <p:nvSpPr>
          <p:cNvPr id="3" name="TextBox 2"/>
          <p:cNvSpPr txBox="1"/>
          <p:nvPr/>
        </p:nvSpPr>
        <p:spPr>
          <a:xfrm>
            <a:off x="838200" y="304800"/>
            <a:ext cx="7620000" cy="646331"/>
          </a:xfrm>
          <a:prstGeom prst="rect">
            <a:avLst/>
          </a:prstGeom>
          <a:noFill/>
        </p:spPr>
        <p:txBody>
          <a:bodyPr wrap="square" rtlCol="0">
            <a:spAutoFit/>
          </a:bodyPr>
          <a:lstStyle/>
          <a:p>
            <a:pPr>
              <a:spcBef>
                <a:spcPct val="100000"/>
              </a:spcBef>
            </a:pPr>
            <a:r>
              <a:rPr lang="en-US" i="1"/>
              <a:t> When the analysis was repeated within triglyceride levels (&lt;200 vs&gt;200 mg/dl), the risk pattern did not change signiﬁcantly</a:t>
            </a:r>
            <a:endParaRPr lang="en-US" i="1" dirty="0"/>
          </a:p>
        </p:txBody>
      </p:sp>
    </p:spTree>
    <p:extLst>
      <p:ext uri="{BB962C8B-B14F-4D97-AF65-F5344CB8AC3E}">
        <p14:creationId xmlns:p14="http://schemas.microsoft.com/office/powerpoint/2010/main" val="276538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38200"/>
            <a:ext cx="8763000" cy="5334001"/>
          </a:xfrm>
          <a:prstGeom prst="rect">
            <a:avLst/>
          </a:prstGeom>
        </p:spPr>
      </p:pic>
    </p:spTree>
    <p:extLst>
      <p:ext uri="{BB962C8B-B14F-4D97-AF65-F5344CB8AC3E}">
        <p14:creationId xmlns:p14="http://schemas.microsoft.com/office/powerpoint/2010/main" val="669376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dirty="0" smtClean="0"/>
              <a:t>Key message</a:t>
            </a:r>
            <a:endParaRPr lang="en-US" dirty="0"/>
          </a:p>
        </p:txBody>
      </p:sp>
      <p:sp>
        <p:nvSpPr>
          <p:cNvPr id="3" name="Content Placeholder 2"/>
          <p:cNvSpPr>
            <a:spLocks noGrp="1"/>
          </p:cNvSpPr>
          <p:nvPr>
            <p:ph idx="1"/>
          </p:nvPr>
        </p:nvSpPr>
        <p:spPr>
          <a:xfrm>
            <a:off x="152400" y="1447800"/>
            <a:ext cx="8686800" cy="4525963"/>
          </a:xfrm>
        </p:spPr>
        <p:txBody>
          <a:bodyPr>
            <a:normAutofit/>
          </a:bodyPr>
          <a:lstStyle/>
          <a:p>
            <a:r>
              <a:rPr lang="en-US" dirty="0" smtClean="0"/>
              <a:t>The  results  from  this  study  support  the  conclusions  that VLDL cholesterol is an independent predictor of CHD risk and that non-HDL cholesterol overall appears to be a </a:t>
            </a:r>
            <a:r>
              <a:rPr lang="en-US" dirty="0" smtClean="0">
                <a:solidFill>
                  <a:srgbClr val="FFFF00"/>
                </a:solidFill>
              </a:rPr>
              <a:t>better predictor </a:t>
            </a:r>
            <a:r>
              <a:rPr lang="en-US" dirty="0" smtClean="0"/>
              <a:t>of CHD risk than LDL cholesterol. </a:t>
            </a:r>
          </a:p>
          <a:p>
            <a:r>
              <a:rPr lang="en-US" dirty="0" smtClean="0"/>
              <a:t>These conclusions appear to be valid for the entire population and when TG levels are either ≥200 or&lt; 200 mg/dl.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332037"/>
            <a:ext cx="8382000" cy="4525963"/>
          </a:xfrm>
        </p:spPr>
        <p:txBody>
          <a:bodyPr>
            <a:normAutofit fontScale="92500"/>
          </a:bodyPr>
          <a:lstStyle/>
          <a:p>
            <a:r>
              <a:rPr lang="en-US" dirty="0" smtClean="0"/>
              <a:t> </a:t>
            </a:r>
            <a:r>
              <a:rPr lang="en-US" sz="2600" dirty="0" smtClean="0"/>
              <a:t>The PROVE IT-TIMI 22 trial demonstrated that low-density lipoprotein cholesterol (LDL-C)&lt; 70 mg/dl was associated with greater CHD event reduction than LDL-C &lt;100 mg/dl after ACS. However, the impact of low on-treatment TG on CHD risk beyond LDL-C &lt;70 mg/dl has not been explored.</a:t>
            </a:r>
          </a:p>
          <a:p>
            <a:r>
              <a:rPr lang="en-US" sz="2600" dirty="0" smtClean="0">
                <a:solidFill>
                  <a:srgbClr val="FFFF00"/>
                </a:solidFill>
              </a:rPr>
              <a:t>Purpose</a:t>
            </a:r>
            <a:r>
              <a:rPr lang="en-US" sz="2600" dirty="0" smtClean="0"/>
              <a:t> :  to assess the impact of on treatment triglycerides (TG) on coronary heart disease (CHD) risk after an acute coronary syndrome (ACS)</a:t>
            </a:r>
          </a:p>
          <a:p>
            <a:r>
              <a:rPr lang="en-US" sz="2600" dirty="0" smtClean="0">
                <a:solidFill>
                  <a:srgbClr val="FFFF00"/>
                </a:solidFill>
              </a:rPr>
              <a:t>Sample size</a:t>
            </a:r>
            <a:r>
              <a:rPr lang="en-US" sz="2600" dirty="0" smtClean="0"/>
              <a:t>: 4,162 patients hospitalized for ACS</a:t>
            </a:r>
          </a:p>
          <a:p>
            <a:r>
              <a:rPr lang="en-US" sz="2600" dirty="0" smtClean="0">
                <a:solidFill>
                  <a:srgbClr val="FFFF00"/>
                </a:solidFill>
              </a:rPr>
              <a:t>Intervention </a:t>
            </a:r>
            <a:r>
              <a:rPr lang="en-US" sz="2600" dirty="0" smtClean="0"/>
              <a:t>: </a:t>
            </a:r>
            <a:r>
              <a:rPr lang="en-US" sz="2600" dirty="0" err="1" smtClean="0"/>
              <a:t>Atorvastatin</a:t>
            </a:r>
            <a:r>
              <a:rPr lang="en-US" sz="2600" dirty="0" smtClean="0"/>
              <a:t> 80 mg VS </a:t>
            </a:r>
            <a:r>
              <a:rPr lang="en-US" sz="2600" dirty="0" err="1" smtClean="0"/>
              <a:t>pravastatin</a:t>
            </a:r>
            <a:r>
              <a:rPr lang="en-US" sz="2600" dirty="0" smtClean="0"/>
              <a:t> 40 mg daily</a:t>
            </a:r>
          </a:p>
          <a:p>
            <a:r>
              <a:rPr lang="en-US" sz="2600" dirty="0" smtClean="0">
                <a:solidFill>
                  <a:srgbClr val="FFFF00"/>
                </a:solidFill>
              </a:rPr>
              <a:t>Length of F/U</a:t>
            </a:r>
            <a:r>
              <a:rPr lang="en-US" sz="2600" dirty="0" smtClean="0"/>
              <a:t>: 2years</a:t>
            </a:r>
            <a:endParaRPr lang="en-US" sz="2600" dirty="0"/>
          </a:p>
        </p:txBody>
      </p:sp>
      <p:pic>
        <p:nvPicPr>
          <p:cNvPr id="4" name="Picture 2"/>
          <p:cNvPicPr>
            <a:picLocks noChangeAspect="1" noChangeArrowheads="1"/>
          </p:cNvPicPr>
          <p:nvPr/>
        </p:nvPicPr>
        <p:blipFill>
          <a:blip r:embed="rId2" cstate="print"/>
          <a:srcRect/>
          <a:stretch>
            <a:fillRect/>
          </a:stretch>
        </p:blipFill>
        <p:spPr bwMode="auto">
          <a:xfrm>
            <a:off x="457200" y="0"/>
            <a:ext cx="8382000" cy="2286001"/>
          </a:xfrm>
          <a:prstGeom prst="rect">
            <a:avLst/>
          </a:prstGeom>
          <a:noFill/>
          <a:ln w="9525">
            <a:noFill/>
            <a:miter lim="800000"/>
            <a:headEnd/>
            <a:tailEnd/>
          </a:ln>
        </p:spPr>
      </p:pic>
    </p:spTree>
    <p:extLst>
      <p:ext uri="{BB962C8B-B14F-4D97-AF65-F5344CB8AC3E}">
        <p14:creationId xmlns:p14="http://schemas.microsoft.com/office/powerpoint/2010/main" val="1632319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2" cstate="print"/>
          <a:srcRect/>
          <a:stretch>
            <a:fillRect/>
          </a:stretch>
        </p:blipFill>
        <p:spPr bwMode="auto">
          <a:xfrm>
            <a:off x="0" y="1981200"/>
            <a:ext cx="4343400" cy="4495800"/>
          </a:xfrm>
          <a:prstGeom prst="rect">
            <a:avLst/>
          </a:prstGeom>
          <a:noFill/>
          <a:ln w="9525">
            <a:noFill/>
            <a:miter lim="800000"/>
            <a:headEnd/>
            <a:tailEnd/>
          </a:ln>
        </p:spPr>
      </p:pic>
      <p:pic>
        <p:nvPicPr>
          <p:cNvPr id="389123" name="Picture 3"/>
          <p:cNvPicPr>
            <a:picLocks noChangeAspect="1" noChangeArrowheads="1"/>
          </p:cNvPicPr>
          <p:nvPr/>
        </p:nvPicPr>
        <p:blipFill>
          <a:blip r:embed="rId3" cstate="print"/>
          <a:srcRect/>
          <a:stretch>
            <a:fillRect/>
          </a:stretch>
        </p:blipFill>
        <p:spPr bwMode="auto">
          <a:xfrm>
            <a:off x="4495800" y="1981200"/>
            <a:ext cx="4419600" cy="4495800"/>
          </a:xfrm>
          <a:prstGeom prst="rect">
            <a:avLst/>
          </a:prstGeom>
          <a:noFill/>
          <a:ln w="9525">
            <a:noFill/>
            <a:miter lim="800000"/>
            <a:headEnd/>
            <a:tailEnd/>
          </a:ln>
        </p:spPr>
      </p:pic>
      <p:pic>
        <p:nvPicPr>
          <p:cNvPr id="389124" name="Picture 4"/>
          <p:cNvPicPr>
            <a:picLocks noChangeAspect="1" noChangeArrowheads="1"/>
          </p:cNvPicPr>
          <p:nvPr/>
        </p:nvPicPr>
        <p:blipFill>
          <a:blip r:embed="rId4" cstate="print"/>
          <a:srcRect/>
          <a:stretch>
            <a:fillRect/>
          </a:stretch>
        </p:blipFill>
        <p:spPr bwMode="auto">
          <a:xfrm>
            <a:off x="1447800" y="0"/>
            <a:ext cx="6629400" cy="1905000"/>
          </a:xfrm>
          <a:prstGeom prst="rect">
            <a:avLst/>
          </a:prstGeom>
          <a:noFill/>
          <a:ln w="9525">
            <a:noFill/>
            <a:miter lim="800000"/>
            <a:headEnd/>
            <a:tailEnd/>
          </a:ln>
        </p:spPr>
      </p:pic>
    </p:spTree>
    <p:extLst>
      <p:ext uri="{BB962C8B-B14F-4D97-AF65-F5344CB8AC3E}">
        <p14:creationId xmlns:p14="http://schemas.microsoft.com/office/powerpoint/2010/main" val="48357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2" cstate="print"/>
          <a:srcRect/>
          <a:stretch>
            <a:fillRect/>
          </a:stretch>
        </p:blipFill>
        <p:spPr bwMode="auto">
          <a:xfrm>
            <a:off x="762000" y="0"/>
            <a:ext cx="7620000" cy="5791200"/>
          </a:xfrm>
          <a:prstGeom prst="rect">
            <a:avLst/>
          </a:prstGeom>
          <a:noFill/>
          <a:ln w="9525">
            <a:noFill/>
            <a:miter lim="800000"/>
            <a:headEnd/>
            <a:tailEnd/>
          </a:ln>
        </p:spPr>
      </p:pic>
      <p:sp>
        <p:nvSpPr>
          <p:cNvPr id="7" name="TextBox 6"/>
          <p:cNvSpPr txBox="1"/>
          <p:nvPr/>
        </p:nvSpPr>
        <p:spPr>
          <a:xfrm>
            <a:off x="381000" y="5943600"/>
            <a:ext cx="8534400" cy="923330"/>
          </a:xfrm>
          <a:prstGeom prst="rect">
            <a:avLst/>
          </a:prstGeom>
          <a:noFill/>
        </p:spPr>
        <p:txBody>
          <a:bodyPr wrap="square" rtlCol="0">
            <a:spAutoFit/>
          </a:bodyPr>
          <a:lstStyle/>
          <a:p>
            <a:r>
              <a:rPr lang="en-US" b="1" dirty="0" smtClean="0">
                <a:solidFill>
                  <a:srgbClr val="FFFF00"/>
                </a:solidFill>
              </a:rPr>
              <a:t>Compared with LDL-C ≥70 mg/dl and TG ≥150 mg/dl (referent),  lower  CHD  risk  was  observed  with  low  on- treatment  TG  (&lt;150  mg/dl)  and  LDL-C  (&lt;70  mg/dl)</a:t>
            </a:r>
          </a:p>
          <a:p>
            <a:r>
              <a:rPr lang="en-US" b="1" dirty="0" smtClean="0">
                <a:solidFill>
                  <a:srgbClr val="FFFF00"/>
                </a:solidFill>
              </a:rPr>
              <a:t>(HR 0.72, 95% CI 0.54 to 0.94; p = 0.017)</a:t>
            </a:r>
            <a:endParaRPr lang="en-US" b="1" dirty="0">
              <a:solidFill>
                <a:srgbClr val="FFFF00"/>
              </a:solidFill>
            </a:endParaRPr>
          </a:p>
        </p:txBody>
      </p:sp>
    </p:spTree>
    <p:extLst>
      <p:ext uri="{BB962C8B-B14F-4D97-AF65-F5344CB8AC3E}">
        <p14:creationId xmlns:p14="http://schemas.microsoft.com/office/powerpoint/2010/main" val="2687747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304800" y="1600200"/>
            <a:ext cx="8534400" cy="4525963"/>
          </a:xfrm>
        </p:spPr>
        <p:txBody>
          <a:bodyPr>
            <a:normAutofit fontScale="85000" lnSpcReduction="10000"/>
          </a:bodyPr>
          <a:lstStyle/>
          <a:p>
            <a:r>
              <a:rPr lang="en-US" dirty="0" smtClean="0"/>
              <a:t>In this analysis , the most noteworthy ﬁnding was the reduced risk of CHD with low on-treatment TG (&lt;150 mg/dl) that was </a:t>
            </a:r>
            <a:r>
              <a:rPr lang="en-US" dirty="0" smtClean="0">
                <a:solidFill>
                  <a:srgbClr val="FFFF00"/>
                </a:solidFill>
              </a:rPr>
              <a:t>independent</a:t>
            </a:r>
            <a:r>
              <a:rPr lang="en-US" dirty="0" smtClean="0"/>
              <a:t> of the  level  of  LDL-C.</a:t>
            </a:r>
          </a:p>
          <a:p>
            <a:r>
              <a:rPr lang="en-US" dirty="0" smtClean="0"/>
              <a:t>For  each  10-mg/dl  decline  in  on-treatment  TG,  we  observed  a  1.6%  lower  risk  of  the composite  end  point  (p  &lt;0.001)  after  adjustment  for LDL-C and other covariates.</a:t>
            </a:r>
          </a:p>
          <a:p>
            <a:r>
              <a:rPr lang="en-US" dirty="0" smtClean="0"/>
              <a:t> Moreover, the combination of low LDL-C (&lt;70 mg/dl) and low TG (&lt;150 mg/dl) was associated with the </a:t>
            </a:r>
            <a:r>
              <a:rPr lang="en-US" dirty="0" smtClean="0">
                <a:solidFill>
                  <a:srgbClr val="FFFF00"/>
                </a:solidFill>
              </a:rPr>
              <a:t>lowest </a:t>
            </a:r>
            <a:r>
              <a:rPr lang="en-US" dirty="0" smtClean="0"/>
              <a:t>event rates compared with higher LDL-C,  higher  TG,  or  both.</a:t>
            </a:r>
            <a:endParaRPr lang="en-US" dirty="0"/>
          </a:p>
        </p:txBody>
      </p:sp>
    </p:spTree>
    <p:extLst>
      <p:ext uri="{BB962C8B-B14F-4D97-AF65-F5344CB8AC3E}">
        <p14:creationId xmlns:p14="http://schemas.microsoft.com/office/powerpoint/2010/main" val="156561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Two important questions</a:t>
            </a:r>
            <a:endParaRPr lang="en-US" dirty="0">
              <a:solidFill>
                <a:srgbClr val="FFFF00"/>
              </a:solidFill>
            </a:endParaRPr>
          </a:p>
        </p:txBody>
      </p:sp>
      <p:sp>
        <p:nvSpPr>
          <p:cNvPr id="5" name="Content Placeholder 4"/>
          <p:cNvSpPr>
            <a:spLocks noGrp="1"/>
          </p:cNvSpPr>
          <p:nvPr>
            <p:ph idx="1"/>
          </p:nvPr>
        </p:nvSpPr>
        <p:spPr>
          <a:xfrm>
            <a:off x="533400" y="1828800"/>
            <a:ext cx="8229600" cy="4525963"/>
          </a:xfrm>
        </p:spPr>
        <p:txBody>
          <a:bodyPr>
            <a:normAutofit/>
          </a:bodyPr>
          <a:lstStyle/>
          <a:p>
            <a:r>
              <a:rPr lang="en-US" dirty="0" smtClean="0"/>
              <a:t>Is TG as an </a:t>
            </a:r>
            <a:r>
              <a:rPr lang="en-US" dirty="0" smtClean="0">
                <a:solidFill>
                  <a:srgbClr val="FFFF00"/>
                </a:solidFill>
              </a:rPr>
              <a:t>independent</a:t>
            </a:r>
            <a:r>
              <a:rPr lang="en-US" dirty="0" smtClean="0"/>
              <a:t> risk factor for CVD?</a:t>
            </a:r>
          </a:p>
          <a:p>
            <a:endParaRPr lang="en-US" dirty="0" smtClean="0"/>
          </a:p>
          <a:p>
            <a:endParaRPr lang="en-US" dirty="0" smtClean="0"/>
          </a:p>
          <a:p>
            <a:endParaRPr lang="en-US" dirty="0" smtClean="0"/>
          </a:p>
          <a:p>
            <a:r>
              <a:rPr lang="en-US" b="1" u="sng" dirty="0" smtClean="0"/>
              <a:t>Dose treating elevated triglyceride levels </a:t>
            </a:r>
            <a:r>
              <a:rPr lang="en-US" b="1" u="sng" dirty="0" smtClean="0">
                <a:solidFill>
                  <a:srgbClr val="FFFF00"/>
                </a:solidFill>
              </a:rPr>
              <a:t>lower </a:t>
            </a:r>
            <a:r>
              <a:rPr lang="en-US" b="1" u="sng" dirty="0" smtClean="0"/>
              <a:t>the risk for CHD?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81200"/>
            <a:ext cx="8534400" cy="4525963"/>
          </a:xfrm>
        </p:spPr>
        <p:txBody>
          <a:bodyPr/>
          <a:lstStyle/>
          <a:p>
            <a:r>
              <a:rPr lang="en-US" dirty="0">
                <a:solidFill>
                  <a:srgbClr val="FFFF00"/>
                </a:solidFill>
              </a:rPr>
              <a:t>Effect of triglyceride reduction on cardiovascular outcomes (clinical trials)</a:t>
            </a:r>
          </a:p>
        </p:txBody>
      </p:sp>
    </p:spTree>
    <p:extLst>
      <p:ext uri="{BB962C8B-B14F-4D97-AF65-F5344CB8AC3E}">
        <p14:creationId xmlns:p14="http://schemas.microsoft.com/office/powerpoint/2010/main" val="1015637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Hypertriglyceridemia </a:t>
            </a:r>
            <a:endParaRPr lang="en-US" dirty="0"/>
          </a:p>
        </p:txBody>
      </p:sp>
      <p:sp>
        <p:nvSpPr>
          <p:cNvPr id="3" name="Content Placeholder 2"/>
          <p:cNvSpPr>
            <a:spLocks noGrp="1"/>
          </p:cNvSpPr>
          <p:nvPr>
            <p:ph idx="1"/>
          </p:nvPr>
        </p:nvSpPr>
        <p:spPr>
          <a:xfrm>
            <a:off x="304800" y="1600200"/>
            <a:ext cx="8610600" cy="4876800"/>
          </a:xfrm>
        </p:spPr>
        <p:txBody>
          <a:bodyPr>
            <a:normAutofit/>
          </a:bodyPr>
          <a:lstStyle/>
          <a:p>
            <a:r>
              <a:rPr lang="en-US" dirty="0"/>
              <a:t> Hypertriglyceridemia </a:t>
            </a:r>
            <a:r>
              <a:rPr lang="en-US" dirty="0" smtClean="0"/>
              <a:t> </a:t>
            </a:r>
            <a:r>
              <a:rPr lang="en-US" dirty="0"/>
              <a:t>the accumulation of triglyceride-rich </a:t>
            </a:r>
            <a:r>
              <a:rPr lang="en-US" dirty="0" smtClean="0"/>
              <a:t>lipoproteins</a:t>
            </a:r>
            <a:r>
              <a:rPr lang="en-US" dirty="0" smtClean="0">
                <a:solidFill>
                  <a:srgbClr val="FFFF00"/>
                </a:solidFill>
              </a:rPr>
              <a:t>(Remnant</a:t>
            </a:r>
            <a:r>
              <a:rPr lang="en-US" b="1" dirty="0" smtClean="0"/>
              <a:t> </a:t>
            </a:r>
            <a:r>
              <a:rPr lang="en-US" dirty="0" smtClean="0">
                <a:solidFill>
                  <a:srgbClr val="FFFF00"/>
                </a:solidFill>
              </a:rPr>
              <a:t>cholesterol)</a:t>
            </a:r>
          </a:p>
          <a:p>
            <a:r>
              <a:rPr lang="en-US" dirty="0">
                <a:solidFill>
                  <a:srgbClr val="FFFF00"/>
                </a:solidFill>
              </a:rPr>
              <a:t>Remnant cholesterol </a:t>
            </a:r>
            <a:r>
              <a:rPr lang="en-US" dirty="0"/>
              <a:t>is the cholesterol content </a:t>
            </a:r>
            <a:r>
              <a:rPr lang="en-US" dirty="0" smtClean="0"/>
              <a:t>of triglyceride-rich </a:t>
            </a:r>
            <a:r>
              <a:rPr lang="en-US" dirty="0"/>
              <a:t>lipoproteins</a:t>
            </a:r>
            <a:endParaRPr lang="en-US" b="1" dirty="0" smtClean="0">
              <a:solidFill>
                <a:srgbClr val="FFFF00"/>
              </a:solidFill>
            </a:endParaRPr>
          </a:p>
          <a:p>
            <a:r>
              <a:rPr lang="en-US" dirty="0"/>
              <a:t>Since triglyceride-rich lipoproteins also transport cholesterol, hypercholesterolemia of varying severity often accompanies hypertriglyceridemia</a:t>
            </a:r>
          </a:p>
          <a:p>
            <a:endParaRPr lang="en-US" b="1" dirty="0"/>
          </a:p>
        </p:txBody>
      </p:sp>
    </p:spTree>
    <p:extLst>
      <p:ext uri="{BB962C8B-B14F-4D97-AF65-F5344CB8AC3E}">
        <p14:creationId xmlns:p14="http://schemas.microsoft.com/office/powerpoint/2010/main" val="1651204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a:t>
            </a:r>
            <a:endParaRPr lang="en-US" dirty="0"/>
          </a:p>
        </p:txBody>
      </p:sp>
      <p:sp>
        <p:nvSpPr>
          <p:cNvPr id="3" name="Content Placeholder 2"/>
          <p:cNvSpPr>
            <a:spLocks noGrp="1"/>
          </p:cNvSpPr>
          <p:nvPr>
            <p:ph idx="1"/>
          </p:nvPr>
        </p:nvSpPr>
        <p:spPr>
          <a:xfrm>
            <a:off x="190500" y="1828800"/>
            <a:ext cx="8763000" cy="4525963"/>
          </a:xfrm>
        </p:spPr>
        <p:txBody>
          <a:bodyPr>
            <a:normAutofit/>
          </a:bodyPr>
          <a:lstStyle/>
          <a:p>
            <a:r>
              <a:rPr lang="en-US" dirty="0"/>
              <a:t>No large-scale </a:t>
            </a:r>
            <a:r>
              <a:rPr lang="en-US" dirty="0" err="1"/>
              <a:t>randomised</a:t>
            </a:r>
            <a:r>
              <a:rPr lang="en-US" dirty="0"/>
              <a:t> trial has examined the </a:t>
            </a:r>
            <a:r>
              <a:rPr lang="en-US" dirty="0" smtClean="0"/>
              <a:t>effect of reducing </a:t>
            </a:r>
            <a:r>
              <a:rPr lang="en-US" dirty="0"/>
              <a:t>triglycerides </a:t>
            </a:r>
            <a:r>
              <a:rPr lang="en-US" dirty="0" smtClean="0"/>
              <a:t>on cardiovascular </a:t>
            </a:r>
            <a:r>
              <a:rPr lang="en-US" dirty="0"/>
              <a:t>disease risk </a:t>
            </a:r>
            <a:r>
              <a:rPr lang="en-US" dirty="0" smtClean="0"/>
              <a:t>in people </a:t>
            </a:r>
            <a:r>
              <a:rPr lang="en-US" dirty="0"/>
              <a:t>with </a:t>
            </a:r>
            <a:r>
              <a:rPr lang="en-US" dirty="0">
                <a:solidFill>
                  <a:srgbClr val="FFFF00"/>
                </a:solidFill>
              </a:rPr>
              <a:t>raised triglycerides. </a:t>
            </a:r>
            <a:endParaRPr lang="en-US" dirty="0" smtClean="0">
              <a:solidFill>
                <a:srgbClr val="FFFF00"/>
              </a:solidFill>
            </a:endParaRPr>
          </a:p>
          <a:p>
            <a:r>
              <a:rPr lang="en-US" dirty="0" smtClean="0"/>
              <a:t>Conversely</a:t>
            </a:r>
            <a:r>
              <a:rPr lang="en-US" dirty="0"/>
              <a:t>, most </a:t>
            </a:r>
            <a:r>
              <a:rPr lang="en-US" dirty="0" smtClean="0"/>
              <a:t>trials have </a:t>
            </a:r>
            <a:r>
              <a:rPr lang="en-US" dirty="0"/>
              <a:t>excluded </a:t>
            </a:r>
            <a:r>
              <a:rPr lang="en-US" dirty="0" smtClean="0"/>
              <a:t>participants with </a:t>
            </a:r>
            <a:r>
              <a:rPr lang="en-US" dirty="0"/>
              <a:t>triglyceride concentrations that are greater </a:t>
            </a:r>
            <a:r>
              <a:rPr lang="en-US" dirty="0" smtClean="0"/>
              <a:t>than </a:t>
            </a:r>
            <a:r>
              <a:rPr lang="en-US" dirty="0" smtClean="0">
                <a:solidFill>
                  <a:srgbClr val="FFFF00"/>
                </a:solidFill>
              </a:rPr>
              <a:t>4·5 </a:t>
            </a:r>
            <a:r>
              <a:rPr lang="en-US" dirty="0" err="1">
                <a:solidFill>
                  <a:srgbClr val="FFFF00"/>
                </a:solidFill>
              </a:rPr>
              <a:t>mmol</a:t>
            </a:r>
            <a:r>
              <a:rPr lang="en-US" dirty="0">
                <a:solidFill>
                  <a:srgbClr val="FFFF00"/>
                </a:solidFill>
              </a:rPr>
              <a:t>/L</a:t>
            </a:r>
          </a:p>
        </p:txBody>
      </p:sp>
    </p:spTree>
    <p:extLst>
      <p:ext uri="{BB962C8B-B14F-4D97-AF65-F5344CB8AC3E}">
        <p14:creationId xmlns:p14="http://schemas.microsoft.com/office/powerpoint/2010/main" val="2823311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68362"/>
          </a:xfrm>
        </p:spPr>
        <p:txBody>
          <a:bodyPr/>
          <a:lstStyle/>
          <a:p>
            <a:r>
              <a:rPr lang="en-US" dirty="0" err="1" smtClean="0">
                <a:solidFill>
                  <a:srgbClr val="FFFF00"/>
                </a:solidFill>
              </a:rPr>
              <a:t>Fibrates</a:t>
            </a:r>
            <a:r>
              <a:rPr lang="en-US" dirty="0" smtClean="0">
                <a:solidFill>
                  <a:srgbClr val="FFFF00"/>
                </a:solidFill>
              </a:rPr>
              <a:t> Trials</a:t>
            </a:r>
            <a:endParaRPr lang="en-US" dirty="0">
              <a:solidFill>
                <a:srgbClr val="FFFF00"/>
              </a:solidFill>
            </a:endParaRPr>
          </a:p>
        </p:txBody>
      </p:sp>
      <p:pic>
        <p:nvPicPr>
          <p:cNvPr id="204802" name="Picture 2"/>
          <p:cNvPicPr>
            <a:picLocks noGrp="1" noChangeAspect="1" noChangeArrowheads="1"/>
          </p:cNvPicPr>
          <p:nvPr>
            <p:ph idx="1"/>
          </p:nvPr>
        </p:nvPicPr>
        <p:blipFill>
          <a:blip r:embed="rId2" cstate="print"/>
          <a:srcRect/>
          <a:stretch>
            <a:fillRect/>
          </a:stretch>
        </p:blipFill>
        <p:spPr bwMode="auto">
          <a:xfrm>
            <a:off x="228600" y="838200"/>
            <a:ext cx="8915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667000"/>
            <a:ext cx="9144000" cy="4525963"/>
          </a:xfrm>
        </p:spPr>
        <p:txBody>
          <a:bodyPr>
            <a:normAutofit/>
          </a:bodyPr>
          <a:lstStyle/>
          <a:p>
            <a:r>
              <a:rPr lang="en-US" sz="2400" dirty="0" smtClean="0">
                <a:solidFill>
                  <a:srgbClr val="FFFF00"/>
                </a:solidFill>
              </a:rPr>
              <a:t>Eighteen</a:t>
            </a:r>
            <a:r>
              <a:rPr lang="en-US" sz="2400" dirty="0" smtClean="0"/>
              <a:t>  trials  providing  data  for  45 058  participants,  including  2870  major  cardiovascular  events,  4552  coronary events,  and  3880  deaths</a:t>
            </a:r>
            <a:r>
              <a:rPr lang="en-US" dirty="0" smtClean="0"/>
              <a:t> </a:t>
            </a:r>
            <a:r>
              <a:rPr lang="en-US" sz="2400" dirty="0" smtClean="0"/>
              <a:t>were pooled</a:t>
            </a:r>
          </a:p>
          <a:p>
            <a:r>
              <a:rPr lang="en-US" sz="2400" dirty="0" smtClean="0">
                <a:solidFill>
                  <a:srgbClr val="FFFF00"/>
                </a:solidFill>
              </a:rPr>
              <a:t>Outcomes :</a:t>
            </a:r>
            <a:r>
              <a:rPr lang="en-US" sz="2400" dirty="0" smtClean="0"/>
              <a:t>  major cardiovascular events, coronary events, stroke, heart failure, coronary </a:t>
            </a:r>
            <a:r>
              <a:rPr lang="en-US" sz="2400" dirty="0" err="1" smtClean="0"/>
              <a:t>revascularisation</a:t>
            </a:r>
            <a:r>
              <a:rPr lang="en-US" sz="2400" dirty="0" smtClean="0"/>
              <a:t>, all-cause mortality cardiovascular death, non-vascular death, sudden death, new onset </a:t>
            </a:r>
            <a:r>
              <a:rPr lang="en-US" sz="2400" dirty="0" err="1" smtClean="0"/>
              <a:t>albuminuria</a:t>
            </a:r>
            <a:r>
              <a:rPr lang="en-US" sz="2400" dirty="0" smtClean="0"/>
              <a:t>, and drug-related adverse events. </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228600" y="304800"/>
            <a:ext cx="8610600" cy="2057400"/>
          </a:xfrm>
          <a:prstGeom prst="rect">
            <a:avLst/>
          </a:prstGeom>
          <a:noFill/>
          <a:ln w="9525">
            <a:noFill/>
            <a:miter lim="800000"/>
            <a:headEnd/>
            <a:tailEnd/>
          </a:ln>
        </p:spPr>
      </p:pic>
      <p:sp>
        <p:nvSpPr>
          <p:cNvPr id="5" name="TextBox 4"/>
          <p:cNvSpPr txBox="1"/>
          <p:nvPr/>
        </p:nvSpPr>
        <p:spPr>
          <a:xfrm>
            <a:off x="5562600" y="6324600"/>
            <a:ext cx="2733441" cy="369332"/>
          </a:xfrm>
          <a:prstGeom prst="rect">
            <a:avLst/>
          </a:prstGeom>
          <a:noFill/>
        </p:spPr>
        <p:txBody>
          <a:bodyPr wrap="none" rtlCol="0">
            <a:spAutoFit/>
          </a:bodyPr>
          <a:lstStyle/>
          <a:p>
            <a:r>
              <a:rPr lang="en-US" b="1" dirty="0" smtClean="0"/>
              <a:t>Lancet 2010; 375: 1875–84</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7827527" cy="461665"/>
          </a:xfrm>
          <a:prstGeom prst="rect">
            <a:avLst/>
          </a:prstGeom>
          <a:noFill/>
        </p:spPr>
        <p:txBody>
          <a:bodyPr wrap="none" rtlCol="0">
            <a:spAutoFit/>
          </a:bodyPr>
          <a:lstStyle/>
          <a:p>
            <a:pPr>
              <a:buFont typeface="Wingdings" pitchFamily="2" charset="2"/>
              <a:buChar char="ü"/>
            </a:pPr>
            <a:r>
              <a:rPr lang="en-US" sz="2400" b="1" dirty="0" smtClean="0">
                <a:solidFill>
                  <a:srgbClr val="FFFF00"/>
                </a:solidFill>
              </a:rPr>
              <a:t>Effect of ﬁbrates on risk of major </a:t>
            </a:r>
            <a:r>
              <a:rPr lang="en-US" sz="2400" b="1" u="sng" dirty="0" smtClean="0">
                <a:solidFill>
                  <a:srgbClr val="FFFF00"/>
                </a:solidFill>
              </a:rPr>
              <a:t>cardiovascular outcomes</a:t>
            </a:r>
            <a:endParaRPr lang="en-US" sz="2400" b="1" u="sng" dirty="0">
              <a:solidFill>
                <a:srgbClr val="FFFF00"/>
              </a:solidFill>
            </a:endParaRPr>
          </a:p>
        </p:txBody>
      </p:sp>
      <p:pic>
        <p:nvPicPr>
          <p:cNvPr id="206851" name="Picture 3"/>
          <p:cNvPicPr>
            <a:picLocks noChangeAspect="1" noChangeArrowheads="1"/>
          </p:cNvPicPr>
          <p:nvPr/>
        </p:nvPicPr>
        <p:blipFill>
          <a:blip r:embed="rId2" cstate="print"/>
          <a:srcRect/>
          <a:stretch>
            <a:fillRect/>
          </a:stretch>
        </p:blipFill>
        <p:spPr bwMode="auto">
          <a:xfrm>
            <a:off x="457200" y="1295400"/>
            <a:ext cx="7848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cstate="print"/>
          <a:srcRect/>
          <a:stretch>
            <a:fillRect/>
          </a:stretch>
        </p:blipFill>
        <p:spPr bwMode="auto">
          <a:xfrm>
            <a:off x="304800" y="762000"/>
            <a:ext cx="8229600" cy="5943600"/>
          </a:xfrm>
          <a:prstGeom prst="rect">
            <a:avLst/>
          </a:prstGeom>
          <a:noFill/>
          <a:ln w="9525">
            <a:noFill/>
            <a:miter lim="800000"/>
            <a:headEnd/>
            <a:tailEnd/>
          </a:ln>
        </p:spPr>
      </p:pic>
      <p:sp>
        <p:nvSpPr>
          <p:cNvPr id="3" name="TextBox 2"/>
          <p:cNvSpPr txBox="1"/>
          <p:nvPr/>
        </p:nvSpPr>
        <p:spPr>
          <a:xfrm flipH="1">
            <a:off x="990600" y="228600"/>
            <a:ext cx="6705600" cy="461665"/>
          </a:xfrm>
          <a:prstGeom prst="rect">
            <a:avLst/>
          </a:prstGeom>
          <a:noFill/>
        </p:spPr>
        <p:txBody>
          <a:bodyPr wrap="square" rtlCol="0">
            <a:spAutoFit/>
          </a:bodyPr>
          <a:lstStyle/>
          <a:p>
            <a:pPr>
              <a:buFont typeface="Wingdings" pitchFamily="2" charset="2"/>
              <a:buChar char="ü"/>
            </a:pPr>
            <a:r>
              <a:rPr lang="en-US" dirty="0" smtClean="0"/>
              <a:t> </a:t>
            </a:r>
            <a:r>
              <a:rPr lang="en-US" sz="2400" b="1" dirty="0" smtClean="0">
                <a:solidFill>
                  <a:srgbClr val="FFFF00"/>
                </a:solidFill>
              </a:rPr>
              <a:t>Effect of ﬁbrates on the risk of </a:t>
            </a:r>
            <a:r>
              <a:rPr lang="en-US" sz="2400" b="1" u="sng" dirty="0" smtClean="0">
                <a:solidFill>
                  <a:srgbClr val="FFFF00"/>
                </a:solidFill>
              </a:rPr>
              <a:t>coronary events</a:t>
            </a:r>
            <a:endParaRPr lang="en-US" sz="2400" b="1" u="sng"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cstate="print"/>
          <a:srcRect/>
          <a:stretch>
            <a:fillRect/>
          </a:stretch>
        </p:blipFill>
        <p:spPr bwMode="auto">
          <a:xfrm>
            <a:off x="381000" y="685800"/>
            <a:ext cx="8305800" cy="5943600"/>
          </a:xfrm>
          <a:prstGeom prst="rect">
            <a:avLst/>
          </a:prstGeom>
          <a:noFill/>
          <a:ln w="9525">
            <a:noFill/>
            <a:miter lim="800000"/>
            <a:headEnd/>
            <a:tailEnd/>
          </a:ln>
        </p:spPr>
      </p:pic>
      <p:sp>
        <p:nvSpPr>
          <p:cNvPr id="3" name="TextBox 2"/>
          <p:cNvSpPr txBox="1"/>
          <p:nvPr/>
        </p:nvSpPr>
        <p:spPr>
          <a:xfrm>
            <a:off x="838200" y="152400"/>
            <a:ext cx="7374198" cy="461665"/>
          </a:xfrm>
          <a:prstGeom prst="rect">
            <a:avLst/>
          </a:prstGeom>
          <a:noFill/>
        </p:spPr>
        <p:txBody>
          <a:bodyPr wrap="none" rtlCol="0">
            <a:spAutoFit/>
          </a:bodyPr>
          <a:lstStyle/>
          <a:p>
            <a:pPr>
              <a:buFont typeface="Wingdings" pitchFamily="2" charset="2"/>
              <a:buChar char="ü"/>
            </a:pPr>
            <a:r>
              <a:rPr lang="en-US" sz="2400" b="1" dirty="0" smtClean="0">
                <a:solidFill>
                  <a:srgbClr val="FFFF00"/>
                </a:solidFill>
              </a:rPr>
              <a:t>Summary of the relative risks of </a:t>
            </a:r>
            <a:r>
              <a:rPr lang="en-US" sz="2400" b="1" u="sng" dirty="0" smtClean="0">
                <a:solidFill>
                  <a:srgbClr val="FFFF00"/>
                </a:solidFill>
              </a:rPr>
              <a:t>all outcomes assessed</a:t>
            </a:r>
            <a:endParaRPr lang="en-US" sz="2400" b="1" u="sng" dirty="0">
              <a:solidFill>
                <a:srgbClr val="FFFF00"/>
              </a:solidFill>
            </a:endParaRPr>
          </a:p>
        </p:txBody>
      </p:sp>
      <p:sp>
        <p:nvSpPr>
          <p:cNvPr id="4" name="Rectangle 3"/>
          <p:cNvSpPr/>
          <p:nvPr/>
        </p:nvSpPr>
        <p:spPr>
          <a:xfrm>
            <a:off x="4343400" y="1752600"/>
            <a:ext cx="1524000" cy="2438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Subgroup analysis</a:t>
            </a:r>
            <a:endParaRPr lang="en-US" dirty="0"/>
          </a:p>
        </p:txBody>
      </p:sp>
      <p:pic>
        <p:nvPicPr>
          <p:cNvPr id="206850" name="Picture 2"/>
          <p:cNvPicPr>
            <a:picLocks noGrp="1" noChangeAspect="1" noChangeArrowheads="1"/>
          </p:cNvPicPr>
          <p:nvPr>
            <p:ph idx="1"/>
          </p:nvPr>
        </p:nvPicPr>
        <p:blipFill>
          <a:blip r:embed="rId2" cstate="print"/>
          <a:srcRect/>
          <a:stretch>
            <a:fillRect/>
          </a:stretch>
        </p:blipFill>
        <p:spPr bwMode="auto">
          <a:xfrm>
            <a:off x="381000" y="990600"/>
            <a:ext cx="8229600" cy="5638800"/>
          </a:xfrm>
          <a:prstGeom prst="rect">
            <a:avLst/>
          </a:prstGeom>
          <a:noFill/>
          <a:ln w="9525">
            <a:noFill/>
            <a:miter lim="800000"/>
            <a:headEnd/>
            <a:tailEnd/>
          </a:ln>
        </p:spPr>
      </p:pic>
      <p:sp>
        <p:nvSpPr>
          <p:cNvPr id="5" name="Rounded Rectangle 4"/>
          <p:cNvSpPr/>
          <p:nvPr/>
        </p:nvSpPr>
        <p:spPr>
          <a:xfrm>
            <a:off x="7239000" y="1600200"/>
            <a:ext cx="1066800" cy="5029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 analysis</a:t>
            </a:r>
            <a:endParaRPr lang="en-US" dirty="0"/>
          </a:p>
        </p:txBody>
      </p:sp>
      <p:sp>
        <p:nvSpPr>
          <p:cNvPr id="3" name="Content Placeholder 2"/>
          <p:cNvSpPr>
            <a:spLocks noGrp="1"/>
          </p:cNvSpPr>
          <p:nvPr>
            <p:ph idx="1"/>
          </p:nvPr>
        </p:nvSpPr>
        <p:spPr/>
        <p:txBody>
          <a:bodyPr>
            <a:normAutofit/>
          </a:bodyPr>
          <a:lstStyle/>
          <a:p>
            <a:r>
              <a:rPr lang="en-US" sz="2400" dirty="0" smtClean="0"/>
              <a:t>Trials including individuals with </a:t>
            </a:r>
            <a:r>
              <a:rPr lang="en-US" sz="2400" dirty="0" smtClean="0">
                <a:solidFill>
                  <a:srgbClr val="FFFF00"/>
                </a:solidFill>
              </a:rPr>
              <a:t>high average </a:t>
            </a:r>
            <a:r>
              <a:rPr lang="en-US" sz="2400" dirty="0" smtClean="0"/>
              <a:t>baseline </a:t>
            </a:r>
            <a:r>
              <a:rPr lang="en-US" sz="2400" dirty="0" smtClean="0">
                <a:solidFill>
                  <a:srgbClr val="FFFF00"/>
                </a:solidFill>
              </a:rPr>
              <a:t>triglyceride </a:t>
            </a:r>
            <a:r>
              <a:rPr lang="en-US" sz="2400" dirty="0" smtClean="0"/>
              <a:t>concentrations reported signiﬁcantly  </a:t>
            </a:r>
            <a:r>
              <a:rPr lang="en-US" sz="2400" dirty="0" smtClean="0">
                <a:solidFill>
                  <a:srgbClr val="FFFF00"/>
                </a:solidFill>
              </a:rPr>
              <a:t>greater </a:t>
            </a:r>
            <a:r>
              <a:rPr lang="en-US" sz="2400" dirty="0" smtClean="0"/>
              <a:t>proportional risk reductions</a:t>
            </a:r>
            <a:endParaRPr lang="en-US" sz="2400" dirty="0"/>
          </a:p>
        </p:txBody>
      </p:sp>
      <p:pic>
        <p:nvPicPr>
          <p:cNvPr id="207874" name="Picture 2"/>
          <p:cNvPicPr>
            <a:picLocks noChangeAspect="1" noChangeArrowheads="1"/>
          </p:cNvPicPr>
          <p:nvPr/>
        </p:nvPicPr>
        <p:blipFill>
          <a:blip r:embed="rId2" cstate="print"/>
          <a:srcRect/>
          <a:stretch>
            <a:fillRect/>
          </a:stretch>
        </p:blipFill>
        <p:spPr bwMode="auto">
          <a:xfrm>
            <a:off x="609600" y="2895600"/>
            <a:ext cx="7239000" cy="3657600"/>
          </a:xfrm>
          <a:prstGeom prst="rect">
            <a:avLst/>
          </a:prstGeom>
          <a:noFill/>
          <a:ln w="9525">
            <a:noFill/>
            <a:miter lim="800000"/>
            <a:headEnd/>
            <a:tailEnd/>
          </a:ln>
        </p:spPr>
      </p:pic>
      <p:sp>
        <p:nvSpPr>
          <p:cNvPr id="5" name="Oval 4"/>
          <p:cNvSpPr/>
          <p:nvPr/>
        </p:nvSpPr>
        <p:spPr>
          <a:xfrm>
            <a:off x="6553200" y="3048000"/>
            <a:ext cx="914400"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This  large  quantitative  review,  including  more  than </a:t>
            </a:r>
            <a:r>
              <a:rPr lang="en-US" dirty="0" smtClean="0">
                <a:solidFill>
                  <a:srgbClr val="FFFF00"/>
                </a:solidFill>
              </a:rPr>
              <a:t>45 000  </a:t>
            </a:r>
            <a:r>
              <a:rPr lang="en-US" dirty="0" smtClean="0"/>
              <a:t>individuals  with  a  broad  range  of  baseline characteristics, suggests that therapy with ﬁbrates could reduce the risk of major </a:t>
            </a:r>
            <a:r>
              <a:rPr lang="en-US" dirty="0" smtClean="0">
                <a:solidFill>
                  <a:srgbClr val="FFFF00"/>
                </a:solidFill>
              </a:rPr>
              <a:t>cardiovascular events</a:t>
            </a:r>
            <a:r>
              <a:rPr lang="en-US" dirty="0" smtClean="0"/>
              <a:t>, mainly as  a  consequence  of  a  favorable  </a:t>
            </a:r>
            <a:r>
              <a:rPr lang="en-US" dirty="0" err="1" smtClean="0"/>
              <a:t>eﬀect</a:t>
            </a:r>
            <a:r>
              <a:rPr lang="en-US" dirty="0" smtClean="0"/>
              <a:t>  on  the  risk  of </a:t>
            </a:r>
            <a:r>
              <a:rPr lang="en-US" dirty="0" smtClean="0">
                <a:solidFill>
                  <a:srgbClr val="FFFF00"/>
                </a:solidFill>
              </a:rPr>
              <a:t>coronary events.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676400"/>
            <a:ext cx="8839200" cy="4525963"/>
          </a:xfrm>
        </p:spPr>
        <p:txBody>
          <a:bodyPr>
            <a:normAutofit fontScale="92500"/>
          </a:bodyPr>
          <a:lstStyle/>
          <a:p>
            <a:pPr>
              <a:buAutoNum type="arabicPlain" startAt="9795"/>
            </a:pPr>
            <a:endParaRPr lang="en-US" dirty="0" smtClean="0"/>
          </a:p>
          <a:p>
            <a:r>
              <a:rPr lang="en-US" dirty="0" smtClean="0"/>
              <a:t> </a:t>
            </a:r>
            <a:r>
              <a:rPr lang="en-US" sz="2600" dirty="0" smtClean="0">
                <a:solidFill>
                  <a:srgbClr val="FFFF00"/>
                </a:solidFill>
              </a:rPr>
              <a:t>Sample size</a:t>
            </a:r>
            <a:r>
              <a:rPr lang="en-US" sz="2600" dirty="0" smtClean="0"/>
              <a:t>: 9795 Type 2 diabetic participants  aged  50–75  years</a:t>
            </a:r>
          </a:p>
          <a:p>
            <a:r>
              <a:rPr lang="en-US" sz="2600" dirty="0" smtClean="0">
                <a:solidFill>
                  <a:srgbClr val="FFFF00"/>
                </a:solidFill>
              </a:rPr>
              <a:t>Primary outcome</a:t>
            </a:r>
            <a:r>
              <a:rPr lang="en-US" sz="2600" dirty="0" smtClean="0"/>
              <a:t>:  coronary  events  (coronary  heart  disease  death or  non-fatal  myocardial  infarction) </a:t>
            </a:r>
          </a:p>
          <a:p>
            <a:r>
              <a:rPr lang="en-US" sz="2600" dirty="0" err="1" smtClean="0">
                <a:solidFill>
                  <a:srgbClr val="FFFF00"/>
                </a:solidFill>
              </a:rPr>
              <a:t>Prespeciﬁed</a:t>
            </a:r>
            <a:r>
              <a:rPr lang="en-US" sz="2600" dirty="0" smtClean="0">
                <a:solidFill>
                  <a:srgbClr val="FFFF00"/>
                </a:solidFill>
              </a:rPr>
              <a:t> subgroup analyses </a:t>
            </a:r>
            <a:r>
              <a:rPr lang="en-US" sz="2600" dirty="0" smtClean="0"/>
              <a:t>: total cardiovascular events (the composite of cardiovascular death, myocardial infarction, stroke, and coronary and carotid </a:t>
            </a:r>
            <a:r>
              <a:rPr lang="en-US" sz="2600" dirty="0" err="1" smtClean="0"/>
              <a:t>revascularisation</a:t>
            </a:r>
            <a:r>
              <a:rPr lang="en-US" sz="2600" dirty="0" smtClean="0"/>
              <a:t>)</a:t>
            </a:r>
          </a:p>
          <a:p>
            <a:r>
              <a:rPr lang="en-US" sz="2600" dirty="0" smtClean="0">
                <a:solidFill>
                  <a:srgbClr val="FFFF00"/>
                </a:solidFill>
              </a:rPr>
              <a:t>Length of F/U</a:t>
            </a:r>
            <a:r>
              <a:rPr lang="en-US" sz="2600" dirty="0" smtClean="0"/>
              <a:t>: 5 years</a:t>
            </a:r>
          </a:p>
          <a:p>
            <a:r>
              <a:rPr lang="en-US" sz="2600" dirty="0" smtClean="0"/>
              <a:t> Lipids to qualify for the study were:  cholesterol  116–251  mg/dl,  and  </a:t>
            </a:r>
            <a:r>
              <a:rPr lang="en-US" sz="2600" dirty="0" err="1" smtClean="0"/>
              <a:t>chol</a:t>
            </a:r>
            <a:r>
              <a:rPr lang="en-US" sz="2600" dirty="0" smtClean="0"/>
              <a:t>/HDL&gt;4.0  or TG 89–444 mg/dl.</a:t>
            </a:r>
          </a:p>
          <a:p>
            <a:endParaRPr lang="en-US" sz="2600" dirty="0" smtClean="0"/>
          </a:p>
          <a:p>
            <a:endParaRPr lang="en-US" sz="2600"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2133600"/>
          </a:xfrm>
          <a:prstGeom prst="rect">
            <a:avLst/>
          </a:prstGeom>
          <a:noFill/>
          <a:ln w="9525">
            <a:noFill/>
            <a:miter lim="800000"/>
            <a:headEnd/>
            <a:tailEnd/>
          </a:ln>
        </p:spPr>
      </p:pic>
      <p:sp>
        <p:nvSpPr>
          <p:cNvPr id="5" name="TextBox 4"/>
          <p:cNvSpPr txBox="1"/>
          <p:nvPr/>
        </p:nvSpPr>
        <p:spPr>
          <a:xfrm>
            <a:off x="5867400" y="6248400"/>
            <a:ext cx="2724207" cy="369332"/>
          </a:xfrm>
          <a:prstGeom prst="rect">
            <a:avLst/>
          </a:prstGeom>
          <a:noFill/>
        </p:spPr>
        <p:txBody>
          <a:bodyPr wrap="none" rtlCol="0">
            <a:spAutoFit/>
          </a:bodyPr>
          <a:lstStyle/>
          <a:p>
            <a:r>
              <a:rPr lang="en-US" dirty="0" smtClean="0"/>
              <a:t>Lancet 2005; 366: 1849–61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solidFill>
                  <a:srgbClr val="FFFF00"/>
                </a:solidFill>
              </a:rPr>
              <a:t>Remnant cholesterol </a:t>
            </a:r>
            <a:r>
              <a:rPr lang="en-US" sz="4000" dirty="0"/>
              <a:t>= non-fasting total cholesterol - HDL cholesterol - LDL cholesterol</a:t>
            </a:r>
          </a:p>
          <a:p>
            <a:endParaRPr lang="en-US" sz="4000" dirty="0"/>
          </a:p>
        </p:txBody>
      </p:sp>
    </p:spTree>
    <p:extLst>
      <p:ext uri="{BB962C8B-B14F-4D97-AF65-F5344CB8AC3E}">
        <p14:creationId xmlns:p14="http://schemas.microsoft.com/office/powerpoint/2010/main" val="4234109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rgbClr val="FFFF00"/>
                </a:solidFill>
              </a:rPr>
              <a:t>Lipid changes</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609600" y="2133600"/>
          <a:ext cx="7391400" cy="3352800"/>
        </p:xfrm>
        <a:graphic>
          <a:graphicData uri="http://schemas.openxmlformats.org/drawingml/2006/table">
            <a:tbl>
              <a:tblPr firstRow="1" bandRow="1">
                <a:tableStyleId>{7DF18680-E054-41AD-8BC1-D1AEF772440D}</a:tableStyleId>
              </a:tblPr>
              <a:tblGrid>
                <a:gridCol w="1666560"/>
                <a:gridCol w="1190399"/>
                <a:gridCol w="1428480"/>
                <a:gridCol w="1581961"/>
                <a:gridCol w="1274999"/>
                <a:gridCol w="249001"/>
              </a:tblGrid>
              <a:tr h="1117600">
                <a:tc>
                  <a:txBody>
                    <a:bodyPr/>
                    <a:lstStyle/>
                    <a:p>
                      <a:endParaRPr lang="en-US" dirty="0"/>
                    </a:p>
                  </a:txBody>
                  <a:tcPr/>
                </a:tc>
                <a:tc>
                  <a:txBody>
                    <a:bodyPr/>
                    <a:lstStyle/>
                    <a:p>
                      <a:endParaRPr lang="en-US" dirty="0" smtClean="0"/>
                    </a:p>
                    <a:p>
                      <a:pPr algn="ctr"/>
                      <a:r>
                        <a:rPr lang="en-US" sz="2400" dirty="0" smtClean="0">
                          <a:solidFill>
                            <a:schemeClr val="tx1"/>
                          </a:solidFill>
                        </a:rPr>
                        <a:t>TG</a:t>
                      </a:r>
                      <a:endParaRPr lang="en-US" sz="2400" dirty="0">
                        <a:solidFill>
                          <a:schemeClr val="tx1"/>
                        </a:solidFill>
                      </a:endParaRPr>
                    </a:p>
                  </a:txBody>
                  <a:tcPr>
                    <a:solidFill>
                      <a:schemeClr val="accent5">
                        <a:lumMod val="75000"/>
                      </a:schemeClr>
                    </a:solidFill>
                  </a:tcPr>
                </a:tc>
                <a:tc>
                  <a:txBody>
                    <a:bodyPr/>
                    <a:lstStyle/>
                    <a:p>
                      <a:endParaRPr lang="en-US" dirty="0" smtClean="0"/>
                    </a:p>
                    <a:p>
                      <a:pPr algn="ctr"/>
                      <a:r>
                        <a:rPr lang="en-US" sz="2400" dirty="0" smtClean="0">
                          <a:solidFill>
                            <a:schemeClr val="tx1"/>
                          </a:solidFill>
                        </a:rPr>
                        <a:t>LDL</a:t>
                      </a:r>
                      <a:endParaRPr lang="en-US" sz="2400" dirty="0">
                        <a:solidFill>
                          <a:schemeClr val="tx1"/>
                        </a:solidFill>
                      </a:endParaRPr>
                    </a:p>
                  </a:txBody>
                  <a:tcPr>
                    <a:solidFill>
                      <a:schemeClr val="accent5">
                        <a:lumMod val="75000"/>
                      </a:schemeClr>
                    </a:solidFill>
                  </a:tcPr>
                </a:tc>
                <a:tc>
                  <a:txBody>
                    <a:bodyPr/>
                    <a:lstStyle/>
                    <a:p>
                      <a:pPr algn="ctr"/>
                      <a:endParaRPr lang="en-US" sz="2400" dirty="0" smtClean="0">
                        <a:solidFill>
                          <a:schemeClr val="tx1"/>
                        </a:solidFill>
                      </a:endParaRPr>
                    </a:p>
                    <a:p>
                      <a:pPr algn="ctr"/>
                      <a:r>
                        <a:rPr lang="en-US" sz="2400" dirty="0" smtClean="0">
                          <a:solidFill>
                            <a:schemeClr val="tx1"/>
                          </a:solidFill>
                        </a:rPr>
                        <a:t>HDL</a:t>
                      </a:r>
                      <a:endParaRPr lang="en-US" sz="2400" dirty="0">
                        <a:solidFill>
                          <a:schemeClr val="tx1"/>
                        </a:solidFill>
                      </a:endParaRPr>
                    </a:p>
                  </a:txBody>
                  <a:tcPr>
                    <a:solidFill>
                      <a:schemeClr val="accent5">
                        <a:lumMod val="75000"/>
                      </a:schemeClr>
                    </a:solidFill>
                  </a:tcPr>
                </a:tc>
                <a:tc>
                  <a:txBody>
                    <a:bodyPr/>
                    <a:lstStyle/>
                    <a:p>
                      <a:pPr algn="ctr"/>
                      <a:r>
                        <a:rPr lang="en-US" sz="1800" dirty="0" smtClean="0">
                          <a:solidFill>
                            <a:schemeClr val="tx1"/>
                          </a:solidFill>
                        </a:rPr>
                        <a:t>TOTAL-C</a:t>
                      </a:r>
                    </a:p>
                    <a:p>
                      <a:endParaRPr lang="en-US" dirty="0" smtClean="0"/>
                    </a:p>
                  </a:txBody>
                  <a:tcPr>
                    <a:solidFill>
                      <a:schemeClr val="accent5">
                        <a:lumMod val="75000"/>
                      </a:schemeClr>
                    </a:solidFill>
                  </a:tcPr>
                </a:tc>
                <a:tc>
                  <a:txBody>
                    <a:bodyPr/>
                    <a:lstStyle/>
                    <a:p>
                      <a:endParaRPr lang="en-US" dirty="0"/>
                    </a:p>
                  </a:txBody>
                  <a:tcPr>
                    <a:solidFill>
                      <a:schemeClr val="accent5">
                        <a:lumMod val="75000"/>
                      </a:schemeClr>
                    </a:solidFill>
                  </a:tcPr>
                </a:tc>
              </a:tr>
              <a:tr h="1117600">
                <a:tc>
                  <a:txBody>
                    <a:bodyPr/>
                    <a:lstStyle/>
                    <a:p>
                      <a:pPr algn="ctr"/>
                      <a:r>
                        <a:rPr lang="en-US" sz="2000" b="1" dirty="0" smtClean="0">
                          <a:solidFill>
                            <a:schemeClr val="bg1"/>
                          </a:solidFill>
                        </a:rPr>
                        <a:t>FENOFIBRATE</a:t>
                      </a:r>
                      <a:endParaRPr lang="en-US" sz="2000" b="1" dirty="0">
                        <a:solidFill>
                          <a:schemeClr val="bg1"/>
                        </a:solidFill>
                      </a:endParaRPr>
                    </a:p>
                  </a:txBody>
                  <a:tcPr/>
                </a:tc>
                <a:tc>
                  <a:txBody>
                    <a:bodyPr/>
                    <a:lstStyle/>
                    <a:p>
                      <a:r>
                        <a:rPr lang="en-US" sz="2800" dirty="0" smtClean="0">
                          <a:solidFill>
                            <a:schemeClr val="bg1"/>
                          </a:solidFill>
                        </a:rPr>
                        <a:t>-23.5</a:t>
                      </a:r>
                      <a:endParaRPr lang="en-US" sz="2800" dirty="0">
                        <a:solidFill>
                          <a:schemeClr val="bg1"/>
                        </a:solidFill>
                      </a:endParaRPr>
                    </a:p>
                  </a:txBody>
                  <a:tcPr>
                    <a:solidFill>
                      <a:schemeClr val="accent5">
                        <a:lumMod val="60000"/>
                        <a:lumOff val="40000"/>
                      </a:schemeClr>
                    </a:solidFill>
                  </a:tcPr>
                </a:tc>
                <a:tc>
                  <a:txBody>
                    <a:bodyPr/>
                    <a:lstStyle/>
                    <a:p>
                      <a:r>
                        <a:rPr lang="en-US" sz="2800" dirty="0" smtClean="0"/>
                        <a:t>-24.7</a:t>
                      </a:r>
                      <a:endParaRPr lang="en-US" sz="2800" dirty="0"/>
                    </a:p>
                  </a:txBody>
                  <a:tcPr>
                    <a:solidFill>
                      <a:schemeClr val="accent5">
                        <a:lumMod val="60000"/>
                        <a:lumOff val="40000"/>
                      </a:schemeClr>
                    </a:solidFill>
                  </a:tcPr>
                </a:tc>
                <a:tc>
                  <a:txBody>
                    <a:bodyPr/>
                    <a:lstStyle/>
                    <a:p>
                      <a:r>
                        <a:rPr lang="en-US" sz="2800" dirty="0" smtClean="0"/>
                        <a:t>+1.1</a:t>
                      </a:r>
                      <a:endParaRPr lang="en-US" sz="2800" dirty="0"/>
                    </a:p>
                  </a:txBody>
                  <a:tcPr>
                    <a:solidFill>
                      <a:schemeClr val="accent5">
                        <a:lumMod val="60000"/>
                        <a:lumOff val="40000"/>
                      </a:schemeClr>
                    </a:solidFill>
                  </a:tcPr>
                </a:tc>
                <a:tc>
                  <a:txBody>
                    <a:bodyPr/>
                    <a:lstStyle/>
                    <a:p>
                      <a:r>
                        <a:rPr lang="en-US" sz="2800" dirty="0" smtClean="0"/>
                        <a:t>-31.1</a:t>
                      </a:r>
                      <a:endParaRPr lang="en-US" sz="2800"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r h="1117600">
                <a:tc>
                  <a:txBody>
                    <a:bodyPr/>
                    <a:lstStyle/>
                    <a:p>
                      <a:r>
                        <a:rPr lang="en-US" b="1" dirty="0" smtClean="0"/>
                        <a:t>PLACEBO</a:t>
                      </a:r>
                      <a:endParaRPr lang="en-US" b="1" dirty="0"/>
                    </a:p>
                  </a:txBody>
                  <a:tcPr/>
                </a:tc>
                <a:tc>
                  <a:txBody>
                    <a:bodyPr/>
                    <a:lstStyle/>
                    <a:p>
                      <a:r>
                        <a:rPr lang="en-US" sz="2800" dirty="0" smtClean="0"/>
                        <a:t>+11.9</a:t>
                      </a:r>
                      <a:endParaRPr lang="en-US" sz="2800" dirty="0"/>
                    </a:p>
                  </a:txBody>
                  <a:tcPr/>
                </a:tc>
                <a:tc>
                  <a:txBody>
                    <a:bodyPr/>
                    <a:lstStyle/>
                    <a:p>
                      <a:r>
                        <a:rPr lang="en-US" sz="2800" dirty="0" smtClean="0"/>
                        <a:t>-18.1</a:t>
                      </a:r>
                      <a:endParaRPr lang="en-US" sz="2800" dirty="0"/>
                    </a:p>
                  </a:txBody>
                  <a:tcPr/>
                </a:tc>
                <a:tc>
                  <a:txBody>
                    <a:bodyPr/>
                    <a:lstStyle/>
                    <a:p>
                      <a:r>
                        <a:rPr lang="en-US" sz="2800" dirty="0" smtClean="0"/>
                        <a:t>+</a:t>
                      </a:r>
                      <a:r>
                        <a:rPr lang="en-US" sz="2800" baseline="0" dirty="0" smtClean="0"/>
                        <a:t> 0.7</a:t>
                      </a:r>
                      <a:endParaRPr lang="en-US" sz="2800" dirty="0"/>
                    </a:p>
                  </a:txBody>
                  <a:tcPr/>
                </a:tc>
                <a:tc>
                  <a:txBody>
                    <a:bodyPr/>
                    <a:lstStyle/>
                    <a:p>
                      <a:r>
                        <a:rPr lang="en-US" sz="2800" dirty="0" smtClean="0"/>
                        <a:t>-18.3</a:t>
                      </a:r>
                      <a:endParaRPr lang="en-US" sz="2800"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4"/>
          <p:cNvSpPr>
            <a:spLocks noGrp="1"/>
          </p:cNvSpPr>
          <p:nvPr>
            <p:ph type="title"/>
          </p:nvPr>
        </p:nvSpPr>
        <p:spPr/>
        <p:txBody>
          <a:bodyPr>
            <a:normAutofit fontScale="90000"/>
          </a:bodyPr>
          <a:lstStyle/>
          <a:p>
            <a:r>
              <a:rPr lang="en-US" smtClean="0"/>
              <a:t>FIELD: Primary and </a:t>
            </a:r>
            <a:br>
              <a:rPr lang="en-US" smtClean="0"/>
            </a:br>
            <a:r>
              <a:rPr lang="en-US" smtClean="0"/>
              <a:t>Secondary End Points</a:t>
            </a:r>
          </a:p>
        </p:txBody>
      </p:sp>
      <p:sp>
        <p:nvSpPr>
          <p:cNvPr id="54275" name="Rectangle 2"/>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endParaRPr lang="en-US" sz="3200" b="0"/>
          </a:p>
        </p:txBody>
      </p:sp>
      <p:sp>
        <p:nvSpPr>
          <p:cNvPr id="54276" name="Text Box 3"/>
          <p:cNvSpPr txBox="1">
            <a:spLocks noChangeArrowheads="1"/>
          </p:cNvSpPr>
          <p:nvPr/>
        </p:nvSpPr>
        <p:spPr bwMode="auto">
          <a:xfrm>
            <a:off x="401638" y="6019800"/>
            <a:ext cx="4262437" cy="276225"/>
          </a:xfrm>
          <a:prstGeom prst="rect">
            <a:avLst/>
          </a:prstGeom>
          <a:noFill/>
          <a:ln w="9525">
            <a:noFill/>
            <a:miter lim="800000"/>
            <a:headEnd/>
            <a:tailEnd/>
          </a:ln>
        </p:spPr>
        <p:txBody>
          <a:bodyPr>
            <a:spAutoFit/>
          </a:bodyPr>
          <a:lstStyle/>
          <a:p>
            <a:pPr>
              <a:spcBef>
                <a:spcPct val="30000"/>
              </a:spcBef>
            </a:pPr>
            <a:r>
              <a:rPr lang="en-US" sz="1200" b="0"/>
              <a:t>Keech A, et al. </a:t>
            </a:r>
            <a:r>
              <a:rPr lang="en-US" sz="1200" b="0" i="1"/>
              <a:t>Lancet. </a:t>
            </a:r>
            <a:r>
              <a:rPr lang="en-US" sz="1200" b="0"/>
              <a:t>2005;366:1849-1861. </a:t>
            </a:r>
          </a:p>
        </p:txBody>
      </p:sp>
      <p:sp>
        <p:nvSpPr>
          <p:cNvPr id="54277" name="Text Box 9"/>
          <p:cNvSpPr txBox="1">
            <a:spLocks noChangeArrowheads="1"/>
          </p:cNvSpPr>
          <p:nvPr/>
        </p:nvSpPr>
        <p:spPr bwMode="auto">
          <a:xfrm>
            <a:off x="5710225" y="1450975"/>
            <a:ext cx="1276375" cy="523220"/>
          </a:xfrm>
          <a:prstGeom prst="rect">
            <a:avLst/>
          </a:prstGeom>
          <a:noFill/>
          <a:ln w="9525">
            <a:noFill/>
            <a:miter lim="800000"/>
            <a:headEnd/>
            <a:tailEnd/>
          </a:ln>
        </p:spPr>
        <p:txBody>
          <a:bodyPr wrap="none">
            <a:spAutoFit/>
          </a:bodyPr>
          <a:lstStyle/>
          <a:p>
            <a:pPr algn="ctr"/>
            <a:r>
              <a:rPr lang="en-US" sz="1400"/>
              <a:t>11% Reduction</a:t>
            </a:r>
          </a:p>
          <a:p>
            <a:pPr algn="ctr"/>
            <a:r>
              <a:rPr lang="en-US" sz="1400" i="1"/>
              <a:t>P </a:t>
            </a:r>
            <a:r>
              <a:rPr lang="en-US" sz="1400"/>
              <a:t>= .035</a:t>
            </a:r>
          </a:p>
        </p:txBody>
      </p:sp>
      <p:sp>
        <p:nvSpPr>
          <p:cNvPr id="54278" name="Text Box 54"/>
          <p:cNvSpPr txBox="1">
            <a:spLocks noChangeArrowheads="1"/>
          </p:cNvSpPr>
          <p:nvPr/>
        </p:nvSpPr>
        <p:spPr bwMode="auto">
          <a:xfrm>
            <a:off x="377825" y="5802313"/>
            <a:ext cx="6109045" cy="307777"/>
          </a:xfrm>
          <a:prstGeom prst="rect">
            <a:avLst/>
          </a:prstGeom>
          <a:noFill/>
          <a:ln w="9525">
            <a:noFill/>
            <a:miter lim="800000"/>
            <a:headEnd/>
            <a:tailEnd/>
          </a:ln>
        </p:spPr>
        <p:txBody>
          <a:bodyPr wrap="none">
            <a:spAutoFit/>
          </a:bodyPr>
          <a:lstStyle/>
          <a:p>
            <a:r>
              <a:rPr lang="en-US" sz="1400" b="0"/>
              <a:t>*Nonfatal MI and CHD death. </a:t>
            </a:r>
            <a:r>
              <a:rPr lang="en-US" b="0" baseline="30000">
                <a:cs typeface="Arial" charset="0"/>
              </a:rPr>
              <a:t>†</a:t>
            </a:r>
            <a:r>
              <a:rPr lang="en-US" sz="1400" b="0"/>
              <a:t>CHD events, stroke, CVD death, revascularizations.</a:t>
            </a:r>
          </a:p>
        </p:txBody>
      </p:sp>
      <p:graphicFrame>
        <p:nvGraphicFramePr>
          <p:cNvPr id="54279" name="Object 4"/>
          <p:cNvGraphicFramePr>
            <a:graphicFrameLocks noChangeAspect="1"/>
          </p:cNvGraphicFramePr>
          <p:nvPr/>
        </p:nvGraphicFramePr>
        <p:xfrm>
          <a:off x="392113" y="1665288"/>
          <a:ext cx="8504237" cy="3787775"/>
        </p:xfrm>
        <a:graphic>
          <a:graphicData uri="http://schemas.openxmlformats.org/presentationml/2006/ole">
            <mc:AlternateContent xmlns:mc="http://schemas.openxmlformats.org/markup-compatibility/2006">
              <mc:Choice xmlns:v="urn:schemas-microsoft-com:vml" Requires="v">
                <p:oleObj spid="_x0000_s501779" r:id="rId5" imgW="8504657" imgH="3792041" progId="Excel.Sheet.8">
                  <p:embed/>
                </p:oleObj>
              </mc:Choice>
              <mc:Fallback>
                <p:oleObj r:id="rId5" imgW="8504657" imgH="3792041"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3" y="1665288"/>
                        <a:ext cx="8504237" cy="378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0" name="Text Box 5"/>
          <p:cNvSpPr txBox="1">
            <a:spLocks noChangeArrowheads="1"/>
          </p:cNvSpPr>
          <p:nvPr/>
        </p:nvSpPr>
        <p:spPr bwMode="auto">
          <a:xfrm>
            <a:off x="1323962" y="2833688"/>
            <a:ext cx="1276375" cy="523220"/>
          </a:xfrm>
          <a:prstGeom prst="rect">
            <a:avLst/>
          </a:prstGeom>
          <a:noFill/>
          <a:ln w="9525">
            <a:noFill/>
            <a:miter lim="800000"/>
            <a:headEnd/>
            <a:tailEnd/>
          </a:ln>
        </p:spPr>
        <p:txBody>
          <a:bodyPr wrap="none">
            <a:spAutoFit/>
          </a:bodyPr>
          <a:lstStyle/>
          <a:p>
            <a:pPr algn="ctr"/>
            <a:r>
              <a:rPr lang="en-US" sz="1400"/>
              <a:t>11% Reduction</a:t>
            </a:r>
          </a:p>
          <a:p>
            <a:pPr algn="ctr"/>
            <a:r>
              <a:rPr lang="en-US" sz="1400" i="1"/>
              <a:t>P </a:t>
            </a:r>
            <a:r>
              <a:rPr lang="en-US" sz="1400"/>
              <a:t>= .16</a:t>
            </a:r>
          </a:p>
        </p:txBody>
      </p:sp>
      <p:sp>
        <p:nvSpPr>
          <p:cNvPr id="54281" name="Text Box 7"/>
          <p:cNvSpPr txBox="1">
            <a:spLocks noChangeArrowheads="1"/>
          </p:cNvSpPr>
          <p:nvPr/>
        </p:nvSpPr>
        <p:spPr bwMode="auto">
          <a:xfrm>
            <a:off x="2801925" y="3168650"/>
            <a:ext cx="1276375" cy="523220"/>
          </a:xfrm>
          <a:prstGeom prst="rect">
            <a:avLst/>
          </a:prstGeom>
          <a:noFill/>
          <a:ln w="9525">
            <a:noFill/>
            <a:miter lim="800000"/>
            <a:headEnd/>
            <a:tailEnd/>
          </a:ln>
        </p:spPr>
        <p:txBody>
          <a:bodyPr wrap="none">
            <a:spAutoFit/>
          </a:bodyPr>
          <a:lstStyle/>
          <a:p>
            <a:pPr algn="ctr"/>
            <a:r>
              <a:rPr lang="en-US" sz="1400"/>
              <a:t>24% Reduction</a:t>
            </a:r>
          </a:p>
          <a:p>
            <a:pPr algn="ctr"/>
            <a:r>
              <a:rPr lang="en-US" sz="1400" i="1"/>
              <a:t>P </a:t>
            </a:r>
            <a:r>
              <a:rPr lang="en-US" sz="1400"/>
              <a:t>= .01</a:t>
            </a:r>
          </a:p>
        </p:txBody>
      </p:sp>
      <p:sp>
        <p:nvSpPr>
          <p:cNvPr id="54282" name="Text Box 11"/>
          <p:cNvSpPr txBox="1">
            <a:spLocks noChangeArrowheads="1"/>
          </p:cNvSpPr>
          <p:nvPr/>
        </p:nvSpPr>
        <p:spPr bwMode="auto">
          <a:xfrm>
            <a:off x="7169137" y="2535238"/>
            <a:ext cx="1276375" cy="523220"/>
          </a:xfrm>
          <a:prstGeom prst="rect">
            <a:avLst/>
          </a:prstGeom>
          <a:noFill/>
          <a:ln w="9525">
            <a:noFill/>
            <a:miter lim="800000"/>
            <a:headEnd/>
            <a:tailEnd/>
          </a:ln>
        </p:spPr>
        <p:txBody>
          <a:bodyPr wrap="none">
            <a:spAutoFit/>
          </a:bodyPr>
          <a:lstStyle/>
          <a:p>
            <a:pPr algn="ctr"/>
            <a:r>
              <a:rPr lang="en-US" sz="1400"/>
              <a:t>21% Reduction</a:t>
            </a:r>
          </a:p>
          <a:p>
            <a:pPr algn="ctr"/>
            <a:r>
              <a:rPr lang="en-US" sz="1400" i="1"/>
              <a:t>P </a:t>
            </a:r>
            <a:r>
              <a:rPr lang="en-US" sz="1400"/>
              <a:t>= .003</a:t>
            </a:r>
          </a:p>
        </p:txBody>
      </p:sp>
      <p:sp>
        <p:nvSpPr>
          <p:cNvPr id="54283" name="Rectangle 13"/>
          <p:cNvSpPr>
            <a:spLocks noChangeArrowheads="1"/>
          </p:cNvSpPr>
          <p:nvPr/>
        </p:nvSpPr>
        <p:spPr bwMode="auto">
          <a:xfrm>
            <a:off x="1308100" y="4960938"/>
            <a:ext cx="1017588" cy="647700"/>
          </a:xfrm>
          <a:prstGeom prst="rect">
            <a:avLst/>
          </a:prstGeom>
          <a:noFill/>
          <a:ln w="9525">
            <a:noFill/>
            <a:miter lim="800000"/>
            <a:headEnd/>
            <a:tailEnd/>
          </a:ln>
        </p:spPr>
        <p:txBody>
          <a:bodyPr wrap="none" lIns="0" tIns="0" rIns="0" bIns="0">
            <a:spAutoFit/>
          </a:bodyPr>
          <a:lstStyle/>
          <a:p>
            <a:pPr algn="ctr">
              <a:lnSpc>
                <a:spcPts val="1700"/>
              </a:lnSpc>
            </a:pPr>
            <a:r>
              <a:rPr lang="en-US" sz="1600">
                <a:latin typeface="Arial Narrow" pitchFamily="34" charset="0"/>
              </a:rPr>
              <a:t>CHD Events*</a:t>
            </a:r>
          </a:p>
          <a:p>
            <a:pPr algn="ctr">
              <a:lnSpc>
                <a:spcPts val="1700"/>
              </a:lnSpc>
            </a:pPr>
            <a:r>
              <a:rPr lang="en-US" sz="1600">
                <a:latin typeface="Arial Narrow" pitchFamily="34" charset="0"/>
              </a:rPr>
              <a:t>(Primary</a:t>
            </a:r>
          </a:p>
          <a:p>
            <a:pPr algn="ctr">
              <a:lnSpc>
                <a:spcPts val="1700"/>
              </a:lnSpc>
            </a:pPr>
            <a:r>
              <a:rPr lang="en-US" sz="1600">
                <a:latin typeface="Arial Narrow" pitchFamily="34" charset="0"/>
              </a:rPr>
              <a:t>End Point)</a:t>
            </a:r>
            <a:endParaRPr lang="en-US" sz="1600" b="0">
              <a:latin typeface="Arial Narrow" pitchFamily="34" charset="0"/>
            </a:endParaRPr>
          </a:p>
        </p:txBody>
      </p:sp>
      <p:sp>
        <p:nvSpPr>
          <p:cNvPr id="54284" name="Rectangle 15"/>
          <p:cNvSpPr>
            <a:spLocks noChangeArrowheads="1"/>
          </p:cNvSpPr>
          <p:nvPr/>
        </p:nvSpPr>
        <p:spPr bwMode="auto">
          <a:xfrm>
            <a:off x="5910870" y="4938713"/>
            <a:ext cx="859210" cy="872034"/>
          </a:xfrm>
          <a:prstGeom prst="rect">
            <a:avLst/>
          </a:prstGeom>
          <a:noFill/>
          <a:ln w="9525">
            <a:noFill/>
            <a:miter lim="800000"/>
            <a:headEnd/>
            <a:tailEnd/>
          </a:ln>
        </p:spPr>
        <p:txBody>
          <a:bodyPr wrap="none" lIns="0" tIns="0" rIns="0" bIns="0">
            <a:spAutoFit/>
          </a:bodyPr>
          <a:lstStyle/>
          <a:p>
            <a:pPr algn="ctr">
              <a:lnSpc>
                <a:spcPts val="1700"/>
              </a:lnSpc>
            </a:pPr>
            <a:r>
              <a:rPr lang="en-US" sz="1600">
                <a:latin typeface="Arial Narrow" pitchFamily="34" charset="0"/>
              </a:rPr>
              <a:t>Total CVD</a:t>
            </a:r>
          </a:p>
          <a:p>
            <a:pPr algn="ctr">
              <a:lnSpc>
                <a:spcPts val="1700"/>
              </a:lnSpc>
            </a:pPr>
            <a:r>
              <a:rPr lang="en-US" sz="1600">
                <a:latin typeface="Arial Narrow" pitchFamily="34" charset="0"/>
              </a:rPr>
              <a:t>Events</a:t>
            </a:r>
            <a:r>
              <a:rPr lang="en-US" sz="1600" baseline="30000">
                <a:latin typeface="Arial Narrow" pitchFamily="34" charset="0"/>
                <a:cs typeface="Arial" charset="0"/>
              </a:rPr>
              <a:t>†</a:t>
            </a:r>
          </a:p>
          <a:p>
            <a:pPr algn="ctr">
              <a:lnSpc>
                <a:spcPts val="1700"/>
              </a:lnSpc>
            </a:pPr>
            <a:r>
              <a:rPr lang="en-US" sz="1600">
                <a:latin typeface="Arial Narrow" pitchFamily="34" charset="0"/>
              </a:rPr>
              <a:t>(Secondary</a:t>
            </a:r>
          </a:p>
          <a:p>
            <a:pPr algn="ctr">
              <a:lnSpc>
                <a:spcPts val="1700"/>
              </a:lnSpc>
            </a:pPr>
            <a:r>
              <a:rPr lang="en-US" sz="1600">
                <a:latin typeface="Arial Narrow" pitchFamily="34" charset="0"/>
              </a:rPr>
              <a:t>End Point)</a:t>
            </a:r>
            <a:endParaRPr lang="en-US" sz="1600" b="0">
              <a:latin typeface="Arial Narrow" pitchFamily="34" charset="0"/>
            </a:endParaRPr>
          </a:p>
        </p:txBody>
      </p:sp>
      <p:sp>
        <p:nvSpPr>
          <p:cNvPr id="54285" name="Rectangle 16"/>
          <p:cNvSpPr>
            <a:spLocks noChangeArrowheads="1"/>
          </p:cNvSpPr>
          <p:nvPr/>
        </p:nvSpPr>
        <p:spPr bwMode="auto">
          <a:xfrm>
            <a:off x="7238146" y="4972050"/>
            <a:ext cx="1325683" cy="436017"/>
          </a:xfrm>
          <a:prstGeom prst="rect">
            <a:avLst/>
          </a:prstGeom>
          <a:noFill/>
          <a:ln w="9525">
            <a:noFill/>
            <a:miter lim="800000"/>
            <a:headEnd/>
            <a:tailEnd/>
          </a:ln>
        </p:spPr>
        <p:txBody>
          <a:bodyPr wrap="none" lIns="0" tIns="0" rIns="0" bIns="0">
            <a:spAutoFit/>
          </a:bodyPr>
          <a:lstStyle/>
          <a:p>
            <a:pPr algn="ctr">
              <a:lnSpc>
                <a:spcPts val="1700"/>
              </a:lnSpc>
            </a:pPr>
            <a:r>
              <a:rPr lang="en-US" sz="1600">
                <a:latin typeface="Arial Narrow" pitchFamily="34" charset="0"/>
              </a:rPr>
              <a:t>Coronary </a:t>
            </a:r>
          </a:p>
          <a:p>
            <a:pPr algn="ctr">
              <a:lnSpc>
                <a:spcPts val="1700"/>
              </a:lnSpc>
            </a:pPr>
            <a:r>
              <a:rPr lang="en-US" sz="1600">
                <a:latin typeface="Arial Narrow" pitchFamily="34" charset="0"/>
              </a:rPr>
              <a:t>Revascularization</a:t>
            </a:r>
            <a:endParaRPr lang="en-US" sz="1600" b="0">
              <a:latin typeface="Arial Narrow" pitchFamily="34" charset="0"/>
            </a:endParaRPr>
          </a:p>
        </p:txBody>
      </p:sp>
      <p:sp>
        <p:nvSpPr>
          <p:cNvPr id="54286" name="Text Box 19"/>
          <p:cNvSpPr txBox="1">
            <a:spLocks noChangeArrowheads="1"/>
          </p:cNvSpPr>
          <p:nvPr/>
        </p:nvSpPr>
        <p:spPr bwMode="auto">
          <a:xfrm>
            <a:off x="4255524" y="3546475"/>
            <a:ext cx="1147301" cy="523220"/>
          </a:xfrm>
          <a:prstGeom prst="rect">
            <a:avLst/>
          </a:prstGeom>
          <a:noFill/>
          <a:ln w="9525">
            <a:noFill/>
            <a:miter lim="800000"/>
            <a:headEnd/>
            <a:tailEnd/>
          </a:ln>
        </p:spPr>
        <p:txBody>
          <a:bodyPr wrap="none">
            <a:spAutoFit/>
          </a:bodyPr>
          <a:lstStyle/>
          <a:p>
            <a:pPr algn="ctr"/>
            <a:r>
              <a:rPr lang="en-US" sz="1400"/>
              <a:t>19% Increase</a:t>
            </a:r>
          </a:p>
          <a:p>
            <a:pPr algn="ctr"/>
            <a:r>
              <a:rPr lang="en-US" sz="1400" i="1"/>
              <a:t>P </a:t>
            </a:r>
            <a:r>
              <a:rPr lang="en-US" sz="1400"/>
              <a:t>= .22</a:t>
            </a:r>
          </a:p>
        </p:txBody>
      </p:sp>
      <p:sp>
        <p:nvSpPr>
          <p:cNvPr id="2477091" name="Rectangle 35"/>
          <p:cNvSpPr>
            <a:spLocks noChangeArrowheads="1"/>
          </p:cNvSpPr>
          <p:nvPr/>
        </p:nvSpPr>
        <p:spPr bwMode="auto">
          <a:xfrm>
            <a:off x="1520825" y="2006600"/>
            <a:ext cx="155575" cy="131763"/>
          </a:xfrm>
          <a:prstGeom prst="rect">
            <a:avLst/>
          </a:prstGeom>
          <a:gradFill rotWithShape="1">
            <a:gsLst>
              <a:gs pos="0">
                <a:schemeClr val="tx2">
                  <a:lumMod val="85000"/>
                  <a:lumOff val="15000"/>
                </a:schemeClr>
              </a:gs>
              <a:gs pos="50000">
                <a:schemeClr val="bg2">
                  <a:lumMod val="40000"/>
                  <a:lumOff val="60000"/>
                </a:schemeClr>
              </a:gs>
              <a:gs pos="100000">
                <a:schemeClr val="tx2">
                  <a:lumMod val="75000"/>
                  <a:lumOff val="25000"/>
                </a:schemeClr>
              </a:gs>
            </a:gsLst>
            <a:lin ang="0" scaled="1"/>
          </a:gradFill>
          <a:ln w="9525">
            <a:noFill/>
            <a:miter lim="800000"/>
            <a:headEnd/>
            <a:tailEnd/>
          </a:ln>
        </p:spPr>
        <p:txBody>
          <a:bodyPr/>
          <a:lstStyle/>
          <a:p>
            <a:pPr>
              <a:defRPr/>
            </a:pPr>
            <a:endParaRPr lang="en-US" b="0"/>
          </a:p>
        </p:txBody>
      </p:sp>
      <p:sp>
        <p:nvSpPr>
          <p:cNvPr id="54288" name="Rectangle 36"/>
          <p:cNvSpPr>
            <a:spLocks noChangeArrowheads="1"/>
          </p:cNvSpPr>
          <p:nvPr/>
        </p:nvSpPr>
        <p:spPr bwMode="auto">
          <a:xfrm>
            <a:off x="1733550" y="1941513"/>
            <a:ext cx="655629"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Placebo</a:t>
            </a:r>
          </a:p>
        </p:txBody>
      </p:sp>
      <p:sp>
        <p:nvSpPr>
          <p:cNvPr id="54289" name="Rectangle 52"/>
          <p:cNvSpPr>
            <a:spLocks noChangeArrowheads="1"/>
          </p:cNvSpPr>
          <p:nvPr/>
        </p:nvSpPr>
        <p:spPr bwMode="auto">
          <a:xfrm>
            <a:off x="1525588" y="2211388"/>
            <a:ext cx="155575" cy="133350"/>
          </a:xfrm>
          <a:prstGeom prst="rect">
            <a:avLst/>
          </a:prstGeom>
          <a:gradFill rotWithShape="1">
            <a:gsLst>
              <a:gs pos="0">
                <a:srgbClr val="765E00"/>
              </a:gs>
              <a:gs pos="50000">
                <a:srgbClr val="FFCC00"/>
              </a:gs>
              <a:gs pos="100000">
                <a:srgbClr val="765E00"/>
              </a:gs>
            </a:gsLst>
            <a:lin ang="0" scaled="1"/>
          </a:gradFill>
          <a:ln w="9525">
            <a:noFill/>
            <a:miter lim="800000"/>
            <a:headEnd/>
            <a:tailEnd/>
          </a:ln>
        </p:spPr>
        <p:txBody>
          <a:bodyPr/>
          <a:lstStyle/>
          <a:p>
            <a:endParaRPr lang="en-US" b="0"/>
          </a:p>
        </p:txBody>
      </p:sp>
      <p:sp>
        <p:nvSpPr>
          <p:cNvPr id="54290" name="Rectangle 53"/>
          <p:cNvSpPr>
            <a:spLocks noChangeArrowheads="1"/>
          </p:cNvSpPr>
          <p:nvPr/>
        </p:nvSpPr>
        <p:spPr bwMode="auto">
          <a:xfrm>
            <a:off x="1738313" y="2147888"/>
            <a:ext cx="960071"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Fenofibrate</a:t>
            </a:r>
          </a:p>
        </p:txBody>
      </p:sp>
      <p:sp>
        <p:nvSpPr>
          <p:cNvPr id="60" name="Right Brace 59"/>
          <p:cNvSpPr/>
          <p:nvPr/>
        </p:nvSpPr>
        <p:spPr>
          <a:xfrm rot="16200000">
            <a:off x="1901825" y="3086100"/>
            <a:ext cx="201613" cy="658813"/>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0"/>
          </a:p>
        </p:txBody>
      </p:sp>
      <p:sp>
        <p:nvSpPr>
          <p:cNvPr id="61" name="Right Brace 60"/>
          <p:cNvSpPr/>
          <p:nvPr/>
        </p:nvSpPr>
        <p:spPr>
          <a:xfrm rot="16200000">
            <a:off x="3373438" y="3414713"/>
            <a:ext cx="201612" cy="658812"/>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0"/>
          </a:p>
        </p:txBody>
      </p:sp>
      <p:sp>
        <p:nvSpPr>
          <p:cNvPr id="62" name="Right Brace 61"/>
          <p:cNvSpPr/>
          <p:nvPr/>
        </p:nvSpPr>
        <p:spPr>
          <a:xfrm rot="16200000">
            <a:off x="4791076" y="3786187"/>
            <a:ext cx="201612" cy="658813"/>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0"/>
          </a:p>
        </p:txBody>
      </p:sp>
      <p:sp>
        <p:nvSpPr>
          <p:cNvPr id="63" name="Right Brace 62"/>
          <p:cNvSpPr/>
          <p:nvPr/>
        </p:nvSpPr>
        <p:spPr>
          <a:xfrm rot="16200000">
            <a:off x="6324601" y="1684337"/>
            <a:ext cx="201612" cy="658813"/>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0"/>
          </a:p>
        </p:txBody>
      </p:sp>
      <p:sp>
        <p:nvSpPr>
          <p:cNvPr id="64" name="Right Brace 63"/>
          <p:cNvSpPr/>
          <p:nvPr/>
        </p:nvSpPr>
        <p:spPr>
          <a:xfrm rot="16200000">
            <a:off x="7848600" y="2816225"/>
            <a:ext cx="201613" cy="658813"/>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0"/>
          </a:p>
        </p:txBody>
      </p:sp>
      <p:sp>
        <p:nvSpPr>
          <p:cNvPr id="54296" name="TextBox 65"/>
          <p:cNvSpPr txBox="1">
            <a:spLocks noChangeArrowheads="1"/>
          </p:cNvSpPr>
          <p:nvPr/>
        </p:nvSpPr>
        <p:spPr bwMode="auto">
          <a:xfrm rot="-5400000">
            <a:off x="-123529" y="3337997"/>
            <a:ext cx="1540871" cy="369332"/>
          </a:xfrm>
          <a:prstGeom prst="rect">
            <a:avLst/>
          </a:prstGeom>
          <a:noFill/>
          <a:ln w="9525">
            <a:noFill/>
            <a:miter lim="800000"/>
            <a:headEnd/>
            <a:tailEnd/>
          </a:ln>
        </p:spPr>
        <p:txBody>
          <a:bodyPr wrap="none">
            <a:spAutoFit/>
          </a:bodyPr>
          <a:lstStyle/>
          <a:p>
            <a:r>
              <a:rPr lang="en-US"/>
              <a:t>Event Rate (%)</a:t>
            </a:r>
          </a:p>
        </p:txBody>
      </p:sp>
      <p:sp>
        <p:nvSpPr>
          <p:cNvPr id="54297" name="Rectangle 13"/>
          <p:cNvSpPr>
            <a:spLocks noChangeArrowheads="1"/>
          </p:cNvSpPr>
          <p:nvPr/>
        </p:nvSpPr>
        <p:spPr bwMode="auto">
          <a:xfrm>
            <a:off x="2996235" y="4960938"/>
            <a:ext cx="856004" cy="218008"/>
          </a:xfrm>
          <a:prstGeom prst="rect">
            <a:avLst/>
          </a:prstGeom>
          <a:noFill/>
          <a:ln w="9525">
            <a:noFill/>
            <a:miter lim="800000"/>
            <a:headEnd/>
            <a:tailEnd/>
          </a:ln>
        </p:spPr>
        <p:txBody>
          <a:bodyPr wrap="none" lIns="0" tIns="0" rIns="0" bIns="0">
            <a:spAutoFit/>
          </a:bodyPr>
          <a:lstStyle/>
          <a:p>
            <a:pPr algn="ctr">
              <a:lnSpc>
                <a:spcPts val="1700"/>
              </a:lnSpc>
            </a:pPr>
            <a:r>
              <a:rPr lang="en-US" sz="1600">
                <a:latin typeface="Arial Narrow" pitchFamily="34" charset="0"/>
              </a:rPr>
              <a:t>Nonfatal MI</a:t>
            </a:r>
            <a:endParaRPr lang="en-US" sz="1600" b="0">
              <a:latin typeface="Arial Narrow" pitchFamily="34" charset="0"/>
            </a:endParaRPr>
          </a:p>
        </p:txBody>
      </p:sp>
      <p:sp>
        <p:nvSpPr>
          <p:cNvPr id="54298" name="Rectangle 13"/>
          <p:cNvSpPr>
            <a:spLocks noChangeArrowheads="1"/>
          </p:cNvSpPr>
          <p:nvPr/>
        </p:nvSpPr>
        <p:spPr bwMode="auto">
          <a:xfrm>
            <a:off x="4419600" y="4960938"/>
            <a:ext cx="877888" cy="217487"/>
          </a:xfrm>
          <a:prstGeom prst="rect">
            <a:avLst/>
          </a:prstGeom>
          <a:noFill/>
          <a:ln w="9525">
            <a:noFill/>
            <a:miter lim="800000"/>
            <a:headEnd/>
            <a:tailEnd/>
          </a:ln>
        </p:spPr>
        <p:txBody>
          <a:bodyPr wrap="none" lIns="0" tIns="0" rIns="0" bIns="0">
            <a:spAutoFit/>
          </a:bodyPr>
          <a:lstStyle/>
          <a:p>
            <a:pPr algn="ctr">
              <a:lnSpc>
                <a:spcPts val="1700"/>
              </a:lnSpc>
            </a:pPr>
            <a:r>
              <a:rPr lang="en-US" sz="1600">
                <a:latin typeface="Arial Narrow" pitchFamily="34" charset="0"/>
              </a:rPr>
              <a:t>CHD Death</a:t>
            </a:r>
            <a:endParaRPr lang="en-US" sz="1600" b="0">
              <a:latin typeface="Arial Narrow" pitchFamily="34" charset="0"/>
            </a:endParaRPr>
          </a:p>
        </p:txBody>
      </p:sp>
    </p:spTree>
    <p:custDataLst>
      <p:tags r:id="rId2"/>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457200"/>
            <a:ext cx="9144000" cy="1143000"/>
          </a:xfrm>
          <a:prstGeom prst="rect">
            <a:avLst/>
          </a:prstGeom>
          <a:noFill/>
          <a:ln w="9525">
            <a:noFill/>
            <a:miter lim="800000"/>
            <a:headEnd/>
            <a:tailEnd/>
          </a:ln>
        </p:spPr>
        <p:txBody>
          <a:bodyPr anchor="ctr"/>
          <a:lstStyle/>
          <a:p>
            <a:pPr algn="ctr"/>
            <a:endParaRPr lang="en-US" sz="3200" b="0"/>
          </a:p>
        </p:txBody>
      </p:sp>
      <p:sp>
        <p:nvSpPr>
          <p:cNvPr id="55299" name="Text Box 7"/>
          <p:cNvSpPr txBox="1">
            <a:spLocks noChangeArrowheads="1"/>
          </p:cNvSpPr>
          <p:nvPr/>
        </p:nvSpPr>
        <p:spPr bwMode="auto">
          <a:xfrm>
            <a:off x="461963" y="5988050"/>
            <a:ext cx="2971263" cy="276999"/>
          </a:xfrm>
          <a:prstGeom prst="rect">
            <a:avLst/>
          </a:prstGeom>
          <a:noFill/>
          <a:ln w="9525">
            <a:noFill/>
            <a:miter lim="800000"/>
            <a:headEnd/>
            <a:tailEnd/>
          </a:ln>
        </p:spPr>
        <p:txBody>
          <a:bodyPr wrap="none">
            <a:spAutoFit/>
          </a:bodyPr>
          <a:lstStyle/>
          <a:p>
            <a:pPr>
              <a:spcBef>
                <a:spcPct val="30000"/>
              </a:spcBef>
            </a:pPr>
            <a:r>
              <a:rPr lang="en-US" sz="1200" b="0"/>
              <a:t>Keech A, et al. </a:t>
            </a:r>
            <a:r>
              <a:rPr lang="en-US" sz="1200" b="0" i="1"/>
              <a:t>Lancet. </a:t>
            </a:r>
            <a:r>
              <a:rPr lang="en-US" sz="1200" b="0"/>
              <a:t>2005;366:1849-1861. </a:t>
            </a:r>
          </a:p>
        </p:txBody>
      </p:sp>
      <p:sp>
        <p:nvSpPr>
          <p:cNvPr id="55300" name="Rectangle 224"/>
          <p:cNvSpPr>
            <a:spLocks noChangeArrowheads="1"/>
          </p:cNvSpPr>
          <p:nvPr/>
        </p:nvSpPr>
        <p:spPr bwMode="auto">
          <a:xfrm>
            <a:off x="3032125" y="5410200"/>
            <a:ext cx="1865786" cy="370301"/>
          </a:xfrm>
          <a:prstGeom prst="rect">
            <a:avLst/>
          </a:prstGeom>
          <a:noFill/>
          <a:ln w="9525" algn="ctr">
            <a:noFill/>
            <a:miter lim="800000"/>
            <a:headEnd/>
            <a:tailEnd/>
          </a:ln>
        </p:spPr>
        <p:txBody>
          <a:bodyPr wrap="none" lIns="92402" tIns="46200" rIns="92402" bIns="46200">
            <a:spAutoFit/>
          </a:bodyPr>
          <a:lstStyle/>
          <a:p>
            <a:pPr marL="228600" indent="-228600">
              <a:spcBef>
                <a:spcPct val="30000"/>
              </a:spcBef>
            </a:pPr>
            <a:r>
              <a:rPr lang="en-US"/>
              <a:t>Primary End Point</a:t>
            </a:r>
          </a:p>
        </p:txBody>
      </p:sp>
      <p:sp>
        <p:nvSpPr>
          <p:cNvPr id="55301" name="Text Box 3"/>
          <p:cNvSpPr txBox="1">
            <a:spLocks noChangeArrowheads="1"/>
          </p:cNvSpPr>
          <p:nvPr/>
        </p:nvSpPr>
        <p:spPr bwMode="auto">
          <a:xfrm>
            <a:off x="3324423" y="1966913"/>
            <a:ext cx="1239442" cy="400110"/>
          </a:xfrm>
          <a:prstGeom prst="rect">
            <a:avLst/>
          </a:prstGeom>
          <a:noFill/>
          <a:ln w="9525">
            <a:noFill/>
            <a:miter lim="800000"/>
            <a:headEnd/>
            <a:tailEnd/>
          </a:ln>
        </p:spPr>
        <p:txBody>
          <a:bodyPr wrap="none">
            <a:spAutoFit/>
          </a:bodyPr>
          <a:lstStyle/>
          <a:p>
            <a:pPr algn="ctr"/>
            <a:r>
              <a:rPr lang="en-US" sz="2000"/>
              <a:t>(n = 7664)</a:t>
            </a:r>
          </a:p>
        </p:txBody>
      </p:sp>
      <p:sp>
        <p:nvSpPr>
          <p:cNvPr id="55302" name="Text Box 4"/>
          <p:cNvSpPr txBox="1">
            <a:spLocks noChangeArrowheads="1"/>
          </p:cNvSpPr>
          <p:nvPr/>
        </p:nvSpPr>
        <p:spPr bwMode="auto">
          <a:xfrm>
            <a:off x="5224660" y="1966913"/>
            <a:ext cx="1239442" cy="400110"/>
          </a:xfrm>
          <a:prstGeom prst="rect">
            <a:avLst/>
          </a:prstGeom>
          <a:noFill/>
          <a:ln w="9525">
            <a:noFill/>
            <a:miter lim="800000"/>
            <a:headEnd/>
            <a:tailEnd/>
          </a:ln>
        </p:spPr>
        <p:txBody>
          <a:bodyPr wrap="none">
            <a:spAutoFit/>
          </a:bodyPr>
          <a:lstStyle/>
          <a:p>
            <a:pPr algn="ctr"/>
            <a:r>
              <a:rPr lang="en-US" sz="2000"/>
              <a:t>(n = 7664)</a:t>
            </a:r>
          </a:p>
        </p:txBody>
      </p:sp>
      <p:sp>
        <p:nvSpPr>
          <p:cNvPr id="55303" name="Text Box 5"/>
          <p:cNvSpPr txBox="1">
            <a:spLocks noChangeArrowheads="1"/>
          </p:cNvSpPr>
          <p:nvPr/>
        </p:nvSpPr>
        <p:spPr bwMode="auto">
          <a:xfrm>
            <a:off x="3504900" y="4981575"/>
            <a:ext cx="849912" cy="338554"/>
          </a:xfrm>
          <a:prstGeom prst="rect">
            <a:avLst/>
          </a:prstGeom>
          <a:noFill/>
          <a:ln w="9525">
            <a:noFill/>
            <a:miter lim="800000"/>
            <a:headEnd/>
            <a:tailEnd/>
          </a:ln>
        </p:spPr>
        <p:txBody>
          <a:bodyPr wrap="none">
            <a:spAutoFit/>
          </a:bodyPr>
          <a:lstStyle/>
          <a:p>
            <a:pPr algn="ctr"/>
            <a:r>
              <a:rPr lang="en-US" sz="1600" b="0" i="1"/>
              <a:t>P </a:t>
            </a:r>
            <a:r>
              <a:rPr lang="en-US" sz="1600" b="0"/>
              <a:t>= .014</a:t>
            </a:r>
          </a:p>
        </p:txBody>
      </p:sp>
      <p:sp>
        <p:nvSpPr>
          <p:cNvPr id="55304" name="Text Box 6"/>
          <p:cNvSpPr txBox="1">
            <a:spLocks noChangeArrowheads="1"/>
          </p:cNvSpPr>
          <p:nvPr/>
        </p:nvSpPr>
        <p:spPr bwMode="auto">
          <a:xfrm>
            <a:off x="5417838" y="4400550"/>
            <a:ext cx="849912" cy="338554"/>
          </a:xfrm>
          <a:prstGeom prst="rect">
            <a:avLst/>
          </a:prstGeom>
          <a:noFill/>
          <a:ln w="9525">
            <a:noFill/>
            <a:miter lim="800000"/>
            <a:headEnd/>
            <a:tailEnd/>
          </a:ln>
        </p:spPr>
        <p:txBody>
          <a:bodyPr wrap="none">
            <a:spAutoFit/>
          </a:bodyPr>
          <a:lstStyle/>
          <a:p>
            <a:pPr algn="ctr"/>
            <a:r>
              <a:rPr lang="en-US" sz="1600" b="0" i="1"/>
              <a:t>P </a:t>
            </a:r>
            <a:r>
              <a:rPr lang="en-US" sz="1600" b="0"/>
              <a:t>= .004</a:t>
            </a:r>
          </a:p>
        </p:txBody>
      </p:sp>
      <p:sp>
        <p:nvSpPr>
          <p:cNvPr id="55305" name="Rectangle 8"/>
          <p:cNvSpPr>
            <a:spLocks noChangeArrowheads="1"/>
          </p:cNvSpPr>
          <p:nvPr/>
        </p:nvSpPr>
        <p:spPr bwMode="auto">
          <a:xfrm>
            <a:off x="3463925" y="2354263"/>
            <a:ext cx="9525" cy="2349500"/>
          </a:xfrm>
          <a:prstGeom prst="rect">
            <a:avLst/>
          </a:prstGeom>
          <a:solidFill>
            <a:srgbClr val="616100"/>
          </a:solidFill>
          <a:ln w="9525">
            <a:noFill/>
            <a:miter lim="800000"/>
            <a:headEnd/>
            <a:tailEnd/>
          </a:ln>
        </p:spPr>
        <p:txBody>
          <a:bodyPr/>
          <a:lstStyle/>
          <a:p>
            <a:endParaRPr lang="en-US" b="0"/>
          </a:p>
        </p:txBody>
      </p:sp>
      <p:sp>
        <p:nvSpPr>
          <p:cNvPr id="55306" name="Rectangle 9"/>
          <p:cNvSpPr>
            <a:spLocks noChangeArrowheads="1"/>
          </p:cNvSpPr>
          <p:nvPr/>
        </p:nvSpPr>
        <p:spPr bwMode="auto">
          <a:xfrm>
            <a:off x="3473450" y="2354263"/>
            <a:ext cx="9525" cy="2349500"/>
          </a:xfrm>
          <a:prstGeom prst="rect">
            <a:avLst/>
          </a:prstGeom>
          <a:solidFill>
            <a:srgbClr val="626200"/>
          </a:solidFill>
          <a:ln w="9525">
            <a:noFill/>
            <a:miter lim="800000"/>
            <a:headEnd/>
            <a:tailEnd/>
          </a:ln>
        </p:spPr>
        <p:txBody>
          <a:bodyPr/>
          <a:lstStyle/>
          <a:p>
            <a:endParaRPr lang="en-US" b="0"/>
          </a:p>
        </p:txBody>
      </p:sp>
      <p:sp>
        <p:nvSpPr>
          <p:cNvPr id="55307" name="Rectangle 10"/>
          <p:cNvSpPr>
            <a:spLocks noChangeArrowheads="1"/>
          </p:cNvSpPr>
          <p:nvPr/>
        </p:nvSpPr>
        <p:spPr bwMode="auto">
          <a:xfrm>
            <a:off x="3482975" y="2354263"/>
            <a:ext cx="9525" cy="2349500"/>
          </a:xfrm>
          <a:prstGeom prst="rect">
            <a:avLst/>
          </a:prstGeom>
          <a:solidFill>
            <a:srgbClr val="646400"/>
          </a:solidFill>
          <a:ln w="9525">
            <a:noFill/>
            <a:miter lim="800000"/>
            <a:headEnd/>
            <a:tailEnd/>
          </a:ln>
        </p:spPr>
        <p:txBody>
          <a:bodyPr/>
          <a:lstStyle/>
          <a:p>
            <a:endParaRPr lang="en-US" b="0"/>
          </a:p>
        </p:txBody>
      </p:sp>
      <p:sp>
        <p:nvSpPr>
          <p:cNvPr id="55308" name="Rectangle 11"/>
          <p:cNvSpPr>
            <a:spLocks noChangeArrowheads="1"/>
          </p:cNvSpPr>
          <p:nvPr/>
        </p:nvSpPr>
        <p:spPr bwMode="auto">
          <a:xfrm>
            <a:off x="3492500" y="2354263"/>
            <a:ext cx="9525" cy="2349500"/>
          </a:xfrm>
          <a:prstGeom prst="rect">
            <a:avLst/>
          </a:prstGeom>
          <a:solidFill>
            <a:srgbClr val="676700"/>
          </a:solidFill>
          <a:ln w="9525">
            <a:noFill/>
            <a:miter lim="800000"/>
            <a:headEnd/>
            <a:tailEnd/>
          </a:ln>
        </p:spPr>
        <p:txBody>
          <a:bodyPr/>
          <a:lstStyle/>
          <a:p>
            <a:endParaRPr lang="en-US" b="0"/>
          </a:p>
        </p:txBody>
      </p:sp>
      <p:sp>
        <p:nvSpPr>
          <p:cNvPr id="55309" name="Rectangle 12"/>
          <p:cNvSpPr>
            <a:spLocks noChangeArrowheads="1"/>
          </p:cNvSpPr>
          <p:nvPr/>
        </p:nvSpPr>
        <p:spPr bwMode="auto">
          <a:xfrm>
            <a:off x="3502025" y="2354263"/>
            <a:ext cx="9525" cy="2349500"/>
          </a:xfrm>
          <a:prstGeom prst="rect">
            <a:avLst/>
          </a:prstGeom>
          <a:solidFill>
            <a:srgbClr val="696900"/>
          </a:solidFill>
          <a:ln w="9525">
            <a:noFill/>
            <a:miter lim="800000"/>
            <a:headEnd/>
            <a:tailEnd/>
          </a:ln>
        </p:spPr>
        <p:txBody>
          <a:bodyPr/>
          <a:lstStyle/>
          <a:p>
            <a:endParaRPr lang="en-US" b="0"/>
          </a:p>
        </p:txBody>
      </p:sp>
      <p:sp>
        <p:nvSpPr>
          <p:cNvPr id="55310" name="Rectangle 13"/>
          <p:cNvSpPr>
            <a:spLocks noChangeArrowheads="1"/>
          </p:cNvSpPr>
          <p:nvPr/>
        </p:nvSpPr>
        <p:spPr bwMode="auto">
          <a:xfrm>
            <a:off x="3511550" y="2354263"/>
            <a:ext cx="9525" cy="2349500"/>
          </a:xfrm>
          <a:prstGeom prst="rect">
            <a:avLst/>
          </a:prstGeom>
          <a:solidFill>
            <a:srgbClr val="6C6C00"/>
          </a:solidFill>
          <a:ln w="9525">
            <a:noFill/>
            <a:miter lim="800000"/>
            <a:headEnd/>
            <a:tailEnd/>
          </a:ln>
        </p:spPr>
        <p:txBody>
          <a:bodyPr/>
          <a:lstStyle/>
          <a:p>
            <a:endParaRPr lang="en-US" b="0"/>
          </a:p>
        </p:txBody>
      </p:sp>
      <p:sp>
        <p:nvSpPr>
          <p:cNvPr id="55311" name="Rectangle 14"/>
          <p:cNvSpPr>
            <a:spLocks noChangeArrowheads="1"/>
          </p:cNvSpPr>
          <p:nvPr/>
        </p:nvSpPr>
        <p:spPr bwMode="auto">
          <a:xfrm>
            <a:off x="3521075" y="2354263"/>
            <a:ext cx="9525" cy="2349500"/>
          </a:xfrm>
          <a:prstGeom prst="rect">
            <a:avLst/>
          </a:prstGeom>
          <a:solidFill>
            <a:srgbClr val="6F6F00"/>
          </a:solidFill>
          <a:ln w="9525">
            <a:noFill/>
            <a:miter lim="800000"/>
            <a:headEnd/>
            <a:tailEnd/>
          </a:ln>
        </p:spPr>
        <p:txBody>
          <a:bodyPr/>
          <a:lstStyle/>
          <a:p>
            <a:endParaRPr lang="en-US" b="0"/>
          </a:p>
        </p:txBody>
      </p:sp>
      <p:sp>
        <p:nvSpPr>
          <p:cNvPr id="55312" name="Rectangle 15"/>
          <p:cNvSpPr>
            <a:spLocks noChangeArrowheads="1"/>
          </p:cNvSpPr>
          <p:nvPr/>
        </p:nvSpPr>
        <p:spPr bwMode="auto">
          <a:xfrm>
            <a:off x="3530600" y="2354263"/>
            <a:ext cx="9525" cy="2349500"/>
          </a:xfrm>
          <a:prstGeom prst="rect">
            <a:avLst/>
          </a:prstGeom>
          <a:solidFill>
            <a:srgbClr val="727200"/>
          </a:solidFill>
          <a:ln w="9525">
            <a:noFill/>
            <a:miter lim="800000"/>
            <a:headEnd/>
            <a:tailEnd/>
          </a:ln>
        </p:spPr>
        <p:txBody>
          <a:bodyPr/>
          <a:lstStyle/>
          <a:p>
            <a:endParaRPr lang="en-US" b="0"/>
          </a:p>
        </p:txBody>
      </p:sp>
      <p:sp>
        <p:nvSpPr>
          <p:cNvPr id="55313" name="Rectangle 16"/>
          <p:cNvSpPr>
            <a:spLocks noChangeArrowheads="1"/>
          </p:cNvSpPr>
          <p:nvPr/>
        </p:nvSpPr>
        <p:spPr bwMode="auto">
          <a:xfrm>
            <a:off x="3540125" y="2354263"/>
            <a:ext cx="9525" cy="2349500"/>
          </a:xfrm>
          <a:prstGeom prst="rect">
            <a:avLst/>
          </a:prstGeom>
          <a:solidFill>
            <a:srgbClr val="757500"/>
          </a:solidFill>
          <a:ln w="9525">
            <a:noFill/>
            <a:miter lim="800000"/>
            <a:headEnd/>
            <a:tailEnd/>
          </a:ln>
        </p:spPr>
        <p:txBody>
          <a:bodyPr/>
          <a:lstStyle/>
          <a:p>
            <a:endParaRPr lang="en-US" b="0"/>
          </a:p>
        </p:txBody>
      </p:sp>
      <p:sp>
        <p:nvSpPr>
          <p:cNvPr id="55314" name="Rectangle 17"/>
          <p:cNvSpPr>
            <a:spLocks noChangeArrowheads="1"/>
          </p:cNvSpPr>
          <p:nvPr/>
        </p:nvSpPr>
        <p:spPr bwMode="auto">
          <a:xfrm>
            <a:off x="3549650" y="2354263"/>
            <a:ext cx="9525" cy="2349500"/>
          </a:xfrm>
          <a:prstGeom prst="rect">
            <a:avLst/>
          </a:prstGeom>
          <a:solidFill>
            <a:srgbClr val="787800"/>
          </a:solidFill>
          <a:ln w="9525">
            <a:noFill/>
            <a:miter lim="800000"/>
            <a:headEnd/>
            <a:tailEnd/>
          </a:ln>
        </p:spPr>
        <p:txBody>
          <a:bodyPr/>
          <a:lstStyle/>
          <a:p>
            <a:endParaRPr lang="en-US" b="0"/>
          </a:p>
        </p:txBody>
      </p:sp>
      <p:sp>
        <p:nvSpPr>
          <p:cNvPr id="55315" name="Rectangle 18"/>
          <p:cNvSpPr>
            <a:spLocks noChangeArrowheads="1"/>
          </p:cNvSpPr>
          <p:nvPr/>
        </p:nvSpPr>
        <p:spPr bwMode="auto">
          <a:xfrm>
            <a:off x="3559175" y="2354263"/>
            <a:ext cx="9525" cy="2349500"/>
          </a:xfrm>
          <a:prstGeom prst="rect">
            <a:avLst/>
          </a:prstGeom>
          <a:solidFill>
            <a:srgbClr val="7C7C00"/>
          </a:solidFill>
          <a:ln w="9525">
            <a:noFill/>
            <a:miter lim="800000"/>
            <a:headEnd/>
            <a:tailEnd/>
          </a:ln>
        </p:spPr>
        <p:txBody>
          <a:bodyPr/>
          <a:lstStyle/>
          <a:p>
            <a:endParaRPr lang="en-US" b="0"/>
          </a:p>
        </p:txBody>
      </p:sp>
      <p:sp>
        <p:nvSpPr>
          <p:cNvPr id="55316" name="Rectangle 19"/>
          <p:cNvSpPr>
            <a:spLocks noChangeArrowheads="1"/>
          </p:cNvSpPr>
          <p:nvPr/>
        </p:nvSpPr>
        <p:spPr bwMode="auto">
          <a:xfrm>
            <a:off x="3568700" y="2354263"/>
            <a:ext cx="9525" cy="2349500"/>
          </a:xfrm>
          <a:prstGeom prst="rect">
            <a:avLst/>
          </a:prstGeom>
          <a:solidFill>
            <a:srgbClr val="818100"/>
          </a:solidFill>
          <a:ln w="9525">
            <a:noFill/>
            <a:miter lim="800000"/>
            <a:headEnd/>
            <a:tailEnd/>
          </a:ln>
        </p:spPr>
        <p:txBody>
          <a:bodyPr/>
          <a:lstStyle/>
          <a:p>
            <a:endParaRPr lang="en-US" b="0"/>
          </a:p>
        </p:txBody>
      </p:sp>
      <p:sp>
        <p:nvSpPr>
          <p:cNvPr id="55317" name="Rectangle 20"/>
          <p:cNvSpPr>
            <a:spLocks noChangeArrowheads="1"/>
          </p:cNvSpPr>
          <p:nvPr/>
        </p:nvSpPr>
        <p:spPr bwMode="auto">
          <a:xfrm>
            <a:off x="3578225" y="2354263"/>
            <a:ext cx="9525" cy="2349500"/>
          </a:xfrm>
          <a:prstGeom prst="rect">
            <a:avLst/>
          </a:prstGeom>
          <a:solidFill>
            <a:srgbClr val="858500"/>
          </a:solidFill>
          <a:ln w="9525">
            <a:noFill/>
            <a:miter lim="800000"/>
            <a:headEnd/>
            <a:tailEnd/>
          </a:ln>
        </p:spPr>
        <p:txBody>
          <a:bodyPr/>
          <a:lstStyle/>
          <a:p>
            <a:endParaRPr lang="en-US" b="0"/>
          </a:p>
        </p:txBody>
      </p:sp>
      <p:sp>
        <p:nvSpPr>
          <p:cNvPr id="55318" name="Rectangle 21"/>
          <p:cNvSpPr>
            <a:spLocks noChangeArrowheads="1"/>
          </p:cNvSpPr>
          <p:nvPr/>
        </p:nvSpPr>
        <p:spPr bwMode="auto">
          <a:xfrm>
            <a:off x="3587750" y="2354263"/>
            <a:ext cx="9525" cy="2349500"/>
          </a:xfrm>
          <a:prstGeom prst="rect">
            <a:avLst/>
          </a:prstGeom>
          <a:solidFill>
            <a:srgbClr val="898900"/>
          </a:solidFill>
          <a:ln w="9525">
            <a:noFill/>
            <a:miter lim="800000"/>
            <a:headEnd/>
            <a:tailEnd/>
          </a:ln>
        </p:spPr>
        <p:txBody>
          <a:bodyPr/>
          <a:lstStyle/>
          <a:p>
            <a:endParaRPr lang="en-US" b="0"/>
          </a:p>
        </p:txBody>
      </p:sp>
      <p:sp>
        <p:nvSpPr>
          <p:cNvPr id="55319" name="Rectangle 22"/>
          <p:cNvSpPr>
            <a:spLocks noChangeArrowheads="1"/>
          </p:cNvSpPr>
          <p:nvPr/>
        </p:nvSpPr>
        <p:spPr bwMode="auto">
          <a:xfrm>
            <a:off x="3597275" y="2354263"/>
            <a:ext cx="9525" cy="2349500"/>
          </a:xfrm>
          <a:prstGeom prst="rect">
            <a:avLst/>
          </a:prstGeom>
          <a:solidFill>
            <a:srgbClr val="8E8E00"/>
          </a:solidFill>
          <a:ln w="9525">
            <a:noFill/>
            <a:miter lim="800000"/>
            <a:headEnd/>
            <a:tailEnd/>
          </a:ln>
        </p:spPr>
        <p:txBody>
          <a:bodyPr/>
          <a:lstStyle/>
          <a:p>
            <a:endParaRPr lang="en-US" b="0"/>
          </a:p>
        </p:txBody>
      </p:sp>
      <p:sp>
        <p:nvSpPr>
          <p:cNvPr id="55320" name="Rectangle 23"/>
          <p:cNvSpPr>
            <a:spLocks noChangeArrowheads="1"/>
          </p:cNvSpPr>
          <p:nvPr/>
        </p:nvSpPr>
        <p:spPr bwMode="auto">
          <a:xfrm>
            <a:off x="3606800" y="2354263"/>
            <a:ext cx="9525" cy="2349500"/>
          </a:xfrm>
          <a:prstGeom prst="rect">
            <a:avLst/>
          </a:prstGeom>
          <a:solidFill>
            <a:srgbClr val="939300"/>
          </a:solidFill>
          <a:ln w="9525">
            <a:noFill/>
            <a:miter lim="800000"/>
            <a:headEnd/>
            <a:tailEnd/>
          </a:ln>
        </p:spPr>
        <p:txBody>
          <a:bodyPr/>
          <a:lstStyle/>
          <a:p>
            <a:endParaRPr lang="en-US" b="0"/>
          </a:p>
        </p:txBody>
      </p:sp>
      <p:sp>
        <p:nvSpPr>
          <p:cNvPr id="55321" name="Rectangle 24"/>
          <p:cNvSpPr>
            <a:spLocks noChangeArrowheads="1"/>
          </p:cNvSpPr>
          <p:nvPr/>
        </p:nvSpPr>
        <p:spPr bwMode="auto">
          <a:xfrm>
            <a:off x="3616325" y="2354263"/>
            <a:ext cx="9525" cy="2349500"/>
          </a:xfrm>
          <a:prstGeom prst="rect">
            <a:avLst/>
          </a:prstGeom>
          <a:solidFill>
            <a:srgbClr val="989800"/>
          </a:solidFill>
          <a:ln w="9525">
            <a:noFill/>
            <a:miter lim="800000"/>
            <a:headEnd/>
            <a:tailEnd/>
          </a:ln>
        </p:spPr>
        <p:txBody>
          <a:bodyPr/>
          <a:lstStyle/>
          <a:p>
            <a:endParaRPr lang="en-US" b="0"/>
          </a:p>
        </p:txBody>
      </p:sp>
      <p:sp>
        <p:nvSpPr>
          <p:cNvPr id="55322" name="Rectangle 25"/>
          <p:cNvSpPr>
            <a:spLocks noChangeArrowheads="1"/>
          </p:cNvSpPr>
          <p:nvPr/>
        </p:nvSpPr>
        <p:spPr bwMode="auto">
          <a:xfrm>
            <a:off x="3625850" y="2354263"/>
            <a:ext cx="9525" cy="2349500"/>
          </a:xfrm>
          <a:prstGeom prst="rect">
            <a:avLst/>
          </a:prstGeom>
          <a:solidFill>
            <a:srgbClr val="9D9D00"/>
          </a:solidFill>
          <a:ln w="9525">
            <a:noFill/>
            <a:miter lim="800000"/>
            <a:headEnd/>
            <a:tailEnd/>
          </a:ln>
        </p:spPr>
        <p:txBody>
          <a:bodyPr/>
          <a:lstStyle/>
          <a:p>
            <a:endParaRPr lang="en-US" b="0"/>
          </a:p>
        </p:txBody>
      </p:sp>
      <p:sp>
        <p:nvSpPr>
          <p:cNvPr id="55323" name="Rectangle 26"/>
          <p:cNvSpPr>
            <a:spLocks noChangeArrowheads="1"/>
          </p:cNvSpPr>
          <p:nvPr/>
        </p:nvSpPr>
        <p:spPr bwMode="auto">
          <a:xfrm>
            <a:off x="3635375" y="2354263"/>
            <a:ext cx="9525" cy="2349500"/>
          </a:xfrm>
          <a:prstGeom prst="rect">
            <a:avLst/>
          </a:prstGeom>
          <a:solidFill>
            <a:srgbClr val="A2A200"/>
          </a:solidFill>
          <a:ln w="9525">
            <a:noFill/>
            <a:miter lim="800000"/>
            <a:headEnd/>
            <a:tailEnd/>
          </a:ln>
        </p:spPr>
        <p:txBody>
          <a:bodyPr/>
          <a:lstStyle/>
          <a:p>
            <a:endParaRPr lang="en-US" b="0"/>
          </a:p>
        </p:txBody>
      </p:sp>
      <p:sp>
        <p:nvSpPr>
          <p:cNvPr id="55324" name="Rectangle 27"/>
          <p:cNvSpPr>
            <a:spLocks noChangeArrowheads="1"/>
          </p:cNvSpPr>
          <p:nvPr/>
        </p:nvSpPr>
        <p:spPr bwMode="auto">
          <a:xfrm>
            <a:off x="3644900" y="2354263"/>
            <a:ext cx="9525" cy="2349500"/>
          </a:xfrm>
          <a:prstGeom prst="rect">
            <a:avLst/>
          </a:prstGeom>
          <a:solidFill>
            <a:srgbClr val="A7A700"/>
          </a:solidFill>
          <a:ln w="9525">
            <a:noFill/>
            <a:miter lim="800000"/>
            <a:headEnd/>
            <a:tailEnd/>
          </a:ln>
        </p:spPr>
        <p:txBody>
          <a:bodyPr/>
          <a:lstStyle/>
          <a:p>
            <a:endParaRPr lang="en-US" b="0"/>
          </a:p>
        </p:txBody>
      </p:sp>
      <p:sp>
        <p:nvSpPr>
          <p:cNvPr id="55325" name="Rectangle 28"/>
          <p:cNvSpPr>
            <a:spLocks noChangeArrowheads="1"/>
          </p:cNvSpPr>
          <p:nvPr/>
        </p:nvSpPr>
        <p:spPr bwMode="auto">
          <a:xfrm>
            <a:off x="3654425" y="2354263"/>
            <a:ext cx="9525" cy="2349500"/>
          </a:xfrm>
          <a:prstGeom prst="rect">
            <a:avLst/>
          </a:prstGeom>
          <a:solidFill>
            <a:srgbClr val="ACAC00"/>
          </a:solidFill>
          <a:ln w="9525">
            <a:noFill/>
            <a:miter lim="800000"/>
            <a:headEnd/>
            <a:tailEnd/>
          </a:ln>
        </p:spPr>
        <p:txBody>
          <a:bodyPr/>
          <a:lstStyle/>
          <a:p>
            <a:endParaRPr lang="en-US" b="0"/>
          </a:p>
        </p:txBody>
      </p:sp>
      <p:sp>
        <p:nvSpPr>
          <p:cNvPr id="55326" name="Rectangle 29"/>
          <p:cNvSpPr>
            <a:spLocks noChangeArrowheads="1"/>
          </p:cNvSpPr>
          <p:nvPr/>
        </p:nvSpPr>
        <p:spPr bwMode="auto">
          <a:xfrm>
            <a:off x="3663950" y="2354263"/>
            <a:ext cx="9525" cy="2349500"/>
          </a:xfrm>
          <a:prstGeom prst="rect">
            <a:avLst/>
          </a:prstGeom>
          <a:solidFill>
            <a:srgbClr val="B2B200"/>
          </a:solidFill>
          <a:ln w="9525">
            <a:noFill/>
            <a:miter lim="800000"/>
            <a:headEnd/>
            <a:tailEnd/>
          </a:ln>
        </p:spPr>
        <p:txBody>
          <a:bodyPr/>
          <a:lstStyle/>
          <a:p>
            <a:endParaRPr lang="en-US" b="0"/>
          </a:p>
        </p:txBody>
      </p:sp>
      <p:sp>
        <p:nvSpPr>
          <p:cNvPr id="55327" name="Rectangle 30"/>
          <p:cNvSpPr>
            <a:spLocks noChangeArrowheads="1"/>
          </p:cNvSpPr>
          <p:nvPr/>
        </p:nvSpPr>
        <p:spPr bwMode="auto">
          <a:xfrm>
            <a:off x="3673475" y="2354263"/>
            <a:ext cx="9525" cy="2349500"/>
          </a:xfrm>
          <a:prstGeom prst="rect">
            <a:avLst/>
          </a:prstGeom>
          <a:solidFill>
            <a:srgbClr val="B7B700"/>
          </a:solidFill>
          <a:ln w="9525">
            <a:noFill/>
            <a:miter lim="800000"/>
            <a:headEnd/>
            <a:tailEnd/>
          </a:ln>
        </p:spPr>
        <p:txBody>
          <a:bodyPr/>
          <a:lstStyle/>
          <a:p>
            <a:endParaRPr lang="en-US" b="0"/>
          </a:p>
        </p:txBody>
      </p:sp>
      <p:sp>
        <p:nvSpPr>
          <p:cNvPr id="55328" name="Rectangle 31"/>
          <p:cNvSpPr>
            <a:spLocks noChangeArrowheads="1"/>
          </p:cNvSpPr>
          <p:nvPr/>
        </p:nvSpPr>
        <p:spPr bwMode="auto">
          <a:xfrm>
            <a:off x="3683000" y="2354263"/>
            <a:ext cx="9525" cy="2349500"/>
          </a:xfrm>
          <a:prstGeom prst="rect">
            <a:avLst/>
          </a:prstGeom>
          <a:solidFill>
            <a:srgbClr val="BBBB00"/>
          </a:solidFill>
          <a:ln w="9525">
            <a:noFill/>
            <a:miter lim="800000"/>
            <a:headEnd/>
            <a:tailEnd/>
          </a:ln>
        </p:spPr>
        <p:txBody>
          <a:bodyPr/>
          <a:lstStyle/>
          <a:p>
            <a:endParaRPr lang="en-US" b="0"/>
          </a:p>
        </p:txBody>
      </p:sp>
      <p:sp>
        <p:nvSpPr>
          <p:cNvPr id="55329" name="Rectangle 32"/>
          <p:cNvSpPr>
            <a:spLocks noChangeArrowheads="1"/>
          </p:cNvSpPr>
          <p:nvPr/>
        </p:nvSpPr>
        <p:spPr bwMode="auto">
          <a:xfrm>
            <a:off x="3692525" y="2354263"/>
            <a:ext cx="9525" cy="2349500"/>
          </a:xfrm>
          <a:prstGeom prst="rect">
            <a:avLst/>
          </a:prstGeom>
          <a:solidFill>
            <a:srgbClr val="C0C000"/>
          </a:solidFill>
          <a:ln w="9525">
            <a:noFill/>
            <a:miter lim="800000"/>
            <a:headEnd/>
            <a:tailEnd/>
          </a:ln>
        </p:spPr>
        <p:txBody>
          <a:bodyPr/>
          <a:lstStyle/>
          <a:p>
            <a:endParaRPr lang="en-US" b="0"/>
          </a:p>
        </p:txBody>
      </p:sp>
      <p:sp>
        <p:nvSpPr>
          <p:cNvPr id="55330" name="Rectangle 33"/>
          <p:cNvSpPr>
            <a:spLocks noChangeArrowheads="1"/>
          </p:cNvSpPr>
          <p:nvPr/>
        </p:nvSpPr>
        <p:spPr bwMode="auto">
          <a:xfrm>
            <a:off x="3702050" y="2354263"/>
            <a:ext cx="9525" cy="2349500"/>
          </a:xfrm>
          <a:prstGeom prst="rect">
            <a:avLst/>
          </a:prstGeom>
          <a:solidFill>
            <a:srgbClr val="C5C500"/>
          </a:solidFill>
          <a:ln w="9525">
            <a:noFill/>
            <a:miter lim="800000"/>
            <a:headEnd/>
            <a:tailEnd/>
          </a:ln>
        </p:spPr>
        <p:txBody>
          <a:bodyPr/>
          <a:lstStyle/>
          <a:p>
            <a:endParaRPr lang="en-US" b="0"/>
          </a:p>
        </p:txBody>
      </p:sp>
      <p:sp>
        <p:nvSpPr>
          <p:cNvPr id="55331" name="Rectangle 34"/>
          <p:cNvSpPr>
            <a:spLocks noChangeArrowheads="1"/>
          </p:cNvSpPr>
          <p:nvPr/>
        </p:nvSpPr>
        <p:spPr bwMode="auto">
          <a:xfrm>
            <a:off x="3711575" y="2354263"/>
            <a:ext cx="9525" cy="2349500"/>
          </a:xfrm>
          <a:prstGeom prst="rect">
            <a:avLst/>
          </a:prstGeom>
          <a:solidFill>
            <a:srgbClr val="CACA00"/>
          </a:solidFill>
          <a:ln w="9525">
            <a:noFill/>
            <a:miter lim="800000"/>
            <a:headEnd/>
            <a:tailEnd/>
          </a:ln>
        </p:spPr>
        <p:txBody>
          <a:bodyPr/>
          <a:lstStyle/>
          <a:p>
            <a:endParaRPr lang="en-US" b="0"/>
          </a:p>
        </p:txBody>
      </p:sp>
      <p:sp>
        <p:nvSpPr>
          <p:cNvPr id="55332" name="Rectangle 35"/>
          <p:cNvSpPr>
            <a:spLocks noChangeArrowheads="1"/>
          </p:cNvSpPr>
          <p:nvPr/>
        </p:nvSpPr>
        <p:spPr bwMode="auto">
          <a:xfrm>
            <a:off x="3721100" y="2354263"/>
            <a:ext cx="9525" cy="2349500"/>
          </a:xfrm>
          <a:prstGeom prst="rect">
            <a:avLst/>
          </a:prstGeom>
          <a:solidFill>
            <a:srgbClr val="CECE00"/>
          </a:solidFill>
          <a:ln w="9525">
            <a:noFill/>
            <a:miter lim="800000"/>
            <a:headEnd/>
            <a:tailEnd/>
          </a:ln>
        </p:spPr>
        <p:txBody>
          <a:bodyPr/>
          <a:lstStyle/>
          <a:p>
            <a:endParaRPr lang="en-US" b="0"/>
          </a:p>
        </p:txBody>
      </p:sp>
      <p:sp>
        <p:nvSpPr>
          <p:cNvPr id="55333" name="Rectangle 36"/>
          <p:cNvSpPr>
            <a:spLocks noChangeArrowheads="1"/>
          </p:cNvSpPr>
          <p:nvPr/>
        </p:nvSpPr>
        <p:spPr bwMode="auto">
          <a:xfrm>
            <a:off x="3730625" y="2354263"/>
            <a:ext cx="9525" cy="2349500"/>
          </a:xfrm>
          <a:prstGeom prst="rect">
            <a:avLst/>
          </a:prstGeom>
          <a:solidFill>
            <a:srgbClr val="D3D300"/>
          </a:solidFill>
          <a:ln w="9525">
            <a:noFill/>
            <a:miter lim="800000"/>
            <a:headEnd/>
            <a:tailEnd/>
          </a:ln>
        </p:spPr>
        <p:txBody>
          <a:bodyPr/>
          <a:lstStyle/>
          <a:p>
            <a:endParaRPr lang="en-US" b="0"/>
          </a:p>
        </p:txBody>
      </p:sp>
      <p:sp>
        <p:nvSpPr>
          <p:cNvPr id="55334" name="Rectangle 37"/>
          <p:cNvSpPr>
            <a:spLocks noChangeArrowheads="1"/>
          </p:cNvSpPr>
          <p:nvPr/>
        </p:nvSpPr>
        <p:spPr bwMode="auto">
          <a:xfrm>
            <a:off x="3740150" y="2354263"/>
            <a:ext cx="9525" cy="2349500"/>
          </a:xfrm>
          <a:prstGeom prst="rect">
            <a:avLst/>
          </a:prstGeom>
          <a:solidFill>
            <a:srgbClr val="D6D600"/>
          </a:solidFill>
          <a:ln w="9525">
            <a:noFill/>
            <a:miter lim="800000"/>
            <a:headEnd/>
            <a:tailEnd/>
          </a:ln>
        </p:spPr>
        <p:txBody>
          <a:bodyPr/>
          <a:lstStyle/>
          <a:p>
            <a:endParaRPr lang="en-US" b="0"/>
          </a:p>
        </p:txBody>
      </p:sp>
      <p:sp>
        <p:nvSpPr>
          <p:cNvPr id="55335" name="Rectangle 38"/>
          <p:cNvSpPr>
            <a:spLocks noChangeArrowheads="1"/>
          </p:cNvSpPr>
          <p:nvPr/>
        </p:nvSpPr>
        <p:spPr bwMode="auto">
          <a:xfrm>
            <a:off x="3749675" y="2354263"/>
            <a:ext cx="9525" cy="2349500"/>
          </a:xfrm>
          <a:prstGeom prst="rect">
            <a:avLst/>
          </a:prstGeom>
          <a:solidFill>
            <a:srgbClr val="DADA00"/>
          </a:solidFill>
          <a:ln w="9525">
            <a:noFill/>
            <a:miter lim="800000"/>
            <a:headEnd/>
            <a:tailEnd/>
          </a:ln>
        </p:spPr>
        <p:txBody>
          <a:bodyPr/>
          <a:lstStyle/>
          <a:p>
            <a:endParaRPr lang="en-US" b="0"/>
          </a:p>
        </p:txBody>
      </p:sp>
      <p:sp>
        <p:nvSpPr>
          <p:cNvPr id="55336" name="Rectangle 39"/>
          <p:cNvSpPr>
            <a:spLocks noChangeArrowheads="1"/>
          </p:cNvSpPr>
          <p:nvPr/>
        </p:nvSpPr>
        <p:spPr bwMode="auto">
          <a:xfrm>
            <a:off x="3759200" y="2354263"/>
            <a:ext cx="9525" cy="2349500"/>
          </a:xfrm>
          <a:prstGeom prst="rect">
            <a:avLst/>
          </a:prstGeom>
          <a:solidFill>
            <a:srgbClr val="DEDE00"/>
          </a:solidFill>
          <a:ln w="9525">
            <a:noFill/>
            <a:miter lim="800000"/>
            <a:headEnd/>
            <a:tailEnd/>
          </a:ln>
        </p:spPr>
        <p:txBody>
          <a:bodyPr/>
          <a:lstStyle/>
          <a:p>
            <a:endParaRPr lang="en-US" b="0"/>
          </a:p>
        </p:txBody>
      </p:sp>
      <p:sp>
        <p:nvSpPr>
          <p:cNvPr id="55337" name="Rectangle 40"/>
          <p:cNvSpPr>
            <a:spLocks noChangeArrowheads="1"/>
          </p:cNvSpPr>
          <p:nvPr/>
        </p:nvSpPr>
        <p:spPr bwMode="auto">
          <a:xfrm>
            <a:off x="3768725" y="2354263"/>
            <a:ext cx="9525" cy="2349500"/>
          </a:xfrm>
          <a:prstGeom prst="rect">
            <a:avLst/>
          </a:prstGeom>
          <a:solidFill>
            <a:srgbClr val="E1E100"/>
          </a:solidFill>
          <a:ln w="9525">
            <a:noFill/>
            <a:miter lim="800000"/>
            <a:headEnd/>
            <a:tailEnd/>
          </a:ln>
        </p:spPr>
        <p:txBody>
          <a:bodyPr/>
          <a:lstStyle/>
          <a:p>
            <a:endParaRPr lang="en-US" b="0"/>
          </a:p>
        </p:txBody>
      </p:sp>
      <p:sp>
        <p:nvSpPr>
          <p:cNvPr id="55338" name="Rectangle 41"/>
          <p:cNvSpPr>
            <a:spLocks noChangeArrowheads="1"/>
          </p:cNvSpPr>
          <p:nvPr/>
        </p:nvSpPr>
        <p:spPr bwMode="auto">
          <a:xfrm>
            <a:off x="3778250" y="2354263"/>
            <a:ext cx="9525" cy="2349500"/>
          </a:xfrm>
          <a:prstGeom prst="rect">
            <a:avLst/>
          </a:prstGeom>
          <a:solidFill>
            <a:srgbClr val="E5E500"/>
          </a:solidFill>
          <a:ln w="9525">
            <a:noFill/>
            <a:miter lim="800000"/>
            <a:headEnd/>
            <a:tailEnd/>
          </a:ln>
        </p:spPr>
        <p:txBody>
          <a:bodyPr/>
          <a:lstStyle/>
          <a:p>
            <a:endParaRPr lang="en-US" b="0"/>
          </a:p>
        </p:txBody>
      </p:sp>
      <p:sp>
        <p:nvSpPr>
          <p:cNvPr id="55339" name="Rectangle 42"/>
          <p:cNvSpPr>
            <a:spLocks noChangeArrowheads="1"/>
          </p:cNvSpPr>
          <p:nvPr/>
        </p:nvSpPr>
        <p:spPr bwMode="auto">
          <a:xfrm>
            <a:off x="3787775" y="2354263"/>
            <a:ext cx="9525" cy="2349500"/>
          </a:xfrm>
          <a:prstGeom prst="rect">
            <a:avLst/>
          </a:prstGeom>
          <a:solidFill>
            <a:srgbClr val="E8E800"/>
          </a:solidFill>
          <a:ln w="9525">
            <a:noFill/>
            <a:miter lim="800000"/>
            <a:headEnd/>
            <a:tailEnd/>
          </a:ln>
        </p:spPr>
        <p:txBody>
          <a:bodyPr/>
          <a:lstStyle/>
          <a:p>
            <a:endParaRPr lang="en-US" b="0"/>
          </a:p>
        </p:txBody>
      </p:sp>
      <p:sp>
        <p:nvSpPr>
          <p:cNvPr id="55340" name="Rectangle 43"/>
          <p:cNvSpPr>
            <a:spLocks noChangeArrowheads="1"/>
          </p:cNvSpPr>
          <p:nvPr/>
        </p:nvSpPr>
        <p:spPr bwMode="auto">
          <a:xfrm>
            <a:off x="3797300" y="2354263"/>
            <a:ext cx="9525" cy="2349500"/>
          </a:xfrm>
          <a:prstGeom prst="rect">
            <a:avLst/>
          </a:prstGeom>
          <a:solidFill>
            <a:srgbClr val="EBEB00"/>
          </a:solidFill>
          <a:ln w="9525">
            <a:noFill/>
            <a:miter lim="800000"/>
            <a:headEnd/>
            <a:tailEnd/>
          </a:ln>
        </p:spPr>
        <p:txBody>
          <a:bodyPr/>
          <a:lstStyle/>
          <a:p>
            <a:endParaRPr lang="en-US" b="0"/>
          </a:p>
        </p:txBody>
      </p:sp>
      <p:sp>
        <p:nvSpPr>
          <p:cNvPr id="55341" name="Rectangle 44"/>
          <p:cNvSpPr>
            <a:spLocks noChangeArrowheads="1"/>
          </p:cNvSpPr>
          <p:nvPr/>
        </p:nvSpPr>
        <p:spPr bwMode="auto">
          <a:xfrm>
            <a:off x="3806825" y="2354263"/>
            <a:ext cx="9525" cy="2349500"/>
          </a:xfrm>
          <a:prstGeom prst="rect">
            <a:avLst/>
          </a:prstGeom>
          <a:solidFill>
            <a:srgbClr val="EDED00"/>
          </a:solidFill>
          <a:ln w="9525">
            <a:noFill/>
            <a:miter lim="800000"/>
            <a:headEnd/>
            <a:tailEnd/>
          </a:ln>
        </p:spPr>
        <p:txBody>
          <a:bodyPr/>
          <a:lstStyle/>
          <a:p>
            <a:endParaRPr lang="en-US" b="0"/>
          </a:p>
        </p:txBody>
      </p:sp>
      <p:sp>
        <p:nvSpPr>
          <p:cNvPr id="55342" name="Rectangle 45"/>
          <p:cNvSpPr>
            <a:spLocks noChangeArrowheads="1"/>
          </p:cNvSpPr>
          <p:nvPr/>
        </p:nvSpPr>
        <p:spPr bwMode="auto">
          <a:xfrm>
            <a:off x="3816350" y="2354263"/>
            <a:ext cx="9525" cy="2349500"/>
          </a:xfrm>
          <a:prstGeom prst="rect">
            <a:avLst/>
          </a:prstGeom>
          <a:solidFill>
            <a:srgbClr val="F0F000"/>
          </a:solidFill>
          <a:ln w="9525">
            <a:noFill/>
            <a:miter lim="800000"/>
            <a:headEnd/>
            <a:tailEnd/>
          </a:ln>
        </p:spPr>
        <p:txBody>
          <a:bodyPr/>
          <a:lstStyle/>
          <a:p>
            <a:endParaRPr lang="en-US" b="0"/>
          </a:p>
        </p:txBody>
      </p:sp>
      <p:sp>
        <p:nvSpPr>
          <p:cNvPr id="55343" name="Rectangle 46"/>
          <p:cNvSpPr>
            <a:spLocks noChangeArrowheads="1"/>
          </p:cNvSpPr>
          <p:nvPr/>
        </p:nvSpPr>
        <p:spPr bwMode="auto">
          <a:xfrm>
            <a:off x="3825875" y="2354263"/>
            <a:ext cx="9525" cy="2349500"/>
          </a:xfrm>
          <a:prstGeom prst="rect">
            <a:avLst/>
          </a:prstGeom>
          <a:solidFill>
            <a:srgbClr val="F2F200"/>
          </a:solidFill>
          <a:ln w="9525">
            <a:noFill/>
            <a:miter lim="800000"/>
            <a:headEnd/>
            <a:tailEnd/>
          </a:ln>
        </p:spPr>
        <p:txBody>
          <a:bodyPr/>
          <a:lstStyle/>
          <a:p>
            <a:endParaRPr lang="en-US" b="0"/>
          </a:p>
        </p:txBody>
      </p:sp>
      <p:sp>
        <p:nvSpPr>
          <p:cNvPr id="55344" name="Rectangle 47"/>
          <p:cNvSpPr>
            <a:spLocks noChangeArrowheads="1"/>
          </p:cNvSpPr>
          <p:nvPr/>
        </p:nvSpPr>
        <p:spPr bwMode="auto">
          <a:xfrm>
            <a:off x="3835400" y="2354263"/>
            <a:ext cx="9525" cy="2349500"/>
          </a:xfrm>
          <a:prstGeom prst="rect">
            <a:avLst/>
          </a:prstGeom>
          <a:solidFill>
            <a:srgbClr val="F4F400"/>
          </a:solidFill>
          <a:ln w="9525">
            <a:noFill/>
            <a:miter lim="800000"/>
            <a:headEnd/>
            <a:tailEnd/>
          </a:ln>
        </p:spPr>
        <p:txBody>
          <a:bodyPr/>
          <a:lstStyle/>
          <a:p>
            <a:endParaRPr lang="en-US" b="0"/>
          </a:p>
        </p:txBody>
      </p:sp>
      <p:sp>
        <p:nvSpPr>
          <p:cNvPr id="55345" name="Rectangle 48"/>
          <p:cNvSpPr>
            <a:spLocks noChangeArrowheads="1"/>
          </p:cNvSpPr>
          <p:nvPr/>
        </p:nvSpPr>
        <p:spPr bwMode="auto">
          <a:xfrm>
            <a:off x="3844925" y="2354263"/>
            <a:ext cx="9525" cy="2349500"/>
          </a:xfrm>
          <a:prstGeom prst="rect">
            <a:avLst/>
          </a:prstGeom>
          <a:solidFill>
            <a:srgbClr val="F6F600"/>
          </a:solidFill>
          <a:ln w="9525">
            <a:noFill/>
            <a:miter lim="800000"/>
            <a:headEnd/>
            <a:tailEnd/>
          </a:ln>
        </p:spPr>
        <p:txBody>
          <a:bodyPr/>
          <a:lstStyle/>
          <a:p>
            <a:endParaRPr lang="en-US" b="0"/>
          </a:p>
        </p:txBody>
      </p:sp>
      <p:sp>
        <p:nvSpPr>
          <p:cNvPr id="55346" name="Rectangle 49"/>
          <p:cNvSpPr>
            <a:spLocks noChangeArrowheads="1"/>
          </p:cNvSpPr>
          <p:nvPr/>
        </p:nvSpPr>
        <p:spPr bwMode="auto">
          <a:xfrm>
            <a:off x="3854450" y="2354263"/>
            <a:ext cx="9525" cy="2349500"/>
          </a:xfrm>
          <a:prstGeom prst="rect">
            <a:avLst/>
          </a:prstGeom>
          <a:solidFill>
            <a:srgbClr val="F7F700"/>
          </a:solidFill>
          <a:ln w="9525">
            <a:noFill/>
            <a:miter lim="800000"/>
            <a:headEnd/>
            <a:tailEnd/>
          </a:ln>
        </p:spPr>
        <p:txBody>
          <a:bodyPr/>
          <a:lstStyle/>
          <a:p>
            <a:endParaRPr lang="en-US" b="0"/>
          </a:p>
        </p:txBody>
      </p:sp>
      <p:sp>
        <p:nvSpPr>
          <p:cNvPr id="55347" name="Rectangle 50"/>
          <p:cNvSpPr>
            <a:spLocks noChangeArrowheads="1"/>
          </p:cNvSpPr>
          <p:nvPr/>
        </p:nvSpPr>
        <p:spPr bwMode="auto">
          <a:xfrm>
            <a:off x="3863975" y="2354263"/>
            <a:ext cx="7938" cy="2349500"/>
          </a:xfrm>
          <a:prstGeom prst="rect">
            <a:avLst/>
          </a:prstGeom>
          <a:solidFill>
            <a:srgbClr val="F8F800"/>
          </a:solidFill>
          <a:ln w="9525">
            <a:noFill/>
            <a:miter lim="800000"/>
            <a:headEnd/>
            <a:tailEnd/>
          </a:ln>
        </p:spPr>
        <p:txBody>
          <a:bodyPr/>
          <a:lstStyle/>
          <a:p>
            <a:endParaRPr lang="en-US" b="0"/>
          </a:p>
        </p:txBody>
      </p:sp>
      <p:sp>
        <p:nvSpPr>
          <p:cNvPr id="55348" name="Rectangle 51"/>
          <p:cNvSpPr>
            <a:spLocks noChangeArrowheads="1"/>
          </p:cNvSpPr>
          <p:nvPr/>
        </p:nvSpPr>
        <p:spPr bwMode="auto">
          <a:xfrm>
            <a:off x="3871913" y="2354263"/>
            <a:ext cx="9525" cy="2349500"/>
          </a:xfrm>
          <a:prstGeom prst="rect">
            <a:avLst/>
          </a:prstGeom>
          <a:solidFill>
            <a:srgbClr val="FAFA00"/>
          </a:solidFill>
          <a:ln w="9525">
            <a:noFill/>
            <a:miter lim="800000"/>
            <a:headEnd/>
            <a:tailEnd/>
          </a:ln>
        </p:spPr>
        <p:txBody>
          <a:bodyPr/>
          <a:lstStyle/>
          <a:p>
            <a:endParaRPr lang="en-US" b="0"/>
          </a:p>
        </p:txBody>
      </p:sp>
      <p:sp>
        <p:nvSpPr>
          <p:cNvPr id="55349" name="Rectangle 52"/>
          <p:cNvSpPr>
            <a:spLocks noChangeArrowheads="1"/>
          </p:cNvSpPr>
          <p:nvPr/>
        </p:nvSpPr>
        <p:spPr bwMode="auto">
          <a:xfrm>
            <a:off x="3881438" y="2354263"/>
            <a:ext cx="9525" cy="2349500"/>
          </a:xfrm>
          <a:prstGeom prst="rect">
            <a:avLst/>
          </a:prstGeom>
          <a:solidFill>
            <a:srgbClr val="FBFB00"/>
          </a:solidFill>
          <a:ln w="9525">
            <a:noFill/>
            <a:miter lim="800000"/>
            <a:headEnd/>
            <a:tailEnd/>
          </a:ln>
        </p:spPr>
        <p:txBody>
          <a:bodyPr/>
          <a:lstStyle/>
          <a:p>
            <a:endParaRPr lang="en-US" b="0"/>
          </a:p>
        </p:txBody>
      </p:sp>
      <p:sp>
        <p:nvSpPr>
          <p:cNvPr id="55350" name="Rectangle 53"/>
          <p:cNvSpPr>
            <a:spLocks noChangeArrowheads="1"/>
          </p:cNvSpPr>
          <p:nvPr/>
        </p:nvSpPr>
        <p:spPr bwMode="auto">
          <a:xfrm>
            <a:off x="3890963" y="2354263"/>
            <a:ext cx="9525" cy="2349500"/>
          </a:xfrm>
          <a:prstGeom prst="rect">
            <a:avLst/>
          </a:prstGeom>
          <a:solidFill>
            <a:srgbClr val="FCFC00"/>
          </a:solidFill>
          <a:ln w="9525">
            <a:noFill/>
            <a:miter lim="800000"/>
            <a:headEnd/>
            <a:tailEnd/>
          </a:ln>
        </p:spPr>
        <p:txBody>
          <a:bodyPr/>
          <a:lstStyle/>
          <a:p>
            <a:endParaRPr lang="en-US" b="0"/>
          </a:p>
        </p:txBody>
      </p:sp>
      <p:sp>
        <p:nvSpPr>
          <p:cNvPr id="55351" name="Rectangle 54"/>
          <p:cNvSpPr>
            <a:spLocks noChangeArrowheads="1"/>
          </p:cNvSpPr>
          <p:nvPr/>
        </p:nvSpPr>
        <p:spPr bwMode="auto">
          <a:xfrm>
            <a:off x="3900488" y="2354263"/>
            <a:ext cx="19050" cy="2349500"/>
          </a:xfrm>
          <a:prstGeom prst="rect">
            <a:avLst/>
          </a:prstGeom>
          <a:solidFill>
            <a:srgbClr val="FDFD00"/>
          </a:solidFill>
          <a:ln w="9525">
            <a:noFill/>
            <a:miter lim="800000"/>
            <a:headEnd/>
            <a:tailEnd/>
          </a:ln>
        </p:spPr>
        <p:txBody>
          <a:bodyPr/>
          <a:lstStyle/>
          <a:p>
            <a:endParaRPr lang="en-US" b="0"/>
          </a:p>
        </p:txBody>
      </p:sp>
      <p:sp>
        <p:nvSpPr>
          <p:cNvPr id="55352" name="Rectangle 55"/>
          <p:cNvSpPr>
            <a:spLocks noChangeArrowheads="1"/>
          </p:cNvSpPr>
          <p:nvPr/>
        </p:nvSpPr>
        <p:spPr bwMode="auto">
          <a:xfrm>
            <a:off x="3919538" y="2354263"/>
            <a:ext cx="9525" cy="2349500"/>
          </a:xfrm>
          <a:prstGeom prst="rect">
            <a:avLst/>
          </a:prstGeom>
          <a:solidFill>
            <a:srgbClr val="FEFE00"/>
          </a:solidFill>
          <a:ln w="9525">
            <a:noFill/>
            <a:miter lim="800000"/>
            <a:headEnd/>
            <a:tailEnd/>
          </a:ln>
        </p:spPr>
        <p:txBody>
          <a:bodyPr/>
          <a:lstStyle/>
          <a:p>
            <a:endParaRPr lang="en-US" b="0"/>
          </a:p>
        </p:txBody>
      </p:sp>
      <p:sp>
        <p:nvSpPr>
          <p:cNvPr id="55353" name="Rectangle 56"/>
          <p:cNvSpPr>
            <a:spLocks noChangeArrowheads="1"/>
          </p:cNvSpPr>
          <p:nvPr/>
        </p:nvSpPr>
        <p:spPr bwMode="auto">
          <a:xfrm>
            <a:off x="3929063" y="2354263"/>
            <a:ext cx="19050" cy="2349500"/>
          </a:xfrm>
          <a:prstGeom prst="rect">
            <a:avLst/>
          </a:prstGeom>
          <a:solidFill>
            <a:srgbClr val="FFFF00"/>
          </a:solidFill>
          <a:ln w="9525">
            <a:noFill/>
            <a:miter lim="800000"/>
            <a:headEnd/>
            <a:tailEnd/>
          </a:ln>
        </p:spPr>
        <p:txBody>
          <a:bodyPr/>
          <a:lstStyle/>
          <a:p>
            <a:endParaRPr lang="en-US" b="0"/>
          </a:p>
        </p:txBody>
      </p:sp>
      <p:sp>
        <p:nvSpPr>
          <p:cNvPr id="55354" name="Rectangle 57"/>
          <p:cNvSpPr>
            <a:spLocks noChangeArrowheads="1"/>
          </p:cNvSpPr>
          <p:nvPr/>
        </p:nvSpPr>
        <p:spPr bwMode="auto">
          <a:xfrm>
            <a:off x="3948113" y="2354263"/>
            <a:ext cx="9525" cy="2349500"/>
          </a:xfrm>
          <a:prstGeom prst="rect">
            <a:avLst/>
          </a:prstGeom>
          <a:solidFill>
            <a:srgbClr val="FEFE00"/>
          </a:solidFill>
          <a:ln w="9525">
            <a:noFill/>
            <a:miter lim="800000"/>
            <a:headEnd/>
            <a:tailEnd/>
          </a:ln>
        </p:spPr>
        <p:txBody>
          <a:bodyPr/>
          <a:lstStyle/>
          <a:p>
            <a:endParaRPr lang="en-US" b="0"/>
          </a:p>
        </p:txBody>
      </p:sp>
      <p:sp>
        <p:nvSpPr>
          <p:cNvPr id="55355" name="Rectangle 58"/>
          <p:cNvSpPr>
            <a:spLocks noChangeArrowheads="1"/>
          </p:cNvSpPr>
          <p:nvPr/>
        </p:nvSpPr>
        <p:spPr bwMode="auto">
          <a:xfrm>
            <a:off x="3957638" y="2354263"/>
            <a:ext cx="19050" cy="2349500"/>
          </a:xfrm>
          <a:prstGeom prst="rect">
            <a:avLst/>
          </a:prstGeom>
          <a:solidFill>
            <a:srgbClr val="FDFD00"/>
          </a:solidFill>
          <a:ln w="9525">
            <a:noFill/>
            <a:miter lim="800000"/>
            <a:headEnd/>
            <a:tailEnd/>
          </a:ln>
        </p:spPr>
        <p:txBody>
          <a:bodyPr/>
          <a:lstStyle/>
          <a:p>
            <a:endParaRPr lang="en-US" b="0"/>
          </a:p>
        </p:txBody>
      </p:sp>
      <p:sp>
        <p:nvSpPr>
          <p:cNvPr id="55356" name="Rectangle 59"/>
          <p:cNvSpPr>
            <a:spLocks noChangeArrowheads="1"/>
          </p:cNvSpPr>
          <p:nvPr/>
        </p:nvSpPr>
        <p:spPr bwMode="auto">
          <a:xfrm>
            <a:off x="3976688" y="2354263"/>
            <a:ext cx="9525" cy="2349500"/>
          </a:xfrm>
          <a:prstGeom prst="rect">
            <a:avLst/>
          </a:prstGeom>
          <a:solidFill>
            <a:srgbClr val="FCFC00"/>
          </a:solidFill>
          <a:ln w="9525">
            <a:noFill/>
            <a:miter lim="800000"/>
            <a:headEnd/>
            <a:tailEnd/>
          </a:ln>
        </p:spPr>
        <p:txBody>
          <a:bodyPr/>
          <a:lstStyle/>
          <a:p>
            <a:endParaRPr lang="en-US" b="0"/>
          </a:p>
        </p:txBody>
      </p:sp>
      <p:sp>
        <p:nvSpPr>
          <p:cNvPr id="55357" name="Rectangle 60"/>
          <p:cNvSpPr>
            <a:spLocks noChangeArrowheads="1"/>
          </p:cNvSpPr>
          <p:nvPr/>
        </p:nvSpPr>
        <p:spPr bwMode="auto">
          <a:xfrm>
            <a:off x="3986213" y="2354263"/>
            <a:ext cx="9525" cy="2349500"/>
          </a:xfrm>
          <a:prstGeom prst="rect">
            <a:avLst/>
          </a:prstGeom>
          <a:solidFill>
            <a:srgbClr val="FBFB00"/>
          </a:solidFill>
          <a:ln w="9525">
            <a:noFill/>
            <a:miter lim="800000"/>
            <a:headEnd/>
            <a:tailEnd/>
          </a:ln>
        </p:spPr>
        <p:txBody>
          <a:bodyPr/>
          <a:lstStyle/>
          <a:p>
            <a:endParaRPr lang="en-US" b="0"/>
          </a:p>
        </p:txBody>
      </p:sp>
      <p:sp>
        <p:nvSpPr>
          <p:cNvPr id="55358" name="Rectangle 61"/>
          <p:cNvSpPr>
            <a:spLocks noChangeArrowheads="1"/>
          </p:cNvSpPr>
          <p:nvPr/>
        </p:nvSpPr>
        <p:spPr bwMode="auto">
          <a:xfrm>
            <a:off x="3995738" y="2354263"/>
            <a:ext cx="9525" cy="2349500"/>
          </a:xfrm>
          <a:prstGeom prst="rect">
            <a:avLst/>
          </a:prstGeom>
          <a:solidFill>
            <a:srgbClr val="FAFA00"/>
          </a:solidFill>
          <a:ln w="9525">
            <a:noFill/>
            <a:miter lim="800000"/>
            <a:headEnd/>
            <a:tailEnd/>
          </a:ln>
        </p:spPr>
        <p:txBody>
          <a:bodyPr/>
          <a:lstStyle/>
          <a:p>
            <a:endParaRPr lang="en-US" b="0"/>
          </a:p>
        </p:txBody>
      </p:sp>
      <p:sp>
        <p:nvSpPr>
          <p:cNvPr id="55359" name="Rectangle 62"/>
          <p:cNvSpPr>
            <a:spLocks noChangeArrowheads="1"/>
          </p:cNvSpPr>
          <p:nvPr/>
        </p:nvSpPr>
        <p:spPr bwMode="auto">
          <a:xfrm>
            <a:off x="4005263" y="2354263"/>
            <a:ext cx="9525" cy="2349500"/>
          </a:xfrm>
          <a:prstGeom prst="rect">
            <a:avLst/>
          </a:prstGeom>
          <a:solidFill>
            <a:srgbClr val="F8F800"/>
          </a:solidFill>
          <a:ln w="9525">
            <a:noFill/>
            <a:miter lim="800000"/>
            <a:headEnd/>
            <a:tailEnd/>
          </a:ln>
        </p:spPr>
        <p:txBody>
          <a:bodyPr/>
          <a:lstStyle/>
          <a:p>
            <a:endParaRPr lang="en-US" b="0"/>
          </a:p>
        </p:txBody>
      </p:sp>
      <p:sp>
        <p:nvSpPr>
          <p:cNvPr id="55360" name="Rectangle 63"/>
          <p:cNvSpPr>
            <a:spLocks noChangeArrowheads="1"/>
          </p:cNvSpPr>
          <p:nvPr/>
        </p:nvSpPr>
        <p:spPr bwMode="auto">
          <a:xfrm>
            <a:off x="4014788" y="2354263"/>
            <a:ext cx="9525" cy="2349500"/>
          </a:xfrm>
          <a:prstGeom prst="rect">
            <a:avLst/>
          </a:prstGeom>
          <a:solidFill>
            <a:srgbClr val="F7F700"/>
          </a:solidFill>
          <a:ln w="9525">
            <a:noFill/>
            <a:miter lim="800000"/>
            <a:headEnd/>
            <a:tailEnd/>
          </a:ln>
        </p:spPr>
        <p:txBody>
          <a:bodyPr/>
          <a:lstStyle/>
          <a:p>
            <a:endParaRPr lang="en-US" b="0"/>
          </a:p>
        </p:txBody>
      </p:sp>
      <p:sp>
        <p:nvSpPr>
          <p:cNvPr id="55361" name="Rectangle 64"/>
          <p:cNvSpPr>
            <a:spLocks noChangeArrowheads="1"/>
          </p:cNvSpPr>
          <p:nvPr/>
        </p:nvSpPr>
        <p:spPr bwMode="auto">
          <a:xfrm>
            <a:off x="4024313" y="2354263"/>
            <a:ext cx="9525" cy="2349500"/>
          </a:xfrm>
          <a:prstGeom prst="rect">
            <a:avLst/>
          </a:prstGeom>
          <a:solidFill>
            <a:srgbClr val="F6F600"/>
          </a:solidFill>
          <a:ln w="9525">
            <a:noFill/>
            <a:miter lim="800000"/>
            <a:headEnd/>
            <a:tailEnd/>
          </a:ln>
        </p:spPr>
        <p:txBody>
          <a:bodyPr/>
          <a:lstStyle/>
          <a:p>
            <a:endParaRPr lang="en-US" b="0"/>
          </a:p>
        </p:txBody>
      </p:sp>
      <p:sp>
        <p:nvSpPr>
          <p:cNvPr id="55362" name="Rectangle 65"/>
          <p:cNvSpPr>
            <a:spLocks noChangeArrowheads="1"/>
          </p:cNvSpPr>
          <p:nvPr/>
        </p:nvSpPr>
        <p:spPr bwMode="auto">
          <a:xfrm>
            <a:off x="4033838" y="2354263"/>
            <a:ext cx="9525" cy="2349500"/>
          </a:xfrm>
          <a:prstGeom prst="rect">
            <a:avLst/>
          </a:prstGeom>
          <a:solidFill>
            <a:srgbClr val="F4F400"/>
          </a:solidFill>
          <a:ln w="9525">
            <a:noFill/>
            <a:miter lim="800000"/>
            <a:headEnd/>
            <a:tailEnd/>
          </a:ln>
        </p:spPr>
        <p:txBody>
          <a:bodyPr/>
          <a:lstStyle/>
          <a:p>
            <a:endParaRPr lang="en-US" b="0"/>
          </a:p>
        </p:txBody>
      </p:sp>
      <p:sp>
        <p:nvSpPr>
          <p:cNvPr id="55363" name="Rectangle 66"/>
          <p:cNvSpPr>
            <a:spLocks noChangeArrowheads="1"/>
          </p:cNvSpPr>
          <p:nvPr/>
        </p:nvSpPr>
        <p:spPr bwMode="auto">
          <a:xfrm>
            <a:off x="4043363" y="2354263"/>
            <a:ext cx="9525" cy="2349500"/>
          </a:xfrm>
          <a:prstGeom prst="rect">
            <a:avLst/>
          </a:prstGeom>
          <a:solidFill>
            <a:srgbClr val="F2F200"/>
          </a:solidFill>
          <a:ln w="9525">
            <a:noFill/>
            <a:miter lim="800000"/>
            <a:headEnd/>
            <a:tailEnd/>
          </a:ln>
        </p:spPr>
        <p:txBody>
          <a:bodyPr/>
          <a:lstStyle/>
          <a:p>
            <a:endParaRPr lang="en-US" b="0"/>
          </a:p>
        </p:txBody>
      </p:sp>
      <p:sp>
        <p:nvSpPr>
          <p:cNvPr id="55364" name="Rectangle 67"/>
          <p:cNvSpPr>
            <a:spLocks noChangeArrowheads="1"/>
          </p:cNvSpPr>
          <p:nvPr/>
        </p:nvSpPr>
        <p:spPr bwMode="auto">
          <a:xfrm>
            <a:off x="4052888" y="2354263"/>
            <a:ext cx="9525" cy="2349500"/>
          </a:xfrm>
          <a:prstGeom prst="rect">
            <a:avLst/>
          </a:prstGeom>
          <a:solidFill>
            <a:srgbClr val="F0F000"/>
          </a:solidFill>
          <a:ln w="9525">
            <a:noFill/>
            <a:miter lim="800000"/>
            <a:headEnd/>
            <a:tailEnd/>
          </a:ln>
        </p:spPr>
        <p:txBody>
          <a:bodyPr/>
          <a:lstStyle/>
          <a:p>
            <a:endParaRPr lang="en-US" b="0"/>
          </a:p>
        </p:txBody>
      </p:sp>
      <p:sp>
        <p:nvSpPr>
          <p:cNvPr id="55365" name="Rectangle 68"/>
          <p:cNvSpPr>
            <a:spLocks noChangeArrowheads="1"/>
          </p:cNvSpPr>
          <p:nvPr/>
        </p:nvSpPr>
        <p:spPr bwMode="auto">
          <a:xfrm>
            <a:off x="4062413" y="2354263"/>
            <a:ext cx="9525" cy="2349500"/>
          </a:xfrm>
          <a:prstGeom prst="rect">
            <a:avLst/>
          </a:prstGeom>
          <a:solidFill>
            <a:srgbClr val="EDED00"/>
          </a:solidFill>
          <a:ln w="9525">
            <a:noFill/>
            <a:miter lim="800000"/>
            <a:headEnd/>
            <a:tailEnd/>
          </a:ln>
        </p:spPr>
        <p:txBody>
          <a:bodyPr/>
          <a:lstStyle/>
          <a:p>
            <a:endParaRPr lang="en-US" b="0"/>
          </a:p>
        </p:txBody>
      </p:sp>
      <p:sp>
        <p:nvSpPr>
          <p:cNvPr id="55366" name="Rectangle 69"/>
          <p:cNvSpPr>
            <a:spLocks noChangeArrowheads="1"/>
          </p:cNvSpPr>
          <p:nvPr/>
        </p:nvSpPr>
        <p:spPr bwMode="auto">
          <a:xfrm>
            <a:off x="4071938" y="2354263"/>
            <a:ext cx="9525" cy="2349500"/>
          </a:xfrm>
          <a:prstGeom prst="rect">
            <a:avLst/>
          </a:prstGeom>
          <a:solidFill>
            <a:srgbClr val="EBEB00"/>
          </a:solidFill>
          <a:ln w="9525">
            <a:noFill/>
            <a:miter lim="800000"/>
            <a:headEnd/>
            <a:tailEnd/>
          </a:ln>
        </p:spPr>
        <p:txBody>
          <a:bodyPr/>
          <a:lstStyle/>
          <a:p>
            <a:endParaRPr lang="en-US" b="0"/>
          </a:p>
        </p:txBody>
      </p:sp>
      <p:sp>
        <p:nvSpPr>
          <p:cNvPr id="55367" name="Rectangle 70"/>
          <p:cNvSpPr>
            <a:spLocks noChangeArrowheads="1"/>
          </p:cNvSpPr>
          <p:nvPr/>
        </p:nvSpPr>
        <p:spPr bwMode="auto">
          <a:xfrm>
            <a:off x="4081463" y="2354263"/>
            <a:ext cx="9525" cy="2349500"/>
          </a:xfrm>
          <a:prstGeom prst="rect">
            <a:avLst/>
          </a:prstGeom>
          <a:solidFill>
            <a:srgbClr val="E8E800"/>
          </a:solidFill>
          <a:ln w="9525">
            <a:noFill/>
            <a:miter lim="800000"/>
            <a:headEnd/>
            <a:tailEnd/>
          </a:ln>
        </p:spPr>
        <p:txBody>
          <a:bodyPr/>
          <a:lstStyle/>
          <a:p>
            <a:endParaRPr lang="en-US" b="0"/>
          </a:p>
        </p:txBody>
      </p:sp>
      <p:sp>
        <p:nvSpPr>
          <p:cNvPr id="55368" name="Rectangle 71"/>
          <p:cNvSpPr>
            <a:spLocks noChangeArrowheads="1"/>
          </p:cNvSpPr>
          <p:nvPr/>
        </p:nvSpPr>
        <p:spPr bwMode="auto">
          <a:xfrm>
            <a:off x="4090988" y="2354263"/>
            <a:ext cx="9525" cy="2349500"/>
          </a:xfrm>
          <a:prstGeom prst="rect">
            <a:avLst/>
          </a:prstGeom>
          <a:solidFill>
            <a:srgbClr val="E5E500"/>
          </a:solidFill>
          <a:ln w="9525">
            <a:noFill/>
            <a:miter lim="800000"/>
            <a:headEnd/>
            <a:tailEnd/>
          </a:ln>
        </p:spPr>
        <p:txBody>
          <a:bodyPr/>
          <a:lstStyle/>
          <a:p>
            <a:endParaRPr lang="en-US" b="0"/>
          </a:p>
        </p:txBody>
      </p:sp>
      <p:sp>
        <p:nvSpPr>
          <p:cNvPr id="55369" name="Rectangle 72"/>
          <p:cNvSpPr>
            <a:spLocks noChangeArrowheads="1"/>
          </p:cNvSpPr>
          <p:nvPr/>
        </p:nvSpPr>
        <p:spPr bwMode="auto">
          <a:xfrm>
            <a:off x="4100513" y="2354263"/>
            <a:ext cx="9525" cy="2349500"/>
          </a:xfrm>
          <a:prstGeom prst="rect">
            <a:avLst/>
          </a:prstGeom>
          <a:solidFill>
            <a:srgbClr val="E1E100"/>
          </a:solidFill>
          <a:ln w="9525">
            <a:noFill/>
            <a:miter lim="800000"/>
            <a:headEnd/>
            <a:tailEnd/>
          </a:ln>
        </p:spPr>
        <p:txBody>
          <a:bodyPr/>
          <a:lstStyle/>
          <a:p>
            <a:endParaRPr lang="en-US" b="0"/>
          </a:p>
        </p:txBody>
      </p:sp>
      <p:sp>
        <p:nvSpPr>
          <p:cNvPr id="55370" name="Rectangle 73"/>
          <p:cNvSpPr>
            <a:spLocks noChangeArrowheads="1"/>
          </p:cNvSpPr>
          <p:nvPr/>
        </p:nvSpPr>
        <p:spPr bwMode="auto">
          <a:xfrm>
            <a:off x="4110038" y="2354263"/>
            <a:ext cx="9525" cy="2349500"/>
          </a:xfrm>
          <a:prstGeom prst="rect">
            <a:avLst/>
          </a:prstGeom>
          <a:solidFill>
            <a:srgbClr val="DEDE00"/>
          </a:solidFill>
          <a:ln w="9525">
            <a:noFill/>
            <a:miter lim="800000"/>
            <a:headEnd/>
            <a:tailEnd/>
          </a:ln>
        </p:spPr>
        <p:txBody>
          <a:bodyPr/>
          <a:lstStyle/>
          <a:p>
            <a:endParaRPr lang="en-US" b="0"/>
          </a:p>
        </p:txBody>
      </p:sp>
      <p:sp>
        <p:nvSpPr>
          <p:cNvPr id="55371" name="Rectangle 74"/>
          <p:cNvSpPr>
            <a:spLocks noChangeArrowheads="1"/>
          </p:cNvSpPr>
          <p:nvPr/>
        </p:nvSpPr>
        <p:spPr bwMode="auto">
          <a:xfrm>
            <a:off x="4119563" y="2354263"/>
            <a:ext cx="9525" cy="2349500"/>
          </a:xfrm>
          <a:prstGeom prst="rect">
            <a:avLst/>
          </a:prstGeom>
          <a:solidFill>
            <a:srgbClr val="DADA00"/>
          </a:solidFill>
          <a:ln w="9525">
            <a:noFill/>
            <a:miter lim="800000"/>
            <a:headEnd/>
            <a:tailEnd/>
          </a:ln>
        </p:spPr>
        <p:txBody>
          <a:bodyPr/>
          <a:lstStyle/>
          <a:p>
            <a:endParaRPr lang="en-US" b="0"/>
          </a:p>
        </p:txBody>
      </p:sp>
      <p:sp>
        <p:nvSpPr>
          <p:cNvPr id="55372" name="Rectangle 75"/>
          <p:cNvSpPr>
            <a:spLocks noChangeArrowheads="1"/>
          </p:cNvSpPr>
          <p:nvPr/>
        </p:nvSpPr>
        <p:spPr bwMode="auto">
          <a:xfrm>
            <a:off x="4129088" y="2354263"/>
            <a:ext cx="9525" cy="2349500"/>
          </a:xfrm>
          <a:prstGeom prst="rect">
            <a:avLst/>
          </a:prstGeom>
          <a:solidFill>
            <a:srgbClr val="D7D700"/>
          </a:solidFill>
          <a:ln w="9525">
            <a:noFill/>
            <a:miter lim="800000"/>
            <a:headEnd/>
            <a:tailEnd/>
          </a:ln>
        </p:spPr>
        <p:txBody>
          <a:bodyPr/>
          <a:lstStyle/>
          <a:p>
            <a:endParaRPr lang="en-US" b="0"/>
          </a:p>
        </p:txBody>
      </p:sp>
      <p:sp>
        <p:nvSpPr>
          <p:cNvPr id="55373" name="Rectangle 76"/>
          <p:cNvSpPr>
            <a:spLocks noChangeArrowheads="1"/>
          </p:cNvSpPr>
          <p:nvPr/>
        </p:nvSpPr>
        <p:spPr bwMode="auto">
          <a:xfrm>
            <a:off x="4138613" y="2354263"/>
            <a:ext cx="9525" cy="2349500"/>
          </a:xfrm>
          <a:prstGeom prst="rect">
            <a:avLst/>
          </a:prstGeom>
          <a:solidFill>
            <a:srgbClr val="D3D300"/>
          </a:solidFill>
          <a:ln w="9525">
            <a:noFill/>
            <a:miter lim="800000"/>
            <a:headEnd/>
            <a:tailEnd/>
          </a:ln>
        </p:spPr>
        <p:txBody>
          <a:bodyPr/>
          <a:lstStyle/>
          <a:p>
            <a:endParaRPr lang="en-US" b="0"/>
          </a:p>
        </p:txBody>
      </p:sp>
      <p:sp>
        <p:nvSpPr>
          <p:cNvPr id="55374" name="Rectangle 77"/>
          <p:cNvSpPr>
            <a:spLocks noChangeArrowheads="1"/>
          </p:cNvSpPr>
          <p:nvPr/>
        </p:nvSpPr>
        <p:spPr bwMode="auto">
          <a:xfrm>
            <a:off x="4148138" y="2354263"/>
            <a:ext cx="9525" cy="2349500"/>
          </a:xfrm>
          <a:prstGeom prst="rect">
            <a:avLst/>
          </a:prstGeom>
          <a:solidFill>
            <a:srgbClr val="CECE00"/>
          </a:solidFill>
          <a:ln w="9525">
            <a:noFill/>
            <a:miter lim="800000"/>
            <a:headEnd/>
            <a:tailEnd/>
          </a:ln>
        </p:spPr>
        <p:txBody>
          <a:bodyPr/>
          <a:lstStyle/>
          <a:p>
            <a:endParaRPr lang="en-US" b="0"/>
          </a:p>
        </p:txBody>
      </p:sp>
      <p:sp>
        <p:nvSpPr>
          <p:cNvPr id="55375" name="Rectangle 78"/>
          <p:cNvSpPr>
            <a:spLocks noChangeArrowheads="1"/>
          </p:cNvSpPr>
          <p:nvPr/>
        </p:nvSpPr>
        <p:spPr bwMode="auto">
          <a:xfrm>
            <a:off x="4157663" y="2354263"/>
            <a:ext cx="9525" cy="2349500"/>
          </a:xfrm>
          <a:prstGeom prst="rect">
            <a:avLst/>
          </a:prstGeom>
          <a:solidFill>
            <a:srgbClr val="CACA00"/>
          </a:solidFill>
          <a:ln w="9525">
            <a:noFill/>
            <a:miter lim="800000"/>
            <a:headEnd/>
            <a:tailEnd/>
          </a:ln>
        </p:spPr>
        <p:txBody>
          <a:bodyPr/>
          <a:lstStyle/>
          <a:p>
            <a:endParaRPr lang="en-US" b="0"/>
          </a:p>
        </p:txBody>
      </p:sp>
      <p:sp>
        <p:nvSpPr>
          <p:cNvPr id="55376" name="Rectangle 79"/>
          <p:cNvSpPr>
            <a:spLocks noChangeArrowheads="1"/>
          </p:cNvSpPr>
          <p:nvPr/>
        </p:nvSpPr>
        <p:spPr bwMode="auto">
          <a:xfrm>
            <a:off x="4167188" y="2354263"/>
            <a:ext cx="9525" cy="2349500"/>
          </a:xfrm>
          <a:prstGeom prst="rect">
            <a:avLst/>
          </a:prstGeom>
          <a:solidFill>
            <a:srgbClr val="C5C500"/>
          </a:solidFill>
          <a:ln w="9525">
            <a:noFill/>
            <a:miter lim="800000"/>
            <a:headEnd/>
            <a:tailEnd/>
          </a:ln>
        </p:spPr>
        <p:txBody>
          <a:bodyPr/>
          <a:lstStyle/>
          <a:p>
            <a:endParaRPr lang="en-US" b="0"/>
          </a:p>
        </p:txBody>
      </p:sp>
      <p:sp>
        <p:nvSpPr>
          <p:cNvPr id="55377" name="Rectangle 80"/>
          <p:cNvSpPr>
            <a:spLocks noChangeArrowheads="1"/>
          </p:cNvSpPr>
          <p:nvPr/>
        </p:nvSpPr>
        <p:spPr bwMode="auto">
          <a:xfrm>
            <a:off x="4176713" y="2354263"/>
            <a:ext cx="9525" cy="2349500"/>
          </a:xfrm>
          <a:prstGeom prst="rect">
            <a:avLst/>
          </a:prstGeom>
          <a:solidFill>
            <a:srgbClr val="C0C000"/>
          </a:solidFill>
          <a:ln w="9525">
            <a:noFill/>
            <a:miter lim="800000"/>
            <a:headEnd/>
            <a:tailEnd/>
          </a:ln>
        </p:spPr>
        <p:txBody>
          <a:bodyPr/>
          <a:lstStyle/>
          <a:p>
            <a:endParaRPr lang="en-US" b="0"/>
          </a:p>
        </p:txBody>
      </p:sp>
      <p:sp>
        <p:nvSpPr>
          <p:cNvPr id="55378" name="Rectangle 81"/>
          <p:cNvSpPr>
            <a:spLocks noChangeArrowheads="1"/>
          </p:cNvSpPr>
          <p:nvPr/>
        </p:nvSpPr>
        <p:spPr bwMode="auto">
          <a:xfrm>
            <a:off x="4186238" y="2354263"/>
            <a:ext cx="9525" cy="2349500"/>
          </a:xfrm>
          <a:prstGeom prst="rect">
            <a:avLst/>
          </a:prstGeom>
          <a:solidFill>
            <a:srgbClr val="BBBB00"/>
          </a:solidFill>
          <a:ln w="9525">
            <a:noFill/>
            <a:miter lim="800000"/>
            <a:headEnd/>
            <a:tailEnd/>
          </a:ln>
        </p:spPr>
        <p:txBody>
          <a:bodyPr/>
          <a:lstStyle/>
          <a:p>
            <a:endParaRPr lang="en-US" b="0"/>
          </a:p>
        </p:txBody>
      </p:sp>
      <p:sp>
        <p:nvSpPr>
          <p:cNvPr id="55379" name="Rectangle 82"/>
          <p:cNvSpPr>
            <a:spLocks noChangeArrowheads="1"/>
          </p:cNvSpPr>
          <p:nvPr/>
        </p:nvSpPr>
        <p:spPr bwMode="auto">
          <a:xfrm>
            <a:off x="4195763" y="2354263"/>
            <a:ext cx="9525" cy="2349500"/>
          </a:xfrm>
          <a:prstGeom prst="rect">
            <a:avLst/>
          </a:prstGeom>
          <a:solidFill>
            <a:srgbClr val="B7B700"/>
          </a:solidFill>
          <a:ln w="9525">
            <a:noFill/>
            <a:miter lim="800000"/>
            <a:headEnd/>
            <a:tailEnd/>
          </a:ln>
        </p:spPr>
        <p:txBody>
          <a:bodyPr/>
          <a:lstStyle/>
          <a:p>
            <a:endParaRPr lang="en-US" b="0"/>
          </a:p>
        </p:txBody>
      </p:sp>
      <p:sp>
        <p:nvSpPr>
          <p:cNvPr id="55380" name="Rectangle 83"/>
          <p:cNvSpPr>
            <a:spLocks noChangeArrowheads="1"/>
          </p:cNvSpPr>
          <p:nvPr/>
        </p:nvSpPr>
        <p:spPr bwMode="auto">
          <a:xfrm>
            <a:off x="4205288" y="2354263"/>
            <a:ext cx="9525" cy="2349500"/>
          </a:xfrm>
          <a:prstGeom prst="rect">
            <a:avLst/>
          </a:prstGeom>
          <a:solidFill>
            <a:srgbClr val="B2B200"/>
          </a:solidFill>
          <a:ln w="9525">
            <a:noFill/>
            <a:miter lim="800000"/>
            <a:headEnd/>
            <a:tailEnd/>
          </a:ln>
        </p:spPr>
        <p:txBody>
          <a:bodyPr/>
          <a:lstStyle/>
          <a:p>
            <a:endParaRPr lang="en-US" b="0"/>
          </a:p>
        </p:txBody>
      </p:sp>
      <p:sp>
        <p:nvSpPr>
          <p:cNvPr id="55381" name="Rectangle 84"/>
          <p:cNvSpPr>
            <a:spLocks noChangeArrowheads="1"/>
          </p:cNvSpPr>
          <p:nvPr/>
        </p:nvSpPr>
        <p:spPr bwMode="auto">
          <a:xfrm>
            <a:off x="4214813" y="2354263"/>
            <a:ext cx="9525" cy="2349500"/>
          </a:xfrm>
          <a:prstGeom prst="rect">
            <a:avLst/>
          </a:prstGeom>
          <a:solidFill>
            <a:srgbClr val="ACAC00"/>
          </a:solidFill>
          <a:ln w="9525">
            <a:noFill/>
            <a:miter lim="800000"/>
            <a:headEnd/>
            <a:tailEnd/>
          </a:ln>
        </p:spPr>
        <p:txBody>
          <a:bodyPr/>
          <a:lstStyle/>
          <a:p>
            <a:endParaRPr lang="en-US" b="0"/>
          </a:p>
        </p:txBody>
      </p:sp>
      <p:sp>
        <p:nvSpPr>
          <p:cNvPr id="55382" name="Rectangle 85"/>
          <p:cNvSpPr>
            <a:spLocks noChangeArrowheads="1"/>
          </p:cNvSpPr>
          <p:nvPr/>
        </p:nvSpPr>
        <p:spPr bwMode="auto">
          <a:xfrm>
            <a:off x="4224338" y="2354263"/>
            <a:ext cx="9525" cy="2349500"/>
          </a:xfrm>
          <a:prstGeom prst="rect">
            <a:avLst/>
          </a:prstGeom>
          <a:solidFill>
            <a:srgbClr val="A7A700"/>
          </a:solidFill>
          <a:ln w="9525">
            <a:noFill/>
            <a:miter lim="800000"/>
            <a:headEnd/>
            <a:tailEnd/>
          </a:ln>
        </p:spPr>
        <p:txBody>
          <a:bodyPr/>
          <a:lstStyle/>
          <a:p>
            <a:endParaRPr lang="en-US" b="0"/>
          </a:p>
        </p:txBody>
      </p:sp>
      <p:sp>
        <p:nvSpPr>
          <p:cNvPr id="55383" name="Rectangle 86"/>
          <p:cNvSpPr>
            <a:spLocks noChangeArrowheads="1"/>
          </p:cNvSpPr>
          <p:nvPr/>
        </p:nvSpPr>
        <p:spPr bwMode="auto">
          <a:xfrm>
            <a:off x="4233863" y="2354263"/>
            <a:ext cx="9525" cy="2349500"/>
          </a:xfrm>
          <a:prstGeom prst="rect">
            <a:avLst/>
          </a:prstGeom>
          <a:solidFill>
            <a:srgbClr val="A2A200"/>
          </a:solidFill>
          <a:ln w="9525">
            <a:noFill/>
            <a:miter lim="800000"/>
            <a:headEnd/>
            <a:tailEnd/>
          </a:ln>
        </p:spPr>
        <p:txBody>
          <a:bodyPr/>
          <a:lstStyle/>
          <a:p>
            <a:endParaRPr lang="en-US" b="0"/>
          </a:p>
        </p:txBody>
      </p:sp>
      <p:sp>
        <p:nvSpPr>
          <p:cNvPr id="55384" name="Rectangle 87"/>
          <p:cNvSpPr>
            <a:spLocks noChangeArrowheads="1"/>
          </p:cNvSpPr>
          <p:nvPr/>
        </p:nvSpPr>
        <p:spPr bwMode="auto">
          <a:xfrm>
            <a:off x="4243388" y="2354263"/>
            <a:ext cx="9525" cy="2349500"/>
          </a:xfrm>
          <a:prstGeom prst="rect">
            <a:avLst/>
          </a:prstGeom>
          <a:solidFill>
            <a:srgbClr val="9D9D00"/>
          </a:solidFill>
          <a:ln w="9525">
            <a:noFill/>
            <a:miter lim="800000"/>
            <a:headEnd/>
            <a:tailEnd/>
          </a:ln>
        </p:spPr>
        <p:txBody>
          <a:bodyPr/>
          <a:lstStyle/>
          <a:p>
            <a:endParaRPr lang="en-US" b="0"/>
          </a:p>
        </p:txBody>
      </p:sp>
      <p:sp>
        <p:nvSpPr>
          <p:cNvPr id="55385" name="Rectangle 88"/>
          <p:cNvSpPr>
            <a:spLocks noChangeArrowheads="1"/>
          </p:cNvSpPr>
          <p:nvPr/>
        </p:nvSpPr>
        <p:spPr bwMode="auto">
          <a:xfrm>
            <a:off x="4252913" y="2354263"/>
            <a:ext cx="9525" cy="2349500"/>
          </a:xfrm>
          <a:prstGeom prst="rect">
            <a:avLst/>
          </a:prstGeom>
          <a:solidFill>
            <a:srgbClr val="989800"/>
          </a:solidFill>
          <a:ln w="9525">
            <a:noFill/>
            <a:miter lim="800000"/>
            <a:headEnd/>
            <a:tailEnd/>
          </a:ln>
        </p:spPr>
        <p:txBody>
          <a:bodyPr/>
          <a:lstStyle/>
          <a:p>
            <a:endParaRPr lang="en-US" b="0"/>
          </a:p>
        </p:txBody>
      </p:sp>
      <p:sp>
        <p:nvSpPr>
          <p:cNvPr id="55386" name="Rectangle 89"/>
          <p:cNvSpPr>
            <a:spLocks noChangeArrowheads="1"/>
          </p:cNvSpPr>
          <p:nvPr/>
        </p:nvSpPr>
        <p:spPr bwMode="auto">
          <a:xfrm>
            <a:off x="4262438" y="2354263"/>
            <a:ext cx="9525" cy="2349500"/>
          </a:xfrm>
          <a:prstGeom prst="rect">
            <a:avLst/>
          </a:prstGeom>
          <a:solidFill>
            <a:srgbClr val="939300"/>
          </a:solidFill>
          <a:ln w="9525">
            <a:noFill/>
            <a:miter lim="800000"/>
            <a:headEnd/>
            <a:tailEnd/>
          </a:ln>
        </p:spPr>
        <p:txBody>
          <a:bodyPr/>
          <a:lstStyle/>
          <a:p>
            <a:endParaRPr lang="en-US" b="0"/>
          </a:p>
        </p:txBody>
      </p:sp>
      <p:sp>
        <p:nvSpPr>
          <p:cNvPr id="55387" name="Rectangle 90"/>
          <p:cNvSpPr>
            <a:spLocks noChangeArrowheads="1"/>
          </p:cNvSpPr>
          <p:nvPr/>
        </p:nvSpPr>
        <p:spPr bwMode="auto">
          <a:xfrm>
            <a:off x="4271963" y="2354263"/>
            <a:ext cx="9525" cy="2349500"/>
          </a:xfrm>
          <a:prstGeom prst="rect">
            <a:avLst/>
          </a:prstGeom>
          <a:solidFill>
            <a:srgbClr val="8E8E00"/>
          </a:solidFill>
          <a:ln w="9525">
            <a:noFill/>
            <a:miter lim="800000"/>
            <a:headEnd/>
            <a:tailEnd/>
          </a:ln>
        </p:spPr>
        <p:txBody>
          <a:bodyPr/>
          <a:lstStyle/>
          <a:p>
            <a:endParaRPr lang="en-US" b="0"/>
          </a:p>
        </p:txBody>
      </p:sp>
      <p:sp>
        <p:nvSpPr>
          <p:cNvPr id="55388" name="Rectangle 91"/>
          <p:cNvSpPr>
            <a:spLocks noChangeArrowheads="1"/>
          </p:cNvSpPr>
          <p:nvPr/>
        </p:nvSpPr>
        <p:spPr bwMode="auto">
          <a:xfrm>
            <a:off x="4281488" y="2354263"/>
            <a:ext cx="9525" cy="2349500"/>
          </a:xfrm>
          <a:prstGeom prst="rect">
            <a:avLst/>
          </a:prstGeom>
          <a:solidFill>
            <a:srgbClr val="898900"/>
          </a:solidFill>
          <a:ln w="9525">
            <a:noFill/>
            <a:miter lim="800000"/>
            <a:headEnd/>
            <a:tailEnd/>
          </a:ln>
        </p:spPr>
        <p:txBody>
          <a:bodyPr/>
          <a:lstStyle/>
          <a:p>
            <a:endParaRPr lang="en-US" b="0"/>
          </a:p>
        </p:txBody>
      </p:sp>
      <p:sp>
        <p:nvSpPr>
          <p:cNvPr id="55389" name="Rectangle 92"/>
          <p:cNvSpPr>
            <a:spLocks noChangeArrowheads="1"/>
          </p:cNvSpPr>
          <p:nvPr/>
        </p:nvSpPr>
        <p:spPr bwMode="auto">
          <a:xfrm>
            <a:off x="4291013" y="2354263"/>
            <a:ext cx="9525" cy="2349500"/>
          </a:xfrm>
          <a:prstGeom prst="rect">
            <a:avLst/>
          </a:prstGeom>
          <a:solidFill>
            <a:srgbClr val="858500"/>
          </a:solidFill>
          <a:ln w="9525">
            <a:noFill/>
            <a:miter lim="800000"/>
            <a:headEnd/>
            <a:tailEnd/>
          </a:ln>
        </p:spPr>
        <p:txBody>
          <a:bodyPr/>
          <a:lstStyle/>
          <a:p>
            <a:endParaRPr lang="en-US" b="0"/>
          </a:p>
        </p:txBody>
      </p:sp>
      <p:sp>
        <p:nvSpPr>
          <p:cNvPr id="55390" name="Rectangle 93"/>
          <p:cNvSpPr>
            <a:spLocks noChangeArrowheads="1"/>
          </p:cNvSpPr>
          <p:nvPr/>
        </p:nvSpPr>
        <p:spPr bwMode="auto">
          <a:xfrm>
            <a:off x="4300538" y="2354263"/>
            <a:ext cx="9525" cy="2349500"/>
          </a:xfrm>
          <a:prstGeom prst="rect">
            <a:avLst/>
          </a:prstGeom>
          <a:solidFill>
            <a:srgbClr val="818100"/>
          </a:solidFill>
          <a:ln w="9525">
            <a:noFill/>
            <a:miter lim="800000"/>
            <a:headEnd/>
            <a:tailEnd/>
          </a:ln>
        </p:spPr>
        <p:txBody>
          <a:bodyPr/>
          <a:lstStyle/>
          <a:p>
            <a:endParaRPr lang="en-US" b="0"/>
          </a:p>
        </p:txBody>
      </p:sp>
      <p:sp>
        <p:nvSpPr>
          <p:cNvPr id="55391" name="Rectangle 94"/>
          <p:cNvSpPr>
            <a:spLocks noChangeArrowheads="1"/>
          </p:cNvSpPr>
          <p:nvPr/>
        </p:nvSpPr>
        <p:spPr bwMode="auto">
          <a:xfrm>
            <a:off x="4310063" y="2354263"/>
            <a:ext cx="9525" cy="2349500"/>
          </a:xfrm>
          <a:prstGeom prst="rect">
            <a:avLst/>
          </a:prstGeom>
          <a:solidFill>
            <a:srgbClr val="7C7C00"/>
          </a:solidFill>
          <a:ln w="9525">
            <a:noFill/>
            <a:miter lim="800000"/>
            <a:headEnd/>
            <a:tailEnd/>
          </a:ln>
        </p:spPr>
        <p:txBody>
          <a:bodyPr/>
          <a:lstStyle/>
          <a:p>
            <a:endParaRPr lang="en-US" b="0"/>
          </a:p>
        </p:txBody>
      </p:sp>
      <p:sp>
        <p:nvSpPr>
          <p:cNvPr id="55392" name="Rectangle 95"/>
          <p:cNvSpPr>
            <a:spLocks noChangeArrowheads="1"/>
          </p:cNvSpPr>
          <p:nvPr/>
        </p:nvSpPr>
        <p:spPr bwMode="auto">
          <a:xfrm>
            <a:off x="4319588" y="2354263"/>
            <a:ext cx="9525" cy="2349500"/>
          </a:xfrm>
          <a:prstGeom prst="rect">
            <a:avLst/>
          </a:prstGeom>
          <a:solidFill>
            <a:srgbClr val="787800"/>
          </a:solidFill>
          <a:ln w="9525">
            <a:noFill/>
            <a:miter lim="800000"/>
            <a:headEnd/>
            <a:tailEnd/>
          </a:ln>
        </p:spPr>
        <p:txBody>
          <a:bodyPr/>
          <a:lstStyle/>
          <a:p>
            <a:endParaRPr lang="en-US" b="0"/>
          </a:p>
        </p:txBody>
      </p:sp>
      <p:sp>
        <p:nvSpPr>
          <p:cNvPr id="55393" name="Rectangle 96"/>
          <p:cNvSpPr>
            <a:spLocks noChangeArrowheads="1"/>
          </p:cNvSpPr>
          <p:nvPr/>
        </p:nvSpPr>
        <p:spPr bwMode="auto">
          <a:xfrm>
            <a:off x="4329113" y="2354263"/>
            <a:ext cx="9525" cy="2349500"/>
          </a:xfrm>
          <a:prstGeom prst="rect">
            <a:avLst/>
          </a:prstGeom>
          <a:solidFill>
            <a:srgbClr val="757500"/>
          </a:solidFill>
          <a:ln w="9525">
            <a:noFill/>
            <a:miter lim="800000"/>
            <a:headEnd/>
            <a:tailEnd/>
          </a:ln>
        </p:spPr>
        <p:txBody>
          <a:bodyPr/>
          <a:lstStyle/>
          <a:p>
            <a:endParaRPr lang="en-US" b="0"/>
          </a:p>
        </p:txBody>
      </p:sp>
      <p:sp>
        <p:nvSpPr>
          <p:cNvPr id="55394" name="Rectangle 97"/>
          <p:cNvSpPr>
            <a:spLocks noChangeArrowheads="1"/>
          </p:cNvSpPr>
          <p:nvPr/>
        </p:nvSpPr>
        <p:spPr bwMode="auto">
          <a:xfrm>
            <a:off x="4338638" y="2354263"/>
            <a:ext cx="9525" cy="2349500"/>
          </a:xfrm>
          <a:prstGeom prst="rect">
            <a:avLst/>
          </a:prstGeom>
          <a:solidFill>
            <a:srgbClr val="727200"/>
          </a:solidFill>
          <a:ln w="9525">
            <a:noFill/>
            <a:miter lim="800000"/>
            <a:headEnd/>
            <a:tailEnd/>
          </a:ln>
        </p:spPr>
        <p:txBody>
          <a:bodyPr/>
          <a:lstStyle/>
          <a:p>
            <a:endParaRPr lang="en-US" b="0"/>
          </a:p>
        </p:txBody>
      </p:sp>
      <p:sp>
        <p:nvSpPr>
          <p:cNvPr id="55395" name="Rectangle 98"/>
          <p:cNvSpPr>
            <a:spLocks noChangeArrowheads="1"/>
          </p:cNvSpPr>
          <p:nvPr/>
        </p:nvSpPr>
        <p:spPr bwMode="auto">
          <a:xfrm>
            <a:off x="4348163" y="2354263"/>
            <a:ext cx="9525" cy="2349500"/>
          </a:xfrm>
          <a:prstGeom prst="rect">
            <a:avLst/>
          </a:prstGeom>
          <a:solidFill>
            <a:srgbClr val="6F6F00"/>
          </a:solidFill>
          <a:ln w="9525">
            <a:noFill/>
            <a:miter lim="800000"/>
            <a:headEnd/>
            <a:tailEnd/>
          </a:ln>
        </p:spPr>
        <p:txBody>
          <a:bodyPr/>
          <a:lstStyle/>
          <a:p>
            <a:endParaRPr lang="en-US" b="0"/>
          </a:p>
        </p:txBody>
      </p:sp>
      <p:sp>
        <p:nvSpPr>
          <p:cNvPr id="55396" name="Rectangle 99"/>
          <p:cNvSpPr>
            <a:spLocks noChangeArrowheads="1"/>
          </p:cNvSpPr>
          <p:nvPr/>
        </p:nvSpPr>
        <p:spPr bwMode="auto">
          <a:xfrm>
            <a:off x="4357688" y="2354263"/>
            <a:ext cx="9525" cy="2349500"/>
          </a:xfrm>
          <a:prstGeom prst="rect">
            <a:avLst/>
          </a:prstGeom>
          <a:solidFill>
            <a:srgbClr val="6C6C00"/>
          </a:solidFill>
          <a:ln w="9525">
            <a:noFill/>
            <a:miter lim="800000"/>
            <a:headEnd/>
            <a:tailEnd/>
          </a:ln>
        </p:spPr>
        <p:txBody>
          <a:bodyPr/>
          <a:lstStyle/>
          <a:p>
            <a:endParaRPr lang="en-US" b="0"/>
          </a:p>
        </p:txBody>
      </p:sp>
      <p:sp>
        <p:nvSpPr>
          <p:cNvPr id="55397" name="Rectangle 100"/>
          <p:cNvSpPr>
            <a:spLocks noChangeArrowheads="1"/>
          </p:cNvSpPr>
          <p:nvPr/>
        </p:nvSpPr>
        <p:spPr bwMode="auto">
          <a:xfrm>
            <a:off x="4367213" y="2354263"/>
            <a:ext cx="9525" cy="2349500"/>
          </a:xfrm>
          <a:prstGeom prst="rect">
            <a:avLst/>
          </a:prstGeom>
          <a:solidFill>
            <a:srgbClr val="696900"/>
          </a:solidFill>
          <a:ln w="9525">
            <a:noFill/>
            <a:miter lim="800000"/>
            <a:headEnd/>
            <a:tailEnd/>
          </a:ln>
        </p:spPr>
        <p:txBody>
          <a:bodyPr/>
          <a:lstStyle/>
          <a:p>
            <a:endParaRPr lang="en-US" b="0"/>
          </a:p>
        </p:txBody>
      </p:sp>
      <p:sp>
        <p:nvSpPr>
          <p:cNvPr id="55398" name="Rectangle 101"/>
          <p:cNvSpPr>
            <a:spLocks noChangeArrowheads="1"/>
          </p:cNvSpPr>
          <p:nvPr/>
        </p:nvSpPr>
        <p:spPr bwMode="auto">
          <a:xfrm>
            <a:off x="4376738" y="2354263"/>
            <a:ext cx="9525" cy="2349500"/>
          </a:xfrm>
          <a:prstGeom prst="rect">
            <a:avLst/>
          </a:prstGeom>
          <a:solidFill>
            <a:srgbClr val="676700"/>
          </a:solidFill>
          <a:ln w="9525">
            <a:noFill/>
            <a:miter lim="800000"/>
            <a:headEnd/>
            <a:tailEnd/>
          </a:ln>
        </p:spPr>
        <p:txBody>
          <a:bodyPr/>
          <a:lstStyle/>
          <a:p>
            <a:endParaRPr lang="en-US" b="0"/>
          </a:p>
        </p:txBody>
      </p:sp>
      <p:sp>
        <p:nvSpPr>
          <p:cNvPr id="55399" name="Rectangle 102"/>
          <p:cNvSpPr>
            <a:spLocks noChangeArrowheads="1"/>
          </p:cNvSpPr>
          <p:nvPr/>
        </p:nvSpPr>
        <p:spPr bwMode="auto">
          <a:xfrm>
            <a:off x="4386263" y="2354263"/>
            <a:ext cx="9525" cy="2349500"/>
          </a:xfrm>
          <a:prstGeom prst="rect">
            <a:avLst/>
          </a:prstGeom>
          <a:solidFill>
            <a:srgbClr val="646400"/>
          </a:solidFill>
          <a:ln w="9525">
            <a:noFill/>
            <a:miter lim="800000"/>
            <a:headEnd/>
            <a:tailEnd/>
          </a:ln>
        </p:spPr>
        <p:txBody>
          <a:bodyPr/>
          <a:lstStyle/>
          <a:p>
            <a:endParaRPr lang="en-US" b="0"/>
          </a:p>
        </p:txBody>
      </p:sp>
      <p:sp>
        <p:nvSpPr>
          <p:cNvPr id="55400" name="Rectangle 103"/>
          <p:cNvSpPr>
            <a:spLocks noChangeArrowheads="1"/>
          </p:cNvSpPr>
          <p:nvPr/>
        </p:nvSpPr>
        <p:spPr bwMode="auto">
          <a:xfrm>
            <a:off x="3473450" y="2362200"/>
            <a:ext cx="941388" cy="2349500"/>
          </a:xfrm>
          <a:prstGeom prst="rect">
            <a:avLst/>
          </a:prstGeom>
          <a:noFill/>
          <a:ln w="9525">
            <a:noFill/>
            <a:miter lim="800000"/>
            <a:headEnd/>
            <a:tailEnd/>
          </a:ln>
        </p:spPr>
        <p:txBody>
          <a:bodyPr/>
          <a:lstStyle/>
          <a:p>
            <a:endParaRPr lang="en-US" b="0"/>
          </a:p>
        </p:txBody>
      </p:sp>
      <p:sp>
        <p:nvSpPr>
          <p:cNvPr id="55401" name="Rectangle 104"/>
          <p:cNvSpPr>
            <a:spLocks noChangeArrowheads="1"/>
          </p:cNvSpPr>
          <p:nvPr/>
        </p:nvSpPr>
        <p:spPr bwMode="auto">
          <a:xfrm>
            <a:off x="53546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2" name="Rectangle 105"/>
          <p:cNvSpPr>
            <a:spLocks noChangeArrowheads="1"/>
          </p:cNvSpPr>
          <p:nvPr/>
        </p:nvSpPr>
        <p:spPr bwMode="auto">
          <a:xfrm>
            <a:off x="53641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3" name="Rectangle 106"/>
          <p:cNvSpPr>
            <a:spLocks noChangeArrowheads="1"/>
          </p:cNvSpPr>
          <p:nvPr/>
        </p:nvSpPr>
        <p:spPr bwMode="auto">
          <a:xfrm>
            <a:off x="53736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4" name="Rectangle 107"/>
          <p:cNvSpPr>
            <a:spLocks noChangeArrowheads="1"/>
          </p:cNvSpPr>
          <p:nvPr/>
        </p:nvSpPr>
        <p:spPr bwMode="auto">
          <a:xfrm>
            <a:off x="53832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5" name="Rectangle 108"/>
          <p:cNvSpPr>
            <a:spLocks noChangeArrowheads="1"/>
          </p:cNvSpPr>
          <p:nvPr/>
        </p:nvSpPr>
        <p:spPr bwMode="auto">
          <a:xfrm>
            <a:off x="53927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6" name="Rectangle 109"/>
          <p:cNvSpPr>
            <a:spLocks noChangeArrowheads="1"/>
          </p:cNvSpPr>
          <p:nvPr/>
        </p:nvSpPr>
        <p:spPr bwMode="auto">
          <a:xfrm>
            <a:off x="54022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7" name="Rectangle 110"/>
          <p:cNvSpPr>
            <a:spLocks noChangeArrowheads="1"/>
          </p:cNvSpPr>
          <p:nvPr/>
        </p:nvSpPr>
        <p:spPr bwMode="auto">
          <a:xfrm>
            <a:off x="54117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8" name="Rectangle 111"/>
          <p:cNvSpPr>
            <a:spLocks noChangeArrowheads="1"/>
          </p:cNvSpPr>
          <p:nvPr/>
        </p:nvSpPr>
        <p:spPr bwMode="auto">
          <a:xfrm>
            <a:off x="54213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09" name="Rectangle 112"/>
          <p:cNvSpPr>
            <a:spLocks noChangeArrowheads="1"/>
          </p:cNvSpPr>
          <p:nvPr/>
        </p:nvSpPr>
        <p:spPr bwMode="auto">
          <a:xfrm>
            <a:off x="54308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0" name="Rectangle 113"/>
          <p:cNvSpPr>
            <a:spLocks noChangeArrowheads="1"/>
          </p:cNvSpPr>
          <p:nvPr/>
        </p:nvSpPr>
        <p:spPr bwMode="auto">
          <a:xfrm>
            <a:off x="54403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1" name="Rectangle 114"/>
          <p:cNvSpPr>
            <a:spLocks noChangeArrowheads="1"/>
          </p:cNvSpPr>
          <p:nvPr/>
        </p:nvSpPr>
        <p:spPr bwMode="auto">
          <a:xfrm>
            <a:off x="54498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2" name="Rectangle 115"/>
          <p:cNvSpPr>
            <a:spLocks noChangeArrowheads="1"/>
          </p:cNvSpPr>
          <p:nvPr/>
        </p:nvSpPr>
        <p:spPr bwMode="auto">
          <a:xfrm>
            <a:off x="54594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3" name="Rectangle 116"/>
          <p:cNvSpPr>
            <a:spLocks noChangeArrowheads="1"/>
          </p:cNvSpPr>
          <p:nvPr/>
        </p:nvSpPr>
        <p:spPr bwMode="auto">
          <a:xfrm>
            <a:off x="54689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4" name="Rectangle 117"/>
          <p:cNvSpPr>
            <a:spLocks noChangeArrowheads="1"/>
          </p:cNvSpPr>
          <p:nvPr/>
        </p:nvSpPr>
        <p:spPr bwMode="auto">
          <a:xfrm>
            <a:off x="54784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5" name="Rectangle 118"/>
          <p:cNvSpPr>
            <a:spLocks noChangeArrowheads="1"/>
          </p:cNvSpPr>
          <p:nvPr/>
        </p:nvSpPr>
        <p:spPr bwMode="auto">
          <a:xfrm>
            <a:off x="54879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6" name="Rectangle 119"/>
          <p:cNvSpPr>
            <a:spLocks noChangeArrowheads="1"/>
          </p:cNvSpPr>
          <p:nvPr/>
        </p:nvSpPr>
        <p:spPr bwMode="auto">
          <a:xfrm>
            <a:off x="54975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7" name="Rectangle 120"/>
          <p:cNvSpPr>
            <a:spLocks noChangeArrowheads="1"/>
          </p:cNvSpPr>
          <p:nvPr/>
        </p:nvSpPr>
        <p:spPr bwMode="auto">
          <a:xfrm>
            <a:off x="55070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8" name="Rectangle 121"/>
          <p:cNvSpPr>
            <a:spLocks noChangeArrowheads="1"/>
          </p:cNvSpPr>
          <p:nvPr/>
        </p:nvSpPr>
        <p:spPr bwMode="auto">
          <a:xfrm>
            <a:off x="55165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19" name="Rectangle 122"/>
          <p:cNvSpPr>
            <a:spLocks noChangeArrowheads="1"/>
          </p:cNvSpPr>
          <p:nvPr/>
        </p:nvSpPr>
        <p:spPr bwMode="auto">
          <a:xfrm>
            <a:off x="55260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0" name="Rectangle 123"/>
          <p:cNvSpPr>
            <a:spLocks noChangeArrowheads="1"/>
          </p:cNvSpPr>
          <p:nvPr/>
        </p:nvSpPr>
        <p:spPr bwMode="auto">
          <a:xfrm>
            <a:off x="55356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1" name="Rectangle 124"/>
          <p:cNvSpPr>
            <a:spLocks noChangeArrowheads="1"/>
          </p:cNvSpPr>
          <p:nvPr/>
        </p:nvSpPr>
        <p:spPr bwMode="auto">
          <a:xfrm>
            <a:off x="55451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2" name="Rectangle 125"/>
          <p:cNvSpPr>
            <a:spLocks noChangeArrowheads="1"/>
          </p:cNvSpPr>
          <p:nvPr/>
        </p:nvSpPr>
        <p:spPr bwMode="auto">
          <a:xfrm>
            <a:off x="55546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3" name="Rectangle 126"/>
          <p:cNvSpPr>
            <a:spLocks noChangeArrowheads="1"/>
          </p:cNvSpPr>
          <p:nvPr/>
        </p:nvSpPr>
        <p:spPr bwMode="auto">
          <a:xfrm>
            <a:off x="55641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4" name="Rectangle 127"/>
          <p:cNvSpPr>
            <a:spLocks noChangeArrowheads="1"/>
          </p:cNvSpPr>
          <p:nvPr/>
        </p:nvSpPr>
        <p:spPr bwMode="auto">
          <a:xfrm>
            <a:off x="55737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5" name="Rectangle 128"/>
          <p:cNvSpPr>
            <a:spLocks noChangeArrowheads="1"/>
          </p:cNvSpPr>
          <p:nvPr/>
        </p:nvSpPr>
        <p:spPr bwMode="auto">
          <a:xfrm>
            <a:off x="55832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6" name="Rectangle 129"/>
          <p:cNvSpPr>
            <a:spLocks noChangeArrowheads="1"/>
          </p:cNvSpPr>
          <p:nvPr/>
        </p:nvSpPr>
        <p:spPr bwMode="auto">
          <a:xfrm>
            <a:off x="55927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7" name="Rectangle 130"/>
          <p:cNvSpPr>
            <a:spLocks noChangeArrowheads="1"/>
          </p:cNvSpPr>
          <p:nvPr/>
        </p:nvSpPr>
        <p:spPr bwMode="auto">
          <a:xfrm>
            <a:off x="56022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8" name="Rectangle 131"/>
          <p:cNvSpPr>
            <a:spLocks noChangeArrowheads="1"/>
          </p:cNvSpPr>
          <p:nvPr/>
        </p:nvSpPr>
        <p:spPr bwMode="auto">
          <a:xfrm>
            <a:off x="56118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29" name="Rectangle 132"/>
          <p:cNvSpPr>
            <a:spLocks noChangeArrowheads="1"/>
          </p:cNvSpPr>
          <p:nvPr/>
        </p:nvSpPr>
        <p:spPr bwMode="auto">
          <a:xfrm>
            <a:off x="56213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0" name="Rectangle 133"/>
          <p:cNvSpPr>
            <a:spLocks noChangeArrowheads="1"/>
          </p:cNvSpPr>
          <p:nvPr/>
        </p:nvSpPr>
        <p:spPr bwMode="auto">
          <a:xfrm>
            <a:off x="56308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1" name="Rectangle 134"/>
          <p:cNvSpPr>
            <a:spLocks noChangeArrowheads="1"/>
          </p:cNvSpPr>
          <p:nvPr/>
        </p:nvSpPr>
        <p:spPr bwMode="auto">
          <a:xfrm>
            <a:off x="56403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2" name="Rectangle 135"/>
          <p:cNvSpPr>
            <a:spLocks noChangeArrowheads="1"/>
          </p:cNvSpPr>
          <p:nvPr/>
        </p:nvSpPr>
        <p:spPr bwMode="auto">
          <a:xfrm>
            <a:off x="56499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3" name="Rectangle 136"/>
          <p:cNvSpPr>
            <a:spLocks noChangeArrowheads="1"/>
          </p:cNvSpPr>
          <p:nvPr/>
        </p:nvSpPr>
        <p:spPr bwMode="auto">
          <a:xfrm>
            <a:off x="56594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4" name="Rectangle 137"/>
          <p:cNvSpPr>
            <a:spLocks noChangeArrowheads="1"/>
          </p:cNvSpPr>
          <p:nvPr/>
        </p:nvSpPr>
        <p:spPr bwMode="auto">
          <a:xfrm>
            <a:off x="56689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5" name="Rectangle 138"/>
          <p:cNvSpPr>
            <a:spLocks noChangeArrowheads="1"/>
          </p:cNvSpPr>
          <p:nvPr/>
        </p:nvSpPr>
        <p:spPr bwMode="auto">
          <a:xfrm>
            <a:off x="56784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6" name="Rectangle 139"/>
          <p:cNvSpPr>
            <a:spLocks noChangeArrowheads="1"/>
          </p:cNvSpPr>
          <p:nvPr/>
        </p:nvSpPr>
        <p:spPr bwMode="auto">
          <a:xfrm>
            <a:off x="56880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7" name="Rectangle 140"/>
          <p:cNvSpPr>
            <a:spLocks noChangeArrowheads="1"/>
          </p:cNvSpPr>
          <p:nvPr/>
        </p:nvSpPr>
        <p:spPr bwMode="auto">
          <a:xfrm>
            <a:off x="56975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8" name="Rectangle 141"/>
          <p:cNvSpPr>
            <a:spLocks noChangeArrowheads="1"/>
          </p:cNvSpPr>
          <p:nvPr/>
        </p:nvSpPr>
        <p:spPr bwMode="auto">
          <a:xfrm>
            <a:off x="57070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39" name="Rectangle 142"/>
          <p:cNvSpPr>
            <a:spLocks noChangeArrowheads="1"/>
          </p:cNvSpPr>
          <p:nvPr/>
        </p:nvSpPr>
        <p:spPr bwMode="auto">
          <a:xfrm>
            <a:off x="57165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0" name="Rectangle 143"/>
          <p:cNvSpPr>
            <a:spLocks noChangeArrowheads="1"/>
          </p:cNvSpPr>
          <p:nvPr/>
        </p:nvSpPr>
        <p:spPr bwMode="auto">
          <a:xfrm>
            <a:off x="57261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1" name="Rectangle 144"/>
          <p:cNvSpPr>
            <a:spLocks noChangeArrowheads="1"/>
          </p:cNvSpPr>
          <p:nvPr/>
        </p:nvSpPr>
        <p:spPr bwMode="auto">
          <a:xfrm>
            <a:off x="57356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2" name="Rectangle 145"/>
          <p:cNvSpPr>
            <a:spLocks noChangeArrowheads="1"/>
          </p:cNvSpPr>
          <p:nvPr/>
        </p:nvSpPr>
        <p:spPr bwMode="auto">
          <a:xfrm>
            <a:off x="57451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3" name="Rectangle 146"/>
          <p:cNvSpPr>
            <a:spLocks noChangeArrowheads="1"/>
          </p:cNvSpPr>
          <p:nvPr/>
        </p:nvSpPr>
        <p:spPr bwMode="auto">
          <a:xfrm>
            <a:off x="575468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4" name="Rectangle 147"/>
          <p:cNvSpPr>
            <a:spLocks noChangeArrowheads="1"/>
          </p:cNvSpPr>
          <p:nvPr/>
        </p:nvSpPr>
        <p:spPr bwMode="auto">
          <a:xfrm>
            <a:off x="57642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5" name="Rectangle 148"/>
          <p:cNvSpPr>
            <a:spLocks noChangeArrowheads="1"/>
          </p:cNvSpPr>
          <p:nvPr/>
        </p:nvSpPr>
        <p:spPr bwMode="auto">
          <a:xfrm>
            <a:off x="57737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6" name="Rectangle 149"/>
          <p:cNvSpPr>
            <a:spLocks noChangeArrowheads="1"/>
          </p:cNvSpPr>
          <p:nvPr/>
        </p:nvSpPr>
        <p:spPr bwMode="auto">
          <a:xfrm>
            <a:off x="578326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7" name="Rectangle 150"/>
          <p:cNvSpPr>
            <a:spLocks noChangeArrowheads="1"/>
          </p:cNvSpPr>
          <p:nvPr/>
        </p:nvSpPr>
        <p:spPr bwMode="auto">
          <a:xfrm>
            <a:off x="5792788" y="2354263"/>
            <a:ext cx="19050"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8" name="Rectangle 151"/>
          <p:cNvSpPr>
            <a:spLocks noChangeArrowheads="1"/>
          </p:cNvSpPr>
          <p:nvPr/>
        </p:nvSpPr>
        <p:spPr bwMode="auto">
          <a:xfrm>
            <a:off x="5811838"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49" name="Rectangle 152"/>
          <p:cNvSpPr>
            <a:spLocks noChangeArrowheads="1"/>
          </p:cNvSpPr>
          <p:nvPr/>
        </p:nvSpPr>
        <p:spPr bwMode="auto">
          <a:xfrm>
            <a:off x="5821363" y="2354263"/>
            <a:ext cx="19050"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0" name="Rectangle 153"/>
          <p:cNvSpPr>
            <a:spLocks noChangeArrowheads="1"/>
          </p:cNvSpPr>
          <p:nvPr/>
        </p:nvSpPr>
        <p:spPr bwMode="auto">
          <a:xfrm>
            <a:off x="5840413"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1" name="Rectangle 154"/>
          <p:cNvSpPr>
            <a:spLocks noChangeArrowheads="1"/>
          </p:cNvSpPr>
          <p:nvPr/>
        </p:nvSpPr>
        <p:spPr bwMode="auto">
          <a:xfrm>
            <a:off x="5849938" y="2354263"/>
            <a:ext cx="19050"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2" name="Rectangle 155"/>
          <p:cNvSpPr>
            <a:spLocks noChangeArrowheads="1"/>
          </p:cNvSpPr>
          <p:nvPr/>
        </p:nvSpPr>
        <p:spPr bwMode="auto">
          <a:xfrm>
            <a:off x="5868988" y="2354263"/>
            <a:ext cx="7937" cy="1782762"/>
          </a:xfrm>
          <a:prstGeom prst="rect">
            <a:avLst/>
          </a:prstGeom>
          <a:solidFill>
            <a:srgbClr val="00C9FC"/>
          </a:solidFill>
          <a:ln w="9525">
            <a:noFill/>
            <a:miter lim="800000"/>
            <a:headEnd/>
            <a:tailEnd/>
          </a:ln>
        </p:spPr>
        <p:txBody>
          <a:bodyPr/>
          <a:lstStyle/>
          <a:p>
            <a:endParaRPr lang="en-US" b="0"/>
          </a:p>
        </p:txBody>
      </p:sp>
      <p:sp>
        <p:nvSpPr>
          <p:cNvPr id="55453" name="Rectangle 156"/>
          <p:cNvSpPr>
            <a:spLocks noChangeArrowheads="1"/>
          </p:cNvSpPr>
          <p:nvPr/>
        </p:nvSpPr>
        <p:spPr bwMode="auto">
          <a:xfrm>
            <a:off x="58769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4" name="Rectangle 157"/>
          <p:cNvSpPr>
            <a:spLocks noChangeArrowheads="1"/>
          </p:cNvSpPr>
          <p:nvPr/>
        </p:nvSpPr>
        <p:spPr bwMode="auto">
          <a:xfrm>
            <a:off x="58864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5" name="Rectangle 158"/>
          <p:cNvSpPr>
            <a:spLocks noChangeArrowheads="1"/>
          </p:cNvSpPr>
          <p:nvPr/>
        </p:nvSpPr>
        <p:spPr bwMode="auto">
          <a:xfrm>
            <a:off x="58959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6" name="Rectangle 159"/>
          <p:cNvSpPr>
            <a:spLocks noChangeArrowheads="1"/>
          </p:cNvSpPr>
          <p:nvPr/>
        </p:nvSpPr>
        <p:spPr bwMode="auto">
          <a:xfrm>
            <a:off x="59055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7" name="Rectangle 160"/>
          <p:cNvSpPr>
            <a:spLocks noChangeArrowheads="1"/>
          </p:cNvSpPr>
          <p:nvPr/>
        </p:nvSpPr>
        <p:spPr bwMode="auto">
          <a:xfrm>
            <a:off x="59150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8" name="Rectangle 161"/>
          <p:cNvSpPr>
            <a:spLocks noChangeArrowheads="1"/>
          </p:cNvSpPr>
          <p:nvPr/>
        </p:nvSpPr>
        <p:spPr bwMode="auto">
          <a:xfrm>
            <a:off x="59245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59" name="Rectangle 162"/>
          <p:cNvSpPr>
            <a:spLocks noChangeArrowheads="1"/>
          </p:cNvSpPr>
          <p:nvPr/>
        </p:nvSpPr>
        <p:spPr bwMode="auto">
          <a:xfrm>
            <a:off x="59340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0" name="Rectangle 163"/>
          <p:cNvSpPr>
            <a:spLocks noChangeArrowheads="1"/>
          </p:cNvSpPr>
          <p:nvPr/>
        </p:nvSpPr>
        <p:spPr bwMode="auto">
          <a:xfrm>
            <a:off x="59436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1" name="Rectangle 164"/>
          <p:cNvSpPr>
            <a:spLocks noChangeArrowheads="1"/>
          </p:cNvSpPr>
          <p:nvPr/>
        </p:nvSpPr>
        <p:spPr bwMode="auto">
          <a:xfrm>
            <a:off x="59531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2" name="Rectangle 165"/>
          <p:cNvSpPr>
            <a:spLocks noChangeArrowheads="1"/>
          </p:cNvSpPr>
          <p:nvPr/>
        </p:nvSpPr>
        <p:spPr bwMode="auto">
          <a:xfrm>
            <a:off x="59626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3" name="Rectangle 166"/>
          <p:cNvSpPr>
            <a:spLocks noChangeArrowheads="1"/>
          </p:cNvSpPr>
          <p:nvPr/>
        </p:nvSpPr>
        <p:spPr bwMode="auto">
          <a:xfrm>
            <a:off x="59721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4" name="Rectangle 167"/>
          <p:cNvSpPr>
            <a:spLocks noChangeArrowheads="1"/>
          </p:cNvSpPr>
          <p:nvPr/>
        </p:nvSpPr>
        <p:spPr bwMode="auto">
          <a:xfrm>
            <a:off x="59817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5" name="Rectangle 168"/>
          <p:cNvSpPr>
            <a:spLocks noChangeArrowheads="1"/>
          </p:cNvSpPr>
          <p:nvPr/>
        </p:nvSpPr>
        <p:spPr bwMode="auto">
          <a:xfrm>
            <a:off x="59912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6" name="Rectangle 169"/>
          <p:cNvSpPr>
            <a:spLocks noChangeArrowheads="1"/>
          </p:cNvSpPr>
          <p:nvPr/>
        </p:nvSpPr>
        <p:spPr bwMode="auto">
          <a:xfrm>
            <a:off x="60007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7" name="Rectangle 170"/>
          <p:cNvSpPr>
            <a:spLocks noChangeArrowheads="1"/>
          </p:cNvSpPr>
          <p:nvPr/>
        </p:nvSpPr>
        <p:spPr bwMode="auto">
          <a:xfrm>
            <a:off x="60102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8" name="Rectangle 171"/>
          <p:cNvSpPr>
            <a:spLocks noChangeArrowheads="1"/>
          </p:cNvSpPr>
          <p:nvPr/>
        </p:nvSpPr>
        <p:spPr bwMode="auto">
          <a:xfrm>
            <a:off x="60198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69" name="Rectangle 172"/>
          <p:cNvSpPr>
            <a:spLocks noChangeArrowheads="1"/>
          </p:cNvSpPr>
          <p:nvPr/>
        </p:nvSpPr>
        <p:spPr bwMode="auto">
          <a:xfrm>
            <a:off x="60293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0" name="Rectangle 173"/>
          <p:cNvSpPr>
            <a:spLocks noChangeArrowheads="1"/>
          </p:cNvSpPr>
          <p:nvPr/>
        </p:nvSpPr>
        <p:spPr bwMode="auto">
          <a:xfrm>
            <a:off x="60388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1" name="Rectangle 174"/>
          <p:cNvSpPr>
            <a:spLocks noChangeArrowheads="1"/>
          </p:cNvSpPr>
          <p:nvPr/>
        </p:nvSpPr>
        <p:spPr bwMode="auto">
          <a:xfrm>
            <a:off x="60483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2" name="Rectangle 175"/>
          <p:cNvSpPr>
            <a:spLocks noChangeArrowheads="1"/>
          </p:cNvSpPr>
          <p:nvPr/>
        </p:nvSpPr>
        <p:spPr bwMode="auto">
          <a:xfrm>
            <a:off x="60579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3" name="Rectangle 176"/>
          <p:cNvSpPr>
            <a:spLocks noChangeArrowheads="1"/>
          </p:cNvSpPr>
          <p:nvPr/>
        </p:nvSpPr>
        <p:spPr bwMode="auto">
          <a:xfrm>
            <a:off x="60674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4" name="Rectangle 177"/>
          <p:cNvSpPr>
            <a:spLocks noChangeArrowheads="1"/>
          </p:cNvSpPr>
          <p:nvPr/>
        </p:nvSpPr>
        <p:spPr bwMode="auto">
          <a:xfrm>
            <a:off x="60769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5" name="Rectangle 178"/>
          <p:cNvSpPr>
            <a:spLocks noChangeArrowheads="1"/>
          </p:cNvSpPr>
          <p:nvPr/>
        </p:nvSpPr>
        <p:spPr bwMode="auto">
          <a:xfrm>
            <a:off x="60864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6" name="Rectangle 179"/>
          <p:cNvSpPr>
            <a:spLocks noChangeArrowheads="1"/>
          </p:cNvSpPr>
          <p:nvPr/>
        </p:nvSpPr>
        <p:spPr bwMode="auto">
          <a:xfrm>
            <a:off x="60960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7" name="Rectangle 180"/>
          <p:cNvSpPr>
            <a:spLocks noChangeArrowheads="1"/>
          </p:cNvSpPr>
          <p:nvPr/>
        </p:nvSpPr>
        <p:spPr bwMode="auto">
          <a:xfrm>
            <a:off x="61055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8" name="Rectangle 181"/>
          <p:cNvSpPr>
            <a:spLocks noChangeArrowheads="1"/>
          </p:cNvSpPr>
          <p:nvPr/>
        </p:nvSpPr>
        <p:spPr bwMode="auto">
          <a:xfrm>
            <a:off x="61150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79" name="Rectangle 182"/>
          <p:cNvSpPr>
            <a:spLocks noChangeArrowheads="1"/>
          </p:cNvSpPr>
          <p:nvPr/>
        </p:nvSpPr>
        <p:spPr bwMode="auto">
          <a:xfrm>
            <a:off x="61245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0" name="Rectangle 183"/>
          <p:cNvSpPr>
            <a:spLocks noChangeArrowheads="1"/>
          </p:cNvSpPr>
          <p:nvPr/>
        </p:nvSpPr>
        <p:spPr bwMode="auto">
          <a:xfrm>
            <a:off x="61341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1" name="Rectangle 184"/>
          <p:cNvSpPr>
            <a:spLocks noChangeArrowheads="1"/>
          </p:cNvSpPr>
          <p:nvPr/>
        </p:nvSpPr>
        <p:spPr bwMode="auto">
          <a:xfrm>
            <a:off x="61436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2" name="Rectangle 185"/>
          <p:cNvSpPr>
            <a:spLocks noChangeArrowheads="1"/>
          </p:cNvSpPr>
          <p:nvPr/>
        </p:nvSpPr>
        <p:spPr bwMode="auto">
          <a:xfrm>
            <a:off x="61531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3" name="Rectangle 186"/>
          <p:cNvSpPr>
            <a:spLocks noChangeArrowheads="1"/>
          </p:cNvSpPr>
          <p:nvPr/>
        </p:nvSpPr>
        <p:spPr bwMode="auto">
          <a:xfrm>
            <a:off x="61626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4" name="Rectangle 187"/>
          <p:cNvSpPr>
            <a:spLocks noChangeArrowheads="1"/>
          </p:cNvSpPr>
          <p:nvPr/>
        </p:nvSpPr>
        <p:spPr bwMode="auto">
          <a:xfrm>
            <a:off x="61722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5" name="Rectangle 188"/>
          <p:cNvSpPr>
            <a:spLocks noChangeArrowheads="1"/>
          </p:cNvSpPr>
          <p:nvPr/>
        </p:nvSpPr>
        <p:spPr bwMode="auto">
          <a:xfrm>
            <a:off x="61817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6" name="Rectangle 189"/>
          <p:cNvSpPr>
            <a:spLocks noChangeArrowheads="1"/>
          </p:cNvSpPr>
          <p:nvPr/>
        </p:nvSpPr>
        <p:spPr bwMode="auto">
          <a:xfrm>
            <a:off x="61912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7" name="Rectangle 190"/>
          <p:cNvSpPr>
            <a:spLocks noChangeArrowheads="1"/>
          </p:cNvSpPr>
          <p:nvPr/>
        </p:nvSpPr>
        <p:spPr bwMode="auto">
          <a:xfrm>
            <a:off x="62007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8" name="Rectangle 191"/>
          <p:cNvSpPr>
            <a:spLocks noChangeArrowheads="1"/>
          </p:cNvSpPr>
          <p:nvPr/>
        </p:nvSpPr>
        <p:spPr bwMode="auto">
          <a:xfrm>
            <a:off x="62103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89" name="Rectangle 192"/>
          <p:cNvSpPr>
            <a:spLocks noChangeArrowheads="1"/>
          </p:cNvSpPr>
          <p:nvPr/>
        </p:nvSpPr>
        <p:spPr bwMode="auto">
          <a:xfrm>
            <a:off x="62198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0" name="Rectangle 193"/>
          <p:cNvSpPr>
            <a:spLocks noChangeArrowheads="1"/>
          </p:cNvSpPr>
          <p:nvPr/>
        </p:nvSpPr>
        <p:spPr bwMode="auto">
          <a:xfrm>
            <a:off x="62293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1" name="Rectangle 194"/>
          <p:cNvSpPr>
            <a:spLocks noChangeArrowheads="1"/>
          </p:cNvSpPr>
          <p:nvPr/>
        </p:nvSpPr>
        <p:spPr bwMode="auto">
          <a:xfrm>
            <a:off x="62388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2" name="Rectangle 195"/>
          <p:cNvSpPr>
            <a:spLocks noChangeArrowheads="1"/>
          </p:cNvSpPr>
          <p:nvPr/>
        </p:nvSpPr>
        <p:spPr bwMode="auto">
          <a:xfrm>
            <a:off x="624840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3" name="Rectangle 196"/>
          <p:cNvSpPr>
            <a:spLocks noChangeArrowheads="1"/>
          </p:cNvSpPr>
          <p:nvPr/>
        </p:nvSpPr>
        <p:spPr bwMode="auto">
          <a:xfrm>
            <a:off x="625792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4" name="Rectangle 197"/>
          <p:cNvSpPr>
            <a:spLocks noChangeArrowheads="1"/>
          </p:cNvSpPr>
          <p:nvPr/>
        </p:nvSpPr>
        <p:spPr bwMode="auto">
          <a:xfrm>
            <a:off x="6267450"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5" name="Rectangle 198"/>
          <p:cNvSpPr>
            <a:spLocks noChangeArrowheads="1"/>
          </p:cNvSpPr>
          <p:nvPr/>
        </p:nvSpPr>
        <p:spPr bwMode="auto">
          <a:xfrm>
            <a:off x="6276975" y="2354263"/>
            <a:ext cx="9525" cy="1782762"/>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6" name="Rectangle 199"/>
          <p:cNvSpPr>
            <a:spLocks noChangeArrowheads="1"/>
          </p:cNvSpPr>
          <p:nvPr/>
        </p:nvSpPr>
        <p:spPr bwMode="auto">
          <a:xfrm>
            <a:off x="5348288" y="2362200"/>
            <a:ext cx="941387" cy="1782763"/>
          </a:xfrm>
          <a:prstGeom prst="rect">
            <a:avLst/>
          </a:prstGeom>
          <a:gradFill rotWithShape="1">
            <a:gsLst>
              <a:gs pos="0">
                <a:srgbClr val="764700"/>
              </a:gs>
              <a:gs pos="50000">
                <a:srgbClr val="FF9900"/>
              </a:gs>
              <a:gs pos="100000">
                <a:srgbClr val="764700"/>
              </a:gs>
            </a:gsLst>
            <a:lin ang="0" scaled="1"/>
          </a:gradFill>
          <a:ln w="9525">
            <a:noFill/>
            <a:miter lim="800000"/>
            <a:headEnd/>
            <a:tailEnd/>
          </a:ln>
        </p:spPr>
        <p:txBody>
          <a:bodyPr/>
          <a:lstStyle/>
          <a:p>
            <a:endParaRPr lang="en-US" b="0"/>
          </a:p>
        </p:txBody>
      </p:sp>
      <p:sp>
        <p:nvSpPr>
          <p:cNvPr id="55497" name="Line 200"/>
          <p:cNvSpPr>
            <a:spLocks noChangeShapeType="1"/>
          </p:cNvSpPr>
          <p:nvPr/>
        </p:nvSpPr>
        <p:spPr bwMode="auto">
          <a:xfrm>
            <a:off x="2998788" y="2362200"/>
            <a:ext cx="1587" cy="2816225"/>
          </a:xfrm>
          <a:prstGeom prst="line">
            <a:avLst/>
          </a:prstGeom>
          <a:noFill/>
          <a:ln w="28575">
            <a:solidFill>
              <a:srgbClr val="FFFFFF"/>
            </a:solidFill>
            <a:round/>
            <a:headEnd/>
            <a:tailEnd/>
          </a:ln>
        </p:spPr>
        <p:txBody>
          <a:bodyPr/>
          <a:lstStyle/>
          <a:p>
            <a:endParaRPr lang="en-US"/>
          </a:p>
        </p:txBody>
      </p:sp>
      <p:sp>
        <p:nvSpPr>
          <p:cNvPr id="55498" name="Line 201"/>
          <p:cNvSpPr>
            <a:spLocks noChangeShapeType="1"/>
          </p:cNvSpPr>
          <p:nvPr/>
        </p:nvSpPr>
        <p:spPr bwMode="auto">
          <a:xfrm>
            <a:off x="2941638" y="5167313"/>
            <a:ext cx="57150" cy="1587"/>
          </a:xfrm>
          <a:prstGeom prst="line">
            <a:avLst/>
          </a:prstGeom>
          <a:noFill/>
          <a:ln w="28575">
            <a:solidFill>
              <a:srgbClr val="FFFFFF"/>
            </a:solidFill>
            <a:round/>
            <a:headEnd/>
            <a:tailEnd/>
          </a:ln>
        </p:spPr>
        <p:txBody>
          <a:bodyPr/>
          <a:lstStyle/>
          <a:p>
            <a:endParaRPr lang="en-US"/>
          </a:p>
        </p:txBody>
      </p:sp>
      <p:sp>
        <p:nvSpPr>
          <p:cNvPr id="55499" name="Line 202"/>
          <p:cNvSpPr>
            <a:spLocks noChangeShapeType="1"/>
          </p:cNvSpPr>
          <p:nvPr/>
        </p:nvSpPr>
        <p:spPr bwMode="auto">
          <a:xfrm>
            <a:off x="2941638" y="4711700"/>
            <a:ext cx="57150" cy="1588"/>
          </a:xfrm>
          <a:prstGeom prst="line">
            <a:avLst/>
          </a:prstGeom>
          <a:noFill/>
          <a:ln w="28575">
            <a:solidFill>
              <a:srgbClr val="FFFFFF"/>
            </a:solidFill>
            <a:round/>
            <a:headEnd/>
            <a:tailEnd/>
          </a:ln>
        </p:spPr>
        <p:txBody>
          <a:bodyPr/>
          <a:lstStyle/>
          <a:p>
            <a:endParaRPr lang="en-US"/>
          </a:p>
        </p:txBody>
      </p:sp>
      <p:sp>
        <p:nvSpPr>
          <p:cNvPr id="55500" name="Line 203"/>
          <p:cNvSpPr>
            <a:spLocks noChangeShapeType="1"/>
          </p:cNvSpPr>
          <p:nvPr/>
        </p:nvSpPr>
        <p:spPr bwMode="auto">
          <a:xfrm>
            <a:off x="2941638" y="4240213"/>
            <a:ext cx="57150" cy="1587"/>
          </a:xfrm>
          <a:prstGeom prst="line">
            <a:avLst/>
          </a:prstGeom>
          <a:noFill/>
          <a:ln w="28575">
            <a:solidFill>
              <a:srgbClr val="FFFFFF"/>
            </a:solidFill>
            <a:round/>
            <a:headEnd/>
            <a:tailEnd/>
          </a:ln>
        </p:spPr>
        <p:txBody>
          <a:bodyPr/>
          <a:lstStyle/>
          <a:p>
            <a:endParaRPr lang="en-US"/>
          </a:p>
        </p:txBody>
      </p:sp>
      <p:sp>
        <p:nvSpPr>
          <p:cNvPr id="55501" name="Line 204"/>
          <p:cNvSpPr>
            <a:spLocks noChangeShapeType="1"/>
          </p:cNvSpPr>
          <p:nvPr/>
        </p:nvSpPr>
        <p:spPr bwMode="auto">
          <a:xfrm>
            <a:off x="2941638" y="3773488"/>
            <a:ext cx="57150" cy="1587"/>
          </a:xfrm>
          <a:prstGeom prst="line">
            <a:avLst/>
          </a:prstGeom>
          <a:noFill/>
          <a:ln w="28575">
            <a:solidFill>
              <a:srgbClr val="FFFFFF"/>
            </a:solidFill>
            <a:round/>
            <a:headEnd/>
            <a:tailEnd/>
          </a:ln>
        </p:spPr>
        <p:txBody>
          <a:bodyPr/>
          <a:lstStyle/>
          <a:p>
            <a:endParaRPr lang="en-US"/>
          </a:p>
        </p:txBody>
      </p:sp>
      <p:sp>
        <p:nvSpPr>
          <p:cNvPr id="55502" name="Line 205"/>
          <p:cNvSpPr>
            <a:spLocks noChangeShapeType="1"/>
          </p:cNvSpPr>
          <p:nvPr/>
        </p:nvSpPr>
        <p:spPr bwMode="auto">
          <a:xfrm>
            <a:off x="2941638" y="3300413"/>
            <a:ext cx="57150" cy="1587"/>
          </a:xfrm>
          <a:prstGeom prst="line">
            <a:avLst/>
          </a:prstGeom>
          <a:noFill/>
          <a:ln w="28575">
            <a:solidFill>
              <a:srgbClr val="FFFFFF"/>
            </a:solidFill>
            <a:round/>
            <a:headEnd/>
            <a:tailEnd/>
          </a:ln>
        </p:spPr>
        <p:txBody>
          <a:bodyPr/>
          <a:lstStyle/>
          <a:p>
            <a:endParaRPr lang="en-US"/>
          </a:p>
        </p:txBody>
      </p:sp>
      <p:sp>
        <p:nvSpPr>
          <p:cNvPr id="55503" name="Line 206"/>
          <p:cNvSpPr>
            <a:spLocks noChangeShapeType="1"/>
          </p:cNvSpPr>
          <p:nvPr/>
        </p:nvSpPr>
        <p:spPr bwMode="auto">
          <a:xfrm>
            <a:off x="2941638" y="2835275"/>
            <a:ext cx="57150" cy="1588"/>
          </a:xfrm>
          <a:prstGeom prst="line">
            <a:avLst/>
          </a:prstGeom>
          <a:noFill/>
          <a:ln w="28575">
            <a:solidFill>
              <a:srgbClr val="FFFFFF"/>
            </a:solidFill>
            <a:round/>
            <a:headEnd/>
            <a:tailEnd/>
          </a:ln>
        </p:spPr>
        <p:txBody>
          <a:bodyPr/>
          <a:lstStyle/>
          <a:p>
            <a:endParaRPr lang="en-US"/>
          </a:p>
        </p:txBody>
      </p:sp>
      <p:sp>
        <p:nvSpPr>
          <p:cNvPr id="55504" name="Line 207"/>
          <p:cNvSpPr>
            <a:spLocks noChangeShapeType="1"/>
          </p:cNvSpPr>
          <p:nvPr/>
        </p:nvSpPr>
        <p:spPr bwMode="auto">
          <a:xfrm>
            <a:off x="2941638" y="2362200"/>
            <a:ext cx="57150" cy="1588"/>
          </a:xfrm>
          <a:prstGeom prst="line">
            <a:avLst/>
          </a:prstGeom>
          <a:noFill/>
          <a:ln w="28575">
            <a:solidFill>
              <a:srgbClr val="FFFFFF"/>
            </a:solidFill>
            <a:round/>
            <a:headEnd/>
            <a:tailEnd/>
          </a:ln>
        </p:spPr>
        <p:txBody>
          <a:bodyPr/>
          <a:lstStyle/>
          <a:p>
            <a:endParaRPr lang="en-US"/>
          </a:p>
        </p:txBody>
      </p:sp>
      <p:sp>
        <p:nvSpPr>
          <p:cNvPr id="55505" name="Line 208"/>
          <p:cNvSpPr>
            <a:spLocks noChangeShapeType="1"/>
          </p:cNvSpPr>
          <p:nvPr/>
        </p:nvSpPr>
        <p:spPr bwMode="auto">
          <a:xfrm>
            <a:off x="2998788" y="2362200"/>
            <a:ext cx="3781425" cy="1588"/>
          </a:xfrm>
          <a:prstGeom prst="line">
            <a:avLst/>
          </a:prstGeom>
          <a:noFill/>
          <a:ln w="28575">
            <a:solidFill>
              <a:srgbClr val="FFFFFF"/>
            </a:solidFill>
            <a:round/>
            <a:headEnd/>
            <a:tailEnd/>
          </a:ln>
        </p:spPr>
        <p:txBody>
          <a:bodyPr/>
          <a:lstStyle/>
          <a:p>
            <a:endParaRPr lang="en-US"/>
          </a:p>
        </p:txBody>
      </p:sp>
      <p:sp>
        <p:nvSpPr>
          <p:cNvPr id="55506" name="Line 209"/>
          <p:cNvSpPr>
            <a:spLocks noChangeShapeType="1"/>
          </p:cNvSpPr>
          <p:nvPr/>
        </p:nvSpPr>
        <p:spPr bwMode="auto">
          <a:xfrm flipV="1">
            <a:off x="2998788" y="2362200"/>
            <a:ext cx="1587" cy="63500"/>
          </a:xfrm>
          <a:prstGeom prst="line">
            <a:avLst/>
          </a:prstGeom>
          <a:noFill/>
          <a:ln w="28575">
            <a:solidFill>
              <a:srgbClr val="FFFFFF"/>
            </a:solidFill>
            <a:round/>
            <a:headEnd/>
            <a:tailEnd/>
          </a:ln>
        </p:spPr>
        <p:txBody>
          <a:bodyPr/>
          <a:lstStyle/>
          <a:p>
            <a:endParaRPr lang="en-US"/>
          </a:p>
        </p:txBody>
      </p:sp>
      <p:sp>
        <p:nvSpPr>
          <p:cNvPr id="55507" name="Line 210"/>
          <p:cNvSpPr>
            <a:spLocks noChangeShapeType="1"/>
          </p:cNvSpPr>
          <p:nvPr/>
        </p:nvSpPr>
        <p:spPr bwMode="auto">
          <a:xfrm flipV="1">
            <a:off x="4889500" y="2362200"/>
            <a:ext cx="1588" cy="63500"/>
          </a:xfrm>
          <a:prstGeom prst="line">
            <a:avLst/>
          </a:prstGeom>
          <a:noFill/>
          <a:ln w="28575">
            <a:solidFill>
              <a:srgbClr val="FFFFFF"/>
            </a:solidFill>
            <a:round/>
            <a:headEnd/>
            <a:tailEnd/>
          </a:ln>
        </p:spPr>
        <p:txBody>
          <a:bodyPr/>
          <a:lstStyle/>
          <a:p>
            <a:endParaRPr lang="en-US"/>
          </a:p>
        </p:txBody>
      </p:sp>
      <p:sp>
        <p:nvSpPr>
          <p:cNvPr id="55508" name="Line 211"/>
          <p:cNvSpPr>
            <a:spLocks noChangeShapeType="1"/>
          </p:cNvSpPr>
          <p:nvPr/>
        </p:nvSpPr>
        <p:spPr bwMode="auto">
          <a:xfrm flipV="1">
            <a:off x="6780213" y="2362200"/>
            <a:ext cx="1587" cy="63500"/>
          </a:xfrm>
          <a:prstGeom prst="line">
            <a:avLst/>
          </a:prstGeom>
          <a:noFill/>
          <a:ln w="28575">
            <a:solidFill>
              <a:srgbClr val="FFFFFF"/>
            </a:solidFill>
            <a:round/>
            <a:headEnd/>
            <a:tailEnd/>
          </a:ln>
        </p:spPr>
        <p:txBody>
          <a:bodyPr/>
          <a:lstStyle/>
          <a:p>
            <a:endParaRPr lang="en-US"/>
          </a:p>
        </p:txBody>
      </p:sp>
      <p:sp>
        <p:nvSpPr>
          <p:cNvPr id="55509" name="Rectangle 212"/>
          <p:cNvSpPr>
            <a:spLocks noChangeArrowheads="1"/>
          </p:cNvSpPr>
          <p:nvPr/>
        </p:nvSpPr>
        <p:spPr bwMode="auto">
          <a:xfrm>
            <a:off x="3744913" y="4767263"/>
            <a:ext cx="304571" cy="276999"/>
          </a:xfrm>
          <a:prstGeom prst="rect">
            <a:avLst/>
          </a:prstGeom>
          <a:noFill/>
          <a:ln w="9525">
            <a:noFill/>
            <a:miter lim="800000"/>
            <a:headEnd/>
            <a:tailEnd/>
          </a:ln>
        </p:spPr>
        <p:txBody>
          <a:bodyPr wrap="none" lIns="0" tIns="0" rIns="0" bIns="0">
            <a:spAutoFit/>
          </a:bodyPr>
          <a:lstStyle/>
          <a:p>
            <a:pPr marL="228600" indent="-228600">
              <a:spcBef>
                <a:spcPct val="30000"/>
              </a:spcBef>
            </a:pPr>
            <a:r>
              <a:rPr lang="en-US"/>
              <a:t>-25</a:t>
            </a:r>
            <a:endParaRPr lang="en-US" b="0"/>
          </a:p>
        </p:txBody>
      </p:sp>
      <p:sp>
        <p:nvSpPr>
          <p:cNvPr id="55510" name="Rectangle 213"/>
          <p:cNvSpPr>
            <a:spLocks noChangeArrowheads="1"/>
          </p:cNvSpPr>
          <p:nvPr/>
        </p:nvSpPr>
        <p:spPr bwMode="auto">
          <a:xfrm>
            <a:off x="5635625" y="4200525"/>
            <a:ext cx="304571" cy="276999"/>
          </a:xfrm>
          <a:prstGeom prst="rect">
            <a:avLst/>
          </a:prstGeom>
          <a:noFill/>
          <a:ln w="9525">
            <a:noFill/>
            <a:miter lim="800000"/>
            <a:headEnd/>
            <a:tailEnd/>
          </a:ln>
        </p:spPr>
        <p:txBody>
          <a:bodyPr wrap="none" lIns="0" tIns="0" rIns="0" bIns="0">
            <a:spAutoFit/>
          </a:bodyPr>
          <a:lstStyle/>
          <a:p>
            <a:pPr marL="228600" indent="-228600">
              <a:spcBef>
                <a:spcPct val="30000"/>
              </a:spcBef>
            </a:pPr>
            <a:r>
              <a:rPr lang="en-US"/>
              <a:t>-19</a:t>
            </a:r>
            <a:endParaRPr lang="en-US" b="0"/>
          </a:p>
        </p:txBody>
      </p:sp>
      <p:sp>
        <p:nvSpPr>
          <p:cNvPr id="55511" name="Rectangle 214"/>
          <p:cNvSpPr>
            <a:spLocks noChangeArrowheads="1"/>
          </p:cNvSpPr>
          <p:nvPr/>
        </p:nvSpPr>
        <p:spPr bwMode="auto">
          <a:xfrm>
            <a:off x="2617788" y="5091113"/>
            <a:ext cx="270908"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-30</a:t>
            </a:r>
          </a:p>
        </p:txBody>
      </p:sp>
      <p:sp>
        <p:nvSpPr>
          <p:cNvPr id="55512" name="Rectangle 215"/>
          <p:cNvSpPr>
            <a:spLocks noChangeArrowheads="1"/>
          </p:cNvSpPr>
          <p:nvPr/>
        </p:nvSpPr>
        <p:spPr bwMode="auto">
          <a:xfrm>
            <a:off x="2617788" y="4625975"/>
            <a:ext cx="270908"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-25</a:t>
            </a:r>
          </a:p>
        </p:txBody>
      </p:sp>
      <p:sp>
        <p:nvSpPr>
          <p:cNvPr id="55513" name="Rectangle 216"/>
          <p:cNvSpPr>
            <a:spLocks noChangeArrowheads="1"/>
          </p:cNvSpPr>
          <p:nvPr/>
        </p:nvSpPr>
        <p:spPr bwMode="auto">
          <a:xfrm>
            <a:off x="2617788" y="4152900"/>
            <a:ext cx="270908"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-20</a:t>
            </a:r>
          </a:p>
        </p:txBody>
      </p:sp>
      <p:sp>
        <p:nvSpPr>
          <p:cNvPr id="55514" name="Rectangle 217"/>
          <p:cNvSpPr>
            <a:spLocks noChangeArrowheads="1"/>
          </p:cNvSpPr>
          <p:nvPr/>
        </p:nvSpPr>
        <p:spPr bwMode="auto">
          <a:xfrm>
            <a:off x="2617788" y="3686175"/>
            <a:ext cx="270908"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-15</a:t>
            </a:r>
          </a:p>
        </p:txBody>
      </p:sp>
      <p:sp>
        <p:nvSpPr>
          <p:cNvPr id="55515" name="Rectangle 218"/>
          <p:cNvSpPr>
            <a:spLocks noChangeArrowheads="1"/>
          </p:cNvSpPr>
          <p:nvPr/>
        </p:nvSpPr>
        <p:spPr bwMode="auto">
          <a:xfrm>
            <a:off x="2617788" y="3214688"/>
            <a:ext cx="270908"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-10</a:t>
            </a:r>
          </a:p>
        </p:txBody>
      </p:sp>
      <p:sp>
        <p:nvSpPr>
          <p:cNvPr id="55516" name="Rectangle 219"/>
          <p:cNvSpPr>
            <a:spLocks noChangeArrowheads="1"/>
          </p:cNvSpPr>
          <p:nvPr/>
        </p:nvSpPr>
        <p:spPr bwMode="auto">
          <a:xfrm>
            <a:off x="2722563" y="2747963"/>
            <a:ext cx="166712"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-5</a:t>
            </a:r>
          </a:p>
        </p:txBody>
      </p:sp>
      <p:sp>
        <p:nvSpPr>
          <p:cNvPr id="55517" name="Rectangle 220"/>
          <p:cNvSpPr>
            <a:spLocks noChangeArrowheads="1"/>
          </p:cNvSpPr>
          <p:nvPr/>
        </p:nvSpPr>
        <p:spPr bwMode="auto">
          <a:xfrm>
            <a:off x="2779713" y="2274888"/>
            <a:ext cx="104196" cy="246221"/>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1600" b="0"/>
              <a:t>0</a:t>
            </a:r>
          </a:p>
        </p:txBody>
      </p:sp>
      <p:sp>
        <p:nvSpPr>
          <p:cNvPr id="55518" name="Rectangle 221"/>
          <p:cNvSpPr>
            <a:spLocks noChangeArrowheads="1"/>
          </p:cNvSpPr>
          <p:nvPr/>
        </p:nvSpPr>
        <p:spPr bwMode="auto">
          <a:xfrm>
            <a:off x="3216275" y="1768475"/>
            <a:ext cx="1191352" cy="307777"/>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2000"/>
              <a:t>CHD Events</a:t>
            </a:r>
            <a:endParaRPr lang="en-US" sz="2000" b="0"/>
          </a:p>
        </p:txBody>
      </p:sp>
      <p:sp>
        <p:nvSpPr>
          <p:cNvPr id="55519" name="Rectangle 222"/>
          <p:cNvSpPr>
            <a:spLocks noChangeArrowheads="1"/>
          </p:cNvSpPr>
          <p:nvPr/>
        </p:nvSpPr>
        <p:spPr bwMode="auto">
          <a:xfrm>
            <a:off x="5211763" y="1768475"/>
            <a:ext cx="1000017" cy="307777"/>
          </a:xfrm>
          <a:prstGeom prst="rect">
            <a:avLst/>
          </a:prstGeom>
          <a:noFill/>
          <a:ln w="9525">
            <a:noFill/>
            <a:miter lim="800000"/>
            <a:headEnd/>
            <a:tailEnd/>
          </a:ln>
        </p:spPr>
        <p:txBody>
          <a:bodyPr wrap="none" lIns="0" tIns="0" rIns="0" bIns="0">
            <a:spAutoFit/>
          </a:bodyPr>
          <a:lstStyle/>
          <a:p>
            <a:pPr marL="228600" indent="-228600">
              <a:spcBef>
                <a:spcPct val="30000"/>
              </a:spcBef>
            </a:pPr>
            <a:r>
              <a:rPr lang="en-US" sz="2000"/>
              <a:t>Total CVD</a:t>
            </a:r>
            <a:endParaRPr lang="en-US" sz="2000" b="0"/>
          </a:p>
        </p:txBody>
      </p:sp>
      <p:sp>
        <p:nvSpPr>
          <p:cNvPr id="55520" name="Rectangle 223"/>
          <p:cNvSpPr>
            <a:spLocks noChangeArrowheads="1"/>
          </p:cNvSpPr>
          <p:nvPr/>
        </p:nvSpPr>
        <p:spPr bwMode="auto">
          <a:xfrm rot="-5400000">
            <a:off x="1442997" y="3466713"/>
            <a:ext cx="1735219" cy="276999"/>
          </a:xfrm>
          <a:prstGeom prst="rect">
            <a:avLst/>
          </a:prstGeom>
          <a:noFill/>
          <a:ln w="9525">
            <a:noFill/>
            <a:miter lim="800000"/>
            <a:headEnd/>
            <a:tailEnd/>
          </a:ln>
        </p:spPr>
        <p:txBody>
          <a:bodyPr wrap="none" lIns="0" tIns="0" rIns="0" bIns="0">
            <a:spAutoFit/>
          </a:bodyPr>
          <a:lstStyle/>
          <a:p>
            <a:pPr marL="228600" indent="-228600">
              <a:spcBef>
                <a:spcPct val="30000"/>
              </a:spcBef>
            </a:pPr>
            <a:r>
              <a:rPr lang="en-US"/>
              <a:t>Risk Reduction (%)</a:t>
            </a:r>
            <a:endParaRPr lang="en-US" b="0"/>
          </a:p>
        </p:txBody>
      </p:sp>
      <p:sp>
        <p:nvSpPr>
          <p:cNvPr id="55521" name="Rectangle 225"/>
          <p:cNvSpPr>
            <a:spLocks noChangeArrowheads="1"/>
          </p:cNvSpPr>
          <p:nvPr/>
        </p:nvSpPr>
        <p:spPr bwMode="auto">
          <a:xfrm>
            <a:off x="4797425" y="4725988"/>
            <a:ext cx="2112329" cy="370301"/>
          </a:xfrm>
          <a:prstGeom prst="rect">
            <a:avLst/>
          </a:prstGeom>
          <a:noFill/>
          <a:ln w="9525" algn="ctr">
            <a:noFill/>
            <a:miter lim="800000"/>
            <a:headEnd/>
            <a:tailEnd/>
          </a:ln>
        </p:spPr>
        <p:txBody>
          <a:bodyPr wrap="none" lIns="92402" tIns="46200" rIns="92402" bIns="46200">
            <a:spAutoFit/>
          </a:bodyPr>
          <a:lstStyle/>
          <a:p>
            <a:pPr marL="228600" indent="-228600">
              <a:spcBef>
                <a:spcPct val="30000"/>
              </a:spcBef>
            </a:pPr>
            <a:r>
              <a:rPr lang="en-US"/>
              <a:t>Secondary End Point</a:t>
            </a:r>
          </a:p>
        </p:txBody>
      </p:sp>
      <p:sp>
        <p:nvSpPr>
          <p:cNvPr id="55522" name="Title 225"/>
          <p:cNvSpPr>
            <a:spLocks noGrp="1"/>
          </p:cNvSpPr>
          <p:nvPr>
            <p:ph type="title"/>
          </p:nvPr>
        </p:nvSpPr>
        <p:spPr>
          <a:xfrm>
            <a:off x="533400" y="152400"/>
            <a:ext cx="8229600" cy="1143000"/>
          </a:xfrm>
        </p:spPr>
        <p:txBody>
          <a:bodyPr>
            <a:normAutofit fontScale="90000"/>
          </a:bodyPr>
          <a:lstStyle/>
          <a:p>
            <a:r>
              <a:rPr lang="en-US" dirty="0" smtClean="0"/>
              <a:t>Post hoc subgroup analysis in patients without CVD</a:t>
            </a: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Fenoﬁbrate </a:t>
            </a:r>
            <a:r>
              <a:rPr lang="en-US" dirty="0" smtClean="0">
                <a:solidFill>
                  <a:srgbClr val="FFFF00"/>
                </a:solidFill>
              </a:rPr>
              <a:t>did not </a:t>
            </a:r>
            <a:r>
              <a:rPr lang="en-US" dirty="0" smtClean="0"/>
              <a:t>signiﬁcantly reduce the risk of the primary outcome of coronary events. It did reduce total cardiovascular events, mainly due to fewer </a:t>
            </a:r>
            <a:r>
              <a:rPr lang="en-US" dirty="0" smtClean="0">
                <a:solidFill>
                  <a:srgbClr val="FFFF00"/>
                </a:solidFill>
              </a:rPr>
              <a:t>non-fatal myocardial infarctions and </a:t>
            </a:r>
            <a:r>
              <a:rPr lang="en-US" dirty="0" err="1" smtClean="0">
                <a:solidFill>
                  <a:srgbClr val="FFFF00"/>
                </a:solidFill>
              </a:rPr>
              <a:t>revascularisations</a:t>
            </a:r>
            <a:r>
              <a:rPr lang="en-US" dirty="0" smtClean="0">
                <a:solidFill>
                  <a:srgbClr val="FFFF00"/>
                </a:solidFill>
              </a:rPr>
              <a:t>.</a:t>
            </a:r>
          </a:p>
          <a:p>
            <a:r>
              <a:rPr lang="en-US" dirty="0" smtClean="0"/>
              <a:t>The higher rate of starting statin therapy in patients allocated placebo might have masked a moderately larger treatment benefit.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noChangeArrowheads="1"/>
          </p:cNvPicPr>
          <p:nvPr/>
        </p:nvPicPr>
        <p:blipFill>
          <a:blip r:embed="rId3" cstate="print">
            <a:duotone>
              <a:prstClr val="black"/>
              <a:schemeClr val="tx1">
                <a:tint val="45000"/>
                <a:satMod val="400000"/>
              </a:schemeClr>
            </a:duotone>
          </a:blip>
          <a:srcRect/>
          <a:stretch>
            <a:fillRect/>
          </a:stretch>
        </p:blipFill>
        <p:spPr bwMode="auto">
          <a:xfrm>
            <a:off x="304800" y="0"/>
            <a:ext cx="8583613" cy="3651250"/>
          </a:xfrm>
          <a:prstGeom prst="rect">
            <a:avLst/>
          </a:prstGeom>
          <a:noFill/>
          <a:ln w="9525">
            <a:noFill/>
            <a:miter lim="800000"/>
            <a:headEnd/>
            <a:tailEnd/>
          </a:ln>
        </p:spPr>
      </p:pic>
      <p:pic>
        <p:nvPicPr>
          <p:cNvPr id="50177" name="Picture 1" descr=" "/>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50178" name="Picture 2" descr=" "/>
          <p:cNvPicPr>
            <a:picLocks noChangeAspect="1" noChangeArrowheads="1"/>
          </p:cNvPicPr>
          <p:nvPr/>
        </p:nvPicPr>
        <p:blipFill>
          <a:blip r:embed="rId4"/>
          <a:srcRect/>
          <a:stretch>
            <a:fillRect/>
          </a:stretch>
        </p:blipFill>
        <p:spPr bwMode="auto">
          <a:xfrm>
            <a:off x="0" y="0"/>
            <a:ext cx="285750" cy="285750"/>
          </a:xfrm>
          <a:prstGeom prst="rect">
            <a:avLst/>
          </a:prstGeom>
          <a:noFill/>
        </p:spPr>
      </p:pic>
      <p:sp>
        <p:nvSpPr>
          <p:cNvPr id="7" name="Rectangle 6"/>
          <p:cNvSpPr/>
          <p:nvPr/>
        </p:nvSpPr>
        <p:spPr>
          <a:xfrm>
            <a:off x="3886200" y="6172200"/>
            <a:ext cx="4953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extBox 7"/>
          <p:cNvSpPr txBox="1"/>
          <p:nvPr/>
        </p:nvSpPr>
        <p:spPr>
          <a:xfrm>
            <a:off x="304799" y="3657600"/>
            <a:ext cx="8456741" cy="2246769"/>
          </a:xfrm>
          <a:prstGeom prst="rect">
            <a:avLst/>
          </a:prstGeom>
          <a:noFill/>
        </p:spPr>
        <p:txBody>
          <a:bodyPr wrap="square" rtlCol="0">
            <a:spAutoFit/>
          </a:bodyPr>
          <a:lstStyle/>
          <a:p>
            <a:pPr marL="398463" indent="-347663">
              <a:buClr>
                <a:srgbClr val="00FFFF"/>
              </a:buClr>
              <a:buFontTx/>
              <a:buChar char="•"/>
            </a:pPr>
            <a:r>
              <a:rPr lang="en-US" altLang="en-US" sz="2800" dirty="0" smtClean="0">
                <a:latin typeface="Arial" panose="020B0604020202020204" pitchFamily="34" charset="0"/>
                <a:cs typeface="Arial" panose="020B0604020202020204" pitchFamily="34" charset="0"/>
              </a:rPr>
              <a:t>Randomized, placebo-controlled, double-blind clinical trial conducted in 77 clinical sites in the U.S. and Canada</a:t>
            </a:r>
          </a:p>
          <a:p>
            <a:pPr marL="398463" indent="-347663">
              <a:buClr>
                <a:srgbClr val="00FFFF"/>
              </a:buClr>
              <a:buFontTx/>
              <a:buChar char="•"/>
            </a:pPr>
            <a:r>
              <a:rPr lang="en-US" altLang="en-US" sz="2800" dirty="0" smtClean="0">
                <a:latin typeface="Arial" panose="020B0604020202020204" pitchFamily="34" charset="0"/>
                <a:cs typeface="Arial" panose="020B0604020202020204" pitchFamily="34" charset="0"/>
              </a:rPr>
              <a:t> Sample size: 5518 patients with type 2 diabetes </a:t>
            </a:r>
          </a:p>
          <a:p>
            <a:pPr marL="398463" indent="-347663">
              <a:buClr>
                <a:srgbClr val="00FFFF"/>
              </a:buClr>
              <a:buFontTx/>
              <a:buChar char="•"/>
            </a:pPr>
            <a:r>
              <a:rPr lang="en-US" altLang="en-US" sz="2800" dirty="0" smtClean="0">
                <a:latin typeface="Arial" panose="020B0604020202020204" pitchFamily="34" charset="0"/>
                <a:cs typeface="Arial" panose="020B0604020202020204" pitchFamily="34" charset="0"/>
              </a:rPr>
              <a:t> Mean follow-up : 4.7 years.</a:t>
            </a:r>
            <a:endParaRPr lang="en-US" altLang="en-US" sz="2800" dirty="0">
              <a:latin typeface="Arial" panose="020B0604020202020204" pitchFamily="34" charset="0"/>
              <a:cs typeface="Arial" panose="020B0604020202020204" pitchFamily="34" charset="0"/>
            </a:endParaRPr>
          </a:p>
        </p:txBody>
      </p:sp>
      <p:sp>
        <p:nvSpPr>
          <p:cNvPr id="9" name="Rectangle 8"/>
          <p:cNvSpPr/>
          <p:nvPr/>
        </p:nvSpPr>
        <p:spPr>
          <a:xfrm>
            <a:off x="5334000" y="6324600"/>
            <a:ext cx="3427541" cy="369332"/>
          </a:xfrm>
          <a:prstGeom prst="rect">
            <a:avLst/>
          </a:prstGeom>
        </p:spPr>
        <p:txBody>
          <a:bodyPr wrap="none">
            <a:spAutoFit/>
          </a:bodyPr>
          <a:lstStyle/>
          <a:p>
            <a:r>
              <a:rPr lang="en-US" dirty="0" smtClean="0"/>
              <a:t> </a:t>
            </a:r>
            <a:r>
              <a:rPr lang="en-US" dirty="0" smtClean="0">
                <a:solidFill>
                  <a:srgbClr val="FFFF00"/>
                </a:solidFill>
              </a:rPr>
              <a:t>N </a:t>
            </a:r>
            <a:r>
              <a:rPr lang="en-US" dirty="0" err="1" smtClean="0">
                <a:solidFill>
                  <a:srgbClr val="FFFF00"/>
                </a:solidFill>
              </a:rPr>
              <a:t>Engl</a:t>
            </a:r>
            <a:r>
              <a:rPr lang="en-US" dirty="0" smtClean="0">
                <a:solidFill>
                  <a:srgbClr val="FFFF00"/>
                </a:solidFill>
              </a:rPr>
              <a:t> J Med 2010; 362: 1563–74.</a:t>
            </a:r>
            <a:endParaRPr lang="en-US" dirty="0">
              <a:solidFill>
                <a:srgbClr val="FFFF00"/>
              </a:solidFill>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066800"/>
            <a:ext cx="8458200" cy="5181599"/>
          </a:xfrm>
          <a:prstGeom prst="rect">
            <a:avLst/>
          </a:prstGeom>
        </p:spPr>
      </p:pic>
      <p:sp>
        <p:nvSpPr>
          <p:cNvPr id="3" name="TextBox 2"/>
          <p:cNvSpPr txBox="1"/>
          <p:nvPr/>
        </p:nvSpPr>
        <p:spPr>
          <a:xfrm>
            <a:off x="2209800" y="228600"/>
            <a:ext cx="4538037" cy="646331"/>
          </a:xfrm>
          <a:prstGeom prst="rect">
            <a:avLst/>
          </a:prstGeom>
          <a:noFill/>
        </p:spPr>
        <p:txBody>
          <a:bodyPr wrap="none" rtlCol="0">
            <a:spAutoFit/>
          </a:bodyPr>
          <a:lstStyle/>
          <a:p>
            <a:r>
              <a:rPr lang="en-US" sz="3600" dirty="0" smtClean="0"/>
              <a:t>Baseline characteristics</a:t>
            </a:r>
            <a:endParaRPr lang="en-US" sz="3600" dirty="0"/>
          </a:p>
        </p:txBody>
      </p:sp>
      <p:sp>
        <p:nvSpPr>
          <p:cNvPr id="4" name="Rounded Rectangle 3"/>
          <p:cNvSpPr/>
          <p:nvPr/>
        </p:nvSpPr>
        <p:spPr>
          <a:xfrm>
            <a:off x="4267200" y="5410200"/>
            <a:ext cx="3429000" cy="76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100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p:cNvSpPr txBox="1">
            <a:spLocks noChangeArrowheads="1"/>
          </p:cNvSpPr>
          <p:nvPr/>
        </p:nvSpPr>
        <p:spPr bwMode="auto">
          <a:xfrm>
            <a:off x="-152400" y="0"/>
            <a:ext cx="9067800" cy="584775"/>
          </a:xfrm>
          <a:prstGeom prst="rect">
            <a:avLst/>
          </a:prstGeom>
          <a:noFill/>
          <a:ln w="9525">
            <a:noFill/>
            <a:miter lim="800000"/>
            <a:headEnd/>
            <a:tailEnd/>
          </a:ln>
          <a:effectLst/>
        </p:spPr>
        <p:txBody>
          <a:bodyPr>
            <a:spAutoFit/>
          </a:bodyPr>
          <a:lstStyle/>
          <a:p>
            <a:pPr algn="ctr"/>
            <a:r>
              <a:rPr lang="en-GB" sz="3200" i="0" dirty="0">
                <a:latin typeface="Arial" pitchFamily="34" charset="0"/>
              </a:rPr>
              <a:t>Lipid Values</a:t>
            </a:r>
          </a:p>
        </p:txBody>
      </p:sp>
      <p:pic>
        <p:nvPicPr>
          <p:cNvPr id="454660" name="Picture 4"/>
          <p:cNvPicPr>
            <a:picLocks noChangeAspect="1" noChangeArrowheads="1"/>
          </p:cNvPicPr>
          <p:nvPr/>
        </p:nvPicPr>
        <p:blipFill>
          <a:blip r:embed="rId3" cstate="print"/>
          <a:srcRect/>
          <a:stretch>
            <a:fillRect/>
          </a:stretch>
        </p:blipFill>
        <p:spPr bwMode="auto">
          <a:xfrm>
            <a:off x="381000" y="609600"/>
            <a:ext cx="8382000" cy="5943600"/>
          </a:xfrm>
          <a:prstGeom prst="rect">
            <a:avLst/>
          </a:prstGeom>
          <a:noFill/>
          <a:ln w="9525">
            <a:solidFill>
              <a:srgbClr val="FFFF00"/>
            </a:solid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endParaRPr lang="en-US" altLang="en-US" sz="3200" b="1"/>
          </a:p>
        </p:txBody>
      </p:sp>
      <p:sp>
        <p:nvSpPr>
          <p:cNvPr id="29698"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endParaRPr lang="en-US" altLang="en-US" sz="3200" b="1"/>
          </a:p>
        </p:txBody>
      </p:sp>
      <p:sp>
        <p:nvSpPr>
          <p:cNvPr id="29699" name="Rectangle 2"/>
          <p:cNvSpPr>
            <a:spLocks noChangeArrowheads="1"/>
          </p:cNvSpPr>
          <p:nvPr/>
        </p:nvSpPr>
        <p:spPr bwMode="auto">
          <a:xfrm>
            <a:off x="838200" y="609600"/>
            <a:ext cx="7772400" cy="762000"/>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altLang="en-US" sz="4000" dirty="0">
                <a:solidFill>
                  <a:schemeClr val="tx1"/>
                </a:solidFill>
              </a:rPr>
              <a:t>Primary </a:t>
            </a:r>
            <a:r>
              <a:rPr lang="en-US" altLang="en-US" sz="4000" dirty="0" smtClean="0">
                <a:solidFill>
                  <a:schemeClr val="tx1"/>
                </a:solidFill>
              </a:rPr>
              <a:t>outcome</a:t>
            </a:r>
            <a:endParaRPr lang="en-US" altLang="en-US" sz="4000" dirty="0">
              <a:solidFill>
                <a:schemeClr val="tx1"/>
              </a:solidFill>
            </a:endParaRPr>
          </a:p>
        </p:txBody>
      </p:sp>
      <p:grpSp>
        <p:nvGrpSpPr>
          <p:cNvPr id="2" name="Group 4"/>
          <p:cNvGrpSpPr>
            <a:grpSpLocks noChangeAspect="1"/>
          </p:cNvGrpSpPr>
          <p:nvPr/>
        </p:nvGrpSpPr>
        <p:grpSpPr bwMode="auto">
          <a:xfrm>
            <a:off x="228600" y="2057400"/>
            <a:ext cx="8715376" cy="2124076"/>
            <a:chOff x="144" y="1186"/>
            <a:chExt cx="5490" cy="1338"/>
          </a:xfrm>
        </p:grpSpPr>
        <p:sp>
          <p:nvSpPr>
            <p:cNvPr id="29701" name="AutoShape 3"/>
            <p:cNvSpPr>
              <a:spLocks noChangeAspect="1" noChangeArrowheads="1" noTextEdit="1"/>
            </p:cNvSpPr>
            <p:nvPr/>
          </p:nvSpPr>
          <p:spPr bwMode="auto">
            <a:xfrm>
              <a:off x="144" y="1186"/>
              <a:ext cx="5480" cy="1231"/>
            </a:xfrm>
            <a:prstGeom prst="rect">
              <a:avLst/>
            </a:prstGeom>
            <a:noFill/>
            <a:ln w="9525">
              <a:noFill/>
              <a:miter lim="800000"/>
              <a:headEnd/>
              <a:tailEnd/>
            </a:ln>
          </p:spPr>
          <p:txBody>
            <a:bodyPr/>
            <a:lstStyle/>
            <a:p>
              <a:endParaRPr lang="en-US"/>
            </a:p>
          </p:txBody>
        </p:sp>
        <p:sp>
          <p:nvSpPr>
            <p:cNvPr id="29702" name="Rectangle 5"/>
            <p:cNvSpPr>
              <a:spLocks noChangeArrowheads="1"/>
            </p:cNvSpPr>
            <p:nvPr/>
          </p:nvSpPr>
          <p:spPr bwMode="auto">
            <a:xfrm>
              <a:off x="2397" y="1513"/>
              <a:ext cx="243"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Rate</a:t>
              </a:r>
              <a:endParaRPr lang="en-US"/>
            </a:p>
          </p:txBody>
        </p:sp>
        <p:sp>
          <p:nvSpPr>
            <p:cNvPr id="29703" name="Rectangle 6"/>
            <p:cNvSpPr>
              <a:spLocks noChangeArrowheads="1"/>
            </p:cNvSpPr>
            <p:nvPr/>
          </p:nvSpPr>
          <p:spPr bwMode="auto">
            <a:xfrm>
              <a:off x="3566" y="1513"/>
              <a:ext cx="243"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Rate</a:t>
              </a:r>
              <a:endParaRPr lang="en-US"/>
            </a:p>
          </p:txBody>
        </p:sp>
        <p:sp>
          <p:nvSpPr>
            <p:cNvPr id="29704" name="Rectangle 7"/>
            <p:cNvSpPr>
              <a:spLocks noChangeArrowheads="1"/>
            </p:cNvSpPr>
            <p:nvPr/>
          </p:nvSpPr>
          <p:spPr bwMode="auto">
            <a:xfrm>
              <a:off x="2350" y="1669"/>
              <a:ext cx="338"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(%/yr)</a:t>
              </a:r>
              <a:endParaRPr lang="en-US"/>
            </a:p>
          </p:txBody>
        </p:sp>
        <p:sp>
          <p:nvSpPr>
            <p:cNvPr id="29705" name="Rectangle 8"/>
            <p:cNvSpPr>
              <a:spLocks noChangeArrowheads="1"/>
            </p:cNvSpPr>
            <p:nvPr/>
          </p:nvSpPr>
          <p:spPr bwMode="auto">
            <a:xfrm>
              <a:off x="3519" y="1669"/>
              <a:ext cx="338"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(%/yr)</a:t>
              </a:r>
              <a:endParaRPr lang="en-US"/>
            </a:p>
          </p:txBody>
        </p:sp>
        <p:sp>
          <p:nvSpPr>
            <p:cNvPr id="29706" name="Rectangle 9"/>
            <p:cNvSpPr>
              <a:spLocks noChangeArrowheads="1"/>
            </p:cNvSpPr>
            <p:nvPr/>
          </p:nvSpPr>
          <p:spPr bwMode="auto">
            <a:xfrm>
              <a:off x="4275" y="1677"/>
              <a:ext cx="622"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HR (95% CI)</a:t>
              </a:r>
              <a:endParaRPr lang="en-US"/>
            </a:p>
          </p:txBody>
        </p:sp>
        <p:sp>
          <p:nvSpPr>
            <p:cNvPr id="29707" name="Rectangle 10"/>
            <p:cNvSpPr>
              <a:spLocks noChangeArrowheads="1"/>
            </p:cNvSpPr>
            <p:nvPr/>
          </p:nvSpPr>
          <p:spPr bwMode="auto">
            <a:xfrm>
              <a:off x="5195" y="1677"/>
              <a:ext cx="397"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P Value</a:t>
              </a:r>
              <a:endParaRPr lang="en-US"/>
            </a:p>
          </p:txBody>
        </p:sp>
        <p:sp>
          <p:nvSpPr>
            <p:cNvPr id="29708" name="Rectangle 11"/>
            <p:cNvSpPr>
              <a:spLocks noChangeArrowheads="1"/>
            </p:cNvSpPr>
            <p:nvPr/>
          </p:nvSpPr>
          <p:spPr bwMode="auto">
            <a:xfrm>
              <a:off x="144" y="1810"/>
              <a:ext cx="1333" cy="155"/>
            </a:xfrm>
            <a:prstGeom prst="rect">
              <a:avLst/>
            </a:prstGeom>
            <a:noFill/>
            <a:ln w="9525">
              <a:noFill/>
              <a:miter lim="800000"/>
              <a:headEnd/>
              <a:tailEnd/>
            </a:ln>
          </p:spPr>
          <p:txBody>
            <a:bodyPr wrap="none" lIns="0" tIns="0" rIns="0" bIns="0">
              <a:spAutoFit/>
            </a:bodyPr>
            <a:lstStyle/>
            <a:p>
              <a:r>
                <a:rPr lang="en-US" sz="1600" b="1" dirty="0">
                  <a:latin typeface="Calibri" pitchFamily="34" charset="0"/>
                </a:rPr>
                <a:t>Primary Outcome:            </a:t>
              </a:r>
              <a:endParaRPr lang="en-US" dirty="0"/>
            </a:p>
          </p:txBody>
        </p:sp>
        <p:sp>
          <p:nvSpPr>
            <p:cNvPr id="29709" name="Rectangle 12"/>
            <p:cNvSpPr>
              <a:spLocks noChangeArrowheads="1"/>
            </p:cNvSpPr>
            <p:nvPr/>
          </p:nvSpPr>
          <p:spPr bwMode="auto">
            <a:xfrm>
              <a:off x="167" y="2012"/>
              <a:ext cx="1349" cy="8"/>
            </a:xfrm>
            <a:prstGeom prst="rect">
              <a:avLst/>
            </a:prstGeom>
            <a:solidFill>
              <a:srgbClr val="000000"/>
            </a:solidFill>
            <a:ln w="9525">
              <a:noFill/>
              <a:miter lim="800000"/>
              <a:headEnd/>
              <a:tailEnd/>
            </a:ln>
          </p:spPr>
          <p:txBody>
            <a:bodyPr/>
            <a:lstStyle/>
            <a:p>
              <a:endParaRPr lang="en-US"/>
            </a:p>
          </p:txBody>
        </p:sp>
        <p:sp>
          <p:nvSpPr>
            <p:cNvPr id="29710" name="Rectangle 13"/>
            <p:cNvSpPr>
              <a:spLocks noChangeArrowheads="1"/>
            </p:cNvSpPr>
            <p:nvPr/>
          </p:nvSpPr>
          <p:spPr bwMode="auto">
            <a:xfrm>
              <a:off x="167" y="2051"/>
              <a:ext cx="1279"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Major Fatal or Nonfatal </a:t>
              </a:r>
              <a:endParaRPr lang="en-US"/>
            </a:p>
          </p:txBody>
        </p:sp>
        <p:sp>
          <p:nvSpPr>
            <p:cNvPr id="29711" name="Rectangle 14"/>
            <p:cNvSpPr>
              <a:spLocks noChangeArrowheads="1"/>
            </p:cNvSpPr>
            <p:nvPr/>
          </p:nvSpPr>
          <p:spPr bwMode="auto">
            <a:xfrm>
              <a:off x="167" y="2214"/>
              <a:ext cx="1114"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Cardiovascular Event</a:t>
              </a:r>
              <a:endParaRPr lang="en-US"/>
            </a:p>
          </p:txBody>
        </p:sp>
        <p:sp>
          <p:nvSpPr>
            <p:cNvPr id="29712" name="Rectangle 15"/>
            <p:cNvSpPr>
              <a:spLocks noChangeArrowheads="1"/>
            </p:cNvSpPr>
            <p:nvPr/>
          </p:nvSpPr>
          <p:spPr bwMode="auto">
            <a:xfrm>
              <a:off x="1890" y="2059"/>
              <a:ext cx="294" cy="233"/>
            </a:xfrm>
            <a:prstGeom prst="rect">
              <a:avLst/>
            </a:prstGeom>
            <a:noFill/>
            <a:ln w="9525">
              <a:noFill/>
              <a:miter lim="800000"/>
              <a:headEnd/>
              <a:tailEnd/>
            </a:ln>
          </p:spPr>
          <p:txBody>
            <a:bodyPr wrap="none" lIns="0" tIns="0" rIns="0" bIns="0">
              <a:spAutoFit/>
            </a:bodyPr>
            <a:lstStyle/>
            <a:p>
              <a:r>
                <a:rPr lang="en-US" sz="2400" b="1">
                  <a:latin typeface="Calibri" pitchFamily="34" charset="0"/>
                </a:rPr>
                <a:t>291</a:t>
              </a:r>
              <a:endParaRPr lang="en-US" sz="2400" b="1"/>
            </a:p>
          </p:txBody>
        </p:sp>
        <p:sp>
          <p:nvSpPr>
            <p:cNvPr id="29713" name="Rectangle 16"/>
            <p:cNvSpPr>
              <a:spLocks noChangeArrowheads="1"/>
            </p:cNvSpPr>
            <p:nvPr/>
          </p:nvSpPr>
          <p:spPr bwMode="auto">
            <a:xfrm>
              <a:off x="2420" y="2059"/>
              <a:ext cx="345" cy="233"/>
            </a:xfrm>
            <a:prstGeom prst="rect">
              <a:avLst/>
            </a:prstGeom>
            <a:noFill/>
            <a:ln w="9525">
              <a:noFill/>
              <a:miter lim="800000"/>
              <a:headEnd/>
              <a:tailEnd/>
            </a:ln>
          </p:spPr>
          <p:txBody>
            <a:bodyPr wrap="none" lIns="0" tIns="0" rIns="0" bIns="0">
              <a:spAutoFit/>
            </a:bodyPr>
            <a:lstStyle/>
            <a:p>
              <a:r>
                <a:rPr lang="en-US" sz="2400" b="1" dirty="0" smtClean="0">
                  <a:latin typeface="Calibri" pitchFamily="34" charset="0"/>
                </a:rPr>
                <a:t>2.24</a:t>
              </a:r>
              <a:endParaRPr lang="en-US" sz="2400" b="1" dirty="0"/>
            </a:p>
          </p:txBody>
        </p:sp>
        <p:sp>
          <p:nvSpPr>
            <p:cNvPr id="29714" name="Rectangle 17"/>
            <p:cNvSpPr>
              <a:spLocks noChangeArrowheads="1"/>
            </p:cNvSpPr>
            <p:nvPr/>
          </p:nvSpPr>
          <p:spPr bwMode="auto">
            <a:xfrm>
              <a:off x="3067" y="2059"/>
              <a:ext cx="294" cy="233"/>
            </a:xfrm>
            <a:prstGeom prst="rect">
              <a:avLst/>
            </a:prstGeom>
            <a:noFill/>
            <a:ln w="9525">
              <a:noFill/>
              <a:miter lim="800000"/>
              <a:headEnd/>
              <a:tailEnd/>
            </a:ln>
          </p:spPr>
          <p:txBody>
            <a:bodyPr wrap="none" lIns="0" tIns="0" rIns="0" bIns="0">
              <a:spAutoFit/>
            </a:bodyPr>
            <a:lstStyle/>
            <a:p>
              <a:r>
                <a:rPr lang="en-US" sz="2400" b="1">
                  <a:latin typeface="Calibri" pitchFamily="34" charset="0"/>
                </a:rPr>
                <a:t>310</a:t>
              </a:r>
              <a:endParaRPr lang="en-US" sz="2400" b="1"/>
            </a:p>
          </p:txBody>
        </p:sp>
        <p:sp>
          <p:nvSpPr>
            <p:cNvPr id="29715" name="Rectangle 18"/>
            <p:cNvSpPr>
              <a:spLocks noChangeArrowheads="1"/>
            </p:cNvSpPr>
            <p:nvPr/>
          </p:nvSpPr>
          <p:spPr bwMode="auto">
            <a:xfrm>
              <a:off x="3590" y="2059"/>
              <a:ext cx="345" cy="233"/>
            </a:xfrm>
            <a:prstGeom prst="rect">
              <a:avLst/>
            </a:prstGeom>
            <a:noFill/>
            <a:ln w="9525">
              <a:noFill/>
              <a:miter lim="800000"/>
              <a:headEnd/>
              <a:tailEnd/>
            </a:ln>
          </p:spPr>
          <p:txBody>
            <a:bodyPr wrap="none" lIns="0" tIns="0" rIns="0" bIns="0">
              <a:spAutoFit/>
            </a:bodyPr>
            <a:lstStyle/>
            <a:p>
              <a:r>
                <a:rPr lang="en-US" sz="2400" b="1">
                  <a:latin typeface="Calibri" pitchFamily="34" charset="0"/>
                </a:rPr>
                <a:t>2.41</a:t>
              </a:r>
              <a:endParaRPr lang="en-US" sz="2400" b="1"/>
            </a:p>
          </p:txBody>
        </p:sp>
        <p:sp>
          <p:nvSpPr>
            <p:cNvPr id="29716" name="Rectangle 19"/>
            <p:cNvSpPr>
              <a:spLocks noChangeArrowheads="1"/>
            </p:cNvSpPr>
            <p:nvPr/>
          </p:nvSpPr>
          <p:spPr bwMode="auto">
            <a:xfrm>
              <a:off x="4182" y="2059"/>
              <a:ext cx="958" cy="465"/>
            </a:xfrm>
            <a:prstGeom prst="rect">
              <a:avLst/>
            </a:prstGeom>
            <a:noFill/>
            <a:ln w="9525">
              <a:noFill/>
              <a:miter lim="800000"/>
              <a:headEnd/>
              <a:tailEnd/>
            </a:ln>
          </p:spPr>
          <p:txBody>
            <a:bodyPr wrap="none" lIns="0" tIns="0" rIns="0" bIns="0">
              <a:spAutoFit/>
            </a:bodyPr>
            <a:lstStyle/>
            <a:p>
              <a:r>
                <a:rPr lang="en-US" sz="2400" b="1">
                  <a:latin typeface="Calibri" pitchFamily="34" charset="0"/>
                </a:rPr>
                <a:t>      0.92 </a:t>
              </a:r>
            </a:p>
            <a:p>
              <a:r>
                <a:rPr lang="en-US" sz="2400" b="1">
                  <a:latin typeface="Calibri" pitchFamily="34" charset="0"/>
                </a:rPr>
                <a:t>(0.79 - 1.08)</a:t>
              </a:r>
              <a:endParaRPr lang="en-US" sz="2400" b="1"/>
            </a:p>
          </p:txBody>
        </p:sp>
        <p:sp>
          <p:nvSpPr>
            <p:cNvPr id="29717" name="Rectangle 20"/>
            <p:cNvSpPr>
              <a:spLocks noChangeArrowheads="1"/>
            </p:cNvSpPr>
            <p:nvPr/>
          </p:nvSpPr>
          <p:spPr bwMode="auto">
            <a:xfrm>
              <a:off x="5289" y="2059"/>
              <a:ext cx="345" cy="233"/>
            </a:xfrm>
            <a:prstGeom prst="rect">
              <a:avLst/>
            </a:prstGeom>
            <a:noFill/>
            <a:ln w="9525">
              <a:noFill/>
              <a:miter lim="800000"/>
              <a:headEnd/>
              <a:tailEnd/>
            </a:ln>
          </p:spPr>
          <p:txBody>
            <a:bodyPr wrap="none" lIns="0" tIns="0" rIns="0" bIns="0">
              <a:spAutoFit/>
            </a:bodyPr>
            <a:lstStyle/>
            <a:p>
              <a:r>
                <a:rPr lang="en-US" sz="2400" b="1">
                  <a:latin typeface="Calibri" pitchFamily="34" charset="0"/>
                </a:rPr>
                <a:t>0.32</a:t>
              </a:r>
              <a:endParaRPr lang="en-US" sz="2400" b="1"/>
            </a:p>
          </p:txBody>
        </p:sp>
        <p:sp>
          <p:nvSpPr>
            <p:cNvPr id="29718" name="Rectangle 21"/>
            <p:cNvSpPr>
              <a:spLocks noChangeArrowheads="1"/>
            </p:cNvSpPr>
            <p:nvPr/>
          </p:nvSpPr>
          <p:spPr bwMode="auto">
            <a:xfrm>
              <a:off x="1937" y="1202"/>
              <a:ext cx="618"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Fenofibrate</a:t>
              </a:r>
              <a:endParaRPr lang="en-US"/>
            </a:p>
          </p:txBody>
        </p:sp>
        <p:sp>
          <p:nvSpPr>
            <p:cNvPr id="29719" name="Rectangle 22"/>
            <p:cNvSpPr>
              <a:spLocks noChangeArrowheads="1"/>
            </p:cNvSpPr>
            <p:nvPr/>
          </p:nvSpPr>
          <p:spPr bwMode="auto">
            <a:xfrm>
              <a:off x="3208" y="1202"/>
              <a:ext cx="422"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Placebo</a:t>
              </a:r>
              <a:endParaRPr lang="en-US"/>
            </a:p>
          </p:txBody>
        </p:sp>
        <p:sp>
          <p:nvSpPr>
            <p:cNvPr id="29720" name="Rectangle 23"/>
            <p:cNvSpPr>
              <a:spLocks noChangeArrowheads="1"/>
            </p:cNvSpPr>
            <p:nvPr/>
          </p:nvSpPr>
          <p:spPr bwMode="auto">
            <a:xfrm>
              <a:off x="2015" y="1342"/>
              <a:ext cx="490" cy="155"/>
            </a:xfrm>
            <a:prstGeom prst="rect">
              <a:avLst/>
            </a:prstGeom>
            <a:noFill/>
            <a:ln w="9525">
              <a:noFill/>
              <a:miter lim="800000"/>
              <a:headEnd/>
              <a:tailEnd/>
            </a:ln>
          </p:spPr>
          <p:txBody>
            <a:bodyPr wrap="none" lIns="0" tIns="0" rIns="0" bIns="0">
              <a:spAutoFit/>
            </a:bodyPr>
            <a:lstStyle/>
            <a:p>
              <a:r>
                <a:rPr lang="en-US" sz="1600">
                  <a:latin typeface="Calibri" pitchFamily="34" charset="0"/>
                </a:rPr>
                <a:t>(N=2765)</a:t>
              </a:r>
              <a:endParaRPr lang="en-US"/>
            </a:p>
          </p:txBody>
        </p:sp>
        <p:sp>
          <p:nvSpPr>
            <p:cNvPr id="29721" name="Rectangle 24"/>
            <p:cNvSpPr>
              <a:spLocks noChangeArrowheads="1"/>
            </p:cNvSpPr>
            <p:nvPr/>
          </p:nvSpPr>
          <p:spPr bwMode="auto">
            <a:xfrm>
              <a:off x="3184" y="1342"/>
              <a:ext cx="490" cy="155"/>
            </a:xfrm>
            <a:prstGeom prst="rect">
              <a:avLst/>
            </a:prstGeom>
            <a:noFill/>
            <a:ln w="9525">
              <a:noFill/>
              <a:miter lim="800000"/>
              <a:headEnd/>
              <a:tailEnd/>
            </a:ln>
          </p:spPr>
          <p:txBody>
            <a:bodyPr wrap="none" lIns="0" tIns="0" rIns="0" bIns="0">
              <a:spAutoFit/>
            </a:bodyPr>
            <a:lstStyle/>
            <a:p>
              <a:r>
                <a:rPr lang="en-US" sz="1600">
                  <a:latin typeface="Calibri" pitchFamily="34" charset="0"/>
                </a:rPr>
                <a:t>(N=2753)</a:t>
              </a:r>
              <a:endParaRPr lang="en-US"/>
            </a:p>
          </p:txBody>
        </p:sp>
        <p:sp>
          <p:nvSpPr>
            <p:cNvPr id="29722" name="Rectangle 25"/>
            <p:cNvSpPr>
              <a:spLocks noChangeArrowheads="1"/>
            </p:cNvSpPr>
            <p:nvPr/>
          </p:nvSpPr>
          <p:spPr bwMode="auto">
            <a:xfrm>
              <a:off x="167" y="1685"/>
              <a:ext cx="0" cy="174"/>
            </a:xfrm>
            <a:prstGeom prst="rect">
              <a:avLst/>
            </a:prstGeom>
            <a:noFill/>
            <a:ln w="9525">
              <a:noFill/>
              <a:miter lim="800000"/>
              <a:headEnd/>
              <a:tailEnd/>
            </a:ln>
          </p:spPr>
          <p:txBody>
            <a:bodyPr wrap="none" lIns="0" tIns="0" rIns="0" bIns="0">
              <a:spAutoFit/>
            </a:bodyPr>
            <a:lstStyle/>
            <a:p>
              <a:endParaRPr lang="en-US"/>
            </a:p>
          </p:txBody>
        </p:sp>
        <p:sp>
          <p:nvSpPr>
            <p:cNvPr id="29723" name="Rectangle 26"/>
            <p:cNvSpPr>
              <a:spLocks noChangeArrowheads="1"/>
            </p:cNvSpPr>
            <p:nvPr/>
          </p:nvSpPr>
          <p:spPr bwMode="auto">
            <a:xfrm>
              <a:off x="1859" y="1521"/>
              <a:ext cx="254"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N of </a:t>
              </a:r>
              <a:endParaRPr lang="en-US"/>
            </a:p>
          </p:txBody>
        </p:sp>
        <p:sp>
          <p:nvSpPr>
            <p:cNvPr id="29724" name="Rectangle 27"/>
            <p:cNvSpPr>
              <a:spLocks noChangeArrowheads="1"/>
            </p:cNvSpPr>
            <p:nvPr/>
          </p:nvSpPr>
          <p:spPr bwMode="auto">
            <a:xfrm>
              <a:off x="1797" y="1685"/>
              <a:ext cx="349"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Events</a:t>
              </a:r>
              <a:endParaRPr lang="en-US"/>
            </a:p>
          </p:txBody>
        </p:sp>
        <p:sp>
          <p:nvSpPr>
            <p:cNvPr id="29725" name="Rectangle 28"/>
            <p:cNvSpPr>
              <a:spLocks noChangeArrowheads="1"/>
            </p:cNvSpPr>
            <p:nvPr/>
          </p:nvSpPr>
          <p:spPr bwMode="auto">
            <a:xfrm>
              <a:off x="3036" y="1521"/>
              <a:ext cx="254"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N of </a:t>
              </a:r>
              <a:endParaRPr lang="en-US"/>
            </a:p>
          </p:txBody>
        </p:sp>
        <p:sp>
          <p:nvSpPr>
            <p:cNvPr id="29726" name="Rectangle 29"/>
            <p:cNvSpPr>
              <a:spLocks noChangeArrowheads="1"/>
            </p:cNvSpPr>
            <p:nvPr/>
          </p:nvSpPr>
          <p:spPr bwMode="auto">
            <a:xfrm>
              <a:off x="2974" y="1685"/>
              <a:ext cx="349" cy="155"/>
            </a:xfrm>
            <a:prstGeom prst="rect">
              <a:avLst/>
            </a:prstGeom>
            <a:noFill/>
            <a:ln w="9525">
              <a:noFill/>
              <a:miter lim="800000"/>
              <a:headEnd/>
              <a:tailEnd/>
            </a:ln>
          </p:spPr>
          <p:txBody>
            <a:bodyPr wrap="none" lIns="0" tIns="0" rIns="0" bIns="0">
              <a:spAutoFit/>
            </a:bodyPr>
            <a:lstStyle/>
            <a:p>
              <a:r>
                <a:rPr lang="en-US" sz="1600" b="1">
                  <a:latin typeface="Calibri" pitchFamily="34" charset="0"/>
                </a:rPr>
                <a:t>Events</a:t>
              </a:r>
              <a:endParaRPr lang="en-US"/>
            </a:p>
          </p:txBody>
        </p:sp>
        <p:sp>
          <p:nvSpPr>
            <p:cNvPr id="29727" name="Rectangle 30"/>
            <p:cNvSpPr>
              <a:spLocks noChangeArrowheads="1"/>
            </p:cNvSpPr>
            <p:nvPr/>
          </p:nvSpPr>
          <p:spPr bwMode="auto">
            <a:xfrm>
              <a:off x="1703" y="1490"/>
              <a:ext cx="1091" cy="15"/>
            </a:xfrm>
            <a:prstGeom prst="rect">
              <a:avLst/>
            </a:prstGeom>
            <a:solidFill>
              <a:srgbClr val="000000"/>
            </a:solidFill>
            <a:ln w="9525">
              <a:solidFill>
                <a:schemeClr val="tx1"/>
              </a:solidFill>
              <a:miter lim="800000"/>
              <a:headEnd/>
              <a:tailEnd/>
            </a:ln>
          </p:spPr>
          <p:txBody>
            <a:bodyPr/>
            <a:lstStyle/>
            <a:p>
              <a:endParaRPr lang="en-US"/>
            </a:p>
          </p:txBody>
        </p:sp>
        <p:sp>
          <p:nvSpPr>
            <p:cNvPr id="29728" name="Rectangle 31"/>
            <p:cNvSpPr>
              <a:spLocks noChangeArrowheads="1"/>
            </p:cNvSpPr>
            <p:nvPr/>
          </p:nvSpPr>
          <p:spPr bwMode="auto">
            <a:xfrm>
              <a:off x="1703" y="1825"/>
              <a:ext cx="1091" cy="15"/>
            </a:xfrm>
            <a:prstGeom prst="rect">
              <a:avLst/>
            </a:prstGeom>
            <a:solidFill>
              <a:srgbClr val="000000"/>
            </a:solidFill>
            <a:ln w="9525">
              <a:solidFill>
                <a:schemeClr val="tx1"/>
              </a:solidFill>
              <a:miter lim="800000"/>
              <a:headEnd/>
              <a:tailEnd/>
            </a:ln>
          </p:spPr>
          <p:txBody>
            <a:bodyPr/>
            <a:lstStyle/>
            <a:p>
              <a:endParaRPr lang="en-US"/>
            </a:p>
          </p:txBody>
        </p:sp>
        <p:sp>
          <p:nvSpPr>
            <p:cNvPr id="29729" name="Rectangle 32"/>
            <p:cNvSpPr>
              <a:spLocks noChangeArrowheads="1"/>
            </p:cNvSpPr>
            <p:nvPr/>
          </p:nvSpPr>
          <p:spPr bwMode="auto">
            <a:xfrm>
              <a:off x="2880" y="1825"/>
              <a:ext cx="1084" cy="15"/>
            </a:xfrm>
            <a:prstGeom prst="rect">
              <a:avLst/>
            </a:prstGeom>
            <a:solidFill>
              <a:srgbClr val="000000"/>
            </a:solidFill>
            <a:ln w="9525">
              <a:solidFill>
                <a:schemeClr val="tx1"/>
              </a:solidFill>
              <a:miter lim="800000"/>
              <a:headEnd/>
              <a:tailEnd/>
            </a:ln>
          </p:spPr>
          <p:txBody>
            <a:bodyPr/>
            <a:lstStyle/>
            <a:p>
              <a:endParaRPr lang="en-US"/>
            </a:p>
          </p:txBody>
        </p:sp>
        <p:sp>
          <p:nvSpPr>
            <p:cNvPr id="29730" name="Rectangle 33"/>
            <p:cNvSpPr>
              <a:spLocks noChangeArrowheads="1"/>
            </p:cNvSpPr>
            <p:nvPr/>
          </p:nvSpPr>
          <p:spPr bwMode="auto">
            <a:xfrm>
              <a:off x="4042" y="1825"/>
              <a:ext cx="1060" cy="15"/>
            </a:xfrm>
            <a:prstGeom prst="rect">
              <a:avLst/>
            </a:prstGeom>
            <a:solidFill>
              <a:srgbClr val="000000"/>
            </a:solidFill>
            <a:ln w="9525">
              <a:solidFill>
                <a:schemeClr val="tx1"/>
              </a:solidFill>
              <a:miter lim="800000"/>
              <a:headEnd/>
              <a:tailEnd/>
            </a:ln>
          </p:spPr>
          <p:txBody>
            <a:bodyPr/>
            <a:lstStyle/>
            <a:p>
              <a:endParaRPr lang="en-US"/>
            </a:p>
          </p:txBody>
        </p:sp>
        <p:sp>
          <p:nvSpPr>
            <p:cNvPr id="29731" name="Rectangle 34"/>
            <p:cNvSpPr>
              <a:spLocks noChangeArrowheads="1"/>
            </p:cNvSpPr>
            <p:nvPr/>
          </p:nvSpPr>
          <p:spPr bwMode="auto">
            <a:xfrm>
              <a:off x="2880" y="1490"/>
              <a:ext cx="1084" cy="15"/>
            </a:xfrm>
            <a:prstGeom prst="rect">
              <a:avLst/>
            </a:prstGeom>
            <a:solidFill>
              <a:srgbClr val="000000"/>
            </a:solidFill>
            <a:ln w="9525">
              <a:solidFill>
                <a:schemeClr val="tx1"/>
              </a:solidFill>
              <a:miter lim="800000"/>
              <a:headEnd/>
              <a:tailEnd/>
            </a:ln>
          </p:spPr>
          <p:txBody>
            <a:bodyPr/>
            <a:lstStyle/>
            <a:p>
              <a:endParaRPr lang="en-US" dirty="0"/>
            </a:p>
          </p:txBody>
        </p:sp>
        <p:sp>
          <p:nvSpPr>
            <p:cNvPr id="29732" name="Rectangle 35"/>
            <p:cNvSpPr>
              <a:spLocks noChangeArrowheads="1"/>
            </p:cNvSpPr>
            <p:nvPr/>
          </p:nvSpPr>
          <p:spPr bwMode="auto">
            <a:xfrm>
              <a:off x="5156" y="1825"/>
              <a:ext cx="468" cy="15"/>
            </a:xfrm>
            <a:prstGeom prst="rect">
              <a:avLst/>
            </a:prstGeom>
            <a:solidFill>
              <a:srgbClr val="000000"/>
            </a:solidFill>
            <a:ln w="9525">
              <a:solidFill>
                <a:schemeClr val="tx1"/>
              </a:solidFill>
              <a:miter lim="800000"/>
              <a:headEnd/>
              <a:tailEnd/>
            </a:ln>
          </p:spPr>
          <p:txBody>
            <a:bodyPr/>
            <a:lstStyle/>
            <a:p>
              <a:endParaRPr lang="en-US"/>
            </a:p>
          </p:txBody>
        </p:sp>
      </p:grpSp>
      <p:sp>
        <p:nvSpPr>
          <p:cNvPr id="38" name="Rounded Rectangle 37"/>
          <p:cNvSpPr/>
          <p:nvPr/>
        </p:nvSpPr>
        <p:spPr>
          <a:xfrm>
            <a:off x="6324600" y="2362200"/>
            <a:ext cx="1905000" cy="2286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76200" y="228600"/>
            <a:ext cx="9067800" cy="519112"/>
          </a:xfrm>
          <a:prstGeom prst="rect">
            <a:avLst/>
          </a:prstGeom>
          <a:noFill/>
          <a:ln w="9525">
            <a:noFill/>
            <a:miter lim="800000"/>
            <a:headEnd/>
            <a:tailEnd/>
          </a:ln>
          <a:effectLst/>
        </p:spPr>
        <p:txBody>
          <a:bodyPr>
            <a:spAutoFit/>
          </a:bodyPr>
          <a:lstStyle/>
          <a:p>
            <a:pPr algn="ctr"/>
            <a:r>
              <a:rPr lang="en-GB" sz="2800" b="1" i="0" dirty="0" err="1">
                <a:latin typeface="Arial" pitchFamily="34" charset="0"/>
              </a:rPr>
              <a:t>Prespecified</a:t>
            </a:r>
            <a:r>
              <a:rPr lang="en-GB" sz="2800" b="1" i="0" dirty="0">
                <a:latin typeface="Arial" pitchFamily="34" charset="0"/>
              </a:rPr>
              <a:t> Primary and Secondary Outcomes</a:t>
            </a:r>
          </a:p>
        </p:txBody>
      </p:sp>
      <p:pic>
        <p:nvPicPr>
          <p:cNvPr id="452613" name="Picture 5"/>
          <p:cNvPicPr>
            <a:picLocks noChangeAspect="1" noChangeArrowheads="1"/>
          </p:cNvPicPr>
          <p:nvPr/>
        </p:nvPicPr>
        <p:blipFill>
          <a:blip r:embed="rId3" cstate="print"/>
          <a:srcRect/>
          <a:stretch>
            <a:fillRect/>
          </a:stretch>
        </p:blipFill>
        <p:spPr bwMode="auto">
          <a:xfrm>
            <a:off x="304800" y="1066800"/>
            <a:ext cx="8610600" cy="5029200"/>
          </a:xfrm>
          <a:prstGeom prst="rect">
            <a:avLst/>
          </a:prstGeom>
          <a:noFill/>
          <a:ln w="9525">
            <a:solidFill>
              <a:srgbClr val="FFFF00"/>
            </a:solidFill>
            <a:miter lim="800000"/>
            <a:headEnd/>
            <a:tailEnd/>
          </a:ln>
          <a:effectLst/>
        </p:spPr>
      </p:pic>
      <p:pic>
        <p:nvPicPr>
          <p:cNvPr id="452614" name="Picture 6"/>
          <p:cNvPicPr>
            <a:picLocks noChangeAspect="1" noChangeArrowheads="1"/>
          </p:cNvPicPr>
          <p:nvPr/>
        </p:nvPicPr>
        <p:blipFill>
          <a:blip r:embed="rId4" cstate="print"/>
          <a:srcRect/>
          <a:stretch>
            <a:fillRect/>
          </a:stretch>
        </p:blipFill>
        <p:spPr bwMode="auto">
          <a:xfrm>
            <a:off x="304800" y="6172200"/>
            <a:ext cx="8458200" cy="533400"/>
          </a:xfrm>
          <a:prstGeom prst="rect">
            <a:avLst/>
          </a:prstGeom>
          <a:noFill/>
          <a:ln w="9525">
            <a:solidFill>
              <a:srgbClr val="FFFF00"/>
            </a:solidFill>
            <a:miter lim="800000"/>
            <a:headEnd/>
            <a:tailEnd/>
          </a:ln>
          <a:effectLst/>
        </p:spPr>
      </p:pic>
      <p:sp>
        <p:nvSpPr>
          <p:cNvPr id="5" name="Rounded Rectangle 4"/>
          <p:cNvSpPr/>
          <p:nvPr/>
        </p:nvSpPr>
        <p:spPr>
          <a:xfrm>
            <a:off x="8229600" y="1219200"/>
            <a:ext cx="609600" cy="472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143000"/>
            <a:ext cx="8446649" cy="5029199"/>
          </a:xfrm>
          <a:prstGeom prst="rect">
            <a:avLst/>
          </a:prstGeom>
        </p:spPr>
      </p:pic>
      <p:sp>
        <p:nvSpPr>
          <p:cNvPr id="4" name="Rounded Rectangle 3"/>
          <p:cNvSpPr/>
          <p:nvPr/>
        </p:nvSpPr>
        <p:spPr>
          <a:xfrm>
            <a:off x="304799" y="2362200"/>
            <a:ext cx="8446649"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210235"/>
            <a:ext cx="3545651" cy="646331"/>
          </a:xfrm>
          <a:prstGeom prst="rect">
            <a:avLst/>
          </a:prstGeom>
          <a:noFill/>
        </p:spPr>
        <p:txBody>
          <a:bodyPr wrap="none" rtlCol="0">
            <a:spAutoFit/>
          </a:bodyPr>
          <a:lstStyle/>
          <a:p>
            <a:r>
              <a:rPr lang="en-US" sz="3600" dirty="0" smtClean="0"/>
              <a:t>Subgroup analysis</a:t>
            </a:r>
            <a:endParaRPr lang="en-US" sz="3600" dirty="0"/>
          </a:p>
        </p:txBody>
      </p:sp>
    </p:spTree>
    <p:extLst>
      <p:ext uri="{BB962C8B-B14F-4D97-AF65-F5344CB8AC3E}">
        <p14:creationId xmlns:p14="http://schemas.microsoft.com/office/powerpoint/2010/main" val="255902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916633"/>
            <a:ext cx="8153400" cy="5927899"/>
          </a:xfrm>
          <a:prstGeom prst="rect">
            <a:avLst/>
          </a:prstGeom>
        </p:spPr>
      </p:pic>
      <p:sp>
        <p:nvSpPr>
          <p:cNvPr id="3" name="TextBox 2"/>
          <p:cNvSpPr txBox="1"/>
          <p:nvPr/>
        </p:nvSpPr>
        <p:spPr>
          <a:xfrm>
            <a:off x="2667000" y="381000"/>
            <a:ext cx="184731" cy="369332"/>
          </a:xfrm>
          <a:prstGeom prst="rect">
            <a:avLst/>
          </a:prstGeom>
          <a:noFill/>
        </p:spPr>
        <p:txBody>
          <a:bodyPr wrap="none" rtlCol="0">
            <a:spAutoFit/>
          </a:bodyPr>
          <a:lstStyle/>
          <a:p>
            <a:endParaRPr lang="en-US" dirty="0"/>
          </a:p>
        </p:txBody>
      </p:sp>
      <p:sp>
        <p:nvSpPr>
          <p:cNvPr id="4" name="TextBox 3"/>
          <p:cNvSpPr txBox="1"/>
          <p:nvPr/>
        </p:nvSpPr>
        <p:spPr>
          <a:xfrm>
            <a:off x="0" y="-6697"/>
            <a:ext cx="9144000" cy="923330"/>
          </a:xfrm>
          <a:prstGeom prst="rect">
            <a:avLst/>
          </a:prstGeom>
          <a:noFill/>
        </p:spPr>
        <p:txBody>
          <a:bodyPr wrap="square" rtlCol="0">
            <a:spAutoFit/>
          </a:bodyPr>
          <a:lstStyle/>
          <a:p>
            <a:r>
              <a:rPr lang="en-US" dirty="0"/>
              <a:t>Because triglycerides can be degraded by most cells, </a:t>
            </a:r>
            <a:r>
              <a:rPr lang="en-US" dirty="0" smtClean="0"/>
              <a:t>but cholesterol </a:t>
            </a:r>
            <a:r>
              <a:rPr lang="en-US" dirty="0"/>
              <a:t>cannot be degraded by any, the </a:t>
            </a:r>
            <a:r>
              <a:rPr lang="en-US" dirty="0" smtClean="0"/>
              <a:t>cholesterol content </a:t>
            </a:r>
            <a:r>
              <a:rPr lang="en-US" dirty="0"/>
              <a:t>of triglyceride-rich lipoproteins (</a:t>
            </a:r>
            <a:r>
              <a:rPr lang="en-US" dirty="0" smtClean="0"/>
              <a:t>remnant cholesterol</a:t>
            </a:r>
            <a:r>
              <a:rPr lang="en-US" dirty="0"/>
              <a:t>) is more likely to be the cause of </a:t>
            </a:r>
            <a:r>
              <a:rPr lang="en-US" dirty="0" smtClean="0"/>
              <a:t>atherosclerosis and </a:t>
            </a:r>
            <a:r>
              <a:rPr lang="en-US" dirty="0"/>
              <a:t>cardiovascular disease </a:t>
            </a:r>
            <a:r>
              <a:rPr lang="en-US" dirty="0">
                <a:solidFill>
                  <a:srgbClr val="FFFF00"/>
                </a:solidFill>
              </a:rPr>
              <a:t>rather than raised </a:t>
            </a:r>
            <a:r>
              <a:rPr lang="en-US" dirty="0" smtClean="0">
                <a:solidFill>
                  <a:srgbClr val="FFFF00"/>
                </a:solidFill>
              </a:rPr>
              <a:t>triglycerides per </a:t>
            </a:r>
            <a:r>
              <a:rPr lang="en-US" dirty="0">
                <a:solidFill>
                  <a:srgbClr val="FFFF00"/>
                </a:solidFill>
              </a:rPr>
              <a:t>se</a:t>
            </a:r>
          </a:p>
        </p:txBody>
      </p:sp>
    </p:spTree>
    <p:extLst>
      <p:ext uri="{BB962C8B-B14F-4D97-AF65-F5344CB8AC3E}">
        <p14:creationId xmlns:p14="http://schemas.microsoft.com/office/powerpoint/2010/main" val="349276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4134" y="3886201"/>
            <a:ext cx="8286466"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62200" y="152400"/>
            <a:ext cx="3545651" cy="646331"/>
          </a:xfrm>
          <a:prstGeom prst="rect">
            <a:avLst/>
          </a:prstGeom>
        </p:spPr>
        <p:txBody>
          <a:bodyPr wrap="none">
            <a:spAutoFit/>
          </a:bodyPr>
          <a:lstStyle/>
          <a:p>
            <a:r>
              <a:rPr lang="en-US" sz="3600" dirty="0"/>
              <a:t>Subgroup analysis</a:t>
            </a:r>
          </a:p>
        </p:txBody>
      </p:sp>
      <p:pic>
        <p:nvPicPr>
          <p:cNvPr id="5" name="Picture 4"/>
          <p:cNvPicPr>
            <a:picLocks noChangeAspect="1"/>
          </p:cNvPicPr>
          <p:nvPr/>
        </p:nvPicPr>
        <p:blipFill>
          <a:blip r:embed="rId2"/>
          <a:stretch>
            <a:fillRect/>
          </a:stretch>
        </p:blipFill>
        <p:spPr>
          <a:xfrm>
            <a:off x="304800" y="1165004"/>
            <a:ext cx="8534400" cy="5235796"/>
          </a:xfrm>
          <a:prstGeom prst="rect">
            <a:avLst/>
          </a:prstGeom>
        </p:spPr>
      </p:pic>
    </p:spTree>
    <p:extLst>
      <p:ext uri="{BB962C8B-B14F-4D97-AF65-F5344CB8AC3E}">
        <p14:creationId xmlns:p14="http://schemas.microsoft.com/office/powerpoint/2010/main" val="8735654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Key message</a:t>
            </a:r>
            <a:endParaRPr lang="en-US" sz="4800" dirty="0"/>
          </a:p>
        </p:txBody>
      </p:sp>
      <p:sp>
        <p:nvSpPr>
          <p:cNvPr id="3" name="Content Placeholder 2"/>
          <p:cNvSpPr>
            <a:spLocks noGrp="1"/>
          </p:cNvSpPr>
          <p:nvPr>
            <p:ph idx="1"/>
          </p:nvPr>
        </p:nvSpPr>
        <p:spPr>
          <a:xfrm>
            <a:off x="533400" y="1981200"/>
            <a:ext cx="8229600" cy="4525963"/>
          </a:xfrm>
        </p:spPr>
        <p:txBody>
          <a:bodyPr>
            <a:normAutofit/>
          </a:bodyPr>
          <a:lstStyle/>
          <a:p>
            <a:r>
              <a:rPr lang="en-US" sz="3600" dirty="0" smtClean="0">
                <a:latin typeface="Arial" panose="020B0604020202020204" pitchFamily="34" charset="0"/>
                <a:cs typeface="Arial" panose="020B0604020202020204" pitchFamily="34" charset="0"/>
              </a:rPr>
              <a:t>ACCORD Lipid trial </a:t>
            </a:r>
            <a:r>
              <a:rPr lang="en-US" sz="3600" dirty="0" smtClean="0">
                <a:solidFill>
                  <a:srgbClr val="FFFF00"/>
                </a:solidFill>
                <a:latin typeface="Arial" panose="020B0604020202020204" pitchFamily="34" charset="0"/>
                <a:cs typeface="Arial" panose="020B0604020202020204" pitchFamily="34" charset="0"/>
              </a:rPr>
              <a:t>does not support </a:t>
            </a:r>
            <a:r>
              <a:rPr lang="en-US" sz="3600" dirty="0" smtClean="0">
                <a:latin typeface="Arial" panose="020B0604020202020204" pitchFamily="34" charset="0"/>
                <a:cs typeface="Arial" panose="020B0604020202020204" pitchFamily="34" charset="0"/>
              </a:rPr>
              <a:t>use of the combination of </a:t>
            </a:r>
            <a:r>
              <a:rPr lang="en-US" sz="3600" dirty="0" err="1" smtClean="0">
                <a:latin typeface="Arial" panose="020B0604020202020204" pitchFamily="34" charset="0"/>
                <a:cs typeface="Arial" panose="020B0604020202020204" pitchFamily="34" charset="0"/>
              </a:rPr>
              <a:t>fenofibrate</a:t>
            </a:r>
            <a:r>
              <a:rPr lang="en-US" sz="3600" dirty="0" smtClean="0">
                <a:latin typeface="Arial" panose="020B0604020202020204" pitchFamily="34" charset="0"/>
                <a:cs typeface="Arial" panose="020B0604020202020204" pitchFamily="34" charset="0"/>
              </a:rPr>
              <a:t> and </a:t>
            </a:r>
            <a:r>
              <a:rPr lang="en-US" sz="3600" dirty="0" err="1" smtClean="0">
                <a:latin typeface="Arial" panose="020B0604020202020204" pitchFamily="34" charset="0"/>
                <a:cs typeface="Arial" panose="020B0604020202020204" pitchFamily="34" charset="0"/>
              </a:rPr>
              <a:t>simvastatin</a:t>
            </a:r>
            <a:r>
              <a:rPr lang="en-US" sz="3600" dirty="0" smtClean="0">
                <a:latin typeface="Arial" panose="020B0604020202020204" pitchFamily="34" charset="0"/>
                <a:cs typeface="Arial" panose="020B0604020202020204" pitchFamily="34" charset="0"/>
              </a:rPr>
              <a:t>, compared to </a:t>
            </a:r>
            <a:r>
              <a:rPr lang="en-US" sz="3600" dirty="0" err="1" smtClean="0">
                <a:latin typeface="Arial" panose="020B0604020202020204" pitchFamily="34" charset="0"/>
                <a:cs typeface="Arial" panose="020B0604020202020204" pitchFamily="34" charset="0"/>
              </a:rPr>
              <a:t>simvastatin</a:t>
            </a:r>
            <a:r>
              <a:rPr lang="en-US" sz="3600" dirty="0" smtClean="0">
                <a:latin typeface="Arial" panose="020B0604020202020204" pitchFamily="34" charset="0"/>
                <a:cs typeface="Arial" panose="020B0604020202020204" pitchFamily="34" charset="0"/>
              </a:rPr>
              <a:t> alone, to reduce CVD events in the majority of patients with T2DM who are at high risk for CVD.</a:t>
            </a:r>
          </a:p>
          <a:p>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0"/>
            <a:ext cx="8839200" cy="5952694"/>
          </a:xfrm>
          <a:prstGeom prst="rect">
            <a:avLst/>
          </a:prstGeom>
        </p:spPr>
      </p:pic>
      <p:sp>
        <p:nvSpPr>
          <p:cNvPr id="3" name="Rectangle 2"/>
          <p:cNvSpPr/>
          <p:nvPr/>
        </p:nvSpPr>
        <p:spPr>
          <a:xfrm>
            <a:off x="304800" y="152400"/>
            <a:ext cx="8405408" cy="369332"/>
          </a:xfrm>
          <a:prstGeom prst="rect">
            <a:avLst/>
          </a:prstGeom>
        </p:spPr>
        <p:txBody>
          <a:bodyPr wrap="square">
            <a:spAutoFit/>
          </a:bodyPr>
          <a:lstStyle/>
          <a:p>
            <a:r>
              <a:rPr lang="en-US" b="1" dirty="0">
                <a:solidFill>
                  <a:srgbClr val="FFFFFF"/>
                </a:solidFill>
                <a:latin typeface="ProximaNovaCond-Bold"/>
              </a:rPr>
              <a:t>Prescription Omega-3 Fatty Acid Product Information and Associated Trials</a:t>
            </a:r>
            <a:endParaRPr lang="en-US" dirty="0"/>
          </a:p>
        </p:txBody>
      </p:sp>
    </p:spTree>
    <p:extLst>
      <p:ext uri="{BB962C8B-B14F-4D97-AF65-F5344CB8AC3E}">
        <p14:creationId xmlns:p14="http://schemas.microsoft.com/office/powerpoint/2010/main" val="1472917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943600"/>
          </a:xfrm>
          <a:prstGeom prst="rect">
            <a:avLst/>
          </a:prstGeom>
        </p:spPr>
      </p:pic>
    </p:spTree>
    <p:extLst>
      <p:ext uri="{BB962C8B-B14F-4D97-AF65-F5344CB8AC3E}">
        <p14:creationId xmlns:p14="http://schemas.microsoft.com/office/powerpoint/2010/main" val="1163048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4023284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506413" y="350838"/>
            <a:ext cx="8124825" cy="1143000"/>
          </a:xfrm>
          <a:noFill/>
          <a:ln/>
        </p:spPr>
        <p:txBody>
          <a:bodyPr/>
          <a:lstStyle/>
          <a:p>
            <a:pPr>
              <a:lnSpc>
                <a:spcPct val="90000"/>
              </a:lnSpc>
            </a:pPr>
            <a:r>
              <a:rPr lang="en-US" sz="2900" smtClean="0">
                <a:effectLst/>
              </a:rPr>
              <a:t>ATP III Classification of Hypertriglyceridemia</a:t>
            </a:r>
          </a:p>
        </p:txBody>
      </p:sp>
      <p:graphicFrame>
        <p:nvGraphicFramePr>
          <p:cNvPr id="898051" name="Group 3"/>
          <p:cNvGraphicFramePr>
            <a:graphicFrameLocks noGrp="1"/>
          </p:cNvGraphicFramePr>
          <p:nvPr>
            <p:ph type="tbl" idx="4294967295"/>
          </p:nvPr>
        </p:nvGraphicFramePr>
        <p:xfrm>
          <a:off x="719138" y="1417638"/>
          <a:ext cx="7650162" cy="4081464"/>
        </p:xfrm>
        <a:graphic>
          <a:graphicData uri="http://schemas.openxmlformats.org/drawingml/2006/table">
            <a:tbl>
              <a:tblPr/>
              <a:tblGrid>
                <a:gridCol w="1798637"/>
                <a:gridCol w="2555875"/>
                <a:gridCol w="3295650"/>
              </a:tblGrid>
              <a:tr h="779463">
                <a:tc gridSpan="2">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1" i="0" u="none" strike="noStrike" cap="none" normalizeH="0" baseline="0" dirty="0" smtClean="0">
                          <a:ln>
                            <a:noFill/>
                          </a:ln>
                          <a:solidFill>
                            <a:schemeClr val="tx1"/>
                          </a:solidFill>
                          <a:effectLst/>
                          <a:latin typeface="Verdana" pitchFamily="34" charset="0"/>
                        </a:rPr>
                        <a:t>TG (mg/</a:t>
                      </a:r>
                      <a:r>
                        <a:rPr kumimoji="0" lang="en-US" sz="2100" b="1" i="0" u="none" strike="noStrike" cap="none" normalizeH="0" baseline="0" dirty="0" err="1" smtClean="0">
                          <a:ln>
                            <a:noFill/>
                          </a:ln>
                          <a:solidFill>
                            <a:schemeClr val="tx1"/>
                          </a:solidFill>
                          <a:effectLst/>
                          <a:latin typeface="Verdana" pitchFamily="34" charset="0"/>
                        </a:rPr>
                        <a:t>dL</a:t>
                      </a:r>
                      <a:r>
                        <a:rPr kumimoji="0" lang="en-US" sz="2100" b="1" i="0" u="none" strike="noStrike" cap="none" normalizeH="0" baseline="0" dirty="0" smtClean="0">
                          <a:ln>
                            <a:noFill/>
                          </a:ln>
                          <a:solidFill>
                            <a:schemeClr val="tx1"/>
                          </a:solidFill>
                          <a:effectLst/>
                          <a:latin typeface="Verdana" pitchFamily="34" charset="0"/>
                        </a:rPr>
                        <a:t>)</a:t>
                      </a:r>
                    </a:p>
                  </a:txBody>
                  <a:tcPr anchor="b"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82"/>
                    </a:solidFill>
                  </a:tcPr>
                </a:tc>
                <a:tc hMerge="1">
                  <a:txBody>
                    <a:bodyPr/>
                    <a:lstStyle/>
                    <a:p>
                      <a:endParaRPr lang="en-US"/>
                    </a:p>
                  </a:txBody>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rPr>
                        <a:t>Primary concern</a:t>
                      </a:r>
                    </a:p>
                  </a:txBody>
                  <a:tcPr anchor="b"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82"/>
                    </a:solidFill>
                  </a:tcPr>
                </a:tc>
              </a:tr>
              <a:tr h="777875">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&lt;150</a:t>
                      </a:r>
                    </a:p>
                  </a:txBody>
                  <a:tcPr anchor="ctr" horzOverflow="overflow">
                    <a:lnL cap="flat">
                      <a:noFill/>
                    </a:lnL>
                    <a:lnR>
                      <a:noFill/>
                    </a:lnR>
                    <a:lnT w="12700" cap="flat" cmpd="sng" algn="ctr">
                      <a:solidFill>
                        <a:srgbClr val="FFCC99"/>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Normal</a:t>
                      </a:r>
                    </a:p>
                  </a:txBody>
                  <a:tcPr anchor="ctr" horzOverflow="overflow">
                    <a:lnL>
                      <a:noFill/>
                    </a:lnL>
                    <a:lnR w="3175" cap="flat" cmpd="sng" algn="ctr">
                      <a:solidFill>
                        <a:srgbClr val="99CCFF"/>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endParaRPr kumimoji="0" lang="en-US" sz="2100" b="0" i="0" u="none" strike="noStrike" cap="none" normalizeH="0" baseline="0" smtClean="0">
                        <a:ln>
                          <a:noFill/>
                        </a:ln>
                        <a:solidFill>
                          <a:schemeClr val="tx1"/>
                        </a:solidFill>
                        <a:effectLst/>
                        <a:latin typeface="Verdana" pitchFamily="34" charset="0"/>
                      </a:endParaRPr>
                    </a:p>
                  </a:txBody>
                  <a:tcPr anchor="ctr" horzOverflow="overflow">
                    <a:lnL w="3175" cap="flat" cmpd="sng" algn="ctr">
                      <a:solidFill>
                        <a:srgbClr val="99CCFF"/>
                      </a:solidFill>
                      <a:prstDash val="solid"/>
                      <a:round/>
                      <a:headEnd type="none" w="med" len="med"/>
                      <a:tailEnd type="none" w="med" len="med"/>
                    </a:lnL>
                    <a:lnR cap="flat">
                      <a:noFill/>
                    </a:lnR>
                    <a:lnT w="12700" cap="flat" cmpd="sng" algn="ctr">
                      <a:solidFill>
                        <a:srgbClr val="FFCC99"/>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r>
              <a:tr h="960438">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150</a:t>
                      </a:r>
                      <a:r>
                        <a:rPr kumimoji="0" lang="en-US" sz="2100" b="0" i="0" u="none" strike="noStrike" cap="none" normalizeH="0" baseline="0" smtClean="0">
                          <a:ln>
                            <a:noFill/>
                          </a:ln>
                          <a:solidFill>
                            <a:schemeClr val="tx1"/>
                          </a:solidFill>
                          <a:effectLst/>
                          <a:latin typeface="Verdana" pitchFamily="34" charset="0"/>
                          <a:cs typeface="Arial" charset="0"/>
                        </a:rPr>
                        <a:t>–199</a:t>
                      </a:r>
                    </a:p>
                  </a:txBody>
                  <a:tcPr anchor="ctr" horzOverflow="overflow">
                    <a:lnL cap="flat">
                      <a:noFill/>
                    </a:lnL>
                    <a:lnR>
                      <a:noFill/>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dirty="0" smtClean="0">
                          <a:ln>
                            <a:noFill/>
                          </a:ln>
                          <a:solidFill>
                            <a:schemeClr val="tx1"/>
                          </a:solidFill>
                          <a:effectLst/>
                          <a:latin typeface="Verdana" pitchFamily="34" charset="0"/>
                        </a:rPr>
                        <a:t>Borderline high</a:t>
                      </a:r>
                    </a:p>
                  </a:txBody>
                  <a:tcPr anchor="ctr" horzOverflow="overflow">
                    <a:lnL>
                      <a:noFill/>
                    </a:lnL>
                    <a:lnR w="3175"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Metabolic syndrome</a:t>
                      </a:r>
                    </a:p>
                  </a:txBody>
                  <a:tcPr anchor="ctr" horzOverflow="overflow">
                    <a:lnL w="3175" cap="flat" cmpd="sng" algn="ctr">
                      <a:solidFill>
                        <a:srgbClr val="99CCFF"/>
                      </a:solidFill>
                      <a:prstDash val="solid"/>
                      <a:round/>
                      <a:headEnd type="none" w="med" len="med"/>
                      <a:tailEnd type="none" w="med" len="med"/>
                    </a:lnL>
                    <a:lnR cap="flat">
                      <a:noFill/>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r>
              <a:tr h="781050">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200</a:t>
                      </a:r>
                      <a:r>
                        <a:rPr kumimoji="0" lang="en-US" sz="2100" b="0" i="0" u="none" strike="noStrike" cap="none" normalizeH="0" baseline="0" smtClean="0">
                          <a:ln>
                            <a:noFill/>
                          </a:ln>
                          <a:solidFill>
                            <a:schemeClr val="tx1"/>
                          </a:solidFill>
                          <a:effectLst/>
                          <a:latin typeface="Verdana" pitchFamily="34" charset="0"/>
                          <a:cs typeface="Arial" charset="0"/>
                        </a:rPr>
                        <a:t>–499</a:t>
                      </a:r>
                    </a:p>
                  </a:txBody>
                  <a:tcPr anchor="ctr" horzOverflow="overflow">
                    <a:lnL cap="flat">
                      <a:noFill/>
                    </a:lnL>
                    <a:lnR>
                      <a:noFill/>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High</a:t>
                      </a:r>
                    </a:p>
                  </a:txBody>
                  <a:tcPr anchor="ctr" horzOverflow="overflow">
                    <a:lnL>
                      <a:noFill/>
                    </a:lnL>
                    <a:lnR w="3175"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CHD risk</a:t>
                      </a:r>
                    </a:p>
                  </a:txBody>
                  <a:tcPr anchor="ctr" horzOverflow="overflow">
                    <a:lnL w="3175" cap="flat" cmpd="sng" algn="ctr">
                      <a:solidFill>
                        <a:srgbClr val="99CCFF"/>
                      </a:solidFill>
                      <a:prstDash val="solid"/>
                      <a:round/>
                      <a:headEnd type="none" w="med" len="med"/>
                      <a:tailEnd type="none" w="med" len="med"/>
                    </a:lnL>
                    <a:lnR cap="flat">
                      <a:noFill/>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solidFill>
                      <a:srgbClr val="000099"/>
                    </a:solidFill>
                  </a:tcPr>
                </a:tc>
              </a:tr>
              <a:tr h="782638">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sym typeface="Symbol" pitchFamily="18" charset="2"/>
                        </a:rPr>
                        <a:t>500</a:t>
                      </a:r>
                      <a:endParaRPr kumimoji="0" lang="en-US" sz="21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w="12700" cap="flat" cmpd="sng" algn="ctr">
                      <a:solidFill>
                        <a:srgbClr val="99CC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Very high</a:t>
                      </a:r>
                    </a:p>
                  </a:txBody>
                  <a:tcPr anchor="ctr" horzOverflow="overflow">
                    <a:lnL>
                      <a:noFill/>
                    </a:lnL>
                    <a:lnR w="3175"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100" b="0" i="0" u="none" strike="noStrike" cap="none" normalizeH="0" baseline="0" smtClean="0">
                          <a:ln>
                            <a:noFill/>
                          </a:ln>
                          <a:solidFill>
                            <a:schemeClr val="tx1"/>
                          </a:solidFill>
                          <a:effectLst/>
                          <a:latin typeface="Verdana" pitchFamily="34" charset="0"/>
                        </a:rPr>
                        <a:t>Pancreatitis</a:t>
                      </a:r>
                    </a:p>
                  </a:txBody>
                  <a:tcPr anchor="ctr" horzOverflow="overflow">
                    <a:lnL w="3175" cap="flat" cmpd="sng" algn="ctr">
                      <a:solidFill>
                        <a:srgbClr val="99CCFF"/>
                      </a:solidFill>
                      <a:prstDash val="solid"/>
                      <a:round/>
                      <a:headEnd type="none" w="med" len="med"/>
                      <a:tailEnd type="none" w="med" len="med"/>
                    </a:lnL>
                    <a:lnR cap="flat">
                      <a:noFill/>
                    </a:lnR>
                    <a:lnT w="12700" cap="flat" cmpd="sng" algn="ctr">
                      <a:solidFill>
                        <a:srgbClr val="99CC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bl>
          </a:graphicData>
        </a:graphic>
      </p:graphicFrame>
      <p:sp>
        <p:nvSpPr>
          <p:cNvPr id="898083" name="Text Box 35"/>
          <p:cNvSpPr txBox="1">
            <a:spLocks noChangeArrowheads="1"/>
          </p:cNvSpPr>
          <p:nvPr/>
        </p:nvSpPr>
        <p:spPr bwMode="auto">
          <a:xfrm>
            <a:off x="519113" y="6048375"/>
            <a:ext cx="6800850" cy="581025"/>
          </a:xfrm>
          <a:prstGeom prst="rect">
            <a:avLst/>
          </a:prstGeom>
          <a:noFill/>
          <a:ln w="9525">
            <a:noFill/>
            <a:miter lim="800000"/>
            <a:headEnd/>
            <a:tailEnd/>
          </a:ln>
          <a:effectLst/>
        </p:spPr>
        <p:txBody>
          <a:bodyPr lIns="0" anchor="b">
            <a:spAutoFit/>
          </a:bodyPr>
          <a:lstStyle/>
          <a:p>
            <a:r>
              <a:rPr lang="en-US" sz="1600">
                <a:latin typeface="Verdana" pitchFamily="34" charset="0"/>
              </a:rPr>
              <a:t>Expert Panel on Detection, Evaluation, and Treatment of High Blood Cholesterol in Adults. </a:t>
            </a:r>
            <a:r>
              <a:rPr lang="en-US" sz="1600" i="1">
                <a:latin typeface="Verdana" pitchFamily="34" charset="0"/>
              </a:rPr>
              <a:t>JAMA</a:t>
            </a:r>
            <a:r>
              <a:rPr lang="en-US" sz="1600">
                <a:latin typeface="Verdana" pitchFamily="34" charset="0"/>
              </a:rPr>
              <a:t> 2001;285:2486-2497.</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latin typeface="Garamond" pitchFamily="18" charset="0"/>
            </a:endParaRPr>
          </a:p>
        </p:txBody>
      </p:sp>
      <p:sp>
        <p:nvSpPr>
          <p:cNvPr id="43010" name="Rectangle 2"/>
          <p:cNvSpPr>
            <a:spLocks noGrp="1" noChangeArrowheads="1"/>
          </p:cNvSpPr>
          <p:nvPr>
            <p:ph type="title"/>
          </p:nvPr>
        </p:nvSpPr>
        <p:spPr>
          <a:xfrm>
            <a:off x="76200" y="76200"/>
            <a:ext cx="8991600" cy="1066800"/>
          </a:xfrm>
        </p:spPr>
        <p:txBody>
          <a:bodyPr rtlCol="0">
            <a:noAutofit/>
          </a:bodyPr>
          <a:lstStyle/>
          <a:p>
            <a:pPr eaLnBrk="1" fontAlgn="auto" hangingPunct="1">
              <a:spcAft>
                <a:spcPts val="0"/>
              </a:spcAft>
              <a:defRPr/>
            </a:pPr>
            <a:r>
              <a:rPr lang="en-US" sz="3600" b="1" dirty="0" smtClean="0">
                <a:solidFill>
                  <a:schemeClr val="bg1"/>
                </a:solidFill>
                <a:effectLst>
                  <a:outerShdw blurRad="38100" dist="38100" dir="2700000" algn="tl">
                    <a:srgbClr val="000000">
                      <a:alpha val="43137"/>
                    </a:srgbClr>
                  </a:outerShdw>
                </a:effectLst>
                <a:latin typeface="Garamond" pitchFamily="18" charset="0"/>
              </a:rPr>
              <a:t>The </a:t>
            </a:r>
            <a:r>
              <a:rPr lang="en-US" sz="3600" b="1" dirty="0" err="1" smtClean="0">
                <a:solidFill>
                  <a:schemeClr val="bg1"/>
                </a:solidFill>
                <a:effectLst>
                  <a:outerShdw blurRad="38100" dist="38100" dir="2700000" algn="tl">
                    <a:srgbClr val="000000">
                      <a:alpha val="43137"/>
                    </a:srgbClr>
                  </a:outerShdw>
                </a:effectLst>
                <a:latin typeface="Garamond" pitchFamily="18" charset="0"/>
              </a:rPr>
              <a:t>NCEP</a:t>
            </a:r>
            <a:r>
              <a:rPr lang="en-US" sz="3600" b="1" dirty="0" smtClean="0">
                <a:solidFill>
                  <a:schemeClr val="bg1"/>
                </a:solidFill>
                <a:effectLst>
                  <a:outerShdw blurRad="38100" dist="38100" dir="2700000" algn="tl">
                    <a:srgbClr val="000000">
                      <a:alpha val="43137"/>
                    </a:srgbClr>
                  </a:outerShdw>
                </a:effectLst>
                <a:latin typeface="Garamond" pitchFamily="18" charset="0"/>
              </a:rPr>
              <a:t> Guidelines Identify TG as an Important Parameter for Lipid Management</a:t>
            </a:r>
          </a:p>
        </p:txBody>
      </p:sp>
      <p:sp>
        <p:nvSpPr>
          <p:cNvPr id="43013" name="Rectangle 5"/>
          <p:cNvSpPr>
            <a:spLocks noGrp="1" noChangeArrowheads="1"/>
          </p:cNvSpPr>
          <p:nvPr>
            <p:ph idx="1"/>
          </p:nvPr>
        </p:nvSpPr>
        <p:spPr>
          <a:xfrm>
            <a:off x="1524000" y="1600200"/>
            <a:ext cx="7315200" cy="3933825"/>
          </a:xfrm>
        </p:spPr>
        <p:txBody>
          <a:bodyPr rtlCol="0">
            <a:normAutofit lnSpcReduction="10000"/>
          </a:bodyPr>
          <a:lstStyle/>
          <a:p>
            <a:pPr eaLnBrk="1" fontAlgn="auto" hangingPunct="1">
              <a:lnSpc>
                <a:spcPct val="95000"/>
              </a:lnSpc>
              <a:spcAft>
                <a:spcPct val="35000"/>
              </a:spcAft>
              <a:buFontTx/>
              <a:buNone/>
              <a:defRPr/>
            </a:pPr>
            <a:r>
              <a:rPr lang="en-US" sz="2000" b="1" dirty="0" smtClean="0">
                <a:latin typeface="Arial" pitchFamily="34" charset="0"/>
                <a:cs typeface="Arial" pitchFamily="34" charset="0"/>
              </a:rPr>
              <a:t>          </a:t>
            </a:r>
            <a:r>
              <a:rPr lang="en-US" sz="2400" b="1" dirty="0" smtClean="0">
                <a:solidFill>
                  <a:schemeClr val="tx2"/>
                </a:solidFill>
                <a:latin typeface="Arial" pitchFamily="34" charset="0"/>
                <a:cs typeface="Arial" pitchFamily="34" charset="0"/>
              </a:rPr>
              <a:t>Treatment Objectives for Elevated TGs</a:t>
            </a:r>
          </a:p>
          <a:p>
            <a:pPr lvl="2" eaLnBrk="1" fontAlgn="auto" hangingPunct="1">
              <a:lnSpc>
                <a:spcPct val="95000"/>
              </a:lnSpc>
              <a:spcAft>
                <a:spcPts val="0"/>
              </a:spcAft>
              <a:buClr>
                <a:schemeClr val="bg2">
                  <a:lumMod val="20000"/>
                  <a:lumOff val="80000"/>
                </a:schemeClr>
              </a:buClr>
              <a:buSzPct val="110000"/>
              <a:defRPr/>
            </a:pPr>
            <a:endParaRPr lang="en-US" dirty="0" smtClean="0">
              <a:latin typeface="Arial" pitchFamily="34" charset="0"/>
              <a:cs typeface="Arial" pitchFamily="34" charset="0"/>
            </a:endParaRPr>
          </a:p>
          <a:p>
            <a:pPr lvl="2" eaLnBrk="1" fontAlgn="auto" hangingPunct="1">
              <a:lnSpc>
                <a:spcPct val="95000"/>
              </a:lnSpc>
              <a:spcAft>
                <a:spcPts val="0"/>
              </a:spcAft>
              <a:buClr>
                <a:schemeClr val="bg2">
                  <a:lumMod val="20000"/>
                  <a:lumOff val="80000"/>
                </a:schemeClr>
              </a:buClr>
              <a:buSzPct val="110000"/>
              <a:defRPr/>
            </a:pPr>
            <a:r>
              <a:rPr lang="en-US" dirty="0" smtClean="0">
                <a:latin typeface="Arial" pitchFamily="34" charset="0"/>
                <a:cs typeface="Arial" pitchFamily="34" charset="0"/>
              </a:rPr>
              <a:t>Primary objective: TG reduction</a:t>
            </a:r>
          </a:p>
          <a:p>
            <a:pPr lvl="2" eaLnBrk="1" fontAlgn="auto" hangingPunct="1">
              <a:lnSpc>
                <a:spcPct val="95000"/>
              </a:lnSpc>
              <a:spcAft>
                <a:spcPts val="0"/>
              </a:spcAft>
              <a:buClr>
                <a:schemeClr val="bg2">
                  <a:lumMod val="20000"/>
                  <a:lumOff val="80000"/>
                </a:schemeClr>
              </a:buClr>
              <a:buSzPct val="110000"/>
              <a:defRPr/>
            </a:pPr>
            <a:r>
              <a:rPr lang="en-US" dirty="0" smtClean="0">
                <a:latin typeface="Arial" pitchFamily="34" charset="0"/>
                <a:cs typeface="Arial" pitchFamily="34" charset="0"/>
              </a:rPr>
              <a:t>Secondary objective: LDL-C reduction and </a:t>
            </a:r>
            <a:br>
              <a:rPr lang="en-US" dirty="0" smtClean="0">
                <a:latin typeface="Arial" pitchFamily="34" charset="0"/>
                <a:cs typeface="Arial" pitchFamily="34" charset="0"/>
              </a:rPr>
            </a:br>
            <a:r>
              <a:rPr lang="en-US" dirty="0" smtClean="0">
                <a:latin typeface="Arial" pitchFamily="34" charset="0"/>
                <a:cs typeface="Arial" pitchFamily="34" charset="0"/>
              </a:rPr>
              <a:t>non-HDL-C reduction</a:t>
            </a:r>
          </a:p>
          <a:p>
            <a:pPr lvl="2" eaLnBrk="1" fontAlgn="auto" hangingPunct="1">
              <a:lnSpc>
                <a:spcPct val="95000"/>
              </a:lnSpc>
              <a:spcAft>
                <a:spcPts val="0"/>
              </a:spcAft>
              <a:buClr>
                <a:schemeClr val="bg2">
                  <a:lumMod val="20000"/>
                  <a:lumOff val="80000"/>
                </a:schemeClr>
              </a:buClr>
              <a:buSzPct val="110000"/>
              <a:defRPr/>
            </a:pPr>
            <a:endParaRPr lang="en-US" dirty="0" smtClean="0">
              <a:latin typeface="Arial" pitchFamily="34" charset="0"/>
              <a:cs typeface="Arial" pitchFamily="34" charset="0"/>
            </a:endParaRPr>
          </a:p>
          <a:p>
            <a:pPr lvl="2" eaLnBrk="1" fontAlgn="auto" hangingPunct="1">
              <a:lnSpc>
                <a:spcPct val="95000"/>
              </a:lnSpc>
              <a:spcAft>
                <a:spcPts val="0"/>
              </a:spcAft>
              <a:buClr>
                <a:schemeClr val="bg2">
                  <a:lumMod val="20000"/>
                  <a:lumOff val="80000"/>
                </a:schemeClr>
              </a:buClr>
              <a:buSzPct val="110000"/>
              <a:defRPr/>
            </a:pPr>
            <a:endParaRPr lang="en-US" dirty="0" smtClean="0">
              <a:latin typeface="Arial" pitchFamily="34" charset="0"/>
              <a:cs typeface="Arial" pitchFamily="34" charset="0"/>
            </a:endParaRPr>
          </a:p>
          <a:p>
            <a:pPr lvl="2" eaLnBrk="1" fontAlgn="auto" hangingPunct="1">
              <a:lnSpc>
                <a:spcPct val="95000"/>
              </a:lnSpc>
              <a:spcAft>
                <a:spcPts val="0"/>
              </a:spcAft>
              <a:buClr>
                <a:schemeClr val="bg2">
                  <a:lumMod val="20000"/>
                  <a:lumOff val="80000"/>
                </a:schemeClr>
              </a:buClr>
              <a:buSzPct val="110000"/>
              <a:defRPr/>
            </a:pPr>
            <a:r>
              <a:rPr lang="en-US" dirty="0" smtClean="0">
                <a:latin typeface="Arial" pitchFamily="34" charset="0"/>
                <a:cs typeface="Arial" pitchFamily="34" charset="0"/>
              </a:rPr>
              <a:t>Primary objective: LDL-C reduction</a:t>
            </a:r>
          </a:p>
          <a:p>
            <a:pPr lvl="2" eaLnBrk="1" fontAlgn="auto" hangingPunct="1">
              <a:lnSpc>
                <a:spcPct val="95000"/>
              </a:lnSpc>
              <a:spcAft>
                <a:spcPts val="0"/>
              </a:spcAft>
              <a:buClr>
                <a:schemeClr val="bg2">
                  <a:lumMod val="20000"/>
                  <a:lumOff val="80000"/>
                </a:schemeClr>
              </a:buClr>
              <a:buSzPct val="110000"/>
              <a:defRPr/>
            </a:pPr>
            <a:r>
              <a:rPr lang="en-US" dirty="0" smtClean="0">
                <a:latin typeface="Arial" pitchFamily="34" charset="0"/>
                <a:cs typeface="Arial" pitchFamily="34" charset="0"/>
              </a:rPr>
              <a:t>Secondary objective: non HDL-C reduction (VLDL and LDL)</a:t>
            </a:r>
          </a:p>
        </p:txBody>
      </p:sp>
      <p:sp>
        <p:nvSpPr>
          <p:cNvPr id="53253" name="Text Box 3"/>
          <p:cNvSpPr txBox="1">
            <a:spLocks noChangeArrowheads="1"/>
          </p:cNvSpPr>
          <p:nvPr/>
        </p:nvSpPr>
        <p:spPr bwMode="auto">
          <a:xfrm>
            <a:off x="152400" y="6292850"/>
            <a:ext cx="8839200" cy="430213"/>
          </a:xfrm>
          <a:prstGeom prst="rect">
            <a:avLst/>
          </a:prstGeom>
          <a:noFill/>
          <a:ln w="9525">
            <a:noFill/>
            <a:miter lim="800000"/>
            <a:headEnd/>
            <a:tailEnd/>
          </a:ln>
        </p:spPr>
        <p:txBody>
          <a:bodyPr>
            <a:spAutoFit/>
          </a:bodyPr>
          <a:lstStyle/>
          <a:p>
            <a:r>
              <a:rPr lang="en-US" sz="1100">
                <a:latin typeface="Calibri" pitchFamily="34" charset="0"/>
              </a:rPr>
              <a:t>Third Report of the National Cholesterol Education Panel (NCEP) on Detection, Evaluation, and Treatment of High Blood Cholesterol in Adults </a:t>
            </a:r>
          </a:p>
          <a:p>
            <a:r>
              <a:rPr lang="en-US" sz="1100">
                <a:latin typeface="Calibri" pitchFamily="34" charset="0"/>
              </a:rPr>
              <a:t>(Adult Treatment Panel III) </a:t>
            </a:r>
            <a:r>
              <a:rPr lang="en-US" sz="1100" i="1">
                <a:latin typeface="Calibri" pitchFamily="34" charset="0"/>
              </a:rPr>
              <a:t>National Institutes of Health</a:t>
            </a:r>
            <a:r>
              <a:rPr lang="en-US" sz="1100">
                <a:latin typeface="Calibri" pitchFamily="34" charset="0"/>
              </a:rPr>
              <a:t>. September 2002.</a:t>
            </a:r>
          </a:p>
        </p:txBody>
      </p:sp>
      <p:sp>
        <p:nvSpPr>
          <p:cNvPr id="53254" name="Text Box 6"/>
          <p:cNvSpPr txBox="1">
            <a:spLocks noChangeArrowheads="1"/>
          </p:cNvSpPr>
          <p:nvPr/>
        </p:nvSpPr>
        <p:spPr bwMode="auto">
          <a:xfrm>
            <a:off x="228600" y="2209800"/>
            <a:ext cx="2209800" cy="1320800"/>
          </a:xfrm>
          <a:prstGeom prst="rect">
            <a:avLst/>
          </a:prstGeom>
          <a:solidFill>
            <a:srgbClr val="FF6600"/>
          </a:solidFill>
          <a:ln w="9525">
            <a:noFill/>
            <a:miter lim="800000"/>
            <a:headEnd/>
            <a:tailEnd/>
          </a:ln>
        </p:spPr>
        <p:txBody>
          <a:bodyPr>
            <a:spAutoFit/>
          </a:bodyPr>
          <a:lstStyle/>
          <a:p>
            <a:pPr algn="ctr">
              <a:lnSpc>
                <a:spcPct val="95000"/>
              </a:lnSpc>
            </a:pPr>
            <a:endParaRPr lang="en-US" b="1" dirty="0">
              <a:solidFill>
                <a:schemeClr val="bg1"/>
              </a:solidFill>
              <a:latin typeface="Calibri" pitchFamily="34" charset="0"/>
            </a:endParaRPr>
          </a:p>
          <a:p>
            <a:pPr algn="ctr">
              <a:lnSpc>
                <a:spcPct val="95000"/>
              </a:lnSpc>
            </a:pPr>
            <a:r>
              <a:rPr lang="en-US" sz="2400" b="1" dirty="0">
                <a:latin typeface="Calibri" pitchFamily="34" charset="0"/>
              </a:rPr>
              <a:t>TG ≥ 500 </a:t>
            </a:r>
          </a:p>
          <a:p>
            <a:pPr algn="ctr">
              <a:lnSpc>
                <a:spcPct val="95000"/>
              </a:lnSpc>
            </a:pPr>
            <a:r>
              <a:rPr lang="en-US" sz="2400" b="1" dirty="0">
                <a:latin typeface="Calibri" pitchFamily="34" charset="0"/>
              </a:rPr>
              <a:t>mg/</a:t>
            </a:r>
            <a:r>
              <a:rPr lang="en-US" sz="2400" b="1" dirty="0" err="1">
                <a:latin typeface="Calibri" pitchFamily="34" charset="0"/>
              </a:rPr>
              <a:t>dL</a:t>
            </a:r>
            <a:endParaRPr lang="en-US" sz="2400" b="1" dirty="0">
              <a:latin typeface="Calibri" pitchFamily="34" charset="0"/>
            </a:endParaRPr>
          </a:p>
          <a:p>
            <a:pPr algn="ctr">
              <a:lnSpc>
                <a:spcPct val="95000"/>
              </a:lnSpc>
            </a:pPr>
            <a:endParaRPr lang="en-US" b="1" dirty="0">
              <a:latin typeface="Calibri" pitchFamily="34" charset="0"/>
            </a:endParaRPr>
          </a:p>
        </p:txBody>
      </p:sp>
      <p:sp>
        <p:nvSpPr>
          <p:cNvPr id="53255" name="Text Box 7"/>
          <p:cNvSpPr txBox="1">
            <a:spLocks noChangeArrowheads="1"/>
          </p:cNvSpPr>
          <p:nvPr/>
        </p:nvSpPr>
        <p:spPr bwMode="auto">
          <a:xfrm>
            <a:off x="228600" y="3962400"/>
            <a:ext cx="2209800" cy="1349375"/>
          </a:xfrm>
          <a:prstGeom prst="rect">
            <a:avLst/>
          </a:prstGeom>
          <a:solidFill>
            <a:srgbClr val="FF6600"/>
          </a:solidFill>
          <a:ln w="9525">
            <a:noFill/>
            <a:miter lim="800000"/>
            <a:headEnd/>
            <a:tailEnd/>
          </a:ln>
        </p:spPr>
        <p:txBody>
          <a:bodyPr>
            <a:spAutoFit/>
          </a:bodyPr>
          <a:lstStyle/>
          <a:p>
            <a:pPr algn="ctr">
              <a:lnSpc>
                <a:spcPct val="95000"/>
              </a:lnSpc>
            </a:pPr>
            <a:endParaRPr lang="en-US" sz="2000" b="1" dirty="0">
              <a:solidFill>
                <a:schemeClr val="bg1"/>
              </a:solidFill>
              <a:latin typeface="Calibri" pitchFamily="34" charset="0"/>
            </a:endParaRPr>
          </a:p>
          <a:p>
            <a:pPr algn="ctr">
              <a:lnSpc>
                <a:spcPct val="95000"/>
              </a:lnSpc>
            </a:pPr>
            <a:r>
              <a:rPr lang="en-US" sz="2400" b="1" dirty="0">
                <a:latin typeface="Calibri" pitchFamily="34" charset="0"/>
              </a:rPr>
              <a:t>TG 200-499 mg/</a:t>
            </a:r>
            <a:r>
              <a:rPr lang="en-US" sz="2400" b="1" dirty="0" err="1">
                <a:latin typeface="Calibri" pitchFamily="34" charset="0"/>
              </a:rPr>
              <a:t>dL</a:t>
            </a:r>
            <a:endParaRPr lang="en-US" sz="2400" b="1" dirty="0">
              <a:latin typeface="Calibri" pitchFamily="34" charset="0"/>
            </a:endParaRPr>
          </a:p>
          <a:p>
            <a:pPr algn="ctr">
              <a:lnSpc>
                <a:spcPct val="95000"/>
              </a:lnSpc>
            </a:pPr>
            <a:endParaRPr 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0" y="152400"/>
            <a:ext cx="9144000" cy="1143000"/>
          </a:xfrm>
        </p:spPr>
        <p:txBody>
          <a:bodyPr>
            <a:normAutofit fontScale="90000"/>
          </a:bodyPr>
          <a:lstStyle/>
          <a:p>
            <a:pPr algn="ctr"/>
            <a:r>
              <a:rPr lang="en-US" dirty="0">
                <a:solidFill>
                  <a:srgbClr val="FFFF00"/>
                </a:solidFill>
              </a:rPr>
              <a:t>Treating Beyond LDL-C:</a:t>
            </a:r>
            <a:br>
              <a:rPr lang="en-US" dirty="0">
                <a:solidFill>
                  <a:srgbClr val="FFFF00"/>
                </a:solidFill>
              </a:rPr>
            </a:br>
            <a:r>
              <a:rPr lang="en-US" dirty="0">
                <a:solidFill>
                  <a:srgbClr val="FFFF00"/>
                </a:solidFill>
              </a:rPr>
              <a:t>Other Targets of Lipid-Lowering Therapy</a:t>
            </a:r>
          </a:p>
        </p:txBody>
      </p:sp>
      <p:sp>
        <p:nvSpPr>
          <p:cNvPr id="329731" name="Rectangle 3"/>
          <p:cNvSpPr>
            <a:spLocks noChangeArrowheads="1"/>
          </p:cNvSpPr>
          <p:nvPr/>
        </p:nvSpPr>
        <p:spPr bwMode="auto">
          <a:xfrm>
            <a:off x="3657600" y="6264276"/>
            <a:ext cx="5439834" cy="523220"/>
          </a:xfrm>
          <a:prstGeom prst="rect">
            <a:avLst/>
          </a:prstGeom>
          <a:noFill/>
          <a:ln w="9525">
            <a:noFill/>
            <a:miter lim="800000"/>
            <a:headEnd/>
            <a:tailEnd/>
          </a:ln>
          <a:effectLst/>
        </p:spPr>
        <p:txBody>
          <a:bodyPr>
            <a:spAutoFit/>
          </a:bodyPr>
          <a:lstStyle/>
          <a:p>
            <a:pPr algn="r"/>
            <a:r>
              <a:rPr lang="en-US" sz="1400" baseline="30000" dirty="0">
                <a:solidFill>
                  <a:srgbClr val="FFFF00"/>
                </a:solidFill>
                <a:latin typeface="Arial" charset="0"/>
              </a:rPr>
              <a:t>1</a:t>
            </a:r>
            <a:r>
              <a:rPr lang="en-US" sz="1400" dirty="0">
                <a:solidFill>
                  <a:srgbClr val="FFFF00"/>
                </a:solidFill>
                <a:latin typeface="Arial" charset="0"/>
              </a:rPr>
              <a:t>Grundy SM. </a:t>
            </a:r>
            <a:r>
              <a:rPr lang="en-US" sz="1400" i="1" dirty="0">
                <a:solidFill>
                  <a:srgbClr val="FFFF00"/>
                </a:solidFill>
                <a:latin typeface="Arial" charset="0"/>
              </a:rPr>
              <a:t>Circulation</a:t>
            </a:r>
            <a:r>
              <a:rPr lang="en-US" sz="1400" dirty="0">
                <a:solidFill>
                  <a:srgbClr val="FFFF00"/>
                </a:solidFill>
                <a:latin typeface="Arial" charset="0"/>
              </a:rPr>
              <a:t>. 2002;106:2526-2529.</a:t>
            </a:r>
          </a:p>
          <a:p>
            <a:pPr algn="r"/>
            <a:r>
              <a:rPr lang="en-US" sz="1400" baseline="30000" dirty="0">
                <a:solidFill>
                  <a:srgbClr val="FFFF00"/>
                </a:solidFill>
                <a:latin typeface="Arial" charset="0"/>
              </a:rPr>
              <a:t>2</a:t>
            </a:r>
            <a:r>
              <a:rPr lang="en-US" sz="1400" dirty="0">
                <a:solidFill>
                  <a:srgbClr val="FFFF00"/>
                </a:solidFill>
                <a:latin typeface="Arial" charset="0"/>
              </a:rPr>
              <a:t>Grundy SM, et al. </a:t>
            </a:r>
            <a:r>
              <a:rPr lang="en-US" sz="1400" i="1" dirty="0">
                <a:solidFill>
                  <a:srgbClr val="FFFF00"/>
                </a:solidFill>
                <a:latin typeface="Arial" charset="0"/>
              </a:rPr>
              <a:t>Circulation.</a:t>
            </a:r>
            <a:r>
              <a:rPr lang="en-US" sz="1400" dirty="0">
                <a:solidFill>
                  <a:srgbClr val="FFFF00"/>
                </a:solidFill>
                <a:latin typeface="Arial" charset="0"/>
              </a:rPr>
              <a:t> 2004;110:227-239.</a:t>
            </a:r>
            <a:endParaRPr lang="en-US" sz="1400" baseline="30000" dirty="0">
              <a:solidFill>
                <a:srgbClr val="FFFF00"/>
              </a:solidFill>
              <a:latin typeface="Arial" charset="0"/>
            </a:endParaRPr>
          </a:p>
        </p:txBody>
      </p:sp>
      <p:sp>
        <p:nvSpPr>
          <p:cNvPr id="329732" name="Text Box 4"/>
          <p:cNvSpPr txBox="1">
            <a:spLocks noChangeArrowheads="1"/>
          </p:cNvSpPr>
          <p:nvPr/>
        </p:nvSpPr>
        <p:spPr bwMode="auto">
          <a:xfrm>
            <a:off x="457200" y="1676400"/>
            <a:ext cx="8153400" cy="4376583"/>
          </a:xfrm>
          <a:prstGeom prst="rect">
            <a:avLst/>
          </a:prstGeom>
          <a:noFill/>
          <a:ln w="9525">
            <a:noFill/>
            <a:miter lim="800000"/>
            <a:headEnd/>
            <a:tailEnd/>
          </a:ln>
          <a:effectLst/>
        </p:spPr>
        <p:txBody>
          <a:bodyPr>
            <a:spAutoFit/>
          </a:bodyPr>
          <a:lstStyle/>
          <a:p>
            <a:pPr marL="287338" indent="-287338" eaLnBrk="1" hangingPunct="1">
              <a:spcBef>
                <a:spcPct val="80000"/>
              </a:spcBef>
              <a:buClr>
                <a:srgbClr val="FFFF00"/>
              </a:buClr>
              <a:buFontTx/>
              <a:buChar char="•"/>
            </a:pPr>
            <a:r>
              <a:rPr lang="en-US" sz="2400" dirty="0">
                <a:latin typeface="Arial" charset="0"/>
              </a:rPr>
              <a:t>Lipoprotein species other than LDL are involved in </a:t>
            </a:r>
            <a:r>
              <a:rPr lang="en-US" sz="2400" dirty="0" err="1">
                <a:latin typeface="Arial" charset="0"/>
              </a:rPr>
              <a:t>atherogenesis</a:t>
            </a:r>
            <a:r>
              <a:rPr lang="en-US" sz="2400" dirty="0">
                <a:latin typeface="Arial" charset="0"/>
              </a:rPr>
              <a:t> (</a:t>
            </a:r>
            <a:r>
              <a:rPr lang="en-US" sz="2400" dirty="0" err="1">
                <a:latin typeface="Arial" charset="0"/>
              </a:rPr>
              <a:t>ie</a:t>
            </a:r>
            <a:r>
              <a:rPr lang="en-US" sz="2400" dirty="0">
                <a:latin typeface="Arial" charset="0"/>
              </a:rPr>
              <a:t>, VLDL, IDL, HDL)</a:t>
            </a:r>
            <a:r>
              <a:rPr lang="en-US" sz="2400" baseline="30000" dirty="0">
                <a:latin typeface="Arial" charset="0"/>
              </a:rPr>
              <a:t>1</a:t>
            </a:r>
          </a:p>
          <a:p>
            <a:pPr marL="287338" indent="-287338" eaLnBrk="1" hangingPunct="1">
              <a:spcBef>
                <a:spcPct val="80000"/>
              </a:spcBef>
              <a:buClr>
                <a:srgbClr val="FFFF00"/>
              </a:buClr>
              <a:buFontTx/>
              <a:buChar char="•"/>
            </a:pPr>
            <a:r>
              <a:rPr lang="en-US" sz="2400" dirty="0">
                <a:latin typeface="Arial" charset="0"/>
              </a:rPr>
              <a:t>NCEP ATP III concluded on the basis of several types of data that an elevated non–HDL-C in patients with hypertriglyceridemia will impart increased risk even after the goal of LDL-C has been reached</a:t>
            </a:r>
            <a:r>
              <a:rPr lang="en-US" sz="2400" baseline="30000" dirty="0">
                <a:latin typeface="Arial" charset="0"/>
              </a:rPr>
              <a:t>1</a:t>
            </a:r>
          </a:p>
          <a:p>
            <a:pPr marL="287338" indent="-287338" eaLnBrk="1" hangingPunct="1">
              <a:spcBef>
                <a:spcPct val="80000"/>
              </a:spcBef>
              <a:buClr>
                <a:srgbClr val="FFFF00"/>
              </a:buClr>
              <a:buFontTx/>
              <a:buChar char="•"/>
            </a:pPr>
            <a:r>
              <a:rPr lang="en-US" sz="2400" dirty="0">
                <a:latin typeface="Arial" charset="0"/>
              </a:rPr>
              <a:t>NCEP ATP III 2004 update: “</a:t>
            </a:r>
            <a:r>
              <a:rPr lang="en-US" sz="2400" i="1" dirty="0">
                <a:latin typeface="Arial" charset="0"/>
              </a:rPr>
              <a:t>For those high risk patients who have elevated triglycerides or low HDL-C levels, addition of a </a:t>
            </a:r>
            <a:r>
              <a:rPr lang="en-US" sz="2400" i="1" dirty="0" err="1">
                <a:latin typeface="Arial" charset="0"/>
              </a:rPr>
              <a:t>fibrate</a:t>
            </a:r>
            <a:r>
              <a:rPr lang="en-US" sz="2400" i="1" dirty="0">
                <a:latin typeface="Arial" charset="0"/>
              </a:rPr>
              <a:t> or nicotinic acid to LDL-lowering therapy can be considered.</a:t>
            </a:r>
            <a:r>
              <a:rPr lang="en-US" sz="2400" baseline="30000" dirty="0">
                <a:latin typeface="Arial" charset="0"/>
              </a:rPr>
              <a:t>”2</a:t>
            </a:r>
            <a:endParaRPr lang="en-US" sz="2400" dirty="0">
              <a:latin typeface="Arial" charset="0"/>
            </a:endParaRPr>
          </a:p>
        </p:txBody>
      </p:sp>
    </p:spTree>
    <p:extLst>
      <p:ext uri="{BB962C8B-B14F-4D97-AF65-F5344CB8AC3E}">
        <p14:creationId xmlns:p14="http://schemas.microsoft.com/office/powerpoint/2010/main" val="416965507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763000" cy="4525963"/>
          </a:xfrm>
        </p:spPr>
        <p:txBody>
          <a:bodyPr>
            <a:normAutofit/>
          </a:bodyPr>
          <a:lstStyle/>
          <a:p>
            <a:r>
              <a:rPr lang="en-US" dirty="0"/>
              <a:t>T</a:t>
            </a:r>
            <a:r>
              <a:rPr lang="en-US" dirty="0" smtClean="0"/>
              <a:t>he </a:t>
            </a:r>
            <a:r>
              <a:rPr lang="en-US" dirty="0">
                <a:solidFill>
                  <a:srgbClr val="FFFF00"/>
                </a:solidFill>
              </a:rPr>
              <a:t>2013 ACC/AHA </a:t>
            </a:r>
            <a:r>
              <a:rPr lang="en-US" dirty="0"/>
              <a:t>guidelines on </a:t>
            </a:r>
            <a:r>
              <a:rPr lang="en-US" dirty="0" smtClean="0"/>
              <a:t>the treatment </a:t>
            </a:r>
            <a:r>
              <a:rPr lang="en-US" dirty="0"/>
              <a:t>of cholesterol to reduce </a:t>
            </a:r>
            <a:r>
              <a:rPr lang="en-US" dirty="0" smtClean="0"/>
              <a:t>atherosclerotic cardiovascular </a:t>
            </a:r>
            <a:r>
              <a:rPr lang="en-US" dirty="0"/>
              <a:t>risk in </a:t>
            </a:r>
            <a:r>
              <a:rPr lang="en-US" dirty="0" smtClean="0"/>
              <a:t>adults provide </a:t>
            </a:r>
            <a:r>
              <a:rPr lang="en-US" dirty="0">
                <a:solidFill>
                  <a:srgbClr val="FFFF00"/>
                </a:solidFill>
              </a:rPr>
              <a:t>no</a:t>
            </a:r>
            <a:r>
              <a:rPr lang="en-US" dirty="0"/>
              <a:t> evidence-based </a:t>
            </a:r>
            <a:r>
              <a:rPr lang="en-US" dirty="0" smtClean="0"/>
              <a:t>recommendations for </a:t>
            </a:r>
            <a:r>
              <a:rPr lang="en-US" dirty="0"/>
              <a:t>the evaluation or </a:t>
            </a:r>
            <a:r>
              <a:rPr lang="en-US" dirty="0" smtClean="0"/>
              <a:t>treatment of </a:t>
            </a:r>
            <a:r>
              <a:rPr lang="en-US" dirty="0"/>
              <a:t>hypertriglyceridemia to reduce of </a:t>
            </a:r>
            <a:r>
              <a:rPr lang="en-US" dirty="0" smtClean="0"/>
              <a:t>CVD risk .</a:t>
            </a:r>
            <a:endParaRPr lang="en-US" dirty="0"/>
          </a:p>
        </p:txBody>
      </p:sp>
      <p:sp>
        <p:nvSpPr>
          <p:cNvPr id="4" name="Rectangle 3"/>
          <p:cNvSpPr/>
          <p:nvPr/>
        </p:nvSpPr>
        <p:spPr>
          <a:xfrm>
            <a:off x="4619199" y="6308725"/>
            <a:ext cx="4572000" cy="369332"/>
          </a:xfrm>
          <a:prstGeom prst="rect">
            <a:avLst/>
          </a:prstGeom>
        </p:spPr>
        <p:txBody>
          <a:bodyPr>
            <a:spAutoFit/>
          </a:bodyPr>
          <a:lstStyle/>
          <a:p>
            <a:r>
              <a:rPr lang="en-US" dirty="0">
                <a:latin typeface="AdvOT7b515deb"/>
              </a:rPr>
              <a:t>Circulation </a:t>
            </a:r>
            <a:r>
              <a:rPr lang="en-US" dirty="0" smtClean="0">
                <a:latin typeface="AdvOT7b515deb"/>
              </a:rPr>
              <a:t>2014;129(Suppl</a:t>
            </a:r>
            <a:r>
              <a:rPr lang="en-US" dirty="0">
                <a:latin typeface="AdvOT7b515deb"/>
              </a:rPr>
              <a:t>. 2):S1</a:t>
            </a:r>
            <a:r>
              <a:rPr lang="en-US" dirty="0">
                <a:latin typeface="AdvOT7b515deb+20"/>
              </a:rPr>
              <a:t>–</a:t>
            </a:r>
            <a:r>
              <a:rPr lang="en-US" dirty="0">
                <a:latin typeface="AdvOT7b515deb"/>
              </a:rPr>
              <a:t>S45</a:t>
            </a:r>
            <a:endParaRPr lang="en-US" dirty="0"/>
          </a:p>
        </p:txBody>
      </p:sp>
    </p:spTree>
    <p:extLst>
      <p:ext uri="{BB962C8B-B14F-4D97-AF65-F5344CB8AC3E}">
        <p14:creationId xmlns:p14="http://schemas.microsoft.com/office/powerpoint/2010/main" val="18091038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274638"/>
            <a:ext cx="8077200" cy="1113750"/>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52400" y="1752600"/>
            <a:ext cx="8686800" cy="3962400"/>
          </a:xfrm>
          <a:prstGeom prst="rect">
            <a:avLst/>
          </a:prstGeom>
        </p:spPr>
      </p:pic>
      <p:sp>
        <p:nvSpPr>
          <p:cNvPr id="5" name="Rectangle 4"/>
          <p:cNvSpPr/>
          <p:nvPr/>
        </p:nvSpPr>
        <p:spPr>
          <a:xfrm>
            <a:off x="2933131" y="6248400"/>
            <a:ext cx="5791200" cy="369332"/>
          </a:xfrm>
          <a:prstGeom prst="rect">
            <a:avLst/>
          </a:prstGeom>
        </p:spPr>
        <p:txBody>
          <a:bodyPr wrap="square">
            <a:spAutoFit/>
          </a:bodyPr>
          <a:lstStyle/>
          <a:p>
            <a:r>
              <a:rPr lang="it-IT" b="1" i="1" dirty="0">
                <a:latin typeface="Frutiger-BoldItalic"/>
              </a:rPr>
              <a:t>J Clin Endocrinol Metab </a:t>
            </a:r>
            <a:r>
              <a:rPr lang="it-IT" b="1" dirty="0">
                <a:latin typeface="Frutiger-Bold"/>
              </a:rPr>
              <a:t>97: 2969–2989, </a:t>
            </a:r>
            <a:r>
              <a:rPr lang="it-IT" b="1" dirty="0" smtClean="0">
                <a:latin typeface="Frutiger-Bold"/>
              </a:rPr>
              <a:t>2012</a:t>
            </a:r>
            <a:endParaRPr lang="en-US" dirty="0"/>
          </a:p>
        </p:txBody>
      </p:sp>
    </p:spTree>
    <p:extLst>
      <p:ext uri="{BB962C8B-B14F-4D97-AF65-F5344CB8AC3E}">
        <p14:creationId xmlns:p14="http://schemas.microsoft.com/office/powerpoint/2010/main" val="697956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763000" cy="990600"/>
          </a:xfrm>
        </p:spPr>
        <p:txBody>
          <a:bodyPr>
            <a:normAutofit/>
          </a:bodyPr>
          <a:lstStyle/>
          <a:p>
            <a:r>
              <a:rPr lang="en-US" dirty="0" smtClean="0"/>
              <a:t> Triglycerides and Atherogenesis</a:t>
            </a:r>
            <a:endParaRPr lang="en-US" dirty="0"/>
          </a:p>
        </p:txBody>
      </p:sp>
      <p:sp>
        <p:nvSpPr>
          <p:cNvPr id="3" name="Content Placeholder 2"/>
          <p:cNvSpPr>
            <a:spLocks noGrp="1"/>
          </p:cNvSpPr>
          <p:nvPr>
            <p:ph idx="1"/>
          </p:nvPr>
        </p:nvSpPr>
        <p:spPr>
          <a:xfrm>
            <a:off x="304800" y="1524000"/>
            <a:ext cx="8648700" cy="4525963"/>
          </a:xfrm>
        </p:spPr>
        <p:txBody>
          <a:bodyPr>
            <a:normAutofit fontScale="85000" lnSpcReduction="20000"/>
          </a:bodyPr>
          <a:lstStyle/>
          <a:p>
            <a:r>
              <a:rPr lang="en-US" sz="4800" dirty="0"/>
              <a:t>S</a:t>
            </a:r>
            <a:r>
              <a:rPr lang="en-US" sz="4800" dirty="0" smtClean="0"/>
              <a:t>implest </a:t>
            </a:r>
            <a:r>
              <a:rPr lang="en-US" sz="4800" dirty="0"/>
              <a:t>chain of events is that </a:t>
            </a:r>
            <a:r>
              <a:rPr lang="en-US" sz="4800" dirty="0" smtClean="0"/>
              <a:t>high triglyceride </a:t>
            </a:r>
            <a:r>
              <a:rPr lang="en-US" sz="4800" dirty="0"/>
              <a:t>concentrations are a </a:t>
            </a:r>
            <a:r>
              <a:rPr lang="en-US" sz="4800" dirty="0">
                <a:solidFill>
                  <a:srgbClr val="FFFF00"/>
                </a:solidFill>
              </a:rPr>
              <a:t>marker for </a:t>
            </a:r>
            <a:r>
              <a:rPr lang="en-US" sz="4800" dirty="0" smtClean="0">
                <a:solidFill>
                  <a:srgbClr val="FFFF00"/>
                </a:solidFill>
              </a:rPr>
              <a:t>raised remnants </a:t>
            </a:r>
            <a:r>
              <a:rPr lang="en-US" sz="4800" dirty="0">
                <a:solidFill>
                  <a:srgbClr val="FFFF00"/>
                </a:solidFill>
              </a:rPr>
              <a:t>rich in cholesterol, </a:t>
            </a:r>
            <a:r>
              <a:rPr lang="en-US" sz="4800" dirty="0"/>
              <a:t>which, upon entrance </a:t>
            </a:r>
            <a:r>
              <a:rPr lang="en-US" sz="4800" dirty="0" smtClean="0"/>
              <a:t>into the </a:t>
            </a:r>
            <a:r>
              <a:rPr lang="en-US" sz="4800" dirty="0"/>
              <a:t>intima, leads to low-grade </a:t>
            </a:r>
            <a:r>
              <a:rPr lang="en-US" sz="4800" dirty="0" err="1"/>
              <a:t>infl</a:t>
            </a:r>
            <a:r>
              <a:rPr lang="en-US" sz="4800" dirty="0"/>
              <a:t> </a:t>
            </a:r>
            <a:r>
              <a:rPr lang="en-US" sz="4800" dirty="0" err="1"/>
              <a:t>ammation</a:t>
            </a:r>
            <a:r>
              <a:rPr lang="en-US" sz="4800" dirty="0"/>
              <a:t>, foam </a:t>
            </a:r>
            <a:r>
              <a:rPr lang="en-US" sz="4800" dirty="0" smtClean="0"/>
              <a:t>cell formation</a:t>
            </a:r>
            <a:r>
              <a:rPr lang="en-US" sz="4800" dirty="0"/>
              <a:t>, atherosclerotic plaques, and </a:t>
            </a:r>
            <a:r>
              <a:rPr lang="en-US" sz="4800" dirty="0" smtClean="0"/>
              <a:t>ultimately cardiovascular disease</a:t>
            </a:r>
            <a:endParaRPr lang="en-US" sz="8600" dirty="0" smtClean="0"/>
          </a:p>
          <a:p>
            <a:endParaRPr lang="en-US" sz="8600" dirty="0" smtClean="0"/>
          </a:p>
          <a:p>
            <a:endParaRPr lang="en-US" sz="5500" dirty="0" smtClean="0"/>
          </a:p>
          <a:p>
            <a:endParaRPr lang="en-US" dirty="0" smtClean="0"/>
          </a:p>
          <a:p>
            <a:endParaRPr lang="en-US" dirty="0" smtClean="0"/>
          </a:p>
          <a:p>
            <a:endParaRPr lang="en-US" dirty="0" smtClean="0"/>
          </a:p>
        </p:txBody>
      </p:sp>
      <p:sp>
        <p:nvSpPr>
          <p:cNvPr id="4" name="TextBox 3"/>
          <p:cNvSpPr txBox="1"/>
          <p:nvPr/>
        </p:nvSpPr>
        <p:spPr>
          <a:xfrm>
            <a:off x="4038600" y="6248400"/>
            <a:ext cx="4800600" cy="369332"/>
          </a:xfrm>
          <a:prstGeom prst="rect">
            <a:avLst/>
          </a:prstGeom>
          <a:noFill/>
        </p:spPr>
        <p:txBody>
          <a:bodyPr wrap="square" rtlCol="0">
            <a:spAutoFit/>
          </a:bodyPr>
          <a:lstStyle/>
          <a:p>
            <a:r>
              <a:rPr lang="en-US" dirty="0" smtClean="0"/>
              <a:t>Current Opinion in Cardiology 2009,24:345–350</a:t>
            </a:r>
            <a:endParaRPr lang="en-US" dirty="0"/>
          </a:p>
        </p:txBody>
      </p:sp>
    </p:spTree>
    <p:extLst>
      <p:ext uri="{BB962C8B-B14F-4D97-AF65-F5344CB8AC3E}">
        <p14:creationId xmlns:p14="http://schemas.microsoft.com/office/powerpoint/2010/main" val="210395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6693" y="3618932"/>
            <a:ext cx="8728707" cy="2023996"/>
          </a:xfrm>
          <a:prstGeom prst="rect">
            <a:avLst/>
          </a:prstGeom>
        </p:spPr>
      </p:pic>
      <p:pic>
        <p:nvPicPr>
          <p:cNvPr id="5" name="Picture 4"/>
          <p:cNvPicPr>
            <a:picLocks noChangeAspect="1"/>
          </p:cNvPicPr>
          <p:nvPr/>
        </p:nvPicPr>
        <p:blipFill>
          <a:blip r:embed="rId3"/>
          <a:stretch>
            <a:fillRect/>
          </a:stretch>
        </p:blipFill>
        <p:spPr>
          <a:xfrm>
            <a:off x="186693" y="1586293"/>
            <a:ext cx="8728707" cy="1863984"/>
          </a:xfrm>
          <a:prstGeom prst="rect">
            <a:avLst/>
          </a:prstGeom>
        </p:spPr>
      </p:pic>
    </p:spTree>
    <p:extLst>
      <p:ext uri="{BB962C8B-B14F-4D97-AF65-F5344CB8AC3E}">
        <p14:creationId xmlns:p14="http://schemas.microsoft.com/office/powerpoint/2010/main" val="28263049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2016</a:t>
            </a:r>
            <a:endParaRPr lang="en-US" dirty="0"/>
          </a:p>
        </p:txBody>
      </p:sp>
      <p:sp>
        <p:nvSpPr>
          <p:cNvPr id="3" name="Content Placeholder 2"/>
          <p:cNvSpPr>
            <a:spLocks noGrp="1"/>
          </p:cNvSpPr>
          <p:nvPr>
            <p:ph idx="1"/>
          </p:nvPr>
        </p:nvSpPr>
        <p:spPr>
          <a:xfrm>
            <a:off x="628650" y="2429311"/>
            <a:ext cx="7886700" cy="3263504"/>
          </a:xfrm>
        </p:spPr>
        <p:txBody>
          <a:bodyPr>
            <a:normAutofit/>
          </a:bodyPr>
          <a:lstStyle/>
          <a:p>
            <a:pPr marL="0" indent="0">
              <a:buNone/>
            </a:pPr>
            <a:r>
              <a:rPr lang="en-US" sz="3000" b="1" dirty="0"/>
              <a:t>Triglyceride Lowering  And HDL Raising in Type 2 Diabetes Mellitus</a:t>
            </a:r>
            <a:endParaRPr lang="en-US" sz="3000" dirty="0"/>
          </a:p>
          <a:p>
            <a:pPr marL="0" indent="0">
              <a:buNone/>
            </a:pPr>
            <a:endParaRPr lang="en-US" sz="3000" b="1" dirty="0"/>
          </a:p>
        </p:txBody>
      </p:sp>
    </p:spTree>
    <p:extLst>
      <p:ext uri="{BB962C8B-B14F-4D97-AF65-F5344CB8AC3E}">
        <p14:creationId xmlns:p14="http://schemas.microsoft.com/office/powerpoint/2010/main" val="2597724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TG , Low HDL</a:t>
            </a:r>
            <a:endParaRPr lang="en-US" b="1" dirty="0"/>
          </a:p>
        </p:txBody>
      </p:sp>
      <p:sp>
        <p:nvSpPr>
          <p:cNvPr id="3" name="Content Placeholder 2"/>
          <p:cNvSpPr>
            <a:spLocks noGrp="1"/>
          </p:cNvSpPr>
          <p:nvPr>
            <p:ph idx="1"/>
          </p:nvPr>
        </p:nvSpPr>
        <p:spPr/>
        <p:txBody>
          <a:bodyPr/>
          <a:lstStyle/>
          <a:p>
            <a:r>
              <a:rPr lang="en-US" dirty="0"/>
              <a:t>Low levels of HDL cholesterol, </a:t>
            </a:r>
            <a:r>
              <a:rPr lang="en-US" dirty="0" smtClean="0"/>
              <a:t>often associated </a:t>
            </a:r>
            <a:r>
              <a:rPr lang="en-US" dirty="0"/>
              <a:t>with elevated </a:t>
            </a:r>
            <a:r>
              <a:rPr lang="en-US" dirty="0" smtClean="0"/>
              <a:t>triglyceride levels</a:t>
            </a:r>
            <a:r>
              <a:rPr lang="en-US" dirty="0"/>
              <a:t>, are the most prevalent </a:t>
            </a:r>
            <a:r>
              <a:rPr lang="en-US" dirty="0" smtClean="0"/>
              <a:t>pattern of </a:t>
            </a:r>
            <a:r>
              <a:rPr lang="en-US" dirty="0"/>
              <a:t>dyslipidemia in individuals </a:t>
            </a:r>
            <a:r>
              <a:rPr lang="en-US" dirty="0" smtClean="0"/>
              <a:t>with type </a:t>
            </a:r>
            <a:r>
              <a:rPr lang="en-US" dirty="0"/>
              <a:t>2 diabetes</a:t>
            </a:r>
            <a:r>
              <a:rPr lang="en-US" dirty="0" smtClean="0"/>
              <a:t>.</a:t>
            </a:r>
          </a:p>
          <a:p>
            <a:endParaRPr lang="en-US" dirty="0" smtClean="0"/>
          </a:p>
          <a:p>
            <a:r>
              <a:rPr lang="en-US" dirty="0" smtClean="0"/>
              <a:t> </a:t>
            </a:r>
            <a:r>
              <a:rPr lang="en-US" dirty="0"/>
              <a:t>However, the </a:t>
            </a:r>
            <a:r>
              <a:rPr lang="en-US" dirty="0" smtClean="0"/>
              <a:t>evidence for </a:t>
            </a:r>
            <a:r>
              <a:rPr lang="en-US" dirty="0"/>
              <a:t>the use of drugs that target </a:t>
            </a:r>
            <a:r>
              <a:rPr lang="en-US" dirty="0" smtClean="0"/>
              <a:t>these lipid </a:t>
            </a:r>
            <a:r>
              <a:rPr lang="en-US" dirty="0"/>
              <a:t>fractions is substantially </a:t>
            </a:r>
            <a:r>
              <a:rPr lang="en-US" b="1" u="sng" dirty="0">
                <a:solidFill>
                  <a:srgbClr val="FFFF00"/>
                </a:solidFill>
              </a:rPr>
              <a:t>less </a:t>
            </a:r>
            <a:r>
              <a:rPr lang="en-US" b="1" u="sng" dirty="0" smtClean="0">
                <a:solidFill>
                  <a:srgbClr val="FFFF00"/>
                </a:solidFill>
              </a:rPr>
              <a:t>robust </a:t>
            </a:r>
            <a:r>
              <a:rPr lang="en-US" dirty="0" smtClean="0"/>
              <a:t>than </a:t>
            </a:r>
            <a:r>
              <a:rPr lang="en-US" dirty="0"/>
              <a:t>that for statin therapy</a:t>
            </a:r>
          </a:p>
        </p:txBody>
      </p:sp>
    </p:spTree>
    <p:extLst>
      <p:ext uri="{BB962C8B-B14F-4D97-AF65-F5344CB8AC3E}">
        <p14:creationId xmlns:p14="http://schemas.microsoft.com/office/powerpoint/2010/main" val="8218507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886700" cy="994172"/>
          </a:xfrm>
        </p:spPr>
        <p:txBody>
          <a:bodyPr>
            <a:normAutofit/>
          </a:bodyPr>
          <a:lstStyle/>
          <a:p>
            <a:r>
              <a:rPr lang="en-US" sz="3600" b="1" dirty="0"/>
              <a:t>               TG and pancreatitis</a:t>
            </a:r>
          </a:p>
        </p:txBody>
      </p:sp>
      <p:pic>
        <p:nvPicPr>
          <p:cNvPr id="6" name="Content Placeholder 5"/>
          <p:cNvPicPr>
            <a:picLocks noGrp="1" noChangeAspect="1"/>
          </p:cNvPicPr>
          <p:nvPr>
            <p:ph idx="1"/>
          </p:nvPr>
        </p:nvPicPr>
        <p:blipFill>
          <a:blip r:embed="rId2"/>
          <a:stretch>
            <a:fillRect/>
          </a:stretch>
        </p:blipFill>
        <p:spPr>
          <a:xfrm>
            <a:off x="1295400" y="1981200"/>
            <a:ext cx="6172199" cy="3099248"/>
          </a:xfrm>
          <a:prstGeom prst="rect">
            <a:avLst/>
          </a:prstGeom>
        </p:spPr>
      </p:pic>
    </p:spTree>
    <p:extLst>
      <p:ext uri="{BB962C8B-B14F-4D97-AF65-F5344CB8AC3E}">
        <p14:creationId xmlns:p14="http://schemas.microsoft.com/office/powerpoint/2010/main" val="33772621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886700" cy="994172"/>
          </a:xfrm>
        </p:spPr>
        <p:txBody>
          <a:bodyPr/>
          <a:lstStyle/>
          <a:p>
            <a:r>
              <a:rPr lang="en-US" b="1" dirty="0" smtClean="0"/>
              <a:t>            TG and CVD Reduction</a:t>
            </a:r>
            <a:endParaRPr lang="en-US" b="1" dirty="0"/>
          </a:p>
        </p:txBody>
      </p:sp>
      <p:pic>
        <p:nvPicPr>
          <p:cNvPr id="4" name="Content Placeholder 3"/>
          <p:cNvPicPr>
            <a:picLocks noGrp="1" noChangeAspect="1"/>
          </p:cNvPicPr>
          <p:nvPr>
            <p:ph idx="1"/>
          </p:nvPr>
        </p:nvPicPr>
        <p:blipFill>
          <a:blip r:embed="rId2"/>
          <a:stretch>
            <a:fillRect/>
          </a:stretch>
        </p:blipFill>
        <p:spPr>
          <a:xfrm>
            <a:off x="1143001" y="1752600"/>
            <a:ext cx="6515100" cy="4495800"/>
          </a:xfrm>
          <a:prstGeom prst="rect">
            <a:avLst/>
          </a:prstGeom>
        </p:spPr>
      </p:pic>
    </p:spTree>
    <p:extLst>
      <p:ext uri="{BB962C8B-B14F-4D97-AF65-F5344CB8AC3E}">
        <p14:creationId xmlns:p14="http://schemas.microsoft.com/office/powerpoint/2010/main" val="11191592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847786" cy="1222772"/>
          </a:xfrm>
        </p:spPr>
        <p:txBody>
          <a:bodyPr/>
          <a:lstStyle/>
          <a:p>
            <a:r>
              <a:rPr lang="en-US" b="1" dirty="0" smtClean="0"/>
              <a:t>            Statin/niacin combination</a:t>
            </a:r>
            <a:endParaRPr lang="en-US" b="1" dirty="0"/>
          </a:p>
        </p:txBody>
      </p:sp>
      <p:pic>
        <p:nvPicPr>
          <p:cNvPr id="8" name="Content Placeholder 7"/>
          <p:cNvPicPr>
            <a:picLocks noGrp="1" noChangeAspect="1"/>
          </p:cNvPicPr>
          <p:nvPr>
            <p:ph idx="1"/>
          </p:nvPr>
        </p:nvPicPr>
        <p:blipFill>
          <a:blip r:embed="rId2"/>
          <a:stretch>
            <a:fillRect/>
          </a:stretch>
        </p:blipFill>
        <p:spPr>
          <a:xfrm>
            <a:off x="914400" y="1828800"/>
            <a:ext cx="6781800" cy="3355752"/>
          </a:xfrm>
          <a:prstGeom prst="rect">
            <a:avLst/>
          </a:prstGeom>
        </p:spPr>
      </p:pic>
    </p:spTree>
    <p:extLst>
      <p:ext uri="{BB962C8B-B14F-4D97-AF65-F5344CB8AC3E}">
        <p14:creationId xmlns:p14="http://schemas.microsoft.com/office/powerpoint/2010/main" val="2986109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normAutofit fontScale="92500" lnSpcReduction="20000"/>
          </a:bodyPr>
          <a:lstStyle/>
          <a:p>
            <a:r>
              <a:rPr lang="en-US" sz="2800" dirty="0" smtClean="0"/>
              <a:t>Large and comprehensive epidemiological analysis show </a:t>
            </a:r>
            <a:r>
              <a:rPr lang="en-US" sz="2800" dirty="0" smtClean="0">
                <a:solidFill>
                  <a:srgbClr val="FFFF00"/>
                </a:solidFill>
              </a:rPr>
              <a:t>moderate </a:t>
            </a:r>
            <a:r>
              <a:rPr lang="en-US" sz="2800" dirty="0" smtClean="0"/>
              <a:t>independent association between TG and CHD</a:t>
            </a:r>
          </a:p>
          <a:p>
            <a:r>
              <a:rPr lang="en-US" sz="2800" dirty="0" smtClean="0"/>
              <a:t>There are fewer well designed clinical trials with </a:t>
            </a:r>
            <a:r>
              <a:rPr lang="en-US" sz="2800" dirty="0" err="1" smtClean="0"/>
              <a:t>fibrates</a:t>
            </a:r>
            <a:r>
              <a:rPr lang="en-US" sz="2800" dirty="0" smtClean="0"/>
              <a:t> than </a:t>
            </a:r>
            <a:r>
              <a:rPr lang="en-US" sz="2800" dirty="0" err="1" smtClean="0"/>
              <a:t>statins</a:t>
            </a:r>
            <a:endParaRPr lang="en-US" sz="2800" dirty="0" smtClean="0"/>
          </a:p>
          <a:p>
            <a:r>
              <a:rPr lang="en-US" sz="2800" dirty="0" err="1" smtClean="0"/>
              <a:t>Fibrates</a:t>
            </a:r>
            <a:r>
              <a:rPr lang="en-US" sz="2800" dirty="0" smtClean="0"/>
              <a:t> can reduce the risk of major </a:t>
            </a:r>
            <a:r>
              <a:rPr lang="en-US" sz="2800" dirty="0" smtClean="0">
                <a:solidFill>
                  <a:srgbClr val="FFFF00"/>
                </a:solidFill>
              </a:rPr>
              <a:t>cardiovascular events</a:t>
            </a:r>
            <a:r>
              <a:rPr lang="en-US" sz="2800" dirty="0" smtClean="0"/>
              <a:t>, mainly as  a  consequence  of  a  favorable  effect  on  the  risk  of </a:t>
            </a:r>
            <a:r>
              <a:rPr lang="en-US" sz="2800" dirty="0" smtClean="0">
                <a:solidFill>
                  <a:srgbClr val="FFFF00"/>
                </a:solidFill>
              </a:rPr>
              <a:t>coronary events, </a:t>
            </a:r>
            <a:r>
              <a:rPr lang="en-US" sz="2800" dirty="0" smtClean="0"/>
              <a:t>especially in those without prior cardiovascular disease</a:t>
            </a:r>
          </a:p>
          <a:p>
            <a:r>
              <a:rPr lang="en-US" sz="2800" dirty="0" smtClean="0"/>
              <a:t>In contrast to </a:t>
            </a:r>
            <a:r>
              <a:rPr lang="en-US" sz="2800" dirty="0" err="1" smtClean="0"/>
              <a:t>statins</a:t>
            </a:r>
            <a:r>
              <a:rPr lang="en-US" sz="2800" dirty="0" smtClean="0"/>
              <a:t> , </a:t>
            </a:r>
            <a:r>
              <a:rPr lang="en-US" sz="2800" dirty="0" err="1" smtClean="0"/>
              <a:t>fibrates</a:t>
            </a:r>
            <a:r>
              <a:rPr lang="en-US" sz="2800" dirty="0" smtClean="0"/>
              <a:t> do not seem to greatly affect </a:t>
            </a:r>
            <a:r>
              <a:rPr lang="en-US" sz="2800" dirty="0" smtClean="0">
                <a:solidFill>
                  <a:srgbClr val="FFFF00"/>
                </a:solidFill>
              </a:rPr>
              <a:t>all-cause mortality. </a:t>
            </a:r>
          </a:p>
          <a:p>
            <a:r>
              <a:rPr lang="en-US" sz="2800" dirty="0" smtClean="0"/>
              <a:t>Recent data do not support routine use of </a:t>
            </a:r>
            <a:r>
              <a:rPr lang="en-US" sz="2800" dirty="0" smtClean="0">
                <a:solidFill>
                  <a:srgbClr val="FFFF00"/>
                </a:solidFill>
              </a:rPr>
              <a:t>combination </a:t>
            </a:r>
            <a:r>
              <a:rPr lang="en-US" sz="2800" dirty="0" smtClean="0"/>
              <a:t>therapy to reduce cardiovascular risk</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AutoShape 2"/>
          <p:cNvSpPr>
            <a:spLocks noChangeArrowheads="1"/>
          </p:cNvSpPr>
          <p:nvPr/>
        </p:nvSpPr>
        <p:spPr bwMode="auto">
          <a:xfrm>
            <a:off x="5655732" y="2667001"/>
            <a:ext cx="2726267"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256003" name="AutoShape 3"/>
          <p:cNvSpPr>
            <a:spLocks noChangeArrowheads="1"/>
          </p:cNvSpPr>
          <p:nvPr/>
        </p:nvSpPr>
        <p:spPr bwMode="auto">
          <a:xfrm>
            <a:off x="643467" y="266700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256004" name="AutoShape 4"/>
          <p:cNvSpPr>
            <a:spLocks noChangeArrowheads="1"/>
          </p:cNvSpPr>
          <p:nvPr/>
        </p:nvSpPr>
        <p:spPr bwMode="invGray">
          <a:xfrm>
            <a:off x="5723467" y="27432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256005" name="AutoShape 5"/>
          <p:cNvSpPr>
            <a:spLocks noChangeArrowheads="1"/>
          </p:cNvSpPr>
          <p:nvPr/>
        </p:nvSpPr>
        <p:spPr bwMode="invGray">
          <a:xfrm>
            <a:off x="711200" y="27432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256006" name="Text Box 6"/>
          <p:cNvSpPr txBox="1">
            <a:spLocks noChangeArrowheads="1"/>
          </p:cNvSpPr>
          <p:nvPr/>
        </p:nvSpPr>
        <p:spPr bwMode="auto">
          <a:xfrm>
            <a:off x="1456267" y="1066801"/>
            <a:ext cx="6028267" cy="1323439"/>
          </a:xfrm>
          <a:prstGeom prst="rect">
            <a:avLst/>
          </a:prstGeom>
          <a:noFill/>
          <a:ln w="25400">
            <a:noFill/>
            <a:miter lim="800000"/>
            <a:headEnd/>
            <a:tailEnd/>
          </a:ln>
          <a:effectLst/>
        </p:spPr>
        <p:txBody>
          <a:bodyPr>
            <a:spAutoFit/>
          </a:bodyPr>
          <a:lstStyle/>
          <a:p>
            <a:pPr algn="ctr"/>
            <a:r>
              <a:rPr lang="en-US" sz="4000" b="1" dirty="0" err="1">
                <a:solidFill>
                  <a:srgbClr val="F9E697"/>
                </a:solidFill>
                <a:effectLst>
                  <a:outerShdw blurRad="38100" dist="38100" dir="2700000" algn="tl">
                    <a:srgbClr val="000000"/>
                  </a:outerShdw>
                </a:effectLst>
                <a:latin typeface="Verdana" pitchFamily="34" charset="0"/>
              </a:rPr>
              <a:t>Atherogenic</a:t>
            </a:r>
            <a:r>
              <a:rPr lang="en-US" sz="4000" b="1" dirty="0">
                <a:solidFill>
                  <a:srgbClr val="F9E697"/>
                </a:solidFill>
                <a:effectLst>
                  <a:outerShdw blurRad="38100" dist="38100" dir="2700000" algn="tl">
                    <a:srgbClr val="000000"/>
                  </a:outerShdw>
                </a:effectLst>
                <a:latin typeface="Verdana" pitchFamily="34" charset="0"/>
              </a:rPr>
              <a:t> Particles</a:t>
            </a:r>
          </a:p>
        </p:txBody>
      </p:sp>
      <p:sp>
        <p:nvSpPr>
          <p:cNvPr id="256010" name="Text Box 10"/>
          <p:cNvSpPr txBox="1">
            <a:spLocks noChangeArrowheads="1"/>
          </p:cNvSpPr>
          <p:nvPr/>
        </p:nvSpPr>
        <p:spPr bwMode="auto">
          <a:xfrm>
            <a:off x="1371600" y="5602288"/>
            <a:ext cx="2469266" cy="369332"/>
          </a:xfrm>
          <a:prstGeom prst="rect">
            <a:avLst/>
          </a:prstGeom>
          <a:noFill/>
          <a:ln w="25400">
            <a:noFill/>
            <a:miter lim="800000"/>
            <a:headEnd/>
            <a:tailEnd/>
          </a:ln>
          <a:effectLst/>
        </p:spPr>
        <p:txBody>
          <a:bodyPr wrap="none">
            <a:spAutoFit/>
          </a:bodyPr>
          <a:lstStyle/>
          <a:p>
            <a:r>
              <a:rPr lang="en-US" dirty="0">
                <a:effectLst>
                  <a:outerShdw blurRad="38100" dist="38100" dir="2700000" algn="tl">
                    <a:srgbClr val="000000"/>
                  </a:outerShdw>
                </a:effectLst>
                <a:latin typeface="Verdana" pitchFamily="34" charset="0"/>
              </a:rPr>
              <a:t>TG-rich lipoproteins</a:t>
            </a:r>
          </a:p>
        </p:txBody>
      </p:sp>
      <p:sp>
        <p:nvSpPr>
          <p:cNvPr id="256011"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a:endParaRPr lang="en-US" sz="2000">
              <a:solidFill>
                <a:schemeClr val="bg1"/>
              </a:solidFill>
              <a:effectLst>
                <a:outerShdw blurRad="38100" dist="38100" dir="2700000" algn="tl">
                  <a:srgbClr val="000000"/>
                </a:outerShdw>
              </a:effectLst>
              <a:latin typeface="Verdana" pitchFamily="34" charset="0"/>
            </a:endParaRPr>
          </a:p>
        </p:txBody>
      </p:sp>
      <p:sp>
        <p:nvSpPr>
          <p:cNvPr id="256012"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a:r>
              <a:rPr lang="en-US" sz="2600">
                <a:effectLst>
                  <a:outerShdw blurRad="38100" dist="38100" dir="2700000" algn="tl">
                    <a:srgbClr val="000000"/>
                  </a:outerShdw>
                </a:effectLst>
                <a:latin typeface="Verdana" pitchFamily="34" charset="0"/>
              </a:rPr>
              <a:t>VLDL</a:t>
            </a:r>
          </a:p>
        </p:txBody>
      </p:sp>
      <p:sp>
        <p:nvSpPr>
          <p:cNvPr id="256013"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256014"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256015"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256016"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256017"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256018"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256019"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256020"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a:r>
              <a:rPr lang="en-US" sz="2600">
                <a:effectLst>
                  <a:outerShdw blurRad="38100" dist="38100" dir="2700000" algn="tl">
                    <a:srgbClr val="000000"/>
                  </a:outerShdw>
                </a:effectLst>
                <a:latin typeface="Verdana" pitchFamily="34" charset="0"/>
              </a:rPr>
              <a:t>IDL</a:t>
            </a:r>
          </a:p>
        </p:txBody>
      </p:sp>
      <p:sp>
        <p:nvSpPr>
          <p:cNvPr id="256021"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a:r>
              <a:rPr lang="en-US" sz="2600">
                <a:effectLst>
                  <a:outerShdw blurRad="38100" dist="38100" dir="2700000" algn="tl">
                    <a:srgbClr val="000000"/>
                  </a:outerShdw>
                </a:effectLst>
                <a:latin typeface="Verdana" pitchFamily="34" charset="0"/>
              </a:rPr>
              <a:t>LDL</a:t>
            </a:r>
          </a:p>
        </p:txBody>
      </p:sp>
      <p:sp>
        <p:nvSpPr>
          <p:cNvPr id="256022" name="Text Box 22"/>
          <p:cNvSpPr txBox="1">
            <a:spLocks noChangeArrowheads="1"/>
          </p:cNvSpPr>
          <p:nvPr/>
        </p:nvSpPr>
        <p:spPr bwMode="auto">
          <a:xfrm>
            <a:off x="6477000" y="4267200"/>
            <a:ext cx="1828800" cy="701675"/>
          </a:xfrm>
          <a:prstGeom prst="rect">
            <a:avLst/>
          </a:prstGeom>
          <a:noFill/>
          <a:ln w="25400">
            <a:noFill/>
            <a:miter lim="800000"/>
            <a:headEnd/>
            <a:tailEnd/>
          </a:ln>
          <a:effectLst/>
        </p:spPr>
        <p:txBody>
          <a:bodyPr>
            <a:spAutoFit/>
          </a:bodyPr>
          <a:lstStyle/>
          <a:p>
            <a:pPr algn="ctr"/>
            <a:r>
              <a:rPr lang="en-US" sz="2000" dirty="0">
                <a:effectLst>
                  <a:outerShdw blurRad="38100" dist="38100" dir="2700000" algn="tl">
                    <a:srgbClr val="000000"/>
                  </a:outerShdw>
                </a:effectLst>
                <a:latin typeface="Verdana" pitchFamily="34" charset="0"/>
              </a:rPr>
              <a:t>Small,</a:t>
            </a:r>
          </a:p>
          <a:p>
            <a:pPr algn="ctr"/>
            <a:r>
              <a:rPr lang="en-US" sz="2000" dirty="0">
                <a:effectLst>
                  <a:outerShdw blurRad="38100" dist="38100" dir="2700000" algn="tl">
                    <a:srgbClr val="000000"/>
                  </a:outerShdw>
                </a:effectLst>
                <a:latin typeface="Verdana" pitchFamily="34" charset="0"/>
              </a:rPr>
              <a:t>dense LDL</a:t>
            </a:r>
          </a:p>
        </p:txBody>
      </p:sp>
      <p:sp>
        <p:nvSpPr>
          <p:cNvPr id="256023"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256024"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256025"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256026"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extLst>
      <p:ext uri="{BB962C8B-B14F-4D97-AF65-F5344CB8AC3E}">
        <p14:creationId xmlns:p14="http://schemas.microsoft.com/office/powerpoint/2010/main" val="26751469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Arial" charset="0"/>
              </a:rPr>
              <a:t>Associated Abnormalities</a:t>
            </a:r>
          </a:p>
        </p:txBody>
      </p:sp>
      <p:sp>
        <p:nvSpPr>
          <p:cNvPr id="26627" name="Rectangle 3"/>
          <p:cNvSpPr>
            <a:spLocks noGrp="1" noChangeArrowheads="1"/>
          </p:cNvSpPr>
          <p:nvPr>
            <p:ph type="body" idx="1"/>
          </p:nvPr>
        </p:nvSpPr>
        <p:spPr/>
        <p:txBody>
          <a:bodyPr/>
          <a:lstStyle/>
          <a:p>
            <a:r>
              <a:rPr lang="en-US" dirty="0"/>
              <a:t>Low levels of HDL-C </a:t>
            </a:r>
          </a:p>
          <a:p>
            <a:r>
              <a:rPr lang="en-US" dirty="0">
                <a:solidFill>
                  <a:srgbClr val="FFFF00"/>
                </a:solidFill>
              </a:rPr>
              <a:t>The presence of small, dense LDL </a:t>
            </a:r>
            <a:r>
              <a:rPr lang="en-US" dirty="0" smtClean="0">
                <a:solidFill>
                  <a:srgbClr val="FFFF00"/>
                </a:solidFill>
              </a:rPr>
              <a:t>particles</a:t>
            </a:r>
            <a:endParaRPr lang="en-US" dirty="0"/>
          </a:p>
          <a:p>
            <a:r>
              <a:rPr lang="en-US" dirty="0"/>
              <a:t>The presence of </a:t>
            </a:r>
            <a:r>
              <a:rPr lang="en-US" dirty="0" err="1"/>
              <a:t>atherogenic</a:t>
            </a:r>
            <a:r>
              <a:rPr lang="en-US" dirty="0"/>
              <a:t> triglyceride-rich lipoprotein remnants  </a:t>
            </a:r>
          </a:p>
          <a:p>
            <a:r>
              <a:rPr lang="en-US" dirty="0"/>
              <a:t>Insulin resistance </a:t>
            </a:r>
          </a:p>
          <a:p>
            <a:r>
              <a:rPr lang="en-US" dirty="0"/>
              <a:t> Increases in </a:t>
            </a:r>
            <a:r>
              <a:rPr lang="en-US" dirty="0" err="1"/>
              <a:t>coagulability</a:t>
            </a:r>
            <a:r>
              <a:rPr lang="en-US" dirty="0"/>
              <a:t> and viscosity</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3594</Words>
  <Application>Microsoft Office PowerPoint</Application>
  <PresentationFormat>On-screen Show (4:3)</PresentationFormat>
  <Paragraphs>416</Paragraphs>
  <Slides>76</Slides>
  <Notes>13</Notes>
  <HiddenSlides>2</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99" baseType="lpstr">
      <vt:lpstr>AdvOT7b515deb</vt:lpstr>
      <vt:lpstr>AdvOT7b515deb+20</vt:lpstr>
      <vt:lpstr>Arial</vt:lpstr>
      <vt:lpstr>Arial Narrow</vt:lpstr>
      <vt:lpstr>Calibri</vt:lpstr>
      <vt:lpstr>Frutiger-Bold</vt:lpstr>
      <vt:lpstr>Frutiger-BoldItalic</vt:lpstr>
      <vt:lpstr>Garamond</vt:lpstr>
      <vt:lpstr>OTNEJMQuadraatCap</vt:lpstr>
      <vt:lpstr>OTNEJMScalaSansLF</vt:lpstr>
      <vt:lpstr>OTNEJMScalaSansLF-Bold</vt:lpstr>
      <vt:lpstr>ProximaNovaCond-Bold</vt:lpstr>
      <vt:lpstr>ScalaLancetPro</vt:lpstr>
      <vt:lpstr>ScalaLancetPro-Bold</vt:lpstr>
      <vt:lpstr>ScalaLancetPro-Italic</vt:lpstr>
      <vt:lpstr>Symbol</vt:lpstr>
      <vt:lpstr>Times New Roman</vt:lpstr>
      <vt:lpstr>Verdana</vt:lpstr>
      <vt:lpstr>Wingdings</vt:lpstr>
      <vt:lpstr>Office Theme</vt:lpstr>
      <vt:lpstr>Worksheet</vt:lpstr>
      <vt:lpstr>Chart</vt:lpstr>
      <vt:lpstr>Microsoft Excel 97-2003 Worksheet</vt:lpstr>
      <vt:lpstr>Hypertriglyceridemia and cardiovascular outcomes</vt:lpstr>
      <vt:lpstr>Agenda</vt:lpstr>
      <vt:lpstr>What are Triglycerides?</vt:lpstr>
      <vt:lpstr>Hypertriglyceridemia </vt:lpstr>
      <vt:lpstr>PowerPoint Presentation</vt:lpstr>
      <vt:lpstr>PowerPoint Presentation</vt:lpstr>
      <vt:lpstr> Triglycerides and Atherogenesis</vt:lpstr>
      <vt:lpstr>PowerPoint Presentation</vt:lpstr>
      <vt:lpstr>Associated Abnormalities</vt:lpstr>
      <vt:lpstr>PowerPoint Presentation</vt:lpstr>
      <vt:lpstr>PowerPoint Presentation</vt:lpstr>
      <vt:lpstr>Why High TG causes Low HDL and High small dense LDL ?</vt:lpstr>
      <vt:lpstr>Two important questions</vt:lpstr>
      <vt:lpstr>PowerPoint Presentation</vt:lpstr>
      <vt:lpstr>TG Level Is Significant CVD Risk Factor:  Meta-Analysis of 29 Studies</vt:lpstr>
      <vt:lpstr>Key messages</vt:lpstr>
      <vt:lpstr>PowerPoint Presentation</vt:lpstr>
      <vt:lpstr>PowerPoint Presentation</vt:lpstr>
      <vt:lpstr>The Emerging Risk Factors Collaboration</vt:lpstr>
      <vt:lpstr>PowerPoint Presentation</vt:lpstr>
      <vt:lpstr>PowerPoint Presentation</vt:lpstr>
      <vt:lpstr>PowerPoint Presentation</vt:lpstr>
      <vt:lpstr>PowerPoint Presentation</vt:lpstr>
      <vt:lpstr>PowerPoint Presentation</vt:lpstr>
      <vt:lpstr>Key messages</vt:lpstr>
      <vt:lpstr>PowerPoint Presentation</vt:lpstr>
      <vt:lpstr>Residual Cardiovascular Risk  in Major Statin Trials</vt:lpstr>
      <vt:lpstr>Residual  risk ?</vt:lpstr>
      <vt:lpstr>PowerPoint Presentation</vt:lpstr>
      <vt:lpstr>Non–HDL-C Is Superior to LDL-C  in Predicting CHD Risk</vt:lpstr>
      <vt:lpstr>PowerPoint Presentation</vt:lpstr>
      <vt:lpstr>PowerPoint Presentation</vt:lpstr>
      <vt:lpstr>Key message</vt:lpstr>
      <vt:lpstr>PowerPoint Presentation</vt:lpstr>
      <vt:lpstr>PowerPoint Presentation</vt:lpstr>
      <vt:lpstr>PowerPoint Presentation</vt:lpstr>
      <vt:lpstr>Key messages</vt:lpstr>
      <vt:lpstr>Two important questions</vt:lpstr>
      <vt:lpstr>PowerPoint Presentation</vt:lpstr>
      <vt:lpstr>Important point</vt:lpstr>
      <vt:lpstr>Fibrates Trials</vt:lpstr>
      <vt:lpstr>PowerPoint Presentation</vt:lpstr>
      <vt:lpstr>PowerPoint Presentation</vt:lpstr>
      <vt:lpstr>PowerPoint Presentation</vt:lpstr>
      <vt:lpstr>PowerPoint Presentation</vt:lpstr>
      <vt:lpstr>Subgroup analysis</vt:lpstr>
      <vt:lpstr>Subgroup analysis</vt:lpstr>
      <vt:lpstr>Conclusion</vt:lpstr>
      <vt:lpstr>PowerPoint Presentation</vt:lpstr>
      <vt:lpstr>Lipid changes</vt:lpstr>
      <vt:lpstr>FIELD: Primary and  Secondary End Points</vt:lpstr>
      <vt:lpstr>Post hoc subgroup analysis in patients without CVD</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vt:lpstr>
      <vt:lpstr>PowerPoint Presentation</vt:lpstr>
      <vt:lpstr>PowerPoint Presentation</vt:lpstr>
      <vt:lpstr>PowerPoint Presentation</vt:lpstr>
      <vt:lpstr>ATP III Classification of Hypertriglyceridemia</vt:lpstr>
      <vt:lpstr>The NCEP Guidelines Identify TG as an Important Parameter for Lipid Management</vt:lpstr>
      <vt:lpstr>Treating Beyond LDL-C: Other Targets of Lipid-Lowering Therapy</vt:lpstr>
      <vt:lpstr>PowerPoint Presentation</vt:lpstr>
      <vt:lpstr>PowerPoint Presentation</vt:lpstr>
      <vt:lpstr>PowerPoint Presentation</vt:lpstr>
      <vt:lpstr>ADA 2016</vt:lpstr>
      <vt:lpstr>High TG , Low HDL</vt:lpstr>
      <vt:lpstr>               TG and pancreatitis</vt:lpstr>
      <vt:lpstr>            TG and CVD Reduction</vt:lpstr>
      <vt:lpstr>            Statin/niacin combination</vt:lpstr>
      <vt:lpstr>Conclusion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HosseinPanah</dc:creator>
  <cp:lastModifiedBy>HP</cp:lastModifiedBy>
  <cp:revision>132</cp:revision>
  <dcterms:created xsi:type="dcterms:W3CDTF">2010-06-02T06:35:39Z</dcterms:created>
  <dcterms:modified xsi:type="dcterms:W3CDTF">2016-10-03T03:55:17Z</dcterms:modified>
</cp:coreProperties>
</file>