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257" r:id="rId3"/>
    <p:sldId id="317" r:id="rId4"/>
    <p:sldId id="319" r:id="rId5"/>
    <p:sldId id="259" r:id="rId6"/>
    <p:sldId id="321" r:id="rId7"/>
    <p:sldId id="283" r:id="rId8"/>
    <p:sldId id="320" r:id="rId9"/>
    <p:sldId id="322" r:id="rId10"/>
    <p:sldId id="296" r:id="rId11"/>
    <p:sldId id="297" r:id="rId12"/>
    <p:sldId id="299" r:id="rId13"/>
    <p:sldId id="324" r:id="rId14"/>
    <p:sldId id="325" r:id="rId15"/>
    <p:sldId id="263" r:id="rId16"/>
    <p:sldId id="300" r:id="rId17"/>
    <p:sldId id="303" r:id="rId18"/>
    <p:sldId id="265" r:id="rId19"/>
    <p:sldId id="305" r:id="rId20"/>
    <p:sldId id="262" r:id="rId21"/>
    <p:sldId id="294" r:id="rId22"/>
    <p:sldId id="270" r:id="rId23"/>
    <p:sldId id="312" r:id="rId24"/>
    <p:sldId id="326" r:id="rId25"/>
    <p:sldId id="266" r:id="rId26"/>
    <p:sldId id="267" r:id="rId27"/>
    <p:sldId id="309" r:id="rId28"/>
    <p:sldId id="307" r:id="rId29"/>
    <p:sldId id="327" r:id="rId30"/>
    <p:sldId id="308" r:id="rId31"/>
    <p:sldId id="328" r:id="rId32"/>
    <p:sldId id="288" r:id="rId33"/>
    <p:sldId id="290" r:id="rId34"/>
    <p:sldId id="289" r:id="rId35"/>
    <p:sldId id="291" r:id="rId36"/>
    <p:sldId id="292" r:id="rId37"/>
    <p:sldId id="261" r:id="rId38"/>
    <p:sldId id="287" r:id="rId39"/>
    <p:sldId id="277" r:id="rId40"/>
    <p:sldId id="293" r:id="rId41"/>
    <p:sldId id="333" r:id="rId42"/>
    <p:sldId id="275" r:id="rId43"/>
    <p:sldId id="276" r:id="rId44"/>
    <p:sldId id="278" r:id="rId45"/>
    <p:sldId id="279" r:id="rId46"/>
    <p:sldId id="323" r:id="rId47"/>
    <p:sldId id="258" r:id="rId48"/>
    <p:sldId id="282" r:id="rId49"/>
    <p:sldId id="330" r:id="rId50"/>
    <p:sldId id="331" r:id="rId51"/>
    <p:sldId id="281" r:id="rId5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976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943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03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332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7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471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568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73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914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202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19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32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359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166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148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688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5AF0-B991-4356-9496-18AB8A7828F0}" type="datetimeFigureOut">
              <a:rPr lang="fa-IR" smtClean="0"/>
              <a:t>14/10/1440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1FD1A0-59C8-40E7-84E5-9BFA6DDE7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360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87" y="464457"/>
            <a:ext cx="9283926" cy="209005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First-line screening tests for Cushing’s syndrome </a:t>
            </a:r>
            <a:r>
              <a:rPr lang="en-US" sz="2400" dirty="0"/>
              <a:t>in patients with </a:t>
            </a:r>
            <a:r>
              <a:rPr lang="en-US" sz="2400" dirty="0">
                <a:solidFill>
                  <a:srgbClr val="C00000"/>
                </a:solidFill>
              </a:rPr>
              <a:t>adrenal incidentaloma</a:t>
            </a:r>
            <a:r>
              <a:rPr lang="en-US" sz="2400" dirty="0"/>
              <a:t>: the role of urinary free cortisol measured by </a:t>
            </a:r>
            <a:r>
              <a:rPr lang="en-US" sz="2400" dirty="0" smtClean="0"/>
              <a:t>LC-MS/MS</a:t>
            </a:r>
            <a:br>
              <a:rPr lang="en-US" sz="2400" dirty="0" smtClean="0"/>
            </a:br>
            <a:r>
              <a:rPr lang="en-US" sz="1600" dirty="0" smtClean="0"/>
              <a:t>F</a:t>
            </a:r>
            <a:r>
              <a:rPr lang="en-US" sz="1600" dirty="0"/>
              <a:t>. Ceccato1 · G. Antonelli2 · A. C. Frigo3 · D. Regazzo1 · M. Plebani2 · M. Boscaro1 · C. </a:t>
            </a:r>
            <a:r>
              <a:rPr lang="en-US" sz="1600" dirty="0" smtClean="0"/>
              <a:t>Scaroni1</a:t>
            </a:r>
            <a:r>
              <a:rPr lang="fa-IR" sz="1600" dirty="0" smtClean="0"/>
              <a:t/>
            </a:r>
            <a:br>
              <a:rPr lang="fa-IR" sz="1600" dirty="0" smtClean="0"/>
            </a:br>
            <a:r>
              <a:rPr lang="en-US" sz="1600" dirty="0">
                <a:solidFill>
                  <a:srgbClr val="C00000"/>
                </a:solidFill>
              </a:rPr>
              <a:t>Italian</a:t>
            </a:r>
            <a:r>
              <a:rPr lang="en-US" sz="1600" dirty="0"/>
              <a:t> Society of Endocrinology (SIE) </a:t>
            </a:r>
            <a:r>
              <a:rPr lang="en-US" sz="1600" dirty="0">
                <a:solidFill>
                  <a:srgbClr val="C00000"/>
                </a:solidFill>
              </a:rPr>
              <a:t>2017</a:t>
            </a:r>
            <a:endParaRPr lang="fa-IR" sz="1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067" y="2772229"/>
            <a:ext cx="9506857" cy="395272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u="sng" dirty="0" smtClean="0"/>
              <a:t>164</a:t>
            </a:r>
            <a:r>
              <a:rPr lang="en-US" sz="2400" dirty="0" smtClean="0"/>
              <a:t> </a:t>
            </a:r>
            <a:r>
              <a:rPr lang="en-US" sz="2400" dirty="0"/>
              <a:t>consecutive patients with </a:t>
            </a:r>
            <a:r>
              <a:rPr lang="en-US" sz="2400" u="sng" dirty="0"/>
              <a:t>adrenal </a:t>
            </a:r>
            <a:r>
              <a:rPr lang="en-US" sz="2400" u="sng" dirty="0" smtClean="0"/>
              <a:t>incidentaloma</a:t>
            </a:r>
            <a:r>
              <a:rPr lang="en-US" sz="2400" dirty="0" smtClean="0"/>
              <a:t> </a:t>
            </a:r>
          </a:p>
          <a:p>
            <a:pPr marL="0" indent="0" algn="l">
              <a:buNone/>
            </a:pPr>
            <a:r>
              <a:rPr lang="en-US" sz="2400" dirty="0" smtClean="0"/>
              <a:t>Endocrinology  </a:t>
            </a:r>
            <a:r>
              <a:rPr lang="en-US" sz="2400" dirty="0"/>
              <a:t>unit  of Padua  University  Hospital</a:t>
            </a:r>
            <a:r>
              <a:rPr lang="en-US" sz="2400" dirty="0" smtClean="0"/>
              <a:t>,</a:t>
            </a:r>
          </a:p>
          <a:p>
            <a:pPr marL="0" indent="0" algn="l">
              <a:buNone/>
            </a:pPr>
            <a:r>
              <a:rPr lang="en-US" sz="2400" dirty="0" smtClean="0"/>
              <a:t>including  </a:t>
            </a:r>
            <a:r>
              <a:rPr lang="en-US" sz="2400" u="sng" dirty="0"/>
              <a:t>92  females  </a:t>
            </a:r>
            <a:r>
              <a:rPr lang="en-US" sz="2400" dirty="0" smtClean="0"/>
              <a:t>and </a:t>
            </a:r>
            <a:r>
              <a:rPr lang="en-US" sz="2400" u="sng" dirty="0" smtClean="0"/>
              <a:t>72 </a:t>
            </a:r>
            <a:r>
              <a:rPr lang="en-US" sz="2400" u="sng" dirty="0"/>
              <a:t>males</a:t>
            </a:r>
            <a:r>
              <a:rPr lang="en-US" sz="2400" dirty="0" smtClean="0"/>
              <a:t>,</a:t>
            </a:r>
          </a:p>
          <a:p>
            <a:pPr marL="0" indent="0" algn="l">
              <a:buNone/>
            </a:pPr>
            <a:r>
              <a:rPr lang="en-US" sz="2400" dirty="0" smtClean="0"/>
              <a:t>mean </a:t>
            </a:r>
            <a:r>
              <a:rPr lang="en-US" sz="2400" u="sng" dirty="0"/>
              <a:t>age</a:t>
            </a:r>
            <a:r>
              <a:rPr lang="en-US" sz="2400" dirty="0"/>
              <a:t> of </a:t>
            </a:r>
            <a:r>
              <a:rPr lang="en-US" sz="2400" u="sng" dirty="0"/>
              <a:t>63 </a:t>
            </a:r>
            <a:r>
              <a:rPr lang="en-US" sz="2400" dirty="0"/>
              <a:t>± 11 years;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34 </a:t>
            </a:r>
            <a:r>
              <a:rPr lang="en-US" sz="2400" dirty="0"/>
              <a:t>patients (</a:t>
            </a:r>
            <a:r>
              <a:rPr lang="en-US" sz="2400" u="sng" dirty="0"/>
              <a:t>21%</a:t>
            </a:r>
            <a:r>
              <a:rPr lang="en-US" sz="2400" dirty="0"/>
              <a:t>) had </a:t>
            </a:r>
            <a:r>
              <a:rPr lang="en-US" sz="2400" u="sng" dirty="0"/>
              <a:t>bilateral</a:t>
            </a:r>
            <a:r>
              <a:rPr lang="en-US" sz="2400" dirty="0"/>
              <a:t> </a:t>
            </a:r>
            <a:r>
              <a:rPr lang="en-US" sz="2400" dirty="0" smtClean="0"/>
              <a:t>adenomas</a:t>
            </a:r>
          </a:p>
          <a:p>
            <a:pPr marL="0" indent="0" algn="l"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4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2557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85447"/>
            <a:ext cx="9937448" cy="5946019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/>
              <a:t>Patients Excluded with: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Active malignancies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/>
              <a:t>clear signs/symptoms of overt hypercortisolism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Primary aldosteronism and pheochromocytoma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ACTH-dependent CS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diagnosed  </a:t>
            </a:r>
            <a:r>
              <a:rPr lang="en-US" sz="2400" u="sng" dirty="0"/>
              <a:t>SH  </a:t>
            </a:r>
            <a:r>
              <a:rPr lang="en-US" sz="2400" dirty="0"/>
              <a:t>in  those  patients  </a:t>
            </a:r>
            <a:r>
              <a:rPr lang="en-US" sz="2400" dirty="0" smtClean="0"/>
              <a:t>with: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 </a:t>
            </a:r>
            <a:r>
              <a:rPr lang="en-US" sz="2400" u="sng" dirty="0"/>
              <a:t>adrenal incidentaloma  </a:t>
            </a:r>
            <a:r>
              <a:rPr lang="en-US" sz="2400" dirty="0"/>
              <a:t>who  did  </a:t>
            </a:r>
            <a:r>
              <a:rPr lang="en-US" sz="2400" u="sng" dirty="0"/>
              <a:t>not  suppress  serum  cortisol&lt;138  </a:t>
            </a:r>
            <a:r>
              <a:rPr lang="en-US" sz="2400" u="sng" dirty="0" err="1"/>
              <a:t>nmol</a:t>
            </a:r>
            <a:r>
              <a:rPr lang="en-US" sz="2400" u="sng" dirty="0"/>
              <a:t>/L after DST</a:t>
            </a:r>
            <a:r>
              <a:rPr lang="en-US" sz="2400" dirty="0"/>
              <a:t>, </a:t>
            </a:r>
            <a:r>
              <a:rPr lang="en-US" sz="2400" dirty="0" smtClean="0"/>
              <a:t>or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/>
              <a:t>whose serum cortisol after DST was </a:t>
            </a:r>
            <a:r>
              <a:rPr lang="en-US" sz="2400" u="sng" dirty="0"/>
              <a:t>50–138 </a:t>
            </a:r>
            <a:r>
              <a:rPr lang="en-US" sz="2400" u="sng" dirty="0" err="1"/>
              <a:t>nmol</a:t>
            </a:r>
            <a:r>
              <a:rPr lang="en-US" sz="2400" u="sng" dirty="0"/>
              <a:t>/L </a:t>
            </a:r>
            <a:r>
              <a:rPr lang="en-US" sz="2400" dirty="0"/>
              <a:t>and presented at least </a:t>
            </a:r>
            <a:r>
              <a:rPr lang="en-US" sz="2400" u="sng" dirty="0"/>
              <a:t>another impaired </a:t>
            </a:r>
            <a:r>
              <a:rPr lang="en-US" sz="2400" dirty="0"/>
              <a:t>test of HPA axis (</a:t>
            </a:r>
            <a:r>
              <a:rPr lang="en-US" sz="2400" u="sng" dirty="0"/>
              <a:t>ACTH levels &lt;10 </a:t>
            </a:r>
            <a:r>
              <a:rPr lang="en-US" sz="2400" dirty="0"/>
              <a:t>ng/L, </a:t>
            </a:r>
            <a:r>
              <a:rPr lang="en-US" sz="2400" u="sng" dirty="0"/>
              <a:t>high LNSC</a:t>
            </a:r>
            <a:r>
              <a:rPr lang="en-US" sz="2400" dirty="0"/>
              <a:t>, or </a:t>
            </a:r>
            <a:r>
              <a:rPr lang="en-US" sz="2400" u="sng" dirty="0"/>
              <a:t>UFC</a:t>
            </a:r>
            <a:r>
              <a:rPr lang="en-US" sz="2400" dirty="0"/>
              <a:t> levels</a:t>
            </a:r>
            <a:r>
              <a:rPr lang="en-US" sz="2400" dirty="0" smtClean="0"/>
              <a:t>)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162628" y="6364906"/>
            <a:ext cx="9003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First-line screening tests for Cushing’s syndrome, Italian Society of Endocrinology (SIE) 2017 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22637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048" y="1054705"/>
            <a:ext cx="8105533" cy="3662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2926" y="5360387"/>
            <a:ext cx="9095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First-line screening tests for Cushing’s syndrome, Italian Society of Endocrinology (SIE) 2017 </a:t>
            </a:r>
          </a:p>
        </p:txBody>
      </p:sp>
    </p:spTree>
    <p:extLst>
      <p:ext uri="{BB962C8B-B14F-4D97-AF65-F5344CB8AC3E}">
        <p14:creationId xmlns:p14="http://schemas.microsoft.com/office/powerpoint/2010/main" val="39752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71" y="169333"/>
            <a:ext cx="9298441" cy="2302934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LOW DHEAS</a:t>
            </a:r>
            <a:r>
              <a:rPr lang="en-US" sz="2700" dirty="0"/>
              <a:t>: A </a:t>
            </a:r>
            <a:r>
              <a:rPr lang="en-US" sz="2700" u="sng" dirty="0"/>
              <a:t>SENSITIVE</a:t>
            </a:r>
            <a:r>
              <a:rPr lang="en-US" sz="2700" dirty="0"/>
              <a:t> AND </a:t>
            </a:r>
            <a:r>
              <a:rPr lang="en-US" sz="2700" u="sng" dirty="0"/>
              <a:t>SPECIFIC</a:t>
            </a:r>
            <a:r>
              <a:rPr lang="en-US" sz="2700" dirty="0"/>
              <a:t> TEST FOR THEDETECTION OF </a:t>
            </a:r>
            <a:r>
              <a:rPr lang="en-US" sz="2700" u="sng" dirty="0"/>
              <a:t>SUBCLINICAL HYPERCORTISOLISM </a:t>
            </a:r>
            <a:r>
              <a:rPr lang="en-US" sz="2700" dirty="0"/>
              <a:t>IN </a:t>
            </a:r>
            <a:r>
              <a:rPr lang="en-US" sz="2700" u="sng" dirty="0"/>
              <a:t>ADRENAL </a:t>
            </a:r>
            <a:r>
              <a:rPr lang="en-US" sz="2700" u="sng" dirty="0" smtClean="0"/>
              <a:t>INCIDENTALOMA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800" dirty="0" smtClean="0"/>
              <a:t>S.M </a:t>
            </a:r>
            <a:r>
              <a:rPr lang="en-US" sz="1800" dirty="0" err="1"/>
              <a:t>Conall</a:t>
            </a:r>
            <a:r>
              <a:rPr lang="en-US" sz="1800" dirty="0"/>
              <a:t> </a:t>
            </a:r>
            <a:r>
              <a:rPr lang="en-US" sz="1800" dirty="0" err="1"/>
              <a:t>Dennedy</a:t>
            </a:r>
            <a:r>
              <a:rPr lang="en-US" sz="1800" dirty="0"/>
              <a:t>, </a:t>
            </a:r>
            <a:r>
              <a:rPr lang="en-US" sz="1800" dirty="0" err="1"/>
              <a:t>Anand</a:t>
            </a:r>
            <a:r>
              <a:rPr lang="en-US" sz="1800" dirty="0"/>
              <a:t> K </a:t>
            </a:r>
            <a:r>
              <a:rPr lang="en-US" sz="1800" dirty="0" err="1"/>
              <a:t>Annamalai</a:t>
            </a:r>
            <a:r>
              <a:rPr lang="en-US" sz="1800" dirty="0"/>
              <a:t>, Olivia </a:t>
            </a:r>
            <a:r>
              <a:rPr lang="en-US" sz="1800" dirty="0" err="1"/>
              <a:t>Prankerd</a:t>
            </a:r>
            <a:r>
              <a:rPr lang="en-US" sz="1800" dirty="0"/>
              <a:t>-Smith, Natalie Freeman, </a:t>
            </a:r>
            <a:r>
              <a:rPr lang="en-US" sz="1800" dirty="0" err="1"/>
              <a:t>Kuhan</a:t>
            </a:r>
            <a:r>
              <a:rPr lang="en-US" sz="1800" dirty="0"/>
              <a:t> </a:t>
            </a:r>
            <a:r>
              <a:rPr lang="en-US" sz="1800" dirty="0" err="1"/>
              <a:t>Vengopal</a:t>
            </a:r>
            <a:r>
              <a:rPr lang="en-US" sz="1800" dirty="0"/>
              <a:t>, Johann </a:t>
            </a:r>
            <a:r>
              <a:rPr lang="en-US" sz="1800" dirty="0" err="1"/>
              <a:t>Graggaber</a:t>
            </a:r>
            <a:r>
              <a:rPr lang="en-US" sz="1800" dirty="0"/>
              <a:t>, Olympia </a:t>
            </a:r>
            <a:r>
              <a:rPr lang="en-US" sz="1800" dirty="0" err="1"/>
              <a:t>Koulouri</a:t>
            </a:r>
            <a:r>
              <a:rPr lang="en-US" sz="1800" dirty="0"/>
              <a:t>, Andrew S </a:t>
            </a:r>
            <a:r>
              <a:rPr lang="en-US" sz="1800" dirty="0" err="1"/>
              <a:t>Powlson</a:t>
            </a:r>
            <a:r>
              <a:rPr lang="en-US" sz="1800" dirty="0"/>
              <a:t>, Ashley Shaw, David J </a:t>
            </a:r>
            <a:r>
              <a:rPr lang="en-US" sz="1800" dirty="0" err="1"/>
              <a:t>Halsall</a:t>
            </a:r>
            <a:r>
              <a:rPr lang="en-US" sz="1800" dirty="0"/>
              <a:t>, Mark </a:t>
            </a:r>
            <a:r>
              <a:rPr lang="en-US" sz="1800" dirty="0" err="1" smtClean="0"/>
              <a:t>Gurnell</a:t>
            </a:r>
            <a:r>
              <a:rPr lang="fa-IR" sz="1800" dirty="0" smtClean="0"/>
              <a:t/>
            </a:r>
            <a:br>
              <a:rPr lang="fa-IR" sz="1800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JCEM 2016</a:t>
            </a:r>
            <a:endParaRPr lang="fa-IR" sz="2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876" y="2535162"/>
            <a:ext cx="9424610" cy="4112380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185</a:t>
            </a:r>
            <a:r>
              <a:rPr lang="en-US" sz="2400" dirty="0" smtClean="0"/>
              <a:t> </a:t>
            </a:r>
            <a:r>
              <a:rPr lang="en-US" sz="2400" dirty="0"/>
              <a:t>consecutive patients with </a:t>
            </a:r>
            <a:r>
              <a:rPr lang="en-US" sz="2400" u="sng" dirty="0"/>
              <a:t>adrenal incidentalomas </a:t>
            </a:r>
            <a:endParaRPr lang="en-US" sz="2400" u="sng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Cambridge </a:t>
            </a:r>
            <a:r>
              <a:rPr lang="en-US" sz="2400" dirty="0"/>
              <a:t>University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between </a:t>
            </a:r>
            <a:r>
              <a:rPr lang="en-US" sz="2400" dirty="0"/>
              <a:t>January</a:t>
            </a:r>
            <a:r>
              <a:rPr lang="en-US" sz="2400" b="1" dirty="0"/>
              <a:t>2006</a:t>
            </a:r>
            <a:r>
              <a:rPr lang="en-US" sz="2400" dirty="0"/>
              <a:t> and April </a:t>
            </a:r>
            <a:r>
              <a:rPr lang="en-US" sz="2400" b="1" dirty="0"/>
              <a:t>2013</a:t>
            </a:r>
            <a:r>
              <a:rPr lang="en-US" sz="2400" dirty="0"/>
              <a:t> were reviewed.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All</a:t>
            </a:r>
            <a:r>
              <a:rPr lang="en-US" sz="2400" dirty="0" smtClean="0"/>
              <a:t> </a:t>
            </a:r>
            <a:r>
              <a:rPr lang="en-US" sz="2400" dirty="0"/>
              <a:t>patients had undergone </a:t>
            </a:r>
            <a:r>
              <a:rPr lang="en-US" sz="2400" b="1" dirty="0"/>
              <a:t>standardized</a:t>
            </a:r>
            <a:r>
              <a:rPr lang="en-US" sz="2400" dirty="0"/>
              <a:t> </a:t>
            </a:r>
            <a:r>
              <a:rPr lang="en-US" sz="2400" u="sng" dirty="0"/>
              <a:t>clinical</a:t>
            </a:r>
            <a:r>
              <a:rPr lang="en-US" sz="2400" dirty="0"/>
              <a:t>, </a:t>
            </a:r>
            <a:r>
              <a:rPr lang="en-US" sz="2400" u="sng" dirty="0"/>
              <a:t>biochemical</a:t>
            </a:r>
            <a:r>
              <a:rPr lang="en-US" sz="2400" dirty="0"/>
              <a:t> and </a:t>
            </a:r>
            <a:r>
              <a:rPr lang="en-US" sz="2400" u="sng" dirty="0"/>
              <a:t>radiological</a:t>
            </a:r>
            <a:r>
              <a:rPr lang="en-US" sz="2400" dirty="0"/>
              <a:t> assessments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retrospective analysis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1667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7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933" y="1267581"/>
            <a:ext cx="8466667" cy="3697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6743" y="5702086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LOW </a:t>
            </a:r>
            <a:r>
              <a:rPr lang="en-US" dirty="0" smtClean="0"/>
              <a:t>DHEAS, JCEM 2016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184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4500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610" y="657759"/>
            <a:ext cx="9695543" cy="526868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u="sng" dirty="0" smtClean="0"/>
              <a:t>DHEAS</a:t>
            </a:r>
            <a:r>
              <a:rPr lang="en-US" sz="2400" dirty="0"/>
              <a:t> </a:t>
            </a:r>
            <a:r>
              <a:rPr lang="en-US" sz="2400" dirty="0" smtClean="0"/>
              <a:t>levels </a:t>
            </a:r>
            <a:r>
              <a:rPr lang="en-US" sz="2400" dirty="0"/>
              <a:t>are </a:t>
            </a:r>
            <a:r>
              <a:rPr lang="en-US" sz="2400" dirty="0" smtClean="0"/>
              <a:t>frequently </a:t>
            </a:r>
            <a:r>
              <a:rPr lang="en-US" sz="2400" u="sng" dirty="0"/>
              <a:t>reduced</a:t>
            </a:r>
            <a:r>
              <a:rPr lang="en-US" sz="2400" dirty="0"/>
              <a:t> in patients with </a:t>
            </a:r>
            <a:r>
              <a:rPr lang="en-US" sz="2400" dirty="0" smtClean="0"/>
              <a:t>hypercortisolism.</a:t>
            </a:r>
          </a:p>
          <a:p>
            <a:pPr marL="0" indent="0" algn="l">
              <a:buNone/>
            </a:pPr>
            <a:r>
              <a:rPr lang="en-US" sz="2400" dirty="0" smtClean="0"/>
              <a:t>A </a:t>
            </a:r>
            <a:r>
              <a:rPr lang="en-US" sz="2400" dirty="0"/>
              <a:t>large retrospective study showed that DHEAS levels </a:t>
            </a:r>
            <a:r>
              <a:rPr lang="en-US" sz="2400" u="sng" dirty="0"/>
              <a:t>less than 40 </a:t>
            </a:r>
            <a:r>
              <a:rPr lang="en-US" sz="2400" u="sng" dirty="0" smtClean="0"/>
              <a:t>µg/</a:t>
            </a:r>
            <a:r>
              <a:rPr lang="en-US" sz="2400" u="sng" dirty="0" err="1" smtClean="0"/>
              <a:t>dL</a:t>
            </a:r>
            <a:r>
              <a:rPr lang="en-US" sz="2400" dirty="0" smtClean="0"/>
              <a:t> </a:t>
            </a:r>
            <a:r>
              <a:rPr lang="en-US" sz="2400" dirty="0"/>
              <a:t>had a </a:t>
            </a:r>
            <a:r>
              <a:rPr lang="en-US" sz="2400" u="sng" dirty="0"/>
              <a:t>specificity</a:t>
            </a:r>
            <a:r>
              <a:rPr lang="en-US" sz="2400" dirty="0"/>
              <a:t> of </a:t>
            </a:r>
            <a:r>
              <a:rPr lang="en-US" sz="2400" u="sng" dirty="0"/>
              <a:t>75%</a:t>
            </a:r>
            <a:r>
              <a:rPr lang="en-US" sz="2400" dirty="0"/>
              <a:t>  and a </a:t>
            </a:r>
            <a:r>
              <a:rPr lang="en-US" sz="2400" u="sng" dirty="0"/>
              <a:t>sensitivity</a:t>
            </a:r>
            <a:r>
              <a:rPr lang="en-US" sz="2400" dirty="0"/>
              <a:t> of </a:t>
            </a:r>
            <a:r>
              <a:rPr lang="en-US" sz="2400" u="sng" dirty="0"/>
              <a:t>68%</a:t>
            </a:r>
            <a:r>
              <a:rPr lang="en-US" sz="2400" dirty="0"/>
              <a:t>  in identifying </a:t>
            </a:r>
            <a:r>
              <a:rPr lang="en-US" sz="2400" dirty="0" smtClean="0"/>
              <a:t>SH. 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DHEAS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offered  </a:t>
            </a:r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comparable 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sensitivity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and 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greater specificity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to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1-mg 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DST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for the  detection  of </a:t>
            </a:r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SH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356153" y="5926444"/>
            <a:ext cx="9148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17065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362" y="91924"/>
            <a:ext cx="9560075" cy="222068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The role of </a:t>
            </a:r>
            <a:r>
              <a:rPr lang="en-US" sz="2700" dirty="0">
                <a:solidFill>
                  <a:srgbClr val="C00000"/>
                </a:solidFill>
              </a:rPr>
              <a:t>salivary cortisol</a:t>
            </a:r>
            <a:r>
              <a:rPr lang="en-US" sz="2700" dirty="0"/>
              <a:t> measured by liquid chromatography–tandem mass spectrometry in the </a:t>
            </a:r>
            <a:r>
              <a:rPr lang="en-US" sz="2700" dirty="0">
                <a:solidFill>
                  <a:srgbClr val="C00000"/>
                </a:solidFill>
              </a:rPr>
              <a:t>diagnosis</a:t>
            </a:r>
            <a:r>
              <a:rPr lang="en-US" sz="2700" dirty="0"/>
              <a:t> of </a:t>
            </a:r>
            <a:r>
              <a:rPr lang="en-US" sz="2700" dirty="0">
                <a:solidFill>
                  <a:srgbClr val="C00000"/>
                </a:solidFill>
              </a:rPr>
              <a:t>subclinical </a:t>
            </a:r>
            <a:r>
              <a:rPr lang="en-US" sz="2700" dirty="0" smtClean="0">
                <a:solidFill>
                  <a:srgbClr val="C00000"/>
                </a:solidFill>
              </a:rPr>
              <a:t>hypercortisolism </a:t>
            </a:r>
            <a:r>
              <a:rPr lang="fa-IR" sz="2700" dirty="0" smtClean="0"/>
              <a:t/>
            </a:r>
            <a:br>
              <a:rPr lang="fa-IR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800" dirty="0" smtClean="0"/>
              <a:t>S </a:t>
            </a:r>
            <a:r>
              <a:rPr lang="en-US" sz="1800" dirty="0"/>
              <a:t>Palmieri, V Morelli, E Polledri, S Fustinoni, R </a:t>
            </a:r>
            <a:r>
              <a:rPr lang="en-US" sz="1800" dirty="0" err="1"/>
              <a:t>Mercadante</a:t>
            </a:r>
            <a:r>
              <a:rPr lang="en-US" sz="1800" dirty="0"/>
              <a:t>, L </a:t>
            </a:r>
            <a:r>
              <a:rPr lang="en-US" sz="1800" dirty="0" err="1"/>
              <a:t>Olgiati</a:t>
            </a:r>
            <a:r>
              <a:rPr lang="en-US" sz="1800" dirty="0"/>
              <a:t>, C Eller </a:t>
            </a:r>
            <a:r>
              <a:rPr lang="en-US" sz="1800" dirty="0" err="1"/>
              <a:t>Vainicher</a:t>
            </a:r>
            <a:r>
              <a:rPr lang="en-US" sz="1800" dirty="0"/>
              <a:t>, E Cairoli, V </a:t>
            </a:r>
            <a:r>
              <a:rPr lang="en-US" sz="1800" dirty="0" err="1"/>
              <a:t>V</a:t>
            </a:r>
            <a:r>
              <a:rPr lang="en-US" sz="1800" dirty="0"/>
              <a:t> </a:t>
            </a:r>
            <a:r>
              <a:rPr lang="en-US" sz="1800" dirty="0" err="1"/>
              <a:t>Zhukouskaya</a:t>
            </a:r>
            <a:r>
              <a:rPr lang="en-US" sz="1800" dirty="0"/>
              <a:t>, P Beck-</a:t>
            </a:r>
            <a:r>
              <a:rPr lang="en-US" sz="1800" dirty="0" err="1"/>
              <a:t>Peccoz</a:t>
            </a:r>
            <a:r>
              <a:rPr lang="en-US" sz="1800" dirty="0"/>
              <a:t> and I </a:t>
            </a:r>
            <a:r>
              <a:rPr lang="en-US" sz="1800" dirty="0" err="1" smtClean="0"/>
              <a:t>Chiodini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European </a:t>
            </a:r>
            <a:r>
              <a:rPr lang="en-US" sz="1800" dirty="0">
                <a:solidFill>
                  <a:srgbClr val="C00000"/>
                </a:solidFill>
              </a:rPr>
              <a:t>Journal  of Endocrinology 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C00000"/>
                </a:solidFill>
              </a:rPr>
              <a:t>2013</a:t>
            </a:r>
            <a:r>
              <a:rPr lang="en-US" sz="1800" dirty="0"/>
              <a:t>) 168 289–296</a:t>
            </a:r>
            <a:endParaRPr lang="fa-I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362" y="2525485"/>
            <a:ext cx="9758437" cy="4187371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u="sng" dirty="0" smtClean="0"/>
              <a:t>70</a:t>
            </a:r>
            <a:r>
              <a:rPr lang="en-US" sz="2000" dirty="0" smtClean="0"/>
              <a:t> consecutive patients with </a:t>
            </a:r>
            <a:r>
              <a:rPr lang="en-US" sz="2000" u="sng" dirty="0" smtClean="0"/>
              <a:t>adrenal incidentalomas 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C00000"/>
                </a:solidFill>
              </a:rPr>
              <a:t>AI</a:t>
            </a:r>
            <a:r>
              <a:rPr lang="en-US" sz="2000" dirty="0"/>
              <a:t>), </a:t>
            </a:r>
            <a:r>
              <a:rPr lang="en-US" sz="2000" u="sng" dirty="0" smtClean="0"/>
              <a:t>diagnosed  </a:t>
            </a:r>
            <a:r>
              <a:rPr lang="en-US" sz="2000" u="sng" dirty="0"/>
              <a:t>SH </a:t>
            </a:r>
            <a:r>
              <a:rPr lang="en-US" sz="2000" dirty="0"/>
              <a:t>in the  presence  of </a:t>
            </a:r>
            <a:r>
              <a:rPr lang="en-US" sz="2000" u="sng" dirty="0"/>
              <a:t>at </a:t>
            </a:r>
            <a:r>
              <a:rPr lang="en-US" sz="2000" u="sng" dirty="0" smtClean="0"/>
              <a:t>least </a:t>
            </a:r>
            <a:r>
              <a:rPr lang="en-US" sz="2000" u="sng" dirty="0" smtClean="0">
                <a:solidFill>
                  <a:srgbClr val="C00000"/>
                </a:solidFill>
              </a:rPr>
              <a:t>two</a:t>
            </a:r>
            <a:r>
              <a:rPr lang="en-US" sz="2000" u="sng" dirty="0" smtClean="0"/>
              <a:t> of</a:t>
            </a:r>
            <a:r>
              <a:rPr lang="en-US" sz="2000" dirty="0" smtClean="0"/>
              <a:t> </a:t>
            </a:r>
            <a:r>
              <a:rPr lang="en-US" sz="2000" dirty="0"/>
              <a:t>the  following</a:t>
            </a:r>
            <a:r>
              <a:rPr lang="en-US" sz="2000" dirty="0" smtClean="0"/>
              <a:t>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/>
              <a:t> </a:t>
            </a:r>
            <a:r>
              <a:rPr lang="en-US" sz="2000" dirty="0"/>
              <a:t>cortisol </a:t>
            </a:r>
            <a:r>
              <a:rPr lang="en-US" sz="2000" dirty="0" smtClean="0"/>
              <a:t>after 1 </a:t>
            </a:r>
            <a:r>
              <a:rPr lang="en-US" sz="2000" dirty="0"/>
              <a:t>mg </a:t>
            </a:r>
            <a:r>
              <a:rPr lang="en-US" sz="2000" dirty="0" smtClean="0"/>
              <a:t>DST&gt;83 </a:t>
            </a:r>
            <a:r>
              <a:rPr lang="en-US" sz="2000" dirty="0" err="1" smtClean="0"/>
              <a:t>nmol</a:t>
            </a:r>
            <a:r>
              <a:rPr lang="en-US" sz="2000" dirty="0" smtClean="0"/>
              <a:t>/l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/>
              <a:t> UFC &gt;193 </a:t>
            </a:r>
            <a:r>
              <a:rPr lang="en-US" sz="2000" dirty="0" err="1"/>
              <a:t>nmol</a:t>
            </a:r>
            <a:r>
              <a:rPr lang="en-US" sz="2000" dirty="0"/>
              <a:t>/24 </a:t>
            </a:r>
            <a:r>
              <a:rPr lang="en-US" sz="2000" dirty="0" smtClean="0"/>
              <a:t>h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/>
              <a:t> morning  </a:t>
            </a:r>
            <a:r>
              <a:rPr lang="en-US" sz="2000" dirty="0"/>
              <a:t>ACTH </a:t>
            </a:r>
            <a:r>
              <a:rPr lang="en-US" sz="2000" dirty="0" smtClean="0"/>
              <a:t>&lt; 2.2 </a:t>
            </a:r>
            <a:r>
              <a:rPr lang="en-US" sz="2000" dirty="0" err="1" smtClean="0"/>
              <a:t>pmol</a:t>
            </a:r>
            <a:r>
              <a:rPr lang="en-US" sz="2000" dirty="0" smtClean="0"/>
              <a:t>/l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u="sng" dirty="0" err="1" smtClean="0"/>
              <a:t>LNSalC</a:t>
            </a:r>
            <a:r>
              <a:rPr lang="en-US" sz="2000" u="sng" dirty="0" smtClean="0"/>
              <a:t> levels</a:t>
            </a:r>
            <a:r>
              <a:rPr lang="en-US" sz="2000" dirty="0" smtClean="0"/>
              <a:t>  and  </a:t>
            </a:r>
            <a:r>
              <a:rPr lang="en-US" sz="2000" u="sng" dirty="0" smtClean="0"/>
              <a:t>hypertension</a:t>
            </a:r>
            <a:r>
              <a:rPr lang="en-US" sz="2000" dirty="0"/>
              <a:t>, type 2 diabetes mellitus (</a:t>
            </a:r>
            <a:r>
              <a:rPr lang="en-US" sz="2000" u="sng" dirty="0"/>
              <a:t>T2DM</a:t>
            </a:r>
            <a:r>
              <a:rPr lang="en-US" sz="2000" dirty="0"/>
              <a:t>), and osteoporosis (</a:t>
            </a:r>
            <a:r>
              <a:rPr lang="en-US" sz="2000" u="sng" dirty="0"/>
              <a:t>OP</a:t>
            </a:r>
            <a:r>
              <a:rPr lang="en-US" sz="2000" dirty="0"/>
              <a:t>) were assessed.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656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570" y="730553"/>
            <a:ext cx="5398306" cy="377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1199" y="5500693"/>
            <a:ext cx="7150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role of salivary cortisol, European Journal  of Endocrinology  (2013)   </a:t>
            </a:r>
          </a:p>
        </p:txBody>
      </p:sp>
    </p:spTree>
    <p:extLst>
      <p:ext uri="{BB962C8B-B14F-4D97-AF65-F5344CB8AC3E}">
        <p14:creationId xmlns:p14="http://schemas.microsoft.com/office/powerpoint/2010/main" val="23471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193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781" y="1049867"/>
            <a:ext cx="9525831" cy="4451047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Late-night </a:t>
            </a:r>
            <a:r>
              <a:rPr lang="en-US" sz="2400" dirty="0"/>
              <a:t>salivary cortisol (</a:t>
            </a:r>
            <a:r>
              <a:rPr lang="en-US" sz="2400" u="sng" dirty="0"/>
              <a:t>LNSC</a:t>
            </a:r>
            <a:r>
              <a:rPr lang="en-US" sz="2400" dirty="0"/>
              <a:t>) as a </a:t>
            </a:r>
            <a:r>
              <a:rPr lang="en-US" sz="2400" u="sng" dirty="0" smtClean="0"/>
              <a:t>single</a:t>
            </a:r>
            <a:r>
              <a:rPr lang="en-US" sz="2400" dirty="0" smtClean="0"/>
              <a:t> </a:t>
            </a:r>
            <a:r>
              <a:rPr lang="en-US" sz="2400" dirty="0"/>
              <a:t>hormonal parameter is </a:t>
            </a:r>
            <a:r>
              <a:rPr lang="en-US" sz="2400" u="sng" dirty="0"/>
              <a:t>not  sufficient</a:t>
            </a:r>
            <a:r>
              <a:rPr lang="en-US" sz="2400" dirty="0"/>
              <a:t> to make  the  diagnosis of SH.15,16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However</a:t>
            </a:r>
            <a:r>
              <a:rPr lang="en-US" sz="2400" dirty="0"/>
              <a:t>, </a:t>
            </a:r>
            <a:r>
              <a:rPr lang="en-US" sz="2400" u="sng" dirty="0"/>
              <a:t>LNSC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combined </a:t>
            </a:r>
            <a:r>
              <a:rPr lang="en-US" sz="2400" dirty="0"/>
              <a:t>with cortisol after </a:t>
            </a:r>
            <a:r>
              <a:rPr lang="en-US" sz="2400" u="sng" dirty="0"/>
              <a:t>1-mg DST</a:t>
            </a:r>
            <a:r>
              <a:rPr lang="en-US" sz="2400" dirty="0"/>
              <a:t> greater than 1.8 mg/</a:t>
            </a:r>
            <a:r>
              <a:rPr lang="en-US" sz="2400" dirty="0" err="1"/>
              <a:t>dL</a:t>
            </a:r>
            <a:r>
              <a:rPr lang="en-US" sz="2400" dirty="0"/>
              <a:t> has </a:t>
            </a:r>
            <a:r>
              <a:rPr lang="en-US" sz="2400" u="sng" dirty="0"/>
              <a:t>89% sensitivity </a:t>
            </a:r>
            <a:r>
              <a:rPr lang="en-US" sz="2400" dirty="0"/>
              <a:t>and  </a:t>
            </a:r>
            <a:r>
              <a:rPr lang="en-US" sz="2400" u="sng" dirty="0"/>
              <a:t>85%  specificity </a:t>
            </a:r>
            <a:r>
              <a:rPr lang="en-US" sz="2400" dirty="0"/>
              <a:t>for detection of </a:t>
            </a:r>
            <a:r>
              <a:rPr lang="en-US" sz="2400" dirty="0" smtClean="0"/>
              <a:t>SH.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877" y="5945797"/>
            <a:ext cx="9308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4774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309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3371"/>
            <a:ext cx="8915400" cy="4034750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 </a:t>
            </a:r>
            <a:r>
              <a:rPr lang="en-US" sz="2400" dirty="0"/>
              <a:t>analysis of </a:t>
            </a:r>
            <a:r>
              <a:rPr lang="en-US" sz="2400" u="sng" dirty="0"/>
              <a:t>daily salivary cortisol rhythm </a:t>
            </a:r>
            <a:r>
              <a:rPr lang="en-US" sz="2400" dirty="0"/>
              <a:t>measured by mass spectrometry showed that patients with 1-mg  DST cortisol levels greater than  1.8 mg/</a:t>
            </a:r>
            <a:r>
              <a:rPr lang="en-US" sz="2400" dirty="0" err="1"/>
              <a:t>dL</a:t>
            </a:r>
            <a:r>
              <a:rPr lang="en-US" sz="2400" dirty="0"/>
              <a:t> had  </a:t>
            </a:r>
            <a:r>
              <a:rPr lang="en-US" sz="2400" u="sng" dirty="0"/>
              <a:t>higher cortisol </a:t>
            </a:r>
            <a:r>
              <a:rPr lang="en-US" sz="2400" dirty="0"/>
              <a:t>levels in the </a:t>
            </a:r>
            <a:r>
              <a:rPr lang="en-US" sz="2400" u="sng" dirty="0"/>
              <a:t>morning</a:t>
            </a:r>
            <a:r>
              <a:rPr lang="en-US" sz="2400" dirty="0"/>
              <a:t>,  and  </a:t>
            </a:r>
            <a:r>
              <a:rPr lang="en-US" sz="2400" dirty="0">
                <a:solidFill>
                  <a:srgbClr val="C00000"/>
                </a:solidFill>
              </a:rPr>
              <a:t>no</a:t>
            </a:r>
            <a:r>
              <a:rPr lang="en-US" sz="2400" u="sng" dirty="0"/>
              <a:t> significant impairment </a:t>
            </a:r>
            <a:r>
              <a:rPr lang="en-US" sz="2400" dirty="0"/>
              <a:t>of cortisol </a:t>
            </a:r>
            <a:r>
              <a:rPr lang="en-US" sz="2400" dirty="0">
                <a:solidFill>
                  <a:srgbClr val="C00000"/>
                </a:solidFill>
              </a:rPr>
              <a:t>circadian rhythm</a:t>
            </a:r>
            <a:r>
              <a:rPr lang="en-US" sz="2400" dirty="0"/>
              <a:t>.18</a:t>
            </a:r>
          </a:p>
          <a:p>
            <a:pPr marL="0" indent="0" algn="l">
              <a:buNone/>
            </a:pP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748038" y="5428121"/>
            <a:ext cx="8756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22891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247" y="1277253"/>
            <a:ext cx="10295467" cy="144175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Recent  Advances  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Subclinical  Hypercortisolism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Guido </a:t>
            </a:r>
            <a:r>
              <a:rPr lang="en-US" sz="2700" dirty="0"/>
              <a:t>Zavatta, MD, Guido Di Dalmazi, MD</a:t>
            </a:r>
            <a:r>
              <a:rPr lang="en-US" sz="2700" dirty="0" smtClean="0"/>
              <a:t>*</a:t>
            </a:r>
            <a:br>
              <a:rPr lang="en-US" sz="2700" dirty="0" smtClean="0"/>
            </a:br>
            <a:endParaRPr lang="fa-I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307" y="3178628"/>
            <a:ext cx="8915400" cy="3154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Endocrinol Metab Clin N Am </a:t>
            </a:r>
            <a:r>
              <a:rPr lang="en-US" sz="2400" dirty="0" smtClean="0">
                <a:solidFill>
                  <a:srgbClr val="C00000"/>
                </a:solidFill>
              </a:rPr>
              <a:t>– 2018</a:t>
            </a:r>
          </a:p>
          <a:p>
            <a:pPr marL="0" indent="0" algn="ctr">
              <a:buNone/>
            </a:pPr>
            <a:endParaRPr lang="fa-I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33833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781" y="338667"/>
            <a:ext cx="9971314" cy="5558971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Additional  tests </a:t>
            </a:r>
            <a:r>
              <a:rPr lang="en-US" sz="2400" b="1" dirty="0" smtClean="0"/>
              <a:t>for patients with </a:t>
            </a:r>
            <a:r>
              <a:rPr lang="en-US" sz="2400" b="1" dirty="0" smtClean="0">
                <a:solidFill>
                  <a:srgbClr val="C00000"/>
                </a:solidFill>
              </a:rPr>
              <a:t>abnormal DST</a:t>
            </a:r>
            <a:r>
              <a:rPr lang="en-US" sz="2400" b="1" dirty="0" smtClean="0"/>
              <a:t> include: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basal  adrenocorticotropic hormone  (</a:t>
            </a:r>
            <a:r>
              <a:rPr lang="en-US" sz="2400" u="sng" dirty="0" smtClean="0"/>
              <a:t>ACTH</a:t>
            </a:r>
            <a:r>
              <a:rPr lang="en-US" sz="2400" dirty="0" smtClean="0"/>
              <a:t>)  levels  (helpful  in  diagnosing  </a:t>
            </a:r>
            <a:r>
              <a:rPr lang="en-US" sz="2400" u="sng" dirty="0" smtClean="0"/>
              <a:t>ACTH-independent</a:t>
            </a:r>
            <a:r>
              <a:rPr lang="en-US" sz="2400" dirty="0" smtClean="0"/>
              <a:t>  hypercortisolism when  suppressed </a:t>
            </a:r>
            <a:r>
              <a:rPr lang="en-US" sz="2400" u="sng" dirty="0" smtClean="0"/>
              <a:t>&lt;10 </a:t>
            </a:r>
            <a:r>
              <a:rPr lang="en-US" sz="2400" dirty="0" err="1" smtClean="0"/>
              <a:t>pg</a:t>
            </a:r>
            <a:r>
              <a:rPr lang="en-US" sz="2400" dirty="0" smtClean="0"/>
              <a:t>/mL).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u="sng" dirty="0" smtClean="0"/>
              <a:t>ACTH</a:t>
            </a:r>
            <a:r>
              <a:rPr lang="en-US" sz="2400" dirty="0" smtClean="0"/>
              <a:t> in adrenal incidentalomas is </a:t>
            </a:r>
            <a:r>
              <a:rPr lang="en-US" sz="2400" u="sng" dirty="0" smtClean="0"/>
              <a:t>sometimes </a:t>
            </a:r>
            <a:r>
              <a:rPr lang="en-US" sz="2400" dirty="0" smtClean="0">
                <a:solidFill>
                  <a:srgbClr val="C00000"/>
                </a:solidFill>
              </a:rPr>
              <a:t>detectable </a:t>
            </a:r>
            <a:r>
              <a:rPr lang="en-US" sz="2400" dirty="0" smtClean="0"/>
              <a:t>in patients with </a:t>
            </a:r>
            <a:r>
              <a:rPr lang="en-US" sz="2400" dirty="0" smtClean="0">
                <a:solidFill>
                  <a:srgbClr val="C00000"/>
                </a:solidFill>
              </a:rPr>
              <a:t>ACTH-independent Cushing  </a:t>
            </a:r>
            <a:r>
              <a:rPr lang="en-US" sz="2400" dirty="0" smtClean="0"/>
              <a:t>syndrome.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u="sng" dirty="0" smtClean="0"/>
              <a:t>ACTH immunoassays </a:t>
            </a:r>
            <a:r>
              <a:rPr lang="en-US" sz="2400" dirty="0" smtClean="0"/>
              <a:t>are  vulnerable to </a:t>
            </a:r>
            <a:r>
              <a:rPr lang="en-US" sz="2400" u="sng" dirty="0" smtClean="0"/>
              <a:t>interference</a:t>
            </a:r>
            <a:r>
              <a:rPr lang="en-US" sz="2400" dirty="0" smtClean="0"/>
              <a:t> of endogenous</a:t>
            </a:r>
            <a:r>
              <a:rPr lang="en-US" sz="2400" u="sng" dirty="0" smtClean="0"/>
              <a:t> antibodies</a:t>
            </a:r>
            <a:r>
              <a:rPr lang="en-US" sz="2400" dirty="0" smtClean="0"/>
              <a:t>.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472267" y="6091167"/>
            <a:ext cx="9071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4114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48347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212" y="914400"/>
            <a:ext cx="9085112" cy="4401736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Unlike overt Cushing syndrome, </a:t>
            </a:r>
            <a:r>
              <a:rPr lang="en-US" sz="2400" dirty="0">
                <a:solidFill>
                  <a:srgbClr val="C00000"/>
                </a:solidFill>
              </a:rPr>
              <a:t>SH</a:t>
            </a:r>
            <a:r>
              <a:rPr lang="en-US" sz="2400" dirty="0"/>
              <a:t> patients  do  </a:t>
            </a:r>
            <a:r>
              <a:rPr lang="en-US" sz="2400" dirty="0">
                <a:solidFill>
                  <a:srgbClr val="C00000"/>
                </a:solidFill>
              </a:rPr>
              <a:t>not  benefit  </a:t>
            </a:r>
            <a:r>
              <a:rPr lang="en-US" sz="2400" dirty="0"/>
              <a:t>much   </a:t>
            </a:r>
            <a:r>
              <a:rPr lang="en-US" sz="2400" u="sng" dirty="0"/>
              <a:t>from</a:t>
            </a:r>
            <a:r>
              <a:rPr lang="en-US" sz="2400" dirty="0"/>
              <a:t>  urinary free  cortisol  (</a:t>
            </a:r>
            <a:r>
              <a:rPr lang="en-US" sz="2400" dirty="0">
                <a:solidFill>
                  <a:srgbClr val="C00000"/>
                </a:solidFill>
              </a:rPr>
              <a:t>UFC</a:t>
            </a:r>
            <a:r>
              <a:rPr lang="en-US" sz="2400" dirty="0"/>
              <a:t>)  measurement,8  mainly because of the </a:t>
            </a:r>
            <a:r>
              <a:rPr lang="en-US" sz="2400" u="sng" dirty="0"/>
              <a:t>low sensitivity </a:t>
            </a:r>
            <a:r>
              <a:rPr lang="en-US" sz="2400" dirty="0"/>
              <a:t>in detecting </a:t>
            </a:r>
            <a:r>
              <a:rPr lang="en-US" sz="2400" u="sng" dirty="0"/>
              <a:t>mild cortisol excess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a </a:t>
            </a:r>
            <a:r>
              <a:rPr lang="en-US" sz="2400" dirty="0"/>
              <a:t>recent study showed that </a:t>
            </a:r>
            <a:r>
              <a:rPr lang="en-US" sz="2400" dirty="0">
                <a:solidFill>
                  <a:srgbClr val="C00000"/>
                </a:solidFill>
              </a:rPr>
              <a:t>high UFC </a:t>
            </a:r>
            <a:r>
              <a:rPr lang="en-US" sz="2400" dirty="0"/>
              <a:t>levels measured by mass spectrometry might be a </a:t>
            </a:r>
            <a:r>
              <a:rPr lang="en-US" sz="2400" u="sng" dirty="0"/>
              <a:t>biomarker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C00000"/>
                </a:solidFill>
              </a:rPr>
              <a:t>cardiovascular </a:t>
            </a:r>
            <a:r>
              <a:rPr lang="en-US" sz="2400" dirty="0" smtClean="0">
                <a:solidFill>
                  <a:srgbClr val="C00000"/>
                </a:solidFill>
              </a:rPr>
              <a:t>risk </a:t>
            </a:r>
            <a:r>
              <a:rPr lang="en-US" sz="2400" dirty="0"/>
              <a:t>in patients with  </a:t>
            </a:r>
            <a:r>
              <a:rPr lang="en-US" sz="2400" dirty="0" smtClean="0"/>
              <a:t>SH.</a:t>
            </a:r>
            <a:endParaRPr lang="en-US" sz="2400" dirty="0"/>
          </a:p>
          <a:p>
            <a:pPr marL="0" indent="0" algn="l">
              <a:buNone/>
            </a:pP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636762" y="5481340"/>
            <a:ext cx="8954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11942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28990"/>
            <a:ext cx="9261238" cy="1064381"/>
          </a:xfrm>
        </p:spPr>
        <p:txBody>
          <a:bodyPr>
            <a:noAutofit/>
          </a:bodyPr>
          <a:lstStyle/>
          <a:p>
            <a:r>
              <a:rPr lang="en-US" sz="2400" dirty="0"/>
              <a:t>MASS SPECTROMETRY–BASED </a:t>
            </a:r>
            <a:r>
              <a:rPr lang="en-US" sz="2400" dirty="0">
                <a:solidFill>
                  <a:srgbClr val="C00000"/>
                </a:solidFill>
              </a:rPr>
              <a:t>METABOLOMIC </a:t>
            </a:r>
            <a:r>
              <a:rPr lang="en-US" sz="2400" dirty="0" smtClean="0">
                <a:solidFill>
                  <a:srgbClr val="C00000"/>
                </a:solidFill>
              </a:rPr>
              <a:t>PROFILING </a:t>
            </a:r>
            <a:r>
              <a:rPr lang="en-US" sz="2400" dirty="0"/>
              <a:t>IN SUBCLINICALHYPERCORTISOLISM 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562" y="1393371"/>
            <a:ext cx="9492343" cy="4639733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Adrenal tumors </a:t>
            </a:r>
            <a:r>
              <a:rPr lang="en-US" sz="2400" dirty="0"/>
              <a:t>associated </a:t>
            </a:r>
            <a:r>
              <a:rPr lang="en-US" sz="2400" u="sng" dirty="0"/>
              <a:t>with SH</a:t>
            </a:r>
            <a:r>
              <a:rPr lang="en-US" sz="2400" dirty="0"/>
              <a:t>  have  been found  to  </a:t>
            </a:r>
            <a:r>
              <a:rPr lang="en-US" sz="2400" dirty="0" err="1">
                <a:solidFill>
                  <a:srgbClr val="C00000"/>
                </a:solidFill>
              </a:rPr>
              <a:t>cosecrete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other  steroids, defined  as  “minor” in the past.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A </a:t>
            </a:r>
            <a:r>
              <a:rPr lang="en-US" sz="2400" dirty="0"/>
              <a:t>recent study </a:t>
            </a:r>
            <a:r>
              <a:rPr lang="en-US" sz="2400" dirty="0" smtClean="0"/>
              <a:t>by the authors' group analyzed </a:t>
            </a:r>
            <a:r>
              <a:rPr lang="en-US" sz="2400" dirty="0"/>
              <a:t>a panel </a:t>
            </a:r>
            <a:r>
              <a:rPr lang="en-US" sz="2400" dirty="0" smtClean="0"/>
              <a:t>of </a:t>
            </a:r>
            <a:r>
              <a:rPr lang="en-US" sz="2400" u="sng" dirty="0" smtClean="0"/>
              <a:t>10 steroids </a:t>
            </a:r>
            <a:r>
              <a:rPr lang="en-US" sz="2400" dirty="0"/>
              <a:t>in </a:t>
            </a:r>
            <a:r>
              <a:rPr lang="en-US" sz="2400" u="sng" dirty="0"/>
              <a:t>adrenal incidentalomas</a:t>
            </a:r>
            <a:r>
              <a:rPr lang="en-US" sz="2400" dirty="0"/>
              <a:t> and </a:t>
            </a:r>
            <a:r>
              <a:rPr lang="en-US" sz="2400" u="sng" dirty="0" smtClean="0"/>
              <a:t>controls</a:t>
            </a:r>
            <a:r>
              <a:rPr lang="en-US" sz="2400" dirty="0"/>
              <a:t>, by </a:t>
            </a:r>
            <a:r>
              <a:rPr lang="en-US" sz="2400" dirty="0" smtClean="0"/>
              <a:t>means </a:t>
            </a:r>
            <a:r>
              <a:rPr lang="en-US" sz="2400" dirty="0"/>
              <a:t>of </a:t>
            </a:r>
            <a:r>
              <a:rPr lang="en-US" sz="2400" u="sng" dirty="0" smtClean="0"/>
              <a:t>liquid </a:t>
            </a:r>
            <a:r>
              <a:rPr lang="en-US" sz="2400" u="sng" dirty="0"/>
              <a:t>chromatography</a:t>
            </a:r>
            <a:r>
              <a:rPr lang="en-US" sz="2400" dirty="0"/>
              <a:t>-tandem </a:t>
            </a:r>
            <a:r>
              <a:rPr lang="en-US" sz="2400" dirty="0" smtClean="0"/>
              <a:t>mass  </a:t>
            </a:r>
            <a:r>
              <a:rPr lang="en-US" sz="2400" dirty="0"/>
              <a:t>spectrometry </a:t>
            </a:r>
            <a:r>
              <a:rPr lang="en-US" sz="2400" dirty="0" smtClean="0"/>
              <a:t>(</a:t>
            </a:r>
            <a:r>
              <a:rPr lang="en-US" sz="2400" u="sng" dirty="0"/>
              <a:t>LC-MS/MS</a:t>
            </a:r>
            <a:r>
              <a:rPr lang="en-US" sz="2400" dirty="0" smtClean="0"/>
              <a:t>).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54001" y="6309929"/>
            <a:ext cx="8940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5530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515" y="203195"/>
            <a:ext cx="8911687" cy="299966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9" y="546704"/>
            <a:ext cx="9869714" cy="536060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Androgen reduction </a:t>
            </a:r>
            <a:r>
              <a:rPr lang="en-US" sz="2400" dirty="0"/>
              <a:t>(</a:t>
            </a:r>
            <a:r>
              <a:rPr lang="en-US" sz="2400" u="sng" dirty="0"/>
              <a:t>DHEA</a:t>
            </a:r>
            <a:r>
              <a:rPr lang="en-US" sz="2400" dirty="0"/>
              <a:t>, </a:t>
            </a:r>
            <a:r>
              <a:rPr lang="en-US" sz="2400" u="sng" dirty="0"/>
              <a:t>androstenedione</a:t>
            </a:r>
            <a:r>
              <a:rPr lang="en-US" sz="2400" dirty="0"/>
              <a:t>, and </a:t>
            </a:r>
            <a:r>
              <a:rPr lang="en-US" sz="2400" u="sng" dirty="0"/>
              <a:t>testosterone</a:t>
            </a:r>
            <a:r>
              <a:rPr lang="en-US" sz="2400" dirty="0"/>
              <a:t>) resulted as  a  </a:t>
            </a:r>
            <a:r>
              <a:rPr lang="en-US" sz="2400" dirty="0">
                <a:solidFill>
                  <a:srgbClr val="C00000"/>
                </a:solidFill>
              </a:rPr>
              <a:t>marker  of SH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higher </a:t>
            </a:r>
            <a:r>
              <a:rPr lang="en-US" sz="2400" dirty="0" smtClean="0"/>
              <a:t> levels  of </a:t>
            </a:r>
            <a:r>
              <a:rPr lang="en-US" sz="2400" u="sng" dirty="0" smtClean="0"/>
              <a:t>corticosterone</a:t>
            </a:r>
            <a:r>
              <a:rPr lang="en-US" sz="2400" dirty="0" smtClean="0"/>
              <a:t>, </a:t>
            </a:r>
            <a:r>
              <a:rPr lang="en-US" sz="2400" u="sng" dirty="0" smtClean="0"/>
              <a:t>11-deoxycorticosterone</a:t>
            </a:r>
            <a:r>
              <a:rPr lang="en-US" sz="2400" dirty="0" smtClean="0"/>
              <a:t>, and  </a:t>
            </a:r>
            <a:r>
              <a:rPr lang="en-US" sz="2400" u="sng" dirty="0" smtClean="0"/>
              <a:t>21-deoxycortisol</a:t>
            </a:r>
            <a:r>
              <a:rPr lang="en-US" sz="2400" dirty="0" smtClean="0"/>
              <a:t> were also  found  </a:t>
            </a:r>
            <a:r>
              <a:rPr lang="en-US" sz="2400" dirty="0" smtClean="0">
                <a:solidFill>
                  <a:srgbClr val="C00000"/>
                </a:solidFill>
              </a:rPr>
              <a:t>in SH </a:t>
            </a:r>
            <a:r>
              <a:rPr lang="en-US" sz="2400" dirty="0" smtClean="0"/>
              <a:t>than in nonsecreting adenomas, which  may implicate these steroids with </a:t>
            </a:r>
            <a:r>
              <a:rPr lang="en-US" sz="2400" u="sng" dirty="0" smtClean="0"/>
              <a:t>glucocorticoid</a:t>
            </a:r>
            <a:r>
              <a:rPr lang="en-US" sz="2400" dirty="0" smtClean="0"/>
              <a:t> and </a:t>
            </a:r>
            <a:r>
              <a:rPr lang="en-US" sz="2400" u="sng" dirty="0" smtClean="0"/>
              <a:t>mineralocorticoid</a:t>
            </a:r>
            <a:r>
              <a:rPr lang="en-US" sz="2400" dirty="0" smtClean="0"/>
              <a:t> activity in the pathogenesis of </a:t>
            </a:r>
            <a:r>
              <a:rPr lang="en-US" sz="2400" u="sng" dirty="0" smtClean="0"/>
              <a:t>cardiovascular</a:t>
            </a:r>
            <a:r>
              <a:rPr lang="en-US" sz="2400" dirty="0" smtClean="0"/>
              <a:t> diseases encountered in patients with SH. </a:t>
            </a:r>
          </a:p>
          <a:p>
            <a:pPr marL="0" indent="0" algn="l">
              <a:lnSpc>
                <a:spcPct val="150000"/>
              </a:lnSpc>
              <a:buNone/>
            </a:pP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351314" y="6100617"/>
            <a:ext cx="9008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38856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310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Main Questions: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382" y="1678819"/>
            <a:ext cx="9385075" cy="4784876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is the definition of Subclinical Hypercortisolism(SH)?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much is the prevalence of SH?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about biochemical diagnostic tools and their cut offs?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How to distinguish between different types of adrenal masses and their functional status with radiologic diagnostic tools?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is the outcome in SH patients?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medical, conservative, and or  surgical treatment are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recommended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339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305" y="304796"/>
            <a:ext cx="8911687" cy="914404"/>
          </a:xfrm>
        </p:spPr>
        <p:txBody>
          <a:bodyPr>
            <a:normAutofit fontScale="90000"/>
          </a:bodyPr>
          <a:lstStyle/>
          <a:p>
            <a:r>
              <a:rPr lang="en-US" dirty="0"/>
              <a:t>RADIOLOGICAL DIAGNOSIS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364" y="1078895"/>
            <a:ext cx="9613294" cy="5162248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rgbClr val="C00000"/>
                </a:solidFill>
              </a:rPr>
              <a:t>size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</a:t>
            </a:r>
            <a:r>
              <a:rPr lang="en-US" sz="2000" dirty="0">
                <a:solidFill>
                  <a:srgbClr val="C00000"/>
                </a:solidFill>
              </a:rPr>
              <a:t> normal  adrenal gland  </a:t>
            </a:r>
            <a:r>
              <a:rPr lang="en-US" sz="2000" dirty="0"/>
              <a:t>has  been systematically defined  </a:t>
            </a:r>
            <a:r>
              <a:rPr lang="en-US" sz="2000" dirty="0" smtClean="0"/>
              <a:t>in: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u="sng" dirty="0"/>
              <a:t>cohort</a:t>
            </a:r>
            <a:r>
              <a:rPr lang="en-US" sz="2000" dirty="0"/>
              <a:t> of </a:t>
            </a:r>
            <a:r>
              <a:rPr lang="en-US" sz="2000" b="1" dirty="0"/>
              <a:t>55</a:t>
            </a:r>
            <a:r>
              <a:rPr lang="en-US" sz="2000" u="sng" dirty="0"/>
              <a:t> patients </a:t>
            </a:r>
            <a:r>
              <a:rPr lang="en-US" sz="2000" dirty="0"/>
              <a:t>more than 20 years  ago</a:t>
            </a:r>
            <a:r>
              <a:rPr lang="en-US" sz="2000" dirty="0" smtClean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/>
              <a:t>showed </a:t>
            </a:r>
            <a:r>
              <a:rPr lang="en-US" sz="2000" dirty="0"/>
              <a:t>that the thick-ness of </a:t>
            </a:r>
            <a:r>
              <a:rPr lang="en-US" sz="2000" u="sng" dirty="0"/>
              <a:t>normal</a:t>
            </a:r>
            <a:r>
              <a:rPr lang="en-US" sz="2000" dirty="0"/>
              <a:t>  </a:t>
            </a:r>
            <a:r>
              <a:rPr lang="en-US" sz="2000" u="sng" dirty="0"/>
              <a:t>adrenal limbs  </a:t>
            </a:r>
            <a:r>
              <a:rPr lang="en-US" sz="2000" dirty="0"/>
              <a:t>was </a:t>
            </a:r>
            <a:r>
              <a:rPr lang="en-US" sz="2000" dirty="0" smtClean="0"/>
              <a:t>≤   </a:t>
            </a:r>
            <a:r>
              <a:rPr lang="en-US" sz="2000" u="sng" dirty="0"/>
              <a:t>5 mm</a:t>
            </a:r>
            <a:r>
              <a:rPr lang="en-US" sz="2000" dirty="0"/>
              <a:t>.  </a:t>
            </a:r>
            <a:endParaRPr lang="en-US" sz="20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/>
              <a:t>the </a:t>
            </a:r>
            <a:r>
              <a:rPr lang="en-US" sz="2000" b="1" i="1" dirty="0"/>
              <a:t>median width </a:t>
            </a:r>
            <a:r>
              <a:rPr lang="en-US" sz="2000" dirty="0"/>
              <a:t>of </a:t>
            </a:r>
            <a:r>
              <a:rPr lang="en-US" sz="2000" u="sng" dirty="0"/>
              <a:t>right</a:t>
            </a:r>
            <a:r>
              <a:rPr lang="en-US" sz="2000" dirty="0"/>
              <a:t> and </a:t>
            </a:r>
            <a:r>
              <a:rPr lang="en-US" sz="2000" u="sng" dirty="0"/>
              <a:t>left</a:t>
            </a:r>
            <a:r>
              <a:rPr lang="en-US" sz="2000" dirty="0"/>
              <a:t> adrenal </a:t>
            </a:r>
            <a:r>
              <a:rPr lang="en-US" sz="2000" u="sng" dirty="0"/>
              <a:t>lateral  limb </a:t>
            </a:r>
            <a:r>
              <a:rPr lang="en-US" sz="2000" dirty="0"/>
              <a:t>in </a:t>
            </a:r>
            <a:r>
              <a:rPr lang="en-US" sz="2000" b="1" dirty="0"/>
              <a:t>105</a:t>
            </a:r>
            <a:r>
              <a:rPr lang="en-US" sz="2000" u="sng" dirty="0"/>
              <a:t> patients </a:t>
            </a:r>
            <a:r>
              <a:rPr lang="en-US" sz="2000" dirty="0"/>
              <a:t>was  </a:t>
            </a:r>
            <a:r>
              <a:rPr lang="en-US" sz="2000" u="sng" dirty="0"/>
              <a:t>4.0 mm </a:t>
            </a:r>
            <a:r>
              <a:rPr lang="en-US" sz="2000" dirty="0"/>
              <a:t>and  </a:t>
            </a:r>
            <a:r>
              <a:rPr lang="en-US" sz="2000" u="sng" dirty="0"/>
              <a:t>4.6 mm</a:t>
            </a:r>
            <a:r>
              <a:rPr lang="en-US" sz="2000" dirty="0"/>
              <a:t>, respectively. </a:t>
            </a:r>
            <a:endParaRPr lang="fa-IR" sz="2000" dirty="0" smtClean="0"/>
          </a:p>
          <a:p>
            <a:pPr marL="0" indent="0" algn="l">
              <a:lnSpc>
                <a:spcPct val="150000"/>
              </a:lnSpc>
              <a:buNone/>
            </a:pPr>
            <a:endParaRPr lang="en-US" sz="20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/>
              <a:t>the  </a:t>
            </a:r>
            <a:r>
              <a:rPr lang="en-US" sz="2000" dirty="0">
                <a:solidFill>
                  <a:srgbClr val="C00000"/>
                </a:solidFill>
              </a:rPr>
              <a:t>ESE</a:t>
            </a:r>
            <a:r>
              <a:rPr lang="en-US" sz="2000" dirty="0"/>
              <a:t> guidelines suggest performing </a:t>
            </a:r>
            <a:r>
              <a:rPr lang="en-US" sz="2000" b="1" dirty="0"/>
              <a:t>additional diagnostic workup </a:t>
            </a:r>
            <a:r>
              <a:rPr lang="en-US" sz="2000" u="sng" dirty="0"/>
              <a:t>only for </a:t>
            </a:r>
            <a:r>
              <a:rPr lang="en-US" sz="2000" dirty="0"/>
              <a:t>lesions </a:t>
            </a:r>
            <a:r>
              <a:rPr lang="en-US" sz="2000" u="sng" dirty="0"/>
              <a:t>≥1 </a:t>
            </a:r>
            <a:r>
              <a:rPr lang="en-US" sz="2000" u="sng" dirty="0" smtClean="0"/>
              <a:t>cm</a:t>
            </a:r>
            <a:r>
              <a:rPr lang="en-US" sz="2000" dirty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u="sng" dirty="0"/>
              <a:t>unless</a:t>
            </a:r>
            <a:r>
              <a:rPr lang="en-US" sz="2000" dirty="0"/>
              <a:t> there is clinical evidence of </a:t>
            </a:r>
            <a:r>
              <a:rPr lang="en-US" sz="2000" u="sng" dirty="0"/>
              <a:t>hormone excess</a:t>
            </a:r>
            <a:r>
              <a:rPr lang="en-US" sz="2000" dirty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000" u="sng" dirty="0" smtClean="0"/>
          </a:p>
        </p:txBody>
      </p:sp>
      <p:sp>
        <p:nvSpPr>
          <p:cNvPr id="4" name="Rectangle 3"/>
          <p:cNvSpPr/>
          <p:nvPr/>
        </p:nvSpPr>
        <p:spPr>
          <a:xfrm>
            <a:off x="2452916" y="6439565"/>
            <a:ext cx="8771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1846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33833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713" y="436831"/>
            <a:ext cx="10418618" cy="5718667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it </a:t>
            </a:r>
            <a:r>
              <a:rPr lang="en-US" sz="2400" dirty="0"/>
              <a:t>may be challenging </a:t>
            </a:r>
            <a:r>
              <a:rPr lang="en-US" sz="2400" dirty="0">
                <a:solidFill>
                  <a:srgbClr val="C00000"/>
                </a:solidFill>
              </a:rPr>
              <a:t>to distinguish </a:t>
            </a:r>
            <a:r>
              <a:rPr lang="en-US" sz="2400" dirty="0"/>
              <a:t>those conditions by performing standard  radiological imaging </a:t>
            </a:r>
            <a:r>
              <a:rPr lang="en-US" sz="2400" dirty="0" smtClean="0"/>
              <a:t>techniques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A </a:t>
            </a:r>
            <a:r>
              <a:rPr lang="en-US" sz="2400" u="sng" dirty="0" smtClean="0"/>
              <a:t>retrospective </a:t>
            </a:r>
            <a:r>
              <a:rPr lang="en-US" sz="2400" u="sng" dirty="0"/>
              <a:t>study</a:t>
            </a:r>
            <a:r>
              <a:rPr lang="en-US" sz="2400" dirty="0"/>
              <a:t>  by Park </a:t>
            </a:r>
            <a:r>
              <a:rPr lang="en-US" sz="2400" dirty="0" smtClean="0"/>
              <a:t>and colleagues </a:t>
            </a:r>
            <a:r>
              <a:rPr lang="en-US" sz="2400" u="sng" dirty="0" smtClean="0"/>
              <a:t>analyzed</a:t>
            </a:r>
            <a:r>
              <a:rPr lang="en-US" sz="2400" dirty="0" smtClean="0"/>
              <a:t> </a:t>
            </a:r>
            <a:r>
              <a:rPr lang="en-US" sz="2400" u="sng" dirty="0"/>
              <a:t>CT densitometry</a:t>
            </a:r>
            <a:r>
              <a:rPr lang="en-US" sz="2400" dirty="0"/>
              <a:t> and  percentage </a:t>
            </a:r>
            <a:r>
              <a:rPr lang="en-US" sz="2400" u="sng" dirty="0"/>
              <a:t>washout</a:t>
            </a:r>
            <a:r>
              <a:rPr lang="en-US" sz="2400" dirty="0"/>
              <a:t> in </a:t>
            </a:r>
            <a:r>
              <a:rPr lang="en-US" sz="2400" u="sng" dirty="0"/>
              <a:t>424 histologically </a:t>
            </a:r>
            <a:r>
              <a:rPr lang="en-US" sz="2400" u="sng" dirty="0" smtClean="0"/>
              <a:t>confirmed </a:t>
            </a:r>
            <a:r>
              <a:rPr lang="en-US" sz="2400" dirty="0" smtClean="0"/>
              <a:t>adrenal tumors.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a </a:t>
            </a:r>
            <a:r>
              <a:rPr lang="en-US" sz="2400" u="sng" dirty="0"/>
              <a:t>larger</a:t>
            </a:r>
            <a:r>
              <a:rPr lang="en-US" sz="2400" dirty="0"/>
              <a:t> tumor size was suggestive of </a:t>
            </a:r>
            <a:r>
              <a:rPr lang="en-US" sz="2400" u="sng" dirty="0"/>
              <a:t>adenoma </a:t>
            </a:r>
            <a:r>
              <a:rPr lang="en-US" sz="2400" dirty="0"/>
              <a:t>and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</a:t>
            </a:r>
            <a:r>
              <a:rPr lang="en-US" sz="2400" dirty="0"/>
              <a:t>presence of  </a:t>
            </a:r>
            <a:r>
              <a:rPr lang="en-US" sz="2400" u="sng" dirty="0" smtClean="0"/>
              <a:t>≥ 3 </a:t>
            </a:r>
            <a:r>
              <a:rPr lang="en-US" sz="2400" u="sng" dirty="0"/>
              <a:t>nodules </a:t>
            </a:r>
            <a:r>
              <a:rPr lang="en-US" sz="2400" dirty="0"/>
              <a:t>increased the </a:t>
            </a:r>
            <a:r>
              <a:rPr lang="en-US" sz="2400" dirty="0" smtClean="0"/>
              <a:t>likelihood  </a:t>
            </a:r>
            <a:r>
              <a:rPr lang="en-US" sz="2400" dirty="0"/>
              <a:t>of </a:t>
            </a:r>
            <a:r>
              <a:rPr lang="en-US" sz="2400" u="sng" dirty="0"/>
              <a:t>hyperplasia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60416" y="6155498"/>
            <a:ext cx="8772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31918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734" y="91920"/>
            <a:ext cx="8911687" cy="251497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835" y="681644"/>
            <a:ext cx="10069484" cy="5248102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In a </a:t>
            </a:r>
            <a:r>
              <a:rPr lang="en-US" sz="2400" u="sng" dirty="0"/>
              <a:t>multicentric study</a:t>
            </a:r>
            <a:r>
              <a:rPr lang="en-US" sz="2400" dirty="0"/>
              <a:t>, Olsen and colleagues found that </a:t>
            </a:r>
            <a:r>
              <a:rPr lang="en-US" sz="2400" dirty="0">
                <a:solidFill>
                  <a:srgbClr val="C00000"/>
                </a:solidFill>
              </a:rPr>
              <a:t>SH</a:t>
            </a:r>
            <a:r>
              <a:rPr lang="en-US" sz="2400" dirty="0"/>
              <a:t>  was  </a:t>
            </a:r>
            <a:r>
              <a:rPr lang="en-US" sz="2400" u="sng" dirty="0"/>
              <a:t>positively associated </a:t>
            </a:r>
            <a:r>
              <a:rPr lang="en-US" sz="2400" dirty="0"/>
              <a:t>with the </a:t>
            </a:r>
            <a:r>
              <a:rPr lang="en-US" sz="2400" dirty="0">
                <a:solidFill>
                  <a:srgbClr val="C00000"/>
                </a:solidFill>
              </a:rPr>
              <a:t>size</a:t>
            </a:r>
            <a:r>
              <a:rPr lang="en-US" sz="2400" dirty="0"/>
              <a:t> of adenoma and </a:t>
            </a:r>
            <a:r>
              <a:rPr lang="en-US" sz="2400" u="sng" dirty="0"/>
              <a:t>inversely </a:t>
            </a:r>
            <a:r>
              <a:rPr lang="en-US" sz="2400" dirty="0"/>
              <a:t>correlated to </a:t>
            </a:r>
            <a:r>
              <a:rPr lang="en-US" sz="2400" dirty="0">
                <a:solidFill>
                  <a:srgbClr val="C00000"/>
                </a:solidFill>
              </a:rPr>
              <a:t>unenhanced CT </a:t>
            </a:r>
            <a:r>
              <a:rPr lang="en-US" sz="2400" dirty="0"/>
              <a:t>attenuation.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endParaRPr lang="en-US" sz="2400" u="sng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In </a:t>
            </a:r>
            <a:r>
              <a:rPr lang="en-US" sz="2400" u="sng" dirty="0"/>
              <a:t>contrast</a:t>
            </a:r>
            <a:r>
              <a:rPr lang="en-US" sz="2400" dirty="0"/>
              <a:t>, a </a:t>
            </a:r>
            <a:r>
              <a:rPr lang="en-US" sz="2400" u="sng" dirty="0"/>
              <a:t>recent study </a:t>
            </a:r>
            <a:r>
              <a:rPr lang="en-US" sz="2400" dirty="0"/>
              <a:t>showed that  </a:t>
            </a:r>
            <a:r>
              <a:rPr lang="en-US" sz="2400" dirty="0">
                <a:solidFill>
                  <a:srgbClr val="C00000"/>
                </a:solidFill>
              </a:rPr>
              <a:t>unenhanced CT </a:t>
            </a:r>
            <a:r>
              <a:rPr lang="en-US" sz="2400" dirty="0"/>
              <a:t>attenuation was  </a:t>
            </a:r>
            <a:r>
              <a:rPr lang="en-US" sz="2400" u="sng" dirty="0"/>
              <a:t>positively </a:t>
            </a:r>
            <a:r>
              <a:rPr lang="en-US" sz="2400" u="sng" dirty="0" smtClean="0"/>
              <a:t>associated</a:t>
            </a:r>
            <a:r>
              <a:rPr lang="en-US" sz="2400" dirty="0" smtClean="0"/>
              <a:t>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C00000"/>
                </a:solidFill>
              </a:rPr>
              <a:t>cortisol  </a:t>
            </a:r>
            <a:r>
              <a:rPr lang="en-US" sz="2400" dirty="0" smtClean="0">
                <a:solidFill>
                  <a:srgbClr val="C00000"/>
                </a:solidFill>
              </a:rPr>
              <a:t>hypersecretion</a:t>
            </a:r>
            <a:r>
              <a:rPr lang="en-US" sz="2400" dirty="0" smtClean="0"/>
              <a:t>.</a:t>
            </a:r>
          </a:p>
          <a:p>
            <a:pPr marL="0" indent="0" algn="l">
              <a:buNone/>
            </a:pP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166851" y="5929746"/>
            <a:ext cx="8828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18391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539" y="77405"/>
            <a:ext cx="8911687" cy="24725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689" y="500611"/>
            <a:ext cx="10202487" cy="6029498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CT</a:t>
            </a:r>
            <a:r>
              <a:rPr lang="en-US" sz="2400" dirty="0" smtClean="0"/>
              <a:t> </a:t>
            </a:r>
            <a:r>
              <a:rPr lang="en-US" sz="2400" dirty="0"/>
              <a:t>scan may be used to characterize the </a:t>
            </a:r>
            <a:r>
              <a:rPr lang="en-US" sz="2400" dirty="0">
                <a:solidFill>
                  <a:srgbClr val="C00000"/>
                </a:solidFill>
              </a:rPr>
              <a:t>functional status </a:t>
            </a:r>
            <a:r>
              <a:rPr lang="en-US" sz="2400" dirty="0"/>
              <a:t>of an adrenal tumor.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</a:t>
            </a:r>
            <a:r>
              <a:rPr lang="en-US" sz="2400" dirty="0"/>
              <a:t>authors’ group first presented a </a:t>
            </a:r>
            <a:r>
              <a:rPr lang="en-US" sz="2400" u="sng" dirty="0"/>
              <a:t>score calculated </a:t>
            </a:r>
            <a:r>
              <a:rPr lang="en-US" sz="2400" dirty="0"/>
              <a:t>by using several </a:t>
            </a:r>
            <a:r>
              <a:rPr lang="en-US" sz="2400" dirty="0" smtClean="0"/>
              <a:t>radiological </a:t>
            </a:r>
            <a:r>
              <a:rPr lang="en-US" sz="2400" dirty="0"/>
              <a:t>parameters to </a:t>
            </a:r>
            <a:r>
              <a:rPr lang="en-US" sz="2400" b="1" i="1" dirty="0"/>
              <a:t>differentiate</a:t>
            </a:r>
            <a:r>
              <a:rPr lang="en-US" sz="2400" dirty="0"/>
              <a:t> </a:t>
            </a:r>
            <a:r>
              <a:rPr lang="en-US" sz="2400" u="sng" dirty="0"/>
              <a:t>nonsecreting</a:t>
            </a:r>
            <a:r>
              <a:rPr lang="en-US" sz="2400" dirty="0"/>
              <a:t> adrenal adenomas  from those </a:t>
            </a:r>
            <a:r>
              <a:rPr lang="en-US" sz="2400" dirty="0" smtClean="0"/>
              <a:t>associated  </a:t>
            </a:r>
            <a:r>
              <a:rPr lang="en-US" sz="2400" dirty="0"/>
              <a:t>with  </a:t>
            </a:r>
            <a:r>
              <a:rPr lang="en-US" sz="2400" u="sng" dirty="0" smtClean="0"/>
              <a:t>SH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The  </a:t>
            </a:r>
            <a:r>
              <a:rPr lang="en-US" sz="2400" u="sng" dirty="0"/>
              <a:t>diagnostic accuracy  </a:t>
            </a:r>
            <a:r>
              <a:rPr lang="en-US" sz="2400" dirty="0"/>
              <a:t>in  classifying patients  with  abnormal cortisol  suppression to DST (&gt;1.8 </a:t>
            </a:r>
            <a:r>
              <a:rPr lang="en-US" sz="2400" dirty="0" smtClean="0"/>
              <a:t>µg/</a:t>
            </a:r>
            <a:r>
              <a:rPr lang="en-US" sz="2400" dirty="0" err="1" smtClean="0"/>
              <a:t>dL</a:t>
            </a:r>
            <a:r>
              <a:rPr lang="en-US" sz="2400" dirty="0"/>
              <a:t>) was  </a:t>
            </a:r>
            <a:r>
              <a:rPr lang="en-US" sz="2400" u="sng" dirty="0"/>
              <a:t>85%</a:t>
            </a:r>
            <a:r>
              <a:rPr lang="en-US" sz="2400" dirty="0"/>
              <a:t>,  with </a:t>
            </a:r>
            <a:r>
              <a:rPr lang="en-US" sz="2400" u="sng" dirty="0"/>
              <a:t>sensitivity</a:t>
            </a:r>
            <a:r>
              <a:rPr lang="en-US" sz="2400" dirty="0"/>
              <a:t>  and  </a:t>
            </a:r>
            <a:r>
              <a:rPr lang="en-US" sz="2400" u="sng" dirty="0"/>
              <a:t>specificity</a:t>
            </a:r>
            <a:r>
              <a:rPr lang="en-US" sz="2400" dirty="0"/>
              <a:t>  </a:t>
            </a:r>
            <a:r>
              <a:rPr lang="en-US" sz="2400" dirty="0" smtClean="0"/>
              <a:t>of </a:t>
            </a:r>
            <a:r>
              <a:rPr lang="en-US" sz="2400" u="sng" dirty="0" smtClean="0"/>
              <a:t>81</a:t>
            </a:r>
            <a:r>
              <a:rPr lang="en-US" sz="2400" u="sng" dirty="0"/>
              <a:t>%</a:t>
            </a:r>
            <a:r>
              <a:rPr lang="en-US" sz="2400" dirty="0"/>
              <a:t>  and  </a:t>
            </a:r>
            <a:r>
              <a:rPr lang="en-US" sz="2400" u="sng" dirty="0"/>
              <a:t>87%</a:t>
            </a:r>
            <a:r>
              <a:rPr lang="en-US" sz="2400" dirty="0"/>
              <a:t>,  respectively.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2050471" y="6089955"/>
            <a:ext cx="9376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3519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17710"/>
            <a:ext cx="8911687" cy="1703014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Imaging </a:t>
            </a:r>
            <a:r>
              <a:rPr lang="en-US" sz="2400" dirty="0" smtClean="0">
                <a:solidFill>
                  <a:srgbClr val="C00000"/>
                </a:solidFill>
              </a:rPr>
              <a:t>Predict Subclinical Cortisol Secretion </a:t>
            </a:r>
            <a:r>
              <a:rPr lang="en-US" sz="2400" dirty="0" smtClean="0"/>
              <a:t>in Patients with adrenal Adenomas? A CT Predictive Score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Mosconi C, et al. 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AJR </a:t>
            </a:r>
            <a:r>
              <a:rPr lang="en-US" sz="1800" dirty="0" smtClean="0"/>
              <a:t>J Roentgenol. </a:t>
            </a:r>
            <a:r>
              <a:rPr lang="en-US" sz="1800" dirty="0" smtClean="0">
                <a:solidFill>
                  <a:srgbClr val="C00000"/>
                </a:solidFill>
              </a:rPr>
              <a:t>2017</a:t>
            </a: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920724"/>
            <a:ext cx="9239931" cy="399049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A retrospective study of </a:t>
            </a:r>
            <a:r>
              <a:rPr lang="en-US" sz="2400" b="1" dirty="0" smtClean="0"/>
              <a:t>55</a:t>
            </a:r>
            <a:r>
              <a:rPr lang="en-US" sz="2400" dirty="0" smtClean="0"/>
              <a:t> Pts with </a:t>
            </a:r>
            <a:r>
              <a:rPr lang="en-US" sz="2400" u="sng" dirty="0" smtClean="0"/>
              <a:t>Adrenal Incidentalomas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CT with Adrenal protocol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Assessing diameters and attenuation values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On the unenhanced and contrast-enhanced phases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Cortisol after 1 mg DST &gt;50 </a:t>
            </a:r>
            <a:r>
              <a:rPr lang="en-US" sz="2400" dirty="0" err="1" smtClean="0"/>
              <a:t>nmol</a:t>
            </a:r>
            <a:r>
              <a:rPr lang="en-US" sz="2400" dirty="0" smtClean="0"/>
              <a:t>/l identified SH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formula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rgbClr val="C00000"/>
                </a:solidFill>
              </a:rPr>
              <a:t>radiologic score </a:t>
            </a:r>
            <a:r>
              <a:rPr lang="en-US" sz="2400" dirty="0" smtClean="0"/>
              <a:t>: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(0.1914*minimum diameter)+(0.0308*enhanced attenuation)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1112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310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Main Questions: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382" y="1678819"/>
            <a:ext cx="9385075" cy="4784876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What is the definition of Subclinical Hypercortisolism(SH)?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How much is the prevalence of SH?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What about biochemical diagnostic tools and their cut offs?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How to distinguish between different types of adrenal masses and their functional status with radiologic diagnostic tools?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How is the outcome in SH patients?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the medical, conservative, and or  surgical treatment are </a:t>
            </a:r>
            <a:r>
              <a:rPr lang="en-US" sz="2400" dirty="0" smtClean="0"/>
              <a:t>recommended</a:t>
            </a:r>
            <a:r>
              <a:rPr lang="en-US" sz="2400" dirty="0"/>
              <a:t>? </a:t>
            </a:r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433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279206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887" y="343594"/>
            <a:ext cx="9853353" cy="5563984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</a:t>
            </a:r>
            <a:r>
              <a:rPr lang="en-US" sz="2400" dirty="0">
                <a:solidFill>
                  <a:srgbClr val="C00000"/>
                </a:solidFill>
              </a:rPr>
              <a:t>ESE</a:t>
            </a:r>
            <a:r>
              <a:rPr lang="en-US" sz="2400" dirty="0"/>
              <a:t> guidelines recommend that </a:t>
            </a:r>
            <a:r>
              <a:rPr lang="en-US" sz="2400" u="sng" dirty="0" smtClean="0"/>
              <a:t>all </a:t>
            </a:r>
            <a:r>
              <a:rPr lang="en-US" sz="2400" dirty="0"/>
              <a:t>patients should  undergo a </a:t>
            </a:r>
            <a:r>
              <a:rPr lang="en-US" sz="2400" u="sng" dirty="0"/>
              <a:t>noncontrast </a:t>
            </a:r>
            <a:r>
              <a:rPr lang="en-US" sz="2400" u="sng" dirty="0" smtClean="0"/>
              <a:t>Ctscan</a:t>
            </a:r>
            <a:r>
              <a:rPr lang="en-US" sz="2400" dirty="0" smtClean="0"/>
              <a:t>.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  In </a:t>
            </a:r>
            <a:r>
              <a:rPr lang="en-US" sz="2400" dirty="0"/>
              <a:t>those cases of </a:t>
            </a:r>
            <a:r>
              <a:rPr lang="en-US" sz="2400" u="sng" dirty="0"/>
              <a:t>lipid-rich</a:t>
            </a:r>
            <a:r>
              <a:rPr lang="en-US" sz="2400" dirty="0"/>
              <a:t> adenomas (</a:t>
            </a:r>
            <a:r>
              <a:rPr lang="en-US" sz="2400" dirty="0" err="1"/>
              <a:t>ie</a:t>
            </a:r>
            <a:r>
              <a:rPr lang="en-US" sz="2400" dirty="0"/>
              <a:t>, </a:t>
            </a:r>
            <a:r>
              <a:rPr lang="en-US" sz="2400" u="sng" dirty="0"/>
              <a:t>homogeneous </a:t>
            </a:r>
            <a:r>
              <a:rPr lang="en-US" sz="2400" dirty="0"/>
              <a:t>lesions with </a:t>
            </a:r>
            <a:r>
              <a:rPr lang="en-US" sz="2400" u="sng" dirty="0"/>
              <a:t>unenhanced</a:t>
            </a:r>
            <a:r>
              <a:rPr lang="en-US" sz="2400" dirty="0"/>
              <a:t> </a:t>
            </a:r>
            <a:r>
              <a:rPr lang="en-US" sz="2400" dirty="0" smtClean="0"/>
              <a:t>CT attenuation </a:t>
            </a:r>
            <a:r>
              <a:rPr lang="en-US" sz="2400" u="sng" dirty="0" smtClean="0"/>
              <a:t>≤10 </a:t>
            </a:r>
            <a:r>
              <a:rPr lang="en-US" sz="2400" u="sng" dirty="0"/>
              <a:t>HU</a:t>
            </a:r>
            <a:r>
              <a:rPr lang="en-US" sz="2400" dirty="0"/>
              <a:t>) </a:t>
            </a:r>
            <a:endParaRPr lang="en-US" sz="2400" dirty="0" smtClean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  that </a:t>
            </a:r>
            <a:r>
              <a:rPr lang="en-US" sz="2400" dirty="0"/>
              <a:t>are </a:t>
            </a:r>
            <a:r>
              <a:rPr lang="en-US" sz="2400" u="sng" dirty="0"/>
              <a:t>smaller than 4 cm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no </a:t>
            </a:r>
            <a:r>
              <a:rPr lang="en-US" sz="2400" u="sng" dirty="0"/>
              <a:t>further </a:t>
            </a:r>
            <a:r>
              <a:rPr lang="en-US" sz="2400" dirty="0"/>
              <a:t>imaging </a:t>
            </a:r>
            <a:r>
              <a:rPr lang="en-US" sz="2400" dirty="0" err="1" smtClean="0"/>
              <a:t>isrequired</a:t>
            </a:r>
            <a:r>
              <a:rPr lang="en-US" sz="2400" dirty="0" smtClean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/>
              <a:t>this  recommendation has  a  </a:t>
            </a:r>
            <a:r>
              <a:rPr lang="en-US" sz="2400" i="1" u="sng" dirty="0"/>
              <a:t>very  low quality  </a:t>
            </a:r>
            <a:r>
              <a:rPr lang="en-US" sz="2400" dirty="0"/>
              <a:t>of evidence 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l">
              <a:lnSpc>
                <a:spcPct val="150000"/>
              </a:lnSpc>
              <a:buNone/>
            </a:pP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399606" y="6016675"/>
            <a:ext cx="8855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137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310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Main Questions: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382" y="1678819"/>
            <a:ext cx="9385075" cy="4784876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is the definition of Subclinical Hypercortisolism(SH)?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much is the prevalence of SH?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about biochemical diagnostic tools and their cut offs?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to distinguish between different types of adrenal masses and their functional status with radiologic diagnostic tools?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How is the outcome in SH patients?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medical, conservative, and or  surgical treatment are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recommended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628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705" y="120948"/>
            <a:ext cx="8911687" cy="239486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Cardiovascular events </a:t>
            </a:r>
            <a:r>
              <a:rPr lang="en-US" sz="2000" dirty="0"/>
              <a:t>and mortality in patients with </a:t>
            </a:r>
            <a:r>
              <a:rPr lang="en-US" sz="2000" dirty="0">
                <a:solidFill>
                  <a:srgbClr val="C00000"/>
                </a:solidFill>
              </a:rPr>
              <a:t>adrenal incidentalomas </a:t>
            </a:r>
            <a:r>
              <a:rPr lang="en-US" sz="2000" dirty="0"/>
              <a:t>that  are either </a:t>
            </a:r>
            <a:r>
              <a:rPr lang="en-US" sz="2000" u="sng" dirty="0"/>
              <a:t>non-secreting</a:t>
            </a:r>
            <a:r>
              <a:rPr lang="en-US" sz="2000" dirty="0"/>
              <a:t> or associated with  intermediate phenotype or </a:t>
            </a:r>
            <a:r>
              <a:rPr lang="en-US" sz="2000" u="sng" dirty="0"/>
              <a:t>subclinical Cushing’s </a:t>
            </a:r>
            <a:r>
              <a:rPr lang="en-US" sz="2000" dirty="0"/>
              <a:t>syndrome: a </a:t>
            </a:r>
            <a:r>
              <a:rPr lang="en-US" sz="2000" u="sng" dirty="0"/>
              <a:t>15-year retrospective </a:t>
            </a:r>
            <a:r>
              <a:rPr lang="en-US" sz="2000" u="sng" dirty="0" smtClean="0"/>
              <a:t>study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it-IT" sz="1600" dirty="0" smtClean="0"/>
              <a:t>Guido </a:t>
            </a:r>
            <a:r>
              <a:rPr lang="it-IT" sz="1600" dirty="0"/>
              <a:t>Di Dalmazi, Valentina Vicennati, Silvia Garelli, Elena Casadio, Eleonora Rinaldi, Emanuela Giampalma, Cristina Mosconi, Rita Golﬁeri, Alexandro Paccapelo, Uberto Pagotto, Renato </a:t>
            </a:r>
            <a:r>
              <a:rPr lang="it-IT" sz="1600" dirty="0" smtClean="0"/>
              <a:t>Pasquali</a:t>
            </a:r>
            <a:r>
              <a:rPr lang="fa-IR" sz="1600" dirty="0" smtClean="0"/>
              <a:t/>
            </a:r>
            <a:br>
              <a:rPr lang="fa-IR" sz="1600" dirty="0" smtClean="0"/>
            </a:br>
            <a:r>
              <a:rPr lang="en-US" sz="1800" dirty="0">
                <a:solidFill>
                  <a:srgbClr val="C00000"/>
                </a:solidFill>
              </a:rPr>
              <a:t>Lancet</a:t>
            </a:r>
            <a:r>
              <a:rPr lang="en-US" sz="1800" dirty="0"/>
              <a:t> Diabetes </a:t>
            </a:r>
            <a:r>
              <a:rPr lang="en-US" sz="1800" dirty="0" smtClean="0"/>
              <a:t>Endocrinol, </a:t>
            </a:r>
            <a:r>
              <a:rPr lang="en-US" sz="1800" dirty="0" smtClean="0">
                <a:solidFill>
                  <a:srgbClr val="C00000"/>
                </a:solidFill>
              </a:rPr>
              <a:t>2014</a:t>
            </a:r>
            <a:r>
              <a:rPr lang="en-US" sz="1600" dirty="0"/>
              <a:t>; 2: 396–405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fa-IR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1705" y="2515809"/>
            <a:ext cx="10063533" cy="417527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 smtClean="0"/>
              <a:t> </a:t>
            </a:r>
            <a:r>
              <a:rPr lang="en-US" sz="2400" dirty="0"/>
              <a:t>From January, </a:t>
            </a:r>
            <a:r>
              <a:rPr lang="en-US" sz="2400" u="sng" dirty="0"/>
              <a:t>1995</a:t>
            </a:r>
            <a:r>
              <a:rPr lang="en-US" sz="2400" dirty="0"/>
              <a:t>, to September, </a:t>
            </a:r>
            <a:r>
              <a:rPr lang="en-US" sz="2400" u="sng" dirty="0" smtClean="0"/>
              <a:t>2010</a:t>
            </a:r>
            <a:endParaRPr lang="en-US" sz="2400" dirty="0"/>
          </a:p>
          <a:p>
            <a:pPr marL="0" indent="0" algn="l">
              <a:buNone/>
            </a:pPr>
            <a:r>
              <a:rPr lang="en-US" sz="2400" u="sng" dirty="0" smtClean="0"/>
              <a:t>198</a:t>
            </a:r>
            <a:r>
              <a:rPr lang="en-US" sz="2400" dirty="0" smtClean="0"/>
              <a:t> outpatients  </a:t>
            </a:r>
            <a:r>
              <a:rPr lang="en-US" sz="2400" dirty="0"/>
              <a:t>with </a:t>
            </a:r>
            <a:r>
              <a:rPr lang="en-US" sz="2400" u="sng" dirty="0"/>
              <a:t>adrenal incidentalomas</a:t>
            </a:r>
            <a:r>
              <a:rPr lang="en-US" sz="2400" dirty="0"/>
              <a:t> 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dirty="0" err="1" smtClean="0"/>
              <a:t>Orsola</a:t>
            </a:r>
            <a:r>
              <a:rPr lang="en-US" sz="2400" dirty="0" smtClean="0"/>
              <a:t>-Malpighi </a:t>
            </a:r>
            <a:r>
              <a:rPr lang="en-US" sz="2400" dirty="0"/>
              <a:t>Hospital,  Bologna,  </a:t>
            </a:r>
            <a:r>
              <a:rPr lang="en-US" sz="2400" b="1" dirty="0" smtClean="0"/>
              <a:t>Italy</a:t>
            </a:r>
          </a:p>
          <a:p>
            <a:pPr marL="0" indent="0" algn="l">
              <a:buNone/>
            </a:pPr>
            <a:r>
              <a:rPr lang="en-US" sz="2400" dirty="0" smtClean="0"/>
              <a:t>Individuals  </a:t>
            </a:r>
            <a:r>
              <a:rPr lang="en-US" sz="2400" dirty="0"/>
              <a:t>were assessed  </a:t>
            </a:r>
            <a:r>
              <a:rPr lang="en-US" sz="2400" u="sng" dirty="0"/>
              <a:t>every 18–30 months </a:t>
            </a:r>
            <a:r>
              <a:rPr lang="en-US" sz="2400" dirty="0"/>
              <a:t>for the </a:t>
            </a:r>
            <a:r>
              <a:rPr lang="en-US" sz="2400" u="sng" dirty="0"/>
              <a:t>ﬁrst 5 years </a:t>
            </a:r>
            <a:r>
              <a:rPr lang="en-US" sz="2400" dirty="0" smtClean="0"/>
              <a:t>Cortisol </a:t>
            </a:r>
            <a:r>
              <a:rPr lang="en-US" sz="2400" dirty="0"/>
              <a:t>concentrations after the </a:t>
            </a:r>
            <a:r>
              <a:rPr lang="en-US" sz="2400" u="sng" dirty="0" smtClean="0"/>
              <a:t>1 mg</a:t>
            </a:r>
            <a:r>
              <a:rPr lang="en-US" sz="2400" dirty="0" smtClean="0"/>
              <a:t> </a:t>
            </a:r>
            <a:r>
              <a:rPr lang="en-US" sz="2400" dirty="0"/>
              <a:t>dexamethasone suppression test (</a:t>
            </a:r>
            <a:r>
              <a:rPr lang="en-US" sz="2400" u="sng" dirty="0"/>
              <a:t>DST</a:t>
            </a:r>
            <a:r>
              <a:rPr lang="en-US" sz="2400" dirty="0"/>
              <a:t>) were used to </a:t>
            </a:r>
            <a:r>
              <a:rPr lang="en-US" sz="2400" dirty="0" smtClean="0"/>
              <a:t>deﬁne:</a:t>
            </a:r>
          </a:p>
          <a:p>
            <a:pPr marL="0" indent="0" algn="l">
              <a:buNone/>
            </a:pPr>
            <a:r>
              <a:rPr lang="en-US" sz="2400" dirty="0" smtClean="0"/>
              <a:t> </a:t>
            </a:r>
            <a:r>
              <a:rPr lang="en-US" sz="2400" u="sng" dirty="0"/>
              <a:t>non-secreting</a:t>
            </a:r>
            <a:r>
              <a:rPr lang="en-US" sz="2400" dirty="0"/>
              <a:t>  (</a:t>
            </a:r>
            <a:r>
              <a:rPr lang="en-US" sz="2400" u="sng" dirty="0"/>
              <a:t>&lt;50 </a:t>
            </a:r>
            <a:r>
              <a:rPr lang="en-US" sz="2400" dirty="0" err="1"/>
              <a:t>nmol</a:t>
            </a:r>
            <a:r>
              <a:rPr lang="en-US" sz="2400" dirty="0"/>
              <a:t>/L)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u="sng" dirty="0" smtClean="0"/>
              <a:t>intermediate  </a:t>
            </a:r>
            <a:r>
              <a:rPr lang="en-US" sz="2400" u="sng" dirty="0"/>
              <a:t>phenotype  </a:t>
            </a:r>
            <a:r>
              <a:rPr lang="en-US" sz="2400" dirty="0"/>
              <a:t>(</a:t>
            </a:r>
            <a:r>
              <a:rPr lang="en-US" sz="2400" u="sng" dirty="0"/>
              <a:t>50–138</a:t>
            </a:r>
            <a:r>
              <a:rPr lang="en-US" sz="2400" dirty="0"/>
              <a:t> </a:t>
            </a:r>
            <a:r>
              <a:rPr lang="en-US" sz="2400" dirty="0" err="1"/>
              <a:t>nmol</a:t>
            </a:r>
            <a:r>
              <a:rPr lang="en-US" sz="2400" dirty="0"/>
              <a:t>/L)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u="sng" dirty="0" smtClean="0"/>
              <a:t>subclinical </a:t>
            </a:r>
            <a:r>
              <a:rPr lang="en-US" sz="2400" u="sng" dirty="0"/>
              <a:t>Cushing’s syndrome</a:t>
            </a:r>
            <a:r>
              <a:rPr lang="en-US" sz="2400" dirty="0"/>
              <a:t> (</a:t>
            </a:r>
            <a:r>
              <a:rPr lang="en-US" sz="2400" u="sng" dirty="0"/>
              <a:t>&gt;138 </a:t>
            </a:r>
            <a:r>
              <a:rPr lang="en-US" sz="2400" dirty="0" err="1"/>
              <a:t>nmol</a:t>
            </a:r>
            <a:r>
              <a:rPr lang="en-US" sz="2400" dirty="0"/>
              <a:t>/L).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8966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9338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436" y="481541"/>
            <a:ext cx="6560457" cy="42233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4436" y="5674864"/>
            <a:ext cx="6560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Cardiovascular events and mortality in patients with adrenal incidentalomas, Lancet Diabetes Endocrinol, 2014 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5071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21" y="547519"/>
            <a:ext cx="6617469" cy="86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5128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3791" y="1412119"/>
            <a:ext cx="6655130" cy="3778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2152" y="584600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Cardiovascular events and mortality in patients with adrenal incidentalomas, Lancet Diabetes Endocrinol, 2014 </a:t>
            </a:r>
          </a:p>
        </p:txBody>
      </p:sp>
    </p:spTree>
    <p:extLst>
      <p:ext uri="{BB962C8B-B14F-4D97-AF65-F5344CB8AC3E}">
        <p14:creationId xmlns:p14="http://schemas.microsoft.com/office/powerpoint/2010/main" val="37843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105" y="241902"/>
            <a:ext cx="5529943" cy="5597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3124" y="59346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Cardiovascular events and mortality in patients with adrenal incidentalomas, Lancet Diabetes Endocrinol, 2014 </a:t>
            </a:r>
          </a:p>
        </p:txBody>
      </p:sp>
    </p:spTree>
    <p:extLst>
      <p:ext uri="{BB962C8B-B14F-4D97-AF65-F5344CB8AC3E}">
        <p14:creationId xmlns:p14="http://schemas.microsoft.com/office/powerpoint/2010/main" val="9831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537028"/>
            <a:ext cx="8004942" cy="47894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5047" y="55315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Cardiovascular events and mortality in patients with adrenal incidentalomas, Lancet Diabetes Endocrinol, 2014 </a:t>
            </a:r>
          </a:p>
        </p:txBody>
      </p:sp>
    </p:spTree>
    <p:extLst>
      <p:ext uri="{BB962C8B-B14F-4D97-AF65-F5344CB8AC3E}">
        <p14:creationId xmlns:p14="http://schemas.microsoft.com/office/powerpoint/2010/main" val="6232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9966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410" y="1195010"/>
            <a:ext cx="9395202" cy="4716212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Patients with  cortisol  levels  greater than 1.8 mg/</a:t>
            </a:r>
            <a:r>
              <a:rPr lang="en-US" sz="2400" dirty="0" err="1"/>
              <a:t>dL</a:t>
            </a:r>
            <a:r>
              <a:rPr lang="en-US" sz="2400" dirty="0"/>
              <a:t> are at </a:t>
            </a:r>
            <a:r>
              <a:rPr lang="en-US" sz="2400" u="sng" dirty="0"/>
              <a:t>increased risk for cardiovascular </a:t>
            </a:r>
            <a:r>
              <a:rPr lang="en-US" sz="2400" u="sng" dirty="0" smtClean="0"/>
              <a:t>diseases</a:t>
            </a:r>
            <a:r>
              <a:rPr lang="en-US" sz="2400" dirty="0" smtClean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Moreover</a:t>
            </a:r>
            <a:r>
              <a:rPr lang="en-US" sz="2400" dirty="0"/>
              <a:t>, </a:t>
            </a:r>
            <a:r>
              <a:rPr lang="en-US" sz="2400" dirty="0" smtClean="0"/>
              <a:t>patients with </a:t>
            </a:r>
            <a:r>
              <a:rPr lang="en-US" sz="2400" u="sng" dirty="0"/>
              <a:t>SH</a:t>
            </a:r>
            <a:r>
              <a:rPr lang="en-US" sz="2400" dirty="0"/>
              <a:t> had a </a:t>
            </a:r>
            <a:r>
              <a:rPr lang="en-US" sz="2400" u="sng" dirty="0"/>
              <a:t>lower </a:t>
            </a:r>
            <a:r>
              <a:rPr lang="en-US" sz="2400" u="sng" dirty="0" smtClean="0"/>
              <a:t>survival</a:t>
            </a:r>
            <a:r>
              <a:rPr lang="en-US" sz="2400" dirty="0" smtClean="0"/>
              <a:t>, </a:t>
            </a:r>
            <a:r>
              <a:rPr lang="en-US" sz="2400" dirty="0"/>
              <a:t>because of </a:t>
            </a:r>
            <a:r>
              <a:rPr lang="en-US" sz="2400" dirty="0" smtClean="0"/>
              <a:t>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cardiovascular</a:t>
            </a:r>
            <a:r>
              <a:rPr lang="en-US" sz="2400" dirty="0" smtClean="0"/>
              <a:t> </a:t>
            </a:r>
            <a:r>
              <a:rPr lang="en-US" sz="2400" dirty="0"/>
              <a:t>events and  </a:t>
            </a:r>
            <a:r>
              <a:rPr lang="en-US" sz="2400" u="sng" dirty="0"/>
              <a:t>infectious </a:t>
            </a:r>
            <a:r>
              <a:rPr lang="en-US" sz="2400" dirty="0" smtClean="0"/>
              <a:t>complications.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448077" y="5264891"/>
            <a:ext cx="8974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Endocrinol Metab Clin N Am – 2018</a:t>
            </a:r>
          </a:p>
        </p:txBody>
      </p:sp>
    </p:spTree>
    <p:extLst>
      <p:ext uri="{BB962C8B-B14F-4D97-AF65-F5344CB8AC3E}">
        <p14:creationId xmlns:p14="http://schemas.microsoft.com/office/powerpoint/2010/main" val="36541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8690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627" y="1001486"/>
            <a:ext cx="9574591" cy="3280227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ESE</a:t>
            </a:r>
            <a:r>
              <a:rPr lang="en-US" sz="2400" dirty="0" smtClean="0"/>
              <a:t> </a:t>
            </a:r>
            <a:r>
              <a:rPr lang="en-US" sz="2400" dirty="0"/>
              <a:t>experts’ </a:t>
            </a:r>
            <a:r>
              <a:rPr lang="en-US" sz="2400" dirty="0" smtClean="0"/>
              <a:t>panel  </a:t>
            </a:r>
            <a:r>
              <a:rPr lang="en-US" sz="2400" u="sng" dirty="0" smtClean="0"/>
              <a:t>recommended</a:t>
            </a:r>
            <a:r>
              <a:rPr lang="en-US" sz="2400" dirty="0" smtClean="0"/>
              <a:t> that: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 cortisol levels after </a:t>
            </a:r>
            <a:r>
              <a:rPr lang="en-US" sz="2400" u="sng" dirty="0" smtClean="0"/>
              <a:t>DST</a:t>
            </a:r>
            <a:r>
              <a:rPr lang="en-US" sz="2400" dirty="0" smtClean="0"/>
              <a:t> should be considered a </a:t>
            </a:r>
            <a:r>
              <a:rPr lang="en-US" sz="2400" u="sng" dirty="0" smtClean="0"/>
              <a:t>continuous</a:t>
            </a:r>
            <a:r>
              <a:rPr lang="en-US" sz="2400" dirty="0" smtClean="0"/>
              <a:t> rather than a categorical variable, supporting the concept of a continuum of </a:t>
            </a:r>
            <a:r>
              <a:rPr lang="en-US" sz="2400" u="sng" dirty="0" smtClean="0"/>
              <a:t>progression of hypercortisolism over time</a:t>
            </a:r>
            <a:r>
              <a:rPr lang="en-US" sz="2400" dirty="0" smtClean="0"/>
              <a:t>.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b="1" dirty="0" smtClean="0"/>
          </a:p>
          <a:p>
            <a:pPr marL="0" indent="0" algn="l">
              <a:lnSpc>
                <a:spcPct val="150000"/>
              </a:lnSpc>
              <a:buNone/>
            </a:pP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235200" y="5341035"/>
            <a:ext cx="885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Endocrinol Metab Clin N Am – 2018</a:t>
            </a:r>
          </a:p>
        </p:txBody>
      </p:sp>
    </p:spTree>
    <p:extLst>
      <p:ext uri="{BB962C8B-B14F-4D97-AF65-F5344CB8AC3E}">
        <p14:creationId xmlns:p14="http://schemas.microsoft.com/office/powerpoint/2010/main" val="20678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1" y="82197"/>
            <a:ext cx="8911687" cy="203793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766" y="440055"/>
            <a:ext cx="10459995" cy="581560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The </a:t>
            </a:r>
            <a:r>
              <a:rPr lang="en-US" sz="2400" u="sng" dirty="0"/>
              <a:t>long-term  retrospective data </a:t>
            </a:r>
            <a:r>
              <a:rPr lang="en-US" sz="2400" dirty="0"/>
              <a:t>on the </a:t>
            </a:r>
            <a:r>
              <a:rPr lang="en-US" sz="2400" dirty="0" smtClean="0"/>
              <a:t>natural history of </a:t>
            </a:r>
            <a:r>
              <a:rPr lang="en-US" sz="2400" dirty="0"/>
              <a:t>SH provide </a:t>
            </a:r>
            <a:r>
              <a:rPr lang="en-US" sz="2400" dirty="0" smtClean="0"/>
              <a:t>insights regarding </a:t>
            </a:r>
            <a:r>
              <a:rPr lang="en-US" sz="2400" dirty="0"/>
              <a:t>what </a:t>
            </a:r>
            <a:r>
              <a:rPr lang="en-US" sz="2400" dirty="0" smtClean="0"/>
              <a:t>patients </a:t>
            </a:r>
            <a:r>
              <a:rPr lang="en-US" sz="2400" dirty="0"/>
              <a:t>are </a:t>
            </a:r>
            <a:r>
              <a:rPr lang="en-US" sz="2400" dirty="0" smtClean="0">
                <a:solidFill>
                  <a:srgbClr val="C00000"/>
                </a:solidFill>
              </a:rPr>
              <a:t>at risk </a:t>
            </a:r>
            <a:r>
              <a:rPr lang="en-US" sz="2400" dirty="0"/>
              <a:t>of developing </a:t>
            </a:r>
            <a:r>
              <a:rPr lang="en-US" sz="2400" u="sng" dirty="0">
                <a:solidFill>
                  <a:srgbClr val="C00000"/>
                </a:solidFill>
              </a:rPr>
              <a:t>cardiovascular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diseases</a:t>
            </a:r>
            <a:r>
              <a:rPr lang="en-US" sz="2400" dirty="0"/>
              <a:t>: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previous</a:t>
            </a:r>
            <a:r>
              <a:rPr lang="en-US" sz="2400" dirty="0" smtClean="0"/>
              <a:t> </a:t>
            </a:r>
            <a:r>
              <a:rPr lang="en-US" sz="2400" i="1" dirty="0"/>
              <a:t>cardiovascular </a:t>
            </a:r>
            <a:r>
              <a:rPr lang="en-US" sz="2400" i="1" dirty="0" smtClean="0"/>
              <a:t>events </a:t>
            </a:r>
            <a:endParaRPr lang="en-US" sz="2400" i="1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hypertension 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increasing </a:t>
            </a:r>
            <a:r>
              <a:rPr lang="en-US" sz="2400" u="sng" dirty="0"/>
              <a:t>cortisol </a:t>
            </a:r>
            <a:r>
              <a:rPr lang="en-US" sz="2400" dirty="0"/>
              <a:t>levels after </a:t>
            </a:r>
            <a:r>
              <a:rPr lang="en-US" sz="2400" dirty="0" smtClean="0"/>
              <a:t>1-mg DST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</a:t>
            </a:r>
            <a:r>
              <a:rPr lang="en-US" sz="2400" u="sng" dirty="0" smtClean="0"/>
              <a:t>higher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u="sng" dirty="0" smtClean="0"/>
              <a:t>cortisol </a:t>
            </a:r>
            <a:r>
              <a:rPr lang="en-US" sz="2400" dirty="0" smtClean="0"/>
              <a:t> </a:t>
            </a:r>
            <a:r>
              <a:rPr lang="en-US" sz="2400" dirty="0"/>
              <a:t>after </a:t>
            </a:r>
            <a:r>
              <a:rPr lang="en-US" sz="2400" dirty="0" smtClean="0"/>
              <a:t>1-mg DST</a:t>
            </a:r>
            <a:r>
              <a:rPr lang="en-US" sz="2400" dirty="0"/>
              <a:t>, </a:t>
            </a:r>
            <a:r>
              <a:rPr lang="en-US" sz="2400" dirty="0" smtClean="0"/>
              <a:t>the </a:t>
            </a:r>
            <a:r>
              <a:rPr lang="en-US" sz="2400" u="sng" dirty="0" smtClean="0"/>
              <a:t>higher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u="sng" dirty="0"/>
              <a:t>mortality</a:t>
            </a:r>
            <a:r>
              <a:rPr lang="en-US" sz="2400" dirty="0"/>
              <a:t>   of  patients </a:t>
            </a:r>
            <a:r>
              <a:rPr lang="en-US" sz="2400" dirty="0" smtClean="0"/>
              <a:t>with  </a:t>
            </a:r>
            <a:r>
              <a:rPr lang="en-US" sz="2400" u="sng" dirty="0" smtClean="0"/>
              <a:t>SH</a:t>
            </a:r>
            <a:r>
              <a:rPr lang="en-US" sz="2400" dirty="0" smtClean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u="sng" dirty="0"/>
              <a:t>SH</a:t>
            </a:r>
            <a:r>
              <a:rPr lang="en-US" sz="2400" dirty="0"/>
              <a:t> should  be  considered a </a:t>
            </a:r>
            <a:r>
              <a:rPr lang="en-US" sz="2400" u="sng" dirty="0"/>
              <a:t>cardiovascular risk </a:t>
            </a:r>
            <a:r>
              <a:rPr lang="en-US" sz="2400" u="sng" dirty="0" smtClean="0"/>
              <a:t>factor</a:t>
            </a:r>
            <a:r>
              <a:rPr lang="en-US" sz="2400" dirty="0" smtClean="0"/>
              <a:t>. 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6921" y="6305467"/>
            <a:ext cx="9121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22252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310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Main Questions: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382" y="1678819"/>
            <a:ext cx="9385075" cy="4784876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What is the </a:t>
            </a:r>
            <a:r>
              <a:rPr lang="en-US" sz="2400" u="sng" dirty="0" smtClean="0"/>
              <a:t>definition</a:t>
            </a:r>
            <a:r>
              <a:rPr lang="en-US" sz="2400" dirty="0" smtClean="0"/>
              <a:t> of Subclinical Hypercortisolism(SH)?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much is the prevalence of SH?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about biochemical diagnostic tools and their cut offs?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to distinguish between different types of adrenal masses and their functional status with radiologic diagnostic tools?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is the outcome in SH patients?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medical, conservative, and or  surgical treatment are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recommended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2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1261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610" y="982134"/>
            <a:ext cx="9434285" cy="4223656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in </a:t>
            </a:r>
            <a:r>
              <a:rPr lang="en-US" sz="2400" dirty="0"/>
              <a:t>patients with cortisol suppression between </a:t>
            </a:r>
            <a:r>
              <a:rPr lang="en-US" sz="2400" u="sng" dirty="0"/>
              <a:t>1.8 and </a:t>
            </a:r>
            <a:r>
              <a:rPr lang="en-US" sz="2400" u="sng" dirty="0" smtClean="0"/>
              <a:t>5</a:t>
            </a:r>
            <a:r>
              <a:rPr lang="en-US" sz="2400" dirty="0" smtClean="0"/>
              <a:t> µg/</a:t>
            </a:r>
            <a:r>
              <a:rPr lang="en-US" sz="2400" dirty="0" err="1" smtClean="0"/>
              <a:t>dL</a:t>
            </a:r>
            <a:r>
              <a:rPr lang="en-US" sz="2400" dirty="0"/>
              <a:t>, the presence of </a:t>
            </a:r>
            <a:r>
              <a:rPr lang="en-US" sz="2400" u="sng" dirty="0"/>
              <a:t>comorbidities</a:t>
            </a:r>
            <a:r>
              <a:rPr lang="en-US" sz="2400" dirty="0"/>
              <a:t> related to </a:t>
            </a:r>
            <a:r>
              <a:rPr lang="en-US" sz="2400" u="sng" dirty="0"/>
              <a:t>hypercortisolism</a:t>
            </a:r>
            <a:r>
              <a:rPr lang="en-US" sz="2400" dirty="0"/>
              <a:t> should be  carefully </a:t>
            </a:r>
            <a:r>
              <a:rPr lang="en-US" sz="2400" dirty="0" smtClean="0"/>
              <a:t>considered. </a:t>
            </a:r>
            <a:r>
              <a:rPr lang="en-US" sz="2400" dirty="0" smtClean="0"/>
              <a:t>include</a:t>
            </a:r>
            <a:r>
              <a:rPr lang="en-US" sz="2400" dirty="0" smtClean="0"/>
              <a:t>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diabetes mellitus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  Hypertension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  cardiovascular </a:t>
            </a:r>
            <a:r>
              <a:rPr lang="en-US" sz="2400" dirty="0"/>
              <a:t>disease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l">
              <a:lnSpc>
                <a:spcPct val="150000"/>
              </a:lnSpc>
              <a:buNone/>
            </a:pP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592925" y="5741889"/>
            <a:ext cx="8814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Endocrinol Metab Clin N Am – 2018</a:t>
            </a:r>
          </a:p>
        </p:txBody>
      </p:sp>
    </p:spTree>
    <p:extLst>
      <p:ext uri="{BB962C8B-B14F-4D97-AF65-F5344CB8AC3E}">
        <p14:creationId xmlns:p14="http://schemas.microsoft.com/office/powerpoint/2010/main" val="12558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310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Main Questions: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382" y="1678819"/>
            <a:ext cx="9385075" cy="4784876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is the definition of Subclinical Hypercortisolism(SH)?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much is the prevalence of SH?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about biochemical diagnostic tools and their cut offs?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to distinguish between different types of adrenal masses and their functional status with radiologic diagnostic tools?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is the outcome in SH patients?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medical, conservative, and or  </a:t>
            </a:r>
            <a:r>
              <a:rPr lang="en-US" sz="2400" dirty="0" smtClean="0"/>
              <a:t>surgical treatment </a:t>
            </a:r>
            <a:r>
              <a:rPr lang="en-US" sz="2400" dirty="0" smtClean="0"/>
              <a:t>are recommended?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75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199" y="477717"/>
            <a:ext cx="8911687" cy="67952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TREATMENT</a:t>
            </a:r>
            <a:r>
              <a:rPr lang="en-US" sz="3100" dirty="0"/>
              <a:t> OF SUBCLINICAL HYPERCORTISOLISM</a:t>
            </a:r>
            <a:br>
              <a:rPr lang="en-US" sz="3100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328" y="1321399"/>
            <a:ext cx="9579871" cy="4782065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</a:t>
            </a:r>
            <a:r>
              <a:rPr lang="en-US" sz="2400" dirty="0">
                <a:solidFill>
                  <a:srgbClr val="C00000"/>
                </a:solidFill>
              </a:rPr>
              <a:t>ESE</a:t>
            </a:r>
            <a:r>
              <a:rPr lang="en-US" sz="2400" dirty="0"/>
              <a:t> guidelines suggest that </a:t>
            </a:r>
            <a:r>
              <a:rPr lang="en-US" sz="2400" u="sng" dirty="0" smtClean="0"/>
              <a:t>adrenalectomy</a:t>
            </a:r>
            <a:r>
              <a:rPr lang="en-US" sz="2400" dirty="0" smtClean="0"/>
              <a:t> </a:t>
            </a:r>
            <a:r>
              <a:rPr lang="en-US" sz="2400" dirty="0"/>
              <a:t>may </a:t>
            </a:r>
            <a:r>
              <a:rPr lang="en-US" sz="2400" dirty="0" smtClean="0"/>
              <a:t>be  </a:t>
            </a:r>
            <a:r>
              <a:rPr lang="en-US" sz="2400" dirty="0"/>
              <a:t>performed in patients  with </a:t>
            </a:r>
            <a:r>
              <a:rPr lang="en-US" sz="2400" u="sng" dirty="0"/>
              <a:t>unilateral</a:t>
            </a:r>
            <a:r>
              <a:rPr lang="en-US" sz="2400" dirty="0"/>
              <a:t>  adenomas with lack of suppression to DST (</a:t>
            </a:r>
            <a:r>
              <a:rPr lang="en-US" sz="2400" u="sng" dirty="0"/>
              <a:t>cortisol &gt;5</a:t>
            </a:r>
            <a:r>
              <a:rPr lang="en-US" sz="2400" dirty="0"/>
              <a:t> </a:t>
            </a:r>
            <a:r>
              <a:rPr lang="en-US" sz="2400" dirty="0" smtClean="0"/>
              <a:t>µg/</a:t>
            </a:r>
            <a:r>
              <a:rPr lang="en-US" sz="2400" dirty="0" err="1" smtClean="0"/>
              <a:t>dL</a:t>
            </a:r>
            <a:r>
              <a:rPr lang="en-US" sz="2400" dirty="0"/>
              <a:t>) and </a:t>
            </a:r>
            <a:r>
              <a:rPr lang="en-US" sz="2400" u="sng" dirty="0" smtClean="0"/>
              <a:t>at least 2 </a:t>
            </a:r>
            <a:r>
              <a:rPr lang="en-US" sz="2400" u="sng" dirty="0"/>
              <a:t>comorbidities </a:t>
            </a:r>
            <a:r>
              <a:rPr lang="en-US" sz="2400" dirty="0"/>
              <a:t>potentially  related to hypercortisolism.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 smtClean="0"/>
              <a:t>no </a:t>
            </a:r>
            <a:r>
              <a:rPr lang="en-US" sz="2400" b="1" dirty="0"/>
              <a:t>agreement </a:t>
            </a:r>
            <a:r>
              <a:rPr lang="en-US" sz="2400" dirty="0"/>
              <a:t>has been reached </a:t>
            </a:r>
            <a:r>
              <a:rPr lang="en-US" sz="2400" dirty="0" smtClean="0"/>
              <a:t>for </a:t>
            </a:r>
            <a:r>
              <a:rPr lang="en-US" sz="2400" dirty="0"/>
              <a:t>surgical </a:t>
            </a:r>
            <a:r>
              <a:rPr lang="en-US" sz="2400" dirty="0" smtClean="0"/>
              <a:t>indication in </a:t>
            </a:r>
            <a:r>
              <a:rPr lang="en-US" sz="2400" dirty="0"/>
              <a:t>the </a:t>
            </a:r>
            <a:r>
              <a:rPr lang="en-US" sz="2400" dirty="0" smtClean="0"/>
              <a:t>remaining cases</a:t>
            </a:r>
            <a:r>
              <a:rPr lang="en-US" sz="2400" dirty="0"/>
              <a:t>, and </a:t>
            </a:r>
            <a:r>
              <a:rPr lang="en-US" sz="2400" dirty="0" smtClean="0"/>
              <a:t>a </a:t>
            </a:r>
            <a:r>
              <a:rPr lang="en-US" sz="2400" u="sng" dirty="0" smtClean="0"/>
              <a:t>personalized</a:t>
            </a:r>
            <a:r>
              <a:rPr lang="en-US" sz="2400" dirty="0" smtClean="0"/>
              <a:t> </a:t>
            </a:r>
            <a:r>
              <a:rPr lang="en-US" sz="2400" dirty="0"/>
              <a:t>approach has been </a:t>
            </a:r>
            <a:r>
              <a:rPr lang="en-US" sz="2400" dirty="0" smtClean="0"/>
              <a:t>suggested.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</a:t>
            </a:r>
            <a:r>
              <a:rPr lang="en-US" sz="2400" b="1" dirty="0"/>
              <a:t>quality</a:t>
            </a:r>
            <a:r>
              <a:rPr lang="en-US" sz="2400" u="sng" dirty="0"/>
              <a:t> of evidence </a:t>
            </a:r>
            <a:r>
              <a:rPr lang="en-US" sz="2400" dirty="0"/>
              <a:t>supporting </a:t>
            </a:r>
            <a:r>
              <a:rPr lang="en-US" sz="2400" u="sng" dirty="0" smtClean="0"/>
              <a:t>adrenalectomy</a:t>
            </a:r>
            <a:r>
              <a:rPr lang="en-US" sz="2400" dirty="0" smtClean="0"/>
              <a:t>  </a:t>
            </a:r>
            <a:r>
              <a:rPr lang="en-US" sz="2400" dirty="0"/>
              <a:t>in SH was  </a:t>
            </a:r>
            <a:r>
              <a:rPr lang="en-US" sz="2400" u="sng" dirty="0"/>
              <a:t>very </a:t>
            </a:r>
            <a:r>
              <a:rPr lang="en-US" sz="2400" b="1" dirty="0"/>
              <a:t>low</a:t>
            </a:r>
            <a:r>
              <a:rPr lang="en-US" sz="2400" dirty="0"/>
              <a:t>. 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518784" y="6232094"/>
            <a:ext cx="8890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5693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620" y="184056"/>
            <a:ext cx="8911687" cy="12965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451" y="551338"/>
            <a:ext cx="9963334" cy="5643722"/>
          </a:xfrm>
        </p:spPr>
        <p:txBody>
          <a:bodyPr>
            <a:no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400" dirty="0" smtClean="0"/>
              <a:t>a </a:t>
            </a:r>
            <a:r>
              <a:rPr lang="en-US" sz="2400" u="sng" dirty="0" smtClean="0"/>
              <a:t>recent meta-analysis </a:t>
            </a:r>
            <a:r>
              <a:rPr lang="en-US" sz="2400" dirty="0" smtClean="0"/>
              <a:t>has shown an over-all </a:t>
            </a:r>
            <a:r>
              <a:rPr lang="en-US" sz="2400" dirty="0" smtClean="0">
                <a:solidFill>
                  <a:srgbClr val="C00000"/>
                </a:solidFill>
              </a:rPr>
              <a:t>improvement of cardiovascular </a:t>
            </a:r>
            <a:r>
              <a:rPr lang="en-US" sz="2400" dirty="0" smtClean="0"/>
              <a:t>risk factors, such as </a:t>
            </a:r>
            <a:r>
              <a:rPr lang="en-US" sz="2400" u="sng" dirty="0" smtClean="0"/>
              <a:t>hypertension</a:t>
            </a:r>
            <a:r>
              <a:rPr lang="en-US" sz="2400" dirty="0" smtClean="0"/>
              <a:t> and </a:t>
            </a:r>
            <a:r>
              <a:rPr lang="en-US" sz="2400" u="sng" dirty="0" smtClean="0"/>
              <a:t>diabetes</a:t>
            </a:r>
            <a:r>
              <a:rPr lang="en-US" sz="2400" dirty="0" smtClean="0"/>
              <a:t> mellitus, in </a:t>
            </a:r>
            <a:r>
              <a:rPr lang="en-US" sz="2400" dirty="0" smtClean="0">
                <a:solidFill>
                  <a:srgbClr val="C00000"/>
                </a:solidFill>
              </a:rPr>
              <a:t>surgically treated </a:t>
            </a:r>
            <a:r>
              <a:rPr lang="en-US" sz="2400" dirty="0" smtClean="0"/>
              <a:t>patients versus those undergoing </a:t>
            </a:r>
            <a:r>
              <a:rPr lang="en-US" sz="2400" u="sng" dirty="0" smtClean="0"/>
              <a:t>conservative</a:t>
            </a:r>
            <a:r>
              <a:rPr lang="en-US" sz="2400" dirty="0" smtClean="0"/>
              <a:t> management.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en-US" sz="2400" dirty="0" smtClean="0"/>
              <a:t>To date, </a:t>
            </a:r>
            <a:r>
              <a:rPr lang="en-US" sz="2400" u="sng" dirty="0" smtClean="0"/>
              <a:t>only one </a:t>
            </a:r>
            <a:r>
              <a:rPr lang="en-US" sz="2400" dirty="0" smtClean="0"/>
              <a:t>randomized controlled trial (</a:t>
            </a:r>
            <a:r>
              <a:rPr lang="en-US" sz="2400" u="sng" dirty="0" smtClean="0"/>
              <a:t>RCT</a:t>
            </a:r>
            <a:r>
              <a:rPr lang="en-US" sz="2400" dirty="0" smtClean="0"/>
              <a:t>) has been performed, high- lighting normalization or </a:t>
            </a:r>
            <a:r>
              <a:rPr lang="en-US" sz="2400" u="sng" dirty="0" smtClean="0"/>
              <a:t>improvement</a:t>
            </a:r>
            <a:r>
              <a:rPr lang="en-US" sz="2400" dirty="0" smtClean="0"/>
              <a:t> of </a:t>
            </a:r>
            <a:r>
              <a:rPr lang="en-US" sz="2400" u="sng" dirty="0" smtClean="0"/>
              <a:t>diabetes</a:t>
            </a:r>
            <a:r>
              <a:rPr lang="en-US" sz="2400" dirty="0" smtClean="0"/>
              <a:t> and  </a:t>
            </a:r>
            <a:r>
              <a:rPr lang="en-US" sz="2400" u="sng" dirty="0" smtClean="0"/>
              <a:t>hypertension</a:t>
            </a:r>
            <a:r>
              <a:rPr lang="en-US" sz="2400" dirty="0" smtClean="0"/>
              <a:t> in </a:t>
            </a:r>
            <a:r>
              <a:rPr lang="en-US" sz="2400" u="sng" dirty="0" smtClean="0"/>
              <a:t>63%</a:t>
            </a:r>
            <a:r>
              <a:rPr lang="en-US" sz="2400" dirty="0" smtClean="0"/>
              <a:t>  and  </a:t>
            </a:r>
            <a:r>
              <a:rPr lang="en-US" sz="2400" u="sng" dirty="0" smtClean="0"/>
              <a:t>67%</a:t>
            </a:r>
            <a:r>
              <a:rPr lang="en-US" sz="2400" dirty="0" smtClean="0"/>
              <a:t> of the patients, respectively, in patients undergoing surgery.</a:t>
            </a:r>
            <a:r>
              <a:rPr lang="en-US" sz="2400" dirty="0" smtClean="0">
                <a:solidFill>
                  <a:srgbClr val="C00000"/>
                </a:solidFill>
              </a:rPr>
              <a:t>40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3639" y="6238685"/>
            <a:ext cx="9050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26945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96656"/>
            <a:ext cx="8911687" cy="117295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6" y="246718"/>
            <a:ext cx="10455824" cy="6209176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Unilateral  adrenalectomy </a:t>
            </a:r>
            <a:r>
              <a:rPr lang="en-US" sz="2400" dirty="0" smtClean="0"/>
              <a:t>has been proposed for patients with </a:t>
            </a:r>
            <a:r>
              <a:rPr lang="en-US" sz="2400" u="sng" dirty="0" smtClean="0"/>
              <a:t>BMAH</a:t>
            </a:r>
            <a:r>
              <a:rPr lang="en-US" sz="2400" dirty="0" smtClean="0"/>
              <a:t> associated </a:t>
            </a:r>
            <a:r>
              <a:rPr lang="en-US" sz="2400" u="sng" dirty="0" smtClean="0"/>
              <a:t>with SH</a:t>
            </a:r>
            <a:r>
              <a:rPr lang="en-US" sz="2400" dirty="0" smtClean="0"/>
              <a:t> to avoid life-long adrenal insufficiency  induced by bilateral adrenalectomy.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when  </a:t>
            </a:r>
            <a:r>
              <a:rPr lang="en-US" sz="2400" u="sng" dirty="0" smtClean="0"/>
              <a:t>unilateral  approach </a:t>
            </a:r>
            <a:r>
              <a:rPr lang="en-US" sz="2400" dirty="0" smtClean="0"/>
              <a:t>is preferred, difficulties come from the </a:t>
            </a:r>
            <a:r>
              <a:rPr lang="en-US" sz="2400" dirty="0" smtClean="0">
                <a:solidFill>
                  <a:srgbClr val="C00000"/>
                </a:solidFill>
              </a:rPr>
              <a:t>lateralization</a:t>
            </a:r>
            <a:r>
              <a:rPr lang="en-US" sz="2400" dirty="0" smtClean="0"/>
              <a:t> of the source of cortisol  hypersecretion.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To this scope, </a:t>
            </a:r>
            <a:r>
              <a:rPr lang="en-US" sz="2400" u="sng" dirty="0" smtClean="0"/>
              <a:t>adrenal scintigraphy </a:t>
            </a:r>
            <a:r>
              <a:rPr lang="en-US" sz="2400" dirty="0" smtClean="0"/>
              <a:t>with </a:t>
            </a:r>
            <a:r>
              <a:rPr lang="en-US" sz="2400" u="sng" dirty="0" smtClean="0"/>
              <a:t>radiolabeled </a:t>
            </a:r>
            <a:r>
              <a:rPr lang="en-US" sz="2400" u="sng" dirty="0" err="1" smtClean="0"/>
              <a:t>norcholesterol</a:t>
            </a:r>
            <a:r>
              <a:rPr lang="en-US" sz="2400" dirty="0" smtClean="0"/>
              <a:t> has been proposed as a promising technique.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Adrenal vein sampling</a:t>
            </a:r>
            <a:r>
              <a:rPr lang="en-US" sz="2400" dirty="0" smtClean="0"/>
              <a:t>  has also been considered a useful </a:t>
            </a:r>
            <a:r>
              <a:rPr lang="en-US" sz="2400" u="sng" dirty="0" smtClean="0"/>
              <a:t>alternative</a:t>
            </a:r>
            <a:r>
              <a:rPr lang="en-US" sz="2400" dirty="0" smtClean="0"/>
              <a:t>, this technique has not gained popularity so far because of the well-known </a:t>
            </a:r>
            <a:r>
              <a:rPr lang="en-US" sz="2400" u="sng" dirty="0" smtClean="0"/>
              <a:t>technical difficulties</a:t>
            </a:r>
            <a:r>
              <a:rPr lang="en-US" sz="2400" dirty="0" smtClean="0"/>
              <a:t>.  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280747" y="6336555"/>
            <a:ext cx="9354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6532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374" y="0"/>
            <a:ext cx="8911687" cy="38705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30" y="0"/>
            <a:ext cx="9525831" cy="6245981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Adrenal  steroidogenesis </a:t>
            </a:r>
            <a:r>
              <a:rPr lang="en-US" sz="2400" dirty="0" smtClean="0">
                <a:solidFill>
                  <a:srgbClr val="C00000"/>
                </a:solidFill>
              </a:rPr>
              <a:t>inhibitors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> 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ketoconazole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metyrapone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etomidate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for </a:t>
            </a:r>
            <a:r>
              <a:rPr lang="en-US" sz="2400" dirty="0"/>
              <a:t>the  treatment of </a:t>
            </a:r>
            <a:r>
              <a:rPr lang="en-US" sz="2400" dirty="0" smtClean="0"/>
              <a:t>overt </a:t>
            </a:r>
            <a:r>
              <a:rPr lang="en-US" sz="2400" dirty="0" err="1" smtClean="0"/>
              <a:t>hypercortisolism</a:t>
            </a:r>
            <a:r>
              <a:rPr lang="en-US" sz="2400" dirty="0" smtClean="0"/>
              <a:t>. 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rgbClr val="C00000"/>
                </a:solidFill>
              </a:rPr>
              <a:t>Osilodrostat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/>
              <a:t>(LCI699) </a:t>
            </a:r>
            <a:r>
              <a:rPr lang="en-US" sz="2400" dirty="0" smtClean="0"/>
              <a:t>is a </a:t>
            </a:r>
            <a:r>
              <a:rPr lang="en-US" sz="2400" u="sng" dirty="0"/>
              <a:t>potent</a:t>
            </a:r>
            <a:r>
              <a:rPr lang="en-US" sz="2400" dirty="0"/>
              <a:t> and </a:t>
            </a:r>
            <a:r>
              <a:rPr lang="en-US" sz="2400" u="sng" dirty="0"/>
              <a:t>selective inhibitor </a:t>
            </a:r>
            <a:r>
              <a:rPr lang="en-US" sz="2400" dirty="0"/>
              <a:t>of </a:t>
            </a:r>
            <a:r>
              <a:rPr lang="en-US" sz="2400" u="sng" dirty="0"/>
              <a:t>CYP11B2</a:t>
            </a:r>
            <a:r>
              <a:rPr lang="en-US" sz="2400" dirty="0"/>
              <a:t> and </a:t>
            </a:r>
            <a:r>
              <a:rPr lang="en-US" sz="2400" u="sng" dirty="0"/>
              <a:t>CYP11B1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Considering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double </a:t>
            </a:r>
            <a:r>
              <a:rPr lang="en-US" sz="2400" dirty="0" smtClean="0">
                <a:solidFill>
                  <a:srgbClr val="C00000"/>
                </a:solidFill>
              </a:rPr>
              <a:t>action </a:t>
            </a:r>
            <a:r>
              <a:rPr lang="en-US" sz="2400" dirty="0"/>
              <a:t>of this compound, it may be a promising treatment in patients with </a:t>
            </a:r>
            <a:r>
              <a:rPr lang="en-US" sz="2400" dirty="0">
                <a:solidFill>
                  <a:srgbClr val="C00000"/>
                </a:solidFill>
              </a:rPr>
              <a:t>aldosterone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en-US" sz="2400" dirty="0">
                <a:solidFill>
                  <a:srgbClr val="C00000"/>
                </a:solidFill>
              </a:rPr>
              <a:t> cortisol  </a:t>
            </a:r>
            <a:r>
              <a:rPr lang="en-US" sz="2400" dirty="0" err="1">
                <a:solidFill>
                  <a:srgbClr val="C00000"/>
                </a:solidFill>
              </a:rPr>
              <a:t>cosecretion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244878" y="6319538"/>
            <a:ext cx="8911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35449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297" y="174167"/>
            <a:ext cx="8911687" cy="328995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679" y="988604"/>
            <a:ext cx="8983510" cy="224487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The  </a:t>
            </a:r>
            <a:r>
              <a:rPr lang="en-US" sz="2400" u="sng" dirty="0"/>
              <a:t>glucocorticoid receptor antagonism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mifepristone</a:t>
            </a:r>
            <a:r>
              <a:rPr lang="en-US" sz="2400" dirty="0"/>
              <a:t> has been used in patients with 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overt Cushing </a:t>
            </a:r>
            <a:r>
              <a:rPr lang="en-US" sz="2400" dirty="0"/>
              <a:t>syndrome and </a:t>
            </a:r>
            <a:r>
              <a:rPr lang="en-US" sz="2400" dirty="0">
                <a:solidFill>
                  <a:srgbClr val="C00000"/>
                </a:solidFill>
              </a:rPr>
              <a:t>hyperglycemia</a:t>
            </a:r>
            <a:r>
              <a:rPr lang="en-US" sz="2400" dirty="0"/>
              <a:t> and is currently under evaluation in patients with </a:t>
            </a:r>
            <a:r>
              <a:rPr lang="en-US" sz="2400" dirty="0">
                <a:solidFill>
                  <a:srgbClr val="C00000"/>
                </a:solidFill>
              </a:rPr>
              <a:t>SH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394856" y="5592616"/>
            <a:ext cx="8805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33542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076" y="96762"/>
            <a:ext cx="9545184" cy="706362"/>
          </a:xfrm>
        </p:spPr>
        <p:txBody>
          <a:bodyPr>
            <a:normAutofit/>
          </a:bodyPr>
          <a:lstStyle/>
          <a:p>
            <a:r>
              <a:rPr lang="en-US" dirty="0"/>
              <a:t>KEY </a:t>
            </a:r>
            <a:r>
              <a:rPr lang="en-US" dirty="0" smtClean="0"/>
              <a:t>POINTS…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076" y="716038"/>
            <a:ext cx="9961638" cy="5283200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The </a:t>
            </a:r>
            <a:r>
              <a:rPr lang="en-US" sz="2400" dirty="0"/>
              <a:t>most  recent guidelines suggest the use </a:t>
            </a:r>
            <a:r>
              <a:rPr lang="en-US" sz="2400" dirty="0" smtClean="0"/>
              <a:t>of </a:t>
            </a:r>
            <a:r>
              <a:rPr lang="en-US" sz="2400" dirty="0">
                <a:solidFill>
                  <a:srgbClr val="C00000"/>
                </a:solidFill>
              </a:rPr>
              <a:t>1-mg  dexamethasone suppression test </a:t>
            </a:r>
            <a:r>
              <a:rPr lang="en-US" sz="2400" u="sng" dirty="0" smtClean="0"/>
              <a:t>in all </a:t>
            </a:r>
            <a:r>
              <a:rPr lang="en-US" sz="2400" dirty="0"/>
              <a:t>patients with </a:t>
            </a:r>
            <a:r>
              <a:rPr lang="en-US" sz="2400" u="sng" dirty="0"/>
              <a:t>adrenal incidentalomas</a:t>
            </a:r>
            <a:r>
              <a:rPr lang="en-US" sz="2400" dirty="0" smtClean="0"/>
              <a:t>.</a:t>
            </a:r>
            <a:endParaRPr lang="en-US" sz="2400" u="sng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Mass  spectrometry–based </a:t>
            </a:r>
            <a:r>
              <a:rPr lang="en-US" sz="2400" u="sng" dirty="0" smtClean="0"/>
              <a:t>steroid profiling</a:t>
            </a:r>
            <a:r>
              <a:rPr lang="en-US" sz="2400" dirty="0" smtClean="0"/>
              <a:t>  is useful in evaluation of </a:t>
            </a:r>
            <a:r>
              <a:rPr lang="en-US" sz="2400" u="sng" dirty="0" smtClean="0"/>
              <a:t>subclinical </a:t>
            </a:r>
            <a:r>
              <a:rPr lang="en-US" sz="2400" u="sng" dirty="0"/>
              <a:t>hypercortisolism</a:t>
            </a:r>
            <a:r>
              <a:rPr lang="en-US" sz="2400" dirty="0"/>
              <a:t>. 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Adrenal </a:t>
            </a:r>
            <a:r>
              <a:rPr lang="en-US" sz="2400" u="sng" dirty="0"/>
              <a:t>protocol computed tomography scan</a:t>
            </a:r>
            <a:r>
              <a:rPr lang="en-US" sz="2400" dirty="0"/>
              <a:t> provides morphologic information that </a:t>
            </a:r>
            <a:r>
              <a:rPr lang="en-US" sz="2400" u="sng" dirty="0"/>
              <a:t>may be </a:t>
            </a:r>
            <a:r>
              <a:rPr lang="en-US" sz="2400" dirty="0"/>
              <a:t>predictive of cortisol  </a:t>
            </a:r>
            <a:r>
              <a:rPr lang="en-US" sz="2400" u="sng" dirty="0"/>
              <a:t>hypersecretion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endParaRPr lang="en-US" sz="16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1600" dirty="0"/>
              <a:t>Recent  Advances  on Subclinical  </a:t>
            </a:r>
            <a:r>
              <a:rPr lang="en-US" sz="1600" dirty="0" err="1"/>
              <a:t>Hypercortisolism</a:t>
            </a:r>
            <a:r>
              <a:rPr lang="en-US" sz="1600" dirty="0"/>
              <a:t>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  <a:p>
            <a:pPr marL="0" indent="0" algn="l">
              <a:lnSpc>
                <a:spcPct val="150000"/>
              </a:lnSpc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5188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POINTS…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88495"/>
            <a:ext cx="9201226" cy="4039952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/>
              <a:t>Subclinical  hypercortisolism </a:t>
            </a:r>
            <a:r>
              <a:rPr lang="en-US" sz="2400" dirty="0"/>
              <a:t>is associated with increased incidence of </a:t>
            </a:r>
            <a:r>
              <a:rPr lang="en-US" sz="2400" u="sng" dirty="0"/>
              <a:t>cardiovascular diseases </a:t>
            </a:r>
            <a:r>
              <a:rPr lang="en-US" sz="2400" dirty="0"/>
              <a:t>and  increased mortality from cardiovascular events and  </a:t>
            </a:r>
            <a:r>
              <a:rPr lang="en-US" sz="2400" u="sng" dirty="0"/>
              <a:t>infections</a:t>
            </a:r>
            <a:r>
              <a:rPr lang="en-US" sz="2400" dirty="0"/>
              <a:t>.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Adrenalectomy</a:t>
            </a:r>
            <a:r>
              <a:rPr lang="en-US" sz="2400" dirty="0" smtClean="0"/>
              <a:t> </a:t>
            </a:r>
            <a:r>
              <a:rPr lang="en-US" sz="2400" dirty="0"/>
              <a:t>in patients with </a:t>
            </a:r>
            <a:r>
              <a:rPr lang="en-US" sz="2400" u="sng" dirty="0"/>
              <a:t>subclinical</a:t>
            </a:r>
            <a:r>
              <a:rPr lang="en-US" sz="2400" dirty="0"/>
              <a:t> hypercortisolism and </a:t>
            </a:r>
            <a:r>
              <a:rPr lang="en-US" sz="2400" u="sng" dirty="0"/>
              <a:t>unilateral adenomas </a:t>
            </a:r>
            <a:r>
              <a:rPr lang="en-US" sz="2400" dirty="0"/>
              <a:t>has some beneficial  effects on associated </a:t>
            </a:r>
            <a:r>
              <a:rPr lang="en-US" sz="2400" u="sng" dirty="0" smtClean="0"/>
              <a:t>comorbidities</a:t>
            </a:r>
            <a:r>
              <a:rPr lang="en-US" sz="2400" dirty="0"/>
              <a:t>, as shown by retrospective studies.</a:t>
            </a:r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2683341" y="5902824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20337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13" y="566053"/>
            <a:ext cx="8911687" cy="89989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Diagnostic testing </a:t>
            </a:r>
            <a:r>
              <a:rPr lang="en-US" sz="2800" dirty="0" smtClean="0"/>
              <a:t>for subclinical hypercortisolism 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405" y="1611085"/>
            <a:ext cx="9847851" cy="5123543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All</a:t>
            </a:r>
            <a:r>
              <a:rPr lang="en-US" sz="2400" dirty="0" smtClean="0"/>
              <a:t> patients with </a:t>
            </a:r>
            <a:r>
              <a:rPr lang="en-US" sz="2400" u="sng" dirty="0" smtClean="0"/>
              <a:t>adrenal incidentalomas</a:t>
            </a:r>
            <a:r>
              <a:rPr lang="en-US" sz="2400" dirty="0" smtClean="0"/>
              <a:t> should undergo a </a:t>
            </a:r>
            <a:r>
              <a:rPr lang="en-US" sz="2400" u="sng" dirty="0" smtClean="0"/>
              <a:t>1-mg</a:t>
            </a:r>
            <a:r>
              <a:rPr lang="en-US" sz="2400" dirty="0" smtClean="0"/>
              <a:t>  </a:t>
            </a:r>
            <a:r>
              <a:rPr lang="en-US" sz="2400" u="sng" dirty="0" smtClean="0"/>
              <a:t>DST</a:t>
            </a:r>
            <a:r>
              <a:rPr lang="en-US" sz="2400" dirty="0" smtClean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Cortisol suppression </a:t>
            </a:r>
            <a:r>
              <a:rPr lang="en-US" sz="2400" u="sng" dirty="0" smtClean="0"/>
              <a:t>less than 1.8 </a:t>
            </a:r>
            <a:r>
              <a:rPr lang="en-US" sz="2400" dirty="0" smtClean="0"/>
              <a:t>µg/</a:t>
            </a:r>
            <a:r>
              <a:rPr lang="en-US" sz="2400" dirty="0" err="1" smtClean="0"/>
              <a:t>dL</a:t>
            </a:r>
            <a:r>
              <a:rPr lang="en-US" sz="2400" dirty="0" smtClean="0"/>
              <a:t> indicates a </a:t>
            </a:r>
            <a:r>
              <a:rPr lang="en-US" sz="2400" u="sng" dirty="0" smtClean="0"/>
              <a:t>normal</a:t>
            </a:r>
            <a:r>
              <a:rPr lang="en-US" sz="2400" dirty="0" smtClean="0"/>
              <a:t> </a:t>
            </a:r>
            <a:r>
              <a:rPr lang="en-US" sz="2400" u="sng" dirty="0" smtClean="0"/>
              <a:t>greater than 5</a:t>
            </a:r>
            <a:r>
              <a:rPr lang="en-US" sz="2400" dirty="0" smtClean="0"/>
              <a:t> µg/</a:t>
            </a:r>
            <a:r>
              <a:rPr lang="en-US" sz="2400" dirty="0" err="1" smtClean="0"/>
              <a:t>dL</a:t>
            </a:r>
            <a:r>
              <a:rPr lang="en-US" sz="2400" dirty="0" smtClean="0"/>
              <a:t> define </a:t>
            </a:r>
            <a:r>
              <a:rPr lang="en-US" sz="2400" u="sng" dirty="0" smtClean="0"/>
              <a:t>subclinical hypercortisolism</a:t>
            </a:r>
            <a:r>
              <a:rPr lang="en-US" sz="2400" dirty="0" smtClean="0"/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between 1.8 and 5</a:t>
            </a:r>
            <a:r>
              <a:rPr lang="en-US" sz="2400" dirty="0" smtClean="0"/>
              <a:t> µg/</a:t>
            </a:r>
            <a:r>
              <a:rPr lang="en-US" sz="2400" dirty="0" err="1" smtClean="0"/>
              <a:t>dL</a:t>
            </a:r>
            <a:r>
              <a:rPr lang="en-US" sz="2400" dirty="0" smtClean="0"/>
              <a:t>, </a:t>
            </a:r>
            <a:r>
              <a:rPr lang="en-US" sz="2400" b="1" dirty="0" smtClean="0"/>
              <a:t>additional tests </a:t>
            </a:r>
            <a:r>
              <a:rPr lang="en-US" sz="2400" dirty="0" smtClean="0"/>
              <a:t>include </a:t>
            </a:r>
            <a:r>
              <a:rPr lang="en-US" sz="2400" u="sng" dirty="0" smtClean="0"/>
              <a:t>late-night</a:t>
            </a:r>
            <a:r>
              <a:rPr lang="en-US" sz="2400" dirty="0" smtClean="0"/>
              <a:t> salivary cortisol and </a:t>
            </a:r>
            <a:r>
              <a:rPr lang="en-US" sz="2400" u="sng" dirty="0" smtClean="0"/>
              <a:t>DHEAS</a:t>
            </a:r>
            <a:r>
              <a:rPr lang="en-US" sz="2400" dirty="0" smtClean="0"/>
              <a:t>, whereas </a:t>
            </a:r>
            <a:r>
              <a:rPr lang="en-US" sz="2400" u="sng" dirty="0" smtClean="0"/>
              <a:t>ACTH</a:t>
            </a:r>
            <a:r>
              <a:rPr lang="en-US" sz="2400" dirty="0" smtClean="0"/>
              <a:t> and </a:t>
            </a:r>
            <a:r>
              <a:rPr lang="en-US" sz="2400" u="sng" dirty="0" smtClean="0"/>
              <a:t>UFC</a:t>
            </a:r>
            <a:r>
              <a:rPr lang="en-US" sz="2400" dirty="0" smtClean="0"/>
              <a:t> levels  seem less helpful.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u="sng" dirty="0" smtClean="0"/>
              <a:t>Reduced</a:t>
            </a:r>
            <a:r>
              <a:rPr lang="en-US" sz="2400" dirty="0" smtClean="0"/>
              <a:t> levels of </a:t>
            </a:r>
            <a:r>
              <a:rPr lang="en-US" sz="2400" u="sng" dirty="0" smtClean="0"/>
              <a:t>adrenal androgens</a:t>
            </a:r>
            <a:r>
              <a:rPr lang="en-US" sz="2400" dirty="0" smtClean="0"/>
              <a:t> measured by mass spectrometry may be used as </a:t>
            </a:r>
            <a:r>
              <a:rPr lang="en-US" sz="2400" u="sng" dirty="0" smtClean="0"/>
              <a:t>markers of SH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l">
              <a:lnSpc>
                <a:spcPct val="150000"/>
              </a:lnSpc>
              <a:buNone/>
            </a:pPr>
            <a:endParaRPr lang="en-US" sz="2400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1700" dirty="0" smtClean="0"/>
              <a:t>    Recent  </a:t>
            </a:r>
            <a:r>
              <a:rPr lang="en-US" sz="1700" dirty="0"/>
              <a:t>Advances  on Subclinical  Hypercortisolism, </a:t>
            </a:r>
            <a:r>
              <a:rPr lang="en-US" sz="1700" dirty="0" err="1"/>
              <a:t>Endocrinol</a:t>
            </a:r>
            <a:r>
              <a:rPr lang="en-US" sz="1700" dirty="0"/>
              <a:t> </a:t>
            </a:r>
            <a:r>
              <a:rPr lang="en-US" sz="1700" dirty="0" err="1"/>
              <a:t>Metab</a:t>
            </a:r>
            <a:r>
              <a:rPr lang="en-US" sz="1700" dirty="0"/>
              <a:t> </a:t>
            </a:r>
            <a:r>
              <a:rPr lang="en-US" sz="1700" dirty="0" err="1"/>
              <a:t>Clin</a:t>
            </a:r>
            <a:r>
              <a:rPr lang="en-US" sz="1700" dirty="0"/>
              <a:t> N Am – 2018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95847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306" y="609596"/>
            <a:ext cx="9066212" cy="909566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811" y="1519162"/>
            <a:ext cx="9714894" cy="421881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SH </a:t>
            </a:r>
            <a:r>
              <a:rPr lang="en-US" sz="2400" dirty="0"/>
              <a:t>is a pathologic condition defined </a:t>
            </a:r>
            <a:r>
              <a:rPr lang="en-US" sz="2400" dirty="0" smtClean="0"/>
              <a:t>as </a:t>
            </a:r>
            <a:r>
              <a:rPr lang="en-US" sz="2400" u="sng" dirty="0"/>
              <a:t>biochemical</a:t>
            </a:r>
            <a:r>
              <a:rPr lang="en-US" sz="2400" dirty="0"/>
              <a:t> evidence of </a:t>
            </a:r>
            <a:r>
              <a:rPr lang="en-US" sz="2400" dirty="0" smtClean="0"/>
              <a:t>hypercortisolism </a:t>
            </a:r>
            <a:r>
              <a:rPr lang="en-US" sz="2400" dirty="0"/>
              <a:t>in patients </a:t>
            </a:r>
            <a:r>
              <a:rPr lang="en-US" sz="2400" u="sng" dirty="0"/>
              <a:t>without </a:t>
            </a:r>
            <a:r>
              <a:rPr lang="en-US" sz="2400" u="sng" dirty="0" smtClean="0"/>
              <a:t>typical  </a:t>
            </a:r>
            <a:r>
              <a:rPr lang="en-US" sz="2400" u="sng" dirty="0"/>
              <a:t>signs or symptoms </a:t>
            </a:r>
            <a:r>
              <a:rPr lang="en-US" sz="2400" dirty="0"/>
              <a:t>of Cushing syndrome</a:t>
            </a:r>
            <a:r>
              <a:rPr lang="en-US" sz="2400" dirty="0" smtClean="0"/>
              <a:t>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811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61" y="309785"/>
            <a:ext cx="9081452" cy="91894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 smtClean="0"/>
              <a:t>Radiological diagnosis of adrenal incidentalomas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1" y="1228725"/>
            <a:ext cx="9435464" cy="48977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Adrenal incidentaloma 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definition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refers to lesions that are  </a:t>
            </a:r>
            <a:r>
              <a:rPr lang="en-US" sz="2400" u="sng" dirty="0"/>
              <a:t>larger </a:t>
            </a:r>
            <a:r>
              <a:rPr lang="en-US" sz="2400" u="sng" dirty="0" smtClean="0"/>
              <a:t>than 1 </a:t>
            </a:r>
            <a:r>
              <a:rPr lang="en-US" sz="2400" u="sng" dirty="0"/>
              <a:t>cm </a:t>
            </a:r>
            <a:r>
              <a:rPr lang="en-US" sz="2400" dirty="0"/>
              <a:t>in diameter. 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 </a:t>
            </a:r>
            <a:r>
              <a:rPr lang="en-US" sz="2400" u="sng" dirty="0"/>
              <a:t>CT </a:t>
            </a:r>
            <a:r>
              <a:rPr lang="en-US" sz="2400" dirty="0"/>
              <a:t>should be </a:t>
            </a:r>
            <a:r>
              <a:rPr lang="en-US" sz="2400" dirty="0" smtClean="0"/>
              <a:t>used </a:t>
            </a:r>
            <a:r>
              <a:rPr lang="en-US" sz="2400" dirty="0"/>
              <a:t>as a </a:t>
            </a:r>
            <a:r>
              <a:rPr lang="en-US" sz="2400" u="sng" dirty="0"/>
              <a:t>first-line imaging</a:t>
            </a:r>
            <a:r>
              <a:rPr lang="en-US" sz="2400" dirty="0"/>
              <a:t> technique</a:t>
            </a:r>
            <a:r>
              <a:rPr lang="en-US" sz="2400" dirty="0" smtClean="0"/>
              <a:t>. </a:t>
            </a:r>
          </a:p>
          <a:p>
            <a:pPr marL="0" indent="0" algn="l">
              <a:buNone/>
            </a:pPr>
            <a:r>
              <a:rPr lang="en-US" sz="2400" dirty="0" smtClean="0"/>
              <a:t>The </a:t>
            </a:r>
            <a:r>
              <a:rPr lang="en-US" sz="2400" dirty="0"/>
              <a:t>region of interest for measurement of CT attenuation should include </a:t>
            </a:r>
            <a:r>
              <a:rPr lang="en-US" sz="2400" u="sng" dirty="0"/>
              <a:t>at least 75% </a:t>
            </a:r>
            <a:r>
              <a:rPr lang="en-US" sz="2400" dirty="0"/>
              <a:t>of the lesion and </a:t>
            </a:r>
            <a:r>
              <a:rPr lang="en-US" sz="2400" u="sng" dirty="0"/>
              <a:t>precontrast </a:t>
            </a:r>
            <a:r>
              <a:rPr lang="en-US" sz="2400" u="sng" dirty="0" smtClean="0"/>
              <a:t>HU ≤ </a:t>
            </a:r>
            <a:r>
              <a:rPr lang="en-US" sz="2400" dirty="0" smtClean="0"/>
              <a:t>   </a:t>
            </a:r>
            <a:r>
              <a:rPr lang="en-US" sz="2400" u="sng" dirty="0"/>
              <a:t>10 </a:t>
            </a:r>
            <a:r>
              <a:rPr lang="en-US" sz="2400" dirty="0"/>
              <a:t>in a </a:t>
            </a:r>
            <a:r>
              <a:rPr lang="en-US" sz="2400" u="sng" dirty="0"/>
              <a:t>homogeneous mass </a:t>
            </a:r>
            <a:r>
              <a:rPr lang="en-US" sz="2400" dirty="0"/>
              <a:t>define a </a:t>
            </a:r>
            <a:r>
              <a:rPr lang="en-US" sz="2400" dirty="0">
                <a:solidFill>
                  <a:srgbClr val="C00000"/>
                </a:solidFill>
              </a:rPr>
              <a:t>lipid-rich adenoma</a:t>
            </a:r>
            <a:r>
              <a:rPr lang="en-US" sz="2400" dirty="0"/>
              <a:t>.   </a:t>
            </a:r>
            <a:endParaRPr lang="fa-IR" sz="2400" dirty="0" smtClean="0"/>
          </a:p>
          <a:p>
            <a:pPr marL="0" indent="0" algn="l">
              <a:buNone/>
            </a:pPr>
            <a:r>
              <a:rPr lang="en-US" sz="2400" dirty="0" smtClean="0"/>
              <a:t>Tumors  </a:t>
            </a:r>
            <a:r>
              <a:rPr lang="en-US" sz="2400" dirty="0"/>
              <a:t>with </a:t>
            </a:r>
            <a:r>
              <a:rPr lang="en-US" sz="2400" u="sng" dirty="0"/>
              <a:t>precontrast HU &gt;10 </a:t>
            </a:r>
            <a:r>
              <a:rPr lang="en-US" sz="2400" dirty="0"/>
              <a:t>should undergo </a:t>
            </a:r>
            <a:r>
              <a:rPr lang="en-US" sz="2400" u="sng" dirty="0"/>
              <a:t>CT</a:t>
            </a:r>
            <a:r>
              <a:rPr lang="en-US" sz="2400" dirty="0"/>
              <a:t> scan  with </a:t>
            </a:r>
            <a:r>
              <a:rPr lang="en-US" sz="2400" u="sng" dirty="0"/>
              <a:t>delayed contrast washout </a:t>
            </a:r>
            <a:r>
              <a:rPr lang="en-US" sz="2400" dirty="0"/>
              <a:t>at10 or 15 minutes to calculate absolute washout (AWO) and relative washout (RWO).  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u="sng" dirty="0" smtClean="0"/>
              <a:t>AWO</a:t>
            </a:r>
            <a:r>
              <a:rPr lang="en-US" sz="2400" dirty="0" smtClean="0"/>
              <a:t> </a:t>
            </a:r>
            <a:r>
              <a:rPr lang="en-US" sz="2400" dirty="0"/>
              <a:t>greater than </a:t>
            </a:r>
            <a:r>
              <a:rPr lang="en-US" sz="2400" u="sng" dirty="0"/>
              <a:t>60%</a:t>
            </a:r>
            <a:r>
              <a:rPr lang="en-US" sz="2400" dirty="0"/>
              <a:t>  and/or </a:t>
            </a:r>
            <a:r>
              <a:rPr lang="en-US" sz="2400" u="sng" dirty="0"/>
              <a:t>RWO</a:t>
            </a:r>
            <a:r>
              <a:rPr lang="en-US" sz="2400" dirty="0"/>
              <a:t> greater than </a:t>
            </a:r>
            <a:r>
              <a:rPr lang="en-US" sz="2400" u="sng" dirty="0"/>
              <a:t>40%</a:t>
            </a:r>
            <a:r>
              <a:rPr lang="en-US" sz="2400" dirty="0"/>
              <a:t>  suggest a </a:t>
            </a:r>
            <a:r>
              <a:rPr lang="en-US" sz="2400" u="sng" dirty="0"/>
              <a:t>benign</a:t>
            </a:r>
            <a:r>
              <a:rPr lang="en-US" sz="2400" dirty="0"/>
              <a:t> adrenal mass</a:t>
            </a:r>
            <a:r>
              <a:rPr lang="en-US" dirty="0"/>
              <a:t>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2696136" y="6259198"/>
            <a:ext cx="8808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2593117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645" y="2172875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Thank You For Your Attention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932" y="4423409"/>
            <a:ext cx="8915400" cy="1779277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77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310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Main Questions: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382" y="1678819"/>
            <a:ext cx="9385075" cy="4784876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is the definition of Subclinical Hypercortisolism(SH)?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How much is the prevalence of SH?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about biochemical diagnostic tools and their cut offs?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to distinguish between different types of adrenal masses and their functional status with radiologic diagnostic tools?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is the outcome in SH patients?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medical, conservative, and or  surgical treatment are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recommended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2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59658"/>
            <a:ext cx="8911687" cy="136918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Management of adrenal incidentalomas</a:t>
            </a:r>
            <a:r>
              <a:rPr lang="en-US" sz="2400" dirty="0"/>
              <a:t>: European Society of Endocrinology Clinical Practice </a:t>
            </a:r>
            <a:r>
              <a:rPr lang="en-US" sz="2400" dirty="0">
                <a:solidFill>
                  <a:srgbClr val="C00000"/>
                </a:solidFill>
              </a:rPr>
              <a:t>Guideline</a:t>
            </a:r>
            <a:r>
              <a:rPr lang="en-US" sz="2400" dirty="0"/>
              <a:t> in collaboration </a:t>
            </a:r>
            <a:r>
              <a:rPr lang="en-US" sz="2400" dirty="0" smtClean="0"/>
              <a:t>with the </a:t>
            </a:r>
            <a:r>
              <a:rPr lang="en-US" sz="2400" dirty="0"/>
              <a:t>European Network for the </a:t>
            </a:r>
            <a:r>
              <a:rPr lang="en-US" sz="2400" dirty="0" smtClean="0"/>
              <a:t>Study of </a:t>
            </a:r>
            <a:r>
              <a:rPr lang="en-US" sz="2400" dirty="0"/>
              <a:t>Adrenal Tumors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952" y="1964267"/>
            <a:ext cx="3227010" cy="39469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400" dirty="0"/>
              <a:t>Martin </a:t>
            </a:r>
            <a:r>
              <a:rPr lang="en-US" sz="1400" dirty="0" smtClean="0"/>
              <a:t>Fassnacht1,2, </a:t>
            </a:r>
            <a:r>
              <a:rPr lang="en-US" sz="1400" dirty="0" err="1" smtClean="0"/>
              <a:t>Wiebke</a:t>
            </a:r>
            <a:r>
              <a:rPr lang="en-US" sz="1400" dirty="0" smtClean="0"/>
              <a:t> Arlt3,4</a:t>
            </a:r>
            <a:r>
              <a:rPr lang="en-US" sz="1400" dirty="0"/>
              <a:t>, Irina Bancos3,4,5, Henning Dralle6,John Newell-Price7,8, Anju Sahdev9, Antoine Tabarin10, Massimo Terzolo11, Stylianos Tsagarakis12  and Olaf M </a:t>
            </a:r>
            <a:r>
              <a:rPr lang="en-US" sz="1400" dirty="0" smtClean="0"/>
              <a:t>Dekkers13,14</a:t>
            </a:r>
            <a:endParaRPr lang="fa-IR" sz="1400" dirty="0" smtClean="0"/>
          </a:p>
          <a:p>
            <a:pPr marL="0" indent="0" algn="l">
              <a:buNone/>
            </a:pPr>
            <a:r>
              <a:rPr lang="en-US" dirty="0">
                <a:solidFill>
                  <a:srgbClr val="C00000"/>
                </a:solidFill>
              </a:rPr>
              <a:t>European Journal </a:t>
            </a:r>
            <a:r>
              <a:rPr lang="en-US" dirty="0" smtClean="0">
                <a:solidFill>
                  <a:srgbClr val="C00000"/>
                </a:solidFill>
              </a:rPr>
              <a:t>of Endocrinology(2016</a:t>
            </a:r>
            <a:r>
              <a:rPr lang="en-US" dirty="0">
                <a:solidFill>
                  <a:srgbClr val="C00000"/>
                </a:solidFill>
              </a:rPr>
              <a:t>)  </a:t>
            </a:r>
            <a:r>
              <a:rPr lang="en-US" sz="1600" dirty="0"/>
              <a:t>175, G1–G34</a:t>
            </a:r>
            <a:endParaRPr lang="fa-IR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38" y="1606249"/>
            <a:ext cx="4959047" cy="49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306" y="609596"/>
            <a:ext cx="9066212" cy="909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630" y="1606247"/>
            <a:ext cx="9714894" cy="294156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400" dirty="0" smtClean="0"/>
              <a:t>Even  </a:t>
            </a:r>
            <a:r>
              <a:rPr lang="en-US" sz="2400" dirty="0"/>
              <a:t>though </a:t>
            </a:r>
            <a:r>
              <a:rPr lang="en-US" sz="2400" u="sng" dirty="0"/>
              <a:t>most adrenal incidentalomas</a:t>
            </a:r>
            <a:r>
              <a:rPr lang="en-US" sz="2400" dirty="0"/>
              <a:t> </a:t>
            </a:r>
            <a:r>
              <a:rPr lang="en-US" sz="2400" dirty="0" smtClean="0"/>
              <a:t>do </a:t>
            </a:r>
            <a:r>
              <a:rPr lang="en-US" sz="2400" u="sng" dirty="0" smtClean="0"/>
              <a:t>not</a:t>
            </a:r>
            <a:r>
              <a:rPr lang="en-US" sz="2400" dirty="0" smtClean="0"/>
              <a:t> show </a:t>
            </a:r>
            <a:r>
              <a:rPr lang="en-US" sz="2400" u="sng" dirty="0" smtClean="0"/>
              <a:t>biochemical</a:t>
            </a:r>
            <a:r>
              <a:rPr lang="en-US" sz="2400" dirty="0" smtClean="0"/>
              <a:t> evidence of </a:t>
            </a:r>
            <a:r>
              <a:rPr lang="en-US" sz="2400" dirty="0"/>
              <a:t>hormonal  excess, </a:t>
            </a:r>
            <a:r>
              <a:rPr lang="en-US" sz="2400" dirty="0" smtClean="0">
                <a:solidFill>
                  <a:srgbClr val="C00000"/>
                </a:solidFill>
              </a:rPr>
              <a:t>up </a:t>
            </a:r>
            <a:r>
              <a:rPr lang="en-US" sz="2400" dirty="0">
                <a:solidFill>
                  <a:srgbClr val="C00000"/>
                </a:solidFill>
              </a:rPr>
              <a:t>to </a:t>
            </a:r>
            <a:r>
              <a:rPr lang="en-US" sz="2400" dirty="0" smtClean="0">
                <a:solidFill>
                  <a:srgbClr val="C00000"/>
                </a:solidFill>
              </a:rPr>
              <a:t>30</a:t>
            </a:r>
            <a:r>
              <a:rPr lang="en-US" sz="2400" dirty="0">
                <a:solidFill>
                  <a:srgbClr val="C00000"/>
                </a:solidFill>
              </a:rPr>
              <a:t>% </a:t>
            </a:r>
            <a:r>
              <a:rPr lang="en-US" sz="2400" dirty="0" smtClean="0"/>
              <a:t>of those tumors </a:t>
            </a:r>
            <a:r>
              <a:rPr lang="en-US" sz="2400" dirty="0"/>
              <a:t>are </a:t>
            </a:r>
            <a:r>
              <a:rPr lang="en-US" sz="2400" dirty="0" smtClean="0"/>
              <a:t>associated with subclinical  </a:t>
            </a:r>
            <a:r>
              <a:rPr lang="en-US" sz="2400" dirty="0"/>
              <a:t>hypercortisolism (SH</a:t>
            </a:r>
            <a:r>
              <a:rPr lang="en-US" sz="2400" dirty="0" smtClean="0"/>
              <a:t>).  </a:t>
            </a:r>
            <a:endParaRPr lang="en-US" sz="2400" dirty="0"/>
          </a:p>
          <a:p>
            <a:pPr marL="0" indent="0" algn="l">
              <a:lnSpc>
                <a:spcPct val="160000"/>
              </a:lnSpc>
              <a:buNone/>
            </a:pPr>
            <a:endParaRPr lang="en-US" sz="2400" u="sng" dirty="0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2510971" y="4799390"/>
            <a:ext cx="8800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Recent  Advances  on Subclinical  Hypercortisolism,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</a:t>
            </a:r>
            <a:r>
              <a:rPr lang="en-US" sz="1600" dirty="0" err="1"/>
              <a:t>Clin</a:t>
            </a:r>
            <a:r>
              <a:rPr lang="en-US" sz="1600" dirty="0"/>
              <a:t> N Am – 2018</a:t>
            </a:r>
          </a:p>
        </p:txBody>
      </p:sp>
    </p:spTree>
    <p:extLst>
      <p:ext uri="{BB962C8B-B14F-4D97-AF65-F5344CB8AC3E}">
        <p14:creationId xmlns:p14="http://schemas.microsoft.com/office/powerpoint/2010/main" val="27832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310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Main Questions: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382" y="1678819"/>
            <a:ext cx="9385075" cy="4784876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What is the definition of Subclinical Hypercortisolism(SH)?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much is the prevalence of SH?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What about biochemical diagnostic tools and their cut offs?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to distinguish between different types of adrenal masses and their functional status with radiologic diagnostic tools?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is the outcome in SH patients?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medical, conservative, and or  surgical treatment are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recommended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12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1637</TotalTime>
  <Words>2900</Words>
  <Application>Microsoft Office PowerPoint</Application>
  <PresentationFormat>Widescreen</PresentationFormat>
  <Paragraphs>242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Century Gothic</vt:lpstr>
      <vt:lpstr>Tahoma</vt:lpstr>
      <vt:lpstr>Wingdings</vt:lpstr>
      <vt:lpstr>Wingdings 3</vt:lpstr>
      <vt:lpstr>Wisp</vt:lpstr>
      <vt:lpstr>PowerPoint Presentation</vt:lpstr>
      <vt:lpstr>Recent  Advances  on Subclinical  Hypercortisolism  Guido Zavatta, MD, Guido Di Dalmazi, MD* </vt:lpstr>
      <vt:lpstr>Main Questions:</vt:lpstr>
      <vt:lpstr>Main Questions:</vt:lpstr>
      <vt:lpstr>INTRODUCTION  </vt:lpstr>
      <vt:lpstr>Main Questions:</vt:lpstr>
      <vt:lpstr>Management of adrenal incidentalomas: European Society of Endocrinology Clinical Practice Guideline in collaboration with the European Network for the Study of Adrenal Tumors</vt:lpstr>
      <vt:lpstr>  </vt:lpstr>
      <vt:lpstr>Main Questions:</vt:lpstr>
      <vt:lpstr>First-line screening tests for Cushing’s syndrome in patients with adrenal incidentaloma: the role of urinary free cortisol measured by LC-MS/MS F. Ceccato1 · G. Antonelli2 · A. C. Frigo3 · D. Regazzo1 · M. Plebani2 · M. Boscaro1 · C. Scaroni1 Italian Society of Endocrinology (SIE) 2017</vt:lpstr>
      <vt:lpstr>PowerPoint Presentation</vt:lpstr>
      <vt:lpstr>PowerPoint Presentation</vt:lpstr>
      <vt:lpstr>LOW DHEAS: A SENSITIVE AND SPECIFIC TEST FOR THEDETECTION OF SUBCLINICAL HYPERCORTISOLISM IN ADRENAL INCIDENTALOMA S.M Conall Dennedy, Anand K Annamalai, Olivia Prankerd-Smith, Natalie Freeman, Kuhan Vengopal, Johann Graggaber, Olympia Koulouri, Andrew S Powlson, Ashley Shaw, David J Halsall, Mark Gurnell JCEM 2016</vt:lpstr>
      <vt:lpstr>PowerPoint Presentation</vt:lpstr>
      <vt:lpstr>PowerPoint Presentation</vt:lpstr>
      <vt:lpstr>The role of salivary cortisol measured by liquid chromatography–tandem mass spectrometry in the diagnosis of subclinical hypercortisolism   S Palmieri, V Morelli, E Polledri, S Fustinoni, R Mercadante, L Olgiati, C Eller Vainicher, E Cairoli, V V Zhukouskaya, P Beck-Peccoz and I Chiodini European Journal  of Endocrinology  (2013) 168 289–296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SPECTROMETRY–BASED METABOLOMIC PROFILING IN SUBCLINICALHYPERCORTISOLISM </vt:lpstr>
      <vt:lpstr>PowerPoint Presentation</vt:lpstr>
      <vt:lpstr>Main Questions:</vt:lpstr>
      <vt:lpstr>RADIOLOGICAL DIAGNOSIS </vt:lpstr>
      <vt:lpstr>PowerPoint Presentation</vt:lpstr>
      <vt:lpstr>PowerPoint Presentation</vt:lpstr>
      <vt:lpstr>PowerPoint Presentation</vt:lpstr>
      <vt:lpstr>Can Imaging Predict Subclinical Cortisol Secretion in Patients with adrenal Adenomas? A CT Predictive Score Mosconi C, et al.  AJR J Roentgenol. 2017  </vt:lpstr>
      <vt:lpstr>PowerPoint Presentation</vt:lpstr>
      <vt:lpstr>Main Questions:</vt:lpstr>
      <vt:lpstr>Cardiovascular events and mortality in patients with adrenal incidentalomas that  are either non-secreting or associated with  intermediate phenotype or subclinical Cushing’s syndrome: a 15-year retrospective study Guido Di Dalmazi, Valentina Vicennati, Silvia Garelli, Elena Casadio, Eleonora Rinaldi, Emanuela Giampalma, Cristina Mosconi, Rita Golﬁeri, Alexandro Paccapelo, Uberto Pagotto, Renato Pasquali Lancet Diabetes Endocrinol, 2014; 2: 396–405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Questions:</vt:lpstr>
      <vt:lpstr>TREATMENT OF SUBCLINICAL HYPERCORTISOLISM </vt:lpstr>
      <vt:lpstr>PowerPoint Presentation</vt:lpstr>
      <vt:lpstr>PowerPoint Presentation</vt:lpstr>
      <vt:lpstr>PowerPoint Presentation</vt:lpstr>
      <vt:lpstr>PowerPoint Presentation</vt:lpstr>
      <vt:lpstr>KEY POINTS… </vt:lpstr>
      <vt:lpstr>KEY POINTS… </vt:lpstr>
      <vt:lpstr> Diagnostic testing for subclinical hypercortisolism </vt:lpstr>
      <vt:lpstr> Radiological diagnosis of adrenal incidentalomas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marym's pc</dc:creator>
  <cp:lastModifiedBy>marym's pc</cp:lastModifiedBy>
  <cp:revision>271</cp:revision>
  <dcterms:created xsi:type="dcterms:W3CDTF">2019-06-11T13:28:53Z</dcterms:created>
  <dcterms:modified xsi:type="dcterms:W3CDTF">2019-06-17T01:09:38Z</dcterms:modified>
</cp:coreProperties>
</file>