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4" r:id="rId1"/>
  </p:sldMasterIdLst>
  <p:notesMasterIdLst>
    <p:notesMasterId r:id="rId113"/>
  </p:notesMasterIdLst>
  <p:sldIdLst>
    <p:sldId id="389" r:id="rId2"/>
    <p:sldId id="256" r:id="rId3"/>
    <p:sldId id="387" r:id="rId4"/>
    <p:sldId id="422" r:id="rId5"/>
    <p:sldId id="258" r:id="rId6"/>
    <p:sldId id="259" r:id="rId7"/>
    <p:sldId id="394" r:id="rId8"/>
    <p:sldId id="260" r:id="rId9"/>
    <p:sldId id="395" r:id="rId10"/>
    <p:sldId id="261" r:id="rId11"/>
    <p:sldId id="262" r:id="rId12"/>
    <p:sldId id="396" r:id="rId13"/>
    <p:sldId id="263" r:id="rId14"/>
    <p:sldId id="398" r:id="rId15"/>
    <p:sldId id="397" r:id="rId16"/>
    <p:sldId id="264" r:id="rId17"/>
    <p:sldId id="399" r:id="rId18"/>
    <p:sldId id="265" r:id="rId19"/>
    <p:sldId id="266" r:id="rId20"/>
    <p:sldId id="400" r:id="rId21"/>
    <p:sldId id="268" r:id="rId22"/>
    <p:sldId id="401" r:id="rId23"/>
    <p:sldId id="267" r:id="rId24"/>
    <p:sldId id="269" r:id="rId25"/>
    <p:sldId id="270" r:id="rId26"/>
    <p:sldId id="402" r:id="rId27"/>
    <p:sldId id="271" r:id="rId28"/>
    <p:sldId id="403" r:id="rId29"/>
    <p:sldId id="272" r:id="rId30"/>
    <p:sldId id="273" r:id="rId31"/>
    <p:sldId id="404" r:id="rId32"/>
    <p:sldId id="274" r:id="rId33"/>
    <p:sldId id="388" r:id="rId34"/>
    <p:sldId id="275" r:id="rId35"/>
    <p:sldId id="405" r:id="rId36"/>
    <p:sldId id="276" r:id="rId37"/>
    <p:sldId id="277" r:id="rId38"/>
    <p:sldId id="406" r:id="rId39"/>
    <p:sldId id="278" r:id="rId40"/>
    <p:sldId id="279" r:id="rId41"/>
    <p:sldId id="390" r:id="rId42"/>
    <p:sldId id="280" r:id="rId43"/>
    <p:sldId id="407" r:id="rId44"/>
    <p:sldId id="281" r:id="rId45"/>
    <p:sldId id="408" r:id="rId46"/>
    <p:sldId id="282" r:id="rId47"/>
    <p:sldId id="409" r:id="rId48"/>
    <p:sldId id="423" r:id="rId49"/>
    <p:sldId id="283" r:id="rId50"/>
    <p:sldId id="410" r:id="rId51"/>
    <p:sldId id="391" r:id="rId52"/>
    <p:sldId id="284" r:id="rId53"/>
    <p:sldId id="411" r:id="rId54"/>
    <p:sldId id="285" r:id="rId55"/>
    <p:sldId id="412" r:id="rId56"/>
    <p:sldId id="286" r:id="rId57"/>
    <p:sldId id="392" r:id="rId58"/>
    <p:sldId id="287" r:id="rId59"/>
    <p:sldId id="288" r:id="rId60"/>
    <p:sldId id="413" r:id="rId61"/>
    <p:sldId id="289" r:id="rId62"/>
    <p:sldId id="424" r:id="rId63"/>
    <p:sldId id="290" r:id="rId64"/>
    <p:sldId id="414" r:id="rId65"/>
    <p:sldId id="291" r:id="rId66"/>
    <p:sldId id="415" r:id="rId67"/>
    <p:sldId id="292" r:id="rId68"/>
    <p:sldId id="293" r:id="rId69"/>
    <p:sldId id="294" r:id="rId70"/>
    <p:sldId id="295" r:id="rId71"/>
    <p:sldId id="296" r:id="rId72"/>
    <p:sldId id="416" r:id="rId73"/>
    <p:sldId id="297" r:id="rId74"/>
    <p:sldId id="298" r:id="rId75"/>
    <p:sldId id="299" r:id="rId76"/>
    <p:sldId id="300" r:id="rId77"/>
    <p:sldId id="417" r:id="rId78"/>
    <p:sldId id="301" r:id="rId79"/>
    <p:sldId id="418" r:id="rId80"/>
    <p:sldId id="302" r:id="rId81"/>
    <p:sldId id="303" r:id="rId82"/>
    <p:sldId id="304" r:id="rId83"/>
    <p:sldId id="305" r:id="rId84"/>
    <p:sldId id="306" r:id="rId85"/>
    <p:sldId id="307" r:id="rId86"/>
    <p:sldId id="308" r:id="rId87"/>
    <p:sldId id="309" r:id="rId88"/>
    <p:sldId id="425" r:id="rId89"/>
    <p:sldId id="310" r:id="rId90"/>
    <p:sldId id="311" r:id="rId91"/>
    <p:sldId id="393" r:id="rId92"/>
    <p:sldId id="312" r:id="rId93"/>
    <p:sldId id="314" r:id="rId94"/>
    <p:sldId id="315" r:id="rId95"/>
    <p:sldId id="419" r:id="rId96"/>
    <p:sldId id="316" r:id="rId97"/>
    <p:sldId id="318" r:id="rId98"/>
    <p:sldId id="319" r:id="rId99"/>
    <p:sldId id="320" r:id="rId100"/>
    <p:sldId id="321" r:id="rId101"/>
    <p:sldId id="322" r:id="rId102"/>
    <p:sldId id="420" r:id="rId103"/>
    <p:sldId id="323" r:id="rId104"/>
    <p:sldId id="325" r:id="rId105"/>
    <p:sldId id="336" r:id="rId106"/>
    <p:sldId id="369" r:id="rId107"/>
    <p:sldId id="421" r:id="rId108"/>
    <p:sldId id="383" r:id="rId109"/>
    <p:sldId id="384" r:id="rId110"/>
    <p:sldId id="385" r:id="rId111"/>
    <p:sldId id="386" r:id="rId1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ableStyles" Target="tableStyle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5CABEB7-0DC3-4342-AE46-B2B596C9D4F7}" type="datetimeFigureOut">
              <a:rPr lang="fa-IR" smtClean="0"/>
              <a:pPr/>
              <a:t>1435/03/08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E28E399-296B-414E-89B4-D0525A1F39F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9233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8E399-296B-414E-89B4-D0525A1F39FE}" type="slidenum">
              <a:rPr lang="fa-IR" smtClean="0"/>
              <a:pPr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336271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F326-33A9-4254-B073-CC6637AD00BF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CA23-76ED-45D9-ACE1-A21E230F6D98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4458-1DC5-4478-B0A0-D0BB58B1300B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89DD-E24F-4DC4-80FF-D38424BDEBE4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282C-C7F8-4936-9B0E-4E59B80DC535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EFAF6-2AA0-4C1D-AA1A-D8E85AADDFE5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F5588-D319-4D48-86EA-FED33FC490A6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693B-148C-449E-B26A-BC666A8BA371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1442-F601-4BB5-9657-E6046EF94672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765E-3B07-42A8-A950-D82A4CFEE3AF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5E0D3E-5A28-4756-8681-E2C106ACAF6C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593B15D-4EBA-4BB7-9D0F-ECE93E20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8068/contents/mobipreview.htm?28/63/29688/abstract/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41/40/42628?source=see_link" TargetMode="Externa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28/63/29688/abstract/42" TargetMode="Externa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389/contents/mobipreview.htm?28/63/29688/abstract/42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10/7/10359?source=see_link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389/contents/mobipreview.htm?27/23/28023/abstract/1" TargetMode="Externa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8389/contents/mobipreview.htm?27/23/28023/abstract/30" TargetMode="External"/><Relationship Id="rId2" Type="http://schemas.openxmlformats.org/officeDocument/2006/relationships/hyperlink" Target="http://127.0.0.1:8389/contents/mobipreview.htm?27/23/28023/abstract/20" TargetMode="Externa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8389/contents/mobipreview.htm?27/23/28023/abstract/25,32,34" TargetMode="External"/><Relationship Id="rId2" Type="http://schemas.openxmlformats.org/officeDocument/2006/relationships/hyperlink" Target="http://127.0.0.1:8389/contents/mobipreview.htm?27/23/28023/abstract/25,31-33" TargetMode="Externa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389/contents/._grade_1?title=Grade%201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389/contents/._grade_6?title=Grade%202C" TargetMode="Externa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28/63/29688/abstract/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28/63/29688/abstract/1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28/63/29688/abstract/1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28/63/29688/abstract/12-2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127.0.0.1:8068/contents/mobipreview.htm?28/63/29688/abstract/18" TargetMode="External"/><Relationship Id="rId3" Type="http://schemas.openxmlformats.org/officeDocument/2006/relationships/hyperlink" Target="http://127.0.0.1:8068/contents/mobipreview.htm?28/63/29688/abstract/13" TargetMode="External"/><Relationship Id="rId7" Type="http://schemas.openxmlformats.org/officeDocument/2006/relationships/hyperlink" Target="http://127.0.0.1:8068/contents/mobipreview.htm?28/63/29688/abstract/17" TargetMode="External"/><Relationship Id="rId2" Type="http://schemas.openxmlformats.org/officeDocument/2006/relationships/hyperlink" Target="http://127.0.0.1:8068/contents/mobipreview.htm?28/63/29688/abstract/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127.0.0.1:8068/contents/mobipreview.htm?28/63/29688/abstract/16" TargetMode="External"/><Relationship Id="rId11" Type="http://schemas.openxmlformats.org/officeDocument/2006/relationships/hyperlink" Target="http://127.0.0.1:8068/contents/mobipreview.htm?28/63/29688/abstract/21" TargetMode="External"/><Relationship Id="rId5" Type="http://schemas.openxmlformats.org/officeDocument/2006/relationships/hyperlink" Target="http://127.0.0.1:8068/contents/mobipreview.htm?28/63/29688/abstract/15" TargetMode="External"/><Relationship Id="rId10" Type="http://schemas.openxmlformats.org/officeDocument/2006/relationships/hyperlink" Target="http://127.0.0.1:8068/contents/mobipreview.htm?28/63/29688/abstract/20" TargetMode="External"/><Relationship Id="rId4" Type="http://schemas.openxmlformats.org/officeDocument/2006/relationships/hyperlink" Target="http://127.0.0.1:8068/contents/mobipreview.htm?28/63/29688/abstract/14" TargetMode="External"/><Relationship Id="rId9" Type="http://schemas.openxmlformats.org/officeDocument/2006/relationships/hyperlink" Target="http://127.0.0.1:8068/contents/mobipreview.htm?28/63/29688/abstract/19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8068/contents/mobipreview.htm?28/63/29688/abstract/22" TargetMode="External"/><Relationship Id="rId2" Type="http://schemas.openxmlformats.org/officeDocument/2006/relationships/hyperlink" Target="http://127.0.0.1:8068/contents/mobipreview.htm?28/63/29688/abstract/3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8068/contents/mobipreview.htm?28/63/29688/abstract/22" TargetMode="External"/><Relationship Id="rId2" Type="http://schemas.openxmlformats.org/officeDocument/2006/relationships/hyperlink" Target="http://127.0.0.1:8068/contents/mobipreview.htm?28/63/29688/abstract/3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28/63/29688/abstract/23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28/63/29688/abstract/23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8068/contents/mobipreview.htm?28/63/29688/abstract/25,26" TargetMode="External"/><Relationship Id="rId2" Type="http://schemas.openxmlformats.org/officeDocument/2006/relationships/hyperlink" Target="http://127.0.0.1:8068/contents/mobipreview.htm?28/63/29688/abstract/2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127.0.0.1:8068/contents/mobipreview.htm?28/63/29688/abstract/26" TargetMode="External"/><Relationship Id="rId4" Type="http://schemas.openxmlformats.org/officeDocument/2006/relationships/hyperlink" Target="http://127.0.0.1:8068/contents/mobipreview.htm?28/63/29688/abstract/25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8068/contents/mobipreview.htm?28/63/29688/abstract/26" TargetMode="External"/><Relationship Id="rId2" Type="http://schemas.openxmlformats.org/officeDocument/2006/relationships/hyperlink" Target="http://127.0.0.1:8068/contents/mobipreview.htm?28/63/29688/abstract/26,2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127.0.0.1:8068/contents/mobipreview.htm?28/63/29688/abstract/27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28/63/29688/abstract/2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28/63/29688/abstract/24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7/48/7944?source=see_link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8068/contents/mobipreview.htm?28/63/29688/abstract/3" TargetMode="External"/><Relationship Id="rId2" Type="http://schemas.openxmlformats.org/officeDocument/2006/relationships/hyperlink" Target="http://127.0.0.1:8068/contents/mobipreview.htm?28/63/29688/abstract/2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7/48/7944?source=see_link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28/63/29688/abstract/6,20,29-34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hyperlink" Target="http://127.0.0.1:8068/contents/mobipreview.htm?28/63/29688/abstract/33" TargetMode="External"/><Relationship Id="rId3" Type="http://schemas.openxmlformats.org/officeDocument/2006/relationships/hyperlink" Target="http://127.0.0.1:8068/contents/mobipreview.htm?28/63/29688/abstract/20" TargetMode="External"/><Relationship Id="rId7" Type="http://schemas.openxmlformats.org/officeDocument/2006/relationships/hyperlink" Target="http://127.0.0.1:8068/contents/mobipreview.htm?28/63/29688/abstract/32" TargetMode="External"/><Relationship Id="rId2" Type="http://schemas.openxmlformats.org/officeDocument/2006/relationships/hyperlink" Target="http://127.0.0.1:8068/contents/mobipreview.htm?28/63/29688/abstract/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127.0.0.1:8068/contents/mobipreview.htm?28/63/29688/abstract/31" TargetMode="External"/><Relationship Id="rId5" Type="http://schemas.openxmlformats.org/officeDocument/2006/relationships/hyperlink" Target="http://127.0.0.1:8068/contents/mobipreview.htm?28/63/29688/abstract/30" TargetMode="External"/><Relationship Id="rId4" Type="http://schemas.openxmlformats.org/officeDocument/2006/relationships/hyperlink" Target="http://127.0.0.1:8068/contents/mobipreview.htm?28/63/29688/abstract/29" TargetMode="External"/><Relationship Id="rId9" Type="http://schemas.openxmlformats.org/officeDocument/2006/relationships/hyperlink" Target="http://127.0.0.1:8068/contents/mobipreview.htm?28/63/29688/abstract/34" TargetMode="Externa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28/63/29688/abstract/35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10/7/10359?source=see_link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28/63/29688/abstract/29-34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8068/contents/mobipreview.htm?28/63/29688/abstract/30" TargetMode="External"/><Relationship Id="rId7" Type="http://schemas.openxmlformats.org/officeDocument/2006/relationships/hyperlink" Target="http://127.0.0.1:8068/contents/mobipreview.htm?28/63/29688/abstract/34" TargetMode="External"/><Relationship Id="rId2" Type="http://schemas.openxmlformats.org/officeDocument/2006/relationships/hyperlink" Target="http://127.0.0.1:8068/contents/mobipreview.htm?28/63/29688/abstract/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127.0.0.1:8068/contents/mobipreview.htm?28/63/29688/abstract/33" TargetMode="External"/><Relationship Id="rId5" Type="http://schemas.openxmlformats.org/officeDocument/2006/relationships/hyperlink" Target="http://127.0.0.1:8068/contents/mobipreview.htm?28/63/29688/abstract/32" TargetMode="External"/><Relationship Id="rId4" Type="http://schemas.openxmlformats.org/officeDocument/2006/relationships/hyperlink" Target="http://127.0.0.1:8068/contents/mobipreview.htm?28/63/29688/abstract/31" TargetMode="Externa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28/63/29688/abstract/35,36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7707/contents/mobipreview.htm?28/63/29688/abstract/36" TargetMode="External"/><Relationship Id="rId2" Type="http://schemas.openxmlformats.org/officeDocument/2006/relationships/hyperlink" Target="http://127.0.0.1:7707/contents/mobipreview.htm?28/63/29688/abstract/35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28/63/29688/abstract/29-39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28/63/29688/abstract/29-39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hyperlink" Target="http://127.0.0.1:7707/contents/mobipreview.htm?28/63/29688/abstract/35" TargetMode="External"/><Relationship Id="rId3" Type="http://schemas.openxmlformats.org/officeDocument/2006/relationships/hyperlink" Target="http://127.0.0.1:7707/contents/mobipreview.htm?28/63/29688/abstract/30" TargetMode="External"/><Relationship Id="rId7" Type="http://schemas.openxmlformats.org/officeDocument/2006/relationships/hyperlink" Target="http://127.0.0.1:7707/contents/mobipreview.htm?28/63/29688/abstract/34" TargetMode="External"/><Relationship Id="rId12" Type="http://schemas.openxmlformats.org/officeDocument/2006/relationships/hyperlink" Target="http://127.0.0.1:7707/contents/mobipreview.htm?28/63/29688/abstract/39" TargetMode="External"/><Relationship Id="rId2" Type="http://schemas.openxmlformats.org/officeDocument/2006/relationships/hyperlink" Target="http://127.0.0.1:7707/contents/mobipreview.htm?28/63/29688/abstract/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127.0.0.1:7707/contents/mobipreview.htm?28/63/29688/abstract/33" TargetMode="External"/><Relationship Id="rId11" Type="http://schemas.openxmlformats.org/officeDocument/2006/relationships/hyperlink" Target="http://127.0.0.1:7707/contents/mobipreview.htm?28/63/29688/abstract/38" TargetMode="External"/><Relationship Id="rId5" Type="http://schemas.openxmlformats.org/officeDocument/2006/relationships/hyperlink" Target="http://127.0.0.1:7707/contents/mobipreview.htm?28/63/29688/abstract/32" TargetMode="External"/><Relationship Id="rId10" Type="http://schemas.openxmlformats.org/officeDocument/2006/relationships/hyperlink" Target="http://127.0.0.1:7707/contents/mobipreview.htm?28/63/29688/abstract/37" TargetMode="External"/><Relationship Id="rId4" Type="http://schemas.openxmlformats.org/officeDocument/2006/relationships/hyperlink" Target="http://127.0.0.1:7707/contents/mobipreview.htm?28/63/29688/abstract/31" TargetMode="External"/><Relationship Id="rId9" Type="http://schemas.openxmlformats.org/officeDocument/2006/relationships/hyperlink" Target="http://127.0.0.1:7707/contents/mobipreview.htm?28/63/29688/abstract/3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8068/contents/mobipreview.htm?28/63/29688/abstract/4" TargetMode="External"/><Relationship Id="rId2" Type="http://schemas.openxmlformats.org/officeDocument/2006/relationships/hyperlink" Target="http://127.0.0.1:8068/contents/mobipreview.htm?28/63/29688/abstract/4,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127.0.0.1:8068/contents/mobipreview.htm?28/63/29688/abstract/5" TargetMode="Externa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33/57/34711?source=see_link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7485/contents/mobipreview.htm?28/63/29688/abstract/33" TargetMode="External"/><Relationship Id="rId2" Type="http://schemas.openxmlformats.org/officeDocument/2006/relationships/hyperlink" Target="http://127.0.0.1:8068/contents/mobipreview.htm?28/63/29688/abstract/33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28/63/29688/abstract/40" TargetMode="Externa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7485/contents/mobipreview.htm?28/63/29688/abstract/4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7/48/7944?source=see_link" TargetMode="Externa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8/45/8922?source=see_link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8068/contents/mobipreview.htm?28/63/29688/abstract/6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8068/contents/mobipreview.htm?28/63/29688/abstract/41" TargetMode="External"/><Relationship Id="rId2" Type="http://schemas.openxmlformats.org/officeDocument/2006/relationships/hyperlink" Target="http://127.0.0.1:8068/contents/mobipreview.htm?8/45/8922?source=see_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127.0.0.1:8389/contents/mobipreview.htm?28/63/29688/abstract/41" TargetMode="Externa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hyperlink" Target="http://127.0.0.1:8389/contents/mobipreview.htm?28/63/29688/abstract/42" TargetMode="External"/><Relationship Id="rId2" Type="http://schemas.openxmlformats.org/officeDocument/2006/relationships/hyperlink" Target="http://127.0.0.1:8068/contents/mobipreview.htm?28/63/29688/abstract/42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8938" y="152400"/>
            <a:ext cx="5791200" cy="654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079E-C6DC-4539-84A0-7CC424BD4959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1543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Assessment </a:t>
            </a:r>
            <a:r>
              <a:rPr lang="en-US" b="1" dirty="0"/>
              <a:t>of </a:t>
            </a:r>
            <a:r>
              <a:rPr lang="en-US" b="1" dirty="0">
                <a:solidFill>
                  <a:srgbClr val="FF0000"/>
                </a:solidFill>
              </a:rPr>
              <a:t>cardiac risk </a:t>
            </a:r>
            <a:r>
              <a:rPr lang="en-US" b="1" dirty="0"/>
              <a:t>is essential in patients with diabetes [ </a:t>
            </a:r>
            <a:r>
              <a:rPr lang="en-US" b="1" dirty="0">
                <a:hlinkClick r:id="rId3"/>
              </a:rPr>
              <a:t>5 </a:t>
            </a:r>
            <a:r>
              <a:rPr lang="en-US" b="1" dirty="0"/>
              <a:t>]. </a:t>
            </a:r>
            <a:endParaRPr lang="en-US" b="1" dirty="0" smtClean="0"/>
          </a:p>
          <a:p>
            <a:pPr algn="l" rtl="0"/>
            <a:r>
              <a:rPr lang="en-US" b="1" dirty="0" smtClean="0"/>
              <a:t>Other </a:t>
            </a:r>
            <a:r>
              <a:rPr lang="en-US" b="1" dirty="0"/>
              <a:t>associated conditions, such as </a:t>
            </a:r>
            <a:r>
              <a:rPr lang="en-US" b="1" dirty="0">
                <a:solidFill>
                  <a:srgbClr val="FF0000"/>
                </a:solidFill>
              </a:rPr>
              <a:t>hypertension, obesity, chronic kidney disease, </a:t>
            </a:r>
            <a:r>
              <a:rPr lang="en-US" b="1" dirty="0" err="1">
                <a:solidFill>
                  <a:srgbClr val="FF0000"/>
                </a:solidFill>
              </a:rPr>
              <a:t>cerebrovascular</a:t>
            </a:r>
            <a:r>
              <a:rPr lang="en-US" b="1" dirty="0">
                <a:solidFill>
                  <a:srgbClr val="FF0000"/>
                </a:solidFill>
              </a:rPr>
              <a:t> disease, and autonomic neuropathy </a:t>
            </a:r>
            <a:r>
              <a:rPr lang="en-US" b="1" dirty="0"/>
              <a:t>need to be </a:t>
            </a:r>
            <a:r>
              <a:rPr lang="en-US" b="1" dirty="0">
                <a:solidFill>
                  <a:srgbClr val="FF0000"/>
                </a:solidFill>
              </a:rPr>
              <a:t>assessed prior to surgery </a:t>
            </a:r>
            <a:r>
              <a:rPr lang="en-US" b="1" dirty="0"/>
              <a:t>as these conditions may complicate anesthesia and postoperative care</a:t>
            </a:r>
            <a:r>
              <a:rPr lang="en-US" b="1" dirty="0" smtClean="0"/>
              <a:t>.</a:t>
            </a:r>
          </a:p>
          <a:p>
            <a:pPr marL="1257300" lvl="4" indent="-342900" algn="l" rtl="0"/>
            <a:r>
              <a:rPr lang="en-US" sz="2400" dirty="0" smtClean="0">
                <a:hlinkClick r:id="rId3"/>
              </a:rPr>
              <a:t>Lee TH, </a:t>
            </a:r>
            <a:r>
              <a:rPr lang="en-US" sz="2400" dirty="0" err="1" smtClean="0">
                <a:hlinkClick r:id="rId3"/>
              </a:rPr>
              <a:t>Marcantonio</a:t>
            </a:r>
            <a:r>
              <a:rPr lang="en-US" sz="2400" dirty="0" smtClean="0">
                <a:hlinkClick r:id="rId3"/>
              </a:rPr>
              <a:t> ER, </a:t>
            </a:r>
            <a:r>
              <a:rPr lang="en-US" sz="2400" dirty="0" err="1" smtClean="0">
                <a:hlinkClick r:id="rId3"/>
              </a:rPr>
              <a:t>Mangione</a:t>
            </a:r>
            <a:r>
              <a:rPr lang="en-US" sz="2400" dirty="0" smtClean="0">
                <a:hlinkClick r:id="rId3"/>
              </a:rPr>
              <a:t> CM, et al. Derivation and prospective validation of a simple index for prediction of cardiac risk of major </a:t>
            </a:r>
            <a:r>
              <a:rPr lang="en-US" sz="2400" dirty="0" err="1" smtClean="0">
                <a:hlinkClick r:id="rId3"/>
              </a:rPr>
              <a:t>noncardiac</a:t>
            </a:r>
            <a:r>
              <a:rPr lang="en-US" sz="2400" dirty="0" smtClean="0">
                <a:hlinkClick r:id="rId3"/>
              </a:rPr>
              <a:t> surgery. Circulation 1999; 100:1043.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55C3-2735-4C40-996C-A96D5CD59279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18 </a:t>
            </a:r>
            <a:r>
              <a:rPr lang="en-US" b="1" dirty="0" err="1" smtClean="0"/>
              <a:t>Hyperalimentation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u="sng" dirty="0">
                <a:hlinkClick r:id="rId2"/>
              </a:rPr>
              <a:t>Total parenteral nutrition </a:t>
            </a:r>
            <a:r>
              <a:rPr lang="en-US" sz="2800" b="1" dirty="0"/>
              <a:t>(TPN) and nasogastric enteral feeds are commonly used in patients who are malnourished or severely ill. </a:t>
            </a: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TPN, especially in those with type 2 diabetes mellitus, will often increase the serum blood glucose and necessitate large doses of insulin to maintain glycemic control</a:t>
            </a:r>
            <a:r>
              <a:rPr lang="en-US" sz="2800" b="1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E3D0-CAC4-48E2-93EA-BE096450B492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165765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Some investigators recommend using a </a:t>
            </a:r>
            <a:r>
              <a:rPr lang="en-US" sz="3200" b="1" dirty="0">
                <a:solidFill>
                  <a:srgbClr val="FF0000"/>
                </a:solidFill>
              </a:rPr>
              <a:t>variable rate insulin infusion when the patient is first started on TPN </a:t>
            </a:r>
            <a:r>
              <a:rPr lang="en-US" sz="3200" b="1" dirty="0"/>
              <a:t>[ </a:t>
            </a:r>
            <a:r>
              <a:rPr lang="en-US" sz="3200" b="1" u="sng" dirty="0">
                <a:hlinkClick r:id="rId2"/>
              </a:rPr>
              <a:t>42 </a:t>
            </a:r>
            <a:r>
              <a:rPr lang="en-US" sz="3200" b="1" dirty="0"/>
              <a:t>]. </a:t>
            </a:r>
          </a:p>
          <a:p>
            <a:pPr algn="l" rtl="0"/>
            <a:r>
              <a:rPr lang="en-US" sz="3200" b="1" dirty="0"/>
              <a:t>Once the patient is on a stable infusion rate of TPN, he/she may </a:t>
            </a:r>
            <a:r>
              <a:rPr lang="en-US" sz="3200" b="1" dirty="0">
                <a:solidFill>
                  <a:srgbClr val="FF0000"/>
                </a:solidFill>
              </a:rPr>
              <a:t>have the daily requirement of insulin directly added to the TPN solution bag</a:t>
            </a:r>
            <a:r>
              <a:rPr lang="en-US" sz="3200" b="1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2B64-93A1-42D4-AF2A-5A8683674EE3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022144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b="1" dirty="0"/>
              <a:t>As an example, </a:t>
            </a:r>
            <a:r>
              <a:rPr lang="en-US" sz="2800" b="1" dirty="0">
                <a:solidFill>
                  <a:srgbClr val="FF0000"/>
                </a:solidFill>
              </a:rPr>
              <a:t>if the patient requires 20 units of insulin per 24 hours, add 20 units of short-acting insulin in the TPN solution that is administered continuously over 24 hours.</a:t>
            </a:r>
            <a:r>
              <a:rPr lang="en-US" sz="2800" b="1" dirty="0"/>
              <a:t> </a:t>
            </a:r>
          </a:p>
          <a:p>
            <a:pPr algn="l" rtl="0"/>
            <a:r>
              <a:rPr lang="en-US" sz="2800" b="1" dirty="0"/>
              <a:t>A subcutaneous insulin sliding scale using short-acting insulin may be used if insulin infusion is not feasible</a:t>
            </a:r>
          </a:p>
          <a:p>
            <a:pPr lvl="2" algn="l" rtl="0"/>
            <a:r>
              <a:rPr lang="en-US" dirty="0">
                <a:hlinkClick r:id="rId2"/>
              </a:rPr>
              <a:t>Hirsch IB, </a:t>
            </a:r>
            <a:r>
              <a:rPr lang="en-US" dirty="0" err="1">
                <a:hlinkClick r:id="rId2"/>
              </a:rPr>
              <a:t>Paauw</a:t>
            </a:r>
            <a:r>
              <a:rPr lang="en-US" dirty="0">
                <a:hlinkClick r:id="rId2"/>
              </a:rPr>
              <a:t> DS. Diabetes management in special situations. </a:t>
            </a:r>
            <a:r>
              <a:rPr lang="en-US" dirty="0" err="1">
                <a:hlinkClick r:id="rId2"/>
              </a:rPr>
              <a:t>Endocrinol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Metab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Clin</a:t>
            </a:r>
            <a:r>
              <a:rPr lang="en-US" dirty="0">
                <a:hlinkClick r:id="rId2"/>
              </a:rPr>
              <a:t> North Am 1997; 26:631.</a:t>
            </a:r>
            <a:endParaRPr lang="fa-IR" dirty="0"/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361387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For nasogastric feeds administered continuously over 24 hours, either a variable IV insulin infusion or twice daily </a:t>
            </a:r>
            <a:r>
              <a:rPr lang="en-US" b="1" u="sng" dirty="0">
                <a:solidFill>
                  <a:srgbClr val="FF0000"/>
                </a:solidFill>
                <a:hlinkClick r:id="rId2"/>
              </a:rPr>
              <a:t>intermediate acting insulin </a:t>
            </a:r>
            <a:r>
              <a:rPr lang="en-US" b="1" dirty="0">
                <a:solidFill>
                  <a:srgbClr val="FF0000"/>
                </a:solidFill>
              </a:rPr>
              <a:t>plus sliding scale every four to six hours </a:t>
            </a:r>
            <a:r>
              <a:rPr lang="en-US" b="1" dirty="0"/>
              <a:t>may be administered. </a:t>
            </a:r>
          </a:p>
          <a:p>
            <a:pPr algn="l" rtl="0"/>
            <a:r>
              <a:rPr lang="en-US" b="1" dirty="0"/>
              <a:t>Changes in insulin regimen must precede any changes in nasogastric feeding regimens (</a:t>
            </a:r>
            <a:r>
              <a:rPr lang="en-US" b="1" dirty="0" err="1"/>
              <a:t>ie</a:t>
            </a:r>
            <a:r>
              <a:rPr lang="en-US" b="1" dirty="0"/>
              <a:t>, changes from 24 hour-infusion to TID bolus feeds). </a:t>
            </a:r>
          </a:p>
          <a:p>
            <a:pPr algn="l" rtl="0"/>
            <a:r>
              <a:rPr lang="en-US" b="1" dirty="0"/>
              <a:t>Thus, </a:t>
            </a:r>
            <a:r>
              <a:rPr lang="en-US" b="1" dirty="0">
                <a:solidFill>
                  <a:srgbClr val="FF0000"/>
                </a:solidFill>
              </a:rPr>
              <a:t>good communication between the surgeon, dietitian, and the person managing diabetes care is important</a:t>
            </a:r>
            <a:r>
              <a:rPr lang="en-US" b="1" dirty="0"/>
              <a:t>.</a:t>
            </a:r>
            <a:endParaRPr lang="fa-IR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478D-D091-4FAE-AEB1-0006E19544CF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914560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3200" b="1" dirty="0" smtClean="0"/>
              <a:t>19 </a:t>
            </a:r>
            <a:r>
              <a:rPr lang="en-US" sz="3200" b="1" dirty="0" err="1" smtClean="0"/>
              <a:t>Glycemic</a:t>
            </a:r>
            <a:r>
              <a:rPr lang="en-US" sz="3200" b="1" dirty="0" smtClean="0"/>
              <a:t> </a:t>
            </a:r>
            <a:r>
              <a:rPr lang="en-US" sz="3200" b="1" dirty="0"/>
              <a:t>control and </a:t>
            </a:r>
            <a:br>
              <a:rPr lang="en-US" sz="3200" b="1" dirty="0"/>
            </a:br>
            <a:r>
              <a:rPr lang="en-US" sz="3200" b="1" dirty="0"/>
              <a:t>intensive insulin therapy in critical illness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200" b="1" dirty="0"/>
              <a:t>Hyperglycemia associated with critical illness (also called stress hyperglycemia or stress diabetes) is a consequence of many factors, including </a:t>
            </a:r>
            <a:r>
              <a:rPr lang="en-US" sz="3200" b="1" dirty="0">
                <a:solidFill>
                  <a:srgbClr val="FF0000"/>
                </a:solidFill>
              </a:rPr>
              <a:t>increased cortisol, </a:t>
            </a:r>
            <a:r>
              <a:rPr lang="en-US" sz="3200" b="1" dirty="0" err="1">
                <a:solidFill>
                  <a:srgbClr val="FF0000"/>
                </a:solidFill>
              </a:rPr>
              <a:t>catecholamines</a:t>
            </a:r>
            <a:r>
              <a:rPr lang="en-US" sz="3200" b="1" dirty="0">
                <a:solidFill>
                  <a:srgbClr val="FF0000"/>
                </a:solidFill>
              </a:rPr>
              <a:t>, glucagon, growth hormone, gluconeogenesis, and </a:t>
            </a:r>
            <a:r>
              <a:rPr lang="en-US" sz="3200" b="1" dirty="0" err="1">
                <a:solidFill>
                  <a:srgbClr val="FF0000"/>
                </a:solidFill>
              </a:rPr>
              <a:t>glycogenolysis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/>
              <a:t>[ </a:t>
            </a:r>
            <a:r>
              <a:rPr lang="en-US" sz="3200" b="1" u="sng" dirty="0">
                <a:hlinkClick r:id="rId2"/>
              </a:rPr>
              <a:t>1 </a:t>
            </a:r>
            <a:r>
              <a:rPr lang="en-US" sz="3200" b="1" dirty="0"/>
              <a:t>]. </a:t>
            </a:r>
          </a:p>
          <a:p>
            <a:pPr lvl="2" algn="l" rtl="0"/>
            <a:r>
              <a:rPr lang="en-US" sz="2400" dirty="0" err="1" smtClean="0">
                <a:hlinkClick r:id="rId2"/>
              </a:rPr>
              <a:t>McCowen</a:t>
            </a:r>
            <a:r>
              <a:rPr lang="en-US" sz="2400" dirty="0" smtClean="0">
                <a:hlinkClick r:id="rId2"/>
              </a:rPr>
              <a:t> </a:t>
            </a:r>
            <a:r>
              <a:rPr lang="en-US" sz="2400" dirty="0">
                <a:hlinkClick r:id="rId2"/>
              </a:rPr>
              <a:t>KC, Malhotra A, </a:t>
            </a:r>
            <a:r>
              <a:rPr lang="en-US" sz="2400" dirty="0" err="1">
                <a:hlinkClick r:id="rId2"/>
              </a:rPr>
              <a:t>Bistrian</a:t>
            </a:r>
            <a:r>
              <a:rPr lang="en-US" sz="2400" dirty="0">
                <a:hlinkClick r:id="rId2"/>
              </a:rPr>
              <a:t> BR. Stress-induced hyperglycemia. </a:t>
            </a:r>
            <a:r>
              <a:rPr lang="en-US" sz="2400" dirty="0" err="1">
                <a:hlinkClick r:id="rId2"/>
              </a:rPr>
              <a:t>Crit</a:t>
            </a:r>
            <a:r>
              <a:rPr lang="en-US" sz="2400" dirty="0">
                <a:hlinkClick r:id="rId2"/>
              </a:rPr>
              <a:t> Care </a:t>
            </a:r>
            <a:r>
              <a:rPr lang="en-US" sz="2400" dirty="0" err="1">
                <a:hlinkClick r:id="rId2"/>
              </a:rPr>
              <a:t>Clin</a:t>
            </a:r>
            <a:r>
              <a:rPr lang="en-US" sz="2400" dirty="0">
                <a:hlinkClick r:id="rId2"/>
              </a:rPr>
              <a:t> 2001; 17:107</a:t>
            </a:r>
            <a:r>
              <a:rPr lang="en-US" sz="2400" dirty="0" smtClean="0">
                <a:hlinkClick r:id="rId2"/>
              </a:rPr>
              <a:t>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9437-C216-4291-AA26-06D376FFBDB8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77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There was a graded effect, with higher mortality among patients who had higher blood glucose levels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pPr algn="l" rtl="0"/>
            <a:r>
              <a:rPr lang="en-US" sz="2800" b="1" dirty="0" smtClean="0"/>
              <a:t>Mortality </a:t>
            </a:r>
            <a:r>
              <a:rPr lang="en-US" sz="2800" b="1" dirty="0"/>
              <a:t>ranged </a:t>
            </a:r>
            <a:r>
              <a:rPr lang="en-US" sz="2800" b="1" dirty="0">
                <a:solidFill>
                  <a:srgbClr val="FF0000"/>
                </a:solidFill>
              </a:rPr>
              <a:t>from 10 percent in patients with a mean blood glucose between 80 and 99 mg/</a:t>
            </a:r>
            <a:r>
              <a:rPr lang="en-US" sz="2800" b="1" dirty="0" err="1">
                <a:solidFill>
                  <a:srgbClr val="FF0000"/>
                </a:solidFill>
              </a:rPr>
              <a:t>dL</a:t>
            </a:r>
            <a:r>
              <a:rPr lang="en-US" sz="2800" b="1" dirty="0"/>
              <a:t> (4.4 and 5.5 </a:t>
            </a:r>
            <a:r>
              <a:rPr lang="en-US" sz="2800" b="1" dirty="0" err="1"/>
              <a:t>mmol</a:t>
            </a:r>
            <a:r>
              <a:rPr lang="en-US" sz="2800" b="1" dirty="0"/>
              <a:t>/L) to </a:t>
            </a:r>
            <a:r>
              <a:rPr lang="en-US" sz="2800" b="1" dirty="0">
                <a:solidFill>
                  <a:srgbClr val="FF0000"/>
                </a:solidFill>
              </a:rPr>
              <a:t>43 percent in patients with a mean blood glucose greater than 300mg/</a:t>
            </a:r>
            <a:r>
              <a:rPr lang="en-US" sz="2800" b="1" dirty="0" err="1">
                <a:solidFill>
                  <a:srgbClr val="FF0000"/>
                </a:solidFill>
              </a:rPr>
              <a:t>dL</a:t>
            </a:r>
            <a:r>
              <a:rPr lang="en-US" sz="2800" b="1" dirty="0">
                <a:solidFill>
                  <a:srgbClr val="FF0000"/>
                </a:solidFill>
              </a:rPr>
              <a:t> (16.6 </a:t>
            </a:r>
            <a:r>
              <a:rPr lang="en-US" sz="2800" b="1" dirty="0" err="1">
                <a:solidFill>
                  <a:srgbClr val="FF0000"/>
                </a:solidFill>
              </a:rPr>
              <a:t>mmol</a:t>
            </a:r>
            <a:r>
              <a:rPr lang="en-US" sz="2800" b="1" dirty="0">
                <a:solidFill>
                  <a:srgbClr val="FF0000"/>
                </a:solidFill>
              </a:rPr>
              <a:t>/L).</a:t>
            </a:r>
            <a:endParaRPr lang="fa-IR" sz="28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EFD3-025D-46A4-9ABB-D9D107CB30AF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575517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Hypoglycemia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Hypoglycemia is the </a:t>
            </a:r>
            <a:r>
              <a:rPr lang="en-US" sz="3200" b="1" dirty="0">
                <a:solidFill>
                  <a:srgbClr val="FF0000"/>
                </a:solidFill>
              </a:rPr>
              <a:t>most common adverse effect of IIT.</a:t>
            </a:r>
            <a:r>
              <a:rPr lang="en-US" sz="3200" b="1" dirty="0"/>
              <a:t> </a:t>
            </a:r>
          </a:p>
          <a:p>
            <a:pPr algn="l" rtl="0"/>
            <a:r>
              <a:rPr lang="en-US" sz="3200" b="1" dirty="0"/>
              <a:t>It occurs in up to </a:t>
            </a:r>
            <a:r>
              <a:rPr lang="en-US" sz="3200" b="1" dirty="0">
                <a:solidFill>
                  <a:srgbClr val="FF0000"/>
                </a:solidFill>
              </a:rPr>
              <a:t>19 percent of patients when defined as a blood glucose &lt;40mg/</a:t>
            </a:r>
            <a:r>
              <a:rPr lang="en-US" sz="3200" b="1" dirty="0" err="1">
                <a:solidFill>
                  <a:srgbClr val="FF0000"/>
                </a:solidFill>
              </a:rPr>
              <a:t>dL</a:t>
            </a:r>
            <a:r>
              <a:rPr lang="en-US" sz="3200" b="1" dirty="0">
                <a:solidFill>
                  <a:srgbClr val="FF0000"/>
                </a:solidFill>
              </a:rPr>
              <a:t> (2.2 </a:t>
            </a:r>
            <a:r>
              <a:rPr lang="en-US" sz="3200" b="1" dirty="0" err="1">
                <a:solidFill>
                  <a:srgbClr val="FF0000"/>
                </a:solidFill>
              </a:rPr>
              <a:t>mmol</a:t>
            </a:r>
            <a:r>
              <a:rPr lang="en-US" sz="3200" b="1" dirty="0">
                <a:solidFill>
                  <a:srgbClr val="FF0000"/>
                </a:solidFill>
              </a:rPr>
              <a:t>/L</a:t>
            </a:r>
            <a:r>
              <a:rPr lang="en-US" sz="3200" b="1" dirty="0"/>
              <a:t>) [ </a:t>
            </a:r>
            <a:r>
              <a:rPr lang="en-US" sz="3200" b="1" u="sng" dirty="0">
                <a:hlinkClick r:id="rId2"/>
              </a:rPr>
              <a:t>20 </a:t>
            </a:r>
            <a:r>
              <a:rPr lang="en-US" sz="3200" b="1" dirty="0"/>
              <a:t>], or </a:t>
            </a:r>
            <a:r>
              <a:rPr lang="en-US" sz="3200" b="1" dirty="0">
                <a:solidFill>
                  <a:srgbClr val="FF0000"/>
                </a:solidFill>
              </a:rPr>
              <a:t>up to 32 percent of patients when defined as a blood glucose &lt;60 mg/</a:t>
            </a:r>
            <a:r>
              <a:rPr lang="en-US" sz="3200" b="1" dirty="0" err="1">
                <a:solidFill>
                  <a:srgbClr val="FF0000"/>
                </a:solidFill>
              </a:rPr>
              <a:t>dL</a:t>
            </a:r>
            <a:r>
              <a:rPr lang="en-US" sz="3200" b="1" dirty="0">
                <a:solidFill>
                  <a:srgbClr val="FF0000"/>
                </a:solidFill>
              </a:rPr>
              <a:t> (3.3 </a:t>
            </a:r>
            <a:r>
              <a:rPr lang="en-US" sz="3200" b="1" dirty="0" err="1">
                <a:solidFill>
                  <a:srgbClr val="FF0000"/>
                </a:solidFill>
              </a:rPr>
              <a:t>mmol</a:t>
            </a:r>
            <a:r>
              <a:rPr lang="en-US" sz="3200" b="1" dirty="0">
                <a:solidFill>
                  <a:srgbClr val="FF0000"/>
                </a:solidFill>
              </a:rPr>
              <a:t>/L</a:t>
            </a:r>
            <a:r>
              <a:rPr lang="en-US" sz="3200" b="1" dirty="0"/>
              <a:t>) [ </a:t>
            </a:r>
            <a:r>
              <a:rPr lang="en-US" sz="3200" b="1" u="sng" dirty="0">
                <a:hlinkClick r:id="rId3"/>
              </a:rPr>
              <a:t>30 </a:t>
            </a:r>
            <a:r>
              <a:rPr lang="en-US" sz="3200" b="1" dirty="0"/>
              <a:t>].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CC794-CF42-4814-B788-1B0068559BE8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32973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Its frequent occurrence is problematic because </a:t>
            </a:r>
            <a:r>
              <a:rPr lang="en-US" sz="3200" b="1" dirty="0">
                <a:solidFill>
                  <a:srgbClr val="FF0000"/>
                </a:solidFill>
              </a:rPr>
              <a:t>hypoglycemia can lead to seizures, brain damage, depression, and cardiac arrhythmias </a:t>
            </a:r>
            <a:r>
              <a:rPr lang="en-US" sz="3200" b="1" dirty="0"/>
              <a:t>[ </a:t>
            </a:r>
            <a:r>
              <a:rPr lang="en-US" sz="3200" b="1" u="sng" dirty="0">
                <a:hlinkClick r:id="rId2"/>
              </a:rPr>
              <a:t>25,31-33 </a:t>
            </a:r>
            <a:r>
              <a:rPr lang="en-US" sz="3200" b="1" dirty="0"/>
              <a:t>]. </a:t>
            </a:r>
          </a:p>
          <a:p>
            <a:pPr algn="l" rtl="0"/>
            <a:r>
              <a:rPr lang="en-US" sz="3200" b="1" dirty="0"/>
              <a:t>Hypoglycemia is also a risk factor for death [ </a:t>
            </a:r>
            <a:r>
              <a:rPr lang="en-US" sz="3200" b="1" u="sng" dirty="0">
                <a:hlinkClick r:id="rId3"/>
              </a:rPr>
              <a:t>25,32,34 </a:t>
            </a:r>
            <a:r>
              <a:rPr lang="en-US" sz="3200" b="1" dirty="0" smtClean="0"/>
              <a:t>]</a:t>
            </a:r>
            <a:endParaRPr lang="fa-IR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739050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/>
              <a:t>Hyperglycemia is associated with </a:t>
            </a:r>
            <a:r>
              <a:rPr lang="en-US" sz="3600" b="1" dirty="0">
                <a:solidFill>
                  <a:srgbClr val="FF0000"/>
                </a:solidFill>
              </a:rPr>
              <a:t>poor clinical outcomes in critically ill patients</a:t>
            </a:r>
            <a:r>
              <a:rPr lang="en-US" sz="3600" b="1" dirty="0"/>
              <a:t>.</a:t>
            </a:r>
          </a:p>
          <a:p>
            <a:pPr algn="l" rtl="0"/>
            <a:r>
              <a:rPr lang="en-US" sz="3600" b="1" dirty="0"/>
              <a:t>While most clinicians agree that such glycemic control is a desirable intervention, </a:t>
            </a:r>
            <a:r>
              <a:rPr lang="en-US" sz="3600" b="1" dirty="0">
                <a:solidFill>
                  <a:srgbClr val="FF0000"/>
                </a:solidFill>
              </a:rPr>
              <a:t>the optimal blood glucose range is controversial</a:t>
            </a:r>
            <a:r>
              <a:rPr lang="en-US" sz="3600" b="1" dirty="0"/>
              <a:t>. </a:t>
            </a:r>
            <a:endParaRPr lang="fa-IR" sz="3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C9C0-E1F5-4C68-9A82-AD8DA4E71C6C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117674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/>
              <a:t>For hyperglycemic critically ill patients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/>
              <a:t>We recommend a blood glucose </a:t>
            </a:r>
            <a:r>
              <a:rPr lang="en-US" sz="3600" b="1" dirty="0">
                <a:solidFill>
                  <a:srgbClr val="FF0000"/>
                </a:solidFill>
              </a:rPr>
              <a:t>target of 140 to 180 mg/</a:t>
            </a:r>
            <a:r>
              <a:rPr lang="en-US" sz="3600" b="1" dirty="0" err="1">
                <a:solidFill>
                  <a:srgbClr val="FF0000"/>
                </a:solidFill>
              </a:rPr>
              <a:t>dL</a:t>
            </a:r>
            <a:r>
              <a:rPr lang="en-US" sz="3600" b="1" dirty="0"/>
              <a:t> (7.7 to 10 </a:t>
            </a:r>
            <a:r>
              <a:rPr lang="en-US" sz="3600" b="1" dirty="0" err="1"/>
              <a:t>mmol</a:t>
            </a:r>
            <a:r>
              <a:rPr lang="en-US" sz="3600" b="1" dirty="0"/>
              <a:t>/L), rather than a more stringent target (</a:t>
            </a:r>
            <a:r>
              <a:rPr lang="en-US" sz="3600" b="1" dirty="0" err="1"/>
              <a:t>eg</a:t>
            </a:r>
            <a:r>
              <a:rPr lang="en-US" sz="3600" b="1" dirty="0"/>
              <a:t>, 80 to 110 mg/</a:t>
            </a:r>
            <a:r>
              <a:rPr lang="en-US" sz="3600" b="1" dirty="0" err="1"/>
              <a:t>dL</a:t>
            </a:r>
            <a:r>
              <a:rPr lang="en-US" sz="3600" b="1" dirty="0"/>
              <a:t> [4.4 to 6.1mmol/L]) ( </a:t>
            </a:r>
            <a:r>
              <a:rPr lang="en-US" sz="3600" b="1" u="sng" dirty="0">
                <a:hlinkClick r:id="rId2"/>
              </a:rPr>
              <a:t>Grade 1A </a:t>
            </a:r>
            <a:r>
              <a:rPr lang="en-US" sz="3600" b="1" dirty="0"/>
              <a:t>). </a:t>
            </a:r>
            <a:endParaRPr lang="fa-IR" sz="3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9AB4-A298-4B78-B883-77511B5620A7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3493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200" b="1" dirty="0" smtClean="0"/>
              <a:t>2 Key </a:t>
            </a:r>
            <a:r>
              <a:rPr lang="en-US" sz="3200" b="1" dirty="0"/>
              <a:t>elements of the initial 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sz="2800" b="1" dirty="0">
                <a:solidFill>
                  <a:srgbClr val="FF0000"/>
                </a:solidFill>
              </a:rPr>
              <a:t>Determination of the type of diabetes</a:t>
            </a:r>
            <a:r>
              <a:rPr lang="en-US" sz="2800" b="1" dirty="0"/>
              <a:t>, since </a:t>
            </a:r>
            <a:r>
              <a:rPr lang="en-US" sz="2800" b="1" dirty="0">
                <a:solidFill>
                  <a:srgbClr val="FF0000"/>
                </a:solidFill>
              </a:rPr>
              <a:t>type 1 diabetes patients are at much higher risk of diabetic </a:t>
            </a:r>
            <a:r>
              <a:rPr lang="en-US" sz="2800" b="1" dirty="0" err="1">
                <a:solidFill>
                  <a:srgbClr val="FF0000"/>
                </a:solidFill>
              </a:rPr>
              <a:t>ketoacidosis</a:t>
            </a:r>
            <a:endParaRPr lang="en-US" sz="2800" b="1" dirty="0">
              <a:solidFill>
                <a:srgbClr val="FF0000"/>
              </a:solidFill>
            </a:endParaRPr>
          </a:p>
          <a:p>
            <a:pPr lvl="0" algn="l" rtl="0"/>
            <a:r>
              <a:rPr lang="en-US" sz="2800" b="1" dirty="0">
                <a:solidFill>
                  <a:srgbClr val="FF0000"/>
                </a:solidFill>
              </a:rPr>
              <a:t>Long-term complications of diabetes mellitus</a:t>
            </a:r>
            <a:r>
              <a:rPr lang="en-US" sz="2800" b="1" dirty="0"/>
              <a:t>, including </a:t>
            </a:r>
            <a:r>
              <a:rPr lang="en-US" sz="2800" b="1" dirty="0">
                <a:solidFill>
                  <a:srgbClr val="FF0000"/>
                </a:solidFill>
              </a:rPr>
              <a:t>retinopathy, nephropathy, neuropathy, autonomic neuropathy, coronary heart disease, peripheral vascular disease, </a:t>
            </a:r>
            <a:r>
              <a:rPr lang="en-US" sz="2800" b="1" dirty="0" smtClean="0">
                <a:solidFill>
                  <a:srgbClr val="FF0000"/>
                </a:solidFill>
              </a:rPr>
              <a:t>hypertension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8505-4B35-4A84-8EB1-9201CF1796BF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We also suggest </a:t>
            </a:r>
            <a:r>
              <a:rPr lang="en-US" sz="3200" b="1" dirty="0">
                <a:solidFill>
                  <a:srgbClr val="FF0000"/>
                </a:solidFill>
              </a:rPr>
              <a:t>a blood glucose target of 140 to 180 mg/</a:t>
            </a:r>
            <a:r>
              <a:rPr lang="en-US" sz="3200" b="1" dirty="0" err="1">
                <a:solidFill>
                  <a:srgbClr val="FF0000"/>
                </a:solidFill>
              </a:rPr>
              <a:t>dL</a:t>
            </a:r>
            <a:r>
              <a:rPr lang="en-US" sz="3200" b="1" dirty="0">
                <a:solidFill>
                  <a:srgbClr val="FF0000"/>
                </a:solidFill>
              </a:rPr>
              <a:t> (7.7 to 10 </a:t>
            </a:r>
            <a:r>
              <a:rPr lang="en-US" sz="3200" b="1" dirty="0" err="1">
                <a:solidFill>
                  <a:srgbClr val="FF0000"/>
                </a:solidFill>
              </a:rPr>
              <a:t>mmol</a:t>
            </a:r>
            <a:r>
              <a:rPr lang="en-US" sz="3200" b="1" dirty="0">
                <a:solidFill>
                  <a:srgbClr val="FF0000"/>
                </a:solidFill>
              </a:rPr>
              <a:t>/L), rather than a more liberal target (</a:t>
            </a:r>
            <a:r>
              <a:rPr lang="en-US" sz="3200" b="1" dirty="0" err="1">
                <a:solidFill>
                  <a:srgbClr val="FF0000"/>
                </a:solidFill>
              </a:rPr>
              <a:t>eg</a:t>
            </a:r>
            <a:r>
              <a:rPr lang="en-US" sz="3200" b="1" dirty="0">
                <a:solidFill>
                  <a:srgbClr val="FF0000"/>
                </a:solidFill>
              </a:rPr>
              <a:t>, 180 to 200 mg/</a:t>
            </a:r>
            <a:r>
              <a:rPr lang="en-US" sz="3200" b="1" dirty="0" err="1">
                <a:solidFill>
                  <a:srgbClr val="FF0000"/>
                </a:solidFill>
              </a:rPr>
              <a:t>dL</a:t>
            </a:r>
            <a:r>
              <a:rPr lang="en-US" sz="3200" b="1" dirty="0"/>
              <a:t> [10 to 11.1mmol/L]) ( </a:t>
            </a:r>
            <a:r>
              <a:rPr lang="en-US" sz="3200" b="1" u="sng" dirty="0">
                <a:hlinkClick r:id="rId2"/>
              </a:rPr>
              <a:t>Grade 2C </a:t>
            </a:r>
            <a:r>
              <a:rPr lang="en-US" sz="3200" b="1" dirty="0"/>
              <a:t>). </a:t>
            </a:r>
            <a:endParaRPr lang="fa-IR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ECF5-CCB6-45B5-A8A0-0AB67D8401FD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00029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sz="2800" b="1" dirty="0"/>
              <a:t>To achieve our target blood glucose, we </a:t>
            </a:r>
            <a:r>
              <a:rPr lang="en-US" sz="2800" b="1" dirty="0">
                <a:solidFill>
                  <a:srgbClr val="FF0000"/>
                </a:solidFill>
              </a:rPr>
              <a:t>minimize our use of intravenous fluids that contain glucose and administer insulin only when necessary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pPr lvl="0" algn="l" rtl="0"/>
            <a:r>
              <a:rPr lang="en-US" sz="2800" b="1" dirty="0" smtClean="0">
                <a:solidFill>
                  <a:srgbClr val="FF0000"/>
                </a:solidFill>
              </a:rPr>
              <a:t>A </a:t>
            </a:r>
            <a:r>
              <a:rPr lang="en-US" sz="2800" b="1" dirty="0">
                <a:solidFill>
                  <a:srgbClr val="FF0000"/>
                </a:solidFill>
              </a:rPr>
              <a:t>widely accepted insulin regimen has not been established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pPr lvl="0" algn="l" rtl="0"/>
            <a:r>
              <a:rPr lang="en-US" sz="2800" b="1" dirty="0" smtClean="0">
                <a:solidFill>
                  <a:srgbClr val="FF0000"/>
                </a:solidFill>
              </a:rPr>
              <a:t>Careful </a:t>
            </a:r>
            <a:r>
              <a:rPr lang="en-US" sz="2800" b="1" dirty="0">
                <a:solidFill>
                  <a:srgbClr val="FF0000"/>
                </a:solidFill>
              </a:rPr>
              <a:t>monitoring of blood glucose </a:t>
            </a:r>
            <a:r>
              <a:rPr lang="en-US" sz="2800" b="1" dirty="0"/>
              <a:t>should always accompany administration of insulin, as hypoglycemia is associated with poor outcomes.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5FE2-DB5E-480A-8628-DECB59CA25B4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9516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sz="3200" b="1" dirty="0">
                <a:solidFill>
                  <a:srgbClr val="FF0000"/>
                </a:solidFill>
              </a:rPr>
              <a:t>Assessment of baseline glycemic control</a:t>
            </a:r>
            <a:r>
              <a:rPr lang="en-US" sz="3200" b="1" dirty="0"/>
              <a:t>, including frequency of monitoring, average blood glucose levels, range of blood glucose levels, hemoglobin A1C levels</a:t>
            </a:r>
          </a:p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Assessment of hypoglycemia</a:t>
            </a:r>
            <a:r>
              <a:rPr lang="en-US" sz="3200" b="1" dirty="0"/>
              <a:t>, including frequency, timing, awareness, and severity</a:t>
            </a:r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3363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l" rtl="0"/>
            <a:r>
              <a:rPr lang="en-US" sz="3600" b="1" dirty="0" smtClean="0">
                <a:solidFill>
                  <a:srgbClr val="FF0000"/>
                </a:solidFill>
              </a:rPr>
              <a:t>Detailed </a:t>
            </a:r>
            <a:r>
              <a:rPr lang="en-US" sz="3600" b="1" dirty="0">
                <a:solidFill>
                  <a:srgbClr val="FF0000"/>
                </a:solidFill>
              </a:rPr>
              <a:t>history of diabetes therapy</a:t>
            </a:r>
            <a:r>
              <a:rPr lang="en-US" sz="3600" b="1" dirty="0"/>
              <a:t>, including insulin type, dose, and timing</a:t>
            </a:r>
          </a:p>
          <a:p>
            <a:pPr lvl="0" algn="l" rtl="0"/>
            <a:r>
              <a:rPr lang="en-US" sz="3600" b="1" dirty="0">
                <a:solidFill>
                  <a:srgbClr val="FF0000"/>
                </a:solidFill>
              </a:rPr>
              <a:t>Other pharmacologic therapy</a:t>
            </a:r>
            <a:r>
              <a:rPr lang="en-US" sz="3600" b="1" dirty="0"/>
              <a:t>, including type of medication, dosing, and specific timing</a:t>
            </a:r>
          </a:p>
          <a:p>
            <a:pPr algn="l" rtl="0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F3FB5-37A3-44ED-B8DD-018FBBE795A8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sz="4000" b="1" dirty="0">
                <a:solidFill>
                  <a:srgbClr val="FF0000"/>
                </a:solidFill>
              </a:rPr>
              <a:t>Characteristics of surgery</a:t>
            </a:r>
            <a:r>
              <a:rPr lang="en-US" sz="4000" b="1" dirty="0"/>
              <a:t>, including </a:t>
            </a:r>
            <a:r>
              <a:rPr lang="en-US" sz="4000" b="1" dirty="0">
                <a:solidFill>
                  <a:srgbClr val="FF0000"/>
                </a:solidFill>
              </a:rPr>
              <a:t>when the patient must stop eating prior to surgery, type of surgery </a:t>
            </a:r>
            <a:r>
              <a:rPr lang="en-US" sz="4000" b="1" dirty="0"/>
              <a:t>(major or minor), </a:t>
            </a:r>
            <a:r>
              <a:rPr lang="en-US" sz="4000" b="1" dirty="0">
                <a:solidFill>
                  <a:srgbClr val="FF0000"/>
                </a:solidFill>
              </a:rPr>
              <a:t>timing of the operative procedure, and duration of the procedure</a:t>
            </a:r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9959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sz="3200" b="1" dirty="0">
                <a:solidFill>
                  <a:srgbClr val="FF0000"/>
                </a:solidFill>
              </a:rPr>
              <a:t>Type of anesthetic</a:t>
            </a:r>
            <a:r>
              <a:rPr lang="en-US" sz="3200" b="1" dirty="0"/>
              <a:t>, including epidural versus general anesthesia (</a:t>
            </a:r>
            <a:r>
              <a:rPr lang="en-US" sz="3200" b="1" dirty="0">
                <a:solidFill>
                  <a:srgbClr val="FF0000"/>
                </a:solidFill>
              </a:rPr>
              <a:t>epidural anesthesia has minimal effects on glucose metabolism and insulin resistance</a:t>
            </a:r>
            <a:r>
              <a:rPr lang="en-US" sz="3200" b="1" dirty="0"/>
              <a:t>) [ </a:t>
            </a:r>
            <a:r>
              <a:rPr lang="en-US" sz="3200" b="1" dirty="0">
                <a:hlinkClick r:id="rId2"/>
              </a:rPr>
              <a:t>9 </a:t>
            </a:r>
            <a:r>
              <a:rPr lang="en-US" sz="3200" b="1" dirty="0"/>
              <a:t>]</a:t>
            </a:r>
          </a:p>
          <a:p>
            <a:pPr lvl="2" algn="l" rtl="0"/>
            <a:r>
              <a:rPr lang="en-US" sz="2800" dirty="0">
                <a:hlinkClick r:id="rId2"/>
              </a:rPr>
              <a:t>Brandt M, </a:t>
            </a:r>
            <a:r>
              <a:rPr lang="en-US" sz="2800" dirty="0" err="1">
                <a:hlinkClick r:id="rId2"/>
              </a:rPr>
              <a:t>Kehlet</a:t>
            </a:r>
            <a:r>
              <a:rPr lang="en-US" sz="2800" dirty="0">
                <a:hlinkClick r:id="rId2"/>
              </a:rPr>
              <a:t> H, Binder C, et al. Effect of epidural analgesia on the </a:t>
            </a:r>
            <a:r>
              <a:rPr lang="en-US" sz="2800" dirty="0" err="1">
                <a:hlinkClick r:id="rId2"/>
              </a:rPr>
              <a:t>glycoregulatory</a:t>
            </a:r>
            <a:r>
              <a:rPr lang="en-US" sz="2800" dirty="0">
                <a:hlinkClick r:id="rId2"/>
              </a:rPr>
              <a:t> endocrine response to surgery. </a:t>
            </a:r>
            <a:r>
              <a:rPr lang="en-US" sz="2800" dirty="0" err="1">
                <a:hlinkClick r:id="rId2"/>
              </a:rPr>
              <a:t>Clin</a:t>
            </a:r>
            <a:r>
              <a:rPr lang="en-US" sz="2800" dirty="0">
                <a:hlinkClick r:id="rId2"/>
              </a:rPr>
              <a:t> </a:t>
            </a:r>
            <a:r>
              <a:rPr lang="en-US" sz="2800" dirty="0" err="1">
                <a:hlinkClick r:id="rId2"/>
              </a:rPr>
              <a:t>Endocrinol</a:t>
            </a:r>
            <a:r>
              <a:rPr lang="en-US" sz="2800" dirty="0">
                <a:hlinkClick r:id="rId2"/>
              </a:rPr>
              <a:t> (</a:t>
            </a:r>
            <a:r>
              <a:rPr lang="en-US" sz="2800" dirty="0" err="1">
                <a:hlinkClick r:id="rId2"/>
              </a:rPr>
              <a:t>Oxf</a:t>
            </a:r>
            <a:r>
              <a:rPr lang="en-US" sz="2800" dirty="0">
                <a:hlinkClick r:id="rId2"/>
              </a:rPr>
              <a:t>) 1976; 5:107</a:t>
            </a:r>
            <a:r>
              <a:rPr lang="en-US" sz="2800" dirty="0" smtClean="0">
                <a:hlinkClick r:id="rId2"/>
              </a:rPr>
              <a:t>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0364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3600" b="1" dirty="0" smtClean="0"/>
              <a:t>3 Preoperative </a:t>
            </a:r>
            <a:r>
              <a:rPr lang="en-US" sz="3600" b="1" dirty="0"/>
              <a:t>laboratory investigations </a:t>
            </a: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>
                <a:solidFill>
                  <a:srgbClr val="FF0000"/>
                </a:solidFill>
              </a:rPr>
              <a:t>a baseline </a:t>
            </a:r>
            <a:r>
              <a:rPr lang="en-US" sz="3600" b="1" dirty="0" smtClean="0">
                <a:solidFill>
                  <a:srgbClr val="FF0000"/>
                </a:solidFill>
              </a:rPr>
              <a:t>electrocardiogram</a:t>
            </a:r>
            <a:r>
              <a:rPr lang="en-US" sz="3600" b="1" dirty="0" smtClean="0"/>
              <a:t>: </a:t>
            </a:r>
            <a:r>
              <a:rPr lang="en-US" sz="3600" b="1" dirty="0"/>
              <a:t>ECG abnormalities, such as </a:t>
            </a:r>
            <a:r>
              <a:rPr lang="en-US" sz="3600" b="1" dirty="0">
                <a:solidFill>
                  <a:srgbClr val="FF0000"/>
                </a:solidFill>
              </a:rPr>
              <a:t>abnormal q waves</a:t>
            </a:r>
            <a:r>
              <a:rPr lang="en-US" sz="3600" b="1" dirty="0"/>
              <a:t> suggestive of previous myocardial infarction</a:t>
            </a:r>
            <a:endParaRPr lang="en-US" sz="3600" b="1" dirty="0" smtClean="0"/>
          </a:p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assessment </a:t>
            </a:r>
            <a:r>
              <a:rPr lang="en-US" sz="3600" b="1" dirty="0">
                <a:solidFill>
                  <a:srgbClr val="FF0000"/>
                </a:solidFill>
              </a:rPr>
              <a:t>of renal </a:t>
            </a:r>
            <a:r>
              <a:rPr lang="en-US" sz="3600" b="1" dirty="0" smtClean="0">
                <a:solidFill>
                  <a:srgbClr val="FF0000"/>
                </a:solidFill>
              </a:rPr>
              <a:t>function</a:t>
            </a:r>
            <a:r>
              <a:rPr lang="en-US" sz="3600" b="1" dirty="0" smtClean="0"/>
              <a:t>: </a:t>
            </a:r>
            <a:r>
              <a:rPr lang="en-US" sz="3600" b="1" dirty="0">
                <a:solidFill>
                  <a:srgbClr val="FF0000"/>
                </a:solidFill>
              </a:rPr>
              <a:t>chronic kidney disease </a:t>
            </a:r>
            <a:r>
              <a:rPr lang="en-US" sz="3600" b="1" dirty="0"/>
              <a:t>are risk factors for </a:t>
            </a:r>
            <a:r>
              <a:rPr lang="en-US" sz="3600" b="1" dirty="0">
                <a:solidFill>
                  <a:srgbClr val="FF0000"/>
                </a:solidFill>
              </a:rPr>
              <a:t>major postoperative cardiac events</a:t>
            </a:r>
            <a:r>
              <a:rPr lang="en-US" sz="3600" b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3286-8E3B-4476-92C8-906960876E76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b="1" dirty="0" smtClean="0">
                <a:solidFill>
                  <a:srgbClr val="FF0000"/>
                </a:solidFill>
              </a:rPr>
              <a:t>Hemoglobin </a:t>
            </a:r>
            <a:r>
              <a:rPr lang="en-US" sz="3200" b="1" dirty="0">
                <a:solidFill>
                  <a:srgbClr val="FF0000"/>
                </a:solidFill>
              </a:rPr>
              <a:t>A1C levels</a:t>
            </a:r>
            <a:r>
              <a:rPr lang="en-US" sz="3200" b="1" dirty="0"/>
              <a:t>: </a:t>
            </a:r>
          </a:p>
          <a:p>
            <a:pPr lvl="1" algn="l" rtl="0"/>
            <a:r>
              <a:rPr lang="en-US" sz="3200" b="1" dirty="0"/>
              <a:t>determination of </a:t>
            </a:r>
            <a:r>
              <a:rPr lang="en-US" sz="3200" b="1" dirty="0">
                <a:solidFill>
                  <a:srgbClr val="FF0000"/>
                </a:solidFill>
              </a:rPr>
              <a:t>chronic glycemic control</a:t>
            </a:r>
          </a:p>
          <a:p>
            <a:pPr lvl="1" algn="l" rtl="0"/>
            <a:r>
              <a:rPr lang="en-US" sz="3200" b="1" dirty="0"/>
              <a:t>determining adequacy of </a:t>
            </a:r>
            <a:r>
              <a:rPr lang="en-US" sz="3200" b="1" dirty="0">
                <a:solidFill>
                  <a:srgbClr val="FF0000"/>
                </a:solidFill>
              </a:rPr>
              <a:t>current glycemic management</a:t>
            </a:r>
          </a:p>
          <a:p>
            <a:pPr lvl="1" algn="l" rtl="0"/>
            <a:r>
              <a:rPr lang="en-US" sz="3200" b="1" dirty="0"/>
              <a:t>elevated A1C levels may predict a </a:t>
            </a:r>
            <a:r>
              <a:rPr lang="en-US" sz="3200" b="1" dirty="0">
                <a:solidFill>
                  <a:srgbClr val="FF0000"/>
                </a:solidFill>
              </a:rPr>
              <a:t>higher rate of postoperative infections</a:t>
            </a:r>
            <a:r>
              <a:rPr lang="en-US" sz="3200" dirty="0"/>
              <a:t>. </a:t>
            </a:r>
          </a:p>
          <a:p>
            <a:pPr lvl="2" algn="l" rtl="0"/>
            <a:r>
              <a:rPr lang="en-US" dirty="0" err="1">
                <a:hlinkClick r:id="rId2"/>
              </a:rPr>
              <a:t>Dronge</a:t>
            </a:r>
            <a:r>
              <a:rPr lang="en-US" dirty="0">
                <a:hlinkClick r:id="rId2"/>
              </a:rPr>
              <a:t> AS, </a:t>
            </a:r>
            <a:r>
              <a:rPr lang="en-US" dirty="0" err="1">
                <a:hlinkClick r:id="rId2"/>
              </a:rPr>
              <a:t>Perkal</a:t>
            </a:r>
            <a:r>
              <a:rPr lang="en-US" dirty="0">
                <a:hlinkClick r:id="rId2"/>
              </a:rPr>
              <a:t> MF, </a:t>
            </a:r>
            <a:r>
              <a:rPr lang="en-US" dirty="0" err="1">
                <a:hlinkClick r:id="rId2"/>
              </a:rPr>
              <a:t>Kancir</a:t>
            </a:r>
            <a:r>
              <a:rPr lang="en-US" dirty="0">
                <a:hlinkClick r:id="rId2"/>
              </a:rPr>
              <a:t> S, et al. Long-term glycemic control and postoperative infectious complications. Arch </a:t>
            </a:r>
            <a:r>
              <a:rPr lang="en-US" dirty="0" err="1">
                <a:hlinkClick r:id="rId2"/>
              </a:rPr>
              <a:t>Surg</a:t>
            </a:r>
            <a:r>
              <a:rPr lang="en-US" dirty="0">
                <a:hlinkClick r:id="rId2"/>
              </a:rPr>
              <a:t> 2006; 141:375.</a:t>
            </a:r>
            <a:endParaRPr lang="en-US" dirty="0"/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3545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3200" b="1" dirty="0"/>
              <a:t>Baseline glucose </a:t>
            </a:r>
            <a:r>
              <a:rPr lang="en-US" sz="3200" b="1" dirty="0" smtClean="0"/>
              <a:t>levels: help </a:t>
            </a:r>
            <a:r>
              <a:rPr lang="en-US" sz="3200" b="1" dirty="0"/>
              <a:t>to </a:t>
            </a:r>
            <a:r>
              <a:rPr lang="en-US" sz="3200" b="1" dirty="0">
                <a:solidFill>
                  <a:srgbClr val="FF0000"/>
                </a:solidFill>
              </a:rPr>
              <a:t>stratify risk </a:t>
            </a:r>
            <a:r>
              <a:rPr lang="en-US" sz="3200" b="1" dirty="0" smtClean="0">
                <a:solidFill>
                  <a:srgbClr val="FF0000"/>
                </a:solidFill>
              </a:rPr>
              <a:t>for </a:t>
            </a:r>
            <a:r>
              <a:rPr lang="en-US" sz="3200" b="1" dirty="0">
                <a:solidFill>
                  <a:srgbClr val="FF0000"/>
                </a:solidFill>
              </a:rPr>
              <a:t>postoperative wound </a:t>
            </a:r>
            <a:r>
              <a:rPr lang="en-US" sz="3200" b="1" dirty="0" smtClean="0">
                <a:solidFill>
                  <a:srgbClr val="FF0000"/>
                </a:solidFill>
              </a:rPr>
              <a:t>infections</a:t>
            </a:r>
          </a:p>
          <a:p>
            <a:pPr algn="l" rtl="0"/>
            <a:r>
              <a:rPr lang="en-US" sz="3200" b="1" dirty="0"/>
              <a:t>Elevated preoperative glucose levels </a:t>
            </a:r>
            <a:r>
              <a:rPr lang="en-US" sz="3200" b="1" dirty="0">
                <a:solidFill>
                  <a:srgbClr val="FF0000"/>
                </a:solidFill>
              </a:rPr>
              <a:t>(&gt;200 mg/</a:t>
            </a:r>
            <a:r>
              <a:rPr lang="en-US" sz="3200" b="1" dirty="0" err="1">
                <a:solidFill>
                  <a:srgbClr val="FF0000"/>
                </a:solidFill>
              </a:rPr>
              <a:t>dL</a:t>
            </a:r>
            <a:r>
              <a:rPr lang="en-US" sz="3200" b="1" dirty="0"/>
              <a:t> [&gt;11 </a:t>
            </a:r>
            <a:r>
              <a:rPr lang="en-US" sz="3200" b="1" dirty="0" err="1"/>
              <a:t>mmol</a:t>
            </a:r>
            <a:r>
              <a:rPr lang="en-US" sz="3200" b="1" dirty="0"/>
              <a:t>/L]) were associated with </a:t>
            </a:r>
            <a:r>
              <a:rPr lang="en-US" sz="3200" b="1" dirty="0">
                <a:solidFill>
                  <a:srgbClr val="FF0000"/>
                </a:solidFill>
              </a:rPr>
              <a:t>deep wound infections in a case control </a:t>
            </a:r>
            <a:r>
              <a:rPr lang="en-US" sz="3200" b="1" dirty="0" smtClean="0">
                <a:solidFill>
                  <a:srgbClr val="FF0000"/>
                </a:solidFill>
              </a:rPr>
              <a:t>study</a:t>
            </a:r>
            <a:r>
              <a:rPr lang="en-US" sz="3200" b="1" dirty="0" smtClean="0"/>
              <a:t>. </a:t>
            </a:r>
          </a:p>
          <a:p>
            <a:pPr lvl="2" algn="l" rtl="0"/>
            <a:r>
              <a:rPr lang="en-US" sz="2800" dirty="0">
                <a:hlinkClick r:id="rId2"/>
              </a:rPr>
              <a:t>Trick WE, </a:t>
            </a:r>
            <a:r>
              <a:rPr lang="en-US" sz="2800" dirty="0" err="1">
                <a:hlinkClick r:id="rId2"/>
              </a:rPr>
              <a:t>Scheckler</a:t>
            </a:r>
            <a:r>
              <a:rPr lang="en-US" sz="2800" dirty="0">
                <a:hlinkClick r:id="rId2"/>
              </a:rPr>
              <a:t> WE, </a:t>
            </a:r>
            <a:r>
              <a:rPr lang="en-US" sz="2800" dirty="0" err="1">
                <a:hlinkClick r:id="rId2"/>
              </a:rPr>
              <a:t>Tokars</a:t>
            </a:r>
            <a:r>
              <a:rPr lang="en-US" sz="2800" dirty="0">
                <a:hlinkClick r:id="rId2"/>
              </a:rPr>
              <a:t> JI, et al. Modifiable risk factors associated with deep </a:t>
            </a:r>
            <a:r>
              <a:rPr lang="en-US" sz="2800" dirty="0" err="1">
                <a:hlinkClick r:id="rId2"/>
              </a:rPr>
              <a:t>sternal</a:t>
            </a:r>
            <a:r>
              <a:rPr lang="en-US" sz="2800" dirty="0">
                <a:hlinkClick r:id="rId2"/>
              </a:rPr>
              <a:t> site infection after coronary artery bypass grafting. J </a:t>
            </a:r>
            <a:r>
              <a:rPr lang="en-US" sz="2800" dirty="0" err="1">
                <a:hlinkClick r:id="rId2"/>
              </a:rPr>
              <a:t>Thorac</a:t>
            </a:r>
            <a:r>
              <a:rPr lang="en-US" sz="2800" dirty="0">
                <a:hlinkClick r:id="rId2"/>
              </a:rPr>
              <a:t> </a:t>
            </a:r>
            <a:r>
              <a:rPr lang="en-US" sz="2800" dirty="0" err="1">
                <a:hlinkClick r:id="rId2"/>
              </a:rPr>
              <a:t>Cardiovasc</a:t>
            </a:r>
            <a:r>
              <a:rPr lang="en-US" sz="2800" dirty="0">
                <a:hlinkClick r:id="rId2"/>
              </a:rPr>
              <a:t> </a:t>
            </a:r>
            <a:r>
              <a:rPr lang="en-US" sz="2800" dirty="0" err="1">
                <a:hlinkClick r:id="rId2"/>
              </a:rPr>
              <a:t>Surg</a:t>
            </a:r>
            <a:r>
              <a:rPr lang="en-US" sz="2800" dirty="0">
                <a:hlinkClick r:id="rId2"/>
              </a:rPr>
              <a:t> 2000; 119:108</a:t>
            </a:r>
            <a:r>
              <a:rPr lang="en-US" sz="2800" dirty="0" smtClean="0">
                <a:hlinkClick r:id="rId2"/>
              </a:rPr>
              <a:t>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0F4C0-F24B-4E8D-A321-84E702D20623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3600" b="1" dirty="0" smtClean="0"/>
              <a:t>4 EFFECT </a:t>
            </a:r>
            <a:r>
              <a:rPr lang="en-US" sz="3600" b="1" dirty="0"/>
              <a:t>OF SURGERY ON GLUCOSE CONTROL </a:t>
            </a: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Surgery and general anesthesia cause a </a:t>
            </a:r>
            <a:r>
              <a:rPr lang="en-US" sz="2800" b="1" dirty="0">
                <a:solidFill>
                  <a:srgbClr val="FF0000"/>
                </a:solidFill>
              </a:rPr>
              <a:t>neuroendocrine stress response </a:t>
            </a:r>
            <a:r>
              <a:rPr lang="en-US" sz="2800" b="1" dirty="0"/>
              <a:t>with release of </a:t>
            </a:r>
            <a:r>
              <a:rPr lang="en-US" sz="2800" b="1" dirty="0" err="1"/>
              <a:t>counterregulatory</a:t>
            </a:r>
            <a:r>
              <a:rPr lang="en-US" sz="2800" b="1" dirty="0"/>
              <a:t> hormones such as </a:t>
            </a:r>
            <a:r>
              <a:rPr lang="en-US" sz="2800" b="1" dirty="0">
                <a:solidFill>
                  <a:srgbClr val="FF0000"/>
                </a:solidFill>
              </a:rPr>
              <a:t>epinephrine, glucagon, cortisol, and growth hormone</a:t>
            </a:r>
            <a:r>
              <a:rPr lang="en-US" sz="2800" b="1" dirty="0"/>
              <a:t>, and of </a:t>
            </a:r>
            <a:r>
              <a:rPr lang="en-US" sz="2800" b="1" dirty="0">
                <a:solidFill>
                  <a:srgbClr val="FF0000"/>
                </a:solidFill>
              </a:rPr>
              <a:t>inflammatory cytokines such as interleukin-6 and tumor necrosis factor-alpha</a:t>
            </a:r>
            <a:r>
              <a:rPr lang="en-US" sz="2800" b="1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2957-5024-4457-9E0A-868ABBCD5BE6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208912" cy="2016224"/>
          </a:xfrm>
        </p:spPr>
        <p:txBody>
          <a:bodyPr>
            <a:noAutofit/>
          </a:bodyPr>
          <a:lstStyle/>
          <a:p>
            <a:pPr rtl="0"/>
            <a:r>
              <a:rPr lang="en-US" sz="4400" b="1" dirty="0"/>
              <a:t>Perioperative management of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Diabetes Mellitus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9872" y="4005064"/>
            <a:ext cx="5256584" cy="2304256"/>
          </a:xfrm>
        </p:spPr>
        <p:txBody>
          <a:bodyPr>
            <a:normAutofit/>
          </a:bodyPr>
          <a:lstStyle/>
          <a:p>
            <a:pPr rtl="0"/>
            <a:r>
              <a:rPr lang="en-US" sz="2400" b="1" dirty="0" smtClean="0">
                <a:solidFill>
                  <a:srgbClr val="FF0000"/>
                </a:solidFill>
              </a:rPr>
              <a:t>SH. ALAMDARI, MD</a:t>
            </a:r>
          </a:p>
          <a:p>
            <a:pPr rtl="0"/>
            <a:r>
              <a:rPr lang="en-US" sz="2400" b="1" dirty="0" smtClean="0">
                <a:solidFill>
                  <a:srgbClr val="FF0000"/>
                </a:solidFill>
              </a:rPr>
              <a:t>ASSOCIATE PROFESSOR OF ENDOCRINOLOGY AND METABOLISM</a:t>
            </a:r>
          </a:p>
          <a:p>
            <a:pPr rtl="0"/>
            <a:r>
              <a:rPr lang="en-US" sz="2400" b="1" dirty="0" smtClean="0">
                <a:solidFill>
                  <a:srgbClr val="FF0000"/>
                </a:solidFill>
              </a:rPr>
              <a:t>SBMU, RIES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b="1" dirty="0"/>
              <a:t>These </a:t>
            </a:r>
            <a:r>
              <a:rPr lang="en-US" sz="3200" b="1" dirty="0" err="1"/>
              <a:t>neurohormonal</a:t>
            </a:r>
            <a:r>
              <a:rPr lang="en-US" sz="3200" b="1" dirty="0"/>
              <a:t> changes result in metabolic abnormalities including </a:t>
            </a:r>
            <a:r>
              <a:rPr lang="en-US" sz="3200" b="1" dirty="0">
                <a:solidFill>
                  <a:srgbClr val="FF0000"/>
                </a:solidFill>
              </a:rPr>
              <a:t>insulin resistance, decreased peripheral glucose utilization, impaired insulin secretion, increased lipolysis and protein catabolism, leading to hyperglycemia and even ketosis </a:t>
            </a:r>
            <a:r>
              <a:rPr lang="en-US" sz="3200" b="1" dirty="0"/>
              <a:t>in some cases [ </a:t>
            </a:r>
            <a:r>
              <a:rPr lang="en-US" sz="3200" b="1" dirty="0">
                <a:hlinkClick r:id="rId2"/>
              </a:rPr>
              <a:t>12-21 </a:t>
            </a:r>
            <a:r>
              <a:rPr lang="en-US" sz="3200" b="1" dirty="0"/>
              <a:t>].</a:t>
            </a:r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3878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/>
              <a:t>The magnitude of </a:t>
            </a:r>
            <a:r>
              <a:rPr lang="en-US" b="1" dirty="0" err="1"/>
              <a:t>counterregulatory</a:t>
            </a:r>
            <a:r>
              <a:rPr lang="en-US" b="1" dirty="0"/>
              <a:t> hormone release varies per individual and is influenced </a:t>
            </a:r>
            <a:r>
              <a:rPr lang="en-US" b="1" dirty="0" smtClean="0"/>
              <a:t>by: </a:t>
            </a:r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the </a:t>
            </a:r>
            <a:r>
              <a:rPr lang="en-US" sz="2400" b="1" dirty="0">
                <a:solidFill>
                  <a:srgbClr val="FF0000"/>
                </a:solidFill>
              </a:rPr>
              <a:t>type of anesthesia </a:t>
            </a:r>
            <a:r>
              <a:rPr lang="en-US" sz="2400" b="1" dirty="0"/>
              <a:t>(</a:t>
            </a:r>
            <a:r>
              <a:rPr lang="en-US" sz="2400" b="1" dirty="0">
                <a:solidFill>
                  <a:srgbClr val="FF0000"/>
                </a:solidFill>
              </a:rPr>
              <a:t>general anesthesia is associated with larger metabolic </a:t>
            </a:r>
            <a:r>
              <a:rPr lang="en-US" sz="2400" b="1" dirty="0"/>
              <a:t>abnormalities as compared to epidural anesthesia), </a:t>
            </a:r>
            <a:endParaRPr lang="en-US" sz="2400" b="1" dirty="0" smtClean="0"/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the </a:t>
            </a:r>
            <a:r>
              <a:rPr lang="en-US" sz="2400" b="1" dirty="0">
                <a:solidFill>
                  <a:srgbClr val="FF0000"/>
                </a:solidFill>
              </a:rPr>
              <a:t>extent of the surgery </a:t>
            </a:r>
            <a:r>
              <a:rPr lang="en-US" sz="2400" b="1" dirty="0"/>
              <a:t>(</a:t>
            </a:r>
            <a:r>
              <a:rPr lang="en-US" sz="2400" b="1" dirty="0">
                <a:solidFill>
                  <a:srgbClr val="FF0000"/>
                </a:solidFill>
              </a:rPr>
              <a:t>cardiovascular bypass surgery resulting in significantly higher degree of insulin resistance</a:t>
            </a:r>
            <a:r>
              <a:rPr lang="en-US" sz="2400" b="1" dirty="0"/>
              <a:t>), and </a:t>
            </a:r>
            <a:endParaRPr lang="en-US" sz="2400" b="1" dirty="0" smtClean="0"/>
          </a:p>
          <a:p>
            <a:pPr lvl="1" algn="l" rtl="0"/>
            <a:r>
              <a:rPr lang="en-US" sz="2400" b="1" dirty="0" smtClean="0">
                <a:solidFill>
                  <a:srgbClr val="FF0000"/>
                </a:solidFill>
              </a:rPr>
              <a:t>additional </a:t>
            </a:r>
            <a:r>
              <a:rPr lang="en-US" sz="2400" b="1" dirty="0">
                <a:solidFill>
                  <a:srgbClr val="FF0000"/>
                </a:solidFill>
              </a:rPr>
              <a:t>postoperative factors</a:t>
            </a:r>
            <a:r>
              <a:rPr lang="en-US" sz="2400" b="1" dirty="0"/>
              <a:t> such as </a:t>
            </a:r>
            <a:r>
              <a:rPr lang="en-US" sz="2400" b="1" dirty="0">
                <a:solidFill>
                  <a:srgbClr val="FF0000"/>
                </a:solidFill>
              </a:rPr>
              <a:t>sepsis, </a:t>
            </a:r>
            <a:r>
              <a:rPr lang="en-US" sz="2400" b="1" dirty="0" err="1">
                <a:solidFill>
                  <a:srgbClr val="FF0000"/>
                </a:solidFill>
              </a:rPr>
              <a:t>hyperalimentation</a:t>
            </a:r>
            <a:r>
              <a:rPr lang="en-US" sz="2400" b="1" dirty="0">
                <a:solidFill>
                  <a:srgbClr val="FF0000"/>
                </a:solidFill>
              </a:rPr>
              <a:t>, and steroid use</a:t>
            </a:r>
            <a:r>
              <a:rPr lang="en-US" sz="2400" b="1" dirty="0"/>
              <a:t>. </a:t>
            </a:r>
          </a:p>
          <a:p>
            <a:pPr algn="l"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2CE1-34F6-4D98-85E3-01BEBBDBE439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b="1" dirty="0"/>
              <a:t>The hyperglycemic response to these factors </a:t>
            </a:r>
            <a:r>
              <a:rPr lang="en-US" sz="3200" b="1" dirty="0">
                <a:solidFill>
                  <a:srgbClr val="FF0000"/>
                </a:solidFill>
              </a:rPr>
              <a:t>may be attenuated </a:t>
            </a:r>
            <a:r>
              <a:rPr lang="en-US" sz="3200" b="1" dirty="0"/>
              <a:t>by the </a:t>
            </a:r>
            <a:r>
              <a:rPr lang="en-US" sz="3200" b="1" dirty="0">
                <a:solidFill>
                  <a:srgbClr val="FF0000"/>
                </a:solidFill>
              </a:rPr>
              <a:t>lack of caloric intake during and immediately after surgery</a:t>
            </a:r>
            <a:r>
              <a:rPr lang="en-US" sz="3200" b="1" dirty="0"/>
              <a:t>, making the final glycemic balance </a:t>
            </a:r>
            <a:r>
              <a:rPr lang="en-US" sz="3200" b="1" dirty="0">
                <a:solidFill>
                  <a:srgbClr val="FF0000"/>
                </a:solidFill>
              </a:rPr>
              <a:t>difficult to predict</a:t>
            </a:r>
            <a:r>
              <a:rPr lang="en-US" sz="3200" b="1" dirty="0"/>
              <a:t>.</a:t>
            </a:r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5958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/>
            <a:r>
              <a:rPr lang="en-US" dirty="0">
                <a:hlinkClick r:id="rId2"/>
              </a:rPr>
              <a:t>Brandt, MR, </a:t>
            </a:r>
            <a:r>
              <a:rPr lang="en-US" dirty="0" err="1">
                <a:hlinkClick r:id="rId2"/>
              </a:rPr>
              <a:t>Kehlet</a:t>
            </a:r>
            <a:r>
              <a:rPr lang="en-US" dirty="0">
                <a:hlinkClick r:id="rId2"/>
              </a:rPr>
              <a:t>, H, Faber, O, Binder, C. C-peptide and insulin during blockade of the hyperglycemic response to surgery by epidural analgesia. </a:t>
            </a:r>
            <a:r>
              <a:rPr lang="en-US" dirty="0" err="1">
                <a:hlinkClick r:id="rId2"/>
              </a:rPr>
              <a:t>Clin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Endocrinol</a:t>
            </a:r>
            <a:r>
              <a:rPr lang="en-US" dirty="0">
                <a:hlinkClick r:id="rId2"/>
              </a:rPr>
              <a:t> 1979; 6:167.</a:t>
            </a:r>
            <a:endParaRPr lang="en-US" dirty="0"/>
          </a:p>
          <a:p>
            <a:pPr algn="l" rtl="0"/>
            <a:r>
              <a:rPr lang="en-US" dirty="0">
                <a:hlinkClick r:id="rId3"/>
              </a:rPr>
              <a:t>Clarke RS. The </a:t>
            </a:r>
            <a:r>
              <a:rPr lang="en-US" dirty="0" err="1">
                <a:hlinkClick r:id="rId3"/>
              </a:rPr>
              <a:t>hyperglycaemic</a:t>
            </a:r>
            <a:r>
              <a:rPr lang="en-US" dirty="0">
                <a:hlinkClick r:id="rId3"/>
              </a:rPr>
              <a:t> response to different types of surgery and </a:t>
            </a:r>
            <a:r>
              <a:rPr lang="en-US" dirty="0" err="1">
                <a:hlinkClick r:id="rId3"/>
              </a:rPr>
              <a:t>anaesthesia</a:t>
            </a:r>
            <a:r>
              <a:rPr lang="en-US" dirty="0">
                <a:hlinkClick r:id="rId3"/>
              </a:rPr>
              <a:t>. Br J </a:t>
            </a:r>
            <a:r>
              <a:rPr lang="en-US" dirty="0" err="1">
                <a:hlinkClick r:id="rId3"/>
              </a:rPr>
              <a:t>Anaesth</a:t>
            </a:r>
            <a:r>
              <a:rPr lang="en-US" dirty="0">
                <a:hlinkClick r:id="rId3"/>
              </a:rPr>
              <a:t> 1970; 42:45.</a:t>
            </a:r>
            <a:endParaRPr lang="en-US" dirty="0"/>
          </a:p>
          <a:p>
            <a:pPr algn="l" rtl="0"/>
            <a:r>
              <a:rPr lang="en-US" dirty="0">
                <a:hlinkClick r:id="rId4"/>
              </a:rPr>
              <a:t>Clarke RS, Johnston H, Sheridan B. The influence of </a:t>
            </a:r>
            <a:r>
              <a:rPr lang="en-US" dirty="0" err="1">
                <a:hlinkClick r:id="rId4"/>
              </a:rPr>
              <a:t>anaesthesia</a:t>
            </a:r>
            <a:r>
              <a:rPr lang="en-US" dirty="0">
                <a:hlinkClick r:id="rId4"/>
              </a:rPr>
              <a:t> and surgery on plasma </a:t>
            </a:r>
            <a:r>
              <a:rPr lang="en-US" dirty="0" err="1">
                <a:hlinkClick r:id="rId4"/>
              </a:rPr>
              <a:t>cortisol</a:t>
            </a:r>
            <a:r>
              <a:rPr lang="en-US" dirty="0">
                <a:hlinkClick r:id="rId4"/>
              </a:rPr>
              <a:t>, insulin and free fatty acids. Br J </a:t>
            </a:r>
            <a:r>
              <a:rPr lang="en-US" dirty="0" err="1">
                <a:hlinkClick r:id="rId4"/>
              </a:rPr>
              <a:t>Anaesth</a:t>
            </a:r>
            <a:r>
              <a:rPr lang="en-US" dirty="0">
                <a:hlinkClick r:id="rId4"/>
              </a:rPr>
              <a:t> 1970; 42:295.</a:t>
            </a:r>
            <a:endParaRPr lang="en-US" dirty="0"/>
          </a:p>
          <a:p>
            <a:pPr algn="l" rtl="0"/>
            <a:r>
              <a:rPr lang="en-US" dirty="0">
                <a:hlinkClick r:id="rId5"/>
              </a:rPr>
              <a:t>Russell RC, Walker CJ, Bloom SR. </a:t>
            </a:r>
            <a:r>
              <a:rPr lang="en-US" dirty="0" err="1">
                <a:hlinkClick r:id="rId5"/>
              </a:rPr>
              <a:t>Hyperglucagonaemia</a:t>
            </a:r>
            <a:r>
              <a:rPr lang="en-US" dirty="0">
                <a:hlinkClick r:id="rId5"/>
              </a:rPr>
              <a:t> in the surgical patient. Br Med J 1975; 1:10.</a:t>
            </a:r>
            <a:endParaRPr lang="en-US" dirty="0"/>
          </a:p>
          <a:p>
            <a:pPr algn="l" rtl="0"/>
            <a:r>
              <a:rPr lang="en-US" dirty="0" err="1">
                <a:hlinkClick r:id="rId6"/>
              </a:rPr>
              <a:t>Aärimaa</a:t>
            </a:r>
            <a:r>
              <a:rPr lang="en-US" dirty="0">
                <a:hlinkClick r:id="rId6"/>
              </a:rPr>
              <a:t> M, </a:t>
            </a:r>
            <a:r>
              <a:rPr lang="en-US" dirty="0" err="1">
                <a:hlinkClick r:id="rId6"/>
              </a:rPr>
              <a:t>Slätis</a:t>
            </a:r>
            <a:r>
              <a:rPr lang="en-US" dirty="0">
                <a:hlinkClick r:id="rId6"/>
              </a:rPr>
              <a:t> P, </a:t>
            </a:r>
            <a:r>
              <a:rPr lang="en-US" dirty="0" err="1">
                <a:hlinkClick r:id="rId6"/>
              </a:rPr>
              <a:t>Haapaniemi</a:t>
            </a:r>
            <a:r>
              <a:rPr lang="en-US" dirty="0">
                <a:hlinkClick r:id="rId6"/>
              </a:rPr>
              <a:t> L, </a:t>
            </a:r>
            <a:r>
              <a:rPr lang="en-US" dirty="0" err="1">
                <a:hlinkClick r:id="rId6"/>
              </a:rPr>
              <a:t>Jeglinsky</a:t>
            </a:r>
            <a:r>
              <a:rPr lang="en-US" dirty="0">
                <a:hlinkClick r:id="rId6"/>
              </a:rPr>
              <a:t> B. Glucose tolerance and insulin response during and after elective skeletal surgery. Ann </a:t>
            </a:r>
            <a:r>
              <a:rPr lang="en-US" dirty="0" err="1">
                <a:hlinkClick r:id="rId6"/>
              </a:rPr>
              <a:t>Surg</a:t>
            </a:r>
            <a:r>
              <a:rPr lang="en-US" dirty="0">
                <a:hlinkClick r:id="rId6"/>
              </a:rPr>
              <a:t> 1974; 179:926.</a:t>
            </a:r>
            <a:endParaRPr lang="en-US" dirty="0"/>
          </a:p>
          <a:p>
            <a:pPr algn="l" rtl="0"/>
            <a:r>
              <a:rPr lang="en-US" dirty="0">
                <a:hlinkClick r:id="rId7"/>
              </a:rPr>
              <a:t>Wright PD, Henderson K, Johnston ID. Glucose utilization and insulin secretion during surgery in man. Br J </a:t>
            </a:r>
            <a:r>
              <a:rPr lang="en-US" dirty="0" err="1">
                <a:hlinkClick r:id="rId7"/>
              </a:rPr>
              <a:t>Surg</a:t>
            </a:r>
            <a:r>
              <a:rPr lang="en-US" dirty="0">
                <a:hlinkClick r:id="rId7"/>
              </a:rPr>
              <a:t> 1974; 61:5.</a:t>
            </a:r>
            <a:endParaRPr lang="en-US" dirty="0"/>
          </a:p>
          <a:p>
            <a:pPr algn="l" rtl="0"/>
            <a:r>
              <a:rPr lang="en-US" dirty="0" err="1">
                <a:hlinkClick r:id="rId8"/>
              </a:rPr>
              <a:t>Lattermann</a:t>
            </a:r>
            <a:r>
              <a:rPr lang="en-US" dirty="0">
                <a:hlinkClick r:id="rId8"/>
              </a:rPr>
              <a:t> R, </a:t>
            </a:r>
            <a:r>
              <a:rPr lang="en-US" dirty="0" err="1">
                <a:hlinkClick r:id="rId8"/>
              </a:rPr>
              <a:t>Carli</a:t>
            </a:r>
            <a:r>
              <a:rPr lang="en-US" dirty="0">
                <a:hlinkClick r:id="rId8"/>
              </a:rPr>
              <a:t> F, </a:t>
            </a:r>
            <a:r>
              <a:rPr lang="en-US" dirty="0" err="1">
                <a:hlinkClick r:id="rId8"/>
              </a:rPr>
              <a:t>Wykes</a:t>
            </a:r>
            <a:r>
              <a:rPr lang="en-US" dirty="0">
                <a:hlinkClick r:id="rId8"/>
              </a:rPr>
              <a:t> L, </a:t>
            </a:r>
            <a:r>
              <a:rPr lang="en-US" dirty="0" err="1">
                <a:hlinkClick r:id="rId8"/>
              </a:rPr>
              <a:t>Schricker</a:t>
            </a:r>
            <a:r>
              <a:rPr lang="en-US" dirty="0">
                <a:hlinkClick r:id="rId8"/>
              </a:rPr>
              <a:t> T. </a:t>
            </a:r>
            <a:r>
              <a:rPr lang="en-US" dirty="0" err="1">
                <a:hlinkClick r:id="rId8"/>
              </a:rPr>
              <a:t>Perioperative</a:t>
            </a:r>
            <a:r>
              <a:rPr lang="en-US" dirty="0">
                <a:hlinkClick r:id="rId8"/>
              </a:rPr>
              <a:t> glucose infusion and the catabolic response to surgery: the effect of epidural block. </a:t>
            </a:r>
            <a:r>
              <a:rPr lang="en-US" dirty="0" err="1">
                <a:hlinkClick r:id="rId8"/>
              </a:rPr>
              <a:t>Anesth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Analg</a:t>
            </a:r>
            <a:r>
              <a:rPr lang="en-US" dirty="0">
                <a:hlinkClick r:id="rId8"/>
              </a:rPr>
              <a:t> 2003; 96:555.</a:t>
            </a:r>
            <a:endParaRPr lang="en-US" dirty="0"/>
          </a:p>
          <a:p>
            <a:pPr algn="l" rtl="0"/>
            <a:r>
              <a:rPr lang="en-US" dirty="0" err="1">
                <a:hlinkClick r:id="rId9"/>
              </a:rPr>
              <a:t>Schricker</a:t>
            </a:r>
            <a:r>
              <a:rPr lang="en-US" dirty="0">
                <a:hlinkClick r:id="rId9"/>
              </a:rPr>
              <a:t> T, </a:t>
            </a:r>
            <a:r>
              <a:rPr lang="en-US" dirty="0" err="1">
                <a:hlinkClick r:id="rId9"/>
              </a:rPr>
              <a:t>Gougeon</a:t>
            </a:r>
            <a:r>
              <a:rPr lang="en-US" dirty="0">
                <a:hlinkClick r:id="rId9"/>
              </a:rPr>
              <a:t> R, </a:t>
            </a:r>
            <a:r>
              <a:rPr lang="en-US" dirty="0" err="1">
                <a:hlinkClick r:id="rId9"/>
              </a:rPr>
              <a:t>Eberhart</a:t>
            </a:r>
            <a:r>
              <a:rPr lang="en-US" dirty="0">
                <a:hlinkClick r:id="rId9"/>
              </a:rPr>
              <a:t> L, et al. Type 2 diabetes mellitus and the catabolic response to surgery. Anesthesiology 2005; 102:320.</a:t>
            </a:r>
            <a:endParaRPr lang="en-US" dirty="0"/>
          </a:p>
          <a:p>
            <a:pPr algn="l" rtl="0"/>
            <a:r>
              <a:rPr lang="en-US" dirty="0">
                <a:hlinkClick r:id="rId10"/>
              </a:rPr>
              <a:t>Gavin LA. </a:t>
            </a:r>
            <a:r>
              <a:rPr lang="en-US" dirty="0" err="1">
                <a:hlinkClick r:id="rId10"/>
              </a:rPr>
              <a:t>Perioperative</a:t>
            </a:r>
            <a:r>
              <a:rPr lang="en-US" dirty="0">
                <a:hlinkClick r:id="rId10"/>
              </a:rPr>
              <a:t> management of the diabetic patient. </a:t>
            </a:r>
            <a:r>
              <a:rPr lang="en-US" dirty="0" err="1">
                <a:hlinkClick r:id="rId10"/>
              </a:rPr>
              <a:t>Endocrinol</a:t>
            </a:r>
            <a:r>
              <a:rPr lang="en-US" dirty="0">
                <a:hlinkClick r:id="rId10"/>
              </a:rPr>
              <a:t> </a:t>
            </a:r>
            <a:r>
              <a:rPr lang="en-US" dirty="0" err="1">
                <a:hlinkClick r:id="rId10"/>
              </a:rPr>
              <a:t>Metab</a:t>
            </a:r>
            <a:r>
              <a:rPr lang="en-US" dirty="0">
                <a:hlinkClick r:id="rId10"/>
              </a:rPr>
              <a:t> </a:t>
            </a:r>
            <a:r>
              <a:rPr lang="en-US" dirty="0" err="1">
                <a:hlinkClick r:id="rId10"/>
              </a:rPr>
              <a:t>Clin</a:t>
            </a:r>
            <a:r>
              <a:rPr lang="en-US" dirty="0">
                <a:hlinkClick r:id="rId10"/>
              </a:rPr>
              <a:t> North Am 1992; 21:457.</a:t>
            </a:r>
            <a:endParaRPr lang="en-US" dirty="0"/>
          </a:p>
          <a:p>
            <a:pPr algn="l" rtl="0"/>
            <a:r>
              <a:rPr lang="en-US" dirty="0">
                <a:hlinkClick r:id="rId11"/>
              </a:rPr>
              <a:t>Kennedy DJ, Butterworth JF 4th. Clinical review 57: Endocrine function during and after cardiopulmonary bypass: recent observations. J </a:t>
            </a:r>
            <a:r>
              <a:rPr lang="en-US" dirty="0" err="1">
                <a:hlinkClick r:id="rId11"/>
              </a:rPr>
              <a:t>Clin</a:t>
            </a:r>
            <a:r>
              <a:rPr lang="en-US" dirty="0">
                <a:hlinkClick r:id="rId11"/>
              </a:rPr>
              <a:t> </a:t>
            </a:r>
            <a:r>
              <a:rPr lang="en-US" dirty="0" err="1">
                <a:hlinkClick r:id="rId11"/>
              </a:rPr>
              <a:t>Endocrinol</a:t>
            </a:r>
            <a:r>
              <a:rPr lang="en-US" dirty="0">
                <a:hlinkClick r:id="rId11"/>
              </a:rPr>
              <a:t> </a:t>
            </a:r>
            <a:r>
              <a:rPr lang="en-US" dirty="0" err="1">
                <a:hlinkClick r:id="rId11"/>
              </a:rPr>
              <a:t>Metab</a:t>
            </a:r>
            <a:r>
              <a:rPr lang="en-US" dirty="0">
                <a:hlinkClick r:id="rId11"/>
              </a:rPr>
              <a:t> 1994; 78:997.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8060-A055-4241-95C5-40100A933ECF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5 GENERAL </a:t>
            </a:r>
            <a:r>
              <a:rPr lang="en-US" b="1" dirty="0"/>
              <a:t>GOALS OF GLYCEMIC CONTROL </a:t>
            </a: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sz="2800" b="1" dirty="0">
                <a:solidFill>
                  <a:srgbClr val="FF0000"/>
                </a:solidFill>
              </a:rPr>
              <a:t>Maintenance of fluid and electrolyte balance</a:t>
            </a:r>
          </a:p>
          <a:p>
            <a:pPr lvl="0" algn="l" rtl="0"/>
            <a:r>
              <a:rPr lang="en-US" sz="2800" b="1" dirty="0">
                <a:solidFill>
                  <a:srgbClr val="FF0000"/>
                </a:solidFill>
              </a:rPr>
              <a:t>Prevention of </a:t>
            </a:r>
            <a:r>
              <a:rPr lang="en-US" sz="2800" b="1" dirty="0" err="1" smtClean="0">
                <a:solidFill>
                  <a:srgbClr val="FF0000"/>
                </a:solidFill>
              </a:rPr>
              <a:t>ketoacidosis</a:t>
            </a:r>
            <a:r>
              <a:rPr lang="en-US" sz="2800" dirty="0" smtClean="0"/>
              <a:t>: </a:t>
            </a:r>
            <a:r>
              <a:rPr lang="en-US" sz="2800" b="1" dirty="0"/>
              <a:t>Uncontrolled diabetes can lead to </a:t>
            </a:r>
            <a:r>
              <a:rPr lang="en-US" sz="2800" b="1" dirty="0">
                <a:solidFill>
                  <a:srgbClr val="FF0000"/>
                </a:solidFill>
              </a:rPr>
              <a:t>volume depletion from osmotic </a:t>
            </a:r>
            <a:r>
              <a:rPr lang="en-US" sz="2800" b="1" dirty="0" err="1">
                <a:solidFill>
                  <a:srgbClr val="FF0000"/>
                </a:solidFill>
              </a:rPr>
              <a:t>diuresis</a:t>
            </a:r>
            <a:r>
              <a:rPr lang="en-US" sz="2800" b="1" dirty="0">
                <a:solidFill>
                  <a:srgbClr val="FF0000"/>
                </a:solidFill>
              </a:rPr>
              <a:t>, and life-threatening conditions such as diabetic </a:t>
            </a:r>
            <a:r>
              <a:rPr lang="en-US" sz="2800" b="1" dirty="0" err="1">
                <a:solidFill>
                  <a:srgbClr val="FF0000"/>
                </a:solidFill>
              </a:rPr>
              <a:t>ketoacidosis</a:t>
            </a:r>
            <a:r>
              <a:rPr lang="en-US" sz="2800" b="1" dirty="0">
                <a:solidFill>
                  <a:srgbClr val="FF0000"/>
                </a:solidFill>
              </a:rPr>
              <a:t> (DKA) or </a:t>
            </a:r>
            <a:r>
              <a:rPr lang="en-US" sz="2800" b="1" dirty="0" err="1">
                <a:solidFill>
                  <a:srgbClr val="FF0000"/>
                </a:solidFill>
              </a:rPr>
              <a:t>nonketotic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hyperosmolar</a:t>
            </a:r>
            <a:r>
              <a:rPr lang="en-US" sz="2800" b="1" dirty="0">
                <a:solidFill>
                  <a:srgbClr val="FF0000"/>
                </a:solidFill>
              </a:rPr>
              <a:t> state (NKH</a:t>
            </a:r>
            <a:r>
              <a:rPr lang="en-US" sz="2800" b="1" dirty="0"/>
              <a:t>).</a:t>
            </a:r>
          </a:p>
          <a:p>
            <a:pPr lvl="0" algn="l" rtl="0"/>
            <a:r>
              <a:rPr lang="en-US" sz="2800" b="1" dirty="0">
                <a:solidFill>
                  <a:srgbClr val="FF0000"/>
                </a:solidFill>
              </a:rPr>
              <a:t>Avoidance of marked hyperglycemia</a:t>
            </a: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Avoidance of hypoglycemia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0D47-0210-44AA-AFF1-87807AC82ADE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800" b="1" dirty="0"/>
              <a:t>Patients with type 1 diabetes mellitus are insulin deficient and are </a:t>
            </a:r>
            <a:r>
              <a:rPr lang="en-US" sz="2800" b="1" dirty="0">
                <a:solidFill>
                  <a:srgbClr val="FF0000"/>
                </a:solidFill>
              </a:rPr>
              <a:t>prone to developing ketosis and acidosis</a:t>
            </a:r>
            <a:r>
              <a:rPr lang="en-US" sz="2800" b="1" dirty="0"/>
              <a:t>. </a:t>
            </a: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A common mistake is to manage these patients like type 2 diabetes patients who are not ketosis prone </a:t>
            </a:r>
            <a:r>
              <a:rPr lang="en-US" sz="2800" b="1" dirty="0"/>
              <a:t>and, for example, </a:t>
            </a:r>
            <a:r>
              <a:rPr lang="en-US" sz="2800" b="1" dirty="0">
                <a:solidFill>
                  <a:srgbClr val="FF0000"/>
                </a:solidFill>
              </a:rPr>
              <a:t>hold long-acting insulin if the glucose level is not "too elevated" </a:t>
            </a:r>
            <a:r>
              <a:rPr lang="en-US" sz="2800" b="1" dirty="0"/>
              <a:t>with the consequent risk of ketoacidosis.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58400-9E63-4478-A343-03587EBDD022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b="1" dirty="0"/>
              <a:t>Type 2 diabetes patients are susceptible to developing </a:t>
            </a:r>
            <a:r>
              <a:rPr lang="en-US" sz="3600" b="1" dirty="0">
                <a:solidFill>
                  <a:srgbClr val="FF0000"/>
                </a:solidFill>
              </a:rPr>
              <a:t>NKH that may lead to severe volume depletion and neurologic complications, </a:t>
            </a:r>
            <a:r>
              <a:rPr lang="en-US" sz="3600" b="1" dirty="0"/>
              <a:t>and they may </a:t>
            </a:r>
            <a:r>
              <a:rPr lang="en-US" sz="3600" b="1" dirty="0">
                <a:solidFill>
                  <a:srgbClr val="FF0000"/>
                </a:solidFill>
              </a:rPr>
              <a:t>develop ketoacidosis </a:t>
            </a:r>
            <a:r>
              <a:rPr lang="en-US" sz="3600" b="1" dirty="0"/>
              <a:t>in the setting of </a:t>
            </a:r>
            <a:r>
              <a:rPr lang="en-US" sz="3600" b="1" dirty="0">
                <a:solidFill>
                  <a:srgbClr val="FF0000"/>
                </a:solidFill>
              </a:rPr>
              <a:t>extreme stress</a:t>
            </a:r>
            <a:r>
              <a:rPr lang="en-US" sz="3600" b="1" dirty="0"/>
              <a:t>.</a:t>
            </a:r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08759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It is a long-standing clinical observation that patients with </a:t>
            </a:r>
            <a:r>
              <a:rPr lang="en-US" sz="3200" b="1" dirty="0">
                <a:solidFill>
                  <a:srgbClr val="FF0000"/>
                </a:solidFill>
              </a:rPr>
              <a:t>diabetes are more susceptible to infection</a:t>
            </a:r>
            <a:r>
              <a:rPr lang="en-US" sz="3200" b="1" dirty="0"/>
              <a:t> [ </a:t>
            </a:r>
            <a:r>
              <a:rPr lang="en-US" sz="3200" b="1" dirty="0">
                <a:hlinkClick r:id="rId2"/>
              </a:rPr>
              <a:t>3 </a:t>
            </a:r>
            <a:r>
              <a:rPr lang="en-US" sz="3200" b="1" dirty="0"/>
              <a:t>]. </a:t>
            </a:r>
          </a:p>
          <a:p>
            <a:pPr algn="l" rtl="0"/>
            <a:r>
              <a:rPr lang="en-US" sz="3200" b="1" dirty="0"/>
              <a:t>In addition, observational studies show an association between </a:t>
            </a:r>
            <a:r>
              <a:rPr lang="en-US" sz="3200" b="1" dirty="0">
                <a:solidFill>
                  <a:srgbClr val="FF0000"/>
                </a:solidFill>
              </a:rPr>
              <a:t>hyperglycemia in the immediate postoperative period and an increased risk of postoperative infection </a:t>
            </a:r>
            <a:r>
              <a:rPr lang="en-US" sz="3200" b="1" dirty="0"/>
              <a:t>[ </a:t>
            </a:r>
            <a:r>
              <a:rPr lang="en-US" sz="3200" b="1" dirty="0">
                <a:hlinkClick r:id="rId3"/>
              </a:rPr>
              <a:t>22 </a:t>
            </a:r>
            <a:r>
              <a:rPr lang="en-US" sz="3200" b="1" dirty="0"/>
              <a:t>]. </a:t>
            </a:r>
          </a:p>
          <a:p>
            <a:pPr algn="l"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3092C-5941-46C8-8D49-CCDF50C4E1AD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b="1" dirty="0"/>
              <a:t>However, </a:t>
            </a:r>
            <a:r>
              <a:rPr lang="en-US" sz="3600" b="1" dirty="0">
                <a:solidFill>
                  <a:srgbClr val="FF0000"/>
                </a:solidFill>
              </a:rPr>
              <a:t>whether or not hyperglycemia imposes an independent risk for infection is an unresolved question</a:t>
            </a:r>
            <a:r>
              <a:rPr lang="en-US" sz="3600" b="1" dirty="0" smtClean="0"/>
              <a:t>.</a:t>
            </a:r>
            <a:endParaRPr lang="en-US" sz="2000" b="1" dirty="0"/>
          </a:p>
          <a:p>
            <a:pPr marL="1257300" lvl="4" indent="-342900" algn="l" rtl="0"/>
            <a:r>
              <a:rPr lang="en-US" sz="1800" dirty="0">
                <a:hlinkClick r:id="rId2"/>
              </a:rPr>
              <a:t>Clement S, Braithwaite SS, Magee MF, et al. Management of diabetes and hyperglycemia in hospitals. Diabetes Care 2004; 27:553.</a:t>
            </a:r>
            <a:endParaRPr lang="en-US" sz="1800" dirty="0"/>
          </a:p>
          <a:p>
            <a:pPr marL="1257300" lvl="4" indent="-342900" algn="l" rtl="0"/>
            <a:r>
              <a:rPr lang="en-US" sz="1800" dirty="0">
                <a:hlinkClick r:id="rId3"/>
              </a:rPr>
              <a:t>King JT </a:t>
            </a:r>
            <a:r>
              <a:rPr lang="en-US" sz="1800" dirty="0" err="1">
                <a:hlinkClick r:id="rId3"/>
              </a:rPr>
              <a:t>Jr</a:t>
            </a:r>
            <a:r>
              <a:rPr lang="en-US" sz="1800" dirty="0">
                <a:hlinkClick r:id="rId3"/>
              </a:rPr>
              <a:t>, </a:t>
            </a:r>
            <a:r>
              <a:rPr lang="en-US" sz="1800" dirty="0" err="1">
                <a:hlinkClick r:id="rId3"/>
              </a:rPr>
              <a:t>Goulet</a:t>
            </a:r>
            <a:r>
              <a:rPr lang="en-US" sz="1800" dirty="0">
                <a:hlinkClick r:id="rId3"/>
              </a:rPr>
              <a:t> JL, </a:t>
            </a:r>
            <a:r>
              <a:rPr lang="en-US" sz="1800" dirty="0" err="1">
                <a:hlinkClick r:id="rId3"/>
              </a:rPr>
              <a:t>Perkal</a:t>
            </a:r>
            <a:r>
              <a:rPr lang="en-US" sz="1800" dirty="0">
                <a:hlinkClick r:id="rId3"/>
              </a:rPr>
              <a:t> MF, Rosenthal RA. Glycemic control and infections in patients with diabetes undergoing </a:t>
            </a:r>
            <a:r>
              <a:rPr lang="en-US" sz="1800" dirty="0" err="1">
                <a:hlinkClick r:id="rId3"/>
              </a:rPr>
              <a:t>noncardiac</a:t>
            </a:r>
            <a:r>
              <a:rPr lang="en-US" sz="1800" dirty="0">
                <a:hlinkClick r:id="rId3"/>
              </a:rPr>
              <a:t> surgery. Ann </a:t>
            </a:r>
            <a:r>
              <a:rPr lang="en-US" sz="1800" dirty="0" err="1">
                <a:hlinkClick r:id="rId3"/>
              </a:rPr>
              <a:t>Surg</a:t>
            </a:r>
            <a:r>
              <a:rPr lang="en-US" sz="1800" dirty="0">
                <a:hlinkClick r:id="rId3"/>
              </a:rPr>
              <a:t> 2011; 253:158.</a:t>
            </a:r>
            <a:endParaRPr lang="en-US" sz="1800" dirty="0"/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741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Nevertheless, hyperglycemia can cause </a:t>
            </a:r>
            <a:r>
              <a:rPr lang="en-US" sz="3200" b="1" dirty="0">
                <a:solidFill>
                  <a:srgbClr val="FF0000"/>
                </a:solidFill>
              </a:rPr>
              <a:t>volume and electrolyte disturbances mediated by osmotic </a:t>
            </a:r>
            <a:r>
              <a:rPr lang="en-US" sz="3200" b="1" dirty="0" smtClean="0">
                <a:solidFill>
                  <a:srgbClr val="FF0000"/>
                </a:solidFill>
              </a:rPr>
              <a:t>diuresis</a:t>
            </a:r>
            <a:r>
              <a:rPr lang="en-US" sz="3200" b="1" dirty="0" smtClean="0"/>
              <a:t> </a:t>
            </a:r>
            <a:r>
              <a:rPr lang="en-US" sz="3200" b="1" dirty="0"/>
              <a:t>and may also result in </a:t>
            </a:r>
            <a:r>
              <a:rPr lang="en-US" sz="3200" b="1" dirty="0">
                <a:solidFill>
                  <a:srgbClr val="FF0000"/>
                </a:solidFill>
              </a:rPr>
              <a:t>caloric and protein loss in under-</a:t>
            </a:r>
            <a:r>
              <a:rPr lang="en-US" sz="3200" b="1" dirty="0" err="1">
                <a:solidFill>
                  <a:srgbClr val="FF0000"/>
                </a:solidFill>
              </a:rPr>
              <a:t>insulinized</a:t>
            </a:r>
            <a:r>
              <a:rPr lang="en-US" sz="3200" b="1" dirty="0">
                <a:solidFill>
                  <a:srgbClr val="FF0000"/>
                </a:solidFill>
              </a:rPr>
              <a:t> patients</a:t>
            </a:r>
            <a:r>
              <a:rPr lang="en-US" sz="3200" b="1" dirty="0"/>
              <a:t>. </a:t>
            </a:r>
          </a:p>
          <a:p>
            <a:pPr algn="l" rtl="0"/>
            <a:r>
              <a:rPr lang="en-US" sz="3200" b="1" dirty="0"/>
              <a:t>These are </a:t>
            </a:r>
            <a:r>
              <a:rPr lang="en-US" sz="3200" b="1" dirty="0">
                <a:solidFill>
                  <a:srgbClr val="FF0000"/>
                </a:solidFill>
              </a:rPr>
              <a:t>undesirable in postoperative patients and should be avoided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2EDD-F0A9-41D1-B742-B9E78EF4ECCE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Objectives</a:t>
            </a:r>
            <a:r>
              <a:rPr lang="en-US" dirty="0" smtClean="0"/>
              <a:t>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sz="2900" b="1" dirty="0" smtClean="0"/>
              <a:t>General considerations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900" b="1" dirty="0" smtClean="0"/>
              <a:t>Key </a:t>
            </a:r>
            <a:r>
              <a:rPr lang="en-US" sz="2900" b="1" dirty="0"/>
              <a:t>elements of the initial assessment </a:t>
            </a:r>
            <a:endParaRPr lang="en-US" sz="2900" b="1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sz="2900" b="1" dirty="0" smtClean="0"/>
              <a:t>Preoperative </a:t>
            </a:r>
            <a:r>
              <a:rPr lang="en-US" sz="2900" b="1" dirty="0"/>
              <a:t>laboratory investigations</a:t>
            </a:r>
            <a:endParaRPr lang="en-US" sz="2900" b="1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sz="2900" b="1" dirty="0" smtClean="0"/>
              <a:t>Effect of surgery on glucose control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900" b="1" dirty="0" smtClean="0"/>
              <a:t>General Goals of Glycemic Control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900" b="1" dirty="0" smtClean="0"/>
              <a:t>Glycemic targets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900" b="1" dirty="0" smtClean="0"/>
              <a:t>Early Perioperative Phase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900" b="1" dirty="0"/>
              <a:t>Scenario 1: Type 2 diabetes treated with diet </a:t>
            </a:r>
            <a:r>
              <a:rPr lang="en-US" sz="2900" b="1" dirty="0" smtClean="0"/>
              <a:t>alone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2900" b="1" dirty="0"/>
              <a:t>Scenario 2: Type 2 diabetes treated with oral hypoglycemic </a:t>
            </a:r>
            <a:r>
              <a:rPr lang="en-US" sz="2900" b="1" dirty="0" smtClean="0"/>
              <a:t>agents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3200" b="1" dirty="0" smtClean="0"/>
              <a:t>Scenario 3: Type 1 or insulin treated type 2 </a:t>
            </a:r>
            <a:r>
              <a:rPr lang="en-US" sz="3200" b="1" dirty="0" smtClean="0"/>
              <a:t>diabetes</a:t>
            </a:r>
            <a:endParaRPr lang="en-US" sz="32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5F36-6AE7-4BCD-A2A3-14D7A1B3DFF4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240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000" b="1" dirty="0">
                <a:solidFill>
                  <a:srgbClr val="FF0000"/>
                </a:solidFill>
              </a:rPr>
              <a:t>Hypoglycemia</a:t>
            </a:r>
            <a:r>
              <a:rPr lang="en-US" sz="3000" b="1" dirty="0"/>
              <a:t> is another potentially life-threatening complication of poor </a:t>
            </a:r>
            <a:r>
              <a:rPr lang="en-US" sz="3000" b="1" dirty="0" err="1"/>
              <a:t>perioperative</a:t>
            </a:r>
            <a:r>
              <a:rPr lang="en-US" sz="3000" b="1" dirty="0"/>
              <a:t> metabolic control. </a:t>
            </a:r>
          </a:p>
          <a:p>
            <a:pPr algn="l" rtl="0"/>
            <a:r>
              <a:rPr lang="en-US" sz="3000" b="1" dirty="0">
                <a:solidFill>
                  <a:srgbClr val="FF0000"/>
                </a:solidFill>
              </a:rPr>
              <a:t>Even a few minutes of severe hypoglycemia (</a:t>
            </a:r>
            <a:r>
              <a:rPr lang="en-US" sz="3000" b="1" dirty="0" err="1">
                <a:solidFill>
                  <a:srgbClr val="FF0000"/>
                </a:solidFill>
              </a:rPr>
              <a:t>ie</a:t>
            </a:r>
            <a:r>
              <a:rPr lang="en-US" sz="3000" b="1" dirty="0">
                <a:solidFill>
                  <a:srgbClr val="FF0000"/>
                </a:solidFill>
              </a:rPr>
              <a:t>, serum glucose concentration &lt;40mg/</a:t>
            </a:r>
            <a:r>
              <a:rPr lang="en-US" sz="3000" b="1" dirty="0" err="1">
                <a:solidFill>
                  <a:srgbClr val="FF0000"/>
                </a:solidFill>
              </a:rPr>
              <a:t>dL</a:t>
            </a:r>
            <a:r>
              <a:rPr lang="en-US" sz="3000" b="1" dirty="0">
                <a:solidFill>
                  <a:srgbClr val="FF0000"/>
                </a:solidFill>
              </a:rPr>
              <a:t> [2.2 </a:t>
            </a:r>
            <a:r>
              <a:rPr lang="en-US" sz="3000" b="1" dirty="0" err="1">
                <a:solidFill>
                  <a:srgbClr val="FF0000"/>
                </a:solidFill>
              </a:rPr>
              <a:t>mmol</a:t>
            </a:r>
            <a:r>
              <a:rPr lang="en-US" sz="3000" b="1" dirty="0">
                <a:solidFill>
                  <a:srgbClr val="FF0000"/>
                </a:solidFill>
              </a:rPr>
              <a:t>/L]) can be harmful</a:t>
            </a:r>
            <a:r>
              <a:rPr lang="en-US" sz="3000" b="1" dirty="0"/>
              <a:t>, possibly inducing </a:t>
            </a:r>
            <a:r>
              <a:rPr lang="en-US" sz="3000" b="1" dirty="0">
                <a:solidFill>
                  <a:srgbClr val="FF0000"/>
                </a:solidFill>
              </a:rPr>
              <a:t>arrhythmias, other cardiac events, or transient cognitive deficits</a:t>
            </a:r>
            <a:r>
              <a:rPr lang="en-US" sz="3000" b="1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58FE-05DE-4343-AD84-E4E443AD6C83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b="1" dirty="0">
                <a:solidFill>
                  <a:srgbClr val="FF0000"/>
                </a:solidFill>
              </a:rPr>
              <a:t>Hypoglycemia and subsequent </a:t>
            </a:r>
            <a:r>
              <a:rPr lang="en-US" sz="3600" b="1" dirty="0" err="1">
                <a:solidFill>
                  <a:srgbClr val="FF0000"/>
                </a:solidFill>
              </a:rPr>
              <a:t>neuroglucopenia</a:t>
            </a:r>
            <a:r>
              <a:rPr lang="en-US" sz="3600" b="1" dirty="0">
                <a:solidFill>
                  <a:srgbClr val="FF0000"/>
                </a:solidFill>
              </a:rPr>
              <a:t> can be difficult to detect in sedated patients postoperatively</a:t>
            </a:r>
            <a:r>
              <a:rPr lang="en-US" sz="3600" b="1" dirty="0"/>
              <a:t>.</a:t>
            </a:r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55647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6 Glycemic </a:t>
            </a:r>
            <a:r>
              <a:rPr lang="en-US" b="1" dirty="0"/>
              <a:t>targets </a:t>
            </a: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800" b="1" dirty="0"/>
              <a:t>Beyond avoidance of marked hyperglycemia and hypoglycemia, </a:t>
            </a:r>
            <a:r>
              <a:rPr lang="en-US" sz="2800" b="1" dirty="0">
                <a:solidFill>
                  <a:srgbClr val="FF0000"/>
                </a:solidFill>
              </a:rPr>
              <a:t>it is less clear as to how "tight" glucose control needs to be </a:t>
            </a:r>
            <a:r>
              <a:rPr lang="en-US" sz="2800" b="1" dirty="0" err="1">
                <a:solidFill>
                  <a:srgbClr val="FF0000"/>
                </a:solidFill>
              </a:rPr>
              <a:t>perioperatively</a:t>
            </a:r>
            <a:r>
              <a:rPr lang="en-US" sz="2800" b="1" dirty="0">
                <a:solidFill>
                  <a:srgbClr val="FF0000"/>
                </a:solidFill>
              </a:rPr>
              <a:t>. </a:t>
            </a:r>
          </a:p>
          <a:p>
            <a:pPr algn="l" rtl="0"/>
            <a:r>
              <a:rPr lang="en-US" sz="2800" b="1" dirty="0"/>
              <a:t>There is a </a:t>
            </a:r>
            <a:r>
              <a:rPr lang="en-US" sz="2800" b="1" dirty="0">
                <a:solidFill>
                  <a:srgbClr val="FF0000"/>
                </a:solidFill>
              </a:rPr>
              <a:t>paucity of controlled trials on the benefits and risks of "loose" or "tight" glycemic </a:t>
            </a:r>
            <a:r>
              <a:rPr lang="en-US" sz="2800" b="1" dirty="0"/>
              <a:t>control in these patients, with the </a:t>
            </a:r>
            <a:r>
              <a:rPr lang="en-US" sz="2800" b="1" dirty="0">
                <a:solidFill>
                  <a:srgbClr val="FF0000"/>
                </a:solidFill>
              </a:rPr>
              <a:t>exception of patients </a:t>
            </a:r>
            <a:r>
              <a:rPr lang="en-US" sz="2800" b="1" dirty="0"/>
              <a:t>in the </a:t>
            </a:r>
            <a:r>
              <a:rPr lang="en-US" sz="2800" b="1" dirty="0">
                <a:solidFill>
                  <a:srgbClr val="FF0000"/>
                </a:solidFill>
              </a:rPr>
              <a:t>intensive care unit or who have had an acute MI.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4075-9578-4F6E-804F-B50BB8EB227E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800" b="1" dirty="0"/>
              <a:t>Some studies show that achieving </a:t>
            </a:r>
            <a:r>
              <a:rPr lang="en-US" sz="2800" b="1" dirty="0" err="1">
                <a:solidFill>
                  <a:srgbClr val="FF0000"/>
                </a:solidFill>
              </a:rPr>
              <a:t>normoglycemia</a:t>
            </a:r>
            <a:r>
              <a:rPr lang="en-US" sz="2800" b="1" dirty="0">
                <a:solidFill>
                  <a:srgbClr val="FF0000"/>
                </a:solidFill>
              </a:rPr>
              <a:t> (80 to 110 mg/</a:t>
            </a:r>
            <a:r>
              <a:rPr lang="en-US" sz="2800" b="1" dirty="0" err="1">
                <a:solidFill>
                  <a:srgbClr val="FF0000"/>
                </a:solidFill>
              </a:rPr>
              <a:t>dL</a:t>
            </a:r>
            <a:r>
              <a:rPr lang="en-US" sz="2800" b="1" dirty="0">
                <a:solidFill>
                  <a:srgbClr val="FF0000"/>
                </a:solidFill>
              </a:rPr>
              <a:t> [4.4 to 6.1 </a:t>
            </a:r>
            <a:r>
              <a:rPr lang="en-US" sz="2800" b="1" dirty="0" err="1">
                <a:solidFill>
                  <a:srgbClr val="FF0000"/>
                </a:solidFill>
              </a:rPr>
              <a:t>mmol</a:t>
            </a:r>
            <a:r>
              <a:rPr lang="en-US" sz="2800" b="1" dirty="0">
                <a:solidFill>
                  <a:srgbClr val="FF0000"/>
                </a:solidFill>
              </a:rPr>
              <a:t>/L])</a:t>
            </a:r>
            <a:r>
              <a:rPr lang="en-US" sz="2800" b="1" dirty="0"/>
              <a:t> in cardiac surgery patients or those requiring postoperative surgical ICU settings </a:t>
            </a:r>
            <a:r>
              <a:rPr lang="en-US" sz="2800" b="1" dirty="0">
                <a:solidFill>
                  <a:srgbClr val="FF0000"/>
                </a:solidFill>
              </a:rPr>
              <a:t>may reduce mortality</a:t>
            </a:r>
            <a:r>
              <a:rPr lang="en-US" sz="2800" b="1" dirty="0"/>
              <a:t>. </a:t>
            </a:r>
          </a:p>
          <a:p>
            <a:pPr algn="l" rtl="0"/>
            <a:r>
              <a:rPr lang="en-US" sz="2800" b="1" dirty="0"/>
              <a:t>However, subsequent trials in mixed surgical and medical ICU patients have </a:t>
            </a:r>
            <a:r>
              <a:rPr lang="en-US" sz="2800" b="1" dirty="0">
                <a:solidFill>
                  <a:srgbClr val="FF0000"/>
                </a:solidFill>
              </a:rPr>
              <a:t>failed to show a benefit of such intensive control</a:t>
            </a:r>
            <a:r>
              <a:rPr lang="en-US" sz="2800" b="1" dirty="0"/>
              <a:t>. </a:t>
            </a:r>
          </a:p>
          <a:p>
            <a:pPr algn="l" rtl="0"/>
            <a:endParaRPr lang="fa-IR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A961-22F9-42D9-861B-E327842990B5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695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In addition, </a:t>
            </a:r>
            <a:r>
              <a:rPr lang="en-US" sz="2800" b="1" dirty="0">
                <a:solidFill>
                  <a:srgbClr val="FF0000"/>
                </a:solidFill>
              </a:rPr>
              <a:t>the vast majority </a:t>
            </a:r>
            <a:r>
              <a:rPr lang="en-US" sz="2800" b="1" dirty="0"/>
              <a:t>of the patients in these studies </a:t>
            </a:r>
            <a:r>
              <a:rPr lang="en-US" sz="2800" b="1" dirty="0">
                <a:solidFill>
                  <a:srgbClr val="FF0000"/>
                </a:solidFill>
              </a:rPr>
              <a:t>were not previously known to have diabetes, </a:t>
            </a:r>
            <a:r>
              <a:rPr lang="en-US" sz="2800" b="1" dirty="0"/>
              <a:t>but </a:t>
            </a:r>
            <a:r>
              <a:rPr lang="en-US" sz="2800" b="1" dirty="0">
                <a:solidFill>
                  <a:srgbClr val="FF0000"/>
                </a:solidFill>
              </a:rPr>
              <a:t>developed postoperative hyperglycemia during the course of their ICU care</a:t>
            </a:r>
            <a:r>
              <a:rPr lang="en-US" sz="2800" b="1" dirty="0"/>
              <a:t>. </a:t>
            </a:r>
          </a:p>
          <a:p>
            <a:pPr algn="l" rtl="0"/>
            <a:r>
              <a:rPr lang="en-US" sz="2800" b="1" dirty="0"/>
              <a:t>A subgroup analysis of two randomized trials assessing tight control in the ICU setting raised the possibility that the </a:t>
            </a:r>
            <a:r>
              <a:rPr lang="en-US" sz="2800" b="1" dirty="0">
                <a:solidFill>
                  <a:srgbClr val="FF0000"/>
                </a:solidFill>
              </a:rPr>
              <a:t>apparent benefits of tight control may not extend to patients with known diabetes </a:t>
            </a:r>
            <a:r>
              <a:rPr lang="en-US" sz="2800" b="1" dirty="0"/>
              <a:t>[ </a:t>
            </a:r>
            <a:r>
              <a:rPr lang="en-US" sz="2800" b="1" dirty="0">
                <a:hlinkClick r:id="rId2"/>
              </a:rPr>
              <a:t>23 </a:t>
            </a:r>
            <a:r>
              <a:rPr lang="en-US" sz="2800" b="1" dirty="0"/>
              <a:t>].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9FDA-F87E-4663-8D09-8A4CDBFA592B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b="1" dirty="0">
                <a:solidFill>
                  <a:srgbClr val="FF0000"/>
                </a:solidFill>
              </a:rPr>
              <a:t>Thus, the current optimal target for glucose in postoperative patients remains unclear. </a:t>
            </a:r>
          </a:p>
          <a:p>
            <a:pPr lvl="2" algn="l" rtl="0"/>
            <a:r>
              <a:rPr lang="en-US" dirty="0">
                <a:hlinkClick r:id="rId2"/>
              </a:rPr>
              <a:t>Van den </a:t>
            </a:r>
            <a:r>
              <a:rPr lang="en-US" dirty="0" err="1">
                <a:hlinkClick r:id="rId2"/>
              </a:rPr>
              <a:t>Berghe</a:t>
            </a:r>
            <a:r>
              <a:rPr lang="en-US" dirty="0">
                <a:hlinkClick r:id="rId2"/>
              </a:rPr>
              <a:t> G, Wilmer A, </a:t>
            </a:r>
            <a:r>
              <a:rPr lang="en-US" dirty="0" err="1">
                <a:hlinkClick r:id="rId2"/>
              </a:rPr>
              <a:t>Milants</a:t>
            </a:r>
            <a:r>
              <a:rPr lang="en-US" dirty="0">
                <a:hlinkClick r:id="rId2"/>
              </a:rPr>
              <a:t> I, et al. Intensive insulin therapy in mixed medical/surgical intensive care units: benefit versus harm. Diabetes 2006; 55:3151.</a:t>
            </a:r>
            <a:endParaRPr lang="en-US" dirty="0"/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97567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dirty="0"/>
              <a:t>These preliminary findings highlight the need for prospective studies to </a:t>
            </a:r>
            <a:r>
              <a:rPr lang="en-US" b="1" dirty="0">
                <a:solidFill>
                  <a:srgbClr val="FF0000"/>
                </a:solidFill>
              </a:rPr>
              <a:t>determine the optimal target glucose for patients with known diabetes </a:t>
            </a:r>
            <a:r>
              <a:rPr lang="en-US" b="1" dirty="0"/>
              <a:t>and for patients undergoing ambulatory surgery or surgical procedures that </a:t>
            </a:r>
            <a:r>
              <a:rPr lang="en-US" b="1" dirty="0">
                <a:solidFill>
                  <a:srgbClr val="FF0000"/>
                </a:solidFill>
              </a:rPr>
              <a:t>do not require critical care </a:t>
            </a:r>
            <a:r>
              <a:rPr lang="en-US" b="1" dirty="0"/>
              <a:t>[ </a:t>
            </a:r>
            <a:r>
              <a:rPr lang="en-US" b="1" dirty="0">
                <a:hlinkClick r:id="rId2"/>
              </a:rPr>
              <a:t>24 </a:t>
            </a:r>
            <a:r>
              <a:rPr lang="en-US" b="1" dirty="0"/>
              <a:t>].</a:t>
            </a:r>
          </a:p>
          <a:p>
            <a:pPr algn="l" rtl="0"/>
            <a:r>
              <a:rPr lang="en-US" b="1" dirty="0">
                <a:solidFill>
                  <a:srgbClr val="FF0000"/>
                </a:solidFill>
              </a:rPr>
              <a:t>The lack of clear evidence on how tightly to control glucose levels </a:t>
            </a:r>
            <a:r>
              <a:rPr lang="en-US" b="1" dirty="0" err="1">
                <a:solidFill>
                  <a:srgbClr val="FF0000"/>
                </a:solidFill>
              </a:rPr>
              <a:t>perioperatively</a:t>
            </a:r>
            <a:r>
              <a:rPr lang="en-US" b="1" dirty="0">
                <a:solidFill>
                  <a:srgbClr val="FF0000"/>
                </a:solidFill>
              </a:rPr>
              <a:t> in patients with diabetes is reflected in the varying glucose targets recommended by different guidelines</a:t>
            </a:r>
            <a:r>
              <a:rPr lang="en-US" b="1" dirty="0"/>
              <a:t> [</a:t>
            </a:r>
            <a:r>
              <a:rPr lang="en-US" b="1" dirty="0">
                <a:hlinkClick r:id="rId3"/>
              </a:rPr>
              <a:t>25,26 </a:t>
            </a:r>
            <a:r>
              <a:rPr lang="en-US" b="1" dirty="0"/>
              <a:t>]. </a:t>
            </a:r>
            <a:endParaRPr lang="en-US" b="1" dirty="0" smtClean="0"/>
          </a:p>
          <a:p>
            <a:pPr lvl="2" algn="l" rtl="0"/>
            <a:r>
              <a:rPr lang="en-US" dirty="0">
                <a:hlinkClick r:id="rId2"/>
              </a:rPr>
              <a:t>Joshi GP, Chung F, Vann MA, et al. Society for Ambulatory Anesthesia consensus statement on </a:t>
            </a:r>
            <a:r>
              <a:rPr lang="en-US" dirty="0" err="1">
                <a:hlinkClick r:id="rId2"/>
              </a:rPr>
              <a:t>perioperative</a:t>
            </a:r>
            <a:r>
              <a:rPr lang="en-US" dirty="0">
                <a:hlinkClick r:id="rId2"/>
              </a:rPr>
              <a:t> blood glucose management in diabetic patients undergoing ambulatory surgery. </a:t>
            </a:r>
            <a:r>
              <a:rPr lang="en-US" dirty="0" err="1">
                <a:hlinkClick r:id="rId2"/>
              </a:rPr>
              <a:t>Anesth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Analg</a:t>
            </a:r>
            <a:r>
              <a:rPr lang="en-US" dirty="0">
                <a:hlinkClick r:id="rId2"/>
              </a:rPr>
              <a:t> 2010; 111:1378.</a:t>
            </a:r>
            <a:endParaRPr lang="en-US" dirty="0"/>
          </a:p>
          <a:p>
            <a:pPr lvl="2" algn="l" rtl="0"/>
            <a:r>
              <a:rPr lang="en-US" dirty="0">
                <a:hlinkClick r:id="rId4"/>
              </a:rPr>
              <a:t>Canadian Diabetes Association 2008 Clinical Practice Guidelines for the prevention and management of diabetes in Canada. Can J Diabetes 2008; 32:S71.</a:t>
            </a:r>
            <a:endParaRPr lang="en-US" dirty="0"/>
          </a:p>
          <a:p>
            <a:pPr lvl="2" algn="l" rtl="0"/>
            <a:r>
              <a:rPr lang="en-US" dirty="0" err="1">
                <a:hlinkClick r:id="rId5"/>
              </a:rPr>
              <a:t>Moghissi</a:t>
            </a:r>
            <a:r>
              <a:rPr lang="en-US" dirty="0">
                <a:hlinkClick r:id="rId5"/>
              </a:rPr>
              <a:t> ES, </a:t>
            </a:r>
            <a:r>
              <a:rPr lang="en-US" dirty="0" err="1">
                <a:hlinkClick r:id="rId5"/>
              </a:rPr>
              <a:t>Korytkowski</a:t>
            </a:r>
            <a:r>
              <a:rPr lang="en-US" dirty="0">
                <a:hlinkClick r:id="rId5"/>
              </a:rPr>
              <a:t> MT, </a:t>
            </a:r>
            <a:r>
              <a:rPr lang="en-US" dirty="0" err="1">
                <a:hlinkClick r:id="rId5"/>
              </a:rPr>
              <a:t>DiNardo</a:t>
            </a:r>
            <a:r>
              <a:rPr lang="en-US" dirty="0">
                <a:hlinkClick r:id="rId5"/>
              </a:rPr>
              <a:t> M, et al. American Association of Clinical Endocrinologists and American Diabetes Association consensus statement on inpatient </a:t>
            </a:r>
            <a:r>
              <a:rPr lang="en-US" dirty="0" err="1">
                <a:hlinkClick r:id="rId5"/>
              </a:rPr>
              <a:t>glycemic</a:t>
            </a:r>
            <a:r>
              <a:rPr lang="en-US" dirty="0">
                <a:hlinkClick r:id="rId5"/>
              </a:rPr>
              <a:t> control. Diabetes Care 2009; 32:1119</a:t>
            </a:r>
            <a:r>
              <a:rPr lang="en-US" dirty="0" smtClean="0">
                <a:hlinkClick r:id="rId5"/>
              </a:rPr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BD2D-214A-452B-9FEC-CE9FB444B650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Despite some variability in proposed targets, these published guidelines collectively propose attempting to achieve </a:t>
            </a:r>
            <a:r>
              <a:rPr lang="en-US" sz="3200" b="1" dirty="0">
                <a:solidFill>
                  <a:srgbClr val="FF0000"/>
                </a:solidFill>
              </a:rPr>
              <a:t>"reasonable" </a:t>
            </a:r>
            <a:r>
              <a:rPr lang="en-US" sz="3200" b="1" dirty="0" err="1">
                <a:solidFill>
                  <a:srgbClr val="FF0000"/>
                </a:solidFill>
              </a:rPr>
              <a:t>normoglycemia</a:t>
            </a:r>
            <a:r>
              <a:rPr lang="en-US" sz="3200" b="1" dirty="0">
                <a:solidFill>
                  <a:srgbClr val="FF0000"/>
                </a:solidFill>
              </a:rPr>
              <a:t> in a majority of surgical patients </a:t>
            </a:r>
            <a:r>
              <a:rPr lang="en-US" sz="3200" b="1" dirty="0"/>
              <a:t>with, if possible, </a:t>
            </a:r>
            <a:r>
              <a:rPr lang="en-US" sz="3200" b="1" dirty="0">
                <a:solidFill>
                  <a:srgbClr val="FF0000"/>
                </a:solidFill>
              </a:rPr>
              <a:t>a majority of glucose readings below 180 to 200 mg/</a:t>
            </a:r>
            <a:r>
              <a:rPr lang="en-US" sz="3200" b="1" dirty="0" err="1">
                <a:solidFill>
                  <a:srgbClr val="FF0000"/>
                </a:solidFill>
              </a:rPr>
              <a:t>dL</a:t>
            </a:r>
            <a:r>
              <a:rPr lang="en-US" sz="3200" b="1" dirty="0"/>
              <a:t> (&lt;10 to 11 </a:t>
            </a:r>
            <a:r>
              <a:rPr lang="en-US" sz="3200" b="1" dirty="0" err="1"/>
              <a:t>mmol</a:t>
            </a:r>
            <a:r>
              <a:rPr lang="en-US" sz="3200" b="1" dirty="0"/>
              <a:t>/L).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9446B-9EBB-48BE-9664-373AB6819BF7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b="1" dirty="0"/>
              <a:t>The American Diabetes Association has endorsed </a:t>
            </a:r>
            <a:r>
              <a:rPr lang="en-US" sz="2800" b="1" dirty="0">
                <a:solidFill>
                  <a:srgbClr val="FF0000"/>
                </a:solidFill>
              </a:rPr>
              <a:t>fasting glucose goals of 140 mg/</a:t>
            </a:r>
            <a:r>
              <a:rPr lang="en-US" sz="2800" b="1" dirty="0" err="1">
                <a:solidFill>
                  <a:srgbClr val="FF0000"/>
                </a:solidFill>
              </a:rPr>
              <a:t>dL</a:t>
            </a:r>
            <a:r>
              <a:rPr lang="en-US" sz="2800" b="1" dirty="0">
                <a:solidFill>
                  <a:srgbClr val="FF0000"/>
                </a:solidFill>
              </a:rPr>
              <a:t> (7.8 </a:t>
            </a:r>
            <a:r>
              <a:rPr lang="en-US" sz="2800" b="1" dirty="0" err="1">
                <a:solidFill>
                  <a:srgbClr val="FF0000"/>
                </a:solidFill>
              </a:rPr>
              <a:t>mmol</a:t>
            </a:r>
            <a:r>
              <a:rPr lang="en-US" sz="2800" b="1" dirty="0">
                <a:solidFill>
                  <a:srgbClr val="FF0000"/>
                </a:solidFill>
              </a:rPr>
              <a:t>/L) for general hospitalized patients, with random glucose readings &lt;180 mg/</a:t>
            </a:r>
            <a:r>
              <a:rPr lang="en-US" sz="2800" b="1" dirty="0" err="1">
                <a:solidFill>
                  <a:srgbClr val="FF0000"/>
                </a:solidFill>
              </a:rPr>
              <a:t>dL</a:t>
            </a:r>
            <a:r>
              <a:rPr lang="en-US" sz="2800" b="1" dirty="0">
                <a:solidFill>
                  <a:srgbClr val="FF0000"/>
                </a:solidFill>
              </a:rPr>
              <a:t> (10 </a:t>
            </a:r>
            <a:r>
              <a:rPr lang="en-US" sz="2800" b="1" dirty="0" err="1">
                <a:solidFill>
                  <a:srgbClr val="FF0000"/>
                </a:solidFill>
              </a:rPr>
              <a:t>mmol</a:t>
            </a:r>
            <a:r>
              <a:rPr lang="en-US" sz="2800" b="1" dirty="0">
                <a:solidFill>
                  <a:srgbClr val="FF0000"/>
                </a:solidFill>
              </a:rPr>
              <a:t>/L</a:t>
            </a:r>
            <a:r>
              <a:rPr lang="en-US" sz="2800" b="1" dirty="0"/>
              <a:t>) [ </a:t>
            </a:r>
            <a:r>
              <a:rPr lang="en-US" sz="2800" b="1" dirty="0">
                <a:hlinkClick r:id="rId2"/>
              </a:rPr>
              <a:t>26,27 </a:t>
            </a:r>
            <a:r>
              <a:rPr lang="en-US" sz="2800" b="1" dirty="0"/>
              <a:t>].</a:t>
            </a:r>
          </a:p>
          <a:p>
            <a:pPr marL="800100" lvl="2" indent="-342900" algn="l" rtl="0"/>
            <a:r>
              <a:rPr lang="en-US" sz="1600" dirty="0" err="1">
                <a:hlinkClick r:id="rId3"/>
              </a:rPr>
              <a:t>Moghissi</a:t>
            </a:r>
            <a:r>
              <a:rPr lang="en-US" sz="1600" dirty="0">
                <a:hlinkClick r:id="rId3"/>
              </a:rPr>
              <a:t> ES, </a:t>
            </a:r>
            <a:r>
              <a:rPr lang="en-US" sz="1600" dirty="0" err="1">
                <a:hlinkClick r:id="rId3"/>
              </a:rPr>
              <a:t>Korytkowski</a:t>
            </a:r>
            <a:r>
              <a:rPr lang="en-US" sz="1600" dirty="0">
                <a:hlinkClick r:id="rId3"/>
              </a:rPr>
              <a:t> MT, </a:t>
            </a:r>
            <a:r>
              <a:rPr lang="en-US" sz="1600" dirty="0" err="1">
                <a:hlinkClick r:id="rId3"/>
              </a:rPr>
              <a:t>DiNardo</a:t>
            </a:r>
            <a:r>
              <a:rPr lang="en-US" sz="1600" dirty="0">
                <a:hlinkClick r:id="rId3"/>
              </a:rPr>
              <a:t> M, et al. American Association of Clinical Endocrinologists and American Diabetes Association consensus statement on inpatient glycemic control. Diabetes Care 2009; 32:1119.</a:t>
            </a:r>
            <a:endParaRPr lang="en-US" sz="1600" dirty="0"/>
          </a:p>
          <a:p>
            <a:pPr lvl="2" algn="l" rtl="0"/>
            <a:r>
              <a:rPr lang="en-US" sz="1600" dirty="0">
                <a:hlinkClick r:id="rId4"/>
              </a:rPr>
              <a:t>American Diabetes Association. Standards of medical care in diabetes--2013. Diabetes Care 2013; 36 </a:t>
            </a:r>
            <a:r>
              <a:rPr lang="en-US" sz="1600" dirty="0" err="1">
                <a:hlinkClick r:id="rId4"/>
              </a:rPr>
              <a:t>Suppl</a:t>
            </a:r>
            <a:r>
              <a:rPr lang="en-US" sz="1600" dirty="0">
                <a:hlinkClick r:id="rId4"/>
              </a:rPr>
              <a:t> 1:S11.</a:t>
            </a:r>
            <a:endParaRPr lang="en-US" sz="1600" dirty="0"/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06129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/>
              <a:t>These recommendations are indirectly supported by an </a:t>
            </a:r>
            <a:r>
              <a:rPr lang="en-US" b="1" dirty="0">
                <a:solidFill>
                  <a:srgbClr val="FF0000"/>
                </a:solidFill>
              </a:rPr>
              <a:t>observational study of 531 patients admitted to a surgical and medical ICU, 523 of whom underwent analysis of their </a:t>
            </a:r>
            <a:r>
              <a:rPr lang="en-US" b="1" dirty="0" err="1">
                <a:solidFill>
                  <a:srgbClr val="FF0000"/>
                </a:solidFill>
              </a:rPr>
              <a:t>glycemic</a:t>
            </a:r>
            <a:r>
              <a:rPr lang="en-US" b="1" dirty="0">
                <a:solidFill>
                  <a:srgbClr val="FF0000"/>
                </a:solidFill>
              </a:rPr>
              <a:t> control </a:t>
            </a:r>
            <a:r>
              <a:rPr lang="en-US" b="1" dirty="0"/>
              <a:t>[</a:t>
            </a:r>
            <a:r>
              <a:rPr lang="en-US" b="1" dirty="0">
                <a:hlinkClick r:id="rId2"/>
              </a:rPr>
              <a:t>28 </a:t>
            </a:r>
            <a:r>
              <a:rPr lang="en-US" b="1" dirty="0"/>
              <a:t>]. </a:t>
            </a:r>
          </a:p>
          <a:p>
            <a:pPr algn="l" rtl="0"/>
            <a:r>
              <a:rPr lang="en-US" b="1" dirty="0"/>
              <a:t>Regression models from that analysis suggest that </a:t>
            </a:r>
            <a:r>
              <a:rPr lang="en-US" b="1" dirty="0">
                <a:solidFill>
                  <a:srgbClr val="FF0000"/>
                </a:solidFill>
              </a:rPr>
              <a:t>there is an association between lower glucose levels (less than 200 mg/</a:t>
            </a:r>
            <a:r>
              <a:rPr lang="en-US" b="1" dirty="0" err="1">
                <a:solidFill>
                  <a:srgbClr val="FF0000"/>
                </a:solidFill>
              </a:rPr>
              <a:t>dL</a:t>
            </a:r>
            <a:r>
              <a:rPr lang="en-US" b="1" dirty="0">
                <a:solidFill>
                  <a:srgbClr val="FF0000"/>
                </a:solidFill>
              </a:rPr>
              <a:t> [&lt;11 </a:t>
            </a:r>
            <a:r>
              <a:rPr lang="en-US" b="1" dirty="0" err="1">
                <a:solidFill>
                  <a:srgbClr val="FF0000"/>
                </a:solidFill>
              </a:rPr>
              <a:t>mmol</a:t>
            </a:r>
            <a:r>
              <a:rPr lang="en-US" b="1" dirty="0">
                <a:solidFill>
                  <a:srgbClr val="FF0000"/>
                </a:solidFill>
              </a:rPr>
              <a:t>/L]) among critical care patients and lower mortality</a:t>
            </a:r>
            <a:r>
              <a:rPr lang="en-US" b="1" dirty="0" smtClean="0"/>
              <a:t>.</a:t>
            </a:r>
          </a:p>
          <a:p>
            <a:pPr algn="l" rtl="0"/>
            <a:r>
              <a:rPr lang="en-US" b="1" dirty="0" err="1" smtClean="0"/>
              <a:t>Glycemic</a:t>
            </a:r>
            <a:r>
              <a:rPr lang="en-US" b="1" dirty="0" smtClean="0"/>
              <a:t> targets must take into account the </a:t>
            </a:r>
            <a:r>
              <a:rPr lang="en-US" b="1" dirty="0" smtClean="0">
                <a:solidFill>
                  <a:srgbClr val="FF0000"/>
                </a:solidFill>
              </a:rPr>
              <a:t>individual patient's situation and whether these goals can be safely achieved within each individual hospital system</a:t>
            </a:r>
            <a:r>
              <a:rPr lang="en-US" b="1" dirty="0" smtClean="0"/>
              <a:t>. </a:t>
            </a:r>
          </a:p>
          <a:p>
            <a:pPr lvl="2" algn="l" rtl="0"/>
            <a:r>
              <a:rPr lang="en-US" dirty="0" smtClean="0">
                <a:hlinkClick r:id="rId2"/>
              </a:rPr>
              <a:t>Finney </a:t>
            </a:r>
            <a:r>
              <a:rPr lang="en-US" dirty="0">
                <a:hlinkClick r:id="rId2"/>
              </a:rPr>
              <a:t>SJ, </a:t>
            </a:r>
            <a:r>
              <a:rPr lang="en-US" dirty="0" err="1">
                <a:hlinkClick r:id="rId2"/>
              </a:rPr>
              <a:t>Zekveld</a:t>
            </a:r>
            <a:r>
              <a:rPr lang="en-US" dirty="0">
                <a:hlinkClick r:id="rId2"/>
              </a:rPr>
              <a:t> C, </a:t>
            </a:r>
            <a:r>
              <a:rPr lang="en-US" dirty="0" err="1">
                <a:hlinkClick r:id="rId2"/>
              </a:rPr>
              <a:t>Elia</a:t>
            </a:r>
            <a:r>
              <a:rPr lang="en-US" dirty="0">
                <a:hlinkClick r:id="rId2"/>
              </a:rPr>
              <a:t> A, Evans TW. Glucose control and mortality in critically ill patients. JAMA 2003; 290:2041.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8591E-8A1E-4DCB-AFD0-005EA7019775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Timing </a:t>
            </a:r>
            <a:r>
              <a:rPr lang="en-US" b="1" dirty="0" smtClean="0"/>
              <a:t>of procedure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Scenario 4: Long and complex procedures for type 1 or insulin treated type 2 diabetes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Glucose insulin potassium infusion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Separate insulin and glucose intravenous solutions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Late Postoperative Phase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Sliding Scale </a:t>
            </a:r>
            <a:r>
              <a:rPr lang="en-US" b="1" dirty="0" smtClean="0"/>
              <a:t>Development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err="1" smtClean="0"/>
              <a:t>Glucocorticoid</a:t>
            </a:r>
            <a:r>
              <a:rPr lang="en-US" b="1" dirty="0" smtClean="0"/>
              <a:t> therapy </a:t>
            </a:r>
            <a:endParaRPr lang="en-US" b="1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err="1" smtClean="0"/>
              <a:t>Hyperalimentation</a:t>
            </a:r>
            <a:endParaRPr lang="en-US" b="1" dirty="0" smtClean="0"/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err="1" smtClean="0"/>
              <a:t>Glycemic</a:t>
            </a:r>
            <a:r>
              <a:rPr lang="en-US" b="1" dirty="0" smtClean="0"/>
              <a:t> </a:t>
            </a:r>
            <a:r>
              <a:rPr lang="en-US" b="1" dirty="0" smtClean="0"/>
              <a:t>control and </a:t>
            </a:r>
            <a:br>
              <a:rPr lang="en-US" b="1" dirty="0" smtClean="0"/>
            </a:br>
            <a:r>
              <a:rPr lang="en-US" b="1" dirty="0" smtClean="0"/>
              <a:t>intensive insulin therapy in critical </a:t>
            </a:r>
            <a:r>
              <a:rPr lang="en-US" b="1" dirty="0" smtClean="0"/>
              <a:t>illness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7 EARLY </a:t>
            </a:r>
            <a:r>
              <a:rPr lang="en-US" b="1" dirty="0"/>
              <a:t>PERIOPERATIVE PHASE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Several strategies exist to maintain target range glucose levels </a:t>
            </a:r>
            <a:r>
              <a:rPr lang="en-US" b="1" dirty="0" err="1">
                <a:solidFill>
                  <a:srgbClr val="FF0000"/>
                </a:solidFill>
              </a:rPr>
              <a:t>perioperatively</a:t>
            </a:r>
            <a:r>
              <a:rPr lang="en-US" b="1" dirty="0">
                <a:solidFill>
                  <a:srgbClr val="FF0000"/>
                </a:solidFill>
              </a:rPr>
              <a:t>, but </a:t>
            </a:r>
            <a:r>
              <a:rPr lang="en-US" b="1" dirty="0"/>
              <a:t>there is no </a:t>
            </a:r>
            <a:r>
              <a:rPr lang="en-US" b="1" dirty="0">
                <a:solidFill>
                  <a:srgbClr val="FF0000"/>
                </a:solidFill>
              </a:rPr>
              <a:t>consensus as to the optimal strategy</a:t>
            </a:r>
            <a:r>
              <a:rPr lang="en-US" b="1" dirty="0"/>
              <a:t> [ </a:t>
            </a:r>
            <a:r>
              <a:rPr lang="en-US" b="1" dirty="0">
                <a:hlinkClick r:id="rId2"/>
              </a:rPr>
              <a:t>24 </a:t>
            </a:r>
            <a:r>
              <a:rPr lang="en-US" b="1" dirty="0"/>
              <a:t>]. </a:t>
            </a:r>
          </a:p>
          <a:p>
            <a:pPr algn="l" rtl="0"/>
            <a:r>
              <a:rPr lang="en-US" b="1" dirty="0"/>
              <a:t>Most protocols for insulin administration are formulated by </a:t>
            </a:r>
            <a:r>
              <a:rPr lang="en-US" b="1" dirty="0">
                <a:solidFill>
                  <a:srgbClr val="FF0000"/>
                </a:solidFill>
              </a:rPr>
              <a:t>expert opinion and personal experience</a:t>
            </a:r>
            <a:r>
              <a:rPr lang="en-US" b="1" dirty="0"/>
              <a:t>. </a:t>
            </a:r>
          </a:p>
          <a:p>
            <a:pPr algn="l" rtl="0"/>
            <a:r>
              <a:rPr lang="en-US" b="1" dirty="0"/>
              <a:t>The strategies described below, while sensible, </a:t>
            </a:r>
            <a:r>
              <a:rPr lang="en-US" b="1" dirty="0">
                <a:solidFill>
                  <a:srgbClr val="FF0000"/>
                </a:solidFill>
              </a:rPr>
              <a:t>have not been proven to optimally reduce outcomes of morbidity, mortality, and hospital length of stay.</a:t>
            </a:r>
          </a:p>
          <a:p>
            <a:pPr marL="800100" lvl="3" indent="-342900" algn="l" rtl="0"/>
            <a:r>
              <a:rPr lang="en-US" dirty="0" smtClean="0">
                <a:hlinkClick r:id="rId2"/>
              </a:rPr>
              <a:t>Joshi GP, Chung F, Vann MA, et al. Society for Ambulatory Anesthesia consensus statement on </a:t>
            </a:r>
            <a:r>
              <a:rPr lang="en-US" dirty="0" err="1" smtClean="0">
                <a:hlinkClick r:id="rId2"/>
              </a:rPr>
              <a:t>perioperative</a:t>
            </a:r>
            <a:r>
              <a:rPr lang="en-US" dirty="0" smtClean="0">
                <a:hlinkClick r:id="rId2"/>
              </a:rPr>
              <a:t> blood glucose management in diabetic patients undergoing ambulatory surgery. </a:t>
            </a:r>
            <a:r>
              <a:rPr lang="en-US" dirty="0" err="1" smtClean="0">
                <a:hlinkClick r:id="rId2"/>
              </a:rPr>
              <a:t>Anesth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Analg</a:t>
            </a:r>
            <a:r>
              <a:rPr lang="en-US" dirty="0" smtClean="0">
                <a:hlinkClick r:id="rId2"/>
              </a:rPr>
              <a:t> 2010; 111:1378.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308B-FED6-4D92-9872-C4CB7EB61FC0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b="1" dirty="0"/>
              <a:t>Ideally, </a:t>
            </a:r>
            <a:r>
              <a:rPr lang="en-US" sz="3200" b="1" dirty="0">
                <a:solidFill>
                  <a:srgbClr val="FF0000"/>
                </a:solidFill>
              </a:rPr>
              <a:t>all patients with diabetes mellitus should have their surgery as early as possible in the morning </a:t>
            </a:r>
            <a:r>
              <a:rPr lang="en-US" sz="3200" b="1" dirty="0"/>
              <a:t>to minimize the disruption of their management routine while being nil per </a:t>
            </a:r>
            <a:r>
              <a:rPr lang="en-US" sz="3200" b="1" dirty="0" err="1"/>
              <a:t>os</a:t>
            </a:r>
            <a:r>
              <a:rPr lang="en-US" sz="3200" dirty="0"/>
              <a:t>.</a:t>
            </a:r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161AE-BDE9-4757-91B6-2B9098788C04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42637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 smtClean="0"/>
              <a:t>8 Scenario 1: Type </a:t>
            </a:r>
            <a:r>
              <a:rPr lang="en-US" b="1" dirty="0"/>
              <a:t>2 diabetes treated with diet alone </a:t>
            </a: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200" b="1" dirty="0"/>
              <a:t>Generally, patients with type 2 diabetes managed by diet alone </a:t>
            </a:r>
            <a:r>
              <a:rPr lang="en-US" sz="3200" b="1" dirty="0">
                <a:solidFill>
                  <a:srgbClr val="FF0000"/>
                </a:solidFill>
              </a:rPr>
              <a:t>do not require any therapy </a:t>
            </a:r>
            <a:r>
              <a:rPr lang="en-US" sz="3200" b="1" dirty="0" err="1">
                <a:solidFill>
                  <a:srgbClr val="FF0000"/>
                </a:solidFill>
              </a:rPr>
              <a:t>perioperatively</a:t>
            </a:r>
            <a:r>
              <a:rPr lang="en-US" sz="3200" b="1" dirty="0">
                <a:solidFill>
                  <a:srgbClr val="FF0000"/>
                </a:solidFill>
              </a:rPr>
              <a:t>.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3200" b="1" dirty="0" smtClean="0">
                <a:solidFill>
                  <a:srgbClr val="FF0000"/>
                </a:solidFill>
              </a:rPr>
              <a:t>Supplemental </a:t>
            </a:r>
            <a:r>
              <a:rPr lang="en-US" sz="3200" b="1" dirty="0">
                <a:solidFill>
                  <a:srgbClr val="FF0000"/>
                </a:solidFill>
              </a:rPr>
              <a:t>short-acting insulin (</a:t>
            </a:r>
            <a:r>
              <a:rPr lang="en-US" sz="3200" b="1" dirty="0" err="1">
                <a:solidFill>
                  <a:srgbClr val="FF0000"/>
                </a:solidFill>
              </a:rPr>
              <a:t>eg</a:t>
            </a:r>
            <a:r>
              <a:rPr lang="en-US" sz="3200" b="1" dirty="0">
                <a:solidFill>
                  <a:srgbClr val="FF0000"/>
                </a:solidFill>
              </a:rPr>
              <a:t>, regular, </a:t>
            </a:r>
            <a:r>
              <a:rPr lang="en-US" sz="3200" b="1" dirty="0" err="1">
                <a:solidFill>
                  <a:srgbClr val="FF0000"/>
                </a:solidFill>
              </a:rPr>
              <a:t>lispro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en-US" sz="3200" b="1" dirty="0" err="1">
                <a:solidFill>
                  <a:srgbClr val="FF0000"/>
                </a:solidFill>
              </a:rPr>
              <a:t>aspart</a:t>
            </a:r>
            <a:r>
              <a:rPr lang="en-US" sz="3200" b="1" dirty="0">
                <a:solidFill>
                  <a:srgbClr val="FF0000"/>
                </a:solidFill>
              </a:rPr>
              <a:t> or </a:t>
            </a:r>
            <a:r>
              <a:rPr lang="en-US" sz="3200" b="1" dirty="0" err="1">
                <a:solidFill>
                  <a:srgbClr val="FF0000"/>
                </a:solidFill>
              </a:rPr>
              <a:t>glulisine</a:t>
            </a:r>
            <a:r>
              <a:rPr lang="en-US" sz="3200" b="1" dirty="0">
                <a:solidFill>
                  <a:srgbClr val="FF0000"/>
                </a:solidFill>
              </a:rPr>
              <a:t>) may be given as a subcutaneous sliding scale </a:t>
            </a:r>
            <a:r>
              <a:rPr lang="en-US" sz="3200" b="1" dirty="0"/>
              <a:t>in patients whose glucose levels rise over the desired target</a:t>
            </a:r>
            <a:r>
              <a:rPr lang="en-US" sz="3200" b="1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896F-C972-4A7E-B3DD-478521C8D28E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/>
              <a:t>Blood glucose levels should be checked </a:t>
            </a:r>
            <a:r>
              <a:rPr lang="en-US" sz="3600" b="1" dirty="0">
                <a:solidFill>
                  <a:srgbClr val="FF0000"/>
                </a:solidFill>
              </a:rPr>
              <a:t>preoperatively and soon after the surgery</a:t>
            </a:r>
            <a:r>
              <a:rPr lang="en-US" sz="3600" b="1" dirty="0"/>
              <a:t>. </a:t>
            </a:r>
          </a:p>
          <a:p>
            <a:pPr algn="l" rtl="0"/>
            <a:r>
              <a:rPr lang="en-US" sz="3600" b="1" dirty="0">
                <a:solidFill>
                  <a:srgbClr val="FF0000"/>
                </a:solidFill>
              </a:rPr>
              <a:t>Intravenous solutions do not require dextrose if insulin is not given</a:t>
            </a:r>
            <a:r>
              <a:rPr lang="en-US" sz="3600" b="1" dirty="0" smtClean="0"/>
              <a:t>.</a:t>
            </a:r>
            <a:endParaRPr lang="fa-IR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64275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9 Scenario 2: Type </a:t>
            </a:r>
            <a:r>
              <a:rPr lang="en-US" b="1" dirty="0"/>
              <a:t>2 diabetes treated with oral hypoglycemic agents </a:t>
            </a: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Patients with type 2 diabetes who take oral hypoglycemic drugs or noninsulin </a:t>
            </a:r>
            <a:r>
              <a:rPr lang="en-US" sz="3200" b="1" dirty="0" err="1"/>
              <a:t>injectables</a:t>
            </a:r>
            <a:r>
              <a:rPr lang="en-US" sz="3200" b="1" dirty="0"/>
              <a:t> are advised to </a:t>
            </a:r>
            <a:r>
              <a:rPr lang="en-US" sz="3200" b="1" dirty="0">
                <a:solidFill>
                  <a:srgbClr val="FF0000"/>
                </a:solidFill>
              </a:rPr>
              <a:t>continue their usual routine of </a:t>
            </a:r>
            <a:r>
              <a:rPr lang="en-US" sz="3200" b="1" dirty="0" err="1">
                <a:solidFill>
                  <a:srgbClr val="FF0000"/>
                </a:solidFill>
              </a:rPr>
              <a:t>antidiabetic</a:t>
            </a:r>
            <a:r>
              <a:rPr lang="en-US" sz="3200" b="1" dirty="0">
                <a:solidFill>
                  <a:srgbClr val="FF0000"/>
                </a:solidFill>
              </a:rPr>
              <a:t> medications until the morning of surgery.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728EB-1436-4870-A10C-9D075F166D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On the morning of surgery</a:t>
            </a:r>
            <a:r>
              <a:rPr lang="en-US" sz="3200" b="1" dirty="0"/>
              <a:t>, they should </a:t>
            </a:r>
            <a:r>
              <a:rPr lang="en-US" sz="3200" b="1" dirty="0">
                <a:solidFill>
                  <a:srgbClr val="FF0000"/>
                </a:solidFill>
              </a:rPr>
              <a:t>hold their oral hypoglycemic and noninsulin injectable drugs</a:t>
            </a:r>
            <a:r>
              <a:rPr lang="en-US" sz="3200" b="1" dirty="0"/>
              <a:t>. </a:t>
            </a:r>
          </a:p>
          <a:p>
            <a:pPr algn="l" rtl="0"/>
            <a:endParaRPr lang="fa-IR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58470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>
                <a:solidFill>
                  <a:srgbClr val="FF0000"/>
                </a:solidFill>
              </a:rPr>
              <a:t>Sulfonylureas </a:t>
            </a:r>
            <a:r>
              <a:rPr lang="en-US" sz="3600" b="1" dirty="0"/>
              <a:t>increase the risk of </a:t>
            </a:r>
            <a:r>
              <a:rPr lang="en-US" sz="3600" b="1" dirty="0">
                <a:solidFill>
                  <a:srgbClr val="FF0000"/>
                </a:solidFill>
              </a:rPr>
              <a:t>hypoglycemia,</a:t>
            </a:r>
            <a:r>
              <a:rPr lang="en-US" sz="3600" b="1" dirty="0"/>
              <a:t> </a:t>
            </a:r>
            <a:endParaRPr lang="en-US" sz="3600" b="1" dirty="0" smtClean="0"/>
          </a:p>
          <a:p>
            <a:pPr algn="l" rtl="0"/>
            <a:r>
              <a:rPr lang="en-US" sz="3600" b="1" dirty="0" smtClean="0">
                <a:solidFill>
                  <a:srgbClr val="FF0000"/>
                </a:solidFill>
                <a:hlinkClick r:id="rId2"/>
              </a:rPr>
              <a:t>metformin</a:t>
            </a:r>
            <a:r>
              <a:rPr lang="en-US" sz="3600" b="1" dirty="0">
                <a:solidFill>
                  <a:srgbClr val="FF0000"/>
                </a:solidFill>
                <a:hlinkClick r:id="rId2"/>
              </a:rPr>
              <a:t> </a:t>
            </a:r>
            <a:r>
              <a:rPr lang="en-US" sz="3600" b="1" dirty="0">
                <a:solidFill>
                  <a:srgbClr val="FF0000"/>
                </a:solidFill>
              </a:rPr>
              <a:t>is contraindicated </a:t>
            </a:r>
            <a:r>
              <a:rPr lang="en-US" sz="3600" b="1" dirty="0"/>
              <a:t>in conditions that </a:t>
            </a:r>
            <a:r>
              <a:rPr lang="en-US" sz="3600" b="1" dirty="0">
                <a:solidFill>
                  <a:srgbClr val="FF0000"/>
                </a:solidFill>
              </a:rPr>
              <a:t>increase the risk of renal </a:t>
            </a:r>
            <a:r>
              <a:rPr lang="en-US" sz="3600" b="1" dirty="0" err="1">
                <a:solidFill>
                  <a:srgbClr val="FF0000"/>
                </a:solidFill>
              </a:rPr>
              <a:t>hypoperfusion</a:t>
            </a:r>
            <a:r>
              <a:rPr lang="en-US" sz="3600" b="1" dirty="0">
                <a:solidFill>
                  <a:srgbClr val="FF0000"/>
                </a:solidFill>
              </a:rPr>
              <a:t>, lactate accumulation and tissue hypoxia</a:t>
            </a:r>
            <a:r>
              <a:rPr lang="en-US" sz="3600" b="1" dirty="0"/>
              <a:t>, and </a:t>
            </a:r>
            <a:endParaRPr lang="en-US" sz="36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BA40-A072-4C2B-B51B-748EB5DB653F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4400" b="1" dirty="0" err="1">
                <a:solidFill>
                  <a:srgbClr val="FF0000"/>
                </a:solidFill>
              </a:rPr>
              <a:t>thiazolidinediones</a:t>
            </a:r>
            <a:r>
              <a:rPr lang="en-US" sz="4400" b="1" dirty="0"/>
              <a:t> may </a:t>
            </a:r>
            <a:r>
              <a:rPr lang="en-US" sz="4400" b="1" dirty="0">
                <a:solidFill>
                  <a:srgbClr val="FF0000"/>
                </a:solidFill>
              </a:rPr>
              <a:t>worsen fluid retention and peripheral edema and </a:t>
            </a:r>
            <a:r>
              <a:rPr lang="en-US" sz="4400" b="1" dirty="0"/>
              <a:t>could precipitate </a:t>
            </a:r>
            <a:r>
              <a:rPr lang="en-US" sz="4400" b="1" dirty="0">
                <a:solidFill>
                  <a:srgbClr val="FF0000"/>
                </a:solidFill>
              </a:rPr>
              <a:t>congestive heart failure</a:t>
            </a:r>
            <a:r>
              <a:rPr lang="en-US" sz="4400" b="1" dirty="0"/>
              <a:t>. 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8641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4400" b="1" dirty="0" smtClean="0">
                <a:solidFill>
                  <a:srgbClr val="FF0000"/>
                </a:solidFill>
              </a:rPr>
              <a:t>Newer agents like DPP- IV inhibitors and GLP-1 analogs </a:t>
            </a:r>
            <a:r>
              <a:rPr lang="en-US" sz="4400" b="1" dirty="0" smtClean="0"/>
              <a:t>could alter GI motility and worsen the postoperative state.</a:t>
            </a:r>
          </a:p>
          <a:p>
            <a:pPr algn="l"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>
                <a:solidFill>
                  <a:srgbClr val="FF0000"/>
                </a:solidFill>
              </a:rPr>
              <a:t>Most patients with good metabolic control on oral or noninsulin injectable agents will not need insulin</a:t>
            </a:r>
            <a:r>
              <a:rPr lang="en-US" sz="3600" b="1" dirty="0"/>
              <a:t> for </a:t>
            </a:r>
            <a:r>
              <a:rPr lang="en-US" sz="3600" b="1" dirty="0">
                <a:solidFill>
                  <a:srgbClr val="FF0000"/>
                </a:solidFill>
              </a:rPr>
              <a:t>short surgical </a:t>
            </a:r>
            <a:r>
              <a:rPr lang="en-US" sz="3600" b="1" dirty="0"/>
              <a:t>procedures.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7AA8-926C-4AF6-8942-3BBE600F94D9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1 General 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It is estimated that a diabetic patient has a </a:t>
            </a:r>
            <a:r>
              <a:rPr lang="en-US" sz="2800" b="1" dirty="0">
                <a:solidFill>
                  <a:srgbClr val="FF0000"/>
                </a:solidFill>
              </a:rPr>
              <a:t>50 percent chance of requiring surgery in his or her lifetime </a:t>
            </a:r>
            <a:r>
              <a:rPr lang="en-US" sz="2800" b="1" dirty="0"/>
              <a:t>[ </a:t>
            </a:r>
            <a:r>
              <a:rPr lang="en-US" sz="2800" b="1" dirty="0">
                <a:hlinkClick r:id="rId2"/>
              </a:rPr>
              <a:t>2 </a:t>
            </a:r>
            <a:r>
              <a:rPr lang="en-US" sz="2800" b="1" dirty="0"/>
              <a:t>], and </a:t>
            </a:r>
            <a:r>
              <a:rPr lang="en-US" sz="2800" b="1" dirty="0">
                <a:solidFill>
                  <a:srgbClr val="FF0000"/>
                </a:solidFill>
              </a:rPr>
              <a:t>the proportion of surgical patients who have diabetes is close to 20 percent </a:t>
            </a:r>
            <a:r>
              <a:rPr lang="en-US" sz="2800" b="1" dirty="0"/>
              <a:t>[ </a:t>
            </a:r>
            <a:r>
              <a:rPr lang="en-US" sz="2800" b="1" dirty="0">
                <a:hlinkClick r:id="rId3"/>
              </a:rPr>
              <a:t>3 </a:t>
            </a:r>
            <a:r>
              <a:rPr lang="en-US" sz="2800" b="1" dirty="0" smtClean="0"/>
              <a:t>].</a:t>
            </a:r>
          </a:p>
          <a:p>
            <a:pPr lvl="2" algn="l" rtl="0"/>
            <a:r>
              <a:rPr lang="en-US" sz="2800" dirty="0">
                <a:hlinkClick r:id="rId2"/>
              </a:rPr>
              <a:t>Root HF. Preoperative medical care of the diabetic patient. </a:t>
            </a:r>
            <a:r>
              <a:rPr lang="en-US" sz="2800" dirty="0" err="1">
                <a:hlinkClick r:id="rId2"/>
              </a:rPr>
              <a:t>Postgrad</a:t>
            </a:r>
            <a:r>
              <a:rPr lang="en-US" sz="2800" dirty="0">
                <a:hlinkClick r:id="rId2"/>
              </a:rPr>
              <a:t> Med 1966; 40:439.</a:t>
            </a:r>
            <a:endParaRPr lang="en-US" sz="2800" dirty="0"/>
          </a:p>
          <a:p>
            <a:pPr lvl="2" algn="l" rtl="0"/>
            <a:r>
              <a:rPr lang="en-US" sz="2800" dirty="0">
                <a:hlinkClick r:id="rId3"/>
              </a:rPr>
              <a:t>Clement S, Braithwaite SS, Magee MF, et al. Management of diabetes and hyperglycemia in hospitals. Diabetes Care 2004; 27:553</a:t>
            </a:r>
            <a:r>
              <a:rPr lang="en-US" sz="2800" dirty="0" smtClean="0">
                <a:hlinkClick r:id="rId3"/>
              </a:rPr>
              <a:t>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F152-82CE-4CDF-A593-08EBE1F779A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/>
              <a:t>For patients who develop hyperglycemia, </a:t>
            </a:r>
            <a:r>
              <a:rPr lang="en-US" sz="3600" b="1" dirty="0">
                <a:solidFill>
                  <a:srgbClr val="FF0000"/>
                </a:solidFill>
              </a:rPr>
              <a:t>supplemental short-acting insulin </a:t>
            </a:r>
            <a:r>
              <a:rPr lang="en-US" sz="3600" b="1" dirty="0"/>
              <a:t>may be administered </a:t>
            </a:r>
            <a:r>
              <a:rPr lang="en-US" sz="3600" b="1" dirty="0">
                <a:solidFill>
                  <a:srgbClr val="FF0000"/>
                </a:solidFill>
              </a:rPr>
              <a:t>subcutaneously as a sliding scale</a:t>
            </a:r>
            <a:r>
              <a:rPr lang="en-US" sz="3600" b="1" dirty="0"/>
              <a:t>, based on frequently measured glucose levels which are often obtained on </a:t>
            </a:r>
            <a:r>
              <a:rPr lang="en-US" sz="3600" b="1" dirty="0">
                <a:solidFill>
                  <a:srgbClr val="FF0000"/>
                </a:solidFill>
              </a:rPr>
              <a:t>capillary "</a:t>
            </a:r>
            <a:r>
              <a:rPr lang="en-US" sz="3600" b="1" dirty="0" err="1">
                <a:solidFill>
                  <a:srgbClr val="FF0000"/>
                </a:solidFill>
              </a:rPr>
              <a:t>fingerstick</a:t>
            </a:r>
            <a:r>
              <a:rPr lang="en-US" sz="3600" b="1" dirty="0">
                <a:solidFill>
                  <a:srgbClr val="FF0000"/>
                </a:solidFill>
              </a:rPr>
              <a:t>" samples</a:t>
            </a:r>
            <a:r>
              <a:rPr lang="en-US" sz="3600" b="1" dirty="0"/>
              <a:t>. </a:t>
            </a:r>
            <a:endParaRPr lang="fa-IR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21002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Most </a:t>
            </a:r>
            <a:r>
              <a:rPr lang="en-US" sz="3200" b="1" dirty="0" err="1">
                <a:solidFill>
                  <a:srgbClr val="FF0000"/>
                </a:solidFill>
              </a:rPr>
              <a:t>antidiabetic</a:t>
            </a:r>
            <a:r>
              <a:rPr lang="en-US" sz="3200" b="1" dirty="0">
                <a:solidFill>
                  <a:srgbClr val="FF0000"/>
                </a:solidFill>
              </a:rPr>
              <a:t> medications </a:t>
            </a:r>
            <a:r>
              <a:rPr lang="en-US" sz="3200" b="1" dirty="0"/>
              <a:t>can be restarted after surgery when patients </a:t>
            </a:r>
            <a:r>
              <a:rPr lang="en-US" sz="3200" b="1" dirty="0">
                <a:solidFill>
                  <a:srgbClr val="FF0000"/>
                </a:solidFill>
              </a:rPr>
              <a:t>resume eating</a:t>
            </a:r>
            <a:r>
              <a:rPr lang="en-US" sz="3200" b="1" dirty="0"/>
              <a:t>, </a:t>
            </a:r>
            <a:endParaRPr lang="en-US" sz="3200" b="1" dirty="0" smtClean="0"/>
          </a:p>
          <a:p>
            <a:pPr algn="l" rtl="0"/>
            <a:r>
              <a:rPr lang="en-US" sz="3200" b="1" dirty="0" smtClean="0"/>
              <a:t>with </a:t>
            </a:r>
            <a:r>
              <a:rPr lang="en-US" sz="3200" b="1" dirty="0"/>
              <a:t>the exception of </a:t>
            </a:r>
            <a:r>
              <a:rPr lang="en-US" sz="3200" b="1" dirty="0">
                <a:hlinkClick r:id="rId2"/>
              </a:rPr>
              <a:t>metformin </a:t>
            </a:r>
            <a:r>
              <a:rPr lang="en-US" sz="3200" b="1" dirty="0"/>
              <a:t>, which </a:t>
            </a:r>
            <a:r>
              <a:rPr lang="en-US" sz="3200" b="1" dirty="0">
                <a:solidFill>
                  <a:srgbClr val="FF0000"/>
                </a:solidFill>
              </a:rPr>
              <a:t>should be delayed in patients with suspected renal </a:t>
            </a:r>
            <a:r>
              <a:rPr lang="en-US" sz="3200" b="1" dirty="0" err="1">
                <a:solidFill>
                  <a:srgbClr val="FF0000"/>
                </a:solidFill>
              </a:rPr>
              <a:t>hypoperfusion</a:t>
            </a:r>
            <a:r>
              <a:rPr lang="en-US" sz="3200" b="1" dirty="0">
                <a:solidFill>
                  <a:srgbClr val="FF0000"/>
                </a:solidFill>
              </a:rPr>
              <a:t> until documentation of adequate renal function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18E6-0ACD-4208-BD90-F22CC1584120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327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10 Scenario 3: Type </a:t>
            </a:r>
            <a:r>
              <a:rPr lang="en-US" b="1" dirty="0"/>
              <a:t>1 or insulin treated type 2 diabetes </a:t>
            </a: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Generally patients who use insulin can continue with subcutaneous insulin </a:t>
            </a:r>
            <a:r>
              <a:rPr lang="en-US" sz="3200" b="1" dirty="0" err="1"/>
              <a:t>perioperatively</a:t>
            </a:r>
            <a:r>
              <a:rPr lang="en-US" sz="3200" b="1" dirty="0"/>
              <a:t> (rather than an insulin infusion) </a:t>
            </a:r>
            <a:r>
              <a:rPr lang="en-US" sz="3200" b="1" dirty="0">
                <a:solidFill>
                  <a:srgbClr val="FF0000"/>
                </a:solidFill>
              </a:rPr>
              <a:t>for procedures that are not long and complex</a:t>
            </a:r>
            <a:r>
              <a:rPr lang="en-US" sz="3200" b="1" dirty="0"/>
              <a:t> [ </a:t>
            </a:r>
            <a:r>
              <a:rPr lang="en-US" sz="3200" b="1" dirty="0">
                <a:hlinkClick r:id="rId2"/>
              </a:rPr>
              <a:t>6,20,29-34 </a:t>
            </a:r>
            <a:r>
              <a:rPr lang="en-US" sz="3200" b="1" dirty="0" smtClean="0"/>
              <a:t>].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7375-C63D-4414-9878-24EAEC8DBE14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94310" indent="-285750" algn="l" rtl="0"/>
            <a:r>
              <a:rPr lang="en-US" sz="2100" dirty="0" err="1">
                <a:hlinkClick r:id="rId2"/>
              </a:rPr>
              <a:t>Jacober</a:t>
            </a:r>
            <a:r>
              <a:rPr lang="en-US" sz="2100" dirty="0">
                <a:hlinkClick r:id="rId2"/>
              </a:rPr>
              <a:t> SJ, Sowers JR. An update on perioperative management of diabetes. Arch Intern Med 1999; 159:2405.</a:t>
            </a:r>
            <a:endParaRPr lang="en-US" sz="2100" dirty="0"/>
          </a:p>
          <a:p>
            <a:pPr algn="l" rtl="0"/>
            <a:r>
              <a:rPr lang="en-US" sz="2100" dirty="0">
                <a:hlinkClick r:id="rId3"/>
              </a:rPr>
              <a:t>Gavin LA. Perioperative management of the diabetic patient. </a:t>
            </a:r>
            <a:r>
              <a:rPr lang="en-US" sz="2100" dirty="0" err="1">
                <a:hlinkClick r:id="rId3"/>
              </a:rPr>
              <a:t>Endocrinol</a:t>
            </a:r>
            <a:r>
              <a:rPr lang="en-US" sz="2100" dirty="0">
                <a:hlinkClick r:id="rId3"/>
              </a:rPr>
              <a:t> </a:t>
            </a:r>
            <a:r>
              <a:rPr lang="en-US" sz="2100" dirty="0" err="1">
                <a:hlinkClick r:id="rId3"/>
              </a:rPr>
              <a:t>Metab</a:t>
            </a:r>
            <a:r>
              <a:rPr lang="en-US" sz="2100" dirty="0">
                <a:hlinkClick r:id="rId3"/>
              </a:rPr>
              <a:t> </a:t>
            </a:r>
            <a:r>
              <a:rPr lang="en-US" sz="2100" dirty="0" err="1">
                <a:hlinkClick r:id="rId3"/>
              </a:rPr>
              <a:t>Clin</a:t>
            </a:r>
            <a:r>
              <a:rPr lang="en-US" sz="2100" dirty="0">
                <a:hlinkClick r:id="rId3"/>
              </a:rPr>
              <a:t> North Am 1992; 21:457.</a:t>
            </a:r>
            <a:endParaRPr lang="en-US" sz="2100" dirty="0"/>
          </a:p>
          <a:p>
            <a:pPr algn="l" rtl="0"/>
            <a:r>
              <a:rPr lang="en-US" sz="2100" dirty="0">
                <a:hlinkClick r:id="rId4"/>
              </a:rPr>
              <a:t>Hirsch IB, McGill JB. Role of insulin in management of surgical patients with diabetes mellitus. Diabetes Care 1990; 13:980.</a:t>
            </a:r>
            <a:endParaRPr lang="en-US" sz="2100" dirty="0"/>
          </a:p>
          <a:p>
            <a:pPr algn="l" rtl="0"/>
            <a:r>
              <a:rPr lang="en-US" sz="2100" dirty="0">
                <a:hlinkClick r:id="rId5"/>
              </a:rPr>
              <a:t>Peters A, </a:t>
            </a:r>
            <a:r>
              <a:rPr lang="en-US" sz="2100" dirty="0" err="1">
                <a:hlinkClick r:id="rId5"/>
              </a:rPr>
              <a:t>Kerner</a:t>
            </a:r>
            <a:r>
              <a:rPr lang="en-US" sz="2100" dirty="0">
                <a:hlinkClick r:id="rId5"/>
              </a:rPr>
              <a:t> W. Perioperative management of the diabetic patient. </a:t>
            </a:r>
            <a:r>
              <a:rPr lang="en-US" sz="2100" dirty="0" err="1">
                <a:hlinkClick r:id="rId5"/>
              </a:rPr>
              <a:t>Exp</a:t>
            </a:r>
            <a:r>
              <a:rPr lang="en-US" sz="2100" dirty="0">
                <a:hlinkClick r:id="rId5"/>
              </a:rPr>
              <a:t> </a:t>
            </a:r>
            <a:r>
              <a:rPr lang="en-US" sz="2100" dirty="0" err="1">
                <a:hlinkClick r:id="rId5"/>
              </a:rPr>
              <a:t>Clin</a:t>
            </a:r>
            <a:r>
              <a:rPr lang="en-US" sz="2100" dirty="0">
                <a:hlinkClick r:id="rId5"/>
              </a:rPr>
              <a:t> </a:t>
            </a:r>
            <a:r>
              <a:rPr lang="en-US" sz="2100" dirty="0" err="1">
                <a:hlinkClick r:id="rId5"/>
              </a:rPr>
              <a:t>Endocrinol</a:t>
            </a:r>
            <a:r>
              <a:rPr lang="en-US" sz="2100" dirty="0">
                <a:hlinkClick r:id="rId5"/>
              </a:rPr>
              <a:t> Diabetes 1995; 103:213.</a:t>
            </a:r>
            <a:endParaRPr lang="en-US" sz="2100" dirty="0"/>
          </a:p>
          <a:p>
            <a:pPr algn="l" rtl="0"/>
            <a:r>
              <a:rPr lang="en-US" sz="2100" dirty="0" err="1">
                <a:hlinkClick r:id="rId6"/>
              </a:rPr>
              <a:t>Metchick</a:t>
            </a:r>
            <a:r>
              <a:rPr lang="en-US" sz="2100" dirty="0">
                <a:hlinkClick r:id="rId6"/>
              </a:rPr>
              <a:t> LN, Petit WA </a:t>
            </a:r>
            <a:r>
              <a:rPr lang="en-US" sz="2100" dirty="0" err="1">
                <a:hlinkClick r:id="rId6"/>
              </a:rPr>
              <a:t>Jr</a:t>
            </a:r>
            <a:r>
              <a:rPr lang="en-US" sz="2100" dirty="0">
                <a:hlinkClick r:id="rId6"/>
              </a:rPr>
              <a:t>, </a:t>
            </a:r>
            <a:r>
              <a:rPr lang="en-US" sz="2100" dirty="0" err="1">
                <a:hlinkClick r:id="rId6"/>
              </a:rPr>
              <a:t>Inzucchi</a:t>
            </a:r>
            <a:r>
              <a:rPr lang="en-US" sz="2100" dirty="0">
                <a:hlinkClick r:id="rId6"/>
              </a:rPr>
              <a:t> SE, et al. Inpatient management of diabetes mellitus. Am J Med 2002; 113:317.</a:t>
            </a:r>
            <a:endParaRPr lang="en-US" sz="2100" dirty="0"/>
          </a:p>
          <a:p>
            <a:pPr algn="l" rtl="0"/>
            <a:r>
              <a:rPr lang="en-US" sz="2100" dirty="0">
                <a:hlinkClick r:id="rId7"/>
              </a:rPr>
              <a:t>Marks JB. Perioperative management of diabetes. Am </a:t>
            </a:r>
            <a:r>
              <a:rPr lang="en-US" sz="2100" dirty="0" err="1">
                <a:hlinkClick r:id="rId7"/>
              </a:rPr>
              <a:t>Fam</a:t>
            </a:r>
            <a:r>
              <a:rPr lang="en-US" sz="2100" dirty="0">
                <a:hlinkClick r:id="rId7"/>
              </a:rPr>
              <a:t> Physician 2003; 67:93.</a:t>
            </a:r>
            <a:endParaRPr lang="en-US" sz="2100" dirty="0"/>
          </a:p>
          <a:p>
            <a:pPr algn="l" rtl="0"/>
            <a:r>
              <a:rPr lang="en-US" sz="2100" dirty="0">
                <a:hlinkClick r:id="rId8"/>
              </a:rPr>
              <a:t>Smiley DD, </a:t>
            </a:r>
            <a:r>
              <a:rPr lang="en-US" sz="2100" dirty="0" err="1">
                <a:hlinkClick r:id="rId8"/>
              </a:rPr>
              <a:t>Umpierrez</a:t>
            </a:r>
            <a:r>
              <a:rPr lang="en-US" sz="2100" dirty="0">
                <a:hlinkClick r:id="rId8"/>
              </a:rPr>
              <a:t> GE. Perioperative glucose control in the diabetic or </a:t>
            </a:r>
            <a:r>
              <a:rPr lang="en-US" sz="2100" dirty="0" err="1">
                <a:hlinkClick r:id="rId8"/>
              </a:rPr>
              <a:t>nondiabetic</a:t>
            </a:r>
            <a:r>
              <a:rPr lang="en-US" sz="2100" dirty="0">
                <a:hlinkClick r:id="rId8"/>
              </a:rPr>
              <a:t> patient. South Med J 2006; 99:580.</a:t>
            </a:r>
            <a:endParaRPr lang="en-US" sz="2100" dirty="0"/>
          </a:p>
          <a:p>
            <a:pPr algn="l" rtl="0"/>
            <a:r>
              <a:rPr lang="en-US" sz="2100" dirty="0" err="1">
                <a:hlinkClick r:id="rId9"/>
              </a:rPr>
              <a:t>Hoogwerf</a:t>
            </a:r>
            <a:r>
              <a:rPr lang="en-US" sz="2100" dirty="0">
                <a:hlinkClick r:id="rId9"/>
              </a:rPr>
              <a:t> BJ. Perioperative management of diabetes mellitus: how should we act on the limited evidence? Cleve </a:t>
            </a:r>
            <a:r>
              <a:rPr lang="en-US" sz="2100" dirty="0" err="1">
                <a:hlinkClick r:id="rId9"/>
              </a:rPr>
              <a:t>Clin</a:t>
            </a:r>
            <a:r>
              <a:rPr lang="en-US" sz="2100" dirty="0">
                <a:hlinkClick r:id="rId9"/>
              </a:rPr>
              <a:t> J Med 2006; 73 </a:t>
            </a:r>
            <a:r>
              <a:rPr lang="en-US" sz="2100" dirty="0" err="1">
                <a:hlinkClick r:id="rId9"/>
              </a:rPr>
              <a:t>Suppl</a:t>
            </a:r>
            <a:r>
              <a:rPr lang="en-US" sz="2100" dirty="0">
                <a:hlinkClick r:id="rId9"/>
              </a:rPr>
              <a:t> 1:S95.</a:t>
            </a:r>
            <a:endParaRPr lang="en-US" sz="2100" dirty="0"/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6984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/>
              <a:t>Some clinicians switch their patients taking long-acting insulin </a:t>
            </a:r>
            <a:r>
              <a:rPr lang="en-US" sz="3600" b="1" dirty="0">
                <a:solidFill>
                  <a:srgbClr val="FF0000"/>
                </a:solidFill>
              </a:rPr>
              <a:t>(</a:t>
            </a:r>
            <a:r>
              <a:rPr lang="en-US" sz="3600" b="1" dirty="0" err="1">
                <a:solidFill>
                  <a:srgbClr val="FF0000"/>
                </a:solidFill>
              </a:rPr>
              <a:t>eg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glargine</a:t>
            </a:r>
            <a:r>
              <a:rPr lang="en-US" sz="3600" b="1" dirty="0">
                <a:solidFill>
                  <a:srgbClr val="FF0000"/>
                </a:solidFill>
              </a:rPr>
              <a:t>) to an intermediate-acting insulin one to two days prior to surgery </a:t>
            </a:r>
            <a:r>
              <a:rPr lang="en-US" sz="3600" b="1" dirty="0"/>
              <a:t>because of a potential </a:t>
            </a:r>
            <a:r>
              <a:rPr lang="en-US" sz="3600" b="1" dirty="0">
                <a:solidFill>
                  <a:srgbClr val="FF0000"/>
                </a:solidFill>
              </a:rPr>
              <a:t>increased risk for hypoglycemia </a:t>
            </a:r>
            <a:r>
              <a:rPr lang="en-US" sz="3600" b="1" dirty="0"/>
              <a:t>with the former.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4C47D-8BF5-4849-AD27-3BA3AC984031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b="1" dirty="0"/>
              <a:t>However, </a:t>
            </a:r>
            <a:r>
              <a:rPr lang="en-US" sz="3600" b="1" dirty="0">
                <a:solidFill>
                  <a:srgbClr val="FF0000"/>
                </a:solidFill>
              </a:rPr>
              <a:t>if the basal insulin is correctly calibrated</a:t>
            </a:r>
            <a:r>
              <a:rPr lang="en-US" sz="3600" b="1" dirty="0"/>
              <a:t>, it is reasonable to </a:t>
            </a:r>
            <a:r>
              <a:rPr lang="en-US" sz="3600" b="1" dirty="0">
                <a:solidFill>
                  <a:srgbClr val="FF0000"/>
                </a:solidFill>
              </a:rPr>
              <a:t>continue the long-acting insulin while the patient is NPO and on intravenous dextrose</a:t>
            </a:r>
            <a:r>
              <a:rPr lang="en-US" sz="3600" b="1" dirty="0"/>
              <a:t>. </a:t>
            </a:r>
          </a:p>
          <a:p>
            <a:pPr algn="l" rtl="0"/>
            <a:r>
              <a:rPr lang="en-US" sz="3600" b="1" dirty="0">
                <a:solidFill>
                  <a:srgbClr val="FF0000"/>
                </a:solidFill>
              </a:rPr>
              <a:t>There are no available data to support one approach over the other</a:t>
            </a:r>
            <a:r>
              <a:rPr lang="en-US" sz="3600" b="1" dirty="0" smtClean="0"/>
              <a:t>.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67350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It may be prudent </a:t>
            </a:r>
            <a:r>
              <a:rPr lang="en-US" sz="3200" b="1" dirty="0">
                <a:solidFill>
                  <a:srgbClr val="FF0000"/>
                </a:solidFill>
              </a:rPr>
              <a:t>to reduce the night time (supper or HS) intermediate-acting insulin on the night prior to surgery </a:t>
            </a:r>
            <a:r>
              <a:rPr lang="en-US" sz="3200" b="1" dirty="0"/>
              <a:t>to prevent hypoglycemia </a:t>
            </a:r>
            <a:r>
              <a:rPr lang="en-US" sz="3200" b="1" dirty="0">
                <a:solidFill>
                  <a:srgbClr val="FF0000"/>
                </a:solidFill>
              </a:rPr>
              <a:t>if the patient has borderline hypoglycemia or "tight" control of the fasting blood glucose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90AA-494B-415E-BBF8-E8E99D5ADB3F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2800" b="1" dirty="0"/>
              <a:t>Basal metabolic needs utilize approximately </a:t>
            </a:r>
            <a:r>
              <a:rPr lang="en-US" sz="2800" b="1" dirty="0">
                <a:solidFill>
                  <a:srgbClr val="FF0000"/>
                </a:solidFill>
              </a:rPr>
              <a:t>one-half of an individual's insulin even in the absence of oral intake</a:t>
            </a:r>
            <a:r>
              <a:rPr lang="en-US" sz="2800" b="1" dirty="0"/>
              <a:t>; thus, </a:t>
            </a:r>
            <a:r>
              <a:rPr lang="en-US" sz="2800" b="1" dirty="0">
                <a:solidFill>
                  <a:srgbClr val="FF0000"/>
                </a:solidFill>
              </a:rPr>
              <a:t>patients should continue with some insulin even when not eating</a:t>
            </a:r>
            <a:r>
              <a:rPr lang="en-US" sz="2800" b="1" dirty="0"/>
              <a:t> [ </a:t>
            </a:r>
            <a:r>
              <a:rPr lang="en-US" sz="2800" b="1" dirty="0">
                <a:hlinkClick r:id="rId2"/>
              </a:rPr>
              <a:t>35 </a:t>
            </a:r>
            <a:r>
              <a:rPr lang="en-US" sz="2800" b="1" dirty="0"/>
              <a:t>]. </a:t>
            </a:r>
            <a:endParaRPr lang="en-US" sz="2800" b="1" dirty="0" smtClean="0"/>
          </a:p>
          <a:p>
            <a:pPr algn="l" rtl="0"/>
            <a:r>
              <a:rPr lang="en-US" sz="2800" b="1" dirty="0" smtClean="0">
                <a:solidFill>
                  <a:srgbClr val="FF0000"/>
                </a:solidFill>
              </a:rPr>
              <a:t>This </a:t>
            </a:r>
            <a:r>
              <a:rPr lang="en-US" sz="2800" b="1" dirty="0">
                <a:solidFill>
                  <a:srgbClr val="FF0000"/>
                </a:solidFill>
              </a:rPr>
              <a:t>is mandatory in type 1 diabetes to prevent ketoacidosis</a:t>
            </a:r>
            <a:r>
              <a:rPr lang="en-US" sz="2800" b="1" dirty="0"/>
              <a:t>.</a:t>
            </a:r>
          </a:p>
          <a:p>
            <a:pPr lvl="2" algn="l" rtl="0"/>
            <a:r>
              <a:rPr lang="en-US" sz="2800" dirty="0">
                <a:hlinkClick r:id="rId2"/>
              </a:rPr>
              <a:t>Watts NB, </a:t>
            </a:r>
            <a:r>
              <a:rPr lang="en-US" sz="2800" dirty="0" err="1">
                <a:hlinkClick r:id="rId2"/>
              </a:rPr>
              <a:t>Gebhart</a:t>
            </a:r>
            <a:r>
              <a:rPr lang="en-US" sz="2800" dirty="0">
                <a:hlinkClick r:id="rId2"/>
              </a:rPr>
              <a:t> SS, Clark RV, Phillips LS. Postoperative management of diabetes mellitus: steady-state glucose control with bedside algorithm for insulin adjustment. Diabetes Care 1987; 10:722</a:t>
            </a:r>
            <a:r>
              <a:rPr lang="en-US" sz="2800" dirty="0" smtClean="0">
                <a:hlinkClick r:id="rId2"/>
              </a:rPr>
              <a:t>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789D-70F0-4B99-A4B6-FC6FA5594AAB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40113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11 Timing </a:t>
            </a:r>
            <a:r>
              <a:rPr lang="en-US" b="1" dirty="0"/>
              <a:t>of procedure </a:t>
            </a: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For minor, early morning procedures </a:t>
            </a:r>
            <a:r>
              <a:rPr lang="en-US" sz="3200" b="1" dirty="0"/>
              <a:t>where breakfast is likely only delayed, </a:t>
            </a:r>
            <a:r>
              <a:rPr lang="en-US" sz="3200" b="1" dirty="0">
                <a:solidFill>
                  <a:srgbClr val="FF0000"/>
                </a:solidFill>
              </a:rPr>
              <a:t>patients may delay taking their usual morning insulin until after the surgery and before eating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78684-A59D-4268-A8E5-95498D4CD820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sz="2800" b="1" dirty="0"/>
              <a:t>For patients </a:t>
            </a:r>
            <a:r>
              <a:rPr lang="en-US" sz="2800" b="1" dirty="0">
                <a:solidFill>
                  <a:srgbClr val="FF0000"/>
                </a:solidFill>
              </a:rPr>
              <a:t>undergoing morning procedures where breakfast and possibly lunch are likely to be missed </a:t>
            </a:r>
            <a:r>
              <a:rPr lang="en-US" sz="2800" b="1" dirty="0"/>
              <a:t>or </a:t>
            </a:r>
            <a:r>
              <a:rPr lang="en-US" sz="2800" b="1" dirty="0">
                <a:solidFill>
                  <a:srgbClr val="FF0000"/>
                </a:solidFill>
              </a:rPr>
              <a:t>for surgeries that take place later in the </a:t>
            </a:r>
            <a:r>
              <a:rPr lang="en-US" sz="2800" b="1" dirty="0" smtClean="0">
                <a:solidFill>
                  <a:srgbClr val="FF0000"/>
                </a:solidFill>
              </a:rPr>
              <a:t>day, omit </a:t>
            </a:r>
            <a:r>
              <a:rPr lang="en-US" sz="2800" b="1" dirty="0">
                <a:solidFill>
                  <a:srgbClr val="FF0000"/>
                </a:solidFill>
              </a:rPr>
              <a:t>any short-acting insulin on the morning </a:t>
            </a:r>
            <a:r>
              <a:rPr lang="en-US" sz="2800" b="1" dirty="0"/>
              <a:t>of surgery.</a:t>
            </a:r>
          </a:p>
          <a:p>
            <a:pPr algn="l"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B51E-D170-4A9A-806B-86B0539BD6CD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Careful assessment </a:t>
            </a:r>
            <a:r>
              <a:rPr lang="en-US" sz="3200" b="1" dirty="0"/>
              <a:t>of diabetic patients prior to surgery is required because of </a:t>
            </a:r>
            <a:r>
              <a:rPr lang="en-US" sz="3200" b="1" dirty="0">
                <a:solidFill>
                  <a:srgbClr val="FF0000"/>
                </a:solidFill>
              </a:rPr>
              <a:t>their complexity and high risk of coronary heart disease</a:t>
            </a:r>
            <a:r>
              <a:rPr lang="en-US" sz="3200" b="1" dirty="0"/>
              <a:t>, which may be </a:t>
            </a:r>
            <a:r>
              <a:rPr lang="en-US" sz="3200" b="1" dirty="0">
                <a:solidFill>
                  <a:srgbClr val="FF0000"/>
                </a:solidFill>
              </a:rPr>
              <a:t>relatively asymptomatic </a:t>
            </a:r>
            <a:r>
              <a:rPr lang="en-US" sz="3200" b="1" dirty="0"/>
              <a:t>compared to the </a:t>
            </a:r>
            <a:r>
              <a:rPr lang="en-US" sz="3200" b="1" dirty="0" err="1"/>
              <a:t>nondiabetic</a:t>
            </a:r>
            <a:r>
              <a:rPr lang="en-US" sz="3200" b="1" dirty="0"/>
              <a:t> population.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7EDD-4C1F-491E-9AB7-22FB502528AF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 algn="l" rtl="0"/>
            <a:r>
              <a:rPr lang="en-US" sz="3200" b="1" dirty="0"/>
              <a:t>For patients who </a:t>
            </a:r>
            <a:r>
              <a:rPr lang="en-US" sz="3200" b="1" dirty="0">
                <a:solidFill>
                  <a:srgbClr val="FF0000"/>
                </a:solidFill>
              </a:rPr>
              <a:t>take insulin only in the morning</a:t>
            </a:r>
            <a:r>
              <a:rPr lang="en-US" sz="3200" b="1" dirty="0"/>
              <a:t>, </a:t>
            </a:r>
            <a:r>
              <a:rPr lang="en-US" sz="3200" b="1" dirty="0">
                <a:solidFill>
                  <a:srgbClr val="FF0000"/>
                </a:solidFill>
              </a:rPr>
              <a:t>give between one-half to two-thirds of their usual total morning insulin dose </a:t>
            </a:r>
            <a:r>
              <a:rPr lang="en-US" sz="3200" b="1" dirty="0"/>
              <a:t>(both intermediate and short-acting insulin) as </a:t>
            </a:r>
            <a:r>
              <a:rPr lang="en-US" sz="3200" b="1" dirty="0">
                <a:solidFill>
                  <a:srgbClr val="FF0000"/>
                </a:solidFill>
              </a:rPr>
              <a:t>intermediate or long-acting insulin</a:t>
            </a:r>
            <a:r>
              <a:rPr lang="en-US" sz="3200" b="1" dirty="0"/>
              <a:t> to </a:t>
            </a:r>
            <a:r>
              <a:rPr lang="en-US" sz="3200" b="1" dirty="0">
                <a:solidFill>
                  <a:srgbClr val="FF0000"/>
                </a:solidFill>
              </a:rPr>
              <a:t>provide basal insulin during the procedure and </a:t>
            </a:r>
            <a:r>
              <a:rPr lang="en-US" sz="3200" b="1" dirty="0" smtClean="0">
                <a:solidFill>
                  <a:srgbClr val="FF0000"/>
                </a:solidFill>
              </a:rPr>
              <a:t>prevent </a:t>
            </a:r>
            <a:r>
              <a:rPr lang="en-US" sz="3200" b="1" dirty="0">
                <a:solidFill>
                  <a:srgbClr val="FF0000"/>
                </a:solidFill>
              </a:rPr>
              <a:t>ketosis</a:t>
            </a:r>
            <a:r>
              <a:rPr lang="en-US" sz="3200" b="1" dirty="0"/>
              <a:t>.</a:t>
            </a:r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996314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sz="3200" b="1" dirty="0" smtClean="0"/>
              <a:t>For patients who </a:t>
            </a:r>
            <a:r>
              <a:rPr lang="en-US" sz="3200" b="1" dirty="0" smtClean="0">
                <a:solidFill>
                  <a:srgbClr val="FF0000"/>
                </a:solidFill>
              </a:rPr>
              <a:t>take insulin two or more times per day, give between one-third to one-half of the total morning dose </a:t>
            </a:r>
            <a:r>
              <a:rPr lang="en-US" sz="3200" b="1" dirty="0" smtClean="0"/>
              <a:t>(both intermediate and short-acting insulin) as </a:t>
            </a:r>
            <a:r>
              <a:rPr lang="en-US" sz="3200" b="1" dirty="0" smtClean="0">
                <a:hlinkClick r:id="rId2"/>
              </a:rPr>
              <a:t>intermediate acting insulin </a:t>
            </a:r>
            <a:r>
              <a:rPr lang="en-US" sz="3200" b="1" dirty="0" smtClean="0"/>
              <a:t>only</a:t>
            </a:r>
            <a:r>
              <a:rPr lang="en-US" sz="3200" b="1" dirty="0" smtClean="0"/>
              <a:t>.</a:t>
            </a:r>
            <a:endParaRPr lang="en-US" sz="32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33EA-E95A-4020-BB75-EFD6F0DCD39C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sz="4000" b="1" dirty="0" smtClean="0"/>
              <a:t>Patients on </a:t>
            </a:r>
            <a:r>
              <a:rPr lang="en-US" sz="4000" b="1" dirty="0" smtClean="0">
                <a:solidFill>
                  <a:srgbClr val="FF0000"/>
                </a:solidFill>
              </a:rPr>
              <a:t>continuous insulin infusion may continue with their usual basal infusion rate</a:t>
            </a:r>
            <a:r>
              <a:rPr lang="en-US" sz="4000" b="1" dirty="0" smtClean="0">
                <a:solidFill>
                  <a:srgbClr val="FF0000"/>
                </a:solidFill>
              </a:rPr>
              <a:t>.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sz="3600" b="1" dirty="0" smtClean="0"/>
              <a:t>Start </a:t>
            </a:r>
            <a:r>
              <a:rPr lang="en-US" sz="3600" b="1" dirty="0" smtClean="0">
                <a:solidFill>
                  <a:srgbClr val="FF0000"/>
                </a:solidFill>
              </a:rPr>
              <a:t>dextrose containing intravenous solution </a:t>
            </a:r>
            <a:r>
              <a:rPr lang="en-US" sz="3600" b="1" dirty="0" smtClean="0"/>
              <a:t>(either </a:t>
            </a:r>
            <a:r>
              <a:rPr lang="en-US" sz="3600" b="1" dirty="0" smtClean="0">
                <a:solidFill>
                  <a:srgbClr val="FF0000"/>
                </a:solidFill>
              </a:rPr>
              <a:t>dextrose with water or one-half isotonic saline</a:t>
            </a:r>
            <a:r>
              <a:rPr lang="en-US" sz="3600" b="1" dirty="0" smtClean="0"/>
              <a:t>) at a rate of </a:t>
            </a:r>
            <a:r>
              <a:rPr lang="en-US" sz="3600" b="1" dirty="0" smtClean="0">
                <a:solidFill>
                  <a:srgbClr val="FF0000"/>
                </a:solidFill>
              </a:rPr>
              <a:t>75 to 125 cc/hour to provide 3.75 to 6.25 g glucose/hour to avoid the metabolic changes of starvation </a:t>
            </a:r>
            <a:r>
              <a:rPr lang="en-US" sz="3600" b="1" dirty="0" smtClean="0"/>
              <a:t>[ </a:t>
            </a:r>
            <a:r>
              <a:rPr lang="en-US" sz="3600" b="1" dirty="0" smtClean="0">
                <a:hlinkClick r:id="rId2"/>
              </a:rPr>
              <a:t>29-34 </a:t>
            </a:r>
            <a:r>
              <a:rPr lang="en-US" sz="3600" b="1" dirty="0" smtClean="0"/>
              <a:t>].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6309-8009-497B-804B-D350EDF51B8F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sz="2300" dirty="0">
                <a:hlinkClick r:id="rId2"/>
              </a:rPr>
              <a:t>Hirsch IB, McGill JB. Role of insulin in management of surgical patients with diabetes mellitus. Diabetes Care 1990; 13:980.</a:t>
            </a:r>
            <a:endParaRPr lang="en-US" sz="2300" dirty="0"/>
          </a:p>
          <a:p>
            <a:pPr algn="l" rtl="0"/>
            <a:r>
              <a:rPr lang="en-US" sz="2300" dirty="0">
                <a:hlinkClick r:id="rId3"/>
              </a:rPr>
              <a:t>Peters A, </a:t>
            </a:r>
            <a:r>
              <a:rPr lang="en-US" sz="2300" dirty="0" err="1">
                <a:hlinkClick r:id="rId3"/>
              </a:rPr>
              <a:t>Kerner</a:t>
            </a:r>
            <a:r>
              <a:rPr lang="en-US" sz="2300" dirty="0">
                <a:hlinkClick r:id="rId3"/>
              </a:rPr>
              <a:t> W. Perioperative management of the diabetic patient. </a:t>
            </a:r>
            <a:r>
              <a:rPr lang="en-US" sz="2300" dirty="0" err="1">
                <a:hlinkClick r:id="rId3"/>
              </a:rPr>
              <a:t>Exp</a:t>
            </a:r>
            <a:r>
              <a:rPr lang="en-US" sz="2300" dirty="0">
                <a:hlinkClick r:id="rId3"/>
              </a:rPr>
              <a:t> </a:t>
            </a:r>
            <a:r>
              <a:rPr lang="en-US" sz="2300" dirty="0" err="1">
                <a:hlinkClick r:id="rId3"/>
              </a:rPr>
              <a:t>Clin</a:t>
            </a:r>
            <a:r>
              <a:rPr lang="en-US" sz="2300" dirty="0">
                <a:hlinkClick r:id="rId3"/>
              </a:rPr>
              <a:t> </a:t>
            </a:r>
            <a:r>
              <a:rPr lang="en-US" sz="2300" dirty="0" err="1">
                <a:hlinkClick r:id="rId3"/>
              </a:rPr>
              <a:t>Endocrinol</a:t>
            </a:r>
            <a:r>
              <a:rPr lang="en-US" sz="2300" dirty="0">
                <a:hlinkClick r:id="rId3"/>
              </a:rPr>
              <a:t> Diabetes 1995; 103:213.</a:t>
            </a:r>
            <a:endParaRPr lang="en-US" sz="2300" dirty="0"/>
          </a:p>
          <a:p>
            <a:pPr algn="l" rtl="0"/>
            <a:r>
              <a:rPr lang="en-US" sz="2300" dirty="0" err="1">
                <a:hlinkClick r:id="rId4"/>
              </a:rPr>
              <a:t>Metchick</a:t>
            </a:r>
            <a:r>
              <a:rPr lang="en-US" sz="2300" dirty="0">
                <a:hlinkClick r:id="rId4"/>
              </a:rPr>
              <a:t> LN, Petit WA </a:t>
            </a:r>
            <a:r>
              <a:rPr lang="en-US" sz="2300" dirty="0" err="1">
                <a:hlinkClick r:id="rId4"/>
              </a:rPr>
              <a:t>Jr</a:t>
            </a:r>
            <a:r>
              <a:rPr lang="en-US" sz="2300" dirty="0">
                <a:hlinkClick r:id="rId4"/>
              </a:rPr>
              <a:t>, </a:t>
            </a:r>
            <a:r>
              <a:rPr lang="en-US" sz="2300" dirty="0" err="1">
                <a:hlinkClick r:id="rId4"/>
              </a:rPr>
              <a:t>Inzucchi</a:t>
            </a:r>
            <a:r>
              <a:rPr lang="en-US" sz="2300" dirty="0">
                <a:hlinkClick r:id="rId4"/>
              </a:rPr>
              <a:t> SE, et al. Inpatient management of diabetes mellitus. Am J Med 2002; 113:317.</a:t>
            </a:r>
            <a:endParaRPr lang="en-US" sz="2300" dirty="0"/>
          </a:p>
          <a:p>
            <a:pPr algn="l" rtl="0"/>
            <a:r>
              <a:rPr lang="en-US" sz="2300" dirty="0">
                <a:hlinkClick r:id="rId5"/>
              </a:rPr>
              <a:t>Marks JB. Perioperative management of diabetes. Am </a:t>
            </a:r>
            <a:r>
              <a:rPr lang="en-US" sz="2300" dirty="0" err="1">
                <a:hlinkClick r:id="rId5"/>
              </a:rPr>
              <a:t>Fam</a:t>
            </a:r>
            <a:r>
              <a:rPr lang="en-US" sz="2300" dirty="0">
                <a:hlinkClick r:id="rId5"/>
              </a:rPr>
              <a:t> Physician 2003; 67:93.</a:t>
            </a:r>
            <a:endParaRPr lang="en-US" sz="2300" dirty="0"/>
          </a:p>
          <a:p>
            <a:pPr algn="l" rtl="0"/>
            <a:r>
              <a:rPr lang="en-US" sz="2300" dirty="0">
                <a:hlinkClick r:id="rId6"/>
              </a:rPr>
              <a:t>Smiley DD, </a:t>
            </a:r>
            <a:r>
              <a:rPr lang="en-US" sz="2300" dirty="0" err="1">
                <a:hlinkClick r:id="rId6"/>
              </a:rPr>
              <a:t>Umpierrez</a:t>
            </a:r>
            <a:r>
              <a:rPr lang="en-US" sz="2300" dirty="0">
                <a:hlinkClick r:id="rId6"/>
              </a:rPr>
              <a:t> GE. Perioperative glucose control in the diabetic or </a:t>
            </a:r>
            <a:r>
              <a:rPr lang="en-US" sz="2300" dirty="0" err="1">
                <a:hlinkClick r:id="rId6"/>
              </a:rPr>
              <a:t>nondiabetic</a:t>
            </a:r>
            <a:r>
              <a:rPr lang="en-US" sz="2300" dirty="0">
                <a:hlinkClick r:id="rId6"/>
              </a:rPr>
              <a:t> patient. South Med J 2006; 99:580.</a:t>
            </a:r>
            <a:endParaRPr lang="en-US" sz="2300" dirty="0"/>
          </a:p>
          <a:p>
            <a:pPr algn="l" rtl="0"/>
            <a:r>
              <a:rPr lang="en-US" sz="2300" dirty="0" err="1">
                <a:hlinkClick r:id="rId7"/>
              </a:rPr>
              <a:t>Hoogwerf</a:t>
            </a:r>
            <a:r>
              <a:rPr lang="en-US" sz="2300" dirty="0">
                <a:hlinkClick r:id="rId7"/>
              </a:rPr>
              <a:t> BJ. Perioperative management of diabetes mellitus: how should we act on the limited evidence? Cleve </a:t>
            </a:r>
            <a:r>
              <a:rPr lang="en-US" sz="2300" dirty="0" err="1">
                <a:hlinkClick r:id="rId7"/>
              </a:rPr>
              <a:t>Clin</a:t>
            </a:r>
            <a:r>
              <a:rPr lang="en-US" sz="2300" dirty="0">
                <a:hlinkClick r:id="rId7"/>
              </a:rPr>
              <a:t> J Med 2006; 73 </a:t>
            </a:r>
            <a:r>
              <a:rPr lang="en-US" sz="2300" dirty="0" err="1">
                <a:hlinkClick r:id="rId7"/>
              </a:rPr>
              <a:t>Suppl</a:t>
            </a:r>
            <a:r>
              <a:rPr lang="en-US" sz="2300" dirty="0">
                <a:hlinkClick r:id="rId7"/>
              </a:rPr>
              <a:t> 1:S95.</a:t>
            </a:r>
            <a:endParaRPr lang="en-US" sz="2300" dirty="0"/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89045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2800" b="1" dirty="0" smtClean="0"/>
              <a:t>12 </a:t>
            </a:r>
            <a:r>
              <a:rPr lang="en-US" sz="2800" b="1" dirty="0" smtClean="0"/>
              <a:t>Scenario 4: Long </a:t>
            </a:r>
            <a:r>
              <a:rPr lang="en-US" sz="2800" b="1" dirty="0"/>
              <a:t>and complex procedures for type 1 or insulin treated type 2 diabetes</a:t>
            </a:r>
            <a:r>
              <a:rPr lang="en-US" sz="3600" b="1" dirty="0"/>
              <a:t> </a:t>
            </a:r>
            <a:r>
              <a:rPr lang="en-US" sz="3600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Intravenous insulin is usually required for long and complex procedures </a:t>
            </a:r>
            <a:r>
              <a:rPr lang="en-US" sz="2800" b="1" dirty="0"/>
              <a:t>(</a:t>
            </a:r>
            <a:r>
              <a:rPr lang="en-US" sz="2800" b="1" dirty="0" err="1"/>
              <a:t>eg</a:t>
            </a:r>
            <a:r>
              <a:rPr lang="en-US" sz="2800" b="1" dirty="0"/>
              <a:t>, coronary artery bypass graft, renal transplant, or prolonged neurosurgical operations). </a:t>
            </a:r>
          </a:p>
          <a:p>
            <a:pPr algn="l" rtl="0"/>
            <a:r>
              <a:rPr lang="en-US" sz="2800" b="1" dirty="0"/>
              <a:t>Studies comparing subcutaneous insulin administration versus intravenous infusion have found a </a:t>
            </a:r>
            <a:r>
              <a:rPr lang="en-US" sz="2800" b="1" dirty="0">
                <a:solidFill>
                  <a:srgbClr val="FF0000"/>
                </a:solidFill>
              </a:rPr>
              <a:t>marked increase in variability of the glucose concentration when using the subcutaneous route </a:t>
            </a:r>
            <a:r>
              <a:rPr lang="en-US" sz="2800" b="1" dirty="0"/>
              <a:t>[ </a:t>
            </a:r>
            <a:r>
              <a:rPr lang="en-US" sz="2800" b="1" u="sng" dirty="0">
                <a:hlinkClick r:id="rId2"/>
              </a:rPr>
              <a:t>35,36 </a:t>
            </a:r>
            <a:r>
              <a:rPr lang="en-US" sz="2800" b="1" dirty="0"/>
              <a:t>]. </a:t>
            </a:r>
          </a:p>
          <a:p>
            <a:pPr algn="l"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C889-9ED0-4988-AF3B-F8C36A48E9B8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b="1" dirty="0"/>
              <a:t>This variability in plasma insulin has been attributed to the </a:t>
            </a:r>
            <a:r>
              <a:rPr lang="en-US" sz="3200" b="1" dirty="0">
                <a:solidFill>
                  <a:srgbClr val="FF0000"/>
                </a:solidFill>
              </a:rPr>
              <a:t>varying degrees of tissue perfusion associated with long and complex procedures</a:t>
            </a:r>
            <a:r>
              <a:rPr lang="en-US" sz="3200" b="1" dirty="0"/>
              <a:t>.</a:t>
            </a:r>
          </a:p>
          <a:p>
            <a:pPr lvl="2" algn="l" rtl="0"/>
            <a:r>
              <a:rPr lang="en-US" dirty="0">
                <a:hlinkClick r:id="rId2"/>
              </a:rPr>
              <a:t>Watts NB, </a:t>
            </a:r>
            <a:r>
              <a:rPr lang="en-US" dirty="0" err="1">
                <a:hlinkClick r:id="rId2"/>
              </a:rPr>
              <a:t>Gebhart</a:t>
            </a:r>
            <a:r>
              <a:rPr lang="en-US" dirty="0">
                <a:hlinkClick r:id="rId2"/>
              </a:rPr>
              <a:t> SS, Clark RV, Phillips LS. Postoperative management of diabetes mellitus: steady-state glucose control with bedside algorithm for insulin adjustment. Diabetes Care 1987; 10:722.</a:t>
            </a:r>
            <a:endParaRPr lang="en-US" dirty="0"/>
          </a:p>
          <a:p>
            <a:pPr lvl="2" algn="l" rtl="0"/>
            <a:r>
              <a:rPr lang="en-US" dirty="0" err="1">
                <a:hlinkClick r:id="rId3"/>
              </a:rPr>
              <a:t>Pezzarossa</a:t>
            </a:r>
            <a:r>
              <a:rPr lang="en-US" dirty="0">
                <a:hlinkClick r:id="rId3"/>
              </a:rPr>
              <a:t> A, </a:t>
            </a:r>
            <a:r>
              <a:rPr lang="en-US" dirty="0" err="1">
                <a:hlinkClick r:id="rId3"/>
              </a:rPr>
              <a:t>Taddei</a:t>
            </a:r>
            <a:r>
              <a:rPr lang="en-US" dirty="0">
                <a:hlinkClick r:id="rId3"/>
              </a:rPr>
              <a:t> F, </a:t>
            </a:r>
            <a:r>
              <a:rPr lang="en-US" dirty="0" err="1">
                <a:hlinkClick r:id="rId3"/>
              </a:rPr>
              <a:t>Cimicchi</a:t>
            </a:r>
            <a:r>
              <a:rPr lang="en-US" dirty="0">
                <a:hlinkClick r:id="rId3"/>
              </a:rPr>
              <a:t> MC, et al. Perioperative management of diabetic subjects. Subcutaneous versus intravenous insulin administration during glucose-potassium infusion. Diabetes Care 1988; 11:52.</a:t>
            </a:r>
            <a:endParaRPr lang="en-US" dirty="0"/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86971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The safety of intravenous insulin infusion </a:t>
            </a:r>
            <a:r>
              <a:rPr lang="en-US" b="1" dirty="0"/>
              <a:t>in highly monitored settings has been demonstrated by many studies [ </a:t>
            </a:r>
            <a:r>
              <a:rPr lang="en-US" b="1" u="sng" dirty="0">
                <a:hlinkClick r:id="rId2"/>
              </a:rPr>
              <a:t>29-39 </a:t>
            </a:r>
            <a:r>
              <a:rPr lang="en-US" b="1" dirty="0"/>
              <a:t>]. </a:t>
            </a:r>
          </a:p>
          <a:p>
            <a:pPr algn="l" rtl="0"/>
            <a:r>
              <a:rPr lang="en-US" b="1" dirty="0"/>
              <a:t>In addition, </a:t>
            </a:r>
            <a:r>
              <a:rPr lang="en-US" b="1" dirty="0">
                <a:solidFill>
                  <a:srgbClr val="FF0000"/>
                </a:solidFill>
              </a:rPr>
              <a:t>insulin infusions are more readily titrated because the half-life of intravenous insulin is short (</a:t>
            </a:r>
            <a:r>
              <a:rPr lang="en-US" b="1" dirty="0" err="1">
                <a:solidFill>
                  <a:srgbClr val="FF0000"/>
                </a:solidFill>
              </a:rPr>
              <a:t>ie</a:t>
            </a:r>
            <a:r>
              <a:rPr lang="en-US" b="1" dirty="0">
                <a:solidFill>
                  <a:srgbClr val="FF0000"/>
                </a:solidFill>
              </a:rPr>
              <a:t>, 5 to 10 minutes), allowing for more precise glucose control.</a:t>
            </a:r>
          </a:p>
          <a:p>
            <a:pPr algn="l" rtl="0"/>
            <a:r>
              <a:rPr lang="en-US" b="1" dirty="0"/>
              <a:t>Intravenous insulin regimens require </a:t>
            </a:r>
            <a:r>
              <a:rPr lang="en-US" b="1" dirty="0">
                <a:solidFill>
                  <a:srgbClr val="FF0000"/>
                </a:solidFill>
              </a:rPr>
              <a:t>close monitoring of blood glucose and electrolytes as well as appropriate interpretation by well-trained staff</a:t>
            </a:r>
            <a:r>
              <a:rPr lang="en-US" b="1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5A9B-6457-40FF-A47E-A07C39F91F24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585673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Generally </a:t>
            </a:r>
            <a:r>
              <a:rPr lang="en-US" sz="2800" b="1" dirty="0">
                <a:solidFill>
                  <a:srgbClr val="FF0000"/>
                </a:solidFill>
              </a:rPr>
              <a:t>insulin infusions should be started early in the morning prior to surgery </a:t>
            </a:r>
            <a:r>
              <a:rPr lang="en-US" sz="2800" b="1" dirty="0"/>
              <a:t>to allow time to achieve glycemic control. </a:t>
            </a:r>
          </a:p>
          <a:p>
            <a:pPr algn="l" rtl="0"/>
            <a:r>
              <a:rPr lang="en-US" sz="2800" b="1" dirty="0"/>
              <a:t>There are numerous intravenous insulin infusion algorithms published in the literature, with </a:t>
            </a:r>
            <a:r>
              <a:rPr lang="en-US" sz="2800" b="1" dirty="0">
                <a:solidFill>
                  <a:srgbClr val="FF0000"/>
                </a:solidFill>
              </a:rPr>
              <a:t>insulin and glucose solutions being infused separately</a:t>
            </a:r>
            <a:r>
              <a:rPr lang="en-US" sz="2800" b="1" dirty="0"/>
              <a:t>, or as </a:t>
            </a:r>
            <a:r>
              <a:rPr lang="en-US" sz="2800" b="1" dirty="0">
                <a:solidFill>
                  <a:srgbClr val="FF0000"/>
                </a:solidFill>
              </a:rPr>
              <a:t>a combined glucose insulin potassium (GIK) solution </a:t>
            </a:r>
            <a:r>
              <a:rPr lang="en-US" sz="2800" b="1" dirty="0"/>
              <a:t>[ </a:t>
            </a:r>
            <a:r>
              <a:rPr lang="en-US" sz="2800" b="1" u="sng" dirty="0">
                <a:hlinkClick r:id="rId2"/>
              </a:rPr>
              <a:t>29-39 </a:t>
            </a:r>
            <a:r>
              <a:rPr lang="en-US" sz="2800" b="1" dirty="0"/>
              <a:t>]. </a:t>
            </a:r>
            <a:endParaRPr lang="fa-IR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6C15-1970-404E-B750-589A56CC4571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116476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 rtl="0"/>
            <a:r>
              <a:rPr lang="en-US" b="1" dirty="0">
                <a:hlinkClick r:id="rId2"/>
              </a:rPr>
              <a:t>Hirsch IB, McGill JB. Role of insulin in management of surgical patients with diabetes mellitus. Diabetes Care 1990; 13:980.</a:t>
            </a:r>
            <a:endParaRPr lang="en-US" b="1" dirty="0"/>
          </a:p>
          <a:p>
            <a:pPr algn="l" rtl="0"/>
            <a:r>
              <a:rPr lang="en-US" b="1" dirty="0">
                <a:hlinkClick r:id="rId3"/>
              </a:rPr>
              <a:t>Peters A, </a:t>
            </a:r>
            <a:r>
              <a:rPr lang="en-US" b="1" dirty="0" err="1">
                <a:hlinkClick r:id="rId3"/>
              </a:rPr>
              <a:t>Kerner</a:t>
            </a:r>
            <a:r>
              <a:rPr lang="en-US" b="1" dirty="0">
                <a:hlinkClick r:id="rId3"/>
              </a:rPr>
              <a:t> W. Perioperative management of the diabetic patient. </a:t>
            </a:r>
            <a:r>
              <a:rPr lang="en-US" b="1" dirty="0" err="1">
                <a:hlinkClick r:id="rId3"/>
              </a:rPr>
              <a:t>Exp</a:t>
            </a:r>
            <a:r>
              <a:rPr lang="en-US" b="1" dirty="0">
                <a:hlinkClick r:id="rId3"/>
              </a:rPr>
              <a:t> </a:t>
            </a:r>
            <a:r>
              <a:rPr lang="en-US" b="1" dirty="0" err="1">
                <a:hlinkClick r:id="rId3"/>
              </a:rPr>
              <a:t>Clin</a:t>
            </a:r>
            <a:r>
              <a:rPr lang="en-US" b="1" dirty="0">
                <a:hlinkClick r:id="rId3"/>
              </a:rPr>
              <a:t> </a:t>
            </a:r>
            <a:r>
              <a:rPr lang="en-US" b="1" dirty="0" err="1">
                <a:hlinkClick r:id="rId3"/>
              </a:rPr>
              <a:t>Endocrinol</a:t>
            </a:r>
            <a:r>
              <a:rPr lang="en-US" b="1" dirty="0">
                <a:hlinkClick r:id="rId3"/>
              </a:rPr>
              <a:t> Diabetes 1995; 103:213.</a:t>
            </a:r>
            <a:endParaRPr lang="en-US" b="1" dirty="0"/>
          </a:p>
          <a:p>
            <a:pPr algn="l" rtl="0"/>
            <a:r>
              <a:rPr lang="en-US" b="1" dirty="0" err="1">
                <a:hlinkClick r:id="rId4"/>
              </a:rPr>
              <a:t>Metchick</a:t>
            </a:r>
            <a:r>
              <a:rPr lang="en-US" b="1" dirty="0">
                <a:hlinkClick r:id="rId4"/>
              </a:rPr>
              <a:t> LN, Petit WA </a:t>
            </a:r>
            <a:r>
              <a:rPr lang="en-US" b="1" dirty="0" err="1">
                <a:hlinkClick r:id="rId4"/>
              </a:rPr>
              <a:t>Jr</a:t>
            </a:r>
            <a:r>
              <a:rPr lang="en-US" b="1" dirty="0">
                <a:hlinkClick r:id="rId4"/>
              </a:rPr>
              <a:t>, </a:t>
            </a:r>
            <a:r>
              <a:rPr lang="en-US" b="1" dirty="0" err="1">
                <a:hlinkClick r:id="rId4"/>
              </a:rPr>
              <a:t>Inzucchi</a:t>
            </a:r>
            <a:r>
              <a:rPr lang="en-US" b="1" dirty="0">
                <a:hlinkClick r:id="rId4"/>
              </a:rPr>
              <a:t> SE, et al. Inpatient management of diabetes mellitus. Am J Med 2002; 113:317.</a:t>
            </a:r>
            <a:endParaRPr lang="en-US" b="1" dirty="0"/>
          </a:p>
          <a:p>
            <a:pPr algn="l" rtl="0"/>
            <a:r>
              <a:rPr lang="en-US" b="1" dirty="0">
                <a:hlinkClick r:id="rId5"/>
              </a:rPr>
              <a:t>Marks JB. Perioperative management of diabetes. Am </a:t>
            </a:r>
            <a:r>
              <a:rPr lang="en-US" b="1" dirty="0" err="1">
                <a:hlinkClick r:id="rId5"/>
              </a:rPr>
              <a:t>Fam</a:t>
            </a:r>
            <a:r>
              <a:rPr lang="en-US" b="1" dirty="0">
                <a:hlinkClick r:id="rId5"/>
              </a:rPr>
              <a:t> Physician 2003; 67:93.</a:t>
            </a:r>
            <a:endParaRPr lang="en-US" b="1" dirty="0"/>
          </a:p>
          <a:p>
            <a:pPr algn="l" rtl="0"/>
            <a:r>
              <a:rPr lang="en-US" b="1" dirty="0">
                <a:hlinkClick r:id="rId6"/>
              </a:rPr>
              <a:t>Smiley DD, </a:t>
            </a:r>
            <a:r>
              <a:rPr lang="en-US" b="1" dirty="0" err="1">
                <a:hlinkClick r:id="rId6"/>
              </a:rPr>
              <a:t>Umpierrez</a:t>
            </a:r>
            <a:r>
              <a:rPr lang="en-US" b="1" dirty="0">
                <a:hlinkClick r:id="rId6"/>
              </a:rPr>
              <a:t> GE. Perioperative glucose control in the diabetic or </a:t>
            </a:r>
            <a:r>
              <a:rPr lang="en-US" b="1" dirty="0" err="1">
                <a:hlinkClick r:id="rId6"/>
              </a:rPr>
              <a:t>nondiabetic</a:t>
            </a:r>
            <a:r>
              <a:rPr lang="en-US" b="1" dirty="0">
                <a:hlinkClick r:id="rId6"/>
              </a:rPr>
              <a:t> patient. South Med J 2006; 99:580.</a:t>
            </a:r>
            <a:endParaRPr lang="en-US" b="1" dirty="0"/>
          </a:p>
          <a:p>
            <a:pPr algn="l" rtl="0"/>
            <a:r>
              <a:rPr lang="en-US" b="1" dirty="0" err="1">
                <a:hlinkClick r:id="rId7"/>
              </a:rPr>
              <a:t>Hoogwerf</a:t>
            </a:r>
            <a:r>
              <a:rPr lang="en-US" b="1" dirty="0">
                <a:hlinkClick r:id="rId7"/>
              </a:rPr>
              <a:t> BJ. Perioperative management of diabetes mellitus: how should we act on the limited evidence? Cleve </a:t>
            </a:r>
            <a:r>
              <a:rPr lang="en-US" b="1" dirty="0" err="1">
                <a:hlinkClick r:id="rId7"/>
              </a:rPr>
              <a:t>Clin</a:t>
            </a:r>
            <a:r>
              <a:rPr lang="en-US" b="1" dirty="0">
                <a:hlinkClick r:id="rId7"/>
              </a:rPr>
              <a:t> J Med 2006; 73 </a:t>
            </a:r>
            <a:r>
              <a:rPr lang="en-US" b="1" dirty="0" err="1">
                <a:hlinkClick r:id="rId7"/>
              </a:rPr>
              <a:t>Suppl</a:t>
            </a:r>
            <a:r>
              <a:rPr lang="en-US" b="1" dirty="0">
                <a:hlinkClick r:id="rId7"/>
              </a:rPr>
              <a:t> 1:S95.</a:t>
            </a:r>
            <a:endParaRPr lang="en-US" b="1" dirty="0"/>
          </a:p>
          <a:p>
            <a:pPr algn="l" rtl="0"/>
            <a:r>
              <a:rPr lang="en-US" b="1" dirty="0">
                <a:hlinkClick r:id="rId8"/>
              </a:rPr>
              <a:t>Watts NB, </a:t>
            </a:r>
            <a:r>
              <a:rPr lang="en-US" b="1" dirty="0" err="1">
                <a:hlinkClick r:id="rId8"/>
              </a:rPr>
              <a:t>Gebhart</a:t>
            </a:r>
            <a:r>
              <a:rPr lang="en-US" b="1" dirty="0">
                <a:hlinkClick r:id="rId8"/>
              </a:rPr>
              <a:t> SS, Clark RV, Phillips LS. Postoperative management of diabetes mellitus: steady-state glucose control with bedside algorithm for insulin adjustment. Diabetes Care 1987; 10:722.</a:t>
            </a:r>
            <a:endParaRPr lang="en-US" b="1" dirty="0"/>
          </a:p>
          <a:p>
            <a:pPr algn="l" rtl="0"/>
            <a:r>
              <a:rPr lang="en-US" b="1" dirty="0" err="1">
                <a:hlinkClick r:id="rId9"/>
              </a:rPr>
              <a:t>Pezzarossa</a:t>
            </a:r>
            <a:r>
              <a:rPr lang="en-US" b="1" dirty="0">
                <a:hlinkClick r:id="rId9"/>
              </a:rPr>
              <a:t> A, </a:t>
            </a:r>
            <a:r>
              <a:rPr lang="en-US" b="1" dirty="0" err="1">
                <a:hlinkClick r:id="rId9"/>
              </a:rPr>
              <a:t>Taddei</a:t>
            </a:r>
            <a:r>
              <a:rPr lang="en-US" b="1" dirty="0">
                <a:hlinkClick r:id="rId9"/>
              </a:rPr>
              <a:t> F, </a:t>
            </a:r>
            <a:r>
              <a:rPr lang="en-US" b="1" dirty="0" err="1">
                <a:hlinkClick r:id="rId9"/>
              </a:rPr>
              <a:t>Cimicchi</a:t>
            </a:r>
            <a:r>
              <a:rPr lang="en-US" b="1" dirty="0">
                <a:hlinkClick r:id="rId9"/>
              </a:rPr>
              <a:t> MC, et al. Perioperative management of diabetic subjects. Subcutaneous versus intravenous insulin administration during glucose-potassium infusion. Diabetes Care 1988; 11:52.</a:t>
            </a:r>
            <a:endParaRPr lang="en-US" b="1" dirty="0"/>
          </a:p>
          <a:p>
            <a:pPr algn="l" rtl="0"/>
            <a:r>
              <a:rPr lang="en-US" b="1" dirty="0">
                <a:hlinkClick r:id="rId10"/>
              </a:rPr>
              <a:t>van den </a:t>
            </a:r>
            <a:r>
              <a:rPr lang="en-US" b="1" dirty="0" err="1">
                <a:hlinkClick r:id="rId10"/>
              </a:rPr>
              <a:t>Berghe</a:t>
            </a:r>
            <a:r>
              <a:rPr lang="en-US" b="1" dirty="0">
                <a:hlinkClick r:id="rId10"/>
              </a:rPr>
              <a:t> G, </a:t>
            </a:r>
            <a:r>
              <a:rPr lang="en-US" b="1" dirty="0" err="1">
                <a:hlinkClick r:id="rId10"/>
              </a:rPr>
              <a:t>Wouters</a:t>
            </a:r>
            <a:r>
              <a:rPr lang="en-US" b="1" dirty="0">
                <a:hlinkClick r:id="rId10"/>
              </a:rPr>
              <a:t> P, </a:t>
            </a:r>
            <a:r>
              <a:rPr lang="en-US" b="1" dirty="0" err="1">
                <a:hlinkClick r:id="rId10"/>
              </a:rPr>
              <a:t>Weekers</a:t>
            </a:r>
            <a:r>
              <a:rPr lang="en-US" b="1" dirty="0">
                <a:hlinkClick r:id="rId10"/>
              </a:rPr>
              <a:t> F, et al. Intensive insulin therapy in critically ill patients. N </a:t>
            </a:r>
            <a:r>
              <a:rPr lang="en-US" b="1" dirty="0" err="1">
                <a:hlinkClick r:id="rId10"/>
              </a:rPr>
              <a:t>Engl</a:t>
            </a:r>
            <a:r>
              <a:rPr lang="en-US" b="1" dirty="0">
                <a:hlinkClick r:id="rId10"/>
              </a:rPr>
              <a:t> J Med 2001; 345:1359.</a:t>
            </a:r>
            <a:endParaRPr lang="en-US" b="1" dirty="0"/>
          </a:p>
          <a:p>
            <a:pPr algn="l" rtl="0"/>
            <a:r>
              <a:rPr lang="en-US" b="1" dirty="0">
                <a:hlinkClick r:id="rId11"/>
              </a:rPr>
              <a:t>Van den </a:t>
            </a:r>
            <a:r>
              <a:rPr lang="en-US" b="1" dirty="0" err="1">
                <a:hlinkClick r:id="rId11"/>
              </a:rPr>
              <a:t>Berghe</a:t>
            </a:r>
            <a:r>
              <a:rPr lang="en-US" b="1" dirty="0">
                <a:hlinkClick r:id="rId11"/>
              </a:rPr>
              <a:t>, G, Wilmer, A, </a:t>
            </a:r>
            <a:r>
              <a:rPr lang="en-US" b="1" dirty="0" err="1">
                <a:hlinkClick r:id="rId11"/>
              </a:rPr>
              <a:t>Hermans</a:t>
            </a:r>
            <a:r>
              <a:rPr lang="en-US" b="1" dirty="0">
                <a:hlinkClick r:id="rId11"/>
              </a:rPr>
              <a:t>, G, et al. Intensive insulin therapy in the medical ICU. N </a:t>
            </a:r>
            <a:r>
              <a:rPr lang="en-US" b="1" dirty="0" err="1">
                <a:hlinkClick r:id="rId11"/>
              </a:rPr>
              <a:t>Engl</a:t>
            </a:r>
            <a:r>
              <a:rPr lang="en-US" b="1" dirty="0">
                <a:hlinkClick r:id="rId11"/>
              </a:rPr>
              <a:t> J Med 2006; 54:449.</a:t>
            </a:r>
            <a:endParaRPr lang="en-US" b="1" dirty="0"/>
          </a:p>
          <a:p>
            <a:pPr algn="l" rtl="0"/>
            <a:r>
              <a:rPr lang="en-US" b="1" dirty="0">
                <a:hlinkClick r:id="rId12"/>
              </a:rPr>
              <a:t>Goldberg NJ, </a:t>
            </a:r>
            <a:r>
              <a:rPr lang="en-US" b="1" dirty="0" err="1">
                <a:hlinkClick r:id="rId12"/>
              </a:rPr>
              <a:t>Wingert</a:t>
            </a:r>
            <a:r>
              <a:rPr lang="en-US" b="1" dirty="0">
                <a:hlinkClick r:id="rId12"/>
              </a:rPr>
              <a:t> TD, Levin SR, et al. Insulin therapy in the diabetic surgical patient: metabolic and hormone response to low dose insulin infusion. Diabetes Care 1981; 4:279.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CE1E-0B04-4046-B3CF-D0B42F14925E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6807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b="1" dirty="0"/>
              <a:t>Diabetes mellitus is also associated with </a:t>
            </a:r>
            <a:r>
              <a:rPr lang="en-US" sz="3200" b="1" dirty="0">
                <a:solidFill>
                  <a:srgbClr val="FF0000"/>
                </a:solidFill>
              </a:rPr>
              <a:t>increased risk of perioperative infection and postoperative cardiovascular morbidity and mortality </a:t>
            </a:r>
            <a:r>
              <a:rPr lang="en-US" sz="3200" b="1" dirty="0"/>
              <a:t>[ </a:t>
            </a:r>
            <a:r>
              <a:rPr lang="en-US" sz="3200" b="1" dirty="0">
                <a:hlinkClick r:id="rId2"/>
              </a:rPr>
              <a:t>4,5 </a:t>
            </a:r>
            <a:r>
              <a:rPr lang="en-US" sz="3200" b="1" dirty="0"/>
              <a:t>].</a:t>
            </a:r>
          </a:p>
          <a:p>
            <a:pPr lvl="2" algn="l" rtl="0"/>
            <a:r>
              <a:rPr lang="en-US" sz="2000" dirty="0">
                <a:hlinkClick r:id="rId3"/>
              </a:rPr>
              <a:t>Malone DL, </a:t>
            </a:r>
            <a:r>
              <a:rPr lang="en-US" sz="2000" dirty="0" err="1">
                <a:hlinkClick r:id="rId3"/>
              </a:rPr>
              <a:t>Genuit</a:t>
            </a:r>
            <a:r>
              <a:rPr lang="en-US" sz="2000" dirty="0">
                <a:hlinkClick r:id="rId3"/>
              </a:rPr>
              <a:t> T, Tracy JK, et al. Surgical site infections: reanalysis of risk factors. J </a:t>
            </a:r>
            <a:r>
              <a:rPr lang="en-US" sz="2000" dirty="0" err="1">
                <a:hlinkClick r:id="rId3"/>
              </a:rPr>
              <a:t>Surg</a:t>
            </a:r>
            <a:r>
              <a:rPr lang="en-US" sz="2000" dirty="0">
                <a:hlinkClick r:id="rId3"/>
              </a:rPr>
              <a:t> Res 2002; 103:89.</a:t>
            </a:r>
            <a:endParaRPr lang="en-US" sz="2000" dirty="0"/>
          </a:p>
          <a:p>
            <a:pPr lvl="2" algn="l" rtl="0"/>
            <a:r>
              <a:rPr lang="en-US" sz="2000" dirty="0">
                <a:hlinkClick r:id="rId4"/>
              </a:rPr>
              <a:t>Lee TH, </a:t>
            </a:r>
            <a:r>
              <a:rPr lang="en-US" sz="2000" dirty="0" err="1">
                <a:hlinkClick r:id="rId4"/>
              </a:rPr>
              <a:t>Marcantonio</a:t>
            </a:r>
            <a:r>
              <a:rPr lang="en-US" sz="2000" dirty="0">
                <a:hlinkClick r:id="rId4"/>
              </a:rPr>
              <a:t> ER, </a:t>
            </a:r>
            <a:r>
              <a:rPr lang="en-US" sz="2000" dirty="0" err="1">
                <a:hlinkClick r:id="rId4"/>
              </a:rPr>
              <a:t>Mangione</a:t>
            </a:r>
            <a:r>
              <a:rPr lang="en-US" sz="2000" dirty="0">
                <a:hlinkClick r:id="rId4"/>
              </a:rPr>
              <a:t> CM, et al. Derivation and prospective validation of a simple index for prediction of cardiac risk of major </a:t>
            </a:r>
            <a:r>
              <a:rPr lang="en-US" sz="2000" dirty="0" err="1">
                <a:hlinkClick r:id="rId4"/>
              </a:rPr>
              <a:t>noncardiac</a:t>
            </a:r>
            <a:r>
              <a:rPr lang="en-US" sz="2000" dirty="0">
                <a:hlinkClick r:id="rId4"/>
              </a:rPr>
              <a:t> surgery. Circulation 1999; 100:1043.</a:t>
            </a:r>
            <a:endParaRPr lang="en-US" sz="2000" dirty="0"/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83FB-37B7-4B61-AAB3-34109B25ADFF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842526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13 </a:t>
            </a:r>
            <a:r>
              <a:rPr lang="en-US" b="1" dirty="0" smtClean="0"/>
              <a:t>Glucose </a:t>
            </a:r>
            <a:r>
              <a:rPr lang="en-US" b="1" dirty="0"/>
              <a:t>insulin potassium infusion </a:t>
            </a:r>
            <a:r>
              <a:rPr lang="en-US" dirty="0"/>
              <a:t> 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The glucose insulin potassium (GIK) drip is a single solution infusion that includes </a:t>
            </a:r>
            <a:r>
              <a:rPr lang="en-US" sz="2800" b="1" dirty="0">
                <a:solidFill>
                  <a:srgbClr val="FF0000"/>
                </a:solidFill>
              </a:rPr>
              <a:t>500 mL of 10 percent dextrose, 10 </a:t>
            </a:r>
            <a:r>
              <a:rPr lang="en-US" sz="2800" b="1" dirty="0" err="1">
                <a:solidFill>
                  <a:srgbClr val="FF0000"/>
                </a:solidFill>
              </a:rPr>
              <a:t>mmol</a:t>
            </a:r>
            <a:r>
              <a:rPr lang="en-US" sz="2800" b="1" dirty="0">
                <a:solidFill>
                  <a:srgbClr val="FF0000"/>
                </a:solidFill>
              </a:rPr>
              <a:t> of </a:t>
            </a:r>
            <a:r>
              <a:rPr lang="en-US" sz="2800" b="1" u="sng" dirty="0">
                <a:solidFill>
                  <a:srgbClr val="FF0000"/>
                </a:solidFill>
                <a:hlinkClick r:id="rId2"/>
              </a:rPr>
              <a:t>potassium chloride </a:t>
            </a:r>
            <a:r>
              <a:rPr lang="en-US" sz="2800" b="1" dirty="0">
                <a:solidFill>
                  <a:srgbClr val="FF0000"/>
                </a:solidFill>
              </a:rPr>
              <a:t>, and 15 units of short-acting insulin</a:t>
            </a:r>
            <a:r>
              <a:rPr lang="en-US" sz="2800" b="1" dirty="0"/>
              <a:t>. </a:t>
            </a:r>
          </a:p>
          <a:p>
            <a:pPr algn="l" rtl="0"/>
            <a:r>
              <a:rPr lang="en-US" sz="2800" b="1" dirty="0"/>
              <a:t>The solution is infused at an </a:t>
            </a:r>
            <a:r>
              <a:rPr lang="en-US" sz="2800" b="1" dirty="0">
                <a:solidFill>
                  <a:srgbClr val="FF0000"/>
                </a:solidFill>
              </a:rPr>
              <a:t>initial rate of 100 mL/hour. 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800" b="1" dirty="0" smtClean="0"/>
              <a:t>The </a:t>
            </a:r>
            <a:r>
              <a:rPr lang="en-US" sz="2800" b="1" dirty="0"/>
              <a:t>solution can be altered depending on the </a:t>
            </a:r>
            <a:r>
              <a:rPr lang="en-US" sz="2800" b="1" dirty="0">
                <a:solidFill>
                  <a:srgbClr val="FF0000"/>
                </a:solidFill>
              </a:rPr>
              <a:t>blood glucose measured every two hours by adding or subtracting five units of insulin</a:t>
            </a:r>
            <a:r>
              <a:rPr lang="en-US" sz="2800" b="1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70EF-6E41-404E-A12B-FA0B01821ABF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689825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Potassium is added to </a:t>
            </a:r>
            <a:r>
              <a:rPr lang="en-US" sz="3200" b="1" dirty="0">
                <a:solidFill>
                  <a:srgbClr val="FF0000"/>
                </a:solidFill>
              </a:rPr>
              <a:t>prevent hypokalemia and is monitored at six hour intervals</a:t>
            </a:r>
            <a:r>
              <a:rPr lang="en-US" sz="3200" b="1" dirty="0"/>
              <a:t>.</a:t>
            </a:r>
          </a:p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This regimen is safe </a:t>
            </a:r>
            <a:r>
              <a:rPr lang="en-US" sz="3200" b="1" dirty="0"/>
              <a:t>because the </a:t>
            </a:r>
            <a:r>
              <a:rPr lang="en-US" sz="3200" b="1" dirty="0">
                <a:solidFill>
                  <a:srgbClr val="FF0000"/>
                </a:solidFill>
              </a:rPr>
              <a:t>insulin and glucose are given together</a:t>
            </a:r>
            <a:r>
              <a:rPr lang="en-US" sz="3200" b="1" dirty="0"/>
              <a:t>, but </a:t>
            </a:r>
            <a:r>
              <a:rPr lang="en-US" sz="3200" b="1" dirty="0">
                <a:solidFill>
                  <a:srgbClr val="FF0000"/>
                </a:solidFill>
              </a:rPr>
              <a:t>may require frequent changes of intravenous solution</a:t>
            </a:r>
            <a:r>
              <a:rPr lang="en-US" sz="3200" b="1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EEB2D-7056-4AF3-B181-C17986FB794D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125432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b="1" dirty="0"/>
              <a:t>The </a:t>
            </a:r>
            <a:r>
              <a:rPr lang="en-US" sz="3200" b="1" dirty="0">
                <a:solidFill>
                  <a:srgbClr val="FF0000"/>
                </a:solidFill>
              </a:rPr>
              <a:t>blood glucose should be monitored frequently, at least every two hours</a:t>
            </a:r>
            <a:r>
              <a:rPr lang="en-US" sz="3200" b="1" dirty="0"/>
              <a:t>. </a:t>
            </a:r>
          </a:p>
          <a:p>
            <a:pPr algn="l" rtl="0"/>
            <a:r>
              <a:rPr lang="en-US" sz="3200" b="1" dirty="0"/>
              <a:t>The problem with this approach is that </a:t>
            </a:r>
            <a:r>
              <a:rPr lang="en-US" sz="3200" b="1" dirty="0">
                <a:solidFill>
                  <a:srgbClr val="FF0000"/>
                </a:solidFill>
              </a:rPr>
              <a:t>if glucose levels run "low," based upon the target levels, and the infusion is stopped, patients with type 1 diabetes can quickly become </a:t>
            </a:r>
            <a:r>
              <a:rPr lang="en-US" sz="3200" b="1" dirty="0" err="1">
                <a:solidFill>
                  <a:srgbClr val="FF0000"/>
                </a:solidFill>
              </a:rPr>
              <a:t>ketotic</a:t>
            </a:r>
            <a:r>
              <a:rPr lang="en-US" sz="3200" b="1" dirty="0"/>
              <a:t>.</a:t>
            </a:r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673432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3600" b="1" dirty="0" smtClean="0"/>
              <a:t>14 </a:t>
            </a:r>
            <a:r>
              <a:rPr lang="en-US" sz="3600" b="1" dirty="0" smtClean="0"/>
              <a:t>Separate </a:t>
            </a:r>
            <a:r>
              <a:rPr lang="en-US" sz="3600" b="1" dirty="0"/>
              <a:t>insulin and glucose intravenous solutions</a:t>
            </a:r>
            <a:r>
              <a:rPr lang="en-US" b="1" dirty="0"/>
              <a:t> </a:t>
            </a:r>
            <a:r>
              <a:rPr lang="en-US" dirty="0"/>
              <a:t> 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With this regimen, </a:t>
            </a:r>
            <a:r>
              <a:rPr lang="en-US" sz="2800" b="1" dirty="0">
                <a:solidFill>
                  <a:srgbClr val="FF0000"/>
                </a:solidFill>
              </a:rPr>
              <a:t>dextrose is administered at approximately 5 to 10 g of glucose/hour</a:t>
            </a:r>
            <a:r>
              <a:rPr lang="en-US" sz="2800" b="1" dirty="0"/>
              <a:t>, and a </a:t>
            </a:r>
            <a:r>
              <a:rPr lang="en-US" sz="2800" b="1" dirty="0">
                <a:solidFill>
                  <a:srgbClr val="FF0000"/>
                </a:solidFill>
              </a:rPr>
              <a:t>separate insulin infusion is given using short-acting insulin</a:t>
            </a:r>
            <a:r>
              <a:rPr lang="en-US" sz="2800" b="1" dirty="0"/>
              <a:t>. </a:t>
            </a: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Most type 1 diabetes patients require an infusion at a rate of 1 to 2 units/hour</a:t>
            </a:r>
            <a:r>
              <a:rPr lang="en-US" sz="2800" b="1" dirty="0"/>
              <a:t>, while </a:t>
            </a:r>
            <a:r>
              <a:rPr lang="en-US" sz="2800" b="1" dirty="0">
                <a:solidFill>
                  <a:srgbClr val="FF0000"/>
                </a:solidFill>
              </a:rPr>
              <a:t>more insulin resistant type 2 diabetes patients can require </a:t>
            </a:r>
            <a:r>
              <a:rPr lang="en-US" sz="2800" b="1" dirty="0" smtClean="0">
                <a:solidFill>
                  <a:srgbClr val="FF0000"/>
                </a:solidFill>
              </a:rPr>
              <a:t>higher insulin </a:t>
            </a:r>
            <a:r>
              <a:rPr lang="en-US" sz="2800" b="1" dirty="0">
                <a:solidFill>
                  <a:srgbClr val="FF0000"/>
                </a:solidFill>
              </a:rPr>
              <a:t>rates</a:t>
            </a:r>
            <a:r>
              <a:rPr lang="en-US" sz="2800" b="1" dirty="0" smtClean="0"/>
              <a:t>.</a:t>
            </a:r>
            <a:endParaRPr lang="fa-IR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D066-B853-4E48-84E2-7A7FD656FBF0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214159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A commonly followed algorithm calculates the initial rate by dividing the </a:t>
            </a:r>
            <a:r>
              <a:rPr lang="en-US" sz="3200" b="1" dirty="0">
                <a:solidFill>
                  <a:srgbClr val="FF0000"/>
                </a:solidFill>
              </a:rPr>
              <a:t>blood glucose level (in mg/</a:t>
            </a:r>
            <a:r>
              <a:rPr lang="en-US" sz="3200" b="1" dirty="0" err="1">
                <a:solidFill>
                  <a:srgbClr val="FF0000"/>
                </a:solidFill>
              </a:rPr>
              <a:t>dL</a:t>
            </a:r>
            <a:r>
              <a:rPr lang="en-US" sz="3200" b="1" dirty="0">
                <a:solidFill>
                  <a:srgbClr val="FF0000"/>
                </a:solidFill>
              </a:rPr>
              <a:t>) by 100 and then rounding the result in U/hour </a:t>
            </a:r>
            <a:r>
              <a:rPr lang="en-US" sz="3200" b="1" dirty="0"/>
              <a:t>(</a:t>
            </a:r>
            <a:r>
              <a:rPr lang="en-US" sz="3200" b="1" dirty="0" err="1"/>
              <a:t>eg</a:t>
            </a:r>
            <a:r>
              <a:rPr lang="en-US" sz="3200" b="1" dirty="0"/>
              <a:t>, glucose of 210, 210 divided by 100 = 2.1 U/hour) [ </a:t>
            </a:r>
            <a:r>
              <a:rPr lang="en-US" sz="3200" b="1" u="sng" dirty="0">
                <a:hlinkClick r:id="rId2"/>
              </a:rPr>
              <a:t>33 </a:t>
            </a:r>
            <a:r>
              <a:rPr lang="en-US" sz="3200" b="1" dirty="0"/>
              <a:t>]. </a:t>
            </a:r>
            <a:endParaRPr lang="en-US" sz="3200" b="1" dirty="0" smtClean="0"/>
          </a:p>
          <a:p>
            <a:pPr lvl="2" algn="l" rtl="0"/>
            <a:r>
              <a:rPr lang="en-US" dirty="0">
                <a:hlinkClick r:id="rId3"/>
              </a:rPr>
              <a:t>Smiley DD, </a:t>
            </a:r>
            <a:r>
              <a:rPr lang="en-US" dirty="0" err="1">
                <a:hlinkClick r:id="rId3"/>
              </a:rPr>
              <a:t>Umpierrez</a:t>
            </a:r>
            <a:r>
              <a:rPr lang="en-US" dirty="0">
                <a:hlinkClick r:id="rId3"/>
              </a:rPr>
              <a:t> GE. Perioperative glucose control in the diabetic or </a:t>
            </a:r>
            <a:r>
              <a:rPr lang="en-US" dirty="0" err="1">
                <a:hlinkClick r:id="rId3"/>
              </a:rPr>
              <a:t>nondiabetic</a:t>
            </a:r>
            <a:r>
              <a:rPr lang="en-US" dirty="0">
                <a:hlinkClick r:id="rId3"/>
              </a:rPr>
              <a:t> patient. South Med J 2006; 99:580</a:t>
            </a:r>
            <a:r>
              <a:rPr lang="en-US" dirty="0" smtClean="0">
                <a:hlinkClick r:id="rId3"/>
              </a:rPr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5B29-8E07-4CA7-8846-50F7E46D75F4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203570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Capillary glucose levels should be checked every one to two hours </a:t>
            </a:r>
            <a:r>
              <a:rPr lang="en-US" sz="3200" b="1" dirty="0"/>
              <a:t>and the </a:t>
            </a:r>
            <a:r>
              <a:rPr lang="en-US" sz="3200" b="1" dirty="0">
                <a:solidFill>
                  <a:srgbClr val="FF0000"/>
                </a:solidFill>
              </a:rPr>
              <a:t>insulin infusion adjusted </a:t>
            </a:r>
            <a:r>
              <a:rPr lang="en-US" sz="3200" b="1" dirty="0"/>
              <a:t>(</a:t>
            </a:r>
            <a:r>
              <a:rPr lang="en-US" sz="3200" b="1" dirty="0" err="1"/>
              <a:t>eg</a:t>
            </a:r>
            <a:r>
              <a:rPr lang="en-US" sz="3200" b="1" dirty="0"/>
              <a:t>, glucose 120 to 160 increase by 0.5 U/hour, 160 to 200 increase by 1.0 U/hour, &gt;200 increase by 2.0 U/hour).</a:t>
            </a:r>
            <a:r>
              <a:rPr lang="en-US" dirty="0"/>
              <a:t>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460D0-BF51-4F48-9521-73EAAF628A36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449811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>
                <a:solidFill>
                  <a:srgbClr val="FF0000"/>
                </a:solidFill>
              </a:rPr>
              <a:t>In case of hypoglycemia the insulin infusion can be decreased</a:t>
            </a:r>
            <a:r>
              <a:rPr lang="en-US" sz="3600" b="1" dirty="0"/>
              <a:t>; however, </a:t>
            </a:r>
            <a:r>
              <a:rPr lang="en-US" sz="3600" b="1" dirty="0">
                <a:solidFill>
                  <a:srgbClr val="FF0000"/>
                </a:solidFill>
              </a:rPr>
              <a:t>the temptation to stop the insulin infusion should be avoided in type 1 diabetes patients to avoid ketosis</a:t>
            </a:r>
            <a:r>
              <a:rPr lang="en-US" sz="3600" b="1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BCDF-EB55-4358-8439-4915D2AFFA21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435975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The insulin infusion can be decreased to 0.5 U/hour</a:t>
            </a:r>
            <a:r>
              <a:rPr lang="en-US" sz="3200" b="1" dirty="0"/>
              <a:t> and </a:t>
            </a:r>
            <a:r>
              <a:rPr lang="en-US" sz="3200" b="1" dirty="0">
                <a:solidFill>
                  <a:srgbClr val="FF0000"/>
                </a:solidFill>
              </a:rPr>
              <a:t>the glucose infusion rate increased to maintain glucose targets</a:t>
            </a:r>
            <a:r>
              <a:rPr lang="en-US" sz="3200" b="1" dirty="0"/>
              <a:t>.</a:t>
            </a:r>
          </a:p>
          <a:p>
            <a:pPr algn="l" rtl="0"/>
            <a:r>
              <a:rPr lang="en-US" sz="3200" b="1" dirty="0"/>
              <a:t>The rate of insulin infusion may be titrated depending </a:t>
            </a:r>
            <a:r>
              <a:rPr lang="en-US" sz="3200" b="1" dirty="0">
                <a:solidFill>
                  <a:srgbClr val="FF0000"/>
                </a:solidFill>
              </a:rPr>
              <a:t>on the procedure and the degree of insulin resistance</a:t>
            </a:r>
            <a:r>
              <a:rPr lang="en-US" sz="3200" dirty="0"/>
              <a:t>. </a:t>
            </a:r>
          </a:p>
          <a:p>
            <a:pPr algn="l" rtl="0"/>
            <a:endParaRPr lang="fa-IR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25936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For coronary artery bypass procedures, the insulin requirements may increase up to 10-fold, </a:t>
            </a:r>
            <a:r>
              <a:rPr lang="en-US" sz="3200" b="1" dirty="0"/>
              <a:t>especially </a:t>
            </a:r>
            <a:r>
              <a:rPr lang="en-US" sz="3200" b="1" dirty="0">
                <a:solidFill>
                  <a:srgbClr val="FF0000"/>
                </a:solidFill>
              </a:rPr>
              <a:t>after recovery from the hypothermic period</a:t>
            </a:r>
            <a:r>
              <a:rPr lang="en-US" sz="3200" b="1" dirty="0"/>
              <a:t>, necessitating an </a:t>
            </a:r>
            <a:r>
              <a:rPr lang="en-US" sz="3200" b="1" dirty="0">
                <a:solidFill>
                  <a:srgbClr val="FF0000"/>
                </a:solidFill>
              </a:rPr>
              <a:t>increase in the initial insulin rate by three to five times </a:t>
            </a:r>
            <a:r>
              <a:rPr lang="en-US" sz="3200" b="1" dirty="0"/>
              <a:t>[ </a:t>
            </a:r>
            <a:r>
              <a:rPr lang="en-US" sz="3200" b="1" u="sng" dirty="0">
                <a:hlinkClick r:id="rId2"/>
              </a:rPr>
              <a:t>40 </a:t>
            </a:r>
            <a:r>
              <a:rPr lang="en-US" sz="3200" b="1" dirty="0" smtClean="0"/>
              <a:t>].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6DA7-EB9A-48EB-A00F-C7FFB677B59F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162323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b="1" dirty="0"/>
              <a:t>This regimen is </a:t>
            </a:r>
            <a:r>
              <a:rPr lang="en-US" sz="3200" b="1" dirty="0">
                <a:solidFill>
                  <a:srgbClr val="FF0000"/>
                </a:solidFill>
              </a:rPr>
              <a:t>flexible and does not require changes of entire solution bags like the GIK infusion</a:t>
            </a:r>
            <a:r>
              <a:rPr lang="en-US" sz="3200" b="1" dirty="0"/>
              <a:t>. </a:t>
            </a:r>
          </a:p>
          <a:p>
            <a:pPr algn="l" rtl="0"/>
            <a:r>
              <a:rPr lang="en-US" sz="3200" b="1" dirty="0"/>
              <a:t>However, there is a concern that hypoglycemia will develop if </a:t>
            </a:r>
            <a:r>
              <a:rPr lang="en-US" sz="3200" b="1" dirty="0">
                <a:solidFill>
                  <a:srgbClr val="FF0000"/>
                </a:solidFill>
              </a:rPr>
              <a:t>the glucose infusion is inadvertently obstructed or held</a:t>
            </a:r>
            <a:r>
              <a:rPr lang="en-US" sz="3200" b="1" dirty="0"/>
              <a:t>.</a:t>
            </a:r>
          </a:p>
          <a:p>
            <a:pPr lvl="2" algn="l" rtl="0"/>
            <a:r>
              <a:rPr lang="en-US" dirty="0" err="1">
                <a:hlinkClick r:id="rId2"/>
              </a:rPr>
              <a:t>Hoogwerf</a:t>
            </a:r>
            <a:r>
              <a:rPr lang="en-US" dirty="0">
                <a:hlinkClick r:id="rId2"/>
              </a:rPr>
              <a:t> BJ. Perioperative management of diabetes mellitus: striving for metabolic balance. Cleve </a:t>
            </a:r>
            <a:r>
              <a:rPr lang="en-US" dirty="0" err="1">
                <a:hlinkClick r:id="rId2"/>
              </a:rPr>
              <a:t>Clin</a:t>
            </a:r>
            <a:r>
              <a:rPr lang="en-US" dirty="0">
                <a:hlinkClick r:id="rId2"/>
              </a:rPr>
              <a:t> J Med 1992; 59:447.</a:t>
            </a:r>
            <a:endParaRPr lang="en-US" dirty="0"/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0007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One key aspect of the perioperative management is </a:t>
            </a:r>
            <a:r>
              <a:rPr lang="en-US" sz="3200" b="1" dirty="0">
                <a:solidFill>
                  <a:srgbClr val="FF0000"/>
                </a:solidFill>
              </a:rPr>
              <a:t>glycemic control</a:t>
            </a:r>
            <a:r>
              <a:rPr lang="en-US" sz="3200" b="1" dirty="0"/>
              <a:t>; </a:t>
            </a:r>
            <a:r>
              <a:rPr lang="en-US" sz="3200" b="1" dirty="0">
                <a:solidFill>
                  <a:srgbClr val="FF0000"/>
                </a:solidFill>
              </a:rPr>
              <a:t>complex interplay </a:t>
            </a:r>
            <a:r>
              <a:rPr lang="en-US" sz="3200" b="1" dirty="0"/>
              <a:t>of the </a:t>
            </a:r>
            <a:r>
              <a:rPr lang="en-US" sz="3200" b="1" dirty="0">
                <a:solidFill>
                  <a:srgbClr val="FF0000"/>
                </a:solidFill>
              </a:rPr>
              <a:t>operative procedure, anesthesia</a:t>
            </a:r>
            <a:r>
              <a:rPr lang="en-US" sz="3200" b="1" dirty="0"/>
              <a:t>, and additional postoperative factors such as </a:t>
            </a:r>
            <a:r>
              <a:rPr lang="en-US" sz="3200" b="1" dirty="0">
                <a:solidFill>
                  <a:srgbClr val="FF0000"/>
                </a:solidFill>
              </a:rPr>
              <a:t>sepsis, disrupted meal schedules and altered nutritional intake, </a:t>
            </a:r>
            <a:r>
              <a:rPr lang="en-US" sz="3200" b="1" dirty="0" err="1">
                <a:solidFill>
                  <a:srgbClr val="FF0000"/>
                </a:solidFill>
              </a:rPr>
              <a:t>hyperalimentation</a:t>
            </a:r>
            <a:r>
              <a:rPr lang="en-US" sz="3200" b="1" dirty="0">
                <a:solidFill>
                  <a:srgbClr val="FF0000"/>
                </a:solidFill>
              </a:rPr>
              <a:t>, and emesis</a:t>
            </a:r>
            <a:r>
              <a:rPr lang="en-US" sz="3200" b="1" dirty="0"/>
              <a:t> can lead to </a:t>
            </a:r>
            <a:r>
              <a:rPr lang="en-US" sz="3200" b="1" dirty="0">
                <a:solidFill>
                  <a:srgbClr val="FF0000"/>
                </a:solidFill>
              </a:rPr>
              <a:t>labile blood glucose levels</a:t>
            </a:r>
            <a:r>
              <a:rPr lang="en-US" sz="3200" b="1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84ED-63F1-4EF7-9475-D49FD9DB6BF0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15 </a:t>
            </a:r>
            <a:r>
              <a:rPr lang="en-US" b="1" dirty="0" smtClean="0"/>
              <a:t>LATE </a:t>
            </a:r>
            <a:r>
              <a:rPr lang="en-US" b="1" dirty="0"/>
              <a:t>POSTOPERATIVE PHASE </a:t>
            </a:r>
            <a:r>
              <a:rPr lang="en-US" dirty="0"/>
              <a:t> 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Generally the preoperative diabetes treatment regimen (oral agents, oral agents plus insulin, or basal-bolus insulin) </a:t>
            </a:r>
            <a:r>
              <a:rPr lang="en-US" sz="3200" b="1" dirty="0">
                <a:solidFill>
                  <a:srgbClr val="FF0000"/>
                </a:solidFill>
              </a:rPr>
              <a:t>may be reinstated once the patient is eating well</a:t>
            </a:r>
            <a:r>
              <a:rPr lang="en-US" sz="3200" b="1" dirty="0"/>
              <a:t>. </a:t>
            </a:r>
          </a:p>
          <a:p>
            <a:pPr algn="l" rtl="0"/>
            <a:r>
              <a:rPr lang="en-US" sz="3200" b="1" dirty="0"/>
              <a:t>However, there are a few caveats for certain oral hypoglycemic </a:t>
            </a:r>
            <a:r>
              <a:rPr lang="en-US" sz="3200" b="1" dirty="0" smtClean="0"/>
              <a:t>agents. </a:t>
            </a:r>
            <a:endParaRPr lang="fa-IR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A76A-DD06-4E28-A8F6-EB7478FCD8D4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382724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sz="4000" b="1" u="sng" dirty="0">
                <a:hlinkClick r:id="rId2"/>
              </a:rPr>
              <a:t>Metformin </a:t>
            </a:r>
            <a:r>
              <a:rPr lang="en-US" sz="4000" b="1" dirty="0"/>
              <a:t>should not be restarted in patients </a:t>
            </a:r>
            <a:r>
              <a:rPr lang="en-US" sz="4000" b="1" dirty="0" smtClean="0"/>
              <a:t>with</a:t>
            </a:r>
            <a:r>
              <a:rPr lang="en-US" sz="4000" b="1" dirty="0" smtClean="0">
                <a:solidFill>
                  <a:srgbClr val="FF0000"/>
                </a:solidFill>
              </a:rPr>
              <a:t>: </a:t>
            </a:r>
          </a:p>
          <a:p>
            <a:pPr lvl="1" algn="l" rtl="0"/>
            <a:r>
              <a:rPr lang="en-US" sz="4000" b="1" dirty="0" smtClean="0">
                <a:solidFill>
                  <a:srgbClr val="FF0000"/>
                </a:solidFill>
              </a:rPr>
              <a:t>renal </a:t>
            </a:r>
            <a:r>
              <a:rPr lang="en-US" sz="4000" b="1" dirty="0">
                <a:solidFill>
                  <a:srgbClr val="FF0000"/>
                </a:solidFill>
              </a:rPr>
              <a:t>insufficiency,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lvl="1" algn="l" rtl="0"/>
            <a:r>
              <a:rPr lang="en-US" sz="4000" b="1" dirty="0" smtClean="0">
                <a:solidFill>
                  <a:srgbClr val="FF0000"/>
                </a:solidFill>
              </a:rPr>
              <a:t>significant </a:t>
            </a:r>
            <a:r>
              <a:rPr lang="en-US" sz="4000" b="1" dirty="0">
                <a:solidFill>
                  <a:srgbClr val="FF0000"/>
                </a:solidFill>
              </a:rPr>
              <a:t>hepatic impairment, or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lvl="1" algn="l" rtl="0"/>
            <a:r>
              <a:rPr lang="en-US" sz="4000" b="1" dirty="0" smtClean="0">
                <a:solidFill>
                  <a:srgbClr val="FF0000"/>
                </a:solidFill>
              </a:rPr>
              <a:t>congestive </a:t>
            </a:r>
            <a:r>
              <a:rPr lang="en-US" sz="4000" b="1" dirty="0">
                <a:solidFill>
                  <a:srgbClr val="FF0000"/>
                </a:solidFill>
              </a:rPr>
              <a:t>heart failure</a:t>
            </a:r>
            <a:r>
              <a:rPr lang="en-US" sz="4000" b="1" dirty="0"/>
              <a:t>.</a:t>
            </a:r>
          </a:p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7308-AE1E-4CB4-9611-DF23C61F9B06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99494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sz="2800" b="1" dirty="0"/>
              <a:t>Sulfonylureas stimulate insulin secretion and may cause hypoglycemia; </a:t>
            </a:r>
            <a:r>
              <a:rPr lang="en-US" sz="2800" b="1" dirty="0">
                <a:solidFill>
                  <a:srgbClr val="FF0000"/>
                </a:solidFill>
              </a:rPr>
              <a:t>they should be started only after eating has been well established.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lvl="0" algn="l" rtl="0"/>
            <a:r>
              <a:rPr lang="en-US" sz="2800" b="1" dirty="0" smtClean="0">
                <a:solidFill>
                  <a:srgbClr val="FF0000"/>
                </a:solidFill>
              </a:rPr>
              <a:t>A </a:t>
            </a:r>
            <a:r>
              <a:rPr lang="en-US" sz="2800" b="1" dirty="0">
                <a:solidFill>
                  <a:srgbClr val="FF0000"/>
                </a:solidFill>
              </a:rPr>
              <a:t>step-up approach can be used for patients on high dose sulfonylureas</a:t>
            </a:r>
            <a:r>
              <a:rPr lang="en-US" sz="2800" b="1" dirty="0"/>
              <a:t>, starting at low doses and adjusting them until the usual dose is reached.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33DA-2462-4157-99B2-C3E6339603CC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303603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sz="3600" b="1" dirty="0" err="1"/>
              <a:t>Thiazolidinediones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should not be used if patients develop congestive heart failure or problematic fluid retention, or if there are any liver function abnormalities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807A7-5CA9-4D42-9D55-A3D1CD2B5B25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690775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b="1" dirty="0"/>
              <a:t>If an insulin infusion has been used</a:t>
            </a:r>
            <a:r>
              <a:rPr lang="en-US" sz="3200" b="1" dirty="0">
                <a:solidFill>
                  <a:srgbClr val="FF0000"/>
                </a:solidFill>
              </a:rPr>
              <a:t>, it should be continued in patients who do not resume eating postoperatively</a:t>
            </a:r>
            <a:r>
              <a:rPr lang="en-US" sz="3200" b="1" dirty="0"/>
              <a:t>. </a:t>
            </a:r>
          </a:p>
          <a:p>
            <a:pPr algn="l" rtl="0"/>
            <a:r>
              <a:rPr lang="en-US" sz="3200" b="1" dirty="0"/>
              <a:t>Once it seems likely that </a:t>
            </a:r>
            <a:r>
              <a:rPr lang="en-US" sz="3200" b="1" dirty="0">
                <a:solidFill>
                  <a:srgbClr val="FF0000"/>
                </a:solidFill>
              </a:rPr>
              <a:t>solid food will be tolerated, the patient can be switched to subcutaneous insulin, and then the insulin infusion can be discontinued</a:t>
            </a:r>
            <a:r>
              <a:rPr lang="en-US" sz="3200" b="1" dirty="0"/>
              <a:t>. </a:t>
            </a:r>
          </a:p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8F66-F5A4-45FA-91C9-0719D61BD093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433871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/>
              <a:t>Because of the short half-life of intravenous </a:t>
            </a:r>
            <a:r>
              <a:rPr lang="en-US" sz="3600" b="1" u="sng" dirty="0">
                <a:hlinkClick r:id="rId2"/>
              </a:rPr>
              <a:t>regular insulin </a:t>
            </a:r>
            <a:r>
              <a:rPr lang="en-US" sz="3600" b="1" dirty="0"/>
              <a:t>, the </a:t>
            </a:r>
            <a:r>
              <a:rPr lang="en-US" sz="3600" b="1" dirty="0">
                <a:solidFill>
                  <a:srgbClr val="FF0000"/>
                </a:solidFill>
              </a:rPr>
              <a:t>first dose of subcutaneous insulin must be given before discontinuation of the intravenous insulin infusion.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2748-8A28-432A-94B9-5E3DD22DCCA9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432054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If intermediate or long-acting insulin is used, it should be given two to three hours prior to discontinuation</a:t>
            </a:r>
            <a:r>
              <a:rPr lang="en-US" sz="3200" b="1" dirty="0"/>
              <a:t>, whereas </a:t>
            </a:r>
            <a:r>
              <a:rPr lang="en-US" sz="3200" b="1" dirty="0">
                <a:solidFill>
                  <a:srgbClr val="FF0000"/>
                </a:solidFill>
              </a:rPr>
              <a:t>short or rapid-acting insulin should be given one to two hours prior to stopping the infusion. </a:t>
            </a:r>
          </a:p>
          <a:p>
            <a:endParaRPr lang="fa-IR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E2F0-88F6-421F-9555-190AADF777CC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139008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Patients who were taking </a:t>
            </a:r>
            <a:r>
              <a:rPr lang="en-US" sz="3200" b="1" dirty="0">
                <a:solidFill>
                  <a:srgbClr val="FF0000"/>
                </a:solidFill>
              </a:rPr>
              <a:t>subcutaneous insulin in the early postoperative phase, before alimentation is restarted, should continue this treatment along with intravenous dextrose </a:t>
            </a:r>
            <a:r>
              <a:rPr lang="en-US" sz="3200" b="1" dirty="0"/>
              <a:t>(</a:t>
            </a:r>
            <a:r>
              <a:rPr lang="en-US" sz="3200" b="1" dirty="0">
                <a:solidFill>
                  <a:srgbClr val="FF0000"/>
                </a:solidFill>
              </a:rPr>
              <a:t>5 to 10 g </a:t>
            </a:r>
            <a:r>
              <a:rPr lang="en-US" sz="3200" b="1" dirty="0" err="1">
                <a:solidFill>
                  <a:srgbClr val="FF0000"/>
                </a:solidFill>
              </a:rPr>
              <a:t>ofglucose</a:t>
            </a:r>
            <a:r>
              <a:rPr lang="en-US" sz="3200" b="1" dirty="0">
                <a:solidFill>
                  <a:srgbClr val="FF0000"/>
                </a:solidFill>
              </a:rPr>
              <a:t>/hour = 100 to 200 mL/hour of dextrose in water or in one-half isotonic saline solution</a:t>
            </a:r>
            <a:r>
              <a:rPr lang="en-US" sz="3200" b="1" dirty="0"/>
              <a:t>) to </a:t>
            </a:r>
            <a:r>
              <a:rPr lang="en-US" sz="3200" b="1" dirty="0">
                <a:solidFill>
                  <a:srgbClr val="FF0000"/>
                </a:solidFill>
              </a:rPr>
              <a:t>prevent hypoglycemia</a:t>
            </a:r>
            <a:r>
              <a:rPr lang="en-US" sz="3200" b="1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5506-CE09-424E-BB4D-0245CE16EC1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333337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4000" b="1" dirty="0" smtClean="0">
                <a:solidFill>
                  <a:srgbClr val="FF0000"/>
                </a:solidFill>
              </a:rPr>
              <a:t>Once the patient is able to tolerate food</a:t>
            </a:r>
            <a:r>
              <a:rPr lang="en-US" sz="4000" b="1" dirty="0" smtClean="0"/>
              <a:t>, outpatient or other insulin regimens can be titrated back.</a:t>
            </a:r>
          </a:p>
          <a:p>
            <a:pPr algn="l"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16 </a:t>
            </a:r>
            <a:r>
              <a:rPr lang="en-US" b="1" dirty="0" smtClean="0"/>
              <a:t>SLIDING </a:t>
            </a:r>
            <a:r>
              <a:rPr lang="en-US" b="1" dirty="0"/>
              <a:t>SCALE DEVELOPMENT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Frequent, small doses of short-acting insulin </a:t>
            </a:r>
            <a:r>
              <a:rPr lang="en-US" sz="2800" b="1" dirty="0"/>
              <a:t>(sliding scales) are often used to correct elevated glucose levels. </a:t>
            </a: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Sliding scales, especially when used as sole methods of insulin delivery, can be problematic, since they delay administration of insulin until hyperglycemia is present </a:t>
            </a:r>
            <a:r>
              <a:rPr lang="en-US" sz="2800" b="1" dirty="0"/>
              <a:t>and </a:t>
            </a:r>
            <a:r>
              <a:rPr lang="en-US" sz="2800" b="1" dirty="0">
                <a:solidFill>
                  <a:srgbClr val="FF0000"/>
                </a:solidFill>
              </a:rPr>
              <a:t>frequently cause wide fluctuations in the serum glucose as they "react" to past glucose concentrations. </a:t>
            </a:r>
            <a:endParaRPr lang="fa-IR" sz="28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FACA-CD6C-452A-A085-2F658FF03276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09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b="1" dirty="0">
                <a:solidFill>
                  <a:srgbClr val="FF0000"/>
                </a:solidFill>
              </a:rPr>
              <a:t>A rational approach </a:t>
            </a:r>
            <a:r>
              <a:rPr lang="en-US" sz="3600" b="1" dirty="0"/>
              <a:t>to diabetes mellitus management allows the clinician to </a:t>
            </a:r>
            <a:r>
              <a:rPr lang="en-US" sz="3600" b="1" dirty="0">
                <a:solidFill>
                  <a:srgbClr val="FF0000"/>
                </a:solidFill>
              </a:rPr>
              <a:t>anticipate alterations in glucose and improve glycemic control </a:t>
            </a:r>
            <a:r>
              <a:rPr lang="en-US" sz="3600" b="1" dirty="0" err="1">
                <a:solidFill>
                  <a:srgbClr val="FF0000"/>
                </a:solidFill>
              </a:rPr>
              <a:t>perioperatively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/>
              <a:t>[ </a:t>
            </a:r>
            <a:r>
              <a:rPr lang="en-US" sz="3600" b="1" dirty="0">
                <a:hlinkClick r:id="rId2"/>
              </a:rPr>
              <a:t>6 </a:t>
            </a:r>
            <a:r>
              <a:rPr lang="en-US" sz="3600" b="1" dirty="0"/>
              <a:t>].</a:t>
            </a:r>
          </a:p>
          <a:p>
            <a:pPr lvl="2" algn="l" rtl="0"/>
            <a:r>
              <a:rPr lang="en-US" sz="2400" dirty="0" err="1">
                <a:hlinkClick r:id="rId2"/>
              </a:rPr>
              <a:t>Jacober</a:t>
            </a:r>
            <a:r>
              <a:rPr lang="en-US" sz="2400" dirty="0">
                <a:hlinkClick r:id="rId2"/>
              </a:rPr>
              <a:t> SJ, Sowers JR. An update on perioperative management of diabetes. Arch Intern Med 1999; 159:2405</a:t>
            </a:r>
            <a:r>
              <a:rPr lang="en-US" sz="2000" dirty="0">
                <a:hlinkClick r:id="rId2"/>
              </a:rPr>
              <a:t>.</a:t>
            </a:r>
            <a:endParaRPr lang="en-US" sz="2000" dirty="0"/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82A6-BBDF-437A-BF2E-BE0964A0CC47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706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Sliding scale </a:t>
            </a:r>
            <a:r>
              <a:rPr lang="en-US" sz="3200" b="1" dirty="0"/>
              <a:t>should never </a:t>
            </a:r>
            <a:r>
              <a:rPr lang="en-US" sz="3200" b="1" dirty="0">
                <a:solidFill>
                  <a:srgbClr val="FF0000"/>
                </a:solidFill>
              </a:rPr>
              <a:t>be the sole insulin regimen in type 1 diabetes because </a:t>
            </a:r>
            <a:r>
              <a:rPr lang="en-US" sz="3200" b="1" dirty="0"/>
              <a:t>ketosis can occur before significant hyperglycemia is present.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FD3A-2DBC-4EB9-A277-05E459D770F5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706361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In all patients with type 1 and in some insulin treated patients with type 2 diabetes</a:t>
            </a:r>
            <a:r>
              <a:rPr lang="en-US" sz="2800" b="1" dirty="0"/>
              <a:t>, </a:t>
            </a:r>
            <a:endParaRPr lang="en-US" sz="2800" b="1" dirty="0" smtClean="0"/>
          </a:p>
          <a:p>
            <a:pPr lvl="1" algn="l" rtl="0"/>
            <a:r>
              <a:rPr lang="en-US" sz="2800" b="1" dirty="0" smtClean="0"/>
              <a:t>small </a:t>
            </a:r>
            <a:r>
              <a:rPr lang="en-US" sz="2800" b="1" dirty="0"/>
              <a:t>doses of short-acting insulin should be given before meals (AC) and at bedtime (HS), or alternatively in patients who are NPO, every six hours, supplementing pre-scheduled basal and prandial insulin (basal-bolus insulin) to prevent hyperglycemia. </a:t>
            </a:r>
          </a:p>
          <a:p>
            <a:pPr algn="l" rtl="0"/>
            <a:r>
              <a:rPr lang="en-US" sz="2800" b="1" dirty="0"/>
              <a:t>In this setting, </a:t>
            </a:r>
            <a:r>
              <a:rPr lang="en-US" sz="2800" b="1" dirty="0">
                <a:solidFill>
                  <a:srgbClr val="FF0000"/>
                </a:solidFill>
              </a:rPr>
              <a:t>the additional insulin is referred to as correction insulin</a:t>
            </a:r>
            <a:r>
              <a:rPr lang="en-US" sz="2800" b="1" dirty="0" smtClean="0"/>
              <a:t>.</a:t>
            </a:r>
            <a:endParaRPr lang="fa-IR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7CAE7-C350-4400-AA42-2AC03FA4DA14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882125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3200" b="1" dirty="0"/>
              <a:t>This approach is supported by the results of a randomized trial of sliding scale </a:t>
            </a:r>
            <a:r>
              <a:rPr lang="en-US" sz="3200" b="1" u="sng" dirty="0">
                <a:hlinkClick r:id="rId2"/>
              </a:rPr>
              <a:t>regular insulin </a:t>
            </a:r>
            <a:r>
              <a:rPr lang="en-US" sz="3200" b="1" dirty="0">
                <a:solidFill>
                  <a:srgbClr val="FF0000"/>
                </a:solidFill>
              </a:rPr>
              <a:t>versus a basal-bolus insulin regimen </a:t>
            </a:r>
            <a:r>
              <a:rPr lang="en-US" sz="3200" b="1" dirty="0"/>
              <a:t>(</a:t>
            </a:r>
            <a:r>
              <a:rPr lang="en-US" sz="3200" b="1" dirty="0" err="1"/>
              <a:t>glargine</a:t>
            </a:r>
            <a:r>
              <a:rPr lang="en-US" sz="3200" b="1" dirty="0"/>
              <a:t> once daily and </a:t>
            </a:r>
            <a:r>
              <a:rPr lang="en-US" sz="3200" b="1" dirty="0" err="1"/>
              <a:t>glulisine</a:t>
            </a:r>
            <a:r>
              <a:rPr lang="en-US" sz="3200" b="1" dirty="0"/>
              <a:t> before meals) in 211 patients with type 2 diabetes admitted to the hospital for general elective or emergency surgery [ </a:t>
            </a:r>
            <a:r>
              <a:rPr lang="en-US" sz="3200" b="1" u="sng" dirty="0">
                <a:hlinkClick r:id="rId3"/>
              </a:rPr>
              <a:t>41 </a:t>
            </a:r>
            <a:r>
              <a:rPr lang="en-US" sz="3200" b="1" dirty="0"/>
              <a:t>]. </a:t>
            </a:r>
          </a:p>
          <a:p>
            <a:pPr lvl="2" algn="l" rtl="0"/>
            <a:r>
              <a:rPr lang="en-US" dirty="0" err="1">
                <a:hlinkClick r:id="rId4"/>
              </a:rPr>
              <a:t>Umpierrez</a:t>
            </a:r>
            <a:r>
              <a:rPr lang="en-US" dirty="0">
                <a:hlinkClick r:id="rId4"/>
              </a:rPr>
              <a:t> GE, Smiley D, Jacobs S, et al. Randomized study of basal-bolus insulin therapy in the inpatient management of patients with type 2 diabetes undergoing general surgery (RABBIT 2 surgery). Diabetes Care 2011; 34:256.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0E77-DCD9-4E93-A47C-832B1981AD69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59900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Corrective insulin should be given when </a:t>
            </a:r>
            <a:r>
              <a:rPr lang="en-US" sz="2800" b="1" dirty="0">
                <a:solidFill>
                  <a:srgbClr val="FF0000"/>
                </a:solidFill>
              </a:rPr>
              <a:t>glucose levels are &gt;150 mg/</a:t>
            </a:r>
            <a:r>
              <a:rPr lang="en-US" sz="2800" b="1" dirty="0" err="1">
                <a:solidFill>
                  <a:srgbClr val="FF0000"/>
                </a:solidFill>
              </a:rPr>
              <a:t>dL</a:t>
            </a:r>
            <a:r>
              <a:rPr lang="en-US" sz="2800" b="1" dirty="0"/>
              <a:t> (8.3 </a:t>
            </a:r>
            <a:r>
              <a:rPr lang="en-US" sz="2800" b="1" dirty="0" err="1"/>
              <a:t>mmol</a:t>
            </a:r>
            <a:r>
              <a:rPr lang="en-US" sz="2800" b="1" dirty="0"/>
              <a:t>/L), and the amounts depend upon the </a:t>
            </a:r>
            <a:r>
              <a:rPr lang="en-US" sz="2800" b="1" dirty="0">
                <a:solidFill>
                  <a:srgbClr val="FF0000"/>
                </a:solidFill>
              </a:rPr>
              <a:t>degree of insulin sensitivity of the patient and the glycemic target</a:t>
            </a:r>
            <a:r>
              <a:rPr lang="en-US" sz="2800" b="1" dirty="0"/>
              <a:t>. </a:t>
            </a:r>
            <a:endParaRPr lang="fa-IR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E94E-3308-42BC-A2FA-CB29067535D3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16952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200" b="1" dirty="0">
                <a:solidFill>
                  <a:srgbClr val="FF0000"/>
                </a:solidFill>
              </a:rPr>
              <a:t>Elderly, lean type 1 diabetes patients or individuals with renal or liver failure are usually considered to be "insulin sensitive</a:t>
            </a:r>
            <a:r>
              <a:rPr lang="en-US" sz="3200" b="1" dirty="0"/>
              <a:t>," while </a:t>
            </a:r>
            <a:r>
              <a:rPr lang="en-US" sz="3200" b="1" dirty="0">
                <a:solidFill>
                  <a:srgbClr val="FF0000"/>
                </a:solidFill>
              </a:rPr>
              <a:t>obesity or treatment with glucocorticoids are usually associated with an insulin resistant state</a:t>
            </a:r>
            <a:r>
              <a:rPr lang="en-US" sz="3200" b="1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A5D2-82A8-4103-AF32-7F5A3A6552CD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611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b="1" dirty="0">
                <a:solidFill>
                  <a:srgbClr val="FF0000"/>
                </a:solidFill>
              </a:rPr>
              <a:t>Smaller doses of insulin are given at bedtime to avoid nocturnal hypoglycemia</a:t>
            </a:r>
            <a:r>
              <a:rPr lang="en-US" sz="3600" b="1" dirty="0"/>
              <a:t>. </a:t>
            </a:r>
          </a:p>
          <a:p>
            <a:pPr algn="l" rtl="0"/>
            <a:r>
              <a:rPr lang="en-US" sz="3600" b="1" dirty="0"/>
              <a:t>Many different regimens have been used, with </a:t>
            </a:r>
            <a:r>
              <a:rPr lang="en-US" sz="3600" b="1" dirty="0">
                <a:solidFill>
                  <a:srgbClr val="FF0000"/>
                </a:solidFill>
              </a:rPr>
              <a:t>no studies demonstrating the superiority of one over the others</a:t>
            </a:r>
            <a:r>
              <a:rPr lang="en-US" sz="3600" b="1" dirty="0"/>
              <a:t>.</a:t>
            </a:r>
          </a:p>
          <a:p>
            <a:pPr algn="l" rtl="0"/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C4DC8-F292-4DFC-B6D5-AD5AFA16970A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854112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650" y="980728"/>
            <a:ext cx="9021095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ED98-B580-4955-9420-FB417C867FE9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85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17 </a:t>
            </a:r>
            <a:r>
              <a:rPr lang="en-US" b="1" dirty="0" err="1" smtClean="0"/>
              <a:t>Glucocorticoid</a:t>
            </a:r>
            <a:r>
              <a:rPr lang="en-US" b="1" dirty="0" smtClean="0"/>
              <a:t> </a:t>
            </a:r>
            <a:r>
              <a:rPr lang="en-US" b="1" dirty="0"/>
              <a:t>therapy </a:t>
            </a:r>
            <a:r>
              <a:rPr lang="en-US" dirty="0"/>
              <a:t> </a:t>
            </a:r>
            <a:endParaRPr lang="fa-I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Glucocorticoids are used </a:t>
            </a:r>
            <a:r>
              <a:rPr lang="en-US" sz="2800" b="1" dirty="0">
                <a:solidFill>
                  <a:srgbClr val="FF0000"/>
                </a:solidFill>
              </a:rPr>
              <a:t>for the treatment of many disorders</a:t>
            </a:r>
            <a:r>
              <a:rPr lang="en-US" sz="2800" b="1" dirty="0"/>
              <a:t> and are often given in </a:t>
            </a:r>
            <a:r>
              <a:rPr lang="en-US" sz="2800" b="1" dirty="0">
                <a:solidFill>
                  <a:srgbClr val="FF0000"/>
                </a:solidFill>
              </a:rPr>
              <a:t>"stress" doses </a:t>
            </a:r>
            <a:r>
              <a:rPr lang="en-US" sz="2800" b="1" dirty="0" err="1">
                <a:solidFill>
                  <a:srgbClr val="FF0000"/>
                </a:solidFill>
              </a:rPr>
              <a:t>perioperatively</a:t>
            </a:r>
            <a:r>
              <a:rPr lang="en-US" sz="2800" b="1" dirty="0">
                <a:solidFill>
                  <a:srgbClr val="FF0000"/>
                </a:solidFill>
              </a:rPr>
              <a:t> to prevent adrenal insufficiency</a:t>
            </a:r>
            <a:r>
              <a:rPr lang="en-US" sz="2800" b="1" dirty="0"/>
              <a:t>. </a:t>
            </a:r>
          </a:p>
          <a:p>
            <a:pPr algn="l" rtl="0"/>
            <a:r>
              <a:rPr lang="en-US" sz="2800" b="1" dirty="0"/>
              <a:t>Glucocorticoids can worsen preexisting diabetes mellitus and may precipitate steroid-induced hyperglycemia in others. </a:t>
            </a: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Treatment with glucocorticoids rarely leads to ketoacidosis</a:t>
            </a:r>
            <a:r>
              <a:rPr lang="en-US" sz="2800" b="1" dirty="0"/>
              <a:t>. </a:t>
            </a:r>
            <a:endParaRPr lang="fa-IR" sz="28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4B5-F37A-4C1E-AD89-79B035807B0B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438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A variable rate insulin and glucose infusion</a:t>
            </a:r>
            <a:r>
              <a:rPr lang="en-US" sz="2800" b="1" dirty="0"/>
              <a:t> may be appropriate in patients receiving high dose steroids, especially with variable dosing. </a:t>
            </a:r>
          </a:p>
          <a:p>
            <a:pPr algn="l" rtl="0"/>
            <a:r>
              <a:rPr lang="en-US" sz="2800" b="1" dirty="0"/>
              <a:t>Oral hypoglycemic medications should be used in patients with constant dose of steroids and minimal elevation in blood glucose; </a:t>
            </a:r>
            <a:r>
              <a:rPr lang="en-US" sz="2800" b="1" dirty="0">
                <a:solidFill>
                  <a:srgbClr val="FF0000"/>
                </a:solidFill>
              </a:rPr>
              <a:t>insulin is often necessary for those whose glucose levels are elevated (&gt;200 g/</a:t>
            </a:r>
            <a:r>
              <a:rPr lang="en-US" sz="2800" b="1" dirty="0" err="1">
                <a:solidFill>
                  <a:srgbClr val="FF0000"/>
                </a:solidFill>
              </a:rPr>
              <a:t>dL</a:t>
            </a:r>
            <a:r>
              <a:rPr lang="en-US" sz="2800" b="1" dirty="0">
                <a:solidFill>
                  <a:srgbClr val="FF0000"/>
                </a:solidFill>
              </a:rPr>
              <a:t> or 11 </a:t>
            </a:r>
            <a:r>
              <a:rPr lang="en-US" sz="2800" b="1" dirty="0" err="1">
                <a:solidFill>
                  <a:srgbClr val="FF0000"/>
                </a:solidFill>
              </a:rPr>
              <a:t>mmol</a:t>
            </a:r>
            <a:r>
              <a:rPr lang="en-US" sz="2800" b="1" dirty="0">
                <a:solidFill>
                  <a:srgbClr val="FF0000"/>
                </a:solidFill>
              </a:rPr>
              <a:t>/L</a:t>
            </a:r>
            <a:r>
              <a:rPr lang="en-US" sz="2800" b="1" dirty="0"/>
              <a:t>) [ </a:t>
            </a:r>
            <a:r>
              <a:rPr lang="en-US" sz="2800" b="1" u="sng" dirty="0">
                <a:hlinkClick r:id="rId2"/>
              </a:rPr>
              <a:t>42 </a:t>
            </a:r>
            <a:r>
              <a:rPr lang="en-US" sz="2800" b="1" dirty="0"/>
              <a:t>]. </a:t>
            </a:r>
            <a:endParaRPr lang="en-US" sz="2800" b="1" dirty="0" smtClean="0"/>
          </a:p>
          <a:p>
            <a:pPr lvl="2" algn="l" rtl="0"/>
            <a:r>
              <a:rPr lang="en-US" dirty="0">
                <a:hlinkClick r:id="rId3"/>
              </a:rPr>
              <a:t>Hirsch IB, </a:t>
            </a:r>
            <a:r>
              <a:rPr lang="en-US" dirty="0" err="1">
                <a:hlinkClick r:id="rId3"/>
              </a:rPr>
              <a:t>Paauw</a:t>
            </a:r>
            <a:r>
              <a:rPr lang="en-US" dirty="0">
                <a:hlinkClick r:id="rId3"/>
              </a:rPr>
              <a:t> DS. Diabetes management in special situations. </a:t>
            </a:r>
            <a:r>
              <a:rPr lang="en-US" dirty="0" err="1">
                <a:hlinkClick r:id="rId3"/>
              </a:rPr>
              <a:t>Endocrinol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Metab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Clin</a:t>
            </a:r>
            <a:r>
              <a:rPr lang="en-US" dirty="0">
                <a:hlinkClick r:id="rId3"/>
              </a:rPr>
              <a:t> North Am 1997; 26:631.</a:t>
            </a:r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F7D89-42AD-4548-BE8F-92A836060495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033496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Twice daily intermediate-acting insulin with short-acting insulin given in a subcutaneous sliding scale </a:t>
            </a:r>
            <a:r>
              <a:rPr lang="en-US" sz="2800" b="1" dirty="0"/>
              <a:t>may be needed to achieve glucose control. </a:t>
            </a: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A two- to threefold increase in the total daily insulin dose is frequently needed in patients on high dose steroid therapy</a:t>
            </a:r>
            <a:r>
              <a:rPr lang="en-US" sz="2800" b="1" dirty="0"/>
              <a:t>. </a:t>
            </a: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Studies examining these treatment strategies are lacking </a:t>
            </a:r>
            <a:r>
              <a:rPr lang="en-US" sz="2800" b="1" dirty="0"/>
              <a:t>and the recommendations presented are based primarily on simplicity of execution.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0F20-7DAB-4CE5-BB21-4481F2FAF1AE}" type="datetime1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Alamdari, MD, Endocrinology and Metabolism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B15D-4EBA-4BB7-9D0F-ECE93E20981B}" type="slidenum">
              <a:rPr lang="en-US" smtClean="0"/>
              <a:pPr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8994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467</TotalTime>
  <Words>5518</Words>
  <Application>Microsoft Office PowerPoint</Application>
  <PresentationFormat>On-screen Show (4:3)</PresentationFormat>
  <Paragraphs>611</Paragraphs>
  <Slides>111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2" baseType="lpstr">
      <vt:lpstr>Clarity</vt:lpstr>
      <vt:lpstr>Slide 1</vt:lpstr>
      <vt:lpstr>Perioperative management of  Diabetes Mellitus</vt:lpstr>
      <vt:lpstr>Objectives </vt:lpstr>
      <vt:lpstr>Slide 4</vt:lpstr>
      <vt:lpstr>1 General Considerations</vt:lpstr>
      <vt:lpstr>Slide 6</vt:lpstr>
      <vt:lpstr>Slide 7</vt:lpstr>
      <vt:lpstr>Slide 8</vt:lpstr>
      <vt:lpstr>Slide 9</vt:lpstr>
      <vt:lpstr>Slide 10</vt:lpstr>
      <vt:lpstr>2 Key elements of the initial assessment </vt:lpstr>
      <vt:lpstr>Slide 12</vt:lpstr>
      <vt:lpstr>Slide 13</vt:lpstr>
      <vt:lpstr>Slide 14</vt:lpstr>
      <vt:lpstr>Slide 15</vt:lpstr>
      <vt:lpstr>3 Preoperative laboratory investigations  </vt:lpstr>
      <vt:lpstr>Slide 17</vt:lpstr>
      <vt:lpstr>Slide 18</vt:lpstr>
      <vt:lpstr>4 EFFECT OF SURGERY ON GLUCOSE CONTROL  </vt:lpstr>
      <vt:lpstr>Slide 20</vt:lpstr>
      <vt:lpstr>Slide 21</vt:lpstr>
      <vt:lpstr>Slide 22</vt:lpstr>
      <vt:lpstr>Slide 23</vt:lpstr>
      <vt:lpstr>5 GENERAL GOALS OF GLYCEMIC CONTROL  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6 Glycemic targets  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7 EARLY PERIOPERATIVE PHASE </vt:lpstr>
      <vt:lpstr>Slide 41</vt:lpstr>
      <vt:lpstr>8 Scenario 1: Type 2 diabetes treated with diet alone  </vt:lpstr>
      <vt:lpstr>Slide 43</vt:lpstr>
      <vt:lpstr>9 Scenario 2: Type 2 diabetes treated with oral hypoglycemic agents  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10 Scenario 3: Type 1 or insulin treated type 2 diabetes  </vt:lpstr>
      <vt:lpstr>Slide 53</vt:lpstr>
      <vt:lpstr>Slide 54</vt:lpstr>
      <vt:lpstr>Slide 55</vt:lpstr>
      <vt:lpstr>Slide 56</vt:lpstr>
      <vt:lpstr>Slide 57</vt:lpstr>
      <vt:lpstr>11 Timing of procedure  </vt:lpstr>
      <vt:lpstr>Slide 59</vt:lpstr>
      <vt:lpstr>Slide 60</vt:lpstr>
      <vt:lpstr>Slide 61</vt:lpstr>
      <vt:lpstr>Slide 62</vt:lpstr>
      <vt:lpstr>Slide 63</vt:lpstr>
      <vt:lpstr>Slide 64</vt:lpstr>
      <vt:lpstr>12 Scenario 4: Long and complex procedures for type 1 or insulin treated type 2 diabetes  </vt:lpstr>
      <vt:lpstr>Slide 66</vt:lpstr>
      <vt:lpstr>Slide 67</vt:lpstr>
      <vt:lpstr>Slide 68</vt:lpstr>
      <vt:lpstr>Slide 69</vt:lpstr>
      <vt:lpstr>13 Glucose insulin potassium infusion  </vt:lpstr>
      <vt:lpstr>Slide 71</vt:lpstr>
      <vt:lpstr>Slide 72</vt:lpstr>
      <vt:lpstr>14 Separate insulin and glucose intravenous solutions  </vt:lpstr>
      <vt:lpstr>Slide 74</vt:lpstr>
      <vt:lpstr>Slide 75</vt:lpstr>
      <vt:lpstr>Slide 76</vt:lpstr>
      <vt:lpstr>Slide 77</vt:lpstr>
      <vt:lpstr>Slide 78</vt:lpstr>
      <vt:lpstr>Slide 79</vt:lpstr>
      <vt:lpstr>15 LATE POSTOPERATIVE PHASE  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16 SLIDING SCALE DEVELOPMENT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17 Glucocorticoid therapy  </vt:lpstr>
      <vt:lpstr>Slide 98</vt:lpstr>
      <vt:lpstr>Slide 99</vt:lpstr>
      <vt:lpstr>18 Hyperalimentation</vt:lpstr>
      <vt:lpstr>Slide 101</vt:lpstr>
      <vt:lpstr>Slide 102</vt:lpstr>
      <vt:lpstr>Slide 103</vt:lpstr>
      <vt:lpstr>19 Glycemic control and  intensive insulin therapy in critical illness</vt:lpstr>
      <vt:lpstr>Slide 105</vt:lpstr>
      <vt:lpstr>Hypoglycemia</vt:lpstr>
      <vt:lpstr>Slide 107</vt:lpstr>
      <vt:lpstr>Slide 108</vt:lpstr>
      <vt:lpstr>For hyperglycemic critically ill patients</vt:lpstr>
      <vt:lpstr>Slide 110</vt:lpstr>
      <vt:lpstr>Slide 111</vt:lpstr>
    </vt:vector>
  </TitlesOfParts>
  <Company>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INSULIN THERAPY IN CRITICAL CARE AND PERIOPERATIVE CONDITIONS</dc:title>
  <dc:creator>Alamdari Dr</dc:creator>
  <cp:lastModifiedBy>Alamdari Dr</cp:lastModifiedBy>
  <cp:revision>224</cp:revision>
  <dcterms:created xsi:type="dcterms:W3CDTF">2013-12-18T05:08:57Z</dcterms:created>
  <dcterms:modified xsi:type="dcterms:W3CDTF">2014-01-09T03:58:41Z</dcterms:modified>
</cp:coreProperties>
</file>