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7" r:id="rId1"/>
  </p:sldMasterIdLst>
  <p:notesMasterIdLst>
    <p:notesMasterId r:id="rId116"/>
  </p:notesMasterIdLst>
  <p:sldIdLst>
    <p:sldId id="256" r:id="rId2"/>
    <p:sldId id="1495" r:id="rId3"/>
    <p:sldId id="1496" r:id="rId4"/>
    <p:sldId id="1724" r:id="rId5"/>
    <p:sldId id="1725" r:id="rId6"/>
    <p:sldId id="1537" r:id="rId7"/>
    <p:sldId id="1543" r:id="rId8"/>
    <p:sldId id="1726" r:id="rId9"/>
    <p:sldId id="1727" r:id="rId10"/>
    <p:sldId id="1520" r:id="rId11"/>
    <p:sldId id="1767" r:id="rId12"/>
    <p:sldId id="1592" r:id="rId13"/>
    <p:sldId id="1702" r:id="rId14"/>
    <p:sldId id="1768" r:id="rId15"/>
    <p:sldId id="1603" r:id="rId16"/>
    <p:sldId id="1774" r:id="rId17"/>
    <p:sldId id="1777" r:id="rId18"/>
    <p:sldId id="1778" r:id="rId19"/>
    <p:sldId id="1868" r:id="rId20"/>
    <p:sldId id="1802" r:id="rId21"/>
    <p:sldId id="1803" r:id="rId22"/>
    <p:sldId id="1869" r:id="rId23"/>
    <p:sldId id="1788" r:id="rId24"/>
    <p:sldId id="1789" r:id="rId25"/>
    <p:sldId id="1790" r:id="rId26"/>
    <p:sldId id="1791" r:id="rId27"/>
    <p:sldId id="1870" r:id="rId28"/>
    <p:sldId id="1792" r:id="rId29"/>
    <p:sldId id="1796" r:id="rId30"/>
    <p:sldId id="1795" r:id="rId31"/>
    <p:sldId id="1798" r:id="rId32"/>
    <p:sldId id="1776" r:id="rId33"/>
    <p:sldId id="1593" r:id="rId34"/>
    <p:sldId id="1721" r:id="rId35"/>
    <p:sldId id="1601" r:id="rId36"/>
    <p:sldId id="1703" r:id="rId37"/>
    <p:sldId id="1872" r:id="rId38"/>
    <p:sldId id="1816" r:id="rId39"/>
    <p:sldId id="1817" r:id="rId40"/>
    <p:sldId id="1818" r:id="rId41"/>
    <p:sldId id="1780" r:id="rId42"/>
    <p:sldId id="1604" r:id="rId43"/>
    <p:sldId id="1770" r:id="rId44"/>
    <p:sldId id="1712" r:id="rId45"/>
    <p:sldId id="1848" r:id="rId46"/>
    <p:sldId id="1719" r:id="rId47"/>
    <p:sldId id="1613" r:id="rId48"/>
    <p:sldId id="1847" r:id="rId49"/>
    <p:sldId id="1786" r:id="rId50"/>
    <p:sldId id="1608" r:id="rId51"/>
    <p:sldId id="1609" r:id="rId52"/>
    <p:sldId id="1826" r:id="rId53"/>
    <p:sldId id="1828" r:id="rId54"/>
    <p:sldId id="1825" r:id="rId55"/>
    <p:sldId id="1829" r:id="rId56"/>
    <p:sldId id="1723" r:id="rId57"/>
    <p:sldId id="1714" r:id="rId58"/>
    <p:sldId id="1619" r:id="rId59"/>
    <p:sldId id="1804" r:id="rId60"/>
    <p:sldId id="1618" r:id="rId61"/>
    <p:sldId id="1715" r:id="rId62"/>
    <p:sldId id="1806" r:id="rId63"/>
    <p:sldId id="1811" r:id="rId64"/>
    <p:sldId id="1807" r:id="rId65"/>
    <p:sldId id="1808" r:id="rId66"/>
    <p:sldId id="1809" r:id="rId67"/>
    <p:sldId id="1812" r:id="rId68"/>
    <p:sldId id="1805" r:id="rId69"/>
    <p:sldId id="1716" r:id="rId70"/>
    <p:sldId id="1717" r:id="rId71"/>
    <p:sldId id="1718" r:id="rId72"/>
    <p:sldId id="1652" r:id="rId73"/>
    <p:sldId id="1629" r:id="rId74"/>
    <p:sldId id="1661" r:id="rId75"/>
    <p:sldId id="1675" r:id="rId76"/>
    <p:sldId id="1656" r:id="rId77"/>
    <p:sldId id="1676" r:id="rId78"/>
    <p:sldId id="1813" r:id="rId79"/>
    <p:sldId id="1678" r:id="rId80"/>
    <p:sldId id="1781" r:id="rId81"/>
    <p:sldId id="1814" r:id="rId82"/>
    <p:sldId id="1677" r:id="rId83"/>
    <p:sldId id="1665" r:id="rId84"/>
    <p:sldId id="1694" r:id="rId85"/>
    <p:sldId id="1666" r:id="rId86"/>
    <p:sldId id="1692" r:id="rId87"/>
    <p:sldId id="1668" r:id="rId88"/>
    <p:sldId id="1863" r:id="rId89"/>
    <p:sldId id="1693" r:id="rId90"/>
    <p:sldId id="1697" r:id="rId91"/>
    <p:sldId id="1892" r:id="rId92"/>
    <p:sldId id="1883" r:id="rId93"/>
    <p:sldId id="1884" r:id="rId94"/>
    <p:sldId id="1885" r:id="rId95"/>
    <p:sldId id="1886" r:id="rId96"/>
    <p:sldId id="1887" r:id="rId97"/>
    <p:sldId id="1888" r:id="rId98"/>
    <p:sldId id="1889" r:id="rId99"/>
    <p:sldId id="1890" r:id="rId100"/>
    <p:sldId id="1891" r:id="rId101"/>
    <p:sldId id="1494" r:id="rId102"/>
    <p:sldId id="1876" r:id="rId103"/>
    <p:sldId id="1864" r:id="rId104"/>
    <p:sldId id="1865" r:id="rId105"/>
    <p:sldId id="1866" r:id="rId106"/>
    <p:sldId id="1867" r:id="rId107"/>
    <p:sldId id="1877" r:id="rId108"/>
    <p:sldId id="1878" r:id="rId109"/>
    <p:sldId id="1879" r:id="rId110"/>
    <p:sldId id="1880" r:id="rId111"/>
    <p:sldId id="1881" r:id="rId112"/>
    <p:sldId id="1882" r:id="rId113"/>
    <p:sldId id="1893" r:id="rId114"/>
    <p:sldId id="1894" r:id="rId1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1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94580"/>
  </p:normalViewPr>
  <p:slideViewPr>
    <p:cSldViewPr snapToGrid="0" snapToObjects="1">
      <p:cViewPr>
        <p:scale>
          <a:sx n="94" d="100"/>
          <a:sy n="94" d="100"/>
        </p:scale>
        <p:origin x="1832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notesMaster" Target="notesMasters/notesMaster1.xml"/><Relationship Id="rId117" Type="http://schemas.openxmlformats.org/officeDocument/2006/relationships/presProps" Target="presProps.xml"/><Relationship Id="rId118" Type="http://schemas.openxmlformats.org/officeDocument/2006/relationships/viewProps" Target="viewProps.xml"/><Relationship Id="rId119" Type="http://schemas.openxmlformats.org/officeDocument/2006/relationships/theme" Target="theme/theme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F9BA08-E2D6-B94B-8219-6513B734118F}" type="doc">
      <dgm:prSet loTypeId="urn:microsoft.com/office/officeart/2005/8/layout/vList3" loCatId="" qsTypeId="urn:microsoft.com/office/officeart/2005/8/quickstyle/simple4" qsCatId="simple" csTypeId="urn:microsoft.com/office/officeart/2005/8/colors/accent1_2" csCatId="accent1" phldr="1"/>
      <dgm:spPr/>
    </dgm:pt>
    <dgm:pt modelId="{58478420-BC2D-F142-A27F-75682AE64E36}">
      <dgm:prSet phldrT="[Text]"/>
      <dgm:spPr/>
      <dgm:t>
        <a:bodyPr/>
        <a:lstStyle/>
        <a:p>
          <a:r>
            <a:rPr lang="en-US" dirty="0" smtClean="0"/>
            <a:t>Blood Glucose levels</a:t>
          </a:r>
          <a:endParaRPr lang="en-US" dirty="0"/>
        </a:p>
      </dgm:t>
    </dgm:pt>
    <dgm:pt modelId="{F237ECB4-715C-FB4D-90B9-F5A15F193160}" type="parTrans" cxnId="{450CD732-6906-3D40-9CDE-4F43FE296E8E}">
      <dgm:prSet/>
      <dgm:spPr/>
      <dgm:t>
        <a:bodyPr/>
        <a:lstStyle/>
        <a:p>
          <a:endParaRPr lang="en-US"/>
        </a:p>
      </dgm:t>
    </dgm:pt>
    <dgm:pt modelId="{22B3F839-81A3-2D4B-A2DB-F74F285A4E35}" type="sibTrans" cxnId="{450CD732-6906-3D40-9CDE-4F43FE296E8E}">
      <dgm:prSet/>
      <dgm:spPr/>
      <dgm:t>
        <a:bodyPr/>
        <a:lstStyle/>
        <a:p>
          <a:endParaRPr lang="en-US"/>
        </a:p>
      </dgm:t>
    </dgm:pt>
    <dgm:pt modelId="{796BB540-03A4-2D48-ACE5-7B22AEA4598D}">
      <dgm:prSet phldrT="[Text]"/>
      <dgm:spPr/>
      <dgm:t>
        <a:bodyPr/>
        <a:lstStyle/>
        <a:p>
          <a:r>
            <a:rPr lang="en-US" dirty="0" smtClean="0"/>
            <a:t>Weight</a:t>
          </a:r>
          <a:endParaRPr lang="en-US" dirty="0"/>
        </a:p>
      </dgm:t>
    </dgm:pt>
    <dgm:pt modelId="{1ECBDD8A-8FC8-C446-991D-FC0D31513F61}" type="parTrans" cxnId="{F99093AD-1BF3-C544-86F1-099F21F23DC4}">
      <dgm:prSet/>
      <dgm:spPr/>
      <dgm:t>
        <a:bodyPr/>
        <a:lstStyle/>
        <a:p>
          <a:endParaRPr lang="en-US"/>
        </a:p>
      </dgm:t>
    </dgm:pt>
    <dgm:pt modelId="{C3519AC9-0C69-A746-BFAD-1145CD96840F}" type="sibTrans" cxnId="{F99093AD-1BF3-C544-86F1-099F21F23DC4}">
      <dgm:prSet/>
      <dgm:spPr/>
      <dgm:t>
        <a:bodyPr/>
        <a:lstStyle/>
        <a:p>
          <a:endParaRPr lang="en-US"/>
        </a:p>
      </dgm:t>
    </dgm:pt>
    <dgm:pt modelId="{E9ACAFAD-2C3F-9F45-9532-A2C76156C5C0}">
      <dgm:prSet phldrT="[Text]"/>
      <dgm:spPr/>
      <dgm:t>
        <a:bodyPr/>
        <a:lstStyle/>
        <a:p>
          <a:r>
            <a:rPr lang="en-US" dirty="0" smtClean="0"/>
            <a:t>Cardiovascular risk factors</a:t>
          </a:r>
          <a:endParaRPr lang="en-US" dirty="0"/>
        </a:p>
      </dgm:t>
    </dgm:pt>
    <dgm:pt modelId="{F7021435-1E87-AB4A-A32D-DC8BB0778AB4}" type="parTrans" cxnId="{90A66C15-CD39-CD49-A13E-D7B3B5137300}">
      <dgm:prSet/>
      <dgm:spPr/>
      <dgm:t>
        <a:bodyPr/>
        <a:lstStyle/>
        <a:p>
          <a:endParaRPr lang="en-US"/>
        </a:p>
      </dgm:t>
    </dgm:pt>
    <dgm:pt modelId="{7CF03EEB-FEFD-234F-8805-BA4C2D8B8A8C}" type="sibTrans" cxnId="{90A66C15-CD39-CD49-A13E-D7B3B5137300}">
      <dgm:prSet/>
      <dgm:spPr/>
      <dgm:t>
        <a:bodyPr/>
        <a:lstStyle/>
        <a:p>
          <a:pPr rtl="0"/>
          <a:endParaRPr lang="en-US"/>
        </a:p>
      </dgm:t>
    </dgm:pt>
    <dgm:pt modelId="{1C466FCC-71C8-0D42-9CFB-3D10AE5B626A}">
      <dgm:prSet/>
      <dgm:spPr/>
      <dgm:t>
        <a:bodyPr/>
        <a:lstStyle/>
        <a:p>
          <a:r>
            <a:rPr lang="en-US" dirty="0" smtClean="0"/>
            <a:t>Comorbidities</a:t>
          </a:r>
          <a:endParaRPr lang="en-US" dirty="0"/>
        </a:p>
      </dgm:t>
    </dgm:pt>
    <dgm:pt modelId="{241DD9A8-32E1-F040-8240-B334F8E78CAF}" type="parTrans" cxnId="{EE99B9F0-FF9B-D147-B9A5-CB9FE9817BCF}">
      <dgm:prSet/>
      <dgm:spPr/>
      <dgm:t>
        <a:bodyPr/>
        <a:lstStyle/>
        <a:p>
          <a:endParaRPr lang="en-US"/>
        </a:p>
      </dgm:t>
    </dgm:pt>
    <dgm:pt modelId="{60A6CAFE-7E03-154F-8909-CA96BDD03AB7}" type="sibTrans" cxnId="{EE99B9F0-FF9B-D147-B9A5-CB9FE9817BCF}">
      <dgm:prSet/>
      <dgm:spPr/>
      <dgm:t>
        <a:bodyPr/>
        <a:lstStyle/>
        <a:p>
          <a:endParaRPr lang="en-US"/>
        </a:p>
      </dgm:t>
    </dgm:pt>
    <dgm:pt modelId="{D01C7526-9F0F-784D-8847-F6E9B7C3BA83}">
      <dgm:prSet/>
      <dgm:spPr/>
      <dgm:t>
        <a:bodyPr/>
        <a:lstStyle/>
        <a:p>
          <a:r>
            <a:rPr lang="en-US" dirty="0" smtClean="0"/>
            <a:t>Complications</a:t>
          </a:r>
          <a:endParaRPr lang="en-US" dirty="0"/>
        </a:p>
      </dgm:t>
    </dgm:pt>
    <dgm:pt modelId="{D3596C6A-D7A0-E749-97FE-E49AC9BB32FB}" type="parTrans" cxnId="{1452DF00-1B5D-1E45-974F-6FC6546A23BF}">
      <dgm:prSet/>
      <dgm:spPr/>
      <dgm:t>
        <a:bodyPr/>
        <a:lstStyle/>
        <a:p>
          <a:endParaRPr lang="en-US"/>
        </a:p>
      </dgm:t>
    </dgm:pt>
    <dgm:pt modelId="{ACD40C08-E751-FA44-AF78-CDE30FA248FE}" type="sibTrans" cxnId="{1452DF00-1B5D-1E45-974F-6FC6546A23BF}">
      <dgm:prSet/>
      <dgm:spPr/>
      <dgm:t>
        <a:bodyPr/>
        <a:lstStyle/>
        <a:p>
          <a:endParaRPr lang="en-US"/>
        </a:p>
      </dgm:t>
    </dgm:pt>
    <dgm:pt modelId="{2BD6729F-5D81-D048-827C-45BEDFE8890A}" type="pres">
      <dgm:prSet presAssocID="{E8F9BA08-E2D6-B94B-8219-6513B734118F}" presName="linearFlow" presStyleCnt="0">
        <dgm:presLayoutVars>
          <dgm:dir/>
          <dgm:resizeHandles val="exact"/>
        </dgm:presLayoutVars>
      </dgm:prSet>
      <dgm:spPr/>
    </dgm:pt>
    <dgm:pt modelId="{5C2273F8-F704-914F-847A-903CBEF24347}" type="pres">
      <dgm:prSet presAssocID="{58478420-BC2D-F142-A27F-75682AE64E36}" presName="composite" presStyleCnt="0"/>
      <dgm:spPr/>
    </dgm:pt>
    <dgm:pt modelId="{2FE971BA-46D4-9F42-878D-DB729A87265C}" type="pres">
      <dgm:prSet presAssocID="{58478420-BC2D-F142-A27F-75682AE64E36}" presName="imgShp" presStyleLbl="fgImgPlace1" presStyleIdx="0" presStyleCnt="5"/>
      <dgm:spPr/>
    </dgm:pt>
    <dgm:pt modelId="{4D1C9242-7E62-494F-A154-19B2EE054F92}" type="pres">
      <dgm:prSet presAssocID="{58478420-BC2D-F142-A27F-75682AE64E36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B2608F-F28A-7740-AA40-3587A5FB1E2E}" type="pres">
      <dgm:prSet presAssocID="{22B3F839-81A3-2D4B-A2DB-F74F285A4E35}" presName="spacing" presStyleCnt="0"/>
      <dgm:spPr/>
    </dgm:pt>
    <dgm:pt modelId="{462AC163-798B-1F48-B95B-D3CEB80DABC5}" type="pres">
      <dgm:prSet presAssocID="{796BB540-03A4-2D48-ACE5-7B22AEA4598D}" presName="composite" presStyleCnt="0"/>
      <dgm:spPr/>
    </dgm:pt>
    <dgm:pt modelId="{B8E2A970-1495-4740-B641-6ECC1E30B134}" type="pres">
      <dgm:prSet presAssocID="{796BB540-03A4-2D48-ACE5-7B22AEA4598D}" presName="imgShp" presStyleLbl="fgImgPlace1" presStyleIdx="1" presStyleCnt="5"/>
      <dgm:spPr/>
    </dgm:pt>
    <dgm:pt modelId="{A059AB9E-DA77-CE42-A472-E689F8EDB8A8}" type="pres">
      <dgm:prSet presAssocID="{796BB540-03A4-2D48-ACE5-7B22AEA4598D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0C1091-3183-E94E-9E88-947562634979}" type="pres">
      <dgm:prSet presAssocID="{C3519AC9-0C69-A746-BFAD-1145CD96840F}" presName="spacing" presStyleCnt="0"/>
      <dgm:spPr/>
    </dgm:pt>
    <dgm:pt modelId="{2BD918A7-CFC7-5740-A00F-B4113562C7F5}" type="pres">
      <dgm:prSet presAssocID="{E9ACAFAD-2C3F-9F45-9532-A2C76156C5C0}" presName="composite" presStyleCnt="0"/>
      <dgm:spPr/>
    </dgm:pt>
    <dgm:pt modelId="{641CD7C3-7EE3-B845-B319-9766FBDECEEE}" type="pres">
      <dgm:prSet presAssocID="{E9ACAFAD-2C3F-9F45-9532-A2C76156C5C0}" presName="imgShp" presStyleLbl="fgImgPlace1" presStyleIdx="2" presStyleCnt="5"/>
      <dgm:spPr/>
    </dgm:pt>
    <dgm:pt modelId="{BCD6332F-305F-9F40-A86A-C80DB79EAFBC}" type="pres">
      <dgm:prSet presAssocID="{E9ACAFAD-2C3F-9F45-9532-A2C76156C5C0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19BCA5-4F00-9941-9777-02F4E06541C5}" type="pres">
      <dgm:prSet presAssocID="{7CF03EEB-FEFD-234F-8805-BA4C2D8B8A8C}" presName="spacing" presStyleCnt="0"/>
      <dgm:spPr/>
    </dgm:pt>
    <dgm:pt modelId="{4CC7749C-88F1-0644-A6D9-4D1D911D9168}" type="pres">
      <dgm:prSet presAssocID="{1C466FCC-71C8-0D42-9CFB-3D10AE5B626A}" presName="composite" presStyleCnt="0"/>
      <dgm:spPr/>
    </dgm:pt>
    <dgm:pt modelId="{FCD095C6-BB02-E24D-9AE8-09996C2BDE93}" type="pres">
      <dgm:prSet presAssocID="{1C466FCC-71C8-0D42-9CFB-3D10AE5B626A}" presName="imgShp" presStyleLbl="fgImgPlace1" presStyleIdx="3" presStyleCnt="5"/>
      <dgm:spPr/>
    </dgm:pt>
    <dgm:pt modelId="{B59BA591-5D2A-7940-9FEF-83B7C9ED060C}" type="pres">
      <dgm:prSet presAssocID="{1C466FCC-71C8-0D42-9CFB-3D10AE5B626A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1F9536-0B3B-E645-B644-0E13A553E3B0}" type="pres">
      <dgm:prSet presAssocID="{60A6CAFE-7E03-154F-8909-CA96BDD03AB7}" presName="spacing" presStyleCnt="0"/>
      <dgm:spPr/>
    </dgm:pt>
    <dgm:pt modelId="{6836ADAC-7D08-9446-9FB9-0D1988550168}" type="pres">
      <dgm:prSet presAssocID="{D01C7526-9F0F-784D-8847-F6E9B7C3BA83}" presName="composite" presStyleCnt="0"/>
      <dgm:spPr/>
    </dgm:pt>
    <dgm:pt modelId="{0EA0FABB-5FDE-8F4D-B674-5AE6C1B089B4}" type="pres">
      <dgm:prSet presAssocID="{D01C7526-9F0F-784D-8847-F6E9B7C3BA83}" presName="imgShp" presStyleLbl="fgImgPlace1" presStyleIdx="4" presStyleCnt="5"/>
      <dgm:spPr/>
    </dgm:pt>
    <dgm:pt modelId="{B7BED0D3-A5E2-854F-AD1C-9EE920866AA9}" type="pres">
      <dgm:prSet presAssocID="{D01C7526-9F0F-784D-8847-F6E9B7C3BA83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48E6656-5A09-804D-B29A-D2607248F792}" type="presOf" srcId="{E9ACAFAD-2C3F-9F45-9532-A2C76156C5C0}" destId="{BCD6332F-305F-9F40-A86A-C80DB79EAFBC}" srcOrd="0" destOrd="0" presId="urn:microsoft.com/office/officeart/2005/8/layout/vList3"/>
    <dgm:cxn modelId="{D836499D-041C-8641-A348-AEFCDF47D305}" type="presOf" srcId="{796BB540-03A4-2D48-ACE5-7B22AEA4598D}" destId="{A059AB9E-DA77-CE42-A472-E689F8EDB8A8}" srcOrd="0" destOrd="0" presId="urn:microsoft.com/office/officeart/2005/8/layout/vList3"/>
    <dgm:cxn modelId="{90A66C15-CD39-CD49-A13E-D7B3B5137300}" srcId="{E8F9BA08-E2D6-B94B-8219-6513B734118F}" destId="{E9ACAFAD-2C3F-9F45-9532-A2C76156C5C0}" srcOrd="2" destOrd="0" parTransId="{F7021435-1E87-AB4A-A32D-DC8BB0778AB4}" sibTransId="{7CF03EEB-FEFD-234F-8805-BA4C2D8B8A8C}"/>
    <dgm:cxn modelId="{BDAF700F-9D60-A140-9A90-08654EF07389}" type="presOf" srcId="{E8F9BA08-E2D6-B94B-8219-6513B734118F}" destId="{2BD6729F-5D81-D048-827C-45BEDFE8890A}" srcOrd="0" destOrd="0" presId="urn:microsoft.com/office/officeart/2005/8/layout/vList3"/>
    <dgm:cxn modelId="{F99093AD-1BF3-C544-86F1-099F21F23DC4}" srcId="{E8F9BA08-E2D6-B94B-8219-6513B734118F}" destId="{796BB540-03A4-2D48-ACE5-7B22AEA4598D}" srcOrd="1" destOrd="0" parTransId="{1ECBDD8A-8FC8-C446-991D-FC0D31513F61}" sibTransId="{C3519AC9-0C69-A746-BFAD-1145CD96840F}"/>
    <dgm:cxn modelId="{450CD732-6906-3D40-9CDE-4F43FE296E8E}" srcId="{E8F9BA08-E2D6-B94B-8219-6513B734118F}" destId="{58478420-BC2D-F142-A27F-75682AE64E36}" srcOrd="0" destOrd="0" parTransId="{F237ECB4-715C-FB4D-90B9-F5A15F193160}" sibTransId="{22B3F839-81A3-2D4B-A2DB-F74F285A4E35}"/>
    <dgm:cxn modelId="{1452DF00-1B5D-1E45-974F-6FC6546A23BF}" srcId="{E8F9BA08-E2D6-B94B-8219-6513B734118F}" destId="{D01C7526-9F0F-784D-8847-F6E9B7C3BA83}" srcOrd="4" destOrd="0" parTransId="{D3596C6A-D7A0-E749-97FE-E49AC9BB32FB}" sibTransId="{ACD40C08-E751-FA44-AF78-CDE30FA248FE}"/>
    <dgm:cxn modelId="{FFF9F99B-8958-3F41-806D-6F0FF9F79E80}" type="presOf" srcId="{1C466FCC-71C8-0D42-9CFB-3D10AE5B626A}" destId="{B59BA591-5D2A-7940-9FEF-83B7C9ED060C}" srcOrd="0" destOrd="0" presId="urn:microsoft.com/office/officeart/2005/8/layout/vList3"/>
    <dgm:cxn modelId="{797E4623-776F-9F40-B41D-832E75EAE7BF}" type="presOf" srcId="{58478420-BC2D-F142-A27F-75682AE64E36}" destId="{4D1C9242-7E62-494F-A154-19B2EE054F92}" srcOrd="0" destOrd="0" presId="urn:microsoft.com/office/officeart/2005/8/layout/vList3"/>
    <dgm:cxn modelId="{EE99B9F0-FF9B-D147-B9A5-CB9FE9817BCF}" srcId="{E8F9BA08-E2D6-B94B-8219-6513B734118F}" destId="{1C466FCC-71C8-0D42-9CFB-3D10AE5B626A}" srcOrd="3" destOrd="0" parTransId="{241DD9A8-32E1-F040-8240-B334F8E78CAF}" sibTransId="{60A6CAFE-7E03-154F-8909-CA96BDD03AB7}"/>
    <dgm:cxn modelId="{C8AC5939-9175-1348-B234-47D9653E6BE1}" type="presOf" srcId="{D01C7526-9F0F-784D-8847-F6E9B7C3BA83}" destId="{B7BED0D3-A5E2-854F-AD1C-9EE920866AA9}" srcOrd="0" destOrd="0" presId="urn:microsoft.com/office/officeart/2005/8/layout/vList3"/>
    <dgm:cxn modelId="{E06AE431-2366-5E49-807F-A6A7A798FEA8}" type="presParOf" srcId="{2BD6729F-5D81-D048-827C-45BEDFE8890A}" destId="{5C2273F8-F704-914F-847A-903CBEF24347}" srcOrd="0" destOrd="0" presId="urn:microsoft.com/office/officeart/2005/8/layout/vList3"/>
    <dgm:cxn modelId="{5DF22628-13EF-A449-BCFF-50AA8D4FF44E}" type="presParOf" srcId="{5C2273F8-F704-914F-847A-903CBEF24347}" destId="{2FE971BA-46D4-9F42-878D-DB729A87265C}" srcOrd="0" destOrd="0" presId="urn:microsoft.com/office/officeart/2005/8/layout/vList3"/>
    <dgm:cxn modelId="{B7808509-E05B-CF46-B6D8-13283EC01F02}" type="presParOf" srcId="{5C2273F8-F704-914F-847A-903CBEF24347}" destId="{4D1C9242-7E62-494F-A154-19B2EE054F92}" srcOrd="1" destOrd="0" presId="urn:microsoft.com/office/officeart/2005/8/layout/vList3"/>
    <dgm:cxn modelId="{59EF3B5C-E6DB-AF44-A5C6-52F17C508D99}" type="presParOf" srcId="{2BD6729F-5D81-D048-827C-45BEDFE8890A}" destId="{C5B2608F-F28A-7740-AA40-3587A5FB1E2E}" srcOrd="1" destOrd="0" presId="urn:microsoft.com/office/officeart/2005/8/layout/vList3"/>
    <dgm:cxn modelId="{CB27ECC5-A674-6F49-B750-0CA04259F831}" type="presParOf" srcId="{2BD6729F-5D81-D048-827C-45BEDFE8890A}" destId="{462AC163-798B-1F48-B95B-D3CEB80DABC5}" srcOrd="2" destOrd="0" presId="urn:microsoft.com/office/officeart/2005/8/layout/vList3"/>
    <dgm:cxn modelId="{AF32FC31-0D51-4644-AE55-63098242697C}" type="presParOf" srcId="{462AC163-798B-1F48-B95B-D3CEB80DABC5}" destId="{B8E2A970-1495-4740-B641-6ECC1E30B134}" srcOrd="0" destOrd="0" presId="urn:microsoft.com/office/officeart/2005/8/layout/vList3"/>
    <dgm:cxn modelId="{28178146-A4EF-564C-9420-C82CAED3192E}" type="presParOf" srcId="{462AC163-798B-1F48-B95B-D3CEB80DABC5}" destId="{A059AB9E-DA77-CE42-A472-E689F8EDB8A8}" srcOrd="1" destOrd="0" presId="urn:microsoft.com/office/officeart/2005/8/layout/vList3"/>
    <dgm:cxn modelId="{CEE6CBED-02C6-AC4D-A7ED-D5BE61D37E80}" type="presParOf" srcId="{2BD6729F-5D81-D048-827C-45BEDFE8890A}" destId="{740C1091-3183-E94E-9E88-947562634979}" srcOrd="3" destOrd="0" presId="urn:microsoft.com/office/officeart/2005/8/layout/vList3"/>
    <dgm:cxn modelId="{95A32369-436C-134E-97C2-FE258F4FCA90}" type="presParOf" srcId="{2BD6729F-5D81-D048-827C-45BEDFE8890A}" destId="{2BD918A7-CFC7-5740-A00F-B4113562C7F5}" srcOrd="4" destOrd="0" presId="urn:microsoft.com/office/officeart/2005/8/layout/vList3"/>
    <dgm:cxn modelId="{AF44CD06-7D4B-F54C-9BFE-434C008BEDE4}" type="presParOf" srcId="{2BD918A7-CFC7-5740-A00F-B4113562C7F5}" destId="{641CD7C3-7EE3-B845-B319-9766FBDECEEE}" srcOrd="0" destOrd="0" presId="urn:microsoft.com/office/officeart/2005/8/layout/vList3"/>
    <dgm:cxn modelId="{6489099F-1DE7-584E-B6C6-99B9DB2E3E0F}" type="presParOf" srcId="{2BD918A7-CFC7-5740-A00F-B4113562C7F5}" destId="{BCD6332F-305F-9F40-A86A-C80DB79EAFBC}" srcOrd="1" destOrd="0" presId="urn:microsoft.com/office/officeart/2005/8/layout/vList3"/>
    <dgm:cxn modelId="{723B2A7C-DBAD-2746-896E-605E197B7447}" type="presParOf" srcId="{2BD6729F-5D81-D048-827C-45BEDFE8890A}" destId="{D919BCA5-4F00-9941-9777-02F4E06541C5}" srcOrd="5" destOrd="0" presId="urn:microsoft.com/office/officeart/2005/8/layout/vList3"/>
    <dgm:cxn modelId="{FF6965C3-1F38-554D-A21B-ABD7622F3808}" type="presParOf" srcId="{2BD6729F-5D81-D048-827C-45BEDFE8890A}" destId="{4CC7749C-88F1-0644-A6D9-4D1D911D9168}" srcOrd="6" destOrd="0" presId="urn:microsoft.com/office/officeart/2005/8/layout/vList3"/>
    <dgm:cxn modelId="{F13FB76E-AC83-F544-B65F-D58C72CB6622}" type="presParOf" srcId="{4CC7749C-88F1-0644-A6D9-4D1D911D9168}" destId="{FCD095C6-BB02-E24D-9AE8-09996C2BDE93}" srcOrd="0" destOrd="0" presId="urn:microsoft.com/office/officeart/2005/8/layout/vList3"/>
    <dgm:cxn modelId="{6B0BE1BF-06E5-6849-BE81-17C0DD09F7E7}" type="presParOf" srcId="{4CC7749C-88F1-0644-A6D9-4D1D911D9168}" destId="{B59BA591-5D2A-7940-9FEF-83B7C9ED060C}" srcOrd="1" destOrd="0" presId="urn:microsoft.com/office/officeart/2005/8/layout/vList3"/>
    <dgm:cxn modelId="{FFCF7966-9F21-DF4D-9A15-AAAD43EAA136}" type="presParOf" srcId="{2BD6729F-5D81-D048-827C-45BEDFE8890A}" destId="{CA1F9536-0B3B-E645-B644-0E13A553E3B0}" srcOrd="7" destOrd="0" presId="urn:microsoft.com/office/officeart/2005/8/layout/vList3"/>
    <dgm:cxn modelId="{E936248E-DF29-5A42-A3D5-0B5AE6A7FA2B}" type="presParOf" srcId="{2BD6729F-5D81-D048-827C-45BEDFE8890A}" destId="{6836ADAC-7D08-9446-9FB9-0D1988550168}" srcOrd="8" destOrd="0" presId="urn:microsoft.com/office/officeart/2005/8/layout/vList3"/>
    <dgm:cxn modelId="{3EE08608-9170-0D41-B868-7CBD609AFB22}" type="presParOf" srcId="{6836ADAC-7D08-9446-9FB9-0D1988550168}" destId="{0EA0FABB-5FDE-8F4D-B674-5AE6C1B089B4}" srcOrd="0" destOrd="0" presId="urn:microsoft.com/office/officeart/2005/8/layout/vList3"/>
    <dgm:cxn modelId="{F6062DA4-51F1-EB43-B767-8FA6E32B5C70}" type="presParOf" srcId="{6836ADAC-7D08-9446-9FB9-0D1988550168}" destId="{B7BED0D3-A5E2-854F-AD1C-9EE920866AA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08D53A-2543-494C-BB7E-C460F8FACF71}" type="doc">
      <dgm:prSet loTypeId="urn:microsoft.com/office/officeart/2005/8/layout/radial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412C95-E940-744D-AF1B-FD256C343227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US" sz="2400" b="1" i="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Medications for lowering glucose</a:t>
          </a:r>
          <a:endParaRPr lang="en-US" sz="2400" b="1" i="0" dirty="0">
            <a:solidFill>
              <a:schemeClr val="tx1"/>
            </a:solidFill>
            <a:latin typeface="Times New Roman" charset="0"/>
            <a:ea typeface="Times New Roman" charset="0"/>
            <a:cs typeface="Times New Roman" charset="0"/>
          </a:endParaRPr>
        </a:p>
      </dgm:t>
    </dgm:pt>
    <dgm:pt modelId="{4453D4CD-3F59-2041-94F1-929989352C54}" type="parTrans" cxnId="{A9259DAB-1F8E-AC48-B07A-0F8C493F79BB}">
      <dgm:prSet/>
      <dgm:spPr/>
      <dgm:t>
        <a:bodyPr/>
        <a:lstStyle/>
        <a:p>
          <a:endParaRPr lang="en-US"/>
        </a:p>
      </dgm:t>
    </dgm:pt>
    <dgm:pt modelId="{75462349-6913-0A4A-A16A-E683D03AB7F5}" type="sibTrans" cxnId="{A9259DAB-1F8E-AC48-B07A-0F8C493F79BB}">
      <dgm:prSet/>
      <dgm:spPr/>
      <dgm:t>
        <a:bodyPr/>
        <a:lstStyle/>
        <a:p>
          <a:endParaRPr lang="en-US"/>
        </a:p>
      </dgm:t>
    </dgm:pt>
    <dgm:pt modelId="{C9FEF4C3-F9AA-BE47-90AA-8DB98AC7E402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600" b="1" i="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The </a:t>
          </a:r>
          <a:r>
            <a:rPr lang="en-US" sz="1600" b="1" i="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profile of the person</a:t>
          </a:r>
          <a:r>
            <a:rPr lang="en-US" sz="1600" b="1" i="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 with diabetes </a:t>
          </a:r>
        </a:p>
        <a:p>
          <a:r>
            <a:rPr lang="en-US" sz="1600" b="1" i="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(younger age, </a:t>
          </a:r>
          <a:r>
            <a:rPr lang="en-US" sz="1600" b="1" i="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life </a:t>
          </a:r>
          <a:r>
            <a:rPr lang="en-US" sz="1600" b="1" i="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expectancy, cognitive impairment). </a:t>
          </a:r>
          <a:endParaRPr lang="en-US" sz="1600" b="1" i="0" dirty="0">
            <a:solidFill>
              <a:schemeClr val="tx1"/>
            </a:solidFill>
            <a:latin typeface="Times New Roman" charset="0"/>
            <a:ea typeface="Times New Roman" charset="0"/>
            <a:cs typeface="Times New Roman" charset="0"/>
          </a:endParaRPr>
        </a:p>
      </dgm:t>
    </dgm:pt>
    <dgm:pt modelId="{8B7FC14E-9A8B-4341-9A08-BBCF0D10F1A7}" type="parTrans" cxnId="{50485948-1E6F-7645-A169-8A957FA5FB52}">
      <dgm:prSet custT="1"/>
      <dgm:spPr/>
      <dgm:t>
        <a:bodyPr/>
        <a:lstStyle/>
        <a:p>
          <a:endParaRPr lang="en-US" sz="1600" b="1" i="0">
            <a:solidFill>
              <a:schemeClr val="tx1"/>
            </a:solidFill>
            <a:latin typeface="Times New Roman" charset="0"/>
            <a:ea typeface="Times New Roman" charset="0"/>
            <a:cs typeface="Times New Roman" charset="0"/>
          </a:endParaRPr>
        </a:p>
      </dgm:t>
    </dgm:pt>
    <dgm:pt modelId="{EC7023A8-2F84-4743-AC87-08040F962A49}" type="sibTrans" cxnId="{50485948-1E6F-7645-A169-8A957FA5FB52}">
      <dgm:prSet/>
      <dgm:spPr/>
      <dgm:t>
        <a:bodyPr/>
        <a:lstStyle/>
        <a:p>
          <a:endParaRPr lang="en-US"/>
        </a:p>
      </dgm:t>
    </dgm:pt>
    <dgm:pt modelId="{488FD3ED-2847-FE4B-8C55-149245D7F045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000" b="1" i="0" dirty="0" smtClean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rPr>
            <a:t>Risk factors for medication adverse events </a:t>
          </a:r>
          <a:r>
            <a:rPr lang="en-US" sz="2000" b="1" i="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(</a:t>
          </a:r>
          <a:r>
            <a:rPr lang="en-US" sz="2000" b="1" i="0" dirty="0" err="1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hypoglycaemia</a:t>
          </a:r>
          <a:r>
            <a:rPr lang="en-US" sz="2000" b="1" i="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, volume depletion, genital infections, history of pancreatitis). </a:t>
          </a:r>
          <a:endParaRPr lang="en-US" sz="2000" b="1" i="0" dirty="0">
            <a:solidFill>
              <a:schemeClr val="tx1"/>
            </a:solidFill>
            <a:latin typeface="Times New Roman" charset="0"/>
            <a:ea typeface="Times New Roman" charset="0"/>
            <a:cs typeface="Times New Roman" charset="0"/>
          </a:endParaRPr>
        </a:p>
      </dgm:t>
    </dgm:pt>
    <dgm:pt modelId="{AAA531DF-CD8E-C04F-8B21-05D8CA969D91}" type="parTrans" cxnId="{77349B54-9FC6-9648-82F9-EF408FD67BFA}">
      <dgm:prSet custT="1"/>
      <dgm:spPr/>
      <dgm:t>
        <a:bodyPr/>
        <a:lstStyle/>
        <a:p>
          <a:endParaRPr lang="en-US" sz="1600" b="1" i="0">
            <a:solidFill>
              <a:schemeClr val="tx1"/>
            </a:solidFill>
            <a:latin typeface="Times New Roman" charset="0"/>
            <a:ea typeface="Times New Roman" charset="0"/>
            <a:cs typeface="Times New Roman" charset="0"/>
          </a:endParaRPr>
        </a:p>
      </dgm:t>
    </dgm:pt>
    <dgm:pt modelId="{C511FD1F-91C0-A74B-8929-F345CFF89324}" type="sibTrans" cxnId="{77349B54-9FC6-9648-82F9-EF408FD67BFA}">
      <dgm:prSet/>
      <dgm:spPr/>
      <dgm:t>
        <a:bodyPr/>
        <a:lstStyle/>
        <a:p>
          <a:endParaRPr lang="en-US"/>
        </a:p>
      </dgm:t>
    </dgm:pt>
    <dgm:pt modelId="{8816E71A-7E64-A442-8450-C543E4313D54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600" b="1" i="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Prioritise the use of </a:t>
          </a:r>
          <a:r>
            <a:rPr lang="en-US" sz="1600" b="1" i="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organ-protective medications </a:t>
          </a:r>
          <a:r>
            <a:rPr lang="en-US" sz="1600" b="1" i="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Cardiorenal </a:t>
          </a:r>
          <a:r>
            <a:rPr lang="en-US" sz="1600" b="1" i="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disease or NASH. </a:t>
          </a:r>
          <a:endParaRPr lang="en-US" sz="1600" b="1" i="0" dirty="0" smtClean="0">
            <a:solidFill>
              <a:schemeClr val="tx1"/>
            </a:solidFill>
            <a:latin typeface="Times New Roman" charset="0"/>
            <a:ea typeface="Times New Roman" charset="0"/>
            <a:cs typeface="Times New Roman" charset="0"/>
          </a:endParaRPr>
        </a:p>
        <a:p>
          <a:r>
            <a:rPr lang="en-US" sz="1600" b="1" i="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(GLP-1 RA, SGLT2i, TZD) </a:t>
          </a:r>
          <a:endParaRPr lang="en-US" sz="1600" b="1" i="0" dirty="0">
            <a:solidFill>
              <a:schemeClr val="tx1"/>
            </a:solidFill>
            <a:latin typeface="Times New Roman" charset="0"/>
            <a:ea typeface="Times New Roman" charset="0"/>
            <a:cs typeface="Times New Roman" charset="0"/>
          </a:endParaRPr>
        </a:p>
      </dgm:t>
    </dgm:pt>
    <dgm:pt modelId="{5CF2E4F6-12E0-6843-8A3D-AF74DCE26F06}" type="parTrans" cxnId="{2F58AC76-F7F1-A048-B21F-C0BA21505E0F}">
      <dgm:prSet custT="1"/>
      <dgm:spPr/>
      <dgm:t>
        <a:bodyPr/>
        <a:lstStyle/>
        <a:p>
          <a:endParaRPr lang="en-US" sz="1600" b="1" i="0">
            <a:solidFill>
              <a:schemeClr val="tx1"/>
            </a:solidFill>
            <a:latin typeface="Times New Roman" charset="0"/>
            <a:ea typeface="Times New Roman" charset="0"/>
            <a:cs typeface="Times New Roman" charset="0"/>
          </a:endParaRPr>
        </a:p>
      </dgm:t>
    </dgm:pt>
    <dgm:pt modelId="{93DC3AAB-BD86-8340-B97F-503867D65D8F}" type="sibTrans" cxnId="{2F58AC76-F7F1-A048-B21F-C0BA21505E0F}">
      <dgm:prSet/>
      <dgm:spPr/>
      <dgm:t>
        <a:bodyPr/>
        <a:lstStyle/>
        <a:p>
          <a:endParaRPr lang="en-US"/>
        </a:p>
      </dgm:t>
    </dgm:pt>
    <dgm:pt modelId="{3D39989B-FB7A-CE46-989E-067CBCFE0B8D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2000" b="1" i="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Relevant </a:t>
          </a:r>
          <a:r>
            <a:rPr lang="en-US" sz="2000" b="1" i="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comorbidities </a:t>
          </a:r>
        </a:p>
        <a:p>
          <a:r>
            <a:rPr lang="en-US" sz="2000" b="1" i="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(Obesity, CVD, HF, CKD, NAFLD). </a:t>
          </a:r>
          <a:endParaRPr lang="en-US" sz="2000" b="1" i="0" dirty="0">
            <a:solidFill>
              <a:schemeClr val="tx1"/>
            </a:solidFill>
            <a:latin typeface="Times New Roman" charset="0"/>
            <a:ea typeface="Times New Roman" charset="0"/>
            <a:cs typeface="Times New Roman" charset="0"/>
          </a:endParaRPr>
        </a:p>
      </dgm:t>
    </dgm:pt>
    <dgm:pt modelId="{416C3EC8-D0F9-3544-A490-FE387C03B6B0}" type="parTrans" cxnId="{9EF79C30-9C86-E644-A473-D5D3473DE301}">
      <dgm:prSet custT="1"/>
      <dgm:spPr/>
      <dgm:t>
        <a:bodyPr/>
        <a:lstStyle/>
        <a:p>
          <a:endParaRPr lang="en-US" sz="1600" b="1" i="0">
            <a:solidFill>
              <a:schemeClr val="tx1"/>
            </a:solidFill>
            <a:latin typeface="Times New Roman" charset="0"/>
            <a:ea typeface="Times New Roman" charset="0"/>
            <a:cs typeface="Times New Roman" charset="0"/>
          </a:endParaRPr>
        </a:p>
      </dgm:t>
    </dgm:pt>
    <dgm:pt modelId="{E5B0A7CC-FD95-9943-AB50-35DF3672A38F}" type="sibTrans" cxnId="{9EF79C30-9C86-E644-A473-D5D3473DE301}">
      <dgm:prSet/>
      <dgm:spPr/>
      <dgm:t>
        <a:bodyPr/>
        <a:lstStyle/>
        <a:p>
          <a:pPr rtl="0"/>
          <a:endParaRPr lang="en-US"/>
        </a:p>
      </dgm:t>
    </dgm:pt>
    <dgm:pt modelId="{892599E0-62B2-A247-BD9E-6FE7022127F9}" type="pres">
      <dgm:prSet presAssocID="{F808D53A-2543-494C-BB7E-C460F8FACF7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ACAFF8-E02A-1E46-B6BA-6B3F9A6867A0}" type="pres">
      <dgm:prSet presAssocID="{FF412C95-E940-744D-AF1B-FD256C343227}" presName="centerShape" presStyleLbl="node0" presStyleIdx="0" presStyleCnt="1" custScaleX="130757"/>
      <dgm:spPr/>
      <dgm:t>
        <a:bodyPr/>
        <a:lstStyle/>
        <a:p>
          <a:endParaRPr lang="en-US"/>
        </a:p>
      </dgm:t>
    </dgm:pt>
    <dgm:pt modelId="{3D5E6C26-D4FD-7849-A64A-B193005B2CB6}" type="pres">
      <dgm:prSet presAssocID="{8B7FC14E-9A8B-4341-9A08-BBCF0D10F1A7}" presName="Name9" presStyleLbl="parChTrans1D2" presStyleIdx="0" presStyleCnt="4"/>
      <dgm:spPr/>
      <dgm:t>
        <a:bodyPr/>
        <a:lstStyle/>
        <a:p>
          <a:endParaRPr lang="en-US"/>
        </a:p>
      </dgm:t>
    </dgm:pt>
    <dgm:pt modelId="{D5C29D0B-B9AF-014A-B7D0-34E2481EB00D}" type="pres">
      <dgm:prSet presAssocID="{8B7FC14E-9A8B-4341-9A08-BBCF0D10F1A7}" presName="connTx" presStyleLbl="parChTrans1D2" presStyleIdx="0" presStyleCnt="4"/>
      <dgm:spPr/>
      <dgm:t>
        <a:bodyPr/>
        <a:lstStyle/>
        <a:p>
          <a:endParaRPr lang="en-US"/>
        </a:p>
      </dgm:t>
    </dgm:pt>
    <dgm:pt modelId="{86C45710-29D3-5D43-8691-F13F46DEE9B6}" type="pres">
      <dgm:prSet presAssocID="{C9FEF4C3-F9AA-BE47-90AA-8DB98AC7E402}" presName="node" presStyleLbl="node1" presStyleIdx="0" presStyleCnt="4" custScaleX="1830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D006E5-5258-3E41-B550-4CA401E49F36}" type="pres">
      <dgm:prSet presAssocID="{AAA531DF-CD8E-C04F-8B21-05D8CA969D91}" presName="Name9" presStyleLbl="parChTrans1D2" presStyleIdx="1" presStyleCnt="4"/>
      <dgm:spPr/>
      <dgm:t>
        <a:bodyPr/>
        <a:lstStyle/>
        <a:p>
          <a:endParaRPr lang="en-US"/>
        </a:p>
      </dgm:t>
    </dgm:pt>
    <dgm:pt modelId="{3497654C-D06B-734B-AA82-E60811D5263C}" type="pres">
      <dgm:prSet presAssocID="{AAA531DF-CD8E-C04F-8B21-05D8CA969D91}" presName="connTx" presStyleLbl="parChTrans1D2" presStyleIdx="1" presStyleCnt="4"/>
      <dgm:spPr/>
      <dgm:t>
        <a:bodyPr/>
        <a:lstStyle/>
        <a:p>
          <a:endParaRPr lang="en-US"/>
        </a:p>
      </dgm:t>
    </dgm:pt>
    <dgm:pt modelId="{CE2DBA4C-6084-0946-B7E3-56F6CDACAFAF}" type="pres">
      <dgm:prSet presAssocID="{488FD3ED-2847-FE4B-8C55-149245D7F045}" presName="node" presStyleLbl="node1" presStyleIdx="1" presStyleCnt="4" custScaleX="183425" custScaleY="167729" custRadScaleRad="142180" custRadScaleInc="12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388FFD-F114-A848-9AD9-583847837FDD}" type="pres">
      <dgm:prSet presAssocID="{5CF2E4F6-12E0-6843-8A3D-AF74DCE26F06}" presName="Name9" presStyleLbl="parChTrans1D2" presStyleIdx="2" presStyleCnt="4"/>
      <dgm:spPr/>
      <dgm:t>
        <a:bodyPr/>
        <a:lstStyle/>
        <a:p>
          <a:endParaRPr lang="en-US"/>
        </a:p>
      </dgm:t>
    </dgm:pt>
    <dgm:pt modelId="{6F1E26F8-3768-834E-8CD6-B93B7F8F29FB}" type="pres">
      <dgm:prSet presAssocID="{5CF2E4F6-12E0-6843-8A3D-AF74DCE26F06}" presName="connTx" presStyleLbl="parChTrans1D2" presStyleIdx="2" presStyleCnt="4"/>
      <dgm:spPr/>
      <dgm:t>
        <a:bodyPr/>
        <a:lstStyle/>
        <a:p>
          <a:endParaRPr lang="en-US"/>
        </a:p>
      </dgm:t>
    </dgm:pt>
    <dgm:pt modelId="{6F67926B-22DD-914F-BEEE-3E89E4E1F0DF}" type="pres">
      <dgm:prSet presAssocID="{8816E71A-7E64-A442-8450-C543E4313D54}" presName="node" presStyleLbl="node1" presStyleIdx="2" presStyleCnt="4" custScaleX="1816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75DECE-6DD8-734F-B603-92ACAD4ED6E6}" type="pres">
      <dgm:prSet presAssocID="{416C3EC8-D0F9-3544-A490-FE387C03B6B0}" presName="Name9" presStyleLbl="parChTrans1D2" presStyleIdx="3" presStyleCnt="4"/>
      <dgm:spPr/>
      <dgm:t>
        <a:bodyPr/>
        <a:lstStyle/>
        <a:p>
          <a:endParaRPr lang="en-US"/>
        </a:p>
      </dgm:t>
    </dgm:pt>
    <dgm:pt modelId="{FDCEE10C-59B5-5E44-A3B1-F5E892697523}" type="pres">
      <dgm:prSet presAssocID="{416C3EC8-D0F9-3544-A490-FE387C03B6B0}" presName="connTx" presStyleLbl="parChTrans1D2" presStyleIdx="3" presStyleCnt="4"/>
      <dgm:spPr/>
      <dgm:t>
        <a:bodyPr/>
        <a:lstStyle/>
        <a:p>
          <a:endParaRPr lang="en-US"/>
        </a:p>
      </dgm:t>
    </dgm:pt>
    <dgm:pt modelId="{E0A42F00-1326-9343-BC7E-809F793C271E}" type="pres">
      <dgm:prSet presAssocID="{3D39989B-FB7A-CE46-989E-067CBCFE0B8D}" presName="node" presStyleLbl="node1" presStyleIdx="3" presStyleCnt="4" custScaleX="181588" custScaleY="155945" custRadScaleRad="134595" custRadScaleInc="8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1F469E-EA79-2048-A75D-5F69EAB019C2}" type="presOf" srcId="{416C3EC8-D0F9-3544-A490-FE387C03B6B0}" destId="{3475DECE-6DD8-734F-B603-92ACAD4ED6E6}" srcOrd="0" destOrd="0" presId="urn:microsoft.com/office/officeart/2005/8/layout/radial1"/>
    <dgm:cxn modelId="{385F0E0D-E9BE-E341-8473-C8DF17EC3551}" type="presOf" srcId="{416C3EC8-D0F9-3544-A490-FE387C03B6B0}" destId="{FDCEE10C-59B5-5E44-A3B1-F5E892697523}" srcOrd="1" destOrd="0" presId="urn:microsoft.com/office/officeart/2005/8/layout/radial1"/>
    <dgm:cxn modelId="{3FFE22F8-D84C-BE4E-A4FA-D3C5758C4013}" type="presOf" srcId="{8B7FC14E-9A8B-4341-9A08-BBCF0D10F1A7}" destId="{D5C29D0B-B9AF-014A-B7D0-34E2481EB00D}" srcOrd="1" destOrd="0" presId="urn:microsoft.com/office/officeart/2005/8/layout/radial1"/>
    <dgm:cxn modelId="{187EAD29-B2F4-3747-BB4B-5D9CCC1164FA}" type="presOf" srcId="{C9FEF4C3-F9AA-BE47-90AA-8DB98AC7E402}" destId="{86C45710-29D3-5D43-8691-F13F46DEE9B6}" srcOrd="0" destOrd="0" presId="urn:microsoft.com/office/officeart/2005/8/layout/radial1"/>
    <dgm:cxn modelId="{2F58AC76-F7F1-A048-B21F-C0BA21505E0F}" srcId="{FF412C95-E940-744D-AF1B-FD256C343227}" destId="{8816E71A-7E64-A442-8450-C543E4313D54}" srcOrd="2" destOrd="0" parTransId="{5CF2E4F6-12E0-6843-8A3D-AF74DCE26F06}" sibTransId="{93DC3AAB-BD86-8340-B97F-503867D65D8F}"/>
    <dgm:cxn modelId="{1F78E5EB-C9B0-1F4E-B5C2-E2E58C66FAB8}" type="presOf" srcId="{5CF2E4F6-12E0-6843-8A3D-AF74DCE26F06}" destId="{88388FFD-F114-A848-9AD9-583847837FDD}" srcOrd="0" destOrd="0" presId="urn:microsoft.com/office/officeart/2005/8/layout/radial1"/>
    <dgm:cxn modelId="{4C4A0A80-12E9-3A4D-B2AF-8D82B77E790B}" type="presOf" srcId="{8B7FC14E-9A8B-4341-9A08-BBCF0D10F1A7}" destId="{3D5E6C26-D4FD-7849-A64A-B193005B2CB6}" srcOrd="0" destOrd="0" presId="urn:microsoft.com/office/officeart/2005/8/layout/radial1"/>
    <dgm:cxn modelId="{B90B6841-7D6B-A145-8734-47D58B92109B}" type="presOf" srcId="{8816E71A-7E64-A442-8450-C543E4313D54}" destId="{6F67926B-22DD-914F-BEEE-3E89E4E1F0DF}" srcOrd="0" destOrd="0" presId="urn:microsoft.com/office/officeart/2005/8/layout/radial1"/>
    <dgm:cxn modelId="{50485948-1E6F-7645-A169-8A957FA5FB52}" srcId="{FF412C95-E940-744D-AF1B-FD256C343227}" destId="{C9FEF4C3-F9AA-BE47-90AA-8DB98AC7E402}" srcOrd="0" destOrd="0" parTransId="{8B7FC14E-9A8B-4341-9A08-BBCF0D10F1A7}" sibTransId="{EC7023A8-2F84-4743-AC87-08040F962A49}"/>
    <dgm:cxn modelId="{40D7B8A4-C69C-B747-B9D8-D6D9621D5358}" type="presOf" srcId="{AAA531DF-CD8E-C04F-8B21-05D8CA969D91}" destId="{FBD006E5-5258-3E41-B550-4CA401E49F36}" srcOrd="0" destOrd="0" presId="urn:microsoft.com/office/officeart/2005/8/layout/radial1"/>
    <dgm:cxn modelId="{FD42810F-E9A8-504A-A1F8-DF9A1F554D5E}" type="presOf" srcId="{F808D53A-2543-494C-BB7E-C460F8FACF71}" destId="{892599E0-62B2-A247-BD9E-6FE7022127F9}" srcOrd="0" destOrd="0" presId="urn:microsoft.com/office/officeart/2005/8/layout/radial1"/>
    <dgm:cxn modelId="{77349B54-9FC6-9648-82F9-EF408FD67BFA}" srcId="{FF412C95-E940-744D-AF1B-FD256C343227}" destId="{488FD3ED-2847-FE4B-8C55-149245D7F045}" srcOrd="1" destOrd="0" parTransId="{AAA531DF-CD8E-C04F-8B21-05D8CA969D91}" sibTransId="{C511FD1F-91C0-A74B-8929-F345CFF89324}"/>
    <dgm:cxn modelId="{9B49235B-36A3-2744-AC09-A878E56E7C2B}" type="presOf" srcId="{AAA531DF-CD8E-C04F-8B21-05D8CA969D91}" destId="{3497654C-D06B-734B-AA82-E60811D5263C}" srcOrd="1" destOrd="0" presId="urn:microsoft.com/office/officeart/2005/8/layout/radial1"/>
    <dgm:cxn modelId="{9EF79C30-9C86-E644-A473-D5D3473DE301}" srcId="{FF412C95-E940-744D-AF1B-FD256C343227}" destId="{3D39989B-FB7A-CE46-989E-067CBCFE0B8D}" srcOrd="3" destOrd="0" parTransId="{416C3EC8-D0F9-3544-A490-FE387C03B6B0}" sibTransId="{E5B0A7CC-FD95-9943-AB50-35DF3672A38F}"/>
    <dgm:cxn modelId="{A5A7E73E-486A-524B-9314-5F8C472D1CA5}" type="presOf" srcId="{FF412C95-E940-744D-AF1B-FD256C343227}" destId="{65ACAFF8-E02A-1E46-B6BA-6B3F9A6867A0}" srcOrd="0" destOrd="0" presId="urn:microsoft.com/office/officeart/2005/8/layout/radial1"/>
    <dgm:cxn modelId="{F239813A-960E-BB43-8322-4017476B0100}" type="presOf" srcId="{488FD3ED-2847-FE4B-8C55-149245D7F045}" destId="{CE2DBA4C-6084-0946-B7E3-56F6CDACAFAF}" srcOrd="0" destOrd="0" presId="urn:microsoft.com/office/officeart/2005/8/layout/radial1"/>
    <dgm:cxn modelId="{A9259DAB-1F8E-AC48-B07A-0F8C493F79BB}" srcId="{F808D53A-2543-494C-BB7E-C460F8FACF71}" destId="{FF412C95-E940-744D-AF1B-FD256C343227}" srcOrd="0" destOrd="0" parTransId="{4453D4CD-3F59-2041-94F1-929989352C54}" sibTransId="{75462349-6913-0A4A-A16A-E683D03AB7F5}"/>
    <dgm:cxn modelId="{93DDA96D-960A-134F-B24C-7C4941ECDCCA}" type="presOf" srcId="{3D39989B-FB7A-CE46-989E-067CBCFE0B8D}" destId="{E0A42F00-1326-9343-BC7E-809F793C271E}" srcOrd="0" destOrd="0" presId="urn:microsoft.com/office/officeart/2005/8/layout/radial1"/>
    <dgm:cxn modelId="{B0CFE585-A4CA-744A-818C-C5E3487783C4}" type="presOf" srcId="{5CF2E4F6-12E0-6843-8A3D-AF74DCE26F06}" destId="{6F1E26F8-3768-834E-8CD6-B93B7F8F29FB}" srcOrd="1" destOrd="0" presId="urn:microsoft.com/office/officeart/2005/8/layout/radial1"/>
    <dgm:cxn modelId="{2F4CFEB1-120A-6540-A67A-673DC66EDE34}" type="presParOf" srcId="{892599E0-62B2-A247-BD9E-6FE7022127F9}" destId="{65ACAFF8-E02A-1E46-B6BA-6B3F9A6867A0}" srcOrd="0" destOrd="0" presId="urn:microsoft.com/office/officeart/2005/8/layout/radial1"/>
    <dgm:cxn modelId="{11E891CB-E544-324B-A103-9D86C94B5577}" type="presParOf" srcId="{892599E0-62B2-A247-BD9E-6FE7022127F9}" destId="{3D5E6C26-D4FD-7849-A64A-B193005B2CB6}" srcOrd="1" destOrd="0" presId="urn:microsoft.com/office/officeart/2005/8/layout/radial1"/>
    <dgm:cxn modelId="{09D38F1C-7552-254D-8318-571B69B06E0F}" type="presParOf" srcId="{3D5E6C26-D4FD-7849-A64A-B193005B2CB6}" destId="{D5C29D0B-B9AF-014A-B7D0-34E2481EB00D}" srcOrd="0" destOrd="0" presId="urn:microsoft.com/office/officeart/2005/8/layout/radial1"/>
    <dgm:cxn modelId="{9E7422D6-2F40-7047-9D5D-6BB10B4BC543}" type="presParOf" srcId="{892599E0-62B2-A247-BD9E-6FE7022127F9}" destId="{86C45710-29D3-5D43-8691-F13F46DEE9B6}" srcOrd="2" destOrd="0" presId="urn:microsoft.com/office/officeart/2005/8/layout/radial1"/>
    <dgm:cxn modelId="{01BCD8CC-6D8B-2440-A28C-76BACA2B02E8}" type="presParOf" srcId="{892599E0-62B2-A247-BD9E-6FE7022127F9}" destId="{FBD006E5-5258-3E41-B550-4CA401E49F36}" srcOrd="3" destOrd="0" presId="urn:microsoft.com/office/officeart/2005/8/layout/radial1"/>
    <dgm:cxn modelId="{7294B062-FCE9-D340-94A3-5E2111F63F60}" type="presParOf" srcId="{FBD006E5-5258-3E41-B550-4CA401E49F36}" destId="{3497654C-D06B-734B-AA82-E60811D5263C}" srcOrd="0" destOrd="0" presId="urn:microsoft.com/office/officeart/2005/8/layout/radial1"/>
    <dgm:cxn modelId="{10385DA1-3361-4341-9DBF-2D39F04C5A70}" type="presParOf" srcId="{892599E0-62B2-A247-BD9E-6FE7022127F9}" destId="{CE2DBA4C-6084-0946-B7E3-56F6CDACAFAF}" srcOrd="4" destOrd="0" presId="urn:microsoft.com/office/officeart/2005/8/layout/radial1"/>
    <dgm:cxn modelId="{4ACD12BB-C676-2B41-A28A-EB9980BE53AD}" type="presParOf" srcId="{892599E0-62B2-A247-BD9E-6FE7022127F9}" destId="{88388FFD-F114-A848-9AD9-583847837FDD}" srcOrd="5" destOrd="0" presId="urn:microsoft.com/office/officeart/2005/8/layout/radial1"/>
    <dgm:cxn modelId="{5CB521A6-3132-7B47-9059-BD7AFF392425}" type="presParOf" srcId="{88388FFD-F114-A848-9AD9-583847837FDD}" destId="{6F1E26F8-3768-834E-8CD6-B93B7F8F29FB}" srcOrd="0" destOrd="0" presId="urn:microsoft.com/office/officeart/2005/8/layout/radial1"/>
    <dgm:cxn modelId="{59BB9DA0-034D-CC4A-97F7-D1CC878FFE6B}" type="presParOf" srcId="{892599E0-62B2-A247-BD9E-6FE7022127F9}" destId="{6F67926B-22DD-914F-BEEE-3E89E4E1F0DF}" srcOrd="6" destOrd="0" presId="urn:microsoft.com/office/officeart/2005/8/layout/radial1"/>
    <dgm:cxn modelId="{998CDBC6-C81C-0344-8EB0-B7ABE83922C4}" type="presParOf" srcId="{892599E0-62B2-A247-BD9E-6FE7022127F9}" destId="{3475DECE-6DD8-734F-B603-92ACAD4ED6E6}" srcOrd="7" destOrd="0" presId="urn:microsoft.com/office/officeart/2005/8/layout/radial1"/>
    <dgm:cxn modelId="{FE399A2C-4993-4E47-AB60-A429A9412A6C}" type="presParOf" srcId="{3475DECE-6DD8-734F-B603-92ACAD4ED6E6}" destId="{FDCEE10C-59B5-5E44-A3B1-F5E892697523}" srcOrd="0" destOrd="0" presId="urn:microsoft.com/office/officeart/2005/8/layout/radial1"/>
    <dgm:cxn modelId="{4BFA07DE-D653-8E4B-BD68-6EACFDF2F1A7}" type="presParOf" srcId="{892599E0-62B2-A247-BD9E-6FE7022127F9}" destId="{E0A42F00-1326-9343-BC7E-809F793C271E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1C9242-7E62-494F-A154-19B2EE054F92}">
      <dsp:nvSpPr>
        <dsp:cNvPr id="0" name=""/>
        <dsp:cNvSpPr/>
      </dsp:nvSpPr>
      <dsp:spPr>
        <a:xfrm rot="10800000">
          <a:off x="1847049" y="1247"/>
          <a:ext cx="6688836" cy="64906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6221" tIns="114300" rIns="21336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Blood Glucose levels</a:t>
          </a:r>
          <a:endParaRPr lang="en-US" sz="3000" kern="1200" dirty="0"/>
        </a:p>
      </dsp:txBody>
      <dsp:txXfrm rot="10800000">
        <a:off x="2009316" y="1247"/>
        <a:ext cx="6526569" cy="649068"/>
      </dsp:txXfrm>
    </dsp:sp>
    <dsp:sp modelId="{2FE971BA-46D4-9F42-878D-DB729A87265C}">
      <dsp:nvSpPr>
        <dsp:cNvPr id="0" name=""/>
        <dsp:cNvSpPr/>
      </dsp:nvSpPr>
      <dsp:spPr>
        <a:xfrm>
          <a:off x="1522514" y="1247"/>
          <a:ext cx="649068" cy="64906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059AB9E-DA77-CE42-A472-E689F8EDB8A8}">
      <dsp:nvSpPr>
        <dsp:cNvPr id="0" name=""/>
        <dsp:cNvSpPr/>
      </dsp:nvSpPr>
      <dsp:spPr>
        <a:xfrm rot="10800000">
          <a:off x="1847049" y="844037"/>
          <a:ext cx="6688836" cy="64906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6221" tIns="114300" rIns="21336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Weight</a:t>
          </a:r>
          <a:endParaRPr lang="en-US" sz="3000" kern="1200" dirty="0"/>
        </a:p>
      </dsp:txBody>
      <dsp:txXfrm rot="10800000">
        <a:off x="2009316" y="844037"/>
        <a:ext cx="6526569" cy="649068"/>
      </dsp:txXfrm>
    </dsp:sp>
    <dsp:sp modelId="{B8E2A970-1495-4740-B641-6ECC1E30B134}">
      <dsp:nvSpPr>
        <dsp:cNvPr id="0" name=""/>
        <dsp:cNvSpPr/>
      </dsp:nvSpPr>
      <dsp:spPr>
        <a:xfrm>
          <a:off x="1522514" y="844037"/>
          <a:ext cx="649068" cy="64906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CD6332F-305F-9F40-A86A-C80DB79EAFBC}">
      <dsp:nvSpPr>
        <dsp:cNvPr id="0" name=""/>
        <dsp:cNvSpPr/>
      </dsp:nvSpPr>
      <dsp:spPr>
        <a:xfrm rot="10800000">
          <a:off x="1847049" y="1686828"/>
          <a:ext cx="6688836" cy="64906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6221" tIns="114300" rIns="21336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Cardiovascular risk factors</a:t>
          </a:r>
          <a:endParaRPr lang="en-US" sz="3000" kern="1200" dirty="0"/>
        </a:p>
      </dsp:txBody>
      <dsp:txXfrm rot="10800000">
        <a:off x="2009316" y="1686828"/>
        <a:ext cx="6526569" cy="649068"/>
      </dsp:txXfrm>
    </dsp:sp>
    <dsp:sp modelId="{641CD7C3-7EE3-B845-B319-9766FBDECEEE}">
      <dsp:nvSpPr>
        <dsp:cNvPr id="0" name=""/>
        <dsp:cNvSpPr/>
      </dsp:nvSpPr>
      <dsp:spPr>
        <a:xfrm>
          <a:off x="1522514" y="1686828"/>
          <a:ext cx="649068" cy="64906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59BA591-5D2A-7940-9FEF-83B7C9ED060C}">
      <dsp:nvSpPr>
        <dsp:cNvPr id="0" name=""/>
        <dsp:cNvSpPr/>
      </dsp:nvSpPr>
      <dsp:spPr>
        <a:xfrm rot="10800000">
          <a:off x="1847049" y="2529618"/>
          <a:ext cx="6688836" cy="64906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6221" tIns="114300" rIns="21336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Comorbidities</a:t>
          </a:r>
          <a:endParaRPr lang="en-US" sz="3000" kern="1200" dirty="0"/>
        </a:p>
      </dsp:txBody>
      <dsp:txXfrm rot="10800000">
        <a:off x="2009316" y="2529618"/>
        <a:ext cx="6526569" cy="649068"/>
      </dsp:txXfrm>
    </dsp:sp>
    <dsp:sp modelId="{FCD095C6-BB02-E24D-9AE8-09996C2BDE93}">
      <dsp:nvSpPr>
        <dsp:cNvPr id="0" name=""/>
        <dsp:cNvSpPr/>
      </dsp:nvSpPr>
      <dsp:spPr>
        <a:xfrm>
          <a:off x="1522514" y="2529618"/>
          <a:ext cx="649068" cy="64906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7BED0D3-A5E2-854F-AD1C-9EE920866AA9}">
      <dsp:nvSpPr>
        <dsp:cNvPr id="0" name=""/>
        <dsp:cNvSpPr/>
      </dsp:nvSpPr>
      <dsp:spPr>
        <a:xfrm rot="10800000">
          <a:off x="1847049" y="3372408"/>
          <a:ext cx="6688836" cy="64906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6221" tIns="114300" rIns="21336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Complications</a:t>
          </a:r>
          <a:endParaRPr lang="en-US" sz="3000" kern="1200" dirty="0"/>
        </a:p>
      </dsp:txBody>
      <dsp:txXfrm rot="10800000">
        <a:off x="2009316" y="3372408"/>
        <a:ext cx="6526569" cy="649068"/>
      </dsp:txXfrm>
    </dsp:sp>
    <dsp:sp modelId="{0EA0FABB-5FDE-8F4D-B674-5AE6C1B089B4}">
      <dsp:nvSpPr>
        <dsp:cNvPr id="0" name=""/>
        <dsp:cNvSpPr/>
      </dsp:nvSpPr>
      <dsp:spPr>
        <a:xfrm>
          <a:off x="1522514" y="3372408"/>
          <a:ext cx="649068" cy="64906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ACAFF8-E02A-1E46-B6BA-6B3F9A6867A0}">
      <dsp:nvSpPr>
        <dsp:cNvPr id="0" name=""/>
        <dsp:cNvSpPr/>
      </dsp:nvSpPr>
      <dsp:spPr>
        <a:xfrm>
          <a:off x="3909893" y="2485469"/>
          <a:ext cx="2467465" cy="1887061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Medications for lowering glucose</a:t>
          </a:r>
          <a:endParaRPr lang="en-US" sz="2400" b="1" i="0" kern="1200" dirty="0">
            <a:solidFill>
              <a:schemeClr val="tx1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4271245" y="2761823"/>
        <a:ext cx="1744761" cy="1334353"/>
      </dsp:txXfrm>
    </dsp:sp>
    <dsp:sp modelId="{3D5E6C26-D4FD-7849-A64A-B193005B2CB6}">
      <dsp:nvSpPr>
        <dsp:cNvPr id="0" name=""/>
        <dsp:cNvSpPr/>
      </dsp:nvSpPr>
      <dsp:spPr>
        <a:xfrm rot="16200000">
          <a:off x="4858600" y="2183962"/>
          <a:ext cx="570049" cy="32963"/>
        </a:xfrm>
        <a:custGeom>
          <a:avLst/>
          <a:gdLst/>
          <a:ahLst/>
          <a:cxnLst/>
          <a:rect l="0" t="0" r="0" b="0"/>
          <a:pathLst>
            <a:path>
              <a:moveTo>
                <a:pt x="0" y="16481"/>
              </a:moveTo>
              <a:lnTo>
                <a:pt x="570049" y="164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i="0" kern="1200">
            <a:solidFill>
              <a:schemeClr val="tx1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5129374" y="2186193"/>
        <a:ext cx="28502" cy="28502"/>
      </dsp:txXfrm>
    </dsp:sp>
    <dsp:sp modelId="{86C45710-29D3-5D43-8691-F13F46DEE9B6}">
      <dsp:nvSpPr>
        <dsp:cNvPr id="0" name=""/>
        <dsp:cNvSpPr/>
      </dsp:nvSpPr>
      <dsp:spPr>
        <a:xfrm>
          <a:off x="3416351" y="28357"/>
          <a:ext cx="3454549" cy="1887061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The </a:t>
          </a:r>
          <a:r>
            <a:rPr lang="en-US" sz="1600" b="1" i="0" kern="12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profile of the person</a:t>
          </a:r>
          <a:r>
            <a:rPr lang="en-US" sz="1600" b="1" i="0" kern="12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 with diabetes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(younger age, </a:t>
          </a:r>
          <a:r>
            <a:rPr lang="en-US" sz="1600" b="1" i="0" kern="12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life </a:t>
          </a:r>
          <a:r>
            <a:rPr lang="en-US" sz="1600" b="1" i="0" kern="12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expectancy, cognitive impairment). </a:t>
          </a:r>
          <a:endParaRPr lang="en-US" sz="1600" b="1" i="0" kern="1200" dirty="0">
            <a:solidFill>
              <a:schemeClr val="tx1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3922258" y="304711"/>
        <a:ext cx="2442735" cy="1334353"/>
      </dsp:txXfrm>
    </dsp:sp>
    <dsp:sp modelId="{FBD006E5-5258-3E41-B550-4CA401E49F36}">
      <dsp:nvSpPr>
        <dsp:cNvPr id="0" name=""/>
        <dsp:cNvSpPr/>
      </dsp:nvSpPr>
      <dsp:spPr>
        <a:xfrm rot="35003">
          <a:off x="6377236" y="3427452"/>
          <a:ext cx="466123" cy="32963"/>
        </a:xfrm>
        <a:custGeom>
          <a:avLst/>
          <a:gdLst/>
          <a:ahLst/>
          <a:cxnLst/>
          <a:rect l="0" t="0" r="0" b="0"/>
          <a:pathLst>
            <a:path>
              <a:moveTo>
                <a:pt x="0" y="16481"/>
              </a:moveTo>
              <a:lnTo>
                <a:pt x="466123" y="164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i="0" kern="1200">
            <a:solidFill>
              <a:schemeClr val="tx1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6598645" y="3432280"/>
        <a:ext cx="23306" cy="23306"/>
      </dsp:txXfrm>
    </dsp:sp>
    <dsp:sp modelId="{CE2DBA4C-6084-0946-B7E3-56F6CDACAFAF}">
      <dsp:nvSpPr>
        <dsp:cNvPr id="0" name=""/>
        <dsp:cNvSpPr/>
      </dsp:nvSpPr>
      <dsp:spPr>
        <a:xfrm>
          <a:off x="6843241" y="1881353"/>
          <a:ext cx="3461342" cy="3165149"/>
        </a:xfrm>
        <a:prstGeom prst="ellipse">
          <a:avLst/>
        </a:prstGeom>
        <a:solidFill>
          <a:srgbClr val="FFFF0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 smtClean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rPr>
            <a:t>Risk factors for medication adverse events </a:t>
          </a:r>
          <a:r>
            <a:rPr lang="en-US" sz="2000" b="1" i="0" kern="12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(</a:t>
          </a:r>
          <a:r>
            <a:rPr lang="en-US" sz="2000" b="1" i="0" kern="1200" dirty="0" err="1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hypoglycaemia</a:t>
          </a:r>
          <a:r>
            <a:rPr lang="en-US" sz="2000" b="1" i="0" kern="12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, volume depletion, genital infections, history of pancreatitis). </a:t>
          </a:r>
          <a:endParaRPr lang="en-US" sz="2000" b="1" i="0" kern="1200" dirty="0">
            <a:solidFill>
              <a:schemeClr val="tx1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7350143" y="2344878"/>
        <a:ext cx="2447538" cy="2238099"/>
      </dsp:txXfrm>
    </dsp:sp>
    <dsp:sp modelId="{88388FFD-F114-A848-9AD9-583847837FDD}">
      <dsp:nvSpPr>
        <dsp:cNvPr id="0" name=""/>
        <dsp:cNvSpPr/>
      </dsp:nvSpPr>
      <dsp:spPr>
        <a:xfrm rot="5400000">
          <a:off x="4858600" y="4641074"/>
          <a:ext cx="570049" cy="32963"/>
        </a:xfrm>
        <a:custGeom>
          <a:avLst/>
          <a:gdLst/>
          <a:ahLst/>
          <a:cxnLst/>
          <a:rect l="0" t="0" r="0" b="0"/>
          <a:pathLst>
            <a:path>
              <a:moveTo>
                <a:pt x="0" y="16481"/>
              </a:moveTo>
              <a:lnTo>
                <a:pt x="570049" y="164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i="0" kern="1200">
            <a:solidFill>
              <a:schemeClr val="tx1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5129374" y="4643304"/>
        <a:ext cx="28502" cy="28502"/>
      </dsp:txXfrm>
    </dsp:sp>
    <dsp:sp modelId="{6F67926B-22DD-914F-BEEE-3E89E4E1F0DF}">
      <dsp:nvSpPr>
        <dsp:cNvPr id="0" name=""/>
        <dsp:cNvSpPr/>
      </dsp:nvSpPr>
      <dsp:spPr>
        <a:xfrm>
          <a:off x="3429881" y="4942580"/>
          <a:ext cx="3427488" cy="1887061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Prioritise the use of </a:t>
          </a:r>
          <a:r>
            <a:rPr lang="en-US" sz="1600" b="1" i="0" kern="12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organ-protective medications </a:t>
          </a:r>
          <a:r>
            <a:rPr lang="en-US" sz="1600" b="1" i="0" kern="12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Cardiorenal </a:t>
          </a:r>
          <a:r>
            <a:rPr lang="en-US" sz="1600" b="1" i="0" kern="12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disease or NASH. </a:t>
          </a:r>
          <a:endParaRPr lang="en-US" sz="1600" b="1" i="0" kern="1200" dirty="0" smtClean="0">
            <a:solidFill>
              <a:schemeClr val="tx1"/>
            </a:solidFill>
            <a:latin typeface="Times New Roman" charset="0"/>
            <a:ea typeface="Times New Roman" charset="0"/>
            <a:cs typeface="Times New Roman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(GLP-1 RA, SGLT2i, TZD) </a:t>
          </a:r>
          <a:endParaRPr lang="en-US" sz="1600" b="1" i="0" kern="1200" dirty="0">
            <a:solidFill>
              <a:schemeClr val="tx1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3931825" y="5218934"/>
        <a:ext cx="2423600" cy="1334353"/>
      </dsp:txXfrm>
    </dsp:sp>
    <dsp:sp modelId="{3475DECE-6DD8-734F-B603-92ACAD4ED6E6}">
      <dsp:nvSpPr>
        <dsp:cNvPr id="0" name=""/>
        <dsp:cNvSpPr/>
      </dsp:nvSpPr>
      <dsp:spPr>
        <a:xfrm rot="10824219">
          <a:off x="3549835" y="3402558"/>
          <a:ext cx="360114" cy="32963"/>
        </a:xfrm>
        <a:custGeom>
          <a:avLst/>
          <a:gdLst/>
          <a:ahLst/>
          <a:cxnLst/>
          <a:rect l="0" t="0" r="0" b="0"/>
          <a:pathLst>
            <a:path>
              <a:moveTo>
                <a:pt x="0" y="16481"/>
              </a:moveTo>
              <a:lnTo>
                <a:pt x="360114" y="164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i="0" kern="1200">
            <a:solidFill>
              <a:schemeClr val="tx1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 rot="10800000">
        <a:off x="3720889" y="3410037"/>
        <a:ext cx="18005" cy="18005"/>
      </dsp:txXfrm>
    </dsp:sp>
    <dsp:sp modelId="{E0A42F00-1326-9343-BC7E-809F793C271E}">
      <dsp:nvSpPr>
        <dsp:cNvPr id="0" name=""/>
        <dsp:cNvSpPr/>
      </dsp:nvSpPr>
      <dsp:spPr>
        <a:xfrm>
          <a:off x="123220" y="1934312"/>
          <a:ext cx="3426677" cy="2942778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Relevant </a:t>
          </a:r>
          <a:r>
            <a:rPr lang="en-US" sz="2000" b="1" i="0" kern="12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comorbidities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(Obesity, CVD, HF, CKD, NAFLD). </a:t>
          </a:r>
          <a:endParaRPr lang="en-US" sz="2000" b="1" i="0" kern="1200" dirty="0">
            <a:solidFill>
              <a:schemeClr val="tx1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625045" y="2365272"/>
        <a:ext cx="2423027" cy="20808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9EB13-EF2F-764E-BF34-BCE5411C319B}" type="datetimeFigureOut">
              <a:rPr lang="en-US" smtClean="0"/>
              <a:t>10/16/22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C9FE7-21B4-844B-BC9A-DE718817C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00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C9FE7-21B4-844B-BC9A-DE718817CEE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97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789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35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617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011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10/16/22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105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>
            <a:lvl1pPr algn="ctr">
              <a:defRPr sz="4800" b="1"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285750" indent="-285750" algn="just">
              <a:buFont typeface="Arial" charset="0"/>
              <a:buChar char="•"/>
              <a:defRPr sz="1600" b="0" i="0" cap="all" baseline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>
            <a:normAutofit/>
          </a:bodyPr>
          <a:lstStyle>
            <a:lvl1pPr marL="91440" indent="-91440" algn="just">
              <a:buFont typeface="Wingdings" charset="2"/>
              <a:buChar char="§"/>
              <a:defRPr sz="2800" b="0" i="0">
                <a:latin typeface="Times New Roman" charset="0"/>
                <a:ea typeface="Times New Roman" charset="0"/>
                <a:cs typeface="Times New Roman" charset="0"/>
              </a:defRPr>
            </a:lvl1pPr>
            <a:lvl2pPr marL="384048" indent="-182880" algn="just">
              <a:buFont typeface="Wingdings" charset="2"/>
              <a:buChar char="§"/>
              <a:defRPr sz="2800" b="0" i="0">
                <a:latin typeface="Times New Roman" charset="0"/>
                <a:ea typeface="Times New Roman" charset="0"/>
                <a:cs typeface="Times New Roman" charset="0"/>
              </a:defRPr>
            </a:lvl2pPr>
            <a:lvl3pPr marL="566928" indent="-182880" algn="just">
              <a:buFont typeface="Wingdings" charset="2"/>
              <a:buChar char="§"/>
              <a:defRPr sz="2800" b="0" i="0">
                <a:latin typeface="Times New Roman" charset="0"/>
                <a:ea typeface="Times New Roman" charset="0"/>
                <a:cs typeface="Times New Roman" charset="0"/>
              </a:defRPr>
            </a:lvl3pPr>
            <a:lvl4pPr marL="749808" indent="-182880" algn="just">
              <a:buFont typeface="Wingdings" charset="2"/>
              <a:buChar char="§"/>
              <a:defRPr sz="2800" b="0" i="0">
                <a:latin typeface="Times New Roman" charset="0"/>
                <a:ea typeface="Times New Roman" charset="0"/>
                <a:cs typeface="Times New Roman" charset="0"/>
              </a:defRPr>
            </a:lvl4pPr>
            <a:lvl5pPr marL="932688" indent="-182880" algn="just">
              <a:buFont typeface="Wingdings" charset="2"/>
              <a:buChar char="§"/>
              <a:defRPr sz="2800" b="0" i="0"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285750" indent="-285750" algn="just">
              <a:buFont typeface="Arial" charset="0"/>
              <a:buChar char="•"/>
              <a:defRPr sz="1600" b="0" cap="all" baseline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>
            <a:normAutofit/>
          </a:bodyPr>
          <a:lstStyle>
            <a:lvl1pPr marL="91440" indent="-91440" algn="just">
              <a:buFont typeface="Wingdings" charset="2"/>
              <a:buChar char="§"/>
              <a:defRPr sz="2800">
                <a:latin typeface="Times New Roman" charset="0"/>
                <a:ea typeface="Times New Roman" charset="0"/>
                <a:cs typeface="Times New Roman" charset="0"/>
              </a:defRPr>
            </a:lvl1pPr>
            <a:lvl2pPr marL="384048" indent="-182880" algn="just">
              <a:buFont typeface="Wingdings" charset="2"/>
              <a:buChar char="§"/>
              <a:defRPr sz="2800">
                <a:latin typeface="Times New Roman" charset="0"/>
                <a:ea typeface="Times New Roman" charset="0"/>
                <a:cs typeface="Times New Roman" charset="0"/>
              </a:defRPr>
            </a:lvl2pPr>
            <a:lvl3pPr marL="566928" indent="-182880" algn="just">
              <a:buFont typeface="Wingdings" charset="2"/>
              <a:buChar char="§"/>
              <a:defRPr sz="2800">
                <a:latin typeface="Times New Roman" charset="0"/>
                <a:ea typeface="Times New Roman" charset="0"/>
                <a:cs typeface="Times New Roman" charset="0"/>
              </a:defRPr>
            </a:lvl3pPr>
            <a:lvl4pPr marL="749808" indent="-182880" algn="just">
              <a:buFont typeface="Wingdings" charset="2"/>
              <a:buChar char="§"/>
              <a:defRPr sz="2800">
                <a:latin typeface="Times New Roman" charset="0"/>
                <a:ea typeface="Times New Roman" charset="0"/>
                <a:cs typeface="Times New Roman" charset="0"/>
              </a:defRPr>
            </a:lvl4pPr>
            <a:lvl5pPr marL="932688" indent="-182880" algn="just">
              <a:buFont typeface="Wingdings" charset="2"/>
              <a:buChar char="§"/>
              <a:defRPr sz="2800"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10/16/22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544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10/16/22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501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10/16/22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509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509A250-FF31-4206-8172-F9D3106AACB1}" type="datetimeFigureOut">
              <a:rPr lang="en-US" smtClean="0"/>
              <a:t>10/16/22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26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362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10/16/22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87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png"/><Relationship Id="rId3" Type="http://schemas.openxmlformats.org/officeDocument/2006/relationships/image" Target="../media/image52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087" y="1372935"/>
            <a:ext cx="11208328" cy="295732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48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4800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48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48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48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4800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48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4800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48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48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48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4800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48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48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48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6000" b="1" dirty="0" smtClean="0">
                <a:latin typeface="Times New Roman" charset="0"/>
                <a:ea typeface="Times New Roman" charset="0"/>
                <a:cs typeface="Times New Roman" charset="0"/>
              </a:rPr>
              <a:t>Management </a:t>
            </a:r>
            <a:r>
              <a:rPr lang="en-US" sz="6000" b="1" dirty="0">
                <a:latin typeface="Times New Roman" charset="0"/>
                <a:ea typeface="Times New Roman" charset="0"/>
                <a:cs typeface="Times New Roman" charset="0"/>
              </a:rPr>
              <a:t>of </a:t>
            </a:r>
            <a:r>
              <a:rPr lang="en-US" sz="6000" b="1" dirty="0" smtClean="0">
                <a:latin typeface="Times New Roman" charset="0"/>
                <a:ea typeface="Times New Roman" charset="0"/>
                <a:cs typeface="Times New Roman" charset="0"/>
              </a:rPr>
              <a:t>hyperglycemia </a:t>
            </a:r>
            <a:br>
              <a:rPr lang="en-US" sz="6000" b="1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6000" b="1" dirty="0" smtClean="0">
                <a:latin typeface="Times New Roman" charset="0"/>
                <a:ea typeface="Times New Roman" charset="0"/>
                <a:cs typeface="Times New Roman" charset="0"/>
              </a:rPr>
              <a:t>in </a:t>
            </a:r>
            <a:r>
              <a:rPr lang="en-US" sz="6000" b="1" dirty="0">
                <a:latin typeface="Times New Roman" charset="0"/>
                <a:ea typeface="Times New Roman" charset="0"/>
                <a:cs typeface="Times New Roman" charset="0"/>
              </a:rPr>
              <a:t>type 2 diabetes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sz="4800" b="1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4800" b="1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48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4008" y="4445875"/>
            <a:ext cx="9812875" cy="1566041"/>
          </a:xfrm>
        </p:spPr>
        <p:txBody>
          <a:bodyPr>
            <a:normAutofit fontScale="47500" lnSpcReduction="20000"/>
          </a:bodyPr>
          <a:lstStyle/>
          <a:p>
            <a:pPr marL="342900" indent="-342900" algn="just">
              <a:buFont typeface="Wingdings" charset="2"/>
              <a:buChar char="§"/>
            </a:pPr>
            <a:endParaRPr lang="en-US" sz="2500" b="1" i="1" dirty="0" smtClean="0">
              <a:solidFill>
                <a:schemeClr val="tx1"/>
              </a:solidFill>
              <a:latin typeface="IRNazanin" charset="0"/>
              <a:ea typeface="IRNazanin" charset="0"/>
              <a:cs typeface="IRNazanin" charset="0"/>
            </a:endParaRPr>
          </a:p>
          <a:p>
            <a:pPr marL="342900" indent="-342900" algn="just">
              <a:buFont typeface="Wingdings" charset="2"/>
              <a:buChar char="§"/>
            </a:pPr>
            <a:r>
              <a:rPr lang="en-US" sz="3400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October 17,2022</a:t>
            </a:r>
          </a:p>
          <a:p>
            <a:pPr marL="342900" indent="-342900" algn="just">
              <a:buFont typeface="Wingdings" charset="2"/>
              <a:buChar char="§"/>
            </a:pPr>
            <a:r>
              <a:rPr lang="en-US" sz="3400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Mahsa Abbaszadeh, MD</a:t>
            </a:r>
            <a:endParaRPr lang="en-US" sz="3400" b="1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 algn="just">
              <a:buFont typeface="Wingdings" charset="2"/>
              <a:buChar char="§"/>
            </a:pPr>
            <a:r>
              <a:rPr lang="en-US" sz="34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Research Institute for Endocrine Sciences, </a:t>
            </a:r>
            <a:r>
              <a:rPr lang="en-US" sz="3400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Shahid </a:t>
            </a:r>
            <a:r>
              <a:rPr lang="en-US" sz="34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Beheshti University of Medical Sciences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9" y="1011981"/>
            <a:ext cx="12152662" cy="4307272"/>
          </a:xfrm>
        </p:spPr>
      </p:pic>
      <p:sp>
        <p:nvSpPr>
          <p:cNvPr id="3" name="Frame 2"/>
          <p:cNvSpPr/>
          <p:nvPr/>
        </p:nvSpPr>
        <p:spPr>
          <a:xfrm>
            <a:off x="785446" y="2743200"/>
            <a:ext cx="11207262" cy="1113692"/>
          </a:xfrm>
          <a:prstGeom prst="frame">
            <a:avLst>
              <a:gd name="adj1" fmla="val 5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86754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Combination glucagon-like peptide-1/insulin therapy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/>
          </a:bodyPr>
          <a:lstStyle/>
          <a:p>
            <a:r>
              <a:rPr lang="en-US" dirty="0"/>
              <a:t>R</a:t>
            </a:r>
            <a:r>
              <a:rPr lang="en-US" dirty="0" smtClean="0"/>
              <a:t>esults in: </a:t>
            </a:r>
          </a:p>
          <a:p>
            <a:pPr marL="997200" indent="-457200">
              <a:buFont typeface="Courier New" charset="0"/>
              <a:buChar char="o"/>
            </a:pPr>
            <a:r>
              <a:rPr lang="en-US" dirty="0" smtClean="0"/>
              <a:t>Greater </a:t>
            </a:r>
            <a:r>
              <a:rPr lang="en-US" b="1" dirty="0" smtClean="0">
                <a:solidFill>
                  <a:srgbClr val="FF0000"/>
                </a:solidFill>
              </a:rPr>
              <a:t>glycemic </a:t>
            </a:r>
            <a:r>
              <a:rPr lang="en-US" b="1" dirty="0">
                <a:solidFill>
                  <a:srgbClr val="FF0000"/>
                </a:solidFill>
              </a:rPr>
              <a:t>lowering efficacy </a:t>
            </a:r>
            <a:r>
              <a:rPr lang="en-US" dirty="0"/>
              <a:t>than the </a:t>
            </a:r>
            <a:r>
              <a:rPr lang="en-US" dirty="0" smtClean="0"/>
              <a:t>mono-components</a:t>
            </a:r>
          </a:p>
          <a:p>
            <a:pPr marL="997200" indent="-457200">
              <a:buFont typeface="Courier New" charset="0"/>
              <a:buChar char="o"/>
            </a:pPr>
            <a:r>
              <a:rPr lang="en-US" dirty="0" smtClean="0"/>
              <a:t>Less </a:t>
            </a:r>
            <a:r>
              <a:rPr lang="en-US" b="1" dirty="0">
                <a:solidFill>
                  <a:srgbClr val="FF0000"/>
                </a:solidFill>
              </a:rPr>
              <a:t>weight gain 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997200" indent="-457200">
              <a:buFont typeface="Courier New" charset="0"/>
              <a:buChar char="o"/>
            </a:pPr>
            <a:r>
              <a:rPr lang="en-US" dirty="0" smtClean="0"/>
              <a:t>Lower </a:t>
            </a:r>
            <a:r>
              <a:rPr lang="en-US" dirty="0"/>
              <a:t>rates of </a:t>
            </a:r>
            <a:r>
              <a:rPr lang="en-US" b="1" dirty="0" smtClean="0">
                <a:solidFill>
                  <a:srgbClr val="FF0000"/>
                </a:solidFill>
              </a:rPr>
              <a:t>hypoglycemia</a:t>
            </a:r>
            <a:r>
              <a:rPr lang="en-US" dirty="0" smtClean="0"/>
              <a:t> </a:t>
            </a:r>
            <a:r>
              <a:rPr lang="en-US" dirty="0"/>
              <a:t>than with intensified insulin regimens, </a:t>
            </a:r>
            <a:endParaRPr lang="en-US" dirty="0" smtClean="0"/>
          </a:p>
          <a:p>
            <a:pPr marL="997200" indent="-457200">
              <a:buFont typeface="Courier New" charset="0"/>
              <a:buChar char="o"/>
            </a:pPr>
            <a:r>
              <a:rPr lang="en-US" dirty="0" smtClean="0"/>
              <a:t>Better </a:t>
            </a:r>
            <a:r>
              <a:rPr lang="en-US" b="1" dirty="0" smtClean="0">
                <a:solidFill>
                  <a:srgbClr val="FF0000"/>
                </a:solidFill>
              </a:rPr>
              <a:t>gastrointestinal </a:t>
            </a:r>
            <a:r>
              <a:rPr lang="en-US" b="1" dirty="0">
                <a:solidFill>
                  <a:srgbClr val="FF0000"/>
                </a:solidFill>
              </a:rPr>
              <a:t>tolerability </a:t>
            </a:r>
            <a:r>
              <a:rPr lang="en-US" dirty="0"/>
              <a:t>than with GLP-1 RA </a:t>
            </a:r>
            <a:r>
              <a:rPr lang="en-US" dirty="0" smtClean="0"/>
              <a:t>alone.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is-IS" dirty="0" smtClean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95169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124"/>
            <a:ext cx="12192000" cy="6860124"/>
          </a:xfrm>
        </p:spPr>
      </p:pic>
    </p:spTree>
    <p:extLst>
      <p:ext uri="{BB962C8B-B14F-4D97-AF65-F5344CB8AC3E}">
        <p14:creationId xmlns:p14="http://schemas.microsoft.com/office/powerpoint/2010/main" val="212517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Metformin</a:t>
            </a:r>
          </a:p>
        </p:txBody>
      </p:sp>
      <p:graphicFrame>
        <p:nvGraphicFramePr>
          <p:cNvPr id="4" name="Content Placeholder 2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1097280" y="1926466"/>
          <a:ext cx="10059964" cy="4157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991"/>
                <a:gridCol w="2514991"/>
                <a:gridCol w="2514991"/>
                <a:gridCol w="2514991"/>
              </a:tblGrid>
              <a:tr h="621414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CV effects</a:t>
                      </a:r>
                      <a:endParaRPr lang="en-US" sz="20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Renal effects</a:t>
                      </a:r>
                      <a:endParaRPr lang="en-US" sz="20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62141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Effect on MACE</a:t>
                      </a:r>
                      <a:endParaRPr lang="en-US" sz="20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HF</a:t>
                      </a:r>
                      <a:endParaRPr lang="en-US" sz="20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Progression of DKD</a:t>
                      </a:r>
                      <a:endParaRPr lang="en-US" sz="20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Dosing/ Dose</a:t>
                      </a:r>
                      <a:r>
                        <a:rPr lang="en-US" sz="2000" b="1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consideration</a:t>
                      </a:r>
                      <a:endParaRPr lang="en-US" sz="20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110728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Potential Benefit</a:t>
                      </a:r>
                      <a:endParaRPr lang="en-US" sz="20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</a:p>
                    <a:p>
                      <a:pPr algn="ctr"/>
                      <a:endParaRPr lang="en-US" sz="20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</a:p>
                    <a:p>
                      <a:pPr algn="ctr"/>
                      <a:endParaRPr lang="en-US" sz="20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indent="0" algn="ctr" rtl="0">
                        <a:buNone/>
                      </a:pPr>
                      <a:r>
                        <a:rPr lang="en-US" sz="20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Contraindicated</a:t>
                      </a:r>
                      <a:r>
                        <a:rPr lang="en-US" sz="20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with eGFR &lt;30 ml/min/1.73 m2</a:t>
                      </a:r>
                    </a:p>
                    <a:p>
                      <a:pPr marL="0" indent="0" algn="ctr" rtl="0">
                        <a:buNone/>
                      </a:pPr>
                      <a:endParaRPr lang="en-US" sz="2000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Dose reduction 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should be considered when the eGFR is &lt;45 ml/min/1.73 m2.</a:t>
                      </a:r>
                    </a:p>
                    <a:p>
                      <a:pPr marL="0" indent="0" algn="ctr" defTabSz="914400" rtl="0" eaLnBrk="1" latinLnBrk="0" hangingPunct="1">
                        <a:buNone/>
                      </a:pPr>
                      <a:endParaRPr lang="fa-IR" sz="2000" kern="1200" dirty="0" smtClean="0">
                        <a:solidFill>
                          <a:schemeClr val="dk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899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187" y="1890320"/>
            <a:ext cx="10058400" cy="1450757"/>
          </a:xfrm>
        </p:spPr>
        <p:txBody>
          <a:bodyPr/>
          <a:lstStyle/>
          <a:p>
            <a:r>
              <a:rPr lang="en-US" dirty="0"/>
              <a:t>Metabolic surgery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3488788"/>
            <a:ext cx="10058400" cy="2202175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is-IS" dirty="0" smtClean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81037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Consensus recommendations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/>
          </a:bodyPr>
          <a:lstStyle/>
          <a:p>
            <a:r>
              <a:rPr lang="en-US" dirty="0"/>
              <a:t>A</a:t>
            </a:r>
            <a:r>
              <a:rPr lang="en-US" dirty="0" smtClean="0"/>
              <a:t>dults </a:t>
            </a:r>
            <a:r>
              <a:rPr lang="en-US" dirty="0"/>
              <a:t>with </a:t>
            </a:r>
            <a:r>
              <a:rPr lang="en-US" b="1" dirty="0"/>
              <a:t>type 2 diabetes </a:t>
            </a:r>
            <a:r>
              <a:rPr lang="en-US" dirty="0"/>
              <a:t>who are appropriate surgical candidates </a:t>
            </a:r>
            <a:endParaRPr lang="en-US" dirty="0" smtClean="0"/>
          </a:p>
          <a:p>
            <a:pPr marL="775440"/>
            <a:r>
              <a:rPr lang="en-US" dirty="0" smtClean="0"/>
              <a:t>with </a:t>
            </a:r>
            <a:r>
              <a:rPr lang="en-US" dirty="0"/>
              <a:t>a </a:t>
            </a:r>
            <a:r>
              <a:rPr lang="en-US" dirty="0">
                <a:solidFill>
                  <a:srgbClr val="C00000"/>
                </a:solidFill>
              </a:rPr>
              <a:t>BMI ≥40.0 </a:t>
            </a:r>
            <a:r>
              <a:rPr lang="en-US" dirty="0"/>
              <a:t>kg/m2 </a:t>
            </a:r>
            <a:endParaRPr lang="en-US" dirty="0" smtClean="0"/>
          </a:p>
          <a:p>
            <a:pPr marL="775440"/>
            <a:r>
              <a:rPr lang="en-US" dirty="0" smtClean="0"/>
              <a:t>or </a:t>
            </a:r>
            <a:r>
              <a:rPr lang="en-US" dirty="0"/>
              <a:t>a </a:t>
            </a:r>
            <a:r>
              <a:rPr lang="en-US" dirty="0">
                <a:solidFill>
                  <a:srgbClr val="C00000"/>
                </a:solidFill>
              </a:rPr>
              <a:t>BMI of 35.0–39.9 </a:t>
            </a:r>
            <a:r>
              <a:rPr lang="en-US" dirty="0" smtClean="0"/>
              <a:t>kg/m2 who </a:t>
            </a:r>
            <a:r>
              <a:rPr lang="en-US" dirty="0"/>
              <a:t>do not achieve durable weight loss and improvement in </a:t>
            </a:r>
            <a:r>
              <a:rPr lang="en-US" dirty="0" smtClean="0"/>
              <a:t>comorbidities </a:t>
            </a:r>
            <a:r>
              <a:rPr lang="en-US" dirty="0"/>
              <a:t>(including </a:t>
            </a:r>
            <a:r>
              <a:rPr lang="en-US" dirty="0" err="1"/>
              <a:t>hyperglycaemia</a:t>
            </a:r>
            <a:r>
              <a:rPr lang="en-US" dirty="0"/>
              <a:t>) with non- </a:t>
            </a:r>
            <a:r>
              <a:rPr lang="en-US" dirty="0" smtClean="0"/>
              <a:t>surgical </a:t>
            </a:r>
            <a:r>
              <a:rPr lang="en-US" dirty="0"/>
              <a:t>methods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pPr marL="0" indent="0" algn="l">
              <a:buNone/>
            </a:pPr>
            <a:r>
              <a:rPr lang="en-US" dirty="0" smtClean="0"/>
              <a:t> </a:t>
            </a:r>
            <a:endParaRPr lang="en-US" dirty="0"/>
          </a:p>
          <a:p>
            <a:pPr marL="0" indent="0" algn="l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is-IS" dirty="0" smtClean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60832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Metabolic surgery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One mixed-effects meta-analysis model has </a:t>
            </a:r>
            <a:r>
              <a:rPr lang="en-US" dirty="0" smtClean="0"/>
              <a:t>estimated </a:t>
            </a:r>
            <a:r>
              <a:rPr lang="en-US" dirty="0"/>
              <a:t>a 43% diabetes remission rate (95% CI 34%, 53%) following metabolic surgery in people with type 2 diabetes and a BMI &lt;30 kg/m2 [136], significantly higher than that achieved with traditional medical management [137]. 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is-IS" dirty="0" smtClean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212877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Metabolic surgery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postoperative diabetes remission </a:t>
            </a:r>
            <a:r>
              <a:rPr lang="en-US" dirty="0" smtClean="0"/>
              <a:t>:</a:t>
            </a:r>
          </a:p>
          <a:p>
            <a:r>
              <a:rPr lang="en-US" dirty="0" smtClean="0"/>
              <a:t>duration </a:t>
            </a:r>
            <a:r>
              <a:rPr lang="en-US" dirty="0"/>
              <a:t>of </a:t>
            </a:r>
            <a:r>
              <a:rPr lang="en-US" dirty="0" smtClean="0"/>
              <a:t>diabetes: </a:t>
            </a:r>
            <a:r>
              <a:rPr lang="en-US" dirty="0"/>
              <a:t>the </a:t>
            </a:r>
            <a:r>
              <a:rPr lang="en-US" dirty="0" err="1"/>
              <a:t>likeli</a:t>
            </a:r>
            <a:r>
              <a:rPr lang="en-US" dirty="0"/>
              <a:t>- hood of remission decreases significantly with duration of diabetes longer than about 5–8 years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Even in people with diabetes who do not achieve postoperative diabetes remission, or relapse after initial remission, metabolic surgery is associated with better metabolic control than medical management [137, 139]. 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is-IS" dirty="0" smtClean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18136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EMPEROR-Reduced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 EMPEROR-Preserved (&gt;40</a:t>
            </a:r>
            <a:r>
              <a:rPr lang="en-US" dirty="0" smtClean="0"/>
              <a:t>%)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Empagliflozin</a:t>
            </a:r>
            <a:r>
              <a:rPr lang="en-US" dirty="0" smtClean="0"/>
              <a:t> </a:t>
            </a:r>
            <a:r>
              <a:rPr lang="en-US" dirty="0"/>
              <a:t>Outcome </a:t>
            </a:r>
            <a:r>
              <a:rPr lang="en-US" dirty="0" smtClean="0"/>
              <a:t>Trials </a:t>
            </a:r>
          </a:p>
          <a:p>
            <a:r>
              <a:rPr lang="en-US" dirty="0" smtClean="0"/>
              <a:t>Patients </a:t>
            </a:r>
            <a:r>
              <a:rPr lang="en-US" dirty="0"/>
              <a:t>With </a:t>
            </a:r>
            <a:r>
              <a:rPr lang="en-US" dirty="0" smtClean="0"/>
              <a:t>CHF-</a:t>
            </a:r>
            <a:r>
              <a:rPr lang="en-US" dirty="0" err="1" smtClean="0"/>
              <a:t>rEF</a:t>
            </a:r>
            <a:r>
              <a:rPr lang="en-US" dirty="0" smtClean="0"/>
              <a:t> or CHF-</a:t>
            </a:r>
            <a:r>
              <a:rPr lang="en-US" dirty="0" err="1" smtClean="0"/>
              <a:t>pEF</a:t>
            </a:r>
            <a:r>
              <a:rPr lang="en-US" dirty="0" smtClean="0"/>
              <a:t> </a:t>
            </a:r>
          </a:p>
          <a:p>
            <a:r>
              <a:rPr lang="en-US" dirty="0" smtClean="0"/>
              <a:t>irrespective </a:t>
            </a:r>
            <a:r>
              <a:rPr lang="en-US" dirty="0"/>
              <a:t>of the presence of type 2 diabetes (50</a:t>
            </a:r>
            <a:r>
              <a:rPr lang="en-US" dirty="0" smtClean="0"/>
              <a:t>%)</a:t>
            </a:r>
          </a:p>
          <a:p>
            <a:r>
              <a:rPr lang="en-US" dirty="0" smtClean="0"/>
              <a:t>Reduced:</a:t>
            </a:r>
          </a:p>
          <a:p>
            <a:pPr marL="925200" indent="-457200">
              <a:buFont typeface="Courier New" charset="0"/>
              <a:buChar char="o"/>
            </a:pPr>
            <a:r>
              <a:rPr lang="en-US" dirty="0" smtClean="0"/>
              <a:t>the </a:t>
            </a:r>
            <a:r>
              <a:rPr lang="en-US" dirty="0"/>
              <a:t>primary composite endpoint of </a:t>
            </a:r>
            <a:r>
              <a:rPr lang="en-US" b="1" dirty="0"/>
              <a:t>cardiovascular mortality </a:t>
            </a:r>
            <a:r>
              <a:rPr lang="en-US" dirty="0"/>
              <a:t>or </a:t>
            </a:r>
            <a:r>
              <a:rPr lang="en-US" b="1" dirty="0"/>
              <a:t>HHF</a:t>
            </a:r>
            <a:r>
              <a:rPr lang="en-US" dirty="0"/>
              <a:t> 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nb-NO" dirty="0"/>
              <a:t>N </a:t>
            </a:r>
            <a:r>
              <a:rPr lang="nb-NO" dirty="0" err="1"/>
              <a:t>Engl</a:t>
            </a:r>
            <a:r>
              <a:rPr lang="nb-NO" dirty="0"/>
              <a:t> J Med 383(15):1413–1424. </a:t>
            </a:r>
            <a:endParaRPr lang="nb-NO" dirty="0"/>
          </a:p>
          <a:p>
            <a:r>
              <a:rPr lang="is-IS" dirty="0"/>
              <a:t>N Engl J Med 385(16):1451–1461. 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77058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186" y="286603"/>
            <a:ext cx="10058401" cy="14507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/>
          </a:bodyPr>
          <a:lstStyle/>
          <a:p>
            <a:r>
              <a:rPr lang="en-US" dirty="0"/>
              <a:t>Regarding GLP-1 RA, a subgroup meta-analysis found that </a:t>
            </a:r>
            <a:r>
              <a:rPr lang="en-US" b="1" u="sng" dirty="0"/>
              <a:t>their effect on </a:t>
            </a:r>
            <a:r>
              <a:rPr lang="en-US" b="1" u="sng" dirty="0" smtClean="0"/>
              <a:t>MACE:</a:t>
            </a:r>
            <a:r>
              <a:rPr lang="en-US" dirty="0" smtClean="0"/>
              <a:t> </a:t>
            </a:r>
          </a:p>
          <a:p>
            <a:pPr marL="961200" indent="-457200">
              <a:buFont typeface="Courier New" charset="0"/>
              <a:buChar char="o"/>
            </a:pPr>
            <a:r>
              <a:rPr lang="en-US" u="sng" dirty="0" smtClean="0"/>
              <a:t>did </a:t>
            </a:r>
            <a:r>
              <a:rPr lang="en-US" u="sng" dirty="0"/>
              <a:t>not significantly differ </a:t>
            </a:r>
            <a:r>
              <a:rPr lang="en-US" dirty="0"/>
              <a:t>between people with an </a:t>
            </a:r>
            <a:r>
              <a:rPr lang="en-US" u="sng" dirty="0">
                <a:solidFill>
                  <a:srgbClr val="C00000"/>
                </a:solidFill>
              </a:rPr>
              <a:t>eGFR</a:t>
            </a:r>
            <a:r>
              <a:rPr lang="en-US" dirty="0"/>
              <a:t> &lt;60 </a:t>
            </a:r>
            <a:r>
              <a:rPr lang="en-US" dirty="0" smtClean="0"/>
              <a:t>ml/min/1.73m2 </a:t>
            </a:r>
            <a:r>
              <a:rPr lang="en-US" dirty="0"/>
              <a:t>and those with an eGFR ≥60 </a:t>
            </a:r>
            <a:r>
              <a:rPr lang="en-US" dirty="0" smtClean="0"/>
              <a:t>ml/min/1.73 </a:t>
            </a:r>
            <a:r>
              <a:rPr lang="en-US" dirty="0" smtClean="0"/>
              <a:t>m2.</a:t>
            </a:r>
          </a:p>
          <a:p>
            <a:pPr marL="961200" indent="-457200">
              <a:buFont typeface="Courier New" charset="0"/>
              <a:buChar char="o"/>
            </a:pPr>
            <a:r>
              <a:rPr lang="en-US" u="sng" dirty="0" smtClean="0"/>
              <a:t>did </a:t>
            </a:r>
            <a:r>
              <a:rPr lang="en-US" u="sng" dirty="0"/>
              <a:t>not appear to differ </a:t>
            </a:r>
            <a:r>
              <a:rPr lang="en-US" dirty="0"/>
              <a:t>between people with lower and higher </a:t>
            </a:r>
            <a:r>
              <a:rPr lang="en-US" u="sng" dirty="0">
                <a:solidFill>
                  <a:srgbClr val="C00000"/>
                </a:solidFill>
              </a:rPr>
              <a:t>HbA1c</a:t>
            </a:r>
            <a:r>
              <a:rPr lang="en-US" dirty="0"/>
              <a:t> at </a:t>
            </a:r>
            <a:r>
              <a:rPr lang="en-US" dirty="0" smtClean="0"/>
              <a:t>baseline.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Sattar</a:t>
            </a:r>
            <a:r>
              <a:rPr lang="en-US" dirty="0"/>
              <a:t> N, Lee MMY, </a:t>
            </a:r>
            <a:r>
              <a:rPr lang="en-US" dirty="0" err="1"/>
              <a:t>Kristensen</a:t>
            </a:r>
            <a:r>
              <a:rPr lang="en-US" dirty="0"/>
              <a:t> SL et al (2021) Cardiovascular, mortality, and kidney outcomes with GLP-1 receptor agonists in patients with type 2 diabetes: a systematic review and meta- analysis of </a:t>
            </a:r>
            <a:r>
              <a:rPr lang="en-US" dirty="0" err="1"/>
              <a:t>randomised</a:t>
            </a:r>
            <a:r>
              <a:rPr lang="en-US" dirty="0"/>
              <a:t> trials. Lancet Diabetes </a:t>
            </a:r>
            <a:r>
              <a:rPr lang="en-US" dirty="0" err="1"/>
              <a:t>Endocrinol</a:t>
            </a:r>
            <a:r>
              <a:rPr lang="en-US" dirty="0"/>
              <a:t> 9(10): 653–662. </a:t>
            </a:r>
          </a:p>
        </p:txBody>
      </p:sp>
    </p:spTree>
    <p:extLst>
      <p:ext uri="{BB962C8B-B14F-4D97-AF65-F5344CB8AC3E}">
        <p14:creationId xmlns:p14="http://schemas.microsoft.com/office/powerpoint/2010/main" val="202896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AWARD-11 trial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 fontScale="92500" lnSpcReduction="20000"/>
          </a:bodyPr>
          <a:lstStyle/>
          <a:p>
            <a:pPr marL="595440">
              <a:lnSpc>
                <a:spcPct val="100000"/>
              </a:lnSpc>
            </a:pPr>
            <a:r>
              <a:rPr lang="en-US" sz="3200" dirty="0" smtClean="0"/>
              <a:t>RCT</a:t>
            </a:r>
          </a:p>
          <a:p>
            <a:pPr marL="595440">
              <a:lnSpc>
                <a:spcPct val="100000"/>
              </a:lnSpc>
            </a:pPr>
            <a:r>
              <a:rPr lang="en-US" sz="3100" dirty="0" smtClean="0"/>
              <a:t>Weekly </a:t>
            </a:r>
            <a:r>
              <a:rPr lang="en-US" sz="3100" dirty="0"/>
              <a:t>Administration of </a:t>
            </a:r>
            <a:r>
              <a:rPr lang="en-US" sz="3100" dirty="0" smtClean="0"/>
              <a:t>dulaglutide </a:t>
            </a:r>
            <a:r>
              <a:rPr lang="en-US" sz="3100" dirty="0"/>
              <a:t>in Diabetes </a:t>
            </a:r>
            <a:endParaRPr lang="en-US" sz="3100" dirty="0" smtClean="0"/>
          </a:p>
          <a:p>
            <a:pPr marL="595440">
              <a:lnSpc>
                <a:spcPct val="100000"/>
              </a:lnSpc>
            </a:pPr>
            <a:r>
              <a:rPr lang="en-US" sz="3100" dirty="0" smtClean="0"/>
              <a:t>Evaluated </a:t>
            </a:r>
            <a:r>
              <a:rPr lang="en-US" sz="3100" dirty="0"/>
              <a:t>higher doses of </a:t>
            </a:r>
            <a:r>
              <a:rPr lang="en-US" sz="3100" b="1" dirty="0" err="1"/>
              <a:t>dulaglutide</a:t>
            </a:r>
            <a:r>
              <a:rPr lang="en-US" sz="3100" dirty="0"/>
              <a:t> (3.0 mg and 4.5 mg weekly) compared with 1.5 mg </a:t>
            </a:r>
            <a:r>
              <a:rPr lang="en-US" sz="3100" dirty="0" smtClean="0"/>
              <a:t>weekly</a:t>
            </a:r>
          </a:p>
          <a:p>
            <a:pPr marL="595440">
              <a:lnSpc>
                <a:spcPct val="100000"/>
              </a:lnSpc>
            </a:pPr>
            <a:r>
              <a:rPr lang="en-US" sz="3100" dirty="0" smtClean="0"/>
              <a:t>36 </a:t>
            </a:r>
            <a:r>
              <a:rPr lang="en-US" sz="3100" dirty="0"/>
              <a:t>weeks</a:t>
            </a:r>
            <a:endParaRPr lang="en-US" sz="3100" dirty="0" smtClean="0"/>
          </a:p>
          <a:p>
            <a:pPr marL="595440">
              <a:lnSpc>
                <a:spcPct val="100000"/>
              </a:lnSpc>
            </a:pPr>
            <a:r>
              <a:rPr lang="en-US" sz="3100" dirty="0"/>
              <a:t>D</a:t>
            </a:r>
            <a:r>
              <a:rPr lang="en-US" sz="3100" dirty="0" smtClean="0"/>
              <a:t>emonstrating </a:t>
            </a:r>
            <a:r>
              <a:rPr lang="en-US" sz="3100" dirty="0"/>
              <a:t>superior </a:t>
            </a:r>
            <a:r>
              <a:rPr lang="en-US" sz="3100" b="1" dirty="0">
                <a:solidFill>
                  <a:srgbClr val="00B050"/>
                </a:solidFill>
              </a:rPr>
              <a:t>HbA1c reductions </a:t>
            </a:r>
            <a:r>
              <a:rPr lang="en-US" sz="3100" dirty="0" smtClean="0"/>
              <a:t>[</a:t>
            </a:r>
            <a:r>
              <a:rPr lang="en-US" sz="3100" dirty="0"/>
              <a:t>−1.77 vs −1.54%], estimated treatment difference [</a:t>
            </a:r>
            <a:r>
              <a:rPr lang="en-US" sz="3100" dirty="0" smtClean="0"/>
              <a:t>ETD: −0.23%]) </a:t>
            </a:r>
          </a:p>
          <a:p>
            <a:pPr marL="595440">
              <a:lnSpc>
                <a:spcPct val="100000"/>
              </a:lnSpc>
            </a:pPr>
            <a:r>
              <a:rPr lang="en-US" sz="3100" b="1" dirty="0" smtClean="0">
                <a:solidFill>
                  <a:srgbClr val="00B050"/>
                </a:solidFill>
              </a:rPr>
              <a:t>Weight </a:t>
            </a:r>
            <a:r>
              <a:rPr lang="en-US" sz="3100" b="1" dirty="0">
                <a:solidFill>
                  <a:srgbClr val="00B050"/>
                </a:solidFill>
              </a:rPr>
              <a:t>loss </a:t>
            </a:r>
            <a:r>
              <a:rPr lang="en-US" sz="3100" dirty="0"/>
              <a:t>(−4.6 vs −3.0 kg, ETD −1.6 kg</a:t>
            </a:r>
            <a:r>
              <a:rPr lang="en-US" sz="3100" dirty="0" smtClean="0"/>
              <a:t>)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Frias JP, </a:t>
            </a:r>
            <a:r>
              <a:rPr lang="en-US" dirty="0" err="1"/>
              <a:t>Bonora</a:t>
            </a:r>
            <a:r>
              <a:rPr lang="en-US" dirty="0"/>
              <a:t> E, Nevarez Ruiz L et al (2021) Efficacy and safety of dulaglutide 3.0 mg and 4.5 mg versus dulaglutide 1.5 mg in metformin-treated patients with type 2 diabetes in a randomized controlled trial (AWARD-11). Diabetes Care 44(3): 765–773. </a:t>
            </a:r>
          </a:p>
        </p:txBody>
      </p:sp>
    </p:spTree>
    <p:extLst>
      <p:ext uri="{BB962C8B-B14F-4D97-AF65-F5344CB8AC3E}">
        <p14:creationId xmlns:p14="http://schemas.microsoft.com/office/powerpoint/2010/main" val="140468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443" y="1859280"/>
            <a:ext cx="10058400" cy="1450757"/>
          </a:xfrm>
        </p:spPr>
        <p:txBody>
          <a:bodyPr/>
          <a:lstStyle/>
          <a:p>
            <a:pPr lvl="0"/>
            <a:r>
              <a:rPr lang="en-US" dirty="0"/>
              <a:t>Medications for lowering glucose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05" y="3990157"/>
            <a:ext cx="2831415" cy="201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2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Conclusion: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Pairwise meta-analyses of </a:t>
            </a:r>
            <a:r>
              <a:rPr lang="en-US" b="1" dirty="0">
                <a:solidFill>
                  <a:srgbClr val="C00000"/>
                </a:solidFill>
              </a:rPr>
              <a:t>SGLT2i CVOTs </a:t>
            </a:r>
            <a:r>
              <a:rPr lang="en-US" dirty="0"/>
              <a:t>verified that SGLT2i reduced </a:t>
            </a:r>
            <a:r>
              <a:rPr lang="en-US" b="1" u="sng" dirty="0"/>
              <a:t>MACE</a:t>
            </a:r>
            <a:r>
              <a:rPr lang="en-US" dirty="0"/>
              <a:t>, </a:t>
            </a:r>
            <a:r>
              <a:rPr lang="en-US" b="1" u="sng" dirty="0"/>
              <a:t>HHF</a:t>
            </a:r>
            <a:r>
              <a:rPr lang="en-US" dirty="0"/>
              <a:t> and a </a:t>
            </a:r>
            <a:r>
              <a:rPr lang="en-US" b="1" u="sng" dirty="0"/>
              <a:t>composite kidney outcome</a:t>
            </a:r>
            <a:r>
              <a:rPr lang="en-US" dirty="0"/>
              <a:t> in the overall population vs placebo [142, 249]. </a:t>
            </a:r>
          </a:p>
          <a:p>
            <a:endParaRPr lang="en-US" dirty="0" smtClean="0"/>
          </a:p>
          <a:p>
            <a:r>
              <a:rPr lang="en-US" dirty="0"/>
              <a:t>Regarding </a:t>
            </a:r>
            <a:r>
              <a:rPr lang="en-US" b="1" dirty="0">
                <a:solidFill>
                  <a:srgbClr val="C00000"/>
                </a:solidFill>
              </a:rPr>
              <a:t>GLP-1 RA</a:t>
            </a:r>
            <a:r>
              <a:rPr lang="en-US" dirty="0"/>
              <a:t>, a meta- analysis of relevant CVOTs demonstrated the </a:t>
            </a:r>
            <a:r>
              <a:rPr lang="en-US" dirty="0" err="1"/>
              <a:t>favourable</a:t>
            </a:r>
            <a:r>
              <a:rPr lang="en-US" dirty="0"/>
              <a:t> effect of GLP-1 RA vs placebo on </a:t>
            </a:r>
            <a:r>
              <a:rPr lang="en-US" b="1" u="sng" dirty="0"/>
              <a:t>MACE </a:t>
            </a:r>
            <a:r>
              <a:rPr lang="en-US" dirty="0"/>
              <a:t>and its individual components including </a:t>
            </a:r>
            <a:r>
              <a:rPr lang="en-US" b="1" u="sng" dirty="0"/>
              <a:t>stroke</a:t>
            </a:r>
            <a:r>
              <a:rPr lang="en-US" dirty="0"/>
              <a:t>, </a:t>
            </a:r>
            <a:r>
              <a:rPr lang="en-US" b="1" u="sng" dirty="0"/>
              <a:t>HHF</a:t>
            </a:r>
            <a:r>
              <a:rPr lang="en-US" dirty="0"/>
              <a:t> and a </a:t>
            </a:r>
            <a:r>
              <a:rPr lang="en-US" b="1" u="sng" dirty="0"/>
              <a:t>composite kidney outcome including severe </a:t>
            </a:r>
            <a:r>
              <a:rPr lang="en-US" b="1" u="sng" dirty="0" smtClean="0"/>
              <a:t>albuminuria.</a:t>
            </a:r>
          </a:p>
          <a:p>
            <a:r>
              <a:rPr lang="en-US" dirty="0" smtClean="0"/>
              <a:t>the </a:t>
            </a:r>
            <a:r>
              <a:rPr lang="en-US" dirty="0"/>
              <a:t>overall effect estimate for HHF seems to have been driven by CVOTs of </a:t>
            </a:r>
            <a:r>
              <a:rPr lang="en-US" dirty="0" err="1"/>
              <a:t>albiglutide</a:t>
            </a:r>
            <a:r>
              <a:rPr lang="en-US" dirty="0"/>
              <a:t> and </a:t>
            </a:r>
            <a:r>
              <a:rPr lang="en-US" dirty="0" err="1" smtClean="0"/>
              <a:t>efpeglenatide</a:t>
            </a:r>
            <a:r>
              <a:rPr lang="en-US" dirty="0" smtClean="0"/>
              <a:t>, (are </a:t>
            </a:r>
            <a:r>
              <a:rPr lang="en-US" dirty="0"/>
              <a:t>not available for clinical </a:t>
            </a:r>
            <a:r>
              <a:rPr lang="en-US" dirty="0" smtClean="0"/>
              <a:t>use)</a:t>
            </a:r>
          </a:p>
          <a:p>
            <a:pPr marL="997200" indent="-457200">
              <a:buFont typeface="Courier New" charset="0"/>
              <a:buChar char="o"/>
            </a:pPr>
            <a:r>
              <a:rPr lang="en-US" dirty="0" smtClean="0"/>
              <a:t>the </a:t>
            </a:r>
            <a:r>
              <a:rPr lang="en-US" dirty="0"/>
              <a:t>overall effect estimate for the composite kidney outcome was most likely driven by the effect of GLP-1 RA on severe albuminuria only and not on hard kidney endpoints. Of note, the beneficial kidney effects of </a:t>
            </a:r>
            <a:r>
              <a:rPr lang="en-US" dirty="0" err="1"/>
              <a:t>canagliflozin</a:t>
            </a:r>
            <a:r>
              <a:rPr lang="en-US" dirty="0"/>
              <a:t>, </a:t>
            </a:r>
            <a:r>
              <a:rPr lang="en-US" dirty="0" smtClean="0"/>
              <a:t>dapagliflozin </a:t>
            </a:r>
            <a:r>
              <a:rPr lang="en-US" dirty="0"/>
              <a:t>and </a:t>
            </a:r>
            <a:r>
              <a:rPr lang="en-US" dirty="0" err="1"/>
              <a:t>empagliflozin</a:t>
            </a:r>
            <a:r>
              <a:rPr lang="en-US" dirty="0"/>
              <a:t> were also evident for hard kidney outcomes including chronic dialysis and kidney </a:t>
            </a:r>
            <a:r>
              <a:rPr lang="en-US" dirty="0" smtClean="0"/>
              <a:t>transplantation.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 fontScale="92500"/>
          </a:bodyPr>
          <a:lstStyle/>
          <a:p>
            <a:r>
              <a:rPr lang="en-US" dirty="0"/>
              <a:t>Shaman AM, Bain SC, </a:t>
            </a:r>
            <a:r>
              <a:rPr lang="en-US" dirty="0" err="1"/>
              <a:t>Bakris</a:t>
            </a:r>
            <a:r>
              <a:rPr lang="en-US" dirty="0"/>
              <a:t> GL et al (2022) Effect of the glucagon-like peptide-1 receptor agonists semaglutide and </a:t>
            </a:r>
            <a:r>
              <a:rPr lang="en-US" dirty="0" err="1"/>
              <a:t>lirag</a:t>
            </a:r>
            <a:r>
              <a:rPr lang="en-US" dirty="0"/>
              <a:t>- </a:t>
            </a:r>
            <a:r>
              <a:rPr lang="en-US" dirty="0" err="1"/>
              <a:t>lutide</a:t>
            </a:r>
            <a:r>
              <a:rPr lang="en-US" dirty="0"/>
              <a:t> on kidney outcomes in patients with type 2 diabetes: pooled analysis of SUSTAIN 6 and LEADER. Circulation 145(8):575– 585 </a:t>
            </a:r>
          </a:p>
        </p:txBody>
      </p:sp>
    </p:spTree>
    <p:extLst>
      <p:ext uri="{BB962C8B-B14F-4D97-AF65-F5344CB8AC3E}">
        <p14:creationId xmlns:p14="http://schemas.microsoft.com/office/powerpoint/2010/main" val="96610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PROactive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/>
          </a:bodyPr>
          <a:lstStyle/>
          <a:p>
            <a:r>
              <a:rPr lang="en-US" dirty="0"/>
              <a:t>In the </a:t>
            </a:r>
            <a:r>
              <a:rPr lang="en-US" dirty="0" err="1"/>
              <a:t>PROspective</a:t>
            </a:r>
            <a:r>
              <a:rPr lang="en-US" dirty="0"/>
              <a:t> </a:t>
            </a:r>
            <a:r>
              <a:rPr lang="en-US" b="1" dirty="0" err="1"/>
              <a:t>pioglitAzone</a:t>
            </a:r>
            <a:r>
              <a:rPr lang="en-US" dirty="0"/>
              <a:t> Clinical Trial In </a:t>
            </a:r>
            <a:r>
              <a:rPr lang="en-US" dirty="0" err="1"/>
              <a:t>macroVascular</a:t>
            </a:r>
            <a:r>
              <a:rPr lang="en-US" dirty="0"/>
              <a:t> Events (PROactive) </a:t>
            </a:r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adults with type 2 diabetes and </a:t>
            </a:r>
            <a:r>
              <a:rPr lang="en-US" b="1" dirty="0"/>
              <a:t>macrovascular </a:t>
            </a:r>
            <a:r>
              <a:rPr lang="en-US" b="1" dirty="0" smtClean="0"/>
              <a:t>disease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reduction in </a:t>
            </a:r>
            <a:r>
              <a:rPr lang="en-US" b="1" dirty="0"/>
              <a:t>secondary cardiovascular endpoints </a:t>
            </a:r>
            <a:r>
              <a:rPr lang="en-US" dirty="0"/>
              <a:t>was seen, </a:t>
            </a:r>
            <a:endParaRPr lang="en-US" dirty="0" smtClean="0"/>
          </a:p>
          <a:p>
            <a:r>
              <a:rPr lang="en-US" dirty="0" smtClean="0"/>
              <a:t>Although </a:t>
            </a:r>
            <a:r>
              <a:rPr lang="en-US" b="1" dirty="0"/>
              <a:t>significance was not achieved for the primary </a:t>
            </a:r>
            <a:r>
              <a:rPr lang="en-US" b="1" dirty="0" smtClean="0"/>
              <a:t>outcome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Dormandy</a:t>
            </a:r>
            <a:r>
              <a:rPr lang="en-US" dirty="0"/>
              <a:t> JA, </a:t>
            </a:r>
            <a:r>
              <a:rPr lang="en-US" dirty="0" err="1"/>
              <a:t>Charbonnel</a:t>
            </a:r>
            <a:r>
              <a:rPr lang="en-US" dirty="0"/>
              <a:t> B, </a:t>
            </a:r>
            <a:r>
              <a:rPr lang="en-US" dirty="0" err="1"/>
              <a:t>Eckland</a:t>
            </a:r>
            <a:r>
              <a:rPr lang="en-US" dirty="0"/>
              <a:t> DJA et al (2005) Secondary prevention of macrovascular events in patients with type 2 diabetes in the PROactive Study (</a:t>
            </a:r>
            <a:r>
              <a:rPr lang="en-US" dirty="0" err="1"/>
              <a:t>PROspective</a:t>
            </a:r>
            <a:r>
              <a:rPr lang="en-US" dirty="0"/>
              <a:t> </a:t>
            </a:r>
            <a:r>
              <a:rPr lang="en-US" dirty="0" err="1"/>
              <a:t>pioglitAzone</a:t>
            </a:r>
            <a:r>
              <a:rPr lang="en-US" dirty="0"/>
              <a:t> Clinical Trial In </a:t>
            </a:r>
            <a:r>
              <a:rPr lang="en-US" dirty="0" err="1"/>
              <a:t>macroVascular</a:t>
            </a:r>
            <a:r>
              <a:rPr lang="en-US" dirty="0"/>
              <a:t> Events): a </a:t>
            </a:r>
            <a:r>
              <a:rPr lang="en-US" dirty="0" err="1"/>
              <a:t>randomised</a:t>
            </a:r>
            <a:r>
              <a:rPr lang="en-US" dirty="0"/>
              <a:t> controlled trial. Lancet 366(9493):1279–1289. </a:t>
            </a:r>
          </a:p>
        </p:txBody>
      </p:sp>
    </p:spTree>
    <p:extLst>
      <p:ext uri="{BB962C8B-B14F-4D97-AF65-F5344CB8AC3E}">
        <p14:creationId xmlns:p14="http://schemas.microsoft.com/office/powerpoint/2010/main" val="19506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Thiazolidinediones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/>
          </a:bodyPr>
          <a:lstStyle/>
          <a:p>
            <a:r>
              <a:rPr lang="en-US" dirty="0"/>
              <a:t>Beneficial effects on non-alcoholic fatty liver disease (NAFLD) and non-alcoholic steatohepatitis (NASH) have been seen with </a:t>
            </a:r>
            <a:r>
              <a:rPr lang="en-US" dirty="0" smtClean="0"/>
              <a:t>pioglitazone.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nb-NO" dirty="0"/>
              <a:t>Ann Intern Med 165(5):305–315. </a:t>
            </a:r>
          </a:p>
        </p:txBody>
      </p:sp>
    </p:spTree>
    <p:extLst>
      <p:ext uri="{BB962C8B-B14F-4D97-AF65-F5344CB8AC3E}">
        <p14:creationId xmlns:p14="http://schemas.microsoft.com/office/powerpoint/2010/main" val="143991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00" y="704788"/>
            <a:ext cx="10107494" cy="535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6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0"/>
            <a:ext cx="5858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2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361250890"/>
              </p:ext>
            </p:extLst>
          </p:nvPr>
        </p:nvGraphicFramePr>
        <p:xfrm>
          <a:off x="691662" y="0"/>
          <a:ext cx="1030458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547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Monotherapy or combination therapy: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Traditionally, </a:t>
            </a:r>
            <a:r>
              <a:rPr lang="en-US" dirty="0">
                <a:solidFill>
                  <a:srgbClr val="C00000"/>
                </a:solidFill>
              </a:rPr>
              <a:t>a stepwise approach </a:t>
            </a:r>
            <a:r>
              <a:rPr lang="en-US" dirty="0"/>
              <a:t>was advocated, in which a new agent is added to the existing </a:t>
            </a:r>
            <a:r>
              <a:rPr lang="en-US" dirty="0" smtClean="0"/>
              <a:t>regimen.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C00000"/>
                </a:solidFill>
              </a:rPr>
              <a:t>Evidence </a:t>
            </a:r>
            <a:r>
              <a:rPr lang="en-US" dirty="0">
                <a:solidFill>
                  <a:srgbClr val="C00000"/>
                </a:solidFill>
              </a:rPr>
              <a:t>is growing to </a:t>
            </a:r>
            <a:r>
              <a:rPr lang="en-US" sz="2900" dirty="0">
                <a:solidFill>
                  <a:srgbClr val="C00000"/>
                </a:solidFill>
              </a:rPr>
              <a:t>support</a:t>
            </a:r>
            <a:r>
              <a:rPr lang="en-US" dirty="0"/>
              <a:t> a more proactive approach in many, by </a:t>
            </a:r>
            <a:r>
              <a:rPr lang="en-US" dirty="0">
                <a:solidFill>
                  <a:srgbClr val="C00000"/>
                </a:solidFill>
              </a:rPr>
              <a:t>combining glucose-lowering agents from initial </a:t>
            </a:r>
            <a:r>
              <a:rPr lang="en-US" dirty="0" smtClean="0">
                <a:solidFill>
                  <a:srgbClr val="C00000"/>
                </a:solidFill>
              </a:rPr>
              <a:t>diagnosis.</a:t>
            </a:r>
          </a:p>
          <a:p>
            <a:endParaRPr lang="en-US" dirty="0"/>
          </a:p>
          <a:p>
            <a:r>
              <a:rPr lang="en-US" dirty="0" smtClean="0"/>
              <a:t>Benefits of combination therapy: </a:t>
            </a:r>
          </a:p>
          <a:p>
            <a:pPr marL="997200" indent="-457200">
              <a:buFont typeface="Courier New" charset="0"/>
              <a:buChar char="o"/>
            </a:pPr>
            <a:r>
              <a:rPr lang="en-US" dirty="0" smtClean="0"/>
              <a:t>Simultaneous </a:t>
            </a:r>
            <a:r>
              <a:rPr lang="en-US" dirty="0"/>
              <a:t>targeting of the multiple </a:t>
            </a:r>
            <a:r>
              <a:rPr lang="en-US" u="sng" dirty="0" smtClean="0"/>
              <a:t>pathophysiological </a:t>
            </a:r>
            <a:r>
              <a:rPr lang="en-US" u="sng" dirty="0"/>
              <a:t>processes </a:t>
            </a:r>
            <a:endParaRPr lang="en-US" u="sng" dirty="0" smtClean="0"/>
          </a:p>
          <a:p>
            <a:pPr marL="997200" indent="-457200">
              <a:buFont typeface="Courier New" charset="0"/>
              <a:buChar char="o"/>
            </a:pPr>
            <a:r>
              <a:rPr lang="en-US" dirty="0"/>
              <a:t>Increased </a:t>
            </a:r>
            <a:r>
              <a:rPr lang="en-US" u="sng" dirty="0"/>
              <a:t>durability </a:t>
            </a:r>
            <a:r>
              <a:rPr lang="en-US" dirty="0"/>
              <a:t>of the </a:t>
            </a:r>
            <a:r>
              <a:rPr lang="en-US" dirty="0" err="1"/>
              <a:t>glycaemic</a:t>
            </a:r>
            <a:r>
              <a:rPr lang="en-US" dirty="0"/>
              <a:t> effect </a:t>
            </a:r>
          </a:p>
          <a:p>
            <a:pPr marL="997200" indent="-457200">
              <a:buFont typeface="Courier New" charset="0"/>
              <a:buChar char="o"/>
            </a:pPr>
            <a:r>
              <a:rPr lang="en-US" u="sng" dirty="0" smtClean="0"/>
              <a:t>Complementary</a:t>
            </a:r>
            <a:r>
              <a:rPr lang="en-US" dirty="0" smtClean="0"/>
              <a:t> </a:t>
            </a:r>
            <a:r>
              <a:rPr lang="en-US" dirty="0"/>
              <a:t>clinical benefits </a:t>
            </a:r>
            <a:r>
              <a:rPr lang="en-US" dirty="0" smtClean="0"/>
              <a:t>(</a:t>
            </a:r>
            <a:r>
              <a:rPr lang="en-US" dirty="0"/>
              <a:t>Tighter glucose </a:t>
            </a:r>
            <a:r>
              <a:rPr lang="en-US" dirty="0" smtClean="0"/>
              <a:t>control, </a:t>
            </a:r>
            <a:r>
              <a:rPr lang="en-US" dirty="0"/>
              <a:t>weight and cardiovascular risk profiles) </a:t>
            </a:r>
            <a:endParaRPr lang="en-US" dirty="0"/>
          </a:p>
          <a:p>
            <a:pPr marL="997200" indent="-457200">
              <a:buFont typeface="Courier New" charset="0"/>
              <a:buChar char="o"/>
            </a:pPr>
            <a:endParaRPr lang="en-US" dirty="0"/>
          </a:p>
          <a:p>
            <a:pPr defTabSz="91440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endParaRPr lang="en-US" dirty="0">
              <a:effectLst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en-US" dirty="0" err="1" smtClean="0"/>
              <a:t>Diabetologia</a:t>
            </a:r>
            <a:r>
              <a:rPr lang="en-US" dirty="0" smtClean="0"/>
              <a:t> 2020, 63(2</a:t>
            </a:r>
            <a:r>
              <a:rPr lang="en-US" dirty="0"/>
              <a:t>): 221–228. </a:t>
            </a:r>
          </a:p>
        </p:txBody>
      </p:sp>
    </p:spTree>
    <p:extLst>
      <p:ext uri="{BB962C8B-B14F-4D97-AF65-F5344CB8AC3E}">
        <p14:creationId xmlns:p14="http://schemas.microsoft.com/office/powerpoint/2010/main" val="72162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Consensus recommendations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971040"/>
            <a:ext cx="10058400" cy="3719923"/>
          </a:xfrm>
        </p:spPr>
        <p:txBody>
          <a:bodyPr>
            <a:normAutofit/>
          </a:bodyPr>
          <a:lstStyle/>
          <a:p>
            <a:r>
              <a:rPr lang="en-US" dirty="0" smtClean="0"/>
              <a:t>Consider </a:t>
            </a:r>
            <a:r>
              <a:rPr lang="en-US" b="1" dirty="0"/>
              <a:t>initial combination therapy</a:t>
            </a:r>
            <a:r>
              <a:rPr lang="en-US" dirty="0"/>
              <a:t> with </a:t>
            </a:r>
            <a:r>
              <a:rPr lang="en-US" dirty="0" smtClean="0"/>
              <a:t>glucose-lowering </a:t>
            </a:r>
            <a:r>
              <a:rPr lang="en-US" dirty="0"/>
              <a:t>agents, especially in </a:t>
            </a:r>
            <a:r>
              <a:rPr lang="en-US" dirty="0" smtClean="0"/>
              <a:t>those: </a:t>
            </a:r>
          </a:p>
          <a:p>
            <a:pPr marL="961200" indent="-457200">
              <a:lnSpc>
                <a:spcPct val="100000"/>
              </a:lnSpc>
              <a:buFont typeface="Courier New" charset="0"/>
              <a:buChar char="o"/>
            </a:pPr>
            <a:r>
              <a:rPr lang="en-US" sz="2400" dirty="0"/>
              <a:t>With high HbA1c at diagnosis (HbA1c levels &gt;1.5% above their target at diagnosis </a:t>
            </a:r>
            <a:r>
              <a:rPr lang="en-US" sz="2400" dirty="0">
                <a:solidFill>
                  <a:srgbClr val="C00000"/>
                </a:solidFill>
              </a:rPr>
              <a:t>(≥8.5% in most</a:t>
            </a:r>
            <a:r>
              <a:rPr lang="en-US" sz="2400" dirty="0"/>
              <a:t>)).</a:t>
            </a:r>
          </a:p>
          <a:p>
            <a:pPr marL="961200" indent="-457200">
              <a:lnSpc>
                <a:spcPct val="100000"/>
              </a:lnSpc>
              <a:buFont typeface="Courier New" charset="0"/>
              <a:buChar char="o"/>
            </a:pPr>
            <a:r>
              <a:rPr lang="en-US" sz="2400" dirty="0"/>
              <a:t>In </a:t>
            </a:r>
            <a:r>
              <a:rPr lang="en-US" sz="2400" dirty="0">
                <a:solidFill>
                  <a:srgbClr val="C00000"/>
                </a:solidFill>
              </a:rPr>
              <a:t>younger people </a:t>
            </a:r>
            <a:r>
              <a:rPr lang="en-US" sz="2400" dirty="0"/>
              <a:t>with type 2 diabetes (regardless of HbA1c) </a:t>
            </a:r>
          </a:p>
          <a:p>
            <a:pPr marL="961200" indent="-457200">
              <a:lnSpc>
                <a:spcPct val="100000"/>
              </a:lnSpc>
              <a:buFont typeface="Courier New" charset="0"/>
              <a:buChar char="o"/>
            </a:pPr>
            <a:r>
              <a:rPr lang="en-US" sz="2400" dirty="0"/>
              <a:t>In whom a stepwise approach would delay access to agents that </a:t>
            </a:r>
            <a:r>
              <a:rPr lang="en-US" sz="2400" dirty="0">
                <a:solidFill>
                  <a:srgbClr val="C00000"/>
                </a:solidFill>
              </a:rPr>
              <a:t>provide </a:t>
            </a:r>
            <a:r>
              <a:rPr lang="en-US" sz="2400" dirty="0" err="1">
                <a:solidFill>
                  <a:srgbClr val="C00000"/>
                </a:solidFill>
              </a:rPr>
              <a:t>cardiorenal</a:t>
            </a:r>
            <a:r>
              <a:rPr lang="en-US" sz="2400" dirty="0">
                <a:solidFill>
                  <a:srgbClr val="C00000"/>
                </a:solidFill>
              </a:rPr>
              <a:t> protection </a:t>
            </a:r>
            <a:r>
              <a:rPr lang="en-US" sz="2400" dirty="0"/>
              <a:t>beyond their glucose-lowering effects. </a:t>
            </a:r>
          </a:p>
          <a:p>
            <a:endParaRPr lang="en-US" dirty="0"/>
          </a:p>
          <a:p>
            <a:pPr defTabSz="91440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endParaRPr lang="en-US" dirty="0">
              <a:effectLst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50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495" y="0"/>
            <a:ext cx="9705645" cy="6858000"/>
          </a:xfrm>
        </p:spPr>
      </p:pic>
    </p:spTree>
    <p:extLst>
      <p:ext uri="{BB962C8B-B14F-4D97-AF65-F5344CB8AC3E}">
        <p14:creationId xmlns:p14="http://schemas.microsoft.com/office/powerpoint/2010/main" val="199392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Metformin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627"/>
            <a:ext cx="3289300" cy="21844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295" y="2532117"/>
            <a:ext cx="29591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087" y="3027877"/>
            <a:ext cx="3251200" cy="332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287" y="2822998"/>
            <a:ext cx="3169217" cy="306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15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Metformin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80000"/>
              </a:lnSpc>
              <a:buNone/>
            </a:pPr>
            <a:endParaRPr lang="en-US" dirty="0" smtClean="0"/>
          </a:p>
          <a:p>
            <a:pPr>
              <a:lnSpc>
                <a:spcPct val="80000"/>
              </a:lnSpc>
            </a:pPr>
            <a:endParaRPr lang="en-US" dirty="0" smtClean="0"/>
          </a:p>
          <a:p>
            <a:pPr marL="0" indent="0">
              <a:lnSpc>
                <a:spcPct val="80000"/>
              </a:lnSpc>
              <a:buNone/>
            </a:pPr>
            <a:endParaRPr lang="en-US" b="1" dirty="0" smtClean="0"/>
          </a:p>
          <a:p>
            <a:pPr marL="0" indent="0">
              <a:lnSpc>
                <a:spcPct val="80000"/>
              </a:lnSpc>
              <a:buNone/>
            </a:pPr>
            <a:endParaRPr lang="en-US" b="1" dirty="0"/>
          </a:p>
          <a:p>
            <a:pPr marL="0" indent="0">
              <a:lnSpc>
                <a:spcPct val="80000"/>
              </a:lnSpc>
              <a:buNone/>
            </a:pPr>
            <a:endParaRPr lang="en-US" b="1" dirty="0" smtClean="0"/>
          </a:p>
          <a:p>
            <a:pPr marL="0" indent="0">
              <a:lnSpc>
                <a:spcPct val="80000"/>
              </a:lnSpc>
              <a:buNone/>
            </a:pPr>
            <a:endParaRPr lang="en-US" b="1" dirty="0"/>
          </a:p>
          <a:p>
            <a:pPr marL="0" indent="0" algn="ctr">
              <a:lnSpc>
                <a:spcPct val="80000"/>
              </a:lnSpc>
              <a:buNone/>
            </a:pPr>
            <a:r>
              <a:rPr lang="en-US" dirty="0" smtClean="0"/>
              <a:t>Metformin </a:t>
            </a:r>
            <a:r>
              <a:rPr lang="en-US" dirty="0"/>
              <a:t>has traditionally been recommended </a:t>
            </a:r>
            <a:r>
              <a:rPr lang="en-US" b="1" dirty="0">
                <a:solidFill>
                  <a:srgbClr val="00B050"/>
                </a:solidFill>
              </a:rPr>
              <a:t>as first-line glucose-lowering therapy</a:t>
            </a:r>
            <a:r>
              <a:rPr lang="en-US" b="1" dirty="0"/>
              <a:t> </a:t>
            </a:r>
            <a:r>
              <a:rPr lang="en-US" dirty="0"/>
              <a:t>for the management of type 2 diabetes. </a:t>
            </a:r>
            <a:endParaRPr lang="en-US" dirty="0" smtClean="0"/>
          </a:p>
          <a:p>
            <a:pPr marL="0" indent="0" algn="ctr">
              <a:lnSpc>
                <a:spcPct val="80000"/>
              </a:lnSpc>
              <a:buNone/>
            </a:pPr>
            <a:endParaRPr lang="en-US" b="1" dirty="0"/>
          </a:p>
          <a:p>
            <a:pPr marL="0" indent="0" algn="ctr">
              <a:lnSpc>
                <a:spcPct val="80000"/>
              </a:lnSpc>
              <a:buNone/>
            </a:pPr>
            <a:r>
              <a:rPr lang="en-US" b="1" dirty="0"/>
              <a:t>There is ongoing acceptance that other approaches may be appropriate. </a:t>
            </a:r>
          </a:p>
          <a:p>
            <a:pPr marL="0" indent="0">
              <a:lnSpc>
                <a:spcPct val="80000"/>
              </a:lnSpc>
              <a:buNone/>
            </a:pPr>
            <a:endParaRPr lang="en-US" b="1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3" name="Down Arrow 2"/>
          <p:cNvSpPr/>
          <p:nvPr/>
        </p:nvSpPr>
        <p:spPr>
          <a:xfrm>
            <a:off x="6146182" y="3499731"/>
            <a:ext cx="258409" cy="4288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0693062"/>
              </p:ext>
            </p:extLst>
          </p:nvPr>
        </p:nvGraphicFramePr>
        <p:xfrm>
          <a:off x="1246187" y="1860824"/>
          <a:ext cx="9884830" cy="1327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6966"/>
                <a:gridCol w="1976966"/>
                <a:gridCol w="1976966"/>
                <a:gridCol w="1976966"/>
                <a:gridCol w="1976966"/>
              </a:tblGrid>
              <a:tr h="48689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Efficacy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Hypoglycemia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Weight Change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Oral/SQ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Cost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840397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 </a:t>
                      </a:r>
                    </a:p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(potential</a:t>
                      </a:r>
                      <a:r>
                        <a:rPr lang="en-US" sz="1600" b="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for modest loss)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Oral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Low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17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Metformin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000" dirty="0" smtClean="0"/>
              <a:t>The </a:t>
            </a:r>
            <a:r>
              <a:rPr lang="en-US" sz="3000" dirty="0"/>
              <a:t>benefits of GLP-1 RA and SGLT2i for cardiovascular and renal outcomes have been found to be </a:t>
            </a:r>
            <a:r>
              <a:rPr lang="en-US" sz="3000" b="1" dirty="0"/>
              <a:t>independent of </a:t>
            </a:r>
            <a:r>
              <a:rPr lang="en-US" sz="3000" b="1" dirty="0" smtClean="0"/>
              <a:t>metformin </a:t>
            </a:r>
            <a:r>
              <a:rPr lang="en-US" sz="3000" dirty="0" smtClean="0"/>
              <a:t>use. </a:t>
            </a:r>
          </a:p>
          <a:p>
            <a:pPr>
              <a:lnSpc>
                <a:spcPct val="100000"/>
              </a:lnSpc>
            </a:pPr>
            <a:endParaRPr lang="en-US" sz="3000" dirty="0" smtClean="0"/>
          </a:p>
          <a:p>
            <a:pPr>
              <a:lnSpc>
                <a:spcPct val="100000"/>
              </a:lnSpc>
            </a:pPr>
            <a:r>
              <a:rPr lang="en-US" sz="3000" dirty="0" smtClean="0"/>
              <a:t>These </a:t>
            </a:r>
            <a:r>
              <a:rPr lang="en-US" sz="3000" dirty="0"/>
              <a:t>agents </a:t>
            </a:r>
            <a:r>
              <a:rPr lang="en-US" sz="3000" b="1" dirty="0"/>
              <a:t>should be considered </a:t>
            </a:r>
            <a:r>
              <a:rPr lang="en-US" sz="3000" dirty="0"/>
              <a:t>in people with established or high risk of </a:t>
            </a:r>
            <a:r>
              <a:rPr lang="en-US" sz="3000" dirty="0">
                <a:solidFill>
                  <a:srgbClr val="00B050"/>
                </a:solidFill>
              </a:rPr>
              <a:t>CVD, HF or CKD</a:t>
            </a:r>
            <a:r>
              <a:rPr lang="en-US" sz="3000" dirty="0"/>
              <a:t>, </a:t>
            </a:r>
            <a:r>
              <a:rPr lang="en-US" sz="3000" b="1" dirty="0"/>
              <a:t>independent of metformin </a:t>
            </a:r>
            <a:r>
              <a:rPr lang="en-US" sz="3000" b="1" dirty="0" smtClean="0"/>
              <a:t>use.</a:t>
            </a:r>
            <a:endParaRPr lang="en-US" sz="30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97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5574" y="5592392"/>
            <a:ext cx="4937760" cy="736282"/>
          </a:xfrm>
        </p:spPr>
        <p:txBody>
          <a:bodyPr/>
          <a:lstStyle/>
          <a:p>
            <a:r>
              <a:rPr lang="en-US" smtClean="0"/>
              <a:t>ADA 2022</a:t>
            </a:r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22" y="83333"/>
            <a:ext cx="4505439" cy="6666480"/>
          </a:xfrm>
        </p:spPr>
      </p:pic>
      <p:sp>
        <p:nvSpPr>
          <p:cNvPr id="10" name="Left Arrow 9"/>
          <p:cNvSpPr/>
          <p:nvPr/>
        </p:nvSpPr>
        <p:spPr>
          <a:xfrm>
            <a:off x="5702061" y="1737360"/>
            <a:ext cx="1093850" cy="2946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5702061" y="3676165"/>
            <a:ext cx="1093850" cy="2946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5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43" y="286603"/>
            <a:ext cx="11898957" cy="5466858"/>
          </a:xfrm>
        </p:spPr>
      </p:pic>
    </p:spTree>
    <p:extLst>
      <p:ext uri="{BB962C8B-B14F-4D97-AF65-F5344CB8AC3E}">
        <p14:creationId xmlns:p14="http://schemas.microsoft.com/office/powerpoint/2010/main" val="2134427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Crowley MJ, McGuire DK, </a:t>
            </a:r>
            <a:r>
              <a:rPr lang="en-US" dirty="0" err="1"/>
              <a:t>Alexopoulos</a:t>
            </a:r>
            <a:r>
              <a:rPr lang="en-US" dirty="0"/>
              <a:t> AS et al (2020) Effects of liraglutide on cardiovascular outcomes in type 2 diabetes patients with and without baseline metformin use: post hoc </a:t>
            </a:r>
            <a:r>
              <a:rPr lang="en-US" dirty="0" smtClean="0"/>
              <a:t>analyses </a:t>
            </a:r>
            <a:r>
              <a:rPr lang="en-US" dirty="0"/>
              <a:t>of the LEADER trial. Diabetes Care 43(9):e108–e110.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7" y="1409814"/>
            <a:ext cx="120269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7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0"/>
            <a:ext cx="10536722" cy="8052179"/>
          </a:xfrm>
          <a:prstGeom prst="rect">
            <a:avLst/>
          </a:prstGeom>
        </p:spPr>
      </p:pic>
      <p:sp>
        <p:nvSpPr>
          <p:cNvPr id="6" name="Frame 5"/>
          <p:cNvSpPr/>
          <p:nvPr/>
        </p:nvSpPr>
        <p:spPr>
          <a:xfrm>
            <a:off x="4023390" y="6335805"/>
            <a:ext cx="5233182" cy="18288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3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1978925"/>
            <a:ext cx="10058400" cy="3981609"/>
          </a:xfrm>
        </p:spPr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effects of liraglutide appeared greater in the </a:t>
            </a:r>
            <a:r>
              <a:rPr lang="en-US" dirty="0" smtClean="0"/>
              <a:t>subgroup </a:t>
            </a:r>
            <a:r>
              <a:rPr lang="en-US" dirty="0"/>
              <a:t>without baseline metformin </a:t>
            </a:r>
            <a:r>
              <a:rPr lang="en-US" dirty="0" smtClean="0"/>
              <a:t>treatment</a:t>
            </a:r>
          </a:p>
          <a:p>
            <a:r>
              <a:rPr lang="en-US" dirty="0" smtClean="0"/>
              <a:t>our </a:t>
            </a:r>
            <a:r>
              <a:rPr lang="en-US" dirty="0"/>
              <a:t>main analyses did not show statistically significant interactions </a:t>
            </a:r>
            <a:r>
              <a:rPr lang="en-US" dirty="0" smtClean="0"/>
              <a:t>between </a:t>
            </a:r>
            <a:r>
              <a:rPr lang="en-US" dirty="0"/>
              <a:t>liraglutide treatment and </a:t>
            </a:r>
            <a:r>
              <a:rPr lang="en-US" dirty="0" smtClean="0"/>
              <a:t>metformin </a:t>
            </a:r>
            <a:r>
              <a:rPr lang="en-US" dirty="0"/>
              <a:t>use. </a:t>
            </a:r>
            <a:endParaRPr lang="en-US" dirty="0" smtClean="0"/>
          </a:p>
          <a:p>
            <a:r>
              <a:rPr lang="en-US" dirty="0" smtClean="0"/>
              <a:t>These </a:t>
            </a:r>
            <a:r>
              <a:rPr lang="en-US" dirty="0"/>
              <a:t>findings may indicate that the </a:t>
            </a:r>
            <a:r>
              <a:rPr lang="en-US" b="1" dirty="0">
                <a:solidFill>
                  <a:srgbClr val="C00000"/>
                </a:solidFill>
              </a:rPr>
              <a:t>CV benefits of liraglutide do not rely upon prior metformin treatment. 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80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203200"/>
            <a:ext cx="12115800" cy="64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/>
          </a:bodyPr>
          <a:lstStyle/>
          <a:p>
            <a:r>
              <a:rPr lang="en-US" dirty="0" smtClean="0"/>
              <a:t>Six eligible </a:t>
            </a:r>
            <a:r>
              <a:rPr lang="en-US" dirty="0"/>
              <a:t>trials (three studies of SGLT-2 inhibitors and three trials of </a:t>
            </a:r>
            <a:r>
              <a:rPr lang="en-US" dirty="0" smtClean="0"/>
              <a:t>GLP-1RAs)</a:t>
            </a:r>
          </a:p>
          <a:p>
            <a:r>
              <a:rPr lang="en-US" dirty="0" smtClean="0"/>
              <a:t>including </a:t>
            </a:r>
            <a:r>
              <a:rPr lang="en-US" dirty="0"/>
              <a:t>13 049 </a:t>
            </a:r>
            <a:r>
              <a:rPr lang="en-US" dirty="0" smtClean="0"/>
              <a:t>patients</a:t>
            </a:r>
            <a:endParaRPr lang="en-US" dirty="0"/>
          </a:p>
          <a:p>
            <a:r>
              <a:rPr lang="en-US" dirty="0" smtClean="0"/>
              <a:t>Endpoint:</a:t>
            </a:r>
          </a:p>
          <a:p>
            <a:pPr marL="961200" indent="-457200">
              <a:buFont typeface="Courier New" charset="0"/>
              <a:buChar char="o"/>
            </a:pPr>
            <a:r>
              <a:rPr lang="en-US" dirty="0" smtClean="0"/>
              <a:t>The </a:t>
            </a:r>
            <a:r>
              <a:rPr lang="en-US" dirty="0"/>
              <a:t>primary </a:t>
            </a:r>
            <a:r>
              <a:rPr lang="en-US" dirty="0" smtClean="0"/>
              <a:t>endpoint: MACE</a:t>
            </a:r>
            <a:r>
              <a:rPr lang="en-US" dirty="0"/>
              <a:t>. </a:t>
            </a:r>
            <a:endParaRPr lang="en-US" dirty="0" smtClean="0"/>
          </a:p>
          <a:p>
            <a:pPr marL="961200" indent="-457200">
              <a:buFont typeface="Courier New" charset="0"/>
              <a:buChar char="o"/>
            </a:pPr>
            <a:r>
              <a:rPr lang="en-US" dirty="0" smtClean="0"/>
              <a:t>The </a:t>
            </a:r>
            <a:r>
              <a:rPr lang="en-US" dirty="0"/>
              <a:t>secondary </a:t>
            </a:r>
            <a:r>
              <a:rPr lang="en-US" dirty="0" smtClean="0"/>
              <a:t>endpoint: cardiovascular </a:t>
            </a:r>
            <a:r>
              <a:rPr lang="en-US" dirty="0"/>
              <a:t>death or hospitalization for heart failure. 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Crowley MJ, McGuire DK, </a:t>
            </a:r>
            <a:r>
              <a:rPr lang="en-US" dirty="0" err="1"/>
              <a:t>Alexopoulos</a:t>
            </a:r>
            <a:r>
              <a:rPr lang="en-US" dirty="0"/>
              <a:t> AS et al (2020) Effects of liraglutide on cardiovascular outcomes in type 2 diabetes patients with and without baseline metformin use: post hoc anal- </a:t>
            </a:r>
            <a:r>
              <a:rPr lang="en-US" dirty="0" err="1"/>
              <a:t>yses</a:t>
            </a:r>
            <a:r>
              <a:rPr lang="en-US" dirty="0"/>
              <a:t> of the LEADER trial. Diabetes Care 43(9):e108–e110. </a:t>
            </a:r>
          </a:p>
        </p:txBody>
      </p:sp>
    </p:spTree>
    <p:extLst>
      <p:ext uri="{BB962C8B-B14F-4D97-AF65-F5344CB8AC3E}">
        <p14:creationId xmlns:p14="http://schemas.microsoft.com/office/powerpoint/2010/main" val="138763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50800"/>
            <a:ext cx="117983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89" y="365773"/>
            <a:ext cx="10490395" cy="53251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97279" y="5690963"/>
            <a:ext cx="106351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The new antidiabetic drugs were associated with a significant reduction in MACE [odds ratio (OR): 0.80,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95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% confidence interval: 0.70–0.93; I</a:t>
            </a:r>
            <a:r>
              <a:rPr lang="en-US" sz="2400" baseline="300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: 53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%. 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02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new antidiabetic drugs were associated with a significant </a:t>
            </a:r>
            <a:r>
              <a:rPr lang="en-US" dirty="0" smtClean="0"/>
              <a:t>reduction </a:t>
            </a:r>
            <a:r>
              <a:rPr lang="en-US" dirty="0"/>
              <a:t>in MACE [odds ratio (OR): 0.80, 95% confidence interval: 0.70–0.93; I2: 53%].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subgroup analysis </a:t>
            </a:r>
            <a:r>
              <a:rPr lang="en-US" dirty="0" smtClean="0"/>
              <a:t>showed </a:t>
            </a:r>
            <a:r>
              <a:rPr lang="en-US" dirty="0"/>
              <a:t>the following findings: </a:t>
            </a:r>
            <a:endParaRPr lang="en-US" dirty="0" smtClean="0"/>
          </a:p>
          <a:p>
            <a:pPr marL="925200" indent="-457200">
              <a:buFont typeface="Courier New" charset="0"/>
              <a:buChar char="o"/>
            </a:pPr>
            <a:r>
              <a:rPr lang="en-US" sz="2400" dirty="0" smtClean="0"/>
              <a:t>GLP-1RAs </a:t>
            </a:r>
            <a:r>
              <a:rPr lang="en-US" sz="2400" dirty="0"/>
              <a:t>group, OR: 0.77 (95% confidence interval 0.67–0.88); </a:t>
            </a:r>
            <a:endParaRPr lang="en-US" sz="2400" dirty="0" smtClean="0"/>
          </a:p>
          <a:p>
            <a:pPr marL="925200" indent="-457200">
              <a:buFont typeface="Courier New" charset="0"/>
              <a:buChar char="o"/>
            </a:pPr>
            <a:r>
              <a:rPr lang="en-US" sz="2400" dirty="0" smtClean="0"/>
              <a:t>SGLT-2 </a:t>
            </a:r>
            <a:r>
              <a:rPr lang="en-US" sz="2400" dirty="0"/>
              <a:t>inhibitors, OR: </a:t>
            </a:r>
            <a:r>
              <a:rPr lang="en-US" sz="2400" dirty="0" smtClean="0"/>
              <a:t>0.85 </a:t>
            </a:r>
            <a:r>
              <a:rPr lang="en-US" sz="2400" dirty="0"/>
              <a:t>(95% confidence interval 0.63–1.15). </a:t>
            </a:r>
            <a:endParaRPr lang="en-US" sz="24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384300"/>
            <a:ext cx="11785600" cy="4076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5588" y="5358368"/>
            <a:ext cx="108180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8000"/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SGLT-2 inhibitors were associated with a significant reduction in 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hospitalization for heart failure or cardiovascular mortality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incidence (OR: 0.67, 95% confidence interval: 0.47–0.95; I2: 78%). </a:t>
            </a:r>
          </a:p>
        </p:txBody>
      </p:sp>
    </p:spTree>
    <p:extLst>
      <p:ext uri="{BB962C8B-B14F-4D97-AF65-F5344CB8AC3E}">
        <p14:creationId xmlns:p14="http://schemas.microsoft.com/office/powerpoint/2010/main" val="86430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Neuen</a:t>
            </a:r>
            <a:r>
              <a:rPr lang="en-US" dirty="0"/>
              <a:t> BL, Arnott C, </a:t>
            </a:r>
            <a:r>
              <a:rPr lang="en-US" dirty="0" err="1"/>
              <a:t>Perkovic</a:t>
            </a:r>
            <a:r>
              <a:rPr lang="en-US" dirty="0"/>
              <a:t> V et al (2021) Sodium-glucose co- transporter-2 inhibitors with and without metformin: a meta- analysis of cardiovascular, kidney and mortality outcomes. Diabetes </a:t>
            </a:r>
            <a:r>
              <a:rPr lang="en-US" dirty="0" err="1"/>
              <a:t>Obes</a:t>
            </a:r>
            <a:r>
              <a:rPr lang="en-US" dirty="0"/>
              <a:t> </a:t>
            </a:r>
            <a:r>
              <a:rPr lang="en-US" dirty="0" err="1"/>
              <a:t>Metab</a:t>
            </a:r>
            <a:r>
              <a:rPr lang="en-US" dirty="0"/>
              <a:t> 23(2):382–390.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223" y="405378"/>
            <a:ext cx="9812513" cy="49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840" y="884323"/>
            <a:ext cx="7997280" cy="4795547"/>
          </a:xfrm>
        </p:spPr>
      </p:pic>
    </p:spTree>
    <p:extLst>
      <p:ext uri="{BB962C8B-B14F-4D97-AF65-F5344CB8AC3E}">
        <p14:creationId xmlns:p14="http://schemas.microsoft.com/office/powerpoint/2010/main" val="111753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460772"/>
            <a:ext cx="12192000" cy="523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7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30" y="286603"/>
            <a:ext cx="918210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 </a:t>
            </a:r>
            <a:r>
              <a:rPr lang="en-US" dirty="0"/>
              <a:t>effects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Gl side effects </a:t>
            </a:r>
          </a:p>
          <a:p>
            <a:pPr marL="487440"/>
            <a:r>
              <a:rPr lang="en-US" dirty="0" smtClean="0"/>
              <a:t>Common</a:t>
            </a:r>
          </a:p>
          <a:p>
            <a:pPr marL="487440"/>
            <a:r>
              <a:rPr lang="en-US" dirty="0" smtClean="0"/>
              <a:t>to mitigate Gl side effects, consider </a:t>
            </a:r>
          </a:p>
          <a:p>
            <a:pPr marL="1285200" indent="-457200">
              <a:buFont typeface="Courier New" charset="0"/>
              <a:buChar char="o"/>
            </a:pPr>
            <a:r>
              <a:rPr lang="en-US" dirty="0" smtClean="0"/>
              <a:t>Slow dose titration, </a:t>
            </a:r>
          </a:p>
          <a:p>
            <a:pPr marL="1285200" indent="-457200">
              <a:buFont typeface="Courier New" charset="0"/>
              <a:buChar char="o"/>
            </a:pPr>
            <a:r>
              <a:rPr lang="en-US" dirty="0" smtClean="0"/>
              <a:t>Extended release formulations </a:t>
            </a:r>
          </a:p>
          <a:p>
            <a:pPr marL="1285200" indent="-457200">
              <a:buFont typeface="Courier New" charset="0"/>
              <a:buChar char="o"/>
            </a:pPr>
            <a:r>
              <a:rPr lang="en-US" dirty="0" smtClean="0"/>
              <a:t>Administration with food</a:t>
            </a:r>
          </a:p>
          <a:p>
            <a:endParaRPr lang="en-US" dirty="0"/>
          </a:p>
          <a:p>
            <a:r>
              <a:rPr lang="en-US" dirty="0" smtClean="0"/>
              <a:t>Potential for </a:t>
            </a:r>
            <a:r>
              <a:rPr lang="en-US" b="1" dirty="0" smtClean="0">
                <a:solidFill>
                  <a:srgbClr val="00B050"/>
                </a:solidFill>
              </a:rPr>
              <a:t>vitamin B12 deficiency</a:t>
            </a:r>
            <a:r>
              <a:rPr lang="en-US" dirty="0" smtClean="0"/>
              <a:t>; monitor at regular intervals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is-IS" dirty="0" smtClean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36847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Cardiorenal-protective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glucose-lowering </a:t>
            </a:r>
            <a:r>
              <a:rPr lang="en-US" dirty="0"/>
              <a:t>medications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Sodium–glucose </a:t>
            </a:r>
            <a:r>
              <a:rPr lang="en-US" dirty="0"/>
              <a:t>cotransporter-2 inhibitors 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Glucagon-like peptide-1 receptor agonists 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is-IS" dirty="0" smtClean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88887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SGLT2 inhibitors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1737360"/>
            <a:ext cx="12192000" cy="39536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 dirty="0" smtClean="0"/>
              <a:t>Empagliflozin</a:t>
            </a:r>
            <a:r>
              <a:rPr lang="en-US" b="1" dirty="0" smtClean="0"/>
              <a:t>           </a:t>
            </a:r>
            <a:r>
              <a:rPr lang="en-US" b="1" u="sng" dirty="0" smtClean="0"/>
              <a:t>Dapagliflozin</a:t>
            </a:r>
            <a:r>
              <a:rPr lang="en-US" b="1" dirty="0" smtClean="0"/>
              <a:t>            </a:t>
            </a:r>
            <a:r>
              <a:rPr lang="en-US" b="1" u="sng" dirty="0" smtClean="0"/>
              <a:t>Canagliflozin</a:t>
            </a:r>
            <a:r>
              <a:rPr lang="en-US" b="1" dirty="0" smtClean="0"/>
              <a:t>           </a:t>
            </a:r>
            <a:r>
              <a:rPr lang="en-US" b="1" u="sng" dirty="0" err="1" smtClean="0"/>
              <a:t>Ertugliflozin</a:t>
            </a:r>
            <a:endParaRPr lang="en-US" b="1" u="sng" dirty="0"/>
          </a:p>
          <a:p>
            <a:pPr marL="0" indent="0" algn="ctr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is-IS" dirty="0" smtClean="0"/>
              <a:t>..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2" y="2325204"/>
            <a:ext cx="2669660" cy="2344091"/>
          </a:xfrm>
          <a:prstGeom prst="rect">
            <a:avLst/>
          </a:prstGeom>
        </p:spPr>
      </p:pic>
      <p:pic>
        <p:nvPicPr>
          <p:cNvPr id="7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2" y="4622800"/>
            <a:ext cx="2679700" cy="22352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485" y="2903970"/>
            <a:ext cx="3327631" cy="28014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106" y="2903970"/>
            <a:ext cx="2891704" cy="29096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757" y="2845482"/>
            <a:ext cx="2504602" cy="271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5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SGLT2 inhibitors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Mechanism: Reduce plasma glucose by enhancing urinary excretion of glucose. 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854" y="2489962"/>
            <a:ext cx="3314466" cy="2433320"/>
          </a:xfrm>
          <a:prstGeom prst="rect">
            <a:avLst/>
          </a:prstGeom>
        </p:spPr>
      </p:pic>
      <p:graphicFrame>
        <p:nvGraphicFramePr>
          <p:cNvPr id="8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205504"/>
              </p:ext>
            </p:extLst>
          </p:nvPr>
        </p:nvGraphicFramePr>
        <p:xfrm>
          <a:off x="485374" y="3323928"/>
          <a:ext cx="8067040" cy="1066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3408"/>
                <a:gridCol w="1613408"/>
                <a:gridCol w="1613408"/>
                <a:gridCol w="1613408"/>
                <a:gridCol w="1613408"/>
              </a:tblGrid>
              <a:tr h="48689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Efficacy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Hypoglycemia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Weight Change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Oral/SQ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Cost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580076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Intermediate to high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Loss </a:t>
                      </a:r>
                    </a:p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(intermediate)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Oral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785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Cardiorenal protection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 lnSpcReduction="10000"/>
          </a:bodyPr>
          <a:lstStyle/>
          <a:p>
            <a:r>
              <a:rPr lang="en-US" sz="2200" dirty="0" smtClean="0"/>
              <a:t>Cardiorenal </a:t>
            </a:r>
            <a:r>
              <a:rPr lang="en-US" sz="2200" dirty="0"/>
              <a:t>outcomes trials have demonstrated their efficacy </a:t>
            </a:r>
            <a:r>
              <a:rPr lang="en-US" sz="2200" dirty="0" smtClean="0"/>
              <a:t>in: </a:t>
            </a:r>
          </a:p>
          <a:p>
            <a:pPr marL="539460" indent="-342900">
              <a:buFont typeface="Courier New" charset="0"/>
              <a:buChar char="o"/>
            </a:pPr>
            <a:r>
              <a:rPr lang="en-US" sz="2200" dirty="0" smtClean="0"/>
              <a:t>reducing </a:t>
            </a:r>
            <a:r>
              <a:rPr lang="en-US" sz="2200" dirty="0"/>
              <a:t>the risk of </a:t>
            </a:r>
            <a:endParaRPr lang="en-US" sz="2200" dirty="0" smtClean="0"/>
          </a:p>
          <a:p>
            <a:pPr marL="1008000" indent="-342900">
              <a:buFont typeface="Wingdings" charset="2"/>
              <a:buChar char="Ø"/>
            </a:pPr>
            <a:r>
              <a:rPr lang="en-US" sz="2200" dirty="0" smtClean="0"/>
              <a:t>Composite </a:t>
            </a:r>
            <a:r>
              <a:rPr lang="en-US" sz="2200" b="1" dirty="0"/>
              <a:t>major adverse </a:t>
            </a:r>
            <a:r>
              <a:rPr lang="en-US" sz="2200" b="1" dirty="0" smtClean="0"/>
              <a:t>cardiovascular </a:t>
            </a:r>
            <a:r>
              <a:rPr lang="en-US" sz="2200" b="1" dirty="0"/>
              <a:t>events (MACE</a:t>
            </a:r>
            <a:r>
              <a:rPr lang="en-US" sz="2200" dirty="0"/>
              <a:t>), </a:t>
            </a:r>
            <a:endParaRPr lang="en-US" sz="2200" dirty="0" smtClean="0"/>
          </a:p>
          <a:p>
            <a:pPr marL="1008000" indent="-342900">
              <a:buFont typeface="Wingdings" charset="2"/>
              <a:buChar char="Ø"/>
            </a:pPr>
            <a:r>
              <a:rPr lang="en-US" sz="2200" b="1" dirty="0" smtClean="0"/>
              <a:t>Cardiovascular </a:t>
            </a:r>
            <a:r>
              <a:rPr lang="en-US" sz="2200" b="1" dirty="0"/>
              <a:t>death</a:t>
            </a:r>
            <a:r>
              <a:rPr lang="en-US" sz="2200" dirty="0"/>
              <a:t>, </a:t>
            </a:r>
            <a:endParaRPr lang="en-US" sz="2200" dirty="0" smtClean="0"/>
          </a:p>
          <a:p>
            <a:pPr marL="1008000" indent="-342900">
              <a:buFont typeface="Wingdings" charset="2"/>
              <a:buChar char="Ø"/>
            </a:pPr>
            <a:r>
              <a:rPr lang="en-US" sz="2200" b="1" dirty="0" smtClean="0"/>
              <a:t>Myocardial infarction</a:t>
            </a:r>
            <a:r>
              <a:rPr lang="en-US" sz="2200" dirty="0"/>
              <a:t>, </a:t>
            </a:r>
            <a:endParaRPr lang="en-US" sz="2200" dirty="0" smtClean="0"/>
          </a:p>
          <a:p>
            <a:pPr marL="1008000" indent="-342900">
              <a:buFont typeface="Wingdings" charset="2"/>
              <a:buChar char="Ø"/>
            </a:pPr>
            <a:r>
              <a:rPr lang="en-US" sz="2200" b="1" dirty="0" smtClean="0"/>
              <a:t>Hospitalization </a:t>
            </a:r>
            <a:r>
              <a:rPr lang="en-US" sz="2200" b="1" dirty="0"/>
              <a:t>for heart failure (HHF</a:t>
            </a:r>
            <a:r>
              <a:rPr lang="en-US" sz="2200" dirty="0"/>
              <a:t>) </a:t>
            </a:r>
            <a:endParaRPr lang="en-US" sz="2200" dirty="0" smtClean="0"/>
          </a:p>
          <a:p>
            <a:pPr marL="1008000" indent="-342900">
              <a:buFont typeface="Wingdings" charset="2"/>
              <a:buChar char="Ø"/>
            </a:pPr>
            <a:r>
              <a:rPr lang="en-US" sz="2200" b="1" dirty="0" smtClean="0"/>
              <a:t>All-cause </a:t>
            </a:r>
            <a:r>
              <a:rPr lang="en-US" sz="2200" b="1" dirty="0"/>
              <a:t>mortality </a:t>
            </a:r>
            <a:endParaRPr lang="en-US" sz="2200" dirty="0" smtClean="0"/>
          </a:p>
          <a:p>
            <a:pPr marL="539460" indent="-342900">
              <a:buFont typeface="Courier New" charset="0"/>
              <a:buChar char="o"/>
            </a:pPr>
            <a:r>
              <a:rPr lang="en-US" sz="2200" b="1" dirty="0" smtClean="0"/>
              <a:t>improving </a:t>
            </a:r>
            <a:r>
              <a:rPr lang="en-US" sz="2200" b="1" dirty="0"/>
              <a:t>renal outcomes </a:t>
            </a:r>
            <a:r>
              <a:rPr lang="en-US" sz="2200" dirty="0"/>
              <a:t>in individuals with type 2 diabetes with an established/high risk of </a:t>
            </a:r>
            <a:r>
              <a:rPr lang="en-US" sz="2200" dirty="0" smtClean="0"/>
              <a:t>CVD.</a:t>
            </a:r>
            <a:endParaRPr lang="en-US" sz="2200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en-US" dirty="0" smtClean="0"/>
              <a:t>(</a:t>
            </a:r>
            <a:r>
              <a:rPr lang="en-US" dirty="0"/>
              <a:t>2021) Association of SGLT2 inhibitors with cardiovascular and kidney outcomes in patients with type 2 diabetes: a </a:t>
            </a:r>
            <a:r>
              <a:rPr lang="en-US" b="1" dirty="0"/>
              <a:t>meta-analysis. JAMA </a:t>
            </a:r>
            <a:r>
              <a:rPr lang="en-US" dirty="0" err="1"/>
              <a:t>Cardiol</a:t>
            </a:r>
            <a:r>
              <a:rPr lang="en-US" dirty="0"/>
              <a:t> 6(2):148–158. </a:t>
            </a:r>
          </a:p>
        </p:txBody>
      </p:sp>
    </p:spTree>
    <p:extLst>
      <p:ext uri="{BB962C8B-B14F-4D97-AF65-F5344CB8AC3E}">
        <p14:creationId xmlns:p14="http://schemas.microsoft.com/office/powerpoint/2010/main" val="132606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692784"/>
            <a:ext cx="12192000" cy="523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0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CREDENCE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722" y="1737360"/>
            <a:ext cx="10058400" cy="395360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</a:t>
            </a:r>
            <a:r>
              <a:rPr lang="en-US" b="1" dirty="0">
                <a:solidFill>
                  <a:srgbClr val="C00000"/>
                </a:solidFill>
              </a:rPr>
              <a:t>Canagliflozin</a:t>
            </a:r>
            <a:r>
              <a:rPr lang="en-US" dirty="0"/>
              <a:t> and </a:t>
            </a:r>
            <a:r>
              <a:rPr lang="en-US" b="1" u="sng" dirty="0"/>
              <a:t>Renal</a:t>
            </a:r>
            <a:r>
              <a:rPr lang="en-US" dirty="0"/>
              <a:t> Endpoints in Diabetes with Established Nephropathy Clinical Evaluation (CREDENCE) </a:t>
            </a:r>
            <a:endParaRPr lang="en-US" dirty="0" smtClean="0"/>
          </a:p>
          <a:p>
            <a:r>
              <a:rPr lang="en-US" dirty="0"/>
              <a:t>I</a:t>
            </a:r>
            <a:r>
              <a:rPr lang="en-US" dirty="0" smtClean="0"/>
              <a:t>ncluded </a:t>
            </a:r>
            <a:r>
              <a:rPr lang="en-US" dirty="0"/>
              <a:t>adults with type 2 diabetes with an eGFR from </a:t>
            </a:r>
            <a:r>
              <a:rPr lang="en-US" dirty="0" smtClean="0"/>
              <a:t>30-90 ml/min/1.73m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and albuminuria </a:t>
            </a:r>
            <a:r>
              <a:rPr lang="en-US" dirty="0" smtClean="0"/>
              <a:t>(300–5000 mg/g creatinine</a:t>
            </a:r>
            <a:r>
              <a:rPr lang="en-US" dirty="0"/>
              <a:t>) </a:t>
            </a:r>
            <a:endParaRPr lang="en-US" dirty="0" smtClean="0"/>
          </a:p>
          <a:p>
            <a:r>
              <a:rPr lang="en-US" dirty="0"/>
              <a:t>C</a:t>
            </a:r>
            <a:r>
              <a:rPr lang="en-US" dirty="0" smtClean="0"/>
              <a:t>anagliflozin </a:t>
            </a:r>
            <a:r>
              <a:rPr lang="en-US" dirty="0"/>
              <a:t>treatment significantly </a:t>
            </a:r>
            <a:r>
              <a:rPr lang="en-US" dirty="0" smtClean="0"/>
              <a:t>reduced: </a:t>
            </a:r>
          </a:p>
          <a:p>
            <a:pPr marL="961200" indent="-457200">
              <a:buFont typeface="Courier New" charset="0"/>
              <a:buChar char="o"/>
            </a:pPr>
            <a:r>
              <a:rPr lang="en-US" dirty="0" smtClean="0"/>
              <a:t>the </a:t>
            </a:r>
            <a:r>
              <a:rPr lang="en-US" dirty="0"/>
              <a:t>risk of a composite primary outcome of </a:t>
            </a:r>
            <a:r>
              <a:rPr lang="en-US" b="1" dirty="0"/>
              <a:t>progression to renal </a:t>
            </a:r>
            <a:r>
              <a:rPr lang="en-US" b="1" dirty="0" smtClean="0"/>
              <a:t>replacement </a:t>
            </a:r>
            <a:r>
              <a:rPr lang="en-US" b="1" dirty="0"/>
              <a:t>therapy, </a:t>
            </a:r>
            <a:endParaRPr lang="en-US" b="1" dirty="0" smtClean="0"/>
          </a:p>
          <a:p>
            <a:pPr marL="961200" indent="-457200">
              <a:buFont typeface="Courier New" charset="0"/>
              <a:buChar char="o"/>
            </a:pPr>
            <a:r>
              <a:rPr lang="en-US" b="1" dirty="0" smtClean="0"/>
              <a:t>eGFR </a:t>
            </a:r>
            <a:r>
              <a:rPr lang="en-US" b="1" dirty="0"/>
              <a:t>of &lt;15 ml/min per 1.73 m2, </a:t>
            </a:r>
            <a:endParaRPr lang="en-US" b="1" dirty="0" smtClean="0"/>
          </a:p>
          <a:p>
            <a:pPr marL="961200" indent="-457200">
              <a:buFont typeface="Courier New" charset="0"/>
              <a:buChar char="o"/>
            </a:pPr>
            <a:r>
              <a:rPr lang="en-US" b="1" dirty="0" smtClean="0"/>
              <a:t>A </a:t>
            </a:r>
            <a:r>
              <a:rPr lang="en-US" b="1" dirty="0"/>
              <a:t>doubling of serum creatinine level </a:t>
            </a:r>
            <a:endParaRPr lang="en-US" b="1" dirty="0" smtClean="0"/>
          </a:p>
          <a:p>
            <a:pPr marL="961200" indent="-457200">
              <a:buFont typeface="Courier New" charset="0"/>
              <a:buChar char="o"/>
            </a:pPr>
            <a:r>
              <a:rPr lang="en-US" b="1" dirty="0" smtClean="0"/>
              <a:t>death </a:t>
            </a:r>
            <a:r>
              <a:rPr lang="en-US" b="1" dirty="0"/>
              <a:t>from cardiovascular or kidney </a:t>
            </a:r>
            <a:r>
              <a:rPr lang="en-US" b="1" dirty="0" smtClean="0"/>
              <a:t>causes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en-US" dirty="0" err="1"/>
              <a:t>Perkovic</a:t>
            </a:r>
            <a:r>
              <a:rPr lang="en-US" dirty="0"/>
              <a:t> V, Jardine MJ, Neal B et al (2019) Canagliflozin and renal outcomes in type 2 diabetes and nephropathy. N </a:t>
            </a:r>
            <a:r>
              <a:rPr lang="en-US" dirty="0" err="1"/>
              <a:t>Engl</a:t>
            </a:r>
            <a:r>
              <a:rPr lang="en-US" dirty="0"/>
              <a:t> J Med 380:2295–2306.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DAPA- CKD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</a:t>
            </a:r>
            <a:r>
              <a:rPr lang="en-US" b="1" dirty="0">
                <a:solidFill>
                  <a:srgbClr val="C00000"/>
                </a:solidFill>
              </a:rPr>
              <a:t>Dapagliflozin</a:t>
            </a:r>
            <a:r>
              <a:rPr lang="en-US" dirty="0"/>
              <a:t> And Prevention of Adverse outcomes in </a:t>
            </a:r>
            <a:r>
              <a:rPr lang="en-US" b="1" u="sng" dirty="0"/>
              <a:t>Chronic Kidney Diseas</a:t>
            </a:r>
            <a:r>
              <a:rPr lang="en-US" dirty="0"/>
              <a:t>e (DAPA- CKD) </a:t>
            </a:r>
            <a:endParaRPr lang="en-US" dirty="0" smtClean="0"/>
          </a:p>
          <a:p>
            <a:r>
              <a:rPr lang="en-US" dirty="0"/>
              <a:t>P</a:t>
            </a:r>
            <a:r>
              <a:rPr lang="en-US" dirty="0" smtClean="0"/>
              <a:t>articipants </a:t>
            </a:r>
            <a:r>
              <a:rPr lang="en-US" u="sng" dirty="0" smtClean="0"/>
              <a:t>with </a:t>
            </a:r>
            <a:r>
              <a:rPr lang="en-US" u="sng" dirty="0"/>
              <a:t>(68</a:t>
            </a:r>
            <a:r>
              <a:rPr lang="en-US" u="sng" dirty="0" smtClean="0"/>
              <a:t>%) </a:t>
            </a:r>
            <a:r>
              <a:rPr lang="en-US" u="sng" dirty="0"/>
              <a:t>and without type 2 </a:t>
            </a:r>
            <a:r>
              <a:rPr lang="en-US" dirty="0"/>
              <a:t>diabetes with an eGFR of 25–75 ml/min </a:t>
            </a:r>
            <a:r>
              <a:rPr lang="en-US" dirty="0" smtClean="0"/>
              <a:t>/1.73 </a:t>
            </a:r>
            <a:r>
              <a:rPr lang="en-US" dirty="0"/>
              <a:t>m2 and a </a:t>
            </a:r>
            <a:r>
              <a:rPr lang="en-US" dirty="0" smtClean="0"/>
              <a:t>UACR </a:t>
            </a:r>
            <a:r>
              <a:rPr lang="en-US" dirty="0"/>
              <a:t>of </a:t>
            </a:r>
            <a:r>
              <a:rPr lang="en-US" dirty="0" smtClean="0"/>
              <a:t>200–5000 </a:t>
            </a:r>
            <a:r>
              <a:rPr lang="en-US" dirty="0" smtClean="0"/>
              <a:t>mg/g</a:t>
            </a:r>
          </a:p>
          <a:p>
            <a:r>
              <a:rPr lang="en-US" dirty="0" smtClean="0"/>
              <a:t>A clear benefit of dapagliflozin on </a:t>
            </a:r>
          </a:p>
          <a:p>
            <a:pPr marL="961200" indent="-457200">
              <a:buFont typeface="Courier New" charset="0"/>
              <a:buChar char="o"/>
            </a:pPr>
            <a:r>
              <a:rPr lang="en-US" dirty="0" smtClean="0"/>
              <a:t>a </a:t>
            </a:r>
            <a:r>
              <a:rPr lang="en-US" dirty="0"/>
              <a:t>composite </a:t>
            </a:r>
            <a:r>
              <a:rPr lang="en-US" b="1" dirty="0"/>
              <a:t>kidney outcome</a:t>
            </a:r>
            <a:r>
              <a:rPr lang="en-US" dirty="0"/>
              <a:t>, </a:t>
            </a:r>
            <a:endParaRPr lang="en-US" dirty="0" smtClean="0"/>
          </a:p>
          <a:p>
            <a:pPr marL="961200" indent="-457200">
              <a:buFont typeface="Courier New" charset="0"/>
              <a:buChar char="o"/>
            </a:pPr>
            <a:r>
              <a:rPr lang="en-US" dirty="0" smtClean="0"/>
              <a:t>on </a:t>
            </a:r>
            <a:r>
              <a:rPr lang="en-US" dirty="0"/>
              <a:t>individual kidney-specific outcomes </a:t>
            </a:r>
            <a:endParaRPr lang="en-US" dirty="0" smtClean="0"/>
          </a:p>
          <a:p>
            <a:pPr marL="961200" indent="-457200">
              <a:buFont typeface="Courier New" charset="0"/>
              <a:buChar char="o"/>
            </a:pPr>
            <a:r>
              <a:rPr lang="en-US" dirty="0" smtClean="0"/>
              <a:t>on </a:t>
            </a:r>
            <a:r>
              <a:rPr lang="en-US" b="1" dirty="0"/>
              <a:t>cardiovascular death </a:t>
            </a:r>
            <a:r>
              <a:rPr lang="en-US" dirty="0"/>
              <a:t>or </a:t>
            </a:r>
            <a:r>
              <a:rPr lang="en-US" b="1" dirty="0"/>
              <a:t>HHF, </a:t>
            </a:r>
            <a:endParaRPr lang="en-US" b="1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en-US" dirty="0"/>
              <a:t> [153]. </a:t>
            </a:r>
            <a:r>
              <a:rPr lang="is-IS" dirty="0" smtClean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31224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Outline: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79042"/>
            <a:ext cx="10058400" cy="4194723"/>
          </a:xfrm>
        </p:spPr>
        <p:txBody>
          <a:bodyPr>
            <a:normAutofit fontScale="62500" lnSpcReduction="20000"/>
          </a:bodyPr>
          <a:lstStyle/>
          <a:p>
            <a:r>
              <a:rPr lang="en-US" sz="5100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Principles </a:t>
            </a:r>
            <a:r>
              <a:rPr lang="en-US" sz="51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of </a:t>
            </a:r>
            <a:r>
              <a:rPr lang="en-US" sz="5100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care:</a:t>
            </a:r>
            <a:endParaRPr lang="en-US" sz="5100" b="1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§"/>
            </a:pPr>
            <a:r>
              <a:rPr lang="en-US" sz="3400" b="1" dirty="0">
                <a:latin typeface="Times New Roman" charset="0"/>
                <a:ea typeface="Times New Roman" charset="0"/>
                <a:cs typeface="Times New Roman" charset="0"/>
              </a:rPr>
              <a:t>Individualised and personalized approach </a:t>
            </a:r>
          </a:p>
          <a:p>
            <a:pPr algn="just">
              <a:buFont typeface="Wingdings" charset="2"/>
              <a:buChar char="§"/>
            </a:pPr>
            <a:r>
              <a:rPr lang="en-US" sz="3400" b="1" dirty="0" smtClean="0">
                <a:latin typeface="Times New Roman" charset="0"/>
                <a:ea typeface="Times New Roman" charset="0"/>
                <a:cs typeface="Times New Roman" charset="0"/>
              </a:rPr>
              <a:t>Diabetes </a:t>
            </a:r>
            <a:r>
              <a:rPr lang="en-US" sz="3400" b="1" dirty="0">
                <a:latin typeface="Times New Roman" charset="0"/>
                <a:ea typeface="Times New Roman" charset="0"/>
                <a:cs typeface="Times New Roman" charset="0"/>
              </a:rPr>
              <a:t>self-management education and support (DSMES)</a:t>
            </a:r>
          </a:p>
          <a:p>
            <a:pPr lvl="0" algn="just">
              <a:buFont typeface="Wingdings" charset="2"/>
              <a:buChar char="§"/>
            </a:pPr>
            <a:r>
              <a:rPr lang="en-US" sz="3400" b="1" dirty="0" smtClean="0">
                <a:latin typeface="Times New Roman" charset="0"/>
                <a:ea typeface="Times New Roman" charset="0"/>
                <a:cs typeface="Times New Roman" charset="0"/>
              </a:rPr>
              <a:t>Healthy </a:t>
            </a:r>
            <a:r>
              <a:rPr lang="en-US" sz="3400" b="1" dirty="0">
                <a:latin typeface="Times New Roman" charset="0"/>
                <a:ea typeface="Times New Roman" charset="0"/>
                <a:cs typeface="Times New Roman" charset="0"/>
              </a:rPr>
              <a:t>lifestyle behaviors </a:t>
            </a:r>
            <a:endParaRPr lang="en-US" sz="34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961200" lvl="0" indent="-457200" algn="just">
              <a:buFont typeface="Courier New" charset="0"/>
              <a:buChar char="o"/>
            </a:pPr>
            <a:r>
              <a:rPr lang="en-US" sz="3400" dirty="0" smtClean="0">
                <a:latin typeface="Times New Roman" charset="0"/>
                <a:ea typeface="Times New Roman" charset="0"/>
                <a:cs typeface="Times New Roman" charset="0"/>
              </a:rPr>
              <a:t>MNT, </a:t>
            </a:r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dietary quality and energy </a:t>
            </a: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restriction, </a:t>
            </a:r>
            <a:r>
              <a:rPr lang="en-US" sz="3700" dirty="0" smtClean="0">
                <a:latin typeface="Times New Roman" charset="0"/>
                <a:ea typeface="Times New Roman" charset="0"/>
                <a:cs typeface="Times New Roman" charset="0"/>
              </a:rPr>
              <a:t>Physical activity, </a:t>
            </a:r>
            <a:r>
              <a:rPr lang="en-US" sz="3400" dirty="0" smtClean="0">
                <a:latin typeface="Times New Roman" charset="0"/>
                <a:ea typeface="Times New Roman" charset="0"/>
                <a:cs typeface="Times New Roman" charset="0"/>
              </a:rPr>
              <a:t>Sleep</a:t>
            </a: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, psychological support</a:t>
            </a:r>
            <a:r>
              <a:rPr lang="en-US" sz="3500" dirty="0" smtClean="0">
                <a:latin typeface="Times New Roman" charset="0"/>
                <a:ea typeface="Times New Roman" charset="0"/>
                <a:cs typeface="Times New Roman" charset="0"/>
              </a:rPr>
              <a:t>, tobacco/substance </a:t>
            </a:r>
            <a:r>
              <a:rPr lang="en-US" sz="3500" dirty="0">
                <a:latin typeface="Times New Roman" charset="0"/>
                <a:ea typeface="Times New Roman" charset="0"/>
                <a:cs typeface="Times New Roman" charset="0"/>
              </a:rPr>
              <a:t>abuse counselling </a:t>
            </a:r>
            <a:endParaRPr lang="en-US" sz="3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§"/>
            </a:pPr>
            <a:r>
              <a:rPr lang="en-US" sz="3400" b="1" dirty="0" smtClean="0">
                <a:latin typeface="Times New Roman" charset="0"/>
                <a:ea typeface="Times New Roman" charset="0"/>
                <a:cs typeface="Times New Roman" charset="0"/>
              </a:rPr>
              <a:t>Glucose </a:t>
            </a:r>
            <a:r>
              <a:rPr lang="en-US" sz="3400" b="1" dirty="0">
                <a:latin typeface="Times New Roman" charset="0"/>
                <a:ea typeface="Times New Roman" charset="0"/>
                <a:cs typeface="Times New Roman" charset="0"/>
              </a:rPr>
              <a:t>monitoring</a:t>
            </a:r>
            <a:r>
              <a:rPr lang="en-US" sz="3400" dirty="0">
                <a:latin typeface="Times New Roman" charset="0"/>
                <a:ea typeface="Times New Roman" charset="0"/>
                <a:cs typeface="Times New Roman" charset="0"/>
              </a:rPr>
              <a:t>: </a:t>
            </a:r>
          </a:p>
          <a:p>
            <a:pPr marL="925200" indent="-457200" algn="just">
              <a:buFont typeface="Courier New" charset="0"/>
              <a:buChar char="o"/>
            </a:pPr>
            <a:r>
              <a:rPr lang="en-US" sz="3400" dirty="0">
                <a:latin typeface="Times New Roman" charset="0"/>
                <a:ea typeface="Times New Roman" charset="0"/>
                <a:cs typeface="Times New Roman" charset="0"/>
              </a:rPr>
              <a:t>Regular blood glucose monitoring (</a:t>
            </a:r>
            <a:r>
              <a:rPr lang="en-US" sz="3400" dirty="0" smtClean="0">
                <a:latin typeface="Times New Roman" charset="0"/>
                <a:ea typeface="Times New Roman" charset="0"/>
                <a:cs typeface="Times New Roman" charset="0"/>
              </a:rPr>
              <a:t>BGM), Continuous </a:t>
            </a:r>
            <a:r>
              <a:rPr lang="en-US" sz="3400" dirty="0">
                <a:latin typeface="Times New Roman" charset="0"/>
                <a:ea typeface="Times New Roman" charset="0"/>
                <a:cs typeface="Times New Roman" charset="0"/>
              </a:rPr>
              <a:t>glucose monitoring (CGM) </a:t>
            </a:r>
            <a:endParaRPr lang="en-US" sz="34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§"/>
            </a:pPr>
            <a:r>
              <a:rPr lang="en-US" sz="3400" b="1" dirty="0">
                <a:latin typeface="Times New Roman" charset="0"/>
                <a:ea typeface="Times New Roman" charset="0"/>
                <a:cs typeface="Times New Roman" charset="0"/>
              </a:rPr>
              <a:t>Weight reduction </a:t>
            </a:r>
          </a:p>
          <a:p>
            <a:pPr algn="just">
              <a:buFont typeface="Wingdings" charset="2"/>
              <a:buChar char="§"/>
            </a:pPr>
            <a:r>
              <a:rPr lang="en-US" sz="3400" b="1" dirty="0" smtClean="0">
                <a:latin typeface="Times New Roman" charset="0"/>
                <a:ea typeface="Times New Roman" charset="0"/>
                <a:cs typeface="Times New Roman" charset="0"/>
              </a:rPr>
              <a:t>Avoid complication</a:t>
            </a:r>
            <a:endParaRPr lang="en-US" sz="3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1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VERTIS CV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Evaluation </a:t>
            </a:r>
            <a:r>
              <a:rPr lang="en-US" dirty="0"/>
              <a:t>of </a:t>
            </a:r>
            <a:r>
              <a:rPr lang="en-US" b="1" dirty="0" err="1">
                <a:solidFill>
                  <a:srgbClr val="C00000"/>
                </a:solidFill>
              </a:rPr>
              <a:t>Ertugliflozin</a:t>
            </a:r>
            <a:r>
              <a:rPr lang="en-US" dirty="0"/>
              <a:t> Efficacy and Safety </a:t>
            </a:r>
            <a:r>
              <a:rPr lang="en-US" b="1" u="sng" dirty="0"/>
              <a:t>CVOT</a:t>
            </a:r>
            <a:r>
              <a:rPr lang="en-US" dirty="0"/>
              <a:t> (VERTIS </a:t>
            </a:r>
            <a:r>
              <a:rPr lang="en-US" dirty="0" smtClean="0"/>
              <a:t>CV)</a:t>
            </a:r>
          </a:p>
          <a:p>
            <a:r>
              <a:rPr lang="en-US" dirty="0" smtClean="0"/>
              <a:t>Exclusively </a:t>
            </a:r>
            <a:r>
              <a:rPr lang="en-US" dirty="0"/>
              <a:t>people with established CVD and type 2 </a:t>
            </a:r>
            <a:r>
              <a:rPr lang="en-US" dirty="0" smtClean="0"/>
              <a:t>diabetes</a:t>
            </a:r>
          </a:p>
          <a:p>
            <a:r>
              <a:rPr lang="en-US" dirty="0" err="1" smtClean="0"/>
              <a:t>Ertugliflozin</a:t>
            </a:r>
            <a:r>
              <a:rPr lang="en-US" dirty="0" smtClean="0"/>
              <a:t> </a:t>
            </a:r>
            <a:r>
              <a:rPr lang="en-US" b="1" dirty="0"/>
              <a:t>was </a:t>
            </a:r>
            <a:r>
              <a:rPr lang="en-US" b="1" dirty="0" smtClean="0"/>
              <a:t>similar </a:t>
            </a:r>
            <a:r>
              <a:rPr lang="en-US" b="1" dirty="0"/>
              <a:t>to </a:t>
            </a:r>
            <a:r>
              <a:rPr lang="en-US" b="1" dirty="0" smtClean="0"/>
              <a:t>placebo: </a:t>
            </a:r>
          </a:p>
          <a:p>
            <a:pPr marL="997200" indent="-457200">
              <a:buFont typeface="Courier New" charset="0"/>
              <a:buChar char="o"/>
            </a:pPr>
            <a:r>
              <a:rPr lang="en-US" dirty="0" smtClean="0"/>
              <a:t>with </a:t>
            </a:r>
            <a:r>
              <a:rPr lang="en-US" dirty="0"/>
              <a:t>respect to the primary MACE outcome </a:t>
            </a:r>
            <a:endParaRPr lang="en-US" dirty="0" smtClean="0"/>
          </a:p>
          <a:p>
            <a:pPr marL="997200" indent="-457200">
              <a:buFont typeface="Courier New" charset="0"/>
              <a:buChar char="o"/>
            </a:pPr>
            <a:r>
              <a:rPr lang="en-US" dirty="0" smtClean="0"/>
              <a:t>all </a:t>
            </a:r>
            <a:r>
              <a:rPr lang="en-US" dirty="0"/>
              <a:t>key secondary outcomes (including a composite kidney outcome) </a:t>
            </a:r>
            <a:endParaRPr lang="en-US" dirty="0" smtClean="0"/>
          </a:p>
          <a:p>
            <a:pPr marL="997200" indent="-457200">
              <a:buFont typeface="Courier New" charset="0"/>
              <a:buChar char="o"/>
            </a:pPr>
            <a:r>
              <a:rPr lang="en-US" dirty="0" smtClean="0"/>
              <a:t>except </a:t>
            </a:r>
            <a:r>
              <a:rPr lang="en-US" dirty="0"/>
              <a:t>for </a:t>
            </a:r>
            <a:r>
              <a:rPr lang="en-US" dirty="0" smtClean="0"/>
              <a:t>HHF.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en-US" dirty="0"/>
              <a:t>Cannon CP, Pratley R, </a:t>
            </a:r>
            <a:r>
              <a:rPr lang="en-US" dirty="0" err="1"/>
              <a:t>Dagogo</a:t>
            </a:r>
            <a:r>
              <a:rPr lang="en-US" dirty="0"/>
              <a:t>-Jack S et al (2020) Cardiovascular outcomes with </a:t>
            </a:r>
            <a:r>
              <a:rPr lang="en-US" dirty="0" err="1"/>
              <a:t>ertugliflozin</a:t>
            </a:r>
            <a:r>
              <a:rPr lang="en-US" dirty="0"/>
              <a:t> in type 2 diabetes. N </a:t>
            </a:r>
            <a:r>
              <a:rPr lang="en-US" dirty="0" err="1"/>
              <a:t>Engl</a:t>
            </a:r>
            <a:r>
              <a:rPr lang="en-US" dirty="0"/>
              <a:t> J Med 383(15):1425–1435.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2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915" y="110560"/>
            <a:ext cx="10058400" cy="922265"/>
          </a:xfrm>
        </p:spPr>
        <p:txBody>
          <a:bodyPr>
            <a:normAutofit/>
          </a:bodyPr>
          <a:lstStyle/>
          <a:p>
            <a:pPr rtl="1"/>
            <a:r>
              <a:rPr lang="en-US" dirty="0"/>
              <a:t>SGLT2 </a:t>
            </a:r>
            <a:r>
              <a:rPr lang="en-US" dirty="0" err="1" smtClean="0"/>
              <a:t>inh</a:t>
            </a:r>
            <a:endParaRPr lang="en-US" dirty="0"/>
          </a:p>
        </p:txBody>
      </p:sp>
      <p:graphicFrame>
        <p:nvGraphicFramePr>
          <p:cNvPr id="4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09623651"/>
              </p:ext>
            </p:extLst>
          </p:nvPr>
        </p:nvGraphicFramePr>
        <p:xfrm>
          <a:off x="745080" y="1991360"/>
          <a:ext cx="10920279" cy="3109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5000"/>
                <a:gridCol w="2570480"/>
                <a:gridCol w="2580640"/>
                <a:gridCol w="3334159"/>
              </a:tblGrid>
              <a:tr h="367137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CV effects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Renal effects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40502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Effect on MACE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HF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Progression of DKD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Dosing/ Dose</a:t>
                      </a:r>
                      <a:r>
                        <a:rPr lang="en-US" sz="1600" b="1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consideration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233702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Benefit: </a:t>
                      </a:r>
                    </a:p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Canagliflozin, </a:t>
                      </a:r>
                    </a:p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Empagliflozin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Benefit: </a:t>
                      </a:r>
                    </a:p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Canagliflozin,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Dapagliflozin, </a:t>
                      </a:r>
                    </a:p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Empagliflozin, </a:t>
                      </a:r>
                    </a:p>
                    <a:p>
                      <a:pPr algn="ctr"/>
                      <a:r>
                        <a:rPr lang="en-US" sz="1600" b="0" dirty="0" err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Ertugliflozin</a:t>
                      </a:r>
                      <a:endParaRPr lang="en-US" sz="1600" b="0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Benefit: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Canagliflozin,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Dapagliflozin,</a:t>
                      </a:r>
                    </a:p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Empagliflozin, 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See labels for renal dose considerations</a:t>
                      </a:r>
                      <a:br>
                        <a:rPr lang="en-US" sz="1600" b="0" kern="120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</a:b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/>
                      </a:r>
                      <a:br>
                        <a:rPr lang="en-US" sz="1600" b="0" kern="120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</a:b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Glucose-lowering effect is lower for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SGLT2 inhibitors at lower eGFR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kern="1200" dirty="0" smtClean="0">
                        <a:solidFill>
                          <a:schemeClr val="dk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kern="1200" dirty="0" smtClean="0">
                        <a:solidFill>
                          <a:schemeClr val="dk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272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Safety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5387" y="1737360"/>
            <a:ext cx="10058400" cy="454914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r>
              <a:rPr lang="en-US" sz="3400" dirty="0">
                <a:solidFill>
                  <a:srgbClr val="C00000"/>
                </a:solidFill>
              </a:rPr>
              <a:t>Recent data have increased confidence </a:t>
            </a:r>
            <a:r>
              <a:rPr lang="en-US" sz="3400" dirty="0"/>
              <a:t>in the safety of the SGLT2i drug </a:t>
            </a:r>
            <a:r>
              <a:rPr lang="en-US" sz="3400" dirty="0" smtClean="0"/>
              <a:t>class.</a:t>
            </a:r>
          </a:p>
          <a:p>
            <a:pPr>
              <a:lnSpc>
                <a:spcPct val="100000"/>
              </a:lnSpc>
            </a:pPr>
            <a:endParaRPr lang="en-US" sz="3400" dirty="0" smtClean="0"/>
          </a:p>
          <a:p>
            <a:pPr>
              <a:lnSpc>
                <a:spcPct val="100000"/>
              </a:lnSpc>
            </a:pPr>
            <a:r>
              <a:rPr lang="en-US" sz="3500" dirty="0" smtClean="0"/>
              <a:t>Early studies brought attention to several safety areas of interest </a:t>
            </a:r>
          </a:p>
          <a:p>
            <a:pPr marL="925200" indent="-457200">
              <a:lnSpc>
                <a:spcPct val="100000"/>
              </a:lnSpc>
              <a:buFont typeface="Courier New" charset="0"/>
              <a:buChar char="o"/>
            </a:pPr>
            <a:r>
              <a:rPr lang="en-US" sz="3500" b="1" dirty="0" smtClean="0">
                <a:solidFill>
                  <a:srgbClr val="00B050"/>
                </a:solidFill>
              </a:rPr>
              <a:t>Acute </a:t>
            </a:r>
            <a:r>
              <a:rPr lang="en-US" sz="3600" b="1" dirty="0">
                <a:solidFill>
                  <a:srgbClr val="00B050"/>
                </a:solidFill>
              </a:rPr>
              <a:t>kidney injury, Dehydration, Orthostatic hypotension</a:t>
            </a:r>
          </a:p>
          <a:p>
            <a:pPr marL="925200" indent="-457200">
              <a:lnSpc>
                <a:spcPct val="100000"/>
              </a:lnSpc>
              <a:buFont typeface="Courier New" charset="0"/>
              <a:buChar char="o"/>
            </a:pPr>
            <a:r>
              <a:rPr lang="en-US" sz="3600" b="1" dirty="0">
                <a:solidFill>
                  <a:srgbClr val="00B050"/>
                </a:solidFill>
              </a:rPr>
              <a:t>Amputation, Fractures</a:t>
            </a:r>
          </a:p>
          <a:p>
            <a:pPr>
              <a:lnSpc>
                <a:spcPct val="100000"/>
              </a:lnSpc>
            </a:pPr>
            <a:r>
              <a:rPr lang="en-US" sz="3500" dirty="0" smtClean="0"/>
              <a:t>longer-term </a:t>
            </a:r>
            <a:r>
              <a:rPr lang="en-US" sz="3500" dirty="0"/>
              <a:t>studies </a:t>
            </a:r>
            <a:r>
              <a:rPr lang="en-US" sz="3500" dirty="0" smtClean="0">
                <a:solidFill>
                  <a:srgbClr val="C00000"/>
                </a:solidFill>
              </a:rPr>
              <a:t>prospectively</a:t>
            </a:r>
            <a:r>
              <a:rPr lang="en-US" sz="3500" dirty="0" smtClean="0"/>
              <a:t> </a:t>
            </a:r>
            <a:r>
              <a:rPr lang="en-US" sz="3500" dirty="0"/>
              <a:t>assessed and monitored these events </a:t>
            </a:r>
            <a:r>
              <a:rPr lang="en-US" sz="3500" dirty="0" smtClean="0">
                <a:solidFill>
                  <a:srgbClr val="C00000"/>
                </a:solidFill>
              </a:rPr>
              <a:t>have </a:t>
            </a:r>
            <a:r>
              <a:rPr lang="en-US" sz="3500" dirty="0">
                <a:solidFill>
                  <a:srgbClr val="C00000"/>
                </a:solidFill>
              </a:rPr>
              <a:t>not seen a significant imbalance in risks. </a:t>
            </a:r>
            <a:endParaRPr lang="en-US" sz="3500" dirty="0" smtClean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</a:pPr>
            <a:endParaRPr lang="en-US" sz="3500" dirty="0">
              <a:solidFill>
                <a:srgbClr val="C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6121718"/>
            <a:ext cx="10058400" cy="736282"/>
          </a:xfrm>
        </p:spPr>
        <p:txBody>
          <a:bodyPr>
            <a:normAutofit/>
          </a:bodyPr>
          <a:lstStyle/>
          <a:p>
            <a:r>
              <a:rPr lang="is-IS" sz="1200" dirty="0">
                <a:solidFill>
                  <a:schemeClr val="tx1"/>
                </a:solidFill>
              </a:rPr>
              <a:t>JAMA Cardiol 6(2):148–158 </a:t>
            </a:r>
            <a:endParaRPr lang="is-IS" sz="1200" dirty="0" smtClean="0">
              <a:solidFill>
                <a:schemeClr val="tx1"/>
              </a:solidFill>
            </a:endParaRPr>
          </a:p>
          <a:p>
            <a:r>
              <a:rPr lang="hu-HU" sz="1200" dirty="0" err="1">
                <a:solidFill>
                  <a:schemeClr val="tx1"/>
                </a:solidFill>
              </a:rPr>
              <a:t>Osteoporos</a:t>
            </a:r>
            <a:r>
              <a:rPr lang="hu-HU" sz="1200" dirty="0">
                <a:solidFill>
                  <a:schemeClr val="tx1"/>
                </a:solidFill>
              </a:rPr>
              <a:t> Int 31(12):2313–2320</a:t>
            </a:r>
            <a:r>
              <a:rPr lang="hu-HU" sz="1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5015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SGLT2 </a:t>
            </a:r>
            <a:r>
              <a:rPr lang="en-US" dirty="0" smtClean="0"/>
              <a:t>inhibitors</a:t>
            </a:r>
            <a:br>
              <a:rPr lang="en-US" dirty="0" smtClean="0"/>
            </a:br>
            <a:r>
              <a:rPr lang="en-US" dirty="0" smtClean="0"/>
              <a:t>Safety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5387" y="1737360"/>
            <a:ext cx="10058400" cy="395360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Increased risk for </a:t>
            </a:r>
            <a:r>
              <a:rPr lang="en-US" sz="3200" b="1" dirty="0">
                <a:solidFill>
                  <a:srgbClr val="00B050"/>
                </a:solidFill>
              </a:rPr>
              <a:t>mycotic genital infections</a:t>
            </a:r>
            <a:r>
              <a:rPr lang="en-US" sz="3200" dirty="0"/>
              <a:t>: typically mild and treatable. </a:t>
            </a:r>
            <a:endParaRPr lang="en-US" sz="3200" dirty="0" smtClean="0"/>
          </a:p>
          <a:p>
            <a:pPr>
              <a:lnSpc>
                <a:spcPct val="100000"/>
              </a:lnSpc>
            </a:pPr>
            <a:endParaRPr lang="en-US" sz="3200" dirty="0"/>
          </a:p>
          <a:p>
            <a:pPr>
              <a:lnSpc>
                <a:spcPct val="100000"/>
              </a:lnSpc>
            </a:pPr>
            <a:r>
              <a:rPr lang="en-US" sz="3400" dirty="0" smtClean="0"/>
              <a:t>Increase </a:t>
            </a:r>
            <a:r>
              <a:rPr lang="en-US" sz="3400" dirty="0"/>
              <a:t>the risk of </a:t>
            </a:r>
            <a:r>
              <a:rPr lang="en-US" sz="3400" b="1" dirty="0">
                <a:solidFill>
                  <a:srgbClr val="00B050"/>
                </a:solidFill>
              </a:rPr>
              <a:t>diabetic ketoacidosis (DKA</a:t>
            </a:r>
            <a:r>
              <a:rPr lang="en-US" sz="3400" b="1" dirty="0" smtClean="0">
                <a:solidFill>
                  <a:srgbClr val="00B050"/>
                </a:solidFill>
              </a:rPr>
              <a:t>): </a:t>
            </a:r>
          </a:p>
          <a:p>
            <a:pPr marL="961200" indent="-457200">
              <a:lnSpc>
                <a:spcPct val="100000"/>
              </a:lnSpc>
              <a:buFont typeface="Courier New" charset="0"/>
              <a:buChar char="o"/>
            </a:pPr>
            <a:r>
              <a:rPr lang="en-US" sz="2600" dirty="0"/>
              <a:t>the incidence is low (DKA rates of 0.1–0.6% compared with rates of &lt;0.1–0.3% with placebo) </a:t>
            </a:r>
          </a:p>
          <a:p>
            <a:pPr marL="961200" indent="-457200">
              <a:lnSpc>
                <a:spcPct val="100000"/>
              </a:lnSpc>
              <a:buFont typeface="Courier New" charset="0"/>
              <a:buChar char="o"/>
            </a:pPr>
            <a:r>
              <a:rPr lang="en-US" sz="2600" dirty="0" smtClean="0"/>
              <a:t>Risk </a:t>
            </a:r>
            <a:r>
              <a:rPr lang="en-US" sz="2600" b="1" dirty="0"/>
              <a:t>can be mitigated </a:t>
            </a:r>
            <a:r>
              <a:rPr lang="en-US" sz="2600" dirty="0"/>
              <a:t>with education and </a:t>
            </a:r>
            <a:r>
              <a:rPr lang="en-US" sz="2600" dirty="0" smtClean="0"/>
              <a:t>guidance, discontinuation </a:t>
            </a:r>
            <a:r>
              <a:rPr lang="en-US" sz="2600" dirty="0"/>
              <a:t>of the </a:t>
            </a:r>
            <a:r>
              <a:rPr lang="en-US" sz="2600" dirty="0" smtClean="0"/>
              <a:t>medication: </a:t>
            </a:r>
          </a:p>
          <a:p>
            <a:pPr marL="1393200" indent="-457200">
              <a:lnSpc>
                <a:spcPct val="100000"/>
              </a:lnSpc>
              <a:buFont typeface="Wingdings" charset="2"/>
              <a:buChar char="Ø"/>
            </a:pPr>
            <a:r>
              <a:rPr lang="en-US" sz="2600" dirty="0" smtClean="0"/>
              <a:t>preoperatively, </a:t>
            </a:r>
            <a:r>
              <a:rPr lang="en-US" sz="2600" dirty="0"/>
              <a:t>i.e. </a:t>
            </a:r>
            <a:r>
              <a:rPr lang="en-US" sz="2600" dirty="0" smtClean="0"/>
              <a:t>3-4 </a:t>
            </a:r>
            <a:r>
              <a:rPr lang="en-US" sz="2600" dirty="0"/>
              <a:t>days prior to </a:t>
            </a:r>
            <a:r>
              <a:rPr lang="en-US" sz="2600" dirty="0" smtClean="0"/>
              <a:t>surgery</a:t>
            </a:r>
          </a:p>
          <a:p>
            <a:pPr marL="1393200" indent="-457200">
              <a:lnSpc>
                <a:spcPct val="100000"/>
              </a:lnSpc>
              <a:buFont typeface="Wingdings" charset="2"/>
              <a:buChar char="Ø"/>
            </a:pPr>
            <a:r>
              <a:rPr lang="en-US" sz="2600" dirty="0" smtClean="0"/>
              <a:t>during </a:t>
            </a:r>
            <a:r>
              <a:rPr lang="en-US" sz="2600" dirty="0"/>
              <a:t>critical </a:t>
            </a:r>
            <a:r>
              <a:rPr lang="en-US" sz="2600" dirty="0" smtClean="0"/>
              <a:t>illness</a:t>
            </a:r>
          </a:p>
          <a:p>
            <a:pPr marL="1393200" indent="-457200">
              <a:lnSpc>
                <a:spcPct val="100000"/>
              </a:lnSpc>
              <a:buFont typeface="Wingdings" charset="2"/>
              <a:buChar char="Ø"/>
            </a:pPr>
            <a:r>
              <a:rPr lang="en-US" sz="2600" dirty="0" smtClean="0"/>
              <a:t>during </a:t>
            </a:r>
            <a:r>
              <a:rPr lang="en-US" sz="2600" dirty="0"/>
              <a:t>prolonged </a:t>
            </a:r>
            <a:r>
              <a:rPr lang="en-US" sz="2600" dirty="0" smtClean="0"/>
              <a:t>fasting</a:t>
            </a:r>
            <a:endParaRPr lang="en-US" sz="2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mr-IN" dirty="0" err="1"/>
              <a:t>N</a:t>
            </a:r>
            <a:r>
              <a:rPr lang="mr-IN" dirty="0"/>
              <a:t> </a:t>
            </a:r>
            <a:r>
              <a:rPr lang="mr-IN" dirty="0" err="1"/>
              <a:t>Engl</a:t>
            </a:r>
            <a:r>
              <a:rPr lang="mr-IN" dirty="0"/>
              <a:t> J </a:t>
            </a:r>
            <a:r>
              <a:rPr lang="mr-IN" dirty="0" err="1"/>
              <a:t>Med</a:t>
            </a:r>
            <a:r>
              <a:rPr lang="mr-IN" dirty="0"/>
              <a:t> 380(4):347–357. </a:t>
            </a:r>
            <a:r>
              <a:rPr lang="en-US" dirty="0" smtClean="0"/>
              <a:t>(2019)</a:t>
            </a:r>
            <a:endParaRPr lang="mr-IN" dirty="0"/>
          </a:p>
        </p:txBody>
      </p:sp>
    </p:spTree>
    <p:extLst>
      <p:ext uri="{BB962C8B-B14F-4D97-AF65-F5344CB8AC3E}">
        <p14:creationId xmlns:p14="http://schemas.microsoft.com/office/powerpoint/2010/main" val="261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GLP1 RA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78969" y="1890793"/>
            <a:ext cx="11639228" cy="4169044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   Liraglutide                    Semaglutide                 Dulaglutide             </a:t>
            </a:r>
            <a:r>
              <a:rPr lang="en-US" b="1" dirty="0" err="1" smtClean="0"/>
              <a:t>Exenatide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87837" y="3519105"/>
            <a:ext cx="372110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597" y="3125405"/>
            <a:ext cx="3022600" cy="2311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57" y="2315295"/>
            <a:ext cx="2284552" cy="1701262"/>
          </a:xfrm>
          <a:prstGeom prst="rect">
            <a:avLst/>
          </a:prstGeom>
        </p:spPr>
      </p:pic>
      <p:pic>
        <p:nvPicPr>
          <p:cNvPr id="10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8847"/>
            <a:ext cx="3129105" cy="1318191"/>
          </a:xfrm>
        </p:spPr>
      </p:pic>
      <p:pic>
        <p:nvPicPr>
          <p:cNvPr id="11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5" y="5398663"/>
            <a:ext cx="2393297" cy="1322347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1320" y="2925714"/>
            <a:ext cx="4105551" cy="277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Dosage Forms: US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1865067"/>
            <a:ext cx="10058400" cy="3531391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>
                <a:solidFill>
                  <a:srgbClr val="911011"/>
                </a:solidFill>
              </a:rPr>
              <a:t>Solution </a:t>
            </a:r>
            <a:r>
              <a:rPr lang="en-US" b="1" dirty="0" smtClean="0">
                <a:solidFill>
                  <a:srgbClr val="911011"/>
                </a:solidFill>
              </a:rPr>
              <a:t>Auto-injector</a:t>
            </a:r>
            <a:r>
              <a:rPr lang="en-US" dirty="0" smtClean="0"/>
              <a:t>, </a:t>
            </a:r>
            <a:r>
              <a:rPr lang="en-US" dirty="0"/>
              <a:t>Wegovy</a:t>
            </a:r>
            <a:r>
              <a:rPr lang="en-US" sz="2900" dirty="0"/>
              <a:t>, </a:t>
            </a:r>
            <a:r>
              <a:rPr lang="en-US" dirty="0" smtClean="0"/>
              <a:t>Subcutaneous: </a:t>
            </a:r>
          </a:p>
          <a:p>
            <a:r>
              <a:rPr lang="en-US" dirty="0" smtClean="0"/>
              <a:t>0.25 mg (</a:t>
            </a:r>
            <a:r>
              <a:rPr lang="en-US" dirty="0"/>
              <a:t>0.5 mL</a:t>
            </a:r>
            <a:r>
              <a:rPr lang="en-US" dirty="0" smtClean="0"/>
              <a:t>), </a:t>
            </a:r>
            <a:r>
              <a:rPr lang="en-US" dirty="0"/>
              <a:t>0.5 </a:t>
            </a:r>
            <a:r>
              <a:rPr lang="en-US" dirty="0" smtClean="0"/>
              <a:t>mg </a:t>
            </a:r>
            <a:r>
              <a:rPr lang="en-US" dirty="0"/>
              <a:t>(0.5 </a:t>
            </a:r>
            <a:r>
              <a:rPr lang="en-US" dirty="0" smtClean="0"/>
              <a:t>mL), 1 mg </a:t>
            </a:r>
            <a:r>
              <a:rPr lang="en-US" dirty="0"/>
              <a:t>(0.5 mL); 1.7 </a:t>
            </a:r>
            <a:r>
              <a:rPr lang="en-US" dirty="0" smtClean="0"/>
              <a:t>mg </a:t>
            </a:r>
            <a:r>
              <a:rPr lang="en-US" dirty="0"/>
              <a:t>(0.75 mL); 2.4 </a:t>
            </a:r>
            <a:r>
              <a:rPr lang="en-US" dirty="0" smtClean="0"/>
              <a:t>mg </a:t>
            </a:r>
            <a:r>
              <a:rPr lang="en-US" dirty="0"/>
              <a:t>(0.75 mL) </a:t>
            </a:r>
            <a:endParaRPr lang="en-US" dirty="0" smtClean="0"/>
          </a:p>
          <a:p>
            <a:endParaRPr lang="en-US" b="1" dirty="0">
              <a:solidFill>
                <a:srgbClr val="911011"/>
              </a:solidFill>
            </a:endParaRPr>
          </a:p>
          <a:p>
            <a:r>
              <a:rPr lang="en-US" b="1" dirty="0" smtClean="0">
                <a:solidFill>
                  <a:srgbClr val="911011"/>
                </a:solidFill>
              </a:rPr>
              <a:t>Solution </a:t>
            </a:r>
            <a:r>
              <a:rPr lang="en-US" b="1" dirty="0">
                <a:solidFill>
                  <a:srgbClr val="911011"/>
                </a:solidFill>
              </a:rPr>
              <a:t>Pen-injector, </a:t>
            </a:r>
            <a:r>
              <a:rPr lang="en-US" dirty="0" smtClean="0"/>
              <a:t>Ozempic, Subcutaneous</a:t>
            </a:r>
            <a:r>
              <a:rPr lang="en-US" dirty="0"/>
              <a:t>: </a:t>
            </a:r>
            <a:endParaRPr lang="en-US" dirty="0" smtClean="0"/>
          </a:p>
          <a:p>
            <a:r>
              <a:rPr lang="en-US" dirty="0" smtClean="0"/>
              <a:t>0.25 </a:t>
            </a:r>
            <a:r>
              <a:rPr lang="en-US" dirty="0"/>
              <a:t>mg or 0.5 mg per dose [2 mg/1.5 mL</a:t>
            </a:r>
            <a:r>
              <a:rPr lang="en-US" dirty="0" smtClean="0"/>
              <a:t>]</a:t>
            </a:r>
          </a:p>
          <a:p>
            <a:r>
              <a:rPr lang="en-US" dirty="0" smtClean="0"/>
              <a:t>1 </a:t>
            </a:r>
            <a:r>
              <a:rPr lang="en-US" dirty="0"/>
              <a:t>mg per dose [2 mg/1.5 mL] , 1 mg per dose [4 mg/3 mL] 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>
                <a:solidFill>
                  <a:srgbClr val="911011"/>
                </a:solidFill>
              </a:rPr>
              <a:t>Tablet</a:t>
            </a:r>
            <a:r>
              <a:rPr lang="en-US" b="1" dirty="0">
                <a:solidFill>
                  <a:srgbClr val="911011"/>
                </a:solidFill>
              </a:rPr>
              <a:t>, </a:t>
            </a:r>
            <a:r>
              <a:rPr lang="en-US" b="1" dirty="0" smtClean="0">
                <a:solidFill>
                  <a:srgbClr val="911011"/>
                </a:solidFill>
              </a:rPr>
              <a:t>Oral, </a:t>
            </a:r>
            <a:r>
              <a:rPr lang="en-US" dirty="0" smtClean="0"/>
              <a:t>Rybelsus</a:t>
            </a:r>
            <a:r>
              <a:rPr lang="en-US" dirty="0"/>
              <a:t>: 3 mg, 7 mg, 14 mg </a:t>
            </a:r>
          </a:p>
          <a:p>
            <a:pPr lvl="1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818110"/>
            <a:ext cx="10058400" cy="736282"/>
          </a:xfrm>
        </p:spPr>
        <p:txBody>
          <a:bodyPr>
            <a:normAutofit/>
          </a:bodyPr>
          <a:lstStyle/>
          <a:p>
            <a:endParaRPr lang="en-US" dirty="0"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755" y="3115326"/>
            <a:ext cx="4166059" cy="821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009" y="5041341"/>
            <a:ext cx="2917035" cy="18166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940" y="1184783"/>
            <a:ext cx="2689493" cy="68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GLP1 RA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99842701"/>
              </p:ext>
            </p:extLst>
          </p:nvPr>
        </p:nvGraphicFramePr>
        <p:xfrm>
          <a:off x="1097280" y="1737360"/>
          <a:ext cx="9884830" cy="1553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6966"/>
                <a:gridCol w="1976966"/>
                <a:gridCol w="1976966"/>
                <a:gridCol w="1976966"/>
                <a:gridCol w="1976966"/>
              </a:tblGrid>
              <a:tr h="48689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Efficacy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Hypoglycemia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Weight Change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Oral/SQ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Cost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1039988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 to very high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Loss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(intermediate to very high)</a:t>
                      </a:r>
                    </a:p>
                    <a:p>
                      <a:pPr algn="ctr"/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SQ,</a:t>
                      </a:r>
                      <a:r>
                        <a:rPr lang="en-US" sz="1600" b="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Oral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097280" y="3451290"/>
            <a:ext cx="9884830" cy="2509244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Mechanism: </a:t>
            </a:r>
            <a:endParaRPr lang="en-US" b="1" dirty="0" smtClean="0"/>
          </a:p>
          <a:p>
            <a:pPr marL="961200" indent="-457200">
              <a:buFont typeface="Courier New" charset="0"/>
              <a:buChar char="o"/>
            </a:pPr>
            <a:r>
              <a:rPr lang="en-US" dirty="0" smtClean="0"/>
              <a:t>Augment </a:t>
            </a:r>
            <a:r>
              <a:rPr lang="en-US" dirty="0"/>
              <a:t>glucose-dependent </a:t>
            </a:r>
            <a:r>
              <a:rPr lang="en-US" b="1" dirty="0"/>
              <a:t>insulin secretion</a:t>
            </a:r>
            <a:r>
              <a:rPr lang="en-US" dirty="0"/>
              <a:t> </a:t>
            </a:r>
            <a:endParaRPr lang="en-US" dirty="0" smtClean="0"/>
          </a:p>
          <a:p>
            <a:pPr marL="961200" indent="-457200">
              <a:buFont typeface="Courier New" charset="0"/>
              <a:buChar char="o"/>
            </a:pPr>
            <a:r>
              <a:rPr lang="en-US" b="1" dirty="0"/>
              <a:t>G</a:t>
            </a:r>
            <a:r>
              <a:rPr lang="en-US" b="1" dirty="0" smtClean="0"/>
              <a:t>lucagon suppression</a:t>
            </a:r>
          </a:p>
          <a:p>
            <a:pPr marL="961200" indent="-457200">
              <a:buFont typeface="Courier New" charset="0"/>
              <a:buChar char="o"/>
            </a:pPr>
            <a:r>
              <a:rPr lang="en-US" dirty="0" smtClean="0"/>
              <a:t>Decelerate </a:t>
            </a:r>
            <a:r>
              <a:rPr lang="en-US" dirty="0"/>
              <a:t>gastric </a:t>
            </a:r>
            <a:r>
              <a:rPr lang="en-US" dirty="0" smtClean="0"/>
              <a:t>emptying</a:t>
            </a:r>
          </a:p>
          <a:p>
            <a:pPr marL="961200" indent="-457200">
              <a:buFont typeface="Courier New" charset="0"/>
              <a:buChar char="o"/>
            </a:pPr>
            <a:r>
              <a:rPr lang="en-US" dirty="0" smtClean="0"/>
              <a:t>Reduce </a:t>
            </a:r>
            <a:r>
              <a:rPr lang="en-US" dirty="0"/>
              <a:t>appetite, energy intake and body </a:t>
            </a:r>
            <a:r>
              <a:rPr lang="en-US" dirty="0" smtClean="0"/>
              <a:t>weight.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40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Benefits: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r>
              <a:rPr lang="en-US" b="1" dirty="0" smtClean="0"/>
              <a:t>Improving </a:t>
            </a:r>
            <a:r>
              <a:rPr lang="en-US" b="1" dirty="0"/>
              <a:t>HbA1c </a:t>
            </a: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b="1" dirty="0" smtClean="0"/>
              <a:t>Reducing </a:t>
            </a:r>
            <a:r>
              <a:rPr lang="en-US" b="1" dirty="0"/>
              <a:t>risk of MACE in adults with type 2 diabetes with established CVD </a:t>
            </a: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b="1" dirty="0" smtClean="0"/>
              <a:t>Chronic </a:t>
            </a:r>
            <a:r>
              <a:rPr lang="en-US" b="1" dirty="0"/>
              <a:t>weight </a:t>
            </a:r>
            <a:r>
              <a:rPr lang="en-US" b="1" dirty="0" smtClean="0"/>
              <a:t>management </a:t>
            </a:r>
            <a:r>
              <a:rPr lang="en-US" dirty="0"/>
              <a:t>(subcutaneous liraglutide titrated to 3.0 mg once daily; subcutaneous semaglutide titrated to 2.4 mg once weekly). </a:t>
            </a: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b="1" dirty="0" smtClean="0"/>
              <a:t>Renal: </a:t>
            </a:r>
            <a:r>
              <a:rPr lang="en-US" dirty="0" smtClean="0"/>
              <a:t>driven </a:t>
            </a:r>
            <a:r>
              <a:rPr lang="en-US" dirty="0"/>
              <a:t>by albuminuria </a:t>
            </a:r>
            <a:r>
              <a:rPr lang="en-US" dirty="0" smtClean="0"/>
              <a:t>outcomes</a:t>
            </a:r>
            <a:endParaRPr lang="en-US" b="1" dirty="0" smtClean="0"/>
          </a:p>
          <a:p>
            <a:pPr>
              <a:lnSpc>
                <a:spcPct val="100000"/>
              </a:lnSpc>
            </a:pPr>
            <a:r>
              <a:rPr lang="en-US" sz="2400" b="1" dirty="0" smtClean="0"/>
              <a:t>NASH</a:t>
            </a:r>
            <a:r>
              <a:rPr lang="en-US" sz="2400" b="1" dirty="0"/>
              <a:t>?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dirty="0" smtClean="0"/>
              <a:t>The </a:t>
            </a:r>
            <a:r>
              <a:rPr lang="en-US" sz="2200" dirty="0"/>
              <a:t>recent higher dose GLP-1 RA studies have indicated </a:t>
            </a:r>
            <a:r>
              <a:rPr lang="en-US" sz="2200" b="1" dirty="0"/>
              <a:t>incremental benefits for glucose and weight at higher doses of GLP-1 </a:t>
            </a:r>
            <a:r>
              <a:rPr lang="en-US" sz="2200" b="1" dirty="0" smtClean="0"/>
              <a:t>RA</a:t>
            </a:r>
            <a:r>
              <a:rPr lang="en-US" sz="2200" dirty="0"/>
              <a:t>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en-US" dirty="0"/>
              <a:t>Diabetes Care 44(3): 765–773. </a:t>
            </a:r>
          </a:p>
        </p:txBody>
      </p:sp>
    </p:spTree>
    <p:extLst>
      <p:ext uri="{BB962C8B-B14F-4D97-AF65-F5344CB8AC3E}">
        <p14:creationId xmlns:p14="http://schemas.microsoft.com/office/powerpoint/2010/main" val="152011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Semaglutide</a:t>
            </a:r>
            <a:br>
              <a:rPr lang="en-US" dirty="0"/>
            </a:br>
            <a:r>
              <a:rPr lang="en-US" dirty="0" smtClean="0"/>
              <a:t>STEP2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People </a:t>
            </a:r>
            <a:r>
              <a:rPr lang="en-US" dirty="0"/>
              <a:t>with Obesity </a:t>
            </a:r>
            <a:r>
              <a:rPr lang="en-US" dirty="0" smtClean="0"/>
              <a:t>and diabetes (STEP2 trial) </a:t>
            </a:r>
          </a:p>
          <a:p>
            <a:endParaRPr lang="en-US" dirty="0"/>
          </a:p>
          <a:p>
            <a:r>
              <a:rPr lang="en-US" dirty="0"/>
              <a:t>More than </a:t>
            </a:r>
            <a:r>
              <a:rPr lang="en-US" b="1" dirty="0"/>
              <a:t>two thirds </a:t>
            </a:r>
            <a:r>
              <a:rPr lang="en-US" dirty="0"/>
              <a:t>of participants in the semaglutide 2.4 mg arm achieved an </a:t>
            </a:r>
            <a:r>
              <a:rPr lang="en-US" b="1" dirty="0"/>
              <a:t>HbA1c level of ≤6.5%.</a:t>
            </a:r>
          </a:p>
          <a:p>
            <a:endParaRPr lang="en-US" dirty="0" smtClean="0"/>
          </a:p>
          <a:p>
            <a:r>
              <a:rPr lang="en-US" dirty="0"/>
              <a:t>weight </a:t>
            </a:r>
            <a:r>
              <a:rPr lang="en-US" dirty="0" smtClean="0"/>
              <a:t>loss: </a:t>
            </a:r>
          </a:p>
          <a:p>
            <a:pPr marL="961200" indent="-457200">
              <a:buFont typeface="Courier New" charset="0"/>
              <a:buChar char="o"/>
            </a:pPr>
            <a:r>
              <a:rPr lang="en-US" dirty="0" smtClean="0"/>
              <a:t>Semaglutide </a:t>
            </a:r>
            <a:r>
              <a:rPr lang="en-US" dirty="0"/>
              <a:t>2.4 mg once a </a:t>
            </a:r>
            <a:r>
              <a:rPr lang="en-US" dirty="0" smtClean="0"/>
              <a:t>week</a:t>
            </a:r>
            <a:r>
              <a:rPr lang="en-US" dirty="0"/>
              <a:t>: 9.6%</a:t>
            </a:r>
            <a:endParaRPr lang="en-US" dirty="0" smtClean="0"/>
          </a:p>
          <a:p>
            <a:pPr marL="961200" indent="-457200">
              <a:buFont typeface="Courier New" charset="0"/>
              <a:buChar char="o"/>
            </a:pPr>
            <a:r>
              <a:rPr lang="en-US" dirty="0" smtClean="0"/>
              <a:t>Semaglutide </a:t>
            </a:r>
            <a:r>
              <a:rPr lang="en-US" dirty="0"/>
              <a:t>1.0 </a:t>
            </a:r>
            <a:r>
              <a:rPr lang="en-US" dirty="0" smtClean="0"/>
              <a:t>mg: 6.9% </a:t>
            </a:r>
          </a:p>
          <a:p>
            <a:pPr marL="961200" indent="-457200">
              <a:buFont typeface="Courier New" charset="0"/>
              <a:buChar char="o"/>
            </a:pPr>
            <a:r>
              <a:rPr lang="en-US" dirty="0" smtClean="0"/>
              <a:t>Placebo: 3.4%</a:t>
            </a:r>
          </a:p>
          <a:p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en-US" dirty="0"/>
              <a:t>Wilding JPH, </a:t>
            </a:r>
            <a:r>
              <a:rPr lang="en-US" dirty="0" err="1"/>
              <a:t>Batterham</a:t>
            </a:r>
            <a:r>
              <a:rPr lang="en-US" dirty="0"/>
              <a:t> RL, </a:t>
            </a:r>
            <a:r>
              <a:rPr lang="en-US" dirty="0" err="1"/>
              <a:t>Calanna</a:t>
            </a:r>
            <a:r>
              <a:rPr lang="en-US" dirty="0"/>
              <a:t> S et al (2021) Once-weekly semaglutide in adults with overweight or obesity. N </a:t>
            </a:r>
            <a:r>
              <a:rPr lang="en-US" dirty="0" err="1"/>
              <a:t>Engl</a:t>
            </a:r>
            <a:r>
              <a:rPr lang="en-US" dirty="0"/>
              <a:t> J Med 384(11):989–1002 </a:t>
            </a:r>
          </a:p>
        </p:txBody>
      </p:sp>
    </p:spTree>
    <p:extLst>
      <p:ext uri="{BB962C8B-B14F-4D97-AF65-F5344CB8AC3E}">
        <p14:creationId xmlns:p14="http://schemas.microsoft.com/office/powerpoint/2010/main" val="17710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GLP1 RA</a:t>
            </a:r>
          </a:p>
        </p:txBody>
      </p:sp>
      <p:graphicFrame>
        <p:nvGraphicFramePr>
          <p:cNvPr id="4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18389168"/>
              </p:ext>
            </p:extLst>
          </p:nvPr>
        </p:nvGraphicFramePr>
        <p:xfrm>
          <a:off x="1320800" y="1737360"/>
          <a:ext cx="9611360" cy="4290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2840"/>
                <a:gridCol w="2402840"/>
                <a:gridCol w="2402840"/>
                <a:gridCol w="2402840"/>
              </a:tblGrid>
              <a:tr h="449668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CV effects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Renal effects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44966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Effect on MACE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HF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Progression of DKD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Dosing/ Dose</a:t>
                      </a:r>
                      <a:r>
                        <a:rPr lang="en-US" sz="1600" b="1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consideration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1038664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Benefit: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Liraglutide, </a:t>
                      </a:r>
                      <a:r>
                        <a:rPr lang="en-US" sz="1600" b="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dulaglutide</a:t>
                      </a:r>
                      <a:endParaRPr lang="en-US" sz="1600" b="0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Semaglutide</a:t>
                      </a:r>
                      <a:r>
                        <a:rPr lang="en-US" sz="1600" b="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(SQ)</a:t>
                      </a:r>
                    </a:p>
                    <a:p>
                      <a:pPr algn="ctr"/>
                      <a:endParaRPr lang="en-US" sz="1600" b="0" baseline="0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err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Exenitide</a:t>
                      </a:r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,</a:t>
                      </a:r>
                      <a:r>
                        <a:rPr lang="en-US" sz="1600" b="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1600" b="0" baseline="0" dirty="0" err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Lixisenatide</a:t>
                      </a:r>
                      <a:endParaRPr lang="en-US" sz="1600" b="0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</a:p>
                    <a:p>
                      <a:pPr algn="ctr"/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Benefit for renal endpoints in CVOTs driven by albuminuria</a:t>
                      </a:r>
                      <a:r>
                        <a:rPr lang="en-US" sz="1600" b="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outcomes</a:t>
                      </a:r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: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Liraglutide, </a:t>
                      </a:r>
                      <a:r>
                        <a:rPr lang="en-US" sz="1600" b="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dulaglutide</a:t>
                      </a:r>
                      <a:endParaRPr lang="en-US" sz="1600" b="0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Semaglutide</a:t>
                      </a:r>
                      <a:r>
                        <a:rPr lang="en-US" sz="1600" b="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(SQ)</a:t>
                      </a:r>
                      <a:endParaRPr lang="en-US" sz="1600" b="0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See labels for renal dose considerations</a:t>
                      </a:r>
                      <a:br>
                        <a:rPr lang="en-US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</a:br>
                      <a:r>
                        <a:rPr lang="en-US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/>
                      </a:r>
                      <a:br>
                        <a:rPr lang="en-US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</a:br>
                      <a:r>
                        <a:rPr lang="en-US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 dose adjustment for dulaglutide,</a:t>
                      </a:r>
                      <a:r>
                        <a:rPr lang="en-US" sz="160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liraglutide, semaglutide</a:t>
                      </a:r>
                      <a:br>
                        <a:rPr lang="en-US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</a:br>
                      <a:endParaRPr lang="en-US" sz="1600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l"/>
                      <a:r>
                        <a:rPr lang="en-US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Monitor renal function when initiating or</a:t>
                      </a:r>
                      <a:br>
                        <a:rPr lang="en-US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</a:br>
                      <a:r>
                        <a:rPr lang="en-US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escalating doses in patients </a:t>
                      </a:r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with renal</a:t>
                      </a:r>
                      <a:r>
                        <a:rPr lang="en-US" sz="1600" b="1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impairment reporting severe adverse</a:t>
                      </a:r>
                      <a:b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</a:br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Gl reactions</a:t>
                      </a:r>
                      <a:endParaRPr lang="fa-IR" sz="1600" b="1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78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Outline: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36405"/>
          </a:xfrm>
        </p:spPr>
        <p:txBody>
          <a:bodyPr>
            <a:normAutofit/>
          </a:bodyPr>
          <a:lstStyle/>
          <a:p>
            <a:endParaRPr lang="en-US" sz="3200" b="1" dirty="0" smtClean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3200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Therapeutic </a:t>
            </a:r>
            <a:r>
              <a:rPr lang="en-US" sz="32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options: 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§"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Pharmacotherapy for control of hyperglycemia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§"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Weight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management beyond lifestyle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interventions</a:t>
            </a:r>
          </a:p>
          <a:p>
            <a:pPr lvl="0">
              <a:buFont typeface="Wingdings" charset="2"/>
              <a:buChar char="§"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Cardiorenal protection  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64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Side </a:t>
            </a:r>
            <a:r>
              <a:rPr lang="en-US" dirty="0" smtClean="0"/>
              <a:t>effects: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solidFill>
                  <a:srgbClr val="00B050"/>
                </a:solidFill>
              </a:rPr>
              <a:t>Gastrointestinal: </a:t>
            </a:r>
          </a:p>
          <a:p>
            <a:pPr marL="961200" indent="-457200">
              <a:lnSpc>
                <a:spcPct val="100000"/>
              </a:lnSpc>
              <a:buFont typeface="Courier New" charset="0"/>
              <a:buChar char="o"/>
            </a:pPr>
            <a:r>
              <a:rPr lang="en-US" dirty="0" smtClean="0"/>
              <a:t>Nausea</a:t>
            </a:r>
            <a:r>
              <a:rPr lang="en-US" dirty="0"/>
              <a:t>, vomiting and </a:t>
            </a:r>
            <a:r>
              <a:rPr lang="en-US" dirty="0" smtClean="0"/>
              <a:t>diarrhea</a:t>
            </a:r>
          </a:p>
          <a:p>
            <a:pPr marL="961200" indent="-457200">
              <a:lnSpc>
                <a:spcPct val="100000"/>
              </a:lnSpc>
              <a:buFont typeface="Courier New" charset="0"/>
              <a:buChar char="o"/>
            </a:pPr>
            <a:r>
              <a:rPr lang="en-US" dirty="0"/>
              <a:t>distinguish between nausea and </a:t>
            </a:r>
            <a:r>
              <a:rPr lang="en-US" dirty="0" smtClean="0"/>
              <a:t>satiety</a:t>
            </a:r>
          </a:p>
          <a:p>
            <a:pPr marL="961200" indent="-457200">
              <a:lnSpc>
                <a:spcPct val="100000"/>
              </a:lnSpc>
              <a:buFont typeface="Courier New" charset="0"/>
              <a:buChar char="o"/>
            </a:pPr>
            <a:r>
              <a:rPr lang="en-US" dirty="0" smtClean="0"/>
              <a:t>Tend </a:t>
            </a:r>
            <a:r>
              <a:rPr lang="en-US" dirty="0"/>
              <a:t>to occur during initiation and dose escalation and diminish over time. </a:t>
            </a:r>
            <a:endParaRPr lang="en-US" dirty="0" smtClean="0"/>
          </a:p>
          <a:p>
            <a:pPr marL="961200" indent="-457200">
              <a:lnSpc>
                <a:spcPct val="100000"/>
              </a:lnSpc>
              <a:buFont typeface="Courier New" charset="0"/>
              <a:buChar char="o"/>
            </a:pPr>
            <a:r>
              <a:rPr lang="en-US" dirty="0" smtClean="0"/>
              <a:t>Gradual </a:t>
            </a:r>
            <a:r>
              <a:rPr lang="en-US" dirty="0"/>
              <a:t>up-titration is recommended </a:t>
            </a:r>
            <a:endParaRPr lang="en-US" dirty="0" smtClean="0"/>
          </a:p>
          <a:p>
            <a:r>
              <a:rPr lang="en-US" b="1" dirty="0">
                <a:solidFill>
                  <a:srgbClr val="00B050"/>
                </a:solidFill>
              </a:rPr>
              <a:t>Pancreatitis, pancreatic cancer: </a:t>
            </a:r>
          </a:p>
          <a:p>
            <a:pPr marL="961200" indent="-457200">
              <a:lnSpc>
                <a:spcPct val="100000"/>
              </a:lnSpc>
              <a:buFont typeface="Courier New" charset="0"/>
              <a:buChar char="o"/>
            </a:pPr>
            <a:r>
              <a:rPr lang="en-US" dirty="0"/>
              <a:t>Data from </a:t>
            </a:r>
            <a:r>
              <a:rPr lang="en-US" b="1" dirty="0"/>
              <a:t>CVOTs </a:t>
            </a:r>
            <a:r>
              <a:rPr lang="en-US" dirty="0"/>
              <a:t>indicate that there is no increase in these risks with GLP-1 RA. </a:t>
            </a:r>
            <a:endParaRPr lang="en-US" dirty="0" smtClean="0"/>
          </a:p>
          <a:p>
            <a:pPr marL="961200" indent="-457200">
              <a:lnSpc>
                <a:spcPct val="100000"/>
              </a:lnSpc>
              <a:buFont typeface="Courier New" charset="0"/>
              <a:buChar char="o"/>
            </a:pPr>
            <a:r>
              <a:rPr lang="en-US" dirty="0"/>
              <a:t>Pancreatitis has been reported in </a:t>
            </a:r>
            <a:r>
              <a:rPr lang="en-US" b="1" dirty="0"/>
              <a:t>clinical trials </a:t>
            </a:r>
            <a:r>
              <a:rPr lang="en-US" dirty="0"/>
              <a:t>but </a:t>
            </a:r>
            <a:r>
              <a:rPr lang="en-US" u="sng" dirty="0"/>
              <a:t>causality has not been established</a:t>
            </a:r>
            <a:r>
              <a:rPr lang="en-US" dirty="0" smtClean="0"/>
              <a:t>.</a:t>
            </a:r>
          </a:p>
          <a:p>
            <a:pPr marL="961200" indent="-457200">
              <a:lnSpc>
                <a:spcPct val="100000"/>
              </a:lnSpc>
              <a:buFont typeface="Courier New" charset="0"/>
              <a:buChar char="o"/>
            </a:pPr>
            <a:r>
              <a:rPr lang="en-US" dirty="0" smtClean="0"/>
              <a:t>Discontinue </a:t>
            </a:r>
            <a:r>
              <a:rPr lang="en-US" dirty="0"/>
              <a:t>if pancreatitis is </a:t>
            </a:r>
            <a:r>
              <a:rPr lang="en-US" dirty="0" smtClean="0"/>
              <a:t>suspected.</a:t>
            </a:r>
            <a:endParaRPr lang="en-US" dirty="0"/>
          </a:p>
          <a:p>
            <a:pPr marL="961200" indent="-457200">
              <a:lnSpc>
                <a:spcPct val="100000"/>
              </a:lnSpc>
              <a:buFont typeface="Courier New" charset="0"/>
              <a:buChar char="o"/>
            </a:pP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is-IS" dirty="0"/>
              <a:t>Postgrad Med 134(1):14– 19</a:t>
            </a:r>
            <a:r>
              <a:rPr lang="is-IS" dirty="0" smtClean="0"/>
              <a:t>.</a:t>
            </a:r>
          </a:p>
          <a:p>
            <a:r>
              <a:rPr lang="en-US" dirty="0"/>
              <a:t>Lancet Diabetes </a:t>
            </a:r>
            <a:r>
              <a:rPr lang="en-US" dirty="0" err="1"/>
              <a:t>Endocrinol</a:t>
            </a:r>
            <a:r>
              <a:rPr lang="en-US" dirty="0"/>
              <a:t> 9(9):563–574 </a:t>
            </a:r>
            <a:r>
              <a:rPr lang="is-IS" dirty="0" smtClean="0"/>
              <a:t> 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37958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 effects: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 fontScale="55000" lnSpcReduction="20000"/>
          </a:bodyPr>
          <a:lstStyle/>
          <a:p>
            <a:r>
              <a:rPr lang="en-US" sz="3300" b="1" dirty="0" smtClean="0">
                <a:solidFill>
                  <a:srgbClr val="00B050"/>
                </a:solidFill>
              </a:rPr>
              <a:t>Medullary </a:t>
            </a:r>
            <a:r>
              <a:rPr lang="en-US" sz="3300" b="1" dirty="0">
                <a:solidFill>
                  <a:srgbClr val="00B050"/>
                </a:solidFill>
              </a:rPr>
              <a:t>thyroid </a:t>
            </a:r>
            <a:r>
              <a:rPr lang="en-US" sz="3300" b="1" dirty="0" smtClean="0">
                <a:solidFill>
                  <a:srgbClr val="00B050"/>
                </a:solidFill>
              </a:rPr>
              <a:t>cancer:</a:t>
            </a:r>
          </a:p>
          <a:p>
            <a:pPr marL="961200" indent="-457200">
              <a:buFont typeface="Courier New" charset="0"/>
              <a:buChar char="o"/>
            </a:pPr>
            <a:r>
              <a:rPr lang="en-US" sz="3300" dirty="0"/>
              <a:t>Data from </a:t>
            </a:r>
            <a:r>
              <a:rPr lang="en-US" sz="3300" b="1" dirty="0"/>
              <a:t>CVOTs</a:t>
            </a:r>
            <a:r>
              <a:rPr lang="en-US" sz="3300" dirty="0"/>
              <a:t> indicate that there is no increase in these risks with GLP-1 RA. </a:t>
            </a:r>
          </a:p>
          <a:p>
            <a:pPr marL="961200" indent="-457200">
              <a:buFont typeface="Courier New" charset="0"/>
              <a:buChar char="o"/>
            </a:pPr>
            <a:r>
              <a:rPr lang="en-US" sz="3300" dirty="0" smtClean="0"/>
              <a:t>Seen in </a:t>
            </a:r>
            <a:r>
              <a:rPr lang="en-US" sz="3300" b="1" dirty="0" smtClean="0"/>
              <a:t>rodents </a:t>
            </a:r>
            <a:r>
              <a:rPr lang="en-US" sz="3300" dirty="0" smtClean="0"/>
              <a:t>in preclinical studies.</a:t>
            </a:r>
          </a:p>
          <a:p>
            <a:pPr marL="961200" indent="-457200">
              <a:buFont typeface="Courier New" charset="0"/>
              <a:buChar char="o"/>
            </a:pPr>
            <a:r>
              <a:rPr lang="en-US" sz="3300" dirty="0" smtClean="0"/>
              <a:t>GLP-1 </a:t>
            </a:r>
            <a:r>
              <a:rPr lang="en-US" sz="3300" dirty="0"/>
              <a:t>RA are contraindicated in people at risk of the rare medullary thyroid </a:t>
            </a:r>
            <a:r>
              <a:rPr lang="en-US" sz="3300" dirty="0" smtClean="0"/>
              <a:t>cancer.</a:t>
            </a:r>
          </a:p>
          <a:p>
            <a:endParaRPr lang="en-US" sz="3300" dirty="0" smtClean="0"/>
          </a:p>
          <a:p>
            <a:r>
              <a:rPr lang="en-US" sz="3300" dirty="0" smtClean="0"/>
              <a:t>Increased </a:t>
            </a:r>
            <a:r>
              <a:rPr lang="en-US" sz="3300" b="1" dirty="0">
                <a:solidFill>
                  <a:srgbClr val="00B050"/>
                </a:solidFill>
              </a:rPr>
              <a:t>retinopathy complications </a:t>
            </a:r>
            <a:endParaRPr lang="en-US" sz="3300" b="1" dirty="0" smtClean="0">
              <a:solidFill>
                <a:srgbClr val="00B050"/>
              </a:solidFill>
            </a:endParaRPr>
          </a:p>
          <a:p>
            <a:pPr marL="961200" indent="-457200">
              <a:buFont typeface="Courier New" charset="0"/>
              <a:buChar char="o"/>
            </a:pPr>
            <a:r>
              <a:rPr lang="en-US" sz="3300" dirty="0"/>
              <a:t>seen in the SUSTAIN 6 CVOT </a:t>
            </a:r>
          </a:p>
          <a:p>
            <a:pPr marL="961200" indent="-457200">
              <a:buFont typeface="Courier New" charset="0"/>
              <a:buChar char="o"/>
            </a:pPr>
            <a:r>
              <a:rPr lang="en-US" sz="3300" dirty="0"/>
              <a:t>appear attributable to the </a:t>
            </a:r>
            <a:r>
              <a:rPr lang="en-US" sz="3300" u="sng" dirty="0" smtClean="0"/>
              <a:t>rapidity </a:t>
            </a:r>
            <a:r>
              <a:rPr lang="en-US" sz="3300" u="sng" dirty="0"/>
              <a:t>of HbA1c reductions</a:t>
            </a:r>
            <a:r>
              <a:rPr lang="en-US" sz="3300" dirty="0"/>
              <a:t> in individuals with </a:t>
            </a:r>
            <a:r>
              <a:rPr lang="en-US" sz="3300" u="sng" dirty="0"/>
              <a:t>preexisting diabetic retinopathy </a:t>
            </a:r>
            <a:r>
              <a:rPr lang="en-US" sz="3300" dirty="0"/>
              <a:t>and </a:t>
            </a:r>
            <a:r>
              <a:rPr lang="en-US" sz="3300" u="sng" dirty="0"/>
              <a:t>high </a:t>
            </a:r>
            <a:r>
              <a:rPr lang="en-US" sz="3300" u="sng" dirty="0" err="1"/>
              <a:t>glycaemic</a:t>
            </a:r>
            <a:r>
              <a:rPr lang="en-US" sz="3300" u="sng" dirty="0"/>
              <a:t> </a:t>
            </a:r>
            <a:r>
              <a:rPr lang="en-US" sz="3300" u="sng" dirty="0" smtClean="0"/>
              <a:t>levels</a:t>
            </a:r>
          </a:p>
          <a:p>
            <a:pPr marL="961200" indent="-457200">
              <a:buFont typeface="Courier New" charset="0"/>
              <a:buChar char="o"/>
            </a:pPr>
            <a:endParaRPr lang="en-US" sz="3300" u="sng" dirty="0"/>
          </a:p>
          <a:p>
            <a:r>
              <a:rPr lang="en-US" sz="3300" dirty="0" smtClean="0"/>
              <a:t>Associated </a:t>
            </a:r>
            <a:r>
              <a:rPr lang="en-US" sz="3300" dirty="0"/>
              <a:t>with higher risks of </a:t>
            </a:r>
            <a:r>
              <a:rPr lang="en-US" sz="3300" b="1" dirty="0">
                <a:solidFill>
                  <a:srgbClr val="00B050"/>
                </a:solidFill>
              </a:rPr>
              <a:t>gallbladder and biliary </a:t>
            </a:r>
            <a:r>
              <a:rPr lang="en-US" sz="3300" b="1" dirty="0" smtClean="0">
                <a:solidFill>
                  <a:srgbClr val="00B050"/>
                </a:solidFill>
              </a:rPr>
              <a:t>diseases.</a:t>
            </a:r>
            <a:endParaRPr lang="en-US" sz="3300" dirty="0">
              <a:solidFill>
                <a:srgbClr val="00B05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fi-FI" dirty="0"/>
              <a:t>Mol </a:t>
            </a:r>
            <a:r>
              <a:rPr lang="fi-FI" dirty="0" err="1"/>
              <a:t>Metab</a:t>
            </a:r>
            <a:r>
              <a:rPr lang="fi-FI" dirty="0"/>
              <a:t> 46:101102. </a:t>
            </a:r>
            <a:endParaRPr lang="fi-FI" dirty="0" smtClean="0"/>
          </a:p>
          <a:p>
            <a:r>
              <a:rPr lang="is-IS" dirty="0"/>
              <a:t>Diabetes Care 44(1):290– 296. </a:t>
            </a:r>
          </a:p>
        </p:txBody>
      </p:sp>
    </p:spTree>
    <p:extLst>
      <p:ext uri="{BB962C8B-B14F-4D97-AF65-F5344CB8AC3E}">
        <p14:creationId xmlns:p14="http://schemas.microsoft.com/office/powerpoint/2010/main" val="58154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186" y="286603"/>
            <a:ext cx="10058401" cy="1450757"/>
          </a:xfrm>
        </p:spPr>
        <p:txBody>
          <a:bodyPr/>
          <a:lstStyle/>
          <a:p>
            <a:r>
              <a:rPr lang="en-US" dirty="0"/>
              <a:t>Comparative effectiveness data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/>
          </a:bodyPr>
          <a:lstStyle/>
          <a:p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large population-based cohort study in the USA, </a:t>
            </a:r>
            <a:endParaRPr lang="en-US" dirty="0" smtClean="0"/>
          </a:p>
          <a:p>
            <a:r>
              <a:rPr lang="en-US" dirty="0" smtClean="0"/>
              <a:t>showed that: </a:t>
            </a:r>
          </a:p>
          <a:p>
            <a:pPr marL="997200" indent="-457200">
              <a:buFont typeface="Courier New" charset="0"/>
              <a:buChar char="o"/>
            </a:pPr>
            <a:r>
              <a:rPr lang="en-US" b="1" dirty="0" smtClean="0">
                <a:solidFill>
                  <a:srgbClr val="C00000"/>
                </a:solidFill>
              </a:rPr>
              <a:t>SGLT2i</a:t>
            </a:r>
            <a:r>
              <a:rPr lang="en-US" dirty="0" smtClean="0"/>
              <a:t> </a:t>
            </a:r>
            <a:r>
              <a:rPr lang="en-US" b="1" u="sng" dirty="0"/>
              <a:t>reduced HHF </a:t>
            </a:r>
            <a:r>
              <a:rPr lang="en-US" dirty="0"/>
              <a:t>compared with GLP-1 RA in people both with CVD (HR 0.71; 95% CI 0.64, 0.79) and without CVD (HR 0.69; 95% CI 0.56, 0.81). </a:t>
            </a:r>
            <a:endParaRPr lang="en-US" dirty="0" smtClean="0"/>
          </a:p>
          <a:p>
            <a:pPr marL="997200" indent="-457200">
              <a:buFont typeface="Courier New" charset="0"/>
              <a:buChar char="o"/>
            </a:pPr>
            <a:r>
              <a:rPr lang="en-US" dirty="0" smtClean="0"/>
              <a:t>Differences </a:t>
            </a:r>
            <a:r>
              <a:rPr lang="en-US" dirty="0"/>
              <a:t>between the two drug classes with regard to </a:t>
            </a:r>
            <a:r>
              <a:rPr lang="en-US" b="1" u="sng" dirty="0"/>
              <a:t>mortality rates </a:t>
            </a:r>
            <a:r>
              <a:rPr lang="en-US" dirty="0"/>
              <a:t>and other </a:t>
            </a:r>
            <a:r>
              <a:rPr lang="en-US" b="1" u="sng" dirty="0"/>
              <a:t>cardiovascular outcomes </a:t>
            </a:r>
            <a:r>
              <a:rPr lang="en-US" dirty="0"/>
              <a:t>were not clinically </a:t>
            </a:r>
            <a:r>
              <a:rPr lang="en-US" dirty="0" smtClean="0"/>
              <a:t>important.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Patorno</a:t>
            </a:r>
            <a:r>
              <a:rPr lang="en-US" dirty="0"/>
              <a:t> E, </a:t>
            </a:r>
            <a:r>
              <a:rPr lang="en-US" dirty="0" err="1"/>
              <a:t>Htoo</a:t>
            </a:r>
            <a:r>
              <a:rPr lang="en-US" dirty="0"/>
              <a:t> PT, Glynn RJ et al (2021) Sodium-Glucose Cotransporter-2 Inhibitors Versus Glucagon-like Peptide-1 Receptor Agonists and the Risk for Cardiovascular Outcomes in Routine Care Patients With Diabetes Across Categories of Cardiovascular Disease. Ann Intern Med 174(11):1528–1541. </a:t>
            </a:r>
            <a:r>
              <a:rPr lang="is-IS" dirty="0" smtClean="0"/>
              <a:t>.</a:t>
            </a:r>
            <a:endParaRPr lang="is-IS" dirty="0" smtClean="0"/>
          </a:p>
        </p:txBody>
      </p:sp>
    </p:spTree>
    <p:extLst>
      <p:ext uri="{BB962C8B-B14F-4D97-AF65-F5344CB8AC3E}">
        <p14:creationId xmlns:p14="http://schemas.microsoft.com/office/powerpoint/2010/main" val="12151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Pooled </a:t>
            </a:r>
            <a:r>
              <a:rPr lang="en-US" dirty="0"/>
              <a:t>analysis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SUSTAIN 6 and </a:t>
            </a:r>
            <a:r>
              <a:rPr lang="en-US" dirty="0" smtClean="0"/>
              <a:t>LEADER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/>
              <a:t>Regarding </a:t>
            </a:r>
            <a:r>
              <a:rPr lang="en-US" b="1" dirty="0">
                <a:solidFill>
                  <a:srgbClr val="C00000"/>
                </a:solidFill>
              </a:rPr>
              <a:t>GLP-1 RA</a:t>
            </a:r>
            <a:r>
              <a:rPr lang="en-US" dirty="0"/>
              <a:t>, a </a:t>
            </a:r>
            <a:r>
              <a:rPr lang="en-US" dirty="0" err="1" smtClean="0"/>
              <a:t>metaanalysis</a:t>
            </a:r>
            <a:r>
              <a:rPr lang="en-US" dirty="0" smtClean="0"/>
              <a:t> </a:t>
            </a:r>
            <a:r>
              <a:rPr lang="en-US" dirty="0"/>
              <a:t>of relevant CVOTs demonstrated the </a:t>
            </a:r>
            <a:r>
              <a:rPr lang="en-US" dirty="0" err="1"/>
              <a:t>favourable</a:t>
            </a:r>
            <a:r>
              <a:rPr lang="en-US" dirty="0"/>
              <a:t> effect of GLP-1 RA vs placebo on </a:t>
            </a:r>
            <a:r>
              <a:rPr lang="en-US" b="1" u="sng" dirty="0"/>
              <a:t>MACE </a:t>
            </a:r>
            <a:r>
              <a:rPr lang="en-US" dirty="0"/>
              <a:t>and its individual components including </a:t>
            </a:r>
            <a:r>
              <a:rPr lang="en-US" b="1" u="sng" dirty="0"/>
              <a:t>stroke</a:t>
            </a:r>
            <a:r>
              <a:rPr lang="en-US" dirty="0"/>
              <a:t>, </a:t>
            </a:r>
            <a:r>
              <a:rPr lang="en-US" b="1" u="sng" dirty="0"/>
              <a:t>HHF</a:t>
            </a:r>
            <a:r>
              <a:rPr lang="en-US" dirty="0"/>
              <a:t> and a </a:t>
            </a:r>
            <a:r>
              <a:rPr lang="en-US" b="1" u="sng" dirty="0"/>
              <a:t>composite kidney outcome including severe </a:t>
            </a:r>
            <a:r>
              <a:rPr lang="en-US" b="1" u="sng" dirty="0" smtClean="0"/>
              <a:t>albuminuria.</a:t>
            </a:r>
          </a:p>
          <a:p>
            <a:endParaRPr lang="en-US" b="1" u="sng" dirty="0"/>
          </a:p>
          <a:p>
            <a:r>
              <a:rPr lang="en-US" dirty="0" smtClean="0"/>
              <a:t>the </a:t>
            </a:r>
            <a:r>
              <a:rPr lang="en-US" dirty="0"/>
              <a:t>overall effect estimate for the </a:t>
            </a:r>
            <a:r>
              <a:rPr lang="en-US" b="1" dirty="0"/>
              <a:t>composite kidney outcome </a:t>
            </a:r>
            <a:r>
              <a:rPr lang="en-US" dirty="0"/>
              <a:t>was most likely driven by the effect of GLP-1 RA </a:t>
            </a:r>
            <a:r>
              <a:rPr lang="en-US" b="1" dirty="0">
                <a:solidFill>
                  <a:srgbClr val="00B050"/>
                </a:solidFill>
              </a:rPr>
              <a:t>on severe albuminuria only </a:t>
            </a:r>
            <a:r>
              <a:rPr lang="en-US" dirty="0"/>
              <a:t>and </a:t>
            </a:r>
            <a:r>
              <a:rPr lang="en-US" b="1" dirty="0">
                <a:solidFill>
                  <a:srgbClr val="C00000"/>
                </a:solidFill>
              </a:rPr>
              <a:t>not on hard kidney endpoints. </a:t>
            </a:r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Shaman AM, Bain SC, </a:t>
            </a:r>
            <a:r>
              <a:rPr lang="en-US" dirty="0" err="1"/>
              <a:t>Bakris</a:t>
            </a:r>
            <a:r>
              <a:rPr lang="en-US" dirty="0"/>
              <a:t> GL et al (2022) Effect of the glucagon-like peptide-1 receptor agonists semaglutide and </a:t>
            </a:r>
            <a:r>
              <a:rPr lang="en-US" dirty="0" smtClean="0"/>
              <a:t>liraglutide </a:t>
            </a:r>
            <a:r>
              <a:rPr lang="en-US" dirty="0"/>
              <a:t>on kidney outcomes in patients with type 2 diabetes: pooled analysis of SUSTAIN 6 and LEADER. Circulation 145(8):575– 585 </a:t>
            </a:r>
          </a:p>
        </p:txBody>
      </p:sp>
    </p:spTree>
    <p:extLst>
      <p:ext uri="{BB962C8B-B14F-4D97-AF65-F5344CB8AC3E}">
        <p14:creationId xmlns:p14="http://schemas.microsoft.com/office/powerpoint/2010/main" val="196809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186" y="286603"/>
            <a:ext cx="10058401" cy="1450757"/>
          </a:xfrm>
        </p:spPr>
        <p:txBody>
          <a:bodyPr/>
          <a:lstStyle/>
          <a:p>
            <a:r>
              <a:rPr lang="en-US" dirty="0" smtClean="0"/>
              <a:t>Comparative effectiveness data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comparative effectiveness of the two drug classes has been assessed in </a:t>
            </a:r>
            <a:r>
              <a:rPr lang="en-US" b="1" dirty="0">
                <a:solidFill>
                  <a:srgbClr val="C00000"/>
                </a:solidFill>
              </a:rPr>
              <a:t>three recent network </a:t>
            </a:r>
            <a:r>
              <a:rPr lang="en-US" b="1" dirty="0" smtClean="0">
                <a:solidFill>
                  <a:srgbClr val="C00000"/>
                </a:solidFill>
              </a:rPr>
              <a:t>meta-analyses</a:t>
            </a:r>
            <a:endParaRPr lang="en-US" dirty="0" smtClean="0"/>
          </a:p>
          <a:p>
            <a:r>
              <a:rPr lang="en-US" dirty="0"/>
              <a:t>F</a:t>
            </a:r>
            <a:r>
              <a:rPr lang="en-US" dirty="0" smtClean="0"/>
              <a:t>ound that: </a:t>
            </a:r>
          </a:p>
          <a:p>
            <a:pPr marL="961200" indent="-457200">
              <a:buFont typeface="Courier New" charset="0"/>
              <a:buChar char="o"/>
            </a:pPr>
            <a:r>
              <a:rPr lang="en-US" dirty="0" smtClean="0"/>
              <a:t>in </a:t>
            </a:r>
            <a:r>
              <a:rPr lang="en-US" dirty="0"/>
              <a:t>people with type 2 </a:t>
            </a:r>
            <a:r>
              <a:rPr lang="en-US" dirty="0" smtClean="0"/>
              <a:t>diabetes</a:t>
            </a:r>
            <a:r>
              <a:rPr lang="en-US" dirty="0"/>
              <a:t>, </a:t>
            </a:r>
            <a:r>
              <a:rPr lang="en-US" b="1" dirty="0">
                <a:solidFill>
                  <a:srgbClr val="C00000"/>
                </a:solidFill>
              </a:rPr>
              <a:t>SGLT2i </a:t>
            </a:r>
            <a:r>
              <a:rPr lang="en-US" dirty="0"/>
              <a:t>were superior to GLP-1 RA in </a:t>
            </a:r>
            <a:r>
              <a:rPr lang="en-US" b="1" u="sng" dirty="0"/>
              <a:t>reducing HHF </a:t>
            </a:r>
            <a:r>
              <a:rPr lang="en-US" dirty="0"/>
              <a:t>and a </a:t>
            </a:r>
            <a:r>
              <a:rPr lang="en-US" b="1" u="sng" dirty="0"/>
              <a:t>composite kidney outcome</a:t>
            </a:r>
            <a:r>
              <a:rPr lang="en-US" dirty="0"/>
              <a:t>, </a:t>
            </a:r>
            <a:endParaRPr lang="en-US" dirty="0" smtClean="0"/>
          </a:p>
          <a:p>
            <a:pPr marL="961200" indent="-457200">
              <a:buFont typeface="Courier New" charset="0"/>
              <a:buChar char="o"/>
            </a:pPr>
            <a:r>
              <a:rPr lang="en-US" b="1" dirty="0" smtClean="0">
                <a:solidFill>
                  <a:srgbClr val="C00000"/>
                </a:solidFill>
              </a:rPr>
              <a:t>GLP-1 </a:t>
            </a:r>
            <a:r>
              <a:rPr lang="en-US" b="1" dirty="0">
                <a:solidFill>
                  <a:srgbClr val="C00000"/>
                </a:solidFill>
              </a:rPr>
              <a:t>RA </a:t>
            </a:r>
            <a:r>
              <a:rPr lang="en-US" dirty="0"/>
              <a:t>seemed more efficacious in </a:t>
            </a:r>
            <a:r>
              <a:rPr lang="en-US" b="1" u="sng" dirty="0"/>
              <a:t>reducing the risk of </a:t>
            </a:r>
            <a:r>
              <a:rPr lang="en-US" b="1" u="sng" dirty="0" smtClean="0"/>
              <a:t>stroke.</a:t>
            </a:r>
          </a:p>
          <a:p>
            <a:pPr marL="961200" indent="-457200">
              <a:buFont typeface="Courier New" charset="0"/>
              <a:buChar char="o"/>
            </a:pPr>
            <a:r>
              <a:rPr lang="en-US" b="1" dirty="0" smtClean="0">
                <a:solidFill>
                  <a:srgbClr val="C00000"/>
                </a:solidFill>
              </a:rPr>
              <a:t>No </a:t>
            </a:r>
            <a:r>
              <a:rPr lang="en-US" b="1" dirty="0">
                <a:solidFill>
                  <a:srgbClr val="C00000"/>
                </a:solidFill>
              </a:rPr>
              <a:t>important differences </a:t>
            </a:r>
            <a:r>
              <a:rPr lang="en-US" dirty="0"/>
              <a:t>between the two drug classes were evident in terms of </a:t>
            </a:r>
            <a:r>
              <a:rPr lang="en-US" b="1" u="sng" dirty="0"/>
              <a:t>mortality rates </a:t>
            </a:r>
            <a:r>
              <a:rPr lang="en-US" dirty="0"/>
              <a:t>and </a:t>
            </a:r>
            <a:r>
              <a:rPr lang="en-US" b="1" u="sng" dirty="0"/>
              <a:t>other cardiovascular outcomes</a:t>
            </a:r>
            <a:r>
              <a:rPr lang="en-US" dirty="0"/>
              <a:t>.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hr-HR" dirty="0"/>
              <a:t>BMJ 372:m4573. </a:t>
            </a:r>
            <a:r>
              <a:rPr lang="hr-HR" dirty="0" smtClean="0"/>
              <a:t>, </a:t>
            </a:r>
            <a:r>
              <a:rPr lang="en-US" dirty="0"/>
              <a:t>Lancet Diabetes </a:t>
            </a:r>
            <a:r>
              <a:rPr lang="en-US" dirty="0" err="1"/>
              <a:t>Endocrinol</a:t>
            </a:r>
            <a:r>
              <a:rPr lang="en-US" dirty="0"/>
              <a:t> 9(10): </a:t>
            </a:r>
            <a:r>
              <a:rPr lang="en-US" dirty="0" smtClean="0"/>
              <a:t>653–662. , </a:t>
            </a:r>
            <a:r>
              <a:rPr lang="is-IS" dirty="0" smtClean="0"/>
              <a:t>Diabetologia </a:t>
            </a:r>
            <a:r>
              <a:rPr lang="is-IS" dirty="0"/>
              <a:t>64(12):2676–2686. 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86682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Conclusion: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 </a:t>
            </a:r>
            <a:r>
              <a:rPr lang="en-US" dirty="0"/>
              <a:t>people with </a:t>
            </a:r>
            <a:r>
              <a:rPr lang="en-US" b="1" dirty="0"/>
              <a:t>established CVD or with a high risk for CVD</a:t>
            </a:r>
            <a:r>
              <a:rPr lang="en-US" dirty="0"/>
              <a:t>, </a:t>
            </a:r>
            <a:r>
              <a:rPr lang="en-US" b="1" dirty="0">
                <a:solidFill>
                  <a:srgbClr val="C00000"/>
                </a:solidFill>
              </a:rPr>
              <a:t>GLP-1 RA </a:t>
            </a:r>
            <a:r>
              <a:rPr lang="en-US" dirty="0"/>
              <a:t>were </a:t>
            </a:r>
            <a:r>
              <a:rPr lang="en-US" b="1" dirty="0" err="1">
                <a:solidFill>
                  <a:srgbClr val="00B050"/>
                </a:solidFill>
              </a:rPr>
              <a:t>prioritised</a:t>
            </a:r>
            <a:r>
              <a:rPr lang="en-US" dirty="0"/>
              <a:t> over SGLT2i. </a:t>
            </a:r>
            <a:endParaRPr lang="en-US" dirty="0" smtClean="0"/>
          </a:p>
          <a:p>
            <a:pPr marL="961200" indent="-457200">
              <a:buFont typeface="Courier New" charset="0"/>
              <a:buChar char="o"/>
            </a:pPr>
            <a:r>
              <a:rPr lang="en-US" dirty="0" smtClean="0"/>
              <a:t>GLP-1 </a:t>
            </a:r>
            <a:r>
              <a:rPr lang="en-US" dirty="0"/>
              <a:t>RA reduced all three </a:t>
            </a:r>
            <a:r>
              <a:rPr lang="en-US" dirty="0" smtClean="0"/>
              <a:t>outcomes of </a:t>
            </a:r>
            <a:r>
              <a:rPr lang="en-US" dirty="0"/>
              <a:t>MACE</a:t>
            </a:r>
            <a:r>
              <a:rPr lang="en-US" dirty="0" smtClean="0"/>
              <a:t>, </a:t>
            </a:r>
            <a:r>
              <a:rPr lang="en-US" b="1" dirty="0"/>
              <a:t>with a more pronounced effect on stroke </a:t>
            </a:r>
            <a:r>
              <a:rPr lang="en-US" dirty="0"/>
              <a:t>followed by </a:t>
            </a:r>
            <a:r>
              <a:rPr lang="en-US" dirty="0" smtClean="0"/>
              <a:t>cardiovascular </a:t>
            </a:r>
            <a:r>
              <a:rPr lang="en-US" dirty="0"/>
              <a:t>death and myocardial infarction </a:t>
            </a:r>
            <a:r>
              <a:rPr lang="en-US" dirty="0" smtClean="0"/>
              <a:t>.</a:t>
            </a:r>
          </a:p>
          <a:p>
            <a:pPr marL="961200" indent="-457200">
              <a:buFont typeface="Courier New" charset="0"/>
              <a:buChar char="o"/>
            </a:pPr>
            <a:r>
              <a:rPr lang="en-US" dirty="0" smtClean="0"/>
              <a:t>SGLT2i</a:t>
            </a:r>
            <a:r>
              <a:rPr lang="en-US" dirty="0"/>
              <a:t>, albeit reducing cardiovascular death, had a neutral effect on </a:t>
            </a:r>
            <a:r>
              <a:rPr lang="en-US" dirty="0" smtClean="0"/>
              <a:t>stroke.</a:t>
            </a:r>
            <a:endParaRPr lang="en-US" dirty="0"/>
          </a:p>
          <a:p>
            <a:r>
              <a:rPr lang="en-US" dirty="0" smtClean="0"/>
              <a:t>Given </a:t>
            </a:r>
            <a:r>
              <a:rPr lang="en-US" dirty="0"/>
              <a:t>their </a:t>
            </a:r>
            <a:r>
              <a:rPr lang="en-US" dirty="0" err="1"/>
              <a:t>favourable</a:t>
            </a:r>
            <a:r>
              <a:rPr lang="en-US" dirty="0"/>
              <a:t> drug class effect in reducing HHF and progression of CKD, </a:t>
            </a:r>
            <a:r>
              <a:rPr lang="en-US" b="1" dirty="0">
                <a:solidFill>
                  <a:srgbClr val="C00000"/>
                </a:solidFill>
              </a:rPr>
              <a:t>SGLT2i </a:t>
            </a:r>
            <a:r>
              <a:rPr lang="en-US" dirty="0"/>
              <a:t>were </a:t>
            </a:r>
            <a:r>
              <a:rPr lang="en-US" dirty="0" err="1"/>
              <a:t>prioritised</a:t>
            </a:r>
            <a:r>
              <a:rPr lang="en-US" dirty="0"/>
              <a:t> in people with </a:t>
            </a:r>
            <a:r>
              <a:rPr lang="en-US" b="1" dirty="0"/>
              <a:t>HF</a:t>
            </a:r>
            <a:r>
              <a:rPr lang="en-US" dirty="0"/>
              <a:t>, particularly those with a reduced ejection fraction, or </a:t>
            </a:r>
            <a:r>
              <a:rPr lang="en-US" b="1" dirty="0"/>
              <a:t>CKD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en-US" dirty="0"/>
              <a:t>Lancet Diabetes </a:t>
            </a:r>
            <a:r>
              <a:rPr lang="en-US" dirty="0" err="1"/>
              <a:t>Endocrinol</a:t>
            </a:r>
            <a:r>
              <a:rPr lang="en-US" dirty="0"/>
              <a:t> 9(10): 653–662. </a:t>
            </a:r>
          </a:p>
        </p:txBody>
      </p:sp>
    </p:spTree>
    <p:extLst>
      <p:ext uri="{BB962C8B-B14F-4D97-AF65-F5344CB8AC3E}">
        <p14:creationId xmlns:p14="http://schemas.microsoft.com/office/powerpoint/2010/main" val="5258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Dipeptidyl peptidase-4 inhibitors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4468" y="1737360"/>
            <a:ext cx="11716718" cy="3953603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Sitagliptin</a:t>
            </a:r>
            <a:r>
              <a:rPr lang="en-US" b="1" dirty="0"/>
              <a:t> </a:t>
            </a:r>
            <a:r>
              <a:rPr lang="en-US" b="1" dirty="0" smtClean="0"/>
              <a:t>             Linagliptin                  Saxagliptin                 Alogliptin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fa-I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is-IS" dirty="0" smtClean="0"/>
              <a:t>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68" y="2615611"/>
            <a:ext cx="2235200" cy="2197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6314"/>
            <a:ext cx="3250217" cy="1274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217" y="2598513"/>
            <a:ext cx="24765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112" y="2657614"/>
            <a:ext cx="2667000" cy="2298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448" y="2746514"/>
            <a:ext cx="30607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5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DPP4 </a:t>
            </a:r>
            <a:r>
              <a:rPr lang="en-US" dirty="0" err="1"/>
              <a:t>inh</a:t>
            </a:r>
            <a:endParaRPr lang="en-US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73768271"/>
              </p:ext>
            </p:extLst>
          </p:nvPr>
        </p:nvGraphicFramePr>
        <p:xfrm>
          <a:off x="1184065" y="2068908"/>
          <a:ext cx="9884830" cy="1083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6966"/>
                <a:gridCol w="1976966"/>
                <a:gridCol w="1976966"/>
                <a:gridCol w="1976966"/>
                <a:gridCol w="1976966"/>
              </a:tblGrid>
              <a:tr h="48689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Efficacy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Hypoglycemia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Weight Change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Oral/SQ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Cost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5969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Intermediate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 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Oral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097279" y="3629464"/>
            <a:ext cx="9971615" cy="2331069"/>
          </a:xfrm>
        </p:spPr>
        <p:txBody>
          <a:bodyPr/>
          <a:lstStyle/>
          <a:p>
            <a:r>
              <a:rPr lang="en-US" dirty="0"/>
              <a:t>Inhibit the enzymatic inactivation of endogenous </a:t>
            </a:r>
            <a:r>
              <a:rPr lang="en-US" b="1" dirty="0"/>
              <a:t>incretin</a:t>
            </a:r>
            <a:r>
              <a:rPr lang="en-US" dirty="0"/>
              <a:t> hormones, </a:t>
            </a:r>
          </a:p>
          <a:p>
            <a:r>
              <a:rPr lang="en-US" dirty="0"/>
              <a:t>Resulting in glucose-dependent </a:t>
            </a:r>
            <a:r>
              <a:rPr lang="en-US" b="1" dirty="0"/>
              <a:t>insulin release</a:t>
            </a:r>
            <a:r>
              <a:rPr lang="en-US" dirty="0"/>
              <a:t> </a:t>
            </a:r>
          </a:p>
          <a:p>
            <a:r>
              <a:rPr lang="en-US" dirty="0"/>
              <a:t>A </a:t>
            </a:r>
            <a:r>
              <a:rPr lang="en-US" b="1" dirty="0"/>
              <a:t>decrease in glucagon </a:t>
            </a:r>
            <a:r>
              <a:rPr lang="en-US" dirty="0"/>
              <a:t>secretion.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48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Dipeptidyl peptidase-4 inhibitors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000" dirty="0"/>
              <a:t>CVOTs have </a:t>
            </a:r>
            <a:r>
              <a:rPr lang="en-US" sz="3000" dirty="0" smtClean="0"/>
              <a:t>demonstrated </a:t>
            </a:r>
            <a:r>
              <a:rPr lang="en-US" sz="3000" dirty="0"/>
              <a:t>the </a:t>
            </a:r>
            <a:r>
              <a:rPr lang="en-US" sz="3000" b="1" dirty="0"/>
              <a:t>cardiovascular safety </a:t>
            </a:r>
            <a:r>
              <a:rPr lang="en-US" sz="3000" dirty="0"/>
              <a:t>without cardiovascular risk reduction of four DPP-4i (</a:t>
            </a:r>
            <a:r>
              <a:rPr lang="en-US" sz="3000" dirty="0" err="1"/>
              <a:t>saxagliptin</a:t>
            </a:r>
            <a:r>
              <a:rPr lang="en-US" sz="3000" dirty="0"/>
              <a:t>, </a:t>
            </a:r>
            <a:r>
              <a:rPr lang="en-US" sz="3000" dirty="0" err="1"/>
              <a:t>alogliptin</a:t>
            </a:r>
            <a:r>
              <a:rPr lang="en-US" sz="3000" dirty="0"/>
              <a:t>, </a:t>
            </a:r>
            <a:r>
              <a:rPr lang="en-US" sz="3000" dirty="0" err="1"/>
              <a:t>sitagliptin</a:t>
            </a:r>
            <a:r>
              <a:rPr lang="en-US" sz="3000" dirty="0"/>
              <a:t> and linagliptin</a:t>
            </a:r>
            <a:r>
              <a:rPr lang="en-US" sz="3000" dirty="0" smtClean="0"/>
              <a:t>).</a:t>
            </a:r>
          </a:p>
          <a:p>
            <a:pPr>
              <a:lnSpc>
                <a:spcPct val="100000"/>
              </a:lnSpc>
            </a:pPr>
            <a:endParaRPr lang="en-US" sz="3000" dirty="0" smtClean="0"/>
          </a:p>
          <a:p>
            <a:pPr>
              <a:lnSpc>
                <a:spcPct val="100000"/>
              </a:lnSpc>
            </a:pPr>
            <a:r>
              <a:rPr lang="en-US" sz="3000" b="1" dirty="0" smtClean="0"/>
              <a:t>Reductions </a:t>
            </a:r>
            <a:r>
              <a:rPr lang="en-US" sz="3000" b="1" dirty="0"/>
              <a:t>in risk of albuminuria progression </a:t>
            </a:r>
            <a:r>
              <a:rPr lang="en-US" sz="3000" dirty="0"/>
              <a:t>were noted with </a:t>
            </a:r>
            <a:r>
              <a:rPr lang="en-US" sz="3000" b="1" dirty="0">
                <a:solidFill>
                  <a:srgbClr val="00B050"/>
                </a:solidFill>
              </a:rPr>
              <a:t>linagliptin</a:t>
            </a:r>
            <a:r>
              <a:rPr lang="en-US" sz="3000" dirty="0"/>
              <a:t> in the Cardiovascular and Renal Microvascular Outcome Study With Linagliptin (</a:t>
            </a:r>
            <a:r>
              <a:rPr lang="en-US" sz="3000" b="1" dirty="0"/>
              <a:t>CARMELINA</a:t>
            </a:r>
            <a:r>
              <a:rPr lang="en-US" sz="3000" dirty="0"/>
              <a:t>) </a:t>
            </a:r>
            <a:r>
              <a:rPr lang="en-US" sz="3000" dirty="0" smtClean="0"/>
              <a:t>trial.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Perkovic</a:t>
            </a:r>
            <a:r>
              <a:rPr lang="en-US" dirty="0"/>
              <a:t> V, Toto R, Cooper ME et al (2020) Effects of linagliptin on cardiovascular and kidney outcomes in people with normal and reduced kidney function: secondary analysis of the CARMELINA randomized trial. Diabetes Care 43(8):1803–1812 </a:t>
            </a:r>
          </a:p>
        </p:txBody>
      </p:sp>
    </p:spTree>
    <p:extLst>
      <p:ext uri="{BB962C8B-B14F-4D97-AF65-F5344CB8AC3E}">
        <p14:creationId xmlns:p14="http://schemas.microsoft.com/office/powerpoint/2010/main" val="93056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DPP4 </a:t>
            </a:r>
            <a:r>
              <a:rPr lang="en-US" dirty="0" err="1"/>
              <a:t>inh</a:t>
            </a:r>
            <a:endParaRPr lang="en-US" dirty="0"/>
          </a:p>
        </p:txBody>
      </p:sp>
      <p:graphicFrame>
        <p:nvGraphicFramePr>
          <p:cNvPr id="4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36757467"/>
              </p:ext>
            </p:extLst>
          </p:nvPr>
        </p:nvGraphicFramePr>
        <p:xfrm>
          <a:off x="1320800" y="1922871"/>
          <a:ext cx="9611360" cy="3378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2394"/>
                <a:gridCol w="2307101"/>
                <a:gridCol w="2447779"/>
                <a:gridCol w="2604086"/>
              </a:tblGrid>
              <a:tr h="82032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CV effects</a:t>
                      </a:r>
                      <a:endParaRPr lang="en-US" sz="18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Renal effects</a:t>
                      </a:r>
                      <a:endParaRPr lang="en-US" sz="18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82032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Effect on MACE</a:t>
                      </a:r>
                      <a:endParaRPr lang="en-US" sz="18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HF</a:t>
                      </a:r>
                      <a:endParaRPr lang="en-US" sz="18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Progression of DKD</a:t>
                      </a:r>
                      <a:endParaRPr lang="en-US" sz="18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Dosing/ Dose</a:t>
                      </a:r>
                      <a:r>
                        <a:rPr lang="en-US" sz="1800" b="1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consideration</a:t>
                      </a:r>
                      <a:endParaRPr lang="en-US" sz="18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1167698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</a:p>
                    <a:p>
                      <a:pPr algn="ctr"/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(potential risk: Saxagliptin)</a:t>
                      </a:r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</a:p>
                    <a:p>
                      <a:pPr algn="ctr"/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Can be used in renal </a:t>
                      </a:r>
                      <a:r>
                        <a:rPr lang="en-US" sz="1800" b="0" dirty="0" err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impairement</a:t>
                      </a:r>
                      <a:endParaRPr lang="en-US" sz="1800" b="0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 dose adjustment:</a:t>
                      </a:r>
                      <a:r>
                        <a:rPr lang="en-US" sz="1800" b="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Linagliptin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Renal dose adjustment required:</a:t>
                      </a:r>
                      <a:r>
                        <a:rPr lang="en-US" sz="1800" b="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Others</a:t>
                      </a:r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097280" y="5486400"/>
            <a:ext cx="4937760" cy="474134"/>
          </a:xfrm>
        </p:spPr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Comprehensive 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diabetes 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care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4795684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723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 effects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endParaRPr lang="fa-IR" dirty="0"/>
          </a:p>
          <a:p>
            <a:r>
              <a:rPr lang="en-US" b="1" dirty="0" smtClean="0">
                <a:solidFill>
                  <a:srgbClr val="00B050"/>
                </a:solidFill>
              </a:rPr>
              <a:t>Pancreatitis</a:t>
            </a:r>
            <a:r>
              <a:rPr lang="en-US" dirty="0" smtClean="0"/>
              <a:t> </a:t>
            </a:r>
            <a:r>
              <a:rPr lang="en-US" dirty="0"/>
              <a:t>has been reported in clinical trials but causality has not been </a:t>
            </a:r>
            <a:r>
              <a:rPr lang="en-US" dirty="0" smtClean="0"/>
              <a:t>established. Discontinue </a:t>
            </a:r>
            <a:r>
              <a:rPr lang="en-US" dirty="0"/>
              <a:t>if pancreatitis is </a:t>
            </a:r>
            <a:r>
              <a:rPr lang="en-US" dirty="0" smtClean="0"/>
              <a:t>suspected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Bullous </a:t>
            </a:r>
            <a:r>
              <a:rPr lang="en-US" b="1" dirty="0">
                <a:solidFill>
                  <a:srgbClr val="00B050"/>
                </a:solidFill>
              </a:rPr>
              <a:t>pemphigoid </a:t>
            </a:r>
            <a:r>
              <a:rPr lang="en-US" dirty="0"/>
              <a:t>(</a:t>
            </a:r>
            <a:r>
              <a:rPr lang="en-US" dirty="0" err="1"/>
              <a:t>postmarketing</a:t>
            </a:r>
            <a:r>
              <a:rPr lang="en-US" dirty="0"/>
              <a:t>): discontinue if </a:t>
            </a:r>
            <a:r>
              <a:rPr lang="en-US" dirty="0" smtClean="0"/>
              <a:t>suspected</a:t>
            </a:r>
          </a:p>
          <a:p>
            <a:r>
              <a:rPr lang="en-US" dirty="0"/>
              <a:t>there have been rare reports of </a:t>
            </a:r>
            <a:r>
              <a:rPr lang="en-US" b="1" dirty="0">
                <a:solidFill>
                  <a:srgbClr val="00B050"/>
                </a:solidFill>
              </a:rPr>
              <a:t>arthralgia</a:t>
            </a:r>
            <a:r>
              <a:rPr lang="en-US" dirty="0"/>
              <a:t> and </a:t>
            </a:r>
            <a:r>
              <a:rPr lang="en-US" b="1" dirty="0">
                <a:solidFill>
                  <a:srgbClr val="00B050"/>
                </a:solidFill>
              </a:rPr>
              <a:t>hypersensitivity</a:t>
            </a:r>
            <a:r>
              <a:rPr lang="en-US" dirty="0"/>
              <a:t> reactions with the DPP-4i </a:t>
            </a:r>
            <a:r>
              <a:rPr lang="en-US" dirty="0" smtClean="0"/>
              <a:t>class.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is-IS" dirty="0" smtClean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19486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267" y="108906"/>
            <a:ext cx="11310425" cy="1450757"/>
          </a:xfrm>
        </p:spPr>
        <p:txBody>
          <a:bodyPr>
            <a:normAutofit fontScale="90000"/>
          </a:bodyPr>
          <a:lstStyle/>
          <a:p>
            <a:r>
              <a:rPr lang="en-US" dirty="0"/>
              <a:t>Glucose-dependent </a:t>
            </a:r>
            <a:r>
              <a:rPr lang="en-US" dirty="0" err="1"/>
              <a:t>insulinotropic</a:t>
            </a:r>
            <a:r>
              <a:rPr lang="en-US" dirty="0"/>
              <a:t> polypeptide and glucagon-like peptide-1 receptor agonist 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79932354"/>
              </p:ext>
            </p:extLst>
          </p:nvPr>
        </p:nvGraphicFramePr>
        <p:xfrm>
          <a:off x="1184065" y="2173655"/>
          <a:ext cx="9884830" cy="1151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6966"/>
                <a:gridCol w="1976966"/>
                <a:gridCol w="1976966"/>
                <a:gridCol w="1976966"/>
                <a:gridCol w="1976966"/>
              </a:tblGrid>
              <a:tr h="48689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Efficacy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Hypoglycemia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Weight Change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Oral/SQ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Cost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6644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very high</a:t>
                      </a:r>
                    </a:p>
                    <a:p>
                      <a:pPr algn="ctr"/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Loss </a:t>
                      </a:r>
                    </a:p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(very high)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SQ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11" y="3643313"/>
            <a:ext cx="6064579" cy="231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51857" y="811311"/>
            <a:ext cx="10058400" cy="789220"/>
          </a:xfrm>
        </p:spPr>
        <p:txBody>
          <a:bodyPr/>
          <a:lstStyle/>
          <a:p>
            <a:r>
              <a:rPr lang="en-US" b="0" dirty="0"/>
              <a:t>Tirzepatide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1865067"/>
            <a:ext cx="10058400" cy="3531391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Dual GLP-1 </a:t>
            </a:r>
            <a:r>
              <a:rPr lang="en-US" sz="2400" dirty="0" smtClean="0"/>
              <a:t>/ GIP (Glucose-dependent </a:t>
            </a:r>
            <a:r>
              <a:rPr lang="en-US" sz="2400" dirty="0" err="1"/>
              <a:t>insulinotropic</a:t>
            </a:r>
            <a:r>
              <a:rPr lang="en-US" sz="2400" dirty="0"/>
              <a:t> </a:t>
            </a:r>
            <a:r>
              <a:rPr lang="en-US" sz="2400" dirty="0" smtClean="0"/>
              <a:t>polypeptide) </a:t>
            </a:r>
            <a:r>
              <a:rPr lang="en-US" sz="2400" dirty="0"/>
              <a:t>RA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b="1" dirty="0">
                <a:solidFill>
                  <a:srgbClr val="00B050"/>
                </a:solidFill>
              </a:rPr>
              <a:t>Glycemic </a:t>
            </a:r>
            <a:r>
              <a:rPr lang="en-US" sz="2400" b="1" dirty="0" smtClean="0">
                <a:solidFill>
                  <a:srgbClr val="00B050"/>
                </a:solidFill>
              </a:rPr>
              <a:t>control</a:t>
            </a:r>
            <a:r>
              <a:rPr lang="en-US" sz="2400" dirty="0" smtClean="0">
                <a:solidFill>
                  <a:srgbClr val="00B050"/>
                </a:solidFill>
              </a:rPr>
              <a:t>: </a:t>
            </a:r>
            <a:r>
              <a:rPr lang="en-US" sz="2400" dirty="0" smtClean="0"/>
              <a:t>Tirzepatide </a:t>
            </a:r>
            <a:r>
              <a:rPr lang="en-US" sz="2400" dirty="0"/>
              <a:t>was FDA-approved for the treatment of </a:t>
            </a:r>
            <a:r>
              <a:rPr lang="en-US" sz="2400" b="1" dirty="0"/>
              <a:t>type 2 diabetes in May 2022 </a:t>
            </a:r>
            <a:r>
              <a:rPr lang="en-US" sz="2400" dirty="0"/>
              <a:t>and is now commercially available for that </a:t>
            </a:r>
            <a:r>
              <a:rPr lang="en-US" sz="2400" dirty="0" smtClean="0"/>
              <a:t>use.</a:t>
            </a:r>
          </a:p>
          <a:p>
            <a:endParaRPr lang="en-US" sz="2400" dirty="0"/>
          </a:p>
          <a:p>
            <a:r>
              <a:rPr lang="en-US" sz="2400" b="1" dirty="0">
                <a:solidFill>
                  <a:srgbClr val="00B050"/>
                </a:solidFill>
              </a:rPr>
              <a:t>Weight </a:t>
            </a:r>
            <a:r>
              <a:rPr lang="en-US" sz="2400" b="1" dirty="0" smtClean="0">
                <a:solidFill>
                  <a:srgbClr val="00B050"/>
                </a:solidFill>
              </a:rPr>
              <a:t>reductions</a:t>
            </a:r>
            <a:r>
              <a:rPr lang="en-US" sz="2400" dirty="0" smtClean="0">
                <a:solidFill>
                  <a:srgbClr val="00B050"/>
                </a:solidFill>
              </a:rPr>
              <a:t>: </a:t>
            </a:r>
            <a:r>
              <a:rPr lang="en-US" sz="2400" dirty="0" smtClean="0"/>
              <a:t>Currently</a:t>
            </a:r>
            <a:r>
              <a:rPr lang="en-US" sz="2400" dirty="0"/>
              <a:t>, </a:t>
            </a:r>
            <a:r>
              <a:rPr lang="en-US" sz="2400" b="1" dirty="0"/>
              <a:t>tirzepatide is not FDA-approved as an anti-obesity medication</a:t>
            </a:r>
            <a:r>
              <a:rPr lang="en-US" sz="2400" dirty="0"/>
              <a:t> for the treatment of obesity.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b="1" dirty="0" smtClean="0">
                <a:solidFill>
                  <a:srgbClr val="00B050"/>
                </a:solidFill>
              </a:rPr>
              <a:t>NASH: </a:t>
            </a:r>
            <a:r>
              <a:rPr lang="en-US" sz="2400" dirty="0" smtClean="0"/>
              <a:t>Improvements </a:t>
            </a:r>
            <a:r>
              <a:rPr lang="en-US" sz="2400" dirty="0"/>
              <a:t>in liver fat </a:t>
            </a:r>
            <a:r>
              <a:rPr lang="en-US" sz="2400" dirty="0" smtClean="0"/>
              <a:t>content, Reduced </a:t>
            </a:r>
            <a:r>
              <a:rPr lang="en-US" sz="2400" dirty="0"/>
              <a:t>visceral and subcutaneous abdominal adipose tissue volume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818110"/>
            <a:ext cx="10058400" cy="736282"/>
          </a:xfrm>
        </p:spPr>
        <p:txBody>
          <a:bodyPr>
            <a:normAutofit/>
          </a:bodyPr>
          <a:lstStyle/>
          <a:p>
            <a:r>
              <a:rPr lang="en-US" dirty="0"/>
              <a:t>Endocrine Practice 28 (2022) 528e562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79" y="0"/>
            <a:ext cx="4515678" cy="172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4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359" y="275699"/>
            <a:ext cx="10818055" cy="1450757"/>
          </a:xfrm>
        </p:spPr>
        <p:txBody>
          <a:bodyPr>
            <a:normAutofit/>
          </a:bodyPr>
          <a:lstStyle/>
          <a:p>
            <a:r>
              <a:rPr lang="en-US" dirty="0" smtClean="0"/>
              <a:t>Glycemic control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For </a:t>
            </a:r>
            <a:r>
              <a:rPr lang="en-US" b="1" dirty="0"/>
              <a:t>HbA1c</a:t>
            </a:r>
            <a:r>
              <a:rPr lang="en-US" dirty="0"/>
              <a:t>, placebo-adjusted reductions of 1.91%, 1.93% and 2.11% were demonstrated with tirzepatide 5, 10 and 15 mg weekly.</a:t>
            </a:r>
          </a:p>
          <a:p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the Phase III clinical trial </a:t>
            </a:r>
            <a:r>
              <a:rPr lang="en-US" dirty="0" err="1"/>
              <a:t>programme</a:t>
            </a:r>
            <a:r>
              <a:rPr lang="en-US" dirty="0"/>
              <a:t>, tirzepatide </a:t>
            </a:r>
            <a:r>
              <a:rPr lang="en-US" b="1" dirty="0"/>
              <a:t>demonstrated superior </a:t>
            </a:r>
            <a:r>
              <a:rPr lang="en-US" b="1" dirty="0" err="1"/>
              <a:t>glycaemic</a:t>
            </a:r>
            <a:r>
              <a:rPr lang="en-US" b="1" dirty="0"/>
              <a:t> efficacy </a:t>
            </a:r>
            <a:r>
              <a:rPr lang="en-US" dirty="0"/>
              <a:t>to </a:t>
            </a:r>
            <a:r>
              <a:rPr lang="en-US" dirty="0" smtClean="0"/>
              <a:t>placebo, </a:t>
            </a:r>
            <a:r>
              <a:rPr lang="en-US" dirty="0"/>
              <a:t>subcutaneous semaglutide 1.0 mg </a:t>
            </a:r>
            <a:r>
              <a:rPr lang="en-US" dirty="0" smtClean="0"/>
              <a:t>weekly, insulin </a:t>
            </a:r>
            <a:r>
              <a:rPr lang="en-US" dirty="0" err="1" smtClean="0"/>
              <a:t>degludec</a:t>
            </a:r>
            <a:r>
              <a:rPr lang="en-US" dirty="0" smtClean="0"/>
              <a:t> </a:t>
            </a:r>
            <a:r>
              <a:rPr lang="en-US" dirty="0"/>
              <a:t>and insulin </a:t>
            </a:r>
            <a:r>
              <a:rPr lang="en-US" dirty="0" smtClean="0"/>
              <a:t>glargine.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fi-FI" dirty="0"/>
              <a:t>Lancet 398(10295):</a:t>
            </a:r>
            <a:r>
              <a:rPr lang="fi-FI" dirty="0" smtClean="0"/>
              <a:t>143–155, </a:t>
            </a:r>
            <a:r>
              <a:rPr lang="mr-IN" dirty="0"/>
              <a:t>JAMA 327(6):534–545. </a:t>
            </a:r>
            <a:r>
              <a:rPr lang="fi-FI" dirty="0" smtClean="0"/>
              <a:t>, </a:t>
            </a:r>
            <a:r>
              <a:rPr lang="mr-IN" dirty="0" err="1"/>
              <a:t>N</a:t>
            </a:r>
            <a:r>
              <a:rPr lang="mr-IN" dirty="0"/>
              <a:t> </a:t>
            </a:r>
            <a:r>
              <a:rPr lang="mr-IN" dirty="0" err="1"/>
              <a:t>Engl</a:t>
            </a:r>
            <a:r>
              <a:rPr lang="mr-IN" dirty="0"/>
              <a:t> J </a:t>
            </a:r>
            <a:r>
              <a:rPr lang="mr-IN" dirty="0" err="1"/>
              <a:t>Med</a:t>
            </a:r>
            <a:r>
              <a:rPr lang="mr-IN" dirty="0"/>
              <a:t> 385(6):503–515</a:t>
            </a:r>
            <a:r>
              <a:rPr lang="mr-IN" dirty="0" smtClean="0"/>
              <a:t>.</a:t>
            </a:r>
            <a:r>
              <a:rPr lang="en-US" dirty="0" smtClean="0"/>
              <a:t>, </a:t>
            </a:r>
            <a:r>
              <a:rPr lang="mr-IN" dirty="0" err="1"/>
              <a:t>Lancet</a:t>
            </a:r>
            <a:r>
              <a:rPr lang="mr-IN" dirty="0"/>
              <a:t> 398(10300):583–598. </a:t>
            </a:r>
            <a:r>
              <a:rPr lang="en-US" dirty="0" smtClean="0"/>
              <a:t>, </a:t>
            </a:r>
            <a:r>
              <a:rPr lang="hu-HU" dirty="0" err="1"/>
              <a:t>Lancet</a:t>
            </a:r>
            <a:r>
              <a:rPr lang="hu-HU" dirty="0"/>
              <a:t> 398(10313):1811–1824. </a:t>
            </a:r>
          </a:p>
        </p:txBody>
      </p:sp>
    </p:spTree>
    <p:extLst>
      <p:ext uri="{BB962C8B-B14F-4D97-AF65-F5344CB8AC3E}">
        <p14:creationId xmlns:p14="http://schemas.microsoft.com/office/powerpoint/2010/main" val="110214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51857" y="811311"/>
            <a:ext cx="10058400" cy="789220"/>
          </a:xfrm>
        </p:spPr>
        <p:txBody>
          <a:bodyPr/>
          <a:lstStyle/>
          <a:p>
            <a:endParaRPr lang="en-US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3578088"/>
            <a:ext cx="10058400" cy="181837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dirty="0" smtClean="0"/>
              <a:t>Phase </a:t>
            </a:r>
            <a:r>
              <a:rPr lang="en-US" dirty="0"/>
              <a:t>3 double-blind, </a:t>
            </a:r>
            <a:r>
              <a:rPr lang="en-US" dirty="0" smtClean="0"/>
              <a:t>RCT, 2539 </a:t>
            </a:r>
            <a:r>
              <a:rPr lang="en-US" dirty="0"/>
              <a:t>adults </a:t>
            </a:r>
            <a:endParaRPr lang="en-US" dirty="0" smtClean="0"/>
          </a:p>
          <a:p>
            <a:pPr algn="l"/>
            <a:r>
              <a:rPr lang="en-US" dirty="0" smtClean="0"/>
              <a:t>BMI of </a:t>
            </a:r>
            <a:r>
              <a:rPr lang="en-US" dirty="0"/>
              <a:t>30 or more, or 27 or more and at least one weight-related </a:t>
            </a:r>
            <a:r>
              <a:rPr lang="en-US" dirty="0" smtClean="0"/>
              <a:t>complication</a:t>
            </a:r>
          </a:p>
          <a:p>
            <a:pPr algn="l"/>
            <a:r>
              <a:rPr lang="en-US" dirty="0"/>
              <a:t>O</a:t>
            </a:r>
            <a:r>
              <a:rPr lang="en-US" dirty="0" smtClean="0"/>
              <a:t>nce-weekly</a:t>
            </a:r>
            <a:r>
              <a:rPr lang="en-US" dirty="0"/>
              <a:t>, subcutaneous tirzepatide (5 mg, 10 mg, or 15 mg) or placebo </a:t>
            </a:r>
            <a:endParaRPr lang="en-US" dirty="0" smtClean="0"/>
          </a:p>
          <a:p>
            <a:pPr algn="l"/>
            <a:r>
              <a:rPr lang="en-US" dirty="0" smtClean="0"/>
              <a:t>For </a:t>
            </a:r>
            <a:r>
              <a:rPr lang="en-US" dirty="0"/>
              <a:t>72 </a:t>
            </a:r>
            <a:r>
              <a:rPr lang="en-US" dirty="0" smtClean="0"/>
              <a:t>weeks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14400" y="5818110"/>
            <a:ext cx="10241280" cy="736282"/>
          </a:xfrm>
        </p:spPr>
        <p:txBody>
          <a:bodyPr>
            <a:normAutofit/>
          </a:bodyPr>
          <a:lstStyle/>
          <a:p>
            <a:r>
              <a:rPr lang="cs-CZ" dirty="0"/>
              <a:t>n </a:t>
            </a:r>
            <a:r>
              <a:rPr lang="cs-CZ" dirty="0" err="1"/>
              <a:t>engl</a:t>
            </a:r>
            <a:r>
              <a:rPr lang="cs-CZ" dirty="0"/>
              <a:t> j med 387;3 </a:t>
            </a:r>
            <a:r>
              <a:rPr lang="cs-CZ" dirty="0" err="1"/>
              <a:t>nejm.org</a:t>
            </a:r>
            <a:r>
              <a:rPr lang="cs-CZ" dirty="0"/>
              <a:t> July 21, 2022</a:t>
            </a:r>
            <a:r>
              <a:rPr lang="en-US" dirty="0"/>
              <a:t>. 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40" y="-136459"/>
            <a:ext cx="87884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2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274" y="408463"/>
            <a:ext cx="10058400" cy="789220"/>
          </a:xfrm>
        </p:spPr>
        <p:txBody>
          <a:bodyPr>
            <a:normAutofit/>
          </a:bodyPr>
          <a:lstStyle/>
          <a:p>
            <a:endParaRPr lang="en-US" sz="2800" b="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26" y="217185"/>
            <a:ext cx="11509157" cy="5466163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76793" y="6215675"/>
            <a:ext cx="10058400" cy="736282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n </a:t>
            </a:r>
            <a:r>
              <a:rPr lang="cs-CZ" dirty="0" err="1">
                <a:solidFill>
                  <a:schemeClr val="bg1"/>
                </a:solidFill>
              </a:rPr>
              <a:t>engl</a:t>
            </a:r>
            <a:r>
              <a:rPr lang="cs-CZ" dirty="0">
                <a:solidFill>
                  <a:schemeClr val="bg1"/>
                </a:solidFill>
              </a:rPr>
              <a:t> j med 387;3 </a:t>
            </a:r>
            <a:r>
              <a:rPr lang="cs-CZ" dirty="0" err="1">
                <a:solidFill>
                  <a:schemeClr val="bg1"/>
                </a:solidFill>
              </a:rPr>
              <a:t>nejm.org</a:t>
            </a:r>
            <a:r>
              <a:rPr lang="cs-CZ" dirty="0">
                <a:solidFill>
                  <a:schemeClr val="bg1"/>
                </a:solidFill>
              </a:rPr>
              <a:t> July 21, 2022</a:t>
            </a:r>
            <a:r>
              <a:rPr lang="en-US" dirty="0">
                <a:solidFill>
                  <a:schemeClr val="bg1"/>
                </a:solidFill>
              </a:rPr>
              <a:t>.</a:t>
            </a:r>
            <a:r>
              <a:rPr lang="en-US" dirty="0"/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30601" y="5917389"/>
            <a:ext cx="4874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−20.9% (95% CI, −21.8 to −19.9) with 15-mg doses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26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816" y="825379"/>
            <a:ext cx="10058400" cy="789220"/>
          </a:xfrm>
        </p:spPr>
        <p:txBody>
          <a:bodyPr/>
          <a:lstStyle/>
          <a:p>
            <a:r>
              <a:rPr lang="en-US"/>
              <a:t>Side effects</a:t>
            </a:r>
            <a:endParaRPr lang="en-US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818110"/>
            <a:ext cx="10058400" cy="736282"/>
          </a:xfrm>
        </p:spPr>
        <p:txBody>
          <a:bodyPr>
            <a:normAutofit/>
          </a:bodyPr>
          <a:lstStyle/>
          <a:p>
            <a:r>
              <a:rPr lang="en-US" dirty="0" smtClean="0"/>
              <a:t>New </a:t>
            </a:r>
            <a:r>
              <a:rPr lang="cs-CZ" dirty="0" err="1" smtClean="0"/>
              <a:t>engl</a:t>
            </a:r>
            <a:r>
              <a:rPr lang="cs-CZ" dirty="0" smtClean="0"/>
              <a:t> </a:t>
            </a:r>
            <a:r>
              <a:rPr lang="cs-CZ" dirty="0"/>
              <a:t>j med 387;3 </a:t>
            </a:r>
            <a:r>
              <a:rPr lang="cs-CZ" dirty="0" err="1"/>
              <a:t>nejm.org</a:t>
            </a:r>
            <a:r>
              <a:rPr lang="cs-CZ" dirty="0"/>
              <a:t> July 21, 2022</a:t>
            </a:r>
            <a:r>
              <a:rPr lang="en-US" dirty="0"/>
              <a:t>. 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79" y="1987826"/>
            <a:ext cx="10133937" cy="3972708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781200" indent="-457200">
              <a:buFont typeface="Courier New" charset="0"/>
              <a:buChar char="o"/>
            </a:pPr>
            <a:r>
              <a:rPr lang="en-US" b="1" dirty="0" smtClean="0"/>
              <a:t>Gastrointestinal</a:t>
            </a:r>
            <a:r>
              <a:rPr lang="en-US" dirty="0"/>
              <a:t>, </a:t>
            </a:r>
            <a:r>
              <a:rPr lang="en-US" dirty="0" smtClean="0"/>
              <a:t>most </a:t>
            </a:r>
            <a:r>
              <a:rPr lang="en-US" dirty="0"/>
              <a:t>were </a:t>
            </a:r>
            <a:r>
              <a:rPr lang="en-US" b="1" dirty="0"/>
              <a:t>mild to moderate </a:t>
            </a:r>
            <a:r>
              <a:rPr lang="en-US" dirty="0"/>
              <a:t>in severity, </a:t>
            </a:r>
            <a:endParaRPr lang="en-US" dirty="0" smtClean="0"/>
          </a:p>
          <a:p>
            <a:pPr marL="781200" indent="-457200">
              <a:buFont typeface="Courier New" charset="0"/>
              <a:buChar char="o"/>
            </a:pPr>
            <a:r>
              <a:rPr lang="en-US" dirty="0" smtClean="0"/>
              <a:t>Occurring </a:t>
            </a:r>
            <a:r>
              <a:rPr lang="en-US" dirty="0"/>
              <a:t>primarily during dose escalation. </a:t>
            </a:r>
            <a:endParaRPr lang="en-US" dirty="0" smtClean="0"/>
          </a:p>
          <a:p>
            <a:pPr marL="781200" indent="-457200">
              <a:buFont typeface="Courier New" charset="0"/>
              <a:buChar char="o"/>
            </a:pPr>
            <a:r>
              <a:rPr lang="en-US" dirty="0" smtClean="0"/>
              <a:t>Adverse </a:t>
            </a:r>
            <a:r>
              <a:rPr lang="en-US" dirty="0"/>
              <a:t>events </a:t>
            </a:r>
            <a:r>
              <a:rPr lang="en-US" b="1" dirty="0"/>
              <a:t>caused treatment discontinuation </a:t>
            </a:r>
            <a:r>
              <a:rPr lang="en-US" dirty="0"/>
              <a:t>in 4.3%, 7.1%, </a:t>
            </a:r>
            <a:r>
              <a:rPr lang="en-US" b="1" dirty="0"/>
              <a:t>6.2%</a:t>
            </a:r>
            <a:r>
              <a:rPr lang="en-US" dirty="0"/>
              <a:t>, and 2.6% of participants receiving 5-mg, 10-mg, and </a:t>
            </a:r>
            <a:r>
              <a:rPr lang="en-US" b="1" dirty="0"/>
              <a:t>15-mg</a:t>
            </a:r>
            <a:r>
              <a:rPr lang="en-US" dirty="0"/>
              <a:t> tirzepatide doses and placebo, respectively.</a:t>
            </a:r>
          </a:p>
        </p:txBody>
      </p:sp>
    </p:spTree>
    <p:extLst>
      <p:ext uri="{BB962C8B-B14F-4D97-AF65-F5344CB8AC3E}">
        <p14:creationId xmlns:p14="http://schemas.microsoft.com/office/powerpoint/2010/main" val="86173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Side effects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/>
          </a:bodyPr>
          <a:lstStyle/>
          <a:p>
            <a:endParaRPr lang="fa-IR" dirty="0"/>
          </a:p>
          <a:p>
            <a:r>
              <a:rPr lang="en-US" dirty="0" smtClean="0"/>
              <a:t>Risk of </a:t>
            </a:r>
            <a:r>
              <a:rPr lang="en-US" b="1" dirty="0" smtClean="0"/>
              <a:t>thyroid C-cell </a:t>
            </a:r>
            <a:r>
              <a:rPr lang="en-US" b="1" dirty="0" err="1" smtClean="0"/>
              <a:t>tumours</a:t>
            </a:r>
            <a:r>
              <a:rPr lang="en-US" b="1" dirty="0" smtClean="0"/>
              <a:t> in rodents</a:t>
            </a:r>
            <a:r>
              <a:rPr lang="en-US" dirty="0" smtClean="0"/>
              <a:t>; human relevance not determined</a:t>
            </a:r>
          </a:p>
          <a:p>
            <a:r>
              <a:rPr lang="en-US" b="1" dirty="0" smtClean="0"/>
              <a:t>Pancreatitis</a:t>
            </a:r>
            <a:r>
              <a:rPr lang="en-US" dirty="0" smtClean="0"/>
              <a:t> has been reported in clinical trials but causality has not been established. Discontinue if pancreatitis is suspected</a:t>
            </a:r>
          </a:p>
          <a:p>
            <a:r>
              <a:rPr lang="en-US" b="1" dirty="0" smtClean="0"/>
              <a:t>Gallbladder</a:t>
            </a:r>
            <a:r>
              <a:rPr lang="en-US" dirty="0" smtClean="0"/>
              <a:t> disease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is-IS" dirty="0" smtClean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40833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GIP and GLP1 RA</a:t>
            </a:r>
          </a:p>
        </p:txBody>
      </p:sp>
      <p:graphicFrame>
        <p:nvGraphicFramePr>
          <p:cNvPr id="4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11675244"/>
              </p:ext>
            </p:extLst>
          </p:nvPr>
        </p:nvGraphicFramePr>
        <p:xfrm>
          <a:off x="1229360" y="1914226"/>
          <a:ext cx="9611360" cy="4046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2840"/>
                <a:gridCol w="2402840"/>
                <a:gridCol w="2402840"/>
                <a:gridCol w="2402840"/>
              </a:tblGrid>
              <a:tr h="449668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CV effects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Renal effects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44966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Effect on MACE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HF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Progression of DKD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Dosing/ Dose</a:t>
                      </a:r>
                      <a:r>
                        <a:rPr lang="en-US" sz="1600" b="1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consideration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1910992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Under investigation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Under investigation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Under investigation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See label for renal dose considerations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/>
                      </a:r>
                      <a:br>
                        <a:rPr lang="en-US" sz="1600" b="0" kern="120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</a:b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 dose adjustment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/>
                      </a:r>
                      <a:br>
                        <a:rPr lang="en-US" sz="1600" b="0" kern="120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</a:b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Monitor renal function when initiating or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escalating doses in patients with renal</a:t>
                      </a:r>
                      <a:br>
                        <a:rPr lang="en-US" sz="1600" b="0" kern="120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</a:b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impairment reporting severe adverse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Gl reactions</a:t>
                      </a:r>
                      <a:endParaRPr lang="fa-IR" sz="1600" b="0" kern="1200" dirty="0" smtClean="0">
                        <a:solidFill>
                          <a:schemeClr val="dk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57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Sulfonylurea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60177737"/>
              </p:ext>
            </p:extLst>
          </p:nvPr>
        </p:nvGraphicFramePr>
        <p:xfrm>
          <a:off x="1270850" y="1948084"/>
          <a:ext cx="9884830" cy="1327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6966"/>
                <a:gridCol w="1976966"/>
                <a:gridCol w="1976966"/>
                <a:gridCol w="1976966"/>
                <a:gridCol w="1976966"/>
              </a:tblGrid>
              <a:tr h="48689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Efficacy</a:t>
                      </a:r>
                      <a:endParaRPr lang="en-US" sz="18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Hypoglycemia</a:t>
                      </a:r>
                      <a:endParaRPr lang="en-US" sz="18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Weight Change</a:t>
                      </a:r>
                      <a:endParaRPr lang="en-US" sz="18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Oral/SQ</a:t>
                      </a:r>
                      <a:endParaRPr lang="en-US" sz="18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Cost</a:t>
                      </a:r>
                      <a:endParaRPr lang="en-US" sz="18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8403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</a:t>
                      </a:r>
                    </a:p>
                    <a:p>
                      <a:pPr algn="ctr"/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Yes</a:t>
                      </a:r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Gain</a:t>
                      </a:r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Oral</a:t>
                      </a:r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Low</a:t>
                      </a:r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4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62960385"/>
              </p:ext>
            </p:extLst>
          </p:nvPr>
        </p:nvGraphicFramePr>
        <p:xfrm>
          <a:off x="1544320" y="3486101"/>
          <a:ext cx="9611360" cy="2827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2840"/>
                <a:gridCol w="2402840"/>
                <a:gridCol w="2402840"/>
                <a:gridCol w="2402840"/>
              </a:tblGrid>
              <a:tr h="449668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CV effects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Renal effects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44966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Effect on MACE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HF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Progression of DKD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Dosing/ Dose</a:t>
                      </a:r>
                      <a:r>
                        <a:rPr lang="en-US" sz="1600" b="1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consideration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7761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Glyburide: generally not </a:t>
                      </a:r>
                      <a:r>
                        <a:rPr lang="en-US" sz="1600" dirty="0" err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recommendet</a:t>
                      </a:r>
                      <a:r>
                        <a:rPr lang="en-US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/>
                      </a:r>
                      <a:br>
                        <a:rPr lang="en-US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</a:br>
                      <a:r>
                        <a:rPr lang="en-US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 chronic kidney </a:t>
                      </a:r>
                      <a:r>
                        <a:rPr lang="en-US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disease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/>
                      </a:r>
                      <a:br>
                        <a:rPr lang="en-US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</a:br>
                      <a:r>
                        <a:rPr lang="en-US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Glipizide and glimepiride: </a:t>
                      </a:r>
                      <a:r>
                        <a:rPr lang="en-US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initiate</a:t>
                      </a:r>
                      <a:r>
                        <a:rPr lang="en-US" sz="160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conservatively </a:t>
                      </a:r>
                      <a:r>
                        <a:rPr lang="en-US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to avoid </a:t>
                      </a:r>
                      <a:r>
                        <a:rPr lang="en-US" sz="1600" dirty="0" err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hypoglycaemia</a:t>
                      </a:r>
                      <a:endParaRPr lang="fa-IR" sz="1600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912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in </a:t>
            </a:r>
            <a:r>
              <a:rPr lang="en-US" dirty="0" smtClean="0"/>
              <a:t>range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0787" y="1838960"/>
            <a:ext cx="10058400" cy="395360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Time in range is defined as </a:t>
            </a:r>
            <a:r>
              <a:rPr lang="en-US" dirty="0">
                <a:solidFill>
                  <a:srgbClr val="C00000"/>
                </a:solidFill>
              </a:rPr>
              <a:t>the percentage of time </a:t>
            </a:r>
            <a:r>
              <a:rPr lang="en-US" dirty="0"/>
              <a:t>that CGM readings are in the range </a:t>
            </a:r>
            <a:r>
              <a:rPr lang="en-US" dirty="0">
                <a:solidFill>
                  <a:srgbClr val="C00000"/>
                </a:solidFill>
              </a:rPr>
              <a:t>70–180 mg/dl.</a:t>
            </a:r>
          </a:p>
          <a:p>
            <a:r>
              <a:rPr lang="en-US" dirty="0" smtClean="0"/>
              <a:t>Useful </a:t>
            </a:r>
            <a:r>
              <a:rPr lang="en-US" dirty="0"/>
              <a:t>variables for the </a:t>
            </a:r>
            <a:r>
              <a:rPr lang="en-US" b="1" dirty="0"/>
              <a:t>evaluation of treatment regimens.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 smtClean="0"/>
              <a:t>A </a:t>
            </a:r>
            <a:r>
              <a:rPr lang="en-US" dirty="0"/>
              <a:t>goal parallel to an HbA1c level of </a:t>
            </a:r>
            <a:r>
              <a:rPr lang="en-US" dirty="0" smtClean="0"/>
              <a:t>&lt;</a:t>
            </a:r>
            <a:r>
              <a:rPr lang="en-US" dirty="0"/>
              <a:t>7</a:t>
            </a:r>
            <a:r>
              <a:rPr lang="en-US" dirty="0" smtClean="0"/>
              <a:t>% </a:t>
            </a:r>
            <a:r>
              <a:rPr lang="en-US" dirty="0"/>
              <a:t>for many </a:t>
            </a:r>
            <a:r>
              <a:rPr lang="en-US" dirty="0" smtClean="0"/>
              <a:t>is:</a:t>
            </a:r>
          </a:p>
          <a:p>
            <a:pPr marL="559440"/>
            <a:r>
              <a:rPr lang="en-US" dirty="0" smtClean="0">
                <a:solidFill>
                  <a:srgbClr val="C00000"/>
                </a:solidFill>
              </a:rPr>
              <a:t>time </a:t>
            </a:r>
            <a:r>
              <a:rPr lang="en-US" dirty="0">
                <a:solidFill>
                  <a:srgbClr val="C00000"/>
                </a:solidFill>
              </a:rPr>
              <a:t>in range of &gt;</a:t>
            </a:r>
            <a:r>
              <a:rPr lang="en-US" dirty="0" smtClean="0">
                <a:solidFill>
                  <a:srgbClr val="C00000"/>
                </a:solidFill>
              </a:rPr>
              <a:t>70%</a:t>
            </a:r>
          </a:p>
          <a:p>
            <a:pPr marL="559440"/>
            <a:r>
              <a:rPr lang="en-US" dirty="0" smtClean="0"/>
              <a:t>time </a:t>
            </a:r>
            <a:r>
              <a:rPr lang="en-US" dirty="0"/>
              <a:t>below range of &lt;4% </a:t>
            </a:r>
            <a:endParaRPr lang="en-US" dirty="0" smtClean="0"/>
          </a:p>
          <a:p>
            <a:pPr marL="559440"/>
            <a:r>
              <a:rPr lang="en-US" dirty="0" smtClean="0"/>
              <a:t>time </a:t>
            </a:r>
            <a:r>
              <a:rPr lang="en-US" dirty="0"/>
              <a:t>at </a:t>
            </a:r>
            <a:r>
              <a:rPr lang="en-US" dirty="0" smtClean="0"/>
              <a:t>&lt;</a:t>
            </a:r>
            <a:r>
              <a:rPr lang="en-US" dirty="0"/>
              <a:t>54 </a:t>
            </a:r>
            <a:r>
              <a:rPr lang="en-US" dirty="0" smtClean="0"/>
              <a:t>mg/dl </a:t>
            </a:r>
            <a:r>
              <a:rPr lang="en-US" dirty="0"/>
              <a:t>of &lt;1</a:t>
            </a:r>
            <a:r>
              <a:rPr lang="en-US" dirty="0" smtClean="0"/>
              <a:t>%.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en-US" dirty="0" smtClean="0"/>
              <a:t>Glycemic </a:t>
            </a:r>
            <a:r>
              <a:rPr lang="en-US" dirty="0"/>
              <a:t>targets: standards of medical care in diabetes – 2022. Diabetes Care 45(</a:t>
            </a:r>
            <a:r>
              <a:rPr lang="en-US" dirty="0" err="1"/>
              <a:t>Suppl</a:t>
            </a:r>
            <a:r>
              <a:rPr lang="en-US" dirty="0"/>
              <a:t> 1):S83–S96. </a:t>
            </a:r>
          </a:p>
        </p:txBody>
      </p:sp>
    </p:spTree>
    <p:extLst>
      <p:ext uri="{BB962C8B-B14F-4D97-AF65-F5344CB8AC3E}">
        <p14:creationId xmlns:p14="http://schemas.microsoft.com/office/powerpoint/2010/main" val="148812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TZDs</a:t>
            </a:r>
            <a:br>
              <a:rPr lang="en-US" dirty="0"/>
            </a:br>
            <a:r>
              <a:rPr lang="en-US" sz="2400" b="0" dirty="0"/>
              <a:t>increase insulin </a:t>
            </a:r>
            <a:r>
              <a:rPr lang="en-US" sz="2400" b="0" dirty="0" smtClean="0"/>
              <a:t>sensitivity</a:t>
            </a:r>
            <a:endParaRPr lang="en-US" sz="2400" b="0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4804330"/>
              </p:ext>
            </p:extLst>
          </p:nvPr>
        </p:nvGraphicFramePr>
        <p:xfrm>
          <a:off x="1097280" y="2072485"/>
          <a:ext cx="9884830" cy="1066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6966"/>
                <a:gridCol w="1976966"/>
                <a:gridCol w="1976966"/>
                <a:gridCol w="1976966"/>
                <a:gridCol w="1976966"/>
              </a:tblGrid>
              <a:tr h="48689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Efficacy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Hypoglycemia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Weight Change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Oral/SQ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Cost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5645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</a:t>
                      </a:r>
                    </a:p>
                    <a:p>
                      <a:pPr algn="ctr"/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Gain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Oral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Low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4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61925870"/>
              </p:ext>
            </p:extLst>
          </p:nvPr>
        </p:nvGraphicFramePr>
        <p:xfrm>
          <a:off x="1544320" y="3313938"/>
          <a:ext cx="9611360" cy="3101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2840"/>
                <a:gridCol w="2402840"/>
                <a:gridCol w="2402840"/>
                <a:gridCol w="2402840"/>
              </a:tblGrid>
              <a:tr h="449668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CV effects</a:t>
                      </a:r>
                      <a:endParaRPr lang="en-US" sz="18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Renal effects</a:t>
                      </a:r>
                      <a:endParaRPr lang="en-US" sz="18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44966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Effect on MACE</a:t>
                      </a:r>
                      <a:endParaRPr lang="en-US" sz="18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HF</a:t>
                      </a:r>
                      <a:endParaRPr lang="en-US" sz="18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Progression of DKD</a:t>
                      </a:r>
                      <a:endParaRPr lang="en-US" sz="18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Dosing/ Dose</a:t>
                      </a:r>
                      <a:r>
                        <a:rPr lang="en-US" sz="1800" b="1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consideration</a:t>
                      </a:r>
                      <a:endParaRPr lang="en-US" sz="18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11631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Potential Benefit:</a:t>
                      </a:r>
                      <a:r>
                        <a:rPr lang="en-US" sz="1800" b="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Pioglitazone</a:t>
                      </a:r>
                      <a:endParaRPr lang="en-US" sz="1800" b="0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Increased risk</a:t>
                      </a:r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 dose adjustment required</a:t>
                      </a:r>
                      <a:br>
                        <a:rPr lang="en-US" sz="1800" b="0" kern="120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</a:b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Generally not recommended in renal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impairment due to potential for fluid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retention</a:t>
                      </a:r>
                      <a:endParaRPr lang="fa-IR" sz="1800" b="0" kern="1200" dirty="0" smtClean="0">
                        <a:solidFill>
                          <a:schemeClr val="dk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180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Insulin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1879149"/>
              </p:ext>
            </p:extLst>
          </p:nvPr>
        </p:nvGraphicFramePr>
        <p:xfrm>
          <a:off x="1184065" y="2375970"/>
          <a:ext cx="9884830" cy="1066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6966"/>
                <a:gridCol w="1976966"/>
                <a:gridCol w="1976966"/>
                <a:gridCol w="1976966"/>
                <a:gridCol w="1976966"/>
              </a:tblGrid>
              <a:tr h="48689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Efficacy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Hypoglycemia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Weight Change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Oral/SQ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Cost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5645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 to very high</a:t>
                      </a:r>
                    </a:p>
                    <a:p>
                      <a:pPr algn="ctr"/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Yes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Gain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SQ, inhaled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Low/ High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4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1796407"/>
              </p:ext>
            </p:extLst>
          </p:nvPr>
        </p:nvGraphicFramePr>
        <p:xfrm>
          <a:off x="1320800" y="3855171"/>
          <a:ext cx="9611360" cy="2095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2840"/>
                <a:gridCol w="2402840"/>
                <a:gridCol w="2402840"/>
                <a:gridCol w="2402840"/>
              </a:tblGrid>
              <a:tr h="449668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CV effects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Renal effects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44966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Effect on MACE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HF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Progression of DKD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Dosing/ Dose</a:t>
                      </a:r>
                      <a:r>
                        <a:rPr lang="en-US" sz="1600" b="1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consideration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886847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Lower insulin doses required with a</a:t>
                      </a:r>
                      <a:br>
                        <a:rPr lang="en-US" sz="1600" b="0" kern="120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</a:b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decrease in eGFR; titrate per clinical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response</a:t>
                      </a:r>
                      <a:endParaRPr lang="fa-IR" sz="1600" b="0" kern="1200" dirty="0" smtClean="0">
                        <a:solidFill>
                          <a:schemeClr val="dk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431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 commonly used </a:t>
            </a:r>
            <a:r>
              <a:rPr lang="en-US" dirty="0" smtClean="0"/>
              <a:t>medications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Alpha- </a:t>
            </a:r>
            <a:r>
              <a:rPr lang="en-US" dirty="0"/>
              <a:t>glucosidase inhibitors </a:t>
            </a:r>
            <a:r>
              <a:rPr lang="en-US" dirty="0" smtClean="0"/>
              <a:t>, </a:t>
            </a:r>
          </a:p>
          <a:p>
            <a:r>
              <a:rPr lang="en-US" dirty="0" err="1" smtClean="0"/>
              <a:t>Meglitinides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err="1" smtClean="0"/>
              <a:t>Colesevelam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Quick-release bromocriptine</a:t>
            </a:r>
          </a:p>
          <a:p>
            <a:r>
              <a:rPr lang="en-US" dirty="0" err="1" smtClean="0"/>
              <a:t>Pramlintide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Are </a:t>
            </a:r>
            <a:r>
              <a:rPr lang="en-US" dirty="0"/>
              <a:t>not commonly used in the USA and most are not licensed in Europe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is-IS" dirty="0" smtClean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3690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187" y="2321461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Comparative efficacy 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glucose-lowering </a:t>
            </a:r>
            <a:r>
              <a:rPr lang="en-US" dirty="0"/>
              <a:t>agents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4508500"/>
            <a:ext cx="10058400" cy="11824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is-IS" dirty="0" smtClean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4577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half" idx="2"/>
          </p:nvPr>
        </p:nvGraphicFramePr>
        <p:xfrm>
          <a:off x="190502" y="286603"/>
          <a:ext cx="11861796" cy="6494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6966"/>
                <a:gridCol w="1976966"/>
                <a:gridCol w="1976966"/>
                <a:gridCol w="1976966"/>
                <a:gridCol w="1976966"/>
                <a:gridCol w="1976966"/>
              </a:tblGrid>
              <a:tr h="486896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Efficacy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Hypoglycemia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Weight Change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Oral/SQ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Cost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84039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Metformin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 </a:t>
                      </a:r>
                    </a:p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(potential</a:t>
                      </a:r>
                      <a:r>
                        <a:rPr lang="en-US" sz="1600" b="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for modest loss)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Oral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Low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84039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SGLT2 </a:t>
                      </a:r>
                      <a:r>
                        <a:rPr lang="en-US" sz="1600" b="1" dirty="0" err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inh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Intermediate to high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Loss </a:t>
                      </a:r>
                    </a:p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(intermediate)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Oral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103998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GLP1 RA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 to very high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Loss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(intermediate to very high)</a:t>
                      </a:r>
                    </a:p>
                    <a:p>
                      <a:pPr algn="ctr"/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SQ,</a:t>
                      </a:r>
                      <a:r>
                        <a:rPr lang="en-US" sz="1600" b="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Oral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66441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GIP and GLP1</a:t>
                      </a:r>
                      <a:r>
                        <a:rPr lang="en-US" sz="1600" b="1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RA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very high</a:t>
                      </a:r>
                    </a:p>
                    <a:p>
                      <a:pPr algn="ctr"/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Loss </a:t>
                      </a:r>
                    </a:p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(very high)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SQ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5969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DPP4 </a:t>
                      </a:r>
                      <a:r>
                        <a:rPr lang="en-US" sz="1600" b="1" dirty="0" err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inh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Intermediate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 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Oral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56456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TZDs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</a:t>
                      </a:r>
                    </a:p>
                    <a:p>
                      <a:pPr algn="ctr"/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Gain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Oral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Low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84039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Sulfonylurea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</a:t>
                      </a:r>
                    </a:p>
                    <a:p>
                      <a:pPr algn="ctr"/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Yes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Gain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Oral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Low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56456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insulin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 to very high</a:t>
                      </a:r>
                    </a:p>
                    <a:p>
                      <a:pPr algn="ctr"/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Yes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Gain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SQ, inhaled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Low/ High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22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1500" y="286603"/>
            <a:ext cx="10058400" cy="1450757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58723672"/>
              </p:ext>
            </p:extLst>
          </p:nvPr>
        </p:nvGraphicFramePr>
        <p:xfrm>
          <a:off x="190502" y="286603"/>
          <a:ext cx="3953932" cy="6589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6966"/>
                <a:gridCol w="1976966"/>
              </a:tblGrid>
              <a:tr h="486896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Efficacy</a:t>
                      </a:r>
                      <a:endParaRPr lang="en-US" sz="18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84039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Metformin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</a:t>
                      </a:r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84039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SGLT2 </a:t>
                      </a:r>
                      <a:r>
                        <a:rPr lang="en-US" sz="1600" b="1" dirty="0" err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inh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Intermediate to high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103998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GLP1 RA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 to very high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66441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GIP and GLP1</a:t>
                      </a:r>
                      <a:r>
                        <a:rPr lang="en-US" sz="1600" b="1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RA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Very </a:t>
                      </a:r>
                      <a:r>
                        <a:rPr lang="en-US" sz="1800" b="1" kern="120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</a:t>
                      </a:r>
                    </a:p>
                    <a:p>
                      <a:pPr algn="ctr"/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5969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DPP4 </a:t>
                      </a:r>
                      <a:r>
                        <a:rPr lang="en-US" sz="1600" b="1" dirty="0" err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inh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Intermediate</a:t>
                      </a:r>
                      <a:endParaRPr lang="en-US" sz="1800" b="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56456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TZDs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</a:t>
                      </a:r>
                    </a:p>
                    <a:p>
                      <a:pPr algn="ctr"/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84039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Sulfonylurea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</a:t>
                      </a:r>
                    </a:p>
                    <a:p>
                      <a:pPr algn="ctr"/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56456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insulin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 to very high</a:t>
                      </a:r>
                    </a:p>
                    <a:p>
                      <a:pPr algn="ctr"/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7" name="Frame 6"/>
          <p:cNvSpPr/>
          <p:nvPr/>
        </p:nvSpPr>
        <p:spPr>
          <a:xfrm>
            <a:off x="1841500" y="18148"/>
            <a:ext cx="2603500" cy="6858000"/>
          </a:xfrm>
          <a:prstGeom prst="frame">
            <a:avLst>
              <a:gd name="adj1" fmla="val 100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130" y="18148"/>
            <a:ext cx="4969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6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25261134"/>
              </p:ext>
            </p:extLst>
          </p:nvPr>
        </p:nvGraphicFramePr>
        <p:xfrm>
          <a:off x="190502" y="181781"/>
          <a:ext cx="11861796" cy="6661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6966"/>
                <a:gridCol w="1976966"/>
                <a:gridCol w="1976966"/>
                <a:gridCol w="1976966"/>
                <a:gridCol w="1976966"/>
                <a:gridCol w="1976966"/>
              </a:tblGrid>
              <a:tr h="486896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Efficacy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Hypoglycemia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Weight Change</a:t>
                      </a:r>
                      <a:endParaRPr lang="en-US" sz="18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Oral/SQ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Cost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84039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Metformin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 </a:t>
                      </a:r>
                    </a:p>
                    <a:p>
                      <a:pPr algn="ctr"/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(potential</a:t>
                      </a:r>
                      <a:r>
                        <a:rPr lang="en-US" sz="1800" b="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for modest loss)</a:t>
                      </a:r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Oral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Low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84039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SGLT2 </a:t>
                      </a:r>
                      <a:r>
                        <a:rPr lang="en-US" sz="1600" b="1" dirty="0" err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inh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Intermediate to high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Loss 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(intermediate)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Oral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103998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GLP1 RA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 to very high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Loss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(intermediate to very high)</a:t>
                      </a:r>
                    </a:p>
                    <a:p>
                      <a:pPr algn="ctr"/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SQ,</a:t>
                      </a:r>
                      <a:r>
                        <a:rPr lang="en-US" sz="1200" b="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Oral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66441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GIP and GLP1</a:t>
                      </a:r>
                      <a:r>
                        <a:rPr lang="en-US" sz="1600" b="1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RA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very high</a:t>
                      </a:r>
                    </a:p>
                    <a:p>
                      <a:pPr algn="ctr"/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Loss 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(very high)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SQ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5969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DPP4 </a:t>
                      </a:r>
                      <a:r>
                        <a:rPr lang="en-US" sz="1600" b="1" dirty="0" err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inh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Intermediate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 </a:t>
                      </a:r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Oral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56456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TZDs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</a:t>
                      </a:r>
                    </a:p>
                    <a:p>
                      <a:pPr algn="ctr"/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Gain</a:t>
                      </a:r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Oral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Low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84039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Sulfonylurea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</a:t>
                      </a:r>
                    </a:p>
                    <a:p>
                      <a:pPr algn="ctr"/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Yes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Gain</a:t>
                      </a:r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Oral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Low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56456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insulin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 to very high</a:t>
                      </a:r>
                    </a:p>
                    <a:p>
                      <a:pPr algn="ctr"/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Yes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Gain</a:t>
                      </a:r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SQ, inhaled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Low/ High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4" name="Frame 3"/>
          <p:cNvSpPr/>
          <p:nvPr/>
        </p:nvSpPr>
        <p:spPr>
          <a:xfrm>
            <a:off x="5918200" y="0"/>
            <a:ext cx="2349500" cy="6858000"/>
          </a:xfrm>
          <a:prstGeom prst="frame">
            <a:avLst>
              <a:gd name="adj1" fmla="val 71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5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47818998"/>
              </p:ext>
            </p:extLst>
          </p:nvPr>
        </p:nvGraphicFramePr>
        <p:xfrm>
          <a:off x="190502" y="181781"/>
          <a:ext cx="3953932" cy="6661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6966"/>
                <a:gridCol w="1976966"/>
              </a:tblGrid>
              <a:tr h="486896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Weight Change</a:t>
                      </a:r>
                      <a:endParaRPr lang="en-US" sz="18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84039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Metformin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 </a:t>
                      </a:r>
                    </a:p>
                    <a:p>
                      <a:pPr algn="ctr"/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(potential</a:t>
                      </a:r>
                      <a:r>
                        <a:rPr lang="en-US" sz="1800" b="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for modest loss)</a:t>
                      </a:r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84039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SGLT2 </a:t>
                      </a:r>
                      <a:r>
                        <a:rPr lang="en-US" sz="1600" b="1" dirty="0" err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inh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Loss 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(intermediate)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103998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GLP1 RA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Loss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(intermediate to very high)</a:t>
                      </a:r>
                    </a:p>
                    <a:p>
                      <a:pPr algn="ctr"/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66441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GIP and GLP1</a:t>
                      </a:r>
                      <a:r>
                        <a:rPr lang="en-US" sz="1600" b="1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RA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Loss 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(very high)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5969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DPP4 </a:t>
                      </a:r>
                      <a:r>
                        <a:rPr lang="en-US" sz="1600" b="1" dirty="0" err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inh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 </a:t>
                      </a:r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56456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TZDs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Gain</a:t>
                      </a:r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84039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Sulfonylurea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Gain</a:t>
                      </a:r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56456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insulin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Gain</a:t>
                      </a:r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4" name="Frame 3"/>
          <p:cNvSpPr/>
          <p:nvPr/>
        </p:nvSpPr>
        <p:spPr>
          <a:xfrm>
            <a:off x="1950634" y="83406"/>
            <a:ext cx="2349500" cy="6858000"/>
          </a:xfrm>
          <a:prstGeom prst="frame">
            <a:avLst>
              <a:gd name="adj1" fmla="val 71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553" y="1011981"/>
            <a:ext cx="66421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8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6092" y="2270148"/>
            <a:ext cx="10058400" cy="1450757"/>
          </a:xfrm>
        </p:spPr>
        <p:txBody>
          <a:bodyPr/>
          <a:lstStyle/>
          <a:p>
            <a:r>
              <a:rPr lang="en-US" dirty="0" smtClean="0"/>
              <a:t>Personalized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53408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84401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18" y="-120691"/>
            <a:ext cx="9795924" cy="697869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is-IS" dirty="0" smtClean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25020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2" y="1129202"/>
            <a:ext cx="5256801" cy="3688983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72" y="1129202"/>
            <a:ext cx="7018504" cy="381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909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68" y="286603"/>
            <a:ext cx="9519112" cy="6384582"/>
          </a:xfrm>
        </p:spPr>
      </p:pic>
    </p:spTree>
    <p:extLst>
      <p:ext uri="{BB962C8B-B14F-4D97-AF65-F5344CB8AC3E}">
        <p14:creationId xmlns:p14="http://schemas.microsoft.com/office/powerpoint/2010/main" val="19583506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9" y="1921153"/>
            <a:ext cx="10412922" cy="1907641"/>
          </a:xfrm>
        </p:spPr>
      </p:pic>
    </p:spTree>
    <p:extLst>
      <p:ext uri="{BB962C8B-B14F-4D97-AF65-F5344CB8AC3E}">
        <p14:creationId xmlns:p14="http://schemas.microsoft.com/office/powerpoint/2010/main" val="12657317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40920996"/>
              </p:ext>
            </p:extLst>
          </p:nvPr>
        </p:nvGraphicFramePr>
        <p:xfrm>
          <a:off x="225082" y="0"/>
          <a:ext cx="11765475" cy="6718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3095"/>
                <a:gridCol w="2353095"/>
                <a:gridCol w="2353095"/>
                <a:gridCol w="2353095"/>
                <a:gridCol w="2353095"/>
              </a:tblGrid>
              <a:tr h="433508"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CV effects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Renal effects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433508"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Effect on MACE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HF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Progression of DKD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Dosing/ Dose</a:t>
                      </a:r>
                      <a:r>
                        <a:rPr lang="en-US" sz="1200" b="1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consideration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77246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Metformin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Potential Benefit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</a:p>
                    <a:p>
                      <a:pPr algn="ctr"/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</a:p>
                    <a:p>
                      <a:pPr algn="ctr"/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eGFR≧30 ml/min/1.73 m</a:t>
                      </a:r>
                      <a:r>
                        <a:rPr lang="en-US" sz="1200" b="0" baseline="300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  <a:endParaRPr lang="en-US" sz="1200" b="0" baseline="30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96969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SGLT2 </a:t>
                      </a:r>
                      <a:r>
                        <a:rPr lang="en-US" sz="1200" b="1" dirty="0" err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inh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Benefit: </a:t>
                      </a:r>
                    </a:p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Canagliflozin, Empagliflozin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Benefit: </a:t>
                      </a:r>
                    </a:p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Canagliflozin, Empagliflozin, dapagliflozin, </a:t>
                      </a:r>
                      <a:r>
                        <a:rPr lang="en-US" sz="1200" b="0" dirty="0" err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ertugliflozin</a:t>
                      </a:r>
                      <a:endParaRPr lang="en-US" sz="1200" b="0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Benefit: </a:t>
                      </a:r>
                    </a:p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Canagliflozin, Empagliflozin, dapagliflozin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See labels for renal dose considerations</a:t>
                      </a:r>
                      <a:br>
                        <a:rPr lang="en-US" sz="1200" b="0" kern="120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</a:br>
                      <a:r>
                        <a:rPr lang="en-US" sz="1200" b="0" kern="1200" dirty="0" smtClean="0">
                          <a:solidFill>
                            <a:schemeClr val="dk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Glucose-lowering effect is lower for SGLT2 inhibitors at lower eGFR</a:t>
                      </a:r>
                    </a:p>
                  </a:txBody>
                  <a:tcPr anchor="ctr" anchorCtr="1"/>
                </a:tc>
              </a:tr>
              <a:tr h="1001338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GLP1 RA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Benefit: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Liraglutide, </a:t>
                      </a:r>
                      <a:r>
                        <a:rPr lang="en-US" sz="1200" b="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dulaglutide</a:t>
                      </a:r>
                      <a:endParaRPr lang="en-US" sz="1200" b="0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Semaglutide</a:t>
                      </a:r>
                      <a:r>
                        <a:rPr lang="en-US" sz="1200" b="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(SQ)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</a:p>
                    <a:p>
                      <a:pPr algn="ctr"/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Benefit for renal endpoints in CVOTs driven by albuminuria</a:t>
                      </a:r>
                      <a:r>
                        <a:rPr lang="en-US" sz="1200" b="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outcomes</a:t>
                      </a:r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: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Liraglutide, </a:t>
                      </a:r>
                      <a:r>
                        <a:rPr lang="en-US" sz="1200" b="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dulaglutide</a:t>
                      </a:r>
                      <a:endParaRPr lang="en-US" sz="1200" b="0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Semaglutide</a:t>
                      </a:r>
                      <a:r>
                        <a:rPr lang="en-US" sz="1200" b="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(SQ)</a:t>
                      </a:r>
                      <a:endParaRPr lang="en-US" sz="1200" b="0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 dose adjustment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591558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GIP and GLP1</a:t>
                      </a:r>
                      <a:r>
                        <a:rPr lang="en-US" sz="1200" b="1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RA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Under investigation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Under investigation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Under investigation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 dose adjustment</a:t>
                      </a:r>
                    </a:p>
                  </a:txBody>
                  <a:tcPr anchor="ctr" anchorCtr="1"/>
                </a:tc>
              </a:tr>
              <a:tr h="617078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DPP4 </a:t>
                      </a:r>
                      <a:r>
                        <a:rPr lang="en-US" sz="1200" b="1" dirty="0" err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inh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</a:p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(potential risk: Saxagliptin)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</a:p>
                    <a:p>
                      <a:pPr algn="ctr"/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 dose adjustment:</a:t>
                      </a:r>
                      <a:r>
                        <a:rPr lang="en-US" sz="1200" b="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Linagliptin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Renal dose adjustment required:</a:t>
                      </a:r>
                      <a:r>
                        <a:rPr lang="en-US" sz="1200" b="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Others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54358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TZDs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Potential Benefit:</a:t>
                      </a:r>
                      <a:r>
                        <a:rPr lang="en-US" sz="1200" b="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Pioglitazone</a:t>
                      </a:r>
                      <a:endParaRPr lang="en-US" sz="1200" b="0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Increased risk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 dose adjustment</a:t>
                      </a:r>
                    </a:p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Generally not recommended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748248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Sulfonylurea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Glyburide:</a:t>
                      </a:r>
                      <a:r>
                        <a:rPr lang="en-US" sz="1200" b="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Generally not recommended</a:t>
                      </a:r>
                    </a:p>
                  </a:txBody>
                  <a:tcPr anchor="ctr" anchorCtr="1"/>
                </a:tc>
              </a:tr>
              <a:tr h="54358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insulin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Lower ins doses required with a decrease in eGFR</a:t>
                      </a:r>
                      <a:endParaRPr lang="en-US" sz="12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631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9159600"/>
              </p:ext>
            </p:extLst>
          </p:nvPr>
        </p:nvGraphicFramePr>
        <p:xfrm>
          <a:off x="257100" y="168451"/>
          <a:ext cx="4805680" cy="6498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2840"/>
                <a:gridCol w="2402840"/>
              </a:tblGrid>
              <a:tr h="449668"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Effect on MACE</a:t>
                      </a:r>
                      <a:endParaRPr lang="en-US" sz="18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80125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Metformin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Potential Benefit</a:t>
                      </a:r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7761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SGLT2 </a:t>
                      </a:r>
                      <a:r>
                        <a:rPr lang="en-US" sz="1200" b="1" dirty="0" err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inh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Benefit: 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Canagliflozin, Empagliflozin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103866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GLP1 RA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Benefit: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Liraglutide, </a:t>
                      </a:r>
                      <a:r>
                        <a:rPr lang="en-US" sz="1800" b="1" baseline="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dulaglutide</a:t>
                      </a:r>
                      <a:endParaRPr lang="en-US" sz="1800" b="1" dirty="0" smtClean="0">
                        <a:solidFill>
                          <a:srgbClr val="00B05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Semaglutide</a:t>
                      </a:r>
                      <a:r>
                        <a:rPr lang="en-US" sz="1800" b="1" baseline="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(SQ)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61360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GIP and GLP1</a:t>
                      </a:r>
                      <a:r>
                        <a:rPr lang="en-US" sz="1200" b="1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RA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Under investigation</a:t>
                      </a:r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55126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DPP4 </a:t>
                      </a:r>
                      <a:r>
                        <a:rPr lang="en-US" sz="1200" b="1" dirty="0" err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inh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56384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TZDs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Potential Benefit:</a:t>
                      </a:r>
                      <a:r>
                        <a:rPr lang="en-US" sz="1800" b="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Pioglitazone</a:t>
                      </a:r>
                      <a:endParaRPr lang="en-US" sz="1800" b="0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7761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Sulfonylurea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56384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insulin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5" name="Frame 4"/>
          <p:cNvSpPr/>
          <p:nvPr/>
        </p:nvSpPr>
        <p:spPr>
          <a:xfrm>
            <a:off x="2649780" y="0"/>
            <a:ext cx="2413000" cy="6902616"/>
          </a:xfrm>
          <a:prstGeom prst="frame">
            <a:avLst>
              <a:gd name="adj1" fmla="val 60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402" y="83326"/>
            <a:ext cx="4218877" cy="6563668"/>
          </a:xfrm>
        </p:spPr>
      </p:pic>
    </p:spTree>
    <p:extLst>
      <p:ext uri="{BB962C8B-B14F-4D97-AF65-F5344CB8AC3E}">
        <p14:creationId xmlns:p14="http://schemas.microsoft.com/office/powerpoint/2010/main" val="75165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39484"/>
            <a:ext cx="10058400" cy="1363851"/>
          </a:xfrm>
        </p:spPr>
        <p:txBody>
          <a:bodyPr/>
          <a:lstStyle/>
          <a:p>
            <a:r>
              <a:rPr lang="en-US" dirty="0"/>
              <a:t>Consensus recommendations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is-IS" dirty="0" smtClean="0"/>
              <a:t>..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123268"/>
            <a:ext cx="10058400" cy="3837266"/>
          </a:xfrm>
        </p:spPr>
        <p:txBody>
          <a:bodyPr/>
          <a:lstStyle/>
          <a:p>
            <a:r>
              <a:rPr lang="en-US" dirty="0" smtClean="0"/>
              <a:t>In individuals </a:t>
            </a:r>
            <a:r>
              <a:rPr lang="en-US" b="1" dirty="0" smtClean="0"/>
              <a:t>without established CVD </a:t>
            </a:r>
            <a:r>
              <a:rPr lang="en-US" dirty="0" smtClean="0"/>
              <a:t>but with </a:t>
            </a:r>
            <a:r>
              <a:rPr lang="en-US" b="1" dirty="0" smtClean="0"/>
              <a:t>multiple </a:t>
            </a:r>
            <a:r>
              <a:rPr lang="en-US" b="1" dirty="0"/>
              <a:t>cardiovascular risk factors</a:t>
            </a:r>
            <a:r>
              <a:rPr lang="en-US" dirty="0"/>
              <a:t> (such as </a:t>
            </a:r>
            <a:r>
              <a:rPr lang="en-US" b="1" dirty="0">
                <a:solidFill>
                  <a:srgbClr val="00B050"/>
                </a:solidFill>
              </a:rPr>
              <a:t>age ≥55 years</a:t>
            </a:r>
            <a:r>
              <a:rPr lang="en-US" dirty="0"/>
              <a:t>, </a:t>
            </a:r>
            <a:r>
              <a:rPr lang="en-US" b="1" dirty="0">
                <a:solidFill>
                  <a:srgbClr val="00B050"/>
                </a:solidFill>
              </a:rPr>
              <a:t>obesity</a:t>
            </a:r>
            <a:r>
              <a:rPr lang="en-US" dirty="0"/>
              <a:t>, </a:t>
            </a:r>
            <a:r>
              <a:rPr lang="en-US" b="1" dirty="0">
                <a:solidFill>
                  <a:srgbClr val="00B050"/>
                </a:solidFill>
              </a:rPr>
              <a:t>hypertension</a:t>
            </a:r>
            <a:r>
              <a:rPr lang="en-US" dirty="0"/>
              <a:t>, </a:t>
            </a:r>
            <a:r>
              <a:rPr lang="en-US" b="1" dirty="0">
                <a:solidFill>
                  <a:srgbClr val="00B050"/>
                </a:solidFill>
              </a:rPr>
              <a:t>smoking</a:t>
            </a:r>
            <a:r>
              <a:rPr lang="en-US" dirty="0"/>
              <a:t>, </a:t>
            </a:r>
            <a:r>
              <a:rPr lang="en-US" b="1" dirty="0" err="1">
                <a:solidFill>
                  <a:srgbClr val="00B050"/>
                </a:solidFill>
              </a:rPr>
              <a:t>dyslipidaemia</a:t>
            </a:r>
            <a:r>
              <a:rPr lang="en-US" dirty="0"/>
              <a:t> or </a:t>
            </a:r>
            <a:r>
              <a:rPr lang="en-US" b="1" dirty="0" smtClean="0">
                <a:solidFill>
                  <a:srgbClr val="00B050"/>
                </a:solidFill>
              </a:rPr>
              <a:t>albuminuria</a:t>
            </a:r>
            <a:r>
              <a:rPr lang="en-US" dirty="0" smtClean="0"/>
              <a:t>):</a:t>
            </a:r>
          </a:p>
          <a:p>
            <a:pPr marL="961200" indent="-457200">
              <a:buFont typeface="Courier New" charset="0"/>
              <a:buChar char="o"/>
            </a:pPr>
            <a:r>
              <a:rPr lang="en-US" dirty="0" smtClean="0"/>
              <a:t>A </a:t>
            </a:r>
            <a:r>
              <a:rPr lang="en-US" u="sng" dirty="0"/>
              <a:t>GLP-1 RA</a:t>
            </a:r>
            <a:r>
              <a:rPr lang="en-US" dirty="0"/>
              <a:t> with proven benefit could be used to reduce MACE, </a:t>
            </a:r>
            <a:endParaRPr lang="en-US" dirty="0" smtClean="0"/>
          </a:p>
          <a:p>
            <a:pPr marL="961200" indent="-457200">
              <a:buFont typeface="Courier New" charset="0"/>
              <a:buChar char="o"/>
            </a:pPr>
            <a:r>
              <a:rPr lang="en-US" dirty="0" smtClean="0"/>
              <a:t>Or </a:t>
            </a:r>
            <a:r>
              <a:rPr lang="en-US" dirty="0"/>
              <a:t>an </a:t>
            </a:r>
            <a:r>
              <a:rPr lang="en-US" u="sng" dirty="0"/>
              <a:t>SGLT2i </a:t>
            </a:r>
            <a:r>
              <a:rPr lang="en-US" dirty="0"/>
              <a:t>with proven benefit could be used </a:t>
            </a:r>
            <a:r>
              <a:rPr lang="en-US" dirty="0" smtClean="0"/>
              <a:t>to </a:t>
            </a:r>
            <a:r>
              <a:rPr lang="en-US" dirty="0"/>
              <a:t>reduce MACE and HF and improve kidney outcomes.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8880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04051010"/>
              </p:ext>
            </p:extLst>
          </p:nvPr>
        </p:nvGraphicFramePr>
        <p:xfrm>
          <a:off x="88902" y="41663"/>
          <a:ext cx="4805680" cy="6463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2840"/>
                <a:gridCol w="2402840"/>
              </a:tblGrid>
              <a:tr h="448090"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HF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79844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Metformin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</a:p>
                    <a:p>
                      <a:pPr algn="ctr"/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102187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SGLT2 </a:t>
                      </a:r>
                      <a:r>
                        <a:rPr lang="en-US" sz="1200" b="1" dirty="0" err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inh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Benefit: 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Canagliflozin, Empagliflozin, dapagliflozin, </a:t>
                      </a:r>
                      <a:r>
                        <a:rPr lang="en-US" sz="1600" b="1" dirty="0" err="1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ertugliflozin</a:t>
                      </a:r>
                      <a:endParaRPr lang="en-US" sz="1600" b="1" dirty="0" smtClean="0">
                        <a:solidFill>
                          <a:srgbClr val="00B05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77975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GLP1 RA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</a:p>
                    <a:p>
                      <a:pPr algn="ctr"/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61145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GIP and GLP1</a:t>
                      </a:r>
                      <a:r>
                        <a:rPr lang="en-US" sz="1200" b="1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RA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Under investigation</a:t>
                      </a:r>
                    </a:p>
                  </a:txBody>
                  <a:tcPr anchor="ctr" anchorCtr="1"/>
                </a:tc>
              </a:tr>
              <a:tr h="78830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DPP4 </a:t>
                      </a:r>
                      <a:r>
                        <a:rPr lang="en-US" sz="1200" b="1" dirty="0" err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inh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</a:p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potential risk: Saxagliptin)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56186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TZDs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Increased risk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56798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Sulfonylurea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56186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insulin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4" name="Frame 3"/>
          <p:cNvSpPr/>
          <p:nvPr/>
        </p:nvSpPr>
        <p:spPr>
          <a:xfrm>
            <a:off x="2443482" y="41663"/>
            <a:ext cx="2451100" cy="6911152"/>
          </a:xfrm>
          <a:prstGeom prst="frame">
            <a:avLst>
              <a:gd name="adj1" fmla="val 49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162" y="41663"/>
            <a:ext cx="2172446" cy="9686561"/>
          </a:xfrm>
        </p:spPr>
      </p:pic>
    </p:spTree>
    <p:extLst>
      <p:ext uri="{BB962C8B-B14F-4D97-AF65-F5344CB8AC3E}">
        <p14:creationId xmlns:p14="http://schemas.microsoft.com/office/powerpoint/2010/main" val="14809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39484"/>
            <a:ext cx="10058400" cy="1363851"/>
          </a:xfrm>
        </p:spPr>
        <p:txBody>
          <a:bodyPr/>
          <a:lstStyle/>
          <a:p>
            <a:r>
              <a:rPr lang="en-US" dirty="0"/>
              <a:t>Consensus recommendations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is-IS" dirty="0" smtClean="0"/>
              <a:t>..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123268"/>
            <a:ext cx="10058400" cy="3837266"/>
          </a:xfrm>
        </p:spPr>
        <p:txBody>
          <a:bodyPr/>
          <a:lstStyle/>
          <a:p>
            <a:r>
              <a:rPr lang="en-US" dirty="0"/>
              <a:t>In people with HF, SGLT2i should be used because they improve HF and kidney outcomes.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00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6024853"/>
              </p:ext>
            </p:extLst>
          </p:nvPr>
        </p:nvGraphicFramePr>
        <p:xfrm>
          <a:off x="88900" y="41663"/>
          <a:ext cx="7915616" cy="6717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3330"/>
                <a:gridCol w="3846456"/>
                <a:gridCol w="2235830"/>
              </a:tblGrid>
              <a:tr h="449668"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 gridSpan="2">
                  <a:txBody>
                    <a:bodyPr/>
                    <a:lstStyle/>
                    <a:p>
                      <a:pPr algn="r" rtl="0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Renal effects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449668"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Progression of DKD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Dosing/ Dose</a:t>
                      </a:r>
                      <a:r>
                        <a:rPr lang="en-US" sz="1000" b="1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consideration</a:t>
                      </a:r>
                      <a:endParaRPr lang="en-US" sz="10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80125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Metformin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</a:p>
                    <a:p>
                      <a:pPr algn="ctr"/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eGFR≧30 ml/min/1.73 m</a:t>
                      </a:r>
                      <a:r>
                        <a:rPr lang="en-US" sz="1000" b="0" baseline="30000" dirty="0" smtClean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  <a:endParaRPr lang="en-US" sz="1000" b="0" baseline="3000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7761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70C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SGLT2 </a:t>
                      </a:r>
                      <a:r>
                        <a:rPr lang="en-US" sz="1200" b="1" dirty="0" err="1" smtClean="0">
                          <a:solidFill>
                            <a:srgbClr val="0070C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inh</a:t>
                      </a:r>
                      <a:endParaRPr lang="en-US" sz="1200" b="1" dirty="0">
                        <a:solidFill>
                          <a:srgbClr val="0070C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Benefit: 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Canagliflozin, Empagliflozin, dapagliflozin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Empagliflozin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eGFR≧30 ml/min/1.73 m</a:t>
                      </a:r>
                      <a:r>
                        <a:rPr lang="en-US" sz="1000" b="0" baseline="300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</a:p>
                    <a:p>
                      <a:pPr algn="ctr"/>
                      <a:r>
                        <a:rPr lang="en-US" sz="10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(glycemic control)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eGFR≧20 ml/min/1.73 m</a:t>
                      </a:r>
                      <a:r>
                        <a:rPr lang="en-US" sz="1000" b="0" baseline="300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 HF, DKD)</a:t>
                      </a:r>
                    </a:p>
                  </a:txBody>
                  <a:tcPr anchor="ctr" anchorCtr="1"/>
                </a:tc>
              </a:tr>
              <a:tr h="103866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GLP1 RA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Benefit for renal endpoints in CVOTs driven by albuminuria outcomes: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Liraglutide, dulaglutide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600" b="1" kern="1200" dirty="0" smtClean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Semaglutide (SQ)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 dose </a:t>
                      </a:r>
                      <a:r>
                        <a:rPr lang="en-US" sz="10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adjustment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 for dulaglutide,</a:t>
                      </a:r>
                      <a:r>
                        <a:rPr lang="en-US" sz="100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10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liraglutide, semaglutide</a:t>
                      </a:r>
                    </a:p>
                    <a:p>
                      <a:pPr algn="ctr"/>
                      <a:endParaRPr lang="en-US" sz="1000" b="0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r>
                        <a:rPr lang="en-US" sz="1000" b="0" dirty="0" err="1" smtClean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Eenitide</a:t>
                      </a:r>
                      <a:r>
                        <a:rPr lang="en-US" sz="1000" b="0" dirty="0" smtClean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,</a:t>
                      </a:r>
                      <a:r>
                        <a:rPr lang="en-US" sz="1000" b="0" baseline="0" dirty="0" smtClean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1000" b="0" baseline="0" dirty="0" err="1" smtClean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lixisenatide</a:t>
                      </a:r>
                      <a:endParaRPr lang="en-US" sz="1000" b="0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61360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GIP and GLP1</a:t>
                      </a:r>
                      <a:r>
                        <a:rPr lang="en-US" sz="1200" b="1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RA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Under investigation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 dose adjustment</a:t>
                      </a:r>
                    </a:p>
                  </a:txBody>
                  <a:tcPr anchor="ctr" anchorCtr="1"/>
                </a:tc>
              </a:tr>
              <a:tr h="55126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70C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DPP4 </a:t>
                      </a:r>
                      <a:r>
                        <a:rPr lang="en-US" sz="1200" b="1" dirty="0" err="1" smtClean="0">
                          <a:solidFill>
                            <a:srgbClr val="0070C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inh</a:t>
                      </a:r>
                      <a:endParaRPr lang="en-US" sz="1200" b="1" dirty="0">
                        <a:solidFill>
                          <a:srgbClr val="0070C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</a:p>
                    <a:p>
                      <a:pPr algn="ctr"/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 dose adjustment:</a:t>
                      </a:r>
                      <a:r>
                        <a:rPr lang="en-US" sz="1000" b="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Linagliptin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Renal dose adjustment required:</a:t>
                      </a:r>
                      <a:r>
                        <a:rPr lang="en-US" sz="1000" b="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Others</a:t>
                      </a:r>
                      <a:endParaRPr lang="en-US" sz="10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56384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TZDs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 dose adjustment</a:t>
                      </a:r>
                    </a:p>
                    <a:p>
                      <a:pPr algn="ctr"/>
                      <a:r>
                        <a:rPr lang="en-US" sz="10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Generally not recommended</a:t>
                      </a:r>
                      <a:endParaRPr lang="en-US" sz="10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  <a:tr h="7761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Sulfonylurea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Glyburide:</a:t>
                      </a:r>
                      <a:r>
                        <a:rPr lang="en-US" sz="1000" b="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Generally not recommended</a:t>
                      </a:r>
                    </a:p>
                  </a:txBody>
                  <a:tcPr anchor="ctr" anchorCtr="1"/>
                </a:tc>
              </a:tr>
              <a:tr h="56384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70C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insulin</a:t>
                      </a:r>
                      <a:endParaRPr lang="en-US" sz="1200" b="1" dirty="0">
                        <a:solidFill>
                          <a:srgbClr val="0070C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</a:t>
                      </a:r>
                      <a:endParaRPr lang="en-US" sz="16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Lower ins doses required with a decrease in eGFR</a:t>
                      </a:r>
                      <a:endParaRPr lang="en-US" sz="10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4" name="Frame 3"/>
          <p:cNvSpPr/>
          <p:nvPr/>
        </p:nvSpPr>
        <p:spPr>
          <a:xfrm>
            <a:off x="1912622" y="0"/>
            <a:ext cx="3967674" cy="6886136"/>
          </a:xfrm>
          <a:prstGeom prst="frame">
            <a:avLst>
              <a:gd name="adj1" fmla="val 3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644" y="-113083"/>
            <a:ext cx="3250149" cy="7607161"/>
          </a:xfrm>
        </p:spPr>
      </p:pic>
    </p:spTree>
    <p:extLst>
      <p:ext uri="{BB962C8B-B14F-4D97-AF65-F5344CB8AC3E}">
        <p14:creationId xmlns:p14="http://schemas.microsoft.com/office/powerpoint/2010/main" val="141840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375" y="0"/>
            <a:ext cx="2837568" cy="7058628"/>
          </a:xfrm>
        </p:spPr>
      </p:pic>
      <p:pic>
        <p:nvPicPr>
          <p:cNvPr id="9" name="Content Placeholder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226" y="0"/>
            <a:ext cx="3250149" cy="760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0088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39484"/>
            <a:ext cx="10058400" cy="1363851"/>
          </a:xfrm>
        </p:spPr>
        <p:txBody>
          <a:bodyPr/>
          <a:lstStyle/>
          <a:p>
            <a:r>
              <a:rPr lang="en-US" dirty="0"/>
              <a:t>Consensus recommendations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is-IS" dirty="0" smtClean="0"/>
              <a:t>..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123268"/>
            <a:ext cx="10058400" cy="3837266"/>
          </a:xfrm>
        </p:spPr>
        <p:txBody>
          <a:bodyPr>
            <a:normAutofit/>
          </a:bodyPr>
          <a:lstStyle/>
          <a:p>
            <a:r>
              <a:rPr lang="en-US" dirty="0"/>
              <a:t>In people </a:t>
            </a:r>
            <a:r>
              <a:rPr lang="en-US" b="1" dirty="0"/>
              <a:t>with CKD and an eGFR ≥20 </a:t>
            </a:r>
            <a:r>
              <a:rPr lang="en-US" b="1" dirty="0" smtClean="0"/>
              <a:t>ml/min/1.73 </a:t>
            </a:r>
            <a:r>
              <a:rPr lang="en-US" dirty="0"/>
              <a:t>m2 </a:t>
            </a:r>
            <a:r>
              <a:rPr lang="en-US" dirty="0" smtClean="0"/>
              <a:t>or UACR </a:t>
            </a:r>
            <a:r>
              <a:rPr lang="en-US" b="1" dirty="0" smtClean="0"/>
              <a:t>&gt;</a:t>
            </a:r>
            <a:r>
              <a:rPr lang="en-US" b="1" dirty="0"/>
              <a:t>30 </a:t>
            </a:r>
            <a:r>
              <a:rPr lang="en-US" b="1" dirty="0" smtClean="0"/>
              <a:t>mg/g</a:t>
            </a:r>
            <a:endParaRPr lang="en-US" dirty="0"/>
          </a:p>
          <a:p>
            <a:pPr marL="595440"/>
            <a:r>
              <a:rPr lang="en-US" sz="2400" dirty="0" smtClean="0"/>
              <a:t>An </a:t>
            </a:r>
            <a:r>
              <a:rPr lang="en-US" sz="2400" b="1" dirty="0">
                <a:solidFill>
                  <a:srgbClr val="00B050"/>
                </a:solidFill>
              </a:rPr>
              <a:t>SGLT2i</a:t>
            </a:r>
            <a:r>
              <a:rPr lang="en-US" sz="2400" dirty="0"/>
              <a:t> with proven benefit should be initiated to reduce MACE and HF and improve kidney outcomes. </a:t>
            </a:r>
            <a:endParaRPr lang="en-US" sz="2400" dirty="0" smtClean="0"/>
          </a:p>
          <a:p>
            <a:pPr marL="595440"/>
            <a:r>
              <a:rPr lang="en-US" sz="2400" dirty="0" smtClean="0"/>
              <a:t>Indications </a:t>
            </a:r>
            <a:r>
              <a:rPr lang="en-US" sz="2400" dirty="0"/>
              <a:t>and eGFR thresholds may vary by region. </a:t>
            </a:r>
            <a:endParaRPr lang="en-US" sz="2400" dirty="0" smtClean="0"/>
          </a:p>
          <a:p>
            <a:pPr marL="595440"/>
            <a:r>
              <a:rPr lang="en-US" sz="2400" dirty="0" smtClean="0"/>
              <a:t>If </a:t>
            </a:r>
            <a:r>
              <a:rPr lang="en-US" sz="2400" dirty="0"/>
              <a:t>such treatment </a:t>
            </a:r>
            <a:r>
              <a:rPr lang="en-US" sz="2400" u="sng" dirty="0"/>
              <a:t>is not tolerated or is contraindicated</a:t>
            </a:r>
            <a:r>
              <a:rPr lang="en-US" sz="2400" dirty="0"/>
              <a:t>, a </a:t>
            </a:r>
            <a:r>
              <a:rPr lang="en-US" sz="2400" b="1" dirty="0">
                <a:solidFill>
                  <a:srgbClr val="00B050"/>
                </a:solidFill>
              </a:rPr>
              <a:t>GLP-1 RA </a:t>
            </a:r>
            <a:r>
              <a:rPr lang="en-US" sz="2400" dirty="0"/>
              <a:t>with proven cardiovascular outcomes benefit could be considered to reduce MACE and should be continued until kidney replacement therapy is indicated.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0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Sleep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818110"/>
            <a:ext cx="10058400" cy="736282"/>
          </a:xfrm>
        </p:spPr>
        <p:txBody>
          <a:bodyPr>
            <a:normAutofit/>
          </a:bodyPr>
          <a:lstStyle/>
          <a:p>
            <a:r>
              <a:rPr lang="en-US" dirty="0"/>
              <a:t>Sleep Med Rev 31:91–101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097280" y="1737360"/>
            <a:ext cx="10058400" cy="4010548"/>
          </a:xfrm>
        </p:spPr>
        <p:txBody>
          <a:bodyPr>
            <a:normAutofit fontScale="92500"/>
          </a:bodyPr>
          <a:lstStyle/>
          <a:p>
            <a:endParaRPr lang="en-US" dirty="0"/>
          </a:p>
          <a:p>
            <a:r>
              <a:rPr lang="en-US" dirty="0"/>
              <a:t>The </a:t>
            </a:r>
            <a:r>
              <a:rPr lang="en-US" b="1" dirty="0"/>
              <a:t>quantity of sleep </a:t>
            </a:r>
            <a:r>
              <a:rPr lang="en-US" dirty="0"/>
              <a:t>is known to be associated </a:t>
            </a:r>
            <a:r>
              <a:rPr lang="en-US" dirty="0" smtClean="0"/>
              <a:t>in </a:t>
            </a:r>
            <a:r>
              <a:rPr lang="en-US" dirty="0">
                <a:solidFill>
                  <a:srgbClr val="C00000"/>
                </a:solidFill>
              </a:rPr>
              <a:t>a ‘U’ shaped </a:t>
            </a:r>
            <a:r>
              <a:rPr lang="en-US" dirty="0" smtClean="0">
                <a:solidFill>
                  <a:srgbClr val="C00000"/>
                </a:solidFill>
              </a:rPr>
              <a:t>manner </a:t>
            </a:r>
            <a:r>
              <a:rPr lang="en-US" dirty="0"/>
              <a:t>with health outcomes (e.g. </a:t>
            </a:r>
            <a:r>
              <a:rPr lang="en-US" b="1" dirty="0"/>
              <a:t>obesity and HbA1c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B</a:t>
            </a:r>
            <a:r>
              <a:rPr lang="en-US" dirty="0" smtClean="0"/>
              <a:t>oth </a:t>
            </a:r>
            <a:r>
              <a:rPr lang="en-US" dirty="0"/>
              <a:t>long (&gt;8 h) and short (&lt;6 h) sleep durations having negative </a:t>
            </a:r>
            <a:r>
              <a:rPr lang="en-US" dirty="0" smtClean="0"/>
              <a:t>impacts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’Catch-up</a:t>
            </a:r>
            <a:r>
              <a:rPr lang="en-US" dirty="0"/>
              <a:t>’ weekend sleep alone is not enough to reverse the impact of insufficient sleep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37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39484"/>
            <a:ext cx="10058400" cy="1363851"/>
          </a:xfrm>
        </p:spPr>
        <p:txBody>
          <a:bodyPr/>
          <a:lstStyle/>
          <a:p>
            <a:r>
              <a:rPr lang="en-US" dirty="0"/>
              <a:t>Consensus recommendations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is-IS" dirty="0" smtClean="0"/>
              <a:t>..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123268"/>
            <a:ext cx="10058400" cy="3837266"/>
          </a:xfrm>
        </p:spPr>
        <p:txBody>
          <a:bodyPr/>
          <a:lstStyle/>
          <a:p>
            <a:r>
              <a:rPr lang="en-US" dirty="0"/>
              <a:t>In people with </a:t>
            </a:r>
            <a:r>
              <a:rPr lang="en-US" u="sng" dirty="0"/>
              <a:t>HF</a:t>
            </a:r>
            <a:r>
              <a:rPr lang="en-US" dirty="0"/>
              <a:t>, </a:t>
            </a:r>
            <a:r>
              <a:rPr lang="en-US" u="sng" dirty="0"/>
              <a:t>CKD</a:t>
            </a:r>
            <a:r>
              <a:rPr lang="en-US" dirty="0"/>
              <a:t>, established </a:t>
            </a:r>
            <a:r>
              <a:rPr lang="en-US" u="sng" dirty="0"/>
              <a:t>CVD</a:t>
            </a:r>
            <a:r>
              <a:rPr lang="en-US" dirty="0"/>
              <a:t> or multiple </a:t>
            </a:r>
            <a:r>
              <a:rPr lang="en-US" u="sng" dirty="0"/>
              <a:t>risk factors for CVD</a:t>
            </a:r>
            <a:r>
              <a:rPr lang="en-US" dirty="0"/>
              <a:t>, the decision to use a GLP-1 RA or SGLT2i with proven benefit </a:t>
            </a:r>
            <a:r>
              <a:rPr lang="en-US" b="1" dirty="0"/>
              <a:t>should be </a:t>
            </a:r>
            <a:r>
              <a:rPr lang="en-US" b="1" dirty="0">
                <a:solidFill>
                  <a:srgbClr val="C00000"/>
                </a:solidFill>
              </a:rPr>
              <a:t>independent of background use of metformin</a:t>
            </a:r>
            <a:r>
              <a:rPr lang="en-US" b="1" dirty="0"/>
              <a:t>. </a:t>
            </a:r>
            <a:endParaRPr lang="en-US" b="1" dirty="0" smtClean="0"/>
          </a:p>
          <a:p>
            <a:endParaRPr lang="en-US" b="1" dirty="0"/>
          </a:p>
          <a:p>
            <a:r>
              <a:rPr lang="en-US" dirty="0"/>
              <a:t>In people with </a:t>
            </a:r>
            <a:r>
              <a:rPr lang="en-US" u="sng" dirty="0"/>
              <a:t>HF</a:t>
            </a:r>
            <a:r>
              <a:rPr lang="en-US" dirty="0"/>
              <a:t>, </a:t>
            </a:r>
            <a:r>
              <a:rPr lang="en-US" u="sng" dirty="0"/>
              <a:t>CKD</a:t>
            </a:r>
            <a:r>
              <a:rPr lang="en-US" dirty="0"/>
              <a:t>, established </a:t>
            </a:r>
            <a:r>
              <a:rPr lang="en-US" u="sng" dirty="0"/>
              <a:t>CVD</a:t>
            </a:r>
            <a:r>
              <a:rPr lang="en-US" dirty="0"/>
              <a:t> or multiple </a:t>
            </a:r>
            <a:r>
              <a:rPr lang="en-US" u="sng" dirty="0"/>
              <a:t>risk factors for CVD</a:t>
            </a:r>
            <a:r>
              <a:rPr lang="en-US" dirty="0"/>
              <a:t>, the decision to use a GLP-1 RA or an SGLT2i with proven benefit should be </a:t>
            </a:r>
            <a:r>
              <a:rPr lang="en-US" b="1" dirty="0">
                <a:solidFill>
                  <a:srgbClr val="C00000"/>
                </a:solidFill>
              </a:rPr>
              <a:t>independent of baseline </a:t>
            </a:r>
            <a:r>
              <a:rPr lang="en-US" b="1" dirty="0" smtClean="0">
                <a:solidFill>
                  <a:srgbClr val="C00000"/>
                </a:solidFill>
              </a:rPr>
              <a:t>HbA1c </a:t>
            </a:r>
            <a:r>
              <a:rPr lang="en-US" b="1" dirty="0">
                <a:solidFill>
                  <a:srgbClr val="C00000"/>
                </a:solidFill>
              </a:rPr>
              <a:t>or target </a:t>
            </a:r>
            <a:r>
              <a:rPr lang="en-US" b="1" dirty="0" smtClean="0">
                <a:solidFill>
                  <a:srgbClr val="C00000"/>
                </a:solidFill>
              </a:rPr>
              <a:t>HbA1c level. </a:t>
            </a:r>
            <a:endParaRPr lang="en-US" b="1" dirty="0">
              <a:solidFill>
                <a:srgbClr val="C00000"/>
              </a:solidFill>
            </a:endParaRPr>
          </a:p>
          <a:p>
            <a:endParaRPr lang="en-US" b="1" dirty="0">
              <a:solidFill>
                <a:srgbClr val="C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38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124"/>
            <a:ext cx="12192000" cy="6860124"/>
          </a:xfrm>
        </p:spPr>
      </p:pic>
    </p:spTree>
    <p:extLst>
      <p:ext uri="{BB962C8B-B14F-4D97-AF65-F5344CB8AC3E}">
        <p14:creationId xmlns:p14="http://schemas.microsoft.com/office/powerpoint/2010/main" val="179595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186" y="286603"/>
            <a:ext cx="10058401" cy="145075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806" y="19705"/>
            <a:ext cx="8797347" cy="6039399"/>
          </a:xfrm>
        </p:spPr>
      </p:pic>
    </p:spTree>
    <p:extLst>
      <p:ext uri="{BB962C8B-B14F-4D97-AF65-F5344CB8AC3E}">
        <p14:creationId xmlns:p14="http://schemas.microsoft.com/office/powerpoint/2010/main" val="206226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186" y="286603"/>
            <a:ext cx="10058401" cy="145075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55" y="0"/>
            <a:ext cx="5913049" cy="68999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is-IS" dirty="0" smtClean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4486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186" y="286603"/>
            <a:ext cx="10058401" cy="1450757"/>
          </a:xfrm>
        </p:spPr>
        <p:txBody>
          <a:bodyPr/>
          <a:lstStyle/>
          <a:p>
            <a:pPr rtl="1"/>
            <a:r>
              <a:rPr lang="en-US" dirty="0"/>
              <a:t>Place of insulin in type 2 diabetes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/>
          </a:bodyPr>
          <a:lstStyle/>
          <a:p>
            <a:r>
              <a:rPr lang="en-US" dirty="0"/>
              <a:t>GLP-1 RA should be considered in </a:t>
            </a:r>
            <a:r>
              <a:rPr lang="en-US" dirty="0" smtClean="0"/>
              <a:t>all before </a:t>
            </a:r>
            <a:r>
              <a:rPr lang="en-US" dirty="0"/>
              <a:t>initiation of </a:t>
            </a:r>
            <a:r>
              <a:rPr lang="en-US" dirty="0" smtClean="0"/>
              <a:t>insulin:</a:t>
            </a:r>
          </a:p>
          <a:p>
            <a:pPr marL="961200" indent="-457200">
              <a:buFont typeface="Courier New" charset="0"/>
              <a:buChar char="o"/>
            </a:pPr>
            <a:r>
              <a:rPr lang="en-US" dirty="0"/>
              <a:t>A</a:t>
            </a:r>
            <a:r>
              <a:rPr lang="en-US" dirty="0" smtClean="0"/>
              <a:t>llow </a:t>
            </a:r>
            <a:r>
              <a:rPr lang="en-US" dirty="0"/>
              <a:t>lower </a:t>
            </a:r>
            <a:r>
              <a:rPr lang="en-US" dirty="0" smtClean="0"/>
              <a:t>glycemic </a:t>
            </a:r>
            <a:r>
              <a:rPr lang="en-US" dirty="0"/>
              <a:t>targets to be reached </a:t>
            </a:r>
            <a:endParaRPr lang="en-US" dirty="0" smtClean="0"/>
          </a:p>
          <a:p>
            <a:pPr marL="961200" indent="-457200">
              <a:buFont typeface="Courier New" charset="0"/>
              <a:buChar char="o"/>
            </a:pPr>
            <a:r>
              <a:rPr lang="en-US" dirty="0"/>
              <a:t>L</a:t>
            </a:r>
            <a:r>
              <a:rPr lang="en-US" dirty="0" smtClean="0"/>
              <a:t>ower </a:t>
            </a:r>
            <a:r>
              <a:rPr lang="en-US" dirty="0"/>
              <a:t>risk of </a:t>
            </a:r>
            <a:r>
              <a:rPr lang="en-US" dirty="0" smtClean="0"/>
              <a:t>hypoglycemia </a:t>
            </a:r>
          </a:p>
          <a:p>
            <a:pPr marL="961200" indent="-457200">
              <a:buFont typeface="Courier New" charset="0"/>
              <a:buChar char="o"/>
            </a:pPr>
            <a:r>
              <a:rPr lang="en-US" dirty="0"/>
              <a:t>W</a:t>
            </a:r>
            <a:r>
              <a:rPr lang="en-US" dirty="0" smtClean="0"/>
              <a:t>eight loss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is-IS" dirty="0" smtClean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31477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186" y="286603"/>
            <a:ext cx="10058401" cy="1450757"/>
          </a:xfrm>
        </p:spPr>
        <p:txBody>
          <a:bodyPr/>
          <a:lstStyle/>
          <a:p>
            <a:pPr rtl="1"/>
            <a:r>
              <a:rPr lang="en-US" dirty="0"/>
              <a:t>Place of insulin in type 2 diabetes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/>
          </a:bodyPr>
          <a:lstStyle/>
          <a:p>
            <a:r>
              <a:rPr lang="en-US" dirty="0" smtClean="0"/>
              <a:t>Insulin </a:t>
            </a:r>
            <a:r>
              <a:rPr lang="en-US" dirty="0"/>
              <a:t>may be the preferred </a:t>
            </a:r>
            <a:r>
              <a:rPr lang="en-US" dirty="0" smtClean="0"/>
              <a:t>agent: </a:t>
            </a:r>
          </a:p>
          <a:p>
            <a:pPr marL="961200" indent="-457200">
              <a:buFont typeface="Courier New" charset="0"/>
              <a:buChar char="o"/>
            </a:pPr>
            <a:r>
              <a:rPr lang="en-US" dirty="0"/>
              <a:t>I</a:t>
            </a:r>
            <a:r>
              <a:rPr lang="en-US" dirty="0" smtClean="0"/>
              <a:t>n </a:t>
            </a:r>
            <a:r>
              <a:rPr lang="en-US" dirty="0"/>
              <a:t>the setting of severe </a:t>
            </a:r>
            <a:r>
              <a:rPr lang="en-US" dirty="0" err="1"/>
              <a:t>hyperglycaemia</a:t>
            </a:r>
            <a:r>
              <a:rPr lang="en-US" dirty="0"/>
              <a:t> (HbA1c </a:t>
            </a:r>
            <a:r>
              <a:rPr lang="en-US" dirty="0" smtClean="0"/>
              <a:t>&gt;</a:t>
            </a:r>
            <a:r>
              <a:rPr lang="en-US" dirty="0"/>
              <a:t>10</a:t>
            </a:r>
            <a:r>
              <a:rPr lang="en-US" dirty="0" smtClean="0"/>
              <a:t>%)</a:t>
            </a:r>
          </a:p>
          <a:p>
            <a:pPr marL="961200" indent="-457200">
              <a:buFont typeface="Courier New" charset="0"/>
              <a:buChar char="o"/>
            </a:pPr>
            <a:r>
              <a:rPr lang="en-US" dirty="0"/>
              <a:t>W</a:t>
            </a:r>
            <a:r>
              <a:rPr lang="en-US" dirty="0" smtClean="0"/>
              <a:t>hen </a:t>
            </a:r>
            <a:r>
              <a:rPr lang="en-US" dirty="0"/>
              <a:t>associated with weight loss or </a:t>
            </a:r>
            <a:r>
              <a:rPr lang="en-US" dirty="0" err="1" smtClean="0"/>
              <a:t>ketonuria</a:t>
            </a:r>
            <a:r>
              <a:rPr lang="en-US" dirty="0" smtClean="0"/>
              <a:t>/ketosis</a:t>
            </a:r>
          </a:p>
          <a:p>
            <a:pPr marL="961200" indent="-457200">
              <a:buFont typeface="Courier New" charset="0"/>
              <a:buChar char="o"/>
            </a:pPr>
            <a:r>
              <a:rPr lang="en-US" dirty="0"/>
              <a:t>W</a:t>
            </a:r>
            <a:r>
              <a:rPr lang="en-US" dirty="0" smtClean="0"/>
              <a:t>ith </a:t>
            </a:r>
            <a:r>
              <a:rPr lang="en-US" dirty="0"/>
              <a:t>acute </a:t>
            </a:r>
            <a:r>
              <a:rPr lang="en-US" dirty="0" err="1"/>
              <a:t>glycaemic</a:t>
            </a:r>
            <a:r>
              <a:rPr lang="en-US" dirty="0"/>
              <a:t> dysregulation (e.g. during </a:t>
            </a:r>
            <a:r>
              <a:rPr lang="en-US" dirty="0" err="1"/>
              <a:t>hospitalisation</a:t>
            </a:r>
            <a:r>
              <a:rPr lang="en-US" dirty="0"/>
              <a:t>, surgery or acute illness</a:t>
            </a:r>
            <a:r>
              <a:rPr lang="en-US" dirty="0" smtClean="0"/>
              <a:t>)</a:t>
            </a:r>
          </a:p>
          <a:p>
            <a:pPr marL="961200" indent="-457200">
              <a:buFont typeface="Courier New" charset="0"/>
              <a:buChar char="o"/>
            </a:pPr>
            <a:r>
              <a:rPr lang="en-US" dirty="0" smtClean="0"/>
              <a:t>In </a:t>
            </a:r>
            <a:r>
              <a:rPr lang="en-US" dirty="0"/>
              <a:t>underweight people </a:t>
            </a:r>
            <a:endParaRPr lang="en-US" dirty="0"/>
          </a:p>
          <a:p>
            <a:pPr marL="961200" indent="-457200">
              <a:buFont typeface="Courier New" charset="0"/>
              <a:buChar char="o"/>
            </a:pPr>
            <a:r>
              <a:rPr lang="en-US" dirty="0" smtClean="0"/>
              <a:t>When </a:t>
            </a:r>
            <a:r>
              <a:rPr lang="en-US" dirty="0"/>
              <a:t>the diagnosis of type 1 diabetes is suspected. 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is-IS" dirty="0" smtClean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16246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186" y="286603"/>
            <a:ext cx="10058401" cy="14507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is-IS" dirty="0" smtClean="0"/>
              <a:t>..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55" y="224787"/>
            <a:ext cx="9425461" cy="5466176"/>
          </a:xfrm>
        </p:spPr>
      </p:pic>
    </p:spTree>
    <p:extLst>
      <p:ext uri="{BB962C8B-B14F-4D97-AF65-F5344CB8AC3E}">
        <p14:creationId xmlns:p14="http://schemas.microsoft.com/office/powerpoint/2010/main" val="185352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35" y="140677"/>
            <a:ext cx="10255889" cy="6137317"/>
          </a:xfrm>
        </p:spPr>
      </p:pic>
    </p:spTree>
    <p:extLst>
      <p:ext uri="{BB962C8B-B14F-4D97-AF65-F5344CB8AC3E}">
        <p14:creationId xmlns:p14="http://schemas.microsoft.com/office/powerpoint/2010/main" val="81427005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595" y="0"/>
            <a:ext cx="9678889" cy="6217574"/>
          </a:xfrm>
        </p:spPr>
      </p:pic>
    </p:spTree>
    <p:extLst>
      <p:ext uri="{BB962C8B-B14F-4D97-AF65-F5344CB8AC3E}">
        <p14:creationId xmlns:p14="http://schemas.microsoft.com/office/powerpoint/2010/main" val="167103250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Combination glucagon-like peptide-1/insulin therapy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6187" y="1737360"/>
            <a:ext cx="10058400" cy="395360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Two </a:t>
            </a:r>
            <a:r>
              <a:rPr lang="en-US" dirty="0"/>
              <a:t>fixed-ratio combinations of GLP-1 RA with basal insulin </a:t>
            </a:r>
            <a:r>
              <a:rPr lang="en-US" dirty="0" smtClean="0"/>
              <a:t>analogues:</a:t>
            </a:r>
          </a:p>
          <a:p>
            <a:endParaRPr lang="en-US" dirty="0" smtClean="0"/>
          </a:p>
          <a:p>
            <a:pPr marL="997200" indent="-457200">
              <a:buFont typeface="Courier New" charset="0"/>
              <a:buChar char="o"/>
            </a:pPr>
            <a:r>
              <a:rPr lang="en-US" dirty="0" smtClean="0"/>
              <a:t>insulin </a:t>
            </a:r>
            <a:r>
              <a:rPr lang="en-US" dirty="0" err="1"/>
              <a:t>degludec</a:t>
            </a:r>
            <a:r>
              <a:rPr lang="en-US" dirty="0"/>
              <a:t> plus liraglutide (</a:t>
            </a:r>
            <a:r>
              <a:rPr lang="en-US" dirty="0" err="1"/>
              <a:t>IDegLira</a:t>
            </a:r>
            <a:r>
              <a:rPr lang="en-US" dirty="0"/>
              <a:t>) </a:t>
            </a:r>
            <a:endParaRPr lang="en-US" dirty="0" smtClean="0"/>
          </a:p>
          <a:p>
            <a:pPr marL="997200" indent="-457200">
              <a:buFont typeface="Courier New" charset="0"/>
              <a:buChar char="o"/>
            </a:pPr>
            <a:r>
              <a:rPr lang="en-US" dirty="0" smtClean="0"/>
              <a:t>insulin </a:t>
            </a:r>
            <a:r>
              <a:rPr lang="en-US" dirty="0"/>
              <a:t>glargine plus </a:t>
            </a:r>
            <a:r>
              <a:rPr lang="en-US" dirty="0" err="1"/>
              <a:t>lixisenatide</a:t>
            </a:r>
            <a:r>
              <a:rPr lang="en-US" dirty="0"/>
              <a:t> (</a:t>
            </a:r>
            <a:r>
              <a:rPr lang="en-US" dirty="0" err="1"/>
              <a:t>iGlarLixi</a:t>
            </a:r>
            <a:r>
              <a:rPr lang="en-US" dirty="0"/>
              <a:t>). 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80" y="5690963"/>
            <a:ext cx="10058400" cy="736282"/>
          </a:xfrm>
        </p:spPr>
        <p:txBody>
          <a:bodyPr>
            <a:normAutofit/>
          </a:bodyPr>
          <a:lstStyle/>
          <a:p>
            <a:r>
              <a:rPr lang="is-IS" dirty="0" smtClean="0"/>
              <a:t>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209" y="5101395"/>
            <a:ext cx="4266418" cy="11791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664" y="4451057"/>
            <a:ext cx="2210310" cy="22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47443</TotalTime>
  <Words>5061</Words>
  <Application>Microsoft Macintosh PowerPoint</Application>
  <PresentationFormat>Widescreen</PresentationFormat>
  <Paragraphs>936</Paragraphs>
  <Slides>114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22" baseType="lpstr">
      <vt:lpstr>Calibri</vt:lpstr>
      <vt:lpstr>Calibri Light</vt:lpstr>
      <vt:lpstr>Courier New</vt:lpstr>
      <vt:lpstr>IRNazanin</vt:lpstr>
      <vt:lpstr>Times New Roman</vt:lpstr>
      <vt:lpstr>Wingdings</vt:lpstr>
      <vt:lpstr>Arial</vt:lpstr>
      <vt:lpstr>Retrospect</vt:lpstr>
      <vt:lpstr>        Management of hyperglycemia  in type 2 diabetes  </vt:lpstr>
      <vt:lpstr>PowerPoint Presentation</vt:lpstr>
      <vt:lpstr>PowerPoint Presentation</vt:lpstr>
      <vt:lpstr>Outline:</vt:lpstr>
      <vt:lpstr>Outline:</vt:lpstr>
      <vt:lpstr>Comprehensive diabetes care</vt:lpstr>
      <vt:lpstr>Time in range</vt:lpstr>
      <vt:lpstr>PowerPoint Presentation</vt:lpstr>
      <vt:lpstr>Sleep</vt:lpstr>
      <vt:lpstr>PowerPoint Presentation</vt:lpstr>
      <vt:lpstr>Medications for lowering glucose</vt:lpstr>
      <vt:lpstr> </vt:lpstr>
      <vt:lpstr>Monotherapy or combination therapy:</vt:lpstr>
      <vt:lpstr>Consensus recommendations</vt:lpstr>
      <vt:lpstr>PowerPoint Presentation</vt:lpstr>
      <vt:lpstr>Metformin </vt:lpstr>
      <vt:lpstr>Metformin</vt:lpstr>
      <vt:lpstr>Metformin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Side effects</vt:lpstr>
      <vt:lpstr>Cardiorenal-protective  glucose-lowering medications </vt:lpstr>
      <vt:lpstr>SGLT2 inhibitors</vt:lpstr>
      <vt:lpstr>SGLT2 inhibitors</vt:lpstr>
      <vt:lpstr>Cardiorenal protection</vt:lpstr>
      <vt:lpstr>PowerPoint Presentation</vt:lpstr>
      <vt:lpstr>CREDENCE </vt:lpstr>
      <vt:lpstr>DAPA- CKD </vt:lpstr>
      <vt:lpstr>VERTIS CV </vt:lpstr>
      <vt:lpstr>SGLT2 inh</vt:lpstr>
      <vt:lpstr> Safety </vt:lpstr>
      <vt:lpstr>SGLT2 inhibitors Safety </vt:lpstr>
      <vt:lpstr>GLP1 RA</vt:lpstr>
      <vt:lpstr>Dosage Forms: US </vt:lpstr>
      <vt:lpstr>GLP1 RA</vt:lpstr>
      <vt:lpstr>Benefits:</vt:lpstr>
      <vt:lpstr>Semaglutide STEP2</vt:lpstr>
      <vt:lpstr>GLP1 RA</vt:lpstr>
      <vt:lpstr>Side effects:</vt:lpstr>
      <vt:lpstr>Side effects:</vt:lpstr>
      <vt:lpstr>Comparative effectiveness data</vt:lpstr>
      <vt:lpstr>Pooled analysis  of SUSTAIN 6 and LEADER</vt:lpstr>
      <vt:lpstr>Comparative effectiveness data</vt:lpstr>
      <vt:lpstr>Conclusion:</vt:lpstr>
      <vt:lpstr>Dipeptidyl peptidase-4 inhibitors </vt:lpstr>
      <vt:lpstr>DPP4 inh</vt:lpstr>
      <vt:lpstr>Dipeptidyl peptidase-4 inhibitors </vt:lpstr>
      <vt:lpstr>DPP4 inh</vt:lpstr>
      <vt:lpstr>Side effects</vt:lpstr>
      <vt:lpstr>Glucose-dependent insulinotropic polypeptide and glucagon-like peptide-1 receptor agonist </vt:lpstr>
      <vt:lpstr>Tirzepatide</vt:lpstr>
      <vt:lpstr>Glycemic control</vt:lpstr>
      <vt:lpstr>PowerPoint Presentation</vt:lpstr>
      <vt:lpstr>PowerPoint Presentation</vt:lpstr>
      <vt:lpstr>Side effects</vt:lpstr>
      <vt:lpstr>Side effects</vt:lpstr>
      <vt:lpstr>GIP and GLP1 RA</vt:lpstr>
      <vt:lpstr>Sulfonylurea</vt:lpstr>
      <vt:lpstr>TZDs increase insulin sensitivity</vt:lpstr>
      <vt:lpstr>Insulin</vt:lpstr>
      <vt:lpstr>Less commonly used medications</vt:lpstr>
      <vt:lpstr>Comparative efficacy of  glucose-lowering agents </vt:lpstr>
      <vt:lpstr>PowerPoint Presentation</vt:lpstr>
      <vt:lpstr>PowerPoint Presentation</vt:lpstr>
      <vt:lpstr>PowerPoint Presentation</vt:lpstr>
      <vt:lpstr>PowerPoint Presentation</vt:lpstr>
      <vt:lpstr>Personalized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Consensus recommendations </vt:lpstr>
      <vt:lpstr>PowerPoint Presentation</vt:lpstr>
      <vt:lpstr>Consensus recommendations </vt:lpstr>
      <vt:lpstr>PowerPoint Presentation</vt:lpstr>
      <vt:lpstr>PowerPoint Presentation</vt:lpstr>
      <vt:lpstr>Consensus recommendations </vt:lpstr>
      <vt:lpstr>Consensus recommendations </vt:lpstr>
      <vt:lpstr>PowerPoint Presentation</vt:lpstr>
      <vt:lpstr>PowerPoint Presentation</vt:lpstr>
      <vt:lpstr>PowerPoint Presentation</vt:lpstr>
      <vt:lpstr>Place of insulin in type 2 diabetes </vt:lpstr>
      <vt:lpstr>Place of insulin in type 2 diabetes </vt:lpstr>
      <vt:lpstr>PowerPoint Presentation</vt:lpstr>
      <vt:lpstr>PowerPoint Presentation</vt:lpstr>
      <vt:lpstr>PowerPoint Presentation</vt:lpstr>
      <vt:lpstr>Combination glucagon-like peptide-1/insulin therapy  </vt:lpstr>
      <vt:lpstr>Combination glucagon-like peptide-1/insulin therapy </vt:lpstr>
      <vt:lpstr>PowerPoint Presentation</vt:lpstr>
      <vt:lpstr>Metformin</vt:lpstr>
      <vt:lpstr>Metabolic surgery </vt:lpstr>
      <vt:lpstr>Consensus recommendations </vt:lpstr>
      <vt:lpstr>Metabolic surgery </vt:lpstr>
      <vt:lpstr>Metabolic surgery </vt:lpstr>
      <vt:lpstr>EMPEROR-Reduced   EMPEROR-Preserved (&gt;40%)</vt:lpstr>
      <vt:lpstr>PowerPoint Presentation</vt:lpstr>
      <vt:lpstr>AWARD-11 trial </vt:lpstr>
      <vt:lpstr>Conclusion:</vt:lpstr>
      <vt:lpstr>PROactive</vt:lpstr>
      <vt:lpstr>Thiazolidinediones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ESE Clinical Practice Guideline on functioning and nonfunctioning pituitary adenomas in pregnancy   </dc:title>
  <dc:creator>Mahsa</dc:creator>
  <cp:lastModifiedBy>Mahsa</cp:lastModifiedBy>
  <cp:revision>1024</cp:revision>
  <cp:lastPrinted>2022-10-16T05:07:24Z</cp:lastPrinted>
  <dcterms:created xsi:type="dcterms:W3CDTF">2021-11-21T19:35:50Z</dcterms:created>
  <dcterms:modified xsi:type="dcterms:W3CDTF">2022-10-17T05:24:31Z</dcterms:modified>
</cp:coreProperties>
</file>