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7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72" r:id="rId9"/>
    <p:sldId id="266" r:id="rId10"/>
    <p:sldId id="267" r:id="rId11"/>
    <p:sldId id="268" r:id="rId12"/>
    <p:sldId id="269" r:id="rId13"/>
    <p:sldId id="270" r:id="rId14"/>
    <p:sldId id="273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B3459-2766-400D-B55D-A65A80EF010F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04481-0A7B-4E16-A5D8-51F6EE148A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31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9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33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519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79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22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69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90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99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0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18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23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85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4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45402BD-6A15-4481-BBEA-997445B8A54A}" type="datetime1">
              <a:rPr lang="en-US" smtClean="0"/>
              <a:pPr/>
              <a:t>8/5/2018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12FC15-6DC5-4663-92DF-C58E40490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A558-DAC3-4430-AB6B-CF31F6F42457}" type="datetime1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FC15-6DC5-4663-92DF-C58E40490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4ABE69F-3B83-4637-A740-F094C61D2D32}" type="datetime1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E12FC15-6DC5-4663-92DF-C58E40490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7150-4A8F-4EF2-A29F-D42F9758178D}" type="datetime1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12FC15-6DC5-4663-92DF-C58E40490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119F-887F-4091-BE6C-7A7345AE3CF4}" type="datetime1">
              <a:rPr lang="en-US" smtClean="0"/>
              <a:pPr/>
              <a:t>8/5/2018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12FC15-6DC5-4663-92DF-C58E40490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049E7FF-C5F5-4D87-B1CF-917F26C74FF4}" type="datetime1">
              <a:rPr lang="en-US" smtClean="0"/>
              <a:pPr/>
              <a:t>8/5/2018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12FC15-6DC5-4663-92DF-C58E40490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12D8F65-5645-4321-8EFD-1942357F7480}" type="datetime1">
              <a:rPr lang="en-US" smtClean="0"/>
              <a:pPr/>
              <a:t>8/5/2018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12FC15-6DC5-4663-92DF-C58E40490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4E0-C09C-4412-9EBF-8F32C7A1E715}" type="datetime1">
              <a:rPr lang="en-US" smtClean="0"/>
              <a:pPr/>
              <a:t>8/5/2018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12FC15-6DC5-4663-92DF-C58E40490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C5F0-888D-4DC4-9F0F-38478A89775F}" type="datetime1">
              <a:rPr lang="en-US" smtClean="0"/>
              <a:pPr/>
              <a:t>8/5/2018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12FC15-6DC5-4663-92DF-C58E40490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AD5F-4200-4D8E-A1AD-20A16453FB15}" type="datetime1">
              <a:rPr lang="en-US" smtClean="0"/>
              <a:pPr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12FC15-6DC5-4663-92DF-C58E40490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A2DC63D-0258-4CD3-9C3F-5849554106B0}" type="datetime1">
              <a:rPr lang="en-US" smtClean="0"/>
              <a:pPr/>
              <a:t>8/5/2018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E12FC15-6DC5-4663-92DF-C58E40490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C596AE-6054-437C-8D92-D0F647BED0BF}" type="datetime1">
              <a:rPr lang="en-US" smtClean="0"/>
              <a:pPr/>
              <a:t>8/5/2018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12FC15-6DC5-4663-92DF-C58E40490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Energy calculator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96000"/>
            <a:ext cx="6705600" cy="990600"/>
          </a:xfrm>
        </p:spPr>
        <p:txBody>
          <a:bodyPr>
            <a:normAutofit/>
          </a:bodyPr>
          <a:lstStyle/>
          <a:p>
            <a:r>
              <a:rPr lang="en-US" b="1" dirty="0"/>
              <a:t>Amir </a:t>
            </a:r>
            <a:r>
              <a:rPr lang="en-US" b="1" dirty="0" err="1"/>
              <a:t>hossein</a:t>
            </a:r>
            <a:r>
              <a:rPr lang="en-US" b="1" dirty="0"/>
              <a:t> </a:t>
            </a:r>
            <a:r>
              <a:rPr lang="en-US" b="1" dirty="0" err="1"/>
              <a:t>abedi</a:t>
            </a:r>
            <a:r>
              <a:rPr lang="en-US" b="1" dirty="0"/>
              <a:t> </a:t>
            </a:r>
            <a:r>
              <a:rPr lang="en-US" b="1" dirty="0" err="1"/>
              <a:t>yekta</a:t>
            </a:r>
            <a:endParaRPr lang="en-US" b="1" dirty="0"/>
          </a:p>
          <a:p>
            <a:r>
              <a:rPr lang="en-US" b="1" dirty="0"/>
              <a:t>MD sport medicine 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D:\Drive e\logo\3.bmp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676400" cy="1800225"/>
          </a:xfrm>
          <a:prstGeom prst="rect">
            <a:avLst/>
          </a:prstGeom>
          <a:noFill/>
        </p:spPr>
      </p:pic>
      <p:pic>
        <p:nvPicPr>
          <p:cNvPr id="1027" name="Picture 3" descr="D:\Drive e\logo\images[10]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5200" y="0"/>
            <a:ext cx="1828800" cy="1730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Vo</a:t>
            </a:r>
            <a:r>
              <a:rPr lang="en-US" sz="1400" dirty="0"/>
              <a:t>2</a:t>
            </a:r>
            <a:r>
              <a:rPr lang="en-US" dirty="0"/>
              <a:t> (ml/kg/min) = (0.1× S) +(1.8 × S×G) +3.5  Vo</a:t>
            </a:r>
            <a:r>
              <a:rPr lang="en-US" sz="1400" dirty="0"/>
              <a:t>2</a:t>
            </a:r>
            <a:r>
              <a:rPr lang="en-US" dirty="0"/>
              <a:t> (ml/kg/min) = (0.2 ×S) +(0.9 ×S×G) +3.5</a:t>
            </a:r>
          </a:p>
          <a:p>
            <a:endParaRPr lang="en-US" dirty="0"/>
          </a:p>
          <a:p>
            <a:r>
              <a:rPr lang="en-US" dirty="0"/>
              <a:t>34.6</a:t>
            </a:r>
            <a:r>
              <a:rPr lang="en-US" sz="1400" dirty="0"/>
              <a:t> </a:t>
            </a:r>
            <a:r>
              <a:rPr lang="en-US" dirty="0"/>
              <a:t>=(0.1 × S) +(1.8 ×S ×0) +3.5</a:t>
            </a:r>
          </a:p>
          <a:p>
            <a:r>
              <a:rPr lang="en-US" dirty="0"/>
              <a:t>S =311 m/min (311/26.8 = 11.6mlh)</a:t>
            </a:r>
          </a:p>
          <a:p>
            <a:endParaRPr lang="en-US" dirty="0"/>
          </a:p>
          <a:p>
            <a:r>
              <a:rPr lang="en-US" dirty="0"/>
              <a:t>34.6 =( 0.2 ×S )+(0.9 ×S ×0 ) +3.5</a:t>
            </a:r>
          </a:p>
          <a:p>
            <a:r>
              <a:rPr lang="en-US" dirty="0"/>
              <a:t>S=155 m/min (5.8 </a:t>
            </a:r>
            <a:r>
              <a:rPr lang="en-US" dirty="0" err="1"/>
              <a:t>mlh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fa-IR" dirty="0"/>
              <a:t>در صورتي كه فرد حداكثر با سرعت </a:t>
            </a:r>
            <a:r>
              <a:rPr lang="en-US" dirty="0"/>
              <a:t>3.5mlh</a:t>
            </a:r>
            <a:r>
              <a:rPr lang="fa-IR" dirty="0"/>
              <a:t> بتواند ورزش كند ،جهت دستگاه شيب مورد نياز را تعيين كنيد .</a:t>
            </a:r>
            <a:endParaRPr lang="en-US" dirty="0"/>
          </a:p>
          <a:p>
            <a:pPr algn="just"/>
            <a:r>
              <a:rPr lang="en-US" dirty="0"/>
              <a:t>3.5 ×26.8 =93.8m/min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Vo</a:t>
            </a:r>
            <a:r>
              <a:rPr lang="en-US" sz="1400" dirty="0"/>
              <a:t>2</a:t>
            </a:r>
            <a:r>
              <a:rPr lang="en-US" dirty="0"/>
              <a:t> (ml/kg/min) = (0.1× S) +(1.8 × S×G) +3.5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34.6 = (0.1 ×93.8) + (1.8 ×93.8 × G ) + 3.5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G = 0.12 or 12%</a:t>
            </a:r>
            <a:endParaRPr lang="fa-IR" dirty="0"/>
          </a:p>
          <a:p>
            <a:pPr algn="just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/>
            <a:r>
              <a:rPr lang="fa-IR" dirty="0"/>
              <a:t>در صورتي كه اين فرد سه جلسه در هفته و هر جلسه 30 دقيقه با اين شدت ورزش كند ،به شرط ثابت ماندن بقيه فاكتورهاي موثر كاهش وزن ماهانه را محاسبه كنيد. </a:t>
            </a:r>
          </a:p>
          <a:p>
            <a:r>
              <a:rPr lang="en-US" dirty="0"/>
              <a:t>Caloric expenditure </a:t>
            </a:r>
            <a:r>
              <a:rPr lang="en-US" sz="2000" dirty="0"/>
              <a:t>(cal/Kg/min) </a:t>
            </a:r>
            <a:r>
              <a:rPr lang="en-US" dirty="0"/>
              <a:t>= Vo</a:t>
            </a:r>
            <a:r>
              <a:rPr lang="en-US" sz="1400" dirty="0"/>
              <a:t>2 </a:t>
            </a:r>
            <a:r>
              <a:rPr lang="en-US" sz="2000" dirty="0"/>
              <a:t>(ml/kg/min) </a:t>
            </a:r>
            <a:r>
              <a:rPr lang="en-US" dirty="0"/>
              <a:t>×5</a:t>
            </a:r>
          </a:p>
          <a:p>
            <a:r>
              <a:rPr lang="en-US" dirty="0"/>
              <a:t>Caloric expenditure </a:t>
            </a:r>
            <a:r>
              <a:rPr lang="en-US" sz="2000" dirty="0"/>
              <a:t>(cal/Kg/min) </a:t>
            </a:r>
            <a:r>
              <a:rPr lang="en-US" dirty="0"/>
              <a:t>=34.6 ×5 =173cal/Kg/min</a:t>
            </a:r>
          </a:p>
          <a:p>
            <a:r>
              <a:rPr lang="en-US" dirty="0"/>
              <a:t>173 ×80×30 ×3 ×4 =4982400 cal = 5000 kcal</a:t>
            </a:r>
          </a:p>
          <a:p>
            <a:r>
              <a:rPr lang="en-US" dirty="0"/>
              <a:t>5000 /7000 = 0.70 kg =700 </a:t>
            </a:r>
            <a:r>
              <a:rPr lang="en-US" dirty="0" err="1"/>
              <a:t>gr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/>
              <a:t>انتظار داريد در اين شدت از ورزش ضربان قلب وي چه تعداد در دقيقه باشد؟</a:t>
            </a:r>
            <a:endParaRPr lang="en-US" dirty="0"/>
          </a:p>
          <a:p>
            <a:pPr algn="l"/>
            <a:r>
              <a:rPr lang="en-US" dirty="0"/>
              <a:t>Target HR = 0.7 ×( 180 _ 70 ) +70 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THR = 147 </a:t>
            </a:r>
            <a:r>
              <a:rPr lang="en-US" dirty="0" err="1"/>
              <a:t>bpm</a:t>
            </a:r>
            <a:r>
              <a:rPr lang="en-US" dirty="0"/>
              <a:t>/ min</a:t>
            </a:r>
            <a:endParaRPr lang="fa-IR" dirty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85861C-9439-49CF-9D14-0DB007CDE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E9C92AC-42F3-4FB0-A658-75B8C8439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4C073D7-FA3D-40CD-95C4-D7B20B27928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/>
              <a:t>با گذشت 4 ماه از شروع ورزش و کاهش وزن 7 کیلوگرمی، به نظر کاهش وزن متوقف شده است.</a:t>
            </a:r>
          </a:p>
          <a:p>
            <a:pPr algn="r" rtl="1"/>
            <a:endParaRPr lang="fa-IR" dirty="0"/>
          </a:p>
          <a:p>
            <a:pPr marL="0" indent="0" algn="r" rtl="1">
              <a:buNone/>
            </a:pPr>
            <a:r>
              <a:rPr lang="fa-IR" dirty="0"/>
              <a:t>اقدامات پیشنهادی شما چیست؟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15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9C2CC72C-FA6F-4D24-B2E3-8D5C3B8F7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for your attention </a:t>
            </a:r>
          </a:p>
        </p:txBody>
      </p:sp>
      <p:pic>
        <p:nvPicPr>
          <p:cNvPr id="4" name="Content Placeholder 3" descr="MPj03089530000[1]">
            <a:extLst>
              <a:ext uri="{FF2B5EF4-FFF2-40B4-BE49-F238E27FC236}">
                <a16:creationId xmlns:a16="http://schemas.microsoft.com/office/drawing/2014/main" xmlns="" id="{B038B648-6D49-4AB8-B7EA-DDB6939F1F3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424" y="1254081"/>
            <a:ext cx="8405376" cy="558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120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33600"/>
            <a:ext cx="8153400" cy="3962400"/>
          </a:xfrm>
        </p:spPr>
        <p:txBody>
          <a:bodyPr/>
          <a:lstStyle/>
          <a:p>
            <a:pPr algn="just" rtl="1"/>
            <a:r>
              <a:rPr lang="fa-IR" dirty="0"/>
              <a:t>فردی 18ساله با مشخصات زير به شما مراجعه كرده است:</a:t>
            </a:r>
          </a:p>
          <a:p>
            <a:pPr algn="just">
              <a:buNone/>
            </a:pPr>
            <a:r>
              <a:rPr lang="en-US" dirty="0"/>
              <a:t>RHR = 70 , Weight = 80 Kg , Vo</a:t>
            </a:r>
            <a:r>
              <a:rPr lang="en-US" sz="1200" dirty="0"/>
              <a:t>2 Max </a:t>
            </a:r>
            <a:r>
              <a:rPr lang="en-US" dirty="0"/>
              <a:t>= 48 ml/kg/min</a:t>
            </a:r>
          </a:p>
          <a:p>
            <a:pPr algn="just" rtl="1">
              <a:buNone/>
            </a:pPr>
            <a:r>
              <a:rPr lang="fa-IR" dirty="0"/>
              <a:t>وي متقاضي دريافت يك نسخه جهت شروع ورزش با تردميل     مي باشد. با توجه به شرايط فرد شما شدت ورزش را </a:t>
            </a:r>
            <a:r>
              <a:rPr lang="en-US" dirty="0"/>
              <a:t>70% Vo</a:t>
            </a:r>
            <a:r>
              <a:rPr lang="en-US" sz="1200" dirty="0"/>
              <a:t>2max</a:t>
            </a:r>
            <a:r>
              <a:rPr lang="fa-IR" sz="1200" dirty="0"/>
              <a:t> </a:t>
            </a:r>
            <a:r>
              <a:rPr lang="fa-IR" dirty="0"/>
              <a:t>در نظر مي گيريد.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 rtl="1">
              <a:buAutoNum type="arabicParenR"/>
            </a:pPr>
            <a:r>
              <a:rPr lang="fa-IR" dirty="0"/>
              <a:t>در صورتيكه شيب براي تردميل مقدور نباشد ، سرعت دستگاه چه ميزان تنظيم گردد؟</a:t>
            </a:r>
          </a:p>
          <a:p>
            <a:pPr marL="514350" indent="-514350" algn="just" rtl="1">
              <a:buAutoNum type="arabicParenR"/>
            </a:pPr>
            <a:endParaRPr lang="fa-IR" dirty="0"/>
          </a:p>
          <a:p>
            <a:pPr marL="514350" indent="-514350" algn="just" rtl="1">
              <a:buAutoNum type="arabicParenR"/>
            </a:pPr>
            <a:r>
              <a:rPr lang="fa-IR" dirty="0"/>
              <a:t>در صورتي كه فرد حداكثر با سرعت </a:t>
            </a:r>
            <a:r>
              <a:rPr lang="en-US" dirty="0"/>
              <a:t>3.5mlh</a:t>
            </a:r>
            <a:r>
              <a:rPr lang="fa-IR" dirty="0"/>
              <a:t> بتواند ورزش كند ،جهت دستگاه شيب مورد نياز را تعيين كنيد .</a:t>
            </a:r>
          </a:p>
          <a:p>
            <a:pPr marL="514350" indent="-514350" algn="just" rtl="1">
              <a:buAutoNum type="arabicParenR"/>
            </a:pPr>
            <a:endParaRPr lang="fa-IR" dirty="0"/>
          </a:p>
          <a:p>
            <a:pPr marL="514350" indent="-514350" algn="just" rtl="1">
              <a:buAutoNum type="arabicParenR"/>
            </a:pPr>
            <a:r>
              <a:rPr lang="fa-IR" dirty="0"/>
              <a:t>در صورتي كه اين فرد سه جلسه در هفته و هر جلسه 30 دقيقه با اين شدت ورزش كند ،به شرط ثابت ماندن بقيه فاكتورهاي موثر كاهش وزن ماهانه را محاسبه كنيد. </a:t>
            </a:r>
          </a:p>
          <a:p>
            <a:pPr marL="514350" indent="-514350" algn="just" rtl="1">
              <a:buAutoNum type="arabicParenR"/>
            </a:pPr>
            <a:endParaRPr lang="fa-IR" dirty="0"/>
          </a:p>
          <a:p>
            <a:pPr marL="514350" indent="-514350" algn="just" rtl="1">
              <a:buFont typeface="Wingdings"/>
              <a:buAutoNum type="arabicParenR"/>
            </a:pPr>
            <a:r>
              <a:rPr lang="fa-IR" dirty="0"/>
              <a:t>انتظار داريد در اين شدت از ورزش ضربان قلب وي چه تعداد در دقيقه باشد؟</a:t>
            </a:r>
          </a:p>
          <a:p>
            <a:pPr marL="514350" indent="-514350" algn="just" rtl="1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Vo</a:t>
            </a:r>
            <a:r>
              <a:rPr lang="en-US" sz="1600" dirty="0"/>
              <a:t>2max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Measured by open circuit spirometry.</a:t>
            </a:r>
          </a:p>
          <a:p>
            <a:endParaRPr lang="en-US" dirty="0"/>
          </a:p>
          <a:p>
            <a:r>
              <a:rPr lang="en-US" dirty="0"/>
              <a:t>Over estimated by exercise test (SEE 7%)</a:t>
            </a:r>
          </a:p>
          <a:p>
            <a:endParaRPr lang="en-US" dirty="0"/>
          </a:p>
          <a:p>
            <a:r>
              <a:rPr lang="en-US" dirty="0"/>
              <a:t>1 lit of O</a:t>
            </a:r>
            <a:r>
              <a:rPr lang="en-US" sz="1400" dirty="0"/>
              <a:t>2</a:t>
            </a:r>
            <a:r>
              <a:rPr lang="en-US" dirty="0"/>
              <a:t> = 5 Kcal of energy (4.69 for fat and 5.05 for CH)</a:t>
            </a:r>
          </a:p>
          <a:p>
            <a:endParaRPr lang="en-US" dirty="0"/>
          </a:p>
          <a:p>
            <a:r>
              <a:rPr lang="en-US" dirty="0"/>
              <a:t>Resting Vo</a:t>
            </a:r>
            <a:r>
              <a:rPr lang="en-US" sz="1400" dirty="0"/>
              <a:t>2</a:t>
            </a:r>
            <a:r>
              <a:rPr lang="en-US" dirty="0"/>
              <a:t> = 3.5 ml/kg/min =1MET</a:t>
            </a:r>
            <a:endParaRPr lang="fa-IR" dirty="0"/>
          </a:p>
          <a:p>
            <a:endParaRPr lang="fa-IR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Metabolic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Walking is speeds between 50 to 100 m/min </a:t>
            </a:r>
          </a:p>
          <a:p>
            <a:endParaRPr lang="en-US" dirty="0"/>
          </a:p>
          <a:p>
            <a:r>
              <a:rPr lang="en-US" dirty="0"/>
              <a:t>Running is speeds &gt;134 m/min</a:t>
            </a:r>
          </a:p>
          <a:p>
            <a:endParaRPr lang="en-US" dirty="0"/>
          </a:p>
          <a:p>
            <a:r>
              <a:rPr lang="en-US" dirty="0"/>
              <a:t>Vo</a:t>
            </a:r>
            <a:r>
              <a:rPr lang="en-US" sz="1400" dirty="0"/>
              <a:t>2</a:t>
            </a:r>
            <a:r>
              <a:rPr lang="en-US" dirty="0"/>
              <a:t> in Horizontal walking = 0.1 ml/kg/m</a:t>
            </a:r>
          </a:p>
          <a:p>
            <a:endParaRPr lang="en-US" dirty="0"/>
          </a:p>
          <a:p>
            <a:r>
              <a:rPr lang="en-US" dirty="0"/>
              <a:t>Vo</a:t>
            </a:r>
            <a:r>
              <a:rPr lang="en-US" sz="1400" dirty="0"/>
              <a:t>2</a:t>
            </a:r>
            <a:r>
              <a:rPr lang="en-US" dirty="0"/>
              <a:t> in Horizontal running = 0.2 ml/kg/m</a:t>
            </a:r>
          </a:p>
          <a:p>
            <a:endParaRPr lang="en-US" dirty="0"/>
          </a:p>
          <a:p>
            <a:r>
              <a:rPr lang="en-US" dirty="0"/>
              <a:t>Vo</a:t>
            </a:r>
            <a:r>
              <a:rPr lang="en-US" sz="1400" dirty="0"/>
              <a:t>2</a:t>
            </a:r>
            <a:r>
              <a:rPr lang="en-US" dirty="0"/>
              <a:t> in Vertical walking = 1.8 ml/kg/m</a:t>
            </a:r>
          </a:p>
          <a:p>
            <a:endParaRPr lang="en-US" dirty="0"/>
          </a:p>
          <a:p>
            <a:r>
              <a:rPr lang="en-US" dirty="0"/>
              <a:t>Vo</a:t>
            </a:r>
            <a:r>
              <a:rPr lang="en-US" sz="1400" dirty="0"/>
              <a:t>2</a:t>
            </a:r>
            <a:r>
              <a:rPr lang="en-US" dirty="0"/>
              <a:t> in Vertical running = 0.9 ml/kg/m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Metabolic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Walking</a:t>
            </a:r>
          </a:p>
          <a:p>
            <a:pPr>
              <a:buNone/>
            </a:pPr>
            <a:r>
              <a:rPr lang="en-US" dirty="0"/>
              <a:t>	Vo</a:t>
            </a:r>
            <a:r>
              <a:rPr lang="en-US" sz="1400" dirty="0"/>
              <a:t>2</a:t>
            </a:r>
            <a:r>
              <a:rPr lang="en-US" dirty="0"/>
              <a:t> (ml/kg/min) = (0.1× S) +(1.8 × S×G) +3.5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Running</a:t>
            </a:r>
          </a:p>
          <a:p>
            <a:pPr>
              <a:buNone/>
            </a:pPr>
            <a:r>
              <a:rPr lang="en-US" dirty="0"/>
              <a:t>	Vo</a:t>
            </a:r>
            <a:r>
              <a:rPr lang="en-US" sz="1400" dirty="0"/>
              <a:t>2</a:t>
            </a:r>
            <a:r>
              <a:rPr lang="en-US" dirty="0"/>
              <a:t> (ml/kg/min) = (0.2 ×S) +(0.9 ×S×G) +3.5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Metabolic 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495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Font typeface="Wingdings" pitchFamily="2" charset="2"/>
              <a:buChar char="q"/>
            </a:pPr>
            <a:r>
              <a:rPr lang="en-US" dirty="0"/>
              <a:t> Energy expenditure (Kcal/min)=</a:t>
            </a:r>
          </a:p>
          <a:p>
            <a:endParaRPr lang="en-US" dirty="0"/>
          </a:p>
          <a:p>
            <a:pPr marL="514350" indent="-514350">
              <a:buFont typeface="Wingdings" pitchFamily="2" charset="2"/>
              <a:buChar char="q"/>
            </a:pPr>
            <a:r>
              <a:rPr lang="en-US" dirty="0"/>
              <a:t>1 lit/min o2 =5 kcal /min</a:t>
            </a:r>
          </a:p>
          <a:p>
            <a:pPr marL="514350" indent="-514350">
              <a:buNone/>
            </a:pPr>
            <a:r>
              <a:rPr lang="en-US" dirty="0"/>
              <a:t>	 (1ml /min O2= 5cal/min) </a:t>
            </a:r>
          </a:p>
          <a:p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3200400"/>
            <a:ext cx="3048000" cy="628650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5867400" y="1752600"/>
            <a:ext cx="1752600" cy="1219200"/>
            <a:chOff x="5867400" y="762000"/>
            <a:chExt cx="1752600" cy="1219200"/>
          </a:xfrm>
        </p:grpSpPr>
        <p:sp>
          <p:nvSpPr>
            <p:cNvPr id="9" name="Oval Callout 8"/>
            <p:cNvSpPr/>
            <p:nvPr/>
          </p:nvSpPr>
          <p:spPr>
            <a:xfrm>
              <a:off x="5867400" y="762000"/>
              <a:ext cx="1752600" cy="1219200"/>
            </a:xfrm>
            <a:prstGeom prst="wedgeEllipseCallou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24600" y="1066800"/>
              <a:ext cx="76200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3200" b="1" dirty="0"/>
                <a:t>Vo</a:t>
              </a:r>
              <a:r>
                <a:rPr lang="en-US" sz="1400" b="1" dirty="0"/>
                <a:t>2</a:t>
              </a:r>
              <a:endParaRPr lang="fa-IR" sz="32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33600"/>
            <a:ext cx="8153400" cy="3962400"/>
          </a:xfrm>
        </p:spPr>
        <p:txBody>
          <a:bodyPr/>
          <a:lstStyle/>
          <a:p>
            <a:pPr algn="just" rtl="1"/>
            <a:r>
              <a:rPr lang="fa-IR" dirty="0"/>
              <a:t>فردی 18 ساله با مشخصات زير به شما مراجعه كرده است:</a:t>
            </a:r>
          </a:p>
          <a:p>
            <a:pPr algn="just">
              <a:buNone/>
            </a:pPr>
            <a:r>
              <a:rPr lang="en-US" dirty="0"/>
              <a:t>RHR = 70 , Weight = 80 Kg , Vo</a:t>
            </a:r>
            <a:r>
              <a:rPr lang="en-US" sz="1200" dirty="0"/>
              <a:t>2 Max </a:t>
            </a:r>
            <a:r>
              <a:rPr lang="en-US" dirty="0"/>
              <a:t>= 48 ml/kg/min</a:t>
            </a:r>
          </a:p>
          <a:p>
            <a:pPr algn="just" rtl="1">
              <a:buNone/>
            </a:pPr>
            <a:r>
              <a:rPr lang="fa-IR" dirty="0"/>
              <a:t>وي متقاضي دريافت يك نسخه جهت شروع ورزش با تردميل     مي باشد. با توجه به شرايط فرد شما شدت ورزش را </a:t>
            </a:r>
            <a:r>
              <a:rPr lang="en-US" dirty="0"/>
              <a:t>70% Vo</a:t>
            </a:r>
            <a:r>
              <a:rPr lang="en-US" sz="1200" dirty="0"/>
              <a:t>2max</a:t>
            </a:r>
            <a:r>
              <a:rPr lang="fa-IR" sz="1200" dirty="0"/>
              <a:t> </a:t>
            </a:r>
            <a:r>
              <a:rPr lang="fa-IR" dirty="0"/>
              <a:t>در نظر مي گيريد.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/>
              <a:t>در صورتيكه شيب براي تردميل مقدور نباشد ، سرعت دستگاه چه ميزان تنظيم گردد؟</a:t>
            </a:r>
            <a:endParaRPr lang="en-US" dirty="0"/>
          </a:p>
          <a:p>
            <a:pPr algn="r" rtl="1"/>
            <a:endParaRPr lang="fa-IR" dirty="0"/>
          </a:p>
          <a:p>
            <a:r>
              <a:rPr lang="en-US" dirty="0"/>
              <a:t>Target Vo</a:t>
            </a:r>
            <a:r>
              <a:rPr lang="en-US" sz="1400" dirty="0"/>
              <a:t>2</a:t>
            </a:r>
            <a:r>
              <a:rPr lang="en-US" dirty="0"/>
              <a:t> = intensity× (Vo</a:t>
            </a:r>
            <a:r>
              <a:rPr lang="en-US" sz="1400" dirty="0"/>
              <a:t>2 max </a:t>
            </a:r>
            <a:r>
              <a:rPr lang="en-US" dirty="0"/>
              <a:t>_ rest Vo</a:t>
            </a:r>
            <a:r>
              <a:rPr lang="en-US" sz="1400" dirty="0"/>
              <a:t>2</a:t>
            </a:r>
            <a:r>
              <a:rPr lang="en-US" dirty="0"/>
              <a:t> ) +rest Vo</a:t>
            </a:r>
            <a:r>
              <a:rPr lang="en-US" sz="1400" dirty="0"/>
              <a:t>2</a:t>
            </a:r>
          </a:p>
          <a:p>
            <a:endParaRPr lang="en-US" sz="1400" dirty="0"/>
          </a:p>
          <a:p>
            <a:r>
              <a:rPr lang="en-US" dirty="0"/>
              <a:t>TVo</a:t>
            </a:r>
            <a:r>
              <a:rPr lang="en-US" sz="1400" dirty="0"/>
              <a:t>2</a:t>
            </a:r>
            <a:r>
              <a:rPr lang="en-US" dirty="0"/>
              <a:t> = 70% × (48 _3.5) +3.5 </a:t>
            </a:r>
          </a:p>
          <a:p>
            <a:endParaRPr lang="en-US" dirty="0"/>
          </a:p>
          <a:p>
            <a:r>
              <a:rPr lang="en-US" dirty="0"/>
              <a:t>TVo</a:t>
            </a:r>
            <a:r>
              <a:rPr lang="en-US" sz="1400" dirty="0"/>
              <a:t>2</a:t>
            </a:r>
            <a:r>
              <a:rPr lang="en-US" dirty="0"/>
              <a:t> </a:t>
            </a:r>
            <a:r>
              <a:rPr lang="en-US"/>
              <a:t>= 34.6 ml/kg/min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181</TotalTime>
  <Words>669</Words>
  <Application>Microsoft Office PowerPoint</Application>
  <PresentationFormat>On-screen Show (4:3)</PresentationFormat>
  <Paragraphs>114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Tw Cen MT</vt:lpstr>
      <vt:lpstr>Wingdings</vt:lpstr>
      <vt:lpstr>Wingdings 2</vt:lpstr>
      <vt:lpstr>Median</vt:lpstr>
      <vt:lpstr>Energy calculator</vt:lpstr>
      <vt:lpstr>PowerPoint Presentation</vt:lpstr>
      <vt:lpstr>PowerPoint Presentation</vt:lpstr>
      <vt:lpstr>Vo2max</vt:lpstr>
      <vt:lpstr>Metabolic equations</vt:lpstr>
      <vt:lpstr>Metabolic equations</vt:lpstr>
      <vt:lpstr>Metabolic calculation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for your attention </vt:lpstr>
    </vt:vector>
  </TitlesOfParts>
  <Company>abedi co.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report</dc:title>
  <dc:creator>abedi</dc:creator>
  <cp:lastModifiedBy>Abedi</cp:lastModifiedBy>
  <cp:revision>27</cp:revision>
  <dcterms:created xsi:type="dcterms:W3CDTF">2009-01-20T13:53:51Z</dcterms:created>
  <dcterms:modified xsi:type="dcterms:W3CDTF">2018-08-05T18:19:02Z</dcterms:modified>
</cp:coreProperties>
</file>