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8" r:id="rId2"/>
    <p:sldId id="320" r:id="rId3"/>
    <p:sldId id="310" r:id="rId4"/>
    <p:sldId id="266" r:id="rId5"/>
    <p:sldId id="321" r:id="rId6"/>
    <p:sldId id="311" r:id="rId7"/>
    <p:sldId id="267" r:id="rId8"/>
    <p:sldId id="322" r:id="rId9"/>
    <p:sldId id="270" r:id="rId10"/>
    <p:sldId id="273" r:id="rId11"/>
    <p:sldId id="274" r:id="rId12"/>
    <p:sldId id="276" r:id="rId13"/>
    <p:sldId id="279" r:id="rId14"/>
    <p:sldId id="330" r:id="rId15"/>
    <p:sldId id="331" r:id="rId16"/>
    <p:sldId id="332" r:id="rId17"/>
    <p:sldId id="333" r:id="rId18"/>
    <p:sldId id="334" r:id="rId19"/>
    <p:sldId id="335" r:id="rId20"/>
    <p:sldId id="281" r:id="rId21"/>
    <p:sldId id="323" r:id="rId22"/>
    <p:sldId id="312" r:id="rId23"/>
    <p:sldId id="285" r:id="rId24"/>
    <p:sldId id="288" r:id="rId25"/>
    <p:sldId id="319" r:id="rId26"/>
    <p:sldId id="339" r:id="rId27"/>
    <p:sldId id="340" r:id="rId28"/>
    <p:sldId id="341" r:id="rId29"/>
    <p:sldId id="342" r:id="rId30"/>
    <p:sldId id="343" r:id="rId31"/>
    <p:sldId id="344" r:id="rId32"/>
    <p:sldId id="324" r:id="rId33"/>
    <p:sldId id="263" r:id="rId34"/>
    <p:sldId id="325" r:id="rId35"/>
    <p:sldId id="308" r:id="rId36"/>
    <p:sldId id="33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6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5ED5A-4B30-4051-B347-A4141637D414}" type="datetimeFigureOut">
              <a:rPr lang="en-US" smtClean="0"/>
              <a:pPr/>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99386-A332-48A6-87DA-2D84222E94AD}" type="slidenum">
              <a:rPr lang="en-US" smtClean="0"/>
              <a:pPr/>
              <a:t>‹#›</a:t>
            </a:fld>
            <a:endParaRPr lang="en-US"/>
          </a:p>
        </p:txBody>
      </p:sp>
    </p:spTree>
    <p:extLst>
      <p:ext uri="{BB962C8B-B14F-4D97-AF65-F5344CB8AC3E}">
        <p14:creationId xmlns:p14="http://schemas.microsoft.com/office/powerpoint/2010/main" val="95572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98675-9ED0-4B38-8DFC-6898E60EE53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98675-9ED0-4B38-8DFC-6898E60EE53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98675-9ED0-4B38-8DFC-6898E60EE53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98675-9ED0-4B38-8DFC-6898E60EE53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98675-9ED0-4B38-8DFC-6898E60EE53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98675-9ED0-4B38-8DFC-6898E60EE53F}"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98675-9ED0-4B38-8DFC-6898E60EE53F}"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98675-9ED0-4B38-8DFC-6898E60EE53F}"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98675-9ED0-4B38-8DFC-6898E60EE53F}"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98675-9ED0-4B38-8DFC-6898E60EE53F}"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98675-9ED0-4B38-8DFC-6898E60EE53F}"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4906-D19D-49D5-87FD-7786A53A2D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5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98675-9ED0-4B38-8DFC-6898E60EE53F}" type="datetimeFigureOut">
              <a:rPr lang="en-US" smtClean="0"/>
              <a:pPr/>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4906-D19D-49D5-87FD-7786A53A2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2428868"/>
            <a:ext cx="7858180" cy="1325563"/>
          </a:xfrm>
          <a:solidFill>
            <a:schemeClr val="accent1">
              <a:lumMod val="60000"/>
              <a:lumOff val="40000"/>
            </a:schemeClr>
          </a:solidFill>
        </p:spPr>
        <p:txBody>
          <a:bodyPr>
            <a:normAutofit/>
          </a:bodyPr>
          <a:lstStyle/>
          <a:p>
            <a:pPr algn="ctr"/>
            <a:r>
              <a:rPr lang="en-US"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In The Name Of GOD</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Tree>
    <p:extLst>
      <p:ext uri="{BB962C8B-B14F-4D97-AF65-F5344CB8AC3E}">
        <p14:creationId xmlns:p14="http://schemas.microsoft.com/office/powerpoint/2010/main" val="653880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96752"/>
            <a:ext cx="8229600" cy="3960440"/>
          </a:xfrm>
        </p:spPr>
        <p:txBody>
          <a:bodyPr>
            <a:normAutofit/>
          </a:bodyPr>
          <a:lstStyle/>
          <a:p>
            <a:endParaRPr lang="en-US" sz="1800" dirty="0" smtClean="0"/>
          </a:p>
          <a:p>
            <a:r>
              <a:rPr lang="en-US" sz="1800" dirty="0" smtClean="0"/>
              <a:t>The preoperative basal serum </a:t>
            </a:r>
            <a:r>
              <a:rPr lang="en-US" sz="1800" dirty="0" err="1" smtClean="0"/>
              <a:t>Ctn</a:t>
            </a:r>
            <a:r>
              <a:rPr lang="en-US" sz="1800" dirty="0" smtClean="0"/>
              <a:t> level is also useful in determining the extent of lymph node metastases</a:t>
            </a:r>
          </a:p>
          <a:p>
            <a:pPr>
              <a:buNone/>
            </a:pPr>
            <a:endParaRPr lang="en-US" sz="1800" dirty="0" smtClean="0"/>
          </a:p>
          <a:p>
            <a:r>
              <a:rPr lang="en-US" sz="1800" dirty="0" smtClean="0"/>
              <a:t>Some endocrinologists and surgeons consider preoperative US of primary importance in detecting lymph node metastases and do not advocate compartment dissection if US of the neck is negative. Others argue that elective dissection of US-normal </a:t>
            </a:r>
            <a:r>
              <a:rPr lang="en-US" sz="1800" dirty="0" err="1" smtClean="0"/>
              <a:t>ipsilateral</a:t>
            </a:r>
            <a:r>
              <a:rPr lang="en-US" sz="1800" dirty="0" smtClean="0"/>
              <a:t> central and </a:t>
            </a:r>
            <a:r>
              <a:rPr lang="en-US" sz="1800" dirty="0" err="1" smtClean="0"/>
              <a:t>ipsilateral</a:t>
            </a:r>
            <a:r>
              <a:rPr lang="en-US" sz="1800" dirty="0" smtClean="0"/>
              <a:t> lateral neck compartments is indicated in patients with basal serum </a:t>
            </a:r>
            <a:r>
              <a:rPr lang="en-US" sz="1800" dirty="0" err="1" smtClean="0"/>
              <a:t>Ctn</a:t>
            </a:r>
            <a:r>
              <a:rPr lang="en-US" sz="1800" dirty="0" smtClean="0"/>
              <a:t> levels above 20 pg/</a:t>
            </a:r>
            <a:r>
              <a:rPr lang="en-US" sz="1800" dirty="0" err="1" smtClean="0"/>
              <a:t>mL.</a:t>
            </a:r>
            <a:r>
              <a:rPr lang="en-US" sz="1800" dirty="0" smtClean="0"/>
              <a:t> Also, elective dissection of an US-normal contralateral lateral neck compartment is indicated when the basal serum </a:t>
            </a:r>
            <a:r>
              <a:rPr lang="en-US" sz="1800" dirty="0" err="1" smtClean="0"/>
              <a:t>Ctn</a:t>
            </a:r>
            <a:r>
              <a:rPr lang="en-US" sz="1800" dirty="0" smtClean="0"/>
              <a:t> level is greater than 200 </a:t>
            </a:r>
            <a:r>
              <a:rPr lang="en-US" sz="1800" dirty="0" err="1" smtClean="0"/>
              <a:t>pg</a:t>
            </a:r>
            <a:r>
              <a:rPr lang="en-US" sz="1800" dirty="0" smtClean="0"/>
              <a:t>/mL</a:t>
            </a:r>
          </a:p>
          <a:p>
            <a:pPr marL="0" indent="0">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6" name="Content Placeholder 4"/>
          <p:cNvSpPr>
            <a:spLocks noGrp="1"/>
          </p:cNvSpPr>
          <p:nvPr>
            <p:ph idx="1"/>
          </p:nvPr>
        </p:nvSpPr>
        <p:spPr>
          <a:xfrm>
            <a:off x="107504" y="3140968"/>
            <a:ext cx="8543956" cy="2293996"/>
          </a:xfrm>
        </p:spPr>
        <p:txBody>
          <a:bodyPr>
            <a:normAutofit/>
          </a:bodyPr>
          <a:lstStyle/>
          <a:p>
            <a:pPr>
              <a:buNone/>
            </a:pPr>
            <a:r>
              <a:rPr lang="en-US" sz="2000" dirty="0" smtClean="0"/>
              <a:t>      </a:t>
            </a:r>
            <a:r>
              <a:rPr lang="en-US" sz="2000" b="1" dirty="0" smtClean="0"/>
              <a:t>RECOMMENDATION 25:</a:t>
            </a:r>
          </a:p>
          <a:p>
            <a:pPr>
              <a:buNone/>
            </a:pPr>
            <a:r>
              <a:rPr lang="en-US" sz="2000" dirty="0" smtClean="0"/>
              <a:t>      In patients with MTC and no evidence of neck metastases on US, and no distant metastases, dissection of lymph nodes in the lateral compartments (levels II–V) may be considered based on serum </a:t>
            </a:r>
            <a:r>
              <a:rPr lang="en-US" sz="2000" dirty="0" err="1" smtClean="0"/>
              <a:t>Ctn</a:t>
            </a:r>
            <a:r>
              <a:rPr lang="en-US" sz="2000" dirty="0" smtClean="0"/>
              <a:t> levels. The Task Force did not achieve consensus on this recommendation. Grade I Recommendation</a:t>
            </a:r>
          </a:p>
          <a:p>
            <a:pPr>
              <a:buNone/>
            </a:pPr>
            <a:endParaRPr lang="en-US" sz="2000" dirty="0"/>
          </a:p>
        </p:txBody>
      </p:sp>
      <p:sp>
        <p:nvSpPr>
          <p:cNvPr id="7" name="Rectangle 6"/>
          <p:cNvSpPr/>
          <p:nvPr/>
        </p:nvSpPr>
        <p:spPr>
          <a:xfrm>
            <a:off x="461086" y="1128807"/>
            <a:ext cx="8215370" cy="1508105"/>
          </a:xfrm>
          <a:prstGeom prst="rect">
            <a:avLst/>
          </a:prstGeom>
        </p:spPr>
        <p:txBody>
          <a:bodyPr wrap="square">
            <a:spAutoFit/>
          </a:bodyPr>
          <a:lstStyle/>
          <a:p>
            <a:r>
              <a:rPr lang="en-US" sz="2000" b="1" dirty="0" smtClean="0"/>
              <a:t>RECOMMENDATION 24:  </a:t>
            </a:r>
          </a:p>
          <a:p>
            <a:r>
              <a:rPr lang="en-US" dirty="0" smtClean="0"/>
              <a:t>Patients with MTC and no evidence of neck lymph node metastases by US      examination and no evidence of distant metastases should have a total </a:t>
            </a:r>
            <a:r>
              <a:rPr lang="en-US" dirty="0" err="1" smtClean="0"/>
              <a:t>thyroidectomy</a:t>
            </a:r>
            <a:r>
              <a:rPr lang="en-US" dirty="0" smtClean="0"/>
              <a:t> and dissection of the lymph nodes in the central compartment (level VI). Grade B Recommendation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047" y="1700807"/>
            <a:ext cx="7429552" cy="3139321"/>
          </a:xfrm>
          <a:prstGeom prst="rect">
            <a:avLst/>
          </a:prstGeom>
        </p:spPr>
        <p:txBody>
          <a:bodyPr wrap="square">
            <a:spAutoFit/>
          </a:bodyPr>
          <a:lstStyle/>
          <a:p>
            <a:r>
              <a:rPr lang="en-US" b="1" dirty="0"/>
              <a:t>RECOMMENDATION 26:</a:t>
            </a:r>
          </a:p>
          <a:p>
            <a:endParaRPr lang="en-US" dirty="0" smtClean="0"/>
          </a:p>
          <a:p>
            <a:r>
              <a:rPr lang="en-US" dirty="0" smtClean="0"/>
              <a:t>Patients with MTC confined to the neck and cervical lymph nodes should have a total </a:t>
            </a:r>
            <a:r>
              <a:rPr lang="en-US" dirty="0" err="1" smtClean="0"/>
              <a:t>thyroidectomy</a:t>
            </a:r>
            <a:r>
              <a:rPr lang="en-US" dirty="0" smtClean="0"/>
              <a:t>, dissection of the central lymph node compartment (level VI), and dissection of the involved lateral neck compartments (levels II–V). When preoperative imaging is positive in the </a:t>
            </a:r>
            <a:r>
              <a:rPr lang="en-US" dirty="0" err="1" smtClean="0"/>
              <a:t>ipsilateral</a:t>
            </a:r>
            <a:r>
              <a:rPr lang="en-US" dirty="0" smtClean="0"/>
              <a:t> lateral neck compartment but negative in the </a:t>
            </a:r>
            <a:r>
              <a:rPr lang="en-US" dirty="0" err="1" smtClean="0"/>
              <a:t>contralateral</a:t>
            </a:r>
            <a:r>
              <a:rPr lang="en-US" dirty="0" smtClean="0"/>
              <a:t> neck compartment, </a:t>
            </a:r>
            <a:r>
              <a:rPr lang="en-US" dirty="0" err="1" smtClean="0"/>
              <a:t>contralateral</a:t>
            </a:r>
            <a:r>
              <a:rPr lang="en-US" dirty="0" smtClean="0"/>
              <a:t> neck dissection should be considered if the basal serum </a:t>
            </a:r>
            <a:r>
              <a:rPr lang="en-US" dirty="0" err="1" smtClean="0"/>
              <a:t>calcitonin</a:t>
            </a:r>
            <a:r>
              <a:rPr lang="en-US" dirty="0" smtClean="0"/>
              <a:t> level is greater than </a:t>
            </a:r>
            <a:r>
              <a:rPr lang="fr-FR" dirty="0" smtClean="0"/>
              <a:t>200 </a:t>
            </a:r>
            <a:r>
              <a:rPr lang="fr-FR" dirty="0" err="1" smtClean="0"/>
              <a:t>pg</a:t>
            </a:r>
            <a:r>
              <a:rPr lang="fr-FR" dirty="0" smtClean="0"/>
              <a:t>/</a:t>
            </a:r>
            <a:r>
              <a:rPr lang="fr-FR" dirty="0" err="1" smtClean="0"/>
              <a:t>mL</a:t>
            </a:r>
            <a:r>
              <a:rPr lang="fr-FR" dirty="0" smtClean="0"/>
              <a:t>. Grade C </a:t>
            </a:r>
            <a:r>
              <a:rPr lang="fr-FR" dirty="0" err="1" smtClean="0"/>
              <a:t>Recommendation</a:t>
            </a:r>
            <a:endParaRPr lang="fr-FR" dirty="0" smtClean="0"/>
          </a:p>
          <a:p>
            <a:endParaRPr lang="fr-FR"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980728"/>
            <a:ext cx="8143932" cy="4555093"/>
          </a:xfrm>
          <a:prstGeom prst="rect">
            <a:avLst/>
          </a:prstGeom>
        </p:spPr>
        <p:txBody>
          <a:bodyPr wrap="square">
            <a:spAutoFit/>
          </a:bodyPr>
          <a:lstStyle/>
          <a:p>
            <a:r>
              <a:rPr lang="en-US" sz="2000" dirty="0" smtClean="0"/>
              <a:t>RECOMMENDATION 28:</a:t>
            </a:r>
          </a:p>
          <a:p>
            <a:r>
              <a:rPr lang="en-US" dirty="0" smtClean="0"/>
              <a:t>Following unilateral </a:t>
            </a:r>
            <a:r>
              <a:rPr lang="en-US" dirty="0" err="1" smtClean="0"/>
              <a:t>thyroidectomy</a:t>
            </a:r>
            <a:r>
              <a:rPr lang="en-US" dirty="0" smtClean="0"/>
              <a:t> for presumed sporadic MTC completion </a:t>
            </a:r>
            <a:r>
              <a:rPr lang="en-US" dirty="0" err="1" smtClean="0"/>
              <a:t>thyroidectomy</a:t>
            </a:r>
            <a:r>
              <a:rPr lang="en-US" dirty="0" smtClean="0"/>
              <a:t> is recommended in patients with a RET </a:t>
            </a:r>
            <a:r>
              <a:rPr lang="en-US" dirty="0" err="1" smtClean="0"/>
              <a:t>germline</a:t>
            </a:r>
            <a:r>
              <a:rPr lang="en-US" dirty="0" smtClean="0"/>
              <a:t> mutation, an elevated postoperative serum </a:t>
            </a:r>
            <a:r>
              <a:rPr lang="en-US" dirty="0" err="1" smtClean="0"/>
              <a:t>Ctn</a:t>
            </a:r>
            <a:r>
              <a:rPr lang="en-US" dirty="0" smtClean="0"/>
              <a:t> level, or imaging studies indicating residual MTC. The presence of an enlarged lymph node in association with a normal serum </a:t>
            </a:r>
            <a:r>
              <a:rPr lang="en-US" dirty="0" err="1" smtClean="0"/>
              <a:t>Ctn</a:t>
            </a:r>
            <a:r>
              <a:rPr lang="en-US" dirty="0" smtClean="0"/>
              <a:t> level is not an indication for repeat surgery. Grade B Recommendation</a:t>
            </a:r>
          </a:p>
          <a:p>
            <a:endParaRPr lang="en-US" dirty="0" smtClean="0"/>
          </a:p>
          <a:p>
            <a:endParaRPr lang="en-US" dirty="0" smtClean="0"/>
          </a:p>
          <a:p>
            <a:r>
              <a:rPr lang="en-US" dirty="0" smtClean="0"/>
              <a:t>RECOMMENDATION 29:</a:t>
            </a:r>
          </a:p>
          <a:p>
            <a:r>
              <a:rPr lang="en-US" dirty="0" smtClean="0"/>
              <a:t>In patients having an inadequate lymph node dissection at the initial </a:t>
            </a:r>
            <a:r>
              <a:rPr lang="en-US" dirty="0" err="1" smtClean="0"/>
              <a:t>thyroidectomy</a:t>
            </a:r>
            <a:r>
              <a:rPr lang="en-US" dirty="0" smtClean="0"/>
              <a:t> a repeat operation, including compartment oriented lymph node dissection, should be considered if the preoperative basal serum CTN level is less than 1000 pg/</a:t>
            </a:r>
            <a:r>
              <a:rPr lang="en-US" dirty="0" err="1" smtClean="0"/>
              <a:t>mL</a:t>
            </a:r>
            <a:r>
              <a:rPr lang="en-US" dirty="0" smtClean="0"/>
              <a:t> and five or fewer metastatic lymph nodes were removed at the initial surgery. Grade C Recommendation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571612"/>
            <a:ext cx="9144000" cy="3724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7166"/>
            <a:ext cx="9144000" cy="6463308"/>
          </a:xfrm>
          <a:prstGeom prst="rect">
            <a:avLst/>
          </a:prstGeom>
        </p:spPr>
        <p:txBody>
          <a:bodyPr wrap="square">
            <a:spAutoFit/>
          </a:bodyPr>
          <a:lstStyle/>
          <a:p>
            <a:r>
              <a:rPr lang="en-US" b="1" dirty="0" smtClean="0"/>
              <a:t>Background:</a:t>
            </a:r>
          </a:p>
          <a:p>
            <a:r>
              <a:rPr lang="en-US" dirty="0" smtClean="0"/>
              <a:t> </a:t>
            </a:r>
            <a:r>
              <a:rPr lang="en-US" dirty="0" err="1" smtClean="0"/>
              <a:t>Medullary</a:t>
            </a:r>
            <a:r>
              <a:rPr lang="en-US" dirty="0" smtClean="0"/>
              <a:t> thyroid carcinoma (MTC) is a </a:t>
            </a:r>
            <a:r>
              <a:rPr lang="en-US" dirty="0" err="1" smtClean="0"/>
              <a:t>neuroendocrine</a:t>
            </a:r>
            <a:r>
              <a:rPr lang="en-US" dirty="0" smtClean="0"/>
              <a:t> tumor account for 1–2% of thyroid </a:t>
            </a:r>
            <a:r>
              <a:rPr lang="en-US" dirty="0" err="1" smtClean="0"/>
              <a:t>cancer.In</a:t>
            </a:r>
            <a:r>
              <a:rPr lang="en-US" dirty="0" smtClean="0"/>
              <a:t> this study, we aim to examine the characteristics and survival of patients with MTC.</a:t>
            </a:r>
          </a:p>
          <a:p>
            <a:r>
              <a:rPr lang="en-US" b="1" dirty="0" smtClean="0"/>
              <a:t>Methods:</a:t>
            </a:r>
          </a:p>
          <a:p>
            <a:r>
              <a:rPr lang="en-US" b="1" dirty="0" smtClean="0"/>
              <a:t> </a:t>
            </a:r>
            <a:r>
              <a:rPr lang="en-US" dirty="0" smtClean="0"/>
              <a:t>A retrospective cohort study utilizing the National Cancer Data Base, 2004–2014. The study population included adults with either MTC (cases) or with differentiated thyroid cancer (DTC) (controls).</a:t>
            </a:r>
          </a:p>
          <a:p>
            <a:r>
              <a:rPr lang="en-US" b="1" dirty="0" smtClean="0"/>
              <a:t>Results: </a:t>
            </a:r>
          </a:p>
          <a:p>
            <a:r>
              <a:rPr lang="en-US" dirty="0" smtClean="0"/>
              <a:t>A total of 2,776 MTC and 171,631 DTC patients were included. The median follow-up time for MTC was 55.5 months (</a:t>
            </a:r>
            <a:r>
              <a:rPr lang="en-US" dirty="0" err="1" smtClean="0"/>
              <a:t>interquartile</a:t>
            </a:r>
            <a:r>
              <a:rPr lang="en-US" dirty="0" smtClean="0"/>
              <a:t> range: 31.2–84.6 months). As compared to DTC, patients with MTC were more likely to be≥45-year old, male, and Black (p &lt; 0.001). Neck dissection improved survival in patients with stage III [HR: 0.26, 95%CI: (0.10, 0.64), p=0.004]. In patients with stages I and II, neck dissections did not add significant survival benefit to </a:t>
            </a:r>
            <a:r>
              <a:rPr lang="en-US" dirty="0" err="1" smtClean="0"/>
              <a:t>thyroidectomy</a:t>
            </a:r>
            <a:r>
              <a:rPr lang="en-US" dirty="0" smtClean="0"/>
              <a:t> [stage I, HR: 1.00, 95%CI: (0.54, 1.86), p=0.99],[stage 2, HR: 0.72, 95%CI: (0.40, 1.29), p=0.27]. However, neck dissections upgraded staging to N1A and N1B in 17.7% and 14.3% of patients with clinically N0 neck, respectively. In stage IV, </a:t>
            </a:r>
            <a:r>
              <a:rPr lang="en-US" dirty="0" err="1" smtClean="0"/>
              <a:t>thyroidectomy</a:t>
            </a:r>
            <a:r>
              <a:rPr lang="en-US" dirty="0" smtClean="0"/>
              <a:t> with neck dissection had the highest 5-year survival (84.9%), but this was not significantly different from </a:t>
            </a:r>
            <a:r>
              <a:rPr lang="en-US" dirty="0" err="1" smtClean="0"/>
              <a:t>thyroidectomy</a:t>
            </a:r>
            <a:r>
              <a:rPr lang="en-US" dirty="0" smtClean="0"/>
              <a:t> alone (84.1%); Patients who had </a:t>
            </a:r>
            <a:r>
              <a:rPr lang="en-US" dirty="0" err="1" smtClean="0"/>
              <a:t>thyroidectomy</a:t>
            </a:r>
            <a:r>
              <a:rPr lang="en-US" dirty="0" smtClean="0"/>
              <a:t> and EBRT with or without neck dissection had a lower survival than </a:t>
            </a:r>
            <a:r>
              <a:rPr lang="en-US" dirty="0" err="1" smtClean="0"/>
              <a:t>thyroidectomy</a:t>
            </a:r>
            <a:r>
              <a:rPr lang="en-US" dirty="0" smtClean="0"/>
              <a:t> alone (p &lt; 0.01).</a:t>
            </a:r>
          </a:p>
          <a:p>
            <a:r>
              <a:rPr lang="en-US" b="1" dirty="0" smtClean="0"/>
              <a:t>Conclusions: </a:t>
            </a:r>
          </a:p>
          <a:p>
            <a:r>
              <a:rPr lang="en-US" dirty="0" smtClean="0"/>
              <a:t>Neck dissection performed on patients with clinically N0 neck, is important for accurate staging and associate with improved survival in advanced stages. </a:t>
            </a:r>
            <a:r>
              <a:rPr lang="en-US" dirty="0" err="1" smtClean="0"/>
              <a:t>Thyroidectomy</a:t>
            </a:r>
            <a:r>
              <a:rPr lang="en-US" dirty="0" smtClean="0"/>
              <a:t> and neck dissection in stage IV not only have palliative role but also add survival advantage.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857820" y="2132856"/>
            <a:ext cx="7419975" cy="18669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119758" y="764704"/>
            <a:ext cx="6896100" cy="6429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001156" cy="7294305"/>
          </a:xfrm>
          <a:prstGeom prst="rect">
            <a:avLst/>
          </a:prstGeom>
        </p:spPr>
        <p:txBody>
          <a:bodyPr wrap="square">
            <a:spAutoFit/>
          </a:bodyPr>
          <a:lstStyle/>
          <a:p>
            <a:r>
              <a:rPr lang="en-US" dirty="0" smtClean="0"/>
              <a:t>Total </a:t>
            </a:r>
            <a:r>
              <a:rPr lang="en-US" dirty="0" err="1" smtClean="0"/>
              <a:t>thyroidectomy</a:t>
            </a:r>
            <a:r>
              <a:rPr lang="en-US" dirty="0" smtClean="0"/>
              <a:t> with central lymph node dissection is recommended in patients with </a:t>
            </a:r>
            <a:r>
              <a:rPr lang="en-US" dirty="0" err="1" smtClean="0"/>
              <a:t>medullary</a:t>
            </a:r>
            <a:r>
              <a:rPr lang="en-US" dirty="0" smtClean="0"/>
              <a:t> thyroid cancer (MTC). However, the relationship between disease severity and extent of resection on overall survival remains unknown.</a:t>
            </a:r>
          </a:p>
          <a:p>
            <a:r>
              <a:rPr lang="en-US" dirty="0" smtClean="0"/>
              <a:t>Objective: The aim of the study was to identify the effect of surgery on overall survival in MTC patients.</a:t>
            </a:r>
          </a:p>
          <a:p>
            <a:r>
              <a:rPr lang="en-US" b="1" dirty="0" smtClean="0"/>
              <a:t>Methods: </a:t>
            </a:r>
          </a:p>
          <a:p>
            <a:r>
              <a:rPr lang="en-US" dirty="0" smtClean="0"/>
              <a:t>Using data from 2968 patients with MTC diagnosed between 1998 and 2005 from the National Cancer Database, we determined the relationship between the number of cervical lymph node metastases, tumor size, distant metastases, and extent of surgery on overall survival in patients with MTC.</a:t>
            </a:r>
          </a:p>
          <a:p>
            <a:r>
              <a:rPr lang="en-US" b="1" dirty="0" smtClean="0"/>
              <a:t>Results: </a:t>
            </a:r>
          </a:p>
          <a:p>
            <a:r>
              <a:rPr lang="en-US" dirty="0" smtClean="0"/>
              <a:t>Older patient age (5.69 [95% CI, 3.34–9.72]), larger tumor size (2.89 [95% CI, 2.14–3.90]), presence of distant metastases (5.68[95%CI, 4.61–6.99]),and number of positive regional lymph nodes (for 16 lymph nodes, 3.40 [95% CI, 2.41–4.79]) were independently associated with decreased survival. Overall survival rate for patients with cervical lymph nodes </a:t>
            </a:r>
            <a:r>
              <a:rPr lang="en-US" dirty="0" err="1" smtClean="0"/>
              <a:t>resected</a:t>
            </a:r>
            <a:r>
              <a:rPr lang="en-US" dirty="0" smtClean="0"/>
              <a:t> and negative, cervical lymph nodes not </a:t>
            </a:r>
            <a:r>
              <a:rPr lang="en-US" dirty="0" err="1" smtClean="0"/>
              <a:t>resected</a:t>
            </a:r>
            <a:r>
              <a:rPr lang="en-US" dirty="0" smtClean="0"/>
              <a:t>, and 1–5, 6–10, 11–16, and16 cervical lymph node metastases was 90, 76, 74, 61,69,and55%,respectively.  There was no difference in survival based on surgical intervention in patients with tumor size2 cm without distant metastases. In patients with tumor size2.0cmand no distant metastases, all surgical treatments resulted in a significant improvement in survival compared to no surgery (</a:t>
            </a:r>
            <a:r>
              <a:rPr lang="en-US" i="1" dirty="0" smtClean="0"/>
              <a:t>P  .001). In patients with distant metastases, only total </a:t>
            </a:r>
            <a:r>
              <a:rPr lang="en-US" i="1" dirty="0" err="1" smtClean="0"/>
              <a:t>thyroidectomy</a:t>
            </a:r>
            <a:r>
              <a:rPr lang="en-US" i="1" dirty="0" smtClean="0"/>
              <a:t> with regional lymph </a:t>
            </a:r>
            <a:r>
              <a:rPr lang="en-US" dirty="0" smtClean="0"/>
              <a:t>node resection resulted in a significant improvement in survival (</a:t>
            </a:r>
            <a:r>
              <a:rPr lang="en-US" i="1" dirty="0" smtClean="0"/>
              <a:t>P  .001).</a:t>
            </a:r>
          </a:p>
          <a:p>
            <a:r>
              <a:rPr lang="en-US" b="1" dirty="0" smtClean="0"/>
              <a:t>Conclusions:</a:t>
            </a:r>
          </a:p>
          <a:p>
            <a:r>
              <a:rPr lang="en-US" b="1" dirty="0" smtClean="0"/>
              <a:t> </a:t>
            </a:r>
            <a:r>
              <a:rPr lang="en-US" dirty="0" smtClean="0"/>
              <a:t>The number of lymph node metastases should be incorporated into MTC staging. The extent of surgery in patients with MTC should be tailored to tumor size and distant metastases.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t>Biochemical persistent MTC</a:t>
            </a:r>
            <a:endParaRPr lang="en-US" sz="5400" b="1" dirty="0"/>
          </a:p>
        </p:txBody>
      </p:sp>
      <p:sp>
        <p:nvSpPr>
          <p:cNvPr id="3" name="Subtitle 2"/>
          <p:cNvSpPr>
            <a:spLocks noGrp="1"/>
          </p:cNvSpPr>
          <p:nvPr>
            <p:ph type="subTitle" idx="1"/>
          </p:nvPr>
        </p:nvSpPr>
        <p:spPr/>
        <p:txBody>
          <a:bodyPr/>
          <a:lstStyle/>
          <a:p>
            <a:r>
              <a:rPr lang="en-US" dirty="0" err="1" smtClean="0"/>
              <a:t>Soheila</a:t>
            </a:r>
            <a:r>
              <a:rPr lang="en-US" dirty="0" smtClean="0"/>
              <a:t> </a:t>
            </a:r>
            <a:r>
              <a:rPr lang="en-US" dirty="0" err="1" smtClean="0"/>
              <a:t>sadeghi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718" y="692696"/>
            <a:ext cx="8143932" cy="5355312"/>
          </a:xfrm>
          <a:prstGeom prst="rect">
            <a:avLst/>
          </a:prstGeom>
        </p:spPr>
        <p:txBody>
          <a:bodyPr wrap="square">
            <a:spAutoFit/>
          </a:bodyPr>
          <a:lstStyle/>
          <a:p>
            <a:endParaRPr lang="en-US" dirty="0" smtClean="0"/>
          </a:p>
          <a:p>
            <a:r>
              <a:rPr lang="en-US" b="1" dirty="0" smtClean="0"/>
              <a:t>RECOMMENDATION </a:t>
            </a:r>
            <a:r>
              <a:rPr lang="en-US" b="1" dirty="0"/>
              <a:t>31:</a:t>
            </a:r>
          </a:p>
          <a:p>
            <a:r>
              <a:rPr lang="en-US" dirty="0" smtClean="0"/>
              <a:t>Serum TSH should be measured within 4–6 weeks postoperatively. Replacement therapy with </a:t>
            </a:r>
            <a:r>
              <a:rPr lang="en-US" dirty="0" err="1" smtClean="0"/>
              <a:t>levothyroxine</a:t>
            </a:r>
            <a:r>
              <a:rPr lang="en-US" dirty="0" smtClean="0"/>
              <a:t> should be administered with the goal of maintaining serum TSH levels in the </a:t>
            </a:r>
            <a:r>
              <a:rPr lang="en-US" dirty="0" err="1" smtClean="0"/>
              <a:t>euthyroid</a:t>
            </a:r>
            <a:r>
              <a:rPr lang="en-US" dirty="0" smtClean="0"/>
              <a:t> range. Grade B Recommendation</a:t>
            </a:r>
          </a:p>
          <a:p>
            <a:endParaRPr lang="en-US" dirty="0" smtClean="0"/>
          </a:p>
          <a:p>
            <a:r>
              <a:rPr lang="en-US" dirty="0" smtClean="0"/>
              <a:t>Also, patients need to be monitored for </a:t>
            </a:r>
            <a:r>
              <a:rPr lang="en-US" dirty="0" err="1" smtClean="0"/>
              <a:t>hypocalcemia</a:t>
            </a:r>
            <a:r>
              <a:rPr lang="en-US" dirty="0" smtClean="0"/>
              <a:t>, which is almost always transient; however, treatment with oral calcium and </a:t>
            </a:r>
            <a:r>
              <a:rPr lang="en-US" dirty="0" err="1" smtClean="0"/>
              <a:t>calcitriol</a:t>
            </a:r>
            <a:r>
              <a:rPr lang="en-US" dirty="0" smtClean="0"/>
              <a:t> is indicated if patients become symptomatic or have persistently prolonged </a:t>
            </a:r>
            <a:r>
              <a:rPr lang="en-US" dirty="0" err="1" smtClean="0"/>
              <a:t>hypocalcemia</a:t>
            </a:r>
            <a:r>
              <a:rPr lang="en-US" dirty="0" smtClean="0"/>
              <a:t>. Withdrawal of replacement therapy is guided by serial measurements of serum calcium</a:t>
            </a:r>
          </a:p>
          <a:p>
            <a:endParaRPr lang="en-US" dirty="0" smtClean="0"/>
          </a:p>
          <a:p>
            <a:r>
              <a:rPr lang="en-US" b="1" dirty="0" smtClean="0"/>
              <a:t>RECOMMENDATION 32:</a:t>
            </a:r>
          </a:p>
          <a:p>
            <a:r>
              <a:rPr lang="en-US" dirty="0" smtClean="0"/>
              <a:t>Serum calcium levels should be monitored postoperatively. Oral calcium and vitamin D should be administered to patients who develop symptomatic </a:t>
            </a:r>
            <a:r>
              <a:rPr lang="en-US" dirty="0" err="1" smtClean="0"/>
              <a:t>hypocalcemia</a:t>
            </a:r>
            <a:r>
              <a:rPr lang="en-US" dirty="0" smtClean="0"/>
              <a:t>. Chronic replacement therapy is indicated in patients who cannot be weaned from medication. Grade B Recommendation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643051"/>
            <a:ext cx="8786874" cy="1754326"/>
          </a:xfrm>
          <a:prstGeom prst="rect">
            <a:avLst/>
          </a:prstGeom>
        </p:spPr>
        <p:txBody>
          <a:bodyPr wrap="square">
            <a:spAutoFit/>
          </a:bodyPr>
          <a:lstStyle/>
          <a:p>
            <a:pPr algn="ctr"/>
            <a:r>
              <a:rPr lang="en-US" sz="3600" dirty="0" smtClean="0">
                <a:solidFill>
                  <a:schemeClr val="tx1">
                    <a:lumMod val="85000"/>
                    <a:lumOff val="15000"/>
                  </a:schemeClr>
                </a:solidFill>
                <a:latin typeface="+mj-lt"/>
                <a:cs typeface="Times New Roman" panose="02020603050405020304" pitchFamily="18" charset="0"/>
              </a:rPr>
              <a:t>what is the significance  of </a:t>
            </a:r>
            <a:r>
              <a:rPr lang="en-US" sz="3600" dirty="0" err="1" smtClean="0">
                <a:solidFill>
                  <a:schemeClr val="tx1">
                    <a:lumMod val="85000"/>
                    <a:lumOff val="15000"/>
                  </a:schemeClr>
                </a:solidFill>
                <a:latin typeface="+mj-lt"/>
                <a:cs typeface="Times New Roman" panose="02020603050405020304" pitchFamily="18" charset="0"/>
              </a:rPr>
              <a:t>calcitonin</a:t>
            </a:r>
            <a:r>
              <a:rPr lang="en-US" sz="3600" dirty="0" smtClean="0">
                <a:solidFill>
                  <a:schemeClr val="tx1">
                    <a:lumMod val="85000"/>
                    <a:lumOff val="15000"/>
                  </a:schemeClr>
                </a:solidFill>
                <a:latin typeface="+mj-lt"/>
                <a:cs typeface="Times New Roman" panose="02020603050405020304" pitchFamily="18" charset="0"/>
              </a:rPr>
              <a:t> level after surgery?</a:t>
            </a:r>
          </a:p>
          <a:p>
            <a:pPr>
              <a:buFont typeface="Arial" pitchFamily="34" charset="0"/>
              <a:buChar char="•"/>
            </a:pPr>
            <a:endParaRPr lang="en-US" sz="3600" dirty="0" smtClean="0">
              <a:solidFill>
                <a:schemeClr val="tx1">
                  <a:lumMod val="85000"/>
                  <a:lumOff val="15000"/>
                </a:schemeClr>
              </a:solidFill>
              <a:latin typeface="+mj-lt"/>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غدد\thyroid\MTC\fig-3.jpg"/>
          <p:cNvPicPr>
            <a:picLocks noChangeAspect="1" noChangeArrowheads="1"/>
          </p:cNvPicPr>
          <p:nvPr/>
        </p:nvPicPr>
        <p:blipFill>
          <a:blip r:embed="rId2"/>
          <a:srcRect/>
          <a:stretch>
            <a:fillRect/>
          </a:stretch>
        </p:blipFill>
        <p:spPr bwMode="auto">
          <a:xfrm>
            <a:off x="214282" y="285728"/>
            <a:ext cx="8715436" cy="62865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572" y="908720"/>
            <a:ext cx="8143932" cy="5078313"/>
          </a:xfrm>
          <a:prstGeom prst="rect">
            <a:avLst/>
          </a:prstGeom>
        </p:spPr>
        <p:txBody>
          <a:bodyPr wrap="square">
            <a:spAutoFit/>
          </a:bodyPr>
          <a:lstStyle/>
          <a:p>
            <a:endParaRPr lang="en-US" dirty="0" smtClean="0"/>
          </a:p>
          <a:p>
            <a:r>
              <a:rPr lang="en-US" dirty="0" smtClean="0"/>
              <a:t> </a:t>
            </a:r>
            <a:r>
              <a:rPr lang="en-US" b="1" dirty="0"/>
              <a:t>RECOMMENDATION 45:</a:t>
            </a:r>
            <a:endParaRPr lang="en-US" b="1" dirty="0" smtClean="0"/>
          </a:p>
          <a:p>
            <a:r>
              <a:rPr lang="en-US" dirty="0" smtClean="0"/>
              <a:t>Clinicians should consider TNM classification, the number of lymph node metastases, and postoperative serum </a:t>
            </a:r>
            <a:r>
              <a:rPr lang="en-US" dirty="0" err="1" smtClean="0"/>
              <a:t>Ctn</a:t>
            </a:r>
            <a:r>
              <a:rPr lang="en-US" dirty="0" smtClean="0"/>
              <a:t> levels in predicting outcome and planning long-term</a:t>
            </a:r>
          </a:p>
          <a:p>
            <a:r>
              <a:rPr lang="en-US" dirty="0" smtClean="0"/>
              <a:t>follow-up of patients treated by </a:t>
            </a:r>
            <a:r>
              <a:rPr lang="en-US" dirty="0" err="1" smtClean="0"/>
              <a:t>thyroidectomy</a:t>
            </a:r>
            <a:r>
              <a:rPr lang="en-US" dirty="0" smtClean="0"/>
              <a:t> for MTC. Grade C recommendation</a:t>
            </a:r>
          </a:p>
          <a:p>
            <a:endParaRPr lang="en-US" dirty="0" smtClean="0"/>
          </a:p>
          <a:p>
            <a:r>
              <a:rPr lang="en-US" b="1" dirty="0" smtClean="0"/>
              <a:t>RECOMMENDATION 46:</a:t>
            </a:r>
          </a:p>
          <a:p>
            <a:r>
              <a:rPr lang="en-US" dirty="0" smtClean="0"/>
              <a:t>Serum levels of </a:t>
            </a:r>
            <a:r>
              <a:rPr lang="en-US" dirty="0" err="1" smtClean="0"/>
              <a:t>Ctn</a:t>
            </a:r>
            <a:r>
              <a:rPr lang="en-US" dirty="0" smtClean="0"/>
              <a:t> and CEA, should be measured 3 months postoperatively, and if undetectable or within the normal range, they should be measured every 6</a:t>
            </a:r>
          </a:p>
          <a:p>
            <a:r>
              <a:rPr lang="en-US" dirty="0" smtClean="0"/>
              <a:t>months for 1 year, and then yearly thereafter. Grade C Recommendation</a:t>
            </a:r>
          </a:p>
          <a:p>
            <a:endParaRPr lang="en-US" dirty="0" smtClean="0"/>
          </a:p>
          <a:p>
            <a:r>
              <a:rPr lang="en-US" b="1" dirty="0" smtClean="0"/>
              <a:t>RECOMMENDATION 47:</a:t>
            </a:r>
          </a:p>
          <a:p>
            <a:r>
              <a:rPr lang="en-US" dirty="0" smtClean="0"/>
              <a:t>Patients with elevated postoperative serum </a:t>
            </a:r>
            <a:r>
              <a:rPr lang="en-US" dirty="0" err="1" smtClean="0"/>
              <a:t>Ctn</a:t>
            </a:r>
            <a:r>
              <a:rPr lang="en-US" dirty="0" smtClean="0"/>
              <a:t> levels less than 150 pg/</a:t>
            </a:r>
            <a:r>
              <a:rPr lang="en-US" dirty="0" err="1" smtClean="0"/>
              <a:t>mL</a:t>
            </a:r>
            <a:r>
              <a:rPr lang="en-US" dirty="0" smtClean="0"/>
              <a:t> should have a physical examination and US of the neck. If these studies are negative the patients should be followed with physical examinations, measurement of serum levels of </a:t>
            </a:r>
            <a:r>
              <a:rPr lang="en-US" dirty="0" err="1" smtClean="0"/>
              <a:t>Ctn</a:t>
            </a:r>
            <a:r>
              <a:rPr lang="en-US" dirty="0" smtClean="0"/>
              <a:t> and CEA, and US every 6 months. Grade C Recommendation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354" y="1124744"/>
            <a:ext cx="8215370" cy="4247317"/>
          </a:xfrm>
          <a:prstGeom prst="rect">
            <a:avLst/>
          </a:prstGeom>
        </p:spPr>
        <p:txBody>
          <a:bodyPr wrap="square">
            <a:spAutoFit/>
          </a:bodyPr>
          <a:lstStyle/>
          <a:p>
            <a:endParaRPr lang="en-US" dirty="0" smtClean="0"/>
          </a:p>
          <a:p>
            <a:r>
              <a:rPr lang="en-US" dirty="0" smtClean="0"/>
              <a:t> </a:t>
            </a:r>
            <a:r>
              <a:rPr lang="en-US" b="1" dirty="0"/>
              <a:t>RECOMMENDATION 48:</a:t>
            </a:r>
            <a:endParaRPr lang="en-US" b="1" dirty="0" smtClean="0"/>
          </a:p>
          <a:p>
            <a:r>
              <a:rPr lang="en-US" dirty="0" smtClean="0"/>
              <a:t>If the postoperative serum </a:t>
            </a:r>
            <a:r>
              <a:rPr lang="en-US" dirty="0" err="1" smtClean="0"/>
              <a:t>Ctn</a:t>
            </a:r>
            <a:r>
              <a:rPr lang="en-US" dirty="0" smtClean="0"/>
              <a:t> level exceeds 150 pg/</a:t>
            </a:r>
            <a:r>
              <a:rPr lang="en-US" dirty="0" err="1" smtClean="0"/>
              <a:t>mL</a:t>
            </a:r>
            <a:r>
              <a:rPr lang="en-US" dirty="0" smtClean="0"/>
              <a:t> patients should be evaluated by imaging procedures, including neck US, chest CT, contrast-enhanced MRI or</a:t>
            </a:r>
          </a:p>
          <a:p>
            <a:r>
              <a:rPr lang="en-US" dirty="0" smtClean="0"/>
              <a:t>three-phase contrast-enhanced CT of the liver, and bone </a:t>
            </a:r>
            <a:r>
              <a:rPr lang="en-US" dirty="0" err="1" smtClean="0"/>
              <a:t>scintigraphy</a:t>
            </a:r>
            <a:r>
              <a:rPr lang="en-US" dirty="0" smtClean="0"/>
              <a:t> and MRI of the pelvis and axial skeleton. Grade C Recommendation</a:t>
            </a:r>
          </a:p>
          <a:p>
            <a:endParaRPr lang="en-US" dirty="0" smtClean="0"/>
          </a:p>
          <a:p>
            <a:r>
              <a:rPr lang="en-US" b="1" dirty="0" smtClean="0"/>
              <a:t>RECOMMENDATION 50:</a:t>
            </a:r>
          </a:p>
          <a:p>
            <a:r>
              <a:rPr lang="en-US" dirty="0" smtClean="0"/>
              <a:t>Surgical resection of persistent or recurrent loco-regional MTC in patients without distant metastases should include compartmental dissection of image-positive or biopsy positive disease in the central (level VI) or lateral (levels II–V) neck compartments. Limited operative procedures, such as resection of only grossly metastatic lymph nodes, should be avoided unless there has been prior extensive</a:t>
            </a:r>
          </a:p>
          <a:p>
            <a:r>
              <a:rPr lang="en-US" dirty="0" smtClean="0"/>
              <a:t>surgery in a compartment. Grade C Recommendation</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643998" cy="1754326"/>
          </a:xfrm>
          <a:prstGeom prst="rect">
            <a:avLst/>
          </a:prstGeom>
        </p:spPr>
        <p:txBody>
          <a:bodyPr wrap="square">
            <a:spAutoFit/>
          </a:bodyPr>
          <a:lstStyle/>
          <a:p>
            <a:r>
              <a:rPr lang="en-US" b="1" dirty="0" smtClean="0"/>
              <a:t>RECOMMENDATION 53</a:t>
            </a:r>
          </a:p>
          <a:p>
            <a:r>
              <a:rPr lang="en-US" dirty="0" smtClean="0"/>
              <a:t>Systemic therapy should not be administered to patients</a:t>
            </a:r>
            <a:r>
              <a:rPr lang="fa-IR" dirty="0" smtClean="0"/>
              <a:t> </a:t>
            </a:r>
            <a:r>
              <a:rPr lang="en-US" dirty="0" smtClean="0"/>
              <a:t>who have increasing serum </a:t>
            </a:r>
            <a:r>
              <a:rPr lang="en-US" dirty="0" err="1" smtClean="0"/>
              <a:t>Ctn</a:t>
            </a:r>
            <a:r>
              <a:rPr lang="en-US" dirty="0" smtClean="0"/>
              <a:t> and CEA levels but</a:t>
            </a:r>
            <a:r>
              <a:rPr lang="fa-IR" dirty="0" smtClean="0"/>
              <a:t> </a:t>
            </a:r>
            <a:r>
              <a:rPr lang="en-US" dirty="0" smtClean="0"/>
              <a:t>no documented metastatic disease. Nor should systemic</a:t>
            </a:r>
            <a:r>
              <a:rPr lang="fa-IR" dirty="0" smtClean="0"/>
              <a:t> </a:t>
            </a:r>
            <a:r>
              <a:rPr lang="en-US" dirty="0" smtClean="0"/>
              <a:t>therapy be administered to patients with stable low-volume</a:t>
            </a:r>
            <a:r>
              <a:rPr lang="fa-IR" dirty="0" smtClean="0"/>
              <a:t> </a:t>
            </a:r>
            <a:r>
              <a:rPr lang="en-US" dirty="0" smtClean="0"/>
              <a:t>metastatic disease, as determined by imaging studies and</a:t>
            </a:r>
            <a:r>
              <a:rPr lang="fa-IR" dirty="0" smtClean="0"/>
              <a:t> </a:t>
            </a:r>
            <a:r>
              <a:rPr lang="en-US" dirty="0" smtClean="0"/>
              <a:t>serum </a:t>
            </a:r>
            <a:r>
              <a:rPr lang="en-US" dirty="0" err="1" smtClean="0"/>
              <a:t>Ctn</a:t>
            </a:r>
            <a:r>
              <a:rPr lang="en-US" dirty="0" smtClean="0"/>
              <a:t> and CEA doubling</a:t>
            </a:r>
            <a:r>
              <a:rPr lang="fa-IR" dirty="0" smtClean="0"/>
              <a:t> </a:t>
            </a:r>
            <a:r>
              <a:rPr lang="en-US" dirty="0" smtClean="0"/>
              <a:t>times greater than 2 years.</a:t>
            </a:r>
          </a:p>
          <a:p>
            <a:r>
              <a:rPr lang="en-US" dirty="0" smtClean="0"/>
              <a:t>Grade C Recommendation</a:t>
            </a:r>
            <a:r>
              <a:rPr lang="fa-IR"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333625"/>
            <a:ext cx="9144000" cy="21907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3970318"/>
          </a:xfrm>
          <a:prstGeom prst="rect">
            <a:avLst/>
          </a:prstGeom>
        </p:spPr>
        <p:txBody>
          <a:bodyPr wrap="square">
            <a:spAutoFit/>
          </a:bodyPr>
          <a:lstStyle/>
          <a:p>
            <a:r>
              <a:rPr lang="en-US" b="1" dirty="0" smtClean="0"/>
              <a:t>Background:</a:t>
            </a:r>
            <a:endParaRPr lang="fa-IR" b="1" dirty="0" smtClean="0"/>
          </a:p>
          <a:p>
            <a:r>
              <a:rPr lang="en-US" b="1" dirty="0" smtClean="0"/>
              <a:t> </a:t>
            </a:r>
            <a:r>
              <a:rPr lang="en-US" dirty="0" err="1" smtClean="0"/>
              <a:t>Medullary</a:t>
            </a:r>
            <a:r>
              <a:rPr lang="en-US" dirty="0" smtClean="0"/>
              <a:t> thyroid cancer (MTC)</a:t>
            </a:r>
            <a:r>
              <a:rPr lang="fa-IR" dirty="0" smtClean="0"/>
              <a:t> </a:t>
            </a:r>
            <a:r>
              <a:rPr lang="en-US" dirty="0" smtClean="0"/>
              <a:t>cells are capable of secreting various tumor markers including </a:t>
            </a:r>
            <a:r>
              <a:rPr lang="en-US" dirty="0" err="1" smtClean="0"/>
              <a:t>calcitonin</a:t>
            </a:r>
            <a:r>
              <a:rPr lang="fa-IR" dirty="0" smtClean="0"/>
              <a:t> </a:t>
            </a:r>
            <a:r>
              <a:rPr lang="en-US" dirty="0" smtClean="0"/>
              <a:t>and </a:t>
            </a:r>
            <a:r>
              <a:rPr lang="en-US" dirty="0" err="1" smtClean="0"/>
              <a:t>carcinoembyronic</a:t>
            </a:r>
            <a:r>
              <a:rPr lang="en-US" dirty="0" smtClean="0"/>
              <a:t> antigen (CEA). The purpose of this study is to determine whether abnormal CEA levels may be</a:t>
            </a:r>
            <a:r>
              <a:rPr lang="fa-IR" dirty="0" smtClean="0"/>
              <a:t> </a:t>
            </a:r>
            <a:r>
              <a:rPr lang="en-US" dirty="0" smtClean="0"/>
              <a:t>used as a tumor marker to predict the severity of disease in MTC.</a:t>
            </a:r>
          </a:p>
          <a:p>
            <a:r>
              <a:rPr lang="en-US" b="1" dirty="0" smtClean="0"/>
              <a:t>Methods: </a:t>
            </a:r>
            <a:endParaRPr lang="fa-IR" b="1" dirty="0" smtClean="0"/>
          </a:p>
          <a:p>
            <a:r>
              <a:rPr lang="en-US" dirty="0" smtClean="0"/>
              <a:t>A retrospective analysis was completed for 33 patients with MTC who had</a:t>
            </a:r>
            <a:r>
              <a:rPr lang="fa-IR" dirty="0" smtClean="0"/>
              <a:t> </a:t>
            </a:r>
            <a:r>
              <a:rPr lang="en-US" dirty="0" smtClean="0"/>
              <a:t>preoperative serum CEA levels.</a:t>
            </a:r>
            <a:r>
              <a:rPr lang="fa-IR" dirty="0" smtClean="0"/>
              <a:t> </a:t>
            </a:r>
            <a:r>
              <a:rPr lang="en-US" dirty="0" err="1" smtClean="0"/>
              <a:t>Univariate</a:t>
            </a:r>
            <a:r>
              <a:rPr lang="en-US" dirty="0" smtClean="0"/>
              <a:t> and multivariate analyses were used to quantify the relationship between serum CEA levels and tumor stage</a:t>
            </a:r>
            <a:r>
              <a:rPr lang="fa-IR" dirty="0" smtClean="0"/>
              <a:t> </a:t>
            </a:r>
            <a:r>
              <a:rPr lang="en-US" dirty="0" smtClean="0"/>
              <a:t>and prognosis. Our study is an analysis of MTC patients who underwent a total </a:t>
            </a:r>
            <a:r>
              <a:rPr lang="en-US" dirty="0" err="1" smtClean="0"/>
              <a:t>thyroidectomy</a:t>
            </a:r>
            <a:r>
              <a:rPr lang="en-US" dirty="0" smtClean="0"/>
              <a:t> with or without a selective or radical neck dissection at two tertiary surgical centers in Montreal, including the Jewish General Hospital and the Royal Victoria Hospital between the years of 2003–2016. The inclusion criteria included all MTC patients who had pre-operative and post-operative </a:t>
            </a:r>
            <a:r>
              <a:rPr lang="en-US" dirty="0" err="1" smtClean="0"/>
              <a:t>calcitonin</a:t>
            </a:r>
            <a:r>
              <a:rPr lang="en-US" dirty="0" smtClean="0"/>
              <a:t> and CEA levels, </a:t>
            </a:r>
            <a:r>
              <a:rPr lang="en-US" dirty="0" err="1" smtClean="0"/>
              <a:t>bloodwork</a:t>
            </a:r>
            <a:r>
              <a:rPr lang="en-US" dirty="0" smtClean="0"/>
              <a:t> which has become part of a routine workup in our institutions.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9144000" cy="4524315"/>
          </a:xfrm>
          <a:prstGeom prst="rect">
            <a:avLst/>
          </a:prstGeom>
        </p:spPr>
        <p:txBody>
          <a:bodyPr wrap="square">
            <a:spAutoFit/>
          </a:bodyPr>
          <a:lstStyle/>
          <a:p>
            <a:r>
              <a:rPr lang="en-US" b="1" dirty="0" smtClean="0"/>
              <a:t>Results:</a:t>
            </a:r>
            <a:endParaRPr lang="fa-IR" b="1" dirty="0" smtClean="0"/>
          </a:p>
          <a:p>
            <a:r>
              <a:rPr lang="en-US" b="1" dirty="0" smtClean="0"/>
              <a:t> </a:t>
            </a:r>
            <a:r>
              <a:rPr lang="en-US" dirty="0" smtClean="0"/>
              <a:t>On multivariate analysis, elevated preoperative CEA levels were significantly associated with the size and stage</a:t>
            </a:r>
            <a:r>
              <a:rPr lang="fa-IR" dirty="0" smtClean="0"/>
              <a:t> </a:t>
            </a:r>
            <a:r>
              <a:rPr lang="en-US" dirty="0" smtClean="0"/>
              <a:t>of tumor, distant metastasis, decreased biochemical cure, and mortality. There was a significant association between</a:t>
            </a:r>
            <a:r>
              <a:rPr lang="fa-IR" dirty="0" smtClean="0"/>
              <a:t> </a:t>
            </a:r>
            <a:r>
              <a:rPr lang="en-US" dirty="0" smtClean="0"/>
              <a:t>tumor size greater than 37 mm and elevated CEA levels (&gt; 271 </a:t>
            </a:r>
            <a:r>
              <a:rPr lang="en-US" dirty="0" err="1" smtClean="0"/>
              <a:t>ng</a:t>
            </a:r>
            <a:r>
              <a:rPr lang="en-US" dirty="0" smtClean="0"/>
              <a:t>/ml). There was also a positive correlation with</a:t>
            </a:r>
            <a:r>
              <a:rPr lang="fa-IR" dirty="0" smtClean="0"/>
              <a:t> </a:t>
            </a:r>
            <a:r>
              <a:rPr lang="en-US" dirty="0" smtClean="0"/>
              <a:t>increased cancer stage (&gt; 377 </a:t>
            </a:r>
            <a:r>
              <a:rPr lang="en-US" dirty="0" err="1" smtClean="0"/>
              <a:t>ng</a:t>
            </a:r>
            <a:r>
              <a:rPr lang="en-US" dirty="0" smtClean="0"/>
              <a:t>/ml), distant metastasis (&gt; 405 </a:t>
            </a:r>
            <a:r>
              <a:rPr lang="en-US" dirty="0" err="1" smtClean="0"/>
              <a:t>ng</a:t>
            </a:r>
            <a:r>
              <a:rPr lang="en-US" dirty="0" smtClean="0"/>
              <a:t>/ml), and </a:t>
            </a:r>
            <a:r>
              <a:rPr lang="en-US" dirty="0" err="1" smtClean="0"/>
              <a:t>contralateral</a:t>
            </a:r>
            <a:r>
              <a:rPr lang="en-US" dirty="0" smtClean="0"/>
              <a:t> compartment location of</a:t>
            </a:r>
            <a:r>
              <a:rPr lang="fa-IR" dirty="0" smtClean="0"/>
              <a:t> </a:t>
            </a:r>
            <a:r>
              <a:rPr lang="en-US" dirty="0" smtClean="0"/>
              <a:t>lymph node metastasis (&gt; 162 </a:t>
            </a:r>
            <a:r>
              <a:rPr lang="en-US" dirty="0" err="1" smtClean="0"/>
              <a:t>ng</a:t>
            </a:r>
            <a:r>
              <a:rPr lang="en-US" dirty="0" smtClean="0"/>
              <a:t>/ml). When pre-operative CEA levels are &gt; 500 </a:t>
            </a:r>
            <a:r>
              <a:rPr lang="en-US" dirty="0" err="1" smtClean="0"/>
              <a:t>ng</a:t>
            </a:r>
            <a:r>
              <a:rPr lang="en-US" dirty="0" smtClean="0"/>
              <a:t>/ml, patient mortality was 67%.</a:t>
            </a:r>
          </a:p>
          <a:p>
            <a:r>
              <a:rPr lang="en-US" b="1" dirty="0" smtClean="0"/>
              <a:t>Conclusion:</a:t>
            </a:r>
            <a:endParaRPr lang="fa-IR" b="1" dirty="0" smtClean="0"/>
          </a:p>
          <a:p>
            <a:r>
              <a:rPr lang="en-US" b="1" dirty="0" smtClean="0"/>
              <a:t> </a:t>
            </a:r>
            <a:r>
              <a:rPr lang="en-US" dirty="0" smtClean="0"/>
              <a:t>In this study, both pre-operative </a:t>
            </a:r>
            <a:r>
              <a:rPr lang="en-US" dirty="0" err="1" smtClean="0"/>
              <a:t>calcitonin</a:t>
            </a:r>
            <a:r>
              <a:rPr lang="en-US" dirty="0" smtClean="0"/>
              <a:t> and CEA levels were significantly correlated with the extent of</a:t>
            </a:r>
            <a:r>
              <a:rPr lang="fa-IR" dirty="0" smtClean="0"/>
              <a:t> </a:t>
            </a:r>
            <a:r>
              <a:rPr lang="en-US" dirty="0" smtClean="0"/>
              <a:t>disease in MTC. While </a:t>
            </a:r>
            <a:r>
              <a:rPr lang="en-US" dirty="0" err="1" smtClean="0"/>
              <a:t>calcitonin</a:t>
            </a:r>
            <a:r>
              <a:rPr lang="en-US" dirty="0" smtClean="0"/>
              <a:t> has a linear relationship with disease progression, abnormal CEA levels were a better</a:t>
            </a:r>
            <a:r>
              <a:rPr lang="fa-IR" dirty="0" smtClean="0"/>
              <a:t> </a:t>
            </a:r>
            <a:r>
              <a:rPr lang="en-US" dirty="0" smtClean="0"/>
              <a:t>indicator of advanced disease suggesting that it also may be a predictor of tumor size, central lymph node metastasis, and mortality. CEA levels &gt; 271 </a:t>
            </a:r>
            <a:r>
              <a:rPr lang="en-US" dirty="0" err="1" smtClean="0"/>
              <a:t>ng</a:t>
            </a:r>
            <a:r>
              <a:rPr lang="en-US" dirty="0" smtClean="0"/>
              <a:t>/ml are significant for advanced tumor size and staging, metastasis to the central compartment, and decreased chance of biochemical cure. CEA levels greater than 500 </a:t>
            </a:r>
            <a:r>
              <a:rPr lang="en-US" dirty="0" err="1" smtClean="0"/>
              <a:t>ng</a:t>
            </a:r>
            <a:r>
              <a:rPr lang="en-US" dirty="0" smtClean="0"/>
              <a:t>/ml are</a:t>
            </a:r>
            <a:r>
              <a:rPr lang="fa-IR" dirty="0" smtClean="0"/>
              <a:t> </a:t>
            </a:r>
            <a:r>
              <a:rPr lang="en-US" dirty="0" smtClean="0"/>
              <a:t>associated with significant patient mortality.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928794" y="1428736"/>
            <a:ext cx="5429287" cy="321471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395536" y="188640"/>
            <a:ext cx="8229600" cy="6192688"/>
          </a:xfrm>
        </p:spPr>
        <p:txBody>
          <a:bodyPr>
            <a:normAutofit/>
          </a:bodyPr>
          <a:lstStyle/>
          <a:p>
            <a:r>
              <a:rPr lang="en-US" sz="3600" dirty="0" smtClean="0">
                <a:latin typeface="+mj-lt"/>
              </a:rPr>
              <a:t>What we should do before MTC surgery?</a:t>
            </a:r>
          </a:p>
          <a:p>
            <a:r>
              <a:rPr lang="en-US" sz="3600" dirty="0" smtClean="0">
                <a:latin typeface="+mj-lt"/>
              </a:rPr>
              <a:t>What the surgeon should do during MTC surgery?</a:t>
            </a:r>
            <a:endParaRPr lang="fa-IR" sz="3600" dirty="0" smtClean="0">
              <a:latin typeface="+mj-lt"/>
            </a:endParaRPr>
          </a:p>
          <a:p>
            <a:r>
              <a:rPr lang="en-US" sz="3600" dirty="0" smtClean="0">
                <a:solidFill>
                  <a:schemeClr val="tx1">
                    <a:lumMod val="85000"/>
                    <a:lumOff val="15000"/>
                  </a:schemeClr>
                </a:solidFill>
                <a:latin typeface="+mj-lt"/>
                <a:cs typeface="Times New Roman" panose="02020603050405020304" pitchFamily="18" charset="0"/>
              </a:rPr>
              <a:t>what is the significance of </a:t>
            </a:r>
            <a:r>
              <a:rPr lang="en-US" sz="3600" dirty="0" err="1" smtClean="0">
                <a:solidFill>
                  <a:schemeClr val="tx1">
                    <a:lumMod val="85000"/>
                    <a:lumOff val="15000"/>
                  </a:schemeClr>
                </a:solidFill>
                <a:latin typeface="+mj-lt"/>
                <a:cs typeface="Times New Roman" panose="02020603050405020304" pitchFamily="18" charset="0"/>
              </a:rPr>
              <a:t>calcitonin</a:t>
            </a:r>
            <a:r>
              <a:rPr lang="en-US" sz="3600" dirty="0" smtClean="0">
                <a:solidFill>
                  <a:schemeClr val="tx1">
                    <a:lumMod val="85000"/>
                    <a:lumOff val="15000"/>
                  </a:schemeClr>
                </a:solidFill>
                <a:latin typeface="+mj-lt"/>
                <a:cs typeface="Times New Roman" panose="02020603050405020304" pitchFamily="18" charset="0"/>
              </a:rPr>
              <a:t> level after surgery?</a:t>
            </a:r>
          </a:p>
          <a:p>
            <a:r>
              <a:rPr lang="en-US" sz="3600" dirty="0" smtClean="0">
                <a:solidFill>
                  <a:schemeClr val="tx1">
                    <a:lumMod val="85000"/>
                    <a:lumOff val="15000"/>
                  </a:schemeClr>
                </a:solidFill>
                <a:latin typeface="+mj-lt"/>
                <a:cs typeface="Times New Roman" panose="02020603050405020304" pitchFamily="18" charset="0"/>
              </a:rPr>
              <a:t>What is the best imaging for MTC metastases diagnosis?</a:t>
            </a:r>
          </a:p>
          <a:p>
            <a:r>
              <a:rPr lang="en-US" sz="3600" dirty="0" smtClean="0">
                <a:solidFill>
                  <a:schemeClr val="tx1">
                    <a:lumMod val="85000"/>
                    <a:lumOff val="15000"/>
                  </a:schemeClr>
                </a:solidFill>
                <a:latin typeface="+mj-lt"/>
                <a:cs typeface="Times New Roman" panose="02020603050405020304" pitchFamily="18" charset="0"/>
              </a:rPr>
              <a:t>And about our patient</a:t>
            </a:r>
          </a:p>
          <a:p>
            <a:pPr>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43042" y="1357298"/>
            <a:ext cx="5572164" cy="300991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357422" y="285728"/>
            <a:ext cx="4071966" cy="1500198"/>
          </a:xfrm>
          <a:prstGeom prst="rect">
            <a:avLst/>
          </a:prstGeom>
          <a:noFill/>
          <a:ln w="9525">
            <a:noFill/>
            <a:miter lim="800000"/>
            <a:headEnd/>
            <a:tailEnd/>
          </a:ln>
          <a:effectLst/>
        </p:spPr>
      </p:pic>
      <p:pic>
        <p:nvPicPr>
          <p:cNvPr id="4099" name="Picture 3"/>
          <p:cNvPicPr>
            <a:picLocks noGrp="1" noChangeAspect="1" noChangeArrowheads="1"/>
          </p:cNvPicPr>
          <p:nvPr>
            <p:ph sz="half" idx="1"/>
          </p:nvPr>
        </p:nvPicPr>
        <p:blipFill>
          <a:blip r:embed="rId3"/>
          <a:srcRect/>
          <a:stretch>
            <a:fillRect/>
          </a:stretch>
        </p:blipFill>
        <p:spPr bwMode="auto">
          <a:xfrm>
            <a:off x="714348" y="3071810"/>
            <a:ext cx="3600450" cy="2143140"/>
          </a:xfrm>
          <a:prstGeom prst="rect">
            <a:avLst/>
          </a:prstGeom>
          <a:noFill/>
          <a:ln w="9525">
            <a:noFill/>
            <a:miter lim="800000"/>
            <a:headEnd/>
            <a:tailEnd/>
          </a:ln>
          <a:effectLst/>
        </p:spPr>
      </p:pic>
      <p:pic>
        <p:nvPicPr>
          <p:cNvPr id="4100" name="Picture 4"/>
          <p:cNvPicPr>
            <a:picLocks noGrp="1" noChangeAspect="1" noChangeArrowheads="1"/>
          </p:cNvPicPr>
          <p:nvPr>
            <p:ph sz="half" idx="2"/>
          </p:nvPr>
        </p:nvPicPr>
        <p:blipFill>
          <a:blip r:embed="rId4"/>
          <a:srcRect/>
          <a:stretch>
            <a:fillRect/>
          </a:stretch>
        </p:blipFill>
        <p:spPr bwMode="auto">
          <a:xfrm>
            <a:off x="4900613" y="3143248"/>
            <a:ext cx="3524250" cy="214314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3105835"/>
            <a:ext cx="5643602" cy="1200329"/>
          </a:xfrm>
          <a:prstGeom prst="rect">
            <a:avLst/>
          </a:prstGeom>
        </p:spPr>
        <p:txBody>
          <a:bodyPr wrap="square">
            <a:spAutoFit/>
          </a:bodyPr>
          <a:lstStyle/>
          <a:p>
            <a:r>
              <a:rPr lang="en-US" sz="3600" dirty="0" smtClean="0">
                <a:solidFill>
                  <a:schemeClr val="tx1">
                    <a:lumMod val="85000"/>
                    <a:lumOff val="15000"/>
                  </a:schemeClr>
                </a:solidFill>
                <a:latin typeface="+mj-lt"/>
                <a:cs typeface="Times New Roman" panose="02020603050405020304" pitchFamily="18" charset="0"/>
              </a:rPr>
              <a:t>What is the best imaging for MTC metastases diagnosis?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628650" y="1124744"/>
            <a:ext cx="7886700" cy="4716996"/>
          </a:xfrm>
          <a:prstGeom prst="rect">
            <a:avLst/>
          </a:prstGeom>
        </p:spPr>
      </p:pic>
    </p:spTree>
    <p:extLst>
      <p:ext uri="{BB962C8B-B14F-4D97-AF65-F5344CB8AC3E}">
        <p14:creationId xmlns:p14="http://schemas.microsoft.com/office/powerpoint/2010/main" val="4249515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55000" lnSpcReduction="20000"/>
          </a:bodyPr>
          <a:lstStyle/>
          <a:p>
            <a:pPr>
              <a:buNone/>
            </a:pPr>
            <a:r>
              <a:rPr lang="en-US" b="1" dirty="0" smtClean="0">
                <a:latin typeface="+mj-lt"/>
              </a:rPr>
              <a:t>Patients and Methods</a:t>
            </a:r>
            <a:r>
              <a:rPr lang="en-US" dirty="0" smtClean="0">
                <a:latin typeface="+mj-lt"/>
              </a:rPr>
              <a:t>:</a:t>
            </a:r>
          </a:p>
          <a:p>
            <a:pPr>
              <a:buNone/>
            </a:pPr>
            <a:r>
              <a:rPr lang="en-US" dirty="0" smtClean="0">
                <a:latin typeface="+mj-lt"/>
              </a:rPr>
              <a:t>        Fifty-five consecutive elevated </a:t>
            </a:r>
            <a:r>
              <a:rPr lang="en-US" dirty="0" err="1" smtClean="0">
                <a:latin typeface="+mj-lt"/>
              </a:rPr>
              <a:t>calcitonin</a:t>
            </a:r>
            <a:r>
              <a:rPr lang="en-US" dirty="0" smtClean="0">
                <a:latin typeface="+mj-lt"/>
              </a:rPr>
              <a:t> level MTC patients were enrolled to undergo neck and </a:t>
            </a:r>
            <a:r>
              <a:rPr lang="en-US" dirty="0" err="1" smtClean="0">
                <a:latin typeface="+mj-lt"/>
              </a:rPr>
              <a:t>abdomenultrasonography</a:t>
            </a:r>
            <a:r>
              <a:rPr lang="en-US" dirty="0" smtClean="0">
                <a:latin typeface="+mj-lt"/>
              </a:rPr>
              <a:t> (US); neck, chest, and abdomen spiral computed tomography (CT); liver and whole-body magnetic resonance imaging (MRI); bone </a:t>
            </a:r>
            <a:r>
              <a:rPr lang="en-US" dirty="0" err="1" smtClean="0">
                <a:latin typeface="+mj-lt"/>
              </a:rPr>
              <a:t>scintigraphy</a:t>
            </a:r>
            <a:r>
              <a:rPr lang="en-US" dirty="0" smtClean="0">
                <a:latin typeface="+mj-lt"/>
              </a:rPr>
              <a:t>; and 2-[fluorine-18]fluoro-2-deoxy-D-glucose(FDG) positron emission tomography (PET)/CT scan (PET).</a:t>
            </a:r>
          </a:p>
          <a:p>
            <a:pPr>
              <a:buNone/>
            </a:pPr>
            <a:r>
              <a:rPr lang="en-US" b="1" dirty="0" smtClean="0">
                <a:latin typeface="+mj-lt"/>
              </a:rPr>
              <a:t>Results:</a:t>
            </a:r>
          </a:p>
          <a:p>
            <a:pPr>
              <a:buNone/>
            </a:pPr>
            <a:r>
              <a:rPr lang="en-US" dirty="0" smtClean="0">
                <a:latin typeface="+mj-lt"/>
              </a:rPr>
              <a:t>      Fifty patients underwent neck US, CT, and PET, and neck recurrence was demonstrated in 56, 42, and 32%, respectively. Lung and </a:t>
            </a:r>
            <a:r>
              <a:rPr lang="en-US" dirty="0" err="1" smtClean="0">
                <a:latin typeface="+mj-lt"/>
              </a:rPr>
              <a:t>mediastinum</a:t>
            </a:r>
            <a:r>
              <a:rPr lang="en-US" dirty="0" smtClean="0">
                <a:latin typeface="+mj-lt"/>
              </a:rPr>
              <a:t> lymph node metastases in the 55 patients were demonstrated in 35 and 31% by CT and in 15 and 20% by PET. Liver imaging with MRI, CT, US, and PET in 41 patients showed liver in 49, 44, 41, and 27% patients, respectively. Bone metastases in 55 patients were demonstrated in 35% by PET, 40% by bone </a:t>
            </a:r>
            <a:r>
              <a:rPr lang="en-US" dirty="0" err="1" smtClean="0">
                <a:latin typeface="+mj-lt"/>
              </a:rPr>
              <a:t>scintigraphy</a:t>
            </a:r>
            <a:r>
              <a:rPr lang="en-US" dirty="0" smtClean="0">
                <a:latin typeface="+mj-lt"/>
              </a:rPr>
              <a:t>, and 40% by MRI; bone </a:t>
            </a:r>
            <a:r>
              <a:rPr lang="en-US" dirty="0" err="1" smtClean="0">
                <a:latin typeface="+mj-lt"/>
              </a:rPr>
              <a:t>scintigraphy</a:t>
            </a:r>
            <a:r>
              <a:rPr lang="en-US" dirty="0" smtClean="0">
                <a:latin typeface="+mj-lt"/>
              </a:rPr>
              <a:t> was complementary with MRI for axial lesions but superior for the detection of peripheral lesions. Ten patients had no imaged tumor site despite elevated </a:t>
            </a:r>
            <a:r>
              <a:rPr lang="en-US" dirty="0" err="1" smtClean="0">
                <a:latin typeface="+mj-lt"/>
              </a:rPr>
              <a:t>calcitonin</a:t>
            </a:r>
            <a:r>
              <a:rPr lang="en-US" dirty="0" smtClean="0">
                <a:latin typeface="+mj-lt"/>
              </a:rPr>
              <a:t> level (median 196 pg/ml; range 39–816). FDG uptake in </a:t>
            </a:r>
            <a:r>
              <a:rPr lang="en-US" dirty="0" err="1" smtClean="0">
                <a:latin typeface="+mj-lt"/>
              </a:rPr>
              <a:t>neoplastic</a:t>
            </a:r>
            <a:r>
              <a:rPr lang="en-US" dirty="0" smtClean="0">
                <a:latin typeface="+mj-lt"/>
              </a:rPr>
              <a:t> foci was higher in progressive patients but with a considerable overlap with stable ones.</a:t>
            </a:r>
          </a:p>
          <a:p>
            <a:pPr>
              <a:buNone/>
            </a:pPr>
            <a:r>
              <a:rPr lang="en-US" b="1" dirty="0" smtClean="0">
                <a:latin typeface="+mj-lt"/>
              </a:rPr>
              <a:t>Conclusion:</a:t>
            </a:r>
          </a:p>
          <a:p>
            <a:pPr>
              <a:buNone/>
            </a:pPr>
            <a:r>
              <a:rPr lang="en-US" dirty="0" smtClean="0">
                <a:latin typeface="+mj-lt"/>
              </a:rPr>
              <a:t>      The most efficient imaging work-up for depicting MTC tumor sites would consist of a neck US, chest CT, liver MRI, bone </a:t>
            </a:r>
            <a:r>
              <a:rPr lang="en-US" dirty="0" err="1" smtClean="0">
                <a:latin typeface="+mj-lt"/>
              </a:rPr>
              <a:t>scintigraphy</a:t>
            </a:r>
            <a:r>
              <a:rPr lang="en-US" dirty="0" smtClean="0">
                <a:latin typeface="+mj-lt"/>
              </a:rPr>
              <a:t>, and axial skeleton MRI. FDG PET scan appeared to be less sensitive and of low prognostic value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2"/>
          <a:stretch>
            <a:fillRect/>
          </a:stretch>
        </p:blipFill>
        <p:spPr>
          <a:xfrm>
            <a:off x="282805" y="1263193"/>
            <a:ext cx="8660876" cy="4034673"/>
          </a:xfrm>
          <a:prstGeom prst="rect">
            <a:avLst/>
          </a:prstGeom>
        </p:spPr>
      </p:pic>
      <p:sp>
        <p:nvSpPr>
          <p:cNvPr id="11" name="Rectangle 10"/>
          <p:cNvSpPr/>
          <p:nvPr/>
        </p:nvSpPr>
        <p:spPr>
          <a:xfrm>
            <a:off x="296945" y="3459638"/>
            <a:ext cx="8632596" cy="263951"/>
          </a:xfrm>
          <a:prstGeom prst="rect">
            <a:avLst/>
          </a:prstGeom>
          <a:solidFill>
            <a:schemeClr val="accent4">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6945" y="3180081"/>
            <a:ext cx="8632596" cy="279557"/>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6944" y="2915920"/>
            <a:ext cx="2895836" cy="264160"/>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6945" y="4277360"/>
            <a:ext cx="8646736" cy="304800"/>
          </a:xfrm>
          <a:prstGeom prst="rect">
            <a:avLst/>
          </a:prstGeom>
          <a:solidFill>
            <a:schemeClr val="accent6">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41720" y="3723588"/>
            <a:ext cx="1463040" cy="289612"/>
          </a:xfrm>
          <a:prstGeom prst="rect">
            <a:avLst/>
          </a:prstGeom>
          <a:solidFill>
            <a:srgbClr val="7030A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04761" y="4013200"/>
            <a:ext cx="1338920" cy="264160"/>
          </a:xfrm>
          <a:prstGeom prst="rect">
            <a:avLst/>
          </a:prstGeom>
          <a:solidFill>
            <a:schemeClr val="accent6">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247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0"/>
            <a:ext cx="8229600" cy="1500174"/>
          </a:xfrm>
        </p:spPr>
        <p:txBody>
          <a:bodyPr>
            <a:normAutofit/>
          </a:bodyPr>
          <a:lstStyle/>
          <a:p>
            <a:r>
              <a:rPr lang="en-US" dirty="0" smtClean="0">
                <a:solidFill>
                  <a:schemeClr val="tx1">
                    <a:lumMod val="85000"/>
                    <a:lumOff val="15000"/>
                  </a:schemeClr>
                </a:solidFill>
                <a:cs typeface="Times New Roman" panose="02020603050405020304" pitchFamily="18" charset="0"/>
              </a:rPr>
              <a:t>And about our patient</a:t>
            </a:r>
            <a:br>
              <a:rPr lang="en-US" dirty="0" smtClean="0">
                <a:solidFill>
                  <a:schemeClr val="tx1">
                    <a:lumMod val="85000"/>
                    <a:lumOff val="15000"/>
                  </a:schemeClr>
                </a:solidFill>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dirty="0" smtClean="0"/>
              <a:t>Axial and pelvic MRI</a:t>
            </a:r>
          </a:p>
          <a:p>
            <a:r>
              <a:rPr lang="en-US" dirty="0" smtClean="0"/>
              <a:t>Bone </a:t>
            </a:r>
            <a:r>
              <a:rPr lang="en-US" dirty="0" err="1" smtClean="0"/>
              <a:t>scintigraphy</a:t>
            </a:r>
            <a:endParaRPr lang="en-US" dirty="0" smtClean="0"/>
          </a:p>
          <a:p>
            <a:r>
              <a:rPr lang="en-US" dirty="0" smtClean="0"/>
              <a:t>At the end  repeat surgery for LN dissection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593890" y="620688"/>
            <a:ext cx="7904375" cy="5374759"/>
          </a:xfrm>
          <a:prstGeom prst="rect">
            <a:avLst/>
          </a:prstGeom>
        </p:spPr>
      </p:pic>
    </p:spTree>
    <p:extLst>
      <p:ext uri="{BB962C8B-B14F-4D97-AF65-F5344CB8AC3E}">
        <p14:creationId xmlns:p14="http://schemas.microsoft.com/office/powerpoint/2010/main" val="258399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400" dirty="0" smtClean="0"/>
              <a:t>What we should do before MTC surgery?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غدد\thyroid\MTC\fig-1.jpg"/>
          <p:cNvPicPr>
            <a:picLocks noChangeAspect="1" noChangeArrowheads="1"/>
          </p:cNvPicPr>
          <p:nvPr/>
        </p:nvPicPr>
        <p:blipFill>
          <a:blip r:embed="rId2"/>
          <a:srcRect/>
          <a:stretch>
            <a:fillRect/>
          </a:stretch>
        </p:blipFill>
        <p:spPr bwMode="auto">
          <a:xfrm>
            <a:off x="214282" y="142852"/>
            <a:ext cx="8786874" cy="64294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normAutofit/>
          </a:bodyPr>
          <a:lstStyle/>
          <a:p>
            <a:r>
              <a:rPr lang="en-US" dirty="0" smtClean="0"/>
              <a:t/>
            </a:r>
            <a:br>
              <a:rPr lang="en-US" dirty="0" smtClean="0"/>
            </a:br>
            <a:endParaRPr lang="en-US" dirty="0"/>
          </a:p>
        </p:txBody>
      </p:sp>
      <p:sp>
        <p:nvSpPr>
          <p:cNvPr id="5" name="Subtitle 4"/>
          <p:cNvSpPr>
            <a:spLocks noGrp="1"/>
          </p:cNvSpPr>
          <p:nvPr>
            <p:ph type="subTitle" idx="4294967295"/>
          </p:nvPr>
        </p:nvSpPr>
        <p:spPr>
          <a:xfrm>
            <a:off x="285720" y="2357430"/>
            <a:ext cx="7786742" cy="2286016"/>
          </a:xfrm>
        </p:spPr>
        <p:txBody>
          <a:bodyPr>
            <a:normAutofit/>
          </a:bodyPr>
          <a:lstStyle/>
          <a:p>
            <a:pPr>
              <a:buNone/>
            </a:pPr>
            <a:r>
              <a:rPr lang="en-US" dirty="0" smtClean="0"/>
              <a:t>     </a:t>
            </a:r>
          </a:p>
          <a:p>
            <a:pPr>
              <a:buNone/>
            </a:pPr>
            <a:r>
              <a:rPr lang="en-US" dirty="0" smtClean="0"/>
              <a:t>     </a:t>
            </a:r>
            <a:endParaRPr lang="en-US" sz="2600" dirty="0" smtClean="0"/>
          </a:p>
          <a:p>
            <a:endParaRPr lang="en-US" dirty="0"/>
          </a:p>
        </p:txBody>
      </p:sp>
      <p:sp>
        <p:nvSpPr>
          <p:cNvPr id="6" name="Rectangle 5"/>
          <p:cNvSpPr/>
          <p:nvPr/>
        </p:nvSpPr>
        <p:spPr>
          <a:xfrm>
            <a:off x="571472" y="642918"/>
            <a:ext cx="8143932" cy="6340197"/>
          </a:xfrm>
          <a:prstGeom prst="rect">
            <a:avLst/>
          </a:prstGeom>
        </p:spPr>
        <p:txBody>
          <a:bodyPr wrap="square">
            <a:spAutoFit/>
          </a:bodyPr>
          <a:lstStyle/>
          <a:p>
            <a:r>
              <a:rPr lang="en-US" sz="2000" b="1" dirty="0" smtClean="0"/>
              <a:t>RECOMMENDATION 21: </a:t>
            </a:r>
          </a:p>
          <a:p>
            <a:r>
              <a:rPr lang="en-US" dirty="0" smtClean="0"/>
              <a:t>Patients presenting with a thyroid nodule and a cytological</a:t>
            </a:r>
            <a:r>
              <a:rPr lang="fa-IR" dirty="0" smtClean="0"/>
              <a:t> </a:t>
            </a:r>
            <a:r>
              <a:rPr lang="en-US" dirty="0" smtClean="0"/>
              <a:t>or histological diagnosis of MTC should have a physical</a:t>
            </a:r>
            <a:r>
              <a:rPr lang="fa-IR" dirty="0" smtClean="0"/>
              <a:t> </a:t>
            </a:r>
            <a:r>
              <a:rPr lang="en-US" dirty="0" smtClean="0"/>
              <a:t>examination, determination of serum levels of </a:t>
            </a:r>
            <a:r>
              <a:rPr lang="en-US" dirty="0" err="1" smtClean="0"/>
              <a:t>Ctn</a:t>
            </a:r>
            <a:r>
              <a:rPr lang="en-US" dirty="0" smtClean="0"/>
              <a:t> and</a:t>
            </a:r>
          </a:p>
          <a:p>
            <a:r>
              <a:rPr lang="en-US" dirty="0" smtClean="0"/>
              <a:t>CEA, and genetic testing for a RET </a:t>
            </a:r>
            <a:r>
              <a:rPr lang="en-US" dirty="0" err="1" smtClean="0"/>
              <a:t>germline</a:t>
            </a:r>
            <a:r>
              <a:rPr lang="en-US" dirty="0" smtClean="0"/>
              <a:t> mutation. The</a:t>
            </a:r>
            <a:r>
              <a:rPr lang="fa-IR" dirty="0" smtClean="0"/>
              <a:t> </a:t>
            </a:r>
            <a:r>
              <a:rPr lang="en-US" dirty="0" smtClean="0"/>
              <a:t>presence of a PHEO and HPTH should be excluded in</a:t>
            </a:r>
            <a:r>
              <a:rPr lang="fa-IR" dirty="0" smtClean="0"/>
              <a:t> </a:t>
            </a:r>
            <a:r>
              <a:rPr lang="en-US" dirty="0" smtClean="0"/>
              <a:t>patients with hereditary MTC. Grade B Recommendation</a:t>
            </a:r>
          </a:p>
          <a:p>
            <a:endParaRPr lang="en-US" dirty="0" smtClean="0"/>
          </a:p>
          <a:p>
            <a:r>
              <a:rPr lang="en-US" sz="2000" b="1" dirty="0" smtClean="0"/>
              <a:t>RECOMMENDATION 22:</a:t>
            </a:r>
          </a:p>
          <a:p>
            <a:r>
              <a:rPr lang="en-US" sz="2000" dirty="0" smtClean="0"/>
              <a:t>Ultrasound examination of the neck should be performed in</a:t>
            </a:r>
            <a:r>
              <a:rPr lang="fa-IR" sz="2000" dirty="0" smtClean="0"/>
              <a:t> </a:t>
            </a:r>
            <a:r>
              <a:rPr lang="en-US" sz="2000" dirty="0" smtClean="0"/>
              <a:t>all</a:t>
            </a:r>
            <a:r>
              <a:rPr lang="fa-IR" sz="2000" dirty="0" smtClean="0"/>
              <a:t> </a:t>
            </a:r>
            <a:r>
              <a:rPr lang="en-US" sz="2000" dirty="0" smtClean="0"/>
              <a:t>patients</a:t>
            </a:r>
            <a:r>
              <a:rPr lang="fa-IR" sz="2000" dirty="0" smtClean="0"/>
              <a:t> </a:t>
            </a:r>
            <a:r>
              <a:rPr lang="en-US" sz="2000" dirty="0" smtClean="0"/>
              <a:t>with MTC</a:t>
            </a:r>
            <a:r>
              <a:rPr lang="fa-IR" sz="2000" dirty="0" smtClean="0"/>
              <a:t> </a:t>
            </a:r>
            <a:r>
              <a:rPr lang="en-US" sz="2000" dirty="0" smtClean="0"/>
              <a:t>.Contrast-enhanced CT of the neck and</a:t>
            </a:r>
            <a:r>
              <a:rPr lang="fa-IR" sz="2000" dirty="0" smtClean="0"/>
              <a:t> </a:t>
            </a:r>
            <a:r>
              <a:rPr lang="en-US" sz="2000" dirty="0" smtClean="0"/>
              <a:t>chest, three-phase contrast-enhanced multi-detector liver</a:t>
            </a:r>
            <a:r>
              <a:rPr lang="fa-IR" sz="2000" dirty="0" smtClean="0"/>
              <a:t> </a:t>
            </a:r>
            <a:r>
              <a:rPr lang="en-US" sz="2000" dirty="0" smtClean="0"/>
              <a:t>CT, or contrast-enhanced MRI of the liver, and axial MRI</a:t>
            </a:r>
            <a:r>
              <a:rPr lang="fa-IR" sz="2000" dirty="0" smtClean="0"/>
              <a:t> </a:t>
            </a:r>
            <a:r>
              <a:rPr lang="en-US" sz="2000" dirty="0" smtClean="0"/>
              <a:t>and bone </a:t>
            </a:r>
            <a:r>
              <a:rPr lang="en-US" sz="2000" dirty="0" err="1" smtClean="0"/>
              <a:t>scintigraphy</a:t>
            </a:r>
            <a:r>
              <a:rPr lang="en-US" sz="2000" dirty="0" smtClean="0"/>
              <a:t> are recommended in patients with</a:t>
            </a:r>
            <a:r>
              <a:rPr lang="fa-IR" sz="2000" dirty="0" smtClean="0"/>
              <a:t> </a:t>
            </a:r>
            <a:r>
              <a:rPr lang="en-US" sz="2000" dirty="0" smtClean="0"/>
              <a:t>extensive neck disease and signs or symptoms of regional or</a:t>
            </a:r>
            <a:r>
              <a:rPr lang="fa-IR" sz="2000" dirty="0" smtClean="0"/>
              <a:t> </a:t>
            </a:r>
            <a:r>
              <a:rPr lang="en-US" sz="2000" dirty="0" smtClean="0"/>
              <a:t>distant metastases, and in all patients with a serum </a:t>
            </a:r>
            <a:r>
              <a:rPr lang="en-US" sz="2000" dirty="0" err="1" smtClean="0"/>
              <a:t>Ctn</a:t>
            </a:r>
            <a:r>
              <a:rPr lang="en-US" sz="2000" dirty="0" smtClean="0"/>
              <a:t> level</a:t>
            </a:r>
            <a:r>
              <a:rPr lang="fa-IR" sz="2000" dirty="0" smtClean="0"/>
              <a:t> </a:t>
            </a:r>
            <a:r>
              <a:rPr lang="en-US" sz="2000" dirty="0" smtClean="0"/>
              <a:t>greater than 500 pg/</a:t>
            </a:r>
            <a:r>
              <a:rPr lang="en-US" sz="2000" dirty="0" err="1" smtClean="0"/>
              <a:t>mL.</a:t>
            </a:r>
            <a:r>
              <a:rPr lang="en-US" sz="2000" dirty="0" smtClean="0"/>
              <a:t> Grade C Recommendation</a:t>
            </a:r>
          </a:p>
          <a:p>
            <a:endParaRPr lang="en-US" sz="2000" b="1" dirty="0" smtClean="0"/>
          </a:p>
          <a:p>
            <a:r>
              <a:rPr lang="en-US" sz="2000" b="1" dirty="0" smtClean="0"/>
              <a:t>RECOMMENDATION 23:</a:t>
            </a:r>
          </a:p>
          <a:p>
            <a:r>
              <a:rPr lang="en-US" sz="2000" dirty="0" smtClean="0"/>
              <a:t>Neither FDG-PET/CT nor F-DOPA-PET/CT is recommended</a:t>
            </a:r>
            <a:r>
              <a:rPr lang="fa-IR" sz="2000" dirty="0" smtClean="0"/>
              <a:t> </a:t>
            </a:r>
            <a:r>
              <a:rPr lang="en-US" sz="2000" dirty="0" smtClean="0"/>
              <a:t>to detect the presence of distant metastases. Grade E Recommendation</a:t>
            </a:r>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1571612"/>
            <a:ext cx="6000792" cy="1446550"/>
          </a:xfrm>
          <a:prstGeom prst="rect">
            <a:avLst/>
          </a:prstGeom>
        </p:spPr>
        <p:txBody>
          <a:bodyPr wrap="square">
            <a:spAutoFit/>
          </a:bodyPr>
          <a:lstStyle/>
          <a:p>
            <a:pPr algn="ctr"/>
            <a:r>
              <a:rPr lang="en-US" sz="4400" dirty="0" smtClean="0">
                <a:latin typeface="+mj-lt"/>
              </a:rPr>
              <a:t>What</a:t>
            </a:r>
            <a:r>
              <a:rPr lang="en-US" sz="3600" dirty="0" smtClean="0">
                <a:latin typeface="+mj-lt"/>
              </a:rPr>
              <a:t> </a:t>
            </a:r>
            <a:r>
              <a:rPr lang="en-US" sz="4400" dirty="0" smtClean="0">
                <a:latin typeface="+mj-lt"/>
              </a:rPr>
              <a:t>the surgeon should do during MTC surgery</a:t>
            </a:r>
            <a:r>
              <a:rPr lang="en-US" sz="3600" dirty="0" smtClean="0">
                <a:latin typeface="+mj-lt"/>
              </a:rPr>
              <a:t>?</a:t>
            </a:r>
            <a:endParaRPr lang="fa-IR" sz="3600"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840" y="476673"/>
            <a:ext cx="8229600" cy="1584176"/>
          </a:xfrm>
        </p:spPr>
        <p:txBody>
          <a:bodyPr>
            <a:normAutofit/>
          </a:bodyPr>
          <a:lstStyle/>
          <a:p>
            <a:r>
              <a:rPr lang="en-US" sz="3600" dirty="0" smtClean="0"/>
              <a:t>The initial surgical treatment of patients</a:t>
            </a:r>
            <a:br>
              <a:rPr lang="en-US" sz="3600" dirty="0" smtClean="0"/>
            </a:br>
            <a:r>
              <a:rPr lang="en-US" sz="3600" dirty="0" smtClean="0"/>
              <a:t>with MTC</a:t>
            </a:r>
            <a:endParaRPr lang="en-US" dirty="0"/>
          </a:p>
        </p:txBody>
      </p:sp>
      <p:sp>
        <p:nvSpPr>
          <p:cNvPr id="4" name="Rectangle 3"/>
          <p:cNvSpPr/>
          <p:nvPr/>
        </p:nvSpPr>
        <p:spPr>
          <a:xfrm>
            <a:off x="500034" y="2355845"/>
            <a:ext cx="8143932" cy="2308324"/>
          </a:xfrm>
          <a:prstGeom prst="rect">
            <a:avLst/>
          </a:prstGeom>
        </p:spPr>
        <p:txBody>
          <a:bodyPr wrap="square">
            <a:spAutoFit/>
          </a:bodyPr>
          <a:lstStyle/>
          <a:p>
            <a:pPr>
              <a:buFont typeface="Arial" pitchFamily="34" charset="0"/>
              <a:buChar char="•"/>
            </a:pPr>
            <a:r>
              <a:rPr lang="en-US" dirty="0" smtClean="0"/>
              <a:t>Total </a:t>
            </a:r>
            <a:r>
              <a:rPr lang="en-US" dirty="0" err="1" smtClean="0"/>
              <a:t>thyroidectomy</a:t>
            </a:r>
            <a:r>
              <a:rPr lang="en-US" dirty="0" smtClean="0"/>
              <a:t> and dissection of cervical lymph node</a:t>
            </a:r>
            <a:r>
              <a:rPr lang="fa-IR" dirty="0" smtClean="0"/>
              <a:t> </a:t>
            </a:r>
            <a:r>
              <a:rPr lang="en-US" dirty="0" smtClean="0"/>
              <a:t>compartments, depending on serum </a:t>
            </a:r>
            <a:r>
              <a:rPr lang="en-US" dirty="0" err="1" smtClean="0"/>
              <a:t>Ctn</a:t>
            </a:r>
            <a:r>
              <a:rPr lang="en-US" dirty="0" smtClean="0"/>
              <a:t> levels and US findings,</a:t>
            </a:r>
            <a:r>
              <a:rPr lang="fa-IR" dirty="0" smtClean="0"/>
              <a:t> </a:t>
            </a:r>
            <a:r>
              <a:rPr lang="en-US" dirty="0" smtClean="0"/>
              <a:t>is standard treatment for patients with sporadic or hereditary MTC.</a:t>
            </a:r>
          </a:p>
          <a:p>
            <a:endParaRPr lang="en-US" dirty="0" smtClean="0"/>
          </a:p>
          <a:p>
            <a:endParaRPr lang="en-US" dirty="0" smtClean="0"/>
          </a:p>
          <a:p>
            <a:endParaRPr lang="en-US" dirty="0" smtClean="0"/>
          </a:p>
          <a:p>
            <a:endParaRPr lang="fa-IR"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821</TotalTime>
  <Words>2450</Words>
  <Application>Microsoft Office PowerPoint</Application>
  <PresentationFormat>On-screen Show (4:3)</PresentationFormat>
  <Paragraphs>115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In The Name Of GOD</vt:lpstr>
      <vt:lpstr>Biochemical persistent MTC</vt:lpstr>
      <vt:lpstr>PowerPoint Presentation</vt:lpstr>
      <vt:lpstr>PowerPoint Presentation</vt:lpstr>
      <vt:lpstr>PowerPoint Presentation</vt:lpstr>
      <vt:lpstr>PowerPoint Presentation</vt:lpstr>
      <vt:lpstr> </vt:lpstr>
      <vt:lpstr>PowerPoint Presentation</vt:lpstr>
      <vt:lpstr>The initial surgical treatment of patients with MTC</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about our patient </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user</cp:lastModifiedBy>
  <cp:revision>149</cp:revision>
  <dcterms:created xsi:type="dcterms:W3CDTF">2018-10-06T13:27:44Z</dcterms:created>
  <dcterms:modified xsi:type="dcterms:W3CDTF">2018-10-08T05:14:34Z</dcterms:modified>
</cp:coreProperties>
</file>