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1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2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slideLayouts/slideLayout197.xml" ContentType="application/vnd.openxmlformats-officedocument.presentationml.slideLayout+xml"/>
  <Override PartName="/ppt/theme/theme13.xml" ContentType="application/vnd.openxmlformats-officedocument.them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slideLayouts/slideLayout198.xml" ContentType="application/vnd.openxmlformats-officedocument.presentationml.slideLayout+xml"/>
  <Override PartName="/ppt/theme/theme14.xml" ContentType="application/vnd.openxmlformats-officedocument.them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5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34" r:id="rId2"/>
    <p:sldMasterId id="2147483747" r:id="rId3"/>
    <p:sldMasterId id="2147483760" r:id="rId4"/>
    <p:sldMasterId id="2147483773" r:id="rId5"/>
    <p:sldMasterId id="2147483823" r:id="rId6"/>
    <p:sldMasterId id="2147483825" r:id="rId7"/>
    <p:sldMasterId id="2147483875" r:id="rId8"/>
    <p:sldMasterId id="2147483888" r:id="rId9"/>
    <p:sldMasterId id="2147483901" r:id="rId10"/>
    <p:sldMasterId id="2147483914" r:id="rId11"/>
    <p:sldMasterId id="2147483927" r:id="rId12"/>
    <p:sldMasterId id="2147483977" r:id="rId13"/>
    <p:sldMasterId id="2147483979" r:id="rId14"/>
    <p:sldMasterId id="2147483981" r:id="rId15"/>
    <p:sldMasterId id="2147492058" r:id="rId16"/>
  </p:sldMasterIdLst>
  <p:notesMasterIdLst>
    <p:notesMasterId r:id="rId74"/>
  </p:notesMasterIdLst>
  <p:handoutMasterIdLst>
    <p:handoutMasterId r:id="rId75"/>
  </p:handoutMasterIdLst>
  <p:sldIdLst>
    <p:sldId id="704" r:id="rId17"/>
    <p:sldId id="848" r:id="rId18"/>
    <p:sldId id="854" r:id="rId19"/>
    <p:sldId id="855" r:id="rId20"/>
    <p:sldId id="856" r:id="rId21"/>
    <p:sldId id="857" r:id="rId22"/>
    <p:sldId id="858" r:id="rId23"/>
    <p:sldId id="859" r:id="rId24"/>
    <p:sldId id="860" r:id="rId25"/>
    <p:sldId id="861" r:id="rId26"/>
    <p:sldId id="862" r:id="rId27"/>
    <p:sldId id="802" r:id="rId28"/>
    <p:sldId id="803" r:id="rId29"/>
    <p:sldId id="804" r:id="rId30"/>
    <p:sldId id="805" r:id="rId31"/>
    <p:sldId id="806" r:id="rId32"/>
    <p:sldId id="807" r:id="rId33"/>
    <p:sldId id="808" r:id="rId34"/>
    <p:sldId id="809" r:id="rId35"/>
    <p:sldId id="810" r:id="rId36"/>
    <p:sldId id="811" r:id="rId37"/>
    <p:sldId id="812" r:id="rId38"/>
    <p:sldId id="813" r:id="rId39"/>
    <p:sldId id="814" r:id="rId40"/>
    <p:sldId id="851" r:id="rId41"/>
    <p:sldId id="836" r:id="rId42"/>
    <p:sldId id="837" r:id="rId43"/>
    <p:sldId id="838" r:id="rId44"/>
    <p:sldId id="839" r:id="rId45"/>
    <p:sldId id="840" r:id="rId46"/>
    <p:sldId id="841" r:id="rId47"/>
    <p:sldId id="842" r:id="rId48"/>
    <p:sldId id="843" r:id="rId49"/>
    <p:sldId id="844" r:id="rId50"/>
    <p:sldId id="845" r:id="rId51"/>
    <p:sldId id="852" r:id="rId52"/>
    <p:sldId id="815" r:id="rId53"/>
    <p:sldId id="816" r:id="rId54"/>
    <p:sldId id="817" r:id="rId55"/>
    <p:sldId id="818" r:id="rId56"/>
    <p:sldId id="819" r:id="rId57"/>
    <p:sldId id="820" r:id="rId58"/>
    <p:sldId id="821" r:id="rId59"/>
    <p:sldId id="822" r:id="rId60"/>
    <p:sldId id="823" r:id="rId61"/>
    <p:sldId id="824" r:id="rId62"/>
    <p:sldId id="825" r:id="rId63"/>
    <p:sldId id="826" r:id="rId64"/>
    <p:sldId id="827" r:id="rId65"/>
    <p:sldId id="828" r:id="rId66"/>
    <p:sldId id="829" r:id="rId67"/>
    <p:sldId id="830" r:id="rId68"/>
    <p:sldId id="831" r:id="rId69"/>
    <p:sldId id="832" r:id="rId70"/>
    <p:sldId id="833" r:id="rId71"/>
    <p:sldId id="853" r:id="rId72"/>
    <p:sldId id="713" r:id="rId73"/>
  </p:sldIdLst>
  <p:sldSz cx="9144000" cy="5143500" type="screen16x9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100" b="1" kern="1200">
        <a:solidFill>
          <a:schemeClr val="tx1"/>
        </a:solidFill>
        <a:latin typeface="Verdana" panose="020B0604030504040204" pitchFamily="34" charset="0"/>
        <a:ea typeface="DejaVu Sans"/>
        <a:cs typeface="DejaVu Sans"/>
      </a:defRPr>
    </a:lvl1pPr>
    <a:lvl2pPr marL="342900" indent="114300" algn="l" rtl="0" eaLnBrk="0" fontAlgn="base" hangingPunct="0">
      <a:spcBef>
        <a:spcPct val="0"/>
      </a:spcBef>
      <a:spcAft>
        <a:spcPct val="0"/>
      </a:spcAft>
      <a:defRPr sz="2100" b="1" kern="1200">
        <a:solidFill>
          <a:schemeClr val="tx1"/>
        </a:solidFill>
        <a:latin typeface="Verdana" panose="020B0604030504040204" pitchFamily="34" charset="0"/>
        <a:ea typeface="DejaVu Sans"/>
        <a:cs typeface="DejaVu Sans"/>
      </a:defRPr>
    </a:lvl2pPr>
    <a:lvl3pPr marL="685800" indent="228600" algn="l" rtl="0" eaLnBrk="0" fontAlgn="base" hangingPunct="0">
      <a:spcBef>
        <a:spcPct val="0"/>
      </a:spcBef>
      <a:spcAft>
        <a:spcPct val="0"/>
      </a:spcAft>
      <a:defRPr sz="2100" b="1" kern="1200">
        <a:solidFill>
          <a:schemeClr val="tx1"/>
        </a:solidFill>
        <a:latin typeface="Verdana" panose="020B0604030504040204" pitchFamily="34" charset="0"/>
        <a:ea typeface="DejaVu Sans"/>
        <a:cs typeface="DejaVu Sans"/>
      </a:defRPr>
    </a:lvl3pPr>
    <a:lvl4pPr marL="1028700" indent="342900" algn="l" rtl="0" eaLnBrk="0" fontAlgn="base" hangingPunct="0">
      <a:spcBef>
        <a:spcPct val="0"/>
      </a:spcBef>
      <a:spcAft>
        <a:spcPct val="0"/>
      </a:spcAft>
      <a:defRPr sz="2100" b="1" kern="1200">
        <a:solidFill>
          <a:schemeClr val="tx1"/>
        </a:solidFill>
        <a:latin typeface="Verdana" panose="020B0604030504040204" pitchFamily="34" charset="0"/>
        <a:ea typeface="DejaVu Sans"/>
        <a:cs typeface="DejaVu Sans"/>
      </a:defRPr>
    </a:lvl4pPr>
    <a:lvl5pPr marL="1371600" indent="457200" algn="l" rtl="0" eaLnBrk="0" fontAlgn="base" hangingPunct="0">
      <a:spcBef>
        <a:spcPct val="0"/>
      </a:spcBef>
      <a:spcAft>
        <a:spcPct val="0"/>
      </a:spcAft>
      <a:defRPr sz="2100" b="1" kern="1200">
        <a:solidFill>
          <a:schemeClr val="tx1"/>
        </a:solidFill>
        <a:latin typeface="Verdana" panose="020B0604030504040204" pitchFamily="34" charset="0"/>
        <a:ea typeface="DejaVu Sans"/>
        <a:cs typeface="DejaVu Sans"/>
      </a:defRPr>
    </a:lvl5pPr>
    <a:lvl6pPr marL="2286000" algn="l" defTabSz="914400" rtl="0" eaLnBrk="1" latinLnBrk="0" hangingPunct="1">
      <a:defRPr sz="2100" b="1" kern="1200">
        <a:solidFill>
          <a:schemeClr val="tx1"/>
        </a:solidFill>
        <a:latin typeface="Verdana" panose="020B0604030504040204" pitchFamily="34" charset="0"/>
        <a:ea typeface="DejaVu Sans"/>
        <a:cs typeface="DejaVu Sans"/>
      </a:defRPr>
    </a:lvl6pPr>
    <a:lvl7pPr marL="2743200" algn="l" defTabSz="914400" rtl="0" eaLnBrk="1" latinLnBrk="0" hangingPunct="1">
      <a:defRPr sz="2100" b="1" kern="1200">
        <a:solidFill>
          <a:schemeClr val="tx1"/>
        </a:solidFill>
        <a:latin typeface="Verdana" panose="020B0604030504040204" pitchFamily="34" charset="0"/>
        <a:ea typeface="DejaVu Sans"/>
        <a:cs typeface="DejaVu Sans"/>
      </a:defRPr>
    </a:lvl7pPr>
    <a:lvl8pPr marL="3200400" algn="l" defTabSz="914400" rtl="0" eaLnBrk="1" latinLnBrk="0" hangingPunct="1">
      <a:defRPr sz="2100" b="1" kern="1200">
        <a:solidFill>
          <a:schemeClr val="tx1"/>
        </a:solidFill>
        <a:latin typeface="Verdana" panose="020B0604030504040204" pitchFamily="34" charset="0"/>
        <a:ea typeface="DejaVu Sans"/>
        <a:cs typeface="DejaVu Sans"/>
      </a:defRPr>
    </a:lvl8pPr>
    <a:lvl9pPr marL="3657600" algn="l" defTabSz="914400" rtl="0" eaLnBrk="1" latinLnBrk="0" hangingPunct="1">
      <a:defRPr sz="2100" b="1" kern="1200">
        <a:solidFill>
          <a:schemeClr val="tx1"/>
        </a:solidFill>
        <a:latin typeface="Verdana" panose="020B0604030504040204" pitchFamily="34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101"/>
    <a:srgbClr val="990033"/>
    <a:srgbClr val="D8D5CE"/>
    <a:srgbClr val="E2E0DA"/>
    <a:srgbClr val="DCD9D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7" autoAdjust="0"/>
    <p:restoredTop sz="91501" autoAdjust="0"/>
  </p:normalViewPr>
  <p:slideViewPr>
    <p:cSldViewPr>
      <p:cViewPr varScale="1">
        <p:scale>
          <a:sx n="96" d="100"/>
          <a:sy n="96" d="100"/>
        </p:scale>
        <p:origin x="35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29F8A5-E679-4DAE-9B9A-699B569333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173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4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DEB0FF1-7EF3-4963-9CB5-0E3995F321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224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ADA/EASD position statement now recommends GLP-1RAs as second line agents</a:t>
            </a:r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69925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 defTabSz="669925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 defTabSz="669925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 defTabSz="669925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 defTabSz="669925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defTabSz="6699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defTabSz="6699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defTabSz="6699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defTabSz="6699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C5236C17-94BF-45B4-BF96-875FE87B79EF}" type="slidenum">
              <a:rPr lang="en-GB" altLang="en-US" sz="1200" b="0" smtClean="0">
                <a:solidFill>
                  <a:srgbClr val="000000"/>
                </a:solidFill>
              </a:rPr>
              <a:pPr/>
              <a:t>2</a:t>
            </a:fld>
            <a:endParaRPr lang="en-GB" altLang="en-US" sz="12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18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BBF904-D918-4793-91AD-9267A5DF83F4}" type="slidenum">
              <a:rPr lang="en-US" altLang="en-US" sz="1200">
                <a:solidFill>
                  <a:srgbClr val="000000"/>
                </a:solidFill>
                <a:cs typeface="DejaVu Sans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z="1200">
              <a:solidFill>
                <a:srgbClr val="000000"/>
              </a:solidFill>
              <a:cs typeface="DejaVu Sans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84213"/>
            <a:ext cx="6096000" cy="3429000"/>
          </a:xfrm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50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ADA/EASD position statement now recommends GLP-1RAs as second line agents</a:t>
            </a:r>
          </a:p>
        </p:txBody>
      </p:sp>
      <p:sp>
        <p:nvSpPr>
          <p:cNvPr id="274436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defTabSz="669925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 defTabSz="669925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 defTabSz="669925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 defTabSz="669925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 defTabSz="669925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defTabSz="6699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defTabSz="6699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defTabSz="6699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defTabSz="6699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algn="r" eaLnBrk="1" hangingPunct="1"/>
            <a:fld id="{CBE50A6F-AFD5-4A6E-924A-53A05165B4C2}" type="slidenum">
              <a:rPr lang="en-GB" altLang="en-US" sz="1200" b="0">
                <a:solidFill>
                  <a:srgbClr val="000000"/>
                </a:solidFill>
              </a:rPr>
              <a:pPr algn="r" eaLnBrk="1" hangingPunct="1"/>
              <a:t>25</a:t>
            </a:fld>
            <a:endParaRPr lang="en-GB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99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ADA/EASD position statement now recommends GLP-1RAs as second line agents</a:t>
            </a:r>
          </a:p>
        </p:txBody>
      </p:sp>
      <p:sp>
        <p:nvSpPr>
          <p:cNvPr id="286724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defTabSz="669925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 defTabSz="669925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 defTabSz="669925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 defTabSz="669925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 defTabSz="669925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defTabSz="6699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defTabSz="6699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defTabSz="6699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defTabSz="6699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algn="r" eaLnBrk="1" hangingPunct="1"/>
            <a:fld id="{7C21CD90-74DD-40D2-839E-8F60DF2155B9}" type="slidenum">
              <a:rPr lang="en-GB" altLang="en-US" sz="1200" b="0">
                <a:solidFill>
                  <a:srgbClr val="000000"/>
                </a:solidFill>
              </a:rPr>
              <a:pPr algn="r" eaLnBrk="1" hangingPunct="1"/>
              <a:t>36</a:t>
            </a:fld>
            <a:endParaRPr lang="en-GB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82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ADA/EASD position statement now recommends GLP-1RAs as second line agents</a:t>
            </a:r>
          </a:p>
        </p:txBody>
      </p:sp>
      <p:sp>
        <p:nvSpPr>
          <p:cNvPr id="308228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defTabSz="669925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 defTabSz="669925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 defTabSz="669925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 defTabSz="669925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 defTabSz="669925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defTabSz="6699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defTabSz="6699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defTabSz="6699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defTabSz="6699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algn="r" eaLnBrk="1" hangingPunct="1"/>
            <a:fld id="{FD4F6B04-8996-4DCE-8300-CDB2115260E8}" type="slidenum">
              <a:rPr lang="en-GB" altLang="en-US" sz="1200" b="0">
                <a:solidFill>
                  <a:srgbClr val="000000"/>
                </a:solidFill>
              </a:rPr>
              <a:pPr algn="r" eaLnBrk="1" hangingPunct="1"/>
              <a:t>56</a:t>
            </a:fld>
            <a:endParaRPr lang="en-GB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0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3" Type="http://schemas.openxmlformats.org/officeDocument/2006/relationships/tags" Target="../tags/tag77.xml"/><Relationship Id="rId21" Type="http://schemas.openxmlformats.org/officeDocument/2006/relationships/image" Target="../media/image5.jpeg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7.v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10" Type="http://schemas.openxmlformats.org/officeDocument/2006/relationships/tags" Target="../tags/tag84.xml"/><Relationship Id="rId19" Type="http://schemas.openxmlformats.org/officeDocument/2006/relationships/slideMaster" Target="../slideMasters/slideMaster12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94.xml"/><Relationship Id="rId7" Type="http://schemas.openxmlformats.org/officeDocument/2006/relationships/oleObject" Target="../embeddings/oleObject8.bin"/><Relationship Id="rId2" Type="http://schemas.openxmlformats.org/officeDocument/2006/relationships/tags" Target="../tags/tag93.xml"/><Relationship Id="rId1" Type="http://schemas.openxmlformats.org/officeDocument/2006/relationships/vmlDrawing" Target="../drawings/vmlDrawing8.v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9" Type="http://schemas.openxmlformats.org/officeDocument/2006/relationships/image" Target="../media/image4.jpeg"/></Relationships>
</file>

<file path=ppt/slideLayouts/_rels/slideLayout197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3" Type="http://schemas.openxmlformats.org/officeDocument/2006/relationships/tags" Target="../tags/tag102.xml"/><Relationship Id="rId21" Type="http://schemas.openxmlformats.org/officeDocument/2006/relationships/image" Target="../media/image5.jpeg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9.v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10" Type="http://schemas.openxmlformats.org/officeDocument/2006/relationships/tags" Target="../tags/tag109.xml"/><Relationship Id="rId19" Type="http://schemas.openxmlformats.org/officeDocument/2006/relationships/slideMaster" Target="../slideMasters/slideMaster13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/Relationships>
</file>

<file path=ppt/slideLayouts/_rels/slideLayout198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3" Type="http://schemas.openxmlformats.org/officeDocument/2006/relationships/tags" Target="../tags/tag123.xml"/><Relationship Id="rId21" Type="http://schemas.openxmlformats.org/officeDocument/2006/relationships/image" Target="../media/image5.jpe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0.v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10" Type="http://schemas.openxmlformats.org/officeDocument/2006/relationships/tags" Target="../tags/tag130.xml"/><Relationship Id="rId19" Type="http://schemas.openxmlformats.org/officeDocument/2006/relationships/slideMaster" Target="../slideMasters/slideMaster14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3" Type="http://schemas.openxmlformats.org/officeDocument/2006/relationships/tags" Target="../tags/tag8.xml"/><Relationship Id="rId21" Type="http://schemas.openxmlformats.org/officeDocument/2006/relationships/image" Target="../media/image5.jpeg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10" Type="http://schemas.openxmlformats.org/officeDocument/2006/relationships/tags" Target="../tags/tag15.xml"/><Relationship Id="rId19" Type="http://schemas.openxmlformats.org/officeDocument/2006/relationships/slideMaster" Target="../slideMasters/slideMaster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5.xml"/><Relationship Id="rId7" Type="http://schemas.openxmlformats.org/officeDocument/2006/relationships/oleObject" Target="../embeddings/oleObject3.bin"/><Relationship Id="rId2" Type="http://schemas.openxmlformats.org/officeDocument/2006/relationships/tags" Target="../tags/tag24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image" Target="../media/image4.jpeg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3" Type="http://schemas.openxmlformats.org/officeDocument/2006/relationships/tags" Target="../tags/tag33.xml"/><Relationship Id="rId21" Type="http://schemas.openxmlformats.org/officeDocument/2006/relationships/image" Target="../media/image5.jpeg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10" Type="http://schemas.openxmlformats.org/officeDocument/2006/relationships/tags" Target="../tags/tag40.xml"/><Relationship Id="rId19" Type="http://schemas.openxmlformats.org/officeDocument/2006/relationships/slideMaster" Target="../slideMasters/slideMaster6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3" Type="http://schemas.openxmlformats.org/officeDocument/2006/relationships/tags" Target="../tags/tag54.xml"/><Relationship Id="rId21" Type="http://schemas.openxmlformats.org/officeDocument/2006/relationships/image" Target="../media/image5.jpe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10" Type="http://schemas.openxmlformats.org/officeDocument/2006/relationships/tags" Target="../tags/tag61.xml"/><Relationship Id="rId19" Type="http://schemas.openxmlformats.org/officeDocument/2006/relationships/slideMaster" Target="../slideMasters/slideMaster7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xfrm>
            <a:off x="7758113" y="0"/>
            <a:ext cx="900112" cy="6175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800">
                <a:solidFill>
                  <a:srgbClr val="000000"/>
                </a:solidFill>
                <a:cs typeface="DejaVu Sans"/>
              </a:defRPr>
            </a:lvl1pPr>
          </a:lstStyle>
          <a:p>
            <a:pPr>
              <a:defRPr/>
            </a:pPr>
            <a:r>
              <a:rPr lang="en-GB" altLang="en-US"/>
              <a:t>Slide no </a:t>
            </a:r>
            <a:fld id="{FC39742F-9575-4C48-B32C-AC13A8A171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9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B733531-35C0-4E47-9827-F3138FFFFF74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NN-Iran/MIP/001/Jan 2010/1</a:t>
            </a:r>
          </a:p>
        </p:txBody>
      </p:sp>
    </p:spTree>
    <p:extLst>
      <p:ext uri="{BB962C8B-B14F-4D97-AF65-F5344CB8AC3E}">
        <p14:creationId xmlns:p14="http://schemas.microsoft.com/office/powerpoint/2010/main" val="188566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xfrm>
            <a:off x="7761288" y="-131763"/>
            <a:ext cx="900112" cy="61595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800">
                <a:solidFill>
                  <a:srgbClr val="000000"/>
                </a:solidFill>
                <a:cs typeface="DejaVu Sans"/>
              </a:defRPr>
            </a:lvl1pPr>
          </a:lstStyle>
          <a:p>
            <a:pPr>
              <a:defRPr/>
            </a:pPr>
            <a:fld id="{3C5B7EBB-5ED5-4073-8559-179695C8FD58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E88616-282F-46E6-83AB-B4E10BE9F162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0487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xfrm>
            <a:off x="7758113" y="0"/>
            <a:ext cx="900112" cy="617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ABCCF-3FA6-4AC4-B64A-BD3A7E6854B0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900"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427D7F-2EBA-48D2-B2B6-561A4E4EAE2B}" type="datetime3">
              <a:rPr lang="en-GB"/>
              <a:pPr>
                <a:defRPr/>
              </a:pPr>
              <a:t>28 October, 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4848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2CD68-C446-4EC6-BC04-C9E453EAE58A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9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249B9E-6412-4698-AA33-5E42A6A4F3C0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85051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4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AD9A-5B6D-4A4E-892E-00114866F393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302375" y="20638"/>
            <a:ext cx="1458913" cy="3524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900"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D9D9EB-80C7-44D9-BA10-DFFE4BFF468C}" type="datetime3">
              <a:rPr lang="en-GB"/>
              <a:pPr>
                <a:defRPr/>
              </a:pPr>
              <a:t>28 October, 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261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250" y="1219200"/>
            <a:ext cx="4016375" cy="2795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8" y="1219200"/>
            <a:ext cx="4016375" cy="2795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8261A-851D-4196-9056-BFF87FE5CACC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3B994AA-BFCC-4E3C-B0FF-B25A7D4FE38B}" type="datetime3">
              <a:rPr lang="en-GB"/>
              <a:pPr>
                <a:defRPr/>
              </a:pPr>
              <a:t>28 October, 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8685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7C1EC-82D7-4AF8-962E-44E0E0AAF781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2F9F70-20D1-423E-8AB6-3C5789945FD2}" type="datetime3">
              <a:rPr lang="en-GB"/>
              <a:pPr>
                <a:defRPr/>
              </a:pPr>
              <a:t>28 October, 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9833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C4B06-9E6D-4907-8633-24038F508C0C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BCBBF15-8C1F-4DE7-A572-79823669D50B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868778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FDB2D-8B96-4193-8A67-BDDC2FE27570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7FA1DF8-96ED-4D75-AFF2-99CBB84933F3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841646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1E17A-D095-4A9F-9026-C6351DD5398B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DBAEF1-0617-4756-97BC-CCAF27C34BA9}" type="datetime3">
              <a:rPr lang="en-GB"/>
              <a:pPr>
                <a:defRPr/>
              </a:pPr>
              <a:t>28 October, 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3162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33A46-1E3E-4469-B645-5AEF7319213E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2CDD6F-4E54-4337-A7A5-FD6F02B49AE8}" type="datetime3">
              <a:rPr lang="en-GB"/>
              <a:pPr>
                <a:defRPr/>
              </a:pPr>
              <a:t>28 October, 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001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887E1-E8F6-49F9-BD73-2E225D24A9E7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789D55-906D-4B80-A263-4E5F926A7168}" type="datetime3">
              <a:rPr lang="en-GB"/>
              <a:pPr>
                <a:defRPr/>
              </a:pPr>
              <a:t>28 October, 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01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352425"/>
            <a:ext cx="2046288" cy="366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251" y="352425"/>
            <a:ext cx="5988050" cy="366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xfrm>
            <a:off x="7761288" y="-131763"/>
            <a:ext cx="900112" cy="61595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800">
                <a:solidFill>
                  <a:srgbClr val="000000"/>
                </a:solidFill>
                <a:cs typeface="DejaVu Sans"/>
              </a:defRPr>
            </a:lvl1pPr>
          </a:lstStyle>
          <a:p>
            <a:pPr>
              <a:defRPr/>
            </a:pPr>
            <a:fld id="{9B93F0CD-F30F-4BD7-B594-26964230EDE6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027492D-4238-4B41-B9AA-6B765C2252B6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7266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352425"/>
            <a:ext cx="2046288" cy="366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251" y="352425"/>
            <a:ext cx="5988050" cy="366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D1AF1-F762-4050-A880-56F2C39199B4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7E37ED-4EF9-4E9F-AD89-570C239FAD37}" type="datetime3">
              <a:rPr lang="en-GB"/>
              <a:pPr>
                <a:defRPr/>
              </a:pPr>
              <a:t>28 October, 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8948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1" y="352425"/>
            <a:ext cx="8186738" cy="600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6250" y="1219200"/>
            <a:ext cx="8185150" cy="279558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A39DF-F2FB-4FC0-8DF8-764DD13572A5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1BEF0D-F0BB-DE4B-95CE-6DB70DBA9567}" type="datetimeFigureOut">
              <a:rPr lang="en-US"/>
              <a:pPr>
                <a:defRPr/>
              </a:pPr>
              <a:t>10/28/2015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376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7A4D6-6D6B-477E-B02D-6002C7B37B60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</p:spTree>
    <p:extLst>
      <p:ext uri="{BB962C8B-B14F-4D97-AF65-F5344CB8AC3E}">
        <p14:creationId xmlns:p14="http://schemas.microsoft.com/office/powerpoint/2010/main" val="227482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02FEA-1355-42B7-B33A-297D2F2A14C6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</p:spTree>
    <p:extLst>
      <p:ext uri="{BB962C8B-B14F-4D97-AF65-F5344CB8AC3E}">
        <p14:creationId xmlns:p14="http://schemas.microsoft.com/office/powerpoint/2010/main" val="25776343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4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25E66-5CC5-465B-8961-53C1A00ACA37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</p:spTree>
    <p:extLst>
      <p:ext uri="{BB962C8B-B14F-4D97-AF65-F5344CB8AC3E}">
        <p14:creationId xmlns:p14="http://schemas.microsoft.com/office/powerpoint/2010/main" val="19877984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3722"/>
            <a:ext cx="3946525" cy="298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8" y="1203722"/>
            <a:ext cx="3946525" cy="298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B0CD-03B1-4333-8E01-8FD7C1A50943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</p:spTree>
    <p:extLst>
      <p:ext uri="{BB962C8B-B14F-4D97-AF65-F5344CB8AC3E}">
        <p14:creationId xmlns:p14="http://schemas.microsoft.com/office/powerpoint/2010/main" val="12372894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ACACA-88A7-4BC2-B1E2-A0D926EEF93A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</p:spTree>
    <p:extLst>
      <p:ext uri="{BB962C8B-B14F-4D97-AF65-F5344CB8AC3E}">
        <p14:creationId xmlns:p14="http://schemas.microsoft.com/office/powerpoint/2010/main" val="35506166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6E64-A2AB-46F1-A49B-FE6BD70F6B10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</p:spTree>
    <p:extLst>
      <p:ext uri="{BB962C8B-B14F-4D97-AF65-F5344CB8AC3E}">
        <p14:creationId xmlns:p14="http://schemas.microsoft.com/office/powerpoint/2010/main" val="12468168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46A3-75AB-4DC2-AE81-57A8BBE5D6E0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</p:spTree>
    <p:extLst>
      <p:ext uri="{BB962C8B-B14F-4D97-AF65-F5344CB8AC3E}">
        <p14:creationId xmlns:p14="http://schemas.microsoft.com/office/powerpoint/2010/main" val="20222129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66D3F-ACD0-41EA-ABCB-2C861897C70D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</p:spTree>
    <p:extLst>
      <p:ext uri="{BB962C8B-B14F-4D97-AF65-F5344CB8AC3E}">
        <p14:creationId xmlns:p14="http://schemas.microsoft.com/office/powerpoint/2010/main" val="288861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1" y="352425"/>
            <a:ext cx="8186738" cy="600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6250" y="1219200"/>
            <a:ext cx="8185150" cy="279558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xfrm>
            <a:off x="7761288" y="-131763"/>
            <a:ext cx="900112" cy="61595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800">
                <a:solidFill>
                  <a:srgbClr val="000000"/>
                </a:solidFill>
                <a:cs typeface="DejaVu Sans"/>
              </a:defRPr>
            </a:lvl1pPr>
          </a:lstStyle>
          <a:p>
            <a:pPr>
              <a:defRPr/>
            </a:pPr>
            <a:fld id="{18A0AF1D-845A-4F7D-BB16-608F0434815C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F334CE7-6FD1-42AE-B7A4-B6D3BB17F675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61608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76B9C-9493-4170-B697-6113C3FBAD12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</p:spTree>
    <p:extLst>
      <p:ext uri="{BB962C8B-B14F-4D97-AF65-F5344CB8AC3E}">
        <p14:creationId xmlns:p14="http://schemas.microsoft.com/office/powerpoint/2010/main" val="14194757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B5CA0-A7BC-413F-9F9C-2436A71B469E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</p:spTree>
    <p:extLst>
      <p:ext uri="{BB962C8B-B14F-4D97-AF65-F5344CB8AC3E}">
        <p14:creationId xmlns:p14="http://schemas.microsoft.com/office/powerpoint/2010/main" val="25374248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91" y="1203722"/>
            <a:ext cx="2052637" cy="298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3722"/>
            <a:ext cx="6008688" cy="2981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09738-497C-4259-8F03-505000BC85A4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</p:spTree>
    <p:extLst>
      <p:ext uri="{BB962C8B-B14F-4D97-AF65-F5344CB8AC3E}">
        <p14:creationId xmlns:p14="http://schemas.microsoft.com/office/powerpoint/2010/main" val="41091320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727" y="1329929"/>
            <a:ext cx="3378200" cy="15132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D5DBB-9D47-421A-8FD7-F75B900A9382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</p:spTree>
    <p:extLst>
      <p:ext uri="{BB962C8B-B14F-4D97-AF65-F5344CB8AC3E}">
        <p14:creationId xmlns:p14="http://schemas.microsoft.com/office/powerpoint/2010/main" val="169525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xfrm>
            <a:off x="7758113" y="0"/>
            <a:ext cx="900112" cy="617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4C1D0-AA9B-4D13-BE09-A43AB988FD8D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900"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262D5E5-0706-4FCD-A4B6-0138AC8BDB5E}" type="datetime3">
              <a:rPr lang="en-GB"/>
              <a:pPr>
                <a:defRPr/>
              </a:pPr>
              <a:t>28 October, 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11866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A63F-B554-4CDF-8B80-3A351D87D955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9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5243EA-2AE6-48AA-A8DE-10615110A734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694607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4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2B21F-5087-4A7B-AA7C-60532EB6C487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302375" y="20638"/>
            <a:ext cx="1458913" cy="3524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900"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557ADF-601E-4579-8EB7-44E6C6A5E423}" type="datetime3">
              <a:rPr lang="en-GB"/>
              <a:pPr>
                <a:defRPr/>
              </a:pPr>
              <a:t>28 October, 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4906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250" y="1219200"/>
            <a:ext cx="4016375" cy="2795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8" y="1219200"/>
            <a:ext cx="4016375" cy="2795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F05FD-A559-4E84-AD73-A476F620A43F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0F1F5E-38F1-4687-86B0-9CE6B9170B73}" type="datetime3">
              <a:rPr lang="en-GB"/>
              <a:pPr>
                <a:defRPr/>
              </a:pPr>
              <a:t>28 October, 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5448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5DCB-BB1A-4853-8CC5-2358B1C19018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B83CCF8-861F-45D1-98B2-4322CD0DD434}" type="datetime3">
              <a:rPr lang="en-GB"/>
              <a:pPr>
                <a:defRPr/>
              </a:pPr>
              <a:t>28 October, 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0537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0BEFB-F1A5-41DA-8D21-095D5BF71718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4AD379-47C0-40EE-961F-F7D36E4C6C71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44126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86AC1-010A-47B6-8DC7-E4E7F61AC301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3BD6B-332A-45DD-B948-9751B37F12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835640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88E27-F9FC-4506-8A75-20B25E583448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4C8944-8D52-4FED-BACC-928956C3A4D6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828111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11A9F-B2E1-4C30-AFBA-C67DBC2CA0A0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79E9EE4-3F42-4CF3-BAA5-AE8267B70C10}" type="datetime3">
              <a:rPr lang="en-GB"/>
              <a:pPr>
                <a:defRPr/>
              </a:pPr>
              <a:t>28 October, 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766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AC086-CC55-4B68-9DE7-FADDB6556685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219CF29-6B0C-4124-B377-E41DABF42F02}" type="datetime3">
              <a:rPr lang="en-GB"/>
              <a:pPr>
                <a:defRPr/>
              </a:pPr>
              <a:t>28 October, 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6854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2969E-F5F2-460D-B93D-7AB90B364318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F93C7DF-7BA2-4CF7-8A90-8795C4FF39A9}" type="datetime3">
              <a:rPr lang="en-GB"/>
              <a:pPr>
                <a:defRPr/>
              </a:pPr>
              <a:t>28 October, 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5654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352425"/>
            <a:ext cx="2046288" cy="366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251" y="352425"/>
            <a:ext cx="5988050" cy="366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2D0C8-4731-4F4F-8B7F-5A66D7808FE4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B8A610-FE0D-4DB3-8B16-8A5B0A51C0D1}" type="datetime3">
              <a:rPr lang="en-GB"/>
              <a:pPr>
                <a:defRPr/>
              </a:pPr>
              <a:t>28 October, 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9015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1" y="352425"/>
            <a:ext cx="8186738" cy="600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6250" y="1219200"/>
            <a:ext cx="8185150" cy="279558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99452-576A-4377-81A3-AE326BF47733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1BEF0D-F0BB-DE4B-95CE-6DB70DBA9567}" type="datetimeFigureOut">
              <a:rPr lang="en-US"/>
              <a:pPr>
                <a:defRPr/>
              </a:pPr>
              <a:t>10/28/2015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9134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BA8C7-8B2F-4C4F-8190-43A697FBCD85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</p:spTree>
    <p:extLst>
      <p:ext uri="{BB962C8B-B14F-4D97-AF65-F5344CB8AC3E}">
        <p14:creationId xmlns:p14="http://schemas.microsoft.com/office/powerpoint/2010/main" val="349659452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7AC4-F0AC-4CF7-9E11-470F1FE62EF9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</p:spTree>
    <p:extLst>
      <p:ext uri="{BB962C8B-B14F-4D97-AF65-F5344CB8AC3E}">
        <p14:creationId xmlns:p14="http://schemas.microsoft.com/office/powerpoint/2010/main" val="75754386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4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098E1-CFCC-40E1-8479-EB164C4E4A46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</p:spTree>
    <p:extLst>
      <p:ext uri="{BB962C8B-B14F-4D97-AF65-F5344CB8AC3E}">
        <p14:creationId xmlns:p14="http://schemas.microsoft.com/office/powerpoint/2010/main" val="373365166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3722"/>
            <a:ext cx="3946525" cy="298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8" y="1203722"/>
            <a:ext cx="3946525" cy="298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651F2-2324-4BF5-B7C6-BAAC3F3BD429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</p:spTree>
    <p:extLst>
      <p:ext uri="{BB962C8B-B14F-4D97-AF65-F5344CB8AC3E}">
        <p14:creationId xmlns:p14="http://schemas.microsoft.com/office/powerpoint/2010/main" val="1893679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998E6-BAE1-4C20-9E96-F72943786398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B6B4E-B4E5-4431-9A06-F882062252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934789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C9349-BA5E-4418-898C-1CD2014982CA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</p:spTree>
    <p:extLst>
      <p:ext uri="{BB962C8B-B14F-4D97-AF65-F5344CB8AC3E}">
        <p14:creationId xmlns:p14="http://schemas.microsoft.com/office/powerpoint/2010/main" val="188798385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7F2FA-8983-4898-B6B4-6F009CD7773E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</p:spTree>
    <p:extLst>
      <p:ext uri="{BB962C8B-B14F-4D97-AF65-F5344CB8AC3E}">
        <p14:creationId xmlns:p14="http://schemas.microsoft.com/office/powerpoint/2010/main" val="5233505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B908E-B65B-4FA1-A615-E41563E179AD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</p:spTree>
    <p:extLst>
      <p:ext uri="{BB962C8B-B14F-4D97-AF65-F5344CB8AC3E}">
        <p14:creationId xmlns:p14="http://schemas.microsoft.com/office/powerpoint/2010/main" val="280542570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DBA6-B386-470B-B6A0-3D144D4869D9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</p:spTree>
    <p:extLst>
      <p:ext uri="{BB962C8B-B14F-4D97-AF65-F5344CB8AC3E}">
        <p14:creationId xmlns:p14="http://schemas.microsoft.com/office/powerpoint/2010/main" val="36189050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A79AF-045F-425E-9A00-C4EDC3105BCF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</p:spTree>
    <p:extLst>
      <p:ext uri="{BB962C8B-B14F-4D97-AF65-F5344CB8AC3E}">
        <p14:creationId xmlns:p14="http://schemas.microsoft.com/office/powerpoint/2010/main" val="13241968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4B705-C380-42CB-B63E-8CBBE58DBADE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</p:spTree>
    <p:extLst>
      <p:ext uri="{BB962C8B-B14F-4D97-AF65-F5344CB8AC3E}">
        <p14:creationId xmlns:p14="http://schemas.microsoft.com/office/powerpoint/2010/main" val="188157893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91" y="1203722"/>
            <a:ext cx="2052637" cy="298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3722"/>
            <a:ext cx="6008688" cy="2981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4E3F-B83A-4E81-96B3-3F98F0B24427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</p:spTree>
    <p:extLst>
      <p:ext uri="{BB962C8B-B14F-4D97-AF65-F5344CB8AC3E}">
        <p14:creationId xmlns:p14="http://schemas.microsoft.com/office/powerpoint/2010/main" val="17996245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727" y="1329929"/>
            <a:ext cx="3378200" cy="15132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DC29C-B2EA-4105-A98E-AF3C12EFBD76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</p:spTree>
    <p:extLst>
      <p:ext uri="{BB962C8B-B14F-4D97-AF65-F5344CB8AC3E}">
        <p14:creationId xmlns:p14="http://schemas.microsoft.com/office/powerpoint/2010/main" val="34119089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674" name="think-cell Slide" r:id="rId20" imgW="0" imgH="0" progId="TCLayout.ActiveDocument.1">
                  <p:embed/>
                </p:oleObj>
              </mc:Choice>
              <mc:Fallback>
                <p:oleObj name="think-cell Slide" r:id="rId20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 descr="NN_m_2c_RG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4430713"/>
            <a:ext cx="10128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433388" y="1984375"/>
            <a:ext cx="4640262" cy="2239963"/>
            <a:chOff x="432866" y="2645346"/>
            <a:chExt cx="4640175" cy="2986533"/>
          </a:xfrm>
        </p:grpSpPr>
        <p:sp>
          <p:nvSpPr>
            <p:cNvPr id="7" name="AutoShape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2866" y="2645346"/>
              <a:ext cx="4640175" cy="2986533"/>
            </a:xfrm>
            <a:prstGeom prst="roundRect">
              <a:avLst>
                <a:gd name="adj" fmla="val 4343"/>
              </a:avLst>
            </a:prstGeom>
            <a:solidFill>
              <a:schemeClr val="bg1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b"/>
            <a:lstStyle/>
            <a:p>
              <a:pPr algn="ctr" defTabSz="553641" fontAlgn="auto">
                <a:spcBef>
                  <a:spcPts val="0"/>
                </a:spcBef>
                <a:spcAft>
                  <a:spcPts val="0"/>
                </a:spcAft>
                <a:buSzPct val="120000"/>
                <a:defRPr/>
              </a:pPr>
              <a:endParaRPr lang="de-DE" sz="700" kern="0" dirty="0">
                <a:solidFill>
                  <a:srgbClr val="001965"/>
                </a:solidFill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>
              <p:custDataLst>
                <p:tags r:id="rId7"/>
              </p:custDataLst>
            </p:nvPr>
          </p:nvSpPr>
          <p:spPr bwMode="auto">
            <a:xfrm>
              <a:off x="2105313" y="3498091"/>
              <a:ext cx="1217688" cy="1373005"/>
            </a:xfrm>
            <a:prstGeom prst="roundRect">
              <a:avLst>
                <a:gd name="adj" fmla="val 8883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rgbClr val="0070C0"/>
                </a:gs>
              </a:gsLst>
              <a:lin ang="5400000" scaled="1"/>
              <a:tileRect/>
            </a:gradFill>
            <a:ln w="19050" cmpd="sng" algn="ctr">
              <a:solidFill>
                <a:srgbClr val="FFFFFF"/>
              </a:solidFill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/>
            <a:lstStyle/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>
              <p:custDataLst>
                <p:tags r:id="rId8"/>
              </p:custDataLst>
            </p:nvPr>
          </p:nvSpPr>
          <p:spPr bwMode="auto">
            <a:xfrm>
              <a:off x="3432425" y="3498091"/>
              <a:ext cx="1217688" cy="1373005"/>
            </a:xfrm>
            <a:prstGeom prst="roundRect">
              <a:avLst>
                <a:gd name="adj" fmla="val 8883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rgbClr val="0070C0"/>
                </a:gs>
              </a:gsLst>
              <a:lin ang="5400000" scaled="1"/>
              <a:tileRect/>
            </a:gradFill>
            <a:ln w="19050" cmpd="sng" algn="ctr">
              <a:solidFill>
                <a:srgbClr val="FFFFFF"/>
              </a:solidFill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/>
            <a:lstStyle/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>
              <p:custDataLst>
                <p:tags r:id="rId9"/>
              </p:custDataLst>
            </p:nvPr>
          </p:nvSpPr>
          <p:spPr bwMode="auto">
            <a:xfrm>
              <a:off x="775797" y="3497834"/>
              <a:ext cx="1217688" cy="1373519"/>
            </a:xfrm>
            <a:prstGeom prst="roundRect">
              <a:avLst>
                <a:gd name="adj" fmla="val 8883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rgbClr val="0070C0"/>
                </a:gs>
              </a:gsLst>
              <a:lin ang="5400000" scaled="1"/>
              <a:tileRect/>
            </a:gradFill>
            <a:ln w="19050" cmpd="sng" algn="ctr">
              <a:solidFill>
                <a:srgbClr val="FFFFFF"/>
              </a:solidFill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/>
            <a:lstStyle/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>
              <p:custDataLst>
                <p:tags r:id="rId10"/>
              </p:custDataLst>
            </p:nvPr>
          </p:nvSpPr>
          <p:spPr bwMode="auto">
            <a:xfrm>
              <a:off x="775797" y="4924367"/>
              <a:ext cx="3876720" cy="350260"/>
            </a:xfrm>
            <a:prstGeom prst="roundRect">
              <a:avLst>
                <a:gd name="adj" fmla="val 20511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r>
                <a:rPr lang="en-US" sz="800" dirty="0">
                  <a:ea typeface="+mn-ea"/>
                  <a:cs typeface="Arial" panose="020B0604020202020204" pitchFamily="34" charset="0"/>
                </a:rPr>
                <a:t>Organizational &amp; process enablers</a:t>
              </a:r>
            </a:p>
          </p:txBody>
        </p:sp>
        <p:sp>
          <p:nvSpPr>
            <p:cNvPr id="12" name="AutoShape 2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63880" y="2963341"/>
              <a:ext cx="4100555" cy="463438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0" bIns="180000" anchor="ctr"/>
            <a:lstStyle/>
            <a:p>
              <a:pPr algn="ctr">
                <a:defRPr/>
              </a:pPr>
              <a:r>
                <a:rPr lang="en-US" sz="800" dirty="0">
                  <a:ea typeface="+mn-ea"/>
                  <a:cs typeface="Arial" panose="020B0604020202020204" pitchFamily="34" charset="0"/>
                </a:rPr>
                <a:t>Business</a:t>
              </a:r>
            </a:p>
            <a:p>
              <a:pPr algn="ctr">
                <a:defRPr/>
              </a:pPr>
              <a:r>
                <a:rPr lang="en-US" sz="800" dirty="0">
                  <a:ea typeface="+mn-ea"/>
                  <a:cs typeface="Arial" panose="020B0604020202020204" pitchFamily="34" charset="0"/>
                </a:rPr>
                <a:t>strategy &amp; AB target</a:t>
              </a:r>
            </a:p>
          </p:txBody>
        </p:sp>
        <p:sp>
          <p:nvSpPr>
            <p:cNvPr id="13" name="Left-Right Arrow 12"/>
            <p:cNvSpPr/>
            <p:nvPr>
              <p:custDataLst>
                <p:tags r:id="rId12"/>
              </p:custDataLst>
            </p:nvPr>
          </p:nvSpPr>
          <p:spPr bwMode="auto">
            <a:xfrm>
              <a:off x="1894917" y="4213843"/>
              <a:ext cx="324408" cy="173712"/>
            </a:xfrm>
            <a:prstGeom prst="leftRightArrow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endParaRPr lang="en-US" sz="800"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Left-Right Arrow 13"/>
            <p:cNvSpPr/>
            <p:nvPr>
              <p:custDataLst>
                <p:tags r:id="rId13"/>
              </p:custDataLst>
            </p:nvPr>
          </p:nvSpPr>
          <p:spPr bwMode="auto">
            <a:xfrm>
              <a:off x="3220397" y="4213843"/>
              <a:ext cx="324408" cy="173712"/>
            </a:xfrm>
            <a:prstGeom prst="leftRightArrow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endParaRPr lang="en-US" sz="800"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Left-Right Arrow 14"/>
            <p:cNvSpPr/>
            <p:nvPr>
              <p:custDataLst>
                <p:tags r:id="rId14"/>
              </p:custDataLst>
            </p:nvPr>
          </p:nvSpPr>
          <p:spPr bwMode="auto">
            <a:xfrm>
              <a:off x="1894917" y="3999334"/>
              <a:ext cx="324408" cy="173712"/>
            </a:xfrm>
            <a:prstGeom prst="leftRightArrow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endParaRPr lang="en-US" sz="800"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Left-Right Arrow 15"/>
            <p:cNvSpPr/>
            <p:nvPr>
              <p:custDataLst>
                <p:tags r:id="rId15"/>
              </p:custDataLst>
            </p:nvPr>
          </p:nvSpPr>
          <p:spPr bwMode="auto">
            <a:xfrm>
              <a:off x="3220397" y="3999334"/>
              <a:ext cx="324408" cy="173712"/>
            </a:xfrm>
            <a:prstGeom prst="leftRightArrow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endParaRPr lang="en-US" sz="800"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77358" y="3985159"/>
              <a:ext cx="1014393" cy="4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Market Access</a:t>
              </a:r>
              <a:br>
                <a:rPr lang="en-US" sz="800">
                  <a:solidFill>
                    <a:srgbClr val="FFFFFF"/>
                  </a:solidFill>
                  <a:ea typeface="+mn-ea"/>
                </a:rPr>
              </a:br>
              <a:r>
                <a:rPr lang="en-US" sz="800">
                  <a:solidFill>
                    <a:srgbClr val="FFFFFF"/>
                  </a:solidFill>
                  <a:ea typeface="+mn-ea"/>
                </a:rPr>
                <a:t>Excellence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315606" y="3985159"/>
              <a:ext cx="796910" cy="4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Marketing</a:t>
              </a:r>
            </a:p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Excellence</a:t>
              </a:r>
            </a:p>
          </p:txBody>
        </p:sp>
        <p:sp>
          <p:nvSpPr>
            <p:cNvPr id="19" name="Rectangle 2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642731" y="3985159"/>
              <a:ext cx="796910" cy="4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Sales</a:t>
              </a:r>
            </a:p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Excellence</a:t>
              </a:r>
              <a:endParaRPr lang="de-DE" sz="800">
                <a:solidFill>
                  <a:srgbClr val="FFFFFF"/>
                </a:solidFill>
                <a:ea typeface="+mn-ea"/>
              </a:endParaRPr>
            </a:p>
          </p:txBody>
        </p:sp>
      </p:grpSp>
      <p:sp>
        <p:nvSpPr>
          <p:cNvPr id="7040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92725" y="1329929"/>
            <a:ext cx="3313113" cy="1514475"/>
          </a:xfrm>
        </p:spPr>
        <p:txBody>
          <a:bodyPr anchor="b"/>
          <a:lstStyle>
            <a:lvl1pPr algn="l">
              <a:lnSpc>
                <a:spcPct val="85000"/>
              </a:lnSpc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040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92725" y="3025379"/>
            <a:ext cx="3313113" cy="685800"/>
          </a:xfrm>
        </p:spPr>
        <p:txBody>
          <a:bodyPr/>
          <a:lstStyle>
            <a:lvl1pPr marL="0" indent="0" algn="r">
              <a:buFontTx/>
              <a:buNone/>
              <a:defRPr sz="11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ftr" sz="quarter" idx="10"/>
            <p:custDataLst>
              <p:tags r:id="rId4"/>
            </p:custDataLst>
          </p:nvPr>
        </p:nvSpPr>
        <p:spPr bwMode="auto">
          <a:xfrm>
            <a:off x="395288" y="0"/>
            <a:ext cx="6519862" cy="4651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dt" sz="half" idx="11"/>
            <p:custDataLst>
              <p:tags r:id="rId5"/>
            </p:custDataLst>
          </p:nvPr>
        </p:nvSpPr>
        <p:spPr bwMode="auto">
          <a:xfrm>
            <a:off x="6913563" y="0"/>
            <a:ext cx="1751012" cy="4651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E64A0E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D7226E36-C460-497B-BBAB-55E021B0A56D}" type="datetime3">
              <a:rPr lang="en-GB"/>
              <a:pPr>
                <a:defRPr/>
              </a:pPr>
              <a:t>28 October, 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08791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D5683-E18E-40BD-BD3B-4B787F79EA44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4160639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4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D6E71-DFF9-418B-8F95-BC21E1532F28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CD427-CCE5-4C63-929F-EA802CAFCC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982927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35517-B58B-4137-AEBE-F4D1D880DEBF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327207734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250" y="1219200"/>
            <a:ext cx="4016375" cy="279677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19200"/>
            <a:ext cx="4017963" cy="279677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781A1-DBCF-4D06-816A-B2057249A2FD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327662901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FB1ED-85B4-4887-BAA8-EB0858954E38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9935909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86931-32EB-4ECD-8CE1-8FFE0C01EA45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400087042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86F4E-4E2B-4DF4-A284-242CB6CD0E87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329983035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A7A7E-C1EB-4663-AB8E-9E2BC6461888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345924923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e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27829-29DC-4D87-B53D-68587D58D171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47044753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21099-5DA2-4BA9-8554-C372FDCB04A8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150411292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275036"/>
            <a:ext cx="2049463" cy="37409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251" y="275036"/>
            <a:ext cx="5997575" cy="37409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8DF59-4EFF-46D7-9D30-ED091FDF7217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211154309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E46C6-AA38-4D19-B2C6-B6BE6693D118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2935184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3722"/>
            <a:ext cx="3946525" cy="298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8" y="1203722"/>
            <a:ext cx="3946525" cy="298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CF8FE-92AE-4313-8AF4-0D448613713B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9D9D0-1CBF-41C5-8E64-28B09399D5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366970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B577E-7735-4E78-9856-77B371311B66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114000398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931C-3A5B-47CB-85DC-C6D5543BADC4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197441597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035CB-3ECA-4A1C-B6BA-9CFD34D09092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317624218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CE3B9-8645-4A7A-B202-AAB07714BB1E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172737365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3C44B-CD83-49C5-A8FF-5C07B463D2A0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88165331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38D08-FEB3-4F92-ADC1-49E613545AC2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154303124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FE554-A5DA-43E4-80DC-BDD8B1D1BC19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85166320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7F8A8-6286-4AE7-9217-F3DCC2067E8F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195008736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C7636-5F79-4CBA-8B2F-7A6B99B41CCB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108541753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3A08C-132F-4722-ABEE-C243CD662C2D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3097925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D9F6F-D213-4980-B091-6E8ABA5B4AE7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B24AB-86FA-46B3-A1A3-C5056FDA76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841895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025B3-8C57-459E-BC43-AA2C9C4E4A96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109282343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5AAFE-C8C9-47AC-8AEA-D6F4FF21BAA3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188820217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8F9D-0DE2-4907-8243-E267ACA8EE96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277739825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CA94-A969-4957-B155-FC139F56C3AA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235428417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362F1-7D4C-45CA-848E-2CC5DFC0EEDE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239210318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FF32A-CC15-4384-BE4D-87E206BF203E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223517936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407D5-32C3-445A-A2EC-F7FFFCD58F19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166425164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77F38-3C9B-41D7-9543-19B362F84BF9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134624612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A12E-2A98-47FF-94F5-4C4771EBDA9F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91783236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3C30D-7649-4991-BF93-3947C32F736D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2170250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E6B7-D6F1-424E-9599-BE946D306B03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BE4A4-1213-4525-9EFE-A33EDBAA7F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349475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B6F1C-E6B0-4384-9A92-A21BF766EB8C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346751214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15AF7-3F96-4C11-93AE-4BB1FF1F4ADF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87909003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A9B5C-E3A0-4696-88B7-0D421FA128C9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210226868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F2026-3D12-459C-A9F4-ABB11136D93D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30001017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434B-51F8-4C23-8BB4-7D2F30D5C463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374667158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8C5F-48D2-4B3D-B92B-2BB06BB67A47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318426190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4826A-D4DA-42E1-B642-9D0D2C19CFD9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293360706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797D8-FA50-41E2-A3C9-36A70246520A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39224559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6F7C4-F518-4466-9F97-F8019BB7AA95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14460924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93EC0-0EB5-42BA-8D69-FA0DDD47C6B1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1175030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96562-6698-4F6E-A09D-724A479CF17A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6980-F17A-4F7D-AD3E-610A2722CC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652136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66932-DB3C-4ECE-B7AD-579784F55766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74672458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B2234-2637-4ABE-B9BC-BB3446C2009B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310247547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24DE-9F40-4840-81CE-25AE08966CDE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13341978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97146-D2F4-43DE-9FCE-70840FA8EFC2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318366889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7E9C0-9F08-4EE2-A50A-CD20585DF394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389911024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75036"/>
            <a:ext cx="8199438" cy="6012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/>
          </a:p>
        </p:txBody>
      </p:sp>
      <p:sp>
        <p:nvSpPr>
          <p:cNvPr id="4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D61F7-D7DD-47A1-8D22-650E4E9A4EB9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94288256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698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1095375"/>
            <a:ext cx="8832850" cy="3036888"/>
          </a:xfrm>
          <a:custGeom>
            <a:avLst/>
            <a:gdLst>
              <a:gd name="T0" fmla="*/ 2147483646 w 12019"/>
              <a:gd name="T1" fmla="*/ 0 h 5685"/>
              <a:gd name="T2" fmla="*/ 2147483646 w 12019"/>
              <a:gd name="T3" fmla="*/ 2147483646 h 5685"/>
              <a:gd name="T4" fmla="*/ 2147483646 w 12019"/>
              <a:gd name="T5" fmla="*/ 2147483646 h 5685"/>
              <a:gd name="T6" fmla="*/ 2147483646 w 12019"/>
              <a:gd name="T7" fmla="*/ 2147483646 h 5685"/>
              <a:gd name="T8" fmla="*/ 2147483646 w 12019"/>
              <a:gd name="T9" fmla="*/ 2147483646 h 5685"/>
              <a:gd name="T10" fmla="*/ 2147483646 w 12019"/>
              <a:gd name="T11" fmla="*/ 2147483646 h 5685"/>
              <a:gd name="T12" fmla="*/ 2147483646 w 12019"/>
              <a:gd name="T13" fmla="*/ 2147483646 h 5685"/>
              <a:gd name="T14" fmla="*/ 0 w 12019"/>
              <a:gd name="T15" fmla="*/ 2147483646 h 5685"/>
              <a:gd name="T16" fmla="*/ 0 w 12019"/>
              <a:gd name="T17" fmla="*/ 0 h 5685"/>
              <a:gd name="T18" fmla="*/ 2147483646 w 12019"/>
              <a:gd name="T19" fmla="*/ 0 h 56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019" h="5685">
                <a:moveTo>
                  <a:pt x="11838" y="0"/>
                </a:moveTo>
                <a:cubicBezTo>
                  <a:pt x="11938" y="0"/>
                  <a:pt x="12019" y="81"/>
                  <a:pt x="12019" y="182"/>
                </a:cubicBezTo>
                <a:cubicBezTo>
                  <a:pt x="12019" y="182"/>
                  <a:pt x="12019" y="182"/>
                  <a:pt x="12019" y="182"/>
                </a:cubicBezTo>
                <a:lnTo>
                  <a:pt x="12019" y="5503"/>
                </a:lnTo>
                <a:cubicBezTo>
                  <a:pt x="12019" y="5603"/>
                  <a:pt x="11938" y="5685"/>
                  <a:pt x="11838" y="5685"/>
                </a:cubicBezTo>
                <a:lnTo>
                  <a:pt x="0" y="5685"/>
                </a:lnTo>
                <a:lnTo>
                  <a:pt x="0" y="0"/>
                </a:lnTo>
                <a:lnTo>
                  <a:pt x="11838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pic>
        <p:nvPicPr>
          <p:cNvPr id="7" name="Picture 11" descr="shaded lin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903288"/>
            <a:ext cx="9140825" cy="5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NN_m_2c_RGB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4430713"/>
            <a:ext cx="10128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Simple"/>
          <p:cNvSpPr txBox="1">
            <a:spLocks noChangeArrowheads="1"/>
          </p:cNvSpPr>
          <p:nvPr/>
        </p:nvSpPr>
        <p:spPr bwMode="auto">
          <a:xfrm>
            <a:off x="422275" y="5026025"/>
            <a:ext cx="898525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500" smtClean="0">
                <a:solidFill>
                  <a:schemeClr val="bg2"/>
                </a:solidFill>
                <a:latin typeface="Arial" charset="0"/>
                <a:ea typeface="+mn-ea"/>
              </a:rPr>
              <a:t>208780-35_CE framework.ppt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AAE1A-06AE-40E5-AA3A-090F1E6ACA0B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77926119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22" name="think-cell Slide" r:id="rId20" imgW="0" imgH="0" progId="TCLayout.ActiveDocument.1">
                  <p:embed/>
                </p:oleObj>
              </mc:Choice>
              <mc:Fallback>
                <p:oleObj name="think-cell Slide" r:id="rId20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 descr="NN_m_2c_RG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4430713"/>
            <a:ext cx="10128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33388" y="1984375"/>
            <a:ext cx="4640262" cy="2239963"/>
            <a:chOff x="432866" y="2645346"/>
            <a:chExt cx="4640175" cy="2986533"/>
          </a:xfrm>
        </p:grpSpPr>
        <p:sp>
          <p:nvSpPr>
            <p:cNvPr id="7" name="AutoShape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2866" y="2645346"/>
              <a:ext cx="4640175" cy="2986533"/>
            </a:xfrm>
            <a:prstGeom prst="roundRect">
              <a:avLst>
                <a:gd name="adj" fmla="val 4343"/>
              </a:avLst>
            </a:prstGeom>
            <a:solidFill>
              <a:schemeClr val="bg1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b"/>
            <a:lstStyle/>
            <a:p>
              <a:pPr algn="ctr" defTabSz="553641" fontAlgn="auto">
                <a:spcBef>
                  <a:spcPts val="0"/>
                </a:spcBef>
                <a:spcAft>
                  <a:spcPts val="0"/>
                </a:spcAft>
                <a:buSzPct val="120000"/>
                <a:defRPr/>
              </a:pPr>
              <a:endParaRPr lang="de-DE" sz="700" kern="0" dirty="0">
                <a:solidFill>
                  <a:srgbClr val="001965"/>
                </a:solidFill>
                <a:ea typeface="+mn-ea"/>
                <a:cs typeface="Arial" charset="0"/>
              </a:endParaRPr>
            </a:p>
          </p:txBody>
        </p:sp>
        <p:sp>
          <p:nvSpPr>
            <p:cNvPr id="8" name="Rounded Rectangle 7"/>
            <p:cNvSpPr/>
            <p:nvPr>
              <p:custDataLst>
                <p:tags r:id="rId7"/>
              </p:custDataLst>
            </p:nvPr>
          </p:nvSpPr>
          <p:spPr bwMode="auto">
            <a:xfrm>
              <a:off x="2105313" y="3498091"/>
              <a:ext cx="1217688" cy="1373005"/>
            </a:xfrm>
            <a:prstGeom prst="roundRect">
              <a:avLst>
                <a:gd name="adj" fmla="val 8883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rgbClr val="0070C0"/>
                </a:gs>
              </a:gsLst>
              <a:lin ang="5400000" scaled="1"/>
              <a:tileRect/>
            </a:gradFill>
            <a:ln w="19050" cmpd="sng" algn="ctr">
              <a:solidFill>
                <a:srgbClr val="FFFFFF"/>
              </a:solidFill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/>
            <a:lstStyle/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>
              <p:custDataLst>
                <p:tags r:id="rId8"/>
              </p:custDataLst>
            </p:nvPr>
          </p:nvSpPr>
          <p:spPr bwMode="auto">
            <a:xfrm>
              <a:off x="3432425" y="3498091"/>
              <a:ext cx="1217688" cy="1373005"/>
            </a:xfrm>
            <a:prstGeom prst="roundRect">
              <a:avLst>
                <a:gd name="adj" fmla="val 8883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rgbClr val="0070C0"/>
                </a:gs>
              </a:gsLst>
              <a:lin ang="5400000" scaled="1"/>
              <a:tileRect/>
            </a:gradFill>
            <a:ln w="19050" cmpd="sng" algn="ctr">
              <a:solidFill>
                <a:srgbClr val="FFFFFF"/>
              </a:solidFill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/>
            <a:lstStyle/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>
              <p:custDataLst>
                <p:tags r:id="rId9"/>
              </p:custDataLst>
            </p:nvPr>
          </p:nvSpPr>
          <p:spPr bwMode="auto">
            <a:xfrm>
              <a:off x="775797" y="3497834"/>
              <a:ext cx="1217688" cy="1373519"/>
            </a:xfrm>
            <a:prstGeom prst="roundRect">
              <a:avLst>
                <a:gd name="adj" fmla="val 8883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rgbClr val="0070C0"/>
                </a:gs>
              </a:gsLst>
              <a:lin ang="5400000" scaled="1"/>
              <a:tileRect/>
            </a:gradFill>
            <a:ln w="19050" cmpd="sng" algn="ctr">
              <a:solidFill>
                <a:srgbClr val="FFFFFF"/>
              </a:solidFill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/>
            <a:lstStyle/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>
              <p:custDataLst>
                <p:tags r:id="rId10"/>
              </p:custDataLst>
            </p:nvPr>
          </p:nvSpPr>
          <p:spPr bwMode="auto">
            <a:xfrm>
              <a:off x="775797" y="4924367"/>
              <a:ext cx="3876720" cy="350260"/>
            </a:xfrm>
            <a:prstGeom prst="roundRect">
              <a:avLst>
                <a:gd name="adj" fmla="val 20511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r>
                <a:rPr lang="en-US" sz="800" dirty="0">
                  <a:solidFill>
                    <a:srgbClr val="001965"/>
                  </a:solidFill>
                  <a:ea typeface="+mn-ea"/>
                  <a:cs typeface="Arial" panose="020B0604020202020204" pitchFamily="34" charset="0"/>
                </a:rPr>
                <a:t>Organizational &amp; process enablers</a:t>
              </a:r>
            </a:p>
          </p:txBody>
        </p:sp>
        <p:sp>
          <p:nvSpPr>
            <p:cNvPr id="12" name="AutoShape 2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63880" y="2963341"/>
              <a:ext cx="4100555" cy="463438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0" bIns="180000" anchor="ctr"/>
            <a:lstStyle/>
            <a:p>
              <a:pPr algn="ctr">
                <a:defRPr/>
              </a:pPr>
              <a:r>
                <a:rPr lang="en-US" sz="800" dirty="0">
                  <a:solidFill>
                    <a:srgbClr val="001965"/>
                  </a:solidFill>
                  <a:ea typeface="+mn-ea"/>
                  <a:cs typeface="Arial" panose="020B0604020202020204" pitchFamily="34" charset="0"/>
                </a:rPr>
                <a:t>Business</a:t>
              </a:r>
            </a:p>
            <a:p>
              <a:pPr algn="ctr">
                <a:defRPr/>
              </a:pPr>
              <a:r>
                <a:rPr lang="en-US" sz="800" dirty="0">
                  <a:solidFill>
                    <a:srgbClr val="001965"/>
                  </a:solidFill>
                  <a:ea typeface="+mn-ea"/>
                  <a:cs typeface="Arial" panose="020B0604020202020204" pitchFamily="34" charset="0"/>
                </a:rPr>
                <a:t>strategy &amp; AB target</a:t>
              </a:r>
            </a:p>
          </p:txBody>
        </p:sp>
        <p:sp>
          <p:nvSpPr>
            <p:cNvPr id="13" name="Left-Right Arrow 12"/>
            <p:cNvSpPr/>
            <p:nvPr>
              <p:custDataLst>
                <p:tags r:id="rId12"/>
              </p:custDataLst>
            </p:nvPr>
          </p:nvSpPr>
          <p:spPr bwMode="auto">
            <a:xfrm>
              <a:off x="1894917" y="4213843"/>
              <a:ext cx="324408" cy="173712"/>
            </a:xfrm>
            <a:prstGeom prst="leftRightArrow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endParaRPr lang="en-US" sz="800">
                <a:solidFill>
                  <a:srgbClr val="001965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Left-Right Arrow 13"/>
            <p:cNvSpPr/>
            <p:nvPr>
              <p:custDataLst>
                <p:tags r:id="rId13"/>
              </p:custDataLst>
            </p:nvPr>
          </p:nvSpPr>
          <p:spPr bwMode="auto">
            <a:xfrm>
              <a:off x="3220397" y="4213843"/>
              <a:ext cx="324408" cy="173712"/>
            </a:xfrm>
            <a:prstGeom prst="leftRightArrow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endParaRPr lang="en-US" sz="800">
                <a:solidFill>
                  <a:srgbClr val="001965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Left-Right Arrow 14"/>
            <p:cNvSpPr/>
            <p:nvPr>
              <p:custDataLst>
                <p:tags r:id="rId14"/>
              </p:custDataLst>
            </p:nvPr>
          </p:nvSpPr>
          <p:spPr bwMode="auto">
            <a:xfrm>
              <a:off x="1894917" y="3999334"/>
              <a:ext cx="324408" cy="173712"/>
            </a:xfrm>
            <a:prstGeom prst="leftRightArrow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endParaRPr lang="en-US" sz="800">
                <a:solidFill>
                  <a:srgbClr val="001965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Left-Right Arrow 15"/>
            <p:cNvSpPr/>
            <p:nvPr>
              <p:custDataLst>
                <p:tags r:id="rId15"/>
              </p:custDataLst>
            </p:nvPr>
          </p:nvSpPr>
          <p:spPr bwMode="auto">
            <a:xfrm>
              <a:off x="3220397" y="3999334"/>
              <a:ext cx="324408" cy="173712"/>
            </a:xfrm>
            <a:prstGeom prst="leftRightArrow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endParaRPr lang="en-US" sz="800">
                <a:solidFill>
                  <a:srgbClr val="001965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2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77358" y="3985159"/>
              <a:ext cx="1014393" cy="4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Market Access</a:t>
              </a:r>
              <a:br>
                <a:rPr lang="en-US" sz="800">
                  <a:solidFill>
                    <a:srgbClr val="FFFFFF"/>
                  </a:solidFill>
                  <a:ea typeface="+mn-ea"/>
                </a:rPr>
              </a:br>
              <a:r>
                <a:rPr lang="en-US" sz="800">
                  <a:solidFill>
                    <a:srgbClr val="FFFFFF"/>
                  </a:solidFill>
                  <a:ea typeface="+mn-ea"/>
                </a:rPr>
                <a:t>Excellence</a:t>
              </a:r>
            </a:p>
          </p:txBody>
        </p:sp>
        <p:sp>
          <p:nvSpPr>
            <p:cNvPr id="18" name="Rectangle 2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315606" y="3985159"/>
              <a:ext cx="796910" cy="4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Marketing</a:t>
              </a:r>
            </a:p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Excellence</a:t>
              </a:r>
            </a:p>
          </p:txBody>
        </p:sp>
        <p:sp>
          <p:nvSpPr>
            <p:cNvPr id="19" name="Rectangle 2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642731" y="3985159"/>
              <a:ext cx="796910" cy="4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Sales</a:t>
              </a:r>
            </a:p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Excellence</a:t>
              </a:r>
              <a:endParaRPr lang="de-DE" sz="800">
                <a:solidFill>
                  <a:srgbClr val="FFFFFF"/>
                </a:solidFill>
                <a:ea typeface="+mn-ea"/>
              </a:endParaRPr>
            </a:p>
          </p:txBody>
        </p:sp>
      </p:grpSp>
      <p:sp>
        <p:nvSpPr>
          <p:cNvPr id="7040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92725" y="1329929"/>
            <a:ext cx="3313113" cy="1514475"/>
          </a:xfrm>
        </p:spPr>
        <p:txBody>
          <a:bodyPr anchor="b"/>
          <a:lstStyle>
            <a:lvl1pPr algn="l">
              <a:lnSpc>
                <a:spcPct val="85000"/>
              </a:lnSpc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040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92725" y="3025379"/>
            <a:ext cx="3313113" cy="685800"/>
          </a:xfrm>
        </p:spPr>
        <p:txBody>
          <a:bodyPr/>
          <a:lstStyle>
            <a:lvl1pPr marL="0" indent="0" algn="r">
              <a:buFontTx/>
              <a:buNone/>
              <a:defRPr sz="11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Novo Template v1.2.ppt</a:t>
            </a:r>
          </a:p>
        </p:txBody>
      </p:sp>
      <p:sp>
        <p:nvSpPr>
          <p:cNvPr id="21" name="Rectangle 5"/>
          <p:cNvSpPr>
            <a:spLocks noGrp="1" noChangeArrowheads="1"/>
          </p:cNvSpPr>
          <p:nvPr>
            <p:ph type="dt" sz="half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B911F-9FF0-4341-83C1-77EF614424AB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57177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46" name="think-cell Slide" r:id="rId20" imgW="0" imgH="0" progId="TCLayout.ActiveDocument.1">
                  <p:embed/>
                </p:oleObj>
              </mc:Choice>
              <mc:Fallback>
                <p:oleObj name="think-cell Slide" r:id="rId20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 descr="NN_m_2c_RG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4430713"/>
            <a:ext cx="10128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33388" y="1984375"/>
            <a:ext cx="4640262" cy="2239963"/>
            <a:chOff x="432866" y="2645346"/>
            <a:chExt cx="4640175" cy="2986533"/>
          </a:xfrm>
        </p:grpSpPr>
        <p:sp>
          <p:nvSpPr>
            <p:cNvPr id="7" name="AutoShape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2866" y="2645346"/>
              <a:ext cx="4640175" cy="2986533"/>
            </a:xfrm>
            <a:prstGeom prst="roundRect">
              <a:avLst>
                <a:gd name="adj" fmla="val 4343"/>
              </a:avLst>
            </a:prstGeom>
            <a:solidFill>
              <a:schemeClr val="bg1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b"/>
            <a:lstStyle/>
            <a:p>
              <a:pPr algn="ctr" defTabSz="553641" fontAlgn="auto">
                <a:spcBef>
                  <a:spcPts val="0"/>
                </a:spcBef>
                <a:spcAft>
                  <a:spcPts val="0"/>
                </a:spcAft>
                <a:buSzPct val="120000"/>
                <a:defRPr/>
              </a:pPr>
              <a:endParaRPr lang="de-DE" sz="700" kern="0" dirty="0">
                <a:solidFill>
                  <a:srgbClr val="001965"/>
                </a:solidFill>
                <a:ea typeface="+mn-ea"/>
                <a:cs typeface="Arial" charset="0"/>
              </a:endParaRPr>
            </a:p>
          </p:txBody>
        </p:sp>
        <p:sp>
          <p:nvSpPr>
            <p:cNvPr id="8" name="Rounded Rectangle 7"/>
            <p:cNvSpPr/>
            <p:nvPr>
              <p:custDataLst>
                <p:tags r:id="rId7"/>
              </p:custDataLst>
            </p:nvPr>
          </p:nvSpPr>
          <p:spPr bwMode="auto">
            <a:xfrm>
              <a:off x="2105313" y="3498091"/>
              <a:ext cx="1217688" cy="1373005"/>
            </a:xfrm>
            <a:prstGeom prst="roundRect">
              <a:avLst>
                <a:gd name="adj" fmla="val 8883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rgbClr val="0070C0"/>
                </a:gs>
              </a:gsLst>
              <a:lin ang="5400000" scaled="1"/>
              <a:tileRect/>
            </a:gradFill>
            <a:ln w="19050" cmpd="sng" algn="ctr">
              <a:solidFill>
                <a:srgbClr val="FFFFFF"/>
              </a:solidFill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/>
            <a:lstStyle/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>
              <p:custDataLst>
                <p:tags r:id="rId8"/>
              </p:custDataLst>
            </p:nvPr>
          </p:nvSpPr>
          <p:spPr bwMode="auto">
            <a:xfrm>
              <a:off x="3432425" y="3498091"/>
              <a:ext cx="1217688" cy="1373005"/>
            </a:xfrm>
            <a:prstGeom prst="roundRect">
              <a:avLst>
                <a:gd name="adj" fmla="val 8883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rgbClr val="0070C0"/>
                </a:gs>
              </a:gsLst>
              <a:lin ang="5400000" scaled="1"/>
              <a:tileRect/>
            </a:gradFill>
            <a:ln w="19050" cmpd="sng" algn="ctr">
              <a:solidFill>
                <a:srgbClr val="FFFFFF"/>
              </a:solidFill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/>
            <a:lstStyle/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>
              <p:custDataLst>
                <p:tags r:id="rId9"/>
              </p:custDataLst>
            </p:nvPr>
          </p:nvSpPr>
          <p:spPr bwMode="auto">
            <a:xfrm>
              <a:off x="775797" y="3497834"/>
              <a:ext cx="1217688" cy="1373519"/>
            </a:xfrm>
            <a:prstGeom prst="roundRect">
              <a:avLst>
                <a:gd name="adj" fmla="val 8883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rgbClr val="0070C0"/>
                </a:gs>
              </a:gsLst>
              <a:lin ang="5400000" scaled="1"/>
              <a:tileRect/>
            </a:gradFill>
            <a:ln w="19050" cmpd="sng" algn="ctr">
              <a:solidFill>
                <a:srgbClr val="FFFFFF"/>
              </a:solidFill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/>
            <a:lstStyle/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>
              <p:custDataLst>
                <p:tags r:id="rId10"/>
              </p:custDataLst>
            </p:nvPr>
          </p:nvSpPr>
          <p:spPr bwMode="auto">
            <a:xfrm>
              <a:off x="775797" y="4924367"/>
              <a:ext cx="3876720" cy="350260"/>
            </a:xfrm>
            <a:prstGeom prst="roundRect">
              <a:avLst>
                <a:gd name="adj" fmla="val 20511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r>
                <a:rPr lang="en-US" sz="800" dirty="0">
                  <a:solidFill>
                    <a:srgbClr val="001965"/>
                  </a:solidFill>
                  <a:ea typeface="+mn-ea"/>
                  <a:cs typeface="Arial" panose="020B0604020202020204" pitchFamily="34" charset="0"/>
                </a:rPr>
                <a:t>Organizational &amp; process enablers</a:t>
              </a:r>
            </a:p>
          </p:txBody>
        </p:sp>
        <p:sp>
          <p:nvSpPr>
            <p:cNvPr id="12" name="AutoShape 2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63880" y="2963341"/>
              <a:ext cx="4100555" cy="463438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0" bIns="180000" anchor="ctr"/>
            <a:lstStyle/>
            <a:p>
              <a:pPr algn="ctr">
                <a:defRPr/>
              </a:pPr>
              <a:r>
                <a:rPr lang="en-US" sz="800" dirty="0">
                  <a:solidFill>
                    <a:srgbClr val="001965"/>
                  </a:solidFill>
                  <a:ea typeface="+mn-ea"/>
                  <a:cs typeface="Arial" panose="020B0604020202020204" pitchFamily="34" charset="0"/>
                </a:rPr>
                <a:t>Business</a:t>
              </a:r>
            </a:p>
            <a:p>
              <a:pPr algn="ctr">
                <a:defRPr/>
              </a:pPr>
              <a:r>
                <a:rPr lang="en-US" sz="800" dirty="0">
                  <a:solidFill>
                    <a:srgbClr val="001965"/>
                  </a:solidFill>
                  <a:ea typeface="+mn-ea"/>
                  <a:cs typeface="Arial" panose="020B0604020202020204" pitchFamily="34" charset="0"/>
                </a:rPr>
                <a:t>strategy &amp; AB target</a:t>
              </a:r>
            </a:p>
          </p:txBody>
        </p:sp>
        <p:sp>
          <p:nvSpPr>
            <p:cNvPr id="13" name="Left-Right Arrow 12"/>
            <p:cNvSpPr/>
            <p:nvPr>
              <p:custDataLst>
                <p:tags r:id="rId12"/>
              </p:custDataLst>
            </p:nvPr>
          </p:nvSpPr>
          <p:spPr bwMode="auto">
            <a:xfrm>
              <a:off x="1894917" y="4213843"/>
              <a:ext cx="324408" cy="173712"/>
            </a:xfrm>
            <a:prstGeom prst="leftRightArrow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endParaRPr lang="en-US" sz="800">
                <a:solidFill>
                  <a:srgbClr val="001965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Left-Right Arrow 13"/>
            <p:cNvSpPr/>
            <p:nvPr>
              <p:custDataLst>
                <p:tags r:id="rId13"/>
              </p:custDataLst>
            </p:nvPr>
          </p:nvSpPr>
          <p:spPr bwMode="auto">
            <a:xfrm>
              <a:off x="3220397" y="4213843"/>
              <a:ext cx="324408" cy="173712"/>
            </a:xfrm>
            <a:prstGeom prst="leftRightArrow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endParaRPr lang="en-US" sz="800">
                <a:solidFill>
                  <a:srgbClr val="001965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Left-Right Arrow 14"/>
            <p:cNvSpPr/>
            <p:nvPr>
              <p:custDataLst>
                <p:tags r:id="rId14"/>
              </p:custDataLst>
            </p:nvPr>
          </p:nvSpPr>
          <p:spPr bwMode="auto">
            <a:xfrm>
              <a:off x="1894917" y="3999334"/>
              <a:ext cx="324408" cy="173712"/>
            </a:xfrm>
            <a:prstGeom prst="leftRightArrow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endParaRPr lang="en-US" sz="800">
                <a:solidFill>
                  <a:srgbClr val="001965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Left-Right Arrow 15"/>
            <p:cNvSpPr/>
            <p:nvPr>
              <p:custDataLst>
                <p:tags r:id="rId15"/>
              </p:custDataLst>
            </p:nvPr>
          </p:nvSpPr>
          <p:spPr bwMode="auto">
            <a:xfrm>
              <a:off x="3220397" y="3999334"/>
              <a:ext cx="324408" cy="173712"/>
            </a:xfrm>
            <a:prstGeom prst="leftRightArrow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endParaRPr lang="en-US" sz="800">
                <a:solidFill>
                  <a:srgbClr val="001965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2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77358" y="3985159"/>
              <a:ext cx="1014393" cy="4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Market Access</a:t>
              </a:r>
              <a:br>
                <a:rPr lang="en-US" sz="800">
                  <a:solidFill>
                    <a:srgbClr val="FFFFFF"/>
                  </a:solidFill>
                  <a:ea typeface="+mn-ea"/>
                </a:rPr>
              </a:br>
              <a:r>
                <a:rPr lang="en-US" sz="800">
                  <a:solidFill>
                    <a:srgbClr val="FFFFFF"/>
                  </a:solidFill>
                  <a:ea typeface="+mn-ea"/>
                </a:rPr>
                <a:t>Excellence</a:t>
              </a:r>
            </a:p>
          </p:txBody>
        </p:sp>
        <p:sp>
          <p:nvSpPr>
            <p:cNvPr id="18" name="Rectangle 2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315606" y="3985159"/>
              <a:ext cx="796910" cy="4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Marketing</a:t>
              </a:r>
            </a:p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Excellence</a:t>
              </a:r>
            </a:p>
          </p:txBody>
        </p:sp>
        <p:sp>
          <p:nvSpPr>
            <p:cNvPr id="19" name="Rectangle 2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642731" y="3985159"/>
              <a:ext cx="796910" cy="4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Sales</a:t>
              </a:r>
            </a:p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Excellence</a:t>
              </a:r>
              <a:endParaRPr lang="de-DE" sz="800">
                <a:solidFill>
                  <a:srgbClr val="FFFFFF"/>
                </a:solidFill>
                <a:ea typeface="+mn-ea"/>
              </a:endParaRPr>
            </a:p>
          </p:txBody>
        </p:sp>
      </p:grpSp>
      <p:sp>
        <p:nvSpPr>
          <p:cNvPr id="7040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92725" y="1329929"/>
            <a:ext cx="3313113" cy="1514475"/>
          </a:xfrm>
        </p:spPr>
        <p:txBody>
          <a:bodyPr anchor="b"/>
          <a:lstStyle>
            <a:lvl1pPr algn="l">
              <a:lnSpc>
                <a:spcPct val="85000"/>
              </a:lnSpc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040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92725" y="3025379"/>
            <a:ext cx="3313113" cy="685800"/>
          </a:xfrm>
        </p:spPr>
        <p:txBody>
          <a:bodyPr/>
          <a:lstStyle>
            <a:lvl1pPr marL="0" indent="0" algn="r">
              <a:buFontTx/>
              <a:buNone/>
              <a:defRPr sz="11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Novo Template v1.2.ppt</a:t>
            </a:r>
          </a:p>
        </p:txBody>
      </p:sp>
      <p:sp>
        <p:nvSpPr>
          <p:cNvPr id="21" name="Rectangle 5"/>
          <p:cNvSpPr>
            <a:spLocks noGrp="1" noChangeArrowheads="1"/>
          </p:cNvSpPr>
          <p:nvPr>
            <p:ph type="dt" sz="half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D5BB8-3D9A-4BA2-B23A-D90379F70752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24176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NN_m_2c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4270375"/>
            <a:ext cx="10128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9" descr="CD_Stacked_BIG®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08513"/>
            <a:ext cx="60801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1"/>
          <p:cNvSpPr txBox="1">
            <a:spLocks noChangeArrowheads="1"/>
          </p:cNvSpPr>
          <p:nvPr/>
        </p:nvSpPr>
        <p:spPr bwMode="auto">
          <a:xfrm>
            <a:off x="6299200" y="0"/>
            <a:ext cx="14605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da-DK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rgbClr val="BDB2A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001965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001965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001965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001965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1965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1965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1965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1965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dirty="0" smtClean="0"/>
              <a:t>Jan 2014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92725" y="1329929"/>
            <a:ext cx="3379788" cy="1514475"/>
          </a:xfrm>
        </p:spPr>
        <p:txBody>
          <a:bodyPr anchor="b"/>
          <a:lstStyle>
            <a:lvl1pPr algn="r">
              <a:lnSpc>
                <a:spcPct val="85000"/>
              </a:lnSpc>
              <a:defRPr sz="24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92725" y="3025379"/>
            <a:ext cx="3379788" cy="685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r">
              <a:buFontTx/>
              <a:buNone/>
              <a:defRPr sz="11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96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1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9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0FB58C-55C2-43A5-941A-7A31FC67ADFC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88DCB-AEC7-4B09-92E0-FEF27B0830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7370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D5A79-13D9-4C0B-8F61-511FEA694F88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EF514-AB85-427A-95BB-6D4FE3FA83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531542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5C92-5855-4ACA-8BE6-6EC2DAE080C8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Jan 2014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D7988-4245-4BA0-9BDA-8625D78D7B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846397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7FDC5-9224-4855-BF15-6F18E55AE6BB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Jan 2014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30F0B-1223-4A30-B812-2B189CA3BC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173560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250" y="1219200"/>
            <a:ext cx="4016375" cy="279677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19200"/>
            <a:ext cx="4017963" cy="279677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76FC3-4AF0-4ED7-83DA-200E669F2B5E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Jan 2014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19447-A553-4D05-A1C8-B2DD7C0C5F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884923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D794D-D366-423B-8225-8E35FFC10B79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Jan 2014</a:t>
            </a:r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DAC53-14CE-489F-BA31-35E7BA5EBB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94492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61288" y="0"/>
            <a:ext cx="901700" cy="354013"/>
          </a:xfrm>
        </p:spPr>
        <p:txBody>
          <a:bodyPr/>
          <a:lstStyle>
            <a:lvl1pPr>
              <a:defRPr sz="600" b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5E285506-94C1-455B-98EC-166F937CF695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5" name="Rectangle 8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E31DB-1605-4CA0-A2B8-AFC27D7D61A5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Jan 2014</a:t>
            </a:r>
          </a:p>
        </p:txBody>
      </p:sp>
    </p:spTree>
    <p:extLst>
      <p:ext uri="{BB962C8B-B14F-4D97-AF65-F5344CB8AC3E}">
        <p14:creationId xmlns:p14="http://schemas.microsoft.com/office/powerpoint/2010/main" val="124100674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761288" y="0"/>
            <a:ext cx="901700" cy="354013"/>
          </a:xfrm>
        </p:spPr>
        <p:txBody>
          <a:bodyPr/>
          <a:lstStyle>
            <a:lvl1pPr>
              <a:defRPr sz="600" b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1C1491C0-FFA0-45BF-8670-A41DBFCBBB7A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87BF6-C669-48BF-B286-271C8D1B54E0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Jan 2014</a:t>
            </a:r>
          </a:p>
        </p:txBody>
      </p:sp>
    </p:spTree>
    <p:extLst>
      <p:ext uri="{BB962C8B-B14F-4D97-AF65-F5344CB8AC3E}">
        <p14:creationId xmlns:p14="http://schemas.microsoft.com/office/powerpoint/2010/main" val="324877627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761288" y="0"/>
            <a:ext cx="901700" cy="354013"/>
          </a:xfrm>
        </p:spPr>
        <p:txBody>
          <a:bodyPr/>
          <a:lstStyle>
            <a:lvl1pPr>
              <a:defRPr sz="600" b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34F47665-B05A-4B0E-989B-18B5CC7D40B6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9331-5F0D-419D-99B7-7EDD83437E46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Jan 2014</a:t>
            </a:r>
          </a:p>
        </p:txBody>
      </p:sp>
    </p:spTree>
    <p:extLst>
      <p:ext uri="{BB962C8B-B14F-4D97-AF65-F5344CB8AC3E}">
        <p14:creationId xmlns:p14="http://schemas.microsoft.com/office/powerpoint/2010/main" val="265518058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 txBox="1">
            <a:spLocks/>
          </p:cNvSpPr>
          <p:nvPr/>
        </p:nvSpPr>
        <p:spPr bwMode="auto">
          <a:xfrm>
            <a:off x="622300" y="436563"/>
            <a:ext cx="58435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da-DK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rgbClr val="001965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001965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001965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001965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001965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001965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001965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001965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b="1" kern="1200">
                <a:solidFill>
                  <a:srgbClr val="001965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GB" b="0" dirty="0" smtClean="0">
              <a:solidFill>
                <a:srgbClr val="BDB2A4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Global KOL Strategy Diabetes and Strategy  – Strategy document outline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5C65F-801C-4B0B-A10C-A35A1B5794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Rectangle 8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B8CC-5F56-4FA8-A6D1-5475C5671D24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Jan 2014</a:t>
            </a:r>
          </a:p>
        </p:txBody>
      </p:sp>
    </p:spTree>
    <p:extLst>
      <p:ext uri="{BB962C8B-B14F-4D97-AF65-F5344CB8AC3E}">
        <p14:creationId xmlns:p14="http://schemas.microsoft.com/office/powerpoint/2010/main" val="399361851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Global KOL Strategy Diabetes and Strategy  – Strategy document outline</a:t>
            </a:r>
          </a:p>
          <a:p>
            <a:pPr>
              <a:defRPr/>
            </a:pPr>
            <a:endParaRPr lang="en-GB" altLang="en-US"/>
          </a:p>
        </p:txBody>
      </p:sp>
      <p:sp>
        <p:nvSpPr>
          <p:cNvPr id="6" name="Rectangle 8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1DB6B-4C8F-4F1C-8372-5C4588AC9952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Jan 2014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2FA30-3007-476A-A95B-1D029A13B5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46367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Global KOL Strategy Diabetes and Strategy  – Strategy document outline</a:t>
            </a:r>
          </a:p>
          <a:p>
            <a:pPr>
              <a:defRPr/>
            </a:pPr>
            <a:endParaRPr lang="en-GB" altLang="en-US"/>
          </a:p>
        </p:txBody>
      </p:sp>
      <p:sp>
        <p:nvSpPr>
          <p:cNvPr id="6" name="Rectangle 8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A489A-3CF1-47DC-B1F4-28B9C52713D3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Jan 2014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1E9AE-03A5-4F63-8E1A-99E9952F62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0138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C5FD8-04C1-410B-AD35-887DB55B04BD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E420F-DB61-44AD-81C3-2D3AAB5653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648556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7542213" y="4732338"/>
            <a:ext cx="901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algn="r" eaLnBrk="1" hangingPunct="1">
              <a:defRPr/>
            </a:pPr>
            <a:fld id="{9E3A5053-DA77-49F0-B120-815F9FEF4E41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Global KOL Strategy Diabetes and Strategy  – Strategy document outline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61288" y="0"/>
            <a:ext cx="901700" cy="354013"/>
          </a:xfrm>
        </p:spPr>
        <p:txBody>
          <a:bodyPr/>
          <a:lstStyle>
            <a:lvl1pPr>
              <a:defRPr sz="600" b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88F74FF2-A4F3-47A4-BE7C-94B867C429C1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768F7-2DC8-476E-A041-AE74D1CA9012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Jan 2014</a:t>
            </a:r>
          </a:p>
        </p:txBody>
      </p:sp>
    </p:spTree>
    <p:extLst>
      <p:ext uri="{BB962C8B-B14F-4D97-AF65-F5344CB8AC3E}">
        <p14:creationId xmlns:p14="http://schemas.microsoft.com/office/powerpoint/2010/main" val="238233790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7542213" y="4732338"/>
            <a:ext cx="901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algn="r" eaLnBrk="1" hangingPunct="1">
              <a:defRPr/>
            </a:pPr>
            <a:fld id="{2A6C1232-8B56-42D8-B5A9-722DECE427B4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9" y="352425"/>
            <a:ext cx="2046287" cy="36635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250" y="352425"/>
            <a:ext cx="5989638" cy="36635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7236D-6935-4C86-B5C1-CFB7C2DB2605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Jan 2014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Global KOL Strategy Diabetes and Strategy  – Strategy document outline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1288" y="0"/>
            <a:ext cx="901700" cy="354013"/>
          </a:xfrm>
        </p:spPr>
        <p:txBody>
          <a:bodyPr/>
          <a:lstStyle>
            <a:lvl1pPr>
              <a:defRPr sz="600" b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778C9BF7-1FBC-48C6-A1E5-636765EC24F9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5015466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1" y="352425"/>
            <a:ext cx="8188325" cy="6012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Global KOL Strategy Diabetes and Strategy  – Strategy document outline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61288" y="0"/>
            <a:ext cx="901700" cy="354013"/>
          </a:xfrm>
        </p:spPr>
        <p:txBody>
          <a:bodyPr/>
          <a:lstStyle>
            <a:lvl1pPr>
              <a:defRPr sz="600" b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0FA1A3F1-8788-4797-B248-005C00FE8120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6" name="Rectangle 8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CAB69-B158-4CA5-B98E-C32741FFF2A7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Jan 2014</a:t>
            </a:r>
          </a:p>
        </p:txBody>
      </p:sp>
    </p:spTree>
    <p:extLst>
      <p:ext uri="{BB962C8B-B14F-4D97-AF65-F5344CB8AC3E}">
        <p14:creationId xmlns:p14="http://schemas.microsoft.com/office/powerpoint/2010/main" val="352436247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8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5694D-0D73-4B1C-BC57-655B39869627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Jan 2014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C057-A3FC-46A0-8488-2E590F5587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365312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iraglutide_Bord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/>
          <a:stretch>
            <a:fillRect/>
          </a:stretch>
        </p:blipFill>
        <p:spPr bwMode="auto">
          <a:xfrm>
            <a:off x="0" y="1041400"/>
            <a:ext cx="8516938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0226" y="169071"/>
            <a:ext cx="7772400" cy="1102519"/>
          </a:xfrm>
        </p:spPr>
        <p:txBody>
          <a:bodyPr/>
          <a:lstStyle>
            <a:lvl1pPr>
              <a:defRPr sz="2700"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0226" y="1994297"/>
            <a:ext cx="6400800" cy="13144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914159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cs typeface="DejaVu Sans"/>
              </a:defRPr>
            </a:lvl1pPr>
          </a:lstStyle>
          <a:p>
            <a:pPr>
              <a:defRPr/>
            </a:pPr>
            <a:r>
              <a:rPr lang="en-GB" altLang="en-US"/>
              <a:t>Slide No </a:t>
            </a:r>
            <a:fld id="{883C2EAF-B800-4F1E-A3A2-5017B82636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760880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400"/>
            </a:lvl2pPr>
            <a:lvl3pPr marL="685783" indent="0">
              <a:buNone/>
              <a:defRPr sz="1200"/>
            </a:lvl3pPr>
            <a:lvl4pPr marL="1028675" indent="0">
              <a:buNone/>
              <a:defRPr sz="1100"/>
            </a:lvl4pPr>
            <a:lvl5pPr marL="1371566" indent="0">
              <a:buNone/>
              <a:defRPr sz="1100"/>
            </a:lvl5pPr>
            <a:lvl6pPr marL="1714457" indent="0">
              <a:buNone/>
              <a:defRPr sz="1100"/>
            </a:lvl6pPr>
            <a:lvl7pPr marL="2057348" indent="0">
              <a:buNone/>
              <a:defRPr sz="1100"/>
            </a:lvl7pPr>
            <a:lvl8pPr marL="2400240" indent="0">
              <a:buNone/>
              <a:defRPr sz="1100"/>
            </a:lvl8pPr>
            <a:lvl9pPr marL="274313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cs typeface="DejaVu Sans"/>
              </a:defRPr>
            </a:lvl1pPr>
          </a:lstStyle>
          <a:p>
            <a:pPr>
              <a:defRPr/>
            </a:pPr>
            <a:r>
              <a:rPr lang="en-GB" altLang="en-US"/>
              <a:t>Slide No </a:t>
            </a:r>
            <a:fld id="{178AA365-C29A-4D28-8648-BFDEF452E4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113333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40" y="1200150"/>
            <a:ext cx="4008437" cy="321587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7" y="1200150"/>
            <a:ext cx="4010025" cy="321587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cs typeface="DejaVu Sans"/>
              </a:defRPr>
            </a:lvl1pPr>
          </a:lstStyle>
          <a:p>
            <a:pPr>
              <a:defRPr/>
            </a:pPr>
            <a:r>
              <a:rPr lang="en-GB" altLang="en-US"/>
              <a:t>Slide No </a:t>
            </a:r>
            <a:fld id="{FEF71ED0-EDFD-4405-902D-A0734FC61F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782022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cs typeface="DejaVu Sans"/>
              </a:defRPr>
            </a:lvl1pPr>
          </a:lstStyle>
          <a:p>
            <a:pPr>
              <a:defRPr/>
            </a:pPr>
            <a:r>
              <a:rPr lang="en-GB" altLang="en-US"/>
              <a:t>Slide No </a:t>
            </a:r>
            <a:fld id="{33C122D9-553C-4817-9BA1-163DC8392F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602097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cs typeface="DejaVu Sans"/>
              </a:defRPr>
            </a:lvl1pPr>
          </a:lstStyle>
          <a:p>
            <a:pPr>
              <a:defRPr/>
            </a:pPr>
            <a:r>
              <a:rPr lang="en-GB" altLang="en-US"/>
              <a:t>Slide No </a:t>
            </a:r>
            <a:fld id="{7FB520AD-E60D-45A8-8BD7-BA6E4A8FCD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2748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5512C-ECEE-4A1C-B0BD-E6FF91792ECB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3DBD8-CD29-44A3-9B2B-5B70815635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013717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1" y="258367"/>
            <a:ext cx="7624763" cy="5476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5940" y="1200150"/>
            <a:ext cx="8170862" cy="3215879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cs typeface="DejaVu Sans"/>
              </a:defRPr>
            </a:lvl1pPr>
          </a:lstStyle>
          <a:p>
            <a:pPr>
              <a:defRPr/>
            </a:pPr>
            <a:r>
              <a:rPr lang="en-GB" altLang="en-US"/>
              <a:t>Slide No </a:t>
            </a:r>
            <a:fld id="{824CF642-08E3-402F-A088-718467B083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685597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5045" y="4850704"/>
            <a:ext cx="7513340" cy="223136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262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16802" y="4479437"/>
            <a:ext cx="7623631" cy="664065"/>
          </a:xfrm>
        </p:spPr>
        <p:txBody>
          <a:bodyPr rIns="89998" bIns="89998" anchor="b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" kern="1200" dirty="0" smtClean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265106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" kern="1200" dirty="0" smtClean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536561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" kern="1200" dirty="0" smtClean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808018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800" kern="1200" dirty="0" smtClean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073123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GB" sz="800" kern="1200" dirty="0">
                <a:solidFill>
                  <a:srgbClr val="82786F"/>
                </a:solidFill>
                <a:latin typeface="Verdana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 b="1">
                <a:cs typeface="DejaVu Sans"/>
              </a:defRPr>
            </a:lvl1pPr>
          </a:lstStyle>
          <a:p>
            <a:pPr>
              <a:defRPr/>
            </a:pPr>
            <a:fld id="{E500BA62-727C-4EE3-AE13-95A3543B16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GB" altLang="en-US"/>
              <a:t>Clinical trial design and results template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16"/>
          </p:nvPr>
        </p:nvSpPr>
        <p:spPr>
          <a:xfrm>
            <a:off x="7186613" y="103188"/>
            <a:ext cx="1201737" cy="101600"/>
          </a:xfrm>
          <a:prstGeom prst="rect">
            <a:avLst/>
          </a:prstGeom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1965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4BE021-D2EB-4610-9224-EE30C77E90F1}" type="datetime3">
              <a:rPr lang="en-US" altLang="en-US"/>
              <a:pPr>
                <a:defRPr/>
              </a:pPr>
              <a:t>28 October 2015</a:t>
            </a:fld>
            <a:r>
              <a:rPr lang="en-US" altLang="en-US"/>
              <a:t>Date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226854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91" y="1203722"/>
            <a:ext cx="2052637" cy="298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3722"/>
            <a:ext cx="6008688" cy="2981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A42B3-BBAE-4173-BCC4-AF5FB9DA3F1B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4627-0E79-4F60-BC54-C8E36154A8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3872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727" y="1329929"/>
            <a:ext cx="3378200" cy="15132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EAE4A-1D00-482B-82F5-AD404B56C13A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8EC69-25F7-4D65-84A4-00054A6630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9647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xfrm>
            <a:off x="7758113" y="0"/>
            <a:ext cx="900112" cy="617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no </a:t>
            </a:r>
            <a:fld id="{BCCFFC02-2360-4A51-889C-D6C63A37E7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9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DB74340-4CFB-43E0-B176-ABB4D80C856A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NN-Iran/MIP/001/Jan 2010/1</a:t>
            </a:r>
          </a:p>
        </p:txBody>
      </p:sp>
    </p:spTree>
    <p:extLst>
      <p:ext uri="{BB962C8B-B14F-4D97-AF65-F5344CB8AC3E}">
        <p14:creationId xmlns:p14="http://schemas.microsoft.com/office/powerpoint/2010/main" val="3572354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C46F-45AA-4C8D-AD91-35BF9856E35E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9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9DB02D-531E-4AAA-A13F-651656F8542C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070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4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48F9-C990-44E3-AAB3-6308D9D0A94B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302375" y="20638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9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96F548-5C4C-4988-AD53-3CB3F04BCEBA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068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250" y="1219200"/>
            <a:ext cx="4016375" cy="2795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8" y="1219200"/>
            <a:ext cx="4016375" cy="2795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0876-26C7-4269-9291-A039C88ECEBD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CC851F-4C14-4DE2-AD6B-B5C3DF139A82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963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4DDF5-CB13-4D8F-8A2B-E554C5A8CDDC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169ED2-4C59-4C33-877C-092D38CF52C4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4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1"/>
          </p:nvPr>
        </p:nvSpPr>
        <p:spPr>
          <a:xfrm>
            <a:off x="6302375" y="20638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9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AFD312-6719-4D69-8DB7-AE56F128E78F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A6A8B-5F27-4638-8BA8-E403179DCA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7826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4092-D42C-4B36-B3C1-F9A25C353ACA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D0B1A1-B94B-4009-8979-D232B856151C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105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0D58A-3665-4869-97BB-E867E199A1A0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1F540F-DA36-4CAD-8F09-18EAA70B6471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825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96A81-5B69-4E53-ACCA-67BDA40CB787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C94C37-F49E-434E-B1DC-C4557C7322B9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352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B88AB-EBFA-4A44-A064-4A542DF2918A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D8E5E9-6DBB-4C4A-8733-C0720C4E893C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238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1301A-618F-4C67-B96F-39F9711207B3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5BF6134-10CE-4119-9519-C11D42AE322B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70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352425"/>
            <a:ext cx="2046288" cy="366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251" y="352425"/>
            <a:ext cx="5988050" cy="366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E10DF-6A4D-4AA7-AF51-3018137878D1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BF10-C58E-49E2-A71E-7169E6A4A455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28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1" y="352425"/>
            <a:ext cx="8186738" cy="600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6250" y="1219200"/>
            <a:ext cx="8185150" cy="279558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D4236-8B80-486C-A76A-DD26A4A2A499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857997-5600-4E1E-BCA0-23F5F2931698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409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0E1CA-F060-4CA5-9922-54B87EDD40AD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BD82-BCB2-40C5-A762-63E65ECBBC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2689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E4858-B6F0-4C8C-93DA-4B2BD7298F03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C480C-FF43-473B-B32D-19419A2878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0229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4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42494-6173-4DAA-BB74-A44ECBD7F1B4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B5A60-124E-47A8-99A6-D676B0DFAB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775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250" y="1219200"/>
            <a:ext cx="4016375" cy="2795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8" y="1219200"/>
            <a:ext cx="4016375" cy="2795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xfrm>
            <a:off x="7761288" y="-131763"/>
            <a:ext cx="900112" cy="61595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800">
                <a:solidFill>
                  <a:srgbClr val="000000"/>
                </a:solidFill>
                <a:cs typeface="DejaVu Sans"/>
              </a:defRPr>
            </a:lvl1pPr>
          </a:lstStyle>
          <a:p>
            <a:pPr>
              <a:defRPr/>
            </a:pPr>
            <a:fld id="{0041AF1E-3436-4CC5-AAE3-D242BA7EE449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8916D8D-220D-4336-831D-6258FDFEB93E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2345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3722"/>
            <a:ext cx="3946525" cy="298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8" y="1203722"/>
            <a:ext cx="3946525" cy="298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8C159-EE92-433E-B219-91E60920DBFB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A0FEF-B8B9-4D74-8501-63FC6E4A05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92182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BFEA0-860C-4B24-898E-4D3651BA486A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5E73D-19A7-4E6A-82E7-14D32D7E22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28790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D76F-9EC7-4121-93CE-95230818FA03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81B5B-DB56-4002-A18E-B787F0D191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21444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8C3D-88B9-4B15-B924-547726358634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7A891-86F0-4E77-B1AB-BF867354EA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5353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77A89-F1C3-4F33-9310-3D5D0BEF87A8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2F6D9-8EE4-49B9-8741-6667D6EB8A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35879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99FAD-0F83-4FD4-8FFB-183E9EFE6398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59E82-750D-49FF-8645-252A64C0B9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09546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79F1C-311D-4737-BCCE-4845DC1D0E83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17C8-4F86-40B0-AE8F-2601E5B2A5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90578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91" y="1203722"/>
            <a:ext cx="2052637" cy="298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3722"/>
            <a:ext cx="6008688" cy="2981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D581-DE8C-4B76-A5F6-1773AE894F97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3B66-D5E1-4E71-A7C0-79F9FB059B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6358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727" y="1329929"/>
            <a:ext cx="3378200" cy="15132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421D5-662A-4B19-BC2C-787A9FC875CA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4774-6DB8-45FF-97BF-2E0AD22B57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64308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78" name="think-cell Slide" r:id="rId20" imgW="0" imgH="0" progId="TCLayout.ActiveDocument.1">
                  <p:embed/>
                </p:oleObj>
              </mc:Choice>
              <mc:Fallback>
                <p:oleObj name="think-cell Slide" r:id="rId20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 descr="NN_m_2c_RG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4430713"/>
            <a:ext cx="10128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433388" y="1984375"/>
            <a:ext cx="4640262" cy="2239963"/>
            <a:chOff x="432866" y="2645346"/>
            <a:chExt cx="4640175" cy="2986533"/>
          </a:xfrm>
        </p:grpSpPr>
        <p:sp>
          <p:nvSpPr>
            <p:cNvPr id="7" name="AutoShape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2866" y="2645346"/>
              <a:ext cx="4640175" cy="2986533"/>
            </a:xfrm>
            <a:prstGeom prst="roundRect">
              <a:avLst>
                <a:gd name="adj" fmla="val 4343"/>
              </a:avLst>
            </a:prstGeom>
            <a:solidFill>
              <a:schemeClr val="bg1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b"/>
            <a:lstStyle/>
            <a:p>
              <a:pPr algn="ctr" defTabSz="553641" fontAlgn="auto">
                <a:spcBef>
                  <a:spcPts val="0"/>
                </a:spcBef>
                <a:spcAft>
                  <a:spcPts val="0"/>
                </a:spcAft>
                <a:buSzPct val="120000"/>
                <a:defRPr/>
              </a:pPr>
              <a:endParaRPr lang="de-DE" sz="700" kern="0" dirty="0">
                <a:solidFill>
                  <a:srgbClr val="001965"/>
                </a:solidFill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>
              <p:custDataLst>
                <p:tags r:id="rId7"/>
              </p:custDataLst>
            </p:nvPr>
          </p:nvSpPr>
          <p:spPr bwMode="auto">
            <a:xfrm>
              <a:off x="2105313" y="3498091"/>
              <a:ext cx="1217688" cy="1373005"/>
            </a:xfrm>
            <a:prstGeom prst="roundRect">
              <a:avLst>
                <a:gd name="adj" fmla="val 8883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rgbClr val="0070C0"/>
                </a:gs>
              </a:gsLst>
              <a:lin ang="5400000" scaled="1"/>
              <a:tileRect/>
            </a:gradFill>
            <a:ln w="19050" cmpd="sng" algn="ctr">
              <a:solidFill>
                <a:srgbClr val="FFFFFF"/>
              </a:solidFill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/>
            <a:lstStyle/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>
              <p:custDataLst>
                <p:tags r:id="rId8"/>
              </p:custDataLst>
            </p:nvPr>
          </p:nvSpPr>
          <p:spPr bwMode="auto">
            <a:xfrm>
              <a:off x="3432425" y="3498091"/>
              <a:ext cx="1217688" cy="1373005"/>
            </a:xfrm>
            <a:prstGeom prst="roundRect">
              <a:avLst>
                <a:gd name="adj" fmla="val 8883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rgbClr val="0070C0"/>
                </a:gs>
              </a:gsLst>
              <a:lin ang="5400000" scaled="1"/>
              <a:tileRect/>
            </a:gradFill>
            <a:ln w="19050" cmpd="sng" algn="ctr">
              <a:solidFill>
                <a:srgbClr val="FFFFFF"/>
              </a:solidFill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/>
            <a:lstStyle/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>
              <p:custDataLst>
                <p:tags r:id="rId9"/>
              </p:custDataLst>
            </p:nvPr>
          </p:nvSpPr>
          <p:spPr bwMode="auto">
            <a:xfrm>
              <a:off x="775797" y="3497834"/>
              <a:ext cx="1217688" cy="1373519"/>
            </a:xfrm>
            <a:prstGeom prst="roundRect">
              <a:avLst>
                <a:gd name="adj" fmla="val 8883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rgbClr val="0070C0"/>
                </a:gs>
              </a:gsLst>
              <a:lin ang="5400000" scaled="1"/>
              <a:tileRect/>
            </a:gradFill>
            <a:ln w="19050" cmpd="sng" algn="ctr">
              <a:solidFill>
                <a:srgbClr val="FFFFFF"/>
              </a:solidFill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/>
            <a:lstStyle/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>
              <p:custDataLst>
                <p:tags r:id="rId10"/>
              </p:custDataLst>
            </p:nvPr>
          </p:nvSpPr>
          <p:spPr bwMode="auto">
            <a:xfrm>
              <a:off x="775797" y="4924367"/>
              <a:ext cx="3876720" cy="350260"/>
            </a:xfrm>
            <a:prstGeom prst="roundRect">
              <a:avLst>
                <a:gd name="adj" fmla="val 20511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r>
                <a:rPr lang="en-US" sz="800" dirty="0">
                  <a:ea typeface="+mn-ea"/>
                  <a:cs typeface="Arial" panose="020B0604020202020204" pitchFamily="34" charset="0"/>
                </a:rPr>
                <a:t>Organizational &amp; process enablers</a:t>
              </a:r>
            </a:p>
          </p:txBody>
        </p:sp>
        <p:sp>
          <p:nvSpPr>
            <p:cNvPr id="12" name="AutoShape 2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63880" y="2963341"/>
              <a:ext cx="4100555" cy="463438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0" bIns="180000" anchor="ctr"/>
            <a:lstStyle/>
            <a:p>
              <a:pPr algn="ctr">
                <a:defRPr/>
              </a:pPr>
              <a:r>
                <a:rPr lang="en-US" sz="800" dirty="0">
                  <a:ea typeface="+mn-ea"/>
                  <a:cs typeface="Arial" panose="020B0604020202020204" pitchFamily="34" charset="0"/>
                </a:rPr>
                <a:t>Business</a:t>
              </a:r>
            </a:p>
            <a:p>
              <a:pPr algn="ctr">
                <a:defRPr/>
              </a:pPr>
              <a:r>
                <a:rPr lang="en-US" sz="800" dirty="0">
                  <a:ea typeface="+mn-ea"/>
                  <a:cs typeface="Arial" panose="020B0604020202020204" pitchFamily="34" charset="0"/>
                </a:rPr>
                <a:t>strategy &amp; AB target</a:t>
              </a:r>
            </a:p>
          </p:txBody>
        </p:sp>
        <p:sp>
          <p:nvSpPr>
            <p:cNvPr id="13" name="Left-Right Arrow 12"/>
            <p:cNvSpPr/>
            <p:nvPr>
              <p:custDataLst>
                <p:tags r:id="rId12"/>
              </p:custDataLst>
            </p:nvPr>
          </p:nvSpPr>
          <p:spPr bwMode="auto">
            <a:xfrm>
              <a:off x="1894917" y="4213843"/>
              <a:ext cx="324408" cy="173712"/>
            </a:xfrm>
            <a:prstGeom prst="leftRightArrow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endParaRPr lang="en-US" sz="800"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Left-Right Arrow 13"/>
            <p:cNvSpPr/>
            <p:nvPr>
              <p:custDataLst>
                <p:tags r:id="rId13"/>
              </p:custDataLst>
            </p:nvPr>
          </p:nvSpPr>
          <p:spPr bwMode="auto">
            <a:xfrm>
              <a:off x="3220397" y="4213843"/>
              <a:ext cx="324408" cy="173712"/>
            </a:xfrm>
            <a:prstGeom prst="leftRightArrow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endParaRPr lang="en-US" sz="800"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Left-Right Arrow 14"/>
            <p:cNvSpPr/>
            <p:nvPr>
              <p:custDataLst>
                <p:tags r:id="rId14"/>
              </p:custDataLst>
            </p:nvPr>
          </p:nvSpPr>
          <p:spPr bwMode="auto">
            <a:xfrm>
              <a:off x="1894917" y="3999334"/>
              <a:ext cx="324408" cy="173712"/>
            </a:xfrm>
            <a:prstGeom prst="leftRightArrow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endParaRPr lang="en-US" sz="800"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Left-Right Arrow 15"/>
            <p:cNvSpPr/>
            <p:nvPr>
              <p:custDataLst>
                <p:tags r:id="rId15"/>
              </p:custDataLst>
            </p:nvPr>
          </p:nvSpPr>
          <p:spPr bwMode="auto">
            <a:xfrm>
              <a:off x="3220397" y="3999334"/>
              <a:ext cx="324408" cy="173712"/>
            </a:xfrm>
            <a:prstGeom prst="leftRightArrow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endParaRPr lang="en-US" sz="800"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77358" y="3985159"/>
              <a:ext cx="1014393" cy="4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Market Access</a:t>
              </a:r>
              <a:br>
                <a:rPr lang="en-US" sz="800">
                  <a:solidFill>
                    <a:srgbClr val="FFFFFF"/>
                  </a:solidFill>
                  <a:ea typeface="+mn-ea"/>
                </a:rPr>
              </a:br>
              <a:r>
                <a:rPr lang="en-US" sz="800">
                  <a:solidFill>
                    <a:srgbClr val="FFFFFF"/>
                  </a:solidFill>
                  <a:ea typeface="+mn-ea"/>
                </a:rPr>
                <a:t>Excellence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315606" y="3985159"/>
              <a:ext cx="796910" cy="4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Marketing</a:t>
              </a:r>
            </a:p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Excellence</a:t>
              </a:r>
            </a:p>
          </p:txBody>
        </p:sp>
        <p:sp>
          <p:nvSpPr>
            <p:cNvPr id="19" name="Rectangle 2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642731" y="3985159"/>
              <a:ext cx="796910" cy="4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Sales</a:t>
              </a:r>
            </a:p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Excellence</a:t>
              </a:r>
              <a:endParaRPr lang="de-DE" sz="800">
                <a:solidFill>
                  <a:srgbClr val="FFFFFF"/>
                </a:solidFill>
                <a:ea typeface="+mn-ea"/>
              </a:endParaRPr>
            </a:p>
          </p:txBody>
        </p:sp>
      </p:grpSp>
      <p:sp>
        <p:nvSpPr>
          <p:cNvPr id="7040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92725" y="1329929"/>
            <a:ext cx="3313113" cy="1514475"/>
          </a:xfrm>
        </p:spPr>
        <p:txBody>
          <a:bodyPr anchor="b"/>
          <a:lstStyle>
            <a:lvl1pPr algn="l">
              <a:lnSpc>
                <a:spcPct val="85000"/>
              </a:lnSpc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040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92725" y="3025379"/>
            <a:ext cx="3313113" cy="685800"/>
          </a:xfrm>
        </p:spPr>
        <p:txBody>
          <a:bodyPr/>
          <a:lstStyle>
            <a:lvl1pPr marL="0" indent="0" algn="r">
              <a:buFontTx/>
              <a:buNone/>
              <a:defRPr sz="11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ftr" sz="quarter" idx="10"/>
            <p:custDataLst>
              <p:tags r:id="rId4"/>
            </p:custDataLst>
          </p:nvPr>
        </p:nvSpPr>
        <p:spPr bwMode="auto">
          <a:xfrm>
            <a:off x="395288" y="0"/>
            <a:ext cx="6519862" cy="4651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dt" sz="half" idx="11"/>
            <p:custDataLst>
              <p:tags r:id="rId5"/>
            </p:custDataLst>
          </p:nvPr>
        </p:nvSpPr>
        <p:spPr bwMode="auto">
          <a:xfrm>
            <a:off x="6913563" y="0"/>
            <a:ext cx="1751012" cy="4651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E64A0E"/>
                </a:solidFill>
              </a:defRPr>
            </a:lvl1pPr>
          </a:lstStyle>
          <a:p>
            <a:pPr>
              <a:defRPr/>
            </a:pPr>
            <a:fld id="{52BE328B-48C4-4825-B539-C4D63E279929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NN-Iran/MIP/001/Jan 2010/1</a:t>
            </a:r>
          </a:p>
        </p:txBody>
      </p:sp>
    </p:spTree>
    <p:extLst>
      <p:ext uri="{BB962C8B-B14F-4D97-AF65-F5344CB8AC3E}">
        <p14:creationId xmlns:p14="http://schemas.microsoft.com/office/powerpoint/2010/main" val="153343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xfrm>
            <a:off x="7761288" y="-131763"/>
            <a:ext cx="900112" cy="61595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800">
                <a:solidFill>
                  <a:srgbClr val="000000"/>
                </a:solidFill>
                <a:cs typeface="DejaVu Sans"/>
              </a:defRPr>
            </a:lvl1pPr>
          </a:lstStyle>
          <a:p>
            <a:pPr>
              <a:defRPr/>
            </a:pPr>
            <a:fld id="{46BEFF98-239D-4D82-916D-EB886D16FE95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2E8927-12A0-403B-992F-F6DC2B993AC5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7198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0E307-61C3-4D94-B083-104C2C5CEE2B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23139464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4CAE5-1244-441E-8A4B-3528BABA77EA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12135893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250" y="1219200"/>
            <a:ext cx="4016375" cy="279677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19200"/>
            <a:ext cx="4017963" cy="279677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2CC87-02C0-4EE2-ADC6-D3E79A859825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30698117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F7F21-302E-4343-956B-50A771024057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3291319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CAF6C-25A9-40B7-BCD2-8D3DEB7E08EC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30195952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13388-814D-44E5-8641-6F64E747B8BB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9473013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74D4C-17AE-4884-91F1-6D19E0432A25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4369685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e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65A23-2E1C-4AC8-A441-253433219E12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17446272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818AF-CBFB-4DDC-B635-28D037EF8F38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4510589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275036"/>
            <a:ext cx="2049463" cy="37409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251" y="275036"/>
            <a:ext cx="5997575" cy="37409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C4C0D-A22B-47E7-B5F6-7EA85E203D4C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21983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xfrm>
            <a:off x="7761288" y="-131763"/>
            <a:ext cx="900112" cy="61595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800">
                <a:solidFill>
                  <a:srgbClr val="000000"/>
                </a:solidFill>
                <a:cs typeface="DejaVu Sans"/>
              </a:defRPr>
            </a:lvl1pPr>
          </a:lstStyle>
          <a:p>
            <a:pPr>
              <a:defRPr/>
            </a:pPr>
            <a:fld id="{759D1C13-FF50-4267-AA98-9B956E492E05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ACE0E4-3B39-45A0-8EF4-86AE9C717429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8259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49D9F-BB9B-4DEE-ABFA-A52189F0A262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14095686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B0691-1592-46F6-9803-E97FED5B290E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35683370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875FE-459E-4F86-B73F-54EC76FF3646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25992014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3E2CB-9892-48D6-B50B-A40E4CD7B6B8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29721728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4A03-B34B-4BAB-8887-74E2B443F9AE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4527635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4D73A-7EC1-421B-8E9D-3726CFB71261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25898340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21E12-1929-4C9E-A283-8B1C7261922D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17905205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0E952-1352-4D45-9C15-B4AA17323860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35653951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CD902-A078-4741-84A8-94DD6160DF3C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32739438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7C538-8256-417F-8AB4-4E97B7CEE8FE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8225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xfrm>
            <a:off x="7761288" y="-131763"/>
            <a:ext cx="900112" cy="61595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800">
                <a:solidFill>
                  <a:srgbClr val="000000"/>
                </a:solidFill>
                <a:cs typeface="DejaVu Sans"/>
              </a:defRPr>
            </a:lvl1pPr>
          </a:lstStyle>
          <a:p>
            <a:pPr>
              <a:defRPr/>
            </a:pPr>
            <a:fld id="{9698C72A-B02D-453A-9777-91EADD4A9B35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B87F75-179C-4A24-9A18-C51C7B0F982C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7876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B054B-04DA-42FC-B1B1-E817E2D9C3F7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169468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146AD-0C00-4B52-8EB6-A35B5FC05E18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42036145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8D689-BF16-41F1-9496-3ABBAB90A49F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31856185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4E2FF-F545-4E2D-BF45-8F6DD5D82ABD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40774700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34E89-D4F2-4B0A-B809-7920261CDBE3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30800102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6D1D5-0345-4EC2-8163-D0677B562556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29961820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D0604-09F7-4058-8C9B-E0D4196B1D0D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15103688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0D03D-6188-4466-A76B-AEF32BE3DBB6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37002440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A191-DDA1-4B7A-BE5C-DF93CAF9AFAA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29298428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D867E-29EA-4B45-B1BB-245AF3AC2E04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285675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xfrm>
            <a:off x="7761288" y="-131763"/>
            <a:ext cx="900112" cy="61595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800">
                <a:solidFill>
                  <a:srgbClr val="000000"/>
                </a:solidFill>
                <a:cs typeface="DejaVu Sans"/>
              </a:defRPr>
            </a:lvl1pPr>
          </a:lstStyle>
          <a:p>
            <a:pPr>
              <a:defRPr/>
            </a:pPr>
            <a:fld id="{22FDED45-3F0F-4326-9AF1-AEC3FC43B9C4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2A3D9A4-0873-4991-BEE7-85F14FD059B2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9622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9DAAF-7AB9-4393-9825-F4382FF3FE4A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40137415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85A2E-F529-4893-80AF-09D8A5407266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7223940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3DC0F-E231-4CF1-B3DD-890BB66B5229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33939393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3BB7C-92B8-4D82-9098-BD3EF0824EA4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30603230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5E85F-34F0-4FEC-BF93-0BB75FB4A91D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25918269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2D1E6-C9CC-40DD-9E3C-AACD11CFD516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8613198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50C66-CD4C-410F-9B25-905F8DEF6CCF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12306884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4D8C4-A561-41D3-B8B3-DE825AF527A1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2573117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21127-8BF8-4ED7-8353-855B2B96DC71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25604772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F651F-3E1E-43AC-86B7-786A19F48F74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288835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xfrm>
            <a:off x="7761288" y="-131763"/>
            <a:ext cx="900112" cy="61595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800">
                <a:solidFill>
                  <a:srgbClr val="000000"/>
                </a:solidFill>
                <a:cs typeface="DejaVu Sans"/>
              </a:defRPr>
            </a:lvl1pPr>
          </a:lstStyle>
          <a:p>
            <a:pPr>
              <a:defRPr/>
            </a:pPr>
            <a:fld id="{0C6E2F9C-F94A-4573-BA04-2B6023E8D9AA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6299200" y="0"/>
            <a:ext cx="1458913" cy="3524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A3B66A-D38E-4BEF-86A7-BF801269C877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6706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249FD-662F-43CF-8414-0BB57EE0F29C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2349666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CD8FA-07EB-4903-B1ED-42753D26B070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1601131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53B38-E20C-4103-8A2A-AB65FFC0F44F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19638062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28E98-7F59-4780-8D6F-4C2202321741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42130837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38CF5-5B69-4707-B7B9-C41909417166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10392473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E805B-6808-46B8-9CCB-97DC39844700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2430453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75036"/>
            <a:ext cx="8199438" cy="6012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/>
          </a:p>
        </p:txBody>
      </p:sp>
      <p:sp>
        <p:nvSpPr>
          <p:cNvPr id="4" name="Rectangle 1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E6D9B-59F9-4B56-AB2E-C08F4BE1E310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40266616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02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1095375"/>
            <a:ext cx="8832850" cy="3036888"/>
          </a:xfrm>
          <a:custGeom>
            <a:avLst/>
            <a:gdLst>
              <a:gd name="T0" fmla="*/ 2147483646 w 12019"/>
              <a:gd name="T1" fmla="*/ 0 h 5685"/>
              <a:gd name="T2" fmla="*/ 2147483646 w 12019"/>
              <a:gd name="T3" fmla="*/ 2147483646 h 5685"/>
              <a:gd name="T4" fmla="*/ 2147483646 w 12019"/>
              <a:gd name="T5" fmla="*/ 2147483646 h 5685"/>
              <a:gd name="T6" fmla="*/ 2147483646 w 12019"/>
              <a:gd name="T7" fmla="*/ 2147483646 h 5685"/>
              <a:gd name="T8" fmla="*/ 2147483646 w 12019"/>
              <a:gd name="T9" fmla="*/ 2147483646 h 5685"/>
              <a:gd name="T10" fmla="*/ 2147483646 w 12019"/>
              <a:gd name="T11" fmla="*/ 2147483646 h 5685"/>
              <a:gd name="T12" fmla="*/ 2147483646 w 12019"/>
              <a:gd name="T13" fmla="*/ 2147483646 h 5685"/>
              <a:gd name="T14" fmla="*/ 0 w 12019"/>
              <a:gd name="T15" fmla="*/ 2147483646 h 5685"/>
              <a:gd name="T16" fmla="*/ 0 w 12019"/>
              <a:gd name="T17" fmla="*/ 0 h 5685"/>
              <a:gd name="T18" fmla="*/ 2147483646 w 12019"/>
              <a:gd name="T19" fmla="*/ 0 h 56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019" h="5685">
                <a:moveTo>
                  <a:pt x="11838" y="0"/>
                </a:moveTo>
                <a:cubicBezTo>
                  <a:pt x="11938" y="0"/>
                  <a:pt x="12019" y="81"/>
                  <a:pt x="12019" y="182"/>
                </a:cubicBezTo>
                <a:cubicBezTo>
                  <a:pt x="12019" y="182"/>
                  <a:pt x="12019" y="182"/>
                  <a:pt x="12019" y="182"/>
                </a:cubicBezTo>
                <a:lnTo>
                  <a:pt x="12019" y="5503"/>
                </a:lnTo>
                <a:cubicBezTo>
                  <a:pt x="12019" y="5603"/>
                  <a:pt x="11938" y="5685"/>
                  <a:pt x="11838" y="5685"/>
                </a:cubicBezTo>
                <a:lnTo>
                  <a:pt x="0" y="5685"/>
                </a:lnTo>
                <a:lnTo>
                  <a:pt x="0" y="0"/>
                </a:lnTo>
                <a:lnTo>
                  <a:pt x="11838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pic>
        <p:nvPicPr>
          <p:cNvPr id="7" name="Picture 11" descr="shaded lin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903288"/>
            <a:ext cx="9140825" cy="5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NN_m_2c_RGB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4430713"/>
            <a:ext cx="10128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Simple"/>
          <p:cNvSpPr txBox="1">
            <a:spLocks noChangeArrowheads="1"/>
          </p:cNvSpPr>
          <p:nvPr/>
        </p:nvSpPr>
        <p:spPr bwMode="auto">
          <a:xfrm>
            <a:off x="422275" y="5026025"/>
            <a:ext cx="898525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500" smtClean="0">
                <a:solidFill>
                  <a:schemeClr val="bg2"/>
                </a:solidFill>
                <a:latin typeface="Arial" charset="0"/>
                <a:ea typeface="+mn-ea"/>
              </a:rPr>
              <a:t>208780-35_CE framework.ppt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251" y="1219200"/>
            <a:ext cx="8186738" cy="2796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6ABA1-E892-44F7-9FE5-AF2BD7D67E84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</p:spTree>
    <p:extLst>
      <p:ext uri="{BB962C8B-B14F-4D97-AF65-F5344CB8AC3E}">
        <p14:creationId xmlns:p14="http://schemas.microsoft.com/office/powerpoint/2010/main" val="24708611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26" name="think-cell Slide" r:id="rId20" imgW="0" imgH="0" progId="TCLayout.ActiveDocument.1">
                  <p:embed/>
                </p:oleObj>
              </mc:Choice>
              <mc:Fallback>
                <p:oleObj name="think-cell Slide" r:id="rId20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 descr="NN_m_2c_RG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4430713"/>
            <a:ext cx="10128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33388" y="1984375"/>
            <a:ext cx="4640262" cy="2239963"/>
            <a:chOff x="432866" y="2645346"/>
            <a:chExt cx="4640175" cy="2986533"/>
          </a:xfrm>
        </p:grpSpPr>
        <p:sp>
          <p:nvSpPr>
            <p:cNvPr id="7" name="AutoShape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2866" y="2645346"/>
              <a:ext cx="4640175" cy="2986533"/>
            </a:xfrm>
            <a:prstGeom prst="roundRect">
              <a:avLst>
                <a:gd name="adj" fmla="val 4343"/>
              </a:avLst>
            </a:prstGeom>
            <a:solidFill>
              <a:schemeClr val="bg1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b"/>
            <a:lstStyle/>
            <a:p>
              <a:pPr algn="ctr" defTabSz="553641" fontAlgn="auto">
                <a:spcBef>
                  <a:spcPts val="0"/>
                </a:spcBef>
                <a:spcAft>
                  <a:spcPts val="0"/>
                </a:spcAft>
                <a:buSzPct val="120000"/>
                <a:defRPr/>
              </a:pPr>
              <a:endParaRPr lang="de-DE" sz="700" kern="0" dirty="0">
                <a:solidFill>
                  <a:srgbClr val="001965"/>
                </a:solidFill>
                <a:ea typeface="+mn-ea"/>
                <a:cs typeface="Arial" charset="0"/>
              </a:endParaRPr>
            </a:p>
          </p:txBody>
        </p:sp>
        <p:sp>
          <p:nvSpPr>
            <p:cNvPr id="8" name="Rounded Rectangle 7"/>
            <p:cNvSpPr/>
            <p:nvPr>
              <p:custDataLst>
                <p:tags r:id="rId7"/>
              </p:custDataLst>
            </p:nvPr>
          </p:nvSpPr>
          <p:spPr bwMode="auto">
            <a:xfrm>
              <a:off x="2105313" y="3498091"/>
              <a:ext cx="1217688" cy="1373005"/>
            </a:xfrm>
            <a:prstGeom prst="roundRect">
              <a:avLst>
                <a:gd name="adj" fmla="val 8883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rgbClr val="0070C0"/>
                </a:gs>
              </a:gsLst>
              <a:lin ang="5400000" scaled="1"/>
              <a:tileRect/>
            </a:gradFill>
            <a:ln w="19050" cmpd="sng" algn="ctr">
              <a:solidFill>
                <a:srgbClr val="FFFFFF"/>
              </a:solidFill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/>
            <a:lstStyle/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>
              <p:custDataLst>
                <p:tags r:id="rId8"/>
              </p:custDataLst>
            </p:nvPr>
          </p:nvSpPr>
          <p:spPr bwMode="auto">
            <a:xfrm>
              <a:off x="3432425" y="3498091"/>
              <a:ext cx="1217688" cy="1373005"/>
            </a:xfrm>
            <a:prstGeom prst="roundRect">
              <a:avLst>
                <a:gd name="adj" fmla="val 8883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rgbClr val="0070C0"/>
                </a:gs>
              </a:gsLst>
              <a:lin ang="5400000" scaled="1"/>
              <a:tileRect/>
            </a:gradFill>
            <a:ln w="19050" cmpd="sng" algn="ctr">
              <a:solidFill>
                <a:srgbClr val="FFFFFF"/>
              </a:solidFill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/>
            <a:lstStyle/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>
              <p:custDataLst>
                <p:tags r:id="rId9"/>
              </p:custDataLst>
            </p:nvPr>
          </p:nvSpPr>
          <p:spPr bwMode="auto">
            <a:xfrm>
              <a:off x="775797" y="3497834"/>
              <a:ext cx="1217688" cy="1373519"/>
            </a:xfrm>
            <a:prstGeom prst="roundRect">
              <a:avLst>
                <a:gd name="adj" fmla="val 8883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rgbClr val="0070C0"/>
                </a:gs>
              </a:gsLst>
              <a:lin ang="5400000" scaled="1"/>
              <a:tileRect/>
            </a:gradFill>
            <a:ln w="19050" cmpd="sng" algn="ctr">
              <a:solidFill>
                <a:srgbClr val="FFFFFF"/>
              </a:solidFill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/>
            <a:lstStyle/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>
              <p:custDataLst>
                <p:tags r:id="rId10"/>
              </p:custDataLst>
            </p:nvPr>
          </p:nvSpPr>
          <p:spPr bwMode="auto">
            <a:xfrm>
              <a:off x="775797" y="4924367"/>
              <a:ext cx="3876720" cy="350260"/>
            </a:xfrm>
            <a:prstGeom prst="roundRect">
              <a:avLst>
                <a:gd name="adj" fmla="val 20511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r>
                <a:rPr lang="en-US" sz="800" dirty="0">
                  <a:solidFill>
                    <a:srgbClr val="001965"/>
                  </a:solidFill>
                  <a:ea typeface="+mn-ea"/>
                  <a:cs typeface="Arial" panose="020B0604020202020204" pitchFamily="34" charset="0"/>
                </a:rPr>
                <a:t>Organizational &amp; process enablers</a:t>
              </a:r>
            </a:p>
          </p:txBody>
        </p:sp>
        <p:sp>
          <p:nvSpPr>
            <p:cNvPr id="12" name="AutoShape 2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63880" y="2963341"/>
              <a:ext cx="4100555" cy="463438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0" bIns="180000" anchor="ctr"/>
            <a:lstStyle/>
            <a:p>
              <a:pPr algn="ctr">
                <a:defRPr/>
              </a:pPr>
              <a:r>
                <a:rPr lang="en-US" sz="800" dirty="0">
                  <a:solidFill>
                    <a:srgbClr val="001965"/>
                  </a:solidFill>
                  <a:ea typeface="+mn-ea"/>
                  <a:cs typeface="Arial" panose="020B0604020202020204" pitchFamily="34" charset="0"/>
                </a:rPr>
                <a:t>Business</a:t>
              </a:r>
            </a:p>
            <a:p>
              <a:pPr algn="ctr">
                <a:defRPr/>
              </a:pPr>
              <a:r>
                <a:rPr lang="en-US" sz="800" dirty="0">
                  <a:solidFill>
                    <a:srgbClr val="001965"/>
                  </a:solidFill>
                  <a:ea typeface="+mn-ea"/>
                  <a:cs typeface="Arial" panose="020B0604020202020204" pitchFamily="34" charset="0"/>
                </a:rPr>
                <a:t>strategy &amp; AB target</a:t>
              </a:r>
            </a:p>
          </p:txBody>
        </p:sp>
        <p:sp>
          <p:nvSpPr>
            <p:cNvPr id="13" name="Left-Right Arrow 12"/>
            <p:cNvSpPr/>
            <p:nvPr>
              <p:custDataLst>
                <p:tags r:id="rId12"/>
              </p:custDataLst>
            </p:nvPr>
          </p:nvSpPr>
          <p:spPr bwMode="auto">
            <a:xfrm>
              <a:off x="1894917" y="4213843"/>
              <a:ext cx="324408" cy="173712"/>
            </a:xfrm>
            <a:prstGeom prst="leftRightArrow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endParaRPr lang="en-US" sz="800">
                <a:solidFill>
                  <a:srgbClr val="001965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Left-Right Arrow 13"/>
            <p:cNvSpPr/>
            <p:nvPr>
              <p:custDataLst>
                <p:tags r:id="rId13"/>
              </p:custDataLst>
            </p:nvPr>
          </p:nvSpPr>
          <p:spPr bwMode="auto">
            <a:xfrm>
              <a:off x="3220397" y="4213843"/>
              <a:ext cx="324408" cy="173712"/>
            </a:xfrm>
            <a:prstGeom prst="leftRightArrow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endParaRPr lang="en-US" sz="800">
                <a:solidFill>
                  <a:srgbClr val="001965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Left-Right Arrow 14"/>
            <p:cNvSpPr/>
            <p:nvPr>
              <p:custDataLst>
                <p:tags r:id="rId14"/>
              </p:custDataLst>
            </p:nvPr>
          </p:nvSpPr>
          <p:spPr bwMode="auto">
            <a:xfrm>
              <a:off x="1894917" y="3999334"/>
              <a:ext cx="324408" cy="173712"/>
            </a:xfrm>
            <a:prstGeom prst="leftRightArrow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endParaRPr lang="en-US" sz="800">
                <a:solidFill>
                  <a:srgbClr val="001965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Left-Right Arrow 15"/>
            <p:cNvSpPr/>
            <p:nvPr>
              <p:custDataLst>
                <p:tags r:id="rId15"/>
              </p:custDataLst>
            </p:nvPr>
          </p:nvSpPr>
          <p:spPr bwMode="auto">
            <a:xfrm>
              <a:off x="3220397" y="3999334"/>
              <a:ext cx="324408" cy="173712"/>
            </a:xfrm>
            <a:prstGeom prst="leftRightArrow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endParaRPr lang="en-US" sz="800">
                <a:solidFill>
                  <a:srgbClr val="001965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2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77358" y="3985159"/>
              <a:ext cx="1014393" cy="4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Market Access</a:t>
              </a:r>
              <a:br>
                <a:rPr lang="en-US" sz="800">
                  <a:solidFill>
                    <a:srgbClr val="FFFFFF"/>
                  </a:solidFill>
                  <a:ea typeface="+mn-ea"/>
                </a:rPr>
              </a:br>
              <a:r>
                <a:rPr lang="en-US" sz="800">
                  <a:solidFill>
                    <a:srgbClr val="FFFFFF"/>
                  </a:solidFill>
                  <a:ea typeface="+mn-ea"/>
                </a:rPr>
                <a:t>Excellence</a:t>
              </a:r>
            </a:p>
          </p:txBody>
        </p:sp>
        <p:sp>
          <p:nvSpPr>
            <p:cNvPr id="18" name="Rectangle 2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315606" y="3985159"/>
              <a:ext cx="796910" cy="4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Marketing</a:t>
              </a:r>
            </a:p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Excellence</a:t>
              </a:r>
            </a:p>
          </p:txBody>
        </p:sp>
        <p:sp>
          <p:nvSpPr>
            <p:cNvPr id="19" name="Rectangle 2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642731" y="3985159"/>
              <a:ext cx="796910" cy="4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Sales</a:t>
              </a:r>
            </a:p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Excellence</a:t>
              </a:r>
              <a:endParaRPr lang="de-DE" sz="800">
                <a:solidFill>
                  <a:srgbClr val="FFFFFF"/>
                </a:solidFill>
                <a:ea typeface="+mn-ea"/>
              </a:endParaRPr>
            </a:p>
          </p:txBody>
        </p:sp>
      </p:grpSp>
      <p:sp>
        <p:nvSpPr>
          <p:cNvPr id="7040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92725" y="1329929"/>
            <a:ext cx="3313113" cy="1514475"/>
          </a:xfrm>
        </p:spPr>
        <p:txBody>
          <a:bodyPr anchor="b"/>
          <a:lstStyle>
            <a:lvl1pPr algn="l">
              <a:lnSpc>
                <a:spcPct val="85000"/>
              </a:lnSpc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040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92725" y="3025379"/>
            <a:ext cx="3313113" cy="685800"/>
          </a:xfrm>
        </p:spPr>
        <p:txBody>
          <a:bodyPr/>
          <a:lstStyle>
            <a:lvl1pPr marL="0" indent="0" algn="r">
              <a:buFontTx/>
              <a:buNone/>
              <a:defRPr sz="11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Novo Template v1.2.ppt</a:t>
            </a:r>
          </a:p>
        </p:txBody>
      </p:sp>
      <p:sp>
        <p:nvSpPr>
          <p:cNvPr id="21" name="Rectangle 5"/>
          <p:cNvSpPr>
            <a:spLocks noGrp="1" noChangeArrowheads="1"/>
          </p:cNvSpPr>
          <p:nvPr>
            <p:ph type="dt" sz="half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51CDD-0542-47CE-B3B7-A9352E36DCAA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4766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50" name="think-cell Slide" r:id="rId20" imgW="0" imgH="0" progId="TCLayout.ActiveDocument.1">
                  <p:embed/>
                </p:oleObj>
              </mc:Choice>
              <mc:Fallback>
                <p:oleObj name="think-cell Slide" r:id="rId20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 descr="NN_m_2c_RG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4430713"/>
            <a:ext cx="10128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33388" y="1984375"/>
            <a:ext cx="4640262" cy="2239963"/>
            <a:chOff x="432866" y="2645346"/>
            <a:chExt cx="4640175" cy="2986533"/>
          </a:xfrm>
        </p:grpSpPr>
        <p:sp>
          <p:nvSpPr>
            <p:cNvPr id="7" name="AutoShape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2866" y="2645346"/>
              <a:ext cx="4640175" cy="2986533"/>
            </a:xfrm>
            <a:prstGeom prst="roundRect">
              <a:avLst>
                <a:gd name="adj" fmla="val 4343"/>
              </a:avLst>
            </a:prstGeom>
            <a:solidFill>
              <a:schemeClr val="bg1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b"/>
            <a:lstStyle/>
            <a:p>
              <a:pPr algn="ctr" defTabSz="553641" fontAlgn="auto">
                <a:spcBef>
                  <a:spcPts val="0"/>
                </a:spcBef>
                <a:spcAft>
                  <a:spcPts val="0"/>
                </a:spcAft>
                <a:buSzPct val="120000"/>
                <a:defRPr/>
              </a:pPr>
              <a:endParaRPr lang="de-DE" sz="700" kern="0" dirty="0">
                <a:solidFill>
                  <a:srgbClr val="001965"/>
                </a:solidFill>
                <a:ea typeface="+mn-ea"/>
                <a:cs typeface="Arial" charset="0"/>
              </a:endParaRPr>
            </a:p>
          </p:txBody>
        </p:sp>
        <p:sp>
          <p:nvSpPr>
            <p:cNvPr id="8" name="Rounded Rectangle 7"/>
            <p:cNvSpPr/>
            <p:nvPr>
              <p:custDataLst>
                <p:tags r:id="rId7"/>
              </p:custDataLst>
            </p:nvPr>
          </p:nvSpPr>
          <p:spPr bwMode="auto">
            <a:xfrm>
              <a:off x="2105313" y="3498091"/>
              <a:ext cx="1217688" cy="1373005"/>
            </a:xfrm>
            <a:prstGeom prst="roundRect">
              <a:avLst>
                <a:gd name="adj" fmla="val 8883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rgbClr val="0070C0"/>
                </a:gs>
              </a:gsLst>
              <a:lin ang="5400000" scaled="1"/>
              <a:tileRect/>
            </a:gradFill>
            <a:ln w="19050" cmpd="sng" algn="ctr">
              <a:solidFill>
                <a:srgbClr val="FFFFFF"/>
              </a:solidFill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/>
            <a:lstStyle/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>
              <p:custDataLst>
                <p:tags r:id="rId8"/>
              </p:custDataLst>
            </p:nvPr>
          </p:nvSpPr>
          <p:spPr bwMode="auto">
            <a:xfrm>
              <a:off x="3432425" y="3498091"/>
              <a:ext cx="1217688" cy="1373005"/>
            </a:xfrm>
            <a:prstGeom prst="roundRect">
              <a:avLst>
                <a:gd name="adj" fmla="val 8883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rgbClr val="0070C0"/>
                </a:gs>
              </a:gsLst>
              <a:lin ang="5400000" scaled="1"/>
              <a:tileRect/>
            </a:gradFill>
            <a:ln w="19050" cmpd="sng" algn="ctr">
              <a:solidFill>
                <a:srgbClr val="FFFFFF"/>
              </a:solidFill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/>
            <a:lstStyle/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>
              <p:custDataLst>
                <p:tags r:id="rId9"/>
              </p:custDataLst>
            </p:nvPr>
          </p:nvSpPr>
          <p:spPr bwMode="auto">
            <a:xfrm>
              <a:off x="775797" y="3497834"/>
              <a:ext cx="1217688" cy="1373519"/>
            </a:xfrm>
            <a:prstGeom prst="roundRect">
              <a:avLst>
                <a:gd name="adj" fmla="val 8883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rgbClr val="0070C0"/>
                </a:gs>
              </a:gsLst>
              <a:lin ang="5400000" scaled="1"/>
              <a:tileRect/>
            </a:gradFill>
            <a:ln w="19050" cmpd="sng" algn="ctr">
              <a:solidFill>
                <a:srgbClr val="FFFFFF"/>
              </a:solidFill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/>
            <a:lstStyle/>
            <a:p>
              <a:pPr algn="ctr">
                <a:defRPr/>
              </a:pPr>
              <a:endParaRPr lang="en-US" sz="5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>
              <p:custDataLst>
                <p:tags r:id="rId10"/>
              </p:custDataLst>
            </p:nvPr>
          </p:nvSpPr>
          <p:spPr bwMode="auto">
            <a:xfrm>
              <a:off x="775797" y="4924367"/>
              <a:ext cx="3876720" cy="350260"/>
            </a:xfrm>
            <a:prstGeom prst="roundRect">
              <a:avLst>
                <a:gd name="adj" fmla="val 20511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r>
                <a:rPr lang="en-US" sz="800" dirty="0">
                  <a:solidFill>
                    <a:srgbClr val="001965"/>
                  </a:solidFill>
                  <a:ea typeface="+mn-ea"/>
                  <a:cs typeface="Arial" panose="020B0604020202020204" pitchFamily="34" charset="0"/>
                </a:rPr>
                <a:t>Organizational &amp; process enablers</a:t>
              </a:r>
            </a:p>
          </p:txBody>
        </p:sp>
        <p:sp>
          <p:nvSpPr>
            <p:cNvPr id="12" name="AutoShape 2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63880" y="2963341"/>
              <a:ext cx="4100555" cy="463438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0" bIns="180000" anchor="ctr"/>
            <a:lstStyle/>
            <a:p>
              <a:pPr algn="ctr">
                <a:defRPr/>
              </a:pPr>
              <a:r>
                <a:rPr lang="en-US" sz="800" dirty="0">
                  <a:solidFill>
                    <a:srgbClr val="001965"/>
                  </a:solidFill>
                  <a:ea typeface="+mn-ea"/>
                  <a:cs typeface="Arial" panose="020B0604020202020204" pitchFamily="34" charset="0"/>
                </a:rPr>
                <a:t>Business</a:t>
              </a:r>
            </a:p>
            <a:p>
              <a:pPr algn="ctr">
                <a:defRPr/>
              </a:pPr>
              <a:r>
                <a:rPr lang="en-US" sz="800" dirty="0">
                  <a:solidFill>
                    <a:srgbClr val="001965"/>
                  </a:solidFill>
                  <a:ea typeface="+mn-ea"/>
                  <a:cs typeface="Arial" panose="020B0604020202020204" pitchFamily="34" charset="0"/>
                </a:rPr>
                <a:t>strategy &amp; AB target</a:t>
              </a:r>
            </a:p>
          </p:txBody>
        </p:sp>
        <p:sp>
          <p:nvSpPr>
            <p:cNvPr id="13" name="Left-Right Arrow 12"/>
            <p:cNvSpPr/>
            <p:nvPr>
              <p:custDataLst>
                <p:tags r:id="rId12"/>
              </p:custDataLst>
            </p:nvPr>
          </p:nvSpPr>
          <p:spPr bwMode="auto">
            <a:xfrm>
              <a:off x="1894917" y="4213843"/>
              <a:ext cx="324408" cy="173712"/>
            </a:xfrm>
            <a:prstGeom prst="leftRightArrow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endParaRPr lang="en-US" sz="800">
                <a:solidFill>
                  <a:srgbClr val="001965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Left-Right Arrow 13"/>
            <p:cNvSpPr/>
            <p:nvPr>
              <p:custDataLst>
                <p:tags r:id="rId13"/>
              </p:custDataLst>
            </p:nvPr>
          </p:nvSpPr>
          <p:spPr bwMode="auto">
            <a:xfrm>
              <a:off x="3220397" y="4213843"/>
              <a:ext cx="324408" cy="173712"/>
            </a:xfrm>
            <a:prstGeom prst="leftRightArrow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endParaRPr lang="en-US" sz="800">
                <a:solidFill>
                  <a:srgbClr val="001965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Left-Right Arrow 14"/>
            <p:cNvSpPr/>
            <p:nvPr>
              <p:custDataLst>
                <p:tags r:id="rId14"/>
              </p:custDataLst>
            </p:nvPr>
          </p:nvSpPr>
          <p:spPr bwMode="auto">
            <a:xfrm>
              <a:off x="1894917" y="3999334"/>
              <a:ext cx="324408" cy="173712"/>
            </a:xfrm>
            <a:prstGeom prst="leftRightArrow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endParaRPr lang="en-US" sz="800">
                <a:solidFill>
                  <a:srgbClr val="001965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Left-Right Arrow 15"/>
            <p:cNvSpPr/>
            <p:nvPr>
              <p:custDataLst>
                <p:tags r:id="rId15"/>
              </p:custDataLst>
            </p:nvPr>
          </p:nvSpPr>
          <p:spPr bwMode="auto">
            <a:xfrm>
              <a:off x="3220397" y="3999334"/>
              <a:ext cx="324408" cy="173712"/>
            </a:xfrm>
            <a:prstGeom prst="leftRightArrow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5"/>
                </a:gs>
              </a:gsLst>
              <a:lin ang="16200000" scaled="1"/>
              <a:tileRect/>
            </a:gradFill>
            <a:ln w="19050" cmpd="sng" algn="ctr">
              <a:noFill/>
              <a:round/>
              <a:headEnd type="none" w="lg" len="lg"/>
              <a:tailEnd type="none" w="lg" len="lg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tIns="91440" bIns="91440" anchor="ctr"/>
            <a:lstStyle/>
            <a:p>
              <a:pPr algn="ctr">
                <a:defRPr/>
              </a:pPr>
              <a:endParaRPr lang="en-US" sz="800">
                <a:solidFill>
                  <a:srgbClr val="001965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2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77358" y="3985159"/>
              <a:ext cx="1014393" cy="4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Market Access</a:t>
              </a:r>
              <a:br>
                <a:rPr lang="en-US" sz="800">
                  <a:solidFill>
                    <a:srgbClr val="FFFFFF"/>
                  </a:solidFill>
                  <a:ea typeface="+mn-ea"/>
                </a:rPr>
              </a:br>
              <a:r>
                <a:rPr lang="en-US" sz="800">
                  <a:solidFill>
                    <a:srgbClr val="FFFFFF"/>
                  </a:solidFill>
                  <a:ea typeface="+mn-ea"/>
                </a:rPr>
                <a:t>Excellence</a:t>
              </a:r>
            </a:p>
          </p:txBody>
        </p:sp>
        <p:sp>
          <p:nvSpPr>
            <p:cNvPr id="18" name="Rectangle 2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315606" y="3985159"/>
              <a:ext cx="796910" cy="4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Marketing</a:t>
              </a:r>
            </a:p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Excellence</a:t>
              </a:r>
            </a:p>
          </p:txBody>
        </p:sp>
        <p:sp>
          <p:nvSpPr>
            <p:cNvPr id="19" name="Rectangle 2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642731" y="3985159"/>
              <a:ext cx="796910" cy="4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accent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Sales</a:t>
              </a:r>
            </a:p>
            <a:p>
              <a:pPr algn="ctr" eaLnBrk="1" hangingPunct="1">
                <a:defRPr/>
              </a:pPr>
              <a:r>
                <a:rPr lang="en-US" sz="800">
                  <a:solidFill>
                    <a:srgbClr val="FFFFFF"/>
                  </a:solidFill>
                  <a:ea typeface="+mn-ea"/>
                </a:rPr>
                <a:t>Excellence</a:t>
              </a:r>
              <a:endParaRPr lang="de-DE" sz="800">
                <a:solidFill>
                  <a:srgbClr val="FFFFFF"/>
                </a:solidFill>
                <a:ea typeface="+mn-ea"/>
              </a:endParaRPr>
            </a:p>
          </p:txBody>
        </p:sp>
      </p:grpSp>
      <p:sp>
        <p:nvSpPr>
          <p:cNvPr id="7040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92725" y="1329929"/>
            <a:ext cx="3313113" cy="1514475"/>
          </a:xfrm>
        </p:spPr>
        <p:txBody>
          <a:bodyPr anchor="b"/>
          <a:lstStyle>
            <a:lvl1pPr algn="l">
              <a:lnSpc>
                <a:spcPct val="85000"/>
              </a:lnSpc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040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92725" y="3025379"/>
            <a:ext cx="3313113" cy="685800"/>
          </a:xfrm>
        </p:spPr>
        <p:txBody>
          <a:bodyPr/>
          <a:lstStyle>
            <a:lvl1pPr marL="0" indent="0" algn="r">
              <a:buFontTx/>
              <a:buNone/>
              <a:defRPr sz="11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Novo Template v1.2.ppt</a:t>
            </a:r>
          </a:p>
        </p:txBody>
      </p:sp>
      <p:sp>
        <p:nvSpPr>
          <p:cNvPr id="21" name="Rectangle 5"/>
          <p:cNvSpPr>
            <a:spLocks noGrp="1" noChangeArrowheads="1"/>
          </p:cNvSpPr>
          <p:nvPr>
            <p:ph type="dt" sz="half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51A86-24B6-4D46-909B-F9CB62B78189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27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0.xml"/><Relationship Id="rId18" Type="http://schemas.openxmlformats.org/officeDocument/2006/relationships/slideLayout" Target="../slideLayouts/slideLayout165.xml"/><Relationship Id="rId26" Type="http://schemas.openxmlformats.org/officeDocument/2006/relationships/slideLayout" Target="../slideLayouts/slideLayout173.xml"/><Relationship Id="rId39" Type="http://schemas.openxmlformats.org/officeDocument/2006/relationships/slideLayout" Target="../slideLayouts/slideLayout186.xml"/><Relationship Id="rId21" Type="http://schemas.openxmlformats.org/officeDocument/2006/relationships/slideLayout" Target="../slideLayouts/slideLayout168.xml"/><Relationship Id="rId34" Type="http://schemas.openxmlformats.org/officeDocument/2006/relationships/slideLayout" Target="../slideLayouts/slideLayout181.xml"/><Relationship Id="rId42" Type="http://schemas.openxmlformats.org/officeDocument/2006/relationships/slideLayout" Target="../slideLayouts/slideLayout189.xml"/><Relationship Id="rId47" Type="http://schemas.openxmlformats.org/officeDocument/2006/relationships/slideLayout" Target="../slideLayouts/slideLayout194.xml"/><Relationship Id="rId50" Type="http://schemas.openxmlformats.org/officeDocument/2006/relationships/theme" Target="../theme/theme12.xml"/><Relationship Id="rId55" Type="http://schemas.openxmlformats.org/officeDocument/2006/relationships/tags" Target="../tags/tag73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slideLayout" Target="../slideLayouts/slideLayout164.xml"/><Relationship Id="rId25" Type="http://schemas.openxmlformats.org/officeDocument/2006/relationships/slideLayout" Target="../slideLayouts/slideLayout172.xml"/><Relationship Id="rId33" Type="http://schemas.openxmlformats.org/officeDocument/2006/relationships/slideLayout" Target="../slideLayouts/slideLayout180.xml"/><Relationship Id="rId38" Type="http://schemas.openxmlformats.org/officeDocument/2006/relationships/slideLayout" Target="../slideLayouts/slideLayout185.xml"/><Relationship Id="rId46" Type="http://schemas.openxmlformats.org/officeDocument/2006/relationships/slideLayout" Target="../slideLayouts/slideLayout193.xml"/><Relationship Id="rId59" Type="http://schemas.openxmlformats.org/officeDocument/2006/relationships/image" Target="../media/image3.png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20" Type="http://schemas.openxmlformats.org/officeDocument/2006/relationships/slideLayout" Target="../slideLayouts/slideLayout167.xml"/><Relationship Id="rId29" Type="http://schemas.openxmlformats.org/officeDocument/2006/relationships/slideLayout" Target="../slideLayouts/slideLayout176.xml"/><Relationship Id="rId41" Type="http://schemas.openxmlformats.org/officeDocument/2006/relationships/slideLayout" Target="../slideLayouts/slideLayout188.xml"/><Relationship Id="rId54" Type="http://schemas.openxmlformats.org/officeDocument/2006/relationships/tags" Target="../tags/tag72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24" Type="http://schemas.openxmlformats.org/officeDocument/2006/relationships/slideLayout" Target="../slideLayouts/slideLayout171.xml"/><Relationship Id="rId32" Type="http://schemas.openxmlformats.org/officeDocument/2006/relationships/slideLayout" Target="../slideLayouts/slideLayout179.xml"/><Relationship Id="rId37" Type="http://schemas.openxmlformats.org/officeDocument/2006/relationships/slideLayout" Target="../slideLayouts/slideLayout184.xml"/><Relationship Id="rId40" Type="http://schemas.openxmlformats.org/officeDocument/2006/relationships/slideLayout" Target="../slideLayouts/slideLayout187.xml"/><Relationship Id="rId45" Type="http://schemas.openxmlformats.org/officeDocument/2006/relationships/slideLayout" Target="../slideLayouts/slideLayout192.xml"/><Relationship Id="rId53" Type="http://schemas.openxmlformats.org/officeDocument/2006/relationships/tags" Target="../tags/tag71.xml"/><Relationship Id="rId58" Type="http://schemas.openxmlformats.org/officeDocument/2006/relationships/oleObject" Target="../embeddings/oleObject6.bin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23" Type="http://schemas.openxmlformats.org/officeDocument/2006/relationships/slideLayout" Target="../slideLayouts/slideLayout170.xml"/><Relationship Id="rId28" Type="http://schemas.openxmlformats.org/officeDocument/2006/relationships/slideLayout" Target="../slideLayouts/slideLayout175.xml"/><Relationship Id="rId36" Type="http://schemas.openxmlformats.org/officeDocument/2006/relationships/slideLayout" Target="../slideLayouts/slideLayout183.xml"/><Relationship Id="rId49" Type="http://schemas.openxmlformats.org/officeDocument/2006/relationships/slideLayout" Target="../slideLayouts/slideLayout196.xml"/><Relationship Id="rId57" Type="http://schemas.openxmlformats.org/officeDocument/2006/relationships/tags" Target="../tags/tag75.xml"/><Relationship Id="rId10" Type="http://schemas.openxmlformats.org/officeDocument/2006/relationships/slideLayout" Target="../slideLayouts/slideLayout157.xml"/><Relationship Id="rId19" Type="http://schemas.openxmlformats.org/officeDocument/2006/relationships/slideLayout" Target="../slideLayouts/slideLayout166.xml"/><Relationship Id="rId31" Type="http://schemas.openxmlformats.org/officeDocument/2006/relationships/slideLayout" Target="../slideLayouts/slideLayout178.xml"/><Relationship Id="rId44" Type="http://schemas.openxmlformats.org/officeDocument/2006/relationships/slideLayout" Target="../slideLayouts/slideLayout191.xml"/><Relationship Id="rId52" Type="http://schemas.openxmlformats.org/officeDocument/2006/relationships/tags" Target="../tags/tag70.xml"/><Relationship Id="rId60" Type="http://schemas.openxmlformats.org/officeDocument/2006/relationships/image" Target="../media/image4.jpeg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Relationship Id="rId22" Type="http://schemas.openxmlformats.org/officeDocument/2006/relationships/slideLayout" Target="../slideLayouts/slideLayout169.xml"/><Relationship Id="rId27" Type="http://schemas.openxmlformats.org/officeDocument/2006/relationships/slideLayout" Target="../slideLayouts/slideLayout174.xml"/><Relationship Id="rId30" Type="http://schemas.openxmlformats.org/officeDocument/2006/relationships/slideLayout" Target="../slideLayouts/slideLayout177.xml"/><Relationship Id="rId35" Type="http://schemas.openxmlformats.org/officeDocument/2006/relationships/slideLayout" Target="../slideLayouts/slideLayout182.xml"/><Relationship Id="rId43" Type="http://schemas.openxmlformats.org/officeDocument/2006/relationships/slideLayout" Target="../slideLayouts/slideLayout190.xml"/><Relationship Id="rId48" Type="http://schemas.openxmlformats.org/officeDocument/2006/relationships/slideLayout" Target="../slideLayouts/slideLayout195.xml"/><Relationship Id="rId56" Type="http://schemas.openxmlformats.org/officeDocument/2006/relationships/tags" Target="../tags/tag74.xml"/><Relationship Id="rId8" Type="http://schemas.openxmlformats.org/officeDocument/2006/relationships/slideLayout" Target="../slideLayouts/slideLayout155.xml"/><Relationship Id="rId51" Type="http://schemas.openxmlformats.org/officeDocument/2006/relationships/vmlDrawing" Target="../drawings/vmlDrawing6.vml"/><Relationship Id="rId3" Type="http://schemas.openxmlformats.org/officeDocument/2006/relationships/slideLayout" Target="../slideLayouts/slideLayout15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97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98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200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18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90.xml"/><Relationship Id="rId47" Type="http://schemas.openxmlformats.org/officeDocument/2006/relationships/slideLayout" Target="../slideLayouts/slideLayout95.xml"/><Relationship Id="rId50" Type="http://schemas.openxmlformats.org/officeDocument/2006/relationships/theme" Target="../theme/theme5.xml"/><Relationship Id="rId55" Type="http://schemas.openxmlformats.org/officeDocument/2006/relationships/tags" Target="../tags/tag4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46" Type="http://schemas.openxmlformats.org/officeDocument/2006/relationships/slideLayout" Target="../slideLayouts/slideLayout94.xml"/><Relationship Id="rId59" Type="http://schemas.openxmlformats.org/officeDocument/2006/relationships/image" Target="../media/image3.png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41" Type="http://schemas.openxmlformats.org/officeDocument/2006/relationships/slideLayout" Target="../slideLayouts/slideLayout89.xml"/><Relationship Id="rId54" Type="http://schemas.openxmlformats.org/officeDocument/2006/relationships/tags" Target="../tags/tag3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45" Type="http://schemas.openxmlformats.org/officeDocument/2006/relationships/slideLayout" Target="../slideLayouts/slideLayout93.xml"/><Relationship Id="rId53" Type="http://schemas.openxmlformats.org/officeDocument/2006/relationships/tags" Target="../tags/tag2.xml"/><Relationship Id="rId58" Type="http://schemas.openxmlformats.org/officeDocument/2006/relationships/oleObject" Target="../embeddings/oleObject1.bin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49" Type="http://schemas.openxmlformats.org/officeDocument/2006/relationships/slideLayout" Target="../slideLayouts/slideLayout97.xml"/><Relationship Id="rId57" Type="http://schemas.openxmlformats.org/officeDocument/2006/relationships/tags" Target="../tags/tag6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4" Type="http://schemas.openxmlformats.org/officeDocument/2006/relationships/slideLayout" Target="../slideLayouts/slideLayout92.xml"/><Relationship Id="rId52" Type="http://schemas.openxmlformats.org/officeDocument/2006/relationships/tags" Target="../tags/tag1.xml"/><Relationship Id="rId60" Type="http://schemas.openxmlformats.org/officeDocument/2006/relationships/image" Target="../media/image4.jpe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43" Type="http://schemas.openxmlformats.org/officeDocument/2006/relationships/slideLayout" Target="../slideLayouts/slideLayout91.xml"/><Relationship Id="rId48" Type="http://schemas.openxmlformats.org/officeDocument/2006/relationships/slideLayout" Target="../slideLayouts/slideLayout96.xml"/><Relationship Id="rId56" Type="http://schemas.openxmlformats.org/officeDocument/2006/relationships/tags" Target="../tags/tag5.xml"/><Relationship Id="rId8" Type="http://schemas.openxmlformats.org/officeDocument/2006/relationships/slideLayout" Target="../slideLayouts/slideLayout56.xml"/><Relationship Id="rId51" Type="http://schemas.openxmlformats.org/officeDocument/2006/relationships/vmlDrawing" Target="../drawings/vmlDrawing1.vml"/><Relationship Id="rId3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8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9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4270375"/>
            <a:ext cx="10128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Freeform 2"/>
          <p:cNvSpPr>
            <a:spLocks noChangeArrowheads="1"/>
          </p:cNvSpPr>
          <p:nvPr/>
        </p:nvSpPr>
        <p:spPr bwMode="auto">
          <a:xfrm>
            <a:off x="0" y="1095375"/>
            <a:ext cx="8832850" cy="3036888"/>
          </a:xfrm>
          <a:custGeom>
            <a:avLst/>
            <a:gdLst>
              <a:gd name="T0" fmla="*/ 2147483646 w 12019"/>
              <a:gd name="T1" fmla="*/ 0 h 5685"/>
              <a:gd name="T2" fmla="*/ 2147483646 w 12019"/>
              <a:gd name="T3" fmla="*/ 2147483646 h 5685"/>
              <a:gd name="T4" fmla="*/ 2147483646 w 12019"/>
              <a:gd name="T5" fmla="*/ 2147483646 h 5685"/>
              <a:gd name="T6" fmla="*/ 2147483646 w 12019"/>
              <a:gd name="T7" fmla="*/ 2147483646 h 5685"/>
              <a:gd name="T8" fmla="*/ 2147483646 w 12019"/>
              <a:gd name="T9" fmla="*/ 2147483646 h 5685"/>
              <a:gd name="T10" fmla="*/ 2147483646 w 12019"/>
              <a:gd name="T11" fmla="*/ 2147483646 h 5685"/>
              <a:gd name="T12" fmla="*/ 2147483646 w 12019"/>
              <a:gd name="T13" fmla="*/ 2147483646 h 5685"/>
              <a:gd name="T14" fmla="*/ 0 w 12019"/>
              <a:gd name="T15" fmla="*/ 2147483646 h 5685"/>
              <a:gd name="T16" fmla="*/ 0 w 12019"/>
              <a:gd name="T17" fmla="*/ 0 h 5685"/>
              <a:gd name="T18" fmla="*/ 2147483646 w 12019"/>
              <a:gd name="T19" fmla="*/ 0 h 56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019" h="5685">
                <a:moveTo>
                  <a:pt x="11838" y="0"/>
                </a:moveTo>
                <a:cubicBezTo>
                  <a:pt x="11938" y="0"/>
                  <a:pt x="12019" y="81"/>
                  <a:pt x="12019" y="182"/>
                </a:cubicBezTo>
                <a:cubicBezTo>
                  <a:pt x="12019" y="182"/>
                  <a:pt x="12019" y="182"/>
                  <a:pt x="12019" y="182"/>
                </a:cubicBezTo>
                <a:lnTo>
                  <a:pt x="12019" y="5503"/>
                </a:lnTo>
                <a:cubicBezTo>
                  <a:pt x="12019" y="5603"/>
                  <a:pt x="11938" y="5685"/>
                  <a:pt x="11838" y="5685"/>
                </a:cubicBezTo>
                <a:lnTo>
                  <a:pt x="0" y="5685"/>
                </a:lnTo>
                <a:lnTo>
                  <a:pt x="0" y="0"/>
                </a:lnTo>
                <a:lnTo>
                  <a:pt x="11838" y="0"/>
                </a:lnTo>
                <a:close/>
              </a:path>
            </a:pathLst>
          </a:custGeom>
          <a:solidFill>
            <a:srgbClr val="E8E6E3"/>
          </a:solidFill>
          <a:ln w="3240">
            <a:solidFill>
              <a:srgbClr val="E8E6E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352425"/>
            <a:ext cx="8186738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19200"/>
            <a:ext cx="8185150" cy="279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469900" y="0"/>
            <a:ext cx="58420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08513"/>
            <a:ext cx="60801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2213" y="4732338"/>
            <a:ext cx="901700" cy="352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FE8B86D-758B-4D8E-BF34-D46C1B0C9F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369" r:id="rId1"/>
    <p:sldLayoutId id="2147494370" r:id="rId2"/>
    <p:sldLayoutId id="2147494371" r:id="rId3"/>
    <p:sldLayoutId id="2147494372" r:id="rId4"/>
    <p:sldLayoutId id="2147494373" r:id="rId5"/>
    <p:sldLayoutId id="2147494374" r:id="rId6"/>
    <p:sldLayoutId id="2147494375" r:id="rId7"/>
    <p:sldLayoutId id="2147494376" r:id="rId8"/>
    <p:sldLayoutId id="2147494377" r:id="rId9"/>
    <p:sldLayoutId id="2147494378" r:id="rId10"/>
    <p:sldLayoutId id="2147494379" r:id="rId11"/>
    <p:sldLayoutId id="2147494380" r:id="rId12"/>
  </p:sldLayoutIdLst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 kern="1200">
          <a:solidFill>
            <a:srgbClr val="001965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5pPr>
      <a:lvl6pPr marL="18859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6pPr>
      <a:lvl7pPr marL="22288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7pPr>
      <a:lvl8pPr marL="25717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8pPr>
      <a:lvl9pPr marL="29146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9pPr>
    </p:titleStyle>
    <p:bodyStyle>
      <a:lvl1pPr marL="257175" indent="-257175" algn="l" defTabSz="342900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1965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1965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1965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1965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00" kern="1200">
          <a:solidFill>
            <a:srgbClr val="00196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4270375"/>
            <a:ext cx="10128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Freeform 2"/>
          <p:cNvSpPr>
            <a:spLocks noChangeArrowheads="1"/>
          </p:cNvSpPr>
          <p:nvPr/>
        </p:nvSpPr>
        <p:spPr bwMode="auto">
          <a:xfrm>
            <a:off x="0" y="1095375"/>
            <a:ext cx="8832850" cy="3036888"/>
          </a:xfrm>
          <a:custGeom>
            <a:avLst/>
            <a:gdLst>
              <a:gd name="T0" fmla="*/ 2147483646 w 12019"/>
              <a:gd name="T1" fmla="*/ 0 h 5685"/>
              <a:gd name="T2" fmla="*/ 2147483646 w 12019"/>
              <a:gd name="T3" fmla="*/ 2147483646 h 5685"/>
              <a:gd name="T4" fmla="*/ 2147483646 w 12019"/>
              <a:gd name="T5" fmla="*/ 2147483646 h 5685"/>
              <a:gd name="T6" fmla="*/ 2147483646 w 12019"/>
              <a:gd name="T7" fmla="*/ 2147483646 h 5685"/>
              <a:gd name="T8" fmla="*/ 2147483646 w 12019"/>
              <a:gd name="T9" fmla="*/ 2147483646 h 5685"/>
              <a:gd name="T10" fmla="*/ 2147483646 w 12019"/>
              <a:gd name="T11" fmla="*/ 2147483646 h 5685"/>
              <a:gd name="T12" fmla="*/ 2147483646 w 12019"/>
              <a:gd name="T13" fmla="*/ 2147483646 h 5685"/>
              <a:gd name="T14" fmla="*/ 0 w 12019"/>
              <a:gd name="T15" fmla="*/ 2147483646 h 5685"/>
              <a:gd name="T16" fmla="*/ 0 w 12019"/>
              <a:gd name="T17" fmla="*/ 0 h 5685"/>
              <a:gd name="T18" fmla="*/ 2147483646 w 12019"/>
              <a:gd name="T19" fmla="*/ 0 h 56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019" h="5685">
                <a:moveTo>
                  <a:pt x="11838" y="0"/>
                </a:moveTo>
                <a:cubicBezTo>
                  <a:pt x="11938" y="0"/>
                  <a:pt x="12019" y="81"/>
                  <a:pt x="12019" y="182"/>
                </a:cubicBezTo>
                <a:cubicBezTo>
                  <a:pt x="12019" y="182"/>
                  <a:pt x="12019" y="182"/>
                  <a:pt x="12019" y="182"/>
                </a:cubicBezTo>
                <a:lnTo>
                  <a:pt x="12019" y="5503"/>
                </a:lnTo>
                <a:cubicBezTo>
                  <a:pt x="12019" y="5603"/>
                  <a:pt x="11938" y="5685"/>
                  <a:pt x="11838" y="5685"/>
                </a:cubicBezTo>
                <a:lnTo>
                  <a:pt x="0" y="5685"/>
                </a:lnTo>
                <a:lnTo>
                  <a:pt x="0" y="0"/>
                </a:lnTo>
                <a:lnTo>
                  <a:pt x="11838" y="0"/>
                </a:lnTo>
                <a:close/>
              </a:path>
            </a:pathLst>
          </a:custGeom>
          <a:solidFill>
            <a:srgbClr val="E8E6E3"/>
          </a:solidFill>
          <a:ln w="3240">
            <a:solidFill>
              <a:srgbClr val="E8E6E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352425"/>
            <a:ext cx="8186738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19200"/>
            <a:ext cx="8185150" cy="279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469900" y="0"/>
            <a:ext cx="58420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761288" y="-131763"/>
            <a:ext cx="900112" cy="61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07BA0D8-EEE5-4069-B0A0-2CAA85109286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08513"/>
            <a:ext cx="60801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492" r:id="rId1"/>
    <p:sldLayoutId id="2147494493" r:id="rId2"/>
    <p:sldLayoutId id="2147494494" r:id="rId3"/>
    <p:sldLayoutId id="2147494495" r:id="rId4"/>
    <p:sldLayoutId id="2147494496" r:id="rId5"/>
    <p:sldLayoutId id="2147494497" r:id="rId6"/>
    <p:sldLayoutId id="2147494498" r:id="rId7"/>
    <p:sldLayoutId id="2147494499" r:id="rId8"/>
    <p:sldLayoutId id="2147494500" r:id="rId9"/>
    <p:sldLayoutId id="2147494501" r:id="rId10"/>
    <p:sldLayoutId id="2147494502" r:id="rId11"/>
    <p:sldLayoutId id="2147494503" r:id="rId12"/>
  </p:sldLayoutIdLst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 kern="1200">
          <a:solidFill>
            <a:srgbClr val="001965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5pPr>
      <a:lvl6pPr marL="18859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6pPr>
      <a:lvl7pPr marL="22288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7pPr>
      <a:lvl8pPr marL="25717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8pPr>
      <a:lvl9pPr marL="29146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9pPr>
    </p:titleStyle>
    <p:bodyStyle>
      <a:lvl1pPr marL="257175" indent="-257175" algn="l" defTabSz="342900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1965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1965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1965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1965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00" kern="1200">
          <a:solidFill>
            <a:srgbClr val="00196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292725" y="1330325"/>
            <a:ext cx="33782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395288" y="0"/>
            <a:ext cx="65182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</a:tabLst>
              <a:defRPr sz="600">
                <a:solidFill>
                  <a:srgbClr val="FFFFFF"/>
                </a:solidFill>
                <a:latin typeface="DejaVu Serif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13563" y="0"/>
            <a:ext cx="17494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542925" algn="l"/>
                <a:tab pos="1085850" algn="l"/>
              </a:tabLst>
              <a:defRPr sz="700">
                <a:solidFill>
                  <a:srgbClr val="E64A0E"/>
                </a:solidFill>
                <a:latin typeface="DejaVu Serif"/>
              </a:defRPr>
            </a:lvl1pPr>
          </a:lstStyle>
          <a:p>
            <a:pPr>
              <a:defRPr/>
            </a:pPr>
            <a:fld id="{0D939195-02A1-4571-B75E-C53EED4FB408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4270375"/>
            <a:ext cx="10128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08513"/>
            <a:ext cx="60801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3325"/>
            <a:ext cx="80454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04" r:id="rId1"/>
    <p:sldLayoutId id="2147494505" r:id="rId2"/>
    <p:sldLayoutId id="2147494506" r:id="rId3"/>
    <p:sldLayoutId id="2147494507" r:id="rId4"/>
    <p:sldLayoutId id="2147494508" r:id="rId5"/>
    <p:sldLayoutId id="2147494509" r:id="rId6"/>
    <p:sldLayoutId id="2147494510" r:id="rId7"/>
    <p:sldLayoutId id="2147494511" r:id="rId8"/>
    <p:sldLayoutId id="2147494512" r:id="rId9"/>
    <p:sldLayoutId id="2147494513" r:id="rId10"/>
    <p:sldLayoutId id="2147494514" r:id="rId11"/>
    <p:sldLayoutId id="2147494515" r:id="rId12"/>
  </p:sldLayoutIdLst>
  <p:hf sldNum="0" hdr="0" ftr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 kern="1200">
          <a:solidFill>
            <a:srgbClr val="001965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5pPr>
      <a:lvl6pPr marL="18859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6pPr>
      <a:lvl7pPr marL="22288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7pPr>
      <a:lvl8pPr marL="25717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8pPr>
      <a:lvl9pPr marL="29146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9pPr>
    </p:titleStyle>
    <p:bodyStyle>
      <a:lvl1pPr marL="257175" indent="-257175" algn="l" defTabSz="342900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1965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1965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1965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1965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00" kern="1200">
          <a:solidFill>
            <a:srgbClr val="00196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Rectangle 2" hidden="1"/>
          <p:cNvGraphicFramePr>
            <a:graphicFrameLocks/>
          </p:cNvGraphicFramePr>
          <p:nvPr>
            <p:custDataLst>
              <p:tags r:id="rId5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think-cell Slide" r:id="rId58" imgW="0" imgH="0" progId="TCLayout.ActiveDocument.1">
                  <p:embed/>
                </p:oleObj>
              </mc:Choice>
              <mc:Fallback>
                <p:oleObj name="think-cell Slide" r:id="rId58" imgW="0" imgH="0" progId="TCLayout.ActiveDocument.1">
                  <p:embed/>
                  <p:pic>
                    <p:nvPicPr>
                      <p:cNvPr id="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Freeform 3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0" y="1095375"/>
            <a:ext cx="8832850" cy="3036888"/>
          </a:xfrm>
          <a:custGeom>
            <a:avLst/>
            <a:gdLst>
              <a:gd name="T0" fmla="*/ 2147483646 w 12019"/>
              <a:gd name="T1" fmla="*/ 0 h 5685"/>
              <a:gd name="T2" fmla="*/ 2147483646 w 12019"/>
              <a:gd name="T3" fmla="*/ 2147483646 h 5685"/>
              <a:gd name="T4" fmla="*/ 2147483646 w 12019"/>
              <a:gd name="T5" fmla="*/ 2147483646 h 5685"/>
              <a:gd name="T6" fmla="*/ 2147483646 w 12019"/>
              <a:gd name="T7" fmla="*/ 2147483646 h 5685"/>
              <a:gd name="T8" fmla="*/ 2147483646 w 12019"/>
              <a:gd name="T9" fmla="*/ 2147483646 h 5685"/>
              <a:gd name="T10" fmla="*/ 2147483646 w 12019"/>
              <a:gd name="T11" fmla="*/ 2147483646 h 5685"/>
              <a:gd name="T12" fmla="*/ 2147483646 w 12019"/>
              <a:gd name="T13" fmla="*/ 2147483646 h 5685"/>
              <a:gd name="T14" fmla="*/ 0 w 12019"/>
              <a:gd name="T15" fmla="*/ 2147483646 h 5685"/>
              <a:gd name="T16" fmla="*/ 0 w 12019"/>
              <a:gd name="T17" fmla="*/ 0 h 5685"/>
              <a:gd name="T18" fmla="*/ 2147483646 w 12019"/>
              <a:gd name="T19" fmla="*/ 0 h 56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019" h="5685">
                <a:moveTo>
                  <a:pt x="11838" y="0"/>
                </a:moveTo>
                <a:cubicBezTo>
                  <a:pt x="11938" y="0"/>
                  <a:pt x="12019" y="81"/>
                  <a:pt x="12019" y="182"/>
                </a:cubicBezTo>
                <a:cubicBezTo>
                  <a:pt x="12019" y="182"/>
                  <a:pt x="12019" y="182"/>
                  <a:pt x="12019" y="182"/>
                </a:cubicBezTo>
                <a:lnTo>
                  <a:pt x="12019" y="5503"/>
                </a:lnTo>
                <a:cubicBezTo>
                  <a:pt x="12019" y="5603"/>
                  <a:pt x="11938" y="5685"/>
                  <a:pt x="11838" y="5685"/>
                </a:cubicBezTo>
                <a:lnTo>
                  <a:pt x="0" y="5685"/>
                </a:lnTo>
                <a:lnTo>
                  <a:pt x="0" y="0"/>
                </a:lnTo>
                <a:lnTo>
                  <a:pt x="11838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  <p:custDataLst>
              <p:tags r:id="rId54"/>
            </p:custDataLst>
          </p:nvPr>
        </p:nvSpPr>
        <p:spPr bwMode="auto">
          <a:xfrm>
            <a:off x="476250" y="274638"/>
            <a:ext cx="8199438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  <p:custDataLst>
              <p:tags r:id="rId55"/>
            </p:custDataLst>
          </p:nvPr>
        </p:nvSpPr>
        <p:spPr bwMode="auto">
          <a:xfrm>
            <a:off x="476250" y="1219200"/>
            <a:ext cx="8186738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2294" name="Picture 6" descr="shaded line"/>
          <p:cNvPicPr>
            <a:picLocks noChangeAspect="1" noChangeArrowheads="1"/>
          </p:cNvPicPr>
          <p:nvPr>
            <p:custDataLst>
              <p:tags r:id="rId56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903288"/>
            <a:ext cx="9140825" cy="5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39094" name="Rectangle 1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29388" y="53975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DBCED0-1591-468E-AD7F-A4FC8660FCF6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pic>
        <p:nvPicPr>
          <p:cNvPr id="12296" name="Picture 6" descr="NN_m_2c_RGB"/>
          <p:cNvPicPr>
            <a:picLocks noChangeAspect="1" noChangeArrowheads="1"/>
          </p:cNvPicPr>
          <p:nvPr>
            <p:custDataLst>
              <p:tags r:id="rId57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4430713"/>
            <a:ext cx="10128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FooterSimple"/>
          <p:cNvSpPr txBox="1">
            <a:spLocks noChangeArrowheads="1"/>
          </p:cNvSpPr>
          <p:nvPr/>
        </p:nvSpPr>
        <p:spPr bwMode="auto">
          <a:xfrm>
            <a:off x="422275" y="5026025"/>
            <a:ext cx="898525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500" smtClean="0">
                <a:solidFill>
                  <a:schemeClr val="bg2"/>
                </a:solidFill>
                <a:latin typeface="Arial" charset="0"/>
                <a:ea typeface="+mn-ea"/>
              </a:rPr>
              <a:t>208780-35_CE framework.ppt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16" r:id="rId1"/>
    <p:sldLayoutId id="2147494517" r:id="rId2"/>
    <p:sldLayoutId id="2147494518" r:id="rId3"/>
    <p:sldLayoutId id="2147494519" r:id="rId4"/>
    <p:sldLayoutId id="2147494520" r:id="rId5"/>
    <p:sldLayoutId id="2147494521" r:id="rId6"/>
    <p:sldLayoutId id="2147494522" r:id="rId7"/>
    <p:sldLayoutId id="2147494523" r:id="rId8"/>
    <p:sldLayoutId id="2147494524" r:id="rId9"/>
    <p:sldLayoutId id="2147494525" r:id="rId10"/>
    <p:sldLayoutId id="2147494526" r:id="rId11"/>
    <p:sldLayoutId id="2147494527" r:id="rId12"/>
    <p:sldLayoutId id="2147494528" r:id="rId13"/>
    <p:sldLayoutId id="2147494529" r:id="rId14"/>
    <p:sldLayoutId id="2147494530" r:id="rId15"/>
    <p:sldLayoutId id="2147494531" r:id="rId16"/>
    <p:sldLayoutId id="2147494532" r:id="rId17"/>
    <p:sldLayoutId id="2147494533" r:id="rId18"/>
    <p:sldLayoutId id="2147494534" r:id="rId19"/>
    <p:sldLayoutId id="2147494535" r:id="rId20"/>
    <p:sldLayoutId id="2147494536" r:id="rId21"/>
    <p:sldLayoutId id="2147494537" r:id="rId22"/>
    <p:sldLayoutId id="2147494538" r:id="rId23"/>
    <p:sldLayoutId id="2147494539" r:id="rId24"/>
    <p:sldLayoutId id="2147494540" r:id="rId25"/>
    <p:sldLayoutId id="2147494541" r:id="rId26"/>
    <p:sldLayoutId id="2147494542" r:id="rId27"/>
    <p:sldLayoutId id="2147494543" r:id="rId28"/>
    <p:sldLayoutId id="2147494544" r:id="rId29"/>
    <p:sldLayoutId id="2147494545" r:id="rId30"/>
    <p:sldLayoutId id="2147494546" r:id="rId31"/>
    <p:sldLayoutId id="2147494547" r:id="rId32"/>
    <p:sldLayoutId id="2147494548" r:id="rId33"/>
    <p:sldLayoutId id="2147494549" r:id="rId34"/>
    <p:sldLayoutId id="2147494550" r:id="rId35"/>
    <p:sldLayoutId id="2147494551" r:id="rId36"/>
    <p:sldLayoutId id="2147494552" r:id="rId37"/>
    <p:sldLayoutId id="2147494553" r:id="rId38"/>
    <p:sldLayoutId id="2147494554" r:id="rId39"/>
    <p:sldLayoutId id="2147494555" r:id="rId40"/>
    <p:sldLayoutId id="2147494556" r:id="rId41"/>
    <p:sldLayoutId id="2147494557" r:id="rId42"/>
    <p:sldLayoutId id="2147494558" r:id="rId43"/>
    <p:sldLayoutId id="2147494559" r:id="rId44"/>
    <p:sldLayoutId id="2147494560" r:id="rId45"/>
    <p:sldLayoutId id="2147494561" r:id="rId46"/>
    <p:sldLayoutId id="2147494562" r:id="rId47"/>
    <p:sldLayoutId id="2147494563" r:id="rId48"/>
    <p:sldLayoutId id="2147494564" r:id="rId4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1965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1965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1965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1965"/>
          </a:solidFill>
          <a:latin typeface="Verdana" pitchFamily="34" charset="0"/>
        </a:defRPr>
      </a:lvl9pPr>
    </p:titleStyle>
    <p:bodyStyle>
      <a:lvl1pPr marL="196850" indent="-1968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700">
          <a:solidFill>
            <a:schemeClr val="accent2"/>
          </a:solidFill>
          <a:latin typeface="+mn-lt"/>
          <a:ea typeface="+mn-ea"/>
          <a:cs typeface="+mn-cs"/>
        </a:defRPr>
      </a:lvl1pPr>
      <a:lvl2pPr marL="601663" indent="-1968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accent2"/>
          </a:solidFill>
          <a:latin typeface="+mn-lt"/>
        </a:defRPr>
      </a:lvl2pPr>
      <a:lvl3pPr marL="1008063" indent="-2000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accent2"/>
          </a:solidFill>
          <a:latin typeface="+mn-lt"/>
        </a:defRPr>
      </a:lvl3pPr>
      <a:lvl4pPr marL="1412875" indent="-1968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200">
          <a:solidFill>
            <a:schemeClr val="accent2"/>
          </a:solidFill>
          <a:latin typeface="+mn-lt"/>
        </a:defRPr>
      </a:lvl4pPr>
      <a:lvl5pPr marL="1817688" indent="-2079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5pPr>
      <a:lvl6pPr marL="2160985" indent="-2083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6pPr>
      <a:lvl7pPr marL="2503885" indent="-2083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7pPr>
      <a:lvl8pPr marL="2846785" indent="-2083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8pPr>
      <a:lvl9pPr marL="3189685" indent="-2083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476250" y="274638"/>
            <a:ext cx="8199438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476250" y="1219200"/>
            <a:ext cx="8186738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" name="Rectangle 4"/>
          <p:cNvSpPr>
            <a:spLocks noGrp="1" noChangeArrowheads="1"/>
          </p:cNvSpPr>
          <p:nvPr>
            <p:ph type="ftr" sz="quarter" idx="3"/>
            <p:custDataLst>
              <p:tags r:id="rId5"/>
            </p:custDataLst>
          </p:nvPr>
        </p:nvSpPr>
        <p:spPr bwMode="auto">
          <a:xfrm>
            <a:off x="395288" y="0"/>
            <a:ext cx="6519862" cy="4651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Novo Template v1.2.ppt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2"/>
            <p:custDataLst>
              <p:tags r:id="rId6"/>
            </p:custDataLst>
          </p:nvPr>
        </p:nvSpPr>
        <p:spPr bwMode="auto">
          <a:xfrm>
            <a:off x="6913563" y="0"/>
            <a:ext cx="1751012" cy="4651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E64A0E"/>
                </a:solidFill>
              </a:defRPr>
            </a:lvl1pPr>
          </a:lstStyle>
          <a:p>
            <a:pPr>
              <a:defRPr/>
            </a:pPr>
            <a:fld id="{BE0F7B2A-9225-43BF-9773-AEBC439C6FB1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6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1965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1965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1965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1965"/>
          </a:solidFill>
          <a:latin typeface="Verdana" pitchFamily="34" charset="0"/>
        </a:defRPr>
      </a:lvl9pPr>
    </p:titleStyle>
    <p:bodyStyle>
      <a:lvl1pPr marL="196850" indent="-1968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700">
          <a:solidFill>
            <a:schemeClr val="accent2"/>
          </a:solidFill>
          <a:latin typeface="Arial" charset="0"/>
          <a:ea typeface="+mn-ea"/>
          <a:cs typeface="+mn-cs"/>
        </a:defRPr>
      </a:lvl1pPr>
      <a:lvl2pPr marL="601663" indent="-1968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accent2"/>
          </a:solidFill>
          <a:latin typeface="Arial" charset="0"/>
        </a:defRPr>
      </a:lvl2pPr>
      <a:lvl3pPr marL="1008063" indent="-2000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accent2"/>
          </a:solidFill>
          <a:latin typeface="Arial" charset="0"/>
        </a:defRPr>
      </a:lvl3pPr>
      <a:lvl4pPr marL="1412875" indent="-1968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200">
          <a:solidFill>
            <a:schemeClr val="accent2"/>
          </a:solidFill>
          <a:latin typeface="Arial" charset="0"/>
        </a:defRPr>
      </a:lvl4pPr>
      <a:lvl5pPr marL="1817688" indent="-2079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Arial" charset="0"/>
        </a:defRPr>
      </a:lvl5pPr>
      <a:lvl6pPr marL="2160985" indent="-2083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6pPr>
      <a:lvl7pPr marL="2503885" indent="-2083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7pPr>
      <a:lvl8pPr marL="2846785" indent="-2083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8pPr>
      <a:lvl9pPr marL="3189685" indent="-2083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476250" y="274638"/>
            <a:ext cx="8199438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476250" y="1219200"/>
            <a:ext cx="8186738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" name="Rectangle 4"/>
          <p:cNvSpPr>
            <a:spLocks noGrp="1" noChangeArrowheads="1"/>
          </p:cNvSpPr>
          <p:nvPr>
            <p:ph type="ftr" sz="quarter" idx="3"/>
            <p:custDataLst>
              <p:tags r:id="rId5"/>
            </p:custDataLst>
          </p:nvPr>
        </p:nvSpPr>
        <p:spPr bwMode="auto">
          <a:xfrm>
            <a:off x="395288" y="0"/>
            <a:ext cx="6519862" cy="4651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Novo Template v1.2.ppt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2"/>
            <p:custDataLst>
              <p:tags r:id="rId6"/>
            </p:custDataLst>
          </p:nvPr>
        </p:nvSpPr>
        <p:spPr bwMode="auto">
          <a:xfrm>
            <a:off x="6913563" y="0"/>
            <a:ext cx="1751012" cy="4651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E64A0E"/>
                </a:solidFill>
              </a:defRPr>
            </a:lvl1pPr>
          </a:lstStyle>
          <a:p>
            <a:pPr>
              <a:defRPr/>
            </a:pPr>
            <a:fld id="{17AD4E28-D329-460B-B2BF-6CEF88AAC696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6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1965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1965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1965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1965"/>
          </a:solidFill>
          <a:latin typeface="Verdana" pitchFamily="34" charset="0"/>
        </a:defRPr>
      </a:lvl9pPr>
    </p:titleStyle>
    <p:bodyStyle>
      <a:lvl1pPr marL="196850" indent="-1968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700">
          <a:solidFill>
            <a:schemeClr val="accent2"/>
          </a:solidFill>
          <a:latin typeface="Arial" charset="0"/>
          <a:ea typeface="+mn-ea"/>
          <a:cs typeface="+mn-cs"/>
        </a:defRPr>
      </a:lvl1pPr>
      <a:lvl2pPr marL="601663" indent="-1968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accent2"/>
          </a:solidFill>
          <a:latin typeface="Arial" charset="0"/>
        </a:defRPr>
      </a:lvl2pPr>
      <a:lvl3pPr marL="1008063" indent="-2000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accent2"/>
          </a:solidFill>
          <a:latin typeface="Arial" charset="0"/>
        </a:defRPr>
      </a:lvl3pPr>
      <a:lvl4pPr marL="1412875" indent="-1968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200">
          <a:solidFill>
            <a:schemeClr val="accent2"/>
          </a:solidFill>
          <a:latin typeface="Arial" charset="0"/>
        </a:defRPr>
      </a:lvl4pPr>
      <a:lvl5pPr marL="1817688" indent="-2079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Arial" charset="0"/>
        </a:defRPr>
      </a:lvl5pPr>
      <a:lvl6pPr marL="2160985" indent="-2083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6pPr>
      <a:lvl7pPr marL="2503885" indent="-2083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7pPr>
      <a:lvl8pPr marL="2846785" indent="-2083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8pPr>
      <a:lvl9pPr marL="3189685" indent="-2083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6" descr="NN_m_2c_RGB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4270375"/>
            <a:ext cx="10128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Freeform 36"/>
          <p:cNvSpPr>
            <a:spLocks/>
          </p:cNvSpPr>
          <p:nvPr/>
        </p:nvSpPr>
        <p:spPr bwMode="auto">
          <a:xfrm>
            <a:off x="0" y="1095375"/>
            <a:ext cx="8832850" cy="3036888"/>
          </a:xfrm>
          <a:custGeom>
            <a:avLst/>
            <a:gdLst>
              <a:gd name="T0" fmla="*/ 2147483646 w 12019"/>
              <a:gd name="T1" fmla="*/ 0 h 5685"/>
              <a:gd name="T2" fmla="*/ 2147483646 w 12019"/>
              <a:gd name="T3" fmla="*/ 2147483646 h 5685"/>
              <a:gd name="T4" fmla="*/ 2147483646 w 12019"/>
              <a:gd name="T5" fmla="*/ 2147483646 h 5685"/>
              <a:gd name="T6" fmla="*/ 2147483646 w 12019"/>
              <a:gd name="T7" fmla="*/ 2147483646 h 5685"/>
              <a:gd name="T8" fmla="*/ 2147483646 w 12019"/>
              <a:gd name="T9" fmla="*/ 2147483646 h 5685"/>
              <a:gd name="T10" fmla="*/ 2147483646 w 12019"/>
              <a:gd name="T11" fmla="*/ 2147483646 h 5685"/>
              <a:gd name="T12" fmla="*/ 2147483646 w 12019"/>
              <a:gd name="T13" fmla="*/ 2147483646 h 5685"/>
              <a:gd name="T14" fmla="*/ 0 w 12019"/>
              <a:gd name="T15" fmla="*/ 2147483646 h 5685"/>
              <a:gd name="T16" fmla="*/ 0 w 12019"/>
              <a:gd name="T17" fmla="*/ 0 h 5685"/>
              <a:gd name="T18" fmla="*/ 2147483646 w 12019"/>
              <a:gd name="T19" fmla="*/ 0 h 56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019" h="5685">
                <a:moveTo>
                  <a:pt x="11838" y="0"/>
                </a:moveTo>
                <a:cubicBezTo>
                  <a:pt x="11938" y="0"/>
                  <a:pt x="12019" y="81"/>
                  <a:pt x="12019" y="182"/>
                </a:cubicBezTo>
                <a:cubicBezTo>
                  <a:pt x="12019" y="182"/>
                  <a:pt x="12019" y="182"/>
                  <a:pt x="12019" y="182"/>
                </a:cubicBezTo>
                <a:lnTo>
                  <a:pt x="12019" y="5503"/>
                </a:lnTo>
                <a:cubicBezTo>
                  <a:pt x="12019" y="5603"/>
                  <a:pt x="11938" y="5685"/>
                  <a:pt x="11838" y="5685"/>
                </a:cubicBezTo>
                <a:lnTo>
                  <a:pt x="0" y="5685"/>
                </a:lnTo>
                <a:lnTo>
                  <a:pt x="0" y="0"/>
                </a:lnTo>
                <a:lnTo>
                  <a:pt x="11838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8E6E3"/>
                </a:solidFill>
              </a14:hiddenFill>
            </a:ext>
            <a:ext uri="{91240B29-F687-4F45-9708-019B960494DF}">
              <a14:hiddenLine xmlns:a14="http://schemas.microsoft.com/office/drawing/2010/main" w="3175" cap="rnd" cmpd="sng">
                <a:solidFill>
                  <a:schemeClr val="tx2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352425"/>
            <a:ext cx="81883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19200"/>
            <a:ext cx="8186738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8E6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9900" y="0"/>
            <a:ext cx="58435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 b="0">
                <a:solidFill>
                  <a:srgbClr val="BDB2A4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0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99200" y="0"/>
            <a:ext cx="14605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 b="0">
                <a:solidFill>
                  <a:srgbClr val="BDB2A4"/>
                </a:solidFill>
              </a:defRPr>
            </a:lvl1pPr>
          </a:lstStyle>
          <a:p>
            <a:pPr>
              <a:defRPr/>
            </a:pPr>
            <a:fld id="{12F63CB1-0607-434D-8DEC-44E8FACF9A37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Jan 2014</a:t>
            </a:r>
          </a:p>
        </p:txBody>
      </p:sp>
      <p:pic>
        <p:nvPicPr>
          <p:cNvPr id="15368" name="Picture 82" descr="CD_Stacked_BIG®_RGB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08513"/>
            <a:ext cx="60801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2213" y="4732338"/>
            <a:ext cx="901700" cy="352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1D44A5-4344-4310-9B56-80AB058662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67" r:id="rId1"/>
    <p:sldLayoutId id="2147494568" r:id="rId2"/>
    <p:sldLayoutId id="2147494569" r:id="rId3"/>
    <p:sldLayoutId id="2147494570" r:id="rId4"/>
    <p:sldLayoutId id="2147494571" r:id="rId5"/>
    <p:sldLayoutId id="2147494572" r:id="rId6"/>
    <p:sldLayoutId id="2147494573" r:id="rId7"/>
    <p:sldLayoutId id="2147494574" r:id="rId8"/>
    <p:sldLayoutId id="2147494575" r:id="rId9"/>
    <p:sldLayoutId id="2147494576" r:id="rId10"/>
    <p:sldLayoutId id="2147494577" r:id="rId11"/>
    <p:sldLayoutId id="2147494578" r:id="rId12"/>
    <p:sldLayoutId id="2147494579" r:id="rId13"/>
    <p:sldLayoutId id="2147494580" r:id="rId14"/>
    <p:sldLayoutId id="214749458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196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196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196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196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1965"/>
          </a:solidFill>
          <a:latin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1965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1965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1965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1965"/>
          </a:solidFill>
          <a:latin typeface="Verdana" pitchFamily="34" charset="0"/>
        </a:defRPr>
      </a:lvl9pPr>
    </p:titleStyle>
    <p:bodyStyle>
      <a:lvl1pPr marL="196850" indent="-1968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700">
          <a:solidFill>
            <a:schemeClr val="accent2"/>
          </a:solidFill>
          <a:latin typeface="+mn-lt"/>
          <a:ea typeface="+mn-ea"/>
          <a:cs typeface="+mn-cs"/>
        </a:defRPr>
      </a:lvl1pPr>
      <a:lvl2pPr marL="601663" indent="-1968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accent2"/>
          </a:solidFill>
          <a:latin typeface="+mn-lt"/>
        </a:defRPr>
      </a:lvl2pPr>
      <a:lvl3pPr marL="1008063" indent="-2000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accent2"/>
          </a:solidFill>
          <a:latin typeface="+mn-lt"/>
        </a:defRPr>
      </a:lvl3pPr>
      <a:lvl4pPr marL="1412875" indent="-1968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200">
          <a:solidFill>
            <a:schemeClr val="accent2"/>
          </a:solidFill>
          <a:latin typeface="+mn-lt"/>
        </a:defRPr>
      </a:lvl4pPr>
      <a:lvl5pPr marL="1817688" indent="-2079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5pPr>
      <a:lvl6pPr marL="2160985" indent="-2083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6pPr>
      <a:lvl7pPr marL="2503885" indent="-2083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7pPr>
      <a:lvl8pPr marL="2846785" indent="-2083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8pPr>
      <a:lvl9pPr marL="3189685" indent="-2083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 descr="Lira_Blue_KLin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93675"/>
            <a:ext cx="838835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4550" y="258763"/>
            <a:ext cx="7624763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1200150"/>
            <a:ext cx="8170862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9900" y="-95250"/>
            <a:ext cx="58435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 b="0">
                <a:solidFill>
                  <a:srgbClr val="BDB2A4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61288" y="-95250"/>
            <a:ext cx="9017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 b="0">
                <a:solidFill>
                  <a:srgbClr val="001965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Slide No </a:t>
            </a:r>
            <a:fld id="{0F247FDC-C3D7-4C1B-ACD5-A8DDF48F28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6299200" y="-95250"/>
            <a:ext cx="14605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algn="r" eaLnBrk="1" hangingPunct="1">
              <a:defRPr/>
            </a:pPr>
            <a:endParaRPr lang="en-US" altLang="en-US" sz="600" b="0" smtClean="0">
              <a:solidFill>
                <a:srgbClr val="BDB2A4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82" r:id="rId1"/>
    <p:sldLayoutId id="2147494583" r:id="rId2"/>
    <p:sldLayoutId id="2147494584" r:id="rId3"/>
    <p:sldLayoutId id="2147494585" r:id="rId4"/>
    <p:sldLayoutId id="2147494586" r:id="rId5"/>
    <p:sldLayoutId id="2147494587" r:id="rId6"/>
    <p:sldLayoutId id="2147494588" r:id="rId7"/>
    <p:sldLayoutId id="2147494589" r:id="rId8"/>
    <p:sldLayoutId id="214749459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5pPr>
      <a:lvl6pPr marL="342892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6pPr>
      <a:lvl7pPr marL="685783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7pPr>
      <a:lvl8pPr marL="1028675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8pPr>
      <a:lvl9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9pPr>
    </p:titleStyle>
    <p:bodyStyle>
      <a:lvl1pPr marL="442913" indent="-442913" algn="l" rtl="0" eaLnBrk="0" fontAlgn="base" hangingPunct="0">
        <a:spcBef>
          <a:spcPct val="20000"/>
        </a:spcBef>
        <a:spcAft>
          <a:spcPct val="0"/>
        </a:spcAft>
        <a:buClr>
          <a:srgbClr val="880038"/>
        </a:buClr>
        <a:buChar char="•"/>
        <a:defRPr sz="2000">
          <a:solidFill>
            <a:srgbClr val="001965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001965"/>
        </a:buClr>
        <a:buChar char="•"/>
        <a:defRPr>
          <a:solidFill>
            <a:srgbClr val="001965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00B7FF"/>
        </a:buClr>
        <a:buChar char="•"/>
        <a:defRPr sz="1600">
          <a:solidFill>
            <a:srgbClr val="001965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8DA2CC"/>
        </a:buClr>
        <a:buChar char="•"/>
        <a:defRPr sz="1400">
          <a:solidFill>
            <a:srgbClr val="001965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ECCCDA"/>
        </a:buClr>
        <a:buChar char="•"/>
        <a:defRPr sz="1200">
          <a:solidFill>
            <a:srgbClr val="001965"/>
          </a:solidFill>
          <a:latin typeface="+mn-lt"/>
        </a:defRPr>
      </a:lvl5pPr>
      <a:lvl6pPr marL="1885903" indent="-171446" algn="l" rtl="0" fontAlgn="base">
        <a:spcBef>
          <a:spcPct val="20000"/>
        </a:spcBef>
        <a:spcAft>
          <a:spcPct val="0"/>
        </a:spcAft>
        <a:buClr>
          <a:srgbClr val="ECCCDA"/>
        </a:buClr>
        <a:buChar char="•"/>
        <a:defRPr sz="1100">
          <a:solidFill>
            <a:srgbClr val="001965"/>
          </a:solidFill>
          <a:latin typeface="+mn-lt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lr>
          <a:srgbClr val="ECCCDA"/>
        </a:buClr>
        <a:buChar char="•"/>
        <a:defRPr sz="1100">
          <a:solidFill>
            <a:srgbClr val="001965"/>
          </a:solidFill>
          <a:latin typeface="+mn-lt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lr>
          <a:srgbClr val="ECCCDA"/>
        </a:buClr>
        <a:buChar char="•"/>
        <a:defRPr sz="1100">
          <a:solidFill>
            <a:srgbClr val="001965"/>
          </a:solidFill>
          <a:latin typeface="+mn-lt"/>
        </a:defRPr>
      </a:lvl8pPr>
      <a:lvl9pPr marL="2914577" indent="-171446" algn="l" rtl="0" fontAlgn="base">
        <a:spcBef>
          <a:spcPct val="20000"/>
        </a:spcBef>
        <a:spcAft>
          <a:spcPct val="0"/>
        </a:spcAft>
        <a:buClr>
          <a:srgbClr val="ECCCDA"/>
        </a:buClr>
        <a:buChar char="•"/>
        <a:defRPr sz="1100">
          <a:solidFill>
            <a:srgbClr val="001965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292725" y="1330325"/>
            <a:ext cx="33782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395288" y="0"/>
            <a:ext cx="65182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</a:tabLst>
              <a:defRPr sz="600">
                <a:solidFill>
                  <a:srgbClr val="FFFFFF"/>
                </a:solidFill>
                <a:latin typeface="DejaVu Serif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13563" y="0"/>
            <a:ext cx="17494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542925" algn="l"/>
                <a:tab pos="1085850" algn="l"/>
              </a:tabLst>
              <a:defRPr sz="700">
                <a:solidFill>
                  <a:srgbClr val="E64A0E"/>
                </a:solidFill>
                <a:latin typeface="DejaVu Serif"/>
              </a:defRPr>
            </a:lvl1pPr>
          </a:lstStyle>
          <a:p>
            <a:pPr>
              <a:defRPr/>
            </a:pPr>
            <a:fld id="{04ADD35C-E1E6-4098-A16A-55C199E50B0D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4270375"/>
            <a:ext cx="10128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08513"/>
            <a:ext cx="60801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3325"/>
            <a:ext cx="80454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12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2213" y="4732338"/>
            <a:ext cx="901700" cy="352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124DFD-EFB0-4A30-8DA9-A2501DFE98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381" r:id="rId1"/>
    <p:sldLayoutId id="2147494382" r:id="rId2"/>
    <p:sldLayoutId id="2147494383" r:id="rId3"/>
    <p:sldLayoutId id="2147494384" r:id="rId4"/>
    <p:sldLayoutId id="2147494385" r:id="rId5"/>
    <p:sldLayoutId id="2147494386" r:id="rId6"/>
    <p:sldLayoutId id="2147494387" r:id="rId7"/>
    <p:sldLayoutId id="2147494388" r:id="rId8"/>
    <p:sldLayoutId id="2147494389" r:id="rId9"/>
    <p:sldLayoutId id="2147494390" r:id="rId10"/>
    <p:sldLayoutId id="2147494391" r:id="rId11"/>
    <p:sldLayoutId id="2147494392" r:id="rId12"/>
  </p:sldLayoutIdLst>
  <p:hf hdr="0" ftr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 kern="1200">
          <a:solidFill>
            <a:srgbClr val="001965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5pPr>
      <a:lvl6pPr marL="18859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6pPr>
      <a:lvl7pPr marL="22288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7pPr>
      <a:lvl8pPr marL="25717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8pPr>
      <a:lvl9pPr marL="29146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9pPr>
    </p:titleStyle>
    <p:bodyStyle>
      <a:lvl1pPr marL="257175" indent="-257175" algn="l" defTabSz="342900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1965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1965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1965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1965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00" kern="1200">
          <a:solidFill>
            <a:srgbClr val="00196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4270375"/>
            <a:ext cx="10128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Freeform 2"/>
          <p:cNvSpPr>
            <a:spLocks noChangeArrowheads="1"/>
          </p:cNvSpPr>
          <p:nvPr/>
        </p:nvSpPr>
        <p:spPr bwMode="auto">
          <a:xfrm>
            <a:off x="0" y="1095375"/>
            <a:ext cx="8832850" cy="3036888"/>
          </a:xfrm>
          <a:custGeom>
            <a:avLst/>
            <a:gdLst>
              <a:gd name="T0" fmla="*/ 2147483646 w 12019"/>
              <a:gd name="T1" fmla="*/ 0 h 5685"/>
              <a:gd name="T2" fmla="*/ 2147483646 w 12019"/>
              <a:gd name="T3" fmla="*/ 2147483646 h 5685"/>
              <a:gd name="T4" fmla="*/ 2147483646 w 12019"/>
              <a:gd name="T5" fmla="*/ 2147483646 h 5685"/>
              <a:gd name="T6" fmla="*/ 2147483646 w 12019"/>
              <a:gd name="T7" fmla="*/ 2147483646 h 5685"/>
              <a:gd name="T8" fmla="*/ 2147483646 w 12019"/>
              <a:gd name="T9" fmla="*/ 2147483646 h 5685"/>
              <a:gd name="T10" fmla="*/ 2147483646 w 12019"/>
              <a:gd name="T11" fmla="*/ 2147483646 h 5685"/>
              <a:gd name="T12" fmla="*/ 2147483646 w 12019"/>
              <a:gd name="T13" fmla="*/ 2147483646 h 5685"/>
              <a:gd name="T14" fmla="*/ 0 w 12019"/>
              <a:gd name="T15" fmla="*/ 2147483646 h 5685"/>
              <a:gd name="T16" fmla="*/ 0 w 12019"/>
              <a:gd name="T17" fmla="*/ 0 h 5685"/>
              <a:gd name="T18" fmla="*/ 2147483646 w 12019"/>
              <a:gd name="T19" fmla="*/ 0 h 56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019" h="5685">
                <a:moveTo>
                  <a:pt x="11838" y="0"/>
                </a:moveTo>
                <a:cubicBezTo>
                  <a:pt x="11938" y="0"/>
                  <a:pt x="12019" y="81"/>
                  <a:pt x="12019" y="182"/>
                </a:cubicBezTo>
                <a:cubicBezTo>
                  <a:pt x="12019" y="182"/>
                  <a:pt x="12019" y="182"/>
                  <a:pt x="12019" y="182"/>
                </a:cubicBezTo>
                <a:lnTo>
                  <a:pt x="12019" y="5503"/>
                </a:lnTo>
                <a:cubicBezTo>
                  <a:pt x="12019" y="5603"/>
                  <a:pt x="11938" y="5685"/>
                  <a:pt x="11838" y="5685"/>
                </a:cubicBezTo>
                <a:lnTo>
                  <a:pt x="0" y="5685"/>
                </a:lnTo>
                <a:lnTo>
                  <a:pt x="0" y="0"/>
                </a:lnTo>
                <a:lnTo>
                  <a:pt x="11838" y="0"/>
                </a:lnTo>
                <a:close/>
              </a:path>
            </a:pathLst>
          </a:custGeom>
          <a:solidFill>
            <a:srgbClr val="E8E6E3"/>
          </a:solidFill>
          <a:ln w="3240">
            <a:solidFill>
              <a:srgbClr val="E8E6E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352425"/>
            <a:ext cx="8186738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19200"/>
            <a:ext cx="8185150" cy="279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469900" y="0"/>
            <a:ext cx="58420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761288" y="-131763"/>
            <a:ext cx="900112" cy="61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8308816-2CD4-4FAC-AD37-9E3F30A46816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08513"/>
            <a:ext cx="60801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2213" y="4732338"/>
            <a:ext cx="901700" cy="352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4459D9-F074-4BD9-A0DD-F46A6A3C5B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393" r:id="rId1"/>
    <p:sldLayoutId id="2147494394" r:id="rId2"/>
    <p:sldLayoutId id="2147494395" r:id="rId3"/>
    <p:sldLayoutId id="2147494396" r:id="rId4"/>
    <p:sldLayoutId id="2147494397" r:id="rId5"/>
    <p:sldLayoutId id="2147494398" r:id="rId6"/>
    <p:sldLayoutId id="2147494399" r:id="rId7"/>
    <p:sldLayoutId id="2147494400" r:id="rId8"/>
    <p:sldLayoutId id="2147494401" r:id="rId9"/>
    <p:sldLayoutId id="2147494402" r:id="rId10"/>
    <p:sldLayoutId id="2147494403" r:id="rId11"/>
    <p:sldLayoutId id="2147494404" r:id="rId12"/>
  </p:sldLayoutIdLst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 kern="1200">
          <a:solidFill>
            <a:srgbClr val="001965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5pPr>
      <a:lvl6pPr marL="18859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6pPr>
      <a:lvl7pPr marL="22288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7pPr>
      <a:lvl8pPr marL="25717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8pPr>
      <a:lvl9pPr marL="29146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9pPr>
    </p:titleStyle>
    <p:bodyStyle>
      <a:lvl1pPr marL="257175" indent="-257175" algn="l" defTabSz="342900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1965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1965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1965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1965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00" kern="1200">
          <a:solidFill>
            <a:srgbClr val="00196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292725" y="1330325"/>
            <a:ext cx="33782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395288" y="0"/>
            <a:ext cx="65182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</a:tabLst>
              <a:defRPr sz="600">
                <a:solidFill>
                  <a:srgbClr val="FFFFFF"/>
                </a:solidFill>
                <a:latin typeface="DejaVu Serif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13563" y="0"/>
            <a:ext cx="17494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542925" algn="l"/>
                <a:tab pos="1085850" algn="l"/>
              </a:tabLst>
              <a:defRPr sz="700">
                <a:solidFill>
                  <a:srgbClr val="E64A0E"/>
                </a:solidFill>
                <a:latin typeface="DejaVu Serif"/>
              </a:defRPr>
            </a:lvl1pPr>
          </a:lstStyle>
          <a:p>
            <a:pPr>
              <a:defRPr/>
            </a:pPr>
            <a:fld id="{B60EEB9E-B3AA-4FC5-8656-109CBD967341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4270375"/>
            <a:ext cx="10128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08513"/>
            <a:ext cx="60801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3325"/>
            <a:ext cx="80454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12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2213" y="4732338"/>
            <a:ext cx="901700" cy="352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984B224-A03B-4636-B8AA-095430BBC3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405" r:id="rId1"/>
    <p:sldLayoutId id="2147494406" r:id="rId2"/>
    <p:sldLayoutId id="2147494407" r:id="rId3"/>
    <p:sldLayoutId id="2147494408" r:id="rId4"/>
    <p:sldLayoutId id="2147494409" r:id="rId5"/>
    <p:sldLayoutId id="2147494410" r:id="rId6"/>
    <p:sldLayoutId id="2147494411" r:id="rId7"/>
    <p:sldLayoutId id="2147494412" r:id="rId8"/>
    <p:sldLayoutId id="2147494413" r:id="rId9"/>
    <p:sldLayoutId id="2147494414" r:id="rId10"/>
    <p:sldLayoutId id="2147494415" r:id="rId11"/>
    <p:sldLayoutId id="2147494416" r:id="rId12"/>
  </p:sldLayoutIdLst>
  <p:hf hdr="0" ftr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 kern="1200">
          <a:solidFill>
            <a:srgbClr val="001965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5pPr>
      <a:lvl6pPr marL="18859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6pPr>
      <a:lvl7pPr marL="22288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7pPr>
      <a:lvl8pPr marL="25717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8pPr>
      <a:lvl9pPr marL="29146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9pPr>
    </p:titleStyle>
    <p:bodyStyle>
      <a:lvl1pPr marL="257175" indent="-257175" algn="l" defTabSz="342900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1965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1965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1965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1965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00" kern="1200">
          <a:solidFill>
            <a:srgbClr val="00196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Rectangle 2" hidden="1"/>
          <p:cNvGraphicFramePr>
            <a:graphicFrameLocks/>
          </p:cNvGraphicFramePr>
          <p:nvPr>
            <p:custDataLst>
              <p:tags r:id="rId5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think-cell Slide" r:id="rId58" imgW="0" imgH="0" progId="TCLayout.ActiveDocument.1">
                  <p:embed/>
                </p:oleObj>
              </mc:Choice>
              <mc:Fallback>
                <p:oleObj name="think-cell Slide" r:id="rId58" imgW="0" imgH="0" progId="TCLayout.ActiveDocument.1">
                  <p:embed/>
                  <p:pic>
                    <p:nvPicPr>
                      <p:cNvPr id="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Freeform 3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0" y="1095375"/>
            <a:ext cx="8832850" cy="3036888"/>
          </a:xfrm>
          <a:custGeom>
            <a:avLst/>
            <a:gdLst>
              <a:gd name="T0" fmla="*/ 2147483646 w 12019"/>
              <a:gd name="T1" fmla="*/ 0 h 5685"/>
              <a:gd name="T2" fmla="*/ 2147483646 w 12019"/>
              <a:gd name="T3" fmla="*/ 2147483646 h 5685"/>
              <a:gd name="T4" fmla="*/ 2147483646 w 12019"/>
              <a:gd name="T5" fmla="*/ 2147483646 h 5685"/>
              <a:gd name="T6" fmla="*/ 2147483646 w 12019"/>
              <a:gd name="T7" fmla="*/ 2147483646 h 5685"/>
              <a:gd name="T8" fmla="*/ 2147483646 w 12019"/>
              <a:gd name="T9" fmla="*/ 2147483646 h 5685"/>
              <a:gd name="T10" fmla="*/ 2147483646 w 12019"/>
              <a:gd name="T11" fmla="*/ 2147483646 h 5685"/>
              <a:gd name="T12" fmla="*/ 2147483646 w 12019"/>
              <a:gd name="T13" fmla="*/ 2147483646 h 5685"/>
              <a:gd name="T14" fmla="*/ 0 w 12019"/>
              <a:gd name="T15" fmla="*/ 2147483646 h 5685"/>
              <a:gd name="T16" fmla="*/ 0 w 12019"/>
              <a:gd name="T17" fmla="*/ 0 h 5685"/>
              <a:gd name="T18" fmla="*/ 2147483646 w 12019"/>
              <a:gd name="T19" fmla="*/ 0 h 56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019" h="5685">
                <a:moveTo>
                  <a:pt x="11838" y="0"/>
                </a:moveTo>
                <a:cubicBezTo>
                  <a:pt x="11938" y="0"/>
                  <a:pt x="12019" y="81"/>
                  <a:pt x="12019" y="182"/>
                </a:cubicBezTo>
                <a:cubicBezTo>
                  <a:pt x="12019" y="182"/>
                  <a:pt x="12019" y="182"/>
                  <a:pt x="12019" y="182"/>
                </a:cubicBezTo>
                <a:lnTo>
                  <a:pt x="12019" y="5503"/>
                </a:lnTo>
                <a:cubicBezTo>
                  <a:pt x="12019" y="5603"/>
                  <a:pt x="11938" y="5685"/>
                  <a:pt x="11838" y="5685"/>
                </a:cubicBezTo>
                <a:lnTo>
                  <a:pt x="0" y="5685"/>
                </a:lnTo>
                <a:lnTo>
                  <a:pt x="0" y="0"/>
                </a:lnTo>
                <a:lnTo>
                  <a:pt x="11838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  <p:custDataLst>
              <p:tags r:id="rId54"/>
            </p:custDataLst>
          </p:nvPr>
        </p:nvSpPr>
        <p:spPr bwMode="auto">
          <a:xfrm>
            <a:off x="476250" y="274638"/>
            <a:ext cx="8199438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  <p:custDataLst>
              <p:tags r:id="rId55"/>
            </p:custDataLst>
          </p:nvPr>
        </p:nvSpPr>
        <p:spPr bwMode="auto">
          <a:xfrm>
            <a:off x="476250" y="1219200"/>
            <a:ext cx="8186738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5126" name="Picture 6" descr="shaded line"/>
          <p:cNvPicPr>
            <a:picLocks noChangeAspect="1" noChangeArrowheads="1"/>
          </p:cNvPicPr>
          <p:nvPr>
            <p:custDataLst>
              <p:tags r:id="rId56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903288"/>
            <a:ext cx="9140825" cy="5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39094" name="Rectangle 1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29388" y="53975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B48838F-002F-4E5E-845C-88C6DD46A00D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pic>
        <p:nvPicPr>
          <p:cNvPr id="5128" name="Picture 6" descr="NN_m_2c_RGB"/>
          <p:cNvPicPr>
            <a:picLocks noChangeAspect="1" noChangeArrowheads="1"/>
          </p:cNvPicPr>
          <p:nvPr>
            <p:custDataLst>
              <p:tags r:id="rId57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4430713"/>
            <a:ext cx="10128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FooterSimple"/>
          <p:cNvSpPr txBox="1">
            <a:spLocks noChangeArrowheads="1"/>
          </p:cNvSpPr>
          <p:nvPr/>
        </p:nvSpPr>
        <p:spPr bwMode="auto">
          <a:xfrm>
            <a:off x="422275" y="5026025"/>
            <a:ext cx="898525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500" smtClean="0">
                <a:solidFill>
                  <a:schemeClr val="bg2"/>
                </a:solidFill>
                <a:latin typeface="Arial" charset="0"/>
                <a:ea typeface="+mn-ea"/>
              </a:rPr>
              <a:t>208780-35_CE framework.ppt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417" r:id="rId1"/>
    <p:sldLayoutId id="2147494418" r:id="rId2"/>
    <p:sldLayoutId id="2147494419" r:id="rId3"/>
    <p:sldLayoutId id="2147494420" r:id="rId4"/>
    <p:sldLayoutId id="2147494421" r:id="rId5"/>
    <p:sldLayoutId id="2147494422" r:id="rId6"/>
    <p:sldLayoutId id="2147494423" r:id="rId7"/>
    <p:sldLayoutId id="2147494424" r:id="rId8"/>
    <p:sldLayoutId id="2147494425" r:id="rId9"/>
    <p:sldLayoutId id="2147494426" r:id="rId10"/>
    <p:sldLayoutId id="2147494427" r:id="rId11"/>
    <p:sldLayoutId id="2147494428" r:id="rId12"/>
    <p:sldLayoutId id="2147494429" r:id="rId13"/>
    <p:sldLayoutId id="2147494430" r:id="rId14"/>
    <p:sldLayoutId id="2147494431" r:id="rId15"/>
    <p:sldLayoutId id="2147494432" r:id="rId16"/>
    <p:sldLayoutId id="2147494433" r:id="rId17"/>
    <p:sldLayoutId id="2147494434" r:id="rId18"/>
    <p:sldLayoutId id="2147494435" r:id="rId19"/>
    <p:sldLayoutId id="2147494436" r:id="rId20"/>
    <p:sldLayoutId id="2147494437" r:id="rId21"/>
    <p:sldLayoutId id="2147494438" r:id="rId22"/>
    <p:sldLayoutId id="2147494439" r:id="rId23"/>
    <p:sldLayoutId id="2147494440" r:id="rId24"/>
    <p:sldLayoutId id="2147494441" r:id="rId25"/>
    <p:sldLayoutId id="2147494442" r:id="rId26"/>
    <p:sldLayoutId id="2147494443" r:id="rId27"/>
    <p:sldLayoutId id="2147494444" r:id="rId28"/>
    <p:sldLayoutId id="2147494445" r:id="rId29"/>
    <p:sldLayoutId id="2147494446" r:id="rId30"/>
    <p:sldLayoutId id="2147494447" r:id="rId31"/>
    <p:sldLayoutId id="2147494448" r:id="rId32"/>
    <p:sldLayoutId id="2147494449" r:id="rId33"/>
    <p:sldLayoutId id="2147494450" r:id="rId34"/>
    <p:sldLayoutId id="2147494451" r:id="rId35"/>
    <p:sldLayoutId id="2147494452" r:id="rId36"/>
    <p:sldLayoutId id="2147494453" r:id="rId37"/>
    <p:sldLayoutId id="2147494454" r:id="rId38"/>
    <p:sldLayoutId id="2147494455" r:id="rId39"/>
    <p:sldLayoutId id="2147494456" r:id="rId40"/>
    <p:sldLayoutId id="2147494457" r:id="rId41"/>
    <p:sldLayoutId id="2147494458" r:id="rId42"/>
    <p:sldLayoutId id="2147494459" r:id="rId43"/>
    <p:sldLayoutId id="2147494460" r:id="rId44"/>
    <p:sldLayoutId id="2147494461" r:id="rId45"/>
    <p:sldLayoutId id="2147494462" r:id="rId46"/>
    <p:sldLayoutId id="2147494463" r:id="rId47"/>
    <p:sldLayoutId id="2147494464" r:id="rId48"/>
    <p:sldLayoutId id="2147494465" r:id="rId4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1965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1965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1965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1965"/>
          </a:solidFill>
          <a:latin typeface="Verdana" pitchFamily="34" charset="0"/>
        </a:defRPr>
      </a:lvl9pPr>
    </p:titleStyle>
    <p:bodyStyle>
      <a:lvl1pPr marL="196850" indent="-1968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700">
          <a:solidFill>
            <a:schemeClr val="accent2"/>
          </a:solidFill>
          <a:latin typeface="+mn-lt"/>
          <a:ea typeface="+mn-ea"/>
          <a:cs typeface="+mn-cs"/>
        </a:defRPr>
      </a:lvl1pPr>
      <a:lvl2pPr marL="601663" indent="-1968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accent2"/>
          </a:solidFill>
          <a:latin typeface="+mn-lt"/>
        </a:defRPr>
      </a:lvl2pPr>
      <a:lvl3pPr marL="1008063" indent="-2000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accent2"/>
          </a:solidFill>
          <a:latin typeface="+mn-lt"/>
        </a:defRPr>
      </a:lvl3pPr>
      <a:lvl4pPr marL="1412875" indent="-1968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200">
          <a:solidFill>
            <a:schemeClr val="accent2"/>
          </a:solidFill>
          <a:latin typeface="+mn-lt"/>
        </a:defRPr>
      </a:lvl4pPr>
      <a:lvl5pPr marL="1817688" indent="-2079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5pPr>
      <a:lvl6pPr marL="2160985" indent="-2083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6pPr>
      <a:lvl7pPr marL="2503885" indent="-2083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7pPr>
      <a:lvl8pPr marL="2846785" indent="-2083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8pPr>
      <a:lvl9pPr marL="3189685" indent="-2083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476250" y="274638"/>
            <a:ext cx="8199438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476250" y="1219200"/>
            <a:ext cx="8186738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" name="Rectangle 4"/>
          <p:cNvSpPr>
            <a:spLocks noGrp="1" noChangeArrowheads="1"/>
          </p:cNvSpPr>
          <p:nvPr>
            <p:ph type="ftr" sz="quarter" idx="3"/>
            <p:custDataLst>
              <p:tags r:id="rId5"/>
            </p:custDataLst>
          </p:nvPr>
        </p:nvSpPr>
        <p:spPr bwMode="auto">
          <a:xfrm>
            <a:off x="395288" y="0"/>
            <a:ext cx="6519862" cy="4651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Novo Template v1.2.ppt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2"/>
            <p:custDataLst>
              <p:tags r:id="rId6"/>
            </p:custDataLst>
          </p:nvPr>
        </p:nvSpPr>
        <p:spPr bwMode="auto">
          <a:xfrm>
            <a:off x="6913563" y="0"/>
            <a:ext cx="1751012" cy="4651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E64A0E"/>
                </a:solidFill>
              </a:defRPr>
            </a:lvl1pPr>
          </a:lstStyle>
          <a:p>
            <a:pPr>
              <a:defRPr/>
            </a:pPr>
            <a:fld id="{FE2F4F71-CB46-482E-B3E3-3BEC74C35BE0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46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1965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1965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1965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1965"/>
          </a:solidFill>
          <a:latin typeface="Verdana" pitchFamily="34" charset="0"/>
        </a:defRPr>
      </a:lvl9pPr>
    </p:titleStyle>
    <p:bodyStyle>
      <a:lvl1pPr marL="196850" indent="-1968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700">
          <a:solidFill>
            <a:schemeClr val="accent2"/>
          </a:solidFill>
          <a:latin typeface="Arial" charset="0"/>
          <a:ea typeface="+mn-ea"/>
          <a:cs typeface="+mn-cs"/>
        </a:defRPr>
      </a:lvl1pPr>
      <a:lvl2pPr marL="601663" indent="-1968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accent2"/>
          </a:solidFill>
          <a:latin typeface="Arial" charset="0"/>
        </a:defRPr>
      </a:lvl2pPr>
      <a:lvl3pPr marL="1008063" indent="-2000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accent2"/>
          </a:solidFill>
          <a:latin typeface="Arial" charset="0"/>
        </a:defRPr>
      </a:lvl3pPr>
      <a:lvl4pPr marL="1412875" indent="-1968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200">
          <a:solidFill>
            <a:schemeClr val="accent2"/>
          </a:solidFill>
          <a:latin typeface="Arial" charset="0"/>
        </a:defRPr>
      </a:lvl4pPr>
      <a:lvl5pPr marL="1817688" indent="-2079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Arial" charset="0"/>
        </a:defRPr>
      </a:lvl5pPr>
      <a:lvl6pPr marL="2160985" indent="-2083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6pPr>
      <a:lvl7pPr marL="2503885" indent="-2083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7pPr>
      <a:lvl8pPr marL="2846785" indent="-2083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8pPr>
      <a:lvl9pPr marL="3189685" indent="-2083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476250" y="274638"/>
            <a:ext cx="8199438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476250" y="1219200"/>
            <a:ext cx="8186738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" name="Rectangle 4"/>
          <p:cNvSpPr>
            <a:spLocks noGrp="1" noChangeArrowheads="1"/>
          </p:cNvSpPr>
          <p:nvPr>
            <p:ph type="ftr" sz="quarter" idx="3"/>
            <p:custDataLst>
              <p:tags r:id="rId5"/>
            </p:custDataLst>
          </p:nvPr>
        </p:nvSpPr>
        <p:spPr bwMode="auto">
          <a:xfrm>
            <a:off x="395288" y="0"/>
            <a:ext cx="6519862" cy="4651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Novo Template v1.2.ppt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2"/>
            <p:custDataLst>
              <p:tags r:id="rId6"/>
            </p:custDataLst>
          </p:nvPr>
        </p:nvSpPr>
        <p:spPr bwMode="auto">
          <a:xfrm>
            <a:off x="6913563" y="0"/>
            <a:ext cx="1751012" cy="4651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E64A0E"/>
                </a:solidFill>
              </a:defRPr>
            </a:lvl1pPr>
          </a:lstStyle>
          <a:p>
            <a:pPr>
              <a:defRPr/>
            </a:pPr>
            <a:fld id="{753C5EF3-63CF-4BD4-9638-6399B8104AE0}" type="datetime3">
              <a:rPr lang="en-US" altLang="en-US"/>
              <a:pPr>
                <a:defRPr/>
              </a:pPr>
              <a:t>28 October 2015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46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1965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1965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1965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1965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1965"/>
          </a:solidFill>
          <a:latin typeface="Verdana" pitchFamily="34" charset="0"/>
        </a:defRPr>
      </a:lvl9pPr>
    </p:titleStyle>
    <p:bodyStyle>
      <a:lvl1pPr marL="196850" indent="-1968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700">
          <a:solidFill>
            <a:schemeClr val="accent2"/>
          </a:solidFill>
          <a:latin typeface="Arial" charset="0"/>
          <a:ea typeface="+mn-ea"/>
          <a:cs typeface="+mn-cs"/>
        </a:defRPr>
      </a:lvl1pPr>
      <a:lvl2pPr marL="601663" indent="-1968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accent2"/>
          </a:solidFill>
          <a:latin typeface="Arial" charset="0"/>
        </a:defRPr>
      </a:lvl2pPr>
      <a:lvl3pPr marL="1008063" indent="-2000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accent2"/>
          </a:solidFill>
          <a:latin typeface="Arial" charset="0"/>
        </a:defRPr>
      </a:lvl3pPr>
      <a:lvl4pPr marL="1412875" indent="-1968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200">
          <a:solidFill>
            <a:schemeClr val="accent2"/>
          </a:solidFill>
          <a:latin typeface="Arial" charset="0"/>
        </a:defRPr>
      </a:lvl4pPr>
      <a:lvl5pPr marL="1817688" indent="-2079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Arial" charset="0"/>
        </a:defRPr>
      </a:lvl5pPr>
      <a:lvl6pPr marL="2160985" indent="-2083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6pPr>
      <a:lvl7pPr marL="2503885" indent="-2083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7pPr>
      <a:lvl8pPr marL="2846785" indent="-2083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8pPr>
      <a:lvl9pPr marL="3189685" indent="-20836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4270375"/>
            <a:ext cx="10128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Freeform 2"/>
          <p:cNvSpPr>
            <a:spLocks noChangeArrowheads="1"/>
          </p:cNvSpPr>
          <p:nvPr/>
        </p:nvSpPr>
        <p:spPr bwMode="auto">
          <a:xfrm>
            <a:off x="0" y="1095375"/>
            <a:ext cx="8832850" cy="3036888"/>
          </a:xfrm>
          <a:custGeom>
            <a:avLst/>
            <a:gdLst>
              <a:gd name="T0" fmla="*/ 2147483646 w 12019"/>
              <a:gd name="T1" fmla="*/ 0 h 5685"/>
              <a:gd name="T2" fmla="*/ 2147483646 w 12019"/>
              <a:gd name="T3" fmla="*/ 2147483646 h 5685"/>
              <a:gd name="T4" fmla="*/ 2147483646 w 12019"/>
              <a:gd name="T5" fmla="*/ 2147483646 h 5685"/>
              <a:gd name="T6" fmla="*/ 2147483646 w 12019"/>
              <a:gd name="T7" fmla="*/ 2147483646 h 5685"/>
              <a:gd name="T8" fmla="*/ 2147483646 w 12019"/>
              <a:gd name="T9" fmla="*/ 2147483646 h 5685"/>
              <a:gd name="T10" fmla="*/ 2147483646 w 12019"/>
              <a:gd name="T11" fmla="*/ 2147483646 h 5685"/>
              <a:gd name="T12" fmla="*/ 2147483646 w 12019"/>
              <a:gd name="T13" fmla="*/ 2147483646 h 5685"/>
              <a:gd name="T14" fmla="*/ 0 w 12019"/>
              <a:gd name="T15" fmla="*/ 2147483646 h 5685"/>
              <a:gd name="T16" fmla="*/ 0 w 12019"/>
              <a:gd name="T17" fmla="*/ 0 h 5685"/>
              <a:gd name="T18" fmla="*/ 2147483646 w 12019"/>
              <a:gd name="T19" fmla="*/ 0 h 56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019" h="5685">
                <a:moveTo>
                  <a:pt x="11838" y="0"/>
                </a:moveTo>
                <a:cubicBezTo>
                  <a:pt x="11938" y="0"/>
                  <a:pt x="12019" y="81"/>
                  <a:pt x="12019" y="182"/>
                </a:cubicBezTo>
                <a:cubicBezTo>
                  <a:pt x="12019" y="182"/>
                  <a:pt x="12019" y="182"/>
                  <a:pt x="12019" y="182"/>
                </a:cubicBezTo>
                <a:lnTo>
                  <a:pt x="12019" y="5503"/>
                </a:lnTo>
                <a:cubicBezTo>
                  <a:pt x="12019" y="5603"/>
                  <a:pt x="11938" y="5685"/>
                  <a:pt x="11838" y="5685"/>
                </a:cubicBezTo>
                <a:lnTo>
                  <a:pt x="0" y="5685"/>
                </a:lnTo>
                <a:lnTo>
                  <a:pt x="0" y="0"/>
                </a:lnTo>
                <a:lnTo>
                  <a:pt x="11838" y="0"/>
                </a:lnTo>
                <a:close/>
              </a:path>
            </a:pathLst>
          </a:custGeom>
          <a:solidFill>
            <a:srgbClr val="E8E6E3"/>
          </a:solidFill>
          <a:ln w="3240">
            <a:solidFill>
              <a:srgbClr val="E8E6E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352425"/>
            <a:ext cx="8186738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19200"/>
            <a:ext cx="8185150" cy="279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469900" y="0"/>
            <a:ext cx="58420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761288" y="-131763"/>
            <a:ext cx="900112" cy="61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110F49-4C76-4D3A-ABB5-2890E62FBDA3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NN-Iran/MIP/001/Jan. 2010/1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08513"/>
            <a:ext cx="60801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468" r:id="rId1"/>
    <p:sldLayoutId id="2147494469" r:id="rId2"/>
    <p:sldLayoutId id="2147494470" r:id="rId3"/>
    <p:sldLayoutId id="2147494471" r:id="rId4"/>
    <p:sldLayoutId id="2147494472" r:id="rId5"/>
    <p:sldLayoutId id="2147494473" r:id="rId6"/>
    <p:sldLayoutId id="2147494474" r:id="rId7"/>
    <p:sldLayoutId id="2147494475" r:id="rId8"/>
    <p:sldLayoutId id="2147494476" r:id="rId9"/>
    <p:sldLayoutId id="2147494477" r:id="rId10"/>
    <p:sldLayoutId id="2147494478" r:id="rId11"/>
    <p:sldLayoutId id="2147494479" r:id="rId12"/>
  </p:sldLayoutIdLst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 kern="1200">
          <a:solidFill>
            <a:srgbClr val="001965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5pPr>
      <a:lvl6pPr marL="18859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6pPr>
      <a:lvl7pPr marL="22288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7pPr>
      <a:lvl8pPr marL="25717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8pPr>
      <a:lvl9pPr marL="29146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9pPr>
    </p:titleStyle>
    <p:bodyStyle>
      <a:lvl1pPr marL="257175" indent="-257175" algn="l" defTabSz="342900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1965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1965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1965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1965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00" kern="1200">
          <a:solidFill>
            <a:srgbClr val="00196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292725" y="1330325"/>
            <a:ext cx="33782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395288" y="0"/>
            <a:ext cx="65182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</a:tabLst>
              <a:defRPr sz="600">
                <a:solidFill>
                  <a:srgbClr val="FFFFFF"/>
                </a:solidFill>
                <a:latin typeface="DejaVu Serif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13563" y="0"/>
            <a:ext cx="17494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542925" algn="l"/>
                <a:tab pos="1085850" algn="l"/>
              </a:tabLst>
              <a:defRPr sz="700">
                <a:solidFill>
                  <a:srgbClr val="E64A0E"/>
                </a:solidFill>
                <a:latin typeface="DejaVu Serif"/>
              </a:defRPr>
            </a:lvl1pPr>
          </a:lstStyle>
          <a:p>
            <a:pPr>
              <a:defRPr/>
            </a:pPr>
            <a:fld id="{C04EB198-EC77-4AE4-B330-2721E455A6DA}" type="datetime3">
              <a:rPr lang="en-US" altLang="en-US"/>
              <a:pPr>
                <a:defRPr/>
              </a:pPr>
              <a:t>28 October 2015</a:t>
            </a:fld>
            <a:r>
              <a:rPr lang="en-GB" altLang="en-US"/>
              <a:t>22 August 2013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4270375"/>
            <a:ext cx="10128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08513"/>
            <a:ext cx="60801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3325"/>
            <a:ext cx="80454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480" r:id="rId1"/>
    <p:sldLayoutId id="2147494481" r:id="rId2"/>
    <p:sldLayoutId id="2147494482" r:id="rId3"/>
    <p:sldLayoutId id="2147494483" r:id="rId4"/>
    <p:sldLayoutId id="2147494484" r:id="rId5"/>
    <p:sldLayoutId id="2147494485" r:id="rId6"/>
    <p:sldLayoutId id="2147494486" r:id="rId7"/>
    <p:sldLayoutId id="2147494487" r:id="rId8"/>
    <p:sldLayoutId id="2147494488" r:id="rId9"/>
    <p:sldLayoutId id="2147494489" r:id="rId10"/>
    <p:sldLayoutId id="2147494490" r:id="rId11"/>
    <p:sldLayoutId id="2147494491" r:id="rId12"/>
  </p:sldLayoutIdLst>
  <p:hf sldNum="0" hdr="0" ftr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 kern="1200">
          <a:solidFill>
            <a:srgbClr val="001965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5pPr>
      <a:lvl6pPr marL="18859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6pPr>
      <a:lvl7pPr marL="22288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7pPr>
      <a:lvl8pPr marL="25717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8pPr>
      <a:lvl9pPr marL="2914650" indent="-171450" algn="l" defTabSz="3429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001965"/>
          </a:solidFill>
          <a:latin typeface="Verdana" panose="020B0604030504040204" pitchFamily="34" charset="0"/>
          <a:ea typeface="DejaVu Sans" charset="0"/>
          <a:cs typeface="DejaVu Sans" charset="0"/>
        </a:defRPr>
      </a:lvl9pPr>
    </p:titleStyle>
    <p:bodyStyle>
      <a:lvl1pPr marL="257175" indent="-257175" algn="l" defTabSz="342900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1965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1965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1965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1965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00" kern="1200">
          <a:solidFill>
            <a:srgbClr val="00196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Number Placeholder 2"/>
          <p:cNvSpPr txBox="1">
            <a:spLocks noGrp="1"/>
          </p:cNvSpPr>
          <p:nvPr/>
        </p:nvSpPr>
        <p:spPr bwMode="auto">
          <a:xfrm>
            <a:off x="7761288" y="0"/>
            <a:ext cx="9017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algn="r" eaLnBrk="1" hangingPunct="1"/>
            <a:fld id="{E2C1031F-59CE-46B6-B892-5934900F6E79}" type="slidenum">
              <a:rPr lang="en-GB" altLang="en-US" sz="600" b="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</a:t>
            </a:fld>
            <a:endParaRPr lang="en-GB" altLang="en-US" sz="600" b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46787" name="Title 1"/>
          <p:cNvSpPr txBox="1">
            <a:spLocks/>
          </p:cNvSpPr>
          <p:nvPr/>
        </p:nvSpPr>
        <p:spPr bwMode="auto">
          <a:xfrm>
            <a:off x="0" y="1271588"/>
            <a:ext cx="91440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/>
            <a:r>
              <a:rPr lang="en-GB" altLang="en-US" sz="2700">
                <a:solidFill>
                  <a:srgbClr val="990033"/>
                </a:solidFill>
                <a:cs typeface="Arial" panose="020B0604020202020204" pitchFamily="34" charset="0"/>
              </a:rPr>
              <a:t>Incretin Based Therapy in T</a:t>
            </a:r>
            <a:r>
              <a:rPr lang="en-GB" altLang="en-US" sz="2700" baseline="-25000">
                <a:solidFill>
                  <a:srgbClr val="990033"/>
                </a:solidFill>
                <a:cs typeface="Arial" panose="020B0604020202020204" pitchFamily="34" charset="0"/>
              </a:rPr>
              <a:t>2</a:t>
            </a:r>
            <a:r>
              <a:rPr lang="en-GB" altLang="en-US" sz="2700">
                <a:solidFill>
                  <a:srgbClr val="990033"/>
                </a:solidFill>
                <a:cs typeface="Arial" panose="020B0604020202020204" pitchFamily="34" charset="0"/>
              </a:rPr>
              <a:t>DM</a:t>
            </a:r>
            <a:endParaRPr lang="en-GB" altLang="en-US" sz="270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algn="ctr" eaLnBrk="1" hangingPunct="1"/>
            <a:endParaRPr lang="en-GB" altLang="en-US" sz="270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2700">
                <a:solidFill>
                  <a:schemeClr val="accent2"/>
                </a:solidFill>
                <a:cs typeface="Arial" panose="020B0604020202020204" pitchFamily="34" charset="0"/>
              </a:rPr>
              <a:t>Workshop &amp; Case Study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4640263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"/>
              <a:t>RIES				28 Oct 2015			Tehran, IRAN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63650"/>
            <a:ext cx="8496300" cy="3611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  </a:t>
            </a: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Hx.: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0000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Gout, HTN, DLP, NASH, NAFLDIII,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 </a:t>
            </a: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complications: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mild NPDR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en-US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/Ex</a:t>
            </a: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BMI = 37.65 kg/m2, BP =135/90 mmHg, 1+  bilateral pedal edema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</a:t>
            </a: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results: </a:t>
            </a:r>
          </a:p>
          <a:p>
            <a:pPr marL="298450" lvl="1" indent="0">
              <a:buFontTx/>
              <a:buNone/>
              <a:defRPr/>
            </a:pPr>
            <a:r>
              <a:rPr lang="en-US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HbA1C= 8.84 %, LDL-C= 94, eGFR &gt;60, </a:t>
            </a:r>
            <a:endParaRPr lang="en-US" dirty="0" smtClean="0">
              <a:solidFill>
                <a:schemeClr val="accent4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lvl="1" indent="0">
              <a:buFontTx/>
              <a:buNone/>
              <a:defRPr/>
            </a:pP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TG</a:t>
            </a:r>
            <a:r>
              <a:rPr lang="en-US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308 mg/dL, FPG=133 mg/dL, </a:t>
            </a:r>
            <a:endParaRPr lang="en-US" dirty="0" smtClean="0">
              <a:solidFill>
                <a:schemeClr val="accent4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lvl="1" indent="0">
              <a:buFontTx/>
              <a:buNone/>
              <a:defRPr/>
            </a:pP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2hppBG </a:t>
            </a:r>
            <a:r>
              <a:rPr lang="en-US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312 mg/dL, </a:t>
            </a:r>
            <a:endParaRPr lang="en-US" dirty="0" smtClean="0">
              <a:solidFill>
                <a:schemeClr val="accent4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lvl="1" indent="0">
              <a:buFontTx/>
              <a:buNone/>
              <a:defRPr/>
            </a:pP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Urine </a:t>
            </a:r>
            <a:r>
              <a:rPr lang="en-US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microalbumin = 36 mg/24 hrs</a:t>
            </a: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a-IR" dirty="0">
              <a:solidFill>
                <a:schemeClr val="accent4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58051" name="TextBox 3"/>
          <p:cNvSpPr txBox="1">
            <a:spLocks noChangeArrowheads="1"/>
          </p:cNvSpPr>
          <p:nvPr/>
        </p:nvSpPr>
        <p:spPr bwMode="auto">
          <a:xfrm>
            <a:off x="3852863" y="87313"/>
            <a:ext cx="1381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1965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B7FF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 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915988"/>
            <a:ext cx="6102350" cy="4122737"/>
          </a:xfrm>
          <a:ln w="84709" cmpd="tri"/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A1C </a:t>
            </a:r>
            <a:r>
              <a:rPr lang="en-US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&lt; 7%?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Liraglutide</a:t>
            </a:r>
            <a:r>
              <a:rPr lang="en-US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Metformin</a:t>
            </a:r>
            <a:r>
              <a:rPr lang="en-US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TZD</a:t>
            </a:r>
            <a:r>
              <a:rPr lang="en-US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SUs/</a:t>
            </a:r>
            <a:r>
              <a:rPr lang="en-US" dirty="0" err="1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Glinide</a:t>
            </a:r>
            <a:r>
              <a:rPr lang="en-US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Basal </a:t>
            </a:r>
            <a:r>
              <a:rPr lang="en-US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insulin?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Basal/Plus </a:t>
            </a:r>
            <a:r>
              <a:rPr lang="en-US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insulin? / Premixed insulin?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Sitagliptin</a:t>
            </a:r>
            <a:r>
              <a:rPr lang="en-US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err="1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Acarbose</a:t>
            </a:r>
            <a:endParaRPr lang="en-US" dirty="0">
              <a:solidFill>
                <a:schemeClr val="accent4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 </a:t>
            </a:r>
            <a:r>
              <a:rPr lang="en-US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 medications? 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Bariatric </a:t>
            </a:r>
            <a:r>
              <a:rPr lang="en-US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surgery</a:t>
            </a:r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>
              <a:solidFill>
                <a:schemeClr val="accent4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9075" name="TextBox 3"/>
          <p:cNvSpPr txBox="1">
            <a:spLocks noChangeArrowheads="1"/>
          </p:cNvSpPr>
          <p:nvPr/>
        </p:nvSpPr>
        <p:spPr bwMode="auto">
          <a:xfrm>
            <a:off x="3852863" y="87313"/>
            <a:ext cx="1381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1965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B7FF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905A4CB8-A555-4900-A933-A67A3B40B1BA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12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00812" y="519522"/>
            <a:ext cx="8342376" cy="1134126"/>
          </a:xfrm>
          <a:prstGeom prst="roundRect">
            <a:avLst/>
          </a:prstGeom>
          <a:noFill/>
          <a:ln w="34925" cap="flat" cmpd="sng" algn="ctr"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27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54000" tIns="54000" rIns="54000" bIns="54000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1400">
              <a:solidFill>
                <a:srgbClr val="001965"/>
              </a:solidFill>
            </a:endParaRPr>
          </a:p>
        </p:txBody>
      </p:sp>
      <p:sp>
        <p:nvSpPr>
          <p:cNvPr id="260102" name="Rectangle 1"/>
          <p:cNvSpPr>
            <a:spLocks noChangeArrowheads="1"/>
          </p:cNvSpPr>
          <p:nvPr/>
        </p:nvSpPr>
        <p:spPr bwMode="auto">
          <a:xfrm>
            <a:off x="522288" y="598488"/>
            <a:ext cx="66421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r>
              <a:rPr lang="nl-NL" altLang="en-US">
                <a:solidFill>
                  <a:srgbClr val="092F5E"/>
                </a:solidFill>
                <a:cs typeface="Arial" panose="020B0604020202020204" pitchFamily="34" charset="0"/>
              </a:rPr>
              <a:t>Case Study: Case 1</a:t>
            </a:r>
          </a:p>
          <a:p>
            <a:endParaRPr lang="nl-NL" altLang="en-US">
              <a:solidFill>
                <a:srgbClr val="092F5E"/>
              </a:solidFill>
              <a:cs typeface="Arial" panose="020B0604020202020204" pitchFamily="34" charset="0"/>
            </a:endParaRPr>
          </a:p>
          <a:p>
            <a:r>
              <a:rPr lang="nl-NL" altLang="en-US">
                <a:solidFill>
                  <a:srgbClr val="092F5E"/>
                </a:solidFill>
                <a:cs typeface="Arial" panose="020B0604020202020204" pitchFamily="34" charset="0"/>
              </a:rPr>
              <a:t>Mr Ali A.F.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72974B94-9944-40C5-B9D8-B4EB0433D1E1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13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61123" name="Titel 1"/>
          <p:cNvSpPr>
            <a:spLocks noGrp="1"/>
          </p:cNvSpPr>
          <p:nvPr>
            <p:ph type="title" idx="4294967295"/>
          </p:nvPr>
        </p:nvSpPr>
        <p:spPr>
          <a:xfrm>
            <a:off x="360363" y="141288"/>
            <a:ext cx="8208962" cy="900112"/>
          </a:xfrm>
        </p:spPr>
        <p:txBody>
          <a:bodyPr lIns="68580" tIns="34290" rIns="68580" bIns="34290"/>
          <a:lstStyle/>
          <a:p>
            <a:pPr eaLnBrk="1" hangingPunct="1">
              <a:lnSpc>
                <a:spcPct val="150000"/>
              </a:lnSpc>
            </a:pPr>
            <a:r>
              <a:rPr lang="nl-NL" altLang="en-US" smtClean="0"/>
              <a:t>Demographic characterestic of Case 1</a:t>
            </a:r>
            <a:br>
              <a:rPr lang="nl-NL" altLang="en-US" smtClean="0"/>
            </a:br>
            <a:r>
              <a:rPr lang="nl-NL" altLang="en-US" sz="1500" smtClean="0"/>
              <a:t>1</a:t>
            </a:r>
            <a:r>
              <a:rPr lang="nl-NL" altLang="en-US" sz="1500" baseline="30000" smtClean="0"/>
              <a:t>st</a:t>
            </a:r>
            <a:r>
              <a:rPr lang="nl-NL" altLang="en-US" sz="1500" smtClean="0"/>
              <a:t> visit: 12/2/1390</a:t>
            </a:r>
          </a:p>
        </p:txBody>
      </p:sp>
      <p:sp>
        <p:nvSpPr>
          <p:cNvPr id="86019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68313" y="1222375"/>
            <a:ext cx="8186737" cy="3294063"/>
          </a:xfrm>
        </p:spPr>
        <p:txBody>
          <a:bodyPr lIns="68580" tIns="34290" rIns="68580" bIns="34290"/>
          <a:lstStyle/>
          <a:p>
            <a:pPr marL="197644" indent="-197644" eaLnBrk="1" hangingPunct="1">
              <a:spcAft>
                <a:spcPts val="900"/>
              </a:spcAft>
              <a:defRPr/>
            </a:pPr>
            <a:r>
              <a:rPr lang="nl-NL" altLang="en-US" b="1" dirty="0" smtClean="0"/>
              <a:t>Age: </a:t>
            </a:r>
            <a:r>
              <a:rPr lang="nl-NL" altLang="en-US" dirty="0" smtClean="0"/>
              <a:t>36 y/o </a:t>
            </a:r>
            <a:r>
              <a:rPr lang="nl-NL" altLang="en-US" dirty="0" smtClean="0">
                <a:latin typeface="Arial"/>
                <a:cs typeface="Arial"/>
              </a:rPr>
              <a:t>♂</a:t>
            </a:r>
            <a:endParaRPr lang="nl-NL" altLang="en-US" dirty="0" smtClean="0"/>
          </a:p>
          <a:p>
            <a:pPr marL="197644" indent="-197644" eaLnBrk="1" hangingPunct="1">
              <a:spcAft>
                <a:spcPts val="900"/>
              </a:spcAft>
              <a:defRPr/>
            </a:pPr>
            <a:r>
              <a:rPr lang="nl-NL" altLang="en-US" b="1" dirty="0" smtClean="0"/>
              <a:t>Diabetes duration: </a:t>
            </a:r>
            <a:r>
              <a:rPr lang="nl-NL" altLang="en-US" dirty="0" smtClean="0"/>
              <a:t>1 yr</a:t>
            </a:r>
          </a:p>
          <a:p>
            <a:pPr marL="197644" indent="-197644" eaLnBrk="1" hangingPunct="1">
              <a:spcAft>
                <a:spcPts val="900"/>
              </a:spcAft>
              <a:defRPr/>
            </a:pPr>
            <a:r>
              <a:rPr lang="nl-NL" altLang="en-US" b="1" dirty="0" smtClean="0"/>
              <a:t>Obesity since puberty</a:t>
            </a:r>
            <a:endParaRPr lang="nl-NL" altLang="en-US" dirty="0" smtClean="0"/>
          </a:p>
          <a:p>
            <a:pPr marL="197644" indent="-197644" eaLnBrk="1" hangingPunct="1">
              <a:spcAft>
                <a:spcPts val="900"/>
              </a:spcAft>
              <a:defRPr/>
            </a:pPr>
            <a:r>
              <a:rPr lang="nl-NL" altLang="en-US" b="1" dirty="0" smtClean="0"/>
              <a:t>HLP (TG): </a:t>
            </a:r>
            <a:r>
              <a:rPr lang="nl-NL" altLang="en-US" dirty="0" smtClean="0"/>
              <a:t>4 yrs</a:t>
            </a:r>
          </a:p>
          <a:p>
            <a:pPr marL="197644" indent="-197644" eaLnBrk="1" hangingPunct="1">
              <a:spcAft>
                <a:spcPts val="900"/>
              </a:spcAft>
              <a:defRPr/>
            </a:pPr>
            <a:r>
              <a:rPr lang="nl-NL" altLang="en-US" b="1" dirty="0" smtClean="0"/>
              <a:t>Active smoker: </a:t>
            </a:r>
            <a:r>
              <a:rPr lang="nl-NL" altLang="en-US" dirty="0" smtClean="0"/>
              <a:t>7 P/Y</a:t>
            </a:r>
          </a:p>
          <a:p>
            <a:pPr marL="197644" indent="-197644" eaLnBrk="1" hangingPunct="1">
              <a:spcAft>
                <a:spcPts val="900"/>
              </a:spcAft>
              <a:defRPr/>
            </a:pPr>
            <a:r>
              <a:rPr lang="nl-NL" altLang="en-US" b="1" dirty="0" smtClean="0"/>
              <a:t>Weight: </a:t>
            </a:r>
            <a:r>
              <a:rPr lang="nl-NL" altLang="en-US" dirty="0" smtClean="0">
                <a:solidFill>
                  <a:srgbClr val="00B0F0"/>
                </a:solidFill>
              </a:rPr>
              <a:t>105 kg	</a:t>
            </a:r>
            <a:r>
              <a:rPr lang="nl-NL" altLang="en-US" dirty="0" smtClean="0"/>
              <a:t>	</a:t>
            </a:r>
            <a:r>
              <a:rPr lang="nl-NL" altLang="en-US" b="1" dirty="0" smtClean="0"/>
              <a:t>Height:</a:t>
            </a:r>
            <a:r>
              <a:rPr lang="nl-NL" altLang="en-US" dirty="0" smtClean="0"/>
              <a:t> 166 cm	</a:t>
            </a:r>
            <a:r>
              <a:rPr lang="nl-NL" altLang="en-US" b="1" dirty="0" smtClean="0"/>
              <a:t>BMI: </a:t>
            </a:r>
            <a:r>
              <a:rPr lang="nl-NL" altLang="en-US" dirty="0" smtClean="0">
                <a:solidFill>
                  <a:srgbClr val="00B0F0"/>
                </a:solidFill>
              </a:rPr>
              <a:t>38 kg/m</a:t>
            </a:r>
            <a:r>
              <a:rPr lang="nl-NL" altLang="en-US" baseline="30000" dirty="0" smtClean="0">
                <a:solidFill>
                  <a:srgbClr val="00B0F0"/>
                </a:solidFill>
              </a:rPr>
              <a:t>2</a:t>
            </a:r>
          </a:p>
          <a:p>
            <a:pPr marL="197644" indent="-197644" eaLnBrk="1" hangingPunct="1">
              <a:spcAft>
                <a:spcPts val="900"/>
              </a:spcAft>
              <a:defRPr/>
            </a:pPr>
            <a:r>
              <a:rPr lang="nl-NL" altLang="en-US" b="1" dirty="0" smtClean="0"/>
              <a:t>P/E: </a:t>
            </a:r>
            <a:r>
              <a:rPr lang="nl-NL" altLang="en-US" dirty="0" smtClean="0"/>
              <a:t>BP 120/80 mmHg</a:t>
            </a:r>
          </a:p>
          <a:p>
            <a:pPr marL="197644" indent="-197644" eaLnBrk="1" hangingPunct="1">
              <a:spcAft>
                <a:spcPts val="900"/>
              </a:spcAft>
              <a:defRPr/>
            </a:pPr>
            <a:r>
              <a:rPr lang="nl-NL" altLang="en-US" b="1" dirty="0" smtClean="0"/>
              <a:t>DM complications: </a:t>
            </a:r>
            <a:r>
              <a:rPr lang="nl-NL" altLang="en-US" dirty="0" smtClean="0"/>
              <a:t>not yet assessed </a:t>
            </a:r>
            <a:endParaRPr lang="nl-NL" altLang="en-US" b="1" dirty="0" smtClean="0"/>
          </a:p>
          <a:p>
            <a:pPr marL="0" indent="0" eaLnBrk="1" hangingPunct="1">
              <a:lnSpc>
                <a:spcPct val="150000"/>
              </a:lnSpc>
              <a:spcAft>
                <a:spcPts val="900"/>
              </a:spcAft>
              <a:buFontTx/>
              <a:buNone/>
              <a:defRPr/>
            </a:pPr>
            <a:endParaRPr lang="nl-NL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1EC58DA2-C461-4F7B-912F-A9BB5D628E74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14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62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Lab. Results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12750" y="1168400"/>
            <a:ext cx="8642350" cy="2797175"/>
          </a:xfrm>
        </p:spPr>
        <p:txBody>
          <a:bodyPr/>
          <a:lstStyle/>
          <a:p>
            <a:pPr marL="197644" indent="-197644" eaLnBrk="1" hangingPunct="1">
              <a:lnSpc>
                <a:spcPct val="150000"/>
              </a:lnSpc>
              <a:defRPr/>
            </a:pPr>
            <a:r>
              <a:rPr lang="en-US" altLang="en-US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Basal data at presentation, before treatment</a:t>
            </a:r>
            <a:r>
              <a:rPr lang="en-US" altLang="en-US" b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, 8-1389:</a:t>
            </a:r>
            <a:endParaRPr lang="en-US" altLang="en-US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602456" lvl="1" indent="-197644" eaLnBrk="1" hangingPunct="1">
              <a:lnSpc>
                <a:spcPct val="150000"/>
              </a:lnSpc>
              <a:defRPr/>
            </a:pPr>
            <a:r>
              <a:rPr lang="en-US" altLang="en-US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FBS: 209 </a:t>
            </a:r>
            <a:r>
              <a:rPr lang="en-US" altLang="en-US" sz="1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mg/dl, BS</a:t>
            </a:r>
            <a:r>
              <a:rPr lang="en-US" altLang="en-US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: 374</a:t>
            </a:r>
            <a:r>
              <a:rPr lang="en-US" altLang="en-US" b="1" dirty="0" smtClean="0">
                <a:solidFill>
                  <a:srgbClr val="002060"/>
                </a:solidFill>
              </a:rPr>
              <a:t> mg/dl</a:t>
            </a:r>
            <a:endParaRPr lang="en-US" altLang="en-US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602456" lvl="1" indent="-197644" eaLnBrk="1" hangingPunct="1">
              <a:lnSpc>
                <a:spcPct val="150000"/>
              </a:lnSpc>
              <a:defRPr/>
            </a:pPr>
            <a:r>
              <a:rPr lang="en-US" altLang="en-US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HbA1c: 8.4%</a:t>
            </a:r>
          </a:p>
          <a:p>
            <a:pPr marL="197644" indent="-197644" eaLnBrk="1" hangingPunct="1">
              <a:lnSpc>
                <a:spcPct val="150000"/>
              </a:lnSpc>
              <a:defRPr/>
            </a:pPr>
            <a:endParaRPr lang="en-US" altLang="en-US" sz="1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197644" indent="-197644" eaLnBrk="1" hangingPunct="1">
              <a:lnSpc>
                <a:spcPct val="150000"/>
              </a:lnSpc>
              <a:defRPr/>
            </a:pPr>
            <a:r>
              <a:rPr lang="en-US" altLang="en-US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He stated his SMBG as quite good, but had no recent data at that time.</a:t>
            </a:r>
            <a:endParaRPr lang="nl-NL" altLang="en-US" b="1" dirty="0" smtClean="0">
              <a:solidFill>
                <a:srgbClr val="002060"/>
              </a:solidFill>
            </a:endParaRPr>
          </a:p>
          <a:p>
            <a:pPr marL="197644" indent="-197644" eaLnBrk="1" hangingPunct="1">
              <a:lnSpc>
                <a:spcPct val="150000"/>
              </a:lnSpc>
              <a:defRPr/>
            </a:pPr>
            <a:r>
              <a:rPr lang="nl-NL" altLang="en-US" b="1" dirty="0" smtClean="0">
                <a:solidFill>
                  <a:srgbClr val="002060"/>
                </a:solidFill>
              </a:rPr>
              <a:t>Fatty liver, G2, in sonography</a:t>
            </a:r>
          </a:p>
          <a:p>
            <a:pPr marL="197644" indent="-197644">
              <a:defRPr/>
            </a:pPr>
            <a:endParaRPr lang="en-US" altLang="en-US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00575DA4-B24A-49D5-9430-E3F89DE8DA59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15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" name="Titel 1"/>
          <p:cNvSpPr txBox="1">
            <a:spLocks/>
          </p:cNvSpPr>
          <p:nvPr/>
        </p:nvSpPr>
        <p:spPr bwMode="auto">
          <a:xfrm>
            <a:off x="412750" y="458788"/>
            <a:ext cx="651510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nl-NL" kern="0" dirty="0" smtClean="0"/>
              <a:t>Current Treatment </a:t>
            </a:r>
            <a:r>
              <a:rPr lang="nl-NL" altLang="en-US" dirty="0"/>
              <a:t>– </a:t>
            </a:r>
            <a:r>
              <a:rPr lang="nl-NL" altLang="en-US" dirty="0" smtClean="0"/>
              <a:t>12/2/1390</a:t>
            </a:r>
            <a:r>
              <a:rPr lang="nl-NL" kern="0" dirty="0" smtClean="0"/>
              <a:t> </a:t>
            </a:r>
          </a:p>
        </p:txBody>
      </p:sp>
      <p:sp>
        <p:nvSpPr>
          <p:cNvPr id="3" name="Tijdelijke aanduiding voor inhoud 2"/>
          <p:cNvSpPr txBox="1">
            <a:spLocks/>
          </p:cNvSpPr>
          <p:nvPr/>
        </p:nvSpPr>
        <p:spPr bwMode="auto">
          <a:xfrm>
            <a:off x="468313" y="1287463"/>
            <a:ext cx="448310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8E6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marL="263525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803275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+mn-lt"/>
              </a:defRPr>
            </a:lvl2pPr>
            <a:lvl3pPr marL="1344613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accent2"/>
                </a:solidFill>
                <a:latin typeface="+mn-lt"/>
              </a:defRPr>
            </a:lvl3pPr>
            <a:lvl4pPr marL="1884363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+mn-lt"/>
              </a:defRPr>
            </a:lvl4pPr>
            <a:lvl5pPr marL="242411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+mn-lt"/>
              </a:defRPr>
            </a:lvl5pPr>
            <a:lvl6pPr marL="2881313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+mn-lt"/>
              </a:defRPr>
            </a:lvl6pPr>
            <a:lvl7pPr marL="3338513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+mn-lt"/>
              </a:defRPr>
            </a:lvl7pPr>
            <a:lvl8pPr marL="3795713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+mn-lt"/>
              </a:defRPr>
            </a:lvl8pPr>
            <a:lvl9pPr marL="4252913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nl-NL" kern="0" dirty="0" smtClean="0"/>
              <a:t>Glibenclamide: 2.5 mg HS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nl-NL" kern="0" dirty="0" smtClean="0"/>
              <a:t>Metformin: 500 mg TSD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nl-NL" kern="0" dirty="0" smtClean="0"/>
              <a:t>Gemfibrozil: 450 mg BD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4951413" y="1431925"/>
            <a:ext cx="3400425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8E6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63525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803275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+mn-lt"/>
              </a:defRPr>
            </a:lvl2pPr>
            <a:lvl3pPr marL="1344613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accent2"/>
                </a:solidFill>
                <a:latin typeface="+mn-lt"/>
              </a:defRPr>
            </a:lvl3pPr>
            <a:lvl4pPr marL="1884363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+mn-lt"/>
              </a:defRPr>
            </a:lvl4pPr>
            <a:lvl5pPr marL="242411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+mn-lt"/>
              </a:defRPr>
            </a:lvl5pPr>
            <a:lvl6pPr marL="2881313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+mn-lt"/>
              </a:defRPr>
            </a:lvl6pPr>
            <a:lvl7pPr marL="3338513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+mn-lt"/>
              </a:defRPr>
            </a:lvl7pPr>
            <a:lvl8pPr marL="3795713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+mn-lt"/>
              </a:defRPr>
            </a:lvl8pPr>
            <a:lvl9pPr marL="4252913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nl-NL" sz="1500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Education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nl-NL" sz="1500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Weight loss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nl-NL" sz="1500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Quit smoking 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nl-NL" sz="1500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Glibenclamide D/C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nl-NL" sz="1500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Metformin 1000 mg Bid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nl-NL" sz="1500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Evaluation of complications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A4A4784D-B647-4E50-A80B-DD9EB724BA95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16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138113"/>
            <a:ext cx="8023225" cy="706437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visit: 1390/4/5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81625" y="973138"/>
            <a:ext cx="3349625" cy="318452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nl-NL" sz="15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Continue weight loss</a:t>
            </a:r>
          </a:p>
          <a:p>
            <a:pPr>
              <a:lnSpc>
                <a:spcPct val="150000"/>
              </a:lnSpc>
              <a:defRPr/>
            </a:pPr>
            <a:r>
              <a:rPr lang="nl-NL" sz="15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Quit smoking</a:t>
            </a:r>
          </a:p>
          <a:p>
            <a:pPr>
              <a:lnSpc>
                <a:spcPct val="150000"/>
              </a:lnSpc>
              <a:defRPr/>
            </a:pPr>
            <a:r>
              <a:rPr lang="nl-NL" sz="15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Atorvastatin: 10 mg/d</a:t>
            </a:r>
          </a:p>
          <a:p>
            <a:pPr>
              <a:lnSpc>
                <a:spcPct val="150000"/>
              </a:lnSpc>
              <a:defRPr/>
            </a:pPr>
            <a:r>
              <a:rPr lang="nl-NL" sz="15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Gemfibrozil: 1200 mg/d</a:t>
            </a:r>
          </a:p>
          <a:p>
            <a:pPr>
              <a:lnSpc>
                <a:spcPct val="150000"/>
              </a:lnSpc>
              <a:defRPr/>
            </a:pPr>
            <a:r>
              <a:rPr lang="nl-NL" sz="15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Levothyroxine: 600 µg/wk</a:t>
            </a:r>
          </a:p>
          <a:p>
            <a:pPr>
              <a:lnSpc>
                <a:spcPct val="150000"/>
              </a:lnSpc>
              <a:defRPr/>
            </a:pPr>
            <a:r>
              <a:rPr lang="nl-NL" sz="15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Alluporinol: 100 mg/d</a:t>
            </a:r>
          </a:p>
          <a:p>
            <a:pPr>
              <a:lnSpc>
                <a:spcPct val="150000"/>
              </a:lnSpc>
              <a:defRPr/>
            </a:pPr>
            <a:r>
              <a:rPr lang="nl-NL" sz="15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Amp D3: 2 monthly</a:t>
            </a:r>
          </a:p>
          <a:p>
            <a:pPr>
              <a:lnSpc>
                <a:spcPct val="150000"/>
              </a:lnSpc>
              <a:defRPr/>
            </a:pPr>
            <a:endParaRPr lang="nl-NL" sz="15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nl-NL" sz="15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188" y="946150"/>
            <a:ext cx="5259387" cy="335597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1965"/>
                </a:solidFill>
                <a:latin typeface="Verdana"/>
              </a:rPr>
              <a:t>W: </a:t>
            </a:r>
            <a:r>
              <a:rPr lang="nl-NL" sz="1500" kern="0" dirty="0">
                <a:solidFill>
                  <a:srgbClr val="FF0000"/>
                </a:solidFill>
                <a:latin typeface="Verdana"/>
              </a:rPr>
              <a:t>103.2 kg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1965"/>
                </a:solidFill>
                <a:latin typeface="Verdana"/>
              </a:rPr>
              <a:t>BP: 130/80 mmHg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1965"/>
                </a:solidFill>
                <a:latin typeface="Verdana"/>
              </a:rPr>
              <a:t>He has taken part in diabetes educational classes &amp; tries to have better life style.</a:t>
            </a: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70C0"/>
                </a:solidFill>
                <a:latin typeface="Verdana"/>
                <a:ea typeface="+mn-ea"/>
                <a:cs typeface="+mn-cs"/>
              </a:rPr>
              <a:t>FBS: 108 </a:t>
            </a:r>
            <a:r>
              <a:rPr lang="nl-NL" sz="1200" kern="0" dirty="0">
                <a:solidFill>
                  <a:srgbClr val="0070C0"/>
                </a:solidFill>
                <a:latin typeface="Verdana"/>
                <a:ea typeface="+mn-ea"/>
                <a:cs typeface="+mn-cs"/>
              </a:rPr>
              <a:t>mg/dL, </a:t>
            </a:r>
            <a:r>
              <a:rPr lang="nl-NL" sz="1400" kern="0" dirty="0">
                <a:solidFill>
                  <a:srgbClr val="0070C0"/>
                </a:solidFill>
                <a:latin typeface="Verdana"/>
                <a:ea typeface="+mn-ea"/>
                <a:cs typeface="+mn-cs"/>
              </a:rPr>
              <a:t>HbA1c : 5.4% </a:t>
            </a: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Cr: 1 mg/dL</a:t>
            </a: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70C0"/>
                </a:solidFill>
                <a:latin typeface="Verdana"/>
                <a:ea typeface="+mn-ea"/>
                <a:cs typeface="+mn-cs"/>
              </a:rPr>
              <a:t>LDL: 114 </a:t>
            </a:r>
            <a:r>
              <a:rPr lang="nl-NL" sz="1200" kern="0" dirty="0">
                <a:solidFill>
                  <a:srgbClr val="0070C0"/>
                </a:solidFill>
                <a:latin typeface="Verdana"/>
                <a:ea typeface="+mn-ea"/>
                <a:cs typeface="+mn-cs"/>
              </a:rPr>
              <a:t>mg/dL, </a:t>
            </a:r>
            <a:r>
              <a:rPr lang="nl-NL" sz="1400" kern="0" dirty="0">
                <a:solidFill>
                  <a:srgbClr val="0070C0"/>
                </a:solidFill>
                <a:latin typeface="Verdana"/>
                <a:ea typeface="+mn-ea"/>
                <a:cs typeface="+mn-cs"/>
              </a:rPr>
              <a:t>TG: 623 </a:t>
            </a:r>
            <a:r>
              <a:rPr lang="nl-NL" sz="1200" kern="0" dirty="0">
                <a:solidFill>
                  <a:srgbClr val="0070C0"/>
                </a:solidFill>
                <a:latin typeface="Verdana"/>
                <a:ea typeface="+mn-ea"/>
                <a:cs typeface="+mn-cs"/>
              </a:rPr>
              <a:t>mg/dL</a:t>
            </a:r>
            <a:endParaRPr lang="nl-NL" sz="1400" kern="0" dirty="0">
              <a:solidFill>
                <a:srgbClr val="0070C0"/>
              </a:solidFill>
              <a:latin typeface="Verdana"/>
              <a:ea typeface="+mn-ea"/>
              <a:cs typeface="+mn-cs"/>
            </a:endParaRP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Uric Acid: 7.4 </a:t>
            </a:r>
            <a:r>
              <a:rPr lang="nl-NL" sz="1200" kern="0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mg/dL</a:t>
            </a:r>
            <a:endParaRPr lang="nl-NL" sz="1400" kern="0" dirty="0">
              <a:solidFill>
                <a:srgbClr val="002060"/>
              </a:solidFill>
              <a:latin typeface="Verdana"/>
              <a:ea typeface="+mn-ea"/>
              <a:cs typeface="+mn-cs"/>
            </a:endParaRP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Na, K, U/A: normal </a:t>
            </a: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70C0"/>
                </a:solidFill>
                <a:latin typeface="Verdana"/>
                <a:ea typeface="+mn-ea"/>
                <a:cs typeface="+mn-cs"/>
              </a:rPr>
              <a:t>TSH: 8.1</a:t>
            </a: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Urine microalbumin: 11.7 </a:t>
            </a:r>
            <a:r>
              <a:rPr lang="nl-NL" sz="1200" kern="0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mg/24 hrs</a:t>
            </a:r>
            <a:endParaRPr lang="nl-NL" sz="1200" kern="0" dirty="0">
              <a:solidFill>
                <a:srgbClr val="002060"/>
              </a:solid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C1B93305-C563-4309-AD1D-A321FDC56294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17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88"/>
            <a:ext cx="8023225" cy="706437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visit: 1390/7/9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675" y="950913"/>
            <a:ext cx="4494213" cy="277018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1965"/>
                </a:solidFill>
                <a:latin typeface="Verdana"/>
              </a:rPr>
              <a:t>W: </a:t>
            </a:r>
            <a:r>
              <a:rPr lang="nl-NL" sz="1500" kern="0" dirty="0">
                <a:solidFill>
                  <a:srgbClr val="FF0000"/>
                </a:solidFill>
                <a:latin typeface="Verdana"/>
              </a:rPr>
              <a:t>101.5 kg</a:t>
            </a:r>
          </a:p>
          <a:p>
            <a:pPr marL="197644" indent="-197644"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1965"/>
                </a:solidFill>
                <a:latin typeface="Verdana"/>
              </a:rPr>
              <a:t>BP: 145/92 mmHg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1965"/>
                </a:solidFill>
                <a:latin typeface="Verdana"/>
              </a:rPr>
              <a:t>No diabetic retinopathy</a:t>
            </a: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70C0"/>
                </a:solidFill>
                <a:latin typeface="Verdana"/>
              </a:rPr>
              <a:t>FBS: 111 </a:t>
            </a:r>
            <a:r>
              <a:rPr lang="nl-NL" sz="1200" kern="0" dirty="0">
                <a:solidFill>
                  <a:srgbClr val="0070C0"/>
                </a:solidFill>
                <a:latin typeface="Verdana"/>
              </a:rPr>
              <a:t>mg/dL, </a:t>
            </a:r>
            <a:r>
              <a:rPr lang="nl-NL" sz="1400" kern="0" dirty="0">
                <a:solidFill>
                  <a:srgbClr val="0070C0"/>
                </a:solidFill>
                <a:latin typeface="Verdana"/>
              </a:rPr>
              <a:t>HbA1c : 5.7 % </a:t>
            </a: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Cr: 1 mg/dL</a:t>
            </a: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70C0"/>
                </a:solidFill>
                <a:latin typeface="Verdana"/>
              </a:rPr>
              <a:t>LDL: 68 </a:t>
            </a:r>
            <a:r>
              <a:rPr lang="nl-NL" sz="1200" kern="0" dirty="0">
                <a:solidFill>
                  <a:srgbClr val="0070C0"/>
                </a:solidFill>
                <a:latin typeface="Verdana"/>
              </a:rPr>
              <a:t>mg/dL, </a:t>
            </a:r>
            <a:r>
              <a:rPr lang="nl-NL" sz="1400" kern="0" dirty="0">
                <a:solidFill>
                  <a:srgbClr val="0070C0"/>
                </a:solidFill>
                <a:latin typeface="Verdana"/>
              </a:rPr>
              <a:t>TG: 378 </a:t>
            </a:r>
            <a:r>
              <a:rPr lang="nl-NL" sz="1200" kern="0" dirty="0">
                <a:solidFill>
                  <a:srgbClr val="0070C0"/>
                </a:solidFill>
                <a:latin typeface="Verdana"/>
              </a:rPr>
              <a:t>mg/dL</a:t>
            </a:r>
            <a:endParaRPr lang="nl-NL" sz="1400" kern="0" dirty="0">
              <a:solidFill>
                <a:srgbClr val="0070C0"/>
              </a:solidFill>
              <a:latin typeface="Verdana"/>
            </a:endParaRP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ALT: 115, Uric Acid: 5.9 </a:t>
            </a:r>
            <a:r>
              <a:rPr lang="nl-NL" sz="1200" kern="0" dirty="0">
                <a:solidFill>
                  <a:srgbClr val="002060"/>
                </a:solidFill>
                <a:latin typeface="Verdana"/>
              </a:rPr>
              <a:t>mg/dL</a:t>
            </a:r>
            <a:endParaRPr lang="nl-NL" sz="1400" kern="0" dirty="0">
              <a:solidFill>
                <a:srgbClr val="002060"/>
              </a:solidFill>
              <a:latin typeface="Verdana"/>
            </a:endParaRP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Na, K, U/A: normal </a:t>
            </a: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TSH: 2.1</a:t>
            </a:r>
            <a:r>
              <a:rPr lang="nl-NL" sz="1500" kern="0" dirty="0">
                <a:solidFill>
                  <a:srgbClr val="002060"/>
                </a:solidFill>
                <a:latin typeface="Verdana"/>
              </a:rPr>
              <a:t>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75263" y="1222375"/>
            <a:ext cx="3348037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Continue weight loss</a:t>
            </a:r>
          </a:p>
          <a:p>
            <a:pPr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Quit smoking</a:t>
            </a:r>
          </a:p>
          <a:p>
            <a:pPr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ASA: 80 mg/daily</a:t>
            </a:r>
          </a:p>
          <a:p>
            <a:pPr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Losartan: 12.5 mg BD</a:t>
            </a:r>
          </a:p>
          <a:p>
            <a:pPr>
              <a:lnSpc>
                <a:spcPct val="150000"/>
              </a:lnSpc>
            </a:pPr>
            <a:endParaRPr lang="nl-NL" altLang="en-US" sz="1500">
              <a:solidFill>
                <a:srgbClr val="0032CB"/>
              </a:solidFill>
            </a:endParaRPr>
          </a:p>
          <a:p>
            <a:pPr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Referred to cardiologist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5957CFFC-C5EE-49A1-BAD4-09E41D8FEF8F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18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88"/>
            <a:ext cx="8023225" cy="706437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visit: 1390/10/21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288" y="1189038"/>
            <a:ext cx="4103687" cy="227647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1965"/>
                </a:solidFill>
                <a:latin typeface="Verdana"/>
              </a:rPr>
              <a:t>W: </a:t>
            </a:r>
            <a:r>
              <a:rPr lang="nl-NL" sz="1500" kern="0" dirty="0">
                <a:solidFill>
                  <a:srgbClr val="FF0000"/>
                </a:solidFill>
                <a:latin typeface="Verdana"/>
              </a:rPr>
              <a:t>101 kg</a:t>
            </a:r>
          </a:p>
          <a:p>
            <a:pPr marL="197644" indent="-197644"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1965"/>
                </a:solidFill>
                <a:latin typeface="Verdana"/>
              </a:rPr>
              <a:t>BP: 128/82 mmHg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Normal ETT</a:t>
            </a: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B0F0"/>
                </a:solidFill>
                <a:latin typeface="Verdana"/>
              </a:rPr>
              <a:t>FBS: 105 </a:t>
            </a:r>
            <a:r>
              <a:rPr lang="nl-NL" sz="1200" kern="0" dirty="0">
                <a:solidFill>
                  <a:srgbClr val="00B0F0"/>
                </a:solidFill>
                <a:latin typeface="Verdana"/>
              </a:rPr>
              <a:t>mg/dL, </a:t>
            </a:r>
            <a:r>
              <a:rPr lang="nl-NL" sz="1400" kern="0" dirty="0">
                <a:solidFill>
                  <a:srgbClr val="00B0F0"/>
                </a:solidFill>
                <a:latin typeface="Verdana"/>
              </a:rPr>
              <a:t>HbA1c : 4.6 % </a:t>
            </a: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B0F0"/>
                </a:solidFill>
                <a:latin typeface="Verdana"/>
              </a:rPr>
              <a:t>TG: 384 </a:t>
            </a:r>
            <a:r>
              <a:rPr lang="nl-NL" sz="1200" kern="0" dirty="0">
                <a:solidFill>
                  <a:srgbClr val="00B0F0"/>
                </a:solidFill>
                <a:latin typeface="Verdana"/>
              </a:rPr>
              <a:t>mg/dL</a:t>
            </a:r>
            <a:endParaRPr lang="nl-NL" sz="1400" kern="0" dirty="0">
              <a:solidFill>
                <a:srgbClr val="00B0F0"/>
              </a:solidFill>
              <a:latin typeface="Verdana"/>
            </a:endParaRP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ALT: 107</a:t>
            </a: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Uric Acid: 4.5 </a:t>
            </a:r>
            <a:r>
              <a:rPr lang="nl-NL" sz="1200" kern="0" dirty="0">
                <a:solidFill>
                  <a:srgbClr val="002060"/>
                </a:solidFill>
                <a:latin typeface="Verdana"/>
              </a:rPr>
              <a:t>mg/dL</a:t>
            </a:r>
            <a:endParaRPr lang="nl-NL" sz="1400" kern="0" dirty="0">
              <a:solidFill>
                <a:srgbClr val="002060"/>
              </a:solidFill>
              <a:latin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9700" y="1492250"/>
            <a:ext cx="3643313" cy="110807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nl-NL" sz="15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Continue weight loss</a:t>
            </a:r>
          </a:p>
          <a:p>
            <a:pPr>
              <a:lnSpc>
                <a:spcPct val="150000"/>
              </a:lnSpc>
              <a:defRPr/>
            </a:pPr>
            <a:endParaRPr lang="nl-NL" sz="15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nl-NL" sz="15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Bariatric surgery was discussed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9E251945-267F-4C46-A990-53C66E3CBF67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19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175"/>
            <a:ext cx="8023225" cy="706438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visit: 1392/5/6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388" y="971550"/>
            <a:ext cx="4340225" cy="354965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1965"/>
                </a:solidFill>
                <a:latin typeface="Verdana"/>
              </a:rPr>
              <a:t>W: </a:t>
            </a:r>
            <a:r>
              <a:rPr lang="nl-NL" sz="1500" kern="0" dirty="0">
                <a:solidFill>
                  <a:srgbClr val="FF0000"/>
                </a:solidFill>
                <a:latin typeface="Verdana"/>
              </a:rPr>
              <a:t>98.2 kg</a:t>
            </a:r>
          </a:p>
          <a:p>
            <a:pPr marL="197644" indent="-197644"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1965"/>
                </a:solidFill>
                <a:latin typeface="Verdana"/>
              </a:rPr>
              <a:t>BP: 140/95 mmHg</a:t>
            </a:r>
          </a:p>
          <a:p>
            <a:pPr marL="197644" indent="-197644"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1965"/>
                </a:solidFill>
                <a:latin typeface="Verdana"/>
              </a:rPr>
              <a:t>He reported weight of 93 kg on 3-92, coming back from a trip.</a:t>
            </a:r>
          </a:p>
          <a:p>
            <a:pPr marL="197644" indent="-197644"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1965"/>
                </a:solidFill>
                <a:latin typeface="Verdana"/>
              </a:rPr>
              <a:t>SMBP: occasional rise in DBP</a:t>
            </a:r>
          </a:p>
          <a:p>
            <a:pPr marL="197644" indent="-197644"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1965"/>
                </a:solidFill>
                <a:latin typeface="Verdana"/>
              </a:rPr>
              <a:t>He complains of poly-pharmacy</a:t>
            </a: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B0F0"/>
                </a:solidFill>
                <a:latin typeface="Verdana"/>
              </a:rPr>
              <a:t>FBS: 110 </a:t>
            </a:r>
            <a:r>
              <a:rPr lang="nl-NL" sz="1200" kern="0" dirty="0">
                <a:solidFill>
                  <a:srgbClr val="00B0F0"/>
                </a:solidFill>
                <a:latin typeface="Verdana"/>
              </a:rPr>
              <a:t>mg/dL, </a:t>
            </a:r>
            <a:r>
              <a:rPr lang="nl-NL" sz="1400" kern="0" dirty="0">
                <a:solidFill>
                  <a:srgbClr val="00B0F0"/>
                </a:solidFill>
                <a:latin typeface="Verdana"/>
              </a:rPr>
              <a:t>HbA1c : 5.2 % </a:t>
            </a: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LDL: 56 </a:t>
            </a:r>
            <a:r>
              <a:rPr lang="nl-NL" sz="1200" kern="0" dirty="0">
                <a:solidFill>
                  <a:srgbClr val="002060"/>
                </a:solidFill>
                <a:latin typeface="Verdana"/>
              </a:rPr>
              <a:t>mg/dL, </a:t>
            </a:r>
            <a:r>
              <a:rPr lang="nl-NL" sz="1400" kern="0" dirty="0">
                <a:solidFill>
                  <a:srgbClr val="00B0F0"/>
                </a:solidFill>
                <a:latin typeface="Verdana"/>
              </a:rPr>
              <a:t>TG: 526 </a:t>
            </a:r>
            <a:r>
              <a:rPr lang="nl-NL" sz="1200" kern="0" dirty="0">
                <a:solidFill>
                  <a:srgbClr val="00B0F0"/>
                </a:solidFill>
                <a:latin typeface="Verdana"/>
              </a:rPr>
              <a:t>mg/dL</a:t>
            </a:r>
            <a:endParaRPr lang="nl-NL" sz="1400" kern="0" dirty="0">
              <a:solidFill>
                <a:srgbClr val="00B0F0"/>
              </a:solidFill>
              <a:latin typeface="Verdana"/>
            </a:endParaRP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ALT: 62</a:t>
            </a: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Urine microalbumin: 26 </a:t>
            </a:r>
            <a:r>
              <a:rPr lang="nl-NL" sz="1200" kern="0" dirty="0">
                <a:solidFill>
                  <a:srgbClr val="002060"/>
                </a:solidFill>
                <a:latin typeface="Verdana"/>
              </a:rPr>
              <a:t>mg/24 hrs</a:t>
            </a:r>
            <a:endParaRPr lang="nl-NL" sz="1500" kern="0" dirty="0">
              <a:solidFill>
                <a:srgbClr val="002060"/>
              </a:solidFill>
              <a:latin typeface="Verdan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46613" y="1042988"/>
            <a:ext cx="4391025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weight loss</a:t>
            </a:r>
          </a:p>
          <a:p>
            <a:pPr>
              <a:lnSpc>
                <a:spcPct val="150000"/>
              </a:lnSpc>
            </a:pPr>
            <a:endParaRPr lang="nl-NL" altLang="en-US" sz="1500">
              <a:solidFill>
                <a:srgbClr val="0032CB"/>
              </a:solidFill>
            </a:endParaRPr>
          </a:p>
          <a:p>
            <a:pPr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Losartan D/C</a:t>
            </a:r>
          </a:p>
          <a:p>
            <a:pPr lvl="1" indent="0"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Valsartan 160 mg/d</a:t>
            </a:r>
          </a:p>
          <a:p>
            <a:pPr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Gemfibrozil D/C</a:t>
            </a:r>
          </a:p>
          <a:p>
            <a:pPr lvl="1" indent="0"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Fenofibrate 200 mg/d</a:t>
            </a:r>
          </a:p>
          <a:p>
            <a:pPr>
              <a:lnSpc>
                <a:spcPct val="150000"/>
              </a:lnSpc>
            </a:pPr>
            <a:r>
              <a:rPr lang="nl-NL" altLang="en-US" sz="1500">
                <a:solidFill>
                  <a:srgbClr val="990033"/>
                </a:solidFill>
              </a:rPr>
              <a:t>Victoza</a:t>
            </a:r>
            <a:r>
              <a:rPr lang="nl-NL" altLang="en-US" sz="1500">
                <a:solidFill>
                  <a:srgbClr val="0032CB"/>
                </a:solidFill>
              </a:rPr>
              <a:t> was introduced.</a:t>
            </a:r>
          </a:p>
          <a:p>
            <a:pPr>
              <a:lnSpc>
                <a:spcPct val="150000"/>
              </a:lnSpc>
            </a:pPr>
            <a:endParaRPr lang="nl-NL" altLang="en-US" sz="1500">
              <a:solidFill>
                <a:srgbClr val="0032CB"/>
              </a:solidFill>
            </a:endParaRPr>
          </a:p>
          <a:p>
            <a:pPr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Bariatric surgery was discussed again.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19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r>
              <a:rPr lang="en-GB" altLang="en-US" sz="600" smtClean="0">
                <a:solidFill>
                  <a:srgbClr val="001965"/>
                </a:solidFill>
              </a:rPr>
              <a:t>Slide No </a:t>
            </a:r>
            <a:fld id="{0ED21E6F-F5D9-40F6-AC35-5A26AF13D3F6}" type="slidenum">
              <a:rPr lang="en-GB" altLang="en-US" sz="600" smtClean="0">
                <a:solidFill>
                  <a:srgbClr val="001965"/>
                </a:solidFill>
              </a:rPr>
              <a:pPr/>
              <a:t>2</a:t>
            </a:fld>
            <a:endParaRPr lang="en-GB" altLang="en-US" sz="600" smtClean="0">
              <a:solidFill>
                <a:srgbClr val="001965"/>
              </a:solidFill>
            </a:endParaRPr>
          </a:p>
        </p:txBody>
      </p:sp>
      <p:sp>
        <p:nvSpPr>
          <p:cNvPr id="247811" name="Title 1"/>
          <p:cNvSpPr>
            <a:spLocks noGrp="1"/>
          </p:cNvSpPr>
          <p:nvPr>
            <p:ph type="title"/>
          </p:nvPr>
        </p:nvSpPr>
        <p:spPr>
          <a:xfrm>
            <a:off x="598488" y="333375"/>
            <a:ext cx="7626350" cy="547688"/>
          </a:xfrm>
        </p:spPr>
        <p:txBody>
          <a:bodyPr/>
          <a:lstStyle/>
          <a:p>
            <a:r>
              <a:rPr lang="en-GB" altLang="en-US" b="1" smtClean="0"/>
              <a:t>ADA/EASD position statement 2015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400793" y="4105178"/>
            <a:ext cx="6320806" cy="4016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00" tIns="45701" rIns="91400" bIns="45701" anchor="ctr"/>
          <a:lstStyle/>
          <a:p>
            <a:pPr algn="ctr" defTabSz="685492" eaLnBrk="1" hangingPunct="1">
              <a:spcBef>
                <a:spcPct val="50000"/>
              </a:spcBef>
              <a:defRPr/>
            </a:pPr>
            <a:r>
              <a:rPr lang="en-US" sz="1800" b="0" dirty="0">
                <a:solidFill>
                  <a:srgbClr val="002060"/>
                </a:solidFill>
              </a:rPr>
              <a:t>Basal </a:t>
            </a:r>
            <a:r>
              <a:rPr lang="en-GB" sz="1800" b="0" dirty="0">
                <a:solidFill>
                  <a:srgbClr val="002060"/>
                </a:solidFill>
              </a:rPr>
              <a:t>Insulin + </a:t>
            </a:r>
            <a:r>
              <a:rPr lang="en-GB" sz="1800" b="0" dirty="0">
                <a:solidFill>
                  <a:srgbClr val="74002F"/>
                </a:solidFill>
              </a:rPr>
              <a:t>GLP-1 RA</a:t>
            </a:r>
            <a:r>
              <a:rPr lang="en-GB" sz="1800" b="0" dirty="0">
                <a:solidFill>
                  <a:srgbClr val="002060"/>
                </a:solidFill>
              </a:rPr>
              <a:t> or </a:t>
            </a:r>
            <a:r>
              <a:rPr lang="en-GB" sz="1800" b="0" dirty="0" err="1">
                <a:solidFill>
                  <a:srgbClr val="002060"/>
                </a:solidFill>
              </a:rPr>
              <a:t>Prandial</a:t>
            </a:r>
            <a:r>
              <a:rPr lang="en-GB" sz="1800" b="0" dirty="0">
                <a:solidFill>
                  <a:srgbClr val="002060"/>
                </a:solidFill>
              </a:rPr>
              <a:t> Insulin</a:t>
            </a:r>
            <a:endParaRPr lang="en-GB" sz="1100" b="0" dirty="0">
              <a:solidFill>
                <a:srgbClr val="002060"/>
              </a:solidFill>
            </a:endParaRPr>
          </a:p>
        </p:txBody>
      </p:sp>
      <p:sp>
        <p:nvSpPr>
          <p:cNvPr id="247815" name="TextBox 22"/>
          <p:cNvSpPr txBox="1">
            <a:spLocks noChangeArrowheads="1"/>
          </p:cNvSpPr>
          <p:nvPr/>
        </p:nvSpPr>
        <p:spPr bwMode="auto">
          <a:xfrm>
            <a:off x="423863" y="4865688"/>
            <a:ext cx="70548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US" altLang="en-US" sz="800" b="0">
                <a:solidFill>
                  <a:srgbClr val="002060"/>
                </a:solidFill>
                <a:ea typeface="MS PGothic" panose="020B0600070205080204" pitchFamily="34" charset="-128"/>
                <a:cs typeface="Times" panose="02020603050405020304" pitchFamily="18" charset="0"/>
              </a:rPr>
              <a:t>Inzucchi </a:t>
            </a:r>
            <a:r>
              <a:rPr lang="en-US" altLang="en-US" sz="800" b="0" i="1">
                <a:solidFill>
                  <a:srgbClr val="002060"/>
                </a:solidFill>
                <a:ea typeface="MS PGothic" panose="020B0600070205080204" pitchFamily="34" charset="-128"/>
                <a:cs typeface="Times" panose="02020603050405020304" pitchFamily="18" charset="0"/>
              </a:rPr>
              <a:t>et al. Diabetes Care 2015;38:140-149</a:t>
            </a:r>
            <a:endParaRPr lang="en-US" altLang="en-US" sz="800" b="0">
              <a:solidFill>
                <a:srgbClr val="002060"/>
              </a:solidFill>
              <a:ea typeface="MS PGothic" panose="020B0600070205080204" pitchFamily="34" charset="-128"/>
              <a:cs typeface="Times" panose="02020603050405020304" pitchFamily="18" charset="0"/>
            </a:endParaRPr>
          </a:p>
        </p:txBody>
      </p:sp>
      <p:sp>
        <p:nvSpPr>
          <p:cNvPr id="247816" name="TextBox 1"/>
          <p:cNvSpPr txBox="1">
            <a:spLocks noChangeArrowheads="1"/>
          </p:cNvSpPr>
          <p:nvPr/>
        </p:nvSpPr>
        <p:spPr bwMode="auto">
          <a:xfrm>
            <a:off x="3167063" y="1030288"/>
            <a:ext cx="4352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0" tIns="45701" rIns="91400" bIns="45701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/>
            <a:r>
              <a:rPr lang="en-GB" altLang="en-US" sz="1000">
                <a:solidFill>
                  <a:srgbClr val="001965"/>
                </a:solidFill>
                <a:cs typeface="Arial" panose="020B0604020202020204" pitchFamily="34" charset="0"/>
              </a:rPr>
              <a:t>Healthy eating, weight control, increased physical activity</a:t>
            </a:r>
            <a:endParaRPr lang="en-US" altLang="en-US" sz="1000">
              <a:solidFill>
                <a:srgbClr val="001965"/>
              </a:solidFill>
              <a:cs typeface="Arial" panose="020B0604020202020204" pitchFamily="34" charset="0"/>
            </a:endParaRPr>
          </a:p>
        </p:txBody>
      </p:sp>
      <p:sp>
        <p:nvSpPr>
          <p:cNvPr id="247817" name="TextBox 7"/>
          <p:cNvSpPr txBox="1">
            <a:spLocks noChangeArrowheads="1"/>
          </p:cNvSpPr>
          <p:nvPr/>
        </p:nvSpPr>
        <p:spPr bwMode="auto">
          <a:xfrm>
            <a:off x="779463" y="1781175"/>
            <a:ext cx="12573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GB" altLang="en-US" sz="800" b="0">
                <a:solidFill>
                  <a:srgbClr val="001965"/>
                </a:solidFill>
                <a:cs typeface="Arial" panose="020B0604020202020204" pitchFamily="34" charset="0"/>
              </a:rPr>
              <a:t>Not at target HbA</a:t>
            </a:r>
            <a:r>
              <a:rPr lang="en-GB" altLang="en-US" sz="800" b="0" baseline="-25000">
                <a:solidFill>
                  <a:srgbClr val="001965"/>
                </a:solidFill>
                <a:cs typeface="Arial" panose="020B0604020202020204" pitchFamily="34" charset="0"/>
              </a:rPr>
              <a:t>1c</a:t>
            </a:r>
            <a:r>
              <a:rPr lang="en-GB" altLang="en-US" sz="800" b="0">
                <a:solidFill>
                  <a:srgbClr val="001965"/>
                </a:solidFill>
                <a:cs typeface="Arial" panose="020B0604020202020204" pitchFamily="34" charset="0"/>
              </a:rPr>
              <a:t> after ~3 months </a:t>
            </a:r>
            <a:endParaRPr lang="en-US" altLang="en-US" sz="800" b="0">
              <a:solidFill>
                <a:srgbClr val="001965"/>
              </a:solidFill>
              <a:cs typeface="Arial" panose="020B0604020202020204" pitchFamily="34" charset="0"/>
            </a:endParaRPr>
          </a:p>
        </p:txBody>
      </p:sp>
      <p:sp>
        <p:nvSpPr>
          <p:cNvPr id="247818" name="TextBox 9"/>
          <p:cNvSpPr txBox="1">
            <a:spLocks noChangeArrowheads="1"/>
          </p:cNvSpPr>
          <p:nvPr/>
        </p:nvSpPr>
        <p:spPr bwMode="auto">
          <a:xfrm>
            <a:off x="633413" y="2257425"/>
            <a:ext cx="15986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>
            <a:spAutoFit/>
          </a:bodyPr>
          <a:lstStyle>
            <a:lvl1pPr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GB" altLang="en-US" sz="1100">
                <a:solidFill>
                  <a:srgbClr val="001965"/>
                </a:solidFill>
                <a:cs typeface="Arial" panose="020B0604020202020204" pitchFamily="34" charset="0"/>
              </a:rPr>
              <a:t>Two-drug combinations</a:t>
            </a:r>
            <a:endParaRPr lang="en-US" altLang="en-US" sz="1100">
              <a:solidFill>
                <a:srgbClr val="001965"/>
              </a:solidFill>
              <a:cs typeface="Arial" panose="020B0604020202020204" pitchFamily="34" charset="0"/>
            </a:endParaRPr>
          </a:p>
        </p:txBody>
      </p:sp>
      <p:sp>
        <p:nvSpPr>
          <p:cNvPr id="247819" name="TextBox 10"/>
          <p:cNvSpPr txBox="1">
            <a:spLocks noChangeArrowheads="1"/>
          </p:cNvSpPr>
          <p:nvPr/>
        </p:nvSpPr>
        <p:spPr bwMode="auto">
          <a:xfrm>
            <a:off x="628650" y="3125788"/>
            <a:ext cx="1598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1965"/>
                </a:solidFill>
                <a:cs typeface="Arial" panose="020B0604020202020204" pitchFamily="34" charset="0"/>
              </a:rPr>
              <a:t>Three-drug combinations</a:t>
            </a:r>
            <a:endParaRPr lang="en-US" altLang="en-US" sz="1000">
              <a:solidFill>
                <a:srgbClr val="001965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887070" y="1332312"/>
            <a:ext cx="1549400" cy="453628"/>
            <a:chOff x="2924632" y="176784"/>
            <a:chExt cx="1208349" cy="6041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Rounded Rectangle 12"/>
            <p:cNvSpPr/>
            <p:nvPr/>
          </p:nvSpPr>
          <p:spPr>
            <a:xfrm>
              <a:off x="2924632" y="176784"/>
              <a:ext cx="1208349" cy="604174"/>
            </a:xfrm>
            <a:prstGeom prst="roundRect">
              <a:avLst/>
            </a:prstGeom>
            <a:solidFill>
              <a:srgbClr val="8DA2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954346" y="206913"/>
              <a:ext cx="1148922" cy="54391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0" dirty="0">
                  <a:solidFill>
                    <a:srgbClr val="FFFFFF"/>
                  </a:solidFill>
                </a:rPr>
                <a:t>MET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194399" y="2133842"/>
            <a:ext cx="970027" cy="560387"/>
            <a:chOff x="426" y="1034712"/>
            <a:chExt cx="1208349" cy="130078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3" name="Rounded Rectangle 42"/>
            <p:cNvSpPr/>
            <p:nvPr/>
          </p:nvSpPr>
          <p:spPr>
            <a:xfrm>
              <a:off x="426" y="1034712"/>
              <a:ext cx="1208349" cy="1300782"/>
            </a:xfrm>
            <a:prstGeom prst="roundRect">
              <a:avLst/>
            </a:prstGeom>
            <a:solidFill>
              <a:srgbClr val="82786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4"/>
            <p:cNvSpPr/>
            <p:nvPr/>
          </p:nvSpPr>
          <p:spPr>
            <a:xfrm>
              <a:off x="59099" y="1093146"/>
              <a:ext cx="1091003" cy="118391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8890" rIns="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SU</a:t>
              </a: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2194399" y="2997225"/>
            <a:ext cx="996781" cy="831826"/>
          </a:xfrm>
          <a:prstGeom prst="roundRect">
            <a:avLst/>
          </a:prstGeom>
          <a:solidFill>
            <a:srgbClr val="0019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Rounded Rectangle 6"/>
          <p:cNvSpPr/>
          <p:nvPr/>
        </p:nvSpPr>
        <p:spPr>
          <a:xfrm>
            <a:off x="2194398" y="3040864"/>
            <a:ext cx="1002760" cy="7482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886" tIns="8886" rIns="8886" bIns="8886" spcCol="1270" anchor="ctr"/>
          <a:lstStyle/>
          <a:p>
            <a:pPr algn="ctr" defTabSz="622022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000" b="0" dirty="0">
                <a:solidFill>
                  <a:srgbClr val="FFFFFF"/>
                </a:solidFill>
              </a:rPr>
              <a:t>TZD</a:t>
            </a:r>
            <a:br>
              <a:rPr lang="en-GB" sz="1000" b="0" dirty="0">
                <a:solidFill>
                  <a:srgbClr val="FFFFFF"/>
                </a:solidFill>
              </a:rPr>
            </a:br>
            <a:r>
              <a:rPr lang="en-GB" sz="1000" b="0" dirty="0">
                <a:solidFill>
                  <a:srgbClr val="FFFF00"/>
                </a:solidFill>
              </a:rPr>
              <a:t>DPP-4i</a:t>
            </a:r>
            <a:r>
              <a:rPr lang="en-GB" sz="1000" dirty="0">
                <a:solidFill>
                  <a:srgbClr val="FFFF00"/>
                </a:solidFill>
              </a:rPr>
              <a:t/>
            </a:r>
            <a:br>
              <a:rPr lang="en-GB" sz="1000" dirty="0">
                <a:solidFill>
                  <a:srgbClr val="FFFF00"/>
                </a:solidFill>
              </a:rPr>
            </a:br>
            <a:r>
              <a:rPr lang="en-GB" sz="1000" dirty="0">
                <a:solidFill>
                  <a:srgbClr val="FFFF00"/>
                </a:solidFill>
              </a:rPr>
              <a:t>GLP-1RA</a:t>
            </a:r>
            <a:r>
              <a:rPr lang="en-GB" sz="1000" b="0" dirty="0">
                <a:solidFill>
                  <a:srgbClr val="FFFF00"/>
                </a:solidFill>
              </a:rPr>
              <a:t> </a:t>
            </a:r>
            <a:br>
              <a:rPr lang="en-GB" sz="1000" b="0" dirty="0">
                <a:solidFill>
                  <a:srgbClr val="FFFF00"/>
                </a:solidFill>
              </a:rPr>
            </a:br>
            <a:r>
              <a:rPr lang="en-GB" sz="1000" b="0" dirty="0">
                <a:solidFill>
                  <a:srgbClr val="FFFFFF"/>
                </a:solidFill>
              </a:rPr>
              <a:t>Insulin </a:t>
            </a:r>
          </a:p>
          <a:p>
            <a:pPr algn="ctr" defTabSz="622022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000" b="0" dirty="0">
                <a:solidFill>
                  <a:srgbClr val="FFFFFF"/>
                </a:solidFill>
              </a:rPr>
              <a:t>SGLT-2i 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326560" y="2152558"/>
            <a:ext cx="998060" cy="552692"/>
            <a:chOff x="1462529" y="1034712"/>
            <a:chExt cx="1208349" cy="126133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9" name="Rounded Rectangle 38"/>
            <p:cNvSpPr/>
            <p:nvPr/>
          </p:nvSpPr>
          <p:spPr>
            <a:xfrm>
              <a:off x="1462529" y="1034712"/>
              <a:ext cx="1208349" cy="1261335"/>
            </a:xfrm>
            <a:prstGeom prst="roundRect">
              <a:avLst/>
            </a:prstGeom>
            <a:solidFill>
              <a:srgbClr val="82786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8"/>
            <p:cNvSpPr/>
            <p:nvPr/>
          </p:nvSpPr>
          <p:spPr>
            <a:xfrm>
              <a:off x="1521203" y="1092927"/>
              <a:ext cx="1091003" cy="114490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TZD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3326560" y="3004115"/>
            <a:ext cx="1075328" cy="824937"/>
          </a:xfrm>
          <a:prstGeom prst="roundRect">
            <a:avLst/>
          </a:prstGeom>
          <a:solidFill>
            <a:srgbClr val="0019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Rounded Rectangle 10"/>
          <p:cNvSpPr/>
          <p:nvPr/>
        </p:nvSpPr>
        <p:spPr>
          <a:xfrm>
            <a:off x="3279736" y="3085826"/>
            <a:ext cx="1149350" cy="7032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886" tIns="8886" rIns="8886" bIns="8886" spcCol="1270" anchor="ctr"/>
          <a:lstStyle/>
          <a:p>
            <a:pPr algn="ctr" defTabSz="622022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000" b="0" dirty="0">
                <a:solidFill>
                  <a:srgbClr val="FFFFFF"/>
                </a:solidFill>
              </a:rPr>
              <a:t>SU</a:t>
            </a:r>
            <a:br>
              <a:rPr lang="en-GB" sz="1000" b="0" dirty="0">
                <a:solidFill>
                  <a:srgbClr val="FFFFFF"/>
                </a:solidFill>
              </a:rPr>
            </a:br>
            <a:r>
              <a:rPr lang="en-GB" sz="1000" b="0" dirty="0">
                <a:solidFill>
                  <a:srgbClr val="FFFF00"/>
                </a:solidFill>
              </a:rPr>
              <a:t>DPP-4i</a:t>
            </a:r>
            <a:r>
              <a:rPr lang="en-GB" sz="1000" dirty="0">
                <a:solidFill>
                  <a:srgbClr val="FFFF00"/>
                </a:solidFill>
              </a:rPr>
              <a:t/>
            </a:r>
            <a:br>
              <a:rPr lang="en-GB" sz="1000" dirty="0">
                <a:solidFill>
                  <a:srgbClr val="FFFF00"/>
                </a:solidFill>
              </a:rPr>
            </a:br>
            <a:r>
              <a:rPr lang="en-GB" sz="1000" dirty="0">
                <a:solidFill>
                  <a:srgbClr val="FFFF00"/>
                </a:solidFill>
              </a:rPr>
              <a:t>GLP-1RA</a:t>
            </a:r>
            <a:r>
              <a:rPr lang="en-GB" sz="1000" b="0" dirty="0">
                <a:solidFill>
                  <a:srgbClr val="FFFFFF"/>
                </a:solidFill>
              </a:rPr>
              <a:t> </a:t>
            </a:r>
            <a:br>
              <a:rPr lang="en-GB" sz="1000" b="0" dirty="0">
                <a:solidFill>
                  <a:srgbClr val="FFFFFF"/>
                </a:solidFill>
              </a:rPr>
            </a:br>
            <a:r>
              <a:rPr lang="en-GB" sz="1000" b="0" dirty="0">
                <a:solidFill>
                  <a:srgbClr val="FFFFFF"/>
                </a:solidFill>
              </a:rPr>
              <a:t>Insulin </a:t>
            </a:r>
          </a:p>
          <a:p>
            <a:pPr algn="ctr" defTabSz="622022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000" b="0" dirty="0">
                <a:solidFill>
                  <a:srgbClr val="FFFFFF"/>
                </a:solidFill>
              </a:rPr>
              <a:t>SGLT-2i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558974" y="2150483"/>
            <a:ext cx="853007" cy="530481"/>
          </a:xfrm>
          <a:prstGeom prst="roundRect">
            <a:avLst/>
          </a:prstGeom>
          <a:solidFill>
            <a:srgbClr val="FF010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Rounded Rectangle 12"/>
          <p:cNvSpPr/>
          <p:nvPr/>
        </p:nvSpPr>
        <p:spPr>
          <a:xfrm>
            <a:off x="4641850" y="2147888"/>
            <a:ext cx="769938" cy="5095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886" tIns="8886" rIns="8886" bIns="8886" spcCol="1270" anchor="ctr"/>
          <a:lstStyle/>
          <a:p>
            <a:pPr algn="ctr" defTabSz="622022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000" b="0" dirty="0">
                <a:solidFill>
                  <a:srgbClr val="FFFFFF"/>
                </a:solidFill>
              </a:rPr>
              <a:t>DPP-4i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516189" y="2997586"/>
            <a:ext cx="1049318" cy="831465"/>
            <a:chOff x="3226719" y="2484792"/>
            <a:chExt cx="1208349" cy="6041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3" name="Rounded Rectangle 32"/>
            <p:cNvSpPr/>
            <p:nvPr/>
          </p:nvSpPr>
          <p:spPr>
            <a:xfrm>
              <a:off x="3226719" y="2484792"/>
              <a:ext cx="1208349" cy="604174"/>
            </a:xfrm>
            <a:prstGeom prst="roundRect">
              <a:avLst/>
            </a:prstGeom>
            <a:solidFill>
              <a:srgbClr val="00196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14"/>
            <p:cNvSpPr/>
            <p:nvPr/>
          </p:nvSpPr>
          <p:spPr>
            <a:xfrm>
              <a:off x="3256888" y="2513818"/>
              <a:ext cx="1148012" cy="54612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SU</a:t>
              </a:r>
              <a:br>
                <a:rPr lang="en-GB" sz="1000" b="0" dirty="0">
                  <a:solidFill>
                    <a:srgbClr val="FFFFFF"/>
                  </a:solidFill>
                </a:rPr>
              </a:br>
              <a:r>
                <a:rPr lang="en-GB" sz="1000" b="0" dirty="0">
                  <a:solidFill>
                    <a:srgbClr val="FFFFFF"/>
                  </a:solidFill>
                </a:rPr>
                <a:t>TZD</a:t>
              </a:r>
              <a:br>
                <a:rPr lang="en-GB" sz="1000" b="0" dirty="0">
                  <a:solidFill>
                    <a:srgbClr val="FFFFFF"/>
                  </a:solidFill>
                </a:rPr>
              </a:br>
              <a:r>
                <a:rPr lang="en-GB" sz="1000" b="0" dirty="0">
                  <a:solidFill>
                    <a:srgbClr val="FFFFFF"/>
                  </a:solidFill>
                </a:rPr>
                <a:t>Insulin </a:t>
              </a:r>
            </a:p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SGLT-2i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5700659" y="2154217"/>
            <a:ext cx="820249" cy="554927"/>
          </a:xfrm>
          <a:prstGeom prst="roundRect">
            <a:avLst/>
          </a:prstGeom>
          <a:solidFill>
            <a:srgbClr val="82786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7882626" y="2153464"/>
            <a:ext cx="932635" cy="539750"/>
            <a:chOff x="5848837" y="1034712"/>
            <a:chExt cx="1208349" cy="122141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7" name="Rounded Rectangle 26"/>
            <p:cNvSpPr/>
            <p:nvPr/>
          </p:nvSpPr>
          <p:spPr>
            <a:xfrm>
              <a:off x="5848837" y="1034712"/>
              <a:ext cx="1208349" cy="1221411"/>
            </a:xfrm>
            <a:prstGeom prst="roundRect">
              <a:avLst/>
            </a:prstGeom>
            <a:solidFill>
              <a:srgbClr val="82786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20"/>
            <p:cNvSpPr/>
            <p:nvPr/>
          </p:nvSpPr>
          <p:spPr>
            <a:xfrm>
              <a:off x="5907510" y="1094352"/>
              <a:ext cx="1091003" cy="110213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Insulin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7796879" y="3002425"/>
            <a:ext cx="1104129" cy="826628"/>
            <a:chOff x="6150924" y="2509877"/>
            <a:chExt cx="1208349" cy="6041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Rounded Rectangle 24"/>
            <p:cNvSpPr/>
            <p:nvPr/>
          </p:nvSpPr>
          <p:spPr>
            <a:xfrm>
              <a:off x="6150924" y="2509877"/>
              <a:ext cx="1208349" cy="604174"/>
            </a:xfrm>
            <a:prstGeom prst="roundRect">
              <a:avLst/>
            </a:prstGeom>
            <a:solidFill>
              <a:srgbClr val="00196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22"/>
            <p:cNvSpPr/>
            <p:nvPr/>
          </p:nvSpPr>
          <p:spPr>
            <a:xfrm>
              <a:off x="6181053" y="2538903"/>
              <a:ext cx="1148090" cy="54612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TZD</a:t>
              </a:r>
              <a:br>
                <a:rPr lang="en-GB" sz="1000" b="0" dirty="0">
                  <a:solidFill>
                    <a:srgbClr val="FFFFFF"/>
                  </a:solidFill>
                </a:rPr>
              </a:br>
              <a:r>
                <a:rPr lang="en-GB" sz="1000" b="0" dirty="0">
                  <a:solidFill>
                    <a:srgbClr val="FFFF00"/>
                  </a:solidFill>
                </a:rPr>
                <a:t>DPP-4i</a:t>
              </a:r>
              <a:br>
                <a:rPr lang="en-GB" sz="1000" b="0" dirty="0">
                  <a:solidFill>
                    <a:srgbClr val="FFFF00"/>
                  </a:solidFill>
                </a:rPr>
              </a:br>
              <a:r>
                <a:rPr lang="en-GB" sz="1000" dirty="0">
                  <a:solidFill>
                    <a:srgbClr val="FFFF00"/>
                  </a:solidFill>
                </a:rPr>
                <a:t>GLP-1RA</a:t>
              </a:r>
              <a:r>
                <a:rPr lang="en-GB" sz="1000" b="0" dirty="0">
                  <a:solidFill>
                    <a:srgbClr val="FFFFFF"/>
                  </a:solidFill>
                </a:rPr>
                <a:t> </a:t>
              </a:r>
            </a:p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SGLT-2i</a:t>
              </a:r>
              <a:endParaRPr lang="en-GB" sz="100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247845" name="Straight Connector 59391"/>
          <p:cNvCxnSpPr>
            <a:cxnSpLocks noChangeShapeType="1"/>
          </p:cNvCxnSpPr>
          <p:nvPr/>
        </p:nvCxnSpPr>
        <p:spPr bwMode="auto">
          <a:xfrm flipV="1">
            <a:off x="2679700" y="1882775"/>
            <a:ext cx="5654675" cy="0"/>
          </a:xfrm>
          <a:prstGeom prst="line">
            <a:avLst/>
          </a:prstGeom>
          <a:noFill/>
          <a:ln w="19050" algn="ctr">
            <a:solidFill>
              <a:srgbClr val="0019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6732347" y="3002423"/>
            <a:ext cx="1015032" cy="826629"/>
            <a:chOff x="3226719" y="2484792"/>
            <a:chExt cx="1208349" cy="6041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9" name="Rounded Rectangle 48"/>
            <p:cNvSpPr/>
            <p:nvPr/>
          </p:nvSpPr>
          <p:spPr>
            <a:xfrm>
              <a:off x="3226719" y="2484792"/>
              <a:ext cx="1208349" cy="604174"/>
            </a:xfrm>
            <a:prstGeom prst="roundRect">
              <a:avLst/>
            </a:prstGeom>
            <a:solidFill>
              <a:srgbClr val="00196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ounded Rectangle 14"/>
            <p:cNvSpPr/>
            <p:nvPr/>
          </p:nvSpPr>
          <p:spPr>
            <a:xfrm>
              <a:off x="3256888" y="2513818"/>
              <a:ext cx="1148012" cy="54612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SU</a:t>
              </a:r>
              <a:br>
                <a:rPr lang="en-GB" sz="1000" b="0" dirty="0">
                  <a:solidFill>
                    <a:srgbClr val="FFFFFF"/>
                  </a:solidFill>
                </a:rPr>
              </a:br>
              <a:r>
                <a:rPr lang="en-GB" sz="1000" b="0" dirty="0">
                  <a:solidFill>
                    <a:srgbClr val="FFFFFF"/>
                  </a:solidFill>
                </a:rPr>
                <a:t>TZD</a:t>
              </a:r>
              <a:br>
                <a:rPr lang="en-GB" sz="1000" b="0" dirty="0">
                  <a:solidFill>
                    <a:srgbClr val="FFFFFF"/>
                  </a:solidFill>
                </a:rPr>
              </a:br>
              <a:r>
                <a:rPr lang="en-GB" sz="1000" b="0" dirty="0">
                  <a:solidFill>
                    <a:srgbClr val="FFFFFF"/>
                  </a:solidFill>
                </a:rPr>
                <a:t>Insulin</a:t>
              </a:r>
            </a:p>
          </p:txBody>
        </p:sp>
      </p:grpSp>
      <p:cxnSp>
        <p:nvCxnSpPr>
          <p:cNvPr id="247847" name="Straight Connector 59398"/>
          <p:cNvCxnSpPr>
            <a:cxnSpLocks noChangeShapeType="1"/>
          </p:cNvCxnSpPr>
          <p:nvPr/>
        </p:nvCxnSpPr>
        <p:spPr bwMode="auto">
          <a:xfrm flipH="1">
            <a:off x="5661025" y="1785938"/>
            <a:ext cx="0" cy="103187"/>
          </a:xfrm>
          <a:prstGeom prst="line">
            <a:avLst/>
          </a:prstGeom>
          <a:noFill/>
          <a:ln w="19050" algn="ctr">
            <a:solidFill>
              <a:srgbClr val="0019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848" name="Straight Arrow Connector 59"/>
          <p:cNvCxnSpPr>
            <a:cxnSpLocks noChangeShapeType="1"/>
          </p:cNvCxnSpPr>
          <p:nvPr/>
        </p:nvCxnSpPr>
        <p:spPr bwMode="auto">
          <a:xfrm>
            <a:off x="2730500" y="2714625"/>
            <a:ext cx="0" cy="265113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849" name="Straight Arrow Connector 60"/>
          <p:cNvCxnSpPr>
            <a:cxnSpLocks noChangeShapeType="1"/>
          </p:cNvCxnSpPr>
          <p:nvPr/>
        </p:nvCxnSpPr>
        <p:spPr bwMode="auto">
          <a:xfrm>
            <a:off x="3816350" y="2706688"/>
            <a:ext cx="0" cy="265112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850" name="Straight Arrow Connector 61"/>
          <p:cNvCxnSpPr>
            <a:cxnSpLocks noChangeShapeType="1"/>
          </p:cNvCxnSpPr>
          <p:nvPr/>
        </p:nvCxnSpPr>
        <p:spPr bwMode="auto">
          <a:xfrm>
            <a:off x="4991100" y="2703513"/>
            <a:ext cx="0" cy="263525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851" name="Straight Arrow Connector 62"/>
          <p:cNvCxnSpPr>
            <a:cxnSpLocks noChangeShapeType="1"/>
          </p:cNvCxnSpPr>
          <p:nvPr/>
        </p:nvCxnSpPr>
        <p:spPr bwMode="auto">
          <a:xfrm>
            <a:off x="7232650" y="2713038"/>
            <a:ext cx="0" cy="273050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852" name="Straight Arrow Connector 63"/>
          <p:cNvCxnSpPr>
            <a:cxnSpLocks noChangeShapeType="1"/>
          </p:cNvCxnSpPr>
          <p:nvPr/>
        </p:nvCxnSpPr>
        <p:spPr bwMode="auto">
          <a:xfrm>
            <a:off x="8348663" y="2724150"/>
            <a:ext cx="0" cy="263525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7853" name="TextBox 64"/>
          <p:cNvSpPr txBox="1">
            <a:spLocks noChangeArrowheads="1"/>
          </p:cNvSpPr>
          <p:nvPr/>
        </p:nvSpPr>
        <p:spPr bwMode="auto">
          <a:xfrm>
            <a:off x="655638" y="4173538"/>
            <a:ext cx="1598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1965"/>
                </a:solidFill>
                <a:cs typeface="Arial" panose="020B0604020202020204" pitchFamily="34" charset="0"/>
              </a:rPr>
              <a:t>More complex strategies</a:t>
            </a:r>
            <a:endParaRPr lang="en-US" altLang="en-US" sz="1000">
              <a:solidFill>
                <a:srgbClr val="001965"/>
              </a:solidFill>
              <a:cs typeface="Arial" panose="020B0604020202020204" pitchFamily="34" charset="0"/>
            </a:endParaRPr>
          </a:p>
        </p:txBody>
      </p:sp>
      <p:sp>
        <p:nvSpPr>
          <p:cNvPr id="247854" name="TextBox 65"/>
          <p:cNvSpPr txBox="1">
            <a:spLocks noChangeArrowheads="1"/>
          </p:cNvSpPr>
          <p:nvPr/>
        </p:nvSpPr>
        <p:spPr bwMode="auto">
          <a:xfrm>
            <a:off x="655638" y="1368425"/>
            <a:ext cx="15986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>
            <a:spAutoFit/>
          </a:bodyPr>
          <a:lstStyle>
            <a:lvl1pPr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GB" altLang="en-US" sz="1100">
                <a:solidFill>
                  <a:srgbClr val="001965"/>
                </a:solidFill>
                <a:cs typeface="Arial" panose="020B0604020202020204" pitchFamily="34" charset="0"/>
              </a:rPr>
              <a:t>Initial monotherapy</a:t>
            </a:r>
            <a:endParaRPr lang="en-US" altLang="en-US" sz="1100">
              <a:solidFill>
                <a:srgbClr val="001965"/>
              </a:solidFill>
              <a:cs typeface="Arial" panose="020B0604020202020204" pitchFamily="34" charset="0"/>
            </a:endParaRPr>
          </a:p>
        </p:txBody>
      </p:sp>
      <p:cxnSp>
        <p:nvCxnSpPr>
          <p:cNvPr id="247855" name="Straight Arrow Connector 59400"/>
          <p:cNvCxnSpPr>
            <a:cxnSpLocks noChangeShapeType="1"/>
          </p:cNvCxnSpPr>
          <p:nvPr/>
        </p:nvCxnSpPr>
        <p:spPr bwMode="auto">
          <a:xfrm>
            <a:off x="771525" y="1736725"/>
            <a:ext cx="0" cy="569913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856" name="Straight Arrow Connector 68"/>
          <p:cNvCxnSpPr>
            <a:cxnSpLocks noChangeShapeType="1"/>
          </p:cNvCxnSpPr>
          <p:nvPr/>
        </p:nvCxnSpPr>
        <p:spPr bwMode="auto">
          <a:xfrm>
            <a:off x="771525" y="2608263"/>
            <a:ext cx="0" cy="566737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857" name="Straight Arrow Connector 69"/>
          <p:cNvCxnSpPr>
            <a:cxnSpLocks noChangeShapeType="1"/>
          </p:cNvCxnSpPr>
          <p:nvPr/>
        </p:nvCxnSpPr>
        <p:spPr bwMode="auto">
          <a:xfrm flipH="1">
            <a:off x="771525" y="3484563"/>
            <a:ext cx="9525" cy="688975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7858" name="Group 59410"/>
          <p:cNvGrpSpPr>
            <a:grpSpLocks/>
          </p:cNvGrpSpPr>
          <p:nvPr/>
        </p:nvGrpSpPr>
        <p:grpSpPr bwMode="auto">
          <a:xfrm>
            <a:off x="542925" y="1562100"/>
            <a:ext cx="198438" cy="2811463"/>
            <a:chOff x="104775" y="2231191"/>
            <a:chExt cx="198438" cy="3749285"/>
          </a:xfrm>
        </p:grpSpPr>
        <p:grpSp>
          <p:nvGrpSpPr>
            <p:cNvPr id="247873" name="Group 59407"/>
            <p:cNvGrpSpPr>
              <a:grpSpLocks/>
            </p:cNvGrpSpPr>
            <p:nvPr/>
          </p:nvGrpSpPr>
          <p:grpSpPr bwMode="auto">
            <a:xfrm>
              <a:off x="104775" y="2231191"/>
              <a:ext cx="122238" cy="3749284"/>
              <a:chOff x="104775" y="2231191"/>
              <a:chExt cx="122238" cy="3749284"/>
            </a:xfrm>
          </p:grpSpPr>
          <p:cxnSp>
            <p:nvCxnSpPr>
              <p:cNvPr id="247875" name="Straight Connector 59404"/>
              <p:cNvCxnSpPr>
                <a:cxnSpLocks noChangeShapeType="1"/>
              </p:cNvCxnSpPr>
              <p:nvPr/>
            </p:nvCxnSpPr>
            <p:spPr bwMode="auto">
              <a:xfrm>
                <a:off x="104775" y="2240716"/>
                <a:ext cx="0" cy="3739759"/>
              </a:xfrm>
              <a:prstGeom prst="line">
                <a:avLst/>
              </a:prstGeom>
              <a:noFill/>
              <a:ln w="19050" algn="ctr">
                <a:solidFill>
                  <a:srgbClr val="001965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7876" name="Straight Connector 59406"/>
              <p:cNvCxnSpPr>
                <a:cxnSpLocks noChangeShapeType="1"/>
              </p:cNvCxnSpPr>
              <p:nvPr/>
            </p:nvCxnSpPr>
            <p:spPr bwMode="auto">
              <a:xfrm flipH="1" flipV="1">
                <a:off x="104775" y="2231191"/>
                <a:ext cx="112713" cy="1"/>
              </a:xfrm>
              <a:prstGeom prst="line">
                <a:avLst/>
              </a:prstGeom>
              <a:noFill/>
              <a:ln w="19050" algn="ctr">
                <a:solidFill>
                  <a:srgbClr val="001965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7877" name="Straight Connector 76"/>
              <p:cNvCxnSpPr>
                <a:cxnSpLocks noChangeShapeType="1"/>
              </p:cNvCxnSpPr>
              <p:nvPr/>
            </p:nvCxnSpPr>
            <p:spPr bwMode="auto">
              <a:xfrm flipH="1" flipV="1">
                <a:off x="114300" y="3469441"/>
                <a:ext cx="112713" cy="1"/>
              </a:xfrm>
              <a:prstGeom prst="line">
                <a:avLst/>
              </a:prstGeom>
              <a:noFill/>
              <a:ln w="19050" algn="ctr">
                <a:solidFill>
                  <a:srgbClr val="001965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47874" name="Straight Arrow Connector 59409"/>
            <p:cNvCxnSpPr>
              <a:cxnSpLocks noChangeShapeType="1"/>
            </p:cNvCxnSpPr>
            <p:nvPr/>
          </p:nvCxnSpPr>
          <p:spPr bwMode="auto">
            <a:xfrm>
              <a:off x="104775" y="5980476"/>
              <a:ext cx="198438" cy="0"/>
            </a:xfrm>
            <a:prstGeom prst="straightConnector1">
              <a:avLst/>
            </a:prstGeom>
            <a:noFill/>
            <a:ln w="19050" algn="ctr">
              <a:solidFill>
                <a:srgbClr val="001965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7859" name="TextBox 84"/>
          <p:cNvSpPr txBox="1">
            <a:spLocks noChangeArrowheads="1"/>
          </p:cNvSpPr>
          <p:nvPr/>
        </p:nvSpPr>
        <p:spPr bwMode="auto">
          <a:xfrm>
            <a:off x="779463" y="3560763"/>
            <a:ext cx="1474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GB" altLang="en-US" sz="800" b="0">
                <a:solidFill>
                  <a:srgbClr val="001965"/>
                </a:solidFill>
                <a:cs typeface="Arial" panose="020B0604020202020204" pitchFamily="34" charset="0"/>
              </a:rPr>
              <a:t>Not at target HbA</a:t>
            </a:r>
            <a:r>
              <a:rPr lang="en-GB" altLang="en-US" sz="800" b="0" baseline="-25000">
                <a:solidFill>
                  <a:srgbClr val="001965"/>
                </a:solidFill>
                <a:cs typeface="Arial" panose="020B0604020202020204" pitchFamily="34" charset="0"/>
              </a:rPr>
              <a:t>1c</a:t>
            </a:r>
            <a:r>
              <a:rPr lang="en-GB" altLang="en-US" sz="800" b="0">
                <a:solidFill>
                  <a:srgbClr val="001965"/>
                </a:solidFill>
                <a:cs typeface="Arial" panose="020B0604020202020204" pitchFamily="34" charset="0"/>
              </a:rPr>
              <a:t> after 3-6 months combination therapy with insulin</a:t>
            </a:r>
            <a:endParaRPr lang="en-US" altLang="en-US" sz="800" b="0">
              <a:solidFill>
                <a:srgbClr val="001965"/>
              </a:solidFill>
              <a:cs typeface="Arial" panose="020B0604020202020204" pitchFamily="34" charset="0"/>
            </a:endParaRPr>
          </a:p>
        </p:txBody>
      </p:sp>
      <p:cxnSp>
        <p:nvCxnSpPr>
          <p:cNvPr id="247860" name="Straight Arrow Connector 103"/>
          <p:cNvCxnSpPr>
            <a:cxnSpLocks noChangeShapeType="1"/>
          </p:cNvCxnSpPr>
          <p:nvPr/>
        </p:nvCxnSpPr>
        <p:spPr bwMode="auto">
          <a:xfrm>
            <a:off x="2679700" y="1897063"/>
            <a:ext cx="0" cy="263525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861" name="Straight Arrow Connector 104"/>
          <p:cNvCxnSpPr>
            <a:cxnSpLocks noChangeShapeType="1"/>
          </p:cNvCxnSpPr>
          <p:nvPr/>
        </p:nvCxnSpPr>
        <p:spPr bwMode="auto">
          <a:xfrm>
            <a:off x="3816350" y="1889125"/>
            <a:ext cx="0" cy="263525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862" name="Straight Arrow Connector 105"/>
          <p:cNvCxnSpPr>
            <a:cxnSpLocks noChangeShapeType="1"/>
          </p:cNvCxnSpPr>
          <p:nvPr/>
        </p:nvCxnSpPr>
        <p:spPr bwMode="auto">
          <a:xfrm>
            <a:off x="4989513" y="1885950"/>
            <a:ext cx="0" cy="263525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863" name="Straight Arrow Connector 106"/>
          <p:cNvCxnSpPr>
            <a:cxnSpLocks noChangeShapeType="1"/>
          </p:cNvCxnSpPr>
          <p:nvPr/>
        </p:nvCxnSpPr>
        <p:spPr bwMode="auto">
          <a:xfrm>
            <a:off x="7221538" y="1868488"/>
            <a:ext cx="0" cy="271462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864" name="Straight Arrow Connector 107"/>
          <p:cNvCxnSpPr>
            <a:cxnSpLocks noChangeShapeType="1"/>
          </p:cNvCxnSpPr>
          <p:nvPr/>
        </p:nvCxnSpPr>
        <p:spPr bwMode="auto">
          <a:xfrm>
            <a:off x="8334375" y="1870075"/>
            <a:ext cx="0" cy="263525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7865" name="TextBox 110"/>
          <p:cNvSpPr txBox="1">
            <a:spLocks noChangeArrowheads="1"/>
          </p:cNvSpPr>
          <p:nvPr/>
        </p:nvSpPr>
        <p:spPr bwMode="auto">
          <a:xfrm>
            <a:off x="779463" y="2682875"/>
            <a:ext cx="12573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GB" altLang="en-US" sz="800" b="0">
                <a:solidFill>
                  <a:srgbClr val="001965"/>
                </a:solidFill>
                <a:cs typeface="Arial" panose="020B0604020202020204" pitchFamily="34" charset="0"/>
              </a:rPr>
              <a:t>Not at target HbA</a:t>
            </a:r>
            <a:r>
              <a:rPr lang="en-GB" altLang="en-US" sz="800" b="0" baseline="-25000">
                <a:solidFill>
                  <a:srgbClr val="001965"/>
                </a:solidFill>
                <a:cs typeface="Arial" panose="020B0604020202020204" pitchFamily="34" charset="0"/>
              </a:rPr>
              <a:t>1c</a:t>
            </a:r>
            <a:r>
              <a:rPr lang="en-GB" altLang="en-US" sz="800" b="0">
                <a:solidFill>
                  <a:srgbClr val="001965"/>
                </a:solidFill>
                <a:cs typeface="Arial" panose="020B0604020202020204" pitchFamily="34" charset="0"/>
              </a:rPr>
              <a:t> after ~3 months </a:t>
            </a:r>
            <a:endParaRPr lang="en-US" altLang="en-US" sz="800" b="0">
              <a:solidFill>
                <a:srgbClr val="001965"/>
              </a:solidFill>
              <a:cs typeface="Arial" panose="020B0604020202020204" pitchFamily="34" charset="0"/>
            </a:endParaRPr>
          </a:p>
        </p:txBody>
      </p:sp>
      <p:grpSp>
        <p:nvGrpSpPr>
          <p:cNvPr id="15" name="Group 95"/>
          <p:cNvGrpSpPr>
            <a:grpSpLocks/>
          </p:cNvGrpSpPr>
          <p:nvPr/>
        </p:nvGrpSpPr>
        <p:grpSpPr bwMode="auto">
          <a:xfrm>
            <a:off x="6674422" y="2148372"/>
            <a:ext cx="1094225" cy="544842"/>
            <a:chOff x="4386734" y="1034712"/>
            <a:chExt cx="1208349" cy="119471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7" name="Rounded Rectangle 96"/>
            <p:cNvSpPr/>
            <p:nvPr/>
          </p:nvSpPr>
          <p:spPr>
            <a:xfrm>
              <a:off x="4386734" y="1034712"/>
              <a:ext cx="1208349" cy="1194719"/>
            </a:xfrm>
            <a:prstGeom prst="roundRect">
              <a:avLst/>
            </a:prstGeom>
            <a:solidFill>
              <a:srgbClr val="88003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Rounded Rectangle 16"/>
            <p:cNvSpPr/>
            <p:nvPr/>
          </p:nvSpPr>
          <p:spPr>
            <a:xfrm>
              <a:off x="4445485" y="1093047"/>
              <a:ext cx="1090848" cy="107804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dirty="0">
                  <a:solidFill>
                    <a:srgbClr val="FFFFFF"/>
                  </a:solidFill>
                </a:rPr>
                <a:t>GLP-1RA</a:t>
              </a:r>
            </a:p>
          </p:txBody>
        </p:sp>
      </p:grpSp>
      <p:sp>
        <p:nvSpPr>
          <p:cNvPr id="68" name="Rounded Rectangle 8"/>
          <p:cNvSpPr/>
          <p:nvPr/>
        </p:nvSpPr>
        <p:spPr bwMode="auto">
          <a:xfrm>
            <a:off x="5733358" y="2140346"/>
            <a:ext cx="798248" cy="5619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890" tIns="8890" rIns="8890" bIns="8890" spcCol="1270" anchor="ctr"/>
          <a:lstStyle/>
          <a:p>
            <a:pPr algn="ctr" defTabSz="622022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000" b="0" dirty="0">
                <a:solidFill>
                  <a:srgbClr val="FFFFFF"/>
                </a:solidFill>
              </a:rPr>
              <a:t>SGLT-2i   </a:t>
            </a:r>
          </a:p>
        </p:txBody>
      </p:sp>
      <p:grpSp>
        <p:nvGrpSpPr>
          <p:cNvPr id="71" name="Group 47"/>
          <p:cNvGrpSpPr>
            <a:grpSpLocks/>
          </p:cNvGrpSpPr>
          <p:nvPr/>
        </p:nvGrpSpPr>
        <p:grpSpPr bwMode="auto">
          <a:xfrm>
            <a:off x="5675723" y="2997225"/>
            <a:ext cx="998697" cy="831826"/>
            <a:chOff x="3226719" y="2484792"/>
            <a:chExt cx="1208349" cy="6041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2" name="Rounded Rectangle 71"/>
            <p:cNvSpPr/>
            <p:nvPr/>
          </p:nvSpPr>
          <p:spPr>
            <a:xfrm>
              <a:off x="3226719" y="2484792"/>
              <a:ext cx="1208349" cy="604174"/>
            </a:xfrm>
            <a:prstGeom prst="roundRect">
              <a:avLst/>
            </a:prstGeom>
            <a:solidFill>
              <a:srgbClr val="00196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Rounded Rectangle 14"/>
            <p:cNvSpPr/>
            <p:nvPr/>
          </p:nvSpPr>
          <p:spPr>
            <a:xfrm>
              <a:off x="3256888" y="2513818"/>
              <a:ext cx="1148012" cy="54612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SU</a:t>
              </a:r>
              <a:br>
                <a:rPr lang="en-GB" sz="1000" b="0" dirty="0">
                  <a:solidFill>
                    <a:srgbClr val="FFFFFF"/>
                  </a:solidFill>
                </a:rPr>
              </a:br>
              <a:r>
                <a:rPr lang="en-GB" sz="1000" b="0" dirty="0">
                  <a:solidFill>
                    <a:srgbClr val="FFFFFF"/>
                  </a:solidFill>
                </a:rPr>
                <a:t>TZD</a:t>
              </a:r>
              <a:r>
                <a:rPr lang="en-GB" sz="1000" dirty="0">
                  <a:solidFill>
                    <a:srgbClr val="FFFFFF"/>
                  </a:solidFill>
                </a:rPr>
                <a:t> </a:t>
              </a:r>
            </a:p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dirty="0">
                  <a:solidFill>
                    <a:srgbClr val="FFFF00"/>
                  </a:solidFill>
                </a:rPr>
                <a:t>GLP-1RA</a:t>
              </a:r>
              <a:r>
                <a:rPr lang="en-GB" sz="1000" b="0" dirty="0">
                  <a:solidFill>
                    <a:srgbClr val="FFFF00"/>
                  </a:solidFill>
                </a:rPr>
                <a:t/>
              </a:r>
              <a:br>
                <a:rPr lang="en-GB" sz="1000" b="0" dirty="0">
                  <a:solidFill>
                    <a:srgbClr val="FFFF00"/>
                  </a:solidFill>
                </a:rPr>
              </a:br>
              <a:r>
                <a:rPr lang="en-GB" sz="1000" b="0" dirty="0">
                  <a:solidFill>
                    <a:srgbClr val="FFFFFF"/>
                  </a:solidFill>
                </a:rPr>
                <a:t>Insulin</a:t>
              </a:r>
            </a:p>
          </p:txBody>
        </p:sp>
      </p:grpSp>
      <p:cxnSp>
        <p:nvCxnSpPr>
          <p:cNvPr id="247871" name="Straight Arrow Connector 106"/>
          <p:cNvCxnSpPr>
            <a:cxnSpLocks noChangeShapeType="1"/>
          </p:cNvCxnSpPr>
          <p:nvPr/>
        </p:nvCxnSpPr>
        <p:spPr bwMode="auto">
          <a:xfrm>
            <a:off x="6132513" y="1897063"/>
            <a:ext cx="0" cy="271462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872" name="Straight Arrow Connector 106"/>
          <p:cNvCxnSpPr>
            <a:cxnSpLocks noChangeShapeType="1"/>
          </p:cNvCxnSpPr>
          <p:nvPr/>
        </p:nvCxnSpPr>
        <p:spPr bwMode="auto">
          <a:xfrm>
            <a:off x="6151563" y="2725738"/>
            <a:ext cx="0" cy="271462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AB1D90AF-914D-4D31-8AAD-AD8A1F5C7C8D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20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88"/>
            <a:ext cx="8023225" cy="706437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visit: 1393/2/14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6088" y="1060450"/>
            <a:ext cx="4232275" cy="251142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1965"/>
                </a:solidFill>
                <a:latin typeface="Verdana"/>
              </a:rPr>
              <a:t>W: </a:t>
            </a:r>
            <a:r>
              <a:rPr lang="nl-NL" sz="1500" kern="0" dirty="0">
                <a:solidFill>
                  <a:srgbClr val="FF0000"/>
                </a:solidFill>
                <a:latin typeface="Verdana"/>
              </a:rPr>
              <a:t>99.1 kg</a:t>
            </a:r>
          </a:p>
          <a:p>
            <a:pPr marL="197644" indent="-197644"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1965"/>
                </a:solidFill>
                <a:latin typeface="Verdana"/>
              </a:rPr>
              <a:t>SMBP: OK</a:t>
            </a:r>
          </a:p>
          <a:p>
            <a:pPr marL="197644" indent="-197644"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1965"/>
                </a:solidFill>
                <a:latin typeface="Verdana"/>
              </a:rPr>
              <a:t>SMBG: occasional rise and flactuation</a:t>
            </a: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FBS: 126 </a:t>
            </a:r>
            <a:r>
              <a:rPr lang="nl-NL" sz="1200" kern="0" dirty="0">
                <a:solidFill>
                  <a:srgbClr val="002060"/>
                </a:solidFill>
                <a:latin typeface="Verdana"/>
              </a:rPr>
              <a:t>mg/dL, </a:t>
            </a:r>
            <a:r>
              <a:rPr lang="nl-NL" sz="1400" kern="0" dirty="0">
                <a:solidFill>
                  <a:srgbClr val="002060"/>
                </a:solidFill>
                <a:latin typeface="Verdana"/>
              </a:rPr>
              <a:t>HbA1c: 5.8 % </a:t>
            </a: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LDL: 87 </a:t>
            </a:r>
            <a:r>
              <a:rPr lang="nl-NL" sz="1200" kern="0" dirty="0">
                <a:solidFill>
                  <a:srgbClr val="002060"/>
                </a:solidFill>
                <a:latin typeface="Verdana"/>
              </a:rPr>
              <a:t>mg/dL, </a:t>
            </a:r>
            <a:r>
              <a:rPr lang="nl-NL" sz="1400" kern="0" dirty="0">
                <a:solidFill>
                  <a:srgbClr val="00B0F0"/>
                </a:solidFill>
                <a:latin typeface="Verdana"/>
              </a:rPr>
              <a:t>TG: 410 </a:t>
            </a:r>
            <a:r>
              <a:rPr lang="nl-NL" sz="1200" kern="0" dirty="0">
                <a:solidFill>
                  <a:srgbClr val="00B0F0"/>
                </a:solidFill>
                <a:latin typeface="Verdana"/>
              </a:rPr>
              <a:t>mg/dL</a:t>
            </a:r>
            <a:endParaRPr lang="nl-NL" sz="1400" kern="0" dirty="0">
              <a:solidFill>
                <a:srgbClr val="00B0F0"/>
              </a:solidFill>
              <a:latin typeface="Verdana"/>
            </a:endParaRP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ALT: 51</a:t>
            </a: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Cr: 1.1</a:t>
            </a: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25(OH)D: 23 n</a:t>
            </a:r>
            <a:r>
              <a:rPr lang="nl-NL" sz="1200" kern="0" dirty="0">
                <a:solidFill>
                  <a:srgbClr val="002060"/>
                </a:solidFill>
                <a:latin typeface="Verdana"/>
              </a:rPr>
              <a:t>g/ml</a:t>
            </a:r>
            <a:r>
              <a:rPr lang="nl-NL" sz="1500" kern="0" dirty="0">
                <a:solidFill>
                  <a:srgbClr val="002060"/>
                </a:solidFill>
                <a:latin typeface="Verdana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27650" y="1708150"/>
            <a:ext cx="3214688" cy="124618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nl-NL" sz="18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weight loss</a:t>
            </a:r>
          </a:p>
          <a:p>
            <a:pPr>
              <a:lnSpc>
                <a:spcPct val="150000"/>
              </a:lnSpc>
              <a:defRPr/>
            </a:pPr>
            <a:endParaRPr lang="nl-NL" sz="15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nl-NL" sz="1800" dirty="0">
                <a:solidFill>
                  <a:srgbClr val="990033"/>
                </a:solidFill>
              </a:rPr>
              <a:t>Victoza</a:t>
            </a:r>
            <a:r>
              <a:rPr lang="nl-NL" sz="18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was advised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C86BCBA7-582D-4562-BF73-4FA607A0465C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21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" name="Titel 1"/>
          <p:cNvSpPr txBox="1">
            <a:spLocks/>
          </p:cNvSpPr>
          <p:nvPr/>
        </p:nvSpPr>
        <p:spPr bwMode="auto">
          <a:xfrm>
            <a:off x="433388" y="249238"/>
            <a:ext cx="651510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nl-NL" kern="0" dirty="0" smtClean="0"/>
              <a:t>11</a:t>
            </a:r>
            <a:r>
              <a:rPr lang="nl-NL" kern="0" baseline="30000" dirty="0" smtClean="0"/>
              <a:t>th</a:t>
            </a:r>
            <a:r>
              <a:rPr lang="nl-NL" kern="0" dirty="0" smtClean="0"/>
              <a:t> visit:</a:t>
            </a:r>
            <a:r>
              <a:rPr lang="nl-NL" altLang="en-US" dirty="0" smtClean="0"/>
              <a:t> </a:t>
            </a:r>
            <a:r>
              <a:rPr lang="nl-NL" altLang="en-US" dirty="0" smtClean="0">
                <a:solidFill>
                  <a:schemeClr val="tx1"/>
                </a:solidFill>
              </a:rPr>
              <a:t>1393/8/14</a:t>
            </a:r>
            <a:r>
              <a:rPr lang="nl-NL" kern="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9316" name="Tijdelijke aanduiding voor inhoud 2"/>
          <p:cNvSpPr txBox="1">
            <a:spLocks/>
          </p:cNvSpPr>
          <p:nvPr/>
        </p:nvSpPr>
        <p:spPr bwMode="auto">
          <a:xfrm>
            <a:off x="574675" y="1014413"/>
            <a:ext cx="6481763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8E6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marL="263525" indent="-263525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803275" indent="-263525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nl-NL" altLang="en-US" sz="1700">
                <a:solidFill>
                  <a:schemeClr val="accent2"/>
                </a:solidFill>
              </a:rPr>
              <a:t>W: </a:t>
            </a:r>
            <a:r>
              <a:rPr lang="nl-NL" altLang="en-US" sz="1700">
                <a:solidFill>
                  <a:srgbClr val="FF0000"/>
                </a:solidFill>
              </a:rPr>
              <a:t>101.2 kg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nl-NL" altLang="en-US" sz="1700">
                <a:solidFill>
                  <a:schemeClr val="accent2"/>
                </a:solidFill>
              </a:rPr>
              <a:t>SMBG &amp; SMBP: OK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nl-NL" altLang="en-US" sz="1700">
                <a:solidFill>
                  <a:schemeClr val="accent2"/>
                </a:solidFill>
              </a:rPr>
              <a:t>No diabetic complication yet.</a:t>
            </a:r>
          </a:p>
          <a:p>
            <a:pPr lvl="1" eaLnBrk="1" hangingPunct="1">
              <a:spcBef>
                <a:spcPct val="20000"/>
              </a:spcBef>
              <a:buClr>
                <a:srgbClr val="002FC4"/>
              </a:buClr>
              <a:buFontTx/>
              <a:buChar char="•"/>
            </a:pPr>
            <a:r>
              <a:rPr lang="nl-NL" altLang="en-US" sz="1400">
                <a:solidFill>
                  <a:schemeClr val="accent2"/>
                </a:solidFill>
              </a:rPr>
              <a:t>Metformin: 1000 mg BD</a:t>
            </a:r>
          </a:p>
          <a:p>
            <a:pPr lvl="1" eaLnBrk="1" hangingPunct="1">
              <a:spcBef>
                <a:spcPct val="20000"/>
              </a:spcBef>
              <a:buClr>
                <a:srgbClr val="002FC4"/>
              </a:buClr>
              <a:buFontTx/>
              <a:buChar char="•"/>
            </a:pPr>
            <a:r>
              <a:rPr lang="nl-NL" altLang="en-US" sz="1400">
                <a:solidFill>
                  <a:schemeClr val="accent2"/>
                </a:solidFill>
              </a:rPr>
              <a:t>ASA: 80 mg/d</a:t>
            </a:r>
          </a:p>
          <a:p>
            <a:pPr lvl="1" eaLnBrk="1" hangingPunct="1">
              <a:spcBef>
                <a:spcPct val="20000"/>
              </a:spcBef>
              <a:buClr>
                <a:srgbClr val="002FC4"/>
              </a:buClr>
              <a:buFontTx/>
              <a:buChar char="•"/>
            </a:pPr>
            <a:r>
              <a:rPr lang="nl-NL" altLang="en-US" sz="1400">
                <a:solidFill>
                  <a:schemeClr val="accent2"/>
                </a:solidFill>
              </a:rPr>
              <a:t>Valsartan: 160 mg/d</a:t>
            </a:r>
          </a:p>
          <a:p>
            <a:pPr lvl="1" eaLnBrk="1" hangingPunct="1">
              <a:spcBef>
                <a:spcPct val="20000"/>
              </a:spcBef>
              <a:buClr>
                <a:srgbClr val="002FC4"/>
              </a:buClr>
              <a:buFontTx/>
              <a:buChar char="•"/>
            </a:pPr>
            <a:r>
              <a:rPr lang="nl-NL" altLang="en-US" sz="1400">
                <a:solidFill>
                  <a:schemeClr val="accent2"/>
                </a:solidFill>
              </a:rPr>
              <a:t>Atorvastatin: 20 mg/d</a:t>
            </a:r>
          </a:p>
          <a:p>
            <a:pPr lvl="1" eaLnBrk="1" hangingPunct="1">
              <a:spcBef>
                <a:spcPct val="20000"/>
              </a:spcBef>
              <a:buClr>
                <a:srgbClr val="002FC4"/>
              </a:buClr>
              <a:buFontTx/>
              <a:buChar char="•"/>
            </a:pPr>
            <a:r>
              <a:rPr lang="nl-NL" altLang="en-US" sz="1400">
                <a:solidFill>
                  <a:schemeClr val="accent2"/>
                </a:solidFill>
              </a:rPr>
              <a:t>Fenofibrate 200 mg/d</a:t>
            </a:r>
          </a:p>
          <a:p>
            <a:pPr lvl="1" eaLnBrk="1" hangingPunct="1">
              <a:spcBef>
                <a:spcPct val="20000"/>
              </a:spcBef>
              <a:buClr>
                <a:srgbClr val="002FC4"/>
              </a:buClr>
              <a:buFontTx/>
              <a:buChar char="•"/>
            </a:pPr>
            <a:r>
              <a:rPr lang="nl-NL" altLang="en-US" sz="1400">
                <a:solidFill>
                  <a:schemeClr val="accent2"/>
                </a:solidFill>
              </a:rPr>
              <a:t>Alluporinol: 100 mg/d</a:t>
            </a:r>
          </a:p>
          <a:p>
            <a:pPr lvl="1" eaLnBrk="1" hangingPunct="1">
              <a:spcBef>
                <a:spcPct val="20000"/>
              </a:spcBef>
              <a:buClr>
                <a:srgbClr val="002FC4"/>
              </a:buClr>
              <a:buFontTx/>
              <a:buChar char="•"/>
            </a:pPr>
            <a:r>
              <a:rPr lang="nl-NL" altLang="en-US" sz="1400">
                <a:solidFill>
                  <a:schemeClr val="accent2"/>
                </a:solidFill>
              </a:rPr>
              <a:t>LT4: 600 µg/w</a:t>
            </a:r>
          </a:p>
          <a:p>
            <a:pPr lvl="1" eaLnBrk="1" hangingPunct="1">
              <a:spcBef>
                <a:spcPct val="20000"/>
              </a:spcBef>
              <a:buClr>
                <a:srgbClr val="002FC4"/>
              </a:buClr>
              <a:buFontTx/>
              <a:buChar char="•"/>
            </a:pPr>
            <a:r>
              <a:rPr lang="nl-NL" altLang="en-US" sz="1400">
                <a:solidFill>
                  <a:schemeClr val="accent2"/>
                </a:solidFill>
              </a:rPr>
              <a:t>Pearl D: monthly, B12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03738" y="3327400"/>
            <a:ext cx="40513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en-US" sz="1800">
                <a:solidFill>
                  <a:srgbClr val="990033"/>
                </a:solidFill>
              </a:rPr>
              <a:t>Victoza</a:t>
            </a:r>
            <a:r>
              <a:rPr lang="nl-NL" altLang="en-US" sz="1800">
                <a:solidFill>
                  <a:srgbClr val="0032CB"/>
                </a:solidFill>
              </a:rPr>
              <a:t> 0.6 mg/d was started</a:t>
            </a:r>
          </a:p>
          <a:p>
            <a:pPr algn="ctr">
              <a:lnSpc>
                <a:spcPct val="150000"/>
              </a:lnSpc>
            </a:pPr>
            <a:r>
              <a:rPr lang="nl-NL" altLang="en-US" sz="1400">
                <a:solidFill>
                  <a:srgbClr val="0032CB"/>
                </a:solidFill>
              </a:rPr>
              <a:t>LT4 0.1 mg/daily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0200" y="1274763"/>
            <a:ext cx="4564063" cy="137795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marL="883444" lvl="2" indent="-197644">
              <a:buClr>
                <a:srgbClr val="009FDA"/>
              </a:buClr>
              <a:buFont typeface="Arial" pitchFamily="34" charset="0"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</a:rPr>
              <a:t>FBS: 111 </a:t>
            </a:r>
            <a:r>
              <a:rPr lang="nl-NL" sz="1200" kern="0" dirty="0">
                <a:solidFill>
                  <a:srgbClr val="002060"/>
                </a:solidFill>
              </a:rPr>
              <a:t>mg/dL, </a:t>
            </a:r>
            <a:r>
              <a:rPr lang="nl-NL" sz="1400" kern="0" dirty="0">
                <a:solidFill>
                  <a:srgbClr val="002060"/>
                </a:solidFill>
              </a:rPr>
              <a:t>HbA1c : 5.7 % </a:t>
            </a:r>
          </a:p>
          <a:p>
            <a:pPr marL="883444" lvl="2" indent="-197644">
              <a:buClr>
                <a:srgbClr val="009FDA"/>
              </a:buClr>
              <a:buFont typeface="Arial" pitchFamily="34" charset="0"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</a:rPr>
              <a:t>Cr: 1 mg/dL</a:t>
            </a:r>
          </a:p>
          <a:p>
            <a:pPr marL="883444" lvl="2" indent="-197644">
              <a:buClr>
                <a:srgbClr val="009FDA"/>
              </a:buClr>
              <a:buFont typeface="Arial" pitchFamily="34" charset="0"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</a:rPr>
              <a:t>LDL: 68 </a:t>
            </a:r>
            <a:r>
              <a:rPr lang="nl-NL" sz="1200" kern="0" dirty="0">
                <a:solidFill>
                  <a:srgbClr val="002060"/>
                </a:solidFill>
              </a:rPr>
              <a:t>mg/dL, </a:t>
            </a:r>
            <a:r>
              <a:rPr lang="nl-NL" sz="1400" kern="0" dirty="0">
                <a:solidFill>
                  <a:srgbClr val="00B0F0"/>
                </a:solidFill>
              </a:rPr>
              <a:t>TG: 403 </a:t>
            </a:r>
            <a:r>
              <a:rPr lang="nl-NL" sz="1200" kern="0" dirty="0">
                <a:solidFill>
                  <a:srgbClr val="00B0F0"/>
                </a:solidFill>
              </a:rPr>
              <a:t>mg/dL</a:t>
            </a:r>
            <a:endParaRPr lang="nl-NL" sz="1400" kern="0" dirty="0">
              <a:solidFill>
                <a:srgbClr val="00B0F0"/>
              </a:solidFill>
            </a:endParaRPr>
          </a:p>
          <a:p>
            <a:pPr marL="883444" lvl="2" indent="-197644">
              <a:buClr>
                <a:srgbClr val="009FDA"/>
              </a:buClr>
              <a:buFont typeface="Arial" pitchFamily="34" charset="0"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</a:rPr>
              <a:t>ALT: 71, Uric Acid: 4.6 </a:t>
            </a:r>
            <a:r>
              <a:rPr lang="nl-NL" sz="1200" kern="0" dirty="0">
                <a:solidFill>
                  <a:srgbClr val="002060"/>
                </a:solidFill>
              </a:rPr>
              <a:t>mg/dL</a:t>
            </a:r>
          </a:p>
          <a:p>
            <a:pPr marL="883444" lvl="2" indent="-197644">
              <a:buClr>
                <a:srgbClr val="009FDA"/>
              </a:buClr>
              <a:buFont typeface="Arial" pitchFamily="34" charset="0"/>
              <a:buChar char="•"/>
              <a:defRPr/>
            </a:pPr>
            <a:r>
              <a:rPr lang="nl-NL" sz="1400" kern="0" dirty="0">
                <a:solidFill>
                  <a:srgbClr val="00B0F0"/>
                </a:solidFill>
              </a:rPr>
              <a:t>TSH: 5.1</a:t>
            </a:r>
          </a:p>
          <a:p>
            <a:pPr marL="883444" lvl="2" indent="-197644">
              <a:buClr>
                <a:srgbClr val="009FDA"/>
              </a:buClr>
              <a:buFont typeface="Arial" pitchFamily="34" charset="0"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</a:rPr>
              <a:t>Urine microalbumin: 3.8 </a:t>
            </a:r>
            <a:r>
              <a:rPr lang="nl-NL" sz="1200" kern="0" dirty="0">
                <a:solidFill>
                  <a:srgbClr val="002060"/>
                </a:solidFill>
              </a:rPr>
              <a:t>mg/24 hrs</a:t>
            </a:r>
            <a:r>
              <a:rPr lang="nl-NL" sz="1500" kern="0" dirty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E3A07EDC-E518-4B2B-B62D-D6FE09FD79CE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22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70339" name="Title 1"/>
          <p:cNvSpPr>
            <a:spLocks noGrp="1"/>
          </p:cNvSpPr>
          <p:nvPr>
            <p:ph type="title"/>
          </p:nvPr>
        </p:nvSpPr>
        <p:spPr>
          <a:xfrm>
            <a:off x="412750" y="249238"/>
            <a:ext cx="8188325" cy="601662"/>
          </a:xfrm>
        </p:spPr>
        <p:txBody>
          <a:bodyPr/>
          <a:lstStyle/>
          <a:p>
            <a:r>
              <a:rPr lang="en-US" altLang="en-US" smtClean="0"/>
              <a:t>12</a:t>
            </a:r>
            <a:r>
              <a:rPr lang="en-US" altLang="en-US" baseline="30000" smtClean="0"/>
              <a:t>th</a:t>
            </a:r>
            <a:r>
              <a:rPr lang="en-US" altLang="en-US" smtClean="0"/>
              <a:t> visit: 1393/9/23    	</a:t>
            </a:r>
          </a:p>
        </p:txBody>
      </p:sp>
      <p:sp>
        <p:nvSpPr>
          <p:cNvPr id="270340" name="TextBox 3"/>
          <p:cNvSpPr txBox="1">
            <a:spLocks noChangeArrowheads="1"/>
          </p:cNvSpPr>
          <p:nvPr/>
        </p:nvSpPr>
        <p:spPr bwMode="auto">
          <a:xfrm>
            <a:off x="360363" y="1382713"/>
            <a:ext cx="3857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1500">
                <a:solidFill>
                  <a:srgbClr val="002060"/>
                </a:solidFill>
              </a:rPr>
              <a:t>W: </a:t>
            </a:r>
            <a:r>
              <a:rPr lang="en-US" altLang="en-US" sz="1500">
                <a:solidFill>
                  <a:srgbClr val="FF0000"/>
                </a:solidFill>
              </a:rPr>
              <a:t>102.2 kg</a:t>
            </a:r>
          </a:p>
          <a:p>
            <a:pPr>
              <a:lnSpc>
                <a:spcPct val="200000"/>
              </a:lnSpc>
            </a:pPr>
            <a:r>
              <a:rPr lang="en-US" altLang="en-US" sz="1500">
                <a:solidFill>
                  <a:srgbClr val="002060"/>
                </a:solidFill>
              </a:rPr>
              <a:t>Poor life style in the last month!</a:t>
            </a:r>
          </a:p>
          <a:p>
            <a:pPr>
              <a:lnSpc>
                <a:spcPct val="200000"/>
              </a:lnSpc>
            </a:pPr>
            <a:r>
              <a:rPr lang="en-US" altLang="en-US" sz="1500">
                <a:solidFill>
                  <a:srgbClr val="002060"/>
                </a:solidFill>
              </a:rPr>
              <a:t>Not any side effects by Victoza</a:t>
            </a:r>
            <a:endParaRPr lang="fa-IR" altLang="en-US" sz="1500">
              <a:solidFill>
                <a:srgbClr val="002060"/>
              </a:solidFill>
            </a:endParaRPr>
          </a:p>
        </p:txBody>
      </p:sp>
      <p:pic>
        <p:nvPicPr>
          <p:cNvPr id="270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788988"/>
            <a:ext cx="4791075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8438" y="3332163"/>
            <a:ext cx="3910012" cy="41433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nl-NL" sz="1500" dirty="0">
                <a:solidFill>
                  <a:srgbClr val="990033"/>
                </a:solidFill>
              </a:rPr>
              <a:t>Victoza</a:t>
            </a:r>
            <a:r>
              <a:rPr lang="nl-NL" sz="15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was increased to 1.2 mg/d</a:t>
            </a:r>
          </a:p>
        </p:txBody>
      </p:sp>
      <p:sp>
        <p:nvSpPr>
          <p:cNvPr id="270343" name="Rectangle 1"/>
          <p:cNvSpPr>
            <a:spLocks noChangeArrowheads="1"/>
          </p:cNvSpPr>
          <p:nvPr/>
        </p:nvSpPr>
        <p:spPr bwMode="auto">
          <a:xfrm>
            <a:off x="5943600" y="496888"/>
            <a:ext cx="10096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r>
              <a:rPr lang="en-US" altLang="en-US"/>
              <a:t>SMBG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366D2A44-C101-47D6-81A9-B9A059F64638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23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71363" name="Title 1"/>
          <p:cNvSpPr>
            <a:spLocks noGrp="1"/>
          </p:cNvSpPr>
          <p:nvPr>
            <p:ph type="title"/>
          </p:nvPr>
        </p:nvSpPr>
        <p:spPr>
          <a:xfrm>
            <a:off x="241300" y="195263"/>
            <a:ext cx="7246938" cy="601662"/>
          </a:xfrm>
        </p:spPr>
        <p:txBody>
          <a:bodyPr/>
          <a:lstStyle/>
          <a:p>
            <a:r>
              <a:rPr lang="en-US" altLang="en-US" smtClean="0"/>
              <a:t>13</a:t>
            </a:r>
            <a:r>
              <a:rPr lang="en-US" altLang="en-US" baseline="30000" smtClean="0"/>
              <a:t>th</a:t>
            </a:r>
            <a:r>
              <a:rPr lang="en-US" altLang="en-US" smtClean="0"/>
              <a:t> visit: 1393/10/20   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900" y="1492250"/>
            <a:ext cx="3857625" cy="2368550"/>
          </a:xfrm>
          <a:prstGeom prst="rect">
            <a:avLst/>
          </a:prstGeom>
          <a:noFill/>
        </p:spPr>
        <p:txBody>
          <a:bodyPr lIns="68580" tIns="34290" rIns="68580" bIns="34290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500" dirty="0">
                <a:solidFill>
                  <a:srgbClr val="002060"/>
                </a:solidFill>
              </a:rPr>
              <a:t>W: </a:t>
            </a:r>
            <a:r>
              <a:rPr lang="en-US" sz="1500" dirty="0">
                <a:solidFill>
                  <a:srgbClr val="FF0000"/>
                </a:solidFill>
              </a:rPr>
              <a:t>100.7 kg</a:t>
            </a:r>
          </a:p>
          <a:p>
            <a:pPr>
              <a:lnSpc>
                <a:spcPct val="150000"/>
              </a:lnSpc>
              <a:defRPr/>
            </a:pPr>
            <a:r>
              <a:rPr lang="en-US" sz="1500" dirty="0">
                <a:solidFill>
                  <a:srgbClr val="002060"/>
                </a:solidFill>
              </a:rPr>
              <a:t>SMBG: quite good</a:t>
            </a:r>
          </a:p>
          <a:p>
            <a:pPr>
              <a:lnSpc>
                <a:spcPct val="150000"/>
              </a:lnSpc>
              <a:defRPr/>
            </a:pPr>
            <a:r>
              <a:rPr lang="en-US" sz="1500" dirty="0">
                <a:solidFill>
                  <a:srgbClr val="002060"/>
                </a:solidFill>
              </a:rPr>
              <a:t>Proper life style</a:t>
            </a:r>
          </a:p>
          <a:p>
            <a:pPr>
              <a:lnSpc>
                <a:spcPct val="150000"/>
              </a:lnSpc>
              <a:defRPr/>
            </a:pPr>
            <a:r>
              <a:rPr lang="en-US" sz="1500" dirty="0">
                <a:solidFill>
                  <a:srgbClr val="002060"/>
                </a:solidFill>
              </a:rPr>
              <a:t>Not any side effects by </a:t>
            </a:r>
            <a:r>
              <a:rPr lang="en-US" sz="1500" dirty="0">
                <a:solidFill>
                  <a:srgbClr val="990033"/>
                </a:solidFill>
              </a:rPr>
              <a:t>Victoza</a:t>
            </a: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200" kern="0" dirty="0">
                <a:solidFill>
                  <a:srgbClr val="002060"/>
                </a:solidFill>
                <a:latin typeface="Verdana"/>
              </a:rPr>
              <a:t>FBS: 120 </a:t>
            </a:r>
            <a:r>
              <a:rPr lang="nl-NL" sz="1100" kern="0" dirty="0">
                <a:solidFill>
                  <a:srgbClr val="002060"/>
                </a:solidFill>
                <a:latin typeface="Verdana"/>
              </a:rPr>
              <a:t>mg/dL, </a:t>
            </a:r>
            <a:r>
              <a:rPr lang="nl-NL" sz="1200" kern="0" dirty="0">
                <a:solidFill>
                  <a:srgbClr val="002060"/>
                </a:solidFill>
                <a:latin typeface="Verdana"/>
              </a:rPr>
              <a:t>HbA1c: 5.8 % </a:t>
            </a: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200" kern="0" dirty="0">
                <a:solidFill>
                  <a:srgbClr val="002060"/>
                </a:solidFill>
                <a:latin typeface="Verdana"/>
              </a:rPr>
              <a:t>Cr: 1.1 mg/dL, </a:t>
            </a:r>
            <a:r>
              <a:rPr lang="nl-NL" sz="1200" kern="0" dirty="0">
                <a:solidFill>
                  <a:srgbClr val="00B0F0"/>
                </a:solidFill>
                <a:latin typeface="Verdana"/>
              </a:rPr>
              <a:t>TG: 359 </a:t>
            </a:r>
            <a:r>
              <a:rPr lang="nl-NL" sz="1100" kern="0" dirty="0">
                <a:solidFill>
                  <a:srgbClr val="00B0F0"/>
                </a:solidFill>
                <a:latin typeface="Verdana"/>
              </a:rPr>
              <a:t>mg/dL</a:t>
            </a:r>
            <a:endParaRPr lang="nl-NL" sz="1200" kern="0" dirty="0">
              <a:solidFill>
                <a:srgbClr val="00B0F0"/>
              </a:solidFill>
              <a:latin typeface="Verdana"/>
            </a:endParaRP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200" kern="0" dirty="0">
                <a:solidFill>
                  <a:srgbClr val="002060"/>
                </a:solidFill>
                <a:latin typeface="Verdana"/>
              </a:rPr>
              <a:t>ALT: 84, Uric Acid: 4.6 </a:t>
            </a:r>
            <a:r>
              <a:rPr lang="nl-NL" sz="1100" kern="0" dirty="0">
                <a:solidFill>
                  <a:srgbClr val="002060"/>
                </a:solidFill>
                <a:latin typeface="Verdana"/>
              </a:rPr>
              <a:t>mg/dL</a:t>
            </a:r>
            <a:endParaRPr lang="nl-NL" sz="1200" kern="0" dirty="0">
              <a:solidFill>
                <a:srgbClr val="002060"/>
              </a:solidFill>
              <a:latin typeface="Verdana"/>
            </a:endParaRPr>
          </a:p>
          <a:p>
            <a:pPr marL="883444" lvl="2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200" kern="0" dirty="0">
                <a:solidFill>
                  <a:srgbClr val="002060"/>
                </a:solidFill>
                <a:latin typeface="Verdana"/>
              </a:rPr>
              <a:t>25(OH)D: 34 n</a:t>
            </a:r>
            <a:r>
              <a:rPr lang="nl-NL" sz="1100" kern="0" dirty="0">
                <a:solidFill>
                  <a:srgbClr val="002060"/>
                </a:solidFill>
                <a:latin typeface="Verdana"/>
              </a:rPr>
              <a:t>g/ml</a:t>
            </a:r>
            <a:r>
              <a:rPr lang="nl-NL" sz="1400" kern="0" dirty="0">
                <a:solidFill>
                  <a:srgbClr val="002060"/>
                </a:solidFill>
                <a:latin typeface="Verdana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65388" y="4440238"/>
            <a:ext cx="3911600" cy="41592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15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Continue </a:t>
            </a:r>
            <a:r>
              <a:rPr lang="nl-NL" sz="1500" dirty="0">
                <a:solidFill>
                  <a:srgbClr val="990033"/>
                </a:solidFill>
              </a:rPr>
              <a:t>Victoza</a:t>
            </a:r>
            <a:r>
              <a:rPr lang="nl-NL" sz="15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by 1.2 mg/d</a:t>
            </a:r>
          </a:p>
        </p:txBody>
      </p:sp>
      <p:graphicFrame>
        <p:nvGraphicFramePr>
          <p:cNvPr id="7" name="Group 3"/>
          <p:cNvGraphicFramePr>
            <a:graphicFrameLocks noGrp="1"/>
          </p:cNvGraphicFramePr>
          <p:nvPr/>
        </p:nvGraphicFramePr>
        <p:xfrm>
          <a:off x="3946525" y="1331913"/>
          <a:ext cx="5022850" cy="2679700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807477"/>
                <a:gridCol w="465669"/>
                <a:gridCol w="729192"/>
                <a:gridCol w="650799"/>
                <a:gridCol w="587011"/>
                <a:gridCol w="648509"/>
                <a:gridCol w="594101"/>
                <a:gridCol w="540092"/>
              </a:tblGrid>
              <a:tr h="752711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B Nazanin" panose="00000400000000000000" pitchFamily="2" charset="-78"/>
                        </a:rPr>
                        <a:t>Date</a:t>
                      </a:r>
                      <a:endParaRPr lang="en-US" sz="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67507" marR="67507" marT="35096" marB="350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effectLst/>
                          <a:cs typeface="B Nazanin" panose="00000400000000000000" pitchFamily="2" charset="-78"/>
                        </a:rPr>
                        <a:t>FPG</a:t>
                      </a:r>
                      <a:endParaRPr lang="en-US" sz="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67507" marR="67507" marT="35096" marB="350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effectLst/>
                          <a:cs typeface="B Nazanin" panose="00000400000000000000" pitchFamily="2" charset="-78"/>
                        </a:rPr>
                        <a:t> PP </a:t>
                      </a:r>
                      <a:r>
                        <a:rPr lang="en-US" sz="800" b="1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B Nazanin" panose="00000400000000000000" pitchFamily="2" charset="-78"/>
                        </a:rPr>
                        <a:t>breakfast</a:t>
                      </a:r>
                      <a:endParaRPr lang="en-US" sz="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67507" marR="67507" marT="35096" marB="350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effectLst/>
                          <a:cs typeface="B Nazanin" panose="00000400000000000000" pitchFamily="2" charset="-78"/>
                        </a:rPr>
                        <a:t>Before lunch</a:t>
                      </a:r>
                      <a:endParaRPr lang="en-US" sz="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67507" marR="67507" marT="35096" marB="350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effectLst/>
                          <a:cs typeface="B Nazanin" panose="00000400000000000000" pitchFamily="2" charset="-78"/>
                        </a:rPr>
                        <a:t>PPG</a:t>
                      </a: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B Nazanin" panose="00000400000000000000" pitchFamily="2" charset="-78"/>
                        </a:rPr>
                        <a:t>lunch</a:t>
                      </a:r>
                      <a:endParaRPr lang="en-US" sz="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67507" marR="67507" marT="35096" marB="350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effectLst/>
                          <a:cs typeface="B Nazanin" panose="00000400000000000000" pitchFamily="2" charset="-78"/>
                        </a:rPr>
                        <a:t>Before dinner</a:t>
                      </a:r>
                      <a:endParaRPr lang="en-US" sz="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67507" marR="67507" marT="35096" marB="350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effectLst/>
                          <a:cs typeface="B Nazanin" panose="00000400000000000000" pitchFamily="2" charset="-78"/>
                        </a:rPr>
                        <a:t> PPG</a:t>
                      </a: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B Nazanin" panose="00000400000000000000" pitchFamily="2" charset="-78"/>
                        </a:rPr>
                        <a:t>dinner</a:t>
                      </a:r>
                      <a:endParaRPr lang="en-US" sz="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67507" marR="67507" marT="35096" marB="350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B Nazanin" panose="00000400000000000000" pitchFamily="2" charset="-78"/>
                        </a:rPr>
                        <a:t>Others</a:t>
                      </a:r>
                      <a:endParaRPr lang="en-US" sz="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67507" marR="67507" marT="35096" marB="350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571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B Nazanin" panose="00000400000000000000" pitchFamily="2" charset="-78"/>
                        </a:rPr>
                        <a:t>14-10-93</a:t>
                      </a: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B Nazanin" panose="00000400000000000000" pitchFamily="2" charset="-78"/>
                        </a:rPr>
                        <a:t>92</a:t>
                      </a: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B Nazanin" panose="00000400000000000000" pitchFamily="2" charset="-78"/>
                        </a:rPr>
                        <a:t>139</a:t>
                      </a: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B Nazanin" panose="00000400000000000000" pitchFamily="2" charset="-78"/>
                        </a:rPr>
                        <a:t> </a:t>
                      </a: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90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B Nazanin" panose="00000400000000000000" pitchFamily="2" charset="-78"/>
                        </a:rPr>
                        <a:t>15-10-93</a:t>
                      </a: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B Nazanin" panose="00000400000000000000" pitchFamily="2" charset="-78"/>
                        </a:rPr>
                        <a:t>106</a:t>
                      </a: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B Nazanin" panose="00000400000000000000" pitchFamily="2" charset="-78"/>
                        </a:rPr>
                        <a:t>115</a:t>
                      </a: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B Nazanin" panose="00000400000000000000" pitchFamily="2" charset="-78"/>
                        </a:rPr>
                        <a:t> </a:t>
                      </a: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B Nazanin" panose="00000400000000000000" pitchFamily="2" charset="-78"/>
                        </a:rPr>
                        <a:t>17-10-93</a:t>
                      </a: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B Nazanin" panose="00000400000000000000" pitchFamily="2" charset="-78"/>
                        </a:rPr>
                        <a:t>143</a:t>
                      </a: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B Nazanin" panose="00000400000000000000" pitchFamily="2" charset="-78"/>
                        </a:rPr>
                        <a:t>151</a:t>
                      </a: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B Nazanin" panose="00000400000000000000" pitchFamily="2" charset="-78"/>
                        </a:rPr>
                        <a:t>18-10-93</a:t>
                      </a: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B Nazanin" panose="00000400000000000000" pitchFamily="2" charset="-78"/>
                        </a:rPr>
                        <a:t>158</a:t>
                      </a: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7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B Nazanin" panose="00000400000000000000" pitchFamily="2" charset="-78"/>
                        </a:rPr>
                        <a:t>19-10-93</a:t>
                      </a: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B Nazanin" panose="00000400000000000000" pitchFamily="2" charset="-78"/>
                        </a:rPr>
                        <a:t>115</a:t>
                      </a: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B Nazanin" panose="00000400000000000000" pitchFamily="2" charset="-78"/>
                        </a:rPr>
                        <a:t>122</a:t>
                      </a: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B Nazanin" panose="00000400000000000000" pitchFamily="2" charset="-78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55FE7B21-0DCB-469A-BD86-C61651F18AE4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24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72387" name="Title 1"/>
          <p:cNvSpPr>
            <a:spLocks noGrp="1"/>
          </p:cNvSpPr>
          <p:nvPr>
            <p:ph type="title"/>
          </p:nvPr>
        </p:nvSpPr>
        <p:spPr>
          <a:xfrm>
            <a:off x="476250" y="303213"/>
            <a:ext cx="8188325" cy="601662"/>
          </a:xfrm>
        </p:spPr>
        <p:txBody>
          <a:bodyPr/>
          <a:lstStyle/>
          <a:p>
            <a:r>
              <a:rPr lang="en-US" altLang="en-US" smtClean="0"/>
              <a:t>14</a:t>
            </a:r>
            <a:r>
              <a:rPr lang="en-US" altLang="en-US" baseline="30000" smtClean="0"/>
              <a:t>th</a:t>
            </a:r>
            <a:r>
              <a:rPr lang="en-US" altLang="en-US" smtClean="0"/>
              <a:t> visit: 1393/11/6</a:t>
            </a:r>
          </a:p>
        </p:txBody>
      </p:sp>
      <p:sp>
        <p:nvSpPr>
          <p:cNvPr id="272388" name="TextBox 3"/>
          <p:cNvSpPr txBox="1">
            <a:spLocks noChangeArrowheads="1"/>
          </p:cNvSpPr>
          <p:nvPr/>
        </p:nvSpPr>
        <p:spPr bwMode="auto">
          <a:xfrm>
            <a:off x="412750" y="1274763"/>
            <a:ext cx="3857625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1500"/>
              <a:t>W: </a:t>
            </a:r>
            <a:r>
              <a:rPr lang="en-US" altLang="en-US" sz="1500">
                <a:solidFill>
                  <a:srgbClr val="FF0000"/>
                </a:solidFill>
              </a:rPr>
              <a:t>98 kg</a:t>
            </a:r>
          </a:p>
          <a:p>
            <a:pPr>
              <a:lnSpc>
                <a:spcPct val="150000"/>
              </a:lnSpc>
            </a:pPr>
            <a:endParaRPr lang="en-US" altLang="en-US" sz="15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1500">
                <a:solidFill>
                  <a:srgbClr val="002060"/>
                </a:solidFill>
              </a:rPr>
              <a:t>SMBG: quite good</a:t>
            </a:r>
          </a:p>
          <a:p>
            <a:pPr>
              <a:lnSpc>
                <a:spcPct val="150000"/>
              </a:lnSpc>
            </a:pPr>
            <a:r>
              <a:rPr lang="en-US" altLang="en-US" sz="1500">
                <a:solidFill>
                  <a:srgbClr val="002060"/>
                </a:solidFill>
              </a:rPr>
              <a:t>Proper life style</a:t>
            </a:r>
          </a:p>
          <a:p>
            <a:pPr>
              <a:lnSpc>
                <a:spcPct val="150000"/>
              </a:lnSpc>
            </a:pPr>
            <a:r>
              <a:rPr lang="en-US" altLang="en-US" sz="1500">
                <a:solidFill>
                  <a:srgbClr val="002060"/>
                </a:solidFill>
              </a:rPr>
              <a:t>Not any side effects by Victoza</a:t>
            </a:r>
          </a:p>
        </p:txBody>
      </p:sp>
      <p:sp>
        <p:nvSpPr>
          <p:cNvPr id="6" name="Rectangle 5"/>
          <p:cNvSpPr/>
          <p:nvPr/>
        </p:nvSpPr>
        <p:spPr>
          <a:xfrm>
            <a:off x="2413000" y="4354513"/>
            <a:ext cx="4103688" cy="48418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nl-NL" sz="18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Continue </a:t>
            </a:r>
            <a:r>
              <a:rPr lang="nl-NL" sz="1800" dirty="0">
                <a:solidFill>
                  <a:srgbClr val="990033"/>
                </a:solidFill>
              </a:rPr>
              <a:t>Victoza</a:t>
            </a:r>
            <a:r>
              <a:rPr lang="nl-NL" sz="18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by 1.2 mg/d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DB5A555B-425C-48FB-9C94-99B26592C62C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25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73411" name="Title 1"/>
          <p:cNvSpPr>
            <a:spLocks noGrp="1"/>
          </p:cNvSpPr>
          <p:nvPr>
            <p:ph type="title" idx="4294967295"/>
          </p:nvPr>
        </p:nvSpPr>
        <p:spPr>
          <a:xfrm>
            <a:off x="598488" y="333375"/>
            <a:ext cx="7626350" cy="547688"/>
          </a:xfrm>
        </p:spPr>
        <p:txBody>
          <a:bodyPr lIns="68579" tIns="34289" rIns="68579" bIns="34289"/>
          <a:lstStyle/>
          <a:p>
            <a:r>
              <a:rPr lang="en-GB" altLang="en-US" b="0" smtClean="0"/>
              <a:t>ADA/EASD position statement 2015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400793" y="4105178"/>
            <a:ext cx="6320806" cy="4016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00" tIns="45701" rIns="91400" bIns="45701" anchor="ctr"/>
          <a:lstStyle/>
          <a:p>
            <a:pPr algn="ctr" defTabSz="685492" eaLnBrk="1" hangingPunct="1">
              <a:spcBef>
                <a:spcPct val="50000"/>
              </a:spcBef>
              <a:defRPr/>
            </a:pPr>
            <a:r>
              <a:rPr lang="en-US" sz="1800" b="0" dirty="0">
                <a:solidFill>
                  <a:srgbClr val="002060"/>
                </a:solidFill>
              </a:rPr>
              <a:t>Basal </a:t>
            </a:r>
            <a:r>
              <a:rPr lang="en-GB" sz="1800" b="0" dirty="0">
                <a:solidFill>
                  <a:srgbClr val="002060"/>
                </a:solidFill>
              </a:rPr>
              <a:t>Insulin + </a:t>
            </a:r>
            <a:r>
              <a:rPr lang="en-GB" sz="1800" b="0" dirty="0">
                <a:solidFill>
                  <a:srgbClr val="74002F"/>
                </a:solidFill>
              </a:rPr>
              <a:t>GLP-1 RA</a:t>
            </a:r>
            <a:r>
              <a:rPr lang="en-GB" sz="1800" b="0" dirty="0">
                <a:solidFill>
                  <a:srgbClr val="002060"/>
                </a:solidFill>
              </a:rPr>
              <a:t> or </a:t>
            </a:r>
            <a:r>
              <a:rPr lang="en-GB" sz="1800" b="0" dirty="0" err="1">
                <a:solidFill>
                  <a:srgbClr val="002060"/>
                </a:solidFill>
              </a:rPr>
              <a:t>Prandial</a:t>
            </a:r>
            <a:r>
              <a:rPr lang="en-GB" sz="1800" b="0" dirty="0">
                <a:solidFill>
                  <a:srgbClr val="002060"/>
                </a:solidFill>
              </a:rPr>
              <a:t> Insulin</a:t>
            </a:r>
            <a:endParaRPr lang="en-GB" sz="1100" b="0" dirty="0">
              <a:solidFill>
                <a:srgbClr val="002060"/>
              </a:solidFill>
            </a:endParaRPr>
          </a:p>
        </p:txBody>
      </p:sp>
      <p:sp>
        <p:nvSpPr>
          <p:cNvPr id="273415" name="TextBox 22"/>
          <p:cNvSpPr txBox="1">
            <a:spLocks noChangeArrowheads="1"/>
          </p:cNvSpPr>
          <p:nvPr/>
        </p:nvSpPr>
        <p:spPr bwMode="auto">
          <a:xfrm>
            <a:off x="423863" y="4865688"/>
            <a:ext cx="70548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US" altLang="en-US" sz="800" b="0">
                <a:solidFill>
                  <a:srgbClr val="002060"/>
                </a:solidFill>
                <a:ea typeface="MS PGothic" panose="020B0600070205080204" pitchFamily="34" charset="-128"/>
                <a:cs typeface="Times" panose="02020603050405020304" pitchFamily="18" charset="0"/>
              </a:rPr>
              <a:t>Inzucchi </a:t>
            </a:r>
            <a:r>
              <a:rPr lang="en-US" altLang="en-US" sz="800" b="0" i="1">
                <a:solidFill>
                  <a:srgbClr val="002060"/>
                </a:solidFill>
                <a:ea typeface="MS PGothic" panose="020B0600070205080204" pitchFamily="34" charset="-128"/>
                <a:cs typeface="Times" panose="02020603050405020304" pitchFamily="18" charset="0"/>
              </a:rPr>
              <a:t>et al. Diabetes Care 2015;38:140-149</a:t>
            </a:r>
            <a:endParaRPr lang="en-US" altLang="en-US" sz="800" b="0">
              <a:solidFill>
                <a:srgbClr val="002060"/>
              </a:solidFill>
              <a:ea typeface="MS PGothic" panose="020B0600070205080204" pitchFamily="34" charset="-128"/>
              <a:cs typeface="Times" panose="02020603050405020304" pitchFamily="18" charset="0"/>
            </a:endParaRPr>
          </a:p>
        </p:txBody>
      </p:sp>
      <p:sp>
        <p:nvSpPr>
          <p:cNvPr id="273416" name="TextBox 1"/>
          <p:cNvSpPr txBox="1">
            <a:spLocks noChangeArrowheads="1"/>
          </p:cNvSpPr>
          <p:nvPr/>
        </p:nvSpPr>
        <p:spPr bwMode="auto">
          <a:xfrm>
            <a:off x="3567113" y="1030288"/>
            <a:ext cx="35528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0" tIns="45701" rIns="91400" bIns="45701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/>
            <a:r>
              <a:rPr lang="en-GB" altLang="en-US" sz="800">
                <a:solidFill>
                  <a:schemeClr val="accent2"/>
                </a:solidFill>
                <a:cs typeface="Arial" panose="020B0604020202020204" pitchFamily="34" charset="0"/>
              </a:rPr>
              <a:t>Healthy eating, weight control, increased physical activity</a:t>
            </a:r>
            <a:endParaRPr lang="en-US" altLang="en-US" sz="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73417" name="TextBox 7"/>
          <p:cNvSpPr txBox="1">
            <a:spLocks noChangeArrowheads="1"/>
          </p:cNvSpPr>
          <p:nvPr/>
        </p:nvSpPr>
        <p:spPr bwMode="auto">
          <a:xfrm>
            <a:off x="779463" y="1781175"/>
            <a:ext cx="12573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GB" altLang="en-US" sz="800" b="0">
                <a:solidFill>
                  <a:schemeClr val="accent2"/>
                </a:solidFill>
                <a:cs typeface="Arial" panose="020B0604020202020204" pitchFamily="34" charset="0"/>
              </a:rPr>
              <a:t>Not at target HbA</a:t>
            </a:r>
            <a:r>
              <a:rPr lang="en-GB" altLang="en-US" sz="800" b="0" baseline="-25000">
                <a:solidFill>
                  <a:schemeClr val="accent2"/>
                </a:solidFill>
                <a:cs typeface="Arial" panose="020B0604020202020204" pitchFamily="34" charset="0"/>
              </a:rPr>
              <a:t>1c</a:t>
            </a:r>
            <a:r>
              <a:rPr lang="en-GB" altLang="en-US" sz="800" b="0">
                <a:solidFill>
                  <a:schemeClr val="accent2"/>
                </a:solidFill>
                <a:cs typeface="Arial" panose="020B0604020202020204" pitchFamily="34" charset="0"/>
              </a:rPr>
              <a:t> after ~3 months </a:t>
            </a:r>
            <a:endParaRPr lang="en-US" altLang="en-US" sz="800" b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73418" name="TextBox 9"/>
          <p:cNvSpPr txBox="1">
            <a:spLocks noChangeArrowheads="1"/>
          </p:cNvSpPr>
          <p:nvPr/>
        </p:nvSpPr>
        <p:spPr bwMode="auto">
          <a:xfrm>
            <a:off x="633413" y="2257425"/>
            <a:ext cx="15986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>
            <a:spAutoFit/>
          </a:bodyPr>
          <a:lstStyle>
            <a:lvl1pPr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GB" altLang="en-US" sz="1100">
                <a:solidFill>
                  <a:srgbClr val="001965"/>
                </a:solidFill>
                <a:cs typeface="Arial" panose="020B0604020202020204" pitchFamily="34" charset="0"/>
              </a:rPr>
              <a:t>Two-drug combinations</a:t>
            </a:r>
            <a:endParaRPr lang="en-US" altLang="en-US" sz="1100">
              <a:solidFill>
                <a:srgbClr val="001965"/>
              </a:solidFill>
              <a:cs typeface="Arial" panose="020B0604020202020204" pitchFamily="34" charset="0"/>
            </a:endParaRPr>
          </a:p>
        </p:txBody>
      </p:sp>
      <p:sp>
        <p:nvSpPr>
          <p:cNvPr id="273419" name="TextBox 10"/>
          <p:cNvSpPr txBox="1">
            <a:spLocks noChangeArrowheads="1"/>
          </p:cNvSpPr>
          <p:nvPr/>
        </p:nvSpPr>
        <p:spPr bwMode="auto">
          <a:xfrm>
            <a:off x="628650" y="3125788"/>
            <a:ext cx="15986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GB" altLang="en-US" sz="800">
                <a:solidFill>
                  <a:schemeClr val="accent2"/>
                </a:solidFill>
                <a:cs typeface="Arial" panose="020B0604020202020204" pitchFamily="34" charset="0"/>
              </a:rPr>
              <a:t>Three-drug combinations</a:t>
            </a:r>
            <a:endParaRPr lang="en-US" altLang="en-US" sz="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887070" y="1332312"/>
            <a:ext cx="1549400" cy="453628"/>
            <a:chOff x="2924632" y="176784"/>
            <a:chExt cx="1208349" cy="6041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Rounded Rectangle 12"/>
            <p:cNvSpPr/>
            <p:nvPr/>
          </p:nvSpPr>
          <p:spPr>
            <a:xfrm>
              <a:off x="2924632" y="176784"/>
              <a:ext cx="1208349" cy="604174"/>
            </a:xfrm>
            <a:prstGeom prst="roundRect">
              <a:avLst/>
            </a:prstGeom>
            <a:solidFill>
              <a:srgbClr val="8DA2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954346" y="206913"/>
              <a:ext cx="1148922" cy="54391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0" dirty="0">
                  <a:solidFill>
                    <a:srgbClr val="FFFFFF"/>
                  </a:solidFill>
                </a:rPr>
                <a:t>MET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194399" y="2133842"/>
            <a:ext cx="970027" cy="560387"/>
            <a:chOff x="426" y="1034712"/>
            <a:chExt cx="1208349" cy="130078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3" name="Rounded Rectangle 42"/>
            <p:cNvSpPr/>
            <p:nvPr/>
          </p:nvSpPr>
          <p:spPr>
            <a:xfrm>
              <a:off x="426" y="1034712"/>
              <a:ext cx="1208349" cy="1300782"/>
            </a:xfrm>
            <a:prstGeom prst="roundRect">
              <a:avLst/>
            </a:prstGeom>
            <a:solidFill>
              <a:srgbClr val="82786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4"/>
            <p:cNvSpPr/>
            <p:nvPr/>
          </p:nvSpPr>
          <p:spPr>
            <a:xfrm>
              <a:off x="59099" y="1093146"/>
              <a:ext cx="1091003" cy="118391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8890" rIns="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SU</a:t>
              </a: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2194399" y="2997225"/>
            <a:ext cx="996781" cy="831826"/>
          </a:xfrm>
          <a:prstGeom prst="roundRect">
            <a:avLst/>
          </a:prstGeom>
          <a:solidFill>
            <a:srgbClr val="0019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Rounded Rectangle 6"/>
          <p:cNvSpPr/>
          <p:nvPr/>
        </p:nvSpPr>
        <p:spPr>
          <a:xfrm>
            <a:off x="2194398" y="3040864"/>
            <a:ext cx="1002760" cy="7482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886" tIns="8886" rIns="8886" bIns="8886" spcCol="1270" anchor="ctr"/>
          <a:lstStyle/>
          <a:p>
            <a:pPr algn="ctr" defTabSz="622022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000" b="0" dirty="0">
                <a:solidFill>
                  <a:srgbClr val="FFFFFF"/>
                </a:solidFill>
              </a:rPr>
              <a:t>TZD</a:t>
            </a:r>
            <a:br>
              <a:rPr lang="en-GB" sz="1000" b="0" dirty="0">
                <a:solidFill>
                  <a:srgbClr val="FFFFFF"/>
                </a:solidFill>
              </a:rPr>
            </a:br>
            <a:r>
              <a:rPr lang="en-GB" sz="1000" b="0" dirty="0">
                <a:solidFill>
                  <a:srgbClr val="FFFFFF"/>
                </a:solidFill>
              </a:rPr>
              <a:t>DPP-4i</a:t>
            </a:r>
            <a:r>
              <a:rPr lang="en-GB" sz="1000" dirty="0">
                <a:solidFill>
                  <a:srgbClr val="FFFFFF"/>
                </a:solidFill>
              </a:rPr>
              <a:t/>
            </a:r>
            <a:br>
              <a:rPr lang="en-GB" sz="1000" dirty="0">
                <a:solidFill>
                  <a:srgbClr val="FFFFFF"/>
                </a:solidFill>
              </a:rPr>
            </a:br>
            <a:r>
              <a:rPr lang="en-GB" sz="1000" dirty="0">
                <a:solidFill>
                  <a:srgbClr val="FFFF00"/>
                </a:solidFill>
              </a:rPr>
              <a:t>GLP-1RA</a:t>
            </a:r>
            <a:r>
              <a:rPr lang="en-GB" sz="1000" b="0" dirty="0">
                <a:solidFill>
                  <a:srgbClr val="FFFF00"/>
                </a:solidFill>
              </a:rPr>
              <a:t> </a:t>
            </a:r>
            <a:br>
              <a:rPr lang="en-GB" sz="1000" b="0" dirty="0">
                <a:solidFill>
                  <a:srgbClr val="FFFF00"/>
                </a:solidFill>
              </a:rPr>
            </a:br>
            <a:r>
              <a:rPr lang="en-GB" sz="1000" b="0" dirty="0">
                <a:solidFill>
                  <a:srgbClr val="FFFFFF"/>
                </a:solidFill>
              </a:rPr>
              <a:t>Insulin </a:t>
            </a:r>
          </a:p>
          <a:p>
            <a:pPr algn="ctr" defTabSz="622022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000" b="0" dirty="0">
                <a:solidFill>
                  <a:srgbClr val="FFFFFF"/>
                </a:solidFill>
              </a:rPr>
              <a:t>SGLT-2i 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326560" y="2152558"/>
            <a:ext cx="998060" cy="552692"/>
            <a:chOff x="1462529" y="1034712"/>
            <a:chExt cx="1208349" cy="126133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9" name="Rounded Rectangle 38"/>
            <p:cNvSpPr/>
            <p:nvPr/>
          </p:nvSpPr>
          <p:spPr>
            <a:xfrm>
              <a:off x="1462529" y="1034712"/>
              <a:ext cx="1208349" cy="1261335"/>
            </a:xfrm>
            <a:prstGeom prst="roundRect">
              <a:avLst/>
            </a:prstGeom>
            <a:solidFill>
              <a:srgbClr val="82786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8"/>
            <p:cNvSpPr/>
            <p:nvPr/>
          </p:nvSpPr>
          <p:spPr>
            <a:xfrm>
              <a:off x="1521203" y="1092927"/>
              <a:ext cx="1091003" cy="114490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TZD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3326560" y="3004115"/>
            <a:ext cx="1075328" cy="824937"/>
          </a:xfrm>
          <a:prstGeom prst="roundRect">
            <a:avLst/>
          </a:prstGeom>
          <a:solidFill>
            <a:srgbClr val="0019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Rounded Rectangle 10"/>
          <p:cNvSpPr/>
          <p:nvPr/>
        </p:nvSpPr>
        <p:spPr>
          <a:xfrm>
            <a:off x="3279736" y="3085826"/>
            <a:ext cx="1149350" cy="7032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886" tIns="8886" rIns="8886" bIns="8886" spcCol="1270" anchor="ctr"/>
          <a:lstStyle/>
          <a:p>
            <a:pPr algn="ctr" defTabSz="622022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000" b="0" dirty="0">
                <a:solidFill>
                  <a:srgbClr val="FFFFFF"/>
                </a:solidFill>
              </a:rPr>
              <a:t>SU</a:t>
            </a:r>
            <a:br>
              <a:rPr lang="en-GB" sz="1000" b="0" dirty="0">
                <a:solidFill>
                  <a:srgbClr val="FFFFFF"/>
                </a:solidFill>
              </a:rPr>
            </a:br>
            <a:r>
              <a:rPr lang="en-GB" sz="1000" b="0" dirty="0">
                <a:solidFill>
                  <a:srgbClr val="FFFFFF"/>
                </a:solidFill>
              </a:rPr>
              <a:t>DPP-4i</a:t>
            </a:r>
            <a:r>
              <a:rPr lang="en-GB" sz="1000" dirty="0">
                <a:solidFill>
                  <a:srgbClr val="FFFFFF"/>
                </a:solidFill>
              </a:rPr>
              <a:t/>
            </a:r>
            <a:br>
              <a:rPr lang="en-GB" sz="1000" dirty="0">
                <a:solidFill>
                  <a:srgbClr val="FFFFFF"/>
                </a:solidFill>
              </a:rPr>
            </a:br>
            <a:r>
              <a:rPr lang="en-GB" sz="1000" dirty="0">
                <a:solidFill>
                  <a:srgbClr val="FFFF00"/>
                </a:solidFill>
              </a:rPr>
              <a:t>GLP-1RA</a:t>
            </a:r>
            <a:r>
              <a:rPr lang="en-GB" sz="1000" b="0" dirty="0">
                <a:solidFill>
                  <a:srgbClr val="FFFFFF"/>
                </a:solidFill>
              </a:rPr>
              <a:t> </a:t>
            </a:r>
            <a:br>
              <a:rPr lang="en-GB" sz="1000" b="0" dirty="0">
                <a:solidFill>
                  <a:srgbClr val="FFFFFF"/>
                </a:solidFill>
              </a:rPr>
            </a:br>
            <a:r>
              <a:rPr lang="en-GB" sz="1000" b="0" dirty="0">
                <a:solidFill>
                  <a:srgbClr val="FFFFFF"/>
                </a:solidFill>
              </a:rPr>
              <a:t>Insulin </a:t>
            </a:r>
          </a:p>
          <a:p>
            <a:pPr algn="ctr" defTabSz="622022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000" b="0" dirty="0">
                <a:solidFill>
                  <a:srgbClr val="FFFFFF"/>
                </a:solidFill>
              </a:rPr>
              <a:t>SGLT-2i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558974" y="2150483"/>
            <a:ext cx="853007" cy="530481"/>
          </a:xfrm>
          <a:prstGeom prst="roundRect">
            <a:avLst/>
          </a:prstGeom>
          <a:solidFill>
            <a:srgbClr val="82786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Rounded Rectangle 12"/>
          <p:cNvSpPr/>
          <p:nvPr/>
        </p:nvSpPr>
        <p:spPr>
          <a:xfrm>
            <a:off x="4641850" y="2147888"/>
            <a:ext cx="769938" cy="5095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886" tIns="8886" rIns="8886" bIns="8886" spcCol="1270" anchor="ctr"/>
          <a:lstStyle/>
          <a:p>
            <a:pPr algn="ctr" defTabSz="622022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000" b="0" dirty="0">
                <a:solidFill>
                  <a:srgbClr val="FFFFFF"/>
                </a:solidFill>
              </a:rPr>
              <a:t>DPP-4i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516189" y="2997586"/>
            <a:ext cx="1049318" cy="831465"/>
            <a:chOff x="3226719" y="2484792"/>
            <a:chExt cx="1208349" cy="6041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3" name="Rounded Rectangle 32"/>
            <p:cNvSpPr/>
            <p:nvPr/>
          </p:nvSpPr>
          <p:spPr>
            <a:xfrm>
              <a:off x="3226719" y="2484792"/>
              <a:ext cx="1208349" cy="604174"/>
            </a:xfrm>
            <a:prstGeom prst="roundRect">
              <a:avLst/>
            </a:prstGeom>
            <a:solidFill>
              <a:srgbClr val="00196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14"/>
            <p:cNvSpPr/>
            <p:nvPr/>
          </p:nvSpPr>
          <p:spPr>
            <a:xfrm>
              <a:off x="3256888" y="2513818"/>
              <a:ext cx="1148012" cy="54612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SU</a:t>
              </a:r>
              <a:br>
                <a:rPr lang="en-GB" sz="1000" b="0" dirty="0">
                  <a:solidFill>
                    <a:srgbClr val="FFFFFF"/>
                  </a:solidFill>
                </a:rPr>
              </a:br>
              <a:r>
                <a:rPr lang="en-GB" sz="1000" b="0" dirty="0">
                  <a:solidFill>
                    <a:srgbClr val="FFFFFF"/>
                  </a:solidFill>
                </a:rPr>
                <a:t>TZD</a:t>
              </a:r>
              <a:br>
                <a:rPr lang="en-GB" sz="1000" b="0" dirty="0">
                  <a:solidFill>
                    <a:srgbClr val="FFFFFF"/>
                  </a:solidFill>
                </a:rPr>
              </a:br>
              <a:r>
                <a:rPr lang="en-GB" sz="1000" b="0" dirty="0">
                  <a:solidFill>
                    <a:srgbClr val="FFFFFF"/>
                  </a:solidFill>
                </a:rPr>
                <a:t>Insulin </a:t>
              </a:r>
            </a:p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SGLT-2i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5700659" y="2154217"/>
            <a:ext cx="820249" cy="554927"/>
          </a:xfrm>
          <a:prstGeom prst="roundRect">
            <a:avLst/>
          </a:prstGeom>
          <a:solidFill>
            <a:srgbClr val="82786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7882626" y="2153464"/>
            <a:ext cx="932635" cy="539750"/>
            <a:chOff x="5848837" y="1034712"/>
            <a:chExt cx="1208349" cy="122141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7" name="Rounded Rectangle 26"/>
            <p:cNvSpPr/>
            <p:nvPr/>
          </p:nvSpPr>
          <p:spPr>
            <a:xfrm>
              <a:off x="5848837" y="1034712"/>
              <a:ext cx="1208349" cy="1221411"/>
            </a:xfrm>
            <a:prstGeom prst="roundRect">
              <a:avLst/>
            </a:prstGeom>
            <a:solidFill>
              <a:srgbClr val="82786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20"/>
            <p:cNvSpPr/>
            <p:nvPr/>
          </p:nvSpPr>
          <p:spPr>
            <a:xfrm>
              <a:off x="5907510" y="1094352"/>
              <a:ext cx="1091003" cy="110213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Insulin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7796879" y="3002425"/>
            <a:ext cx="1104129" cy="826628"/>
            <a:chOff x="6150924" y="2509877"/>
            <a:chExt cx="1208349" cy="6041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Rounded Rectangle 24"/>
            <p:cNvSpPr/>
            <p:nvPr/>
          </p:nvSpPr>
          <p:spPr>
            <a:xfrm>
              <a:off x="6150924" y="2509877"/>
              <a:ext cx="1208349" cy="604174"/>
            </a:xfrm>
            <a:prstGeom prst="roundRect">
              <a:avLst/>
            </a:prstGeom>
            <a:solidFill>
              <a:srgbClr val="00196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22"/>
            <p:cNvSpPr/>
            <p:nvPr/>
          </p:nvSpPr>
          <p:spPr>
            <a:xfrm>
              <a:off x="6181053" y="2538903"/>
              <a:ext cx="1148090" cy="54612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TZD</a:t>
              </a:r>
              <a:br>
                <a:rPr lang="en-GB" sz="1000" b="0" dirty="0">
                  <a:solidFill>
                    <a:srgbClr val="FFFFFF"/>
                  </a:solidFill>
                </a:rPr>
              </a:br>
              <a:r>
                <a:rPr lang="en-GB" sz="1000" b="0" dirty="0">
                  <a:solidFill>
                    <a:srgbClr val="FFFFFF"/>
                  </a:solidFill>
                </a:rPr>
                <a:t>DPP-4i</a:t>
              </a:r>
              <a:br>
                <a:rPr lang="en-GB" sz="1000" b="0" dirty="0">
                  <a:solidFill>
                    <a:srgbClr val="FFFFFF"/>
                  </a:solidFill>
                </a:rPr>
              </a:br>
              <a:r>
                <a:rPr lang="en-GB" sz="1000" dirty="0">
                  <a:solidFill>
                    <a:srgbClr val="FFFF00"/>
                  </a:solidFill>
                </a:rPr>
                <a:t>GLP-1RA</a:t>
              </a:r>
              <a:r>
                <a:rPr lang="en-GB" sz="1000" b="0" dirty="0">
                  <a:solidFill>
                    <a:srgbClr val="FFFFFF"/>
                  </a:solidFill>
                </a:rPr>
                <a:t> </a:t>
              </a:r>
            </a:p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SGLT-2i</a:t>
              </a:r>
              <a:endParaRPr lang="en-GB" sz="100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273445" name="Straight Connector 59391"/>
          <p:cNvCxnSpPr>
            <a:cxnSpLocks noChangeShapeType="1"/>
          </p:cNvCxnSpPr>
          <p:nvPr/>
        </p:nvCxnSpPr>
        <p:spPr bwMode="auto">
          <a:xfrm flipV="1">
            <a:off x="2679700" y="1882775"/>
            <a:ext cx="5654675" cy="0"/>
          </a:xfrm>
          <a:prstGeom prst="line">
            <a:avLst/>
          </a:prstGeom>
          <a:noFill/>
          <a:ln w="19050" algn="ctr">
            <a:solidFill>
              <a:srgbClr val="0019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6732347" y="3002423"/>
            <a:ext cx="1015032" cy="826629"/>
            <a:chOff x="3226719" y="2484792"/>
            <a:chExt cx="1208349" cy="6041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9" name="Rounded Rectangle 48"/>
            <p:cNvSpPr/>
            <p:nvPr/>
          </p:nvSpPr>
          <p:spPr>
            <a:xfrm>
              <a:off x="3226719" y="2484792"/>
              <a:ext cx="1208349" cy="604174"/>
            </a:xfrm>
            <a:prstGeom prst="roundRect">
              <a:avLst/>
            </a:prstGeom>
            <a:solidFill>
              <a:srgbClr val="00196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ounded Rectangle 14"/>
            <p:cNvSpPr/>
            <p:nvPr/>
          </p:nvSpPr>
          <p:spPr>
            <a:xfrm>
              <a:off x="3256888" y="2513818"/>
              <a:ext cx="1148012" cy="54612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SU</a:t>
              </a:r>
              <a:br>
                <a:rPr lang="en-GB" sz="1000" b="0" dirty="0">
                  <a:solidFill>
                    <a:srgbClr val="FFFFFF"/>
                  </a:solidFill>
                </a:rPr>
              </a:br>
              <a:r>
                <a:rPr lang="en-GB" sz="1000" b="0" dirty="0">
                  <a:solidFill>
                    <a:srgbClr val="FFFFFF"/>
                  </a:solidFill>
                </a:rPr>
                <a:t>TZD</a:t>
              </a:r>
              <a:br>
                <a:rPr lang="en-GB" sz="1000" b="0" dirty="0">
                  <a:solidFill>
                    <a:srgbClr val="FFFFFF"/>
                  </a:solidFill>
                </a:rPr>
              </a:br>
              <a:r>
                <a:rPr lang="en-GB" sz="1000" b="0" dirty="0">
                  <a:solidFill>
                    <a:srgbClr val="FFFFFF"/>
                  </a:solidFill>
                </a:rPr>
                <a:t>Insulin</a:t>
              </a:r>
            </a:p>
          </p:txBody>
        </p:sp>
      </p:grpSp>
      <p:cxnSp>
        <p:nvCxnSpPr>
          <p:cNvPr id="273447" name="Straight Connector 59398"/>
          <p:cNvCxnSpPr>
            <a:cxnSpLocks noChangeShapeType="1"/>
          </p:cNvCxnSpPr>
          <p:nvPr/>
        </p:nvCxnSpPr>
        <p:spPr bwMode="auto">
          <a:xfrm flipH="1">
            <a:off x="5661025" y="1785938"/>
            <a:ext cx="0" cy="103187"/>
          </a:xfrm>
          <a:prstGeom prst="line">
            <a:avLst/>
          </a:prstGeom>
          <a:noFill/>
          <a:ln w="19050" algn="ctr">
            <a:solidFill>
              <a:srgbClr val="0019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3448" name="Straight Arrow Connector 59"/>
          <p:cNvCxnSpPr>
            <a:cxnSpLocks noChangeShapeType="1"/>
          </p:cNvCxnSpPr>
          <p:nvPr/>
        </p:nvCxnSpPr>
        <p:spPr bwMode="auto">
          <a:xfrm>
            <a:off x="2730500" y="2714625"/>
            <a:ext cx="0" cy="265113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3449" name="Straight Arrow Connector 60"/>
          <p:cNvCxnSpPr>
            <a:cxnSpLocks noChangeShapeType="1"/>
          </p:cNvCxnSpPr>
          <p:nvPr/>
        </p:nvCxnSpPr>
        <p:spPr bwMode="auto">
          <a:xfrm>
            <a:off x="3816350" y="2706688"/>
            <a:ext cx="0" cy="265112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3450" name="Straight Arrow Connector 61"/>
          <p:cNvCxnSpPr>
            <a:cxnSpLocks noChangeShapeType="1"/>
          </p:cNvCxnSpPr>
          <p:nvPr/>
        </p:nvCxnSpPr>
        <p:spPr bwMode="auto">
          <a:xfrm>
            <a:off x="4991100" y="2703513"/>
            <a:ext cx="0" cy="263525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3451" name="Straight Arrow Connector 62"/>
          <p:cNvCxnSpPr>
            <a:cxnSpLocks noChangeShapeType="1"/>
          </p:cNvCxnSpPr>
          <p:nvPr/>
        </p:nvCxnSpPr>
        <p:spPr bwMode="auto">
          <a:xfrm>
            <a:off x="7232650" y="2713038"/>
            <a:ext cx="0" cy="273050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3452" name="Straight Arrow Connector 63"/>
          <p:cNvCxnSpPr>
            <a:cxnSpLocks noChangeShapeType="1"/>
          </p:cNvCxnSpPr>
          <p:nvPr/>
        </p:nvCxnSpPr>
        <p:spPr bwMode="auto">
          <a:xfrm>
            <a:off x="8348663" y="2724150"/>
            <a:ext cx="0" cy="263525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3453" name="TextBox 64"/>
          <p:cNvSpPr txBox="1">
            <a:spLocks noChangeArrowheads="1"/>
          </p:cNvSpPr>
          <p:nvPr/>
        </p:nvSpPr>
        <p:spPr bwMode="auto">
          <a:xfrm>
            <a:off x="655638" y="4173538"/>
            <a:ext cx="15986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GB" altLang="en-US" sz="800">
                <a:solidFill>
                  <a:schemeClr val="accent2"/>
                </a:solidFill>
                <a:cs typeface="Arial" panose="020B0604020202020204" pitchFamily="34" charset="0"/>
              </a:rPr>
              <a:t>More complex strategies</a:t>
            </a:r>
            <a:endParaRPr lang="en-US" altLang="en-US" sz="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73454" name="TextBox 65"/>
          <p:cNvSpPr txBox="1">
            <a:spLocks noChangeArrowheads="1"/>
          </p:cNvSpPr>
          <p:nvPr/>
        </p:nvSpPr>
        <p:spPr bwMode="auto">
          <a:xfrm>
            <a:off x="655638" y="1368425"/>
            <a:ext cx="15986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>
            <a:spAutoFit/>
          </a:bodyPr>
          <a:lstStyle>
            <a:lvl1pPr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GB" altLang="en-US" sz="1100">
                <a:solidFill>
                  <a:srgbClr val="001965"/>
                </a:solidFill>
                <a:cs typeface="Arial" panose="020B0604020202020204" pitchFamily="34" charset="0"/>
              </a:rPr>
              <a:t>Initial monotherapy</a:t>
            </a:r>
            <a:endParaRPr lang="en-US" altLang="en-US" sz="1100">
              <a:solidFill>
                <a:srgbClr val="001965"/>
              </a:solidFill>
              <a:cs typeface="Arial" panose="020B0604020202020204" pitchFamily="34" charset="0"/>
            </a:endParaRPr>
          </a:p>
        </p:txBody>
      </p:sp>
      <p:cxnSp>
        <p:nvCxnSpPr>
          <p:cNvPr id="273455" name="Straight Arrow Connector 59400"/>
          <p:cNvCxnSpPr>
            <a:cxnSpLocks noChangeShapeType="1"/>
          </p:cNvCxnSpPr>
          <p:nvPr/>
        </p:nvCxnSpPr>
        <p:spPr bwMode="auto">
          <a:xfrm>
            <a:off x="771525" y="1736725"/>
            <a:ext cx="0" cy="569913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3456" name="Straight Arrow Connector 68"/>
          <p:cNvCxnSpPr>
            <a:cxnSpLocks noChangeShapeType="1"/>
          </p:cNvCxnSpPr>
          <p:nvPr/>
        </p:nvCxnSpPr>
        <p:spPr bwMode="auto">
          <a:xfrm>
            <a:off x="771525" y="2608263"/>
            <a:ext cx="0" cy="566737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3457" name="Straight Arrow Connector 69"/>
          <p:cNvCxnSpPr>
            <a:cxnSpLocks noChangeShapeType="1"/>
          </p:cNvCxnSpPr>
          <p:nvPr/>
        </p:nvCxnSpPr>
        <p:spPr bwMode="auto">
          <a:xfrm flipH="1">
            <a:off x="771525" y="3484563"/>
            <a:ext cx="9525" cy="688975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3458" name="Group 59410"/>
          <p:cNvGrpSpPr>
            <a:grpSpLocks/>
          </p:cNvGrpSpPr>
          <p:nvPr/>
        </p:nvGrpSpPr>
        <p:grpSpPr bwMode="auto">
          <a:xfrm>
            <a:off x="542925" y="1562100"/>
            <a:ext cx="198438" cy="2811463"/>
            <a:chOff x="104775" y="2231191"/>
            <a:chExt cx="198438" cy="3749285"/>
          </a:xfrm>
        </p:grpSpPr>
        <p:grpSp>
          <p:nvGrpSpPr>
            <p:cNvPr id="273475" name="Group 59407"/>
            <p:cNvGrpSpPr>
              <a:grpSpLocks/>
            </p:cNvGrpSpPr>
            <p:nvPr/>
          </p:nvGrpSpPr>
          <p:grpSpPr bwMode="auto">
            <a:xfrm>
              <a:off x="104775" y="2231191"/>
              <a:ext cx="122238" cy="3749284"/>
              <a:chOff x="104775" y="2231191"/>
              <a:chExt cx="122238" cy="3749284"/>
            </a:xfrm>
          </p:grpSpPr>
          <p:cxnSp>
            <p:nvCxnSpPr>
              <p:cNvPr id="273477" name="Straight Connector 59404"/>
              <p:cNvCxnSpPr>
                <a:cxnSpLocks noChangeShapeType="1"/>
              </p:cNvCxnSpPr>
              <p:nvPr/>
            </p:nvCxnSpPr>
            <p:spPr bwMode="auto">
              <a:xfrm>
                <a:off x="104775" y="2240716"/>
                <a:ext cx="0" cy="3739759"/>
              </a:xfrm>
              <a:prstGeom prst="line">
                <a:avLst/>
              </a:prstGeom>
              <a:noFill/>
              <a:ln w="19050" algn="ctr">
                <a:solidFill>
                  <a:srgbClr val="001965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3478" name="Straight Connector 59406"/>
              <p:cNvCxnSpPr>
                <a:cxnSpLocks noChangeShapeType="1"/>
              </p:cNvCxnSpPr>
              <p:nvPr/>
            </p:nvCxnSpPr>
            <p:spPr bwMode="auto">
              <a:xfrm flipH="1" flipV="1">
                <a:off x="104775" y="2231191"/>
                <a:ext cx="112713" cy="1"/>
              </a:xfrm>
              <a:prstGeom prst="line">
                <a:avLst/>
              </a:prstGeom>
              <a:noFill/>
              <a:ln w="19050" algn="ctr">
                <a:solidFill>
                  <a:srgbClr val="001965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3479" name="Straight Connector 76"/>
              <p:cNvCxnSpPr>
                <a:cxnSpLocks noChangeShapeType="1"/>
              </p:cNvCxnSpPr>
              <p:nvPr/>
            </p:nvCxnSpPr>
            <p:spPr bwMode="auto">
              <a:xfrm flipH="1" flipV="1">
                <a:off x="114300" y="3469441"/>
                <a:ext cx="112713" cy="1"/>
              </a:xfrm>
              <a:prstGeom prst="line">
                <a:avLst/>
              </a:prstGeom>
              <a:noFill/>
              <a:ln w="19050" algn="ctr">
                <a:solidFill>
                  <a:srgbClr val="001965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73476" name="Straight Arrow Connector 59409"/>
            <p:cNvCxnSpPr>
              <a:cxnSpLocks noChangeShapeType="1"/>
            </p:cNvCxnSpPr>
            <p:nvPr/>
          </p:nvCxnSpPr>
          <p:spPr bwMode="auto">
            <a:xfrm>
              <a:off x="104775" y="5980476"/>
              <a:ext cx="198438" cy="0"/>
            </a:xfrm>
            <a:prstGeom prst="straightConnector1">
              <a:avLst/>
            </a:prstGeom>
            <a:noFill/>
            <a:ln w="19050" algn="ctr">
              <a:solidFill>
                <a:srgbClr val="001965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3459" name="TextBox 84"/>
          <p:cNvSpPr txBox="1">
            <a:spLocks noChangeArrowheads="1"/>
          </p:cNvSpPr>
          <p:nvPr/>
        </p:nvSpPr>
        <p:spPr bwMode="auto">
          <a:xfrm>
            <a:off x="779463" y="3560763"/>
            <a:ext cx="1474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GB" altLang="en-US" sz="800" b="0">
                <a:solidFill>
                  <a:schemeClr val="accent2"/>
                </a:solidFill>
                <a:cs typeface="Arial" panose="020B0604020202020204" pitchFamily="34" charset="0"/>
              </a:rPr>
              <a:t>Not at target HbA</a:t>
            </a:r>
            <a:r>
              <a:rPr lang="en-GB" altLang="en-US" sz="800" b="0" baseline="-25000">
                <a:solidFill>
                  <a:schemeClr val="accent2"/>
                </a:solidFill>
                <a:cs typeface="Arial" panose="020B0604020202020204" pitchFamily="34" charset="0"/>
              </a:rPr>
              <a:t>1c</a:t>
            </a:r>
            <a:r>
              <a:rPr lang="en-GB" altLang="en-US" sz="800" b="0">
                <a:solidFill>
                  <a:schemeClr val="accent2"/>
                </a:solidFill>
                <a:cs typeface="Arial" panose="020B0604020202020204" pitchFamily="34" charset="0"/>
              </a:rPr>
              <a:t> after 3-6 months combination therapy with insulin</a:t>
            </a:r>
            <a:endParaRPr lang="en-US" altLang="en-US" sz="800" b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cxnSp>
        <p:nvCxnSpPr>
          <p:cNvPr id="273460" name="Straight Arrow Connector 103"/>
          <p:cNvCxnSpPr>
            <a:cxnSpLocks noChangeShapeType="1"/>
          </p:cNvCxnSpPr>
          <p:nvPr/>
        </p:nvCxnSpPr>
        <p:spPr bwMode="auto">
          <a:xfrm>
            <a:off x="2679700" y="1897063"/>
            <a:ext cx="0" cy="263525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3461" name="Straight Arrow Connector 104"/>
          <p:cNvCxnSpPr>
            <a:cxnSpLocks noChangeShapeType="1"/>
          </p:cNvCxnSpPr>
          <p:nvPr/>
        </p:nvCxnSpPr>
        <p:spPr bwMode="auto">
          <a:xfrm>
            <a:off x="3816350" y="1889125"/>
            <a:ext cx="0" cy="263525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3462" name="Straight Arrow Connector 105"/>
          <p:cNvCxnSpPr>
            <a:cxnSpLocks noChangeShapeType="1"/>
          </p:cNvCxnSpPr>
          <p:nvPr/>
        </p:nvCxnSpPr>
        <p:spPr bwMode="auto">
          <a:xfrm>
            <a:off x="4989513" y="1885950"/>
            <a:ext cx="0" cy="263525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3463" name="Straight Arrow Connector 106"/>
          <p:cNvCxnSpPr>
            <a:cxnSpLocks noChangeShapeType="1"/>
          </p:cNvCxnSpPr>
          <p:nvPr/>
        </p:nvCxnSpPr>
        <p:spPr bwMode="auto">
          <a:xfrm>
            <a:off x="7221538" y="1868488"/>
            <a:ext cx="0" cy="271462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3464" name="Straight Arrow Connector 107"/>
          <p:cNvCxnSpPr>
            <a:cxnSpLocks noChangeShapeType="1"/>
          </p:cNvCxnSpPr>
          <p:nvPr/>
        </p:nvCxnSpPr>
        <p:spPr bwMode="auto">
          <a:xfrm>
            <a:off x="8334375" y="1870075"/>
            <a:ext cx="0" cy="263525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3465" name="TextBox 110"/>
          <p:cNvSpPr txBox="1">
            <a:spLocks noChangeArrowheads="1"/>
          </p:cNvSpPr>
          <p:nvPr/>
        </p:nvSpPr>
        <p:spPr bwMode="auto">
          <a:xfrm>
            <a:off x="779463" y="2682875"/>
            <a:ext cx="12573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GB" altLang="en-US" sz="800" b="0">
                <a:solidFill>
                  <a:schemeClr val="accent2"/>
                </a:solidFill>
                <a:cs typeface="Arial" panose="020B0604020202020204" pitchFamily="34" charset="0"/>
              </a:rPr>
              <a:t>Not at target HbA</a:t>
            </a:r>
            <a:r>
              <a:rPr lang="en-GB" altLang="en-US" sz="800" b="0" baseline="-25000">
                <a:solidFill>
                  <a:schemeClr val="accent2"/>
                </a:solidFill>
                <a:cs typeface="Arial" panose="020B0604020202020204" pitchFamily="34" charset="0"/>
              </a:rPr>
              <a:t>1c</a:t>
            </a:r>
            <a:r>
              <a:rPr lang="en-GB" altLang="en-US" sz="800" b="0">
                <a:solidFill>
                  <a:schemeClr val="accent2"/>
                </a:solidFill>
                <a:cs typeface="Arial" panose="020B0604020202020204" pitchFamily="34" charset="0"/>
              </a:rPr>
              <a:t> after ~3 months </a:t>
            </a:r>
            <a:endParaRPr lang="en-US" altLang="en-US" sz="800" b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grpSp>
        <p:nvGrpSpPr>
          <p:cNvPr id="15" name="Group 95"/>
          <p:cNvGrpSpPr>
            <a:grpSpLocks/>
          </p:cNvGrpSpPr>
          <p:nvPr/>
        </p:nvGrpSpPr>
        <p:grpSpPr bwMode="auto">
          <a:xfrm>
            <a:off x="6674422" y="2148372"/>
            <a:ext cx="1094225" cy="544842"/>
            <a:chOff x="4386734" y="1034712"/>
            <a:chExt cx="1208349" cy="119471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7" name="Rounded Rectangle 96"/>
            <p:cNvSpPr/>
            <p:nvPr/>
          </p:nvSpPr>
          <p:spPr>
            <a:xfrm>
              <a:off x="4386734" y="1034712"/>
              <a:ext cx="1208349" cy="1194719"/>
            </a:xfrm>
            <a:prstGeom prst="roundRect">
              <a:avLst/>
            </a:prstGeom>
            <a:solidFill>
              <a:srgbClr val="88003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Rounded Rectangle 16"/>
            <p:cNvSpPr/>
            <p:nvPr/>
          </p:nvSpPr>
          <p:spPr>
            <a:xfrm>
              <a:off x="4445485" y="1093047"/>
              <a:ext cx="1090848" cy="107804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dirty="0">
                  <a:solidFill>
                    <a:srgbClr val="FFFFFF"/>
                  </a:solidFill>
                </a:rPr>
                <a:t>GLP-1RA</a:t>
              </a:r>
            </a:p>
          </p:txBody>
        </p:sp>
      </p:grpSp>
      <p:sp>
        <p:nvSpPr>
          <p:cNvPr id="68" name="Rounded Rectangle 8"/>
          <p:cNvSpPr/>
          <p:nvPr/>
        </p:nvSpPr>
        <p:spPr bwMode="auto">
          <a:xfrm>
            <a:off x="5733358" y="2140346"/>
            <a:ext cx="798248" cy="5619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890" tIns="8890" rIns="8890" bIns="8890" spcCol="1270" anchor="ctr"/>
          <a:lstStyle/>
          <a:p>
            <a:pPr algn="ctr" defTabSz="622022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000" b="0" dirty="0">
                <a:solidFill>
                  <a:srgbClr val="FFFFFF"/>
                </a:solidFill>
              </a:rPr>
              <a:t>SGLT-2i   </a:t>
            </a:r>
          </a:p>
        </p:txBody>
      </p:sp>
      <p:grpSp>
        <p:nvGrpSpPr>
          <p:cNvPr id="71" name="Group 47"/>
          <p:cNvGrpSpPr>
            <a:grpSpLocks/>
          </p:cNvGrpSpPr>
          <p:nvPr/>
        </p:nvGrpSpPr>
        <p:grpSpPr bwMode="auto">
          <a:xfrm>
            <a:off x="5675723" y="2997225"/>
            <a:ext cx="998697" cy="831826"/>
            <a:chOff x="3226719" y="2484792"/>
            <a:chExt cx="1208349" cy="6041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2" name="Rounded Rectangle 71"/>
            <p:cNvSpPr/>
            <p:nvPr/>
          </p:nvSpPr>
          <p:spPr>
            <a:xfrm>
              <a:off x="3226719" y="2484792"/>
              <a:ext cx="1208349" cy="604174"/>
            </a:xfrm>
            <a:prstGeom prst="roundRect">
              <a:avLst/>
            </a:prstGeom>
            <a:solidFill>
              <a:srgbClr val="00196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Rounded Rectangle 14"/>
            <p:cNvSpPr/>
            <p:nvPr/>
          </p:nvSpPr>
          <p:spPr>
            <a:xfrm>
              <a:off x="3256888" y="2513818"/>
              <a:ext cx="1148012" cy="54612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SU</a:t>
              </a:r>
              <a:br>
                <a:rPr lang="en-GB" sz="1000" b="0" dirty="0">
                  <a:solidFill>
                    <a:srgbClr val="FFFFFF"/>
                  </a:solidFill>
                </a:rPr>
              </a:br>
              <a:r>
                <a:rPr lang="en-GB" sz="1000" b="0" dirty="0">
                  <a:solidFill>
                    <a:srgbClr val="FFFFFF"/>
                  </a:solidFill>
                </a:rPr>
                <a:t>TZD</a:t>
              </a:r>
              <a:r>
                <a:rPr lang="en-GB" sz="1000" dirty="0">
                  <a:solidFill>
                    <a:srgbClr val="FFFFFF"/>
                  </a:solidFill>
                </a:rPr>
                <a:t> </a:t>
              </a:r>
            </a:p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dirty="0">
                  <a:solidFill>
                    <a:srgbClr val="FFFF00"/>
                  </a:solidFill>
                </a:rPr>
                <a:t>GLP-1RA</a:t>
              </a:r>
              <a:r>
                <a:rPr lang="en-GB" sz="1000" b="0" dirty="0">
                  <a:solidFill>
                    <a:srgbClr val="FFFF00"/>
                  </a:solidFill>
                </a:rPr>
                <a:t/>
              </a:r>
              <a:br>
                <a:rPr lang="en-GB" sz="1000" b="0" dirty="0">
                  <a:solidFill>
                    <a:srgbClr val="FFFF00"/>
                  </a:solidFill>
                </a:rPr>
              </a:br>
              <a:r>
                <a:rPr lang="en-GB" sz="1000" b="0" dirty="0">
                  <a:solidFill>
                    <a:srgbClr val="FFFFFF"/>
                  </a:solidFill>
                </a:rPr>
                <a:t>Insulin</a:t>
              </a:r>
            </a:p>
          </p:txBody>
        </p:sp>
      </p:grpSp>
      <p:cxnSp>
        <p:nvCxnSpPr>
          <p:cNvPr id="273471" name="Straight Arrow Connector 106"/>
          <p:cNvCxnSpPr>
            <a:cxnSpLocks noChangeShapeType="1"/>
          </p:cNvCxnSpPr>
          <p:nvPr/>
        </p:nvCxnSpPr>
        <p:spPr bwMode="auto">
          <a:xfrm>
            <a:off x="6132513" y="1897063"/>
            <a:ext cx="0" cy="271462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3472" name="Straight Arrow Connector 106"/>
          <p:cNvCxnSpPr>
            <a:cxnSpLocks noChangeShapeType="1"/>
          </p:cNvCxnSpPr>
          <p:nvPr/>
        </p:nvCxnSpPr>
        <p:spPr bwMode="auto">
          <a:xfrm>
            <a:off x="6151563" y="2725738"/>
            <a:ext cx="0" cy="271462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5509" name="Straight Arrow Connector 103"/>
          <p:cNvCxnSpPr>
            <a:cxnSpLocks noChangeShapeType="1"/>
          </p:cNvCxnSpPr>
          <p:nvPr/>
        </p:nvCxnSpPr>
        <p:spPr bwMode="auto">
          <a:xfrm>
            <a:off x="7218363" y="1889125"/>
            <a:ext cx="0" cy="263525"/>
          </a:xfrm>
          <a:prstGeom prst="straightConnector1">
            <a:avLst/>
          </a:prstGeom>
          <a:noFill/>
          <a:ln w="41275" algn="ctr">
            <a:solidFill>
              <a:srgbClr val="FF010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5510" name="Line 70"/>
          <p:cNvSpPr>
            <a:spLocks noChangeShapeType="1"/>
          </p:cNvSpPr>
          <p:nvPr/>
        </p:nvSpPr>
        <p:spPr bwMode="auto">
          <a:xfrm>
            <a:off x="5651500" y="1881188"/>
            <a:ext cx="1566863" cy="0"/>
          </a:xfrm>
          <a:prstGeom prst="line">
            <a:avLst/>
          </a:prstGeom>
          <a:noFill/>
          <a:ln w="41275">
            <a:solidFill>
              <a:srgbClr val="FF01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4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5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4D7EDD63-4EDE-42F8-988A-0198ADFB70DC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26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75459" name="Rectangle 2"/>
          <p:cNvSpPr>
            <a:spLocks noChangeArrowheads="1"/>
          </p:cNvSpPr>
          <p:nvPr/>
        </p:nvSpPr>
        <p:spPr bwMode="auto">
          <a:xfrm>
            <a:off x="412750" y="465138"/>
            <a:ext cx="5618163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nl-NL" altLang="en-US">
                <a:solidFill>
                  <a:srgbClr val="092F5E"/>
                </a:solidFill>
                <a:cs typeface="Arial" panose="020B0604020202020204" pitchFamily="34" charset="0"/>
              </a:rPr>
              <a:t>Case Study: Case 2</a:t>
            </a:r>
          </a:p>
          <a:p>
            <a:pPr eaLnBrk="1" hangingPunct="1"/>
            <a:endParaRPr lang="nl-NL" altLang="en-US">
              <a:solidFill>
                <a:srgbClr val="092F5E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nl-NL" altLang="en-US">
                <a:solidFill>
                  <a:srgbClr val="092F5E"/>
                </a:solidFill>
                <a:cs typeface="Arial" panose="020B0604020202020204" pitchFamily="34" charset="0"/>
              </a:rPr>
              <a:t>Mr Ahmad M.S.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388086" y="573528"/>
            <a:ext cx="8342376" cy="1134126"/>
          </a:xfrm>
          <a:prstGeom prst="roundRect">
            <a:avLst/>
          </a:prstGeom>
          <a:noFill/>
          <a:ln w="34925" cap="flat" cmpd="sng" algn="ctr"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27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54000" tIns="54000" rIns="54000" bIns="54000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1400">
              <a:solidFill>
                <a:srgbClr val="00196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A06CF9B3-214C-47C7-BA82-1AE14A4F59C3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27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76483" name="Titel 1"/>
          <p:cNvSpPr>
            <a:spLocks noGrp="1"/>
          </p:cNvSpPr>
          <p:nvPr>
            <p:ph type="title" idx="4294967295"/>
          </p:nvPr>
        </p:nvSpPr>
        <p:spPr>
          <a:xfrm>
            <a:off x="360363" y="411163"/>
            <a:ext cx="7754937" cy="601662"/>
          </a:xfrm>
        </p:spPr>
        <p:txBody>
          <a:bodyPr lIns="68580" tIns="34290" rIns="68580" bIns="34290"/>
          <a:lstStyle/>
          <a:p>
            <a:pPr eaLnBrk="1" hangingPunct="1"/>
            <a:r>
              <a:rPr lang="nl-NL" altLang="en-US" smtClean="0"/>
              <a:t>Demographic characterestic of Case 2 – 17/2/93</a:t>
            </a:r>
          </a:p>
        </p:txBody>
      </p:sp>
      <p:sp>
        <p:nvSpPr>
          <p:cNvPr id="276484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520700" y="1220788"/>
            <a:ext cx="8186738" cy="3133725"/>
          </a:xfrm>
        </p:spPr>
        <p:txBody>
          <a:bodyPr lIns="68580" tIns="34290" rIns="68580" bIns="34290"/>
          <a:lstStyle/>
          <a:p>
            <a:pPr eaLnBrk="1" hangingPunct="1">
              <a:lnSpc>
                <a:spcPct val="150000"/>
              </a:lnSpc>
            </a:pPr>
            <a:r>
              <a:rPr lang="nl-NL" altLang="en-US" b="1" smtClean="0"/>
              <a:t>Age: </a:t>
            </a:r>
            <a:r>
              <a:rPr lang="nl-NL" altLang="en-US" smtClean="0"/>
              <a:t>44 y/o </a:t>
            </a:r>
            <a:r>
              <a:rPr lang="nl-NL" altLang="en-US" smtClean="0">
                <a:latin typeface="Arial" panose="020B0604020202020204" pitchFamily="34" charset="0"/>
                <a:cs typeface="Arial" panose="020B0604020202020204" pitchFamily="34" charset="0"/>
              </a:rPr>
              <a:t>♂</a:t>
            </a:r>
            <a:endParaRPr lang="nl-NL" altLang="en-US" smtClean="0"/>
          </a:p>
          <a:p>
            <a:pPr eaLnBrk="1" hangingPunct="1">
              <a:lnSpc>
                <a:spcPct val="150000"/>
              </a:lnSpc>
            </a:pPr>
            <a:r>
              <a:rPr lang="nl-NL" altLang="en-US" b="1" smtClean="0"/>
              <a:t>Diabetes Duration: </a:t>
            </a:r>
            <a:r>
              <a:rPr lang="nl-NL" altLang="en-US" smtClean="0"/>
              <a:t>5 years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en-US" b="1" smtClean="0"/>
              <a:t>Obesity since childhood / F Hx.: </a:t>
            </a:r>
            <a:r>
              <a:rPr lang="nl-NL" altLang="en-US" smtClean="0"/>
              <a:t>obesity in mother’s family   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en-US" b="1" smtClean="0"/>
              <a:t>HTN: </a:t>
            </a:r>
            <a:r>
              <a:rPr lang="nl-NL" altLang="en-US" smtClean="0"/>
              <a:t>3 yrs 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en-US" b="1" smtClean="0"/>
              <a:t>Weight: </a:t>
            </a:r>
            <a:r>
              <a:rPr lang="nl-NL" altLang="en-US" smtClean="0">
                <a:solidFill>
                  <a:schemeClr val="accent1"/>
                </a:solidFill>
              </a:rPr>
              <a:t>121 kg</a:t>
            </a:r>
            <a:r>
              <a:rPr lang="nl-NL" altLang="en-US" smtClean="0"/>
              <a:t>   </a:t>
            </a:r>
            <a:r>
              <a:rPr lang="nl-NL" altLang="en-US" b="1" smtClean="0"/>
              <a:t>Height:</a:t>
            </a:r>
            <a:r>
              <a:rPr lang="nl-NL" altLang="en-US" smtClean="0"/>
              <a:t> 185 cm     </a:t>
            </a:r>
            <a:r>
              <a:rPr lang="nl-NL" altLang="en-US" b="1" smtClean="0"/>
              <a:t>BMI: </a:t>
            </a:r>
            <a:r>
              <a:rPr lang="nl-NL" altLang="en-US" smtClean="0">
                <a:solidFill>
                  <a:schemeClr val="accent1"/>
                </a:solidFill>
              </a:rPr>
              <a:t>35.3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en-US" b="1" smtClean="0"/>
              <a:t>P/E: </a:t>
            </a:r>
            <a:r>
              <a:rPr lang="nl-NL" altLang="en-US" smtClean="0"/>
              <a:t>BP 140/100 mmHg – Axillary Acanthosis nigricans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en-US" b="1" smtClean="0"/>
              <a:t>DM Complications: </a:t>
            </a:r>
            <a:r>
              <a:rPr lang="nl-NL" altLang="en-US" smtClean="0"/>
              <a:t>no </a:t>
            </a:r>
            <a:endParaRPr lang="nl-NL" altLang="en-US" b="1" smtClean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nl-NL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DB902CB8-59BD-4190-90FF-44C99BB1D53E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28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77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Lab. Results - 1393/2/17 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>
          <a:xfrm>
            <a:off x="544513" y="1219200"/>
            <a:ext cx="8186737" cy="2797175"/>
          </a:xfrm>
        </p:spPr>
        <p:txBody>
          <a:bodyPr/>
          <a:lstStyle/>
          <a:p>
            <a:pPr marL="197644" indent="-197644" eaLnBrk="1" hangingPunct="1">
              <a:lnSpc>
                <a:spcPct val="150000"/>
              </a:lnSpc>
              <a:defRPr/>
            </a:pPr>
            <a:r>
              <a:rPr lang="nl-NL" altLang="en-US" b="1" dirty="0">
                <a:solidFill>
                  <a:schemeClr val="accent2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FBS: </a:t>
            </a:r>
            <a:r>
              <a:rPr lang="nl-NL" altLang="en-US" b="1" dirty="0" smtClean="0">
                <a:solidFill>
                  <a:schemeClr val="accent2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377 </a:t>
            </a:r>
            <a:r>
              <a:rPr lang="nl-NL" altLang="en-US" b="1" dirty="0">
                <a:solidFill>
                  <a:schemeClr val="accent2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mg/dL, BS: </a:t>
            </a:r>
            <a:r>
              <a:rPr lang="nl-NL" altLang="en-US" b="1" dirty="0" smtClean="0">
                <a:solidFill>
                  <a:schemeClr val="accent2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324 </a:t>
            </a:r>
            <a:r>
              <a:rPr lang="nl-NL" altLang="en-US" b="1" dirty="0">
                <a:solidFill>
                  <a:schemeClr val="accent2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mg/dL, </a:t>
            </a:r>
            <a:r>
              <a:rPr lang="nl-NL" altLang="en-US" b="1" dirty="0" smtClean="0">
                <a:solidFill>
                  <a:schemeClr val="accent2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HbA1c: 10.4% </a:t>
            </a:r>
            <a:endParaRPr lang="nl-NL" altLang="en-US" b="1" dirty="0">
              <a:solidFill>
                <a:schemeClr val="accent2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197644" indent="-197644" eaLnBrk="1" hangingPunct="1">
              <a:lnSpc>
                <a:spcPct val="150000"/>
              </a:lnSpc>
              <a:defRPr/>
            </a:pPr>
            <a:r>
              <a:rPr lang="nl-NL" altLang="en-US" b="1" dirty="0" smtClean="0"/>
              <a:t>Cr: 1 mg/dL, Na: 137 meq/L, K: 4.8 meq/L, Uric Acid: 8.9 </a:t>
            </a:r>
            <a:r>
              <a:rPr lang="nl-NL" altLang="en-US" b="1" dirty="0"/>
              <a:t>mg/dL</a:t>
            </a:r>
            <a:endParaRPr lang="nl-NL" altLang="en-US" b="1" dirty="0" smtClean="0"/>
          </a:p>
          <a:p>
            <a:pPr marL="197644" indent="-197644" eaLnBrk="1" hangingPunct="1">
              <a:lnSpc>
                <a:spcPct val="150000"/>
              </a:lnSpc>
              <a:defRPr/>
            </a:pPr>
            <a:r>
              <a:rPr lang="nl-NL" altLang="en-US" b="1" dirty="0" smtClean="0"/>
              <a:t>TG: 419 mg/dL, LDL: 111 mg/dL, HDL: 38 mg/dL,</a:t>
            </a:r>
          </a:p>
          <a:p>
            <a:pPr marL="197644" indent="-197644" eaLnBrk="1" hangingPunct="1">
              <a:lnSpc>
                <a:spcPct val="150000"/>
              </a:lnSpc>
              <a:defRPr/>
            </a:pPr>
            <a:r>
              <a:rPr lang="nl-NL" altLang="en-US" b="1" dirty="0" smtClean="0"/>
              <a:t>U/A: +2 glucose </a:t>
            </a:r>
          </a:p>
          <a:p>
            <a:pPr marL="197644" indent="-197644"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049F3EF4-A46C-40BF-B0C7-142C3034CCAF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29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" name="Titel 1"/>
          <p:cNvSpPr txBox="1">
            <a:spLocks/>
          </p:cNvSpPr>
          <p:nvPr/>
        </p:nvSpPr>
        <p:spPr bwMode="auto">
          <a:xfrm>
            <a:off x="412750" y="458788"/>
            <a:ext cx="651510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nl-NL" kern="0" dirty="0" smtClean="0"/>
              <a:t>Current Treatment </a:t>
            </a:r>
            <a:r>
              <a:rPr lang="nl-NL" altLang="en-US" dirty="0"/>
              <a:t>– 1393/2/17</a:t>
            </a:r>
            <a:r>
              <a:rPr lang="nl-NL" kern="0" dirty="0" smtClean="0"/>
              <a:t> </a:t>
            </a:r>
          </a:p>
        </p:txBody>
      </p:sp>
      <p:sp>
        <p:nvSpPr>
          <p:cNvPr id="3" name="Tijdelijke aanduiding voor inhoud 2"/>
          <p:cNvSpPr txBox="1">
            <a:spLocks/>
          </p:cNvSpPr>
          <p:nvPr/>
        </p:nvSpPr>
        <p:spPr bwMode="auto">
          <a:xfrm>
            <a:off x="468313" y="1287463"/>
            <a:ext cx="448310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8E6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marL="263525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803275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+mn-lt"/>
              </a:defRPr>
            </a:lvl2pPr>
            <a:lvl3pPr marL="1344613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accent2"/>
                </a:solidFill>
                <a:latin typeface="+mn-lt"/>
              </a:defRPr>
            </a:lvl3pPr>
            <a:lvl4pPr marL="1884363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+mn-lt"/>
              </a:defRPr>
            </a:lvl4pPr>
            <a:lvl5pPr marL="242411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+mn-lt"/>
              </a:defRPr>
            </a:lvl5pPr>
            <a:lvl6pPr marL="2881313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+mn-lt"/>
              </a:defRPr>
            </a:lvl6pPr>
            <a:lvl7pPr marL="3338513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+mn-lt"/>
              </a:defRPr>
            </a:lvl7pPr>
            <a:lvl8pPr marL="3795713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+mn-lt"/>
              </a:defRPr>
            </a:lvl8pPr>
            <a:lvl9pPr marL="4252913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nl-NL" kern="0" dirty="0" smtClean="0"/>
              <a:t>Glibenclamide: 10 mg Bid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nl-NL" kern="0" dirty="0" smtClean="0"/>
              <a:t>Metformin: 2500 mg/ day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nl-NL" kern="0" dirty="0" smtClean="0"/>
              <a:t>Acarbose: 300 mg/ day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nl-NL" kern="0" dirty="0" smtClean="0"/>
              <a:t>Venostat: 120 mg daily till 3m. ago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nl-NL" kern="0" dirty="0" smtClean="0"/>
              <a:t>Atorvastatin: 10 mg daily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5437188" y="1274763"/>
            <a:ext cx="3400425" cy="27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8E6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nl-NL" altLang="en-US" sz="1500">
                <a:solidFill>
                  <a:srgbClr val="3365FF"/>
                </a:solidFill>
              </a:rPr>
              <a:t>Refused Insulin!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nl-NL" altLang="en-US" sz="1500">
                <a:solidFill>
                  <a:srgbClr val="3365FF"/>
                </a:solidFill>
              </a:rPr>
              <a:t>Refused Bariatric Surgery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nl-NL" altLang="en-US" sz="1500">
                <a:solidFill>
                  <a:srgbClr val="3365FF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nl-NL" altLang="en-US" sz="1500">
                <a:solidFill>
                  <a:srgbClr val="3365FF"/>
                </a:solidFill>
              </a:rPr>
              <a:t>Pioglitazon 30 mg daily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nl-NL" altLang="en-US" sz="1500">
                <a:solidFill>
                  <a:srgbClr val="3365FF"/>
                </a:solidFill>
              </a:rPr>
              <a:t>Losartan 12.5 mg Bid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nl-NL" altLang="en-US" sz="1500">
                <a:solidFill>
                  <a:srgbClr val="3365FF"/>
                </a:solidFill>
              </a:rPr>
              <a:t>Atorvastatin 20 mg daily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nl-NL" altLang="en-US" sz="1500">
                <a:solidFill>
                  <a:srgbClr val="3365FF"/>
                </a:solidFill>
              </a:rPr>
              <a:t>Nutritionist consult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388" y="754063"/>
            <a:ext cx="8713787" cy="448151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tx1"/>
                </a:solidFill>
              </a:rPr>
              <a:t>48 y/o woman, known case of T2DM since 3 </a:t>
            </a:r>
            <a:r>
              <a:rPr lang="en-US" dirty="0" err="1" smtClean="0">
                <a:solidFill>
                  <a:schemeClr val="tx1"/>
                </a:solidFill>
              </a:rPr>
              <a:t>yrs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ago, presents with polyuria, polydipsia, bloating &amp; mild to moderate episodes of hypoglycemia during the past 2 months. </a:t>
            </a:r>
          </a:p>
          <a:p>
            <a:pPr marL="876700" lvl="2" indent="-178200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en-US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marL="876700" lvl="2" indent="-178200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HbA1c= 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8.06 %</a:t>
            </a:r>
          </a:p>
          <a:p>
            <a:pPr marL="876700" lvl="2" indent="-178200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FBS= 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149 mg/dL</a:t>
            </a:r>
          </a:p>
          <a:p>
            <a:pPr marL="876700" lvl="2" indent="-178200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2hpp </a:t>
            </a:r>
            <a:r>
              <a:rPr lang="en-US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BG= 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208 mg/</a:t>
            </a:r>
            <a:r>
              <a:rPr lang="en-US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dL</a:t>
            </a:r>
            <a:endParaRPr lang="en-US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marL="876700" lvl="2" indent="-178200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Cr= 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1.12 mg/</a:t>
            </a:r>
            <a:r>
              <a:rPr lang="en-US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dL</a:t>
            </a:r>
            <a:endParaRPr lang="en-US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marL="876700" lvl="2" indent="-178200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HDL= 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30 mg/dL </a:t>
            </a:r>
          </a:p>
          <a:p>
            <a:pPr marL="876700" lvl="2" indent="-178200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LDL= 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105 mg/dL</a:t>
            </a:r>
          </a:p>
          <a:p>
            <a:pPr marL="876700" lvl="2" indent="-178200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TG= 266 mg/</a:t>
            </a:r>
            <a:r>
              <a:rPr lang="en-US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dL</a:t>
            </a:r>
            <a:endParaRPr lang="en-US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marL="178200" indent="-178200">
              <a:lnSpc>
                <a:spcPct val="133000"/>
              </a:lnSpc>
              <a:spcBef>
                <a:spcPts val="0"/>
              </a:spcBef>
              <a:buFontTx/>
              <a:buNone/>
              <a:defRPr/>
            </a:pPr>
            <a:endParaRPr lang="en-US" sz="1950" dirty="0">
              <a:solidFill>
                <a:srgbClr val="C5E2FF"/>
              </a:solidFill>
            </a:endParaRPr>
          </a:p>
          <a:p>
            <a:pPr marL="178200" indent="-178200">
              <a:lnSpc>
                <a:spcPct val="133000"/>
              </a:lnSpc>
              <a:spcBef>
                <a:spcPts val="0"/>
              </a:spcBef>
              <a:buFontTx/>
              <a:buNone/>
              <a:defRPr/>
            </a:pPr>
            <a:r>
              <a:rPr lang="en-US" sz="1950" dirty="0">
                <a:solidFill>
                  <a:srgbClr val="C5E2FF"/>
                </a:solidFill>
              </a:rPr>
              <a:t>     </a:t>
            </a:r>
          </a:p>
        </p:txBody>
      </p:sp>
      <p:sp>
        <p:nvSpPr>
          <p:cNvPr id="249859" name="TextBox 3"/>
          <p:cNvSpPr txBox="1">
            <a:spLocks noChangeArrowheads="1"/>
          </p:cNvSpPr>
          <p:nvPr/>
        </p:nvSpPr>
        <p:spPr bwMode="auto">
          <a:xfrm>
            <a:off x="3852863" y="87313"/>
            <a:ext cx="1381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1965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B7FF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9838" y="1851025"/>
            <a:ext cx="3186112" cy="3140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600" b="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BP= </a:t>
            </a:r>
            <a:r>
              <a:rPr lang="en-US" sz="1600" b="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135/75 mmHg</a:t>
            </a:r>
          </a:p>
          <a:p>
            <a:pPr>
              <a:lnSpc>
                <a:spcPct val="150000"/>
              </a:lnSpc>
              <a:defRPr/>
            </a:pPr>
            <a:r>
              <a:rPr lang="en-US" sz="1600" b="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W= 84.6 kg</a:t>
            </a:r>
          </a:p>
          <a:p>
            <a:pPr>
              <a:lnSpc>
                <a:spcPct val="150000"/>
              </a:lnSpc>
              <a:defRPr/>
            </a:pPr>
            <a:r>
              <a:rPr lang="en-US" sz="1600" b="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BMI= 29.9 kg/m2</a:t>
            </a:r>
          </a:p>
          <a:p>
            <a:pPr>
              <a:lnSpc>
                <a:spcPct val="150000"/>
              </a:lnSpc>
              <a:defRPr/>
            </a:pPr>
            <a:endParaRPr lang="en-US" sz="1800" b="0" i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sz="1600" i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Current </a:t>
            </a:r>
            <a:r>
              <a:rPr lang="en-US" sz="1600" i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medications:</a:t>
            </a:r>
          </a:p>
          <a:p>
            <a:pPr>
              <a:lnSpc>
                <a:spcPct val="150000"/>
              </a:lnSpc>
              <a:defRPr/>
            </a:pPr>
            <a:r>
              <a:rPr lang="en-US" sz="1600" b="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Metformin: 2500mg/d</a:t>
            </a:r>
          </a:p>
          <a:p>
            <a:pPr>
              <a:lnSpc>
                <a:spcPct val="150000"/>
              </a:lnSpc>
              <a:defRPr/>
            </a:pPr>
            <a:r>
              <a:rPr lang="en-US" sz="1600" b="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Atorvastatin: 20 mg/d</a:t>
            </a:r>
          </a:p>
          <a:p>
            <a:pPr>
              <a:lnSpc>
                <a:spcPct val="150000"/>
              </a:lnSpc>
              <a:defRPr/>
            </a:pPr>
            <a:r>
              <a:rPr lang="en-US" sz="1600" b="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Repaglinide: 4mg TDS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DF8D7F57-9DFC-4463-93E8-F9F1D24EA172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30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88"/>
            <a:ext cx="8023225" cy="706437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Next visit - 1393/4/9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9556" name="Content Placeholder 2"/>
          <p:cNvSpPr>
            <a:spLocks noGrp="1"/>
          </p:cNvSpPr>
          <p:nvPr>
            <p:ph idx="1"/>
          </p:nvPr>
        </p:nvSpPr>
        <p:spPr>
          <a:xfrm>
            <a:off x="423863" y="1816100"/>
            <a:ext cx="5930900" cy="12969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nl-NL" altLang="en-US" sz="1500" b="1" smtClean="0">
                <a:solidFill>
                  <a:srgbClr val="3365FF"/>
                </a:solidFill>
              </a:rPr>
              <a:t>FBS: 114 mg/dL, BS: 181 mg/dL,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en-US" sz="1500" b="1" smtClean="0">
                <a:solidFill>
                  <a:srgbClr val="3365FF"/>
                </a:solidFill>
              </a:rPr>
              <a:t>HbA1c: 8% 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en-US" sz="1500" b="1" smtClean="0"/>
              <a:t>U/A: nl, 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en-US" sz="1500" b="1" smtClean="0"/>
              <a:t>Urine 24 hr albumin: 29 mg/day</a:t>
            </a:r>
            <a:endParaRPr lang="en-US" altLang="en-US" sz="150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65725" y="1436688"/>
            <a:ext cx="3349625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nl-NL" altLang="en-US" sz="1800">
                <a:solidFill>
                  <a:srgbClr val="0032CB"/>
                </a:solidFill>
              </a:rPr>
              <a:t>Acarbose D/C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en-US" sz="1800">
                <a:solidFill>
                  <a:srgbClr val="0032CB"/>
                </a:solidFill>
              </a:rPr>
              <a:t>Metformin 1000 mg Bid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en-US" sz="1800">
                <a:solidFill>
                  <a:srgbClr val="0032CB"/>
                </a:solidFill>
              </a:rPr>
              <a:t>Sitagliptin 50 mg daily</a:t>
            </a:r>
          </a:p>
        </p:txBody>
      </p:sp>
      <p:sp>
        <p:nvSpPr>
          <p:cNvPr id="279558" name="Rectangle 2"/>
          <p:cNvSpPr>
            <a:spLocks noChangeArrowheads="1"/>
          </p:cNvSpPr>
          <p:nvPr/>
        </p:nvSpPr>
        <p:spPr bwMode="auto">
          <a:xfrm>
            <a:off x="412750" y="776288"/>
            <a:ext cx="40370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</a:pPr>
            <a:r>
              <a:rPr lang="nl-NL" altLang="en-US" sz="1500">
                <a:solidFill>
                  <a:srgbClr val="001965"/>
                </a:solidFill>
              </a:rPr>
              <a:t>BP: 130/80 mmHg - Wt.: </a:t>
            </a:r>
            <a:r>
              <a:rPr lang="nl-NL" altLang="en-US" sz="1500">
                <a:solidFill>
                  <a:schemeClr val="accent1"/>
                </a:solidFill>
              </a:rPr>
              <a:t>126 kg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</a:pPr>
            <a:r>
              <a:rPr lang="nl-NL" altLang="en-US" sz="1500">
                <a:solidFill>
                  <a:srgbClr val="001965"/>
                </a:solidFill>
              </a:rPr>
              <a:t>He discontinued venostat by himself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B8108D0E-1BA4-4572-8E53-1F894888FD18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31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88"/>
            <a:ext cx="8023225" cy="706437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Next visit - 1393/6/20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>
          <a:xfrm>
            <a:off x="423863" y="1816100"/>
            <a:ext cx="5930900" cy="1187450"/>
          </a:xfrm>
        </p:spPr>
        <p:txBody>
          <a:bodyPr/>
          <a:lstStyle/>
          <a:p>
            <a:pPr marL="197644" indent="-197644" eaLnBrk="1" hangingPunct="1">
              <a:lnSpc>
                <a:spcPct val="150000"/>
              </a:lnSpc>
              <a:defRPr/>
            </a:pPr>
            <a:r>
              <a:rPr lang="nl-NL" sz="1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No new lab. Data</a:t>
            </a:r>
            <a:endParaRPr lang="en-US" sz="1800" dirty="0"/>
          </a:p>
          <a:p>
            <a:pPr marL="197644" indent="-197644" eaLnBrk="1" hangingPunct="1">
              <a:lnSpc>
                <a:spcPct val="150000"/>
              </a:lnSpc>
              <a:defRPr/>
            </a:pPr>
            <a:r>
              <a:rPr lang="en-US" sz="1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No GI problem</a:t>
            </a:r>
            <a:endParaRPr lang="nl-NL" sz="1800" b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0025" y="3603625"/>
            <a:ext cx="3711575" cy="48418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nl-NL" sz="18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Sitagliptin 100 mg daily</a:t>
            </a:r>
          </a:p>
        </p:txBody>
      </p:sp>
      <p:sp>
        <p:nvSpPr>
          <p:cNvPr id="280582" name="Rectangle 2"/>
          <p:cNvSpPr>
            <a:spLocks noChangeArrowheads="1"/>
          </p:cNvSpPr>
          <p:nvPr/>
        </p:nvSpPr>
        <p:spPr bwMode="auto">
          <a:xfrm>
            <a:off x="412750" y="776288"/>
            <a:ext cx="36052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</a:pPr>
            <a:r>
              <a:rPr lang="nl-NL" altLang="en-US" sz="1500">
                <a:solidFill>
                  <a:srgbClr val="001965"/>
                </a:solidFill>
              </a:rPr>
              <a:t>BP: 110/85 mmHg - Wt.: </a:t>
            </a:r>
            <a:r>
              <a:rPr lang="nl-NL" altLang="en-US" sz="1500">
                <a:solidFill>
                  <a:schemeClr val="accent1"/>
                </a:solidFill>
              </a:rPr>
              <a:t>130 kg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</a:pPr>
            <a:r>
              <a:rPr lang="nl-NL" altLang="en-US" sz="1500">
                <a:solidFill>
                  <a:srgbClr val="001965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C28CBA63-3171-4430-8A61-A9F834810FD6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32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88"/>
            <a:ext cx="8023225" cy="706437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Next visit - 1393/9/10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1604" name="Content Placeholder 2"/>
          <p:cNvSpPr>
            <a:spLocks noGrp="1"/>
          </p:cNvSpPr>
          <p:nvPr>
            <p:ph idx="1"/>
          </p:nvPr>
        </p:nvSpPr>
        <p:spPr>
          <a:xfrm>
            <a:off x="468313" y="1546225"/>
            <a:ext cx="7777162" cy="27019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nl-NL" altLang="en-US" sz="1500" b="1" smtClean="0">
                <a:solidFill>
                  <a:srgbClr val="3365FF"/>
                </a:solidFill>
              </a:rPr>
              <a:t>FBS: 202 mg/dL, BS: 245 mg/dL, HbA1c: 8.7% 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en-US" sz="1500" b="1" smtClean="0"/>
              <a:t>ALT: 26 IU/L, AST: 17 IU/L, Uric Acid: 6.8 mg/dL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en-US" sz="1500" b="1" smtClean="0"/>
              <a:t>TG: 165 mg/dL, LDL: 54 mg/dL, HDL: 39 mg/dL,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en-US" sz="1500" b="1" smtClean="0"/>
              <a:t>U/A: nl </a:t>
            </a:r>
          </a:p>
        </p:txBody>
      </p:sp>
      <p:sp>
        <p:nvSpPr>
          <p:cNvPr id="281605" name="Rectangle 2"/>
          <p:cNvSpPr>
            <a:spLocks noChangeArrowheads="1"/>
          </p:cNvSpPr>
          <p:nvPr/>
        </p:nvSpPr>
        <p:spPr bwMode="auto">
          <a:xfrm>
            <a:off x="498475" y="760413"/>
            <a:ext cx="63420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</a:pPr>
            <a:r>
              <a:rPr lang="nl-NL" altLang="en-US" sz="1500">
                <a:solidFill>
                  <a:srgbClr val="001965"/>
                </a:solidFill>
              </a:rPr>
              <a:t>BP: 140/90 mmHg - Wt.: </a:t>
            </a:r>
            <a:r>
              <a:rPr lang="nl-NL" altLang="en-US" sz="1500">
                <a:solidFill>
                  <a:schemeClr val="accent1"/>
                </a:solidFill>
              </a:rPr>
              <a:t>130 kg</a:t>
            </a:r>
            <a:r>
              <a:rPr lang="nl-NL" altLang="en-US" sz="1500">
                <a:solidFill>
                  <a:srgbClr val="001965"/>
                </a:solidFill>
              </a:rPr>
              <a:t> - thyroid exam: nl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7ACA7886-F12B-44B0-9913-0AEBF36D0597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33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" name="Titel 1"/>
          <p:cNvSpPr txBox="1">
            <a:spLocks/>
          </p:cNvSpPr>
          <p:nvPr/>
        </p:nvSpPr>
        <p:spPr bwMode="auto">
          <a:xfrm>
            <a:off x="433388" y="363538"/>
            <a:ext cx="651510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nl-NL" kern="0" dirty="0" smtClean="0"/>
              <a:t>Current Treatment </a:t>
            </a:r>
            <a:r>
              <a:rPr lang="nl-NL" altLang="en-US" dirty="0"/>
              <a:t>– </a:t>
            </a:r>
            <a:r>
              <a:rPr lang="nl-NL" altLang="en-US" dirty="0" smtClean="0"/>
              <a:t>1393/9/10</a:t>
            </a:r>
            <a:r>
              <a:rPr lang="nl-NL" kern="0" dirty="0" smtClean="0"/>
              <a:t> </a:t>
            </a:r>
          </a:p>
        </p:txBody>
      </p:sp>
      <p:sp>
        <p:nvSpPr>
          <p:cNvPr id="282628" name="Tijdelijke aanduiding voor inhoud 2"/>
          <p:cNvSpPr txBox="1">
            <a:spLocks/>
          </p:cNvSpPr>
          <p:nvPr/>
        </p:nvSpPr>
        <p:spPr bwMode="auto">
          <a:xfrm>
            <a:off x="630238" y="1173163"/>
            <a:ext cx="448310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8E6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marL="263525" indent="-263525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nl-NL" altLang="en-US" sz="1700">
                <a:solidFill>
                  <a:schemeClr val="accent2"/>
                </a:solidFill>
              </a:rPr>
              <a:t>Glibenclamide: 10 mg Bid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nl-NL" altLang="en-US" sz="1700">
                <a:solidFill>
                  <a:schemeClr val="accent2"/>
                </a:solidFill>
              </a:rPr>
              <a:t>Metformin: 2000 mg/day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nl-NL" altLang="en-US" sz="1700">
                <a:solidFill>
                  <a:schemeClr val="accent2"/>
                </a:solidFill>
              </a:rPr>
              <a:t>Pioglitazon: 30 mg/day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nl-NL" altLang="en-US" sz="1700">
                <a:solidFill>
                  <a:schemeClr val="accent2"/>
                </a:solidFill>
              </a:rPr>
              <a:t>Sitagliptin: 100 mg/day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nl-NL" altLang="en-US" sz="1700">
                <a:solidFill>
                  <a:schemeClr val="accent2"/>
                </a:solidFill>
              </a:rPr>
              <a:t>Losartan: 12.5 mg Bid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nl-NL" altLang="en-US" sz="1700">
                <a:solidFill>
                  <a:schemeClr val="accent2"/>
                </a:solidFill>
              </a:rPr>
              <a:t>Atorvastatin: 20 mg/day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03800" y="1220788"/>
            <a:ext cx="3671888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nl-NL" altLang="en-US" sz="1800">
                <a:solidFill>
                  <a:srgbClr val="0032CB"/>
                </a:solidFill>
              </a:rPr>
              <a:t>Refused bariatric surgery</a:t>
            </a:r>
          </a:p>
          <a:p>
            <a:pPr eaLnBrk="1" hangingPunct="1">
              <a:lnSpc>
                <a:spcPct val="150000"/>
              </a:lnSpc>
            </a:pPr>
            <a:endParaRPr lang="nl-NL" altLang="en-US" sz="1800">
              <a:solidFill>
                <a:srgbClr val="0032CB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nl-NL" altLang="en-US" sz="1800">
                <a:solidFill>
                  <a:srgbClr val="0032CB"/>
                </a:solidFill>
              </a:rPr>
              <a:t>Sitagliptin D/C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en-US" sz="1800">
                <a:solidFill>
                  <a:srgbClr val="0032CB"/>
                </a:solidFill>
              </a:rPr>
              <a:t>Pioglitazon D/C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en-US" sz="1800">
                <a:solidFill>
                  <a:srgbClr val="0032CB"/>
                </a:solidFill>
              </a:rPr>
              <a:t>Losartan 25 mg Bid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en-US" sz="1800">
                <a:solidFill>
                  <a:srgbClr val="990033"/>
                </a:solidFill>
              </a:rPr>
              <a:t>Victoza</a:t>
            </a:r>
            <a:r>
              <a:rPr lang="nl-NL" altLang="en-US" sz="1800">
                <a:solidFill>
                  <a:srgbClr val="0032CB"/>
                </a:solidFill>
              </a:rPr>
              <a:t> 0.6 mg daily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41E32486-7890-479C-B382-1307B84CC78F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34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83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Next visit - 1393/10/9    SMBG</a:t>
            </a:r>
          </a:p>
        </p:txBody>
      </p:sp>
      <p:pic>
        <p:nvPicPr>
          <p:cNvPr id="283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74763"/>
            <a:ext cx="664210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C0144C91-3506-4CDE-B019-BD0BD9C8F1DE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35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88"/>
            <a:ext cx="8023225" cy="706437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Next visit - 1393/10/9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>
          <a:xfrm>
            <a:off x="468313" y="1924050"/>
            <a:ext cx="5994400" cy="1619250"/>
          </a:xfrm>
        </p:spPr>
        <p:txBody>
          <a:bodyPr/>
          <a:lstStyle/>
          <a:p>
            <a:pPr marL="197644" indent="-197644" eaLnBrk="1" hangingPunct="1">
              <a:lnSpc>
                <a:spcPct val="150000"/>
              </a:lnSpc>
              <a:defRPr/>
            </a:pPr>
            <a:r>
              <a:rPr lang="nl-NL" sz="15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FBS: 132 mg/dL, BS: 139 mg/dL</a:t>
            </a:r>
          </a:p>
          <a:p>
            <a:pPr marL="197644" indent="-197644" eaLnBrk="1" hangingPunct="1">
              <a:lnSpc>
                <a:spcPct val="150000"/>
              </a:lnSpc>
              <a:defRPr/>
            </a:pPr>
            <a:r>
              <a:rPr lang="nl-NL" altLang="en-US" sz="1500" b="1" dirty="0"/>
              <a:t>Cr: 1 mg/dL, K: 5.1 meq/L, </a:t>
            </a:r>
          </a:p>
          <a:p>
            <a:pPr marL="197644" indent="-197644" eaLnBrk="1" hangingPunct="1">
              <a:lnSpc>
                <a:spcPct val="150000"/>
              </a:lnSpc>
              <a:defRPr/>
            </a:pPr>
            <a:r>
              <a:rPr lang="nl-NL" altLang="en-US" sz="1500" b="1" dirty="0"/>
              <a:t>ALT: 22 IU/L, AST: 44 IU/L,</a:t>
            </a:r>
          </a:p>
          <a:p>
            <a:pPr marL="197644" indent="-197644" eaLnBrk="1" hangingPunct="1">
              <a:lnSpc>
                <a:spcPct val="150000"/>
              </a:lnSpc>
              <a:defRPr/>
            </a:pPr>
            <a:r>
              <a:rPr lang="nl-NL" sz="1500" b="1" dirty="0"/>
              <a:t>U/A: nl,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41875" y="1911350"/>
            <a:ext cx="3617913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nl-NL" altLang="en-US" sz="1800">
                <a:solidFill>
                  <a:srgbClr val="990033"/>
                </a:solidFill>
              </a:rPr>
              <a:t>Victoza</a:t>
            </a:r>
            <a:r>
              <a:rPr lang="nl-NL" altLang="en-US" sz="1800">
                <a:solidFill>
                  <a:srgbClr val="0032CB"/>
                </a:solidFill>
              </a:rPr>
              <a:t> 1.2 mg daily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en-US" sz="1800">
                <a:solidFill>
                  <a:srgbClr val="0032CB"/>
                </a:solidFill>
              </a:rPr>
              <a:t>Glibenclamide 15 mg daily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en-US" sz="1800">
                <a:solidFill>
                  <a:srgbClr val="0032CB"/>
                </a:solidFill>
              </a:rPr>
              <a:t>Losartan 75 mg daily</a:t>
            </a:r>
          </a:p>
        </p:txBody>
      </p:sp>
      <p:sp>
        <p:nvSpPr>
          <p:cNvPr id="284678" name="Rectangle 4"/>
          <p:cNvSpPr>
            <a:spLocks noChangeArrowheads="1"/>
          </p:cNvSpPr>
          <p:nvPr/>
        </p:nvSpPr>
        <p:spPr bwMode="auto">
          <a:xfrm>
            <a:off x="468313" y="836613"/>
            <a:ext cx="6642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</a:pPr>
            <a:r>
              <a:rPr lang="nl-NL" altLang="en-US" sz="1500">
                <a:solidFill>
                  <a:srgbClr val="001965"/>
                </a:solidFill>
              </a:rPr>
              <a:t>BP: 150/90 mmHg - Wt.: </a:t>
            </a:r>
            <a:r>
              <a:rPr lang="nl-NL" altLang="en-US" sz="1500">
                <a:solidFill>
                  <a:schemeClr val="accent1"/>
                </a:solidFill>
              </a:rPr>
              <a:t>129 kg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</a:pPr>
            <a:r>
              <a:rPr lang="nl-NL" altLang="en-US" sz="1500">
                <a:solidFill>
                  <a:srgbClr val="001965"/>
                </a:solidFill>
              </a:rPr>
              <a:t>No abdominal pain or nausea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D7BE2F4F-DA58-4D15-801C-4F0C9022C1C8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36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85699" name="Title 1"/>
          <p:cNvSpPr>
            <a:spLocks noGrp="1"/>
          </p:cNvSpPr>
          <p:nvPr>
            <p:ph type="title" idx="4294967295"/>
          </p:nvPr>
        </p:nvSpPr>
        <p:spPr>
          <a:xfrm>
            <a:off x="598488" y="333375"/>
            <a:ext cx="7626350" cy="547688"/>
          </a:xfrm>
        </p:spPr>
        <p:txBody>
          <a:bodyPr lIns="68579" tIns="34289" rIns="68579" bIns="34289"/>
          <a:lstStyle/>
          <a:p>
            <a:r>
              <a:rPr lang="en-GB" altLang="en-US" b="0" smtClean="0"/>
              <a:t>ADA/EASD position statement 2015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400793" y="4105178"/>
            <a:ext cx="6320806" cy="4016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00" tIns="45701" rIns="91400" bIns="45701" anchor="ctr"/>
          <a:lstStyle/>
          <a:p>
            <a:pPr algn="ctr" defTabSz="685492" eaLnBrk="1" hangingPunct="1">
              <a:spcBef>
                <a:spcPct val="50000"/>
              </a:spcBef>
              <a:defRPr/>
            </a:pPr>
            <a:r>
              <a:rPr lang="en-US" sz="1800" b="0" dirty="0">
                <a:solidFill>
                  <a:srgbClr val="002060"/>
                </a:solidFill>
              </a:rPr>
              <a:t>Basal </a:t>
            </a:r>
            <a:r>
              <a:rPr lang="en-GB" sz="1800" b="0" dirty="0">
                <a:solidFill>
                  <a:srgbClr val="002060"/>
                </a:solidFill>
              </a:rPr>
              <a:t>Insulin + </a:t>
            </a:r>
            <a:r>
              <a:rPr lang="en-GB" sz="1800" b="0" dirty="0">
                <a:solidFill>
                  <a:srgbClr val="74002F"/>
                </a:solidFill>
              </a:rPr>
              <a:t>GLP-1 RA</a:t>
            </a:r>
            <a:r>
              <a:rPr lang="en-GB" sz="1800" b="0" dirty="0">
                <a:solidFill>
                  <a:srgbClr val="002060"/>
                </a:solidFill>
              </a:rPr>
              <a:t> or </a:t>
            </a:r>
            <a:r>
              <a:rPr lang="en-GB" sz="1800" b="0" dirty="0" err="1">
                <a:solidFill>
                  <a:srgbClr val="002060"/>
                </a:solidFill>
              </a:rPr>
              <a:t>Prandial</a:t>
            </a:r>
            <a:r>
              <a:rPr lang="en-GB" sz="1800" b="0" dirty="0">
                <a:solidFill>
                  <a:srgbClr val="002060"/>
                </a:solidFill>
              </a:rPr>
              <a:t> Insulin</a:t>
            </a:r>
            <a:endParaRPr lang="en-GB" sz="1100" b="0" dirty="0">
              <a:solidFill>
                <a:srgbClr val="002060"/>
              </a:solidFill>
            </a:endParaRPr>
          </a:p>
        </p:txBody>
      </p:sp>
      <p:sp>
        <p:nvSpPr>
          <p:cNvPr id="285703" name="TextBox 22"/>
          <p:cNvSpPr txBox="1">
            <a:spLocks noChangeArrowheads="1"/>
          </p:cNvSpPr>
          <p:nvPr/>
        </p:nvSpPr>
        <p:spPr bwMode="auto">
          <a:xfrm>
            <a:off x="423863" y="4865688"/>
            <a:ext cx="70548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US" altLang="en-US" sz="800" b="0">
                <a:solidFill>
                  <a:srgbClr val="002060"/>
                </a:solidFill>
                <a:ea typeface="MS PGothic" panose="020B0600070205080204" pitchFamily="34" charset="-128"/>
                <a:cs typeface="Times" panose="02020603050405020304" pitchFamily="18" charset="0"/>
              </a:rPr>
              <a:t>Inzucchi </a:t>
            </a:r>
            <a:r>
              <a:rPr lang="en-US" altLang="en-US" sz="800" b="0" i="1">
                <a:solidFill>
                  <a:srgbClr val="002060"/>
                </a:solidFill>
                <a:ea typeface="MS PGothic" panose="020B0600070205080204" pitchFamily="34" charset="-128"/>
                <a:cs typeface="Times" panose="02020603050405020304" pitchFamily="18" charset="0"/>
              </a:rPr>
              <a:t>et al. Diabetes Care 2015;38:140-149</a:t>
            </a:r>
            <a:endParaRPr lang="en-US" altLang="en-US" sz="800" b="0">
              <a:solidFill>
                <a:srgbClr val="002060"/>
              </a:solidFill>
              <a:ea typeface="MS PGothic" panose="020B0600070205080204" pitchFamily="34" charset="-128"/>
              <a:cs typeface="Times" panose="02020603050405020304" pitchFamily="18" charset="0"/>
            </a:endParaRPr>
          </a:p>
        </p:txBody>
      </p:sp>
      <p:sp>
        <p:nvSpPr>
          <p:cNvPr id="285704" name="TextBox 1"/>
          <p:cNvSpPr txBox="1">
            <a:spLocks noChangeArrowheads="1"/>
          </p:cNvSpPr>
          <p:nvPr/>
        </p:nvSpPr>
        <p:spPr bwMode="auto">
          <a:xfrm>
            <a:off x="3567113" y="1030288"/>
            <a:ext cx="35528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0" tIns="45701" rIns="91400" bIns="45701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/>
            <a:r>
              <a:rPr lang="en-GB" altLang="en-US" sz="800">
                <a:solidFill>
                  <a:schemeClr val="accent2"/>
                </a:solidFill>
                <a:cs typeface="Arial" panose="020B0604020202020204" pitchFamily="34" charset="0"/>
              </a:rPr>
              <a:t>Healthy eating, weight control, increased physical activity</a:t>
            </a:r>
            <a:endParaRPr lang="en-US" altLang="en-US" sz="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85705" name="TextBox 7"/>
          <p:cNvSpPr txBox="1">
            <a:spLocks noChangeArrowheads="1"/>
          </p:cNvSpPr>
          <p:nvPr/>
        </p:nvSpPr>
        <p:spPr bwMode="auto">
          <a:xfrm>
            <a:off x="779463" y="1781175"/>
            <a:ext cx="12573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GB" altLang="en-US" sz="800" b="0">
                <a:solidFill>
                  <a:schemeClr val="accent2"/>
                </a:solidFill>
                <a:cs typeface="Arial" panose="020B0604020202020204" pitchFamily="34" charset="0"/>
              </a:rPr>
              <a:t>Not at target HbA</a:t>
            </a:r>
            <a:r>
              <a:rPr lang="en-GB" altLang="en-US" sz="800" b="0" baseline="-25000">
                <a:solidFill>
                  <a:schemeClr val="accent2"/>
                </a:solidFill>
                <a:cs typeface="Arial" panose="020B0604020202020204" pitchFamily="34" charset="0"/>
              </a:rPr>
              <a:t>1c</a:t>
            </a:r>
            <a:r>
              <a:rPr lang="en-GB" altLang="en-US" sz="800" b="0">
                <a:solidFill>
                  <a:schemeClr val="accent2"/>
                </a:solidFill>
                <a:cs typeface="Arial" panose="020B0604020202020204" pitchFamily="34" charset="0"/>
              </a:rPr>
              <a:t> after ~3 months </a:t>
            </a:r>
            <a:endParaRPr lang="en-US" altLang="en-US" sz="800" b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85706" name="TextBox 9"/>
          <p:cNvSpPr txBox="1">
            <a:spLocks noChangeArrowheads="1"/>
          </p:cNvSpPr>
          <p:nvPr/>
        </p:nvSpPr>
        <p:spPr bwMode="auto">
          <a:xfrm>
            <a:off x="633413" y="2257425"/>
            <a:ext cx="15986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>
            <a:spAutoFit/>
          </a:bodyPr>
          <a:lstStyle>
            <a:lvl1pPr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GB" altLang="en-US" sz="1100">
                <a:solidFill>
                  <a:srgbClr val="001965"/>
                </a:solidFill>
                <a:cs typeface="Arial" panose="020B0604020202020204" pitchFamily="34" charset="0"/>
              </a:rPr>
              <a:t>Two-drug combinations</a:t>
            </a:r>
            <a:endParaRPr lang="en-US" altLang="en-US" sz="1100">
              <a:solidFill>
                <a:srgbClr val="001965"/>
              </a:solidFill>
              <a:cs typeface="Arial" panose="020B0604020202020204" pitchFamily="34" charset="0"/>
            </a:endParaRPr>
          </a:p>
        </p:txBody>
      </p:sp>
      <p:sp>
        <p:nvSpPr>
          <p:cNvPr id="285707" name="TextBox 10"/>
          <p:cNvSpPr txBox="1">
            <a:spLocks noChangeArrowheads="1"/>
          </p:cNvSpPr>
          <p:nvPr/>
        </p:nvSpPr>
        <p:spPr bwMode="auto">
          <a:xfrm>
            <a:off x="628650" y="3125788"/>
            <a:ext cx="15986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GB" altLang="en-US" sz="800">
                <a:solidFill>
                  <a:schemeClr val="accent2"/>
                </a:solidFill>
                <a:cs typeface="Arial" panose="020B0604020202020204" pitchFamily="34" charset="0"/>
              </a:rPr>
              <a:t>Three-drug combinations</a:t>
            </a:r>
            <a:endParaRPr lang="en-US" altLang="en-US" sz="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887070" y="1332312"/>
            <a:ext cx="1549400" cy="453628"/>
            <a:chOff x="2924632" y="176784"/>
            <a:chExt cx="1208349" cy="6041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Rounded Rectangle 12"/>
            <p:cNvSpPr/>
            <p:nvPr/>
          </p:nvSpPr>
          <p:spPr>
            <a:xfrm>
              <a:off x="2924632" y="176784"/>
              <a:ext cx="1208349" cy="604174"/>
            </a:xfrm>
            <a:prstGeom prst="roundRect">
              <a:avLst/>
            </a:prstGeom>
            <a:solidFill>
              <a:srgbClr val="8DA2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954346" y="206913"/>
              <a:ext cx="1148922" cy="54391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0" dirty="0">
                  <a:solidFill>
                    <a:srgbClr val="FFFFFF"/>
                  </a:solidFill>
                </a:rPr>
                <a:t>MET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194399" y="2133842"/>
            <a:ext cx="970027" cy="560387"/>
            <a:chOff x="426" y="1034712"/>
            <a:chExt cx="1208349" cy="130078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3" name="Rounded Rectangle 42"/>
            <p:cNvSpPr/>
            <p:nvPr/>
          </p:nvSpPr>
          <p:spPr>
            <a:xfrm>
              <a:off x="426" y="1034712"/>
              <a:ext cx="1208349" cy="1300782"/>
            </a:xfrm>
            <a:prstGeom prst="roundRect">
              <a:avLst/>
            </a:prstGeom>
            <a:solidFill>
              <a:srgbClr val="82786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4"/>
            <p:cNvSpPr/>
            <p:nvPr/>
          </p:nvSpPr>
          <p:spPr>
            <a:xfrm>
              <a:off x="59099" y="1093146"/>
              <a:ext cx="1091003" cy="118391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8890" rIns="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SU</a:t>
              </a: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2194399" y="2997225"/>
            <a:ext cx="996781" cy="831826"/>
          </a:xfrm>
          <a:prstGeom prst="roundRect">
            <a:avLst/>
          </a:prstGeom>
          <a:solidFill>
            <a:srgbClr val="0019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Rounded Rectangle 6"/>
          <p:cNvSpPr/>
          <p:nvPr/>
        </p:nvSpPr>
        <p:spPr>
          <a:xfrm>
            <a:off x="2194398" y="3040864"/>
            <a:ext cx="1002760" cy="7482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886" tIns="8886" rIns="8886" bIns="8886" spcCol="1270" anchor="ctr"/>
          <a:lstStyle/>
          <a:p>
            <a:pPr algn="ctr" defTabSz="622022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000" b="0" dirty="0">
                <a:solidFill>
                  <a:srgbClr val="FFFFFF"/>
                </a:solidFill>
              </a:rPr>
              <a:t>TZD</a:t>
            </a:r>
            <a:br>
              <a:rPr lang="en-GB" sz="1000" b="0" dirty="0">
                <a:solidFill>
                  <a:srgbClr val="FFFFFF"/>
                </a:solidFill>
              </a:rPr>
            </a:br>
            <a:r>
              <a:rPr lang="en-GB" sz="1000" b="0" dirty="0">
                <a:solidFill>
                  <a:srgbClr val="FFFFFF"/>
                </a:solidFill>
              </a:rPr>
              <a:t>DPP-4i</a:t>
            </a:r>
            <a:r>
              <a:rPr lang="en-GB" sz="1000" dirty="0">
                <a:solidFill>
                  <a:srgbClr val="FFFFFF"/>
                </a:solidFill>
              </a:rPr>
              <a:t/>
            </a:r>
            <a:br>
              <a:rPr lang="en-GB" sz="1000" dirty="0">
                <a:solidFill>
                  <a:srgbClr val="FFFFFF"/>
                </a:solidFill>
              </a:rPr>
            </a:br>
            <a:r>
              <a:rPr lang="en-GB" sz="1000" dirty="0">
                <a:solidFill>
                  <a:srgbClr val="FFFF00"/>
                </a:solidFill>
              </a:rPr>
              <a:t>GLP-1RA</a:t>
            </a:r>
            <a:r>
              <a:rPr lang="en-GB" sz="1000" b="0" dirty="0">
                <a:solidFill>
                  <a:srgbClr val="FFFF00"/>
                </a:solidFill>
              </a:rPr>
              <a:t> </a:t>
            </a:r>
            <a:br>
              <a:rPr lang="en-GB" sz="1000" b="0" dirty="0">
                <a:solidFill>
                  <a:srgbClr val="FFFF00"/>
                </a:solidFill>
              </a:rPr>
            </a:br>
            <a:r>
              <a:rPr lang="en-GB" sz="1000" b="0" dirty="0">
                <a:solidFill>
                  <a:srgbClr val="FFFFFF"/>
                </a:solidFill>
              </a:rPr>
              <a:t>Insulin </a:t>
            </a:r>
          </a:p>
          <a:p>
            <a:pPr algn="ctr" defTabSz="622022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000" b="0" dirty="0">
                <a:solidFill>
                  <a:srgbClr val="FFFFFF"/>
                </a:solidFill>
              </a:rPr>
              <a:t>SGLT-2i 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326560" y="2152558"/>
            <a:ext cx="998060" cy="552692"/>
            <a:chOff x="1462529" y="1034712"/>
            <a:chExt cx="1208349" cy="126133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9" name="Rounded Rectangle 38"/>
            <p:cNvSpPr/>
            <p:nvPr/>
          </p:nvSpPr>
          <p:spPr>
            <a:xfrm>
              <a:off x="1462529" y="1034712"/>
              <a:ext cx="1208349" cy="1261335"/>
            </a:xfrm>
            <a:prstGeom prst="roundRect">
              <a:avLst/>
            </a:prstGeom>
            <a:solidFill>
              <a:srgbClr val="82786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8"/>
            <p:cNvSpPr/>
            <p:nvPr/>
          </p:nvSpPr>
          <p:spPr>
            <a:xfrm>
              <a:off x="1521203" y="1092927"/>
              <a:ext cx="1091003" cy="114490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TZD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3326560" y="3004115"/>
            <a:ext cx="1075328" cy="824937"/>
          </a:xfrm>
          <a:prstGeom prst="roundRect">
            <a:avLst/>
          </a:prstGeom>
          <a:solidFill>
            <a:srgbClr val="0019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Rounded Rectangle 10"/>
          <p:cNvSpPr/>
          <p:nvPr/>
        </p:nvSpPr>
        <p:spPr>
          <a:xfrm>
            <a:off x="3279736" y="3085826"/>
            <a:ext cx="1149350" cy="7032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886" tIns="8886" rIns="8886" bIns="8886" spcCol="1270" anchor="ctr"/>
          <a:lstStyle/>
          <a:p>
            <a:pPr algn="ctr" defTabSz="622022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000" b="0" dirty="0">
                <a:solidFill>
                  <a:srgbClr val="FFFFFF"/>
                </a:solidFill>
              </a:rPr>
              <a:t>SU</a:t>
            </a:r>
            <a:br>
              <a:rPr lang="en-GB" sz="1000" b="0" dirty="0">
                <a:solidFill>
                  <a:srgbClr val="FFFFFF"/>
                </a:solidFill>
              </a:rPr>
            </a:br>
            <a:r>
              <a:rPr lang="en-GB" sz="1000" b="0" dirty="0">
                <a:solidFill>
                  <a:srgbClr val="FFFFFF"/>
                </a:solidFill>
              </a:rPr>
              <a:t>DPP-4i</a:t>
            </a:r>
            <a:r>
              <a:rPr lang="en-GB" sz="1000" dirty="0">
                <a:solidFill>
                  <a:srgbClr val="FFFFFF"/>
                </a:solidFill>
              </a:rPr>
              <a:t/>
            </a:r>
            <a:br>
              <a:rPr lang="en-GB" sz="1000" dirty="0">
                <a:solidFill>
                  <a:srgbClr val="FFFFFF"/>
                </a:solidFill>
              </a:rPr>
            </a:br>
            <a:r>
              <a:rPr lang="en-GB" sz="1000" dirty="0">
                <a:solidFill>
                  <a:srgbClr val="FFFF00"/>
                </a:solidFill>
              </a:rPr>
              <a:t>GLP-1RA</a:t>
            </a:r>
            <a:r>
              <a:rPr lang="en-GB" sz="1000" b="0" dirty="0">
                <a:solidFill>
                  <a:srgbClr val="FFFFFF"/>
                </a:solidFill>
              </a:rPr>
              <a:t> </a:t>
            </a:r>
            <a:br>
              <a:rPr lang="en-GB" sz="1000" b="0" dirty="0">
                <a:solidFill>
                  <a:srgbClr val="FFFFFF"/>
                </a:solidFill>
              </a:rPr>
            </a:br>
            <a:r>
              <a:rPr lang="en-GB" sz="1000" b="0" dirty="0">
                <a:solidFill>
                  <a:srgbClr val="FFFFFF"/>
                </a:solidFill>
              </a:rPr>
              <a:t>Insulin </a:t>
            </a:r>
          </a:p>
          <a:p>
            <a:pPr algn="ctr" defTabSz="622022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000" b="0" dirty="0">
                <a:solidFill>
                  <a:srgbClr val="FFFFFF"/>
                </a:solidFill>
              </a:rPr>
              <a:t>SGLT-2i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558974" y="2150483"/>
            <a:ext cx="853007" cy="530481"/>
          </a:xfrm>
          <a:prstGeom prst="roundRect">
            <a:avLst/>
          </a:prstGeom>
          <a:solidFill>
            <a:srgbClr val="82786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Rounded Rectangle 12"/>
          <p:cNvSpPr/>
          <p:nvPr/>
        </p:nvSpPr>
        <p:spPr>
          <a:xfrm>
            <a:off x="4641850" y="2147888"/>
            <a:ext cx="769938" cy="5095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886" tIns="8886" rIns="8886" bIns="8886" spcCol="1270" anchor="ctr"/>
          <a:lstStyle/>
          <a:p>
            <a:pPr algn="ctr" defTabSz="622022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000" b="0" dirty="0">
                <a:solidFill>
                  <a:srgbClr val="FFFFFF"/>
                </a:solidFill>
              </a:rPr>
              <a:t>DPP-4i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516189" y="2997586"/>
            <a:ext cx="1049318" cy="831465"/>
            <a:chOff x="3226719" y="2484792"/>
            <a:chExt cx="1208349" cy="6041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3" name="Rounded Rectangle 32"/>
            <p:cNvSpPr/>
            <p:nvPr/>
          </p:nvSpPr>
          <p:spPr>
            <a:xfrm>
              <a:off x="3226719" y="2484792"/>
              <a:ext cx="1208349" cy="604174"/>
            </a:xfrm>
            <a:prstGeom prst="roundRect">
              <a:avLst/>
            </a:prstGeom>
            <a:solidFill>
              <a:srgbClr val="00196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14"/>
            <p:cNvSpPr/>
            <p:nvPr/>
          </p:nvSpPr>
          <p:spPr>
            <a:xfrm>
              <a:off x="3256888" y="2513818"/>
              <a:ext cx="1148012" cy="54612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SU</a:t>
              </a:r>
              <a:br>
                <a:rPr lang="en-GB" sz="1000" b="0" dirty="0">
                  <a:solidFill>
                    <a:srgbClr val="FFFFFF"/>
                  </a:solidFill>
                </a:rPr>
              </a:br>
              <a:r>
                <a:rPr lang="en-GB" sz="1000" b="0" dirty="0">
                  <a:solidFill>
                    <a:srgbClr val="FFFFFF"/>
                  </a:solidFill>
                </a:rPr>
                <a:t>TZD</a:t>
              </a:r>
              <a:br>
                <a:rPr lang="en-GB" sz="1000" b="0" dirty="0">
                  <a:solidFill>
                    <a:srgbClr val="FFFFFF"/>
                  </a:solidFill>
                </a:rPr>
              </a:br>
              <a:r>
                <a:rPr lang="en-GB" sz="1000" b="0" dirty="0">
                  <a:solidFill>
                    <a:srgbClr val="FFFFFF"/>
                  </a:solidFill>
                </a:rPr>
                <a:t>Insulin </a:t>
              </a:r>
            </a:p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SGLT-2i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5700659" y="2154217"/>
            <a:ext cx="820249" cy="554927"/>
          </a:xfrm>
          <a:prstGeom prst="roundRect">
            <a:avLst/>
          </a:prstGeom>
          <a:solidFill>
            <a:srgbClr val="82786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7882626" y="2153464"/>
            <a:ext cx="932635" cy="539750"/>
            <a:chOff x="5848837" y="1034712"/>
            <a:chExt cx="1208349" cy="122141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7" name="Rounded Rectangle 26"/>
            <p:cNvSpPr/>
            <p:nvPr/>
          </p:nvSpPr>
          <p:spPr>
            <a:xfrm>
              <a:off x="5848837" y="1034712"/>
              <a:ext cx="1208349" cy="1221411"/>
            </a:xfrm>
            <a:prstGeom prst="roundRect">
              <a:avLst/>
            </a:prstGeom>
            <a:solidFill>
              <a:srgbClr val="82786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20"/>
            <p:cNvSpPr/>
            <p:nvPr/>
          </p:nvSpPr>
          <p:spPr>
            <a:xfrm>
              <a:off x="5907510" y="1094352"/>
              <a:ext cx="1091003" cy="110213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Insulin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7796879" y="3002425"/>
            <a:ext cx="1104129" cy="826628"/>
            <a:chOff x="6150924" y="2509877"/>
            <a:chExt cx="1208349" cy="6041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Rounded Rectangle 24"/>
            <p:cNvSpPr/>
            <p:nvPr/>
          </p:nvSpPr>
          <p:spPr>
            <a:xfrm>
              <a:off x="6150924" y="2509877"/>
              <a:ext cx="1208349" cy="604174"/>
            </a:xfrm>
            <a:prstGeom prst="roundRect">
              <a:avLst/>
            </a:prstGeom>
            <a:solidFill>
              <a:srgbClr val="00196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22"/>
            <p:cNvSpPr/>
            <p:nvPr/>
          </p:nvSpPr>
          <p:spPr>
            <a:xfrm>
              <a:off x="6181053" y="2538903"/>
              <a:ext cx="1148090" cy="54612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TZD</a:t>
              </a:r>
              <a:br>
                <a:rPr lang="en-GB" sz="1000" b="0" dirty="0">
                  <a:solidFill>
                    <a:srgbClr val="FFFFFF"/>
                  </a:solidFill>
                </a:rPr>
              </a:br>
              <a:r>
                <a:rPr lang="en-GB" sz="1000" b="0" dirty="0">
                  <a:solidFill>
                    <a:srgbClr val="FFFFFF"/>
                  </a:solidFill>
                </a:rPr>
                <a:t>DPP-4i</a:t>
              </a:r>
              <a:br>
                <a:rPr lang="en-GB" sz="1000" b="0" dirty="0">
                  <a:solidFill>
                    <a:srgbClr val="FFFFFF"/>
                  </a:solidFill>
                </a:rPr>
              </a:br>
              <a:r>
                <a:rPr lang="en-GB" sz="1000" dirty="0">
                  <a:solidFill>
                    <a:srgbClr val="FFFF00"/>
                  </a:solidFill>
                </a:rPr>
                <a:t>GLP-1RA</a:t>
              </a:r>
              <a:r>
                <a:rPr lang="en-GB" sz="1000" b="0" dirty="0">
                  <a:solidFill>
                    <a:srgbClr val="FFFFFF"/>
                  </a:solidFill>
                </a:rPr>
                <a:t> </a:t>
              </a:r>
            </a:p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SGLT-2i</a:t>
              </a:r>
              <a:endParaRPr lang="en-GB" sz="100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285733" name="Straight Connector 59391"/>
          <p:cNvCxnSpPr>
            <a:cxnSpLocks noChangeShapeType="1"/>
          </p:cNvCxnSpPr>
          <p:nvPr/>
        </p:nvCxnSpPr>
        <p:spPr bwMode="auto">
          <a:xfrm flipV="1">
            <a:off x="2679700" y="1882775"/>
            <a:ext cx="5654675" cy="0"/>
          </a:xfrm>
          <a:prstGeom prst="line">
            <a:avLst/>
          </a:prstGeom>
          <a:noFill/>
          <a:ln w="19050" algn="ctr">
            <a:solidFill>
              <a:srgbClr val="0019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6732347" y="3002423"/>
            <a:ext cx="1015032" cy="826629"/>
            <a:chOff x="3226719" y="2484792"/>
            <a:chExt cx="1208349" cy="6041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9" name="Rounded Rectangle 48"/>
            <p:cNvSpPr/>
            <p:nvPr/>
          </p:nvSpPr>
          <p:spPr>
            <a:xfrm>
              <a:off x="3226719" y="2484792"/>
              <a:ext cx="1208349" cy="604174"/>
            </a:xfrm>
            <a:prstGeom prst="roundRect">
              <a:avLst/>
            </a:prstGeom>
            <a:solidFill>
              <a:srgbClr val="00196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ounded Rectangle 14"/>
            <p:cNvSpPr/>
            <p:nvPr/>
          </p:nvSpPr>
          <p:spPr>
            <a:xfrm>
              <a:off x="3256888" y="2513818"/>
              <a:ext cx="1148012" cy="54612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SU</a:t>
              </a:r>
              <a:br>
                <a:rPr lang="en-GB" sz="1000" b="0" dirty="0">
                  <a:solidFill>
                    <a:srgbClr val="FFFFFF"/>
                  </a:solidFill>
                </a:rPr>
              </a:br>
              <a:r>
                <a:rPr lang="en-GB" sz="1000" b="0" dirty="0">
                  <a:solidFill>
                    <a:srgbClr val="FFFFFF"/>
                  </a:solidFill>
                </a:rPr>
                <a:t>TZD</a:t>
              </a:r>
              <a:br>
                <a:rPr lang="en-GB" sz="1000" b="0" dirty="0">
                  <a:solidFill>
                    <a:srgbClr val="FFFFFF"/>
                  </a:solidFill>
                </a:rPr>
              </a:br>
              <a:r>
                <a:rPr lang="en-GB" sz="1000" b="0" dirty="0">
                  <a:solidFill>
                    <a:srgbClr val="FFFFFF"/>
                  </a:solidFill>
                </a:rPr>
                <a:t>Insulin</a:t>
              </a:r>
            </a:p>
          </p:txBody>
        </p:sp>
      </p:grpSp>
      <p:cxnSp>
        <p:nvCxnSpPr>
          <p:cNvPr id="285735" name="Straight Connector 59398"/>
          <p:cNvCxnSpPr>
            <a:cxnSpLocks noChangeShapeType="1"/>
          </p:cNvCxnSpPr>
          <p:nvPr/>
        </p:nvCxnSpPr>
        <p:spPr bwMode="auto">
          <a:xfrm flipH="1">
            <a:off x="5661025" y="1785938"/>
            <a:ext cx="0" cy="103187"/>
          </a:xfrm>
          <a:prstGeom prst="line">
            <a:avLst/>
          </a:prstGeom>
          <a:noFill/>
          <a:ln w="19050" algn="ctr">
            <a:solidFill>
              <a:srgbClr val="0019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5736" name="Straight Arrow Connector 59"/>
          <p:cNvCxnSpPr>
            <a:cxnSpLocks noChangeShapeType="1"/>
          </p:cNvCxnSpPr>
          <p:nvPr/>
        </p:nvCxnSpPr>
        <p:spPr bwMode="auto">
          <a:xfrm>
            <a:off x="2681288" y="2714625"/>
            <a:ext cx="0" cy="26511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5737" name="Straight Arrow Connector 60"/>
          <p:cNvCxnSpPr>
            <a:cxnSpLocks noChangeShapeType="1"/>
          </p:cNvCxnSpPr>
          <p:nvPr/>
        </p:nvCxnSpPr>
        <p:spPr bwMode="auto">
          <a:xfrm>
            <a:off x="3816350" y="2706688"/>
            <a:ext cx="0" cy="265112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5738" name="Straight Arrow Connector 61"/>
          <p:cNvCxnSpPr>
            <a:cxnSpLocks noChangeShapeType="1"/>
          </p:cNvCxnSpPr>
          <p:nvPr/>
        </p:nvCxnSpPr>
        <p:spPr bwMode="auto">
          <a:xfrm>
            <a:off x="4991100" y="2703513"/>
            <a:ext cx="0" cy="263525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5739" name="Straight Arrow Connector 62"/>
          <p:cNvCxnSpPr>
            <a:cxnSpLocks noChangeShapeType="1"/>
          </p:cNvCxnSpPr>
          <p:nvPr/>
        </p:nvCxnSpPr>
        <p:spPr bwMode="auto">
          <a:xfrm>
            <a:off x="7232650" y="2713038"/>
            <a:ext cx="0" cy="273050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5740" name="Straight Arrow Connector 63"/>
          <p:cNvCxnSpPr>
            <a:cxnSpLocks noChangeShapeType="1"/>
          </p:cNvCxnSpPr>
          <p:nvPr/>
        </p:nvCxnSpPr>
        <p:spPr bwMode="auto">
          <a:xfrm>
            <a:off x="8348663" y="2724150"/>
            <a:ext cx="0" cy="263525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5741" name="TextBox 64"/>
          <p:cNvSpPr txBox="1">
            <a:spLocks noChangeArrowheads="1"/>
          </p:cNvSpPr>
          <p:nvPr/>
        </p:nvSpPr>
        <p:spPr bwMode="auto">
          <a:xfrm>
            <a:off x="655638" y="4173538"/>
            <a:ext cx="15986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GB" altLang="en-US" sz="800">
                <a:solidFill>
                  <a:schemeClr val="accent2"/>
                </a:solidFill>
                <a:cs typeface="Arial" panose="020B0604020202020204" pitchFamily="34" charset="0"/>
              </a:rPr>
              <a:t>More complex strategies</a:t>
            </a:r>
            <a:endParaRPr lang="en-US" altLang="en-US" sz="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85742" name="TextBox 65"/>
          <p:cNvSpPr txBox="1">
            <a:spLocks noChangeArrowheads="1"/>
          </p:cNvSpPr>
          <p:nvPr/>
        </p:nvSpPr>
        <p:spPr bwMode="auto">
          <a:xfrm>
            <a:off x="655638" y="1368425"/>
            <a:ext cx="15986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>
            <a:spAutoFit/>
          </a:bodyPr>
          <a:lstStyle>
            <a:lvl1pPr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GB" altLang="en-US" sz="1100">
                <a:solidFill>
                  <a:srgbClr val="001965"/>
                </a:solidFill>
                <a:cs typeface="Arial" panose="020B0604020202020204" pitchFamily="34" charset="0"/>
              </a:rPr>
              <a:t>Initial monotherapy</a:t>
            </a:r>
            <a:endParaRPr lang="en-US" altLang="en-US" sz="1100">
              <a:solidFill>
                <a:srgbClr val="001965"/>
              </a:solidFill>
              <a:cs typeface="Arial" panose="020B0604020202020204" pitchFamily="34" charset="0"/>
            </a:endParaRPr>
          </a:p>
        </p:txBody>
      </p:sp>
      <p:cxnSp>
        <p:nvCxnSpPr>
          <p:cNvPr id="285743" name="Straight Arrow Connector 59400"/>
          <p:cNvCxnSpPr>
            <a:cxnSpLocks noChangeShapeType="1"/>
          </p:cNvCxnSpPr>
          <p:nvPr/>
        </p:nvCxnSpPr>
        <p:spPr bwMode="auto">
          <a:xfrm>
            <a:off x="771525" y="1736725"/>
            <a:ext cx="0" cy="569913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5744" name="Straight Arrow Connector 68"/>
          <p:cNvCxnSpPr>
            <a:cxnSpLocks noChangeShapeType="1"/>
          </p:cNvCxnSpPr>
          <p:nvPr/>
        </p:nvCxnSpPr>
        <p:spPr bwMode="auto">
          <a:xfrm>
            <a:off x="771525" y="2608263"/>
            <a:ext cx="0" cy="566737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5745" name="Straight Arrow Connector 69"/>
          <p:cNvCxnSpPr>
            <a:cxnSpLocks noChangeShapeType="1"/>
          </p:cNvCxnSpPr>
          <p:nvPr/>
        </p:nvCxnSpPr>
        <p:spPr bwMode="auto">
          <a:xfrm flipH="1">
            <a:off x="771525" y="3484563"/>
            <a:ext cx="9525" cy="688975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5746" name="Group 59410"/>
          <p:cNvGrpSpPr>
            <a:grpSpLocks/>
          </p:cNvGrpSpPr>
          <p:nvPr/>
        </p:nvGrpSpPr>
        <p:grpSpPr bwMode="auto">
          <a:xfrm>
            <a:off x="542925" y="1562100"/>
            <a:ext cx="198438" cy="2811463"/>
            <a:chOff x="104775" y="2231191"/>
            <a:chExt cx="198438" cy="3749285"/>
          </a:xfrm>
        </p:grpSpPr>
        <p:grpSp>
          <p:nvGrpSpPr>
            <p:cNvPr id="285764" name="Group 59407"/>
            <p:cNvGrpSpPr>
              <a:grpSpLocks/>
            </p:cNvGrpSpPr>
            <p:nvPr/>
          </p:nvGrpSpPr>
          <p:grpSpPr bwMode="auto">
            <a:xfrm>
              <a:off x="104775" y="2231191"/>
              <a:ext cx="122238" cy="3749284"/>
              <a:chOff x="104775" y="2231191"/>
              <a:chExt cx="122238" cy="3749284"/>
            </a:xfrm>
          </p:grpSpPr>
          <p:cxnSp>
            <p:nvCxnSpPr>
              <p:cNvPr id="285766" name="Straight Connector 59404"/>
              <p:cNvCxnSpPr>
                <a:cxnSpLocks noChangeShapeType="1"/>
              </p:cNvCxnSpPr>
              <p:nvPr/>
            </p:nvCxnSpPr>
            <p:spPr bwMode="auto">
              <a:xfrm>
                <a:off x="104775" y="2240716"/>
                <a:ext cx="0" cy="3739759"/>
              </a:xfrm>
              <a:prstGeom prst="line">
                <a:avLst/>
              </a:prstGeom>
              <a:noFill/>
              <a:ln w="19050" algn="ctr">
                <a:solidFill>
                  <a:srgbClr val="001965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5767" name="Straight Connector 59406"/>
              <p:cNvCxnSpPr>
                <a:cxnSpLocks noChangeShapeType="1"/>
              </p:cNvCxnSpPr>
              <p:nvPr/>
            </p:nvCxnSpPr>
            <p:spPr bwMode="auto">
              <a:xfrm flipH="1" flipV="1">
                <a:off x="104775" y="2231191"/>
                <a:ext cx="112713" cy="1"/>
              </a:xfrm>
              <a:prstGeom prst="line">
                <a:avLst/>
              </a:prstGeom>
              <a:noFill/>
              <a:ln w="19050" algn="ctr">
                <a:solidFill>
                  <a:srgbClr val="001965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5768" name="Straight Connector 76"/>
              <p:cNvCxnSpPr>
                <a:cxnSpLocks noChangeShapeType="1"/>
              </p:cNvCxnSpPr>
              <p:nvPr/>
            </p:nvCxnSpPr>
            <p:spPr bwMode="auto">
              <a:xfrm flipH="1" flipV="1">
                <a:off x="114300" y="3469441"/>
                <a:ext cx="112713" cy="1"/>
              </a:xfrm>
              <a:prstGeom prst="line">
                <a:avLst/>
              </a:prstGeom>
              <a:noFill/>
              <a:ln w="19050" algn="ctr">
                <a:solidFill>
                  <a:srgbClr val="001965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85765" name="Straight Arrow Connector 59409"/>
            <p:cNvCxnSpPr>
              <a:cxnSpLocks noChangeShapeType="1"/>
            </p:cNvCxnSpPr>
            <p:nvPr/>
          </p:nvCxnSpPr>
          <p:spPr bwMode="auto">
            <a:xfrm>
              <a:off x="104775" y="5980476"/>
              <a:ext cx="198438" cy="0"/>
            </a:xfrm>
            <a:prstGeom prst="straightConnector1">
              <a:avLst/>
            </a:prstGeom>
            <a:noFill/>
            <a:ln w="19050" algn="ctr">
              <a:solidFill>
                <a:srgbClr val="001965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5747" name="TextBox 84"/>
          <p:cNvSpPr txBox="1">
            <a:spLocks noChangeArrowheads="1"/>
          </p:cNvSpPr>
          <p:nvPr/>
        </p:nvSpPr>
        <p:spPr bwMode="auto">
          <a:xfrm>
            <a:off x="779463" y="3560763"/>
            <a:ext cx="1474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GB" altLang="en-US" sz="800" b="0">
                <a:solidFill>
                  <a:schemeClr val="accent2"/>
                </a:solidFill>
                <a:cs typeface="Arial" panose="020B0604020202020204" pitchFamily="34" charset="0"/>
              </a:rPr>
              <a:t>Not at target HbA</a:t>
            </a:r>
            <a:r>
              <a:rPr lang="en-GB" altLang="en-US" sz="800" b="0" baseline="-25000">
                <a:solidFill>
                  <a:schemeClr val="accent2"/>
                </a:solidFill>
                <a:cs typeface="Arial" panose="020B0604020202020204" pitchFamily="34" charset="0"/>
              </a:rPr>
              <a:t>1c</a:t>
            </a:r>
            <a:r>
              <a:rPr lang="en-GB" altLang="en-US" sz="800" b="0">
                <a:solidFill>
                  <a:schemeClr val="accent2"/>
                </a:solidFill>
                <a:cs typeface="Arial" panose="020B0604020202020204" pitchFamily="34" charset="0"/>
              </a:rPr>
              <a:t> after 3-6 months combination therapy with insulin</a:t>
            </a:r>
            <a:endParaRPr lang="en-US" altLang="en-US" sz="800" b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cxnSp>
        <p:nvCxnSpPr>
          <p:cNvPr id="285748" name="Straight Arrow Connector 103"/>
          <p:cNvCxnSpPr>
            <a:cxnSpLocks noChangeShapeType="1"/>
          </p:cNvCxnSpPr>
          <p:nvPr/>
        </p:nvCxnSpPr>
        <p:spPr bwMode="auto">
          <a:xfrm>
            <a:off x="2679700" y="1897063"/>
            <a:ext cx="0" cy="2635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5749" name="Straight Arrow Connector 104"/>
          <p:cNvCxnSpPr>
            <a:cxnSpLocks noChangeShapeType="1"/>
          </p:cNvCxnSpPr>
          <p:nvPr/>
        </p:nvCxnSpPr>
        <p:spPr bwMode="auto">
          <a:xfrm>
            <a:off x="3816350" y="1889125"/>
            <a:ext cx="0" cy="263525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5750" name="Straight Arrow Connector 105"/>
          <p:cNvCxnSpPr>
            <a:cxnSpLocks noChangeShapeType="1"/>
          </p:cNvCxnSpPr>
          <p:nvPr/>
        </p:nvCxnSpPr>
        <p:spPr bwMode="auto">
          <a:xfrm>
            <a:off x="4989513" y="1885950"/>
            <a:ext cx="0" cy="263525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5751" name="Straight Arrow Connector 106"/>
          <p:cNvCxnSpPr>
            <a:cxnSpLocks noChangeShapeType="1"/>
          </p:cNvCxnSpPr>
          <p:nvPr/>
        </p:nvCxnSpPr>
        <p:spPr bwMode="auto">
          <a:xfrm>
            <a:off x="7221538" y="1868488"/>
            <a:ext cx="0" cy="271462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5752" name="Straight Arrow Connector 107"/>
          <p:cNvCxnSpPr>
            <a:cxnSpLocks noChangeShapeType="1"/>
          </p:cNvCxnSpPr>
          <p:nvPr/>
        </p:nvCxnSpPr>
        <p:spPr bwMode="auto">
          <a:xfrm>
            <a:off x="8334375" y="1870075"/>
            <a:ext cx="0" cy="263525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5753" name="TextBox 110"/>
          <p:cNvSpPr txBox="1">
            <a:spLocks noChangeArrowheads="1"/>
          </p:cNvSpPr>
          <p:nvPr/>
        </p:nvSpPr>
        <p:spPr bwMode="auto">
          <a:xfrm>
            <a:off x="779463" y="2682875"/>
            <a:ext cx="12573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GB" altLang="en-US" sz="800" b="0">
                <a:solidFill>
                  <a:schemeClr val="accent2"/>
                </a:solidFill>
                <a:cs typeface="Arial" panose="020B0604020202020204" pitchFamily="34" charset="0"/>
              </a:rPr>
              <a:t>Not at target HbA</a:t>
            </a:r>
            <a:r>
              <a:rPr lang="en-GB" altLang="en-US" sz="800" b="0" baseline="-25000">
                <a:solidFill>
                  <a:schemeClr val="accent2"/>
                </a:solidFill>
                <a:cs typeface="Arial" panose="020B0604020202020204" pitchFamily="34" charset="0"/>
              </a:rPr>
              <a:t>1c</a:t>
            </a:r>
            <a:r>
              <a:rPr lang="en-GB" altLang="en-US" sz="800" b="0">
                <a:solidFill>
                  <a:schemeClr val="accent2"/>
                </a:solidFill>
                <a:cs typeface="Arial" panose="020B0604020202020204" pitchFamily="34" charset="0"/>
              </a:rPr>
              <a:t> after ~3 months </a:t>
            </a:r>
            <a:endParaRPr lang="en-US" altLang="en-US" sz="800" b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grpSp>
        <p:nvGrpSpPr>
          <p:cNvPr id="15" name="Group 95"/>
          <p:cNvGrpSpPr>
            <a:grpSpLocks/>
          </p:cNvGrpSpPr>
          <p:nvPr/>
        </p:nvGrpSpPr>
        <p:grpSpPr bwMode="auto">
          <a:xfrm>
            <a:off x="6674422" y="2148372"/>
            <a:ext cx="1094225" cy="544842"/>
            <a:chOff x="4386734" y="1034712"/>
            <a:chExt cx="1208349" cy="119471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7" name="Rounded Rectangle 96"/>
            <p:cNvSpPr/>
            <p:nvPr/>
          </p:nvSpPr>
          <p:spPr>
            <a:xfrm>
              <a:off x="4386734" y="1034712"/>
              <a:ext cx="1208349" cy="1194719"/>
            </a:xfrm>
            <a:prstGeom prst="roundRect">
              <a:avLst/>
            </a:prstGeom>
            <a:solidFill>
              <a:srgbClr val="88003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Rounded Rectangle 16"/>
            <p:cNvSpPr/>
            <p:nvPr/>
          </p:nvSpPr>
          <p:spPr>
            <a:xfrm>
              <a:off x="4445485" y="1093047"/>
              <a:ext cx="1090848" cy="107804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dirty="0">
                  <a:solidFill>
                    <a:srgbClr val="FFFFFF"/>
                  </a:solidFill>
                </a:rPr>
                <a:t>GLP-1RA</a:t>
              </a:r>
            </a:p>
          </p:txBody>
        </p:sp>
      </p:grpSp>
      <p:sp>
        <p:nvSpPr>
          <p:cNvPr id="68" name="Rounded Rectangle 8"/>
          <p:cNvSpPr/>
          <p:nvPr/>
        </p:nvSpPr>
        <p:spPr bwMode="auto">
          <a:xfrm>
            <a:off x="5733358" y="2140346"/>
            <a:ext cx="798248" cy="5619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890" tIns="8890" rIns="8890" bIns="8890" spcCol="1270" anchor="ctr"/>
          <a:lstStyle/>
          <a:p>
            <a:pPr algn="ctr" defTabSz="622022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000" b="0" dirty="0">
                <a:solidFill>
                  <a:srgbClr val="FFFFFF"/>
                </a:solidFill>
              </a:rPr>
              <a:t>SGLT-2i   </a:t>
            </a:r>
          </a:p>
        </p:txBody>
      </p:sp>
      <p:grpSp>
        <p:nvGrpSpPr>
          <p:cNvPr id="71" name="Group 47"/>
          <p:cNvGrpSpPr>
            <a:grpSpLocks/>
          </p:cNvGrpSpPr>
          <p:nvPr/>
        </p:nvGrpSpPr>
        <p:grpSpPr bwMode="auto">
          <a:xfrm>
            <a:off x="5675723" y="2997225"/>
            <a:ext cx="998697" cy="831826"/>
            <a:chOff x="3226719" y="2484792"/>
            <a:chExt cx="1208349" cy="6041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2" name="Rounded Rectangle 71"/>
            <p:cNvSpPr/>
            <p:nvPr/>
          </p:nvSpPr>
          <p:spPr>
            <a:xfrm>
              <a:off x="3226719" y="2484792"/>
              <a:ext cx="1208349" cy="604174"/>
            </a:xfrm>
            <a:prstGeom prst="roundRect">
              <a:avLst/>
            </a:prstGeom>
            <a:solidFill>
              <a:srgbClr val="00196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Rounded Rectangle 14"/>
            <p:cNvSpPr/>
            <p:nvPr/>
          </p:nvSpPr>
          <p:spPr>
            <a:xfrm>
              <a:off x="3256888" y="2513818"/>
              <a:ext cx="1148012" cy="54612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SU</a:t>
              </a:r>
              <a:br>
                <a:rPr lang="en-GB" sz="1000" b="0" dirty="0">
                  <a:solidFill>
                    <a:srgbClr val="FFFFFF"/>
                  </a:solidFill>
                </a:rPr>
              </a:br>
              <a:r>
                <a:rPr lang="en-GB" sz="1000" b="0" dirty="0">
                  <a:solidFill>
                    <a:srgbClr val="FFFFFF"/>
                  </a:solidFill>
                </a:rPr>
                <a:t>TZD</a:t>
              </a:r>
              <a:r>
                <a:rPr lang="en-GB" sz="1000" dirty="0">
                  <a:solidFill>
                    <a:srgbClr val="FFFFFF"/>
                  </a:solidFill>
                </a:rPr>
                <a:t> </a:t>
              </a:r>
            </a:p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dirty="0">
                  <a:solidFill>
                    <a:srgbClr val="FFFF00"/>
                  </a:solidFill>
                </a:rPr>
                <a:t>GLP-1RA</a:t>
              </a:r>
              <a:r>
                <a:rPr lang="en-GB" sz="1000" b="0" dirty="0">
                  <a:solidFill>
                    <a:srgbClr val="FFFF00"/>
                  </a:solidFill>
                </a:rPr>
                <a:t/>
              </a:r>
              <a:br>
                <a:rPr lang="en-GB" sz="1000" b="0" dirty="0">
                  <a:solidFill>
                    <a:srgbClr val="FFFF00"/>
                  </a:solidFill>
                </a:rPr>
              </a:br>
              <a:r>
                <a:rPr lang="en-GB" sz="1000" b="0" dirty="0">
                  <a:solidFill>
                    <a:srgbClr val="FFFFFF"/>
                  </a:solidFill>
                </a:rPr>
                <a:t>Insulin</a:t>
              </a:r>
            </a:p>
          </p:txBody>
        </p:sp>
      </p:grpSp>
      <p:cxnSp>
        <p:nvCxnSpPr>
          <p:cNvPr id="285759" name="Straight Arrow Connector 106"/>
          <p:cNvCxnSpPr>
            <a:cxnSpLocks noChangeShapeType="1"/>
          </p:cNvCxnSpPr>
          <p:nvPr/>
        </p:nvCxnSpPr>
        <p:spPr bwMode="auto">
          <a:xfrm>
            <a:off x="6132513" y="1897063"/>
            <a:ext cx="0" cy="271462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5760" name="Straight Arrow Connector 106"/>
          <p:cNvCxnSpPr>
            <a:cxnSpLocks noChangeShapeType="1"/>
          </p:cNvCxnSpPr>
          <p:nvPr/>
        </p:nvCxnSpPr>
        <p:spPr bwMode="auto">
          <a:xfrm>
            <a:off x="6151563" y="2725738"/>
            <a:ext cx="0" cy="271462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7557" name="Line 69"/>
          <p:cNvSpPr>
            <a:spLocks noChangeShapeType="1"/>
          </p:cNvSpPr>
          <p:nvPr/>
        </p:nvSpPr>
        <p:spPr bwMode="auto">
          <a:xfrm flipH="1">
            <a:off x="2681288" y="1881188"/>
            <a:ext cx="2970212" cy="0"/>
          </a:xfrm>
          <a:prstGeom prst="line">
            <a:avLst/>
          </a:prstGeom>
          <a:noFill/>
          <a:ln w="31750">
            <a:solidFill>
              <a:srgbClr val="FF01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cxnSp>
        <p:nvCxnSpPr>
          <p:cNvPr id="447558" name="Straight Arrow Connector 103"/>
          <p:cNvCxnSpPr>
            <a:cxnSpLocks noChangeShapeType="1"/>
          </p:cNvCxnSpPr>
          <p:nvPr/>
        </p:nvCxnSpPr>
        <p:spPr bwMode="auto">
          <a:xfrm>
            <a:off x="2681288" y="1893888"/>
            <a:ext cx="0" cy="263525"/>
          </a:xfrm>
          <a:prstGeom prst="straightConnector1">
            <a:avLst/>
          </a:prstGeom>
          <a:noFill/>
          <a:ln w="28575" algn="ctr">
            <a:solidFill>
              <a:srgbClr val="FF010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7559" name="Straight Arrow Connector 103"/>
          <p:cNvCxnSpPr>
            <a:cxnSpLocks noChangeShapeType="1"/>
          </p:cNvCxnSpPr>
          <p:nvPr/>
        </p:nvCxnSpPr>
        <p:spPr bwMode="auto">
          <a:xfrm>
            <a:off x="2681288" y="2722563"/>
            <a:ext cx="0" cy="266700"/>
          </a:xfrm>
          <a:prstGeom prst="straightConnector1">
            <a:avLst/>
          </a:prstGeom>
          <a:noFill/>
          <a:ln w="28575" algn="ctr">
            <a:solidFill>
              <a:srgbClr val="FF010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4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55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E2086EB5-F495-4FD6-9933-1B08DFD8A6CE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37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00812" y="519522"/>
            <a:ext cx="8342376" cy="1134126"/>
          </a:xfrm>
          <a:prstGeom prst="roundRect">
            <a:avLst/>
          </a:prstGeom>
          <a:noFill/>
          <a:ln w="34925" cap="flat" cmpd="sng" algn="ctr"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27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54000" tIns="54000" rIns="54000" bIns="54000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1400">
              <a:solidFill>
                <a:srgbClr val="001965"/>
              </a:solidFill>
            </a:endParaRPr>
          </a:p>
        </p:txBody>
      </p:sp>
      <p:sp>
        <p:nvSpPr>
          <p:cNvPr id="287750" name="Rectangle 1"/>
          <p:cNvSpPr>
            <a:spLocks noChangeArrowheads="1"/>
          </p:cNvSpPr>
          <p:nvPr/>
        </p:nvSpPr>
        <p:spPr bwMode="auto">
          <a:xfrm>
            <a:off x="630238" y="566738"/>
            <a:ext cx="457200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r>
              <a:rPr lang="nl-NL" altLang="en-US">
                <a:solidFill>
                  <a:srgbClr val="092F5E"/>
                </a:solidFill>
                <a:cs typeface="Arial" panose="020B0604020202020204" pitchFamily="34" charset="0"/>
              </a:rPr>
              <a:t>Case Study: Case 3</a:t>
            </a:r>
          </a:p>
          <a:p>
            <a:endParaRPr lang="nl-NL" altLang="en-US">
              <a:solidFill>
                <a:srgbClr val="092F5E"/>
              </a:solidFill>
              <a:cs typeface="Arial" panose="020B0604020202020204" pitchFamily="34" charset="0"/>
            </a:endParaRPr>
          </a:p>
          <a:p>
            <a:r>
              <a:rPr lang="nl-NL" altLang="en-US">
                <a:solidFill>
                  <a:srgbClr val="092F5E"/>
                </a:solidFill>
                <a:cs typeface="Arial" panose="020B0604020202020204" pitchFamily="34" charset="0"/>
              </a:rPr>
              <a:t>Mrs Elaheh O.V.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11A97884-6FAB-4610-A716-007E24268AFC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38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88771" name="Titel 1"/>
          <p:cNvSpPr>
            <a:spLocks noGrp="1"/>
          </p:cNvSpPr>
          <p:nvPr>
            <p:ph type="title" idx="4294967295"/>
          </p:nvPr>
        </p:nvSpPr>
        <p:spPr>
          <a:xfrm>
            <a:off x="358775" y="374650"/>
            <a:ext cx="8016875" cy="712788"/>
          </a:xfrm>
        </p:spPr>
        <p:txBody>
          <a:bodyPr lIns="68580" tIns="34290" rIns="68580" bIns="34290"/>
          <a:lstStyle/>
          <a:p>
            <a:pPr eaLnBrk="1" hangingPunct="1">
              <a:lnSpc>
                <a:spcPct val="150000"/>
              </a:lnSpc>
            </a:pPr>
            <a:r>
              <a:rPr lang="nl-NL" altLang="en-US" smtClean="0"/>
              <a:t>Demographic characterestic of Case 3</a:t>
            </a:r>
            <a:br>
              <a:rPr lang="nl-NL" altLang="en-US" smtClean="0"/>
            </a:br>
            <a:r>
              <a:rPr lang="nl-NL" altLang="en-US" sz="1500" smtClean="0"/>
              <a:t>1</a:t>
            </a:r>
            <a:r>
              <a:rPr lang="nl-NL" altLang="en-US" sz="1500" baseline="30000" smtClean="0"/>
              <a:t>st</a:t>
            </a:r>
            <a:r>
              <a:rPr lang="nl-NL" altLang="en-US" sz="1500" smtClean="0"/>
              <a:t> visit: 1386/10/19</a:t>
            </a:r>
          </a:p>
        </p:txBody>
      </p:sp>
      <p:sp>
        <p:nvSpPr>
          <p:cNvPr id="86019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30238" y="1274763"/>
            <a:ext cx="8186737" cy="3241675"/>
          </a:xfrm>
        </p:spPr>
        <p:txBody>
          <a:bodyPr lIns="68580" tIns="34290" rIns="68580" bIns="34290"/>
          <a:lstStyle/>
          <a:p>
            <a:pPr marL="197644" indent="-197644" eaLnBrk="1" hangingPunct="1">
              <a:defRPr/>
            </a:pPr>
            <a:r>
              <a:rPr lang="nl-NL" altLang="en-US" b="1" dirty="0" smtClean="0"/>
              <a:t>Age: </a:t>
            </a:r>
            <a:r>
              <a:rPr lang="nl-NL" altLang="en-US" dirty="0" smtClean="0"/>
              <a:t>48 y/o </a:t>
            </a:r>
            <a:r>
              <a:rPr lang="nl-NL" altLang="en-US" dirty="0" smtClean="0">
                <a:latin typeface="Arial"/>
                <a:cs typeface="Arial"/>
              </a:rPr>
              <a:t>♀</a:t>
            </a:r>
            <a:endParaRPr lang="nl-NL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97644" indent="-197644" eaLnBrk="1" hangingPunct="1">
              <a:defRPr/>
            </a:pPr>
            <a:r>
              <a:rPr lang="nl-NL" altLang="en-US" b="1" dirty="0" smtClean="0"/>
              <a:t>Diabetes Duration: </a:t>
            </a:r>
            <a:r>
              <a:rPr lang="nl-NL" altLang="en-US" dirty="0" smtClean="0"/>
              <a:t>8 yrs</a:t>
            </a:r>
          </a:p>
          <a:p>
            <a:pPr marL="197644" indent="-197644" eaLnBrk="1" hangingPunct="1">
              <a:defRPr/>
            </a:pPr>
            <a:r>
              <a:rPr lang="nl-NL" altLang="en-US" b="1" dirty="0" smtClean="0"/>
              <a:t>PMH: -                    nonsmoker</a:t>
            </a:r>
            <a:endParaRPr lang="nl-NL" altLang="en-US" dirty="0" smtClean="0"/>
          </a:p>
          <a:p>
            <a:pPr marL="197644" indent="-197644" eaLnBrk="1" hangingPunct="1">
              <a:defRPr/>
            </a:pPr>
            <a:r>
              <a:rPr lang="nl-NL" altLang="en-US" b="1" dirty="0" smtClean="0"/>
              <a:t>FH: of breast CA in her sister</a:t>
            </a:r>
            <a:endParaRPr lang="nl-NL" altLang="en-US" dirty="0" smtClean="0"/>
          </a:p>
          <a:p>
            <a:pPr marL="197644" indent="-197644" eaLnBrk="1" hangingPunct="1">
              <a:defRPr/>
            </a:pPr>
            <a:r>
              <a:rPr lang="nl-NL" altLang="en-US" b="1" dirty="0" smtClean="0"/>
              <a:t>Weight: </a:t>
            </a:r>
            <a:r>
              <a:rPr lang="nl-NL" altLang="en-US" dirty="0" smtClean="0">
                <a:solidFill>
                  <a:srgbClr val="00B0F0"/>
                </a:solidFill>
              </a:rPr>
              <a:t>66 kg</a:t>
            </a:r>
            <a:r>
              <a:rPr lang="nl-NL" altLang="en-US" dirty="0" smtClean="0"/>
              <a:t>	</a:t>
            </a:r>
            <a:r>
              <a:rPr lang="nl-NL" altLang="en-US" b="1" dirty="0" smtClean="0"/>
              <a:t>Height:</a:t>
            </a:r>
            <a:r>
              <a:rPr lang="nl-NL" altLang="en-US" dirty="0" smtClean="0"/>
              <a:t> 159 cm	</a:t>
            </a:r>
            <a:r>
              <a:rPr lang="nl-NL" altLang="en-US" b="1" dirty="0" smtClean="0"/>
              <a:t>BMI</a:t>
            </a:r>
            <a:r>
              <a:rPr lang="nl-NL" altLang="en-US" b="1" dirty="0" smtClean="0">
                <a:solidFill>
                  <a:srgbClr val="002060"/>
                </a:solidFill>
              </a:rPr>
              <a:t>:</a:t>
            </a:r>
            <a:r>
              <a:rPr lang="nl-NL" altLang="en-US" b="1" dirty="0" smtClean="0">
                <a:solidFill>
                  <a:srgbClr val="FF0000"/>
                </a:solidFill>
              </a:rPr>
              <a:t> </a:t>
            </a:r>
            <a:r>
              <a:rPr lang="nl-NL" altLang="en-US" dirty="0" smtClean="0">
                <a:solidFill>
                  <a:srgbClr val="00B0F0"/>
                </a:solidFill>
              </a:rPr>
              <a:t>26.3 kg/m</a:t>
            </a:r>
            <a:r>
              <a:rPr lang="nl-NL" altLang="en-US" baseline="30000" dirty="0" smtClean="0">
                <a:solidFill>
                  <a:srgbClr val="00B0F0"/>
                </a:solidFill>
              </a:rPr>
              <a:t>2</a:t>
            </a:r>
          </a:p>
          <a:p>
            <a:pPr marL="197644" indent="-197644" eaLnBrk="1" hangingPunct="1">
              <a:defRPr/>
            </a:pPr>
            <a:r>
              <a:rPr lang="nl-NL" altLang="en-US" b="1" dirty="0" smtClean="0"/>
              <a:t>P/E: </a:t>
            </a:r>
            <a:r>
              <a:rPr lang="nl-NL" altLang="en-US" dirty="0" smtClean="0"/>
              <a:t>BP 120/80 mmHg</a:t>
            </a:r>
          </a:p>
          <a:p>
            <a:pPr marL="197644" indent="-197644" eaLnBrk="1" hangingPunct="1">
              <a:defRPr/>
            </a:pPr>
            <a:r>
              <a:rPr lang="nl-NL" altLang="en-US" b="1" dirty="0" smtClean="0"/>
              <a:t>DM Complications:</a:t>
            </a:r>
          </a:p>
          <a:p>
            <a:pPr marL="602456" lvl="1" indent="-197644" eaLnBrk="1" hangingPunct="1">
              <a:defRPr/>
            </a:pPr>
            <a:r>
              <a:rPr lang="nl-NL" altLang="en-US" b="1" dirty="0" smtClean="0"/>
              <a:t>Diabetic retinopathy: Negative</a:t>
            </a:r>
          </a:p>
          <a:p>
            <a:pPr marL="602456" lvl="1" indent="-197644" eaLnBrk="1" hangingPunct="1">
              <a:defRPr/>
            </a:pPr>
            <a:r>
              <a:rPr lang="nl-NL" altLang="en-US" b="1" dirty="0" smtClean="0"/>
              <a:t>ECG: Normal</a:t>
            </a:r>
          </a:p>
          <a:p>
            <a:pPr marL="602456" lvl="1" indent="-197644" eaLnBrk="1" hangingPunct="1">
              <a:defRPr/>
            </a:pPr>
            <a:r>
              <a:rPr lang="nl-NL" altLang="en-US" b="1" dirty="0" smtClean="0"/>
              <a:t>Distal pulses: Normal</a:t>
            </a:r>
          </a:p>
          <a:p>
            <a:pPr marL="197644" indent="-197644" eaLnBrk="1" hangingPunct="1">
              <a:defRPr/>
            </a:pPr>
            <a:r>
              <a:rPr lang="nl-NL" altLang="en-US" b="1" dirty="0" smtClean="0"/>
              <a:t>Has been educated for diabetes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endParaRPr lang="nl-NL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7356182A-6CF6-4006-A05B-A095B37C5A69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39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89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Lab. Results - </a:t>
            </a:r>
            <a:r>
              <a:rPr lang="nl-NL" altLang="en-US" smtClean="0"/>
              <a:t>1386/10/19</a:t>
            </a:r>
            <a:endParaRPr lang="en-US" altLang="en-US" smtClean="0"/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>
          <a:xfrm>
            <a:off x="468313" y="1060450"/>
            <a:ext cx="8186737" cy="3349625"/>
          </a:xfrm>
        </p:spPr>
        <p:txBody>
          <a:bodyPr/>
          <a:lstStyle/>
          <a:p>
            <a:pPr marL="197644" indent="-197644" eaLnBrk="1" hangingPunct="1">
              <a:lnSpc>
                <a:spcPct val="150000"/>
              </a:lnSpc>
              <a:defRPr/>
            </a:pPr>
            <a:r>
              <a:rPr lang="nl-NL" altLang="en-US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SMBG:</a:t>
            </a:r>
          </a:p>
          <a:p>
            <a:pPr marL="602456" lvl="1" indent="-197644" eaLnBrk="1" hangingPunct="1">
              <a:lnSpc>
                <a:spcPct val="150000"/>
              </a:lnSpc>
              <a:defRPr/>
            </a:pPr>
            <a:r>
              <a:rPr lang="nl-NL" altLang="en-US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FBS</a:t>
            </a:r>
            <a:r>
              <a:rPr lang="nl-NL" altLang="en-US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nl-NL" altLang="en-US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130-160 mg/dL</a:t>
            </a:r>
          </a:p>
          <a:p>
            <a:pPr marL="602456" lvl="1" indent="-197644" eaLnBrk="1" hangingPunct="1">
              <a:lnSpc>
                <a:spcPct val="150000"/>
              </a:lnSpc>
              <a:defRPr/>
            </a:pPr>
            <a:r>
              <a:rPr lang="nl-NL" altLang="en-US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BS</a:t>
            </a:r>
            <a:r>
              <a:rPr lang="nl-NL" altLang="en-US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nl-NL" altLang="en-US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140-220 mg/dL</a:t>
            </a:r>
          </a:p>
          <a:p>
            <a:pPr marL="197644" indent="-197644" eaLnBrk="1" hangingPunct="1">
              <a:defRPr/>
            </a:pPr>
            <a:endParaRPr lang="nl-NL" altLang="en-US" b="1" dirty="0" smtClean="0">
              <a:solidFill>
                <a:srgbClr val="002060"/>
              </a:solidFill>
            </a:endParaRPr>
          </a:p>
          <a:p>
            <a:pPr marL="197644" indent="-197644" eaLnBrk="1" hangingPunct="1">
              <a:defRPr/>
            </a:pPr>
            <a:r>
              <a:rPr lang="nl-NL" altLang="en-US" b="1" dirty="0" smtClean="0">
                <a:solidFill>
                  <a:srgbClr val="002060"/>
                </a:solidFill>
              </a:rPr>
              <a:t>Cr: 0.7 </a:t>
            </a:r>
            <a:r>
              <a:rPr lang="nl-NL" altLang="en-US" sz="1500" b="1" dirty="0">
                <a:solidFill>
                  <a:srgbClr val="002060"/>
                </a:solidFill>
              </a:rPr>
              <a:t>mg/dL</a:t>
            </a:r>
            <a:endParaRPr lang="nl-NL" altLang="en-US" b="1" dirty="0" smtClean="0">
              <a:solidFill>
                <a:srgbClr val="002060"/>
              </a:solidFill>
            </a:endParaRPr>
          </a:p>
          <a:p>
            <a:pPr marL="197644" indent="-197644" eaLnBrk="1" hangingPunct="1">
              <a:defRPr/>
            </a:pPr>
            <a:r>
              <a:rPr lang="nl-NL" altLang="en-US" b="1" dirty="0" smtClean="0">
                <a:solidFill>
                  <a:srgbClr val="002060"/>
                </a:solidFill>
              </a:rPr>
              <a:t>LDL: 37 </a:t>
            </a:r>
            <a:r>
              <a:rPr lang="nl-NL" altLang="en-US" sz="1500" b="1" dirty="0">
                <a:solidFill>
                  <a:srgbClr val="002060"/>
                </a:solidFill>
              </a:rPr>
              <a:t>mg/dL, </a:t>
            </a:r>
            <a:r>
              <a:rPr lang="nl-NL" altLang="en-US" b="1" dirty="0" smtClean="0">
                <a:solidFill>
                  <a:srgbClr val="002060"/>
                </a:solidFill>
              </a:rPr>
              <a:t>TG: 62mg/dL, HDL: 55 </a:t>
            </a:r>
            <a:r>
              <a:rPr lang="nl-NL" altLang="en-US" sz="1500" b="1" dirty="0">
                <a:solidFill>
                  <a:srgbClr val="002060"/>
                </a:solidFill>
              </a:rPr>
              <a:t>mg/dL</a:t>
            </a:r>
            <a:r>
              <a:rPr lang="nl-NL" altLang="en-US" b="1" dirty="0" smtClean="0">
                <a:solidFill>
                  <a:srgbClr val="002060"/>
                </a:solidFill>
              </a:rPr>
              <a:t> </a:t>
            </a:r>
          </a:p>
          <a:p>
            <a:pPr marL="197644" indent="-197644" eaLnBrk="1" hangingPunct="1">
              <a:defRPr/>
            </a:pPr>
            <a:r>
              <a:rPr lang="nl-NL" altLang="en-US" b="1" dirty="0" smtClean="0">
                <a:solidFill>
                  <a:srgbClr val="002060"/>
                </a:solidFill>
              </a:rPr>
              <a:t>Ferritin: 7.9 </a:t>
            </a:r>
            <a:r>
              <a:rPr lang="nl-NL" altLang="en-US" sz="1500" b="1" dirty="0">
                <a:solidFill>
                  <a:srgbClr val="002060"/>
                </a:solidFill>
              </a:rPr>
              <a:t>ng/ml</a:t>
            </a:r>
            <a:endParaRPr lang="nl-NL" altLang="en-US" b="1" dirty="0" smtClean="0">
              <a:solidFill>
                <a:srgbClr val="002060"/>
              </a:solidFill>
            </a:endParaRPr>
          </a:p>
          <a:p>
            <a:pPr marL="197644" indent="-197644" eaLnBrk="1" hangingPunct="1">
              <a:defRPr/>
            </a:pPr>
            <a:r>
              <a:rPr lang="nl-NL" altLang="en-US" b="1" dirty="0" smtClean="0">
                <a:solidFill>
                  <a:srgbClr val="002060"/>
                </a:solidFill>
              </a:rPr>
              <a:t>Na/K, Uric Acid, ESR, U/A: 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879475"/>
            <a:ext cx="8713788" cy="41402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250" dirty="0">
                <a:solidFill>
                  <a:schemeClr val="tx1"/>
                </a:solidFill>
              </a:rPr>
              <a:t>Which of the following is </a:t>
            </a:r>
            <a:r>
              <a:rPr lang="en-US" sz="2250" i="1" u="sng" dirty="0">
                <a:solidFill>
                  <a:srgbClr val="C00000"/>
                </a:solidFill>
              </a:rPr>
              <a:t>the most appropriate </a:t>
            </a:r>
            <a:r>
              <a:rPr lang="en-US" sz="2250" dirty="0">
                <a:solidFill>
                  <a:schemeClr val="tx1"/>
                </a:solidFill>
              </a:rPr>
              <a:t>intervention that should be initiated as </a:t>
            </a:r>
            <a:r>
              <a:rPr lang="en-US" sz="2250" dirty="0" smtClean="0">
                <a:solidFill>
                  <a:schemeClr val="tx1"/>
                </a:solidFill>
              </a:rPr>
              <a:t>3</a:t>
            </a:r>
            <a:r>
              <a:rPr lang="en-US" sz="2250" baseline="30000" dirty="0" smtClean="0">
                <a:solidFill>
                  <a:schemeClr val="tx1"/>
                </a:solidFill>
              </a:rPr>
              <a:t>rd</a:t>
            </a:r>
            <a:r>
              <a:rPr lang="en-US" sz="2250" dirty="0" smtClean="0">
                <a:solidFill>
                  <a:schemeClr val="tx1"/>
                </a:solidFill>
              </a:rPr>
              <a:t> step </a:t>
            </a:r>
            <a:r>
              <a:rPr lang="en-US" sz="2250" dirty="0">
                <a:solidFill>
                  <a:schemeClr val="tx1"/>
                </a:solidFill>
              </a:rPr>
              <a:t>in treating of hyperglycemia?</a:t>
            </a:r>
          </a:p>
          <a:p>
            <a:pPr marL="300038" lvl="1" indent="0">
              <a:buFontTx/>
              <a:buNone/>
              <a:defRPr/>
            </a:pPr>
            <a:r>
              <a:rPr lang="en-US" sz="225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Glargine + Metformin + Repaglinide</a:t>
            </a:r>
          </a:p>
          <a:p>
            <a:pPr marL="300038" lvl="1" indent="0">
              <a:buFontTx/>
              <a:buNone/>
              <a:defRPr/>
            </a:pPr>
            <a:r>
              <a:rPr lang="en-US" sz="225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Increasing dose of </a:t>
            </a:r>
            <a:r>
              <a:rPr lang="en-US" sz="225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Metformin</a:t>
            </a:r>
            <a:endParaRPr lang="en-US" sz="2250" dirty="0">
              <a:solidFill>
                <a:schemeClr val="accent4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00038" lvl="1" indent="0">
              <a:buFontTx/>
              <a:buNone/>
              <a:defRPr/>
            </a:pPr>
            <a:r>
              <a:rPr lang="en-US" sz="225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 Increasing dose of </a:t>
            </a:r>
            <a:r>
              <a:rPr lang="en-US" sz="225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Metformin </a:t>
            </a:r>
            <a:r>
              <a:rPr lang="en-US" sz="225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glinide</a:t>
            </a:r>
          </a:p>
          <a:p>
            <a:pPr marL="300038" lvl="1" indent="0">
              <a:buFontTx/>
              <a:buNone/>
              <a:defRPr/>
            </a:pPr>
            <a:r>
              <a:rPr lang="en-US" sz="225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 Metformin + Repaglinide + Pioglitazone</a:t>
            </a:r>
          </a:p>
          <a:p>
            <a:pPr marL="300038" lvl="1" indent="0">
              <a:buFontTx/>
              <a:buNone/>
              <a:defRPr/>
            </a:pPr>
            <a:r>
              <a:rPr lang="en-US" sz="225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 Metformin + Repaglinide + Acarbose</a:t>
            </a:r>
          </a:p>
          <a:p>
            <a:pPr marL="300038" lvl="1" indent="0">
              <a:buFontTx/>
              <a:buNone/>
              <a:defRPr/>
            </a:pPr>
            <a:r>
              <a:rPr lang="en-US" sz="225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 Metformin + Repaglinide + Sitagliptin</a:t>
            </a:r>
          </a:p>
          <a:p>
            <a:pPr marL="300038" lvl="1" indent="0">
              <a:buFontTx/>
              <a:buNone/>
              <a:defRPr/>
            </a:pPr>
            <a:r>
              <a:rPr lang="en-US" sz="225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7- Metformin + Repaglinide + </a:t>
            </a:r>
            <a:r>
              <a:rPr lang="en-US" sz="225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Liraglutide</a:t>
            </a:r>
            <a:endParaRPr lang="en-US" dirty="0" smtClean="0">
              <a:solidFill>
                <a:schemeClr val="accent4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endParaRPr lang="fa-IR" dirty="0"/>
          </a:p>
        </p:txBody>
      </p:sp>
      <p:sp>
        <p:nvSpPr>
          <p:cNvPr id="250883" name="TextBox 3"/>
          <p:cNvSpPr txBox="1">
            <a:spLocks noChangeArrowheads="1"/>
          </p:cNvSpPr>
          <p:nvPr/>
        </p:nvSpPr>
        <p:spPr bwMode="auto">
          <a:xfrm>
            <a:off x="3852863" y="87313"/>
            <a:ext cx="1381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1965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B7FF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8870EACD-3670-4625-969A-8E854392B43D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40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" name="Titel 1"/>
          <p:cNvSpPr txBox="1">
            <a:spLocks/>
          </p:cNvSpPr>
          <p:nvPr/>
        </p:nvSpPr>
        <p:spPr bwMode="auto">
          <a:xfrm>
            <a:off x="412750" y="458788"/>
            <a:ext cx="651510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nl-NL" kern="0" dirty="0" smtClean="0"/>
              <a:t>Current Treatment </a:t>
            </a:r>
            <a:r>
              <a:rPr lang="nl-NL" altLang="en-US" dirty="0"/>
              <a:t>– </a:t>
            </a:r>
            <a:r>
              <a:rPr lang="nl-NL" altLang="en-US" dirty="0" smtClean="0"/>
              <a:t>1386/10/19</a:t>
            </a:r>
            <a:r>
              <a:rPr lang="nl-NL" kern="0" dirty="0" smtClean="0"/>
              <a:t> </a:t>
            </a:r>
          </a:p>
        </p:txBody>
      </p:sp>
      <p:sp>
        <p:nvSpPr>
          <p:cNvPr id="3" name="Tijdelijke aanduiding voor inhoud 2"/>
          <p:cNvSpPr txBox="1">
            <a:spLocks/>
          </p:cNvSpPr>
          <p:nvPr/>
        </p:nvSpPr>
        <p:spPr bwMode="auto">
          <a:xfrm>
            <a:off x="468313" y="1287463"/>
            <a:ext cx="448310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8E6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marL="263525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803275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+mn-lt"/>
              </a:defRPr>
            </a:lvl2pPr>
            <a:lvl3pPr marL="1344613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accent2"/>
                </a:solidFill>
                <a:latin typeface="+mn-lt"/>
              </a:defRPr>
            </a:lvl3pPr>
            <a:lvl4pPr marL="1884363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+mn-lt"/>
              </a:defRPr>
            </a:lvl4pPr>
            <a:lvl5pPr marL="242411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+mn-lt"/>
              </a:defRPr>
            </a:lvl5pPr>
            <a:lvl6pPr marL="2881313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+mn-lt"/>
              </a:defRPr>
            </a:lvl6pPr>
            <a:lvl7pPr marL="3338513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+mn-lt"/>
              </a:defRPr>
            </a:lvl7pPr>
            <a:lvl8pPr marL="3795713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+mn-lt"/>
              </a:defRPr>
            </a:lvl8pPr>
            <a:lvl9pPr marL="4252913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nl-NL" kern="0" dirty="0" smtClean="0"/>
              <a:t>ASA: 80 mg HS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nl-NL" kern="0" dirty="0" smtClean="0"/>
              <a:t>Metformin: 1000 mg BD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nl-NL" kern="0" dirty="0" smtClean="0"/>
              <a:t>Atorvastatin: 10 mg/d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5148263" y="1131888"/>
            <a:ext cx="38877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8E6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nl-NL" altLang="en-US" sz="1800">
                <a:solidFill>
                  <a:srgbClr val="3365FF"/>
                </a:solidFill>
              </a:rPr>
              <a:t>Weight loss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nl-NL" altLang="en-US" sz="1800">
                <a:solidFill>
                  <a:srgbClr val="3365FF"/>
                </a:solidFill>
              </a:rPr>
              <a:t>Pioglitazone 15 mg/d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nl-NL" altLang="en-US" sz="1800">
                <a:solidFill>
                  <a:srgbClr val="3365FF"/>
                </a:solidFill>
              </a:rPr>
              <a:t>Atorvastatin 5 mg/d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nl-NL" altLang="en-US" sz="1800">
                <a:solidFill>
                  <a:srgbClr val="3365FF"/>
                </a:solidFill>
              </a:rPr>
              <a:t>Fefol BD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AD0D475E-E58D-4981-B6D0-CE05A1F6E532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41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88"/>
            <a:ext cx="8023225" cy="706437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visit: 1387/3/4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3800" y="1004888"/>
            <a:ext cx="3810000" cy="256222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nl-NL" sz="18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Ob/Gyn visit</a:t>
            </a:r>
          </a:p>
          <a:p>
            <a:pPr>
              <a:lnSpc>
                <a:spcPct val="150000"/>
              </a:lnSpc>
              <a:defRPr/>
            </a:pPr>
            <a:endParaRPr lang="nl-NL" sz="18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nl-NL" sz="18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Repeat microalbuminuria after Ob/Gyn treatments</a:t>
            </a:r>
          </a:p>
          <a:p>
            <a:pPr>
              <a:lnSpc>
                <a:spcPct val="150000"/>
              </a:lnSpc>
              <a:defRPr/>
            </a:pPr>
            <a:endParaRPr lang="nl-NL" sz="18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nl-NL" sz="18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425" y="1004888"/>
            <a:ext cx="5691188" cy="308451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1965"/>
                </a:solidFill>
                <a:latin typeface="Verdana"/>
              </a:rPr>
              <a:t>W: </a:t>
            </a:r>
            <a:r>
              <a:rPr lang="nl-NL" sz="1500" kern="0" dirty="0">
                <a:solidFill>
                  <a:srgbClr val="FF0000"/>
                </a:solidFill>
                <a:latin typeface="Verdana"/>
              </a:rPr>
              <a:t>65 kg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1965"/>
                </a:solidFill>
                <a:latin typeface="Verdana"/>
              </a:rPr>
              <a:t>BP: 120/80 mmHg</a:t>
            </a:r>
          </a:p>
          <a:p>
            <a:pPr marL="197644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500" kern="0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Hb</a:t>
            </a:r>
            <a:r>
              <a:rPr lang="nl-NL" sz="1500" kern="0" baseline="-25000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A1c</a:t>
            </a:r>
            <a:r>
              <a:rPr lang="nl-NL" sz="1500" kern="0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: 6.3%, FBS: 140 mg/dL</a:t>
            </a:r>
          </a:p>
          <a:p>
            <a:pPr marL="197644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500" kern="0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SMBG:</a:t>
            </a:r>
          </a:p>
          <a:p>
            <a:pPr marL="540544" lvl="1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Mean 14 days BS: 137 mg/dL</a:t>
            </a:r>
          </a:p>
          <a:p>
            <a:pPr marL="540544" lvl="1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Mean 28 days BS: 143 mg/dL</a:t>
            </a:r>
          </a:p>
          <a:p>
            <a:pPr marL="197644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500" kern="0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Urine Microalbumin: 57 mg/12 hrs</a:t>
            </a:r>
          </a:p>
          <a:p>
            <a:pPr marL="197644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endParaRPr lang="nl-NL" sz="1500" b="0" kern="0" dirty="0">
              <a:solidFill>
                <a:srgbClr val="002060"/>
              </a:solidFill>
              <a:latin typeface="Verdana"/>
              <a:ea typeface="+mn-ea"/>
              <a:cs typeface="+mn-cs"/>
            </a:endParaRPr>
          </a:p>
          <a:p>
            <a:pPr marL="197644" indent="-197644"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She complaints from genital discharge &amp; irritation.</a:t>
            </a:r>
            <a:endParaRPr lang="en-US" sz="1500" kern="0" dirty="0">
              <a:solidFill>
                <a:srgbClr val="002060"/>
              </a:solidFill>
              <a:latin typeface="Verdana"/>
              <a:ea typeface="+mn-ea"/>
              <a:cs typeface="+mn-cs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endParaRPr lang="nl-NL" sz="1500" kern="0" dirty="0">
              <a:solidFill>
                <a:srgbClr val="001965"/>
              </a:solid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D67739CD-EAFC-4B30-9DF3-E4DF71CC8681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42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88"/>
            <a:ext cx="8023225" cy="706437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visit: 1387/12/14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088" y="1058863"/>
            <a:ext cx="4071937" cy="285432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1965"/>
                </a:solidFill>
                <a:latin typeface="Verdana"/>
              </a:rPr>
              <a:t>W: </a:t>
            </a:r>
            <a:r>
              <a:rPr lang="nl-NL" sz="1500" kern="0" dirty="0">
                <a:solidFill>
                  <a:srgbClr val="FF0000"/>
                </a:solidFill>
                <a:latin typeface="Verdana"/>
              </a:rPr>
              <a:t>71 kg</a:t>
            </a:r>
          </a:p>
          <a:p>
            <a:pPr marL="197644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500" kern="0" dirty="0">
                <a:solidFill>
                  <a:srgbClr val="002060"/>
                </a:solidFill>
                <a:latin typeface="Verdana"/>
              </a:rPr>
              <a:t>Hb</a:t>
            </a:r>
            <a:r>
              <a:rPr lang="nl-NL" sz="1500" kern="0" baseline="-25000" dirty="0">
                <a:solidFill>
                  <a:srgbClr val="002060"/>
                </a:solidFill>
                <a:latin typeface="Verdana"/>
              </a:rPr>
              <a:t>A1c</a:t>
            </a:r>
            <a:r>
              <a:rPr lang="nl-NL" sz="1500" kern="0" dirty="0">
                <a:solidFill>
                  <a:srgbClr val="002060"/>
                </a:solidFill>
                <a:latin typeface="Verdana"/>
              </a:rPr>
              <a:t>: 7.2%</a:t>
            </a:r>
          </a:p>
          <a:p>
            <a:pPr marL="197644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500" kern="0" dirty="0">
                <a:solidFill>
                  <a:srgbClr val="002060"/>
                </a:solidFill>
                <a:latin typeface="Verdana"/>
              </a:rPr>
              <a:t>SMBG:</a:t>
            </a:r>
          </a:p>
          <a:p>
            <a:pPr marL="540544" lvl="1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Mean 14 days BS: 113 mg/dL</a:t>
            </a:r>
          </a:p>
          <a:p>
            <a:pPr marL="540544" lvl="1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Mean 28 days BS: 121 mg/dL </a:t>
            </a:r>
          </a:p>
          <a:p>
            <a:pPr marL="197644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500" kern="0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LDL: 89 mg/dL, TG: 62mg/dL </a:t>
            </a:r>
          </a:p>
          <a:p>
            <a:pPr marL="197644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500" kern="0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Ferritin: 11.1 ng/ml</a:t>
            </a:r>
          </a:p>
          <a:p>
            <a:pPr marL="197644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500" kern="0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D3: 20 ng/ml</a:t>
            </a:r>
          </a:p>
          <a:p>
            <a:pPr marL="197644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500" kern="0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Cr, ESR, U/A: Normal</a:t>
            </a:r>
          </a:p>
          <a:p>
            <a:pPr marL="197644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500" kern="0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Urine Microalbumin: 7.2 µg/min</a:t>
            </a:r>
            <a:endParaRPr lang="nl-NL" sz="1500" kern="0" dirty="0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37075" y="1492250"/>
            <a:ext cx="426402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en-US" sz="1800">
                <a:solidFill>
                  <a:srgbClr val="0032CB"/>
                </a:solidFill>
              </a:rPr>
              <a:t>Weight loss</a:t>
            </a:r>
          </a:p>
          <a:p>
            <a:pPr>
              <a:lnSpc>
                <a:spcPct val="150000"/>
              </a:lnSpc>
            </a:pPr>
            <a:r>
              <a:rPr lang="nl-NL" altLang="en-US" sz="1800">
                <a:solidFill>
                  <a:srgbClr val="0032CB"/>
                </a:solidFill>
                <a:sym typeface="Symbol" panose="05050102010706020507" pitchFamily="18" charset="2"/>
              </a:rPr>
              <a:t></a:t>
            </a:r>
            <a:r>
              <a:rPr lang="nl-NL" altLang="en-US" sz="1800">
                <a:solidFill>
                  <a:srgbClr val="0032CB"/>
                </a:solidFill>
              </a:rPr>
              <a:t> Pioglitazone to 30 mg/d</a:t>
            </a:r>
          </a:p>
          <a:p>
            <a:pPr>
              <a:lnSpc>
                <a:spcPct val="150000"/>
              </a:lnSpc>
            </a:pPr>
            <a:r>
              <a:rPr lang="nl-NL" altLang="en-US" sz="1800">
                <a:solidFill>
                  <a:srgbClr val="0032CB"/>
                </a:solidFill>
              </a:rPr>
              <a:t>Should take fefol regularly</a:t>
            </a:r>
          </a:p>
          <a:p>
            <a:pPr>
              <a:lnSpc>
                <a:spcPct val="150000"/>
              </a:lnSpc>
            </a:pPr>
            <a:r>
              <a:rPr lang="nl-NL" altLang="en-US" sz="1800">
                <a:solidFill>
                  <a:srgbClr val="0032CB"/>
                </a:solidFill>
              </a:rPr>
              <a:t>Pearl D3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E2C14318-2369-4AD5-A8D9-2F15A82FD5B8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43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88"/>
            <a:ext cx="8023225" cy="706437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visit: 1389/2/26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8025" y="1382713"/>
            <a:ext cx="4157663" cy="173196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nl-NL" sz="18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Weight loss</a:t>
            </a:r>
          </a:p>
          <a:p>
            <a:pPr>
              <a:lnSpc>
                <a:spcPct val="150000"/>
              </a:lnSpc>
              <a:defRPr/>
            </a:pPr>
            <a:r>
              <a:rPr lang="nl-NL" sz="18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SMBP</a:t>
            </a:r>
          </a:p>
          <a:p>
            <a:pPr>
              <a:lnSpc>
                <a:spcPct val="150000"/>
              </a:lnSpc>
              <a:defRPr/>
            </a:pPr>
            <a:r>
              <a:rPr lang="nl-NL" sz="1800" dirty="0">
                <a:solidFill>
                  <a:schemeClr val="accent2">
                    <a:lumMod val="75000"/>
                    <a:lumOff val="25000"/>
                  </a:schemeClr>
                </a:solidFill>
                <a:sym typeface="Symbol"/>
              </a:rPr>
              <a:t></a:t>
            </a:r>
            <a:r>
              <a:rPr lang="nl-NL" sz="18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Atorvastatin to 10 mg/d</a:t>
            </a:r>
          </a:p>
          <a:p>
            <a:pPr>
              <a:lnSpc>
                <a:spcPct val="150000"/>
              </a:lnSpc>
              <a:defRPr/>
            </a:pPr>
            <a:r>
              <a:rPr lang="nl-NL" sz="18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Better LSM at night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113" y="1157288"/>
            <a:ext cx="4572000" cy="216535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1965"/>
                </a:solidFill>
                <a:latin typeface="Verdana"/>
              </a:rPr>
              <a:t>W: </a:t>
            </a:r>
            <a:r>
              <a:rPr lang="nl-NL" sz="1500" kern="0" dirty="0">
                <a:solidFill>
                  <a:srgbClr val="FF0000"/>
                </a:solidFill>
                <a:latin typeface="Verdana"/>
              </a:rPr>
              <a:t>70 kg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1965"/>
                </a:solidFill>
                <a:latin typeface="Verdana"/>
              </a:rPr>
              <a:t>BP: 150/85</a:t>
            </a:r>
          </a:p>
          <a:p>
            <a:pPr marL="197644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500" kern="0" dirty="0">
                <a:solidFill>
                  <a:srgbClr val="002060"/>
                </a:solidFill>
                <a:latin typeface="Verdana"/>
              </a:rPr>
              <a:t>Hb</a:t>
            </a:r>
            <a:r>
              <a:rPr lang="nl-NL" sz="1500" kern="0" baseline="-25000" dirty="0">
                <a:solidFill>
                  <a:srgbClr val="002060"/>
                </a:solidFill>
                <a:latin typeface="Verdana"/>
              </a:rPr>
              <a:t>A1c</a:t>
            </a:r>
            <a:r>
              <a:rPr lang="nl-NL" sz="1500" kern="0" dirty="0">
                <a:solidFill>
                  <a:srgbClr val="002060"/>
                </a:solidFill>
                <a:latin typeface="Verdana"/>
              </a:rPr>
              <a:t>: 6.9%</a:t>
            </a:r>
          </a:p>
          <a:p>
            <a:pPr marL="197644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500" kern="0" dirty="0">
                <a:solidFill>
                  <a:srgbClr val="002060"/>
                </a:solidFill>
                <a:latin typeface="Verdana"/>
              </a:rPr>
              <a:t>Urine Microalbumin: 7.1 µg/min</a:t>
            </a:r>
            <a:endParaRPr lang="nl-NL" sz="1500" kern="0" dirty="0">
              <a:solidFill>
                <a:srgbClr val="001965"/>
              </a:solidFill>
              <a:latin typeface="Verdana"/>
            </a:endParaRPr>
          </a:p>
          <a:p>
            <a:pPr marL="197644" indent="-197644">
              <a:spcBef>
                <a:spcPct val="20000"/>
              </a:spcBef>
              <a:buClr>
                <a:srgbClr val="009FDA"/>
              </a:buClr>
              <a:defRPr/>
            </a:pPr>
            <a:endParaRPr lang="nl-NL" sz="1500" kern="0" dirty="0">
              <a:solidFill>
                <a:srgbClr val="002060"/>
              </a:solidFill>
              <a:latin typeface="Verdana"/>
            </a:endParaRPr>
          </a:p>
          <a:p>
            <a:pPr marL="197644" indent="-197644"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2060"/>
                </a:solidFill>
                <a:latin typeface="Verdana"/>
              </a:rPr>
              <a:t>SMBG:</a:t>
            </a:r>
          </a:p>
          <a:p>
            <a:pPr marL="540544" lvl="1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OK, but FBS&lt; 140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45E52297-C1DB-4E5F-BECF-2D1860FC8366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44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88"/>
            <a:ext cx="8023225" cy="706437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visit: 1389/6/3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6088" y="1285875"/>
            <a:ext cx="4232275" cy="359251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1965"/>
                </a:solidFill>
                <a:latin typeface="Verdana"/>
              </a:rPr>
              <a:t>W: </a:t>
            </a:r>
            <a:r>
              <a:rPr lang="nl-NL" sz="1500" kern="0" dirty="0">
                <a:solidFill>
                  <a:srgbClr val="FF0000"/>
                </a:solidFill>
                <a:latin typeface="Verdana"/>
              </a:rPr>
              <a:t>71 kg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1965"/>
                </a:solidFill>
                <a:latin typeface="Verdana"/>
              </a:rPr>
              <a:t>BMI: </a:t>
            </a:r>
            <a:r>
              <a:rPr lang="nl-NL" sz="1500" kern="0" dirty="0">
                <a:solidFill>
                  <a:srgbClr val="FF0000"/>
                </a:solidFill>
                <a:latin typeface="Verdana"/>
              </a:rPr>
              <a:t>28.4</a:t>
            </a:r>
            <a:r>
              <a:rPr lang="nl-NL" altLang="en-US" sz="1500" dirty="0">
                <a:solidFill>
                  <a:srgbClr val="FF0000"/>
                </a:solidFill>
              </a:rPr>
              <a:t> kg/m</a:t>
            </a:r>
            <a:r>
              <a:rPr lang="nl-NL" altLang="en-US" sz="1500" baseline="30000" dirty="0">
                <a:solidFill>
                  <a:srgbClr val="FF0000"/>
                </a:solidFill>
              </a:rPr>
              <a:t>2</a:t>
            </a:r>
            <a:endParaRPr lang="nl-NL" sz="1500" kern="0" dirty="0">
              <a:solidFill>
                <a:srgbClr val="FF0000"/>
              </a:solidFill>
              <a:latin typeface="Verdana"/>
            </a:endParaRPr>
          </a:p>
          <a:p>
            <a:pPr marL="197644" indent="-197644"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2060"/>
                </a:solidFill>
                <a:latin typeface="Verdana"/>
              </a:rPr>
              <a:t>Hb</a:t>
            </a:r>
            <a:r>
              <a:rPr lang="nl-NL" sz="1500" kern="0" baseline="-25000" dirty="0">
                <a:solidFill>
                  <a:srgbClr val="002060"/>
                </a:solidFill>
                <a:latin typeface="Verdana"/>
              </a:rPr>
              <a:t>A1c</a:t>
            </a:r>
            <a:r>
              <a:rPr lang="nl-NL" sz="1500" kern="0" dirty="0">
                <a:solidFill>
                  <a:srgbClr val="002060"/>
                </a:solidFill>
                <a:latin typeface="Verdana"/>
              </a:rPr>
              <a:t>: 7.1%</a:t>
            </a:r>
          </a:p>
          <a:p>
            <a:pPr marL="197644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500" kern="0" dirty="0">
                <a:solidFill>
                  <a:srgbClr val="001965"/>
                </a:solidFill>
                <a:latin typeface="Verdana"/>
              </a:rPr>
              <a:t>SMBP: OK</a:t>
            </a:r>
          </a:p>
          <a:p>
            <a:pPr marL="197644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500" kern="0" dirty="0">
                <a:solidFill>
                  <a:srgbClr val="002060"/>
                </a:solidFill>
                <a:latin typeface="Verdana"/>
              </a:rPr>
              <a:t>FBS: 128 mg/dl</a:t>
            </a:r>
          </a:p>
          <a:p>
            <a:pPr marL="197644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500" kern="0" dirty="0">
                <a:solidFill>
                  <a:srgbClr val="002060"/>
                </a:solidFill>
                <a:latin typeface="Verdana"/>
              </a:rPr>
              <a:t>SMBG:</a:t>
            </a:r>
          </a:p>
          <a:p>
            <a:pPr marL="540544" lvl="1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FBS: 150-160</a:t>
            </a:r>
          </a:p>
          <a:p>
            <a:pPr marL="540544" lvl="1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2hPP: about 150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endParaRPr lang="nl-NL" sz="1500" kern="0" dirty="0">
              <a:solidFill>
                <a:srgbClr val="001965"/>
              </a:solidFill>
              <a:latin typeface="Verdana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endParaRPr lang="nl-NL" sz="1500" kern="0" dirty="0">
              <a:solidFill>
                <a:srgbClr val="001965"/>
              </a:solidFill>
              <a:latin typeface="Verdana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1965"/>
                </a:solidFill>
                <a:latin typeface="Verdana"/>
              </a:rPr>
              <a:t>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48150" y="1168400"/>
            <a:ext cx="4251325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Weight loss</a:t>
            </a:r>
          </a:p>
          <a:p>
            <a:pPr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Glargine 10 IU/HS</a:t>
            </a:r>
          </a:p>
          <a:p>
            <a:pPr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Pioglitazone D/C</a:t>
            </a:r>
          </a:p>
          <a:p>
            <a:pPr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Continue:</a:t>
            </a:r>
          </a:p>
          <a:p>
            <a:pPr lvl="1" indent="0"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Metformin 2 gr/d</a:t>
            </a:r>
          </a:p>
          <a:p>
            <a:pPr lvl="1" indent="0"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ASA 80 mg/d</a:t>
            </a:r>
          </a:p>
          <a:p>
            <a:pPr lvl="1" indent="0"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Atorvastatin 10 mg/d</a:t>
            </a:r>
          </a:p>
          <a:p>
            <a:pPr lvl="1" indent="0"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D3 &amp; B12 &amp; Fefol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73DCBA6B-B5EF-40D5-8E05-76E651718C49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45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88"/>
            <a:ext cx="8023225" cy="706437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visit: 1389/9/10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360363" y="998538"/>
            <a:ext cx="4503737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539750" indent="-1968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</a:pPr>
            <a:r>
              <a:rPr lang="nl-NL" altLang="en-US" sz="1500">
                <a:solidFill>
                  <a:srgbClr val="001965"/>
                </a:solidFill>
              </a:rPr>
              <a:t>W: </a:t>
            </a:r>
            <a:r>
              <a:rPr lang="nl-NL" altLang="en-US" sz="1500">
                <a:solidFill>
                  <a:srgbClr val="FF0000"/>
                </a:solidFill>
              </a:rPr>
              <a:t>70 kg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nl-NL" altLang="en-US" sz="1500">
                <a:solidFill>
                  <a:srgbClr val="001965"/>
                </a:solidFill>
              </a:rPr>
              <a:t> Has not used Insulin,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nl-NL" altLang="en-US" sz="1500">
                <a:solidFill>
                  <a:srgbClr val="001965"/>
                </a:solidFill>
              </a:rPr>
              <a:t> is on pioglitazone as before!</a:t>
            </a:r>
          </a:p>
          <a:p>
            <a:pPr>
              <a:spcBef>
                <a:spcPct val="20000"/>
              </a:spcBef>
              <a:buClr>
                <a:srgbClr val="009FDA"/>
              </a:buClr>
            </a:pPr>
            <a:r>
              <a:rPr lang="nl-NL" altLang="en-US" sz="1500">
                <a:solidFill>
                  <a:srgbClr val="002060"/>
                </a:solidFill>
              </a:rPr>
              <a:t>Hb</a:t>
            </a:r>
            <a:r>
              <a:rPr lang="nl-NL" altLang="en-US" sz="1500" baseline="-25000">
                <a:solidFill>
                  <a:srgbClr val="002060"/>
                </a:solidFill>
              </a:rPr>
              <a:t>A1c</a:t>
            </a:r>
            <a:r>
              <a:rPr lang="nl-NL" altLang="en-US" sz="1500">
                <a:solidFill>
                  <a:srgbClr val="002060"/>
                </a:solidFill>
              </a:rPr>
              <a:t>: 6.9 %</a:t>
            </a:r>
          </a:p>
          <a:p>
            <a:pPr>
              <a:spcBef>
                <a:spcPct val="20000"/>
              </a:spcBef>
              <a:buClr>
                <a:srgbClr val="009FDA"/>
              </a:buClr>
            </a:pPr>
            <a:endParaRPr lang="nl-NL" altLang="en-US" sz="150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009FDA"/>
              </a:buClr>
            </a:pPr>
            <a:r>
              <a:rPr lang="nl-NL" altLang="en-US" sz="1500">
                <a:solidFill>
                  <a:srgbClr val="002060"/>
                </a:solidFill>
              </a:rPr>
              <a:t>SMBP: OK</a:t>
            </a:r>
          </a:p>
          <a:p>
            <a:pPr>
              <a:spcBef>
                <a:spcPct val="20000"/>
              </a:spcBef>
              <a:buClr>
                <a:srgbClr val="009FDA"/>
              </a:buClr>
              <a:buFontTx/>
              <a:buChar char="•"/>
            </a:pPr>
            <a:r>
              <a:rPr lang="nl-NL" altLang="en-US" sz="1500">
                <a:solidFill>
                  <a:srgbClr val="002060"/>
                </a:solidFill>
              </a:rPr>
              <a:t>FBS: 147 mg/dl</a:t>
            </a:r>
          </a:p>
          <a:p>
            <a:pPr>
              <a:spcBef>
                <a:spcPct val="20000"/>
              </a:spcBef>
              <a:buClr>
                <a:srgbClr val="009FDA"/>
              </a:buClr>
              <a:buFontTx/>
              <a:buChar char="•"/>
            </a:pPr>
            <a:r>
              <a:rPr lang="nl-NL" altLang="en-US" sz="1500">
                <a:solidFill>
                  <a:srgbClr val="002060"/>
                </a:solidFill>
              </a:rPr>
              <a:t>ALT: 11</a:t>
            </a:r>
          </a:p>
          <a:p>
            <a:pPr>
              <a:spcBef>
                <a:spcPct val="20000"/>
              </a:spcBef>
              <a:buClr>
                <a:srgbClr val="009FDA"/>
              </a:buClr>
            </a:pPr>
            <a:r>
              <a:rPr lang="nl-NL" altLang="en-US" sz="1500">
                <a:solidFill>
                  <a:srgbClr val="002060"/>
                </a:solidFill>
              </a:rPr>
              <a:t>SMBG:</a:t>
            </a:r>
          </a:p>
          <a:p>
            <a:pPr lvl="1">
              <a:spcBef>
                <a:spcPct val="20000"/>
              </a:spcBef>
              <a:buClr>
                <a:srgbClr val="009FDA"/>
              </a:buClr>
              <a:buFontTx/>
              <a:buChar char="•"/>
            </a:pPr>
            <a:r>
              <a:rPr lang="nl-NL" altLang="en-US" sz="1400">
                <a:solidFill>
                  <a:srgbClr val="002060"/>
                </a:solidFill>
              </a:rPr>
              <a:t>FBS: 150-160</a:t>
            </a:r>
          </a:p>
          <a:p>
            <a:pPr lvl="1">
              <a:spcBef>
                <a:spcPct val="20000"/>
              </a:spcBef>
              <a:buClr>
                <a:srgbClr val="009FDA"/>
              </a:buClr>
              <a:buFontTx/>
              <a:buChar char="•"/>
            </a:pPr>
            <a:r>
              <a:rPr lang="nl-NL" altLang="en-US" sz="1400">
                <a:solidFill>
                  <a:srgbClr val="002060"/>
                </a:solidFill>
              </a:rPr>
              <a:t>2hPP: about 160</a:t>
            </a:r>
            <a:endParaRPr lang="nl-NL" altLang="en-US" sz="1500">
              <a:solidFill>
                <a:srgbClr val="00196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5163" y="1382713"/>
            <a:ext cx="5707062" cy="196215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8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Weight loss</a:t>
            </a:r>
          </a:p>
          <a:p>
            <a:pPr>
              <a:lnSpc>
                <a:spcPct val="150000"/>
              </a:lnSpc>
              <a:defRPr/>
            </a:pPr>
            <a:r>
              <a:rPr lang="en-US" sz="18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Importance of FBS control was </a:t>
            </a:r>
          </a:p>
          <a:p>
            <a:pPr>
              <a:lnSpc>
                <a:spcPct val="150000"/>
              </a:lnSpc>
              <a:defRPr/>
            </a:pPr>
            <a:r>
              <a:rPr lang="en-US" sz="18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discussed</a:t>
            </a:r>
          </a:p>
          <a:p>
            <a:pPr>
              <a:lnSpc>
                <a:spcPct val="150000"/>
              </a:lnSpc>
              <a:defRPr/>
            </a:pPr>
            <a:r>
              <a:rPr lang="nl-NL" sz="1800" dirty="0">
                <a:solidFill>
                  <a:schemeClr val="accent2">
                    <a:lumMod val="75000"/>
                    <a:lumOff val="25000"/>
                  </a:schemeClr>
                </a:solidFill>
                <a:sym typeface="Symbol"/>
              </a:rPr>
              <a:t> Pioglitazone to 45 mg/d</a:t>
            </a:r>
            <a:endParaRPr lang="en-US" sz="18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en-US" sz="15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15EEB5A1-9B46-4565-BF52-1B1F2F43982A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46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96963" name="Title 1"/>
          <p:cNvSpPr>
            <a:spLocks noGrp="1"/>
          </p:cNvSpPr>
          <p:nvPr>
            <p:ph type="title"/>
          </p:nvPr>
        </p:nvSpPr>
        <p:spPr>
          <a:xfrm>
            <a:off x="468313" y="141288"/>
            <a:ext cx="8023225" cy="7064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mtClean="0"/>
              <a:t>12</a:t>
            </a:r>
            <a:r>
              <a:rPr lang="en-US" altLang="en-US" baseline="30000" smtClean="0"/>
              <a:t>th</a:t>
            </a:r>
            <a:r>
              <a:rPr lang="en-US" altLang="en-US" smtClean="0"/>
              <a:t> / 13</a:t>
            </a:r>
            <a:r>
              <a:rPr lang="en-US" altLang="en-US" baseline="30000" smtClean="0"/>
              <a:t>th</a:t>
            </a:r>
            <a:r>
              <a:rPr lang="en-US" altLang="en-US" smtClean="0"/>
              <a:t> visit</a:t>
            </a:r>
            <a:endParaRPr lang="en-US" altLang="en-US" smtClean="0">
              <a:solidFill>
                <a:srgbClr val="3365FF"/>
              </a:solidFill>
            </a:endParaRP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250825" y="1006475"/>
            <a:ext cx="54229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539750" indent="-1968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</a:pPr>
            <a:r>
              <a:rPr lang="nl-NL" altLang="en-US" sz="1500">
                <a:solidFill>
                  <a:srgbClr val="001965"/>
                </a:solidFill>
              </a:rPr>
              <a:t>W: </a:t>
            </a:r>
            <a:r>
              <a:rPr lang="nl-NL" altLang="en-US" sz="1500">
                <a:solidFill>
                  <a:srgbClr val="FF0000"/>
                </a:solidFill>
              </a:rPr>
              <a:t>69 / 71 kg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</a:pPr>
            <a:r>
              <a:rPr lang="nl-NL" altLang="en-US" sz="1500">
                <a:solidFill>
                  <a:srgbClr val="001965"/>
                </a:solidFill>
              </a:rPr>
              <a:t>Is on pioglitazone as before.</a:t>
            </a:r>
          </a:p>
          <a:p>
            <a:pPr>
              <a:spcBef>
                <a:spcPct val="20000"/>
              </a:spcBef>
              <a:buClr>
                <a:srgbClr val="009FDA"/>
              </a:buClr>
              <a:buFontTx/>
              <a:buChar char="•"/>
            </a:pPr>
            <a:r>
              <a:rPr lang="nl-NL" altLang="en-US" sz="1500">
                <a:solidFill>
                  <a:srgbClr val="002060"/>
                </a:solidFill>
              </a:rPr>
              <a:t>FBS: 127 mg/dl, Hb</a:t>
            </a:r>
            <a:r>
              <a:rPr lang="nl-NL" altLang="en-US" sz="1500" baseline="-25000">
                <a:solidFill>
                  <a:srgbClr val="002060"/>
                </a:solidFill>
              </a:rPr>
              <a:t>A1c</a:t>
            </a:r>
            <a:r>
              <a:rPr lang="nl-NL" altLang="en-US" sz="1500">
                <a:solidFill>
                  <a:srgbClr val="002060"/>
                </a:solidFill>
              </a:rPr>
              <a:t>: 7 %</a:t>
            </a:r>
          </a:p>
          <a:p>
            <a:pPr>
              <a:spcBef>
                <a:spcPct val="20000"/>
              </a:spcBef>
              <a:buClr>
                <a:srgbClr val="009FDA"/>
              </a:buClr>
              <a:buFontTx/>
              <a:buChar char="•"/>
            </a:pPr>
            <a:endParaRPr lang="nl-NL" altLang="en-US" sz="150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Clr>
                <a:srgbClr val="009FDA"/>
              </a:buClr>
            </a:pPr>
            <a:r>
              <a:rPr lang="nl-NL" altLang="en-US" sz="1500">
                <a:solidFill>
                  <a:srgbClr val="002060"/>
                </a:solidFill>
              </a:rPr>
              <a:t>SMBG:</a:t>
            </a:r>
          </a:p>
          <a:p>
            <a:pPr lvl="1">
              <a:spcBef>
                <a:spcPct val="20000"/>
              </a:spcBef>
              <a:buClr>
                <a:srgbClr val="009FDA"/>
              </a:buClr>
              <a:buFontTx/>
              <a:buChar char="•"/>
            </a:pPr>
            <a:r>
              <a:rPr lang="nl-NL" altLang="en-US" sz="1400">
                <a:solidFill>
                  <a:srgbClr val="002060"/>
                </a:solidFill>
              </a:rPr>
              <a:t>FBS: about 160</a:t>
            </a:r>
          </a:p>
          <a:p>
            <a:pPr lvl="1">
              <a:spcBef>
                <a:spcPct val="20000"/>
              </a:spcBef>
              <a:buClr>
                <a:srgbClr val="009FDA"/>
              </a:buClr>
              <a:buFontTx/>
              <a:buChar char="•"/>
            </a:pPr>
            <a:r>
              <a:rPr lang="nl-NL" altLang="en-US" sz="1400">
                <a:solidFill>
                  <a:srgbClr val="002060"/>
                </a:solidFill>
              </a:rPr>
              <a:t>2hPP: OK</a:t>
            </a:r>
          </a:p>
          <a:p>
            <a:pPr lvl="1">
              <a:spcBef>
                <a:spcPct val="20000"/>
              </a:spcBef>
              <a:buClr>
                <a:srgbClr val="009FDA"/>
              </a:buClr>
              <a:buFontTx/>
              <a:buChar char="•"/>
            </a:pPr>
            <a:endParaRPr lang="nl-NL" altLang="en-US" sz="14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</a:pPr>
            <a:r>
              <a:rPr lang="nl-NL" altLang="en-US" sz="1400">
                <a:solidFill>
                  <a:srgbClr val="002060"/>
                </a:solidFill>
              </a:rPr>
              <a:t>Her doctor persisted on initiation of insulin (basal), she was still worried about it!</a:t>
            </a:r>
            <a:endParaRPr lang="nl-NL" altLang="en-US" sz="1500">
              <a:solidFill>
                <a:srgbClr val="00196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95850" y="1436688"/>
            <a:ext cx="3779838" cy="173355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nl-NL" sz="18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Weight loss</a:t>
            </a:r>
          </a:p>
          <a:p>
            <a:pPr>
              <a:lnSpc>
                <a:spcPct val="150000"/>
              </a:lnSpc>
              <a:defRPr/>
            </a:pPr>
            <a:endParaRPr lang="nl-NL" sz="18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nl-NL" sz="18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Psychiatry consultation</a:t>
            </a:r>
          </a:p>
          <a:p>
            <a:pPr>
              <a:lnSpc>
                <a:spcPct val="150000"/>
              </a:lnSpc>
              <a:defRPr/>
            </a:pPr>
            <a:endParaRPr lang="nl-NL" sz="18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BC6ADEC1-75C3-4D49-8CF9-62680715441C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47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88"/>
            <a:ext cx="8023225" cy="706437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visit: 1390/4/27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306388" y="963613"/>
            <a:ext cx="4232275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539750" indent="-1968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</a:pPr>
            <a:r>
              <a:rPr lang="nl-NL" altLang="en-US" sz="1500">
                <a:solidFill>
                  <a:srgbClr val="001965"/>
                </a:solidFill>
              </a:rPr>
              <a:t>W: </a:t>
            </a:r>
            <a:r>
              <a:rPr lang="nl-NL" altLang="en-US" sz="1500">
                <a:solidFill>
                  <a:srgbClr val="FF0000"/>
                </a:solidFill>
              </a:rPr>
              <a:t>70 kg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</a:pPr>
            <a:r>
              <a:rPr lang="nl-NL" altLang="en-US" sz="1500">
                <a:solidFill>
                  <a:srgbClr val="001965"/>
                </a:solidFill>
              </a:rPr>
              <a:t>Is on pioglitazone as before!</a:t>
            </a:r>
          </a:p>
          <a:p>
            <a:pPr>
              <a:spcBef>
                <a:spcPct val="20000"/>
              </a:spcBef>
              <a:buClr>
                <a:srgbClr val="009FDA"/>
              </a:buClr>
            </a:pPr>
            <a:endParaRPr lang="nl-NL" altLang="en-US" sz="1500"/>
          </a:p>
          <a:p>
            <a:pPr>
              <a:spcBef>
                <a:spcPct val="20000"/>
              </a:spcBef>
              <a:buClr>
                <a:srgbClr val="009FDA"/>
              </a:buClr>
              <a:buFontTx/>
              <a:buChar char="•"/>
            </a:pPr>
            <a:r>
              <a:rPr lang="nl-NL" altLang="en-US" sz="1500">
                <a:solidFill>
                  <a:srgbClr val="002060"/>
                </a:solidFill>
              </a:rPr>
              <a:t>FBS: 129 mg/dl, Hb</a:t>
            </a:r>
            <a:r>
              <a:rPr lang="nl-NL" altLang="en-US" sz="1500" baseline="-25000">
                <a:solidFill>
                  <a:srgbClr val="002060"/>
                </a:solidFill>
              </a:rPr>
              <a:t>A1c</a:t>
            </a:r>
            <a:r>
              <a:rPr lang="nl-NL" altLang="en-US" sz="1500">
                <a:solidFill>
                  <a:srgbClr val="002060"/>
                </a:solidFill>
              </a:rPr>
              <a:t>: 7.2 %</a:t>
            </a:r>
          </a:p>
          <a:p>
            <a:pPr>
              <a:spcBef>
                <a:spcPct val="20000"/>
              </a:spcBef>
              <a:buClr>
                <a:srgbClr val="009FDA"/>
              </a:buClr>
              <a:buFontTx/>
              <a:buChar char="•"/>
            </a:pPr>
            <a:r>
              <a:rPr lang="nl-NL" altLang="en-US" sz="1500">
                <a:solidFill>
                  <a:srgbClr val="002060"/>
                </a:solidFill>
              </a:rPr>
              <a:t>LDL: 47 mg/dl</a:t>
            </a:r>
          </a:p>
          <a:p>
            <a:pPr>
              <a:spcBef>
                <a:spcPct val="20000"/>
              </a:spcBef>
              <a:buClr>
                <a:srgbClr val="009FDA"/>
              </a:buClr>
              <a:buFontTx/>
              <a:buChar char="•"/>
            </a:pPr>
            <a:r>
              <a:rPr lang="nl-NL" altLang="en-US" sz="1500">
                <a:solidFill>
                  <a:srgbClr val="002060"/>
                </a:solidFill>
              </a:rPr>
              <a:t>25(OH)D: 14.6 ng/ml</a:t>
            </a:r>
          </a:p>
          <a:p>
            <a:pPr>
              <a:spcBef>
                <a:spcPct val="20000"/>
              </a:spcBef>
              <a:buClr>
                <a:srgbClr val="009FDA"/>
              </a:buClr>
              <a:buFontTx/>
              <a:buChar char="•"/>
            </a:pPr>
            <a:r>
              <a:rPr lang="nl-NL" altLang="en-US" sz="1500">
                <a:solidFill>
                  <a:srgbClr val="002060"/>
                </a:solidFill>
              </a:rPr>
              <a:t>Urine microalbumin: 4 mg/24 hrs </a:t>
            </a:r>
          </a:p>
          <a:p>
            <a:pPr>
              <a:spcBef>
                <a:spcPct val="20000"/>
              </a:spcBef>
              <a:buClr>
                <a:srgbClr val="009FDA"/>
              </a:buClr>
            </a:pPr>
            <a:r>
              <a:rPr lang="nl-NL" altLang="en-US" sz="1500">
                <a:solidFill>
                  <a:srgbClr val="002060"/>
                </a:solidFill>
              </a:rPr>
              <a:t>SMBG:</a:t>
            </a:r>
          </a:p>
          <a:p>
            <a:pPr lvl="1">
              <a:spcBef>
                <a:spcPct val="20000"/>
              </a:spcBef>
              <a:buClr>
                <a:srgbClr val="009FDA"/>
              </a:buClr>
              <a:buFontTx/>
              <a:buChar char="•"/>
            </a:pPr>
            <a:r>
              <a:rPr lang="nl-NL" altLang="en-US" sz="1400">
                <a:solidFill>
                  <a:srgbClr val="002060"/>
                </a:solidFill>
              </a:rPr>
              <a:t>FBS: about </a:t>
            </a:r>
            <a:r>
              <a:rPr lang="nl-NL" altLang="en-US" sz="1400">
                <a:solidFill>
                  <a:srgbClr val="FF0000"/>
                </a:solidFill>
              </a:rPr>
              <a:t>160</a:t>
            </a:r>
          </a:p>
          <a:p>
            <a:pPr lvl="1">
              <a:spcBef>
                <a:spcPct val="20000"/>
              </a:spcBef>
              <a:buClr>
                <a:srgbClr val="009FDA"/>
              </a:buClr>
              <a:buFontTx/>
              <a:buChar char="•"/>
            </a:pPr>
            <a:r>
              <a:rPr lang="nl-NL" altLang="en-US" sz="1400">
                <a:solidFill>
                  <a:srgbClr val="002060"/>
                </a:solidFill>
              </a:rPr>
              <a:t>2hPP: OK</a:t>
            </a:r>
            <a:endParaRPr lang="nl-NL" altLang="en-US" sz="1500">
              <a:solidFill>
                <a:srgbClr val="001965"/>
              </a:solidFill>
            </a:endParaRPr>
          </a:p>
          <a:p>
            <a:pPr>
              <a:spcBef>
                <a:spcPct val="20000"/>
              </a:spcBef>
              <a:buClr>
                <a:srgbClr val="009FDA"/>
              </a:buClr>
            </a:pPr>
            <a:endParaRPr lang="nl-NL" altLang="en-US" sz="1500">
              <a:solidFill>
                <a:srgbClr val="001965"/>
              </a:solidFill>
            </a:endParaRPr>
          </a:p>
          <a:p>
            <a:pPr>
              <a:spcBef>
                <a:spcPct val="20000"/>
              </a:spcBef>
              <a:buClr>
                <a:srgbClr val="009FDA"/>
              </a:buClr>
            </a:pPr>
            <a:r>
              <a:rPr lang="nl-NL" altLang="en-US" sz="1500">
                <a:solidFill>
                  <a:srgbClr val="001965"/>
                </a:solidFill>
              </a:rPr>
              <a:t>No diabetes complication yet.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94263" y="1304925"/>
            <a:ext cx="4249737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Weight loss</a:t>
            </a:r>
          </a:p>
          <a:p>
            <a:pPr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Pioglitazone D/C</a:t>
            </a:r>
          </a:p>
          <a:p>
            <a:pPr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Glargine 10 IU/HS</a:t>
            </a:r>
          </a:p>
          <a:p>
            <a:pPr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Continue:</a:t>
            </a:r>
          </a:p>
          <a:p>
            <a:pPr lvl="1" indent="0"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Metformin 2 gr/d</a:t>
            </a:r>
          </a:p>
          <a:p>
            <a:pPr lvl="1" indent="0"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ASA 80 mg/d</a:t>
            </a:r>
          </a:p>
          <a:p>
            <a:pPr lvl="1" indent="0"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Atorvastatin 10 mg/d</a:t>
            </a:r>
          </a:p>
          <a:p>
            <a:pPr lvl="1" indent="0"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D3 &amp; B12 &amp; Fefol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3AC18AC2-5873-42D5-8032-625AFF19345E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48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88"/>
            <a:ext cx="8023225" cy="706437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visit: 1392/3/22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825" y="844550"/>
            <a:ext cx="4806950" cy="380841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1965"/>
                </a:solidFill>
                <a:latin typeface="Verdana"/>
              </a:rPr>
              <a:t>W: </a:t>
            </a:r>
            <a:r>
              <a:rPr lang="nl-NL" sz="1500" kern="0" dirty="0">
                <a:solidFill>
                  <a:srgbClr val="FF0000"/>
                </a:solidFill>
                <a:latin typeface="Verdana"/>
              </a:rPr>
              <a:t>68.7 kg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1965"/>
                </a:solidFill>
                <a:latin typeface="Verdana"/>
              </a:rPr>
              <a:t>During the last 2 yrs:</a:t>
            </a:r>
          </a:p>
          <a:p>
            <a:pPr lvl="1" indent="0"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buFont typeface="Arial" pitchFamily="34" charset="0"/>
              <a:buChar char="•"/>
              <a:defRPr/>
            </a:pPr>
            <a:r>
              <a:rPr lang="nl-NL" sz="1400" kern="0" dirty="0">
                <a:solidFill>
                  <a:srgbClr val="001965"/>
                </a:solidFill>
                <a:latin typeface="Verdana"/>
              </a:rPr>
              <a:t> Has been on glargine 10-12 IU/d, </a:t>
            </a:r>
            <a:r>
              <a:rPr lang="nl-NL" sz="1400" kern="0" dirty="0">
                <a:solidFill>
                  <a:srgbClr val="002060"/>
                </a:solidFill>
                <a:latin typeface="Verdana"/>
              </a:rPr>
              <a:t>with Hb</a:t>
            </a:r>
            <a:r>
              <a:rPr lang="nl-NL" sz="1400" kern="0" baseline="-25000" dirty="0">
                <a:solidFill>
                  <a:srgbClr val="002060"/>
                </a:solidFill>
                <a:latin typeface="Verdana"/>
              </a:rPr>
              <a:t>A1c </a:t>
            </a:r>
            <a:r>
              <a:rPr lang="nl-NL" sz="1400" kern="0" dirty="0">
                <a:solidFill>
                  <a:srgbClr val="002060"/>
                </a:solidFill>
                <a:latin typeface="Verdana"/>
              </a:rPr>
              <a:t>of 6.8-7.7%</a:t>
            </a:r>
          </a:p>
          <a:p>
            <a:pPr marL="540544" lvl="1" indent="-197644"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buFont typeface="Arial" pitchFamily="34" charset="0"/>
              <a:buChar char="•"/>
              <a:defRPr/>
            </a:pPr>
            <a:r>
              <a:rPr lang="nl-NL" sz="1400" kern="0" dirty="0">
                <a:solidFill>
                  <a:srgbClr val="001965"/>
                </a:solidFill>
                <a:latin typeface="Verdana"/>
              </a:rPr>
              <a:t>Coronary angiography: Normal </a:t>
            </a:r>
            <a:r>
              <a:rPr lang="nl-NL" sz="1200" i="1" kern="0" dirty="0">
                <a:solidFill>
                  <a:srgbClr val="001965"/>
                </a:solidFill>
                <a:latin typeface="Verdana"/>
              </a:rPr>
              <a:t>(9-1390)</a:t>
            </a:r>
            <a:endParaRPr lang="nl-NL" sz="1400" i="1" kern="0" dirty="0">
              <a:solidFill>
                <a:srgbClr val="001965"/>
              </a:solidFill>
              <a:latin typeface="Verdana"/>
            </a:endParaRPr>
          </a:p>
          <a:p>
            <a:pPr marL="883444" lvl="2" indent="-197644"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buFont typeface="Arial" pitchFamily="34" charset="0"/>
              <a:buChar char="•"/>
              <a:defRPr/>
            </a:pPr>
            <a:r>
              <a:rPr lang="nl-NL" sz="1200" kern="0" dirty="0">
                <a:solidFill>
                  <a:srgbClr val="001965"/>
                </a:solidFill>
                <a:latin typeface="Verdana"/>
              </a:rPr>
              <a:t>Metoral &amp; losartan has been added</a:t>
            </a:r>
            <a:r>
              <a:rPr lang="nl-NL" sz="1400" kern="0" dirty="0">
                <a:solidFill>
                  <a:srgbClr val="001965"/>
                </a:solidFill>
                <a:latin typeface="Verdana"/>
              </a:rPr>
              <a:t>.</a:t>
            </a:r>
          </a:p>
          <a:p>
            <a:pPr marL="197644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500" kern="0" dirty="0">
                <a:solidFill>
                  <a:srgbClr val="002060"/>
                </a:solidFill>
                <a:latin typeface="Verdana"/>
              </a:rPr>
              <a:t>FBS: 139 mg/dl, Hb</a:t>
            </a:r>
            <a:r>
              <a:rPr lang="nl-NL" sz="1500" kern="0" baseline="-25000" dirty="0">
                <a:solidFill>
                  <a:srgbClr val="002060"/>
                </a:solidFill>
                <a:latin typeface="Verdana"/>
              </a:rPr>
              <a:t>A1c</a:t>
            </a:r>
            <a:r>
              <a:rPr lang="nl-NL" sz="1500" kern="0" dirty="0">
                <a:solidFill>
                  <a:srgbClr val="002060"/>
                </a:solidFill>
                <a:latin typeface="Verdana"/>
              </a:rPr>
              <a:t>: 7.7 %</a:t>
            </a:r>
          </a:p>
          <a:p>
            <a:pPr marL="197644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endParaRPr lang="nl-NL" sz="1500" kern="0" dirty="0">
              <a:solidFill>
                <a:srgbClr val="002060"/>
              </a:solidFill>
              <a:latin typeface="Verdana"/>
            </a:endParaRPr>
          </a:p>
          <a:p>
            <a:pPr marL="197644" indent="-197644"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2060"/>
                </a:solidFill>
                <a:latin typeface="Verdana"/>
              </a:rPr>
              <a:t>SMBG:</a:t>
            </a:r>
          </a:p>
          <a:p>
            <a:pPr marL="540544" lvl="1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FBS: OK</a:t>
            </a:r>
          </a:p>
          <a:p>
            <a:pPr marL="540544" lvl="1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2hPP: OK except for after dinners of about 240 mg/dl</a:t>
            </a:r>
            <a:r>
              <a:rPr lang="nl-NL" sz="1500" kern="0" dirty="0">
                <a:solidFill>
                  <a:srgbClr val="001965"/>
                </a:solidFill>
                <a:latin typeface="Verdana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237163" y="1816100"/>
            <a:ext cx="3660775" cy="145415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nl-NL" sz="15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Acarbose 50 mg HS was added.</a:t>
            </a:r>
          </a:p>
          <a:p>
            <a:pPr>
              <a:lnSpc>
                <a:spcPct val="150000"/>
              </a:lnSpc>
              <a:defRPr/>
            </a:pPr>
            <a:endParaRPr lang="nl-NL" sz="15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nl-NL" sz="15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GI w/u was advised dyspepsia.</a:t>
            </a:r>
          </a:p>
          <a:p>
            <a:pPr>
              <a:lnSpc>
                <a:spcPct val="150000"/>
              </a:lnSpc>
              <a:defRPr/>
            </a:pPr>
            <a:endParaRPr lang="nl-NL" sz="15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4BF676F6-C737-4B79-95E1-629037D73F19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49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88"/>
            <a:ext cx="8023225" cy="706437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22</a:t>
            </a:r>
            <a:r>
              <a:rPr lang="en-US" baseline="30000" dirty="0" smtClean="0"/>
              <a:t>nd</a:t>
            </a:r>
            <a:r>
              <a:rPr lang="en-US" dirty="0" smtClean="0"/>
              <a:t> visit: 1393/2/26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825" y="849313"/>
            <a:ext cx="5981700" cy="379730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500" kern="0" dirty="0">
                <a:solidFill>
                  <a:srgbClr val="001965"/>
                </a:solidFill>
                <a:latin typeface="Verdana"/>
              </a:rPr>
              <a:t>W: </a:t>
            </a:r>
            <a:r>
              <a:rPr lang="nl-NL" sz="1500" kern="0" dirty="0">
                <a:solidFill>
                  <a:srgbClr val="FF0000"/>
                </a:solidFill>
                <a:latin typeface="Verdana"/>
              </a:rPr>
              <a:t>65.6 kg</a:t>
            </a:r>
          </a:p>
          <a:p>
            <a:pPr marL="197644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FBS: 116 mg/dl, Hb</a:t>
            </a:r>
            <a:r>
              <a:rPr lang="nl-NL" sz="1400" kern="0" baseline="-25000" dirty="0">
                <a:solidFill>
                  <a:srgbClr val="002060"/>
                </a:solidFill>
                <a:latin typeface="Verdana"/>
              </a:rPr>
              <a:t>A1c</a:t>
            </a:r>
            <a:r>
              <a:rPr lang="nl-NL" sz="1400" kern="0" dirty="0">
                <a:solidFill>
                  <a:srgbClr val="002060"/>
                </a:solidFill>
                <a:latin typeface="Verdana"/>
              </a:rPr>
              <a:t>: 8.2 %</a:t>
            </a:r>
          </a:p>
          <a:p>
            <a:pPr marL="197644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Ferritin: 36 ng/ml</a:t>
            </a:r>
          </a:p>
          <a:p>
            <a:pPr marL="197644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D3: 46 ng/ml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400" kern="0" dirty="0">
                <a:solidFill>
                  <a:srgbClr val="001965"/>
                </a:solidFill>
                <a:latin typeface="Verdana"/>
              </a:rPr>
              <a:t>During the last year:</a:t>
            </a:r>
          </a:p>
          <a:p>
            <a:pPr lvl="1" indent="0"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buFont typeface="Arial" pitchFamily="34" charset="0"/>
              <a:buChar char="•"/>
              <a:defRPr/>
            </a:pPr>
            <a:r>
              <a:rPr lang="nl-NL" sz="1400" kern="0" dirty="0">
                <a:solidFill>
                  <a:srgbClr val="001965"/>
                </a:solidFill>
                <a:latin typeface="Verdana"/>
              </a:rPr>
              <a:t> Has been on glargine 12 IU/d</a:t>
            </a:r>
            <a:endParaRPr lang="nl-NL" sz="1400" kern="0" dirty="0">
              <a:solidFill>
                <a:srgbClr val="002060"/>
              </a:solidFill>
              <a:latin typeface="Verdana"/>
            </a:endParaRPr>
          </a:p>
          <a:p>
            <a:pPr lvl="1" indent="0"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buFont typeface="Arial" pitchFamily="34" charset="0"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 HbA1c of 7-8 %,</a:t>
            </a:r>
          </a:p>
          <a:p>
            <a:pPr lvl="1" indent="0"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buFont typeface="Arial" pitchFamily="34" charset="0"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 Infrequently used Acarbose </a:t>
            </a:r>
          </a:p>
          <a:p>
            <a:pPr marL="540544" lvl="1" indent="-197644">
              <a:lnSpc>
                <a:spcPct val="150000"/>
              </a:lnSpc>
              <a:spcBef>
                <a:spcPct val="20000"/>
              </a:spcBef>
              <a:buClr>
                <a:srgbClr val="009FDA"/>
              </a:buClr>
              <a:buFont typeface="Arial" pitchFamily="34" charset="0"/>
              <a:buChar char="•"/>
              <a:defRPr/>
            </a:pPr>
            <a:r>
              <a:rPr lang="nl-NL" sz="1400" kern="0" dirty="0">
                <a:solidFill>
                  <a:srgbClr val="001965"/>
                </a:solidFill>
                <a:latin typeface="Verdana"/>
              </a:rPr>
              <a:t>UGIE: Normal </a:t>
            </a:r>
            <a:r>
              <a:rPr lang="nl-NL" sz="1200" i="1" kern="0" dirty="0">
                <a:solidFill>
                  <a:srgbClr val="001965"/>
                </a:solidFill>
                <a:latin typeface="Verdana"/>
              </a:rPr>
              <a:t>(9-1392)</a:t>
            </a:r>
            <a:endParaRPr lang="nl-NL" sz="1400" i="1" kern="0" dirty="0">
              <a:solidFill>
                <a:srgbClr val="001965"/>
              </a:solidFill>
              <a:latin typeface="Verdana"/>
            </a:endParaRPr>
          </a:p>
          <a:p>
            <a:pPr marL="197644" indent="-197644">
              <a:spcBef>
                <a:spcPct val="20000"/>
              </a:spcBef>
              <a:buClr>
                <a:srgbClr val="009FDA"/>
              </a:buClr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SMBG:</a:t>
            </a:r>
          </a:p>
          <a:p>
            <a:pPr marL="540544" lvl="1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FBS: OK</a:t>
            </a:r>
          </a:p>
          <a:p>
            <a:pPr marL="540544" lvl="1" indent="-197644">
              <a:spcBef>
                <a:spcPct val="20000"/>
              </a:spcBef>
              <a:buClr>
                <a:srgbClr val="009FDA"/>
              </a:buClr>
              <a:buFontTx/>
              <a:buChar char="•"/>
              <a:defRPr/>
            </a:pPr>
            <a:r>
              <a:rPr lang="nl-NL" sz="1400" kern="0" dirty="0">
                <a:solidFill>
                  <a:srgbClr val="002060"/>
                </a:solidFill>
                <a:latin typeface="Verdana"/>
              </a:rPr>
              <a:t>2hPP: after lunch &amp; dinners of about 220-240 mg/dl</a:t>
            </a:r>
            <a:endParaRPr lang="nl-NL" sz="1500" kern="0" dirty="0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25975" y="1576388"/>
            <a:ext cx="425291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Acarbose 50 mg BD, for lunch &amp; dinner, should be used regularly</a:t>
            </a:r>
          </a:p>
          <a:p>
            <a:pPr>
              <a:lnSpc>
                <a:spcPct val="150000"/>
              </a:lnSpc>
            </a:pPr>
            <a:endParaRPr lang="nl-NL" altLang="en-US" sz="1500">
              <a:solidFill>
                <a:srgbClr val="0032CB"/>
              </a:solidFill>
            </a:endParaRPr>
          </a:p>
          <a:p>
            <a:pPr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Glargine 13 IU/HS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879475"/>
            <a:ext cx="8569325" cy="4068763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760000"/>
              </a:buClr>
              <a:buFont typeface="Wingdings" panose="05000000000000000000" pitchFamily="2" charset="2"/>
              <a:buChar char="§"/>
              <a:defRPr/>
            </a:pPr>
            <a:r>
              <a:rPr lang="en-US" sz="1950" dirty="0">
                <a:solidFill>
                  <a:srgbClr val="00002C"/>
                </a:solidFill>
              </a:rPr>
              <a:t>A 35 y/o woman with newly diagnosed T2DM has been on the maximum tolerated dose of Metformin (2000 mg/d) since 11 months ago.  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760000"/>
              </a:buClr>
              <a:buFont typeface="Wingdings" panose="05000000000000000000" pitchFamily="2" charset="2"/>
              <a:buChar char="§"/>
              <a:defRPr/>
            </a:pPr>
            <a:r>
              <a:rPr lang="en-US" sz="1950" dirty="0">
                <a:solidFill>
                  <a:srgbClr val="00002C"/>
                </a:solidFill>
              </a:rPr>
              <a:t>Over the past 7 months, her  postprandial BG levels rose to 200 </a:t>
            </a:r>
            <a:r>
              <a:rPr lang="en-US" sz="1950" dirty="0">
                <a:solidFill>
                  <a:srgbClr val="00002C"/>
                </a:solidFill>
                <a:latin typeface="Calibri"/>
                <a:cs typeface="Calibri"/>
              </a:rPr>
              <a:t>̶ </a:t>
            </a:r>
            <a:r>
              <a:rPr lang="en-US" sz="1950" dirty="0">
                <a:solidFill>
                  <a:srgbClr val="00002C"/>
                </a:solidFill>
              </a:rPr>
              <a:t>250 mg/dL. 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760000"/>
              </a:buClr>
              <a:buFont typeface="Wingdings" panose="05000000000000000000" pitchFamily="2" charset="2"/>
              <a:buChar char="§"/>
              <a:defRPr/>
            </a:pPr>
            <a:r>
              <a:rPr lang="en-US" sz="1950" dirty="0" smtClean="0">
                <a:solidFill>
                  <a:srgbClr val="00002C"/>
                </a:solidFill>
              </a:rPr>
              <a:t>She has been compliant with her medications. 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760000"/>
              </a:buClr>
              <a:buFont typeface="Wingdings" panose="05000000000000000000" pitchFamily="2" charset="2"/>
              <a:buChar char="§"/>
              <a:defRPr/>
            </a:pPr>
            <a:r>
              <a:rPr lang="en-US" sz="1950" dirty="0" smtClean="0">
                <a:solidFill>
                  <a:srgbClr val="00002C"/>
                </a:solidFill>
              </a:rPr>
              <a:t>She </a:t>
            </a:r>
            <a:r>
              <a:rPr lang="en-US" sz="1950" dirty="0">
                <a:solidFill>
                  <a:srgbClr val="00002C"/>
                </a:solidFill>
              </a:rPr>
              <a:t>follows a diet that has resulted in the loss of </a:t>
            </a:r>
            <a:r>
              <a:rPr lang="en-US" sz="1950" dirty="0" smtClean="0">
                <a:solidFill>
                  <a:srgbClr val="00002C"/>
                </a:solidFill>
              </a:rPr>
              <a:t>6 </a:t>
            </a:r>
            <a:r>
              <a:rPr lang="en-US" sz="1950" dirty="0">
                <a:solidFill>
                  <a:srgbClr val="00002C"/>
                </a:solidFill>
              </a:rPr>
              <a:t>kg since </a:t>
            </a:r>
            <a:r>
              <a:rPr lang="en-US" sz="1950" dirty="0" err="1" smtClean="0">
                <a:solidFill>
                  <a:srgbClr val="00002C"/>
                </a:solidFill>
              </a:rPr>
              <a:t>Dx</a:t>
            </a:r>
            <a:r>
              <a:rPr lang="en-US" sz="1950" dirty="0" smtClean="0">
                <a:solidFill>
                  <a:srgbClr val="00002C"/>
                </a:solidFill>
              </a:rPr>
              <a:t>.</a:t>
            </a:r>
            <a:endParaRPr lang="en-US" sz="1950" dirty="0">
              <a:solidFill>
                <a:srgbClr val="00002C"/>
              </a:solidFill>
            </a:endParaRPr>
          </a:p>
          <a:p>
            <a:pPr marL="433450" lvl="1" indent="-135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760000"/>
              </a:buClr>
              <a:buFont typeface="Wingdings" panose="05000000000000000000" pitchFamily="2" charset="2"/>
              <a:buChar char="ü"/>
              <a:defRPr/>
            </a:pPr>
            <a:r>
              <a:rPr lang="en-US" sz="175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HbA1c = 7.92 %. </a:t>
            </a:r>
          </a:p>
          <a:p>
            <a:pPr marL="433450" lvl="1" indent="-135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760000"/>
              </a:buClr>
              <a:buFont typeface="Wingdings" panose="05000000000000000000" pitchFamily="2" charset="2"/>
              <a:buChar char="ü"/>
              <a:defRPr/>
            </a:pPr>
            <a:r>
              <a:rPr lang="en-US" sz="175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BMI= 30.7</a:t>
            </a:r>
            <a:endParaRPr lang="en-US" sz="175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1907" name="TextBox 3"/>
          <p:cNvSpPr txBox="1">
            <a:spLocks noChangeArrowheads="1"/>
          </p:cNvSpPr>
          <p:nvPr/>
        </p:nvSpPr>
        <p:spPr bwMode="auto">
          <a:xfrm>
            <a:off x="3852863" y="87313"/>
            <a:ext cx="1381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1965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B7FF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32EE6A28-E4AE-4B68-A1AE-2B5AF24AF513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50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" name="Titel 1"/>
          <p:cNvSpPr txBox="1">
            <a:spLocks/>
          </p:cNvSpPr>
          <p:nvPr/>
        </p:nvSpPr>
        <p:spPr bwMode="auto">
          <a:xfrm>
            <a:off x="433388" y="249238"/>
            <a:ext cx="651510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nl-NL" kern="0" dirty="0" smtClean="0"/>
              <a:t>24</a:t>
            </a:r>
            <a:r>
              <a:rPr lang="nl-NL" kern="0" baseline="30000" dirty="0" smtClean="0"/>
              <a:t>th</a:t>
            </a:r>
            <a:r>
              <a:rPr lang="nl-NL" kern="0" dirty="0" smtClean="0"/>
              <a:t> visit:</a:t>
            </a:r>
            <a:r>
              <a:rPr lang="nl-NL" altLang="en-US" dirty="0" smtClean="0"/>
              <a:t> </a:t>
            </a:r>
            <a:r>
              <a:rPr lang="nl-NL" altLang="en-US" dirty="0" smtClean="0">
                <a:solidFill>
                  <a:schemeClr val="tx1"/>
                </a:solidFill>
              </a:rPr>
              <a:t>1393/9/15</a:t>
            </a:r>
            <a:r>
              <a:rPr lang="nl-NL" kern="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1060" name="Tijdelijke aanduiding voor inhoud 2"/>
          <p:cNvSpPr txBox="1">
            <a:spLocks/>
          </p:cNvSpPr>
          <p:nvPr/>
        </p:nvSpPr>
        <p:spPr bwMode="auto">
          <a:xfrm>
            <a:off x="358775" y="788988"/>
            <a:ext cx="4483100" cy="35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8E6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marL="419100" indent="-4191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nl-NL" altLang="en-US" sz="1700">
                <a:solidFill>
                  <a:schemeClr val="accent2"/>
                </a:solidFill>
              </a:rPr>
              <a:t>W: </a:t>
            </a:r>
            <a:r>
              <a:rPr lang="nl-NL" altLang="en-US" sz="1700">
                <a:solidFill>
                  <a:srgbClr val="FF0000"/>
                </a:solidFill>
              </a:rPr>
              <a:t>68.6 kg</a:t>
            </a:r>
          </a:p>
          <a:p>
            <a:pPr eaLnBrk="1" hangingPunct="1">
              <a:spcBef>
                <a:spcPct val="20000"/>
              </a:spcBef>
              <a:buClr>
                <a:srgbClr val="009FDA"/>
              </a:buClr>
            </a:pPr>
            <a:endParaRPr lang="nl-NL" altLang="en-US" sz="1500">
              <a:solidFill>
                <a:srgbClr val="00206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2FC4"/>
              </a:buClr>
              <a:buFontTx/>
              <a:buChar char="•"/>
            </a:pPr>
            <a:r>
              <a:rPr lang="nl-NL" altLang="en-US" sz="1400">
                <a:solidFill>
                  <a:schemeClr val="accent2"/>
                </a:solidFill>
              </a:rPr>
              <a:t>FBS: 85 </a:t>
            </a:r>
            <a:r>
              <a:rPr lang="nl-NL" altLang="en-US" sz="1200">
                <a:solidFill>
                  <a:schemeClr val="accent2"/>
                </a:solidFill>
              </a:rPr>
              <a:t>mg/dL, </a:t>
            </a:r>
            <a:r>
              <a:rPr lang="nl-NL" altLang="en-US" sz="1400">
                <a:solidFill>
                  <a:srgbClr val="002060"/>
                </a:solidFill>
              </a:rPr>
              <a:t>Hb</a:t>
            </a:r>
            <a:r>
              <a:rPr lang="nl-NL" altLang="en-US" sz="1400" baseline="-25000">
                <a:solidFill>
                  <a:srgbClr val="002060"/>
                </a:solidFill>
              </a:rPr>
              <a:t>A1c</a:t>
            </a:r>
            <a:r>
              <a:rPr lang="nl-NL" altLang="en-US" sz="1400">
                <a:solidFill>
                  <a:srgbClr val="002060"/>
                </a:solidFill>
              </a:rPr>
              <a:t>: 7.2 %</a:t>
            </a:r>
          </a:p>
          <a:p>
            <a:pPr eaLnBrk="1" hangingPunct="1">
              <a:spcBef>
                <a:spcPct val="20000"/>
              </a:spcBef>
              <a:buClr>
                <a:srgbClr val="002FC4"/>
              </a:buClr>
              <a:buFontTx/>
              <a:buChar char="•"/>
            </a:pPr>
            <a:r>
              <a:rPr lang="nl-NL" altLang="en-US" sz="1400">
                <a:solidFill>
                  <a:schemeClr val="accent2"/>
                </a:solidFill>
              </a:rPr>
              <a:t>Hb: 12.6 </a:t>
            </a:r>
            <a:r>
              <a:rPr lang="nl-NL" altLang="en-US" sz="1200">
                <a:solidFill>
                  <a:schemeClr val="accent2"/>
                </a:solidFill>
              </a:rPr>
              <a:t>g/dl</a:t>
            </a:r>
            <a:endParaRPr lang="nl-NL" altLang="en-US" sz="140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2FC4"/>
              </a:buClr>
              <a:buFontTx/>
              <a:buChar char="•"/>
            </a:pPr>
            <a:r>
              <a:rPr lang="nl-NL" altLang="en-US" sz="1400">
                <a:solidFill>
                  <a:schemeClr val="accent2"/>
                </a:solidFill>
              </a:rPr>
              <a:t>Cr: 0.9 </a:t>
            </a:r>
            <a:r>
              <a:rPr lang="nl-NL" altLang="en-US" sz="1200">
                <a:solidFill>
                  <a:schemeClr val="accent2"/>
                </a:solidFill>
              </a:rPr>
              <a:t>mg/dL</a:t>
            </a:r>
            <a:endParaRPr lang="nl-NL" altLang="en-US" sz="140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2FC4"/>
              </a:buClr>
              <a:buFontTx/>
              <a:buChar char="•"/>
            </a:pPr>
            <a:r>
              <a:rPr lang="nl-NL" altLang="en-US" sz="1400">
                <a:solidFill>
                  <a:schemeClr val="accent2"/>
                </a:solidFill>
              </a:rPr>
              <a:t>LDL: 40 </a:t>
            </a:r>
            <a:r>
              <a:rPr lang="nl-NL" altLang="en-US" sz="1200">
                <a:solidFill>
                  <a:schemeClr val="accent2"/>
                </a:solidFill>
              </a:rPr>
              <a:t>mg/dL, </a:t>
            </a:r>
            <a:r>
              <a:rPr lang="nl-NL" altLang="en-US" sz="1400">
                <a:solidFill>
                  <a:schemeClr val="accent2"/>
                </a:solidFill>
              </a:rPr>
              <a:t>TG: 48 </a:t>
            </a:r>
            <a:r>
              <a:rPr lang="nl-NL" altLang="en-US" sz="1200">
                <a:solidFill>
                  <a:schemeClr val="accent2"/>
                </a:solidFill>
              </a:rPr>
              <a:t>mg/dL</a:t>
            </a:r>
            <a:endParaRPr lang="nl-NL" altLang="en-US" sz="140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2FC4"/>
              </a:buClr>
              <a:buFontTx/>
              <a:buChar char="•"/>
            </a:pPr>
            <a:r>
              <a:rPr lang="nl-NL" altLang="en-US" sz="1400">
                <a:solidFill>
                  <a:schemeClr val="accent2"/>
                </a:solidFill>
              </a:rPr>
              <a:t>ALT: 15</a:t>
            </a:r>
          </a:p>
          <a:p>
            <a:pPr eaLnBrk="1" hangingPunct="1">
              <a:spcBef>
                <a:spcPct val="20000"/>
              </a:spcBef>
              <a:buClr>
                <a:srgbClr val="002FC4"/>
              </a:buClr>
              <a:buFontTx/>
              <a:buChar char="•"/>
            </a:pPr>
            <a:r>
              <a:rPr lang="nl-NL" altLang="en-US" sz="1400">
                <a:solidFill>
                  <a:schemeClr val="accent2"/>
                </a:solidFill>
              </a:rPr>
              <a:t>TSH: 1.8</a:t>
            </a:r>
          </a:p>
          <a:p>
            <a:pPr eaLnBrk="1" hangingPunct="1">
              <a:spcBef>
                <a:spcPct val="20000"/>
              </a:spcBef>
              <a:buClr>
                <a:srgbClr val="002FC4"/>
              </a:buClr>
              <a:buFontTx/>
              <a:buChar char="•"/>
            </a:pPr>
            <a:r>
              <a:rPr lang="nl-NL" altLang="en-US" sz="1400">
                <a:solidFill>
                  <a:schemeClr val="accent2"/>
                </a:solidFill>
              </a:rPr>
              <a:t>Urine microalbumin: 14.6 </a:t>
            </a:r>
            <a:r>
              <a:rPr lang="nl-NL" altLang="en-US" sz="1200">
                <a:solidFill>
                  <a:schemeClr val="accent2"/>
                </a:solidFill>
              </a:rPr>
              <a:t>mg/24 hrs</a:t>
            </a:r>
          </a:p>
          <a:p>
            <a:pPr eaLnBrk="1" hangingPunct="1">
              <a:spcBef>
                <a:spcPct val="20000"/>
              </a:spcBef>
              <a:buClr>
                <a:srgbClr val="002FC4"/>
              </a:buClr>
            </a:pPr>
            <a:r>
              <a:rPr lang="nl-NL" altLang="en-US" sz="1400">
                <a:solidFill>
                  <a:schemeClr val="accent2"/>
                </a:solidFill>
              </a:rPr>
              <a:t>SMBG:</a:t>
            </a:r>
          </a:p>
          <a:p>
            <a:pPr eaLnBrk="1" hangingPunct="1">
              <a:spcBef>
                <a:spcPct val="20000"/>
              </a:spcBef>
              <a:buClr>
                <a:srgbClr val="002FC4"/>
              </a:buClr>
              <a:buFontTx/>
              <a:buChar char="•"/>
            </a:pPr>
            <a:r>
              <a:rPr lang="nl-NL" altLang="en-US" sz="1400">
                <a:solidFill>
                  <a:schemeClr val="accent2"/>
                </a:solidFill>
              </a:rPr>
              <a:t>FBS: 80 – 110</a:t>
            </a:r>
          </a:p>
          <a:p>
            <a:pPr eaLnBrk="1" hangingPunct="1">
              <a:spcBef>
                <a:spcPct val="20000"/>
              </a:spcBef>
              <a:buClr>
                <a:srgbClr val="002FC4"/>
              </a:buClr>
              <a:buFontTx/>
              <a:buChar char="•"/>
            </a:pPr>
            <a:r>
              <a:rPr lang="nl-NL" altLang="en-US" sz="1400">
                <a:solidFill>
                  <a:schemeClr val="accent2"/>
                </a:solidFill>
              </a:rPr>
              <a:t>BS: 150 - 230</a:t>
            </a:r>
          </a:p>
          <a:p>
            <a:pPr eaLnBrk="1" hangingPunct="1">
              <a:spcBef>
                <a:spcPct val="20000"/>
              </a:spcBef>
              <a:buClr>
                <a:srgbClr val="002FC4"/>
              </a:buClr>
            </a:pPr>
            <a:endParaRPr lang="nl-NL" altLang="en-US" sz="1400">
              <a:solidFill>
                <a:srgbClr val="00206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2FC4"/>
              </a:buClr>
            </a:pPr>
            <a:r>
              <a:rPr lang="nl-NL" altLang="en-US" sz="1500">
                <a:solidFill>
                  <a:srgbClr val="002060"/>
                </a:solidFill>
              </a:rPr>
              <a:t>No diabetic com</a:t>
            </a:r>
            <a:r>
              <a:rPr lang="nl-NL" altLang="en-US" sz="1500">
                <a:solidFill>
                  <a:schemeClr val="accent2"/>
                </a:solidFill>
              </a:rPr>
              <a:t>plication yet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9225" y="3851275"/>
            <a:ext cx="3798888" cy="109696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nl-NL" sz="1500" dirty="0">
                <a:solidFill>
                  <a:srgbClr val="990033"/>
                </a:solidFill>
              </a:rPr>
              <a:t>Victoza</a:t>
            </a:r>
            <a:r>
              <a:rPr lang="nl-NL" sz="15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0.6 mg/d</a:t>
            </a:r>
          </a:p>
          <a:p>
            <a:pPr>
              <a:lnSpc>
                <a:spcPct val="150000"/>
              </a:lnSpc>
              <a:defRPr/>
            </a:pPr>
            <a:r>
              <a:rPr lang="nl-NL" sz="1500" dirty="0">
                <a:solidFill>
                  <a:schemeClr val="accent2">
                    <a:lumMod val="75000"/>
                    <a:lumOff val="25000"/>
                  </a:schemeClr>
                </a:solidFill>
                <a:sym typeface="Symbol"/>
              </a:rPr>
              <a:t>Drug dose adjusment was done</a:t>
            </a:r>
            <a:endParaRPr lang="nl-NL" sz="15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nl-NL" sz="15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Acarbose D/C</a:t>
            </a:r>
          </a:p>
        </p:txBody>
      </p:sp>
      <p:sp>
        <p:nvSpPr>
          <p:cNvPr id="301062" name="Rectangle 5"/>
          <p:cNvSpPr>
            <a:spLocks noChangeArrowheads="1"/>
          </p:cNvSpPr>
          <p:nvPr/>
        </p:nvSpPr>
        <p:spPr bwMode="auto">
          <a:xfrm>
            <a:off x="5130800" y="1006475"/>
            <a:ext cx="2754313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en-US" sz="1400">
                <a:solidFill>
                  <a:srgbClr val="0070C0"/>
                </a:solidFill>
              </a:rPr>
              <a:t> Glargine 13 IU/HS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en-US" sz="1400">
                <a:solidFill>
                  <a:srgbClr val="0070C0"/>
                </a:solidFill>
              </a:rPr>
              <a:t> Metformin: 1000 mg BD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en-US" sz="1400">
                <a:solidFill>
                  <a:srgbClr val="0070C0"/>
                </a:solidFill>
              </a:rPr>
              <a:t> Acarbose 50 mg Bid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en-US" sz="1400">
                <a:solidFill>
                  <a:srgbClr val="0070C0"/>
                </a:solidFill>
              </a:rPr>
              <a:t> ASA: 80 mg/d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en-US" sz="1400">
                <a:solidFill>
                  <a:srgbClr val="0070C0"/>
                </a:solidFill>
              </a:rPr>
              <a:t> Losartan: 12.5 mg BD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en-US" sz="1400">
                <a:solidFill>
                  <a:srgbClr val="0070C0"/>
                </a:solidFill>
              </a:rPr>
              <a:t> Metoral: 25 mg BD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en-US" sz="1400">
                <a:solidFill>
                  <a:srgbClr val="0070C0"/>
                </a:solidFill>
              </a:rPr>
              <a:t> Atorvastatin: 10 mg/d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altLang="en-US" sz="1400">
                <a:solidFill>
                  <a:srgbClr val="0070C0"/>
                </a:solidFill>
              </a:rPr>
              <a:t> Pearl D: monthly, B12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482F5B07-F50B-48CA-8F1D-3786DA3880C2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51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02083" name="Title 1"/>
          <p:cNvSpPr>
            <a:spLocks noGrp="1"/>
          </p:cNvSpPr>
          <p:nvPr>
            <p:ph type="title"/>
          </p:nvPr>
        </p:nvSpPr>
        <p:spPr>
          <a:xfrm>
            <a:off x="306388" y="303213"/>
            <a:ext cx="8188325" cy="601662"/>
          </a:xfrm>
        </p:spPr>
        <p:txBody>
          <a:bodyPr/>
          <a:lstStyle/>
          <a:p>
            <a:r>
              <a:rPr lang="en-US" altLang="en-US" smtClean="0">
                <a:solidFill>
                  <a:srgbClr val="002060"/>
                </a:solidFill>
              </a:rPr>
              <a:t>1</a:t>
            </a:r>
            <a:r>
              <a:rPr lang="en-US" altLang="en-US" baseline="30000" smtClean="0">
                <a:solidFill>
                  <a:srgbClr val="002060"/>
                </a:solidFill>
              </a:rPr>
              <a:t>st</a:t>
            </a:r>
            <a:r>
              <a:rPr lang="en-US" altLang="en-US" smtClean="0">
                <a:solidFill>
                  <a:srgbClr val="002060"/>
                </a:solidFill>
              </a:rPr>
              <a:t> week of </a:t>
            </a:r>
            <a:r>
              <a:rPr lang="en-US" altLang="en-US" smtClean="0">
                <a:solidFill>
                  <a:srgbClr val="990033"/>
                </a:solidFill>
              </a:rPr>
              <a:t>Victoza </a:t>
            </a:r>
            <a:r>
              <a:rPr lang="en-US" altLang="en-US" smtClean="0">
                <a:solidFill>
                  <a:srgbClr val="002060"/>
                </a:solidFill>
              </a:rPr>
              <a:t>use: 1393/9/15-23</a:t>
            </a:r>
          </a:p>
        </p:txBody>
      </p:sp>
      <p:sp>
        <p:nvSpPr>
          <p:cNvPr id="302084" name="TextBox 3"/>
          <p:cNvSpPr txBox="1">
            <a:spLocks noChangeArrowheads="1"/>
          </p:cNvSpPr>
          <p:nvPr/>
        </p:nvSpPr>
        <p:spPr bwMode="auto">
          <a:xfrm>
            <a:off x="192088" y="1273175"/>
            <a:ext cx="3857625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r>
              <a:rPr lang="en-US" altLang="en-US" sz="1500">
                <a:solidFill>
                  <a:srgbClr val="002060"/>
                </a:solidFill>
              </a:rPr>
              <a:t>0.6 mg Victoza</a:t>
            </a:r>
          </a:p>
          <a:p>
            <a:pPr lvl="1" indent="0"/>
            <a:endParaRPr lang="en-US" altLang="en-US" sz="1400">
              <a:solidFill>
                <a:srgbClr val="002060"/>
              </a:solidFill>
            </a:endParaRPr>
          </a:p>
          <a:p>
            <a:pPr lvl="1" indent="0">
              <a:lnSpc>
                <a:spcPct val="150000"/>
              </a:lnSpc>
            </a:pPr>
            <a:r>
              <a:rPr lang="en-US" altLang="en-US" sz="1400">
                <a:solidFill>
                  <a:srgbClr val="002060"/>
                </a:solidFill>
                <a:sym typeface="Symbol" panose="05050102010706020507" pitchFamily="18" charset="2"/>
              </a:rPr>
              <a:t>  </a:t>
            </a:r>
            <a:r>
              <a:rPr lang="en-US" altLang="en-US" sz="1400">
                <a:solidFill>
                  <a:srgbClr val="002060"/>
                </a:solidFill>
              </a:rPr>
              <a:t>appetite,</a:t>
            </a:r>
          </a:p>
          <a:p>
            <a:pPr lvl="1" indent="0">
              <a:lnSpc>
                <a:spcPct val="150000"/>
              </a:lnSpc>
            </a:pPr>
            <a:r>
              <a:rPr lang="en-US" altLang="en-US" sz="1400">
                <a:solidFill>
                  <a:srgbClr val="002060"/>
                </a:solidFill>
              </a:rPr>
              <a:t>Moderate, but tolerable, nausea &amp; flatulence</a:t>
            </a:r>
            <a:endParaRPr lang="fa-IR" altLang="en-US" sz="140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5900" y="3546475"/>
            <a:ext cx="44100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en-US" sz="1500">
                <a:solidFill>
                  <a:srgbClr val="C00000"/>
                </a:solidFill>
              </a:rPr>
              <a:t>Victoza</a:t>
            </a:r>
            <a:r>
              <a:rPr lang="nl-NL" altLang="en-US" sz="1500">
                <a:solidFill>
                  <a:srgbClr val="0032CB"/>
                </a:solidFill>
              </a:rPr>
              <a:t> was increased to 1.2 mg/d</a:t>
            </a:r>
          </a:p>
          <a:p>
            <a:pPr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  <a:sym typeface="Symbol" panose="05050102010706020507" pitchFamily="18" charset="2"/>
              </a:rPr>
              <a:t>Drug dose adjusment was done again</a:t>
            </a:r>
          </a:p>
        </p:txBody>
      </p:sp>
      <p:pic>
        <p:nvPicPr>
          <p:cNvPr id="549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1006475"/>
            <a:ext cx="4294188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611938" y="417513"/>
            <a:ext cx="100806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r>
              <a:rPr lang="en-US" altLang="en-US">
                <a:solidFill>
                  <a:srgbClr val="002060"/>
                </a:solidFill>
              </a:rPr>
              <a:t>SMBG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98E91DD6-EC07-4EDF-9993-48C8452D6A15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52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03107" name="Title 1"/>
          <p:cNvSpPr>
            <a:spLocks noGrp="1"/>
          </p:cNvSpPr>
          <p:nvPr>
            <p:ph type="title"/>
          </p:nvPr>
        </p:nvSpPr>
        <p:spPr>
          <a:xfrm>
            <a:off x="207963" y="249238"/>
            <a:ext cx="8186737" cy="601662"/>
          </a:xfrm>
        </p:spPr>
        <p:txBody>
          <a:bodyPr/>
          <a:lstStyle/>
          <a:p>
            <a:r>
              <a:rPr lang="en-US" altLang="en-US" smtClean="0">
                <a:solidFill>
                  <a:srgbClr val="002060"/>
                </a:solidFill>
              </a:rPr>
              <a:t>2</a:t>
            </a:r>
            <a:r>
              <a:rPr lang="en-US" altLang="en-US" baseline="30000" smtClean="0">
                <a:solidFill>
                  <a:srgbClr val="002060"/>
                </a:solidFill>
              </a:rPr>
              <a:t>nd</a:t>
            </a:r>
            <a:r>
              <a:rPr lang="en-US" altLang="en-US" smtClean="0">
                <a:solidFill>
                  <a:srgbClr val="002060"/>
                </a:solidFill>
              </a:rPr>
              <a:t> &amp; 3</a:t>
            </a:r>
            <a:r>
              <a:rPr lang="en-US" altLang="en-US" baseline="30000" smtClean="0">
                <a:solidFill>
                  <a:srgbClr val="002060"/>
                </a:solidFill>
              </a:rPr>
              <a:t>rd</a:t>
            </a:r>
            <a:r>
              <a:rPr lang="en-US" altLang="en-US" smtClean="0">
                <a:solidFill>
                  <a:srgbClr val="002060"/>
                </a:solidFill>
              </a:rPr>
              <a:t> weeks of </a:t>
            </a:r>
            <a:r>
              <a:rPr lang="en-US" altLang="en-US" smtClean="0">
                <a:solidFill>
                  <a:srgbClr val="990033"/>
                </a:solidFill>
              </a:rPr>
              <a:t>Victoza</a:t>
            </a:r>
            <a:r>
              <a:rPr lang="en-US" altLang="en-US" smtClean="0">
                <a:solidFill>
                  <a:srgbClr val="002060"/>
                </a:solidFill>
              </a:rPr>
              <a:t> use</a:t>
            </a:r>
          </a:p>
        </p:txBody>
      </p:sp>
      <p:sp>
        <p:nvSpPr>
          <p:cNvPr id="303108" name="TextBox 3"/>
          <p:cNvSpPr txBox="1">
            <a:spLocks noChangeArrowheads="1"/>
          </p:cNvSpPr>
          <p:nvPr/>
        </p:nvSpPr>
        <p:spPr bwMode="auto">
          <a:xfrm>
            <a:off x="198438" y="1357313"/>
            <a:ext cx="3857625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r>
              <a:rPr lang="en-US" altLang="en-US" sz="1500">
                <a:solidFill>
                  <a:srgbClr val="002060"/>
                </a:solidFill>
              </a:rPr>
              <a:t>1.2 mg </a:t>
            </a:r>
            <a:r>
              <a:rPr lang="en-US" altLang="en-US" sz="1500">
                <a:solidFill>
                  <a:srgbClr val="990033"/>
                </a:solidFill>
              </a:rPr>
              <a:t>Victoza</a:t>
            </a:r>
          </a:p>
          <a:p>
            <a:pPr lvl="1" indent="0"/>
            <a:endParaRPr lang="en-US" altLang="en-US" sz="1400">
              <a:solidFill>
                <a:srgbClr val="002060"/>
              </a:solidFill>
            </a:endParaRPr>
          </a:p>
          <a:p>
            <a:pPr lvl="1" indent="0">
              <a:lnSpc>
                <a:spcPct val="200000"/>
              </a:lnSpc>
            </a:pPr>
            <a:r>
              <a:rPr lang="en-US" altLang="en-US" sz="1400">
                <a:solidFill>
                  <a:srgbClr val="002060"/>
                </a:solidFill>
                <a:sym typeface="Symbol" panose="05050102010706020507" pitchFamily="18" charset="2"/>
              </a:rPr>
              <a:t> </a:t>
            </a:r>
            <a:r>
              <a:rPr lang="en-US" altLang="en-US" sz="1400">
                <a:solidFill>
                  <a:srgbClr val="002060"/>
                </a:solidFill>
              </a:rPr>
              <a:t>appetite,</a:t>
            </a:r>
          </a:p>
          <a:p>
            <a:pPr lvl="1" indent="0">
              <a:lnSpc>
                <a:spcPct val="200000"/>
              </a:lnSpc>
            </a:pPr>
            <a:r>
              <a:rPr lang="en-US" altLang="en-US" sz="1400">
                <a:solidFill>
                  <a:srgbClr val="002060"/>
                </a:solidFill>
              </a:rPr>
              <a:t>Mild &amp; tolerable nausea &amp; flatulence</a:t>
            </a:r>
            <a:endParaRPr lang="fa-IR" altLang="en-US" sz="140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27313" y="4246563"/>
            <a:ext cx="369728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Glargin D/C</a:t>
            </a:r>
          </a:p>
          <a:p>
            <a:pPr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Continue </a:t>
            </a:r>
            <a:r>
              <a:rPr lang="nl-NL" altLang="en-US" sz="1500">
                <a:solidFill>
                  <a:srgbClr val="C00000"/>
                </a:solidFill>
              </a:rPr>
              <a:t>Victoza</a:t>
            </a:r>
            <a:r>
              <a:rPr lang="nl-NL" altLang="en-US" sz="1500">
                <a:solidFill>
                  <a:srgbClr val="0032CB"/>
                </a:solidFill>
              </a:rPr>
              <a:t> by 1.2 mg/d</a:t>
            </a:r>
          </a:p>
        </p:txBody>
      </p:sp>
      <p:pic>
        <p:nvPicPr>
          <p:cNvPr id="3031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1179513"/>
            <a:ext cx="4929187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3111" name="Rectangle 1"/>
          <p:cNvSpPr>
            <a:spLocks noChangeArrowheads="1"/>
          </p:cNvSpPr>
          <p:nvPr/>
        </p:nvSpPr>
        <p:spPr bwMode="auto">
          <a:xfrm>
            <a:off x="5999163" y="681038"/>
            <a:ext cx="10096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r>
              <a:rPr lang="en-US" altLang="en-US">
                <a:solidFill>
                  <a:srgbClr val="002060"/>
                </a:solidFill>
              </a:rPr>
              <a:t>SMBG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B7D828E3-B290-497D-8066-AD2889E14AB6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53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04131" name="Title 1"/>
          <p:cNvSpPr>
            <a:spLocks noGrp="1"/>
          </p:cNvSpPr>
          <p:nvPr>
            <p:ph type="title"/>
          </p:nvPr>
        </p:nvSpPr>
        <p:spPr>
          <a:xfrm>
            <a:off x="360363" y="352425"/>
            <a:ext cx="8186737" cy="601663"/>
          </a:xfrm>
        </p:spPr>
        <p:txBody>
          <a:bodyPr/>
          <a:lstStyle/>
          <a:p>
            <a:r>
              <a:rPr lang="en-US" altLang="en-US" smtClean="0"/>
              <a:t>At the end of 1</a:t>
            </a:r>
            <a:r>
              <a:rPr lang="en-US" altLang="en-US" baseline="30000" smtClean="0"/>
              <a:t>st</a:t>
            </a:r>
            <a:r>
              <a:rPr lang="en-US" altLang="en-US" smtClean="0"/>
              <a:t> month </a:t>
            </a:r>
            <a:r>
              <a:rPr lang="en-US" altLang="en-US" smtClean="0">
                <a:solidFill>
                  <a:srgbClr val="990033"/>
                </a:solidFill>
              </a:rPr>
              <a:t>Victoza</a:t>
            </a:r>
            <a:r>
              <a:rPr lang="en-US" altLang="en-US" smtClean="0"/>
              <a:t>			</a:t>
            </a:r>
          </a:p>
        </p:txBody>
      </p:sp>
      <p:sp>
        <p:nvSpPr>
          <p:cNvPr id="304132" name="TextBox 3"/>
          <p:cNvSpPr txBox="1">
            <a:spLocks noChangeArrowheads="1"/>
          </p:cNvSpPr>
          <p:nvPr/>
        </p:nvSpPr>
        <p:spPr bwMode="auto">
          <a:xfrm>
            <a:off x="231775" y="1600200"/>
            <a:ext cx="460851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1500">
                <a:solidFill>
                  <a:srgbClr val="002060"/>
                </a:solidFill>
              </a:rPr>
              <a:t>On 1.2 mg </a:t>
            </a:r>
            <a:r>
              <a:rPr lang="en-US" altLang="en-US" sz="1500">
                <a:solidFill>
                  <a:srgbClr val="990033"/>
                </a:solidFill>
              </a:rPr>
              <a:t>Victoza </a:t>
            </a:r>
            <a:r>
              <a:rPr lang="en-US" altLang="en-US" sz="1500">
                <a:solidFill>
                  <a:srgbClr val="002060"/>
                </a:solidFill>
              </a:rPr>
              <a:t>+ 2 gr Metformin</a:t>
            </a:r>
          </a:p>
          <a:p>
            <a:pPr lvl="1" indent="0">
              <a:lnSpc>
                <a:spcPct val="150000"/>
              </a:lnSpc>
            </a:pPr>
            <a:endParaRPr lang="en-US" altLang="en-US" sz="1400">
              <a:solidFill>
                <a:srgbClr val="002060"/>
              </a:solidFill>
            </a:endParaRPr>
          </a:p>
          <a:p>
            <a:pPr lvl="1" indent="0">
              <a:lnSpc>
                <a:spcPct val="200000"/>
              </a:lnSpc>
            </a:pPr>
            <a:r>
              <a:rPr lang="en-US" altLang="en-US" sz="1400">
                <a:solidFill>
                  <a:srgbClr val="002060"/>
                </a:solidFill>
              </a:rPr>
              <a:t>Severe loss of appetite</a:t>
            </a:r>
          </a:p>
          <a:p>
            <a:pPr lvl="1" indent="0">
              <a:lnSpc>
                <a:spcPct val="200000"/>
              </a:lnSpc>
            </a:pPr>
            <a:r>
              <a:rPr lang="en-US" altLang="en-US" sz="1400">
                <a:solidFill>
                  <a:srgbClr val="002060"/>
                </a:solidFill>
              </a:rPr>
              <a:t>GI side effects are getting better</a:t>
            </a:r>
          </a:p>
          <a:p>
            <a:pPr lvl="1" indent="0">
              <a:lnSpc>
                <a:spcPct val="200000"/>
              </a:lnSpc>
            </a:pPr>
            <a:r>
              <a:rPr lang="en-US" altLang="en-US" sz="1400">
                <a:solidFill>
                  <a:srgbClr val="002060"/>
                </a:solidFill>
              </a:rPr>
              <a:t>She doesn’t want to change the treatment</a:t>
            </a:r>
            <a:endParaRPr lang="fa-IR" altLang="en-US" sz="140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9363" y="4462463"/>
            <a:ext cx="3911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nl-NL" altLang="en-US" sz="1500">
                <a:solidFill>
                  <a:srgbClr val="0032CB"/>
                </a:solidFill>
              </a:rPr>
              <a:t>Continue </a:t>
            </a:r>
            <a:r>
              <a:rPr lang="nl-NL" altLang="en-US" sz="1500">
                <a:solidFill>
                  <a:srgbClr val="990033"/>
                </a:solidFill>
              </a:rPr>
              <a:t>Victoza</a:t>
            </a:r>
            <a:r>
              <a:rPr lang="nl-NL" altLang="en-US" sz="1500">
                <a:solidFill>
                  <a:srgbClr val="0032CB"/>
                </a:solidFill>
              </a:rPr>
              <a:t> by 1.2 mg/d</a:t>
            </a:r>
          </a:p>
        </p:txBody>
      </p:sp>
      <p:pic>
        <p:nvPicPr>
          <p:cNvPr id="3041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1330325"/>
            <a:ext cx="415925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4135" name="Rectangle 1"/>
          <p:cNvSpPr>
            <a:spLocks noChangeArrowheads="1"/>
          </p:cNvSpPr>
          <p:nvPr/>
        </p:nvSpPr>
        <p:spPr bwMode="auto">
          <a:xfrm>
            <a:off x="6464300" y="906463"/>
            <a:ext cx="100806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r>
              <a:rPr lang="en-US" altLang="en-US"/>
              <a:t>SMBG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765E78C2-3B79-4981-94AA-0E7614AEEEBE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54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05155" name="Title 1"/>
          <p:cNvSpPr>
            <a:spLocks noGrp="1"/>
          </p:cNvSpPr>
          <p:nvPr>
            <p:ph type="title"/>
          </p:nvPr>
        </p:nvSpPr>
        <p:spPr>
          <a:xfrm>
            <a:off x="412750" y="352425"/>
            <a:ext cx="4105275" cy="601663"/>
          </a:xfrm>
        </p:spPr>
        <p:txBody>
          <a:bodyPr/>
          <a:lstStyle/>
          <a:p>
            <a:r>
              <a:rPr lang="en-US" altLang="en-US" smtClean="0"/>
              <a:t>40 days after </a:t>
            </a:r>
            <a:r>
              <a:rPr lang="en-US" altLang="en-US" smtClean="0">
                <a:solidFill>
                  <a:srgbClr val="990033"/>
                </a:solidFill>
              </a:rPr>
              <a:t>Victoza </a:t>
            </a:r>
            <a:r>
              <a:rPr lang="en-US" altLang="en-US" smtClean="0"/>
              <a:t>use				</a:t>
            </a:r>
          </a:p>
        </p:txBody>
      </p:sp>
      <p:sp>
        <p:nvSpPr>
          <p:cNvPr id="305156" name="TextBox 3"/>
          <p:cNvSpPr txBox="1">
            <a:spLocks noChangeArrowheads="1"/>
          </p:cNvSpPr>
          <p:nvPr/>
        </p:nvSpPr>
        <p:spPr bwMode="auto">
          <a:xfrm>
            <a:off x="155575" y="1341438"/>
            <a:ext cx="466248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1500">
                <a:solidFill>
                  <a:srgbClr val="002060"/>
                </a:solidFill>
              </a:rPr>
              <a:t>1.2 mg/d </a:t>
            </a:r>
            <a:r>
              <a:rPr lang="en-US" altLang="en-US" sz="1500">
                <a:solidFill>
                  <a:srgbClr val="990033"/>
                </a:solidFill>
              </a:rPr>
              <a:t>Victoza </a:t>
            </a:r>
            <a:r>
              <a:rPr lang="en-US" altLang="en-US" sz="1500">
                <a:solidFill>
                  <a:srgbClr val="002060"/>
                </a:solidFill>
              </a:rPr>
              <a:t>+ 2 gr Metformin</a:t>
            </a:r>
          </a:p>
          <a:p>
            <a:pPr lvl="1" indent="0">
              <a:lnSpc>
                <a:spcPct val="150000"/>
              </a:lnSpc>
            </a:pPr>
            <a:endParaRPr lang="en-US" altLang="en-US" sz="1400">
              <a:solidFill>
                <a:srgbClr val="002060"/>
              </a:solidFill>
            </a:endParaRPr>
          </a:p>
          <a:p>
            <a:pPr lvl="1" indent="0">
              <a:lnSpc>
                <a:spcPct val="150000"/>
              </a:lnSpc>
            </a:pPr>
            <a:r>
              <a:rPr lang="en-US" altLang="en-US" sz="1400">
                <a:solidFill>
                  <a:srgbClr val="002060"/>
                </a:solidFill>
              </a:rPr>
              <a:t>Moderate </a:t>
            </a:r>
            <a:r>
              <a:rPr lang="en-US" altLang="en-US" sz="1400">
                <a:solidFill>
                  <a:srgbClr val="002060"/>
                </a:solidFill>
                <a:sym typeface="Symbol" panose="05050102010706020507" pitchFamily="18" charset="2"/>
              </a:rPr>
              <a:t> </a:t>
            </a:r>
            <a:r>
              <a:rPr lang="en-US" altLang="en-US" sz="1400">
                <a:solidFill>
                  <a:srgbClr val="002060"/>
                </a:solidFill>
              </a:rPr>
              <a:t>appetite</a:t>
            </a:r>
          </a:p>
          <a:p>
            <a:pPr lvl="1" indent="0">
              <a:lnSpc>
                <a:spcPct val="150000"/>
              </a:lnSpc>
            </a:pPr>
            <a:r>
              <a:rPr lang="en-US" altLang="en-US" sz="1400">
                <a:solidFill>
                  <a:srgbClr val="002060"/>
                </a:solidFill>
              </a:rPr>
              <a:t>GI side effects has got better</a:t>
            </a:r>
          </a:p>
          <a:p>
            <a:pPr lvl="1" indent="0">
              <a:lnSpc>
                <a:spcPct val="150000"/>
              </a:lnSpc>
            </a:pPr>
            <a:r>
              <a:rPr lang="en-US" altLang="en-US" sz="1400">
                <a:solidFill>
                  <a:srgbClr val="002060"/>
                </a:solidFill>
              </a:rPr>
              <a:t>She is generally satisfied from treatment</a:t>
            </a:r>
            <a:endParaRPr lang="fa-IR" altLang="en-US" sz="140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9363" y="4462463"/>
            <a:ext cx="4179887" cy="48418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nl-NL" sz="18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Continue </a:t>
            </a:r>
            <a:r>
              <a:rPr lang="nl-NL" sz="1800" dirty="0">
                <a:solidFill>
                  <a:srgbClr val="990033"/>
                </a:solidFill>
              </a:rPr>
              <a:t>Victoza</a:t>
            </a:r>
            <a:r>
              <a:rPr lang="nl-NL" sz="18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by 1.2 mg/d</a:t>
            </a:r>
          </a:p>
        </p:txBody>
      </p:sp>
      <p:pic>
        <p:nvPicPr>
          <p:cNvPr id="3051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831850"/>
            <a:ext cx="43053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5159" name="Rectangle 1"/>
          <p:cNvSpPr>
            <a:spLocks noChangeArrowheads="1"/>
          </p:cNvSpPr>
          <p:nvPr/>
        </p:nvSpPr>
        <p:spPr bwMode="auto">
          <a:xfrm>
            <a:off x="6462713" y="417513"/>
            <a:ext cx="8842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r>
              <a:rPr lang="en-US" altLang="en-US" sz="1800"/>
              <a:t>SMBG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3894D58D-A3DD-4FCF-B4F6-2BD1B31000A3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55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06179" name="Title 1"/>
          <p:cNvSpPr>
            <a:spLocks noGrp="1"/>
          </p:cNvSpPr>
          <p:nvPr>
            <p:ph type="title"/>
          </p:nvPr>
        </p:nvSpPr>
        <p:spPr>
          <a:xfrm>
            <a:off x="412750" y="352425"/>
            <a:ext cx="3727450" cy="601663"/>
          </a:xfrm>
        </p:spPr>
        <p:txBody>
          <a:bodyPr/>
          <a:lstStyle/>
          <a:p>
            <a:r>
              <a:rPr lang="en-US" altLang="en-US" smtClean="0">
                <a:solidFill>
                  <a:srgbClr val="002060"/>
                </a:solidFill>
              </a:rPr>
              <a:t>25</a:t>
            </a:r>
            <a:r>
              <a:rPr lang="en-US" altLang="en-US" baseline="30000" smtClean="0">
                <a:solidFill>
                  <a:srgbClr val="002060"/>
                </a:solidFill>
              </a:rPr>
              <a:t>th</a:t>
            </a:r>
            <a:r>
              <a:rPr lang="en-US" altLang="en-US" smtClean="0">
                <a:solidFill>
                  <a:srgbClr val="002060"/>
                </a:solidFill>
              </a:rPr>
              <a:t> visit: 1393-11-4</a:t>
            </a:r>
          </a:p>
        </p:txBody>
      </p:sp>
      <p:sp>
        <p:nvSpPr>
          <p:cNvPr id="306180" name="TextBox 3"/>
          <p:cNvSpPr txBox="1">
            <a:spLocks noChangeArrowheads="1"/>
          </p:cNvSpPr>
          <p:nvPr/>
        </p:nvSpPr>
        <p:spPr bwMode="auto">
          <a:xfrm>
            <a:off x="241300" y="1220788"/>
            <a:ext cx="4662488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marL="0" lvl="1" indent="0">
              <a:lnSpc>
                <a:spcPct val="150000"/>
              </a:lnSpc>
            </a:pPr>
            <a:r>
              <a:rPr lang="en-US" altLang="en-US" sz="1500">
                <a:solidFill>
                  <a:srgbClr val="002060"/>
                </a:solidFill>
              </a:rPr>
              <a:t>W: </a:t>
            </a:r>
            <a:r>
              <a:rPr lang="en-US" altLang="en-US" sz="1500">
                <a:solidFill>
                  <a:schemeClr val="hlink"/>
                </a:solidFill>
              </a:rPr>
              <a:t>64 Kg</a:t>
            </a:r>
          </a:p>
          <a:p>
            <a:pPr marL="0" lvl="1" indent="0">
              <a:lnSpc>
                <a:spcPct val="150000"/>
              </a:lnSpc>
            </a:pPr>
            <a:endParaRPr lang="fa-IR" altLang="en-US" sz="14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1500">
                <a:solidFill>
                  <a:srgbClr val="002060"/>
                </a:solidFill>
              </a:rPr>
              <a:t>1.2 mg/d </a:t>
            </a:r>
            <a:r>
              <a:rPr lang="en-US" altLang="en-US" sz="1500">
                <a:solidFill>
                  <a:srgbClr val="990033"/>
                </a:solidFill>
              </a:rPr>
              <a:t>Victoza </a:t>
            </a:r>
            <a:r>
              <a:rPr lang="en-US" altLang="en-US" sz="1500">
                <a:solidFill>
                  <a:srgbClr val="002060"/>
                </a:solidFill>
              </a:rPr>
              <a:t>+ 2 g/d Metformin</a:t>
            </a:r>
          </a:p>
          <a:p>
            <a:pPr marL="0" lvl="1" indent="0">
              <a:lnSpc>
                <a:spcPct val="150000"/>
              </a:lnSpc>
            </a:pPr>
            <a:endParaRPr lang="en-US" altLang="en-US" sz="1400">
              <a:solidFill>
                <a:srgbClr val="002060"/>
              </a:solidFill>
            </a:endParaRPr>
          </a:p>
          <a:p>
            <a:pPr marL="0" lvl="1" indent="0">
              <a:lnSpc>
                <a:spcPct val="200000"/>
              </a:lnSpc>
            </a:pPr>
            <a:r>
              <a:rPr lang="en-US" altLang="en-US" sz="1400">
                <a:solidFill>
                  <a:srgbClr val="002060"/>
                </a:solidFill>
              </a:rPr>
              <a:t>Moderate </a:t>
            </a:r>
            <a:r>
              <a:rPr lang="en-US" altLang="en-US" sz="1400">
                <a:solidFill>
                  <a:srgbClr val="002060"/>
                </a:solidFill>
                <a:sym typeface="Symbol" panose="05050102010706020507" pitchFamily="18" charset="2"/>
              </a:rPr>
              <a:t> </a:t>
            </a:r>
            <a:r>
              <a:rPr lang="en-US" altLang="en-US" sz="1400">
                <a:solidFill>
                  <a:srgbClr val="002060"/>
                </a:solidFill>
              </a:rPr>
              <a:t>appetite</a:t>
            </a:r>
          </a:p>
          <a:p>
            <a:pPr marL="0" lvl="1" indent="0">
              <a:lnSpc>
                <a:spcPct val="200000"/>
              </a:lnSpc>
            </a:pPr>
            <a:r>
              <a:rPr lang="en-US" altLang="en-US" sz="1400">
                <a:solidFill>
                  <a:srgbClr val="002060"/>
                </a:solidFill>
              </a:rPr>
              <a:t>No GI side effects</a:t>
            </a:r>
          </a:p>
          <a:p>
            <a:pPr marL="0" lvl="1" indent="0">
              <a:lnSpc>
                <a:spcPct val="200000"/>
              </a:lnSpc>
            </a:pPr>
            <a:r>
              <a:rPr lang="en-US" altLang="en-US" sz="1400">
                <a:solidFill>
                  <a:srgbClr val="002060"/>
                </a:solidFill>
              </a:rPr>
              <a:t>She is quite satisfied from treatment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03463" y="4408488"/>
            <a:ext cx="4537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nl-NL" altLang="en-US" sz="1800">
                <a:solidFill>
                  <a:srgbClr val="0032CB"/>
                </a:solidFill>
              </a:rPr>
              <a:t>Continue </a:t>
            </a:r>
            <a:r>
              <a:rPr lang="nl-NL" altLang="en-US" sz="1800">
                <a:solidFill>
                  <a:srgbClr val="990033"/>
                </a:solidFill>
              </a:rPr>
              <a:t>Victoza</a:t>
            </a:r>
            <a:r>
              <a:rPr lang="nl-NL" altLang="en-US" sz="1800">
                <a:solidFill>
                  <a:srgbClr val="0032CB"/>
                </a:solidFill>
              </a:rPr>
              <a:t> by 1.2 mg/d</a:t>
            </a:r>
          </a:p>
        </p:txBody>
      </p:sp>
      <p:pic>
        <p:nvPicPr>
          <p:cNvPr id="3061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982663"/>
            <a:ext cx="4408488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83" name="Rectangle 2"/>
          <p:cNvSpPr>
            <a:spLocks noChangeArrowheads="1"/>
          </p:cNvSpPr>
          <p:nvPr/>
        </p:nvSpPr>
        <p:spPr bwMode="auto">
          <a:xfrm>
            <a:off x="6246813" y="522288"/>
            <a:ext cx="10096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r>
              <a:rPr lang="en-US" altLang="en-US">
                <a:solidFill>
                  <a:srgbClr val="002060"/>
                </a:solidFill>
              </a:rPr>
              <a:t>SMBG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1D06BFFE-32AC-4FCA-9FD8-47C108C0E307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56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07203" name="Title 1"/>
          <p:cNvSpPr>
            <a:spLocks noGrp="1"/>
          </p:cNvSpPr>
          <p:nvPr>
            <p:ph type="title" idx="4294967295"/>
          </p:nvPr>
        </p:nvSpPr>
        <p:spPr>
          <a:xfrm>
            <a:off x="574675" y="303213"/>
            <a:ext cx="7626350" cy="547687"/>
          </a:xfrm>
        </p:spPr>
        <p:txBody>
          <a:bodyPr lIns="68579" tIns="34289" rIns="68579" bIns="34289"/>
          <a:lstStyle/>
          <a:p>
            <a:r>
              <a:rPr lang="en-GB" altLang="en-US" b="0" smtClean="0"/>
              <a:t>ADA/EASD position statement 2015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400793" y="4105178"/>
            <a:ext cx="6320806" cy="4016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00" tIns="45701" rIns="91400" bIns="45701" anchor="ctr"/>
          <a:lstStyle/>
          <a:p>
            <a:pPr algn="ctr" defTabSz="685492" eaLnBrk="1" hangingPunct="1">
              <a:spcBef>
                <a:spcPct val="50000"/>
              </a:spcBef>
              <a:defRPr/>
            </a:pPr>
            <a:r>
              <a:rPr lang="en-US" sz="1800" b="0" dirty="0">
                <a:solidFill>
                  <a:srgbClr val="002060"/>
                </a:solidFill>
              </a:rPr>
              <a:t>Basal </a:t>
            </a:r>
            <a:r>
              <a:rPr lang="en-GB" sz="1800" b="0" dirty="0">
                <a:solidFill>
                  <a:srgbClr val="002060"/>
                </a:solidFill>
              </a:rPr>
              <a:t>Insulin + </a:t>
            </a:r>
            <a:r>
              <a:rPr lang="en-GB" sz="1800" b="0" dirty="0">
                <a:solidFill>
                  <a:srgbClr val="74002F"/>
                </a:solidFill>
              </a:rPr>
              <a:t>GLP-1 RA</a:t>
            </a:r>
            <a:r>
              <a:rPr lang="en-GB" sz="1800" b="0" dirty="0">
                <a:solidFill>
                  <a:srgbClr val="002060"/>
                </a:solidFill>
              </a:rPr>
              <a:t> or </a:t>
            </a:r>
            <a:r>
              <a:rPr lang="en-GB" sz="1800" b="0" dirty="0" err="1">
                <a:solidFill>
                  <a:srgbClr val="002060"/>
                </a:solidFill>
              </a:rPr>
              <a:t>Prandial</a:t>
            </a:r>
            <a:r>
              <a:rPr lang="en-GB" sz="1800" b="0" dirty="0">
                <a:solidFill>
                  <a:srgbClr val="002060"/>
                </a:solidFill>
              </a:rPr>
              <a:t> Insulin</a:t>
            </a:r>
            <a:endParaRPr lang="en-GB" sz="1100" b="0" dirty="0">
              <a:solidFill>
                <a:srgbClr val="002060"/>
              </a:solidFill>
            </a:endParaRPr>
          </a:p>
        </p:txBody>
      </p:sp>
      <p:sp>
        <p:nvSpPr>
          <p:cNvPr id="307207" name="TextBox 22"/>
          <p:cNvSpPr txBox="1">
            <a:spLocks noChangeArrowheads="1"/>
          </p:cNvSpPr>
          <p:nvPr/>
        </p:nvSpPr>
        <p:spPr bwMode="auto">
          <a:xfrm>
            <a:off x="423863" y="4865688"/>
            <a:ext cx="70548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US" altLang="en-US" sz="800" b="0">
                <a:solidFill>
                  <a:srgbClr val="002060"/>
                </a:solidFill>
                <a:ea typeface="MS PGothic" panose="020B0600070205080204" pitchFamily="34" charset="-128"/>
                <a:cs typeface="Times" panose="02020603050405020304" pitchFamily="18" charset="0"/>
              </a:rPr>
              <a:t>Inzucchi </a:t>
            </a:r>
            <a:r>
              <a:rPr lang="en-US" altLang="en-US" sz="800" b="0" i="1">
                <a:solidFill>
                  <a:srgbClr val="002060"/>
                </a:solidFill>
                <a:ea typeface="MS PGothic" panose="020B0600070205080204" pitchFamily="34" charset="-128"/>
                <a:cs typeface="Times" panose="02020603050405020304" pitchFamily="18" charset="0"/>
              </a:rPr>
              <a:t>et al. Diabetes Care 2015;38:140-149</a:t>
            </a:r>
            <a:endParaRPr lang="en-US" altLang="en-US" sz="800" b="0">
              <a:solidFill>
                <a:srgbClr val="002060"/>
              </a:solidFill>
              <a:ea typeface="MS PGothic" panose="020B0600070205080204" pitchFamily="34" charset="-128"/>
              <a:cs typeface="Times" panose="02020603050405020304" pitchFamily="18" charset="0"/>
            </a:endParaRPr>
          </a:p>
        </p:txBody>
      </p:sp>
      <p:sp>
        <p:nvSpPr>
          <p:cNvPr id="307208" name="TextBox 1"/>
          <p:cNvSpPr txBox="1">
            <a:spLocks noChangeArrowheads="1"/>
          </p:cNvSpPr>
          <p:nvPr/>
        </p:nvSpPr>
        <p:spPr bwMode="auto">
          <a:xfrm>
            <a:off x="3567113" y="1030288"/>
            <a:ext cx="35528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0" tIns="45701" rIns="91400" bIns="45701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/>
            <a:r>
              <a:rPr lang="en-GB" altLang="en-US" sz="800">
                <a:solidFill>
                  <a:schemeClr val="accent2"/>
                </a:solidFill>
                <a:cs typeface="Arial" panose="020B0604020202020204" pitchFamily="34" charset="0"/>
              </a:rPr>
              <a:t>Healthy eating, weight control, increased physical activity</a:t>
            </a:r>
            <a:endParaRPr lang="en-US" altLang="en-US" sz="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07209" name="TextBox 7"/>
          <p:cNvSpPr txBox="1">
            <a:spLocks noChangeArrowheads="1"/>
          </p:cNvSpPr>
          <p:nvPr/>
        </p:nvSpPr>
        <p:spPr bwMode="auto">
          <a:xfrm>
            <a:off x="779463" y="1781175"/>
            <a:ext cx="12573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GB" altLang="en-US" sz="800" b="0">
                <a:solidFill>
                  <a:schemeClr val="accent2"/>
                </a:solidFill>
                <a:cs typeface="Arial" panose="020B0604020202020204" pitchFamily="34" charset="0"/>
              </a:rPr>
              <a:t>Not at target HbA</a:t>
            </a:r>
            <a:r>
              <a:rPr lang="en-GB" altLang="en-US" sz="800" b="0" baseline="-25000">
                <a:solidFill>
                  <a:schemeClr val="accent2"/>
                </a:solidFill>
                <a:cs typeface="Arial" panose="020B0604020202020204" pitchFamily="34" charset="0"/>
              </a:rPr>
              <a:t>1c</a:t>
            </a:r>
            <a:r>
              <a:rPr lang="en-GB" altLang="en-US" sz="800" b="0">
                <a:solidFill>
                  <a:schemeClr val="accent2"/>
                </a:solidFill>
                <a:cs typeface="Arial" panose="020B0604020202020204" pitchFamily="34" charset="0"/>
              </a:rPr>
              <a:t> after ~3 months </a:t>
            </a:r>
            <a:endParaRPr lang="en-US" altLang="en-US" sz="800" b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07210" name="TextBox 9"/>
          <p:cNvSpPr txBox="1">
            <a:spLocks noChangeArrowheads="1"/>
          </p:cNvSpPr>
          <p:nvPr/>
        </p:nvSpPr>
        <p:spPr bwMode="auto">
          <a:xfrm>
            <a:off x="633413" y="2257425"/>
            <a:ext cx="15986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>
            <a:spAutoFit/>
          </a:bodyPr>
          <a:lstStyle>
            <a:lvl1pPr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GB" altLang="en-US" sz="1100">
                <a:solidFill>
                  <a:srgbClr val="001965"/>
                </a:solidFill>
                <a:cs typeface="Arial" panose="020B0604020202020204" pitchFamily="34" charset="0"/>
              </a:rPr>
              <a:t>Two-drug combinations</a:t>
            </a:r>
            <a:endParaRPr lang="en-US" altLang="en-US" sz="1100">
              <a:solidFill>
                <a:srgbClr val="001965"/>
              </a:solidFill>
              <a:cs typeface="Arial" panose="020B0604020202020204" pitchFamily="34" charset="0"/>
            </a:endParaRPr>
          </a:p>
        </p:txBody>
      </p:sp>
      <p:sp>
        <p:nvSpPr>
          <p:cNvPr id="307211" name="TextBox 10"/>
          <p:cNvSpPr txBox="1">
            <a:spLocks noChangeArrowheads="1"/>
          </p:cNvSpPr>
          <p:nvPr/>
        </p:nvSpPr>
        <p:spPr bwMode="auto">
          <a:xfrm>
            <a:off x="628650" y="3125788"/>
            <a:ext cx="15986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GB" altLang="en-US" sz="800">
                <a:solidFill>
                  <a:schemeClr val="accent2"/>
                </a:solidFill>
                <a:cs typeface="Arial" panose="020B0604020202020204" pitchFamily="34" charset="0"/>
              </a:rPr>
              <a:t>Three-drug combinations</a:t>
            </a:r>
            <a:endParaRPr lang="en-US" altLang="en-US" sz="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887070" y="1332312"/>
            <a:ext cx="1549400" cy="453628"/>
            <a:chOff x="2924632" y="176784"/>
            <a:chExt cx="1208349" cy="6041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Rounded Rectangle 12"/>
            <p:cNvSpPr/>
            <p:nvPr/>
          </p:nvSpPr>
          <p:spPr>
            <a:xfrm>
              <a:off x="2924632" y="176784"/>
              <a:ext cx="1208349" cy="604174"/>
            </a:xfrm>
            <a:prstGeom prst="roundRect">
              <a:avLst/>
            </a:prstGeom>
            <a:solidFill>
              <a:srgbClr val="8DA2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954346" y="206913"/>
              <a:ext cx="1148922" cy="54391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0" dirty="0">
                  <a:solidFill>
                    <a:srgbClr val="FFFFFF"/>
                  </a:solidFill>
                </a:rPr>
                <a:t>MET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194399" y="2133842"/>
            <a:ext cx="970027" cy="560387"/>
            <a:chOff x="426" y="1034712"/>
            <a:chExt cx="1208349" cy="130078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3" name="Rounded Rectangle 42"/>
            <p:cNvSpPr/>
            <p:nvPr/>
          </p:nvSpPr>
          <p:spPr>
            <a:xfrm>
              <a:off x="426" y="1034712"/>
              <a:ext cx="1208349" cy="1300782"/>
            </a:xfrm>
            <a:prstGeom prst="roundRect">
              <a:avLst/>
            </a:prstGeom>
            <a:solidFill>
              <a:srgbClr val="82786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4"/>
            <p:cNvSpPr/>
            <p:nvPr/>
          </p:nvSpPr>
          <p:spPr>
            <a:xfrm>
              <a:off x="59099" y="1093146"/>
              <a:ext cx="1091003" cy="118391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8890" rIns="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SU</a:t>
              </a: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2194399" y="2997225"/>
            <a:ext cx="996781" cy="831826"/>
          </a:xfrm>
          <a:prstGeom prst="roundRect">
            <a:avLst/>
          </a:prstGeom>
          <a:solidFill>
            <a:srgbClr val="0019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Rounded Rectangle 6"/>
          <p:cNvSpPr/>
          <p:nvPr/>
        </p:nvSpPr>
        <p:spPr>
          <a:xfrm>
            <a:off x="2194398" y="3040864"/>
            <a:ext cx="1002760" cy="7482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886" tIns="8886" rIns="8886" bIns="8886" spcCol="1270" anchor="ctr"/>
          <a:lstStyle/>
          <a:p>
            <a:pPr algn="ctr" defTabSz="622022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000" b="0" dirty="0">
                <a:solidFill>
                  <a:srgbClr val="FFFFFF"/>
                </a:solidFill>
              </a:rPr>
              <a:t>TZD</a:t>
            </a:r>
            <a:br>
              <a:rPr lang="en-GB" sz="1000" b="0" dirty="0">
                <a:solidFill>
                  <a:srgbClr val="FFFFFF"/>
                </a:solidFill>
              </a:rPr>
            </a:br>
            <a:r>
              <a:rPr lang="en-GB" sz="1000" b="0" dirty="0">
                <a:solidFill>
                  <a:srgbClr val="FFFFFF"/>
                </a:solidFill>
              </a:rPr>
              <a:t>DPP-4i</a:t>
            </a:r>
            <a:r>
              <a:rPr lang="en-GB" sz="1000" dirty="0">
                <a:solidFill>
                  <a:srgbClr val="FFFFFF"/>
                </a:solidFill>
              </a:rPr>
              <a:t/>
            </a:r>
            <a:br>
              <a:rPr lang="en-GB" sz="1000" dirty="0">
                <a:solidFill>
                  <a:srgbClr val="FFFFFF"/>
                </a:solidFill>
              </a:rPr>
            </a:br>
            <a:r>
              <a:rPr lang="en-GB" sz="1000" dirty="0">
                <a:solidFill>
                  <a:srgbClr val="FFFF00"/>
                </a:solidFill>
              </a:rPr>
              <a:t>GLP-1RA</a:t>
            </a:r>
            <a:r>
              <a:rPr lang="en-GB" sz="1000" b="0" dirty="0">
                <a:solidFill>
                  <a:srgbClr val="FFFF00"/>
                </a:solidFill>
              </a:rPr>
              <a:t> </a:t>
            </a:r>
            <a:br>
              <a:rPr lang="en-GB" sz="1000" b="0" dirty="0">
                <a:solidFill>
                  <a:srgbClr val="FFFF00"/>
                </a:solidFill>
              </a:rPr>
            </a:br>
            <a:r>
              <a:rPr lang="en-GB" sz="1000" b="0" dirty="0">
                <a:solidFill>
                  <a:srgbClr val="FFFFFF"/>
                </a:solidFill>
              </a:rPr>
              <a:t>Insulin </a:t>
            </a:r>
          </a:p>
          <a:p>
            <a:pPr algn="ctr" defTabSz="622022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000" b="0" dirty="0">
                <a:solidFill>
                  <a:srgbClr val="FFFFFF"/>
                </a:solidFill>
              </a:rPr>
              <a:t>SGLT-2i 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326560" y="2152558"/>
            <a:ext cx="998060" cy="552692"/>
            <a:chOff x="1462529" y="1034712"/>
            <a:chExt cx="1208349" cy="126133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9" name="Rounded Rectangle 38"/>
            <p:cNvSpPr/>
            <p:nvPr/>
          </p:nvSpPr>
          <p:spPr>
            <a:xfrm>
              <a:off x="1462529" y="1034712"/>
              <a:ext cx="1208349" cy="1261335"/>
            </a:xfrm>
            <a:prstGeom prst="roundRect">
              <a:avLst/>
            </a:prstGeom>
            <a:solidFill>
              <a:srgbClr val="82786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8"/>
            <p:cNvSpPr/>
            <p:nvPr/>
          </p:nvSpPr>
          <p:spPr>
            <a:xfrm>
              <a:off x="1521203" y="1092927"/>
              <a:ext cx="1091003" cy="114490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TZD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3326560" y="3004115"/>
            <a:ext cx="1075328" cy="824937"/>
          </a:xfrm>
          <a:prstGeom prst="roundRect">
            <a:avLst/>
          </a:prstGeom>
          <a:solidFill>
            <a:srgbClr val="0019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Rounded Rectangle 10"/>
          <p:cNvSpPr/>
          <p:nvPr/>
        </p:nvSpPr>
        <p:spPr>
          <a:xfrm>
            <a:off x="3279736" y="3085826"/>
            <a:ext cx="1149350" cy="7032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886" tIns="8886" rIns="8886" bIns="8886" spcCol="1270" anchor="ctr"/>
          <a:lstStyle/>
          <a:p>
            <a:pPr algn="ctr" defTabSz="622022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000" b="0" dirty="0">
                <a:solidFill>
                  <a:srgbClr val="FFFFFF"/>
                </a:solidFill>
              </a:rPr>
              <a:t>SU</a:t>
            </a:r>
            <a:br>
              <a:rPr lang="en-GB" sz="1000" b="0" dirty="0">
                <a:solidFill>
                  <a:srgbClr val="FFFFFF"/>
                </a:solidFill>
              </a:rPr>
            </a:br>
            <a:r>
              <a:rPr lang="en-GB" sz="1000" b="0" dirty="0">
                <a:solidFill>
                  <a:srgbClr val="FFFFFF"/>
                </a:solidFill>
              </a:rPr>
              <a:t>DPP-4i</a:t>
            </a:r>
            <a:r>
              <a:rPr lang="en-GB" sz="1000" dirty="0">
                <a:solidFill>
                  <a:srgbClr val="FFFFFF"/>
                </a:solidFill>
              </a:rPr>
              <a:t/>
            </a:r>
            <a:br>
              <a:rPr lang="en-GB" sz="1000" dirty="0">
                <a:solidFill>
                  <a:srgbClr val="FFFFFF"/>
                </a:solidFill>
              </a:rPr>
            </a:br>
            <a:r>
              <a:rPr lang="en-GB" sz="1000" dirty="0">
                <a:solidFill>
                  <a:srgbClr val="FFFF00"/>
                </a:solidFill>
              </a:rPr>
              <a:t>GLP-1RA</a:t>
            </a:r>
            <a:r>
              <a:rPr lang="en-GB" sz="1000" b="0" dirty="0">
                <a:solidFill>
                  <a:srgbClr val="FFFFFF"/>
                </a:solidFill>
              </a:rPr>
              <a:t> </a:t>
            </a:r>
            <a:br>
              <a:rPr lang="en-GB" sz="1000" b="0" dirty="0">
                <a:solidFill>
                  <a:srgbClr val="FFFFFF"/>
                </a:solidFill>
              </a:rPr>
            </a:br>
            <a:r>
              <a:rPr lang="en-GB" sz="1000" b="0" dirty="0">
                <a:solidFill>
                  <a:srgbClr val="FFFFFF"/>
                </a:solidFill>
              </a:rPr>
              <a:t>Insulin </a:t>
            </a:r>
          </a:p>
          <a:p>
            <a:pPr algn="ctr" defTabSz="622022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000" b="0" dirty="0">
                <a:solidFill>
                  <a:srgbClr val="FFFFFF"/>
                </a:solidFill>
              </a:rPr>
              <a:t>SGLT-2i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558974" y="2150483"/>
            <a:ext cx="853007" cy="530481"/>
          </a:xfrm>
          <a:prstGeom prst="roundRect">
            <a:avLst/>
          </a:prstGeom>
          <a:solidFill>
            <a:srgbClr val="82786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Rounded Rectangle 12"/>
          <p:cNvSpPr/>
          <p:nvPr/>
        </p:nvSpPr>
        <p:spPr>
          <a:xfrm>
            <a:off x="4641850" y="2147888"/>
            <a:ext cx="769938" cy="5095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886" tIns="8886" rIns="8886" bIns="8886" spcCol="1270" anchor="ctr"/>
          <a:lstStyle/>
          <a:p>
            <a:pPr algn="ctr" defTabSz="622022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000" b="0" dirty="0">
                <a:solidFill>
                  <a:srgbClr val="FFFFFF"/>
                </a:solidFill>
              </a:rPr>
              <a:t>DPP-4i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516189" y="2997586"/>
            <a:ext cx="1049318" cy="831465"/>
            <a:chOff x="3226719" y="2484792"/>
            <a:chExt cx="1208349" cy="6041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3" name="Rounded Rectangle 32"/>
            <p:cNvSpPr/>
            <p:nvPr/>
          </p:nvSpPr>
          <p:spPr>
            <a:xfrm>
              <a:off x="3226719" y="2484792"/>
              <a:ext cx="1208349" cy="604174"/>
            </a:xfrm>
            <a:prstGeom prst="roundRect">
              <a:avLst/>
            </a:prstGeom>
            <a:solidFill>
              <a:srgbClr val="00196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14"/>
            <p:cNvSpPr/>
            <p:nvPr/>
          </p:nvSpPr>
          <p:spPr>
            <a:xfrm>
              <a:off x="3256888" y="2513818"/>
              <a:ext cx="1148012" cy="54612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SU</a:t>
              </a:r>
              <a:br>
                <a:rPr lang="en-GB" sz="1000" b="0" dirty="0">
                  <a:solidFill>
                    <a:srgbClr val="FFFFFF"/>
                  </a:solidFill>
                </a:rPr>
              </a:br>
              <a:r>
                <a:rPr lang="en-GB" sz="1000" b="0" dirty="0">
                  <a:solidFill>
                    <a:srgbClr val="FFFFFF"/>
                  </a:solidFill>
                </a:rPr>
                <a:t>TZD</a:t>
              </a:r>
              <a:br>
                <a:rPr lang="en-GB" sz="1000" b="0" dirty="0">
                  <a:solidFill>
                    <a:srgbClr val="FFFFFF"/>
                  </a:solidFill>
                </a:rPr>
              </a:br>
              <a:r>
                <a:rPr lang="en-GB" sz="1000" b="0" dirty="0">
                  <a:solidFill>
                    <a:srgbClr val="FFFFFF"/>
                  </a:solidFill>
                </a:rPr>
                <a:t>Insulin </a:t>
              </a:r>
            </a:p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SGLT-2i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5700659" y="2154217"/>
            <a:ext cx="820249" cy="554927"/>
          </a:xfrm>
          <a:prstGeom prst="roundRect">
            <a:avLst/>
          </a:prstGeom>
          <a:solidFill>
            <a:srgbClr val="82786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7882626" y="2153464"/>
            <a:ext cx="932635" cy="539750"/>
            <a:chOff x="5848837" y="1034712"/>
            <a:chExt cx="1208349" cy="122141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7" name="Rounded Rectangle 26"/>
            <p:cNvSpPr/>
            <p:nvPr/>
          </p:nvSpPr>
          <p:spPr>
            <a:xfrm>
              <a:off x="5848837" y="1034712"/>
              <a:ext cx="1208349" cy="1221411"/>
            </a:xfrm>
            <a:prstGeom prst="roundRect">
              <a:avLst/>
            </a:prstGeom>
            <a:solidFill>
              <a:srgbClr val="82786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20"/>
            <p:cNvSpPr/>
            <p:nvPr/>
          </p:nvSpPr>
          <p:spPr>
            <a:xfrm>
              <a:off x="5907510" y="1094352"/>
              <a:ext cx="1091003" cy="110213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Insulin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7796879" y="3002425"/>
            <a:ext cx="1104129" cy="826628"/>
            <a:chOff x="6150924" y="2509877"/>
            <a:chExt cx="1208349" cy="6041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Rounded Rectangle 24"/>
            <p:cNvSpPr/>
            <p:nvPr/>
          </p:nvSpPr>
          <p:spPr>
            <a:xfrm>
              <a:off x="6150924" y="2509877"/>
              <a:ext cx="1208349" cy="604174"/>
            </a:xfrm>
            <a:prstGeom prst="roundRect">
              <a:avLst/>
            </a:prstGeom>
            <a:solidFill>
              <a:srgbClr val="00196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22"/>
            <p:cNvSpPr/>
            <p:nvPr/>
          </p:nvSpPr>
          <p:spPr>
            <a:xfrm>
              <a:off x="6181053" y="2538903"/>
              <a:ext cx="1148090" cy="54612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TZD</a:t>
              </a:r>
              <a:br>
                <a:rPr lang="en-GB" sz="1000" b="0" dirty="0">
                  <a:solidFill>
                    <a:srgbClr val="FFFFFF"/>
                  </a:solidFill>
                </a:rPr>
              </a:br>
              <a:r>
                <a:rPr lang="en-GB" sz="1000" b="0" dirty="0">
                  <a:solidFill>
                    <a:srgbClr val="FFFFFF"/>
                  </a:solidFill>
                </a:rPr>
                <a:t>DPP-4i</a:t>
              </a:r>
              <a:br>
                <a:rPr lang="en-GB" sz="1000" b="0" dirty="0">
                  <a:solidFill>
                    <a:srgbClr val="FFFFFF"/>
                  </a:solidFill>
                </a:rPr>
              </a:br>
              <a:r>
                <a:rPr lang="en-GB" sz="1000" dirty="0">
                  <a:solidFill>
                    <a:srgbClr val="FFFF00"/>
                  </a:solidFill>
                </a:rPr>
                <a:t>GLP-1RA</a:t>
              </a:r>
              <a:r>
                <a:rPr lang="en-GB" sz="1000" b="0" dirty="0">
                  <a:solidFill>
                    <a:srgbClr val="FFFFFF"/>
                  </a:solidFill>
                </a:rPr>
                <a:t> </a:t>
              </a:r>
            </a:p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SGLT-2i</a:t>
              </a:r>
              <a:endParaRPr lang="en-GB" sz="100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307237" name="Straight Connector 59391"/>
          <p:cNvCxnSpPr>
            <a:cxnSpLocks noChangeShapeType="1"/>
          </p:cNvCxnSpPr>
          <p:nvPr/>
        </p:nvCxnSpPr>
        <p:spPr bwMode="auto">
          <a:xfrm flipV="1">
            <a:off x="2679700" y="1882775"/>
            <a:ext cx="5654675" cy="0"/>
          </a:xfrm>
          <a:prstGeom prst="line">
            <a:avLst/>
          </a:prstGeom>
          <a:noFill/>
          <a:ln w="19050" algn="ctr">
            <a:solidFill>
              <a:srgbClr val="0019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6732347" y="3002423"/>
            <a:ext cx="1015032" cy="826629"/>
            <a:chOff x="3226719" y="2484792"/>
            <a:chExt cx="1208349" cy="6041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9" name="Rounded Rectangle 48"/>
            <p:cNvSpPr/>
            <p:nvPr/>
          </p:nvSpPr>
          <p:spPr>
            <a:xfrm>
              <a:off x="3226719" y="2484792"/>
              <a:ext cx="1208349" cy="604174"/>
            </a:xfrm>
            <a:prstGeom prst="roundRect">
              <a:avLst/>
            </a:prstGeom>
            <a:solidFill>
              <a:srgbClr val="00196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ounded Rectangle 14"/>
            <p:cNvSpPr/>
            <p:nvPr/>
          </p:nvSpPr>
          <p:spPr>
            <a:xfrm>
              <a:off x="3256888" y="2513818"/>
              <a:ext cx="1148012" cy="54612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SU</a:t>
              </a:r>
              <a:br>
                <a:rPr lang="en-GB" sz="1000" b="0" dirty="0">
                  <a:solidFill>
                    <a:srgbClr val="FFFFFF"/>
                  </a:solidFill>
                </a:rPr>
              </a:br>
              <a:r>
                <a:rPr lang="en-GB" sz="1000" b="0" dirty="0">
                  <a:solidFill>
                    <a:srgbClr val="FFFFFF"/>
                  </a:solidFill>
                </a:rPr>
                <a:t>TZD</a:t>
              </a:r>
              <a:br>
                <a:rPr lang="en-GB" sz="1000" b="0" dirty="0">
                  <a:solidFill>
                    <a:srgbClr val="FFFFFF"/>
                  </a:solidFill>
                </a:rPr>
              </a:br>
              <a:r>
                <a:rPr lang="en-GB" sz="1000" b="0" dirty="0">
                  <a:solidFill>
                    <a:srgbClr val="FFFFFF"/>
                  </a:solidFill>
                </a:rPr>
                <a:t>Insulin</a:t>
              </a:r>
            </a:p>
          </p:txBody>
        </p:sp>
      </p:grpSp>
      <p:cxnSp>
        <p:nvCxnSpPr>
          <p:cNvPr id="307239" name="Straight Connector 59398"/>
          <p:cNvCxnSpPr>
            <a:cxnSpLocks noChangeShapeType="1"/>
          </p:cNvCxnSpPr>
          <p:nvPr/>
        </p:nvCxnSpPr>
        <p:spPr bwMode="auto">
          <a:xfrm flipH="1">
            <a:off x="5661025" y="1785938"/>
            <a:ext cx="0" cy="103187"/>
          </a:xfrm>
          <a:prstGeom prst="line">
            <a:avLst/>
          </a:prstGeom>
          <a:noFill/>
          <a:ln w="19050" algn="ctr">
            <a:solidFill>
              <a:srgbClr val="0019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40" name="Straight Arrow Connector 59"/>
          <p:cNvCxnSpPr>
            <a:cxnSpLocks noChangeShapeType="1"/>
          </p:cNvCxnSpPr>
          <p:nvPr/>
        </p:nvCxnSpPr>
        <p:spPr bwMode="auto">
          <a:xfrm>
            <a:off x="2730500" y="2714625"/>
            <a:ext cx="0" cy="265113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41" name="Straight Arrow Connector 60"/>
          <p:cNvCxnSpPr>
            <a:cxnSpLocks noChangeShapeType="1"/>
          </p:cNvCxnSpPr>
          <p:nvPr/>
        </p:nvCxnSpPr>
        <p:spPr bwMode="auto">
          <a:xfrm>
            <a:off x="3816350" y="2706688"/>
            <a:ext cx="0" cy="265112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42" name="Straight Arrow Connector 61"/>
          <p:cNvCxnSpPr>
            <a:cxnSpLocks noChangeShapeType="1"/>
          </p:cNvCxnSpPr>
          <p:nvPr/>
        </p:nvCxnSpPr>
        <p:spPr bwMode="auto">
          <a:xfrm>
            <a:off x="4991100" y="2703513"/>
            <a:ext cx="0" cy="263525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43" name="Straight Arrow Connector 62"/>
          <p:cNvCxnSpPr>
            <a:cxnSpLocks noChangeShapeType="1"/>
          </p:cNvCxnSpPr>
          <p:nvPr/>
        </p:nvCxnSpPr>
        <p:spPr bwMode="auto">
          <a:xfrm>
            <a:off x="7232650" y="2713038"/>
            <a:ext cx="0" cy="273050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44" name="Straight Arrow Connector 63"/>
          <p:cNvCxnSpPr>
            <a:cxnSpLocks noChangeShapeType="1"/>
          </p:cNvCxnSpPr>
          <p:nvPr/>
        </p:nvCxnSpPr>
        <p:spPr bwMode="auto">
          <a:xfrm>
            <a:off x="8348663" y="2724150"/>
            <a:ext cx="0" cy="263525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45" name="TextBox 64"/>
          <p:cNvSpPr txBox="1">
            <a:spLocks noChangeArrowheads="1"/>
          </p:cNvSpPr>
          <p:nvPr/>
        </p:nvSpPr>
        <p:spPr bwMode="auto">
          <a:xfrm>
            <a:off x="655638" y="4173538"/>
            <a:ext cx="15986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GB" altLang="en-US" sz="800">
                <a:solidFill>
                  <a:schemeClr val="accent2"/>
                </a:solidFill>
                <a:cs typeface="Arial" panose="020B0604020202020204" pitchFamily="34" charset="0"/>
              </a:rPr>
              <a:t>More complex strategies</a:t>
            </a:r>
            <a:endParaRPr lang="en-US" altLang="en-US" sz="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07246" name="TextBox 65"/>
          <p:cNvSpPr txBox="1">
            <a:spLocks noChangeArrowheads="1"/>
          </p:cNvSpPr>
          <p:nvPr/>
        </p:nvSpPr>
        <p:spPr bwMode="auto">
          <a:xfrm>
            <a:off x="655638" y="1368425"/>
            <a:ext cx="15986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>
            <a:spAutoFit/>
          </a:bodyPr>
          <a:lstStyle>
            <a:lvl1pPr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 defTabSz="912813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GB" altLang="en-US" sz="1100">
                <a:solidFill>
                  <a:srgbClr val="001965"/>
                </a:solidFill>
                <a:cs typeface="Arial" panose="020B0604020202020204" pitchFamily="34" charset="0"/>
              </a:rPr>
              <a:t>Initial monotherapy</a:t>
            </a:r>
            <a:endParaRPr lang="en-US" altLang="en-US" sz="1100">
              <a:solidFill>
                <a:srgbClr val="001965"/>
              </a:solidFill>
              <a:cs typeface="Arial" panose="020B0604020202020204" pitchFamily="34" charset="0"/>
            </a:endParaRPr>
          </a:p>
        </p:txBody>
      </p:sp>
      <p:cxnSp>
        <p:nvCxnSpPr>
          <p:cNvPr id="307247" name="Straight Arrow Connector 59400"/>
          <p:cNvCxnSpPr>
            <a:cxnSpLocks noChangeShapeType="1"/>
          </p:cNvCxnSpPr>
          <p:nvPr/>
        </p:nvCxnSpPr>
        <p:spPr bwMode="auto">
          <a:xfrm>
            <a:off x="771525" y="1736725"/>
            <a:ext cx="0" cy="569913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48" name="Straight Arrow Connector 68"/>
          <p:cNvCxnSpPr>
            <a:cxnSpLocks noChangeShapeType="1"/>
          </p:cNvCxnSpPr>
          <p:nvPr/>
        </p:nvCxnSpPr>
        <p:spPr bwMode="auto">
          <a:xfrm>
            <a:off x="771525" y="2608263"/>
            <a:ext cx="0" cy="566737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49" name="Straight Arrow Connector 69"/>
          <p:cNvCxnSpPr>
            <a:cxnSpLocks noChangeShapeType="1"/>
          </p:cNvCxnSpPr>
          <p:nvPr/>
        </p:nvCxnSpPr>
        <p:spPr bwMode="auto">
          <a:xfrm flipH="1">
            <a:off x="771525" y="3484563"/>
            <a:ext cx="9525" cy="688975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7250" name="Group 59410"/>
          <p:cNvGrpSpPr>
            <a:grpSpLocks/>
          </p:cNvGrpSpPr>
          <p:nvPr/>
        </p:nvGrpSpPr>
        <p:grpSpPr bwMode="auto">
          <a:xfrm>
            <a:off x="542925" y="1562100"/>
            <a:ext cx="198438" cy="2811463"/>
            <a:chOff x="104775" y="2231191"/>
            <a:chExt cx="198438" cy="3749285"/>
          </a:xfrm>
        </p:grpSpPr>
        <p:grpSp>
          <p:nvGrpSpPr>
            <p:cNvPr id="307268" name="Group 59407"/>
            <p:cNvGrpSpPr>
              <a:grpSpLocks/>
            </p:cNvGrpSpPr>
            <p:nvPr/>
          </p:nvGrpSpPr>
          <p:grpSpPr bwMode="auto">
            <a:xfrm>
              <a:off x="104775" y="2231191"/>
              <a:ext cx="122238" cy="3749284"/>
              <a:chOff x="104775" y="2231191"/>
              <a:chExt cx="122238" cy="3749284"/>
            </a:xfrm>
          </p:grpSpPr>
          <p:cxnSp>
            <p:nvCxnSpPr>
              <p:cNvPr id="307270" name="Straight Connector 59404"/>
              <p:cNvCxnSpPr>
                <a:cxnSpLocks noChangeShapeType="1"/>
              </p:cNvCxnSpPr>
              <p:nvPr/>
            </p:nvCxnSpPr>
            <p:spPr bwMode="auto">
              <a:xfrm>
                <a:off x="104775" y="2240716"/>
                <a:ext cx="0" cy="3739759"/>
              </a:xfrm>
              <a:prstGeom prst="line">
                <a:avLst/>
              </a:prstGeom>
              <a:noFill/>
              <a:ln w="19050" algn="ctr">
                <a:solidFill>
                  <a:srgbClr val="001965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7271" name="Straight Connector 59406"/>
              <p:cNvCxnSpPr>
                <a:cxnSpLocks noChangeShapeType="1"/>
              </p:cNvCxnSpPr>
              <p:nvPr/>
            </p:nvCxnSpPr>
            <p:spPr bwMode="auto">
              <a:xfrm flipH="1" flipV="1">
                <a:off x="104775" y="2231191"/>
                <a:ext cx="112713" cy="1"/>
              </a:xfrm>
              <a:prstGeom prst="line">
                <a:avLst/>
              </a:prstGeom>
              <a:noFill/>
              <a:ln w="19050" algn="ctr">
                <a:solidFill>
                  <a:srgbClr val="001965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7272" name="Straight Connector 76"/>
              <p:cNvCxnSpPr>
                <a:cxnSpLocks noChangeShapeType="1"/>
              </p:cNvCxnSpPr>
              <p:nvPr/>
            </p:nvCxnSpPr>
            <p:spPr bwMode="auto">
              <a:xfrm flipH="1" flipV="1">
                <a:off x="114300" y="3469441"/>
                <a:ext cx="112713" cy="1"/>
              </a:xfrm>
              <a:prstGeom prst="line">
                <a:avLst/>
              </a:prstGeom>
              <a:noFill/>
              <a:ln w="19050" algn="ctr">
                <a:solidFill>
                  <a:srgbClr val="001965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07269" name="Straight Arrow Connector 59409"/>
            <p:cNvCxnSpPr>
              <a:cxnSpLocks noChangeShapeType="1"/>
            </p:cNvCxnSpPr>
            <p:nvPr/>
          </p:nvCxnSpPr>
          <p:spPr bwMode="auto">
            <a:xfrm>
              <a:off x="104775" y="5980476"/>
              <a:ext cx="198438" cy="0"/>
            </a:xfrm>
            <a:prstGeom prst="straightConnector1">
              <a:avLst/>
            </a:prstGeom>
            <a:noFill/>
            <a:ln w="19050" algn="ctr">
              <a:solidFill>
                <a:srgbClr val="001965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7251" name="TextBox 84"/>
          <p:cNvSpPr txBox="1">
            <a:spLocks noChangeArrowheads="1"/>
          </p:cNvSpPr>
          <p:nvPr/>
        </p:nvSpPr>
        <p:spPr bwMode="auto">
          <a:xfrm>
            <a:off x="779463" y="3560763"/>
            <a:ext cx="1474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GB" altLang="en-US" sz="800" b="0">
                <a:solidFill>
                  <a:schemeClr val="accent2"/>
                </a:solidFill>
                <a:cs typeface="Arial" panose="020B0604020202020204" pitchFamily="34" charset="0"/>
              </a:rPr>
              <a:t>Not at target HbA</a:t>
            </a:r>
            <a:r>
              <a:rPr lang="en-GB" altLang="en-US" sz="800" b="0" baseline="-25000">
                <a:solidFill>
                  <a:schemeClr val="accent2"/>
                </a:solidFill>
                <a:cs typeface="Arial" panose="020B0604020202020204" pitchFamily="34" charset="0"/>
              </a:rPr>
              <a:t>1c</a:t>
            </a:r>
            <a:r>
              <a:rPr lang="en-GB" altLang="en-US" sz="800" b="0">
                <a:solidFill>
                  <a:schemeClr val="accent2"/>
                </a:solidFill>
                <a:cs typeface="Arial" panose="020B0604020202020204" pitchFamily="34" charset="0"/>
              </a:rPr>
              <a:t> after 3-6 months combination therapy with insulin</a:t>
            </a:r>
            <a:endParaRPr lang="en-US" altLang="en-US" sz="800" b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cxnSp>
        <p:nvCxnSpPr>
          <p:cNvPr id="307252" name="Straight Arrow Connector 103"/>
          <p:cNvCxnSpPr>
            <a:cxnSpLocks noChangeShapeType="1"/>
          </p:cNvCxnSpPr>
          <p:nvPr/>
        </p:nvCxnSpPr>
        <p:spPr bwMode="auto">
          <a:xfrm>
            <a:off x="2679700" y="1897063"/>
            <a:ext cx="0" cy="263525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53" name="Straight Arrow Connector 104"/>
          <p:cNvCxnSpPr>
            <a:cxnSpLocks noChangeShapeType="1"/>
          </p:cNvCxnSpPr>
          <p:nvPr/>
        </p:nvCxnSpPr>
        <p:spPr bwMode="auto">
          <a:xfrm>
            <a:off x="3816350" y="1889125"/>
            <a:ext cx="0" cy="263525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54" name="Straight Arrow Connector 105"/>
          <p:cNvCxnSpPr>
            <a:cxnSpLocks noChangeShapeType="1"/>
          </p:cNvCxnSpPr>
          <p:nvPr/>
        </p:nvCxnSpPr>
        <p:spPr bwMode="auto">
          <a:xfrm>
            <a:off x="4989513" y="1885950"/>
            <a:ext cx="0" cy="263525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55" name="Straight Arrow Connector 106"/>
          <p:cNvCxnSpPr>
            <a:cxnSpLocks noChangeShapeType="1"/>
          </p:cNvCxnSpPr>
          <p:nvPr/>
        </p:nvCxnSpPr>
        <p:spPr bwMode="auto">
          <a:xfrm>
            <a:off x="7221538" y="1868488"/>
            <a:ext cx="0" cy="271462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56" name="Straight Arrow Connector 107"/>
          <p:cNvCxnSpPr>
            <a:cxnSpLocks noChangeShapeType="1"/>
          </p:cNvCxnSpPr>
          <p:nvPr/>
        </p:nvCxnSpPr>
        <p:spPr bwMode="auto">
          <a:xfrm>
            <a:off x="8334375" y="1870075"/>
            <a:ext cx="0" cy="263525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57" name="TextBox 110"/>
          <p:cNvSpPr txBox="1">
            <a:spLocks noChangeArrowheads="1"/>
          </p:cNvSpPr>
          <p:nvPr/>
        </p:nvSpPr>
        <p:spPr bwMode="auto">
          <a:xfrm>
            <a:off x="779463" y="2682875"/>
            <a:ext cx="12573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>
            <a:spAutoFit/>
          </a:bodyPr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GB" altLang="en-US" sz="800" b="0">
                <a:solidFill>
                  <a:schemeClr val="accent2"/>
                </a:solidFill>
                <a:cs typeface="Arial" panose="020B0604020202020204" pitchFamily="34" charset="0"/>
              </a:rPr>
              <a:t>Not at target HbA</a:t>
            </a:r>
            <a:r>
              <a:rPr lang="en-GB" altLang="en-US" sz="800" b="0" baseline="-25000">
                <a:solidFill>
                  <a:schemeClr val="accent2"/>
                </a:solidFill>
                <a:cs typeface="Arial" panose="020B0604020202020204" pitchFamily="34" charset="0"/>
              </a:rPr>
              <a:t>1c</a:t>
            </a:r>
            <a:r>
              <a:rPr lang="en-GB" altLang="en-US" sz="800" b="0">
                <a:solidFill>
                  <a:schemeClr val="accent2"/>
                </a:solidFill>
                <a:cs typeface="Arial" panose="020B0604020202020204" pitchFamily="34" charset="0"/>
              </a:rPr>
              <a:t> after ~3 months </a:t>
            </a:r>
            <a:endParaRPr lang="en-US" altLang="en-US" sz="800" b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grpSp>
        <p:nvGrpSpPr>
          <p:cNvPr id="15" name="Group 95"/>
          <p:cNvGrpSpPr>
            <a:grpSpLocks/>
          </p:cNvGrpSpPr>
          <p:nvPr/>
        </p:nvGrpSpPr>
        <p:grpSpPr bwMode="auto">
          <a:xfrm>
            <a:off x="6674422" y="2148372"/>
            <a:ext cx="1094225" cy="544842"/>
            <a:chOff x="4386734" y="1034712"/>
            <a:chExt cx="1208349" cy="119471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7" name="Rounded Rectangle 96"/>
            <p:cNvSpPr/>
            <p:nvPr/>
          </p:nvSpPr>
          <p:spPr>
            <a:xfrm>
              <a:off x="4386734" y="1034712"/>
              <a:ext cx="1208349" cy="1194719"/>
            </a:xfrm>
            <a:prstGeom prst="roundRect">
              <a:avLst/>
            </a:prstGeom>
            <a:solidFill>
              <a:srgbClr val="88003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Rounded Rectangle 16"/>
            <p:cNvSpPr/>
            <p:nvPr/>
          </p:nvSpPr>
          <p:spPr>
            <a:xfrm>
              <a:off x="4445485" y="1093047"/>
              <a:ext cx="1090848" cy="107804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dirty="0">
                  <a:solidFill>
                    <a:srgbClr val="FFFFFF"/>
                  </a:solidFill>
                </a:rPr>
                <a:t>GLP-1RA</a:t>
              </a:r>
            </a:p>
          </p:txBody>
        </p:sp>
      </p:grpSp>
      <p:sp>
        <p:nvSpPr>
          <p:cNvPr id="68" name="Rounded Rectangle 8"/>
          <p:cNvSpPr/>
          <p:nvPr/>
        </p:nvSpPr>
        <p:spPr bwMode="auto">
          <a:xfrm>
            <a:off x="5733358" y="2140346"/>
            <a:ext cx="798248" cy="5619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890" tIns="8890" rIns="8890" bIns="8890" spcCol="1270" anchor="ctr"/>
          <a:lstStyle/>
          <a:p>
            <a:pPr algn="ctr" defTabSz="622022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000" b="0" dirty="0">
                <a:solidFill>
                  <a:srgbClr val="FFFFFF"/>
                </a:solidFill>
              </a:rPr>
              <a:t>SGLT-2i   </a:t>
            </a:r>
          </a:p>
        </p:txBody>
      </p:sp>
      <p:grpSp>
        <p:nvGrpSpPr>
          <p:cNvPr id="71" name="Group 47"/>
          <p:cNvGrpSpPr>
            <a:grpSpLocks/>
          </p:cNvGrpSpPr>
          <p:nvPr/>
        </p:nvGrpSpPr>
        <p:grpSpPr bwMode="auto">
          <a:xfrm>
            <a:off x="5675723" y="2997225"/>
            <a:ext cx="998697" cy="831826"/>
            <a:chOff x="3226719" y="2484792"/>
            <a:chExt cx="1208349" cy="6041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2" name="Rounded Rectangle 71"/>
            <p:cNvSpPr/>
            <p:nvPr/>
          </p:nvSpPr>
          <p:spPr>
            <a:xfrm>
              <a:off x="3226719" y="2484792"/>
              <a:ext cx="1208349" cy="604174"/>
            </a:xfrm>
            <a:prstGeom prst="roundRect">
              <a:avLst/>
            </a:prstGeom>
            <a:solidFill>
              <a:srgbClr val="00196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Rounded Rectangle 14"/>
            <p:cNvSpPr/>
            <p:nvPr/>
          </p:nvSpPr>
          <p:spPr>
            <a:xfrm>
              <a:off x="3256888" y="2513818"/>
              <a:ext cx="1148012" cy="54612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b="0" dirty="0">
                  <a:solidFill>
                    <a:srgbClr val="FFFFFF"/>
                  </a:solidFill>
                </a:rPr>
                <a:t>SU</a:t>
              </a:r>
              <a:br>
                <a:rPr lang="en-GB" sz="1000" b="0" dirty="0">
                  <a:solidFill>
                    <a:srgbClr val="FFFFFF"/>
                  </a:solidFill>
                </a:rPr>
              </a:br>
              <a:r>
                <a:rPr lang="en-GB" sz="1000" b="0" dirty="0">
                  <a:solidFill>
                    <a:srgbClr val="FFFFFF"/>
                  </a:solidFill>
                </a:rPr>
                <a:t>TZD</a:t>
              </a:r>
              <a:r>
                <a:rPr lang="en-GB" sz="1000" dirty="0">
                  <a:solidFill>
                    <a:srgbClr val="FFFFFF"/>
                  </a:solidFill>
                </a:rPr>
                <a:t> </a:t>
              </a:r>
            </a:p>
            <a:p>
              <a:pPr algn="ctr" defTabSz="622022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00" dirty="0">
                  <a:solidFill>
                    <a:srgbClr val="FFFF00"/>
                  </a:solidFill>
                </a:rPr>
                <a:t>GLP-1RA</a:t>
              </a:r>
              <a:r>
                <a:rPr lang="en-GB" sz="1000" b="0" dirty="0">
                  <a:solidFill>
                    <a:srgbClr val="FFFF00"/>
                  </a:solidFill>
                </a:rPr>
                <a:t/>
              </a:r>
              <a:br>
                <a:rPr lang="en-GB" sz="1000" b="0" dirty="0">
                  <a:solidFill>
                    <a:srgbClr val="FFFF00"/>
                  </a:solidFill>
                </a:rPr>
              </a:br>
              <a:r>
                <a:rPr lang="en-GB" sz="1000" b="0" dirty="0">
                  <a:solidFill>
                    <a:srgbClr val="FFFFFF"/>
                  </a:solidFill>
                </a:rPr>
                <a:t>Insulin</a:t>
              </a:r>
            </a:p>
          </p:txBody>
        </p:sp>
      </p:grpSp>
      <p:cxnSp>
        <p:nvCxnSpPr>
          <p:cNvPr id="307263" name="Straight Arrow Connector 106"/>
          <p:cNvCxnSpPr>
            <a:cxnSpLocks noChangeShapeType="1"/>
          </p:cNvCxnSpPr>
          <p:nvPr/>
        </p:nvCxnSpPr>
        <p:spPr bwMode="auto">
          <a:xfrm>
            <a:off x="6132513" y="1897063"/>
            <a:ext cx="0" cy="271462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64" name="Straight Arrow Connector 106"/>
          <p:cNvCxnSpPr>
            <a:cxnSpLocks noChangeShapeType="1"/>
          </p:cNvCxnSpPr>
          <p:nvPr/>
        </p:nvCxnSpPr>
        <p:spPr bwMode="auto">
          <a:xfrm>
            <a:off x="6151563" y="2725738"/>
            <a:ext cx="0" cy="271462"/>
          </a:xfrm>
          <a:prstGeom prst="straightConnector1">
            <a:avLst/>
          </a:prstGeom>
          <a:noFill/>
          <a:ln w="19050" algn="ctr">
            <a:solidFill>
              <a:srgbClr val="00196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9605" name="Line 69"/>
          <p:cNvSpPr>
            <a:spLocks noChangeShapeType="1"/>
          </p:cNvSpPr>
          <p:nvPr/>
        </p:nvSpPr>
        <p:spPr bwMode="auto">
          <a:xfrm>
            <a:off x="5688013" y="1882775"/>
            <a:ext cx="2646362" cy="0"/>
          </a:xfrm>
          <a:prstGeom prst="line">
            <a:avLst/>
          </a:prstGeom>
          <a:noFill/>
          <a:ln w="31750">
            <a:solidFill>
              <a:srgbClr val="FF01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cxnSp>
        <p:nvCxnSpPr>
          <p:cNvPr id="449606" name="Straight Arrow Connector 107"/>
          <p:cNvCxnSpPr>
            <a:cxnSpLocks noChangeShapeType="1"/>
          </p:cNvCxnSpPr>
          <p:nvPr/>
        </p:nvCxnSpPr>
        <p:spPr bwMode="auto">
          <a:xfrm>
            <a:off x="8350250" y="1889125"/>
            <a:ext cx="0" cy="263525"/>
          </a:xfrm>
          <a:prstGeom prst="straightConnector1">
            <a:avLst/>
          </a:prstGeom>
          <a:noFill/>
          <a:ln w="31750" algn="ctr">
            <a:solidFill>
              <a:srgbClr val="FF010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9607" name="Straight Arrow Connector 63"/>
          <p:cNvCxnSpPr>
            <a:cxnSpLocks noChangeShapeType="1"/>
          </p:cNvCxnSpPr>
          <p:nvPr/>
        </p:nvCxnSpPr>
        <p:spPr bwMode="auto">
          <a:xfrm>
            <a:off x="8351838" y="2733675"/>
            <a:ext cx="0" cy="263525"/>
          </a:xfrm>
          <a:prstGeom prst="straightConnector1">
            <a:avLst/>
          </a:prstGeom>
          <a:noFill/>
          <a:ln w="31750" algn="ctr">
            <a:solidFill>
              <a:srgbClr val="FF010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4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49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60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Verdana" panose="020B0604030504040204" pitchFamily="34" charset="0"/>
                <a:ea typeface="DejaVu Sans"/>
                <a:cs typeface="DejaVu Sans"/>
              </a:defRPr>
            </a:lvl9pPr>
          </a:lstStyle>
          <a:p>
            <a:fld id="{3F24F30F-3B8C-4789-9D32-F5CD134CE1DD}" type="slidenum">
              <a:rPr lang="en-GB" altLang="en-US" sz="1000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57</a:t>
            </a:fld>
            <a:endParaRPr lang="en-GB" altLang="en-US" sz="100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09738" y="1816100"/>
            <a:ext cx="6142037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nl-NL" sz="4500" kern="0" dirty="0">
                <a:solidFill>
                  <a:srgbClr val="092F5E"/>
                </a:solidFill>
              </a:rPr>
              <a:t> Any Question?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87425"/>
            <a:ext cx="8569325" cy="3960813"/>
          </a:xfrm>
          <a:ln w="84709" cmpd="tri"/>
        </p:spPr>
        <p:txBody>
          <a:bodyPr/>
          <a:lstStyle/>
          <a:p>
            <a:pPr>
              <a:lnSpc>
                <a:spcPct val="133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schemeClr val="tx1"/>
                </a:solidFill>
              </a:rPr>
              <a:t>Which of the following is the next  </a:t>
            </a:r>
            <a:r>
              <a:rPr lang="en-US" sz="2100" i="1" u="sng" dirty="0">
                <a:solidFill>
                  <a:srgbClr val="C00000"/>
                </a:solidFill>
              </a:rPr>
              <a:t>most  appropriate </a:t>
            </a:r>
            <a:r>
              <a:rPr lang="en-US" sz="2100" dirty="0">
                <a:solidFill>
                  <a:schemeClr val="tx1"/>
                </a:solidFill>
              </a:rPr>
              <a:t>intervention for her to help achieve glycemic control?</a:t>
            </a:r>
          </a:p>
          <a:p>
            <a:pPr marL="300038" lvl="1" indent="0">
              <a:spcBef>
                <a:spcPts val="500"/>
              </a:spcBef>
              <a:buFontTx/>
              <a:buNone/>
              <a:defRPr/>
            </a:pPr>
            <a:r>
              <a:rPr lang="en-US" sz="2175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Add Liraglutide</a:t>
            </a:r>
          </a:p>
          <a:p>
            <a:pPr marL="300038" lvl="1" indent="0">
              <a:spcBef>
                <a:spcPts val="500"/>
              </a:spcBef>
              <a:buFontTx/>
              <a:buNone/>
              <a:defRPr/>
            </a:pPr>
            <a:r>
              <a:rPr lang="en-US" sz="2175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Add Glibenclamide/Gliclazide</a:t>
            </a:r>
          </a:p>
          <a:p>
            <a:pPr marL="300038" lvl="1" indent="0">
              <a:spcBef>
                <a:spcPts val="500"/>
              </a:spcBef>
              <a:buFontTx/>
              <a:buNone/>
              <a:defRPr/>
            </a:pPr>
            <a:r>
              <a:rPr lang="en-US" sz="2175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 Add Pioglitazone</a:t>
            </a:r>
          </a:p>
          <a:p>
            <a:pPr marL="300038" lvl="1" indent="0">
              <a:spcBef>
                <a:spcPts val="500"/>
              </a:spcBef>
              <a:buFontTx/>
              <a:buNone/>
              <a:defRPr/>
            </a:pPr>
            <a:r>
              <a:rPr lang="en-US" sz="2175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 Add Sitagliptin</a:t>
            </a:r>
          </a:p>
          <a:p>
            <a:pPr marL="300038" lvl="1" indent="0">
              <a:spcBef>
                <a:spcPts val="500"/>
              </a:spcBef>
              <a:buFontTx/>
              <a:buNone/>
              <a:defRPr/>
            </a:pPr>
            <a:r>
              <a:rPr lang="en-US" sz="2175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 Add basal insulin</a:t>
            </a:r>
          </a:p>
          <a:p>
            <a:pPr marL="300038" lvl="1" indent="0">
              <a:spcBef>
                <a:spcPts val="500"/>
              </a:spcBef>
              <a:buFontTx/>
              <a:buNone/>
              <a:defRPr/>
            </a:pPr>
            <a:r>
              <a:rPr lang="en-US" sz="2175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 Add Acarbose</a:t>
            </a:r>
          </a:p>
          <a:p>
            <a:pPr marL="300038" lvl="1" indent="0">
              <a:spcBef>
                <a:spcPts val="500"/>
              </a:spcBef>
              <a:buFontTx/>
              <a:buNone/>
              <a:defRPr/>
            </a:pPr>
            <a:r>
              <a:rPr lang="en-US" sz="2175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7- Add </a:t>
            </a:r>
            <a:r>
              <a:rPr lang="en-US" sz="2175" dirty="0" err="1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Repaglinide</a:t>
            </a:r>
            <a:endParaRPr lang="fa-IR" sz="2100" dirty="0">
              <a:solidFill>
                <a:srgbClr val="00002C"/>
              </a:solidFill>
              <a:latin typeface="Calibri" panose="020F0502020204030204" pitchFamily="34" charset="0"/>
            </a:endParaRPr>
          </a:p>
        </p:txBody>
      </p:sp>
      <p:sp>
        <p:nvSpPr>
          <p:cNvPr id="252931" name="TextBox 3"/>
          <p:cNvSpPr txBox="1">
            <a:spLocks noChangeArrowheads="1"/>
          </p:cNvSpPr>
          <p:nvPr/>
        </p:nvSpPr>
        <p:spPr bwMode="auto">
          <a:xfrm>
            <a:off x="3852863" y="87313"/>
            <a:ext cx="1381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1965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B7FF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6"/>
          <p:cNvSpPr txBox="1">
            <a:spLocks noGrp="1"/>
          </p:cNvSpPr>
          <p:nvPr/>
        </p:nvSpPr>
        <p:spPr bwMode="auto">
          <a:xfrm>
            <a:off x="6249988" y="4751388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60EA2243-8128-4F28-995E-4480AB0B6D1B}" type="slidenum">
              <a:rPr lang="en-US" altLang="en-US" sz="1050">
                <a:solidFill>
                  <a:srgbClr val="666699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7</a:t>
            </a:fld>
            <a:endParaRPr lang="en-US" altLang="en-US" sz="1050" dirty="0">
              <a:solidFill>
                <a:srgbClr val="666699"/>
              </a:solidFill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95388"/>
            <a:ext cx="8712200" cy="3556000"/>
          </a:xfrm>
        </p:spPr>
        <p:txBody>
          <a:bodyPr tIns="68580" bIns="68580"/>
          <a:lstStyle/>
          <a:p>
            <a:pPr marL="342900" indent="-342900" eaLnBrk="1" hangingPunct="1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A </a:t>
            </a:r>
            <a:r>
              <a:rPr lang="en-US" altLang="en-US" sz="2000" dirty="0"/>
              <a:t>56 y/o man with T2DM without any evidence of retinopathy, neuropathy &amp; </a:t>
            </a:r>
            <a:r>
              <a:rPr lang="en-US" altLang="en-US" sz="2000" dirty="0" smtClean="0"/>
              <a:t>CVD</a:t>
            </a:r>
            <a:r>
              <a:rPr lang="en-US" altLang="en-US" sz="2200" dirty="0" smtClean="0"/>
              <a:t/>
            </a:r>
            <a:br>
              <a:rPr lang="en-US" altLang="en-US" sz="2200" dirty="0" smtClean="0"/>
            </a:br>
            <a:r>
              <a:rPr lang="en-US" altLang="en-US" sz="2200" dirty="0" smtClean="0"/>
              <a:t/>
            </a:r>
            <a:br>
              <a:rPr lang="en-US" altLang="en-US" sz="2200" dirty="0" smtClean="0"/>
            </a:br>
            <a:r>
              <a:rPr lang="en-US" altLang="en-US" sz="1600" dirty="0" smtClean="0">
                <a:latin typeface="+mn-lt"/>
              </a:rPr>
              <a:t>PMH:</a:t>
            </a:r>
            <a:br>
              <a:rPr lang="en-US" altLang="en-US" sz="1600" dirty="0" smtClean="0">
                <a:latin typeface="+mn-lt"/>
              </a:rPr>
            </a:br>
            <a:r>
              <a:rPr lang="en-US" altLang="en-US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5 </a:t>
            </a:r>
            <a:r>
              <a:rPr lang="en-US" altLang="en-US" sz="1600" dirty="0" err="1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yrs</a:t>
            </a:r>
            <a:r>
              <a:rPr lang="en-US" altLang="en-US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en-US" sz="1600" dirty="0" err="1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Hx</a:t>
            </a:r>
            <a:r>
              <a:rPr lang="en-US" altLang="en-US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. of T2DM</a:t>
            </a:r>
            <a:br>
              <a:rPr lang="en-US" altLang="en-US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altLang="en-US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8 </a:t>
            </a:r>
            <a:r>
              <a:rPr lang="en-US" altLang="en-US" sz="1600" dirty="0" err="1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yrs</a:t>
            </a:r>
            <a:r>
              <a:rPr lang="en-US" altLang="en-US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en-US" sz="1600" dirty="0" err="1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Hx</a:t>
            </a:r>
            <a:r>
              <a:rPr lang="en-US" altLang="en-US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. of HTN</a:t>
            </a:r>
            <a:br>
              <a:rPr lang="en-US" altLang="en-US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altLang="en-US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US" altLang="en-US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altLang="en-US" sz="1600" dirty="0" err="1" smtClean="0">
                <a:latin typeface="+mn-lt"/>
              </a:rPr>
              <a:t>Ph</a:t>
            </a:r>
            <a:r>
              <a:rPr lang="en-US" altLang="en-US" sz="1600" dirty="0" smtClean="0">
                <a:latin typeface="+mn-lt"/>
              </a:rPr>
              <a:t>/Ex:</a:t>
            </a:r>
            <a:br>
              <a:rPr lang="en-US" altLang="en-US" sz="1600" dirty="0" smtClean="0">
                <a:latin typeface="+mn-lt"/>
              </a:rPr>
            </a:br>
            <a:r>
              <a:rPr lang="en-US" altLang="en-US" sz="1600" dirty="0" smtClean="0">
                <a:latin typeface="+mn-lt"/>
              </a:rPr>
              <a:t/>
            </a:r>
            <a:br>
              <a:rPr lang="en-US" altLang="en-US" sz="1600" dirty="0" smtClean="0">
                <a:latin typeface="+mn-lt"/>
              </a:rPr>
            </a:br>
            <a:r>
              <a:rPr lang="en-US" altLang="en-US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BP: 145/85 mmHg</a:t>
            </a:r>
            <a:br>
              <a:rPr lang="en-US" altLang="en-US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altLang="en-US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1+ ankle edema</a:t>
            </a:r>
            <a:br>
              <a:rPr lang="en-US" altLang="en-US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altLang="en-US" sz="1600" dirty="0" err="1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Wt</a:t>
            </a:r>
            <a:r>
              <a:rPr lang="en-US" altLang="en-US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: 90 kg</a:t>
            </a:r>
            <a:br>
              <a:rPr lang="en-US" altLang="en-US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altLang="en-US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BMI: 31.5 kg/m2 </a:t>
            </a:r>
            <a:br>
              <a:rPr lang="en-US" altLang="en-US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</a:br>
            <a:endParaRPr lang="en-US" altLang="en-US" sz="16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114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132138" y="2159000"/>
            <a:ext cx="3201987" cy="25003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25000"/>
              </a:spcBef>
              <a:buFontTx/>
              <a:buNone/>
              <a:defRPr/>
            </a:pPr>
            <a:r>
              <a:rPr lang="en-US" altLang="zh-CN" sz="1600" dirty="0">
                <a:solidFill>
                  <a:srgbClr val="00002C"/>
                </a:solidFill>
                <a:ea typeface="SimSun" pitchFamily="2" charset="-122"/>
              </a:rPr>
              <a:t>Lab. Results:</a:t>
            </a:r>
          </a:p>
          <a:p>
            <a:pPr marL="431006" lvl="1" indent="-215504" eaLnBrk="1" hangingPunct="1">
              <a:lnSpc>
                <a:spcPct val="90000"/>
              </a:lnSpc>
              <a:spcBef>
                <a:spcPct val="25000"/>
              </a:spcBef>
              <a:buClr>
                <a:srgbClr val="C00000"/>
              </a:buClr>
              <a:defRPr/>
            </a:pPr>
            <a:r>
              <a:rPr lang="en-US" altLang="zh-CN" sz="1600" dirty="0">
                <a:solidFill>
                  <a:schemeClr val="accent4">
                    <a:lumMod val="75000"/>
                    <a:lumOff val="25000"/>
                  </a:schemeClr>
                </a:solidFill>
                <a:ea typeface="SimSun" pitchFamily="2" charset="-122"/>
              </a:rPr>
              <a:t>HbA1c: 7.86 %</a:t>
            </a:r>
          </a:p>
          <a:p>
            <a:pPr marL="431006" lvl="1" indent="-215504" eaLnBrk="1" hangingPunct="1">
              <a:lnSpc>
                <a:spcPct val="90000"/>
              </a:lnSpc>
              <a:spcBef>
                <a:spcPct val="25000"/>
              </a:spcBef>
              <a:buClr>
                <a:srgbClr val="C00000"/>
              </a:buClr>
              <a:defRPr/>
            </a:pPr>
            <a:r>
              <a:rPr lang="en-US" altLang="zh-CN" sz="1600" dirty="0">
                <a:solidFill>
                  <a:schemeClr val="accent4">
                    <a:lumMod val="75000"/>
                    <a:lumOff val="25000"/>
                  </a:schemeClr>
                </a:solidFill>
                <a:ea typeface="SimSun" pitchFamily="2" charset="-122"/>
              </a:rPr>
              <a:t>FPG: 126 mg/dL</a:t>
            </a:r>
          </a:p>
          <a:p>
            <a:pPr marL="431006" lvl="1" indent="-215504" eaLnBrk="1" hangingPunct="1">
              <a:lnSpc>
                <a:spcPct val="90000"/>
              </a:lnSpc>
              <a:spcBef>
                <a:spcPct val="25000"/>
              </a:spcBef>
              <a:buClr>
                <a:srgbClr val="C00000"/>
              </a:buClr>
              <a:defRPr/>
            </a:pPr>
            <a:r>
              <a:rPr lang="en-US" altLang="zh-CN" sz="1600" dirty="0">
                <a:solidFill>
                  <a:schemeClr val="accent4">
                    <a:lumMod val="75000"/>
                    <a:lumOff val="25000"/>
                  </a:schemeClr>
                </a:solidFill>
                <a:ea typeface="SimSun" pitchFamily="2" charset="-122"/>
              </a:rPr>
              <a:t>LDL-C: 96 mg/dL </a:t>
            </a:r>
            <a:br>
              <a:rPr lang="en-US" altLang="zh-CN" sz="1600" dirty="0">
                <a:solidFill>
                  <a:schemeClr val="accent4">
                    <a:lumMod val="75000"/>
                    <a:lumOff val="25000"/>
                  </a:schemeClr>
                </a:solidFill>
                <a:ea typeface="SimSun" pitchFamily="2" charset="-122"/>
              </a:rPr>
            </a:br>
            <a:r>
              <a:rPr lang="en-US" altLang="zh-CN" sz="1600" dirty="0">
                <a:solidFill>
                  <a:schemeClr val="accent4">
                    <a:lumMod val="75000"/>
                    <a:lumOff val="25000"/>
                  </a:schemeClr>
                </a:solidFill>
                <a:ea typeface="SimSun" pitchFamily="2" charset="-122"/>
              </a:rPr>
              <a:t>HDL-C: 34 mg/dL</a:t>
            </a:r>
            <a:br>
              <a:rPr lang="en-US" altLang="zh-CN" sz="1600" dirty="0">
                <a:solidFill>
                  <a:schemeClr val="accent4">
                    <a:lumMod val="75000"/>
                    <a:lumOff val="25000"/>
                  </a:schemeClr>
                </a:solidFill>
                <a:ea typeface="SimSun" pitchFamily="2" charset="-122"/>
              </a:rPr>
            </a:br>
            <a:r>
              <a:rPr lang="en-US" altLang="zh-CN" sz="1600" dirty="0">
                <a:solidFill>
                  <a:schemeClr val="accent4">
                    <a:lumMod val="75000"/>
                    <a:lumOff val="25000"/>
                  </a:schemeClr>
                </a:solidFill>
                <a:ea typeface="SimSun" pitchFamily="2" charset="-122"/>
              </a:rPr>
              <a:t>TG: 240 </a:t>
            </a:r>
            <a:r>
              <a:rPr lang="en-US" altLang="zh-CN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ea typeface="SimSun" pitchFamily="2" charset="-122"/>
              </a:rPr>
              <a:t>mg/</a:t>
            </a:r>
            <a:r>
              <a:rPr lang="en-US" altLang="zh-CN" sz="1600" dirty="0" err="1" smtClean="0">
                <a:solidFill>
                  <a:schemeClr val="accent4">
                    <a:lumMod val="75000"/>
                    <a:lumOff val="25000"/>
                  </a:schemeClr>
                </a:solidFill>
                <a:ea typeface="SimSun" pitchFamily="2" charset="-122"/>
              </a:rPr>
              <a:t>dL</a:t>
            </a:r>
            <a:endParaRPr lang="en-US" altLang="zh-CN" sz="1600" dirty="0" smtClean="0">
              <a:solidFill>
                <a:schemeClr val="accent4">
                  <a:lumMod val="75000"/>
                  <a:lumOff val="25000"/>
                </a:schemeClr>
              </a:solidFill>
              <a:ea typeface="SimSun" pitchFamily="2" charset="-122"/>
            </a:endParaRPr>
          </a:p>
          <a:p>
            <a:pPr marL="431006" lvl="1" indent="-215504" eaLnBrk="1" hangingPunct="1">
              <a:lnSpc>
                <a:spcPct val="90000"/>
              </a:lnSpc>
              <a:spcBef>
                <a:spcPct val="25000"/>
              </a:spcBef>
              <a:buClr>
                <a:srgbClr val="C00000"/>
              </a:buClr>
              <a:defRPr/>
            </a:pPr>
            <a:r>
              <a:rPr lang="en-US" altLang="zh-CN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ea typeface="SimSun" pitchFamily="2" charset="-122"/>
              </a:rPr>
              <a:t>Creatinine: 1.38/ mg/</a:t>
            </a:r>
            <a:r>
              <a:rPr lang="en-US" altLang="zh-CN" sz="1600" dirty="0" err="1" smtClean="0">
                <a:solidFill>
                  <a:schemeClr val="accent4">
                    <a:lumMod val="75000"/>
                    <a:lumOff val="25000"/>
                  </a:schemeClr>
                </a:solidFill>
                <a:ea typeface="SimSun" pitchFamily="2" charset="-122"/>
              </a:rPr>
              <a:t>dL</a:t>
            </a:r>
            <a:endParaRPr lang="en-US" altLang="zh-CN" sz="1600" dirty="0" smtClean="0">
              <a:solidFill>
                <a:schemeClr val="accent4">
                  <a:lumMod val="75000"/>
                  <a:lumOff val="25000"/>
                </a:schemeClr>
              </a:solidFill>
              <a:ea typeface="SimSun" pitchFamily="2" charset="-122"/>
            </a:endParaRPr>
          </a:p>
          <a:p>
            <a:pPr marL="431006" lvl="1" indent="-215504" eaLnBrk="1" hangingPunct="1">
              <a:lnSpc>
                <a:spcPct val="90000"/>
              </a:lnSpc>
              <a:spcBef>
                <a:spcPct val="25000"/>
              </a:spcBef>
              <a:buClr>
                <a:srgbClr val="C00000"/>
              </a:buClr>
              <a:defRPr/>
            </a:pPr>
            <a:r>
              <a:rPr lang="en-US" altLang="zh-CN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ea typeface="SimSun" pitchFamily="2" charset="-122"/>
              </a:rPr>
              <a:t>U </a:t>
            </a:r>
            <a:r>
              <a:rPr lang="en-US" altLang="zh-CN" sz="1600" dirty="0">
                <a:solidFill>
                  <a:schemeClr val="accent4">
                    <a:lumMod val="75000"/>
                    <a:lumOff val="25000"/>
                  </a:schemeClr>
                </a:solidFill>
                <a:ea typeface="SimSun" pitchFamily="2" charset="-122"/>
              </a:rPr>
              <a:t>Alb.: 53 mg/24 </a:t>
            </a:r>
            <a:r>
              <a:rPr lang="en-US" altLang="zh-CN" sz="1600" dirty="0" err="1" smtClean="0">
                <a:solidFill>
                  <a:schemeClr val="accent4">
                    <a:lumMod val="75000"/>
                    <a:lumOff val="25000"/>
                  </a:schemeClr>
                </a:solidFill>
                <a:ea typeface="SimSun" pitchFamily="2" charset="-122"/>
              </a:rPr>
              <a:t>hrs</a:t>
            </a:r>
            <a:endParaRPr lang="en-US" altLang="zh-CN" sz="1600" dirty="0">
              <a:solidFill>
                <a:schemeClr val="accent4">
                  <a:lumMod val="75000"/>
                  <a:lumOff val="25000"/>
                </a:schemeClr>
              </a:solidFill>
              <a:ea typeface="SimSun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02350" y="2139950"/>
            <a:ext cx="3222625" cy="17287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80000"/>
              </a:spcBef>
              <a:buClr>
                <a:srgbClr val="880038"/>
              </a:buClr>
              <a:defRPr/>
            </a:pPr>
            <a:r>
              <a:rPr lang="en-US" altLang="zh-CN" sz="1600" b="0" kern="0" dirty="0">
                <a:solidFill>
                  <a:srgbClr val="00002C"/>
                </a:solidFill>
                <a:latin typeface="Verdana"/>
                <a:ea typeface="SimSun" pitchFamily="2" charset="-122"/>
                <a:cs typeface="+mn-cs"/>
              </a:rPr>
              <a:t>Current medications:</a:t>
            </a:r>
          </a:p>
          <a:p>
            <a:pPr marL="431006" lvl="1" indent="-215504" eaLnBrk="1" hangingPunct="1">
              <a:lnSpc>
                <a:spcPct val="90000"/>
              </a:lnSpc>
              <a:spcBef>
                <a:spcPct val="250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altLang="zh-CN" sz="1600" b="0" kern="0" dirty="0">
                <a:solidFill>
                  <a:srgbClr val="001455">
                    <a:lumMod val="75000"/>
                    <a:lumOff val="25000"/>
                  </a:srgbClr>
                </a:solidFill>
                <a:latin typeface="Verdana"/>
                <a:ea typeface="SimSun" pitchFamily="2" charset="-122"/>
              </a:rPr>
              <a:t>Metformin: 2500/d</a:t>
            </a:r>
          </a:p>
          <a:p>
            <a:pPr marL="431006" lvl="1" indent="-215504" eaLnBrk="1" hangingPunct="1">
              <a:lnSpc>
                <a:spcPct val="90000"/>
              </a:lnSpc>
              <a:spcBef>
                <a:spcPct val="250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altLang="zh-CN" sz="1600" b="0" kern="0" dirty="0" err="1">
                <a:solidFill>
                  <a:srgbClr val="001455">
                    <a:lumMod val="75000"/>
                    <a:lumOff val="25000"/>
                  </a:srgbClr>
                </a:solidFill>
                <a:latin typeface="Verdana"/>
                <a:ea typeface="SimSun" pitchFamily="2" charset="-122"/>
              </a:rPr>
              <a:t>Gliclazide</a:t>
            </a:r>
            <a:r>
              <a:rPr lang="en-US" altLang="zh-CN" sz="1600" b="0" kern="0" dirty="0">
                <a:solidFill>
                  <a:srgbClr val="001455">
                    <a:lumMod val="75000"/>
                    <a:lumOff val="25000"/>
                  </a:srgbClr>
                </a:solidFill>
                <a:latin typeface="Verdana"/>
                <a:ea typeface="SimSun" pitchFamily="2" charset="-122"/>
              </a:rPr>
              <a:t>: 320 mg/</a:t>
            </a:r>
            <a:r>
              <a:rPr lang="en-US" altLang="zh-CN" sz="1600" b="0" kern="0" dirty="0" err="1">
                <a:solidFill>
                  <a:srgbClr val="001455">
                    <a:lumMod val="75000"/>
                    <a:lumOff val="25000"/>
                  </a:srgbClr>
                </a:solidFill>
                <a:latin typeface="Verdana"/>
                <a:ea typeface="SimSun" pitchFamily="2" charset="-122"/>
              </a:rPr>
              <a:t>dL</a:t>
            </a:r>
            <a:endParaRPr lang="en-US" altLang="zh-CN" sz="1600" b="0" kern="0" dirty="0">
              <a:solidFill>
                <a:srgbClr val="001455">
                  <a:lumMod val="75000"/>
                  <a:lumOff val="25000"/>
                </a:srgbClr>
              </a:solidFill>
              <a:latin typeface="Verdana"/>
              <a:ea typeface="SimSun" pitchFamily="2" charset="-122"/>
            </a:endParaRPr>
          </a:p>
          <a:p>
            <a:pPr marL="431006" lvl="1" indent="-215504" eaLnBrk="1" hangingPunct="1">
              <a:lnSpc>
                <a:spcPct val="90000"/>
              </a:lnSpc>
              <a:spcBef>
                <a:spcPct val="250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altLang="zh-CN" sz="1600" b="0" kern="0" dirty="0">
                <a:solidFill>
                  <a:srgbClr val="001455">
                    <a:lumMod val="75000"/>
                    <a:lumOff val="25000"/>
                  </a:srgbClr>
                </a:solidFill>
                <a:latin typeface="Verdana"/>
                <a:ea typeface="SimSun" pitchFamily="2" charset="-122"/>
              </a:rPr>
              <a:t>HCTZ: 25 mg/d</a:t>
            </a:r>
          </a:p>
          <a:p>
            <a:pPr marL="431006" lvl="1" indent="-215504" eaLnBrk="1" hangingPunct="1">
              <a:lnSpc>
                <a:spcPct val="90000"/>
              </a:lnSpc>
              <a:spcBef>
                <a:spcPct val="250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altLang="zh-CN" sz="1600" b="0" kern="0" dirty="0">
                <a:solidFill>
                  <a:srgbClr val="001455">
                    <a:lumMod val="75000"/>
                    <a:lumOff val="25000"/>
                  </a:srgbClr>
                </a:solidFill>
                <a:latin typeface="Verdana"/>
                <a:ea typeface="SimSun" pitchFamily="2" charset="-122"/>
              </a:rPr>
              <a:t>Valsartan: 160 mg/d</a:t>
            </a:r>
          </a:p>
          <a:p>
            <a:pPr marL="431006" lvl="1" indent="-215504" eaLnBrk="1" hangingPunct="1">
              <a:lnSpc>
                <a:spcPct val="90000"/>
              </a:lnSpc>
              <a:spcBef>
                <a:spcPct val="250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altLang="zh-CN" sz="1600" b="0" kern="0" dirty="0">
                <a:solidFill>
                  <a:srgbClr val="001455">
                    <a:lumMod val="75000"/>
                    <a:lumOff val="25000"/>
                  </a:srgbClr>
                </a:solidFill>
                <a:latin typeface="Verdana"/>
                <a:ea typeface="SimSun" pitchFamily="2" charset="-122"/>
              </a:rPr>
              <a:t>Atorvastatin: 20 mg/d</a:t>
            </a:r>
            <a:endParaRPr lang="en-US" altLang="en-US" sz="1600" b="0" kern="0" dirty="0">
              <a:solidFill>
                <a:srgbClr val="001455">
                  <a:lumMod val="75000"/>
                  <a:lumOff val="25000"/>
                </a:srgbClr>
              </a:solidFill>
              <a:latin typeface="Verdana"/>
              <a:ea typeface="SimSun" pitchFamily="2" charset="-122"/>
            </a:endParaRPr>
          </a:p>
        </p:txBody>
      </p:sp>
      <p:sp>
        <p:nvSpPr>
          <p:cNvPr id="253958" name="TextBox 6"/>
          <p:cNvSpPr txBox="1">
            <a:spLocks noChangeArrowheads="1"/>
          </p:cNvSpPr>
          <p:nvPr/>
        </p:nvSpPr>
        <p:spPr bwMode="auto">
          <a:xfrm>
            <a:off x="3852863" y="87313"/>
            <a:ext cx="1381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1965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B7FF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31888"/>
            <a:ext cx="8569325" cy="352742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lnSpc>
                <a:spcPct val="135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r>
              <a:rPr lang="en-US" sz="2250" dirty="0">
                <a:solidFill>
                  <a:schemeClr val="tx1"/>
                </a:solidFill>
              </a:rPr>
              <a:t>Which of the followings </a:t>
            </a:r>
            <a:r>
              <a:rPr lang="en-US" sz="2250" dirty="0" smtClean="0">
                <a:solidFill>
                  <a:schemeClr val="tx1"/>
                </a:solidFill>
              </a:rPr>
              <a:t>is </a:t>
            </a:r>
            <a:r>
              <a:rPr lang="en-US" sz="2250" dirty="0" smtClean="0">
                <a:solidFill>
                  <a:srgbClr val="C00000"/>
                </a:solidFill>
              </a:rPr>
              <a:t>more </a:t>
            </a:r>
            <a:r>
              <a:rPr lang="en-US" sz="2250" dirty="0">
                <a:solidFill>
                  <a:srgbClr val="C00000"/>
                </a:solidFill>
              </a:rPr>
              <a:t>appropriate </a:t>
            </a:r>
            <a:r>
              <a:rPr lang="en-US" sz="2250" dirty="0" smtClean="0">
                <a:solidFill>
                  <a:schemeClr val="tx1"/>
                </a:solidFill>
              </a:rPr>
              <a:t>intervention </a:t>
            </a:r>
            <a:r>
              <a:rPr lang="en-US" sz="2250" dirty="0">
                <a:solidFill>
                  <a:schemeClr val="tx1"/>
                </a:solidFill>
              </a:rPr>
              <a:t>for </a:t>
            </a:r>
            <a:r>
              <a:rPr lang="en-US" sz="2250" dirty="0" smtClean="0">
                <a:solidFill>
                  <a:schemeClr val="tx1"/>
                </a:solidFill>
              </a:rPr>
              <a:t>him </a:t>
            </a:r>
            <a:r>
              <a:rPr lang="en-US" sz="2250" dirty="0">
                <a:solidFill>
                  <a:schemeClr val="tx1"/>
                </a:solidFill>
              </a:rPr>
              <a:t>to help achieve glycemic control?</a:t>
            </a:r>
          </a:p>
          <a:p>
            <a:pPr marL="300038" lvl="1" indent="0">
              <a:spcBef>
                <a:spcPts val="500"/>
              </a:spcBef>
              <a:buFontTx/>
              <a:buNone/>
              <a:defRPr/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Add Liraglutide</a:t>
            </a:r>
          </a:p>
          <a:p>
            <a:pPr marL="300038" lvl="1" indent="0">
              <a:spcBef>
                <a:spcPts val="500"/>
              </a:spcBef>
              <a:buFontTx/>
              <a:buNone/>
              <a:defRPr/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Add Pioglitazone</a:t>
            </a:r>
          </a:p>
          <a:p>
            <a:pPr marL="300038" lvl="1" indent="0">
              <a:spcBef>
                <a:spcPts val="500"/>
              </a:spcBef>
              <a:buFontTx/>
              <a:buNone/>
              <a:defRPr/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 Add Sitagliptin</a:t>
            </a:r>
          </a:p>
          <a:p>
            <a:pPr marL="300038" lvl="1" indent="0">
              <a:spcBef>
                <a:spcPts val="500"/>
              </a:spcBef>
              <a:buFontTx/>
              <a:buNone/>
              <a:defRPr/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 Add basal insulin</a:t>
            </a:r>
          </a:p>
          <a:p>
            <a:pPr marL="300038" lvl="1" indent="0">
              <a:spcBef>
                <a:spcPts val="500"/>
              </a:spcBef>
              <a:buFontTx/>
              <a:buNone/>
              <a:defRPr/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 Add </a:t>
            </a:r>
            <a:r>
              <a:rPr lang="en-US" sz="2400" dirty="0" err="1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Acarbose</a:t>
            </a:r>
            <a:endParaRPr lang="fa-IR" sz="1600" dirty="0"/>
          </a:p>
        </p:txBody>
      </p:sp>
      <p:sp>
        <p:nvSpPr>
          <p:cNvPr id="256003" name="TextBox 3"/>
          <p:cNvSpPr txBox="1">
            <a:spLocks noChangeArrowheads="1"/>
          </p:cNvSpPr>
          <p:nvPr/>
        </p:nvSpPr>
        <p:spPr bwMode="auto">
          <a:xfrm>
            <a:off x="3852863" y="87313"/>
            <a:ext cx="1381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1965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B7FF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 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15988"/>
            <a:ext cx="8640763" cy="3905250"/>
          </a:xfrm>
        </p:spPr>
        <p:txBody>
          <a:bodyPr/>
          <a:lstStyle/>
          <a:p>
            <a:pPr marL="0" indent="0">
              <a:lnSpc>
                <a:spcPct val="128000"/>
              </a:lnSpc>
              <a:spcBef>
                <a:spcPts val="600"/>
              </a:spcBef>
              <a:spcAft>
                <a:spcPts val="150"/>
              </a:spcAft>
              <a:buFontTx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A 52 y/o man with T2DM &amp; HTN X 7 yrs.</a:t>
            </a:r>
          </a:p>
          <a:p>
            <a:pPr>
              <a:lnSpc>
                <a:spcPct val="128000"/>
              </a:lnSpc>
              <a:spcBef>
                <a:spcPts val="600"/>
              </a:spcBef>
              <a:spcAft>
                <a:spcPts val="150"/>
              </a:spcAft>
              <a:buFont typeface="Wingdings" panose="05000000000000000000" pitchFamily="2" charset="2"/>
              <a:buChar char="§"/>
              <a:defRPr/>
            </a:pP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medications: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28000"/>
              </a:lnSpc>
              <a:spcBef>
                <a:spcPts val="600"/>
              </a:spcBef>
              <a:spcAft>
                <a:spcPts val="15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chemeClr val="tx1"/>
                </a:solidFill>
              </a:rPr>
              <a:t>Metformin </a:t>
            </a:r>
            <a:r>
              <a:rPr lang="en-US" dirty="0">
                <a:solidFill>
                  <a:schemeClr val="tx1"/>
                </a:solidFill>
              </a:rPr>
              <a:t>1500 mg BID, Repaglinide 5 mg TDS &amp; Pioglitazone: 45 mg/d, </a:t>
            </a:r>
            <a:r>
              <a:rPr lang="it-IT" dirty="0">
                <a:solidFill>
                  <a:schemeClr val="tx1"/>
                </a:solidFill>
              </a:rPr>
              <a:t>Lisinopril, Atorvastatin, Allopurinol, ASA, Metoral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28000"/>
              </a:lnSpc>
              <a:spcBef>
                <a:spcPts val="600"/>
              </a:spcBef>
              <a:spcAft>
                <a:spcPts val="15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chemeClr val="tx1"/>
                </a:solidFill>
              </a:rPr>
              <a:t>He </a:t>
            </a:r>
            <a:r>
              <a:rPr lang="en-US" dirty="0">
                <a:solidFill>
                  <a:schemeClr val="tx1"/>
                </a:solidFill>
              </a:rPr>
              <a:t>is an active businessman and travels regularly.</a:t>
            </a:r>
          </a:p>
          <a:p>
            <a:pPr>
              <a:lnSpc>
                <a:spcPct val="128000"/>
              </a:lnSpc>
              <a:spcBef>
                <a:spcPts val="600"/>
              </a:spcBef>
              <a:spcAft>
                <a:spcPts val="150"/>
              </a:spcAft>
              <a:buFont typeface="Wingdings" panose="05000000000000000000" pitchFamily="2" charset="2"/>
              <a:buChar char="§"/>
              <a:defRPr/>
            </a:pP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concerns:</a:t>
            </a:r>
          </a:p>
          <a:p>
            <a:pPr lvl="1">
              <a:lnSpc>
                <a:spcPct val="128000"/>
              </a:lnSpc>
              <a:spcBef>
                <a:spcPts val="600"/>
              </a:spcBef>
              <a:spcAft>
                <a:spcPts val="15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GI </a:t>
            </a:r>
            <a:r>
              <a:rPr lang="en-US" sz="1600" dirty="0">
                <a:solidFill>
                  <a:schemeClr val="tx1"/>
                </a:solidFill>
              </a:rPr>
              <a:t>upset (intermittent diarrhea, bloating, epigastric burning pain) </a:t>
            </a:r>
          </a:p>
          <a:p>
            <a:pPr lvl="1">
              <a:lnSpc>
                <a:spcPct val="128000"/>
              </a:lnSpc>
              <a:spcBef>
                <a:spcPts val="600"/>
              </a:spcBef>
              <a:spcAft>
                <a:spcPts val="15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Frequent </a:t>
            </a:r>
            <a:r>
              <a:rPr lang="en-US" sz="1600" dirty="0">
                <a:solidFill>
                  <a:schemeClr val="tx1"/>
                </a:solidFill>
              </a:rPr>
              <a:t>episodes of </a:t>
            </a:r>
            <a:r>
              <a:rPr lang="en-US" sz="1600" dirty="0" smtClean="0">
                <a:solidFill>
                  <a:schemeClr val="tx1"/>
                </a:solidFill>
              </a:rPr>
              <a:t>hypoglycemia</a:t>
            </a:r>
            <a:endParaRPr lang="en-US" dirty="0">
              <a:solidFill>
                <a:srgbClr val="00002C"/>
              </a:solidFill>
            </a:endParaRPr>
          </a:p>
        </p:txBody>
      </p:sp>
      <p:sp>
        <p:nvSpPr>
          <p:cNvPr id="257027" name="TextBox 3"/>
          <p:cNvSpPr txBox="1">
            <a:spLocks noChangeArrowheads="1"/>
          </p:cNvSpPr>
          <p:nvPr/>
        </p:nvSpPr>
        <p:spPr bwMode="auto">
          <a:xfrm>
            <a:off x="3852863" y="87313"/>
            <a:ext cx="1381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80038"/>
              </a:buClr>
              <a:buChar char="•"/>
              <a:defRPr sz="2000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1965"/>
              </a:buClr>
              <a:buChar char="•"/>
              <a:defRPr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B7FF"/>
              </a:buClr>
              <a:buChar char="•"/>
              <a:defRPr sz="1600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A2CC"/>
              </a:buClr>
              <a:buChar char="•"/>
              <a:defRPr sz="1400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CCDA"/>
              </a:buClr>
              <a:buChar char="•"/>
              <a:defRPr sz="1200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GEqZT3okeOZ5aqOnU7u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GEqZT3okeOZ5aqOnU7u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cf0fEDOkKaLb9jEDbMN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9w8J4efEK0mfomiYS4m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GEqZT3okeOZ5aqOnU7u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Aqzj7uJ0CYWvZHGJwgo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ANxFfI6kuH2s01JH4.9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UENkPmqkaYukOMm6Lt2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Smd3AXmkqr3pVlJIssR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9EJiScZSkKCS6oqPvDbc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Aqzj7uJ0CYWvZHGJwgo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YN3KD.uEeKq6Ge907Nv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etNO5os022UMW9EEIl2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cU5hn4CkeNTJ8wBLucE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ZPM1hYgWUGfT4IJLGHEU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LRqvvqgEOkEiJA4OhmX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xrmPx0s0Ovvox_00Xq_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YxhPJWE0e7FIonmUjmu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sqIJAbv02T4iPAIygXI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kBvxEaiE6Cs9VLzhc5h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36ApBm4EKPEsW36Oo68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ANxFfI6kuH2s01JH4.9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9w8J4efEK0mfomiYS4m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GEqZT3okeOZ5aqOnU7u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cf0fEDOkKaLb9jEDbMN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9w8J4efEK0mfomiYS4m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GEqZT3okeOZ5aqOnU7u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Aqzj7uJ0CYWvZHGJwgo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ANxFfI6kuH2s01JH4.9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UENkPmqkaYukOMm6Lt2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Smd3AXmkqr3pVlJIssR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UENkPmqkaYukOMm6Lt2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9EJiScZSkKCS6oqPvDbc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YN3KD.uEeKq6Ge907Nv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etNO5os022UMW9EEIl2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cU5hn4CkeNTJ8wBLucE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ZPM1hYgWUGfT4IJLGHEU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LRqvvqgEOkEiJA4OhmX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xrmPx0s0Ovvox_00Xq_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YxhPJWE0e7FIonmUjmu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sqIJAbv02T4iPAIygXI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Smd3AXmkqr3pVlJIssR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9EJiScZSkKCS6oqPvDbc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YN3KD.uEeKq6Ge907Nv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etNO5os022UMW9EEIl2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cU5hn4CkeNTJ8wBLucE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ZPM1hYgWUGfT4IJLGHEU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48Kssn4pEurZOxl5WWhN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LRqvvqgEOkEiJA4OhmX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xrmPx0s0Ovvox_00Xq_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YxhPJWE0e7FIonmUjmu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sqIJAbv02T4iPAIygXI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48Kssn4pEurZOxl5WWhN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qH_1GD6kiV9MrFfyXaz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cf0fEDOkKaLb9jEDbMN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kBvxEaiE6Cs9VLzhc5h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36ApBm4EKPEsW36Oo68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kBvxEaiE6Cs9VLzhc5h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9w8J4efEK0mfomiYS4m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GEqZT3okeOZ5aqOnU7u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cf0fEDOkKaLb9jEDbMN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9w8J4efEK0mfomiYS4m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GEqZT3okeOZ5aqOnU7u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Aqzj7uJ0CYWvZHGJwgo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ANxFfI6kuH2s01JH4.9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UENkPmqkaYukOMm6Lt2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Smd3AXmkqr3pVlJIssR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36ApBm4EKPEsW36Oo68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9EJiScZSkKCS6oqPvDbc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YN3KD.uEeKq6Ge907Nv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etNO5os022UMW9EEIl2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cU5hn4CkeNTJ8wBLucE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ZPM1hYgWUGfT4IJLGHEU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LRqvvqgEOkEiJA4OhmX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xrmPx0s0Ovvox_00Xq_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YxhPJWE0e7FIonmUjmu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sqIJAbv02T4iPAIygXI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kBvxEaiE6Cs9VLzhc5h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qH_1GD6kiV9MrFfyXaz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36ApBm4EKPEsW36Oo68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9w8J4efEK0mfomiYS4m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GEqZT3okeOZ5aqOnU7u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cf0fEDOkKaLb9jEDbMN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9w8J4efEK0mfomiYS4m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GEqZT3okeOZ5aqOnU7u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Aqzj7uJ0CYWvZHGJwgo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ANxFfI6kuH2s01JH4.9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UENkPmqkaYukOMm6Lt2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cf0fEDOkKaLb9jEDbMN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Smd3AXmkqr3pVlJIssR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9EJiScZSkKCS6oqPvDbc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YN3KD.uEeKq6Ge907Nv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etNO5os022UMW9EEIl2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cU5hn4CkeNTJ8wBLucE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ZPM1hYgWUGfT4IJLGHEU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LRqvvqgEOkEiJA4OhmX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xrmPx0s0Ovvox_00Xq_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YxhPJWE0e7FIonmUjmu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sqIJAbv02T4iPAIygXI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48Kssn4pEurZOxl5WWhN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kBvxEaiE6Cs9VLzhc5h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36ApBm4EKPEsW36Oo68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qH_1GD6kiV9MrFfyXaz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cf0fEDOkKaLb9jEDbMN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cf0fEDOkKaLb9jEDbMN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9w8J4efEK0mfomiYS4m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GEqZT3okeOZ5aqOnU7u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cf0fEDOkKaLb9jEDbMN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Aqzj7uJ0CYWvZHGJwgo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ANxFfI6kuH2s01JH4.9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UENkPmqkaYukOMm6Lt2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Smd3AXmkqr3pVlJIssR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9EJiScZSkKCS6oqPvDbc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YN3KD.uEeKq6Ge907Nv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etNO5os022UMW9EEIl2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cU5hn4CkeNTJ8wBLucE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ZPM1hYgWUGfT4IJLGHEU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LRqvvqgEOkEiJA4Ohm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9w8J4efEK0mfomiYS4m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xrmPx0s0Ovvox_00Xq_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YxhPJWE0e7FIonmUjmu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sqIJAbv02T4iPAIygXI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48Kssn4pEurZOxl5WWhN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qH_1GD6kiV9MrFfyXaz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cf0fEDOkKaLb9jEDbMN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kBvxEaiE6Cs9VLzhc5h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36ApBm4EKPEsW36Oo68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9w8J4efEK0mfomiYS4mw"/>
</p:tagLst>
</file>

<file path=ppt/theme/theme1.xml><?xml version="1.0" encoding="utf-8"?>
<a:theme xmlns:a="http://schemas.openxmlformats.org/drawingml/2006/main" name="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DejaVu Sans"/>
        <a:cs typeface="DejaVu Sans"/>
      </a:majorFont>
      <a:minorFont>
        <a:latin typeface="Verdan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1A5F7108-00F9-4B07-946F-9618C67748AE}" vid="{033DEE4B-CF62-4389-9ECF-49D83A0F2F22}"/>
    </a:ext>
  </a:extLst>
</a:theme>
</file>

<file path=ppt/theme/theme10.xml><?xml version="1.0" encoding="utf-8"?>
<a:theme xmlns:a="http://schemas.openxmlformats.org/drawingml/2006/main" name="3_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DejaVu Sans"/>
        <a:cs typeface="DejaVu Sans"/>
      </a:majorFont>
      <a:minorFont>
        <a:latin typeface="Verdan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1A5F7108-00F9-4B07-946F-9618C67748AE}" vid="{033DEE4B-CF62-4389-9ECF-49D83A0F2F22}"/>
    </a:ext>
  </a:extLst>
</a:theme>
</file>

<file path=ppt/theme/theme11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DejaVu Sans"/>
        <a:cs typeface="DejaVu Sans"/>
      </a:majorFont>
      <a:minorFont>
        <a:latin typeface="Verdan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Theme2NN">
  <a:themeElements>
    <a:clrScheme name="nn_white 1">
      <a:dk1>
        <a:srgbClr val="000000"/>
      </a:dk1>
      <a:lt1>
        <a:srgbClr val="FFFFFF"/>
      </a:lt1>
      <a:dk2>
        <a:srgbClr val="D2C8BB"/>
      </a:dk2>
      <a:lt2>
        <a:srgbClr val="8DA2CC"/>
      </a:lt2>
      <a:accent1>
        <a:srgbClr val="00B7FF"/>
      </a:accent1>
      <a:accent2>
        <a:srgbClr val="001965"/>
      </a:accent2>
      <a:accent3>
        <a:srgbClr val="FFFFFF"/>
      </a:accent3>
      <a:accent4>
        <a:srgbClr val="000000"/>
      </a:accent4>
      <a:accent5>
        <a:srgbClr val="AAD8FF"/>
      </a:accent5>
      <a:accent6>
        <a:srgbClr val="00165B"/>
      </a:accent6>
      <a:hlink>
        <a:srgbClr val="E64A0E"/>
      </a:hlink>
      <a:folHlink>
        <a:srgbClr val="8B7D70"/>
      </a:folHlink>
    </a:clrScheme>
    <a:fontScheme name="nn_whi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n_white 1">
        <a:dk1>
          <a:srgbClr val="000000"/>
        </a:dk1>
        <a:lt1>
          <a:srgbClr val="FFFFFF"/>
        </a:lt1>
        <a:dk2>
          <a:srgbClr val="D2C8BB"/>
        </a:dk2>
        <a:lt2>
          <a:srgbClr val="8DA2CC"/>
        </a:lt2>
        <a:accent1>
          <a:srgbClr val="00B7FF"/>
        </a:accent1>
        <a:accent2>
          <a:srgbClr val="001965"/>
        </a:accent2>
        <a:accent3>
          <a:srgbClr val="FFFFFF"/>
        </a:accent3>
        <a:accent4>
          <a:srgbClr val="000000"/>
        </a:accent4>
        <a:accent5>
          <a:srgbClr val="AAD8FF"/>
        </a:accent5>
        <a:accent6>
          <a:srgbClr val="00165B"/>
        </a:accent6>
        <a:hlink>
          <a:srgbClr val="E64A0E"/>
        </a:hlink>
        <a:folHlink>
          <a:srgbClr val="8B7D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2NN" id="{F345C7DE-F957-4B6F-BFFA-A2027C35FDC5}" vid="{DC51EADA-7081-4C20-8E9E-91703947D5CC}"/>
    </a:ext>
  </a:extLst>
</a:theme>
</file>

<file path=ppt/theme/theme13.xml><?xml version="1.0" encoding="utf-8"?>
<a:theme xmlns:a="http://schemas.openxmlformats.org/drawingml/2006/main" name="9_nn_white">
  <a:themeElements>
    <a:clrScheme name="nn_white 1">
      <a:dk1>
        <a:srgbClr val="000000"/>
      </a:dk1>
      <a:lt1>
        <a:srgbClr val="FFFFFF"/>
      </a:lt1>
      <a:dk2>
        <a:srgbClr val="D2C8BB"/>
      </a:dk2>
      <a:lt2>
        <a:srgbClr val="8DA2CC"/>
      </a:lt2>
      <a:accent1>
        <a:srgbClr val="00B7FF"/>
      </a:accent1>
      <a:accent2>
        <a:srgbClr val="001965"/>
      </a:accent2>
      <a:accent3>
        <a:srgbClr val="FFFFFF"/>
      </a:accent3>
      <a:accent4>
        <a:srgbClr val="000000"/>
      </a:accent4>
      <a:accent5>
        <a:srgbClr val="AAD8FF"/>
      </a:accent5>
      <a:accent6>
        <a:srgbClr val="00165B"/>
      </a:accent6>
      <a:hlink>
        <a:srgbClr val="E64A0E"/>
      </a:hlink>
      <a:folHlink>
        <a:srgbClr val="8B7D70"/>
      </a:folHlink>
    </a:clrScheme>
    <a:fontScheme name="7_nn_whi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n_white 1">
        <a:dk1>
          <a:srgbClr val="000000"/>
        </a:dk1>
        <a:lt1>
          <a:srgbClr val="FFFFFF"/>
        </a:lt1>
        <a:dk2>
          <a:srgbClr val="D2C8BB"/>
        </a:dk2>
        <a:lt2>
          <a:srgbClr val="8DA2CC"/>
        </a:lt2>
        <a:accent1>
          <a:srgbClr val="00B7FF"/>
        </a:accent1>
        <a:accent2>
          <a:srgbClr val="001965"/>
        </a:accent2>
        <a:accent3>
          <a:srgbClr val="FFFFFF"/>
        </a:accent3>
        <a:accent4>
          <a:srgbClr val="000000"/>
        </a:accent4>
        <a:accent5>
          <a:srgbClr val="AAD8FF"/>
        </a:accent5>
        <a:accent6>
          <a:srgbClr val="00165B"/>
        </a:accent6>
        <a:hlink>
          <a:srgbClr val="E64A0E"/>
        </a:hlink>
        <a:folHlink>
          <a:srgbClr val="8B7D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nn_white">
  <a:themeElements>
    <a:clrScheme name="nn_white 1">
      <a:dk1>
        <a:srgbClr val="000000"/>
      </a:dk1>
      <a:lt1>
        <a:srgbClr val="FFFFFF"/>
      </a:lt1>
      <a:dk2>
        <a:srgbClr val="D2C8BB"/>
      </a:dk2>
      <a:lt2>
        <a:srgbClr val="8DA2CC"/>
      </a:lt2>
      <a:accent1>
        <a:srgbClr val="00B7FF"/>
      </a:accent1>
      <a:accent2>
        <a:srgbClr val="001965"/>
      </a:accent2>
      <a:accent3>
        <a:srgbClr val="FFFFFF"/>
      </a:accent3>
      <a:accent4>
        <a:srgbClr val="000000"/>
      </a:accent4>
      <a:accent5>
        <a:srgbClr val="AAD8FF"/>
      </a:accent5>
      <a:accent6>
        <a:srgbClr val="00165B"/>
      </a:accent6>
      <a:hlink>
        <a:srgbClr val="E64A0E"/>
      </a:hlink>
      <a:folHlink>
        <a:srgbClr val="8B7D70"/>
      </a:folHlink>
    </a:clrScheme>
    <a:fontScheme name="8_nn_whi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n_white 1">
        <a:dk1>
          <a:srgbClr val="000000"/>
        </a:dk1>
        <a:lt1>
          <a:srgbClr val="FFFFFF"/>
        </a:lt1>
        <a:dk2>
          <a:srgbClr val="D2C8BB"/>
        </a:dk2>
        <a:lt2>
          <a:srgbClr val="8DA2CC"/>
        </a:lt2>
        <a:accent1>
          <a:srgbClr val="00B7FF"/>
        </a:accent1>
        <a:accent2>
          <a:srgbClr val="001965"/>
        </a:accent2>
        <a:accent3>
          <a:srgbClr val="FFFFFF"/>
        </a:accent3>
        <a:accent4>
          <a:srgbClr val="000000"/>
        </a:accent4>
        <a:accent5>
          <a:srgbClr val="AAD8FF"/>
        </a:accent5>
        <a:accent6>
          <a:srgbClr val="00165B"/>
        </a:accent6>
        <a:hlink>
          <a:srgbClr val="E64A0E"/>
        </a:hlink>
        <a:folHlink>
          <a:srgbClr val="8B7D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heme3 NN">
  <a:themeElements>
    <a:clrScheme name="NovoNordisk_CD_White 1">
      <a:dk1>
        <a:srgbClr val="000000"/>
      </a:dk1>
      <a:lt1>
        <a:srgbClr val="FFFFFF"/>
      </a:lt1>
      <a:dk2>
        <a:srgbClr val="AEA79F"/>
      </a:dk2>
      <a:lt2>
        <a:srgbClr val="E0DED8"/>
      </a:lt2>
      <a:accent1>
        <a:srgbClr val="009FDA"/>
      </a:accent1>
      <a:accent2>
        <a:srgbClr val="001965"/>
      </a:accent2>
      <a:accent3>
        <a:srgbClr val="FFFFFF"/>
      </a:accent3>
      <a:accent4>
        <a:srgbClr val="000000"/>
      </a:accent4>
      <a:accent5>
        <a:srgbClr val="AACDEA"/>
      </a:accent5>
      <a:accent6>
        <a:srgbClr val="00165B"/>
      </a:accent6>
      <a:hlink>
        <a:srgbClr val="E64A0E"/>
      </a:hlink>
      <a:folHlink>
        <a:srgbClr val="82786F"/>
      </a:folHlink>
    </a:clrScheme>
    <a:fontScheme name="NovoNordisk_CD_Whi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800" b="1" i="0" u="none" strike="noStrike" cap="none" normalizeH="0" baseline="0" smtClean="0">
            <a:ln>
              <a:noFill/>
            </a:ln>
            <a:solidFill>
              <a:srgbClr val="001965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800" b="1" i="0" u="none" strike="noStrike" cap="none" normalizeH="0" baseline="0" smtClean="0">
            <a:ln>
              <a:noFill/>
            </a:ln>
            <a:solidFill>
              <a:srgbClr val="001965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ovoNordisk_CD_White 1">
        <a:dk1>
          <a:srgbClr val="000000"/>
        </a:dk1>
        <a:lt1>
          <a:srgbClr val="FFFFFF"/>
        </a:lt1>
        <a:dk2>
          <a:srgbClr val="AEA79F"/>
        </a:dk2>
        <a:lt2>
          <a:srgbClr val="E0DED8"/>
        </a:lt2>
        <a:accent1>
          <a:srgbClr val="009FDA"/>
        </a:accent1>
        <a:accent2>
          <a:srgbClr val="001965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00165B"/>
        </a:accent6>
        <a:hlink>
          <a:srgbClr val="E64A0E"/>
        </a:hlink>
        <a:folHlink>
          <a:srgbClr val="8278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3 NN" id="{F20E76EF-D2C1-4B28-AAB2-E9AA1AC0CE42}" vid="{5E747AE3-4939-49D2-B917-A2D6B08A53E1}"/>
    </a:ext>
  </a:extLst>
</a:theme>
</file>

<file path=ppt/theme/theme16.xml><?xml version="1.0" encoding="utf-8"?>
<a:theme xmlns:a="http://schemas.openxmlformats.org/drawingml/2006/main" name="Liraglutide Clinical template">
  <a:themeElements>
    <a:clrScheme name="Custom 1">
      <a:dk1>
        <a:srgbClr val="001965"/>
      </a:dk1>
      <a:lt1>
        <a:srgbClr val="FFFFFF"/>
      </a:lt1>
      <a:dk2>
        <a:srgbClr val="FFFFFF"/>
      </a:dk2>
      <a:lt2>
        <a:srgbClr val="ECCCDA"/>
      </a:lt2>
      <a:accent1>
        <a:srgbClr val="880038"/>
      </a:accent1>
      <a:accent2>
        <a:srgbClr val="001965"/>
      </a:accent2>
      <a:accent3>
        <a:srgbClr val="FFFFFF"/>
      </a:accent3>
      <a:accent4>
        <a:srgbClr val="001455"/>
      </a:accent4>
      <a:accent5>
        <a:srgbClr val="C3AAAE"/>
      </a:accent5>
      <a:accent6>
        <a:srgbClr val="00165B"/>
      </a:accent6>
      <a:hlink>
        <a:srgbClr val="001965"/>
      </a:hlink>
      <a:folHlink>
        <a:srgbClr val="8DA2CC"/>
      </a:folHlink>
    </a:clrScheme>
    <a:fontScheme name="Liraglutide Clinical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iraglutide Clinical template 1">
        <a:dk1>
          <a:srgbClr val="001965"/>
        </a:dk1>
        <a:lt1>
          <a:srgbClr val="FFFFFF"/>
        </a:lt1>
        <a:dk2>
          <a:srgbClr val="FFFFFF"/>
        </a:dk2>
        <a:lt2>
          <a:srgbClr val="ECCCDA"/>
        </a:lt2>
        <a:accent1>
          <a:srgbClr val="880038"/>
        </a:accent1>
        <a:accent2>
          <a:srgbClr val="001965"/>
        </a:accent2>
        <a:accent3>
          <a:srgbClr val="FFFFFF"/>
        </a:accent3>
        <a:accent4>
          <a:srgbClr val="001455"/>
        </a:accent4>
        <a:accent5>
          <a:srgbClr val="C3AAAE"/>
        </a:accent5>
        <a:accent6>
          <a:srgbClr val="00165B"/>
        </a:accent6>
        <a:hlink>
          <a:srgbClr val="00B7FF"/>
        </a:hlink>
        <a:folHlink>
          <a:srgbClr val="8DA2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DejaVu Sans"/>
        <a:cs typeface="DejaVu Sans"/>
      </a:majorFont>
      <a:minorFont>
        <a:latin typeface="Verdan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DejaVu Sans"/>
        <a:cs typeface="DejaVu Sans"/>
      </a:majorFont>
      <a:minorFont>
        <a:latin typeface="Verdan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1A5F7108-00F9-4B07-946F-9618C67748AE}" vid="{033DEE4B-CF62-4389-9ECF-49D83A0F2F22}"/>
    </a:ext>
  </a:extLst>
</a:theme>
</file>

<file path=ppt/theme/theme4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DejaVu Sans"/>
        <a:cs typeface="DejaVu Sans"/>
      </a:majorFont>
      <a:minorFont>
        <a:latin typeface="Verdan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eme2NN">
  <a:themeElements>
    <a:clrScheme name="nn_white 1">
      <a:dk1>
        <a:srgbClr val="000000"/>
      </a:dk1>
      <a:lt1>
        <a:srgbClr val="FFFFFF"/>
      </a:lt1>
      <a:dk2>
        <a:srgbClr val="D2C8BB"/>
      </a:dk2>
      <a:lt2>
        <a:srgbClr val="8DA2CC"/>
      </a:lt2>
      <a:accent1>
        <a:srgbClr val="00B7FF"/>
      </a:accent1>
      <a:accent2>
        <a:srgbClr val="001965"/>
      </a:accent2>
      <a:accent3>
        <a:srgbClr val="FFFFFF"/>
      </a:accent3>
      <a:accent4>
        <a:srgbClr val="000000"/>
      </a:accent4>
      <a:accent5>
        <a:srgbClr val="AAD8FF"/>
      </a:accent5>
      <a:accent6>
        <a:srgbClr val="00165B"/>
      </a:accent6>
      <a:hlink>
        <a:srgbClr val="E64A0E"/>
      </a:hlink>
      <a:folHlink>
        <a:srgbClr val="8B7D70"/>
      </a:folHlink>
    </a:clrScheme>
    <a:fontScheme name="nn_whi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n_white 1">
        <a:dk1>
          <a:srgbClr val="000000"/>
        </a:dk1>
        <a:lt1>
          <a:srgbClr val="FFFFFF"/>
        </a:lt1>
        <a:dk2>
          <a:srgbClr val="D2C8BB"/>
        </a:dk2>
        <a:lt2>
          <a:srgbClr val="8DA2CC"/>
        </a:lt2>
        <a:accent1>
          <a:srgbClr val="00B7FF"/>
        </a:accent1>
        <a:accent2>
          <a:srgbClr val="001965"/>
        </a:accent2>
        <a:accent3>
          <a:srgbClr val="FFFFFF"/>
        </a:accent3>
        <a:accent4>
          <a:srgbClr val="000000"/>
        </a:accent4>
        <a:accent5>
          <a:srgbClr val="AAD8FF"/>
        </a:accent5>
        <a:accent6>
          <a:srgbClr val="00165B"/>
        </a:accent6>
        <a:hlink>
          <a:srgbClr val="E64A0E"/>
        </a:hlink>
        <a:folHlink>
          <a:srgbClr val="8B7D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2NN" id="{F345C7DE-F957-4B6F-BFFA-A2027C35FDC5}" vid="{DC51EADA-7081-4C20-8E9E-91703947D5CC}"/>
    </a:ext>
  </a:extLst>
</a:theme>
</file>

<file path=ppt/theme/theme6.xml><?xml version="1.0" encoding="utf-8"?>
<a:theme xmlns:a="http://schemas.openxmlformats.org/drawingml/2006/main" name="7_nn_white">
  <a:themeElements>
    <a:clrScheme name="nn_white 1">
      <a:dk1>
        <a:srgbClr val="000000"/>
      </a:dk1>
      <a:lt1>
        <a:srgbClr val="FFFFFF"/>
      </a:lt1>
      <a:dk2>
        <a:srgbClr val="D2C8BB"/>
      </a:dk2>
      <a:lt2>
        <a:srgbClr val="8DA2CC"/>
      </a:lt2>
      <a:accent1>
        <a:srgbClr val="00B7FF"/>
      </a:accent1>
      <a:accent2>
        <a:srgbClr val="001965"/>
      </a:accent2>
      <a:accent3>
        <a:srgbClr val="FFFFFF"/>
      </a:accent3>
      <a:accent4>
        <a:srgbClr val="000000"/>
      </a:accent4>
      <a:accent5>
        <a:srgbClr val="AAD8FF"/>
      </a:accent5>
      <a:accent6>
        <a:srgbClr val="00165B"/>
      </a:accent6>
      <a:hlink>
        <a:srgbClr val="E64A0E"/>
      </a:hlink>
      <a:folHlink>
        <a:srgbClr val="8B7D70"/>
      </a:folHlink>
    </a:clrScheme>
    <a:fontScheme name="7_nn_whi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n_white 1">
        <a:dk1>
          <a:srgbClr val="000000"/>
        </a:dk1>
        <a:lt1>
          <a:srgbClr val="FFFFFF"/>
        </a:lt1>
        <a:dk2>
          <a:srgbClr val="D2C8BB"/>
        </a:dk2>
        <a:lt2>
          <a:srgbClr val="8DA2CC"/>
        </a:lt2>
        <a:accent1>
          <a:srgbClr val="00B7FF"/>
        </a:accent1>
        <a:accent2>
          <a:srgbClr val="001965"/>
        </a:accent2>
        <a:accent3>
          <a:srgbClr val="FFFFFF"/>
        </a:accent3>
        <a:accent4>
          <a:srgbClr val="000000"/>
        </a:accent4>
        <a:accent5>
          <a:srgbClr val="AAD8FF"/>
        </a:accent5>
        <a:accent6>
          <a:srgbClr val="00165B"/>
        </a:accent6>
        <a:hlink>
          <a:srgbClr val="E64A0E"/>
        </a:hlink>
        <a:folHlink>
          <a:srgbClr val="8B7D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nn_white">
  <a:themeElements>
    <a:clrScheme name="nn_white 1">
      <a:dk1>
        <a:srgbClr val="000000"/>
      </a:dk1>
      <a:lt1>
        <a:srgbClr val="FFFFFF"/>
      </a:lt1>
      <a:dk2>
        <a:srgbClr val="D2C8BB"/>
      </a:dk2>
      <a:lt2>
        <a:srgbClr val="8DA2CC"/>
      </a:lt2>
      <a:accent1>
        <a:srgbClr val="00B7FF"/>
      </a:accent1>
      <a:accent2>
        <a:srgbClr val="001965"/>
      </a:accent2>
      <a:accent3>
        <a:srgbClr val="FFFFFF"/>
      </a:accent3>
      <a:accent4>
        <a:srgbClr val="000000"/>
      </a:accent4>
      <a:accent5>
        <a:srgbClr val="AAD8FF"/>
      </a:accent5>
      <a:accent6>
        <a:srgbClr val="00165B"/>
      </a:accent6>
      <a:hlink>
        <a:srgbClr val="E64A0E"/>
      </a:hlink>
      <a:folHlink>
        <a:srgbClr val="8B7D70"/>
      </a:folHlink>
    </a:clrScheme>
    <a:fontScheme name="8_nn_whi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n_white 1">
        <a:dk1>
          <a:srgbClr val="000000"/>
        </a:dk1>
        <a:lt1>
          <a:srgbClr val="FFFFFF"/>
        </a:lt1>
        <a:dk2>
          <a:srgbClr val="D2C8BB"/>
        </a:dk2>
        <a:lt2>
          <a:srgbClr val="8DA2CC"/>
        </a:lt2>
        <a:accent1>
          <a:srgbClr val="00B7FF"/>
        </a:accent1>
        <a:accent2>
          <a:srgbClr val="001965"/>
        </a:accent2>
        <a:accent3>
          <a:srgbClr val="FFFFFF"/>
        </a:accent3>
        <a:accent4>
          <a:srgbClr val="000000"/>
        </a:accent4>
        <a:accent5>
          <a:srgbClr val="AAD8FF"/>
        </a:accent5>
        <a:accent6>
          <a:srgbClr val="00165B"/>
        </a:accent6>
        <a:hlink>
          <a:srgbClr val="E64A0E"/>
        </a:hlink>
        <a:folHlink>
          <a:srgbClr val="8B7D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DejaVu Sans"/>
        <a:cs typeface="DejaVu Sans"/>
      </a:majorFont>
      <a:minorFont>
        <a:latin typeface="Verdan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1A5F7108-00F9-4B07-946F-9618C67748AE}" vid="{033DEE4B-CF62-4389-9ECF-49D83A0F2F22}"/>
    </a:ext>
  </a:extLst>
</a:theme>
</file>

<file path=ppt/theme/theme9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DejaVu Sans"/>
        <a:cs typeface="DejaVu Sans"/>
      </a:majorFont>
      <a:minorFont>
        <a:latin typeface="Verdan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6641</TotalTime>
  <Words>3083</Words>
  <Application>Microsoft Office PowerPoint</Application>
  <PresentationFormat>On-screen Show (16:9)</PresentationFormat>
  <Paragraphs>764</Paragraphs>
  <Slides>57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87" baseType="lpstr">
      <vt:lpstr>Verdana</vt:lpstr>
      <vt:lpstr>DejaVu Sans</vt:lpstr>
      <vt:lpstr>Arial</vt:lpstr>
      <vt:lpstr>Times New Roman</vt:lpstr>
      <vt:lpstr>DejaVu Serif</vt:lpstr>
      <vt:lpstr>Calibri</vt:lpstr>
      <vt:lpstr>MS PGothic</vt:lpstr>
      <vt:lpstr>Times</vt:lpstr>
      <vt:lpstr>Wingdings</vt:lpstr>
      <vt:lpstr>SimSun</vt:lpstr>
      <vt:lpstr>MS Mincho</vt:lpstr>
      <vt:lpstr>B Nazanin</vt:lpstr>
      <vt:lpstr>Symbol</vt:lpstr>
      <vt:lpstr>Theme1</vt:lpstr>
      <vt:lpstr>Office Theme</vt:lpstr>
      <vt:lpstr>1_Theme1</vt:lpstr>
      <vt:lpstr>1_Office Theme</vt:lpstr>
      <vt:lpstr>Theme2NN</vt:lpstr>
      <vt:lpstr>7_nn_white</vt:lpstr>
      <vt:lpstr>8_nn_white</vt:lpstr>
      <vt:lpstr>2_Theme1</vt:lpstr>
      <vt:lpstr>2_Office Theme</vt:lpstr>
      <vt:lpstr>3_Theme1</vt:lpstr>
      <vt:lpstr>3_Office Theme</vt:lpstr>
      <vt:lpstr>1_Theme2NN</vt:lpstr>
      <vt:lpstr>9_nn_white</vt:lpstr>
      <vt:lpstr>10_nn_white</vt:lpstr>
      <vt:lpstr>Theme3 NN</vt:lpstr>
      <vt:lpstr>Liraglutide Clinical template</vt:lpstr>
      <vt:lpstr>think-cell Slide</vt:lpstr>
      <vt:lpstr>PowerPoint Presentation</vt:lpstr>
      <vt:lpstr>ADA/EASD position statement 2015</vt:lpstr>
      <vt:lpstr>PowerPoint Presentation</vt:lpstr>
      <vt:lpstr>PowerPoint Presentation</vt:lpstr>
      <vt:lpstr>PowerPoint Presentation</vt:lpstr>
      <vt:lpstr>PowerPoint Presentation</vt:lpstr>
      <vt:lpstr>A 56 y/o man with T2DM without any evidence of retinopathy, neuropathy &amp; CVD  PMH: 5 yrs Hx. of T2DM 8 yrs Hx. of HTN  Ph/Ex:  BP: 145/85 mmHg 1+ ankle edema Wt: 90 kg BMI: 31.5 kg/m2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Demographic characterestic of Case 1 1st visit: 12/2/1390</vt:lpstr>
      <vt:lpstr>Lab. Results</vt:lpstr>
      <vt:lpstr>PowerPoint Presentation</vt:lpstr>
      <vt:lpstr>2nd visit: 1390/4/5</vt:lpstr>
      <vt:lpstr>3rd visit: 1390/7/9</vt:lpstr>
      <vt:lpstr>4th visit: 1390/10/21</vt:lpstr>
      <vt:lpstr>8th visit: 1392/5/6</vt:lpstr>
      <vt:lpstr>10th visit: 1393/2/14</vt:lpstr>
      <vt:lpstr>PowerPoint Presentation</vt:lpstr>
      <vt:lpstr>12th visit: 1393/9/23     </vt:lpstr>
      <vt:lpstr>13th visit: 1393/10/20    </vt:lpstr>
      <vt:lpstr>14th visit: 1393/11/6</vt:lpstr>
      <vt:lpstr>ADA/EASD position statement 2015</vt:lpstr>
      <vt:lpstr>PowerPoint Presentation</vt:lpstr>
      <vt:lpstr>Demographic characterestic of Case 2 – 17/2/93</vt:lpstr>
      <vt:lpstr>Lab. Results - 1393/2/17 </vt:lpstr>
      <vt:lpstr>PowerPoint Presentation</vt:lpstr>
      <vt:lpstr>Next visit - 1393/4/9</vt:lpstr>
      <vt:lpstr>Next visit - 1393/6/20</vt:lpstr>
      <vt:lpstr>Next visit - 1393/9/10</vt:lpstr>
      <vt:lpstr>PowerPoint Presentation</vt:lpstr>
      <vt:lpstr>Next visit - 1393/10/9    SMBG</vt:lpstr>
      <vt:lpstr>Next visit - 1393/10/9</vt:lpstr>
      <vt:lpstr>ADA/EASD position statement 2015</vt:lpstr>
      <vt:lpstr>PowerPoint Presentation</vt:lpstr>
      <vt:lpstr>Demographic characterestic of Case 3 1st visit: 1386/10/19</vt:lpstr>
      <vt:lpstr>Lab. Results - 1386/10/19</vt:lpstr>
      <vt:lpstr>PowerPoint Presentation</vt:lpstr>
      <vt:lpstr>2nd visit: 1387/3/4</vt:lpstr>
      <vt:lpstr>5th visit: 1387/12/14</vt:lpstr>
      <vt:lpstr>9th visit: 1389/2/26</vt:lpstr>
      <vt:lpstr>10th visit: 1389/6/3</vt:lpstr>
      <vt:lpstr>11th visit: 1389/9/10</vt:lpstr>
      <vt:lpstr>12th / 13th visit</vt:lpstr>
      <vt:lpstr>14th visit: 1390/4/27</vt:lpstr>
      <vt:lpstr>19th visit: 1392/3/22</vt:lpstr>
      <vt:lpstr>22nd visit: 1393/2/26</vt:lpstr>
      <vt:lpstr>PowerPoint Presentation</vt:lpstr>
      <vt:lpstr>1st week of Victoza use: 1393/9/15-23</vt:lpstr>
      <vt:lpstr>2nd &amp; 3rd weeks of Victoza use</vt:lpstr>
      <vt:lpstr>At the end of 1st month Victoza   </vt:lpstr>
      <vt:lpstr>40 days after Victoza use    </vt:lpstr>
      <vt:lpstr>25th visit: 1393-11-4</vt:lpstr>
      <vt:lpstr>ADA/EASD position statement 2015</vt:lpstr>
      <vt:lpstr>PowerPoint Presentation</vt:lpstr>
    </vt:vector>
  </TitlesOfParts>
  <Company>Novo Nordisk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Ehsan Parvaresh, MD</dc:creator>
  <cp:lastModifiedBy>sana</cp:lastModifiedBy>
  <cp:revision>291</cp:revision>
  <dcterms:created xsi:type="dcterms:W3CDTF">2009-12-23T15:22:35Z</dcterms:created>
  <dcterms:modified xsi:type="dcterms:W3CDTF">2015-10-28T05:40:16Z</dcterms:modified>
</cp:coreProperties>
</file>