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58" r:id="rId6"/>
    <p:sldId id="263" r:id="rId7"/>
    <p:sldId id="265" r:id="rId8"/>
    <p:sldId id="266" r:id="rId9"/>
    <p:sldId id="268" r:id="rId10"/>
    <p:sldId id="271" r:id="rId11"/>
    <p:sldId id="270" r:id="rId12"/>
    <p:sldId id="272" r:id="rId13"/>
    <p:sldId id="274" r:id="rId14"/>
    <p:sldId id="275" r:id="rId15"/>
    <p:sldId id="279" r:id="rId16"/>
    <p:sldId id="277" r:id="rId17"/>
    <p:sldId id="280" r:id="rId18"/>
    <p:sldId id="282" r:id="rId19"/>
    <p:sldId id="281" r:id="rId20"/>
    <p:sldId id="283" r:id="rId21"/>
    <p:sldId id="284" r:id="rId22"/>
    <p:sldId id="287" r:id="rId23"/>
    <p:sldId id="286" r:id="rId24"/>
    <p:sldId id="288" r:id="rId25"/>
    <p:sldId id="289" r:id="rId26"/>
    <p:sldId id="29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333F"/>
    <a:srgbClr val="DBC3DA"/>
    <a:srgbClr val="DFBF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48" autoAdjust="0"/>
    <p:restoredTop sz="94660"/>
  </p:normalViewPr>
  <p:slideViewPr>
    <p:cSldViewPr snapToGrid="0">
      <p:cViewPr varScale="1">
        <p:scale>
          <a:sx n="92" d="100"/>
          <a:sy n="92" d="100"/>
        </p:scale>
        <p:origin x="-306"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AE06FC-C8BE-42BB-BD67-AE72EEA69EBC}" type="datetimeFigureOut">
              <a:rPr lang="en-US" smtClean="0"/>
              <a:t>5/22/2019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2EB0EE-AD12-41B3-802D-299DF6630A60}" type="slidenum">
              <a:rPr lang="en-US" smtClean="0"/>
              <a:t>‹#›</a:t>
            </a:fld>
            <a:endParaRPr lang="en-US" dirty="0"/>
          </a:p>
        </p:txBody>
      </p:sp>
    </p:spTree>
    <p:extLst>
      <p:ext uri="{BB962C8B-B14F-4D97-AF65-F5344CB8AC3E}">
        <p14:creationId xmlns:p14="http://schemas.microsoft.com/office/powerpoint/2010/main" val="2793645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AE06FC-C8BE-42BB-BD67-AE72EEA69EBC}" type="datetimeFigureOut">
              <a:rPr lang="en-US" smtClean="0"/>
              <a:t>5/22/2019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2EB0EE-AD12-41B3-802D-299DF6630A60}" type="slidenum">
              <a:rPr lang="en-US" smtClean="0"/>
              <a:t>‹#›</a:t>
            </a:fld>
            <a:endParaRPr lang="en-US" dirty="0"/>
          </a:p>
        </p:txBody>
      </p:sp>
    </p:spTree>
    <p:extLst>
      <p:ext uri="{BB962C8B-B14F-4D97-AF65-F5344CB8AC3E}">
        <p14:creationId xmlns:p14="http://schemas.microsoft.com/office/powerpoint/2010/main" val="2476372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AE06FC-C8BE-42BB-BD67-AE72EEA69EBC}" type="datetimeFigureOut">
              <a:rPr lang="en-US" smtClean="0"/>
              <a:t>5/22/2019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2EB0EE-AD12-41B3-802D-299DF6630A60}" type="slidenum">
              <a:rPr lang="en-US" smtClean="0"/>
              <a:t>‹#›</a:t>
            </a:fld>
            <a:endParaRPr lang="en-US" dirty="0"/>
          </a:p>
        </p:txBody>
      </p:sp>
    </p:spTree>
    <p:extLst>
      <p:ext uri="{BB962C8B-B14F-4D97-AF65-F5344CB8AC3E}">
        <p14:creationId xmlns:p14="http://schemas.microsoft.com/office/powerpoint/2010/main" val="4013724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AE06FC-C8BE-42BB-BD67-AE72EEA69EBC}" type="datetimeFigureOut">
              <a:rPr lang="en-US" smtClean="0"/>
              <a:t>5/22/2019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2EB0EE-AD12-41B3-802D-299DF6630A60}" type="slidenum">
              <a:rPr lang="en-US" smtClean="0"/>
              <a:t>‹#›</a:t>
            </a:fld>
            <a:endParaRPr lang="en-US" dirty="0"/>
          </a:p>
        </p:txBody>
      </p:sp>
    </p:spTree>
    <p:extLst>
      <p:ext uri="{BB962C8B-B14F-4D97-AF65-F5344CB8AC3E}">
        <p14:creationId xmlns:p14="http://schemas.microsoft.com/office/powerpoint/2010/main" val="2890216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BAE06FC-C8BE-42BB-BD67-AE72EEA69EBC}" type="datetimeFigureOut">
              <a:rPr lang="en-US" smtClean="0"/>
              <a:t>5/22/2019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2EB0EE-AD12-41B3-802D-299DF6630A60}" type="slidenum">
              <a:rPr lang="en-US" smtClean="0"/>
              <a:t>‹#›</a:t>
            </a:fld>
            <a:endParaRPr lang="en-US" dirty="0"/>
          </a:p>
        </p:txBody>
      </p:sp>
    </p:spTree>
    <p:extLst>
      <p:ext uri="{BB962C8B-B14F-4D97-AF65-F5344CB8AC3E}">
        <p14:creationId xmlns:p14="http://schemas.microsoft.com/office/powerpoint/2010/main" val="257912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AE06FC-C8BE-42BB-BD67-AE72EEA69EBC}" type="datetimeFigureOut">
              <a:rPr lang="en-US" smtClean="0"/>
              <a:t>5/22/2019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2EB0EE-AD12-41B3-802D-299DF6630A60}" type="slidenum">
              <a:rPr lang="en-US" smtClean="0"/>
              <a:t>‹#›</a:t>
            </a:fld>
            <a:endParaRPr lang="en-US" dirty="0"/>
          </a:p>
        </p:txBody>
      </p:sp>
    </p:spTree>
    <p:extLst>
      <p:ext uri="{BB962C8B-B14F-4D97-AF65-F5344CB8AC3E}">
        <p14:creationId xmlns:p14="http://schemas.microsoft.com/office/powerpoint/2010/main" val="1785598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AE06FC-C8BE-42BB-BD67-AE72EEA69EBC}" type="datetimeFigureOut">
              <a:rPr lang="en-US" smtClean="0"/>
              <a:t>5/22/2019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02EB0EE-AD12-41B3-802D-299DF6630A60}" type="slidenum">
              <a:rPr lang="en-US" smtClean="0"/>
              <a:t>‹#›</a:t>
            </a:fld>
            <a:endParaRPr lang="en-US" dirty="0"/>
          </a:p>
        </p:txBody>
      </p:sp>
    </p:spTree>
    <p:extLst>
      <p:ext uri="{BB962C8B-B14F-4D97-AF65-F5344CB8AC3E}">
        <p14:creationId xmlns:p14="http://schemas.microsoft.com/office/powerpoint/2010/main" val="1217902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AE06FC-C8BE-42BB-BD67-AE72EEA69EBC}" type="datetimeFigureOut">
              <a:rPr lang="en-US" smtClean="0"/>
              <a:t>5/22/2019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02EB0EE-AD12-41B3-802D-299DF6630A60}" type="slidenum">
              <a:rPr lang="en-US" smtClean="0"/>
              <a:t>‹#›</a:t>
            </a:fld>
            <a:endParaRPr lang="en-US" dirty="0"/>
          </a:p>
        </p:txBody>
      </p:sp>
    </p:spTree>
    <p:extLst>
      <p:ext uri="{BB962C8B-B14F-4D97-AF65-F5344CB8AC3E}">
        <p14:creationId xmlns:p14="http://schemas.microsoft.com/office/powerpoint/2010/main" val="774867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AE06FC-C8BE-42BB-BD67-AE72EEA69EBC}" type="datetimeFigureOut">
              <a:rPr lang="en-US" smtClean="0"/>
              <a:t>5/22/2019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02EB0EE-AD12-41B3-802D-299DF6630A60}" type="slidenum">
              <a:rPr lang="en-US" smtClean="0"/>
              <a:t>‹#›</a:t>
            </a:fld>
            <a:endParaRPr lang="en-US" dirty="0"/>
          </a:p>
        </p:txBody>
      </p:sp>
    </p:spTree>
    <p:extLst>
      <p:ext uri="{BB962C8B-B14F-4D97-AF65-F5344CB8AC3E}">
        <p14:creationId xmlns:p14="http://schemas.microsoft.com/office/powerpoint/2010/main" val="1074102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BAE06FC-C8BE-42BB-BD67-AE72EEA69EBC}" type="datetimeFigureOut">
              <a:rPr lang="en-US" smtClean="0"/>
              <a:t>5/22/2019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2EB0EE-AD12-41B3-802D-299DF6630A60}" type="slidenum">
              <a:rPr lang="en-US" smtClean="0"/>
              <a:t>‹#›</a:t>
            </a:fld>
            <a:endParaRPr lang="en-US" dirty="0"/>
          </a:p>
        </p:txBody>
      </p:sp>
    </p:spTree>
    <p:extLst>
      <p:ext uri="{BB962C8B-B14F-4D97-AF65-F5344CB8AC3E}">
        <p14:creationId xmlns:p14="http://schemas.microsoft.com/office/powerpoint/2010/main" val="774713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BAE06FC-C8BE-42BB-BD67-AE72EEA69EBC}" type="datetimeFigureOut">
              <a:rPr lang="en-US" smtClean="0"/>
              <a:t>5/22/2019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2EB0EE-AD12-41B3-802D-299DF6630A60}" type="slidenum">
              <a:rPr lang="en-US" smtClean="0"/>
              <a:t>‹#›</a:t>
            </a:fld>
            <a:endParaRPr lang="en-US" dirty="0"/>
          </a:p>
        </p:txBody>
      </p:sp>
    </p:spTree>
    <p:extLst>
      <p:ext uri="{BB962C8B-B14F-4D97-AF65-F5344CB8AC3E}">
        <p14:creationId xmlns:p14="http://schemas.microsoft.com/office/powerpoint/2010/main" val="2489526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5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AE06FC-C8BE-42BB-BD67-AE72EEA69EBC}" type="datetimeFigureOut">
              <a:rPr lang="en-US" smtClean="0"/>
              <a:t>5/22/2019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2EB0EE-AD12-41B3-802D-299DF6630A60}" type="slidenum">
              <a:rPr lang="en-US" smtClean="0"/>
              <a:t>‹#›</a:t>
            </a:fld>
            <a:endParaRPr lang="en-US" dirty="0"/>
          </a:p>
        </p:txBody>
      </p:sp>
    </p:spTree>
    <p:extLst>
      <p:ext uri="{BB962C8B-B14F-4D97-AF65-F5344CB8AC3E}">
        <p14:creationId xmlns:p14="http://schemas.microsoft.com/office/powerpoint/2010/main" val="1691369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7003"/>
            <a:ext cx="9144000" cy="2387600"/>
          </a:xfrm>
        </p:spPr>
        <p:txBody>
          <a:bodyPr/>
          <a:lstStyle/>
          <a:p>
            <a:r>
              <a:rPr lang="en-US" i="1" dirty="0" smtClean="0"/>
              <a:t>In the name of </a:t>
            </a:r>
            <a:r>
              <a:rPr lang="en-US" b="1" i="1" dirty="0" smtClean="0"/>
              <a:t>GOD</a:t>
            </a:r>
            <a:endParaRPr lang="en-US" b="1" i="1" dirty="0"/>
          </a:p>
        </p:txBody>
      </p:sp>
      <p:sp>
        <p:nvSpPr>
          <p:cNvPr id="3" name="Subtitle 2"/>
          <p:cNvSpPr>
            <a:spLocks noGrp="1"/>
          </p:cNvSpPr>
          <p:nvPr>
            <p:ph type="subTitle" idx="1"/>
          </p:nvPr>
        </p:nvSpPr>
        <p:spPr/>
        <p:txBody>
          <a:bodyPr/>
          <a:lstStyle/>
          <a:p>
            <a:r>
              <a:rPr lang="en-US" dirty="0" smtClean="0"/>
              <a:t>Grand 98/2/23</a:t>
            </a:r>
          </a:p>
          <a:p>
            <a:r>
              <a:rPr lang="en-US" dirty="0" err="1" smtClean="0"/>
              <a:t>Meysam</a:t>
            </a:r>
            <a:r>
              <a:rPr lang="en-US" dirty="0" smtClean="0"/>
              <a:t> </a:t>
            </a:r>
            <a:r>
              <a:rPr lang="en-US" dirty="0" err="1" smtClean="0"/>
              <a:t>orangi</a:t>
            </a:r>
            <a:endParaRPr lang="en-US" dirty="0"/>
          </a:p>
        </p:txBody>
      </p:sp>
    </p:spTree>
    <p:extLst>
      <p:ext uri="{BB962C8B-B14F-4D97-AF65-F5344CB8AC3E}">
        <p14:creationId xmlns:p14="http://schemas.microsoft.com/office/powerpoint/2010/main" val="10318730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1027905"/>
            <a:ext cx="10515600" cy="4883497"/>
          </a:xfrm>
        </p:spPr>
        <p:txBody>
          <a:bodyPr/>
          <a:lstStyle/>
          <a:p>
            <a:r>
              <a:rPr lang="en-US" dirty="0">
                <a:solidFill>
                  <a:schemeClr val="tx2">
                    <a:lumMod val="40000"/>
                    <a:lumOff val="60000"/>
                  </a:schemeClr>
                </a:solidFill>
              </a:rPr>
              <a:t> </a:t>
            </a:r>
            <a:r>
              <a:rPr lang="en-US" dirty="0" smtClean="0">
                <a:solidFill>
                  <a:schemeClr val="tx2">
                    <a:lumMod val="40000"/>
                    <a:lumOff val="60000"/>
                  </a:schemeClr>
                </a:solidFill>
              </a:rPr>
              <a:t>What is diagnostic W/U for patients with persistent biochemical      MTC? </a:t>
            </a:r>
          </a:p>
          <a:p>
            <a:r>
              <a:rPr lang="en-US" dirty="0" smtClean="0">
                <a:solidFill>
                  <a:schemeClr val="tx2">
                    <a:lumMod val="40000"/>
                    <a:lumOff val="60000"/>
                  </a:schemeClr>
                </a:solidFill>
              </a:rPr>
              <a:t>What is possibility bone metastasis in MTC?</a:t>
            </a:r>
          </a:p>
          <a:p>
            <a:endParaRPr lang="en-US" dirty="0">
              <a:solidFill>
                <a:srgbClr val="002060"/>
              </a:solidFill>
            </a:endParaRPr>
          </a:p>
          <a:p>
            <a:r>
              <a:rPr lang="en-US" dirty="0" smtClean="0">
                <a:solidFill>
                  <a:srgbClr val="002060"/>
                </a:solidFill>
              </a:rPr>
              <a:t> What is physiopathology of diarrhea in patients with MTC?</a:t>
            </a:r>
          </a:p>
          <a:p>
            <a:pPr marL="0" indent="0">
              <a:buNone/>
            </a:pPr>
            <a:endParaRPr lang="en-US" dirty="0">
              <a:solidFill>
                <a:srgbClr val="002060"/>
              </a:solidFill>
            </a:endParaRPr>
          </a:p>
          <a:p>
            <a:r>
              <a:rPr lang="en-US" dirty="0">
                <a:solidFill>
                  <a:schemeClr val="tx2">
                    <a:lumMod val="40000"/>
                    <a:lumOff val="60000"/>
                  </a:schemeClr>
                </a:solidFill>
              </a:rPr>
              <a:t> </a:t>
            </a:r>
            <a:r>
              <a:rPr lang="en-US" dirty="0" smtClean="0">
                <a:solidFill>
                  <a:schemeClr val="tx2">
                    <a:lumMod val="40000"/>
                    <a:lumOff val="60000"/>
                  </a:schemeClr>
                </a:solidFill>
              </a:rPr>
              <a:t>What is prognosis in this case ?</a:t>
            </a:r>
          </a:p>
          <a:p>
            <a:pPr marL="0" indent="0">
              <a:buNone/>
            </a:pPr>
            <a:endParaRPr lang="en-US" dirty="0">
              <a:solidFill>
                <a:schemeClr val="tx2">
                  <a:lumMod val="40000"/>
                  <a:lumOff val="60000"/>
                </a:schemeClr>
              </a:solidFill>
            </a:endParaRPr>
          </a:p>
          <a:p>
            <a:r>
              <a:rPr lang="en-US" dirty="0" smtClean="0">
                <a:solidFill>
                  <a:schemeClr val="tx2">
                    <a:lumMod val="40000"/>
                    <a:lumOff val="60000"/>
                  </a:schemeClr>
                </a:solidFill>
              </a:rPr>
              <a:t> What should be do in the case? </a:t>
            </a:r>
            <a:endParaRPr lang="en-US" dirty="0">
              <a:solidFill>
                <a:schemeClr val="tx2">
                  <a:lumMod val="40000"/>
                  <a:lumOff val="60000"/>
                </a:schemeClr>
              </a:solidFill>
            </a:endParaRPr>
          </a:p>
        </p:txBody>
      </p:sp>
    </p:spTree>
    <p:extLst>
      <p:ext uri="{BB962C8B-B14F-4D97-AF65-F5344CB8AC3E}">
        <p14:creationId xmlns:p14="http://schemas.microsoft.com/office/powerpoint/2010/main" val="17956646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19259" y="615011"/>
            <a:ext cx="10515600" cy="4768358"/>
          </a:xfrm>
        </p:spPr>
        <p:txBody>
          <a:bodyPr>
            <a:normAutofit fontScale="92500"/>
          </a:bodyPr>
          <a:lstStyle/>
          <a:p>
            <a:r>
              <a:rPr lang="en-US" dirty="0"/>
              <a:t>MTC is a rare cause of chronic diarrhea.</a:t>
            </a:r>
          </a:p>
          <a:p>
            <a:r>
              <a:rPr lang="en-US" dirty="0" err="1" smtClean="0"/>
              <a:t>Diarrhoea</a:t>
            </a:r>
            <a:r>
              <a:rPr lang="en-US" dirty="0" smtClean="0"/>
              <a:t> </a:t>
            </a:r>
            <a:r>
              <a:rPr lang="en-US" dirty="0"/>
              <a:t>is seen </a:t>
            </a:r>
            <a:r>
              <a:rPr lang="en-US" dirty="0" smtClean="0"/>
              <a:t>up to 30% </a:t>
            </a:r>
            <a:r>
              <a:rPr lang="en-US" dirty="0"/>
              <a:t>of patients </a:t>
            </a:r>
            <a:r>
              <a:rPr lang="en-US" dirty="0" smtClean="0"/>
              <a:t>with MTC</a:t>
            </a:r>
          </a:p>
          <a:p>
            <a:r>
              <a:rPr lang="en-US" dirty="0" err="1"/>
              <a:t>diarrhoea</a:t>
            </a:r>
            <a:r>
              <a:rPr lang="en-US" dirty="0"/>
              <a:t> in patients with MTC is usually severe, watery </a:t>
            </a:r>
            <a:r>
              <a:rPr lang="en-US" dirty="0" smtClean="0"/>
              <a:t>and w/o treatment</a:t>
            </a:r>
          </a:p>
          <a:p>
            <a:pPr marL="0" indent="0">
              <a:buNone/>
            </a:pPr>
            <a:r>
              <a:rPr lang="en-US" dirty="0" smtClean="0"/>
              <a:t>   mortality is high</a:t>
            </a:r>
          </a:p>
          <a:p>
            <a:r>
              <a:rPr lang="en-US" dirty="0" smtClean="0"/>
              <a:t>Diarrhea </a:t>
            </a:r>
            <a:r>
              <a:rPr lang="en-US" dirty="0"/>
              <a:t>occurs most frequently in patients with </a:t>
            </a:r>
            <a:r>
              <a:rPr lang="en-US" dirty="0" smtClean="0"/>
              <a:t>advanced disease and</a:t>
            </a:r>
          </a:p>
          <a:p>
            <a:pPr marL="0" indent="0">
              <a:buNone/>
            </a:pPr>
            <a:r>
              <a:rPr lang="en-US" dirty="0"/>
              <a:t> </a:t>
            </a:r>
            <a:r>
              <a:rPr lang="en-US" dirty="0" smtClean="0"/>
              <a:t>  </a:t>
            </a:r>
            <a:r>
              <a:rPr lang="en-US" dirty="0"/>
              <a:t>hepatic </a:t>
            </a:r>
            <a:r>
              <a:rPr lang="en-US" dirty="0" smtClean="0"/>
              <a:t>metastases.</a:t>
            </a:r>
          </a:p>
          <a:p>
            <a:r>
              <a:rPr lang="en-US" dirty="0" smtClean="0"/>
              <a:t>When </a:t>
            </a:r>
            <a:r>
              <a:rPr lang="en-US" dirty="0"/>
              <a:t>systemic symptoms such as diarrhea occur, distal metastasis </a:t>
            </a:r>
            <a:endParaRPr lang="en-US" dirty="0" smtClean="0"/>
          </a:p>
          <a:p>
            <a:pPr marL="0" indent="0">
              <a:buNone/>
            </a:pPr>
            <a:r>
              <a:rPr lang="en-US" dirty="0" smtClean="0"/>
              <a:t>   often exist.</a:t>
            </a:r>
          </a:p>
          <a:p>
            <a:r>
              <a:rPr lang="en-US" dirty="0" smtClean="0"/>
              <a:t>The </a:t>
            </a:r>
            <a:r>
              <a:rPr lang="en-US" dirty="0"/>
              <a:t>diarrhea may be </a:t>
            </a:r>
            <a:r>
              <a:rPr lang="en-US" dirty="0" err="1" smtClean="0"/>
              <a:t>hypersecretory</a:t>
            </a:r>
            <a:r>
              <a:rPr lang="en-US" dirty="0" smtClean="0"/>
              <a:t>, due </a:t>
            </a:r>
            <a:r>
              <a:rPr lang="en-US" dirty="0"/>
              <a:t>to enhanced gastrointestinal motility(increase </a:t>
            </a:r>
            <a:r>
              <a:rPr lang="en-US" dirty="0" smtClean="0"/>
              <a:t>in distal </a:t>
            </a:r>
            <a:r>
              <a:rPr lang="en-US" dirty="0" err="1"/>
              <a:t>ileal</a:t>
            </a:r>
            <a:r>
              <a:rPr lang="en-US" dirty="0"/>
              <a:t> </a:t>
            </a:r>
            <a:r>
              <a:rPr lang="en-US" dirty="0" smtClean="0"/>
              <a:t>flow), </a:t>
            </a:r>
            <a:r>
              <a:rPr lang="en-US" dirty="0"/>
              <a:t>or </a:t>
            </a:r>
            <a:r>
              <a:rPr lang="en-US" dirty="0" smtClean="0"/>
              <a:t>a combination </a:t>
            </a:r>
            <a:r>
              <a:rPr lang="en-US" dirty="0"/>
              <a:t>of </a:t>
            </a:r>
            <a:r>
              <a:rPr lang="en-US" dirty="0" smtClean="0"/>
              <a:t>both.</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4208429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5930" y="5761372"/>
            <a:ext cx="10515600" cy="1325563"/>
          </a:xfrm>
        </p:spPr>
        <p:txBody>
          <a:bodyPr/>
          <a:lstStyle/>
          <a:p>
            <a:endParaRPr lang="en-US"/>
          </a:p>
        </p:txBody>
      </p:sp>
      <p:sp>
        <p:nvSpPr>
          <p:cNvPr id="3" name="Content Placeholder 2"/>
          <p:cNvSpPr>
            <a:spLocks noGrp="1"/>
          </p:cNvSpPr>
          <p:nvPr>
            <p:ph idx="1"/>
          </p:nvPr>
        </p:nvSpPr>
        <p:spPr>
          <a:xfrm>
            <a:off x="838200" y="618186"/>
            <a:ext cx="10515600" cy="5558777"/>
          </a:xfrm>
        </p:spPr>
        <p:txBody>
          <a:bodyPr>
            <a:normAutofit fontScale="77500" lnSpcReduction="20000"/>
          </a:bodyPr>
          <a:lstStyle/>
          <a:p>
            <a:pPr marL="0" indent="0">
              <a:buNone/>
            </a:pPr>
            <a:r>
              <a:rPr lang="en-US" dirty="0" smtClean="0"/>
              <a:t>There</a:t>
            </a:r>
            <a:r>
              <a:rPr lang="en-US" dirty="0"/>
              <a:t> </a:t>
            </a:r>
            <a:r>
              <a:rPr lang="en-US" dirty="0" smtClean="0"/>
              <a:t>are </a:t>
            </a:r>
            <a:r>
              <a:rPr lang="en-US" dirty="0"/>
              <a:t>many secretory products of MTC which </a:t>
            </a:r>
            <a:r>
              <a:rPr lang="en-US" dirty="0" smtClean="0"/>
              <a:t>cause diarrhea</a:t>
            </a:r>
            <a:r>
              <a:rPr lang="en-US" dirty="0"/>
              <a:t>,  </a:t>
            </a:r>
            <a:r>
              <a:rPr lang="en-US" dirty="0" smtClean="0"/>
              <a:t>Including calcitonin, </a:t>
            </a:r>
          </a:p>
          <a:p>
            <a:pPr marL="0" indent="0">
              <a:buNone/>
            </a:pPr>
            <a:r>
              <a:rPr lang="en-US" dirty="0" smtClean="0"/>
              <a:t>prostaglandins , VIP, </a:t>
            </a:r>
            <a:r>
              <a:rPr lang="en-US" dirty="0"/>
              <a:t> </a:t>
            </a:r>
            <a:r>
              <a:rPr lang="en-US" dirty="0" smtClean="0"/>
              <a:t>CEA</a:t>
            </a:r>
            <a:r>
              <a:rPr lang="en-US" dirty="0"/>
              <a:t>, </a:t>
            </a:r>
            <a:r>
              <a:rPr lang="en-US" dirty="0" smtClean="0"/>
              <a:t>chromogranin-A, </a:t>
            </a:r>
            <a:r>
              <a:rPr lang="en-US" dirty="0" err="1" smtClean="0"/>
              <a:t>dopa</a:t>
            </a:r>
            <a:r>
              <a:rPr lang="en-US" dirty="0" smtClean="0"/>
              <a:t>- carboxylase</a:t>
            </a:r>
            <a:r>
              <a:rPr lang="en-US" dirty="0"/>
              <a:t>, </a:t>
            </a:r>
            <a:r>
              <a:rPr lang="en-US" dirty="0" smtClean="0"/>
              <a:t>histaminase , serotonin,</a:t>
            </a:r>
          </a:p>
          <a:p>
            <a:pPr marL="0" indent="0">
              <a:buNone/>
            </a:pPr>
            <a:r>
              <a:rPr lang="en-US" dirty="0" smtClean="0"/>
              <a:t>somatostatin, gastrin-releasing </a:t>
            </a:r>
            <a:r>
              <a:rPr lang="en-US" dirty="0" err="1" smtClean="0"/>
              <a:t>peptide,thyrotropin</a:t>
            </a:r>
            <a:r>
              <a:rPr lang="en-US" dirty="0" smtClean="0"/>
              <a:t>- releasing hormone</a:t>
            </a:r>
            <a:r>
              <a:rPr lang="en-US" dirty="0"/>
              <a:t>, and </a:t>
            </a:r>
            <a:r>
              <a:rPr lang="en-US" dirty="0" smtClean="0"/>
              <a:t>ACTH.</a:t>
            </a:r>
          </a:p>
          <a:p>
            <a:pPr marL="0" indent="0">
              <a:buNone/>
            </a:pPr>
            <a:endParaRPr lang="en-US" dirty="0" smtClean="0"/>
          </a:p>
          <a:p>
            <a:pPr marL="0" indent="0">
              <a:buNone/>
            </a:pPr>
            <a:r>
              <a:rPr lang="en-US" dirty="0" smtClean="0"/>
              <a:t>The </a:t>
            </a:r>
            <a:r>
              <a:rPr lang="en-US" dirty="0"/>
              <a:t>mechanism </a:t>
            </a:r>
            <a:r>
              <a:rPr lang="en-US" dirty="0" smtClean="0"/>
              <a:t>between these </a:t>
            </a:r>
            <a:r>
              <a:rPr lang="en-US" dirty="0"/>
              <a:t>secretory products and diarrhea is not </a:t>
            </a:r>
            <a:r>
              <a:rPr lang="en-US" dirty="0" smtClean="0"/>
              <a:t>well known</a:t>
            </a:r>
            <a:r>
              <a:rPr lang="en-US" dirty="0"/>
              <a:t>, </a:t>
            </a:r>
            <a:r>
              <a:rPr lang="en-US" dirty="0" smtClean="0"/>
              <a:t>except </a:t>
            </a:r>
          </a:p>
          <a:p>
            <a:pPr marL="0" indent="0">
              <a:buNone/>
            </a:pPr>
            <a:r>
              <a:rPr lang="en-US" dirty="0" smtClean="0"/>
              <a:t>calcitonin-induced secretory </a:t>
            </a:r>
            <a:r>
              <a:rPr lang="en-US" dirty="0"/>
              <a:t>diarrhea</a:t>
            </a:r>
            <a:r>
              <a:rPr lang="en-US" dirty="0" smtClean="0"/>
              <a:t>.</a:t>
            </a:r>
          </a:p>
          <a:p>
            <a:pPr marL="0" indent="0">
              <a:buNone/>
            </a:pPr>
            <a:endParaRPr lang="en-US" dirty="0" smtClean="0"/>
          </a:p>
          <a:p>
            <a:pPr marL="0" indent="0">
              <a:buNone/>
            </a:pPr>
            <a:r>
              <a:rPr lang="en-US" dirty="0"/>
              <a:t>the </a:t>
            </a:r>
            <a:r>
              <a:rPr lang="en-US" dirty="0" err="1"/>
              <a:t>diarrhoea</a:t>
            </a:r>
            <a:r>
              <a:rPr lang="en-US" dirty="0"/>
              <a:t> accompanying MTC is usually considered to result from a secretory </a:t>
            </a:r>
            <a:r>
              <a:rPr lang="en-US" dirty="0" smtClean="0"/>
              <a:t>process</a:t>
            </a:r>
          </a:p>
          <a:p>
            <a:pPr marL="0" indent="0">
              <a:buNone/>
            </a:pPr>
            <a:r>
              <a:rPr lang="en-US" dirty="0" smtClean="0"/>
              <a:t> induced </a:t>
            </a:r>
            <a:r>
              <a:rPr lang="en-US" dirty="0"/>
              <a:t>by raised  </a:t>
            </a:r>
            <a:r>
              <a:rPr lang="en-US" dirty="0" smtClean="0"/>
              <a:t>circulating </a:t>
            </a:r>
            <a:r>
              <a:rPr lang="en-US" dirty="0"/>
              <a:t>calcitonin</a:t>
            </a:r>
            <a:r>
              <a:rPr lang="en-US" dirty="0" smtClean="0"/>
              <a:t>.</a:t>
            </a:r>
          </a:p>
          <a:p>
            <a:pPr marL="0" indent="0">
              <a:buNone/>
            </a:pPr>
            <a:endParaRPr lang="en-US" dirty="0" smtClean="0"/>
          </a:p>
          <a:p>
            <a:pPr marL="0" indent="0">
              <a:buNone/>
            </a:pPr>
            <a:r>
              <a:rPr lang="en-US" dirty="0" err="1"/>
              <a:t>Diarrhoea</a:t>
            </a:r>
            <a:r>
              <a:rPr lang="en-US" dirty="0"/>
              <a:t> is also observed in other cases such as infusion of </a:t>
            </a:r>
            <a:r>
              <a:rPr lang="en-US" dirty="0" err="1" smtClean="0"/>
              <a:t>Ctn</a:t>
            </a:r>
            <a:r>
              <a:rPr lang="en-US" dirty="0" smtClean="0"/>
              <a:t> for hypercalcemia</a:t>
            </a:r>
            <a:endParaRPr lang="en-US" dirty="0"/>
          </a:p>
          <a:p>
            <a:pPr marL="0" indent="0">
              <a:buNone/>
            </a:pPr>
            <a:endParaRPr lang="en-US" dirty="0" smtClean="0"/>
          </a:p>
          <a:p>
            <a:pPr marL="0" indent="0">
              <a:buNone/>
            </a:pPr>
            <a:r>
              <a:rPr lang="en-US" dirty="0"/>
              <a:t>acute intravenous infusion of calcitonin induces </a:t>
            </a:r>
            <a:r>
              <a:rPr lang="en-US" dirty="0" err="1"/>
              <a:t>jejunal</a:t>
            </a:r>
            <a:r>
              <a:rPr lang="en-US" dirty="0"/>
              <a:t> and </a:t>
            </a:r>
            <a:r>
              <a:rPr lang="en-US" dirty="0" err="1"/>
              <a:t>ileal</a:t>
            </a:r>
            <a:r>
              <a:rPr lang="en-US" dirty="0"/>
              <a:t> secretion of water </a:t>
            </a:r>
            <a:r>
              <a:rPr lang="en-US" dirty="0" smtClean="0"/>
              <a:t>and electrolytes </a:t>
            </a:r>
            <a:r>
              <a:rPr lang="en-US" dirty="0"/>
              <a:t>in </a:t>
            </a:r>
            <a:r>
              <a:rPr lang="en-US" dirty="0" smtClean="0"/>
              <a:t>normal man.</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40284170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579549"/>
            <a:ext cx="10515600" cy="5597414"/>
          </a:xfrm>
        </p:spPr>
        <p:txBody>
          <a:bodyPr>
            <a:normAutofit fontScale="92500" lnSpcReduction="10000"/>
          </a:bodyPr>
          <a:lstStyle/>
          <a:p>
            <a:pPr marL="0" indent="0">
              <a:buNone/>
            </a:pPr>
            <a:r>
              <a:rPr lang="en-US" dirty="0"/>
              <a:t>This mechanism may be direct activation of calcitonin receptor </a:t>
            </a:r>
            <a:r>
              <a:rPr lang="en-US" dirty="0" smtClean="0"/>
              <a:t>by</a:t>
            </a:r>
          </a:p>
          <a:p>
            <a:pPr marL="0" indent="0">
              <a:buNone/>
            </a:pPr>
            <a:r>
              <a:rPr lang="en-US" dirty="0" smtClean="0"/>
              <a:t>calcitonin </a:t>
            </a:r>
            <a:r>
              <a:rPr lang="en-US" dirty="0"/>
              <a:t>in intestinal epithelial cells which </a:t>
            </a:r>
            <a:r>
              <a:rPr lang="en-US" dirty="0" smtClean="0"/>
              <a:t>induce </a:t>
            </a:r>
            <a:r>
              <a:rPr lang="en-US" dirty="0"/>
              <a:t>Cl- </a:t>
            </a:r>
            <a:r>
              <a:rPr lang="en-US" dirty="0" smtClean="0"/>
              <a:t>secretion(</a:t>
            </a:r>
            <a:r>
              <a:rPr lang="en-US" dirty="0" err="1" smtClean="0"/>
              <a:t>Ctn</a:t>
            </a:r>
            <a:endParaRPr lang="en-US" dirty="0" smtClean="0"/>
          </a:p>
          <a:p>
            <a:pPr marL="0" indent="0">
              <a:buNone/>
            </a:pPr>
            <a:r>
              <a:rPr lang="en-US" dirty="0" smtClean="0"/>
              <a:t>inhibit </a:t>
            </a:r>
            <a:r>
              <a:rPr lang="en-US" dirty="0"/>
              <a:t>active sodium absorption and induced active chloride secretion)</a:t>
            </a:r>
          </a:p>
          <a:p>
            <a:pPr marL="0" indent="0">
              <a:buNone/>
            </a:pPr>
            <a:endParaRPr lang="en-US" dirty="0" smtClean="0"/>
          </a:p>
          <a:p>
            <a:pPr marL="0" indent="0">
              <a:buNone/>
            </a:pPr>
            <a:r>
              <a:rPr lang="en-US" dirty="0" smtClean="0"/>
              <a:t>The </a:t>
            </a:r>
            <a:r>
              <a:rPr lang="en-US" dirty="0"/>
              <a:t>main chloride channel expressed in </a:t>
            </a:r>
            <a:r>
              <a:rPr lang="en-US" dirty="0" smtClean="0"/>
              <a:t>small intestine </a:t>
            </a:r>
            <a:r>
              <a:rPr lang="en-US" dirty="0"/>
              <a:t>and colon is </a:t>
            </a:r>
            <a:r>
              <a:rPr lang="en-US" dirty="0" smtClean="0"/>
              <a:t>the</a:t>
            </a:r>
          </a:p>
          <a:p>
            <a:pPr marL="0" indent="0">
              <a:buNone/>
            </a:pPr>
            <a:r>
              <a:rPr lang="en-US" dirty="0" smtClean="0"/>
              <a:t>cystic </a:t>
            </a:r>
            <a:r>
              <a:rPr lang="en-US" dirty="0"/>
              <a:t>fibrosis transmembrane </a:t>
            </a:r>
            <a:r>
              <a:rPr lang="en-US" dirty="0" smtClean="0"/>
              <a:t>conductance regulator </a:t>
            </a:r>
            <a:r>
              <a:rPr lang="en-US" dirty="0"/>
              <a:t>(CFTR</a:t>
            </a:r>
            <a:r>
              <a:rPr lang="en-US" dirty="0" smtClean="0"/>
              <a:t>).</a:t>
            </a:r>
          </a:p>
          <a:p>
            <a:pPr marL="0" indent="0">
              <a:buNone/>
            </a:pPr>
            <a:r>
              <a:rPr lang="en-US" dirty="0"/>
              <a:t>Activation of </a:t>
            </a:r>
            <a:r>
              <a:rPr lang="en-US" dirty="0" smtClean="0"/>
              <a:t>CFTR as </a:t>
            </a:r>
            <a:r>
              <a:rPr lang="en-US" dirty="0"/>
              <a:t>a </a:t>
            </a:r>
            <a:r>
              <a:rPr lang="en-US" dirty="0" smtClean="0"/>
              <a:t>Cl- </a:t>
            </a:r>
            <a:r>
              <a:rPr lang="en-US" dirty="0"/>
              <a:t>channel requires cyclic AMP, PKA and </a:t>
            </a:r>
            <a:r>
              <a:rPr lang="en-US" dirty="0" smtClean="0"/>
              <a:t>ATP.</a:t>
            </a:r>
          </a:p>
          <a:p>
            <a:pPr marL="0" indent="0">
              <a:buNone/>
            </a:pPr>
            <a:endParaRPr lang="en-US" dirty="0"/>
          </a:p>
          <a:p>
            <a:pPr marL="0" indent="0">
              <a:buNone/>
            </a:pPr>
            <a:r>
              <a:rPr lang="en-US" dirty="0" err="1" smtClean="0"/>
              <a:t>Ctn</a:t>
            </a:r>
            <a:r>
              <a:rPr lang="en-US" dirty="0" smtClean="0"/>
              <a:t> </a:t>
            </a:r>
            <a:r>
              <a:rPr lang="en-US" dirty="0"/>
              <a:t>induced chloride secretion via CFTR in </a:t>
            </a:r>
            <a:r>
              <a:rPr lang="en-US" dirty="0" smtClean="0"/>
              <a:t>a Ca2+ and </a:t>
            </a:r>
            <a:r>
              <a:rPr lang="en-US" dirty="0" err="1" smtClean="0"/>
              <a:t>cAMP</a:t>
            </a:r>
            <a:r>
              <a:rPr lang="en-US" dirty="0" smtClean="0"/>
              <a:t>-dependent</a:t>
            </a:r>
          </a:p>
          <a:p>
            <a:pPr marL="0" indent="0">
              <a:buNone/>
            </a:pPr>
            <a:r>
              <a:rPr lang="en-US" dirty="0" smtClean="0"/>
              <a:t>manner.</a:t>
            </a:r>
          </a:p>
          <a:p>
            <a:pPr marL="0" indent="0">
              <a:buNone/>
            </a:pPr>
            <a:r>
              <a:rPr lang="en-US" dirty="0"/>
              <a:t>activation of CTR by </a:t>
            </a:r>
            <a:r>
              <a:rPr lang="en-US" dirty="0" err="1" smtClean="0"/>
              <a:t>Ctn</a:t>
            </a:r>
            <a:r>
              <a:rPr lang="en-US" dirty="0" smtClean="0"/>
              <a:t> </a:t>
            </a:r>
            <a:r>
              <a:rPr lang="en-US" dirty="0"/>
              <a:t>induced chloride secretion across T84 monolayers </a:t>
            </a:r>
            <a:r>
              <a:rPr lang="en-US" dirty="0" smtClean="0"/>
              <a:t>via CFTR </a:t>
            </a:r>
            <a:r>
              <a:rPr lang="en-US" dirty="0"/>
              <a:t>channel and the involvement of PKA- and </a:t>
            </a:r>
            <a:r>
              <a:rPr lang="en-US" dirty="0" smtClean="0"/>
              <a:t>Ca2+ dependent </a:t>
            </a:r>
            <a:r>
              <a:rPr lang="en-US" dirty="0" err="1"/>
              <a:t>signalling</a:t>
            </a:r>
            <a:r>
              <a:rPr lang="en-US" dirty="0"/>
              <a:t> pathways</a:t>
            </a:r>
          </a:p>
        </p:txBody>
      </p:sp>
    </p:spTree>
    <p:extLst>
      <p:ext uri="{BB962C8B-B14F-4D97-AF65-F5344CB8AC3E}">
        <p14:creationId xmlns:p14="http://schemas.microsoft.com/office/powerpoint/2010/main" val="16456974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430627" y="643943"/>
            <a:ext cx="8112617" cy="5584535"/>
          </a:xfrm>
          <a:prstGeom prst="rect">
            <a:avLst/>
          </a:prstGeom>
        </p:spPr>
      </p:pic>
    </p:spTree>
    <p:extLst>
      <p:ext uri="{BB962C8B-B14F-4D97-AF65-F5344CB8AC3E}">
        <p14:creationId xmlns:p14="http://schemas.microsoft.com/office/powerpoint/2010/main" val="11839365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1027905"/>
            <a:ext cx="10515600" cy="4883497"/>
          </a:xfrm>
        </p:spPr>
        <p:txBody>
          <a:bodyPr>
            <a:normAutofit lnSpcReduction="10000"/>
          </a:bodyPr>
          <a:lstStyle/>
          <a:p>
            <a:r>
              <a:rPr lang="en-US" dirty="0">
                <a:solidFill>
                  <a:schemeClr val="tx2">
                    <a:lumMod val="40000"/>
                    <a:lumOff val="60000"/>
                  </a:schemeClr>
                </a:solidFill>
              </a:rPr>
              <a:t> </a:t>
            </a:r>
            <a:r>
              <a:rPr lang="en-US" dirty="0" smtClean="0">
                <a:solidFill>
                  <a:schemeClr val="tx2">
                    <a:lumMod val="40000"/>
                    <a:lumOff val="60000"/>
                  </a:schemeClr>
                </a:solidFill>
              </a:rPr>
              <a:t>What is diagnostic W/U for patients with persistent biochemical      MTC? </a:t>
            </a:r>
          </a:p>
          <a:p>
            <a:pPr marL="0" indent="0">
              <a:buNone/>
            </a:pPr>
            <a:endParaRPr lang="en-US" dirty="0" smtClean="0">
              <a:solidFill>
                <a:srgbClr val="002060"/>
              </a:solidFill>
            </a:endParaRPr>
          </a:p>
          <a:p>
            <a:r>
              <a:rPr lang="en-US" dirty="0">
                <a:solidFill>
                  <a:schemeClr val="tx2">
                    <a:lumMod val="40000"/>
                    <a:lumOff val="60000"/>
                  </a:schemeClr>
                </a:solidFill>
              </a:rPr>
              <a:t>What is possibility bone metastasis in MTC?</a:t>
            </a:r>
          </a:p>
          <a:p>
            <a:pPr marL="0" indent="0">
              <a:buNone/>
            </a:pPr>
            <a:endParaRPr lang="en-US" dirty="0">
              <a:solidFill>
                <a:srgbClr val="002060"/>
              </a:solidFill>
            </a:endParaRPr>
          </a:p>
          <a:p>
            <a:r>
              <a:rPr lang="en-US" dirty="0" err="1" smtClean="0">
                <a:solidFill>
                  <a:schemeClr val="tx2">
                    <a:lumMod val="40000"/>
                    <a:lumOff val="60000"/>
                  </a:schemeClr>
                </a:solidFill>
              </a:rPr>
              <a:t>Whatis</a:t>
            </a:r>
            <a:r>
              <a:rPr lang="en-US" dirty="0" smtClean="0">
                <a:solidFill>
                  <a:schemeClr val="tx2">
                    <a:lumMod val="40000"/>
                    <a:lumOff val="60000"/>
                  </a:schemeClr>
                </a:solidFill>
              </a:rPr>
              <a:t> physiopathology of diarrhea in patients with MTC?</a:t>
            </a:r>
          </a:p>
          <a:p>
            <a:endParaRPr lang="en-US" dirty="0">
              <a:solidFill>
                <a:schemeClr val="tx2">
                  <a:lumMod val="40000"/>
                  <a:lumOff val="60000"/>
                </a:schemeClr>
              </a:solidFill>
            </a:endParaRPr>
          </a:p>
          <a:p>
            <a:r>
              <a:rPr lang="en-US" dirty="0">
                <a:solidFill>
                  <a:srgbClr val="002060"/>
                </a:solidFill>
              </a:rPr>
              <a:t> </a:t>
            </a:r>
            <a:r>
              <a:rPr lang="en-US" dirty="0" smtClean="0">
                <a:solidFill>
                  <a:srgbClr val="002060"/>
                </a:solidFill>
              </a:rPr>
              <a:t>What is prognosis in this case ?</a:t>
            </a:r>
          </a:p>
          <a:p>
            <a:endParaRPr lang="en-US" dirty="0">
              <a:solidFill>
                <a:schemeClr val="tx2">
                  <a:lumMod val="40000"/>
                  <a:lumOff val="60000"/>
                </a:schemeClr>
              </a:solidFill>
            </a:endParaRPr>
          </a:p>
          <a:p>
            <a:r>
              <a:rPr lang="en-US" dirty="0" smtClean="0">
                <a:solidFill>
                  <a:schemeClr val="tx2">
                    <a:lumMod val="40000"/>
                    <a:lumOff val="60000"/>
                  </a:schemeClr>
                </a:solidFill>
              </a:rPr>
              <a:t> What should be do in the case? </a:t>
            </a:r>
            <a:endParaRPr lang="en-US" dirty="0">
              <a:solidFill>
                <a:schemeClr val="tx2">
                  <a:lumMod val="40000"/>
                  <a:lumOff val="60000"/>
                </a:schemeClr>
              </a:solidFill>
            </a:endParaRPr>
          </a:p>
        </p:txBody>
      </p:sp>
    </p:spTree>
    <p:extLst>
      <p:ext uri="{BB962C8B-B14F-4D97-AF65-F5344CB8AC3E}">
        <p14:creationId xmlns:p14="http://schemas.microsoft.com/office/powerpoint/2010/main" val="7626011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Overall, the prognosis for patients with MTC is good. The 10-year survival rate for patients with MTC is 75%–85</a:t>
            </a:r>
            <a:r>
              <a:rPr lang="en-US" dirty="0" smtClean="0"/>
              <a:t>%. </a:t>
            </a:r>
          </a:p>
          <a:p>
            <a:pPr marL="0" indent="0">
              <a:buNone/>
            </a:pPr>
            <a:r>
              <a:rPr lang="en-US" dirty="0" smtClean="0"/>
              <a:t>Approximately </a:t>
            </a:r>
            <a:r>
              <a:rPr lang="en-US" dirty="0"/>
              <a:t>half of the patients with MTC present with disease localized to the thyroid gland, and these patients have a 10-year survival rate of 95.6</a:t>
            </a:r>
            <a:r>
              <a:rPr lang="en-US" dirty="0" smtClean="0"/>
              <a:t>%.</a:t>
            </a:r>
          </a:p>
          <a:p>
            <a:pPr marL="0" indent="0">
              <a:buNone/>
            </a:pPr>
            <a:r>
              <a:rPr lang="en-US" dirty="0" smtClean="0"/>
              <a:t>One </a:t>
            </a:r>
            <a:r>
              <a:rPr lang="en-US" dirty="0"/>
              <a:t>third of patients present with locally invasive tumors or clinically apparent spread to the regional lymph nodes. Patients with regional disease have a 5-year overall survival rate of 75.5</a:t>
            </a:r>
            <a:r>
              <a:rPr lang="en-US" dirty="0" smtClean="0"/>
              <a:t>%.</a:t>
            </a:r>
          </a:p>
          <a:p>
            <a:pPr marL="0" indent="0">
              <a:buNone/>
            </a:pPr>
            <a:r>
              <a:rPr lang="en-US" dirty="0" smtClean="0"/>
              <a:t>Distant </a:t>
            </a:r>
            <a:r>
              <a:rPr lang="en-US" dirty="0"/>
              <a:t>metastases are present in 13% of patients at initial diagnosis and portend a poor prognosis, with a 10-year survival rate of only 40%.</a:t>
            </a:r>
          </a:p>
        </p:txBody>
      </p:sp>
    </p:spTree>
    <p:extLst>
      <p:ext uri="{BB962C8B-B14F-4D97-AF65-F5344CB8AC3E}">
        <p14:creationId xmlns:p14="http://schemas.microsoft.com/office/powerpoint/2010/main" val="4101750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1027905"/>
            <a:ext cx="10515600" cy="4883497"/>
          </a:xfrm>
        </p:spPr>
        <p:txBody>
          <a:bodyPr>
            <a:normAutofit lnSpcReduction="10000"/>
          </a:bodyPr>
          <a:lstStyle/>
          <a:p>
            <a:r>
              <a:rPr lang="en-US" dirty="0">
                <a:solidFill>
                  <a:schemeClr val="tx2">
                    <a:lumMod val="40000"/>
                    <a:lumOff val="60000"/>
                  </a:schemeClr>
                </a:solidFill>
              </a:rPr>
              <a:t> </a:t>
            </a:r>
            <a:r>
              <a:rPr lang="en-US" dirty="0" smtClean="0">
                <a:solidFill>
                  <a:schemeClr val="tx2">
                    <a:lumMod val="40000"/>
                    <a:lumOff val="60000"/>
                  </a:schemeClr>
                </a:solidFill>
              </a:rPr>
              <a:t>What is diagnostic W/U for patients with persistent biochemical      MTC? </a:t>
            </a:r>
          </a:p>
          <a:p>
            <a:pPr marL="0" indent="0">
              <a:buNone/>
            </a:pPr>
            <a:endParaRPr lang="en-US" dirty="0" smtClean="0">
              <a:solidFill>
                <a:srgbClr val="002060"/>
              </a:solidFill>
            </a:endParaRPr>
          </a:p>
          <a:p>
            <a:r>
              <a:rPr lang="en-US" dirty="0">
                <a:solidFill>
                  <a:schemeClr val="tx2">
                    <a:lumMod val="40000"/>
                    <a:lumOff val="60000"/>
                  </a:schemeClr>
                </a:solidFill>
              </a:rPr>
              <a:t>What is possibility bone metastasis in MTC?</a:t>
            </a:r>
          </a:p>
          <a:p>
            <a:pPr marL="0" indent="0">
              <a:buNone/>
            </a:pPr>
            <a:endParaRPr lang="en-US" dirty="0">
              <a:solidFill>
                <a:srgbClr val="002060"/>
              </a:solidFill>
            </a:endParaRPr>
          </a:p>
          <a:p>
            <a:r>
              <a:rPr lang="en-US" dirty="0" err="1" smtClean="0">
                <a:solidFill>
                  <a:schemeClr val="tx2">
                    <a:lumMod val="40000"/>
                    <a:lumOff val="60000"/>
                  </a:schemeClr>
                </a:solidFill>
              </a:rPr>
              <a:t>Whatis</a:t>
            </a:r>
            <a:r>
              <a:rPr lang="en-US" dirty="0" smtClean="0">
                <a:solidFill>
                  <a:schemeClr val="tx2">
                    <a:lumMod val="40000"/>
                    <a:lumOff val="60000"/>
                  </a:schemeClr>
                </a:solidFill>
              </a:rPr>
              <a:t> physiopathology of diarrhea in patients with MTC?</a:t>
            </a:r>
          </a:p>
          <a:p>
            <a:endParaRPr lang="en-US" dirty="0">
              <a:solidFill>
                <a:schemeClr val="tx2">
                  <a:lumMod val="40000"/>
                  <a:lumOff val="60000"/>
                </a:schemeClr>
              </a:solidFill>
            </a:endParaRPr>
          </a:p>
          <a:p>
            <a:r>
              <a:rPr lang="en-US" dirty="0">
                <a:solidFill>
                  <a:schemeClr val="tx2">
                    <a:lumMod val="40000"/>
                    <a:lumOff val="60000"/>
                  </a:schemeClr>
                </a:solidFill>
              </a:rPr>
              <a:t> </a:t>
            </a:r>
            <a:r>
              <a:rPr lang="en-US" dirty="0" smtClean="0">
                <a:solidFill>
                  <a:schemeClr val="tx2">
                    <a:lumMod val="40000"/>
                    <a:lumOff val="60000"/>
                  </a:schemeClr>
                </a:solidFill>
              </a:rPr>
              <a:t>What is prognosis in this case ?</a:t>
            </a:r>
          </a:p>
          <a:p>
            <a:pPr marL="0" indent="0">
              <a:buNone/>
            </a:pPr>
            <a:endParaRPr lang="en-US" dirty="0">
              <a:solidFill>
                <a:schemeClr val="tx2">
                  <a:lumMod val="40000"/>
                  <a:lumOff val="60000"/>
                </a:schemeClr>
              </a:solidFill>
            </a:endParaRPr>
          </a:p>
          <a:p>
            <a:r>
              <a:rPr lang="en-US" dirty="0" smtClean="0">
                <a:solidFill>
                  <a:srgbClr val="002060"/>
                </a:solidFill>
              </a:rPr>
              <a:t> What should be do in the case? </a:t>
            </a:r>
            <a:endParaRPr lang="en-US" dirty="0">
              <a:solidFill>
                <a:srgbClr val="002060"/>
              </a:solidFill>
            </a:endParaRPr>
          </a:p>
        </p:txBody>
      </p:sp>
    </p:spTree>
    <p:extLst>
      <p:ext uri="{BB962C8B-B14F-4D97-AF65-F5344CB8AC3E}">
        <p14:creationId xmlns:p14="http://schemas.microsoft.com/office/powerpoint/2010/main" val="24630565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descr="L:\غدد\thyroid\MTC\fig-3.jpg"/>
          <p:cNvPicPr>
            <a:picLocks noGrp="1" noChangeAspect="1" noChangeArrowheads="1"/>
          </p:cNvPicPr>
          <p:nvPr>
            <p:ph idx="1"/>
          </p:nvPr>
        </p:nvPicPr>
        <p:blipFill>
          <a:blip r:embed="rId2"/>
          <a:srcRect/>
          <a:stretch>
            <a:fillRect/>
          </a:stretch>
        </p:blipFill>
        <p:spPr bwMode="auto">
          <a:xfrm>
            <a:off x="128789" y="365125"/>
            <a:ext cx="10954555" cy="6492875"/>
          </a:xfrm>
          <a:prstGeom prst="rect">
            <a:avLst/>
          </a:prstGeom>
          <a:noFill/>
        </p:spPr>
      </p:pic>
    </p:spTree>
    <p:extLst>
      <p:ext uri="{BB962C8B-B14F-4D97-AF65-F5344CB8AC3E}">
        <p14:creationId xmlns:p14="http://schemas.microsoft.com/office/powerpoint/2010/main" val="41841406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93501" y="718042"/>
            <a:ext cx="10515600" cy="4351338"/>
          </a:xfrm>
        </p:spPr>
        <p:txBody>
          <a:bodyPr>
            <a:normAutofit fontScale="92500" lnSpcReduction="10000"/>
          </a:bodyPr>
          <a:lstStyle/>
          <a:p>
            <a:r>
              <a:rPr lang="en-US" dirty="0" smtClean="0"/>
              <a:t>Patients with </a:t>
            </a:r>
            <a:r>
              <a:rPr lang="en-US" dirty="0"/>
              <a:t>advanced MTC and diarrhea should be advised to avoid</a:t>
            </a:r>
          </a:p>
          <a:p>
            <a:pPr marL="0" indent="0">
              <a:buNone/>
            </a:pPr>
            <a:r>
              <a:rPr lang="en-US" dirty="0" smtClean="0"/>
              <a:t>   alcohol </a:t>
            </a:r>
            <a:r>
              <a:rPr lang="en-US" dirty="0"/>
              <a:t>intake and to maintain a diet that limits </a:t>
            </a:r>
            <a:r>
              <a:rPr lang="en-US" dirty="0" smtClean="0"/>
              <a:t>high-fiber foods.</a:t>
            </a:r>
          </a:p>
          <a:p>
            <a:pPr marL="0" indent="0">
              <a:buNone/>
            </a:pPr>
            <a:endParaRPr lang="en-US" dirty="0"/>
          </a:p>
          <a:p>
            <a:r>
              <a:rPr lang="en-US" dirty="0"/>
              <a:t>The </a:t>
            </a:r>
            <a:r>
              <a:rPr lang="en-US" dirty="0" err="1"/>
              <a:t>antimotility</a:t>
            </a:r>
            <a:r>
              <a:rPr lang="en-US" dirty="0"/>
              <a:t> agents </a:t>
            </a:r>
            <a:r>
              <a:rPr lang="en-US" dirty="0" err="1"/>
              <a:t>loperamide</a:t>
            </a:r>
            <a:r>
              <a:rPr lang="en-US" dirty="0"/>
              <a:t>, </a:t>
            </a:r>
            <a:r>
              <a:rPr lang="en-US" dirty="0" err="1" smtClean="0"/>
              <a:t>diphenoxylate</a:t>
            </a:r>
            <a:r>
              <a:rPr lang="en-US" dirty="0" smtClean="0"/>
              <a:t>/ atropine</a:t>
            </a:r>
            <a:r>
              <a:rPr lang="en-US" dirty="0"/>
              <a:t>, </a:t>
            </a:r>
            <a:r>
              <a:rPr lang="en-US" dirty="0" smtClean="0"/>
              <a:t>or</a:t>
            </a:r>
          </a:p>
          <a:p>
            <a:pPr marL="0" indent="0">
              <a:buNone/>
            </a:pPr>
            <a:r>
              <a:rPr lang="en-US" dirty="0" smtClean="0"/>
              <a:t>   codeine </a:t>
            </a:r>
            <a:r>
              <a:rPr lang="en-US" dirty="0"/>
              <a:t>have minimal side effects and should </a:t>
            </a:r>
            <a:r>
              <a:rPr lang="en-US" dirty="0" smtClean="0"/>
              <a:t>be used </a:t>
            </a:r>
            <a:r>
              <a:rPr lang="en-US" dirty="0"/>
              <a:t>as </a:t>
            </a:r>
            <a:r>
              <a:rPr lang="en-US" dirty="0" smtClean="0"/>
              <a:t>first-line</a:t>
            </a:r>
          </a:p>
          <a:p>
            <a:pPr marL="0" indent="0">
              <a:buNone/>
            </a:pPr>
            <a:r>
              <a:rPr lang="en-US" dirty="0" smtClean="0"/>
              <a:t>   therapy.</a:t>
            </a:r>
          </a:p>
          <a:p>
            <a:pPr marL="0" indent="0">
              <a:buNone/>
            </a:pPr>
            <a:endParaRPr lang="en-US" dirty="0" smtClean="0"/>
          </a:p>
          <a:p>
            <a:r>
              <a:rPr lang="en-US" dirty="0"/>
              <a:t>Treatment with somatostatin </a:t>
            </a:r>
            <a:r>
              <a:rPr lang="en-US" dirty="0" smtClean="0"/>
              <a:t>analogs (</a:t>
            </a:r>
            <a:r>
              <a:rPr lang="en-US" dirty="0"/>
              <a:t>suppresses the levels of VIP and </a:t>
            </a:r>
            <a:r>
              <a:rPr lang="en-US" dirty="0" smtClean="0"/>
              <a:t>calcitonin) and </a:t>
            </a:r>
            <a:r>
              <a:rPr lang="en-US" dirty="0" err="1"/>
              <a:t>debulking</a:t>
            </a:r>
            <a:r>
              <a:rPr lang="en-US" dirty="0"/>
              <a:t> of large tumors has also been </a:t>
            </a:r>
            <a:r>
              <a:rPr lang="en-US" dirty="0" smtClean="0"/>
              <a:t>employed( with </a:t>
            </a:r>
            <a:r>
              <a:rPr lang="en-US" dirty="0"/>
              <a:t>variable </a:t>
            </a:r>
            <a:r>
              <a:rPr lang="en-US" dirty="0" smtClean="0"/>
              <a:t>results, suggesting </a:t>
            </a:r>
            <a:r>
              <a:rPr lang="en-US" dirty="0"/>
              <a:t>modestly improved symptoms in some </a:t>
            </a:r>
            <a:r>
              <a:rPr lang="en-US" dirty="0" smtClean="0"/>
              <a:t>patients </a:t>
            </a:r>
            <a:endParaRPr lang="en-US" dirty="0"/>
          </a:p>
          <a:p>
            <a:pPr marL="0" indent="0">
              <a:buNone/>
            </a:pPr>
            <a:endParaRPr lang="en-US" dirty="0"/>
          </a:p>
        </p:txBody>
      </p:sp>
    </p:spTree>
    <p:extLst>
      <p:ext uri="{BB962C8B-B14F-4D97-AF65-F5344CB8AC3E}">
        <p14:creationId xmlns:p14="http://schemas.microsoft.com/office/powerpoint/2010/main" val="20014986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1027905"/>
            <a:ext cx="10515600" cy="4883497"/>
          </a:xfrm>
        </p:spPr>
        <p:txBody>
          <a:bodyPr/>
          <a:lstStyle/>
          <a:p>
            <a:r>
              <a:rPr lang="en-US" dirty="0">
                <a:solidFill>
                  <a:srgbClr val="7030A0"/>
                </a:solidFill>
              </a:rPr>
              <a:t> </a:t>
            </a:r>
            <a:r>
              <a:rPr lang="en-US" dirty="0" smtClean="0">
                <a:solidFill>
                  <a:srgbClr val="002060"/>
                </a:solidFill>
              </a:rPr>
              <a:t>What is diagnostic W/U for patients with persistent biochemical      MTC? </a:t>
            </a:r>
          </a:p>
          <a:p>
            <a:r>
              <a:rPr lang="en-US" dirty="0" smtClean="0">
                <a:solidFill>
                  <a:srgbClr val="002060"/>
                </a:solidFill>
              </a:rPr>
              <a:t>What is possibility bone metastasis in MTC?</a:t>
            </a:r>
          </a:p>
          <a:p>
            <a:endParaRPr lang="en-US" dirty="0">
              <a:solidFill>
                <a:srgbClr val="002060"/>
              </a:solidFill>
            </a:endParaRPr>
          </a:p>
          <a:p>
            <a:r>
              <a:rPr lang="en-US" dirty="0" smtClean="0">
                <a:solidFill>
                  <a:srgbClr val="002060"/>
                </a:solidFill>
              </a:rPr>
              <a:t> What is physiopathology of diarrhea in patients with MTC?</a:t>
            </a:r>
          </a:p>
          <a:p>
            <a:endParaRPr lang="en-US" dirty="0">
              <a:solidFill>
                <a:srgbClr val="002060"/>
              </a:solidFill>
            </a:endParaRPr>
          </a:p>
          <a:p>
            <a:r>
              <a:rPr lang="en-US" dirty="0">
                <a:solidFill>
                  <a:srgbClr val="002060"/>
                </a:solidFill>
              </a:rPr>
              <a:t> </a:t>
            </a:r>
            <a:r>
              <a:rPr lang="en-US" dirty="0" smtClean="0">
                <a:solidFill>
                  <a:srgbClr val="002060"/>
                </a:solidFill>
              </a:rPr>
              <a:t>What is prognosis in this case ?</a:t>
            </a:r>
          </a:p>
          <a:p>
            <a:endParaRPr lang="en-US" dirty="0">
              <a:solidFill>
                <a:srgbClr val="002060"/>
              </a:solidFill>
            </a:endParaRPr>
          </a:p>
          <a:p>
            <a:r>
              <a:rPr lang="en-US" dirty="0" smtClean="0">
                <a:solidFill>
                  <a:srgbClr val="002060"/>
                </a:solidFill>
              </a:rPr>
              <a:t> What should be do in the case?</a:t>
            </a:r>
            <a:r>
              <a:rPr lang="en-US" dirty="0" smtClean="0"/>
              <a:t> </a:t>
            </a:r>
            <a:endParaRPr lang="en-US" dirty="0"/>
          </a:p>
        </p:txBody>
      </p:sp>
    </p:spTree>
    <p:extLst>
      <p:ext uri="{BB962C8B-B14F-4D97-AF65-F5344CB8AC3E}">
        <p14:creationId xmlns:p14="http://schemas.microsoft.com/office/powerpoint/2010/main" val="16252880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663" y="5351272"/>
            <a:ext cx="10515600" cy="1325563"/>
          </a:xfrm>
        </p:spPr>
        <p:txBody>
          <a:bodyPr/>
          <a:lstStyle/>
          <a:p>
            <a:endParaRPr lang="en-US" dirty="0"/>
          </a:p>
        </p:txBody>
      </p:sp>
      <p:sp>
        <p:nvSpPr>
          <p:cNvPr id="3" name="Content Placeholder 2"/>
          <p:cNvSpPr>
            <a:spLocks noGrp="1"/>
          </p:cNvSpPr>
          <p:nvPr>
            <p:ph idx="1"/>
          </p:nvPr>
        </p:nvSpPr>
        <p:spPr>
          <a:xfrm>
            <a:off x="645017" y="365125"/>
            <a:ext cx="10611118" cy="5648929"/>
          </a:xfrm>
        </p:spPr>
        <p:txBody>
          <a:bodyPr>
            <a:normAutofit/>
          </a:bodyPr>
          <a:lstStyle/>
          <a:p>
            <a:pPr marL="0" indent="0">
              <a:buNone/>
            </a:pPr>
            <a:r>
              <a:rPr lang="en-US" dirty="0"/>
              <a:t>The management of patients with bone metastases </a:t>
            </a:r>
            <a:r>
              <a:rPr lang="en-US" dirty="0" smtClean="0"/>
              <a:t>includes therapies</a:t>
            </a:r>
          </a:p>
          <a:p>
            <a:pPr marL="0" indent="0">
              <a:buNone/>
            </a:pPr>
            <a:r>
              <a:rPr lang="en-US" dirty="0" smtClean="0"/>
              <a:t>Such as </a:t>
            </a:r>
            <a:r>
              <a:rPr lang="en-US" dirty="0" err="1" smtClean="0"/>
              <a:t>vertebroplasty</a:t>
            </a:r>
            <a:r>
              <a:rPr lang="en-US" dirty="0" smtClean="0"/>
              <a:t>, surgical </a:t>
            </a:r>
            <a:r>
              <a:rPr lang="en-US" dirty="0"/>
              <a:t>excision, </a:t>
            </a:r>
            <a:r>
              <a:rPr lang="en-US" dirty="0" err="1" smtClean="0"/>
              <a:t>thermoablation</a:t>
            </a:r>
            <a:r>
              <a:rPr lang="en-US" dirty="0" smtClean="0"/>
              <a:t> </a:t>
            </a:r>
          </a:p>
          <a:p>
            <a:pPr marL="0" indent="0">
              <a:buNone/>
            </a:pPr>
            <a:r>
              <a:rPr lang="en-US" dirty="0" smtClean="0"/>
              <a:t>(radiofrequency or </a:t>
            </a:r>
            <a:r>
              <a:rPr lang="en-US" dirty="0" err="1" smtClean="0"/>
              <a:t>cryoablation</a:t>
            </a:r>
            <a:r>
              <a:rPr lang="en-US" dirty="0"/>
              <a:t>), cement </a:t>
            </a:r>
            <a:r>
              <a:rPr lang="en-US" dirty="0" smtClean="0"/>
              <a:t>injection, and EBRT.</a:t>
            </a:r>
          </a:p>
          <a:p>
            <a:pPr marL="0" indent="0">
              <a:buNone/>
            </a:pPr>
            <a:endParaRPr lang="en-US" dirty="0" smtClean="0"/>
          </a:p>
          <a:p>
            <a:pPr marL="0" indent="0">
              <a:buNone/>
            </a:pPr>
            <a:r>
              <a:rPr lang="en-US" dirty="0" smtClean="0"/>
              <a:t>Treatment </a:t>
            </a:r>
            <a:r>
              <a:rPr lang="en-US" dirty="0"/>
              <a:t>with either intravenous </a:t>
            </a:r>
            <a:r>
              <a:rPr lang="en-US" dirty="0" smtClean="0"/>
              <a:t>bisphosphonates (</a:t>
            </a:r>
            <a:r>
              <a:rPr lang="en-US" dirty="0" err="1" smtClean="0"/>
              <a:t>zoledronic</a:t>
            </a:r>
            <a:r>
              <a:rPr lang="en-US" dirty="0" smtClean="0"/>
              <a:t> </a:t>
            </a:r>
            <a:r>
              <a:rPr lang="en-US" dirty="0"/>
              <a:t>acid </a:t>
            </a:r>
            <a:r>
              <a:rPr lang="en-US" dirty="0" smtClean="0"/>
              <a:t>or</a:t>
            </a:r>
          </a:p>
          <a:p>
            <a:pPr marL="0" indent="0">
              <a:buNone/>
            </a:pPr>
            <a:r>
              <a:rPr lang="en-US" dirty="0" err="1" smtClean="0"/>
              <a:t>pamidronate</a:t>
            </a:r>
            <a:r>
              <a:rPr lang="en-US" dirty="0"/>
              <a:t>) or the </a:t>
            </a:r>
            <a:r>
              <a:rPr lang="en-US" dirty="0" smtClean="0"/>
              <a:t>receptor activator </a:t>
            </a:r>
            <a:r>
              <a:rPr lang="en-US" dirty="0"/>
              <a:t>of nuclear factor </a:t>
            </a:r>
            <a:r>
              <a:rPr lang="en-US" dirty="0" smtClean="0"/>
              <a:t>kappa-B ligand</a:t>
            </a:r>
          </a:p>
          <a:p>
            <a:pPr marL="0" indent="0">
              <a:buNone/>
            </a:pPr>
            <a:r>
              <a:rPr lang="en-US" dirty="0" smtClean="0"/>
              <a:t>(</a:t>
            </a:r>
            <a:r>
              <a:rPr lang="en-US" dirty="0"/>
              <a:t>RANKL) </a:t>
            </a:r>
            <a:r>
              <a:rPr lang="en-US" dirty="0" smtClean="0"/>
              <a:t>inhibitor, </a:t>
            </a:r>
            <a:r>
              <a:rPr lang="en-US" dirty="0" err="1" smtClean="0"/>
              <a:t>denosumab</a:t>
            </a:r>
            <a:r>
              <a:rPr lang="en-US" dirty="0"/>
              <a:t>, in patients with thyroid cancer has </a:t>
            </a:r>
            <a:r>
              <a:rPr lang="en-US" dirty="0" smtClean="0"/>
              <a:t>been</a:t>
            </a:r>
          </a:p>
          <a:p>
            <a:pPr marL="0" indent="0">
              <a:buNone/>
            </a:pPr>
            <a:r>
              <a:rPr lang="en-US" dirty="0" smtClean="0"/>
              <a:t>effective in </a:t>
            </a:r>
            <a:r>
              <a:rPr lang="en-US" dirty="0"/>
              <a:t>relieving pain from bony metastases and in preventing or</a:t>
            </a:r>
          </a:p>
          <a:p>
            <a:pPr marL="0" indent="0">
              <a:buNone/>
            </a:pPr>
            <a:r>
              <a:rPr lang="en-US" dirty="0"/>
              <a:t>delaying the occurrence of other skeletal related </a:t>
            </a:r>
            <a:r>
              <a:rPr lang="en-US" dirty="0" smtClean="0"/>
              <a:t>events.</a:t>
            </a:r>
            <a:endParaRPr lang="en-US" dirty="0"/>
          </a:p>
        </p:txBody>
      </p:sp>
    </p:spTree>
    <p:extLst>
      <p:ext uri="{BB962C8B-B14F-4D97-AF65-F5344CB8AC3E}">
        <p14:creationId xmlns:p14="http://schemas.microsoft.com/office/powerpoint/2010/main" val="28497126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use of single agent or combinatorial cytotoxic </a:t>
            </a:r>
            <a:r>
              <a:rPr lang="en-US" dirty="0" smtClean="0"/>
              <a:t>chemotherapeutic</a:t>
            </a:r>
          </a:p>
          <a:p>
            <a:pPr marL="0" indent="0">
              <a:buNone/>
            </a:pPr>
            <a:r>
              <a:rPr lang="en-US" dirty="0" smtClean="0"/>
              <a:t>   regimens should not be administered as first-line therapy in patients </a:t>
            </a:r>
          </a:p>
          <a:p>
            <a:pPr marL="0" indent="0">
              <a:buNone/>
            </a:pPr>
            <a:r>
              <a:rPr lang="en-US" dirty="0"/>
              <a:t> </a:t>
            </a:r>
            <a:r>
              <a:rPr lang="en-US" dirty="0" smtClean="0"/>
              <a:t>  with persistent or recurrent MTC given the low response rates and</a:t>
            </a:r>
          </a:p>
          <a:p>
            <a:pPr marL="0" indent="0">
              <a:buNone/>
            </a:pPr>
            <a:r>
              <a:rPr lang="en-US" dirty="0"/>
              <a:t> </a:t>
            </a:r>
            <a:r>
              <a:rPr lang="en-US" dirty="0" smtClean="0"/>
              <a:t>   the advent of promising new treatment options.</a:t>
            </a:r>
          </a:p>
          <a:p>
            <a:pPr marL="0" indent="0">
              <a:buNone/>
            </a:pPr>
            <a:endParaRPr lang="en-US" dirty="0"/>
          </a:p>
          <a:p>
            <a:pPr marL="0" indent="0">
              <a:buNone/>
            </a:pPr>
            <a:r>
              <a:rPr lang="en-US" dirty="0" smtClean="0"/>
              <a:t>In a study ,the </a:t>
            </a:r>
            <a:r>
              <a:rPr lang="en-US" dirty="0"/>
              <a:t>degree </a:t>
            </a:r>
            <a:r>
              <a:rPr lang="en-US" dirty="0" smtClean="0"/>
              <a:t>of 111In-octreoscan </a:t>
            </a:r>
            <a:r>
              <a:rPr lang="en-US" dirty="0"/>
              <a:t>tumor uptake was not </a:t>
            </a:r>
            <a:endParaRPr lang="en-US" dirty="0" smtClean="0"/>
          </a:p>
          <a:p>
            <a:pPr marL="0" indent="0">
              <a:buNone/>
            </a:pPr>
            <a:r>
              <a:rPr lang="en-US" dirty="0" smtClean="0"/>
              <a:t>associated </a:t>
            </a:r>
            <a:r>
              <a:rPr lang="en-US" dirty="0"/>
              <a:t>with </a:t>
            </a:r>
            <a:r>
              <a:rPr lang="en-US" dirty="0" smtClean="0"/>
              <a:t>treatment response </a:t>
            </a:r>
            <a:r>
              <a:rPr lang="en-US" dirty="0"/>
              <a:t>or improvement in survival</a:t>
            </a:r>
          </a:p>
        </p:txBody>
      </p:sp>
    </p:spTree>
    <p:extLst>
      <p:ext uri="{BB962C8B-B14F-4D97-AF65-F5344CB8AC3E}">
        <p14:creationId xmlns:p14="http://schemas.microsoft.com/office/powerpoint/2010/main" val="7195157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In patients with significant tumor burden and </a:t>
            </a:r>
            <a:r>
              <a:rPr lang="en-US" dirty="0" smtClean="0"/>
              <a:t>symptomatic or </a:t>
            </a:r>
          </a:p>
          <a:p>
            <a:pPr marL="0" indent="0">
              <a:buNone/>
            </a:pPr>
            <a:r>
              <a:rPr lang="en-US" dirty="0" smtClean="0"/>
              <a:t>progressive </a:t>
            </a:r>
            <a:r>
              <a:rPr lang="en-US" dirty="0"/>
              <a:t>metastatic disease according to </a:t>
            </a:r>
            <a:r>
              <a:rPr lang="en-US" dirty="0" smtClean="0"/>
              <a:t>RECIST treatment </a:t>
            </a:r>
            <a:r>
              <a:rPr lang="en-US" dirty="0"/>
              <a:t>with </a:t>
            </a:r>
            <a:r>
              <a:rPr lang="en-US" dirty="0" smtClean="0"/>
              <a:t>TKIs</a:t>
            </a:r>
          </a:p>
          <a:p>
            <a:pPr marL="0" indent="0">
              <a:buNone/>
            </a:pPr>
            <a:r>
              <a:rPr lang="en-US" dirty="0" smtClean="0"/>
              <a:t>targeting </a:t>
            </a:r>
            <a:r>
              <a:rPr lang="en-US" dirty="0"/>
              <a:t>both RET and VEGFR </a:t>
            </a:r>
            <a:r>
              <a:rPr lang="en-US" dirty="0" smtClean="0"/>
              <a:t>tyrosine kinases </a:t>
            </a:r>
            <a:r>
              <a:rPr lang="en-US" dirty="0"/>
              <a:t>should be considered </a:t>
            </a:r>
            <a:r>
              <a:rPr lang="en-US" dirty="0" smtClean="0"/>
              <a:t>as</a:t>
            </a:r>
          </a:p>
          <a:p>
            <a:pPr marL="0" indent="0">
              <a:buNone/>
            </a:pPr>
            <a:r>
              <a:rPr lang="en-US" dirty="0" smtClean="0"/>
              <a:t>systemic </a:t>
            </a:r>
            <a:r>
              <a:rPr lang="en-US" dirty="0"/>
              <a:t>therapy</a:t>
            </a:r>
            <a:r>
              <a:rPr lang="en-US" dirty="0" smtClean="0"/>
              <a:t>.</a:t>
            </a:r>
          </a:p>
          <a:p>
            <a:pPr marL="0" indent="0">
              <a:buNone/>
            </a:pPr>
            <a:endParaRPr lang="en-US" dirty="0"/>
          </a:p>
          <a:p>
            <a:pPr marL="0" indent="0">
              <a:buNone/>
            </a:pPr>
            <a:r>
              <a:rPr lang="en-US" dirty="0"/>
              <a:t>The TKIs </a:t>
            </a:r>
            <a:r>
              <a:rPr lang="en-US" b="1" dirty="0" err="1"/>
              <a:t>vandetanib</a:t>
            </a:r>
            <a:r>
              <a:rPr lang="en-US" dirty="0"/>
              <a:t> or </a:t>
            </a:r>
            <a:r>
              <a:rPr lang="en-US" b="1" dirty="0" err="1"/>
              <a:t>cabozantinib</a:t>
            </a:r>
            <a:r>
              <a:rPr lang="en-US" dirty="0"/>
              <a:t> can be used as </a:t>
            </a:r>
            <a:r>
              <a:rPr lang="en-US" dirty="0" smtClean="0"/>
              <a:t>single agent first-</a:t>
            </a:r>
          </a:p>
          <a:p>
            <a:pPr marL="0" indent="0">
              <a:buNone/>
            </a:pPr>
            <a:r>
              <a:rPr lang="en-US" dirty="0" smtClean="0"/>
              <a:t>line </a:t>
            </a:r>
            <a:r>
              <a:rPr lang="en-US" dirty="0"/>
              <a:t>systemic therapy in patients with </a:t>
            </a:r>
            <a:r>
              <a:rPr lang="en-US" dirty="0" smtClean="0"/>
              <a:t>advanced progressive MTC.</a:t>
            </a:r>
            <a:endParaRPr lang="en-US" dirty="0"/>
          </a:p>
        </p:txBody>
      </p:sp>
    </p:spTree>
    <p:extLst>
      <p:ext uri="{BB962C8B-B14F-4D97-AF65-F5344CB8AC3E}">
        <p14:creationId xmlns:p14="http://schemas.microsoft.com/office/powerpoint/2010/main" val="27203525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Partial responses were observed in 45% of patients </a:t>
            </a:r>
            <a:r>
              <a:rPr lang="en-US" dirty="0" smtClean="0"/>
              <a:t>treated with </a:t>
            </a:r>
          </a:p>
          <a:p>
            <a:pPr marL="0" indent="0">
              <a:buNone/>
            </a:pPr>
            <a:r>
              <a:rPr lang="en-US" dirty="0" err="1" smtClean="0"/>
              <a:t>vandetanib</a:t>
            </a:r>
            <a:r>
              <a:rPr lang="en-US" dirty="0"/>
              <a:t>, with a predicted median duration of </a:t>
            </a:r>
            <a:r>
              <a:rPr lang="en-US" dirty="0" smtClean="0"/>
              <a:t>response of 22</a:t>
            </a:r>
          </a:p>
          <a:p>
            <a:pPr marL="0" indent="0">
              <a:buNone/>
            </a:pPr>
            <a:r>
              <a:rPr lang="en-US" dirty="0" smtClean="0"/>
              <a:t>months</a:t>
            </a:r>
            <a:r>
              <a:rPr lang="en-US" dirty="0"/>
              <a:t>. The improvement in quality of </a:t>
            </a:r>
            <a:r>
              <a:rPr lang="en-US" dirty="0" smtClean="0"/>
              <a:t>life, pain </a:t>
            </a:r>
            <a:r>
              <a:rPr lang="en-US" dirty="0"/>
              <a:t>reduction, </a:t>
            </a:r>
            <a:r>
              <a:rPr lang="en-US" dirty="0" smtClean="0"/>
              <a:t>and</a:t>
            </a:r>
          </a:p>
          <a:p>
            <a:pPr marL="0" indent="0">
              <a:buNone/>
            </a:pPr>
            <a:r>
              <a:rPr lang="en-US" dirty="0" smtClean="0"/>
              <a:t>diarrhea </a:t>
            </a:r>
            <a:r>
              <a:rPr lang="en-US" dirty="0"/>
              <a:t>allowed several patients in </a:t>
            </a:r>
            <a:r>
              <a:rPr lang="en-US" dirty="0" smtClean="0"/>
              <a:t>the </a:t>
            </a:r>
            <a:r>
              <a:rPr lang="en-US" dirty="0" err="1" smtClean="0"/>
              <a:t>vandetanib</a:t>
            </a:r>
            <a:r>
              <a:rPr lang="en-US" dirty="0" smtClean="0"/>
              <a:t> </a:t>
            </a:r>
            <a:r>
              <a:rPr lang="en-US" dirty="0"/>
              <a:t>arm to resume a </a:t>
            </a:r>
            <a:endParaRPr lang="en-US" dirty="0" smtClean="0"/>
          </a:p>
          <a:p>
            <a:pPr marL="0" indent="0">
              <a:buNone/>
            </a:pPr>
            <a:r>
              <a:rPr lang="en-US" dirty="0" smtClean="0"/>
              <a:t>normal </a:t>
            </a:r>
            <a:r>
              <a:rPr lang="en-US" dirty="0"/>
              <a:t>social life.</a:t>
            </a:r>
          </a:p>
        </p:txBody>
      </p:sp>
    </p:spTree>
    <p:extLst>
      <p:ext uri="{BB962C8B-B14F-4D97-AF65-F5344CB8AC3E}">
        <p14:creationId xmlns:p14="http://schemas.microsoft.com/office/powerpoint/2010/main" val="30283991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244698" y="365125"/>
            <a:ext cx="10851524" cy="5636430"/>
          </a:xfrm>
          <a:prstGeom prst="rect">
            <a:avLst/>
          </a:prstGeom>
        </p:spPr>
      </p:pic>
    </p:spTree>
    <p:extLst>
      <p:ext uri="{BB962C8B-B14F-4D97-AF65-F5344CB8AC3E}">
        <p14:creationId xmlns:p14="http://schemas.microsoft.com/office/powerpoint/2010/main" val="7952020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case:</a:t>
            </a:r>
            <a:endParaRPr lang="en-US" dirty="0"/>
          </a:p>
        </p:txBody>
      </p:sp>
      <p:sp>
        <p:nvSpPr>
          <p:cNvPr id="3" name="Content Placeholder 2"/>
          <p:cNvSpPr>
            <a:spLocks noGrp="1"/>
          </p:cNvSpPr>
          <p:nvPr>
            <p:ph idx="1"/>
          </p:nvPr>
        </p:nvSpPr>
        <p:spPr/>
        <p:txBody>
          <a:bodyPr/>
          <a:lstStyle/>
          <a:p>
            <a:r>
              <a:rPr lang="en-US" dirty="0" err="1" smtClean="0"/>
              <a:t>Antimotility</a:t>
            </a:r>
            <a:r>
              <a:rPr lang="en-US" dirty="0" smtClean="0"/>
              <a:t> agent (</a:t>
            </a:r>
            <a:r>
              <a:rPr lang="en-US" dirty="0" err="1" smtClean="0"/>
              <a:t>loperamide</a:t>
            </a:r>
            <a:r>
              <a:rPr lang="en-US" dirty="0" smtClean="0"/>
              <a:t>)</a:t>
            </a:r>
          </a:p>
          <a:p>
            <a:r>
              <a:rPr lang="en-US" dirty="0" smtClean="0"/>
              <a:t> </a:t>
            </a:r>
            <a:r>
              <a:rPr lang="en-US" dirty="0" err="1" smtClean="0"/>
              <a:t>octreoscan</a:t>
            </a:r>
            <a:r>
              <a:rPr lang="en-US" dirty="0" smtClean="0"/>
              <a:t>….</a:t>
            </a:r>
            <a:r>
              <a:rPr lang="en-US" dirty="0" err="1" smtClean="0"/>
              <a:t>octrotide</a:t>
            </a:r>
            <a:endParaRPr lang="en-US" dirty="0" smtClean="0"/>
          </a:p>
          <a:p>
            <a:r>
              <a:rPr lang="en-US" dirty="0"/>
              <a:t> </a:t>
            </a:r>
            <a:r>
              <a:rPr lang="en-US" dirty="0" smtClean="0"/>
              <a:t>bisphosphonates/</a:t>
            </a:r>
            <a:r>
              <a:rPr lang="en-US" dirty="0" err="1" smtClean="0"/>
              <a:t>denosumab</a:t>
            </a:r>
            <a:endParaRPr lang="en-US" dirty="0" smtClean="0"/>
          </a:p>
          <a:p>
            <a:r>
              <a:rPr lang="en-US" dirty="0"/>
              <a:t> </a:t>
            </a:r>
            <a:r>
              <a:rPr lang="en-US" dirty="0" smtClean="0"/>
              <a:t>EBRT</a:t>
            </a:r>
          </a:p>
          <a:p>
            <a:r>
              <a:rPr lang="en-US" dirty="0" smtClean="0"/>
              <a:t>Chemotherapy ( </a:t>
            </a:r>
            <a:r>
              <a:rPr lang="en-US" dirty="0" smtClean="0"/>
              <a:t>TKI </a:t>
            </a:r>
            <a:r>
              <a:rPr lang="en-US" dirty="0" smtClean="0"/>
              <a:t>) </a:t>
            </a:r>
            <a:endParaRPr lang="en-US" dirty="0"/>
          </a:p>
        </p:txBody>
      </p:sp>
    </p:spTree>
    <p:extLst>
      <p:ext uri="{BB962C8B-B14F-4D97-AF65-F5344CB8AC3E}">
        <p14:creationId xmlns:p14="http://schemas.microsoft.com/office/powerpoint/2010/main" val="13197816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8682" y="0"/>
            <a:ext cx="10515600" cy="1325563"/>
          </a:xfrm>
        </p:spPr>
        <p:txBody>
          <a:bodyPr/>
          <a:lstStyle/>
          <a:p>
            <a:r>
              <a:rPr lang="en-US" i="1" dirty="0" smtClean="0">
                <a:solidFill>
                  <a:srgbClr val="002060"/>
                </a:solidFill>
              </a:rPr>
              <a:t>Thanks for your attention</a:t>
            </a:r>
            <a:endParaRPr lang="en-US" i="1" dirty="0">
              <a:solidFill>
                <a:srgbClr val="002060"/>
              </a:solidFill>
            </a:endParaRPr>
          </a:p>
        </p:txBody>
      </p:sp>
      <p:pic>
        <p:nvPicPr>
          <p:cNvPr id="4" name="Content Placeholder 3"/>
          <p:cNvPicPr>
            <a:picLocks noGrp="1" noChangeAspect="1"/>
          </p:cNvPicPr>
          <p:nvPr>
            <p:ph idx="1"/>
          </p:nvPr>
        </p:nvPicPr>
        <p:blipFill>
          <a:blip r:embed="rId2"/>
          <a:stretch>
            <a:fillRect/>
          </a:stretch>
        </p:blipFill>
        <p:spPr>
          <a:xfrm>
            <a:off x="0" y="874058"/>
            <a:ext cx="12649200" cy="6468035"/>
          </a:xfrm>
          <a:prstGeom prst="rect">
            <a:avLst/>
          </a:prstGeom>
        </p:spPr>
      </p:pic>
    </p:spTree>
    <p:extLst>
      <p:ext uri="{BB962C8B-B14F-4D97-AF65-F5344CB8AC3E}">
        <p14:creationId xmlns:p14="http://schemas.microsoft.com/office/powerpoint/2010/main" val="2969925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1027905"/>
            <a:ext cx="10515600" cy="4883497"/>
          </a:xfrm>
        </p:spPr>
        <p:txBody>
          <a:bodyPr>
            <a:normAutofit lnSpcReduction="10000"/>
          </a:bodyPr>
          <a:lstStyle/>
          <a:p>
            <a:r>
              <a:rPr lang="en-US" dirty="0">
                <a:solidFill>
                  <a:srgbClr val="002060"/>
                </a:solidFill>
              </a:rPr>
              <a:t> </a:t>
            </a:r>
            <a:r>
              <a:rPr lang="en-US" dirty="0" smtClean="0">
                <a:solidFill>
                  <a:srgbClr val="002060"/>
                </a:solidFill>
              </a:rPr>
              <a:t>What is diagnostic W/U for patients with persistent biochemical      MTC? </a:t>
            </a:r>
          </a:p>
          <a:p>
            <a:pPr marL="0" indent="0">
              <a:buNone/>
            </a:pPr>
            <a:endParaRPr lang="en-US" dirty="0" smtClean="0">
              <a:solidFill>
                <a:srgbClr val="002060"/>
              </a:solidFill>
            </a:endParaRPr>
          </a:p>
          <a:p>
            <a:r>
              <a:rPr lang="en-US" dirty="0">
                <a:solidFill>
                  <a:schemeClr val="tx2">
                    <a:lumMod val="40000"/>
                    <a:lumOff val="60000"/>
                  </a:schemeClr>
                </a:solidFill>
              </a:rPr>
              <a:t>What is possibility bone metastasis in MTC?</a:t>
            </a:r>
          </a:p>
          <a:p>
            <a:pPr marL="0" indent="0">
              <a:buNone/>
            </a:pPr>
            <a:endParaRPr lang="en-US" dirty="0">
              <a:solidFill>
                <a:srgbClr val="002060"/>
              </a:solidFill>
            </a:endParaRPr>
          </a:p>
          <a:p>
            <a:r>
              <a:rPr lang="en-US" dirty="0" err="1" smtClean="0">
                <a:solidFill>
                  <a:schemeClr val="tx2">
                    <a:lumMod val="40000"/>
                    <a:lumOff val="60000"/>
                  </a:schemeClr>
                </a:solidFill>
              </a:rPr>
              <a:t>Whatis</a:t>
            </a:r>
            <a:r>
              <a:rPr lang="en-US" dirty="0" smtClean="0">
                <a:solidFill>
                  <a:schemeClr val="tx2">
                    <a:lumMod val="40000"/>
                    <a:lumOff val="60000"/>
                  </a:schemeClr>
                </a:solidFill>
              </a:rPr>
              <a:t> physiopathology of diarrhea in patients with MTC?</a:t>
            </a:r>
          </a:p>
          <a:p>
            <a:endParaRPr lang="en-US" dirty="0">
              <a:solidFill>
                <a:schemeClr val="tx2">
                  <a:lumMod val="40000"/>
                  <a:lumOff val="60000"/>
                </a:schemeClr>
              </a:solidFill>
            </a:endParaRPr>
          </a:p>
          <a:p>
            <a:r>
              <a:rPr lang="en-US" dirty="0">
                <a:solidFill>
                  <a:schemeClr val="tx2">
                    <a:lumMod val="40000"/>
                    <a:lumOff val="60000"/>
                  </a:schemeClr>
                </a:solidFill>
              </a:rPr>
              <a:t> </a:t>
            </a:r>
            <a:r>
              <a:rPr lang="en-US" dirty="0" smtClean="0">
                <a:solidFill>
                  <a:schemeClr val="tx2">
                    <a:lumMod val="40000"/>
                    <a:lumOff val="60000"/>
                  </a:schemeClr>
                </a:solidFill>
              </a:rPr>
              <a:t>What is prognosis in this case ?</a:t>
            </a:r>
          </a:p>
          <a:p>
            <a:endParaRPr lang="en-US" dirty="0">
              <a:solidFill>
                <a:schemeClr val="tx2">
                  <a:lumMod val="40000"/>
                  <a:lumOff val="60000"/>
                </a:schemeClr>
              </a:solidFill>
            </a:endParaRPr>
          </a:p>
          <a:p>
            <a:r>
              <a:rPr lang="en-US" dirty="0" smtClean="0">
                <a:solidFill>
                  <a:schemeClr val="tx2">
                    <a:lumMod val="40000"/>
                    <a:lumOff val="60000"/>
                  </a:schemeClr>
                </a:solidFill>
              </a:rPr>
              <a:t> What should be do in the case? </a:t>
            </a:r>
            <a:endParaRPr lang="en-US" dirty="0">
              <a:solidFill>
                <a:schemeClr val="tx2">
                  <a:lumMod val="40000"/>
                  <a:lumOff val="60000"/>
                </a:schemeClr>
              </a:solidFill>
            </a:endParaRPr>
          </a:p>
        </p:txBody>
      </p:sp>
    </p:spTree>
    <p:extLst>
      <p:ext uri="{BB962C8B-B14F-4D97-AF65-F5344CB8AC3E}">
        <p14:creationId xmlns:p14="http://schemas.microsoft.com/office/powerpoint/2010/main" val="6166014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Total thyroidectomy + L.N compartment level VI dissection</a:t>
            </a:r>
          </a:p>
          <a:p>
            <a:pPr marL="0" indent="0">
              <a:buNone/>
            </a:pPr>
            <a:endParaRPr lang="en-US" dirty="0"/>
          </a:p>
          <a:p>
            <a:pPr marL="0" indent="0">
              <a:buNone/>
            </a:pPr>
            <a:r>
              <a:rPr lang="en-US" dirty="0" smtClean="0"/>
              <a:t>When preoperative imaging is positive in the ipsilateral lateral neck compartment but negative in the contralateral neck compartment, contralateral neck dissection should be considered if the basal serum calcitonin level is greater than 200 </a:t>
            </a:r>
            <a:r>
              <a:rPr lang="en-US" dirty="0" err="1" smtClean="0"/>
              <a:t>pg</a:t>
            </a:r>
            <a:r>
              <a:rPr lang="en-US" dirty="0" smtClean="0"/>
              <a:t>/</a:t>
            </a:r>
            <a:r>
              <a:rPr lang="en-US" dirty="0" err="1" smtClean="0"/>
              <a:t>mL.</a:t>
            </a:r>
            <a:r>
              <a:rPr lang="en-US" dirty="0" smtClean="0"/>
              <a:t> </a:t>
            </a:r>
            <a:r>
              <a:rPr lang="en-US" sz="1600" i="1" dirty="0" smtClean="0"/>
              <a:t>Grade C</a:t>
            </a:r>
            <a:endParaRPr lang="en-US" sz="1600" i="1" dirty="0"/>
          </a:p>
        </p:txBody>
      </p:sp>
    </p:spTree>
    <p:extLst>
      <p:ext uri="{BB962C8B-B14F-4D97-AF65-F5344CB8AC3E}">
        <p14:creationId xmlns:p14="http://schemas.microsoft.com/office/powerpoint/2010/main" val="14026492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74561" y="589253"/>
            <a:ext cx="10515600" cy="6378217"/>
          </a:xfrm>
        </p:spPr>
        <p:txBody>
          <a:bodyPr>
            <a:normAutofit lnSpcReduction="10000"/>
          </a:bodyPr>
          <a:lstStyle/>
          <a:p>
            <a:pPr marL="0" indent="0">
              <a:buNone/>
            </a:pPr>
            <a:endParaRPr lang="en-US" dirty="0" smtClean="0"/>
          </a:p>
          <a:p>
            <a:pPr marL="0" indent="0">
              <a:buNone/>
            </a:pPr>
            <a:r>
              <a:rPr lang="en-US" dirty="0" smtClean="0"/>
              <a:t>In MTC patients with extensive neck disease and signs or symptoms of regional or distant metastases, and in all patients with a serum </a:t>
            </a:r>
            <a:r>
              <a:rPr lang="en-US" dirty="0" err="1" smtClean="0"/>
              <a:t>Ctn</a:t>
            </a:r>
            <a:r>
              <a:rPr lang="en-US" dirty="0" smtClean="0"/>
              <a:t> &gt; 500 </a:t>
            </a:r>
            <a:r>
              <a:rPr lang="en-US" dirty="0" err="1" smtClean="0"/>
              <a:t>pg</a:t>
            </a:r>
            <a:r>
              <a:rPr lang="en-US" dirty="0" smtClean="0"/>
              <a:t>/ml (preoperative) or &gt; 150 </a:t>
            </a:r>
            <a:r>
              <a:rPr lang="en-US" dirty="0" err="1" smtClean="0"/>
              <a:t>pg</a:t>
            </a:r>
            <a:r>
              <a:rPr lang="en-US" dirty="0" smtClean="0"/>
              <a:t>/ml (postoperative) </a:t>
            </a:r>
          </a:p>
          <a:p>
            <a:pPr marL="0" indent="0">
              <a:buNone/>
            </a:pPr>
            <a:endParaRPr lang="en-US" dirty="0" smtClean="0"/>
          </a:p>
          <a:p>
            <a:r>
              <a:rPr lang="en-US" dirty="0" smtClean="0"/>
              <a:t>Contrast-enhanced CT of the neck and chest</a:t>
            </a:r>
          </a:p>
          <a:p>
            <a:r>
              <a:rPr lang="en-US" dirty="0"/>
              <a:t>T</a:t>
            </a:r>
            <a:r>
              <a:rPr lang="en-US" dirty="0" smtClean="0"/>
              <a:t>hree-phase contrast-enhanced multi-detector liver CT, or contrast-enhanced MRI of the liver</a:t>
            </a:r>
          </a:p>
          <a:p>
            <a:r>
              <a:rPr lang="en-US" dirty="0"/>
              <a:t> </a:t>
            </a:r>
            <a:r>
              <a:rPr lang="en-US" dirty="0" smtClean="0"/>
              <a:t>bone scintigraphy</a:t>
            </a:r>
          </a:p>
          <a:p>
            <a:r>
              <a:rPr lang="en-US" dirty="0"/>
              <a:t> </a:t>
            </a:r>
            <a:r>
              <a:rPr lang="en-US" dirty="0" smtClean="0"/>
              <a:t>pelvic MRI</a:t>
            </a:r>
          </a:p>
          <a:p>
            <a:r>
              <a:rPr lang="en-US" dirty="0" smtClean="0"/>
              <a:t>Axial </a:t>
            </a:r>
            <a:r>
              <a:rPr lang="en-US" dirty="0" err="1" smtClean="0"/>
              <a:t>skleton</a:t>
            </a:r>
            <a:r>
              <a:rPr lang="en-US" dirty="0" smtClean="0"/>
              <a:t> MRI.  </a:t>
            </a:r>
            <a:r>
              <a:rPr lang="en-US" sz="1600" dirty="0"/>
              <a:t>(</a:t>
            </a:r>
            <a:r>
              <a:rPr lang="en-US" sz="1400" i="1" dirty="0" smtClean="0"/>
              <a:t>Grade C)</a:t>
            </a:r>
          </a:p>
          <a:p>
            <a:pPr marL="0" indent="0">
              <a:buNone/>
            </a:pPr>
            <a:endParaRPr lang="en-US" dirty="0" smtClean="0"/>
          </a:p>
          <a:p>
            <a:r>
              <a:rPr lang="en-US" dirty="0"/>
              <a:t> </a:t>
            </a:r>
            <a:r>
              <a:rPr lang="en-US" dirty="0" smtClean="0"/>
              <a:t>FDG-PET/CT nor F-DOPA-PET/CT is recommended to detect the presence of distant metastases </a:t>
            </a:r>
            <a:r>
              <a:rPr lang="en-US" sz="1400" i="1" dirty="0" smtClean="0"/>
              <a:t>(Grade E)</a:t>
            </a:r>
          </a:p>
          <a:p>
            <a:endParaRPr lang="en-US" dirty="0"/>
          </a:p>
        </p:txBody>
      </p:sp>
    </p:spTree>
    <p:extLst>
      <p:ext uri="{BB962C8B-B14F-4D97-AF65-F5344CB8AC3E}">
        <p14:creationId xmlns:p14="http://schemas.microsoft.com/office/powerpoint/2010/main" val="41757333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1027905"/>
            <a:ext cx="10515600" cy="4883497"/>
          </a:xfrm>
        </p:spPr>
        <p:txBody>
          <a:bodyPr/>
          <a:lstStyle/>
          <a:p>
            <a:r>
              <a:rPr lang="en-US" dirty="0">
                <a:solidFill>
                  <a:schemeClr val="tx2">
                    <a:lumMod val="40000"/>
                    <a:lumOff val="60000"/>
                  </a:schemeClr>
                </a:solidFill>
              </a:rPr>
              <a:t> </a:t>
            </a:r>
            <a:r>
              <a:rPr lang="en-US" dirty="0" smtClean="0">
                <a:solidFill>
                  <a:schemeClr val="tx2">
                    <a:lumMod val="40000"/>
                    <a:lumOff val="60000"/>
                  </a:schemeClr>
                </a:solidFill>
              </a:rPr>
              <a:t>What is diagnostic W/U for patients with persistent biochemical      MTC? </a:t>
            </a:r>
          </a:p>
          <a:p>
            <a:r>
              <a:rPr lang="en-US" dirty="0" smtClean="0">
                <a:solidFill>
                  <a:srgbClr val="002060"/>
                </a:solidFill>
              </a:rPr>
              <a:t>What is possibility bone metastasis in MTC?</a:t>
            </a:r>
          </a:p>
          <a:p>
            <a:endParaRPr lang="en-US" dirty="0">
              <a:solidFill>
                <a:srgbClr val="002060"/>
              </a:solidFill>
            </a:endParaRPr>
          </a:p>
          <a:p>
            <a:r>
              <a:rPr lang="en-US" dirty="0" smtClean="0">
                <a:solidFill>
                  <a:schemeClr val="tx2">
                    <a:lumMod val="40000"/>
                    <a:lumOff val="60000"/>
                  </a:schemeClr>
                </a:solidFill>
              </a:rPr>
              <a:t> What is physiopathology of diarrhea in patients with MTC?</a:t>
            </a:r>
          </a:p>
          <a:p>
            <a:endParaRPr lang="en-US" dirty="0">
              <a:solidFill>
                <a:schemeClr val="tx2">
                  <a:lumMod val="40000"/>
                  <a:lumOff val="60000"/>
                </a:schemeClr>
              </a:solidFill>
            </a:endParaRPr>
          </a:p>
          <a:p>
            <a:r>
              <a:rPr lang="en-US" dirty="0">
                <a:solidFill>
                  <a:schemeClr val="tx2">
                    <a:lumMod val="40000"/>
                    <a:lumOff val="60000"/>
                  </a:schemeClr>
                </a:solidFill>
              </a:rPr>
              <a:t> </a:t>
            </a:r>
            <a:r>
              <a:rPr lang="en-US" dirty="0" smtClean="0">
                <a:solidFill>
                  <a:schemeClr val="tx2">
                    <a:lumMod val="40000"/>
                    <a:lumOff val="60000"/>
                  </a:schemeClr>
                </a:solidFill>
              </a:rPr>
              <a:t>What is prognosis in this case ?</a:t>
            </a:r>
          </a:p>
          <a:p>
            <a:endParaRPr lang="en-US" dirty="0">
              <a:solidFill>
                <a:schemeClr val="tx2">
                  <a:lumMod val="40000"/>
                  <a:lumOff val="60000"/>
                </a:schemeClr>
              </a:solidFill>
            </a:endParaRPr>
          </a:p>
          <a:p>
            <a:r>
              <a:rPr lang="en-US" dirty="0" smtClean="0">
                <a:solidFill>
                  <a:schemeClr val="tx2">
                    <a:lumMod val="40000"/>
                    <a:lumOff val="60000"/>
                  </a:schemeClr>
                </a:solidFill>
              </a:rPr>
              <a:t> What should be do in the case? </a:t>
            </a:r>
            <a:endParaRPr lang="en-US" dirty="0">
              <a:solidFill>
                <a:schemeClr val="tx2">
                  <a:lumMod val="40000"/>
                  <a:lumOff val="60000"/>
                </a:schemeClr>
              </a:solidFill>
            </a:endParaRPr>
          </a:p>
        </p:txBody>
      </p:sp>
    </p:spTree>
    <p:extLst>
      <p:ext uri="{BB962C8B-B14F-4D97-AF65-F5344CB8AC3E}">
        <p14:creationId xmlns:p14="http://schemas.microsoft.com/office/powerpoint/2010/main" val="26364715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502276" y="0"/>
            <a:ext cx="9852339" cy="3361386"/>
          </a:xfrm>
          <a:prstGeom prst="rect">
            <a:avLst/>
          </a:prstGeom>
        </p:spPr>
      </p:pic>
      <p:sp>
        <p:nvSpPr>
          <p:cNvPr id="5" name="Rectangle 4"/>
          <p:cNvSpPr/>
          <p:nvPr/>
        </p:nvSpPr>
        <p:spPr>
          <a:xfrm>
            <a:off x="665409" y="4689937"/>
            <a:ext cx="10230118" cy="461665"/>
          </a:xfrm>
          <a:prstGeom prst="rect">
            <a:avLst/>
          </a:prstGeom>
        </p:spPr>
        <p:txBody>
          <a:bodyPr wrap="square">
            <a:spAutoFit/>
          </a:bodyPr>
          <a:lstStyle/>
          <a:p>
            <a:r>
              <a:rPr lang="en-US" sz="2400" dirty="0"/>
              <a:t>Bone metastases occur in 45% of MTC patients with local or metastatic disease</a:t>
            </a:r>
            <a:r>
              <a:rPr lang="en-US" dirty="0"/>
              <a:t>.</a:t>
            </a:r>
          </a:p>
        </p:txBody>
      </p:sp>
    </p:spTree>
    <p:extLst>
      <p:ext uri="{BB962C8B-B14F-4D97-AF65-F5344CB8AC3E}">
        <p14:creationId xmlns:p14="http://schemas.microsoft.com/office/powerpoint/2010/main" val="24315640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t>Of 1008 MTC patients </a:t>
            </a:r>
            <a:r>
              <a:rPr lang="en-US" b="1" dirty="0" smtClean="0"/>
              <a:t>treated</a:t>
            </a:r>
            <a:r>
              <a:rPr lang="en-US" dirty="0" smtClean="0"/>
              <a:t>:</a:t>
            </a:r>
          </a:p>
          <a:p>
            <a:pPr marL="0" indent="0">
              <a:buNone/>
            </a:pPr>
            <a:r>
              <a:rPr lang="en-US" dirty="0" smtClean="0"/>
              <a:t>188 </a:t>
            </a:r>
            <a:r>
              <a:rPr lang="en-US" dirty="0"/>
              <a:t>were confirmed to have b</a:t>
            </a:r>
            <a:r>
              <a:rPr lang="en-US" dirty="0" smtClean="0"/>
              <a:t>one metastasis </a:t>
            </a:r>
            <a:r>
              <a:rPr lang="en-US" dirty="0"/>
              <a:t>(19</a:t>
            </a:r>
            <a:r>
              <a:rPr lang="en-US" dirty="0" smtClean="0"/>
              <a:t>%)</a:t>
            </a:r>
          </a:p>
          <a:p>
            <a:pPr marL="0" indent="0">
              <a:buNone/>
            </a:pPr>
            <a:r>
              <a:rPr lang="en-US" dirty="0" smtClean="0"/>
              <a:t>of </a:t>
            </a:r>
            <a:r>
              <a:rPr lang="en-US" dirty="0"/>
              <a:t>whom 89% </a:t>
            </a:r>
            <a:r>
              <a:rPr lang="en-US" dirty="0" smtClean="0"/>
              <a:t>had </a:t>
            </a:r>
            <a:r>
              <a:rPr lang="en-US" dirty="0" err="1"/>
              <a:t>nonosseous</a:t>
            </a:r>
            <a:r>
              <a:rPr lang="en-US" dirty="0"/>
              <a:t> distant metastases</a:t>
            </a:r>
            <a:r>
              <a:rPr lang="en-US" dirty="0" smtClean="0"/>
              <a:t>.</a:t>
            </a:r>
          </a:p>
          <a:p>
            <a:pPr marL="0" indent="0">
              <a:buNone/>
            </a:pPr>
            <a:r>
              <a:rPr lang="en-US" dirty="0" smtClean="0"/>
              <a:t>Median </a:t>
            </a:r>
            <a:r>
              <a:rPr lang="en-US" dirty="0"/>
              <a:t>time from MTC to BM diagnosis was 30.9 </a:t>
            </a:r>
            <a:r>
              <a:rPr lang="en-US" dirty="0" smtClean="0"/>
              <a:t>months.</a:t>
            </a:r>
          </a:p>
          <a:p>
            <a:pPr marL="0" indent="0">
              <a:buNone/>
            </a:pPr>
            <a:r>
              <a:rPr lang="en-US" dirty="0" smtClean="0"/>
              <a:t>Most </a:t>
            </a:r>
            <a:r>
              <a:rPr lang="en-US" dirty="0"/>
              <a:t>patients (77%) had six or </a:t>
            </a:r>
            <a:r>
              <a:rPr lang="en-US" dirty="0" smtClean="0"/>
              <a:t>more (multifocal) lesions.</a:t>
            </a:r>
          </a:p>
          <a:p>
            <a:pPr marL="0" indent="0">
              <a:buNone/>
            </a:pPr>
            <a:r>
              <a:rPr lang="en-US" dirty="0" smtClean="0"/>
              <a:t>most </a:t>
            </a:r>
            <a:r>
              <a:rPr lang="en-US" dirty="0"/>
              <a:t>often affecting the spine (92%) and </a:t>
            </a:r>
            <a:r>
              <a:rPr lang="en-US" dirty="0" smtClean="0"/>
              <a:t>pelvis (69%).</a:t>
            </a:r>
          </a:p>
          <a:p>
            <a:pPr marL="0" indent="0">
              <a:buNone/>
            </a:pPr>
            <a:endParaRPr lang="en-US" dirty="0"/>
          </a:p>
        </p:txBody>
      </p:sp>
    </p:spTree>
    <p:extLst>
      <p:ext uri="{BB962C8B-B14F-4D97-AF65-F5344CB8AC3E}">
        <p14:creationId xmlns:p14="http://schemas.microsoft.com/office/powerpoint/2010/main" val="7651209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838200" y="605307"/>
            <a:ext cx="9142927" cy="5267459"/>
          </a:xfrm>
          <a:prstGeom prst="rect">
            <a:avLst/>
          </a:prstGeom>
        </p:spPr>
      </p:pic>
    </p:spTree>
    <p:extLst>
      <p:ext uri="{BB962C8B-B14F-4D97-AF65-F5344CB8AC3E}">
        <p14:creationId xmlns:p14="http://schemas.microsoft.com/office/powerpoint/2010/main" val="31514784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1549</TotalTime>
  <Words>1268</Words>
  <Application>Microsoft Office PowerPoint</Application>
  <PresentationFormat>Custom</PresentationFormat>
  <Paragraphs>154</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In the name of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the case:</vt:lpstr>
      <vt:lpstr>Thanks for your attention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name of GOD</dc:title>
  <dc:creator>mahan</dc:creator>
  <cp:lastModifiedBy>هنگامه عبدی</cp:lastModifiedBy>
  <cp:revision>54</cp:revision>
  <dcterms:created xsi:type="dcterms:W3CDTF">2019-05-10T03:29:23Z</dcterms:created>
  <dcterms:modified xsi:type="dcterms:W3CDTF">2019-05-22T04:58:34Z</dcterms:modified>
</cp:coreProperties>
</file>