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25" r:id="rId4"/>
    <p:sldId id="287" r:id="rId5"/>
    <p:sldId id="335" r:id="rId6"/>
    <p:sldId id="327" r:id="rId7"/>
    <p:sldId id="328" r:id="rId8"/>
    <p:sldId id="329" r:id="rId9"/>
    <p:sldId id="337" r:id="rId10"/>
    <p:sldId id="339" r:id="rId11"/>
    <p:sldId id="340" r:id="rId12"/>
    <p:sldId id="332" r:id="rId13"/>
    <p:sldId id="354" r:id="rId14"/>
    <p:sldId id="331" r:id="rId15"/>
    <p:sldId id="333" r:id="rId16"/>
    <p:sldId id="334" r:id="rId17"/>
    <p:sldId id="341" r:id="rId18"/>
    <p:sldId id="343" r:id="rId19"/>
    <p:sldId id="344" r:id="rId20"/>
    <p:sldId id="345" r:id="rId21"/>
    <p:sldId id="349" r:id="rId22"/>
    <p:sldId id="347" r:id="rId23"/>
    <p:sldId id="348" r:id="rId24"/>
    <p:sldId id="351" r:id="rId25"/>
    <p:sldId id="352" r:id="rId26"/>
    <p:sldId id="353" r:id="rId27"/>
    <p:sldId id="350" r:id="rId28"/>
    <p:sldId id="269" r:id="rId29"/>
    <p:sldId id="270" r:id="rId30"/>
    <p:sldId id="272" r:id="rId31"/>
    <p:sldId id="273" r:id="rId32"/>
    <p:sldId id="278" r:id="rId33"/>
    <p:sldId id="275" r:id="rId34"/>
    <p:sldId id="276" r:id="rId35"/>
    <p:sldId id="277" r:id="rId36"/>
    <p:sldId id="279" r:id="rId37"/>
    <p:sldId id="280" r:id="rId38"/>
    <p:sldId id="281" r:id="rId39"/>
    <p:sldId id="282" r:id="rId40"/>
    <p:sldId id="283" r:id="rId41"/>
    <p:sldId id="356" r:id="rId42"/>
    <p:sldId id="359" r:id="rId43"/>
    <p:sldId id="285" r:id="rId44"/>
    <p:sldId id="288" r:id="rId45"/>
    <p:sldId id="317" r:id="rId46"/>
    <p:sldId id="318" r:id="rId47"/>
    <p:sldId id="319" r:id="rId48"/>
    <p:sldId id="320" r:id="rId49"/>
    <p:sldId id="321" r:id="rId50"/>
    <p:sldId id="300" r:id="rId51"/>
    <p:sldId id="302" r:id="rId52"/>
    <p:sldId id="303" r:id="rId53"/>
    <p:sldId id="358" r:id="rId54"/>
    <p:sldId id="286" r:id="rId55"/>
    <p:sldId id="304" r:id="rId5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93" autoAdjust="0"/>
    <p:restoredTop sz="94671" autoAdjust="0"/>
  </p:normalViewPr>
  <p:slideViewPr>
    <p:cSldViewPr>
      <p:cViewPr>
        <p:scale>
          <a:sx n="77" d="100"/>
          <a:sy n="77" d="100"/>
        </p:scale>
        <p:origin x="-22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93FF58-1223-4266-A663-DA064B815935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425DC0-1D72-4D95-A96A-B44D298A375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3698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9846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897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43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1218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8507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297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0451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5182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8299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114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860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DE38-0643-4451-AD8F-7E164CA8248F}" type="datetimeFigureOut">
              <a:rPr lang="fa-IR" smtClean="0"/>
              <a:pPr/>
              <a:t>1438/11/25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AF1B-AA61-4A47-860C-8B75CEFEE2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9103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DM assessment in initial visit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r>
              <a:rPr lang="en-US" dirty="0"/>
              <a:t> </a:t>
            </a:r>
            <a:r>
              <a:rPr lang="en-US" dirty="0" smtClean="0"/>
              <a:t> ADA 2017</a:t>
            </a:r>
          </a:p>
          <a:p>
            <a:r>
              <a:rPr lang="en-US" dirty="0" err="1" smtClean="0"/>
              <a:t>DR.Mahshid</a:t>
            </a:r>
            <a:r>
              <a:rPr lang="en-US" dirty="0" smtClean="0"/>
              <a:t> </a:t>
            </a:r>
            <a:r>
              <a:rPr lang="en-US" dirty="0" err="1" smtClean="0"/>
              <a:t>Babaei,endocrinologist</a:t>
            </a:r>
            <a:endParaRPr lang="en-US" dirty="0" smtClean="0"/>
          </a:p>
          <a:p>
            <a:r>
              <a:rPr lang="en-US" dirty="0" smtClean="0"/>
              <a:t>1396/5/26</a:t>
            </a:r>
          </a:p>
        </p:txBody>
      </p:sp>
    </p:spTree>
    <p:extLst>
      <p:ext uri="{BB962C8B-B14F-4D97-AF65-F5344CB8AC3E}">
        <p14:creationId xmlns:p14="http://schemas.microsoft.com/office/powerpoint/2010/main" xmlns="" val="11312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22554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2448"/>
                <a:gridCol w="6062832"/>
              </a:tblGrid>
              <a:tr h="10667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eGFR</a:t>
                      </a:r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/min/1.73 m2)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management    </a:t>
                      </a:r>
                      <a:endParaRPr lang="en-US" dirty="0"/>
                    </a:p>
                  </a:txBody>
                  <a:tcPr/>
                </a:tc>
              </a:tr>
              <a:tr h="618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Monitor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eGFR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every 3 months</a:t>
                      </a:r>
                    </a:p>
                    <a:p>
                      <a:pPr algn="l"/>
                      <a:r>
                        <a:rPr lang="en-US" dirty="0" smtClean="0"/>
                        <a:t>Monitor electrolytes, bicarbonate, calcium, phosphorus, PTH, hemoglobin, albumin, and weight every 3–6 months</a:t>
                      </a:r>
                    </a:p>
                    <a:p>
                      <a:pPr algn="l"/>
                      <a:r>
                        <a:rPr lang="en-US" dirty="0" smtClean="0"/>
                        <a:t>Consider the need for dose adjustment of medications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1684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2448"/>
                <a:gridCol w="6062832"/>
              </a:tblGrid>
              <a:tr h="10667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eGFR</a:t>
                      </a:r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/min/1.73 m2)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management    </a:t>
                      </a:r>
                      <a:endParaRPr lang="en-US" dirty="0"/>
                    </a:p>
                  </a:txBody>
                  <a:tcPr/>
                </a:tc>
              </a:tr>
              <a:tr h="618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Referral to a </a:t>
                      </a:r>
                      <a:r>
                        <a:rPr lang="en-US" dirty="0" err="1" smtClean="0"/>
                        <a:t>nephrologist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albuminuria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UACR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urinary albumin–to–</a:t>
            </a:r>
            <a:r>
              <a:rPr lang="en-US" dirty="0" err="1" smtClean="0"/>
              <a:t>creatinine</a:t>
            </a:r>
            <a:r>
              <a:rPr lang="en-US" dirty="0" smtClean="0"/>
              <a:t> ratio (UACR) in a  </a:t>
            </a:r>
            <a:r>
              <a:rPr lang="en-US" b="1" dirty="0" smtClean="0"/>
              <a:t>random</a:t>
            </a:r>
            <a:r>
              <a:rPr lang="en-US" dirty="0" smtClean="0"/>
              <a:t>  spot  urine  collection.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Unit :  mg/g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Normal &lt; 30 mg/g    sex ?   Age ?  Race?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 urinary albumin excretion has an </a:t>
            </a:r>
            <a:r>
              <a:rPr lang="en-US" dirty="0" err="1"/>
              <a:t>intraindividual</a:t>
            </a:r>
            <a:r>
              <a:rPr lang="en-US" dirty="0"/>
              <a:t> CV of approximately 40</a:t>
            </a:r>
            <a:r>
              <a:rPr lang="en-US" dirty="0" smtClean="0"/>
              <a:t>%,</a:t>
            </a:r>
            <a:r>
              <a:rPr lang="en-US" dirty="0"/>
              <a:t> multiple positive test results are required for classification.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77030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 </a:t>
            </a:r>
            <a:r>
              <a:rPr lang="en-US" smtClean="0"/>
              <a:t>albuminuria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Furthermore, because of biological variability in urinary albumin excretion, </a:t>
            </a:r>
            <a:r>
              <a:rPr lang="en-US" b="1" dirty="0" smtClean="0">
                <a:solidFill>
                  <a:srgbClr val="FF0000"/>
                </a:solidFill>
              </a:rPr>
              <a:t>two of three </a:t>
            </a:r>
            <a:r>
              <a:rPr lang="en-US" b="1" dirty="0" smtClean="0"/>
              <a:t>specimens of UACR collected within a 3- to 6-month period </a:t>
            </a:r>
            <a:r>
              <a:rPr lang="en-US" dirty="0" smtClean="0"/>
              <a:t>should be abnormal before considering a patient to have </a:t>
            </a:r>
            <a:r>
              <a:rPr lang="en-US" dirty="0" err="1" smtClean="0"/>
              <a:t>albuminuria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Exercise within 24 h</a:t>
            </a:r>
          </a:p>
          <a:p>
            <a:pPr algn="l" rtl="0"/>
            <a:r>
              <a:rPr lang="en-US" dirty="0" smtClean="0"/>
              <a:t> infection</a:t>
            </a:r>
          </a:p>
          <a:p>
            <a:pPr algn="l" rtl="0"/>
            <a:r>
              <a:rPr lang="en-US" dirty="0" smtClean="0"/>
              <a:t> fever</a:t>
            </a:r>
          </a:p>
          <a:p>
            <a:pPr algn="l" rtl="0"/>
            <a:r>
              <a:rPr lang="en-US" dirty="0" smtClean="0"/>
              <a:t>congestive heart failure</a:t>
            </a:r>
          </a:p>
          <a:p>
            <a:pPr algn="l" rtl="0"/>
            <a:r>
              <a:rPr lang="en-US" dirty="0" smtClean="0"/>
              <a:t> marked hyperglycemia</a:t>
            </a:r>
          </a:p>
          <a:p>
            <a:pPr algn="l" rtl="0"/>
            <a:r>
              <a:rPr lang="en-US" dirty="0" smtClean="0"/>
              <a:t>Menstruation</a:t>
            </a:r>
          </a:p>
          <a:p>
            <a:pPr algn="l" rtl="0"/>
            <a:r>
              <a:rPr lang="en-US" dirty="0" smtClean="0"/>
              <a:t>marked hypertension</a:t>
            </a:r>
          </a:p>
          <a:p>
            <a:pPr algn="l" rtl="0"/>
            <a:r>
              <a:rPr lang="en-US" dirty="0" err="1" smtClean="0"/>
              <a:t>Hematuria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may elevate UACR independently of kidney damage.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Urine  </a:t>
            </a:r>
            <a:r>
              <a:rPr lang="en-US" dirty="0" err="1" smtClean="0"/>
              <a:t>cr</a:t>
            </a:r>
            <a:r>
              <a:rPr lang="en-US" dirty="0" smtClean="0"/>
              <a:t> = </a:t>
            </a:r>
            <a:r>
              <a:rPr lang="en-US" dirty="0" smtClean="0"/>
              <a:t>750 mg/L</a:t>
            </a:r>
            <a:endParaRPr lang="en-US" dirty="0" smtClean="0"/>
          </a:p>
          <a:p>
            <a:pPr algn="l" rtl="0"/>
            <a:r>
              <a:rPr lang="en-US" dirty="0" smtClean="0"/>
              <a:t>Urine albumin = 1.2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UACR=    albumin </a:t>
            </a:r>
            <a:r>
              <a:rPr lang="en-US" dirty="0" smtClean="0"/>
              <a:t>12 </a:t>
            </a:r>
            <a:r>
              <a:rPr lang="en-US" dirty="0" smtClean="0"/>
              <a:t>mg/L      =  16 mg / g</a:t>
            </a:r>
          </a:p>
          <a:p>
            <a:pPr algn="l" rtl="0">
              <a:buNone/>
            </a:pPr>
            <a:r>
              <a:rPr lang="en-US" dirty="0" smtClean="0"/>
              <a:t>                      Cr </a:t>
            </a:r>
            <a:r>
              <a:rPr lang="en-US" dirty="0" smtClean="0"/>
              <a:t>0.750 </a:t>
            </a:r>
            <a:r>
              <a:rPr lang="en-US" dirty="0" smtClean="0"/>
              <a:t>g/L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95736" y="3861048"/>
            <a:ext cx="38164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63932"/>
            <a:ext cx="4752527" cy="6415292"/>
          </a:xfrm>
        </p:spPr>
      </p:pic>
    </p:spTree>
    <p:extLst>
      <p:ext uri="{BB962C8B-B14F-4D97-AF65-F5344CB8AC3E}">
        <p14:creationId xmlns:p14="http://schemas.microsoft.com/office/powerpoint/2010/main" xmlns="" val="9164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Adults with type 1 diabetes </a:t>
            </a:r>
            <a:r>
              <a:rPr lang="en-US" dirty="0" smtClean="0"/>
              <a:t>should have </a:t>
            </a:r>
            <a:r>
              <a:rPr lang="en-US" dirty="0"/>
              <a:t>an initial dilated and </a:t>
            </a:r>
            <a:r>
              <a:rPr lang="en-US" dirty="0" smtClean="0"/>
              <a:t>comprehensive eye </a:t>
            </a:r>
            <a:r>
              <a:rPr lang="en-US" dirty="0"/>
              <a:t>examination by </a:t>
            </a:r>
            <a:r>
              <a:rPr lang="en-US" b="1" dirty="0" smtClean="0"/>
              <a:t>an ophthalmologist </a:t>
            </a:r>
            <a:r>
              <a:rPr lang="en-US" b="1" dirty="0">
                <a:solidFill>
                  <a:srgbClr val="FF0000"/>
                </a:solidFill>
              </a:rPr>
              <a:t>or </a:t>
            </a:r>
            <a:r>
              <a:rPr lang="en-US" b="1" u="sng" dirty="0" smtClean="0"/>
              <a:t>optometrist</a:t>
            </a:r>
            <a:r>
              <a:rPr lang="en-US" b="1" dirty="0" smtClean="0"/>
              <a:t> </a:t>
            </a:r>
            <a:r>
              <a:rPr lang="en-US" dirty="0" smtClean="0"/>
              <a:t> within </a:t>
            </a:r>
            <a:r>
              <a:rPr lang="en-US" dirty="0"/>
              <a:t>5 years after the onset </a:t>
            </a:r>
            <a:r>
              <a:rPr lang="en-US" dirty="0" smtClean="0"/>
              <a:t>of diabetes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376009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Patients with type 2 </a:t>
            </a:r>
            <a:r>
              <a:rPr lang="en-US" dirty="0" smtClean="0"/>
              <a:t>diabetes should </a:t>
            </a:r>
            <a:r>
              <a:rPr lang="en-US" dirty="0"/>
              <a:t>have an initial dilated </a:t>
            </a:r>
            <a:r>
              <a:rPr lang="en-US" dirty="0" smtClean="0"/>
              <a:t>and comprehensive </a:t>
            </a:r>
            <a:r>
              <a:rPr lang="en-US" dirty="0"/>
              <a:t>eye </a:t>
            </a:r>
            <a:r>
              <a:rPr lang="en-US" dirty="0" smtClean="0"/>
              <a:t>examination by </a:t>
            </a:r>
            <a:r>
              <a:rPr lang="en-US" dirty="0"/>
              <a:t>an ophthalmologist or </a:t>
            </a:r>
            <a:r>
              <a:rPr lang="en-US" dirty="0" smtClean="0"/>
              <a:t>optometrist at </a:t>
            </a:r>
            <a:r>
              <a:rPr lang="en-US" dirty="0"/>
              <a:t>the time of the </a:t>
            </a:r>
            <a:r>
              <a:rPr lang="en-US" dirty="0" smtClean="0"/>
              <a:t>diabetes </a:t>
            </a:r>
            <a:r>
              <a:rPr lang="en-US" dirty="0"/>
              <a:t> </a:t>
            </a:r>
            <a:r>
              <a:rPr lang="en-US" dirty="0" smtClean="0"/>
              <a:t>diagnosis</a:t>
            </a: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xmlns="" val="253306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DM complication :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err="1" smtClean="0"/>
              <a:t>Microvascular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err="1" smtClean="0"/>
              <a:t>Macrovascular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ü"/>
            </a:pPr>
            <a:endParaRPr lang="en-US" dirty="0" smtClean="0"/>
          </a:p>
          <a:p>
            <a:pPr algn="l" rtl="0"/>
            <a:r>
              <a:rPr lang="en-US" dirty="0" err="1" smtClean="0"/>
              <a:t>comorbidity</a:t>
            </a:r>
            <a:endParaRPr lang="en-US" dirty="0" smtClean="0"/>
          </a:p>
          <a:p>
            <a:pPr algn="l" rtl="0">
              <a:buFont typeface="Wingdings" pitchFamily="2" charset="2"/>
              <a:buChar char="ü"/>
            </a:pPr>
            <a:endParaRPr lang="en-US" dirty="0"/>
          </a:p>
          <a:p>
            <a:pPr algn="l" rtl="0"/>
            <a:r>
              <a:rPr lang="en-US" dirty="0" smtClean="0"/>
              <a:t>General health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5984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If there is </a:t>
            </a:r>
            <a:r>
              <a:rPr lang="en-US" b="1" dirty="0"/>
              <a:t>no evidence of </a:t>
            </a:r>
            <a:r>
              <a:rPr lang="en-US" b="1" dirty="0" smtClean="0"/>
              <a:t>retinopathy for </a:t>
            </a:r>
            <a:r>
              <a:rPr lang="en-US" b="1" dirty="0"/>
              <a:t>one or more annual </a:t>
            </a:r>
            <a:r>
              <a:rPr lang="en-US" b="1" dirty="0" smtClean="0"/>
              <a:t>eye exams </a:t>
            </a:r>
            <a:r>
              <a:rPr lang="en-US" dirty="0"/>
              <a:t>and </a:t>
            </a:r>
            <a:r>
              <a:rPr lang="en-US" b="1" dirty="0" err="1"/>
              <a:t>glycemia</a:t>
            </a:r>
            <a:r>
              <a:rPr lang="en-US" b="1" dirty="0"/>
              <a:t> is well </a:t>
            </a:r>
            <a:r>
              <a:rPr lang="en-US" b="1" dirty="0" smtClean="0"/>
              <a:t>controlled</a:t>
            </a:r>
            <a:r>
              <a:rPr lang="en-US" dirty="0" smtClean="0"/>
              <a:t>, then </a:t>
            </a:r>
            <a:r>
              <a:rPr lang="en-US" dirty="0"/>
              <a:t>exams </a:t>
            </a:r>
            <a:r>
              <a:rPr lang="en-US" dirty="0">
                <a:solidFill>
                  <a:srgbClr val="FF0000"/>
                </a:solidFill>
              </a:rPr>
              <a:t>every 2 </a:t>
            </a:r>
            <a:r>
              <a:rPr lang="en-US" dirty="0" smtClean="0">
                <a:solidFill>
                  <a:srgbClr val="FF0000"/>
                </a:solidFill>
              </a:rPr>
              <a:t>yea</a:t>
            </a:r>
            <a:r>
              <a:rPr lang="en-US" dirty="0" smtClean="0"/>
              <a:t>rs may </a:t>
            </a:r>
            <a:r>
              <a:rPr lang="en-US" dirty="0"/>
              <a:t>be considered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If any level </a:t>
            </a:r>
            <a:r>
              <a:rPr lang="en-US" dirty="0" smtClean="0"/>
              <a:t>of diabetic </a:t>
            </a:r>
            <a:r>
              <a:rPr lang="en-US" dirty="0"/>
              <a:t>retinopathy is </a:t>
            </a:r>
            <a:r>
              <a:rPr lang="en-US" dirty="0" smtClean="0"/>
              <a:t>present, subsequent </a:t>
            </a:r>
            <a:r>
              <a:rPr lang="en-US" dirty="0"/>
              <a:t>dilated retinal </a:t>
            </a:r>
            <a:r>
              <a:rPr lang="en-US" dirty="0" smtClean="0"/>
              <a:t>examinations should </a:t>
            </a:r>
            <a:r>
              <a:rPr lang="en-US" dirty="0"/>
              <a:t>be repeated </a:t>
            </a:r>
            <a:r>
              <a:rPr lang="en-US" dirty="0" smtClean="0"/>
              <a:t>at least </a:t>
            </a:r>
            <a:r>
              <a:rPr lang="en-US" dirty="0"/>
              <a:t>annually by an </a:t>
            </a:r>
            <a:r>
              <a:rPr lang="en-US" dirty="0" smtClean="0"/>
              <a:t>ophthalmologist or </a:t>
            </a:r>
            <a:r>
              <a:rPr lang="en-US" dirty="0"/>
              <a:t>optometrist. If retinopathy is </a:t>
            </a:r>
            <a:r>
              <a:rPr lang="en-US" dirty="0" smtClean="0"/>
              <a:t>progressing or </a:t>
            </a:r>
            <a:r>
              <a:rPr lang="en-US" dirty="0"/>
              <a:t>sight-threatening, then examinations will be required more</a:t>
            </a:r>
          </a:p>
          <a:p>
            <a:pPr algn="l" rtl="0"/>
            <a:r>
              <a:rPr lang="en-US" dirty="0"/>
              <a:t>frequently. </a:t>
            </a:r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24794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All patients should be </a:t>
            </a:r>
            <a:r>
              <a:rPr lang="en-US" dirty="0" smtClean="0"/>
              <a:t>assessed for </a:t>
            </a:r>
            <a:r>
              <a:rPr lang="en-US" dirty="0"/>
              <a:t>diabetic peripheral </a:t>
            </a:r>
            <a:r>
              <a:rPr lang="en-US" dirty="0" smtClean="0"/>
              <a:t>neuropathy starting </a:t>
            </a:r>
            <a:r>
              <a:rPr lang="en-US" dirty="0"/>
              <a:t>at diagnosis </a:t>
            </a:r>
            <a:r>
              <a:rPr lang="en-US" dirty="0" smtClean="0"/>
              <a:t>of type </a:t>
            </a:r>
            <a:r>
              <a:rPr lang="en-US" dirty="0"/>
              <a:t>2 diabetes and 5 years </a:t>
            </a:r>
            <a:r>
              <a:rPr lang="en-US" dirty="0" smtClean="0"/>
              <a:t>after the </a:t>
            </a:r>
            <a:r>
              <a:rPr lang="en-US" dirty="0"/>
              <a:t>diagnosis of type 1 </a:t>
            </a:r>
            <a:r>
              <a:rPr lang="en-US" dirty="0" smtClean="0"/>
              <a:t>diabetes and </a:t>
            </a:r>
            <a:r>
              <a:rPr lang="en-US" dirty="0"/>
              <a:t>at least </a:t>
            </a:r>
            <a:r>
              <a:rPr lang="en-US" dirty="0" smtClean="0"/>
              <a:t>annually thereafter</a:t>
            </a:r>
            <a:r>
              <a:rPr lang="en-US" dirty="0"/>
              <a:t>. B</a:t>
            </a:r>
          </a:p>
        </p:txBody>
      </p:sp>
    </p:spTree>
    <p:extLst>
      <p:ext uri="{BB962C8B-B14F-4D97-AF65-F5344CB8AC3E}">
        <p14:creationId xmlns="" xmlns:p14="http://schemas.microsoft.com/office/powerpoint/2010/main" val="96078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/>
              <a:t>Hx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Up to 50% of diabetic peripheral neuropathy (DPN) may be asymptomatic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similar number of patients with and without neuropathy answered positively on up to six questions, demonstrating that symptoms do not always indicate underlying neuropathy.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302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Assessment for distal symmetric </a:t>
            </a:r>
            <a:r>
              <a:rPr lang="en-US" dirty="0" err="1" smtClean="0"/>
              <a:t>polyneuropathy</a:t>
            </a:r>
            <a:r>
              <a:rPr lang="en-US" dirty="0" smtClean="0"/>
              <a:t> should include a careful history and assessment of either temperature or pinprick sensation (small-fiber function) and vibration sensation using a 128-Hz tuning fork (for large-fiber function).</a:t>
            </a:r>
          </a:p>
          <a:p>
            <a:pPr algn="l" rtl="0"/>
            <a:r>
              <a:rPr lang="en-US" dirty="0" smtClean="0"/>
              <a:t> All patients should have annual 10-g monofilament testing to identify feet at risk for ulceration and amputation.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Pressure sensation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title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3600450" cy="2495550"/>
          </a:xfrm>
        </p:spPr>
      </p:pic>
      <p:pic>
        <p:nvPicPr>
          <p:cNvPr id="5" name="Content Placeholder 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74895"/>
            <a:ext cx="4238625" cy="39831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Pain and temperature sense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 When preparing to test pain </a:t>
            </a:r>
            <a:r>
              <a:rPr lang="en-US" b="1" dirty="0" smtClean="0"/>
              <a:t>sensation</a:t>
            </a:r>
            <a:r>
              <a:rPr lang="en-US" b="1" dirty="0"/>
              <a:t>, explain to the patient that you will be touching each finger with either the sharp or the dull end of a safety pin, and demonstrate </a:t>
            </a:r>
            <a:r>
              <a:rPr lang="en-US" b="1" dirty="0" smtClean="0"/>
              <a:t>each.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Vibration test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 </a:t>
            </a:r>
            <a:r>
              <a:rPr lang="en-US" dirty="0" smtClean="0"/>
              <a:t>with </a:t>
            </a:r>
            <a:r>
              <a:rPr lang="en-US" dirty="0">
                <a:solidFill>
                  <a:srgbClr val="FF0000"/>
                </a:solidFill>
              </a:rPr>
              <a:t>a 128-Hz tuning fork </a:t>
            </a:r>
            <a:r>
              <a:rPr lang="en-US" dirty="0"/>
              <a:t>applied to the bony prominence at the dorsum of the first toe, just proximal to the nail </a:t>
            </a:r>
            <a:r>
              <a:rPr lang="en-US" dirty="0" smtClean="0"/>
              <a:t>bed,</a:t>
            </a:r>
            <a:r>
              <a:rPr lang="en-US" dirty="0"/>
              <a:t> </a:t>
            </a:r>
            <a:r>
              <a:rPr lang="en-US" dirty="0" smtClean="0"/>
              <a:t>twice </a:t>
            </a:r>
            <a:r>
              <a:rPr lang="en-US" dirty="0"/>
              <a:t>on each great </a:t>
            </a:r>
            <a:r>
              <a:rPr lang="en-US" dirty="0" smtClean="0"/>
              <a:t>toe.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Symptoms and signs of autonomic neuropathy should be assessed in patients with </a:t>
            </a:r>
            <a:r>
              <a:rPr lang="en-US" dirty="0" err="1" smtClean="0"/>
              <a:t>microvascular</a:t>
            </a:r>
            <a:r>
              <a:rPr lang="en-US" dirty="0" smtClean="0"/>
              <a:t> and neuropathic complications.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Cardiovascular Disease and Risk</a:t>
            </a:r>
            <a:br>
              <a:rPr lang="en-US" dirty="0"/>
            </a:br>
            <a:r>
              <a:rPr lang="en-US" dirty="0"/>
              <a:t>Management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/>
              <a:t>Blood </a:t>
            </a:r>
            <a:r>
              <a:rPr lang="en-US" b="1" dirty="0" smtClean="0"/>
              <a:t>pressure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Blood pressure should be measured at every routine visit. Patients found </a:t>
            </a:r>
            <a:r>
              <a:rPr lang="en-US" dirty="0" smtClean="0"/>
              <a:t>to have </a:t>
            </a:r>
            <a:r>
              <a:rPr lang="en-US" dirty="0"/>
              <a:t>elevated blood pressure should have blood pressure conﬁrmed on </a:t>
            </a:r>
            <a:r>
              <a:rPr lang="en-US" dirty="0" smtClean="0"/>
              <a:t>a separate </a:t>
            </a:r>
            <a:r>
              <a:rPr lang="en-US" dirty="0"/>
              <a:t>day</a:t>
            </a:r>
            <a:r>
              <a:rPr lang="en-US" b="1" dirty="0">
                <a:solidFill>
                  <a:srgbClr val="00B0F0"/>
                </a:solidFill>
              </a:rPr>
              <a:t>. B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67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Most patients with diabetes and hypertension should be treated to a </a:t>
            </a:r>
            <a:r>
              <a:rPr lang="en-US" dirty="0" smtClean="0"/>
              <a:t>systolic blood </a:t>
            </a:r>
            <a:r>
              <a:rPr lang="en-US" dirty="0"/>
              <a:t>pressure goal of </a:t>
            </a:r>
            <a:r>
              <a:rPr lang="en-US" dirty="0" smtClean="0"/>
              <a:t>&lt;140 </a:t>
            </a:r>
            <a:r>
              <a:rPr lang="en-US" dirty="0"/>
              <a:t>mmHg and a diastolic blood pressure </a:t>
            </a:r>
            <a:r>
              <a:rPr lang="en-US" dirty="0" smtClean="0"/>
              <a:t>goal of ,&lt;90 </a:t>
            </a:r>
            <a:r>
              <a:rPr lang="en-US" dirty="0"/>
              <a:t>mmHg. 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Lower systolic and diastolic blood pressure targets, such as 130/80 </a:t>
            </a:r>
            <a:r>
              <a:rPr lang="en-US" dirty="0" smtClean="0"/>
              <a:t>mmHg, may </a:t>
            </a:r>
            <a:r>
              <a:rPr lang="en-US" dirty="0"/>
              <a:t>be appropriate for individuals </a:t>
            </a:r>
            <a:r>
              <a:rPr lang="en-US" dirty="0">
                <a:solidFill>
                  <a:srgbClr val="FF0000"/>
                </a:solidFill>
              </a:rPr>
              <a:t>at high risk of cardiovascular disease</a:t>
            </a:r>
            <a:r>
              <a:rPr lang="en-US" dirty="0"/>
              <a:t>, if </a:t>
            </a:r>
            <a:r>
              <a:rPr lang="en-US" dirty="0" smtClean="0"/>
              <a:t>they can </a:t>
            </a:r>
            <a:r>
              <a:rPr lang="en-US" dirty="0"/>
              <a:t>be achieved without undue treatment burden.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C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6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خانمی 46 ساله با سابقه 7 ساله دیابت وتحت درمان روزانه 10 میلیگرم گلی بن کلامید و 500 میلیگرم متفورمین مراجعه می کند.سابقه فشارخون و درمان با لوزارتان 25 دوبارروزانه را نیز ذکر می کند.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</a:t>
            </a:r>
            <a:r>
              <a:rPr lang="fa-IR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3417962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dirty="0" smtClean="0"/>
              <a:t> </a:t>
            </a:r>
            <a:r>
              <a:rPr lang="en-US" sz="2800" dirty="0" smtClean="0"/>
              <a:t>FBS=189                               BS2hpp=294</a:t>
            </a:r>
          </a:p>
          <a:p>
            <a:pPr algn="l">
              <a:buNone/>
            </a:pPr>
            <a:r>
              <a:rPr lang="en-US" sz="2800" dirty="0" smtClean="0"/>
              <a:t>TG=305   </a:t>
            </a:r>
          </a:p>
          <a:p>
            <a:pPr algn="l">
              <a:buNone/>
            </a:pPr>
            <a:r>
              <a:rPr lang="en-US" sz="2800" dirty="0" smtClean="0"/>
              <a:t>TC=222   </a:t>
            </a:r>
          </a:p>
          <a:p>
            <a:pPr algn="l">
              <a:buNone/>
            </a:pPr>
            <a:r>
              <a:rPr lang="en-US" sz="2800" dirty="0" smtClean="0"/>
              <a:t>LDL =124   </a:t>
            </a:r>
          </a:p>
          <a:p>
            <a:pPr algn="l">
              <a:buNone/>
            </a:pPr>
            <a:r>
              <a:rPr lang="en-US" sz="2800" dirty="0" smtClean="0"/>
              <a:t>HDL=37   </a:t>
            </a:r>
          </a:p>
          <a:p>
            <a:pPr algn="l">
              <a:buNone/>
            </a:pPr>
            <a:r>
              <a:rPr lang="en-US" sz="2800" dirty="0" smtClean="0"/>
              <a:t> Cr= 0.9                                       U/A= </a:t>
            </a:r>
            <a:r>
              <a:rPr lang="en-US" sz="2800" dirty="0" err="1" smtClean="0"/>
              <a:t>glucosuria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adults not taking statins, it </a:t>
            </a:r>
            <a:r>
              <a:rPr lang="en-US" dirty="0" smtClean="0"/>
              <a:t>is reasonable </a:t>
            </a:r>
            <a:r>
              <a:rPr lang="en-US" dirty="0"/>
              <a:t>to obtain a lipid </a:t>
            </a:r>
            <a:r>
              <a:rPr lang="en-US" dirty="0" smtClean="0"/>
              <a:t>proﬁle at </a:t>
            </a:r>
            <a:r>
              <a:rPr lang="en-US" dirty="0"/>
              <a:t>the time of diabetes </a:t>
            </a:r>
            <a:r>
              <a:rPr lang="en-US" dirty="0" smtClean="0"/>
              <a:t>diagnosis, at </a:t>
            </a:r>
            <a:r>
              <a:rPr lang="en-US" dirty="0"/>
              <a:t>an initial medical evaluation, </a:t>
            </a:r>
            <a:r>
              <a:rPr lang="en-US" dirty="0" smtClean="0"/>
              <a:t>and every </a:t>
            </a:r>
            <a:r>
              <a:rPr lang="en-US" dirty="0"/>
              <a:t>5 years thereafter, or </a:t>
            </a:r>
            <a:r>
              <a:rPr lang="en-US" dirty="0" smtClean="0"/>
              <a:t>more frequently </a:t>
            </a:r>
            <a:r>
              <a:rPr lang="en-US" dirty="0"/>
              <a:t>if indicated. </a:t>
            </a:r>
            <a:r>
              <a:rPr lang="en-US" b="1" dirty="0">
                <a:solidFill>
                  <a:srgbClr val="00B0F0"/>
                </a:solidFill>
              </a:rPr>
              <a:t>E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558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Obtain a lipid proﬁle at </a:t>
            </a:r>
            <a:r>
              <a:rPr lang="en-US" dirty="0" smtClean="0"/>
              <a:t>initiation of </a:t>
            </a:r>
            <a:r>
              <a:rPr lang="en-US" dirty="0"/>
              <a:t>statin therapy and </a:t>
            </a:r>
            <a:r>
              <a:rPr lang="en-US" dirty="0" smtClean="0"/>
              <a:t>periodically thereafter </a:t>
            </a:r>
            <a:r>
              <a:rPr lang="en-US" dirty="0"/>
              <a:t>as it may help to </a:t>
            </a:r>
            <a:r>
              <a:rPr lang="en-US" dirty="0" smtClean="0"/>
              <a:t>monitor the </a:t>
            </a:r>
            <a:r>
              <a:rPr lang="en-US" dirty="0"/>
              <a:t>response to therapy and </a:t>
            </a:r>
            <a:r>
              <a:rPr lang="en-US" dirty="0" smtClean="0"/>
              <a:t>inform adherence</a:t>
            </a:r>
            <a:r>
              <a:rPr lang="en-US" dirty="0"/>
              <a:t>. </a:t>
            </a:r>
            <a:r>
              <a:rPr lang="en-US" b="1" dirty="0">
                <a:solidFill>
                  <a:srgbClr val="00B0F0"/>
                </a:solidFill>
              </a:rPr>
              <a:t>E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396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 Meta-analyses</a:t>
            </a:r>
            <a:r>
              <a:rPr lang="en-US" dirty="0"/>
              <a:t> </a:t>
            </a:r>
            <a:r>
              <a:rPr lang="en-US" dirty="0" smtClean="0"/>
              <a:t> demonstrate </a:t>
            </a: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9% </a:t>
            </a:r>
            <a:r>
              <a:rPr lang="en-US" dirty="0"/>
              <a:t>proportional </a:t>
            </a:r>
            <a:r>
              <a:rPr lang="en-US" dirty="0" smtClean="0"/>
              <a:t>reduction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all-cause mortality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13%</a:t>
            </a:r>
            <a:r>
              <a:rPr lang="en-US" dirty="0"/>
              <a:t> </a:t>
            </a:r>
            <a:r>
              <a:rPr lang="en-US" dirty="0" smtClean="0"/>
              <a:t>reduction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vascular mortality </a:t>
            </a:r>
            <a:r>
              <a:rPr lang="en-US" dirty="0"/>
              <a:t>for </a:t>
            </a:r>
            <a:r>
              <a:rPr lang="en-US" dirty="0" smtClean="0"/>
              <a:t>each </a:t>
            </a:r>
            <a:r>
              <a:rPr lang="en-US" dirty="0" err="1" smtClean="0"/>
              <a:t>mmol</a:t>
            </a:r>
            <a:r>
              <a:rPr lang="en-US" dirty="0" smtClean="0"/>
              <a:t>/L </a:t>
            </a:r>
            <a:r>
              <a:rPr lang="en-US" dirty="0"/>
              <a:t>(39 mg/</a:t>
            </a:r>
            <a:r>
              <a:rPr lang="en-US" dirty="0" err="1"/>
              <a:t>dL</a:t>
            </a:r>
            <a:r>
              <a:rPr lang="en-US" dirty="0"/>
              <a:t>) reduction in </a:t>
            </a:r>
            <a:r>
              <a:rPr lang="en-US" dirty="0" smtClean="0"/>
              <a:t>LDL cholesterol.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910527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For patients of all ages with </a:t>
            </a:r>
            <a:r>
              <a:rPr lang="en-US" dirty="0" smtClean="0"/>
              <a:t>diabetes </a:t>
            </a:r>
            <a:r>
              <a:rPr lang="en-US" dirty="0"/>
              <a:t>and atherosclerotic </a:t>
            </a:r>
            <a:r>
              <a:rPr lang="en-US" dirty="0" smtClean="0"/>
              <a:t>cardiovascular </a:t>
            </a:r>
            <a:r>
              <a:rPr lang="en-US" dirty="0"/>
              <a:t>disease, high-intensity </a:t>
            </a:r>
            <a:r>
              <a:rPr lang="en-US" dirty="0" smtClean="0"/>
              <a:t>statin therapy </a:t>
            </a:r>
            <a:r>
              <a:rPr lang="en-US" dirty="0"/>
              <a:t>should be added to </a:t>
            </a:r>
            <a:r>
              <a:rPr lang="en-US" dirty="0" smtClean="0"/>
              <a:t>life style </a:t>
            </a:r>
            <a:r>
              <a:rPr lang="en-US" dirty="0"/>
              <a:t>therapy. 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For patients with diabetes </a:t>
            </a:r>
            <a:r>
              <a:rPr lang="en-US" dirty="0" smtClean="0"/>
              <a:t>aged &lt;40 </a:t>
            </a:r>
            <a:r>
              <a:rPr lang="en-US" dirty="0"/>
              <a:t>years with additional </a:t>
            </a:r>
            <a:r>
              <a:rPr lang="en-US" dirty="0" smtClean="0"/>
              <a:t>atherosclerotic </a:t>
            </a:r>
            <a:r>
              <a:rPr lang="en-US" dirty="0"/>
              <a:t>cardiovascular disease </a:t>
            </a:r>
            <a:r>
              <a:rPr lang="en-US" dirty="0" smtClean="0"/>
              <a:t>risk factors</a:t>
            </a:r>
            <a:r>
              <a:rPr lang="en-US" dirty="0"/>
              <a:t>, consider using </a:t>
            </a:r>
            <a:r>
              <a:rPr lang="en-US" dirty="0" smtClean="0"/>
              <a:t>moderate- intensity </a:t>
            </a:r>
            <a:r>
              <a:rPr lang="en-US" dirty="0"/>
              <a:t>or high-intensity </a:t>
            </a:r>
            <a:r>
              <a:rPr lang="en-US" dirty="0" smtClean="0"/>
              <a:t>statin and </a:t>
            </a:r>
            <a:r>
              <a:rPr lang="en-US" dirty="0"/>
              <a:t>lifestyle therapy. </a:t>
            </a:r>
            <a:r>
              <a:rPr lang="en-US" b="1" dirty="0">
                <a:solidFill>
                  <a:srgbClr val="00B0F0"/>
                </a:solidFill>
              </a:rPr>
              <a:t>C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865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For patients with diabetes </a:t>
            </a:r>
            <a:r>
              <a:rPr lang="en-US" dirty="0" smtClean="0">
                <a:solidFill>
                  <a:srgbClr val="FF0000"/>
                </a:solidFill>
              </a:rPr>
              <a:t>aged 40–75 </a:t>
            </a:r>
            <a:r>
              <a:rPr lang="en-US" dirty="0">
                <a:solidFill>
                  <a:srgbClr val="FF0000"/>
                </a:solidFill>
              </a:rPr>
              <a:t>years </a:t>
            </a:r>
            <a:r>
              <a:rPr lang="en-US" b="1" dirty="0">
                <a:solidFill>
                  <a:srgbClr val="FF0000"/>
                </a:solidFill>
              </a:rPr>
              <a:t>without</a:t>
            </a:r>
            <a:r>
              <a:rPr lang="en-US" dirty="0"/>
              <a:t> </a:t>
            </a:r>
            <a:r>
              <a:rPr lang="en-US" dirty="0" smtClean="0"/>
              <a:t>additional atherosclerotic </a:t>
            </a:r>
            <a:r>
              <a:rPr lang="en-US" dirty="0"/>
              <a:t>cardiovascular </a:t>
            </a:r>
            <a:r>
              <a:rPr lang="en-US" dirty="0" smtClean="0"/>
              <a:t>disease </a:t>
            </a:r>
            <a:r>
              <a:rPr lang="en-US" dirty="0"/>
              <a:t>risk factors, consider </a:t>
            </a:r>
            <a:r>
              <a:rPr lang="en-US" dirty="0" smtClean="0"/>
              <a:t>using </a:t>
            </a:r>
            <a:r>
              <a:rPr lang="en-US" b="1" dirty="0" smtClean="0">
                <a:solidFill>
                  <a:srgbClr val="00B050"/>
                </a:solidFill>
              </a:rPr>
              <a:t>moderate-intensity </a:t>
            </a:r>
            <a:r>
              <a:rPr lang="en-US" b="1" dirty="0">
                <a:solidFill>
                  <a:srgbClr val="00B050"/>
                </a:solidFill>
              </a:rPr>
              <a:t>statin </a:t>
            </a:r>
            <a:r>
              <a:rPr lang="en-US" dirty="0"/>
              <a:t>and </a:t>
            </a:r>
            <a:r>
              <a:rPr lang="en-US" dirty="0" smtClean="0"/>
              <a:t>life- style </a:t>
            </a:r>
            <a:r>
              <a:rPr lang="en-US" dirty="0"/>
              <a:t>therapy. 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For patients with diabetes </a:t>
            </a:r>
            <a:r>
              <a:rPr lang="en-US" dirty="0" smtClean="0">
                <a:solidFill>
                  <a:srgbClr val="FF0000"/>
                </a:solidFill>
              </a:rPr>
              <a:t>aged 40–75 </a:t>
            </a:r>
            <a:r>
              <a:rPr lang="en-US" dirty="0">
                <a:solidFill>
                  <a:srgbClr val="FF0000"/>
                </a:solidFill>
              </a:rPr>
              <a:t>years </a:t>
            </a:r>
            <a:r>
              <a:rPr lang="en-US" b="1" dirty="0">
                <a:solidFill>
                  <a:srgbClr val="FF0000"/>
                </a:solidFill>
              </a:rPr>
              <a:t>with</a:t>
            </a:r>
            <a:r>
              <a:rPr lang="en-US" dirty="0"/>
              <a:t> additional </a:t>
            </a:r>
            <a:r>
              <a:rPr lang="en-US" dirty="0" smtClean="0"/>
              <a:t>atherosclerotic </a:t>
            </a:r>
            <a:r>
              <a:rPr lang="en-US" dirty="0"/>
              <a:t>cardiovascular </a:t>
            </a:r>
            <a:r>
              <a:rPr lang="en-US" dirty="0" smtClean="0"/>
              <a:t>disease </a:t>
            </a:r>
            <a:r>
              <a:rPr lang="en-US" dirty="0"/>
              <a:t>risk factors, consider </a:t>
            </a:r>
            <a:r>
              <a:rPr lang="en-US" dirty="0" smtClean="0"/>
              <a:t>using </a:t>
            </a:r>
            <a:r>
              <a:rPr lang="en-US" b="1" dirty="0" smtClean="0">
                <a:solidFill>
                  <a:srgbClr val="00B050"/>
                </a:solidFill>
              </a:rPr>
              <a:t>high-intensity </a:t>
            </a:r>
            <a:r>
              <a:rPr lang="en-US" b="1" dirty="0">
                <a:solidFill>
                  <a:srgbClr val="00B050"/>
                </a:solidFill>
              </a:rPr>
              <a:t>statin </a:t>
            </a:r>
            <a:r>
              <a:rPr lang="en-US" dirty="0"/>
              <a:t>and </a:t>
            </a:r>
            <a:r>
              <a:rPr lang="en-US" dirty="0" smtClean="0"/>
              <a:t>lifestyle therapy</a:t>
            </a:r>
            <a:r>
              <a:rPr lang="en-US" dirty="0"/>
              <a:t>.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706047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For patients with diabetes </a:t>
            </a:r>
            <a:r>
              <a:rPr lang="en-US" b="1" dirty="0" smtClean="0">
                <a:solidFill>
                  <a:srgbClr val="FF0000"/>
                </a:solidFill>
              </a:rPr>
              <a:t>aged&gt;75</a:t>
            </a:r>
            <a:r>
              <a:rPr lang="en-US" dirty="0" smtClean="0"/>
              <a:t> </a:t>
            </a:r>
            <a:r>
              <a:rPr lang="en-US" dirty="0"/>
              <a:t>years </a:t>
            </a:r>
            <a:r>
              <a:rPr lang="en-US" dirty="0">
                <a:solidFill>
                  <a:srgbClr val="FF0000"/>
                </a:solidFill>
              </a:rPr>
              <a:t>without</a:t>
            </a:r>
            <a:r>
              <a:rPr lang="en-US" dirty="0"/>
              <a:t> additional </a:t>
            </a:r>
            <a:r>
              <a:rPr lang="en-US" dirty="0" smtClean="0"/>
              <a:t>atherosclerotic </a:t>
            </a:r>
            <a:r>
              <a:rPr lang="en-US" dirty="0"/>
              <a:t>cardiovascular </a:t>
            </a:r>
            <a:r>
              <a:rPr lang="en-US" dirty="0" smtClean="0"/>
              <a:t>disease </a:t>
            </a:r>
            <a:r>
              <a:rPr lang="en-US" dirty="0"/>
              <a:t>risk factors, </a:t>
            </a:r>
            <a:r>
              <a:rPr lang="en-US" b="1" u="sng" dirty="0"/>
              <a:t>consider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moderate-intensity</a:t>
            </a:r>
            <a:r>
              <a:rPr lang="en-US" dirty="0" smtClean="0"/>
              <a:t> </a:t>
            </a:r>
            <a:r>
              <a:rPr lang="en-US" dirty="0"/>
              <a:t>statin </a:t>
            </a:r>
            <a:r>
              <a:rPr lang="en-US" dirty="0" smtClean="0"/>
              <a:t>therapy and </a:t>
            </a:r>
            <a:r>
              <a:rPr lang="en-US" dirty="0"/>
              <a:t>lifestyle therapy. </a:t>
            </a:r>
            <a:r>
              <a:rPr lang="en-US" b="1" dirty="0" smtClean="0">
                <a:solidFill>
                  <a:srgbClr val="00B0F0"/>
                </a:solidFill>
              </a:rPr>
              <a:t>B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For patients with diabetes </a:t>
            </a:r>
            <a:r>
              <a:rPr lang="en-US" dirty="0" smtClean="0"/>
              <a:t>aged&gt;75 </a:t>
            </a:r>
            <a:r>
              <a:rPr lang="en-US" dirty="0"/>
              <a:t>years with additional </a:t>
            </a:r>
            <a:r>
              <a:rPr lang="en-US" dirty="0" smtClean="0"/>
              <a:t>atherosclerotic </a:t>
            </a:r>
            <a:r>
              <a:rPr lang="en-US" dirty="0"/>
              <a:t>cardiovascular disease </a:t>
            </a:r>
            <a:r>
              <a:rPr lang="en-US" dirty="0" smtClean="0"/>
              <a:t>risk factors</a:t>
            </a:r>
            <a:r>
              <a:rPr lang="en-US" dirty="0"/>
              <a:t>, consider using </a:t>
            </a:r>
            <a:r>
              <a:rPr lang="en-US" dirty="0" smtClean="0"/>
              <a:t>moderate-intensity </a:t>
            </a:r>
            <a:r>
              <a:rPr lang="en-US" dirty="0"/>
              <a:t>or high-intensity </a:t>
            </a:r>
            <a:r>
              <a:rPr lang="en-US" dirty="0" smtClean="0"/>
              <a:t>statin therapy </a:t>
            </a:r>
            <a:r>
              <a:rPr lang="en-US" dirty="0"/>
              <a:t>and lifestyle therapy.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532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Recommendations </a:t>
            </a:r>
            <a:r>
              <a:rPr lang="en-US" sz="2200" dirty="0"/>
              <a:t>for statin and combination treatment in </a:t>
            </a:r>
            <a:r>
              <a:rPr lang="en-US" sz="2200" dirty="0" smtClean="0"/>
              <a:t>diabetics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4" y="476672"/>
            <a:ext cx="8224589" cy="581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868144" y="5733256"/>
            <a:ext cx="244827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5696" y="5949280"/>
            <a:ext cx="165618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7984" y="5949280"/>
            <a:ext cx="1872208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44208" y="5921776"/>
            <a:ext cx="93610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560" y="6165304"/>
            <a:ext cx="244827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72272" y="5935528"/>
            <a:ext cx="7116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2641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ANTIPLATELET AGENTS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/>
              <a:t>Use aspirin therapy (</a:t>
            </a:r>
            <a:r>
              <a:rPr lang="en-US" dirty="0" smtClean="0"/>
              <a:t>75–162mg/day) as </a:t>
            </a:r>
            <a:r>
              <a:rPr lang="en-US" dirty="0"/>
              <a:t>a secondary prevention </a:t>
            </a:r>
            <a:r>
              <a:rPr lang="en-US" dirty="0" smtClean="0"/>
              <a:t>strategy </a:t>
            </a:r>
            <a:r>
              <a:rPr lang="en-US" dirty="0"/>
              <a:t>in those with diabetes and </a:t>
            </a:r>
            <a:r>
              <a:rPr lang="en-US" dirty="0" smtClean="0"/>
              <a:t>a history </a:t>
            </a:r>
            <a:r>
              <a:rPr lang="en-US" dirty="0"/>
              <a:t>of atherosclerotic </a:t>
            </a:r>
            <a:r>
              <a:rPr lang="en-US" dirty="0" smtClean="0"/>
              <a:t>cardiovascular </a:t>
            </a:r>
            <a:r>
              <a:rPr lang="en-US" dirty="0"/>
              <a:t>disease. 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For patients with </a:t>
            </a:r>
            <a:r>
              <a:rPr lang="en-US" dirty="0" smtClean="0"/>
              <a:t>atherosclerotic cardiovascular </a:t>
            </a:r>
            <a:r>
              <a:rPr lang="en-US" dirty="0"/>
              <a:t>disease and </a:t>
            </a:r>
            <a:r>
              <a:rPr lang="en-US" dirty="0" smtClean="0"/>
              <a:t>documented </a:t>
            </a:r>
            <a:r>
              <a:rPr lang="en-US" dirty="0"/>
              <a:t>aspirin allergy, </a:t>
            </a:r>
            <a:r>
              <a:rPr lang="en-US" dirty="0" err="1" smtClean="0"/>
              <a:t>clopidogrel</a:t>
            </a:r>
            <a:r>
              <a:rPr lang="en-US" dirty="0" smtClean="0"/>
              <a:t> (75 </a:t>
            </a:r>
            <a:r>
              <a:rPr lang="en-US" dirty="0"/>
              <a:t>mg/day) should be used. </a:t>
            </a:r>
            <a:r>
              <a:rPr lang="en-US" b="1" dirty="0" smtClean="0">
                <a:solidFill>
                  <a:srgbClr val="00B0F0"/>
                </a:solidFill>
              </a:rPr>
              <a:t>B</a:t>
            </a:r>
          </a:p>
          <a:p>
            <a:pPr algn="l" rtl="0"/>
            <a:endParaRPr lang="en-US" b="1" dirty="0">
              <a:solidFill>
                <a:srgbClr val="00B0F0"/>
              </a:solidFill>
            </a:endParaRPr>
          </a:p>
          <a:p>
            <a:pPr algn="l" rtl="0"/>
            <a:r>
              <a:rPr lang="en-US" dirty="0"/>
              <a:t>Dual antiplatelet therapy is </a:t>
            </a:r>
            <a:r>
              <a:rPr lang="en-US" dirty="0" smtClean="0"/>
              <a:t>reasonable for up to a year after an acute coronary </a:t>
            </a:r>
            <a:r>
              <a:rPr lang="en-US" dirty="0"/>
              <a:t>syndrome and may </a:t>
            </a:r>
            <a:r>
              <a:rPr lang="en-US" dirty="0" smtClean="0"/>
              <a:t>have beneﬁts </a:t>
            </a:r>
            <a:r>
              <a:rPr lang="en-US" dirty="0"/>
              <a:t>beyond this period.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038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Consider aspirin therapy (</a:t>
            </a:r>
            <a:r>
              <a:rPr lang="en-US" dirty="0" smtClean="0"/>
              <a:t>75–162 mg/day</a:t>
            </a:r>
            <a:r>
              <a:rPr lang="en-US" dirty="0"/>
              <a:t>) as a primary </a:t>
            </a:r>
            <a:r>
              <a:rPr lang="en-US" dirty="0" smtClean="0"/>
              <a:t>prevention strategy </a:t>
            </a:r>
            <a:r>
              <a:rPr lang="en-US" dirty="0"/>
              <a:t>in those with type 1 </a:t>
            </a:r>
            <a:r>
              <a:rPr lang="en-US" dirty="0" smtClean="0"/>
              <a:t>or type </a:t>
            </a:r>
            <a:r>
              <a:rPr lang="en-US" dirty="0"/>
              <a:t>2 diabetes who are at </a:t>
            </a:r>
            <a:r>
              <a:rPr lang="en-US" dirty="0" smtClean="0"/>
              <a:t>in- creased </a:t>
            </a:r>
            <a:r>
              <a:rPr lang="en-US" dirty="0"/>
              <a:t>cardiovascular risk. </a:t>
            </a:r>
            <a:r>
              <a:rPr lang="en-US" dirty="0" smtClean="0"/>
              <a:t>This includes </a:t>
            </a:r>
            <a:r>
              <a:rPr lang="en-US" dirty="0"/>
              <a:t>most men and </a:t>
            </a:r>
            <a:r>
              <a:rPr lang="en-US" dirty="0" smtClean="0"/>
              <a:t>women with </a:t>
            </a:r>
            <a:r>
              <a:rPr lang="en-US" dirty="0"/>
              <a:t>diabetes </a:t>
            </a:r>
            <a:r>
              <a:rPr lang="en-US" dirty="0" smtClean="0"/>
              <a:t>aged&gt;50 years who </a:t>
            </a:r>
            <a:r>
              <a:rPr lang="en-US" dirty="0"/>
              <a:t>have at least one </a:t>
            </a:r>
            <a:r>
              <a:rPr lang="en-US" dirty="0" smtClean="0"/>
              <a:t>additional major </a:t>
            </a:r>
            <a:r>
              <a:rPr lang="en-US" dirty="0"/>
              <a:t>risk factor (family </a:t>
            </a:r>
            <a:r>
              <a:rPr lang="en-US" dirty="0" smtClean="0"/>
              <a:t>history of </a:t>
            </a:r>
            <a:r>
              <a:rPr lang="en-US" dirty="0"/>
              <a:t>premature atherosclerotic </a:t>
            </a:r>
            <a:r>
              <a:rPr lang="en-US" dirty="0" smtClean="0"/>
              <a:t>car- </a:t>
            </a:r>
            <a:r>
              <a:rPr lang="en-US" dirty="0" err="1" smtClean="0"/>
              <a:t>diovascular</a:t>
            </a:r>
            <a:r>
              <a:rPr lang="en-US" dirty="0" smtClean="0"/>
              <a:t> </a:t>
            </a:r>
            <a:r>
              <a:rPr lang="en-US" dirty="0"/>
              <a:t>disease, </a:t>
            </a:r>
            <a:r>
              <a:rPr lang="en-US" dirty="0" smtClean="0"/>
              <a:t>hypertension, dyslipidemia</a:t>
            </a:r>
            <a:r>
              <a:rPr lang="en-US" dirty="0"/>
              <a:t>, smoking, or </a:t>
            </a:r>
            <a:r>
              <a:rPr lang="en-US" dirty="0" smtClean="0"/>
              <a:t>albuminuria</a:t>
            </a:r>
            <a:r>
              <a:rPr lang="en-US" dirty="0"/>
              <a:t>) and are not at </a:t>
            </a:r>
            <a:r>
              <a:rPr lang="en-US" dirty="0" smtClean="0"/>
              <a:t>increased risk </a:t>
            </a:r>
            <a:r>
              <a:rPr lang="en-US" dirty="0"/>
              <a:t>of bleeding. </a:t>
            </a:r>
            <a:r>
              <a:rPr lang="en-US" b="1" dirty="0">
                <a:solidFill>
                  <a:srgbClr val="00B0F0"/>
                </a:solidFill>
              </a:rPr>
              <a:t>C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96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Aspirin should not be </a:t>
            </a:r>
            <a:r>
              <a:rPr lang="en-US" dirty="0" smtClean="0"/>
              <a:t>recommended for </a:t>
            </a:r>
            <a:r>
              <a:rPr lang="en-US" dirty="0"/>
              <a:t>atherosclerotic </a:t>
            </a:r>
            <a:r>
              <a:rPr lang="en-US" dirty="0" smtClean="0"/>
              <a:t>cardiovascular disease </a:t>
            </a:r>
            <a:r>
              <a:rPr lang="en-US" dirty="0"/>
              <a:t>prevention for adults </a:t>
            </a:r>
            <a:r>
              <a:rPr lang="en-US" dirty="0" smtClean="0"/>
              <a:t>with diabetes </a:t>
            </a:r>
            <a:r>
              <a:rPr lang="en-US" dirty="0"/>
              <a:t>at low atherosclerotic </a:t>
            </a:r>
            <a:r>
              <a:rPr lang="en-US" dirty="0" smtClean="0"/>
              <a:t>cardiovascular </a:t>
            </a:r>
            <a:r>
              <a:rPr lang="en-US" dirty="0"/>
              <a:t>disease risk, such </a:t>
            </a:r>
            <a:r>
              <a:rPr lang="en-US" dirty="0" smtClean="0"/>
              <a:t>as in </a:t>
            </a:r>
            <a:r>
              <a:rPr lang="en-US" dirty="0"/>
              <a:t>men or women with </a:t>
            </a:r>
            <a:r>
              <a:rPr lang="en-US" dirty="0" smtClean="0"/>
              <a:t>diabetes aged&lt;50 </a:t>
            </a:r>
            <a:r>
              <a:rPr lang="en-US" dirty="0"/>
              <a:t>years with no other </a:t>
            </a:r>
            <a:r>
              <a:rPr lang="en-US" dirty="0" smtClean="0"/>
              <a:t>major atherosclerotic </a:t>
            </a:r>
            <a:r>
              <a:rPr lang="en-US" dirty="0"/>
              <a:t>cardiovascular </a:t>
            </a:r>
            <a:r>
              <a:rPr lang="en-US" dirty="0" smtClean="0"/>
              <a:t>disease </a:t>
            </a:r>
            <a:r>
              <a:rPr lang="en-US" dirty="0"/>
              <a:t>risk factors, as the potential </a:t>
            </a:r>
            <a:r>
              <a:rPr lang="en-US" dirty="0" smtClean="0"/>
              <a:t>adverse </a:t>
            </a:r>
            <a:r>
              <a:rPr lang="en-US" dirty="0"/>
              <a:t>effects from bleeding </a:t>
            </a:r>
            <a:r>
              <a:rPr lang="en-US" dirty="0" smtClean="0"/>
              <a:t>likely offset </a:t>
            </a:r>
            <a:r>
              <a:rPr lang="en-US" dirty="0"/>
              <a:t>the potential beneﬁts. </a:t>
            </a:r>
            <a:r>
              <a:rPr lang="en-US" b="1" dirty="0">
                <a:solidFill>
                  <a:srgbClr val="00B0F0"/>
                </a:solidFill>
              </a:rPr>
              <a:t>C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9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Microvascular</a:t>
            </a:r>
            <a:r>
              <a:rPr lang="en-US" dirty="0" smtClean="0"/>
              <a:t> complication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Diabetic kidney disease</a:t>
            </a:r>
          </a:p>
          <a:p>
            <a:pPr marL="0" indent="0" algn="l" rtl="0">
              <a:buNone/>
            </a:pPr>
            <a:r>
              <a:rPr lang="en-US" b="1" dirty="0"/>
              <a:t>Screening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At least once a year, </a:t>
            </a:r>
            <a:r>
              <a:rPr lang="en-US" b="1" dirty="0">
                <a:solidFill>
                  <a:srgbClr val="FF0000"/>
                </a:solidFill>
              </a:rPr>
              <a:t>assess urinary albumin </a:t>
            </a:r>
            <a:r>
              <a:rPr lang="en-US" dirty="0"/>
              <a:t>(e.g., spot urinary </a:t>
            </a:r>
            <a:r>
              <a:rPr lang="en-US" dirty="0" smtClean="0"/>
              <a:t>albumin–to–</a:t>
            </a:r>
            <a:r>
              <a:rPr lang="en-US" dirty="0" err="1" smtClean="0"/>
              <a:t>creatinine</a:t>
            </a:r>
            <a:r>
              <a:rPr lang="en-US" dirty="0" smtClean="0"/>
              <a:t> </a:t>
            </a:r>
            <a:r>
              <a:rPr lang="en-US" dirty="0"/>
              <a:t>ratio)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estimated glomerular ﬁltration rate </a:t>
            </a:r>
            <a:r>
              <a:rPr lang="en-US" dirty="0"/>
              <a:t>in patients </a:t>
            </a:r>
            <a:r>
              <a:rPr lang="en-US" dirty="0" smtClean="0"/>
              <a:t>with type </a:t>
            </a:r>
            <a:r>
              <a:rPr lang="en-US" dirty="0"/>
              <a:t>1 diabetes with duration </a:t>
            </a:r>
            <a:r>
              <a:rPr lang="en-US" dirty="0" smtClean="0"/>
              <a:t>of&gt;5 </a:t>
            </a:r>
            <a:r>
              <a:rPr lang="en-US" dirty="0"/>
              <a:t>years, in all patients with type 2 </a:t>
            </a:r>
            <a:r>
              <a:rPr lang="en-US" dirty="0" smtClean="0"/>
              <a:t>diabetes, and </a:t>
            </a:r>
            <a:r>
              <a:rPr lang="en-US" dirty="0"/>
              <a:t>in all patients with comorbid hypertension.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8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When considering aspirin </a:t>
            </a:r>
            <a:r>
              <a:rPr lang="en-US" dirty="0" smtClean="0"/>
              <a:t>therapy in </a:t>
            </a:r>
            <a:r>
              <a:rPr lang="en-US" dirty="0"/>
              <a:t>patients with diabetes </a:t>
            </a:r>
            <a:r>
              <a:rPr lang="en-US" dirty="0" smtClean="0"/>
              <a:t>&lt;50 years </a:t>
            </a:r>
            <a:r>
              <a:rPr lang="en-US" dirty="0"/>
              <a:t>of age with multiple </a:t>
            </a:r>
            <a:r>
              <a:rPr lang="en-US" dirty="0" smtClean="0"/>
              <a:t>other atherosclerotic </a:t>
            </a:r>
            <a:r>
              <a:rPr lang="en-US" dirty="0"/>
              <a:t>cardiovascular </a:t>
            </a:r>
            <a:r>
              <a:rPr lang="en-US" dirty="0" smtClean="0"/>
              <a:t>disease </a:t>
            </a:r>
            <a:r>
              <a:rPr lang="en-US" dirty="0"/>
              <a:t>risk factors, clinical </a:t>
            </a:r>
            <a:r>
              <a:rPr lang="en-US" dirty="0" smtClean="0"/>
              <a:t>judgment is </a:t>
            </a:r>
            <a:r>
              <a:rPr lang="en-US" dirty="0"/>
              <a:t>required. </a:t>
            </a:r>
            <a:r>
              <a:rPr lang="en-US" b="1" dirty="0">
                <a:solidFill>
                  <a:srgbClr val="00B0F0"/>
                </a:solidFill>
              </a:rPr>
              <a:t>E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07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8899527"/>
              </p:ext>
            </p:extLst>
          </p:nvPr>
        </p:nvGraphicFramePr>
        <p:xfrm>
          <a:off x="457200" y="1600200"/>
          <a:ext cx="8229600" cy="3556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4560"/>
                <a:gridCol w="6275040"/>
              </a:tblGrid>
              <a:tr h="177849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Low-dose aspirin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(75-162 mg/d)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Reasonable for individuals with a ≥10% 10-year CVD risk and without increased bleeding risk*</a:t>
                      </a:r>
                      <a:endParaRPr lang="en-US" sz="3200" dirty="0"/>
                    </a:p>
                  </a:txBody>
                  <a:tcPr/>
                </a:tc>
              </a:tr>
              <a:tr h="17784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Low-dose aspirin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(75-162 mg/d)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Reasonable for adults with diabetes who are at intermediate CVD risk: 5-10% 10-year CVD risk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5661248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*ACC/AHA Class </a:t>
            </a:r>
            <a:r>
              <a:rPr lang="en-US" dirty="0" err="1"/>
              <a:t>IIa</a:t>
            </a:r>
            <a:r>
              <a:rPr lang="en-US" dirty="0"/>
              <a:t>; level of evidence B (ADA level of evidence C)</a:t>
            </a:r>
            <a:br>
              <a:rPr lang="en-US" dirty="0"/>
            </a:br>
            <a:r>
              <a:rPr lang="en-US" baseline="30000" dirty="0"/>
              <a:t>†</a:t>
            </a:r>
            <a:r>
              <a:rPr lang="en-US" dirty="0"/>
              <a:t>ACC/AHA Class </a:t>
            </a:r>
            <a:r>
              <a:rPr lang="en-US" dirty="0" err="1"/>
              <a:t>IIb</a:t>
            </a:r>
            <a:r>
              <a:rPr lang="en-US" dirty="0"/>
              <a:t>; level of evidence C (ADA level of evidence E)</a:t>
            </a:r>
          </a:p>
        </p:txBody>
      </p:sp>
    </p:spTree>
    <p:extLst>
      <p:ext uri="{BB962C8B-B14F-4D97-AF65-F5344CB8AC3E}">
        <p14:creationId xmlns:p14="http://schemas.microsoft.com/office/powerpoint/2010/main" xmlns="" val="3339576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816_123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087" y="1052736"/>
            <a:ext cx="9019425" cy="5073427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ASSESSMENT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asymptomatic patients, </a:t>
            </a:r>
            <a:r>
              <a:rPr lang="en-US" dirty="0" smtClean="0"/>
              <a:t>routine screening </a:t>
            </a:r>
            <a:r>
              <a:rPr lang="en-US" dirty="0"/>
              <a:t>for coronary artery </a:t>
            </a:r>
            <a:r>
              <a:rPr lang="en-US" dirty="0" smtClean="0"/>
              <a:t>disease </a:t>
            </a:r>
            <a:r>
              <a:rPr lang="en-US" dirty="0"/>
              <a:t>is not recommended as </a:t>
            </a:r>
            <a:r>
              <a:rPr lang="en-US" dirty="0" smtClean="0"/>
              <a:t>it does </a:t>
            </a:r>
            <a:r>
              <a:rPr lang="en-US" dirty="0"/>
              <a:t>not improve outcomes </a:t>
            </a:r>
            <a:r>
              <a:rPr lang="en-US" dirty="0" smtClean="0"/>
              <a:t>as long </a:t>
            </a:r>
            <a:r>
              <a:rPr lang="en-US" dirty="0"/>
              <a:t>as atherosclerotic </a:t>
            </a:r>
            <a:r>
              <a:rPr lang="en-US" dirty="0" smtClean="0"/>
              <a:t>cardiovascular </a:t>
            </a:r>
            <a:r>
              <a:rPr lang="en-US" dirty="0"/>
              <a:t>disease risk factors are treated. 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807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Consider investigations for </a:t>
            </a:r>
            <a:r>
              <a:rPr lang="en-US" dirty="0" smtClean="0"/>
              <a:t>coronary </a:t>
            </a:r>
            <a:r>
              <a:rPr lang="en-US" dirty="0"/>
              <a:t>artery disease in the </a:t>
            </a:r>
            <a:r>
              <a:rPr lang="en-US" dirty="0" smtClean="0"/>
              <a:t>presence of </a:t>
            </a:r>
            <a:r>
              <a:rPr lang="en-US" dirty="0"/>
              <a:t>any of the following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 atypical cardiac </a:t>
            </a:r>
            <a:r>
              <a:rPr lang="en-US" dirty="0"/>
              <a:t>symptoms (e.g., </a:t>
            </a:r>
            <a:r>
              <a:rPr lang="en-US" dirty="0" smtClean="0"/>
              <a:t>unexplained dyspnea</a:t>
            </a:r>
            <a:r>
              <a:rPr lang="en-US" dirty="0"/>
              <a:t>, chest discomfort</a:t>
            </a:r>
            <a:r>
              <a:rPr lang="en-US" dirty="0" smtClean="0"/>
              <a:t>);</a:t>
            </a:r>
          </a:p>
          <a:p>
            <a:pPr algn="l" rtl="0"/>
            <a:r>
              <a:rPr lang="en-US" dirty="0"/>
              <a:t> </a:t>
            </a:r>
            <a:r>
              <a:rPr lang="en-US" dirty="0" smtClean="0"/>
              <a:t>signs or </a:t>
            </a:r>
            <a:r>
              <a:rPr lang="en-US" dirty="0"/>
              <a:t>symptoms of associated </a:t>
            </a:r>
            <a:r>
              <a:rPr lang="en-US" dirty="0" smtClean="0"/>
              <a:t>vascular disease </a:t>
            </a:r>
            <a:r>
              <a:rPr lang="en-US" dirty="0"/>
              <a:t>including carotid bruits, </a:t>
            </a:r>
            <a:r>
              <a:rPr lang="en-US" dirty="0" err="1" smtClean="0"/>
              <a:t>tran</a:t>
            </a:r>
            <a:r>
              <a:rPr lang="en-US" dirty="0" smtClean="0"/>
              <a:t>- </a:t>
            </a:r>
            <a:r>
              <a:rPr lang="en-US" dirty="0" err="1" smtClean="0"/>
              <a:t>sient</a:t>
            </a:r>
            <a:r>
              <a:rPr lang="en-US" dirty="0" smtClean="0"/>
              <a:t> </a:t>
            </a:r>
            <a:r>
              <a:rPr lang="en-US" dirty="0"/>
              <a:t>ischemic attack, stroke, </a:t>
            </a:r>
            <a:r>
              <a:rPr lang="en-US" dirty="0" err="1" smtClean="0"/>
              <a:t>claudi</a:t>
            </a:r>
            <a:r>
              <a:rPr lang="en-US" dirty="0" smtClean="0"/>
              <a:t>- </a:t>
            </a:r>
            <a:r>
              <a:rPr lang="en-US" dirty="0" err="1" smtClean="0"/>
              <a:t>cation</a:t>
            </a:r>
            <a:r>
              <a:rPr lang="en-US" dirty="0"/>
              <a:t>, or peripheral arterial </a:t>
            </a:r>
            <a:r>
              <a:rPr lang="en-US" dirty="0" smtClean="0"/>
              <a:t>disease; or </a:t>
            </a:r>
            <a:r>
              <a:rPr lang="en-US" dirty="0"/>
              <a:t>electrocardiogram </a:t>
            </a:r>
            <a:r>
              <a:rPr lang="en-US" dirty="0" smtClean="0"/>
              <a:t>abnormalities (e.g</a:t>
            </a:r>
            <a:r>
              <a:rPr lang="en-US" dirty="0"/>
              <a:t>., Q waves). </a:t>
            </a:r>
            <a:r>
              <a:rPr lang="en-US" b="1" dirty="0">
                <a:solidFill>
                  <a:srgbClr val="00B0F0"/>
                </a:solidFill>
              </a:rPr>
              <a:t>E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607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Provide routine vaccinations for </a:t>
            </a:r>
            <a:r>
              <a:rPr lang="en-US" dirty="0" smtClean="0"/>
              <a:t>children </a:t>
            </a:r>
            <a:r>
              <a:rPr lang="en-US" dirty="0"/>
              <a:t>and adults with diabetes </a:t>
            </a:r>
            <a:r>
              <a:rPr lang="en-US" dirty="0" smtClean="0"/>
              <a:t>according </a:t>
            </a:r>
            <a:r>
              <a:rPr lang="en-US" dirty="0"/>
              <a:t>to age-related recommendations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  <a:endParaRPr lang="fa-I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029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Inﬂuenza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</a:t>
            </a:r>
            <a:r>
              <a:rPr lang="en-US" dirty="0"/>
              <a:t>a case-control study, the </a:t>
            </a:r>
            <a:r>
              <a:rPr lang="en-US" dirty="0" smtClean="0"/>
              <a:t>inﬂuenza </a:t>
            </a:r>
            <a:r>
              <a:rPr lang="en-US" dirty="0"/>
              <a:t>vaccine was found to </a:t>
            </a:r>
            <a:r>
              <a:rPr lang="en-US" dirty="0" smtClean="0"/>
              <a:t>reduce diabetes-related </a:t>
            </a:r>
            <a:r>
              <a:rPr lang="en-US" dirty="0"/>
              <a:t>hospital admission </a:t>
            </a:r>
            <a:r>
              <a:rPr lang="en-US" dirty="0" smtClean="0"/>
              <a:t>by as much </a:t>
            </a:r>
            <a:r>
              <a:rPr lang="en-US" dirty="0"/>
              <a:t>as 79%during </a:t>
            </a:r>
            <a:r>
              <a:rPr lang="en-US" dirty="0" smtClean="0"/>
              <a:t>ﬂue </a:t>
            </a:r>
            <a:r>
              <a:rPr lang="en-US" dirty="0" err="1" smtClean="0"/>
              <a:t>pidemics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Annual vaccination against </a:t>
            </a:r>
            <a:r>
              <a:rPr lang="en-US" dirty="0" smtClean="0"/>
              <a:t>inﬂuenza is </a:t>
            </a:r>
            <a:r>
              <a:rPr lang="en-US" dirty="0"/>
              <a:t>recommended for all </a:t>
            </a:r>
            <a:r>
              <a:rPr lang="en-US" dirty="0" smtClean="0"/>
              <a:t>persons with diabetes &gt; =  6 months of age . </a:t>
            </a:r>
            <a:r>
              <a:rPr lang="en-US" dirty="0">
                <a:solidFill>
                  <a:srgbClr val="00B0F0"/>
                </a:solidFill>
              </a:rPr>
              <a:t>C</a:t>
            </a:r>
            <a:endParaRPr lang="en-US" dirty="0" smtClean="0">
              <a:solidFill>
                <a:srgbClr val="00B0F0"/>
              </a:solidFill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44401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dirty="0" smtClean="0"/>
              <a:t>People with diabetes may </a:t>
            </a:r>
            <a:r>
              <a:rPr lang="en-US" dirty="0"/>
              <a:t>be at increased risk </a:t>
            </a:r>
            <a:r>
              <a:rPr lang="en-US" dirty="0" smtClean="0"/>
              <a:t>for the </a:t>
            </a:r>
            <a:r>
              <a:rPr lang="en-US" dirty="0" err="1"/>
              <a:t>bacteremic</a:t>
            </a:r>
            <a:r>
              <a:rPr lang="en-US" dirty="0"/>
              <a:t> form of pneumococcal </a:t>
            </a:r>
            <a:r>
              <a:rPr lang="en-US" dirty="0" smtClean="0"/>
              <a:t>infection </a:t>
            </a:r>
            <a:r>
              <a:rPr lang="en-US" dirty="0"/>
              <a:t>and have been reported to have </a:t>
            </a:r>
            <a:r>
              <a:rPr lang="en-US" dirty="0" smtClean="0"/>
              <a:t>a high </a:t>
            </a:r>
            <a:r>
              <a:rPr lang="en-US" dirty="0"/>
              <a:t>risk of nosocomial </a:t>
            </a:r>
            <a:r>
              <a:rPr lang="en-US" dirty="0" err="1"/>
              <a:t>bacteremia,with</a:t>
            </a:r>
            <a:r>
              <a:rPr lang="en-US" dirty="0"/>
              <a:t> </a:t>
            </a:r>
            <a:r>
              <a:rPr lang="en-US" dirty="0" smtClean="0"/>
              <a:t>a mortality rate as  </a:t>
            </a:r>
            <a:r>
              <a:rPr lang="en-US" dirty="0" err="1" smtClean="0"/>
              <a:t>as</a:t>
            </a:r>
            <a:r>
              <a:rPr lang="en-US" dirty="0" smtClean="0"/>
              <a:t> high as 50% .</a:t>
            </a:r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13637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Vaccination against pneumonia </a:t>
            </a:r>
            <a:r>
              <a:rPr lang="en-US" dirty="0" smtClean="0"/>
              <a:t>is recommended </a:t>
            </a:r>
            <a:r>
              <a:rPr lang="en-US" dirty="0"/>
              <a:t>for all people </a:t>
            </a:r>
            <a:r>
              <a:rPr lang="en-US" dirty="0" smtClean="0"/>
              <a:t>with diabetes </a:t>
            </a:r>
            <a:r>
              <a:rPr lang="en-US" dirty="0"/>
              <a:t>2 through 64 years of </a:t>
            </a:r>
            <a:r>
              <a:rPr lang="en-US" dirty="0" smtClean="0"/>
              <a:t>age with </a:t>
            </a:r>
            <a:r>
              <a:rPr lang="en-US" dirty="0"/>
              <a:t>pneumococcal </a:t>
            </a:r>
            <a:r>
              <a:rPr lang="en-US" dirty="0" smtClean="0"/>
              <a:t>polysaccharide vaccine </a:t>
            </a:r>
            <a:r>
              <a:rPr lang="en-US" dirty="0"/>
              <a:t>(PPSV23).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At age &gt;=65 years, administer </a:t>
            </a:r>
            <a:r>
              <a:rPr lang="en-US" dirty="0"/>
              <a:t>the pneumococcal </a:t>
            </a:r>
            <a:r>
              <a:rPr lang="en-US" dirty="0" smtClean="0"/>
              <a:t>conjugate </a:t>
            </a:r>
            <a:r>
              <a:rPr lang="en-US" dirty="0"/>
              <a:t>vaccine (PCV13) at least 1 </a:t>
            </a:r>
            <a:r>
              <a:rPr lang="en-US" dirty="0" smtClean="0"/>
              <a:t>year after </a:t>
            </a:r>
            <a:r>
              <a:rPr lang="en-US" dirty="0"/>
              <a:t>vaccination with PPSV23, </a:t>
            </a:r>
            <a:r>
              <a:rPr lang="en-US" dirty="0" smtClean="0"/>
              <a:t>followed </a:t>
            </a:r>
            <a:r>
              <a:rPr lang="en-US" dirty="0"/>
              <a:t>by another dose of </a:t>
            </a:r>
            <a:r>
              <a:rPr lang="en-US" dirty="0" smtClean="0"/>
              <a:t>vaccine PPSV23 </a:t>
            </a:r>
            <a:r>
              <a:rPr lang="en-US" dirty="0"/>
              <a:t>at least 1 year after </a:t>
            </a:r>
            <a:r>
              <a:rPr lang="en-US" dirty="0" smtClean="0"/>
              <a:t>PCV13 and </a:t>
            </a:r>
            <a:r>
              <a:rPr lang="en-US" dirty="0"/>
              <a:t>at least 5 years after the </a:t>
            </a:r>
            <a:r>
              <a:rPr lang="en-US" dirty="0" smtClean="0"/>
              <a:t>last dose </a:t>
            </a:r>
            <a:r>
              <a:rPr lang="en-US" dirty="0"/>
              <a:t>of PPSV23. </a:t>
            </a:r>
            <a:r>
              <a:rPr lang="en-US" dirty="0">
                <a:solidFill>
                  <a:srgbClr val="00B0F0"/>
                </a:solidFill>
              </a:rPr>
              <a:t>C</a:t>
            </a:r>
            <a:endParaRPr lang="fa-I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445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Compared with the general </a:t>
            </a:r>
            <a:r>
              <a:rPr lang="en-US" dirty="0" smtClean="0"/>
              <a:t>population, people </a:t>
            </a:r>
            <a:r>
              <a:rPr lang="en-US" dirty="0"/>
              <a:t>with type 1 or type 2 </a:t>
            </a:r>
            <a:r>
              <a:rPr lang="en-US" dirty="0" smtClean="0"/>
              <a:t>diabetes have </a:t>
            </a:r>
            <a:r>
              <a:rPr lang="en-US" dirty="0"/>
              <a:t>higher rates of hepatitis B.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/>
              <a:t>Administer 3-dose series of </a:t>
            </a:r>
            <a:r>
              <a:rPr lang="en-US" dirty="0" smtClean="0"/>
              <a:t>hepatitis </a:t>
            </a:r>
            <a:r>
              <a:rPr lang="en-US" dirty="0"/>
              <a:t>B vaccine to unvaccinated </a:t>
            </a:r>
            <a:r>
              <a:rPr lang="en-US" dirty="0" smtClean="0"/>
              <a:t>adults with </a:t>
            </a:r>
            <a:r>
              <a:rPr lang="en-US" dirty="0"/>
              <a:t>diabetes who are age </a:t>
            </a:r>
            <a:r>
              <a:rPr lang="en-US" dirty="0" smtClean="0"/>
              <a:t>19–59years</a:t>
            </a:r>
            <a:r>
              <a:rPr lang="en-US" dirty="0"/>
              <a:t>. </a:t>
            </a:r>
            <a:r>
              <a:rPr lang="en-US" b="1" dirty="0" smtClean="0">
                <a:solidFill>
                  <a:srgbClr val="00B0F0"/>
                </a:solidFill>
              </a:rPr>
              <a:t>C</a:t>
            </a:r>
          </a:p>
          <a:p>
            <a:pPr algn="l" rtl="0"/>
            <a:r>
              <a:rPr lang="en-US" dirty="0"/>
              <a:t>Consider administering 3-dose </a:t>
            </a:r>
            <a:r>
              <a:rPr lang="en-US" dirty="0" smtClean="0"/>
              <a:t>series </a:t>
            </a:r>
            <a:r>
              <a:rPr lang="en-US" dirty="0"/>
              <a:t>of hepatitis B vaccine to </a:t>
            </a:r>
            <a:r>
              <a:rPr lang="en-US" dirty="0" smtClean="0"/>
              <a:t>un-vaccinated </a:t>
            </a:r>
            <a:r>
              <a:rPr lang="en-US" dirty="0"/>
              <a:t>adults with </a:t>
            </a:r>
            <a:r>
              <a:rPr lang="en-US" dirty="0" smtClean="0"/>
              <a:t>diabetes who </a:t>
            </a:r>
            <a:r>
              <a:rPr lang="en-US" dirty="0"/>
              <a:t>are age </a:t>
            </a:r>
            <a:r>
              <a:rPr lang="en-US" dirty="0" smtClean="0"/>
              <a:t>&gt;=60 </a:t>
            </a:r>
            <a:r>
              <a:rPr lang="en-US" dirty="0"/>
              <a:t>years. </a:t>
            </a:r>
            <a:r>
              <a:rPr lang="en-US" b="1" dirty="0">
                <a:solidFill>
                  <a:srgbClr val="00B0F0"/>
                </a:solidFill>
              </a:rPr>
              <a:t>C</a:t>
            </a:r>
            <a:endParaRPr lang="fa-I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10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1684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2448"/>
                <a:gridCol w="6062832"/>
              </a:tblGrid>
              <a:tr h="10667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eGFR</a:t>
                      </a:r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/min/1.73 m2)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management    </a:t>
                      </a:r>
                      <a:endParaRPr lang="en-US" dirty="0"/>
                    </a:p>
                  </a:txBody>
                  <a:tcPr/>
                </a:tc>
              </a:tr>
              <a:tr h="618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patients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Yearly measurement of UACR, serum Cr, potassium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04838"/>
            <a:ext cx="61626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3165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32" y="738188"/>
            <a:ext cx="860444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1102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24" y="404664"/>
            <a:ext cx="874846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50" y="3757389"/>
            <a:ext cx="87454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4646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-27384"/>
            <a:ext cx="9183357" cy="6887518"/>
          </a:xfrm>
        </p:spPr>
      </p:pic>
      <p:sp>
        <p:nvSpPr>
          <p:cNvPr id="5" name="Rectangle 4"/>
          <p:cNvSpPr/>
          <p:nvPr/>
        </p:nvSpPr>
        <p:spPr>
          <a:xfrm>
            <a:off x="251520" y="332656"/>
            <a:ext cx="4367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6000" b="1" i="1" u="sng" dirty="0" smtClean="0"/>
              <a:t>THANK  YOU</a:t>
            </a:r>
            <a:endParaRPr lang="en-US" sz="6000" b="1" i="1" u="sng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/>
              <a:t>خانم 44 ساله دیابتیک تحت درمان با متفورمین وسابقه فشارخون مراجعه میکند .در آزمایشات </a:t>
            </a:r>
          </a:p>
          <a:p>
            <a:pPr marL="0" indent="0">
              <a:buNone/>
            </a:pPr>
            <a:r>
              <a:rPr lang="en-US" dirty="0" smtClean="0"/>
              <a:t>TG=398 TC=222 HDL=38 HbA1C=8.3</a:t>
            </a:r>
          </a:p>
          <a:p>
            <a:pPr marL="0" indent="0">
              <a:buNone/>
            </a:pPr>
            <a:r>
              <a:rPr lang="fa-IR" dirty="0" smtClean="0"/>
              <a:t>دارد .چه تصمیمی در بیمار میگیرید؟</a:t>
            </a:r>
          </a:p>
          <a:p>
            <a:pPr marL="0" indent="0">
              <a:buNone/>
            </a:pPr>
            <a:r>
              <a:rPr lang="fa-IR" dirty="0" smtClean="0"/>
              <a:t>1.شروع استاتین و فنوفیبرات و کنترل قند </a:t>
            </a:r>
          </a:p>
          <a:p>
            <a:pPr marL="0" indent="0">
              <a:buNone/>
            </a:pPr>
            <a:r>
              <a:rPr lang="fa-IR" dirty="0" smtClean="0"/>
              <a:t>2. شروع استاتین و </a:t>
            </a:r>
            <a:r>
              <a:rPr lang="en-US" dirty="0" smtClean="0"/>
              <a:t>aspirin</a:t>
            </a:r>
            <a:r>
              <a:rPr lang="fa-IR" dirty="0" smtClean="0"/>
              <a:t> </a:t>
            </a:r>
            <a:r>
              <a:rPr lang="fa-IR" dirty="0"/>
              <a:t>و </a:t>
            </a:r>
            <a:r>
              <a:rPr lang="fa-IR" dirty="0" smtClean="0"/>
              <a:t>فیبرات و </a:t>
            </a:r>
            <a:r>
              <a:rPr lang="fa-IR" dirty="0"/>
              <a:t>کنترل قند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3.شروع </a:t>
            </a:r>
            <a:r>
              <a:rPr lang="fa-IR" dirty="0"/>
              <a:t>استاتین وکنترل قند </a:t>
            </a:r>
          </a:p>
          <a:p>
            <a:pPr marL="0" indent="0">
              <a:buNone/>
            </a:pPr>
            <a:r>
              <a:rPr lang="fa-IR" dirty="0" smtClean="0"/>
              <a:t>4.شروع فیبرات و </a:t>
            </a:r>
            <a:r>
              <a:rPr lang="fa-IR" dirty="0"/>
              <a:t>کنترل قند </a:t>
            </a:r>
          </a:p>
          <a:p>
            <a:pPr marL="0" indent="0">
              <a:buNone/>
            </a:pPr>
            <a:r>
              <a:rPr lang="fa-IR" dirty="0" smtClean="0"/>
              <a:t>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46996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آقای 38 ساله دیابتیک بدون عوارض میکرو و ماکرووسکولار مراجعه میکند .کدام مورد صحیح است؟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واکسیناسیون انفلوانزا سالانه انجام گردد.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بعد از 50 سالگی </a:t>
            </a:r>
            <a:r>
              <a:rPr lang="fa-IR" dirty="0"/>
              <a:t>واکسیناسیون انفلوانزا سالانه انجام گردد.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در صورت داشتن ریسک فاکتور دیگری </a:t>
            </a:r>
            <a:r>
              <a:rPr lang="fa-IR" dirty="0"/>
              <a:t>واکسیناسیون انفلوانزا سالانه انجام گردد.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/>
              <a:t>واکسیناسیون </a:t>
            </a:r>
            <a:r>
              <a:rPr lang="fa-IR" dirty="0" smtClean="0"/>
              <a:t>نیاز ندارد.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675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Cr=0.9  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eGFR</a:t>
            </a:r>
            <a:r>
              <a:rPr lang="en-US" dirty="0" smtClean="0"/>
              <a:t>=?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73416"/>
            <a:ext cx="8271550" cy="46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815_19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340768"/>
            <a:ext cx="8507368" cy="4785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7243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2448"/>
                <a:gridCol w="6062832"/>
              </a:tblGrid>
              <a:tr h="10667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eGFR</a:t>
                      </a:r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/min/1.73 m2)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management    </a:t>
                      </a:r>
                      <a:endParaRPr lang="en-US" dirty="0"/>
                    </a:p>
                  </a:txBody>
                  <a:tcPr/>
                </a:tc>
              </a:tr>
              <a:tr h="6180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Referral to a </a:t>
                      </a:r>
                      <a:r>
                        <a:rPr lang="en-US" dirty="0" err="1" smtClean="0"/>
                        <a:t>nephrologist</a:t>
                      </a:r>
                      <a:r>
                        <a:rPr lang="en-US" dirty="0" smtClean="0"/>
                        <a:t> if possibility for </a:t>
                      </a:r>
                      <a:r>
                        <a:rPr lang="en-US" dirty="0" err="1" smtClean="0"/>
                        <a:t>nondiabetic</a:t>
                      </a:r>
                      <a:r>
                        <a:rPr lang="en-US" dirty="0" smtClean="0"/>
                        <a:t> kidney</a:t>
                      </a:r>
                      <a:r>
                        <a:rPr lang="en-US" baseline="0" dirty="0" smtClean="0"/>
                        <a:t> disease  </a:t>
                      </a:r>
                      <a:r>
                        <a:rPr lang="en-US" dirty="0" smtClean="0"/>
                        <a:t>exists (duration of type 1 diabetes,10 years, persistent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albuminuria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abnormal findings on renal ultrasound, resistant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hypertension, rapid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fall in </a:t>
                      </a:r>
                      <a:r>
                        <a:rPr lang="en-US" dirty="0" err="1" smtClean="0"/>
                        <a:t>eGFR</a:t>
                      </a:r>
                      <a:r>
                        <a:rPr lang="en-US" dirty="0" smtClean="0"/>
                        <a:t>, or active urinary sediment on urine microscopic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examination)</a:t>
                      </a:r>
                    </a:p>
                    <a:p>
                      <a:pPr algn="l"/>
                      <a:r>
                        <a:rPr lang="en-US" dirty="0" smtClean="0"/>
                        <a:t>Consider the need for dose adjustment of medications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Monitor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eGFR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every 6 months</a:t>
                      </a:r>
                    </a:p>
                    <a:p>
                      <a:pPr algn="l"/>
                      <a:r>
                        <a:rPr lang="en-US" dirty="0" smtClean="0"/>
                        <a:t>Monitor electrolytes, bicarbonate, hemoglobin, calcium, phosphorus,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PTH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at least yearly</a:t>
                      </a:r>
                    </a:p>
                    <a:p>
                      <a:pPr algn="l"/>
                      <a:r>
                        <a:rPr lang="en-US" dirty="0" smtClean="0"/>
                        <a:t>Assure vitamin D sufficiency</a:t>
                      </a:r>
                    </a:p>
                    <a:p>
                      <a:pPr algn="l"/>
                      <a:r>
                        <a:rPr lang="en-US" dirty="0" smtClean="0"/>
                        <a:t>Vaccinate against </a:t>
                      </a:r>
                      <a:r>
                        <a:rPr lang="en-US" dirty="0" err="1" smtClean="0"/>
                        <a:t>Hep</a:t>
                      </a:r>
                      <a:r>
                        <a:rPr lang="en-US" dirty="0" smtClean="0"/>
                        <a:t> B virus</a:t>
                      </a:r>
                    </a:p>
                    <a:p>
                      <a:pPr algn="l"/>
                      <a:r>
                        <a:rPr lang="en-US" dirty="0" smtClean="0"/>
                        <a:t>Consider bone density testing</a:t>
                      </a:r>
                    </a:p>
                    <a:p>
                      <a:pPr algn="l"/>
                      <a:r>
                        <a:rPr lang="en-US" dirty="0" smtClean="0"/>
                        <a:t>Referral for dietary counseling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1787</Words>
  <Application>Microsoft Office PowerPoint</Application>
  <PresentationFormat>On-screen Show (4:3)</PresentationFormat>
  <Paragraphs>177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DM assessment in initial visit</vt:lpstr>
      <vt:lpstr>agenda</vt:lpstr>
      <vt:lpstr>Slide 3</vt:lpstr>
      <vt:lpstr>Microvascular complication</vt:lpstr>
      <vt:lpstr>Slide 5</vt:lpstr>
      <vt:lpstr>Slide 6</vt:lpstr>
      <vt:lpstr>Slide 7</vt:lpstr>
      <vt:lpstr>Slide 8</vt:lpstr>
      <vt:lpstr>Slide 9</vt:lpstr>
      <vt:lpstr>Slide 10</vt:lpstr>
      <vt:lpstr>Slide 11</vt:lpstr>
      <vt:lpstr>albuminuria</vt:lpstr>
      <vt:lpstr>Slide 13</vt:lpstr>
      <vt:lpstr>Persistent  albuminuria</vt:lpstr>
      <vt:lpstr>Slide 15</vt:lpstr>
      <vt:lpstr>Slide 16</vt:lpstr>
      <vt:lpstr>Slide 17</vt:lpstr>
      <vt:lpstr>retinopathy</vt:lpstr>
      <vt:lpstr>Slide 19</vt:lpstr>
      <vt:lpstr>Slide 20</vt:lpstr>
      <vt:lpstr>neuropathy</vt:lpstr>
      <vt:lpstr>neuropathy</vt:lpstr>
      <vt:lpstr>Slide 23</vt:lpstr>
      <vt:lpstr>Pressure sensation</vt:lpstr>
      <vt:lpstr>Pain and temperature sense</vt:lpstr>
      <vt:lpstr>Vibration test</vt:lpstr>
      <vt:lpstr>Slide 27</vt:lpstr>
      <vt:lpstr>Cardiovascular Disease and Risk Management</vt:lpstr>
      <vt:lpstr>Slide 29</vt:lpstr>
      <vt:lpstr>LIPID</vt:lpstr>
      <vt:lpstr>Slide 31</vt:lpstr>
      <vt:lpstr>Slide 32</vt:lpstr>
      <vt:lpstr>Slide 33</vt:lpstr>
      <vt:lpstr>Slide 34</vt:lpstr>
      <vt:lpstr>Slide 35</vt:lpstr>
      <vt:lpstr>Recommendations for statin and combination treatment in diabetics</vt:lpstr>
      <vt:lpstr>ANTIPLATELET AGENTS</vt:lpstr>
      <vt:lpstr>Slide 38</vt:lpstr>
      <vt:lpstr>Slide 39</vt:lpstr>
      <vt:lpstr>Slide 40</vt:lpstr>
      <vt:lpstr>Slide 41</vt:lpstr>
      <vt:lpstr>Slide 42</vt:lpstr>
      <vt:lpstr>CAD ASSESSMENT</vt:lpstr>
      <vt:lpstr>recommendation</vt:lpstr>
      <vt:lpstr>Immunization</vt:lpstr>
      <vt:lpstr>Inﬂuenza 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assessment in initial visit</dc:title>
  <dc:creator>darvish</dc:creator>
  <cp:lastModifiedBy>atri</cp:lastModifiedBy>
  <cp:revision>95</cp:revision>
  <dcterms:created xsi:type="dcterms:W3CDTF">2017-08-11T07:40:17Z</dcterms:created>
  <dcterms:modified xsi:type="dcterms:W3CDTF">2017-08-17T03:46:14Z</dcterms:modified>
</cp:coreProperties>
</file>