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9" r:id="rId3"/>
    <p:sldId id="260" r:id="rId4"/>
    <p:sldId id="258" r:id="rId5"/>
    <p:sldId id="261" r:id="rId6"/>
    <p:sldId id="263" r:id="rId7"/>
    <p:sldId id="271" r:id="rId8"/>
    <p:sldId id="266" r:id="rId9"/>
    <p:sldId id="309" r:id="rId10"/>
    <p:sldId id="295" r:id="rId11"/>
    <p:sldId id="296" r:id="rId12"/>
    <p:sldId id="297" r:id="rId13"/>
    <p:sldId id="298" r:id="rId14"/>
    <p:sldId id="299" r:id="rId15"/>
    <p:sldId id="335" r:id="rId16"/>
    <p:sldId id="313" r:id="rId17"/>
    <p:sldId id="314" r:id="rId18"/>
    <p:sldId id="316" r:id="rId19"/>
    <p:sldId id="315" r:id="rId20"/>
    <p:sldId id="324" r:id="rId21"/>
    <p:sldId id="317" r:id="rId22"/>
    <p:sldId id="319" r:id="rId23"/>
    <p:sldId id="320" r:id="rId24"/>
    <p:sldId id="321" r:id="rId25"/>
    <p:sldId id="322" r:id="rId26"/>
    <p:sldId id="323" r:id="rId27"/>
    <p:sldId id="336" r:id="rId28"/>
    <p:sldId id="337" r:id="rId29"/>
    <p:sldId id="338" r:id="rId30"/>
    <p:sldId id="300" r:id="rId31"/>
    <p:sldId id="318" r:id="rId32"/>
    <p:sldId id="339" r:id="rId33"/>
    <p:sldId id="340" r:id="rId34"/>
    <p:sldId id="341" r:id="rId35"/>
    <p:sldId id="342" r:id="rId36"/>
    <p:sldId id="343" r:id="rId37"/>
    <p:sldId id="326" r:id="rId38"/>
    <p:sldId id="330" r:id="rId39"/>
    <p:sldId id="327" r:id="rId40"/>
    <p:sldId id="331" r:id="rId41"/>
    <p:sldId id="332" r:id="rId42"/>
    <p:sldId id="30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66"/>
    <a:srgbClr val="FFFF66"/>
    <a:srgbClr val="FFCCCC"/>
    <a:srgbClr val="5E9D25"/>
    <a:srgbClr val="FF33CC"/>
    <a:srgbClr val="7CF0F6"/>
    <a:srgbClr val="00FF00"/>
    <a:srgbClr val="66FFCC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28" autoAdjust="0"/>
    <p:restoredTop sz="93559" autoAdjust="0"/>
  </p:normalViewPr>
  <p:slideViewPr>
    <p:cSldViewPr>
      <p:cViewPr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DDCF7F-5E45-4538-86C5-25EBE8C188C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67B16EB-7B11-467E-B7C3-D01276810AFA}">
      <dgm:prSet phldrT="[Text]"/>
      <dgm:spPr/>
      <dgm:t>
        <a:bodyPr/>
        <a:lstStyle/>
        <a:p>
          <a:r>
            <a:rPr lang="en-US" dirty="0" smtClean="0">
              <a:latin typeface="Arial Black" pitchFamily="34" charset="0"/>
            </a:rPr>
            <a:t>RICKETS,</a:t>
          </a:r>
        </a:p>
        <a:p>
          <a:r>
            <a:rPr lang="en-US" dirty="0" smtClean="0">
              <a:latin typeface="Arial Black" pitchFamily="34" charset="0"/>
            </a:rPr>
            <a:t>OSTEOMALACIA,</a:t>
          </a:r>
        </a:p>
        <a:p>
          <a:r>
            <a:rPr lang="en-US" dirty="0" smtClean="0">
              <a:latin typeface="Arial Black" pitchFamily="34" charset="0"/>
            </a:rPr>
            <a:t>OSTEOPOROTIC  FX</a:t>
          </a:r>
          <a:endParaRPr lang="en-US" dirty="0">
            <a:latin typeface="Arial Black" pitchFamily="34" charset="0"/>
          </a:endParaRPr>
        </a:p>
      </dgm:t>
    </dgm:pt>
    <dgm:pt modelId="{A8E12768-1180-4D97-BB83-DE6C86A271D2}" type="parTrans" cxnId="{04936E67-6535-440D-A707-875EC8ECE63B}">
      <dgm:prSet/>
      <dgm:spPr/>
      <dgm:t>
        <a:bodyPr/>
        <a:lstStyle/>
        <a:p>
          <a:endParaRPr lang="en-US"/>
        </a:p>
      </dgm:t>
    </dgm:pt>
    <dgm:pt modelId="{77C369E6-E8BF-4893-90EB-31314B528035}" type="sibTrans" cxnId="{04936E67-6535-440D-A707-875EC8ECE63B}">
      <dgm:prSet/>
      <dgm:spPr/>
      <dgm:t>
        <a:bodyPr/>
        <a:lstStyle/>
        <a:p>
          <a:endParaRPr lang="en-US"/>
        </a:p>
      </dgm:t>
    </dgm:pt>
    <dgm:pt modelId="{192CF7DD-CB1F-4424-BC9A-0CA38F92030F}">
      <dgm:prSet phldrT="[Text]"/>
      <dgm:spPr>
        <a:solidFill>
          <a:srgbClr val="7CF0F6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Cancer , CVD , Mortality , fetus development</a:t>
          </a:r>
          <a:endParaRPr lang="en-US" dirty="0">
            <a:latin typeface="Arial Black" pitchFamily="34" charset="0"/>
          </a:endParaRPr>
        </a:p>
      </dgm:t>
    </dgm:pt>
    <dgm:pt modelId="{89835FC5-D4A6-41B4-B380-DC7DB8F9A4A5}" type="parTrans" cxnId="{A4D9DC32-B1EB-4193-856E-EECE009E2239}">
      <dgm:prSet/>
      <dgm:spPr/>
      <dgm:t>
        <a:bodyPr/>
        <a:lstStyle/>
        <a:p>
          <a:endParaRPr lang="en-US"/>
        </a:p>
      </dgm:t>
    </dgm:pt>
    <dgm:pt modelId="{A369F470-B2BD-44E6-8636-74303177FD96}" type="sibTrans" cxnId="{A4D9DC32-B1EB-4193-856E-EECE009E2239}">
      <dgm:prSet/>
      <dgm:spPr/>
      <dgm:t>
        <a:bodyPr/>
        <a:lstStyle/>
        <a:p>
          <a:endParaRPr lang="en-US"/>
        </a:p>
      </dgm:t>
    </dgm:pt>
    <dgm:pt modelId="{DFC5E0D7-A731-423F-B41D-3F7D43512B23}">
      <dgm:prSet phldrT="[Text]"/>
      <dgm:spPr>
        <a:solidFill>
          <a:srgbClr val="CAF9FE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Other Chronic illness…</a:t>
          </a:r>
          <a:endParaRPr lang="en-US" dirty="0">
            <a:latin typeface="Arial Black" pitchFamily="34" charset="0"/>
          </a:endParaRPr>
        </a:p>
      </dgm:t>
    </dgm:pt>
    <dgm:pt modelId="{004A6082-A63B-4FC9-97B3-B197D77DED8C}" type="parTrans" cxnId="{43382A63-E7AF-48B0-BFED-80FF8DA692FC}">
      <dgm:prSet/>
      <dgm:spPr/>
      <dgm:t>
        <a:bodyPr/>
        <a:lstStyle/>
        <a:p>
          <a:endParaRPr lang="en-US"/>
        </a:p>
      </dgm:t>
    </dgm:pt>
    <dgm:pt modelId="{16A9B266-CCD8-49BD-8433-3CFC65772DCE}" type="sibTrans" cxnId="{43382A63-E7AF-48B0-BFED-80FF8DA692FC}">
      <dgm:prSet/>
      <dgm:spPr/>
      <dgm:t>
        <a:bodyPr/>
        <a:lstStyle/>
        <a:p>
          <a:endParaRPr lang="en-US"/>
        </a:p>
      </dgm:t>
    </dgm:pt>
    <dgm:pt modelId="{9585C3FB-C6D5-4847-805B-45E51631D6B9}" type="pres">
      <dgm:prSet presAssocID="{0ADDCF7F-5E45-4538-86C5-25EBE8C188CF}" presName="Name0" presStyleCnt="0">
        <dgm:presLayoutVars>
          <dgm:dir/>
          <dgm:animLvl val="lvl"/>
          <dgm:resizeHandles val="exact"/>
        </dgm:presLayoutVars>
      </dgm:prSet>
      <dgm:spPr/>
    </dgm:pt>
    <dgm:pt modelId="{8BF45AF8-E8C8-44FD-9A26-E7CC38466D46}" type="pres">
      <dgm:prSet presAssocID="{967B16EB-7B11-467E-B7C3-D01276810AFA}" presName="Name8" presStyleCnt="0"/>
      <dgm:spPr/>
    </dgm:pt>
    <dgm:pt modelId="{37E5C098-211C-41C8-B078-FA179EEAEF1B}" type="pres">
      <dgm:prSet presAssocID="{967B16EB-7B11-467E-B7C3-D01276810AF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AB05F-65A4-42B9-836B-F8164C0A263E}" type="pres">
      <dgm:prSet presAssocID="{967B16EB-7B11-467E-B7C3-D01276810A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BBE75-8E43-497B-89C2-CDC3EA7CB07C}" type="pres">
      <dgm:prSet presAssocID="{192CF7DD-CB1F-4424-BC9A-0CA38F92030F}" presName="Name8" presStyleCnt="0"/>
      <dgm:spPr/>
    </dgm:pt>
    <dgm:pt modelId="{6AD0AEF7-A980-45F8-83D5-9164FE32230B}" type="pres">
      <dgm:prSet presAssocID="{192CF7DD-CB1F-4424-BC9A-0CA38F92030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F1FD5-7C1F-43E0-8815-AA052B2C19E8}" type="pres">
      <dgm:prSet presAssocID="{192CF7DD-CB1F-4424-BC9A-0CA38F9203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911D7-4DF1-4202-A5A3-1C071C8CD56E}" type="pres">
      <dgm:prSet presAssocID="{DFC5E0D7-A731-423F-B41D-3F7D43512B23}" presName="Name8" presStyleCnt="0"/>
      <dgm:spPr/>
    </dgm:pt>
    <dgm:pt modelId="{79BC8776-92DB-43BD-900D-F34366FFFB17}" type="pres">
      <dgm:prSet presAssocID="{DFC5E0D7-A731-423F-B41D-3F7D43512B2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CD6E4-BBA4-40B2-8422-BE4045D98D7B}" type="pres">
      <dgm:prSet presAssocID="{DFC5E0D7-A731-423F-B41D-3F7D43512B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743E98-38EF-4F18-869E-35F039400213}" type="presOf" srcId="{192CF7DD-CB1F-4424-BC9A-0CA38F92030F}" destId="{09EF1FD5-7C1F-43E0-8815-AA052B2C19E8}" srcOrd="1" destOrd="0" presId="urn:microsoft.com/office/officeart/2005/8/layout/pyramid1"/>
    <dgm:cxn modelId="{04936E67-6535-440D-A707-875EC8ECE63B}" srcId="{0ADDCF7F-5E45-4538-86C5-25EBE8C188CF}" destId="{967B16EB-7B11-467E-B7C3-D01276810AFA}" srcOrd="0" destOrd="0" parTransId="{A8E12768-1180-4D97-BB83-DE6C86A271D2}" sibTransId="{77C369E6-E8BF-4893-90EB-31314B528035}"/>
    <dgm:cxn modelId="{83E2C223-386B-4E45-928E-94B88CBAD292}" type="presOf" srcId="{DFC5E0D7-A731-423F-B41D-3F7D43512B23}" destId="{62DCD6E4-BBA4-40B2-8422-BE4045D98D7B}" srcOrd="1" destOrd="0" presId="urn:microsoft.com/office/officeart/2005/8/layout/pyramid1"/>
    <dgm:cxn modelId="{B2C9A8DE-1C5C-4BFD-9BA0-26FFA7ED5C11}" type="presOf" srcId="{192CF7DD-CB1F-4424-BC9A-0CA38F92030F}" destId="{6AD0AEF7-A980-45F8-83D5-9164FE32230B}" srcOrd="0" destOrd="0" presId="urn:microsoft.com/office/officeart/2005/8/layout/pyramid1"/>
    <dgm:cxn modelId="{A4D9DC32-B1EB-4193-856E-EECE009E2239}" srcId="{0ADDCF7F-5E45-4538-86C5-25EBE8C188CF}" destId="{192CF7DD-CB1F-4424-BC9A-0CA38F92030F}" srcOrd="1" destOrd="0" parTransId="{89835FC5-D4A6-41B4-B380-DC7DB8F9A4A5}" sibTransId="{A369F470-B2BD-44E6-8636-74303177FD96}"/>
    <dgm:cxn modelId="{43382A63-E7AF-48B0-BFED-80FF8DA692FC}" srcId="{0ADDCF7F-5E45-4538-86C5-25EBE8C188CF}" destId="{DFC5E0D7-A731-423F-B41D-3F7D43512B23}" srcOrd="2" destOrd="0" parTransId="{004A6082-A63B-4FC9-97B3-B197D77DED8C}" sibTransId="{16A9B266-CCD8-49BD-8433-3CFC65772DCE}"/>
    <dgm:cxn modelId="{E44A7F1F-70D5-4FD8-8715-568BCC3F38C3}" type="presOf" srcId="{DFC5E0D7-A731-423F-B41D-3F7D43512B23}" destId="{79BC8776-92DB-43BD-900D-F34366FFFB17}" srcOrd="0" destOrd="0" presId="urn:microsoft.com/office/officeart/2005/8/layout/pyramid1"/>
    <dgm:cxn modelId="{8E7BB40A-7EB6-44A5-94A1-D00382F81E28}" type="presOf" srcId="{967B16EB-7B11-467E-B7C3-D01276810AFA}" destId="{EF3AB05F-65A4-42B9-836B-F8164C0A263E}" srcOrd="1" destOrd="0" presId="urn:microsoft.com/office/officeart/2005/8/layout/pyramid1"/>
    <dgm:cxn modelId="{E92E0A15-8B26-4F4B-8034-0069B4CA26D3}" type="presOf" srcId="{0ADDCF7F-5E45-4538-86C5-25EBE8C188CF}" destId="{9585C3FB-C6D5-4847-805B-45E51631D6B9}" srcOrd="0" destOrd="0" presId="urn:microsoft.com/office/officeart/2005/8/layout/pyramid1"/>
    <dgm:cxn modelId="{4C49D140-B802-4811-8A34-382F212DE0E2}" type="presOf" srcId="{967B16EB-7B11-467E-B7C3-D01276810AFA}" destId="{37E5C098-211C-41C8-B078-FA179EEAEF1B}" srcOrd="0" destOrd="0" presId="urn:microsoft.com/office/officeart/2005/8/layout/pyramid1"/>
    <dgm:cxn modelId="{FFDA761E-C584-4C24-B9D9-AA40239B635A}" type="presParOf" srcId="{9585C3FB-C6D5-4847-805B-45E51631D6B9}" destId="{8BF45AF8-E8C8-44FD-9A26-E7CC38466D46}" srcOrd="0" destOrd="0" presId="urn:microsoft.com/office/officeart/2005/8/layout/pyramid1"/>
    <dgm:cxn modelId="{574D3098-BAC3-4205-B19D-7A842E79CB4B}" type="presParOf" srcId="{8BF45AF8-E8C8-44FD-9A26-E7CC38466D46}" destId="{37E5C098-211C-41C8-B078-FA179EEAEF1B}" srcOrd="0" destOrd="0" presId="urn:microsoft.com/office/officeart/2005/8/layout/pyramid1"/>
    <dgm:cxn modelId="{D3A16FAC-EF28-4D75-81AE-588294680281}" type="presParOf" srcId="{8BF45AF8-E8C8-44FD-9A26-E7CC38466D46}" destId="{EF3AB05F-65A4-42B9-836B-F8164C0A263E}" srcOrd="1" destOrd="0" presId="urn:microsoft.com/office/officeart/2005/8/layout/pyramid1"/>
    <dgm:cxn modelId="{48F32830-22F9-48ED-9322-0EC80DA0C1D0}" type="presParOf" srcId="{9585C3FB-C6D5-4847-805B-45E51631D6B9}" destId="{1CCBBE75-8E43-497B-89C2-CDC3EA7CB07C}" srcOrd="1" destOrd="0" presId="urn:microsoft.com/office/officeart/2005/8/layout/pyramid1"/>
    <dgm:cxn modelId="{9612F1A8-5D7E-4ED6-8833-7B15C100DCEE}" type="presParOf" srcId="{1CCBBE75-8E43-497B-89C2-CDC3EA7CB07C}" destId="{6AD0AEF7-A980-45F8-83D5-9164FE32230B}" srcOrd="0" destOrd="0" presId="urn:microsoft.com/office/officeart/2005/8/layout/pyramid1"/>
    <dgm:cxn modelId="{33D84C31-7125-43B9-B50A-72F8F89BC1D3}" type="presParOf" srcId="{1CCBBE75-8E43-497B-89C2-CDC3EA7CB07C}" destId="{09EF1FD5-7C1F-43E0-8815-AA052B2C19E8}" srcOrd="1" destOrd="0" presId="urn:microsoft.com/office/officeart/2005/8/layout/pyramid1"/>
    <dgm:cxn modelId="{994D3006-131D-46DC-A5A2-24DDF5C0D04E}" type="presParOf" srcId="{9585C3FB-C6D5-4847-805B-45E51631D6B9}" destId="{23B911D7-4DF1-4202-A5A3-1C071C8CD56E}" srcOrd="2" destOrd="0" presId="urn:microsoft.com/office/officeart/2005/8/layout/pyramid1"/>
    <dgm:cxn modelId="{80EED9EB-9E4E-4EC8-8ABA-A1780161FE45}" type="presParOf" srcId="{23B911D7-4DF1-4202-A5A3-1C071C8CD56E}" destId="{79BC8776-92DB-43BD-900D-F34366FFFB17}" srcOrd="0" destOrd="0" presId="urn:microsoft.com/office/officeart/2005/8/layout/pyramid1"/>
    <dgm:cxn modelId="{430F1BAA-BF32-4CC1-B118-4E725182266B}" type="presParOf" srcId="{23B911D7-4DF1-4202-A5A3-1C071C8CD56E}" destId="{62DCD6E4-BBA4-40B2-8422-BE4045D98D7B}" srcOrd="1" destOrd="0" presId="urn:microsoft.com/office/officeart/2005/8/layout/pyramid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D83E5-7FF1-48AA-A813-9A0FF5138046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70587-24E8-43D9-AAAB-574B404D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C61A9-9A33-45E1-A3D0-E85D4B2E21D3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DBA35-DBEA-41B2-A8F5-CAA93AF1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827215"/>
          </a:xfrm>
        </p:spPr>
        <p:txBody>
          <a:bodyPr>
            <a:normAutofit/>
          </a:bodyPr>
          <a:lstStyle/>
          <a:p>
            <a:r>
              <a:rPr lang="fa-IR" sz="6600" dirty="0" smtClean="0">
                <a:cs typeface="B Nazanin" pitchFamily="2" charset="-78"/>
              </a:rPr>
              <a:t>به نامش و </a:t>
            </a:r>
            <a:r>
              <a:rPr lang="fa-IR" sz="6600" dirty="0" err="1" smtClean="0">
                <a:cs typeface="B Nazanin" pitchFamily="2" charset="-78"/>
              </a:rPr>
              <a:t>یاریش</a:t>
            </a:r>
            <a:r>
              <a:rPr lang="fa-IR" sz="6600" dirty="0" smtClean="0">
                <a:cs typeface="B Nazanin" pitchFamily="2" charset="-78"/>
              </a:rPr>
              <a:t> </a:t>
            </a:r>
            <a:endParaRPr lang="fa-IR" sz="66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92500" lnSpcReduction="10000"/>
          </a:bodyPr>
          <a:lstStyle/>
          <a:p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پایان نامه دوره دستیاری فوق تخصصی</a:t>
            </a:r>
          </a:p>
          <a:p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مهشید معصوم </a:t>
            </a:r>
            <a:r>
              <a:rPr lang="fa-IR" sz="2800" b="1" dirty="0" err="1" smtClean="0">
                <a:solidFill>
                  <a:schemeClr val="tx1"/>
                </a:solidFill>
                <a:cs typeface="B Nazanin" pitchFamily="2" charset="-78"/>
              </a:rPr>
              <a:t>بابائی</a:t>
            </a:r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</a:p>
          <a:p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پژوهشکده غدد درون ریز و متابولیسم</a:t>
            </a:r>
          </a:p>
          <a:p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دانشگاه علوم پزشکی شهید بهشتی</a:t>
            </a:r>
          </a:p>
          <a:p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مرداد 1393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bg1"/>
          </a:solidFill>
        </p:spPr>
        <p:txBody>
          <a:bodyPr/>
          <a:lstStyle/>
          <a:p>
            <a:r>
              <a:rPr lang="ar-SA" dirty="0" smtClean="0">
                <a:solidFill>
                  <a:srgbClr val="FF0000"/>
                </a:solidFill>
                <a:cs typeface="B Mitra" pitchFamily="2" charset="-78"/>
              </a:rPr>
              <a:t>هدف اصلي طرح</a:t>
            </a:r>
            <a:endParaRPr lang="en-US" dirty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en-US" dirty="0" smtClean="0">
              <a:cs typeface="B Mitra" pitchFamily="2" charset="-78"/>
            </a:endParaRPr>
          </a:p>
          <a:p>
            <a:pPr algn="ctr" rtl="1">
              <a:buNone/>
            </a:pPr>
            <a:r>
              <a:rPr lang="ar-SA" dirty="0" smtClean="0">
                <a:cs typeface="B Mitra" pitchFamily="2" charset="-78"/>
              </a:rPr>
              <a:t>تدوین </a:t>
            </a:r>
            <a:r>
              <a:rPr lang="fa-IR" dirty="0" smtClean="0">
                <a:cs typeface="B Mitra" pitchFamily="2" charset="-78"/>
              </a:rPr>
              <a:t>برنامه راهبردی </a:t>
            </a:r>
            <a:r>
              <a:rPr lang="ar-SA" dirty="0" smtClean="0">
                <a:cs typeface="B Mitra" pitchFamily="2" charset="-78"/>
              </a:rPr>
              <a:t>پیشگیری از کمبود ویتامین</a:t>
            </a:r>
            <a:r>
              <a:rPr lang="en-US" dirty="0" smtClean="0">
                <a:cs typeface="B Mitra" pitchFamily="2" charset="-78"/>
              </a:rPr>
              <a:t>D </a:t>
            </a:r>
          </a:p>
          <a:p>
            <a:pPr algn="ctr">
              <a:buNone/>
            </a:pPr>
            <a:r>
              <a:rPr lang="fa-IR" dirty="0" smtClean="0">
                <a:cs typeface="B Mitra" pitchFamily="2" charset="-78"/>
              </a:rPr>
              <a:t>در جمهوری اسلامی ایران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ا</a:t>
            </a:r>
            <a:r>
              <a:rPr lang="ar-SA" dirty="0" smtClean="0">
                <a:solidFill>
                  <a:srgbClr val="FF0000"/>
                </a:solidFill>
              </a:rPr>
              <a:t>هد</a:t>
            </a:r>
            <a:r>
              <a:rPr lang="fa-IR" dirty="0" smtClean="0">
                <a:solidFill>
                  <a:srgbClr val="FF0000"/>
                </a:solidFill>
              </a:rPr>
              <a:t>ا</a:t>
            </a:r>
            <a:r>
              <a:rPr lang="ar-SA" dirty="0" smtClean="0">
                <a:solidFill>
                  <a:srgbClr val="FF0000"/>
                </a:solidFill>
              </a:rPr>
              <a:t>ف </a:t>
            </a:r>
            <a:r>
              <a:rPr lang="fa-IR" dirty="0" smtClean="0">
                <a:solidFill>
                  <a:srgbClr val="FF0000"/>
                </a:solidFill>
              </a:rPr>
              <a:t>فرع</a:t>
            </a:r>
            <a:r>
              <a:rPr lang="ar-SA" dirty="0" smtClean="0">
                <a:solidFill>
                  <a:srgbClr val="FF0000"/>
                </a:solidFill>
              </a:rPr>
              <a:t>ي طرح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92500" lnSpcReduction="1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solidFill>
                  <a:srgbClr val="5E9D25"/>
                </a:solidFill>
                <a:cs typeface="B Mitra" pitchFamily="2" charset="-78"/>
              </a:rPr>
              <a:t>اهداف مربوط به تدوین برنامه: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بررسی وضعیت موجود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ar-SA" dirty="0" smtClean="0">
                <a:cs typeface="B Mitra" pitchFamily="2" charset="-78"/>
              </a:rPr>
              <a:t>در کشور 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بررسی وضعیت اقدامات انجام شده در کشور و جهان در جهت پیشگیری از کمبود ویتامین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تبیین ماموریت برنامه راهبردی پیشگیری از کمبود ویتامین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تبیین اهداف برنامه راهبردی پیشگیری از کمبود ویتامین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 تبیین چشم انداز برنامه راهبردی پیشگیری از کمبود ویتامین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مشخص نمودن عوامل ضعف و قوت محیط داخلی نظام سلا مت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مشخص نمودن عوامل فرصت و تهدید محیط خارج نظام سلا مت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تعیین راهبردهای </a:t>
            </a:r>
            <a:r>
              <a:rPr lang="en-US" dirty="0" smtClean="0">
                <a:cs typeface="B Mitra" pitchFamily="2" charset="-78"/>
              </a:rPr>
              <a:t>SWOT </a:t>
            </a:r>
            <a:r>
              <a:rPr lang="fa-IR" dirty="0" smtClean="0">
                <a:cs typeface="B Mitra" pitchFamily="2" charset="-78"/>
              </a:rPr>
              <a:t> بر اساس عوامل  قبل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انتخاب راهبردهای الویت دار کشور </a:t>
            </a:r>
            <a:r>
              <a:rPr lang="fa-IR" dirty="0" smtClean="0">
                <a:cs typeface="B Mitra" pitchFamily="2" charset="-78"/>
              </a:rPr>
              <a:t> بر  اساس راهبردهای </a:t>
            </a:r>
            <a:r>
              <a:rPr lang="en-US" dirty="0" smtClean="0">
                <a:cs typeface="B Mitra" pitchFamily="2" charset="-78"/>
              </a:rPr>
              <a:t>SWOT</a:t>
            </a:r>
          </a:p>
          <a:p>
            <a:pPr lvl="0" algn="r" rtl="1">
              <a:buNone/>
            </a:pPr>
            <a:endParaRPr lang="en-US" dirty="0" smtClean="0">
              <a:cs typeface="B Mitra" pitchFamily="2" charset="-78"/>
            </a:endParaRPr>
          </a:p>
          <a:p>
            <a:pPr algn="r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>
                <a:solidFill>
                  <a:srgbClr val="5E9D25"/>
                </a:solidFill>
                <a:cs typeface="B Mitra" pitchFamily="2" charset="-78"/>
              </a:rPr>
              <a:t>ارزیابی سند تدوین شده</a:t>
            </a:r>
            <a:r>
              <a:rPr lang="en-US" dirty="0" smtClean="0">
                <a:solidFill>
                  <a:srgbClr val="5E9D25"/>
                </a:solidFill>
                <a:cs typeface="B Mitra" pitchFamily="2" charset="-78"/>
              </a:rPr>
              <a:t> </a:t>
            </a:r>
            <a:r>
              <a:rPr lang="en-US" dirty="0" smtClean="0">
                <a:cs typeface="B Mitra" pitchFamily="2" charset="-78"/>
              </a:rPr>
              <a:t>: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تدوین </a:t>
            </a:r>
            <a:r>
              <a:rPr lang="fa-IR" dirty="0" smtClean="0">
                <a:cs typeface="B Mitra" pitchFamily="2" charset="-78"/>
              </a:rPr>
              <a:t>پرسشنامه بر  اساس راهبردهای </a:t>
            </a:r>
            <a:r>
              <a:rPr lang="ar-SA" dirty="0" smtClean="0">
                <a:cs typeface="B Mitra" pitchFamily="2" charset="-78"/>
              </a:rPr>
              <a:t>الویت دار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fa-IR" dirty="0" smtClean="0">
                <a:cs typeface="B Mitra" pitchFamily="2" charset="-78"/>
              </a:rPr>
              <a:t>ارزیابی </a:t>
            </a: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 سند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fa-IR" dirty="0" smtClean="0">
                <a:cs typeface="B Mitra" pitchFamily="2" charset="-78"/>
              </a:rPr>
              <a:t>ارزیابی </a:t>
            </a:r>
            <a:r>
              <a:rPr lang="fa-IR" dirty="0" err="1" smtClean="0">
                <a:cs typeface="B Mitra" pitchFamily="2" charset="-78"/>
              </a:rPr>
              <a:t>پایائی</a:t>
            </a:r>
            <a:r>
              <a:rPr lang="fa-IR" dirty="0" smtClean="0">
                <a:cs typeface="B Mitra" pitchFamily="2" charset="-78"/>
              </a:rPr>
              <a:t>  سند</a:t>
            </a:r>
            <a:endParaRPr lang="en-US" dirty="0" smtClean="0">
              <a:cs typeface="B Mitra" pitchFamily="2" charset="-78"/>
            </a:endParaRP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>
                <a:cs typeface="B Mitra" pitchFamily="2" charset="-78"/>
              </a:rPr>
              <a:t>تدوین برنامه نهایی</a:t>
            </a:r>
            <a:endParaRPr lang="en-US" dirty="0" smtClean="0">
              <a:cs typeface="B Mitra" pitchFamily="2" charset="-78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1"/>
            <a:r>
              <a:rPr lang="fa-IR" b="1" dirty="0" smtClean="0">
                <a:solidFill>
                  <a:srgbClr val="FF0000"/>
                </a:solidFill>
              </a:rPr>
              <a:t>نحوه </a:t>
            </a:r>
            <a:r>
              <a:rPr lang="fa-IR" b="1" dirty="0" err="1" smtClean="0">
                <a:solidFill>
                  <a:srgbClr val="FF0000"/>
                </a:solidFill>
              </a:rPr>
              <a:t>اجراي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fa-IR" b="1" dirty="0" err="1" smtClean="0">
                <a:solidFill>
                  <a:srgbClr val="FF0000"/>
                </a:solidFill>
              </a:rPr>
              <a:t>تحقيق</a:t>
            </a:r>
            <a:r>
              <a:rPr lang="fa-IR" b="1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solidFill>
                  <a:srgbClr val="5E9D25"/>
                </a:solidFill>
                <a:cs typeface="B Mitra" pitchFamily="2" charset="-78"/>
              </a:rPr>
              <a:t>مطالعه : تحلیلی تطبیقی  و روان سنجی</a:t>
            </a:r>
          </a:p>
          <a:p>
            <a:pPr algn="r">
              <a:buNone/>
            </a:pPr>
            <a:r>
              <a:rPr lang="fa-IR" dirty="0" smtClean="0">
                <a:solidFill>
                  <a:srgbClr val="FF0000"/>
                </a:solidFill>
                <a:cs typeface="B Mitra" pitchFamily="2" charset="-78"/>
              </a:rPr>
              <a:t>                            مرحله اول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با مطالعه و تحلیل اسناد </a:t>
            </a:r>
            <a:r>
              <a:rPr lang="fa-IR" dirty="0" err="1" smtClean="0">
                <a:cs typeface="B Mitra" pitchFamily="2" charset="-78"/>
              </a:rPr>
              <a:t>بالادستی</a:t>
            </a:r>
            <a:r>
              <a:rPr lang="fa-IR" dirty="0" smtClean="0">
                <a:cs typeface="B Mitra" pitchFamily="2" charset="-78"/>
              </a:rPr>
              <a:t> مرور مقالات و  منابع موجود،</a:t>
            </a:r>
            <a:endParaRPr lang="en-US" dirty="0" smtClean="0">
              <a:cs typeface="B Mitra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              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     با در نظر داشتن شرایط کنونی جامعه ایرانی</a:t>
            </a:r>
            <a:endParaRPr lang="en-US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مطابق با روش های مرسوم در تدوین راهبرد </a:t>
            </a:r>
            <a:r>
              <a:rPr lang="fa-IR" b="1" dirty="0" smtClean="0">
                <a:cs typeface="B Mitra" pitchFamily="2" charset="-78"/>
              </a:rPr>
              <a:t>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اصول حاکم </a:t>
            </a:r>
            <a:r>
              <a:rPr lang="fa-IR" dirty="0" smtClean="0">
                <a:latin typeface="Times New Roman"/>
                <a:cs typeface="B Mitra" pitchFamily="2" charset="-78"/>
              </a:rPr>
              <a:t>، </a:t>
            </a:r>
            <a:r>
              <a:rPr lang="fa-IR" dirty="0" smtClean="0">
                <a:cs typeface="B Mitra" pitchFamily="2" charset="-78"/>
              </a:rPr>
              <a:t>اهداف کلی   </a:t>
            </a:r>
            <a:r>
              <a:rPr lang="fa-IR" dirty="0" smtClean="0">
                <a:latin typeface="Times New Roman"/>
                <a:cs typeface="B Mitra" pitchFamily="2" charset="-78"/>
              </a:rPr>
              <a:t>، چشم انداز </a:t>
            </a: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Times New Roman"/>
                <a:cs typeface="B Mitra" pitchFamily="2" charset="-78"/>
              </a:rPr>
              <a:t>ماموریّت ، شناخت محیط داخلی و خارجی </a:t>
            </a:r>
            <a:r>
              <a:rPr lang="en-US" dirty="0" smtClean="0">
                <a:latin typeface="Times New Roman"/>
                <a:cs typeface="B Mitra" pitchFamily="2" charset="-78"/>
              </a:rPr>
              <a:t>) </a:t>
            </a:r>
            <a:r>
              <a:rPr lang="fa-IR" dirty="0" smtClean="0">
                <a:latin typeface="Times New Roman"/>
                <a:cs typeface="B Mitra" pitchFamily="2" charset="-78"/>
              </a:rPr>
              <a:t>ضعف ، قدرت ، تهدید ،  فرصت ) راهبردهای</a:t>
            </a:r>
            <a:r>
              <a:rPr lang="en-US" dirty="0" smtClean="0">
                <a:latin typeface="Times New Roman"/>
                <a:cs typeface="B Mitra" pitchFamily="2" charset="-78"/>
              </a:rPr>
              <a:t>SWOT</a:t>
            </a:r>
            <a:endParaRPr lang="fa-IR" dirty="0" smtClean="0">
              <a:latin typeface="Times New Roman"/>
              <a:cs typeface="B Mitra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Times New Roman"/>
                <a:cs typeface="B Mitra" pitchFamily="2" charset="-78"/>
              </a:rPr>
              <a:t>راهبرد های پیشنهادی</a:t>
            </a:r>
          </a:p>
          <a:p>
            <a:pPr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algn="r">
              <a:buNone/>
            </a:pP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مرحله دوم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/>
          <a:lstStyle/>
          <a:p>
            <a:pPr algn="r">
              <a:buNone/>
            </a:pPr>
            <a:r>
              <a:rPr lang="fa-IR" dirty="0" err="1" smtClean="0">
                <a:cs typeface="B Mitra" pitchFamily="2" charset="-78"/>
              </a:rPr>
              <a:t>•تنظیم</a:t>
            </a:r>
            <a:r>
              <a:rPr lang="fa-IR" dirty="0" smtClean="0">
                <a:cs typeface="B Mitra" pitchFamily="2" charset="-78"/>
              </a:rPr>
              <a:t> پرسشنامه</a:t>
            </a:r>
          </a:p>
          <a:p>
            <a:pPr algn="r">
              <a:buNone/>
            </a:pPr>
            <a:r>
              <a:rPr lang="fa-IR" dirty="0" err="1" smtClean="0">
                <a:cs typeface="B Mitra" pitchFamily="2" charset="-78"/>
              </a:rPr>
              <a:t>•سنجش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پرسشنامه  : </a:t>
            </a: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صوری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                              </a:t>
            </a: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محتوا</a:t>
            </a:r>
          </a:p>
          <a:p>
            <a:pPr algn="r">
              <a:buNone/>
            </a:pP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صوری</a:t>
            </a:r>
          </a:p>
          <a:p>
            <a:pPr algn="r">
              <a:buNone/>
            </a:pPr>
            <a:r>
              <a:rPr lang="fa-IR" b="1" dirty="0" smtClean="0">
                <a:cs typeface="B Mitra" pitchFamily="2" charset="-78"/>
              </a:rPr>
              <a:t>       اظهار نظر 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b="1" dirty="0" err="1" smtClean="0">
                <a:cs typeface="B Mitra" pitchFamily="2" charset="-78"/>
              </a:rPr>
              <a:t>درخصوص</a:t>
            </a:r>
            <a:r>
              <a:rPr lang="fa-IR" b="1" dirty="0" smtClean="0">
                <a:cs typeface="B Mitra" pitchFamily="2" charset="-78"/>
              </a:rPr>
              <a:t> شکل ظاهری ، </a:t>
            </a:r>
            <a:r>
              <a:rPr lang="fa-IR" b="1" dirty="0" err="1" smtClean="0">
                <a:cs typeface="B Mitra" pitchFamily="2" charset="-78"/>
              </a:rPr>
              <a:t>خوانائی</a:t>
            </a:r>
            <a:r>
              <a:rPr lang="fa-IR" b="1" dirty="0" smtClean="0">
                <a:cs typeface="B Mitra" pitchFamily="2" charset="-78"/>
              </a:rPr>
              <a:t>، نحوه         نگارش،  </a:t>
            </a:r>
            <a:r>
              <a:rPr lang="fa-IR" b="1" dirty="0" err="1" smtClean="0">
                <a:cs typeface="B Mitra" pitchFamily="2" charset="-78"/>
              </a:rPr>
              <a:t>ارایش</a:t>
            </a:r>
            <a:r>
              <a:rPr lang="fa-IR" b="1" dirty="0" smtClean="0">
                <a:cs typeface="B Mitra" pitchFamily="2" charset="-78"/>
              </a:rPr>
              <a:t> جملات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محتوا : کیفی </a:t>
            </a:r>
          </a:p>
          <a:p>
            <a:pPr algn="r">
              <a:buNone/>
            </a:pPr>
            <a:r>
              <a:rPr lang="en-US" dirty="0" smtClean="0">
                <a:cs typeface="B Mitra" pitchFamily="2" charset="-78"/>
              </a:rPr>
              <a:t>(S,C,R)CVI ,CVR: </a:t>
            </a:r>
            <a:r>
              <a:rPr lang="fa-IR" dirty="0" smtClean="0">
                <a:cs typeface="B Mitra" pitchFamily="2" charset="-78"/>
              </a:rPr>
              <a:t>                   کمی </a:t>
            </a:r>
          </a:p>
          <a:p>
            <a:pPr algn="r">
              <a:buNone/>
            </a:pPr>
            <a:endParaRPr lang="fa-IR" dirty="0" smtClean="0"/>
          </a:p>
        </p:txBody>
      </p:sp>
      <p:sp>
        <p:nvSpPr>
          <p:cNvPr id="4" name="Oval 3"/>
          <p:cNvSpPr/>
          <p:nvPr/>
        </p:nvSpPr>
        <p:spPr>
          <a:xfrm>
            <a:off x="8572528" y="5000636"/>
            <a:ext cx="214314" cy="142876"/>
          </a:xfrm>
          <a:prstGeom prst="ellipse">
            <a:avLst/>
          </a:prstGeom>
          <a:solidFill>
            <a:srgbClr val="23E351"/>
          </a:solidFill>
          <a:ln>
            <a:solidFill>
              <a:srgbClr val="23E3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43966" y="3357562"/>
            <a:ext cx="214314" cy="142876"/>
          </a:xfrm>
          <a:prstGeom prst="ellipse">
            <a:avLst/>
          </a:prstGeom>
          <a:solidFill>
            <a:srgbClr val="23E351"/>
          </a:solidFill>
          <a:ln>
            <a:solidFill>
              <a:srgbClr val="23E3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/>
          <a:lstStyle/>
          <a:p>
            <a:r>
              <a:rPr lang="fa-IR" b="1" dirty="0" smtClean="0">
                <a:cs typeface="B Mitra" pitchFamily="2" charset="-78"/>
              </a:rPr>
              <a:t>نتایج مطالعه تحلیلی تطبیقی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714752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اصول برنامه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endParaRPr lang="en-US" sz="2800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احترام به ارزشهای اخلاقی</a:t>
            </a:r>
            <a:endParaRPr lang="en-US" sz="2400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پاسخگوئی و مسئولیت پذیری</a:t>
            </a:r>
            <a:endParaRPr lang="en-US" sz="2800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بهره </a:t>
            </a:r>
            <a:r>
              <a:rPr lang="fa-IR" dirty="0" err="1" smtClean="0">
                <a:cs typeface="B Mitra" pitchFamily="2" charset="-78"/>
              </a:rPr>
              <a:t>مندی</a:t>
            </a:r>
            <a:r>
              <a:rPr lang="fa-IR" dirty="0" smtClean="0">
                <a:cs typeface="B Mitra" pitchFamily="2" charset="-78"/>
              </a:rPr>
              <a:t> عادلانه</a:t>
            </a:r>
            <a:endParaRPr lang="en-US" sz="2800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ارتقای سلامت و پیشگیری</a:t>
            </a:r>
            <a:endParaRPr lang="en-US" sz="2800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مشارکت مردم</a:t>
            </a:r>
            <a:r>
              <a:rPr lang="en-US" dirty="0" smtClean="0">
                <a:cs typeface="B Mitra" pitchFamily="2" charset="-78"/>
              </a:rPr>
              <a:t>  </a:t>
            </a:r>
          </a:p>
          <a:p>
            <a:pPr lvl="0" algn="r" rtl="1"/>
            <a:r>
              <a:rPr lang="fa-IR" dirty="0" smtClean="0">
                <a:cs typeface="B Mitra" pitchFamily="2" charset="-78"/>
              </a:rPr>
              <a:t>همکاری بین بخشی</a:t>
            </a:r>
            <a:endParaRPr lang="en-US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تولیت یکپارچه</a:t>
            </a:r>
            <a:endParaRPr lang="en-US" dirty="0" smtClean="0">
              <a:cs typeface="B Mitra" pitchFamily="2" charset="-78"/>
            </a:endParaRPr>
          </a:p>
          <a:p>
            <a:pPr lvl="0" algn="r" rtl="1"/>
            <a:r>
              <a:rPr lang="fa-IR" dirty="0" smtClean="0">
                <a:cs typeface="B Mitra" pitchFamily="2" charset="-78"/>
              </a:rPr>
              <a:t>بهره گیری از نوآوری و فناوری مطلوب</a:t>
            </a:r>
            <a:endParaRPr lang="en-US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ارتقای سرمایه انسانی</a:t>
            </a:r>
            <a:endParaRPr lang="en-US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تعالی و توازن</a:t>
            </a:r>
            <a:endParaRPr lang="en-US" dirty="0" smtClean="0">
              <a:cs typeface="B Mitra" pitchFamily="2" charset="-78"/>
            </a:endParaRPr>
          </a:p>
          <a:p>
            <a:pPr algn="r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چشم انداز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dirty="0" smtClean="0">
                <a:cs typeface="B Mitra" pitchFamily="2" charset="-78"/>
              </a:rPr>
              <a:t>جمهوری اسلامی ایران در سال 1404 واجد جامعه ای سالم و توانمند در تحقیق چشم انداز نقشه تحول نظام سلامت است</a:t>
            </a:r>
            <a:r>
              <a:rPr lang="fa-IR" dirty="0" smtClean="0">
                <a:cs typeface="B Mitra" pitchFamily="2" charset="-78"/>
              </a:rPr>
              <a:t>.</a:t>
            </a:r>
          </a:p>
          <a:p>
            <a:pPr algn="ctr" rtl="1"/>
            <a:endParaRPr lang="fa-IR" dirty="0" smtClean="0">
              <a:cs typeface="B Mitra" pitchFamily="2" charset="-78"/>
            </a:endParaRPr>
          </a:p>
          <a:p>
            <a:pPr algn="ctr" rtl="1"/>
            <a:endParaRPr lang="fa-IR" dirty="0" smtClean="0">
              <a:cs typeface="B Mitra" pitchFamily="2" charset="-78"/>
            </a:endParaRPr>
          </a:p>
          <a:p>
            <a:pPr algn="ctr" rtl="1"/>
            <a:r>
              <a:rPr lang="ar-SA" dirty="0" smtClean="0">
                <a:cs typeface="B Mitra" pitchFamily="2" charset="-78"/>
              </a:rPr>
              <a:t>چشم انداز سند راهبردی پیشگیری از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ar-SA" dirty="0" smtClean="0">
                <a:cs typeface="B Mitra" pitchFamily="2" charset="-78"/>
              </a:rPr>
              <a:t> در سال 1404، رسیدن به شیوع کمتر از 10 درصد در کمبود شدید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ar-SA" dirty="0" smtClean="0">
                <a:cs typeface="B Mitra" pitchFamily="2" charset="-78"/>
              </a:rPr>
              <a:t> و شیوع حداکثر 20 درصد در کمبود متوسط وخفیف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ar-SA" dirty="0" smtClean="0">
                <a:cs typeface="B Mitra" pitchFamily="2" charset="-78"/>
              </a:rPr>
              <a:t> خواهد بود. </a:t>
            </a:r>
            <a:endParaRPr lang="en-US" dirty="0" smtClean="0">
              <a:cs typeface="B Mitra" pitchFamily="2" charset="-78"/>
            </a:endParaRPr>
          </a:p>
          <a:p>
            <a:pPr algn="l" rtl="1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اهداف کلی</a:t>
            </a:r>
            <a:r>
              <a:rPr lang="fa-IR" b="1" dirty="0" smtClean="0">
                <a:solidFill>
                  <a:srgbClr val="FF0000"/>
                </a:solidFill>
              </a:rPr>
              <a:t> برنامه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r" rtl="1"/>
            <a:r>
              <a:rPr lang="fa-IR" dirty="0" smtClean="0">
                <a:cs typeface="B Mitra" pitchFamily="2" charset="-78"/>
              </a:rPr>
              <a:t>بهبود شاخص کمبود </a:t>
            </a:r>
            <a:r>
              <a:rPr lang="ar-SA" dirty="0" smtClean="0">
                <a:cs typeface="B Mitra" pitchFamily="2" charset="-78"/>
              </a:rPr>
              <a:t>ویتامین </a:t>
            </a:r>
            <a:r>
              <a:rPr lang="en-US" dirty="0" smtClean="0">
                <a:cs typeface="B Mitra" pitchFamily="2" charset="-78"/>
              </a:rPr>
              <a:t>D </a:t>
            </a:r>
          </a:p>
          <a:p>
            <a:pPr lvl="0" algn="r" rtl="1"/>
            <a:r>
              <a:rPr lang="ar-SA" dirty="0" smtClean="0">
                <a:cs typeface="B Mitra" pitchFamily="2" charset="-78"/>
              </a:rPr>
              <a:t>ارتقای کیفیت زندگی مرتبط با وضعیت ویتامین 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lvl="0" algn="r" rtl="1"/>
            <a:r>
              <a:rPr lang="ar-SA" dirty="0" smtClean="0">
                <a:cs typeface="B Mitra" pitchFamily="2" charset="-78"/>
              </a:rPr>
              <a:t>کاهش بار ناشی از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lvl="0" algn="r" rtl="1"/>
            <a:r>
              <a:rPr lang="ar-SA" dirty="0" smtClean="0">
                <a:cs typeface="B Mitra" pitchFamily="2" charset="-78"/>
              </a:rPr>
              <a:t>افزایش سواد سلامت جامعه دربارة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ar-SA" dirty="0" smtClean="0">
                <a:cs typeface="B Mitra" pitchFamily="2" charset="-78"/>
              </a:rPr>
              <a:t> کمبود و عوارض ناشی از آن </a:t>
            </a:r>
            <a:endParaRPr lang="en-US" dirty="0" smtClean="0">
              <a:cs typeface="B Mitra" pitchFamily="2" charset="-78"/>
            </a:endParaRPr>
          </a:p>
          <a:p>
            <a:pPr lvl="0" algn="r" rtl="1"/>
            <a:r>
              <a:rPr lang="ar-SA" dirty="0" smtClean="0">
                <a:cs typeface="B Mitra" pitchFamily="2" charset="-78"/>
              </a:rPr>
              <a:t>حفاظت مالی خانوارها در برابر هزینه های ناشی از کمبود ویتامین </a:t>
            </a:r>
            <a:r>
              <a:rPr lang="en-US" dirty="0" smtClean="0">
                <a:cs typeface="B Mitra" pitchFamily="2" charset="-78"/>
              </a:rPr>
              <a:t>D </a:t>
            </a:r>
          </a:p>
          <a:p>
            <a:pPr lvl="0" algn="r" rtl="1"/>
            <a:r>
              <a:rPr lang="ar-SA" dirty="0" smtClean="0">
                <a:cs typeface="B Mitra" pitchFamily="2" charset="-78"/>
              </a:rPr>
              <a:t>حفظ و افزایش سرمایه های اجتماعی</a:t>
            </a:r>
            <a:endParaRPr lang="en-US" dirty="0" smtClean="0">
              <a:cs typeface="B Mitra" pitchFamily="2" charset="-78"/>
            </a:endParaRPr>
          </a:p>
          <a:p>
            <a:pPr lvl="0" algn="r" rtl="1"/>
            <a:r>
              <a:rPr lang="ar-SA" dirty="0" smtClean="0">
                <a:cs typeface="B Mitra" pitchFamily="2" charset="-78"/>
              </a:rPr>
              <a:t>کاهش سطح خطاهای ناشی از مداخله های سلامتی </a:t>
            </a:r>
            <a:endParaRPr lang="en-US" dirty="0" smtClean="0">
              <a:cs typeface="B Mitra" pitchFamily="2" charset="-78"/>
            </a:endParaRPr>
          </a:p>
          <a:p>
            <a:pPr lvl="0" algn="r" rtl="1"/>
            <a:r>
              <a:rPr lang="ar-SA" dirty="0" smtClean="0">
                <a:cs typeface="B Mitra" pitchFamily="2" charset="-78"/>
              </a:rPr>
              <a:t>کاهش نا امنی غذائی خانوار</a:t>
            </a:r>
            <a:endParaRPr lang="en-US" dirty="0" smtClean="0">
              <a:cs typeface="B Mitra" pitchFamily="2" charset="-78"/>
            </a:endParaRPr>
          </a:p>
          <a:p>
            <a:pPr lvl="0" algn="r" rtl="1"/>
            <a:r>
              <a:rPr lang="ar-SA" dirty="0" smtClean="0">
                <a:cs typeface="B Mitra" pitchFamily="2" charset="-78"/>
              </a:rPr>
              <a:t>جلب مشارکت مردم در برنام</a:t>
            </a:r>
            <a:r>
              <a:rPr lang="fa-IR" dirty="0" smtClean="0">
                <a:cs typeface="B Mitra" pitchFamily="2" charset="-78"/>
              </a:rPr>
              <a:t>ه</a:t>
            </a:r>
            <a:r>
              <a:rPr lang="ar-SA" dirty="0" smtClean="0">
                <a:cs typeface="B Mitra" pitchFamily="2" charset="-78"/>
              </a:rPr>
              <a:t> پیشگیری از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lvl="0" algn="r" rtl="1"/>
            <a:r>
              <a:rPr lang="ar-SA" dirty="0" smtClean="0">
                <a:cs typeface="B Mitra" pitchFamily="2" charset="-78"/>
              </a:rPr>
              <a:t>جلب مشارکت نهادهای ضروری در تدوین و اجرای برنامه پیشگیری از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</a:p>
          <a:p>
            <a:pPr lvl="0" algn="r" rtl="1"/>
            <a:r>
              <a:rPr lang="ar-SA" dirty="0" smtClean="0">
                <a:cs typeface="B Mitra" pitchFamily="2" charset="-78"/>
              </a:rPr>
              <a:t>توزیع عادلانه خدمت در جامعه</a:t>
            </a:r>
            <a:endParaRPr lang="en-US" dirty="0" smtClean="0">
              <a:cs typeface="B Mitra" pitchFamily="2" charset="-78"/>
            </a:endParaRPr>
          </a:p>
          <a:p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  <a:cs typeface="B Mitra" pitchFamily="2" charset="-78"/>
              </a:rPr>
              <a:t>بیانیه ماموریت </a:t>
            </a: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برنامه</a:t>
            </a:r>
            <a:r>
              <a:rPr lang="en-US" dirty="0" smtClean="0">
                <a:cs typeface="B Mitra" pitchFamily="2" charset="-78"/>
              </a:rPr>
              <a:t/>
            </a:r>
            <a:br>
              <a:rPr lang="en-US" dirty="0" smtClean="0">
                <a:cs typeface="B Mitra" pitchFamily="2" charset="-78"/>
              </a:rPr>
            </a:br>
            <a:endParaRPr lang="en-US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18" y="1071546"/>
            <a:ext cx="8686800" cy="535785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محصول :   </a:t>
            </a:r>
            <a:r>
              <a:rPr lang="ar-SA" dirty="0" smtClean="0">
                <a:cs typeface="B Mitra" pitchFamily="2" charset="-78"/>
              </a:rPr>
              <a:t>پیشگیری از کمبود ویتامین</a:t>
            </a:r>
            <a:r>
              <a:rPr lang="fa-IR" dirty="0" smtClean="0">
                <a:cs typeface="B Mitra" pitchFamily="2" charset="-78"/>
              </a:rPr>
              <a:t> و</a:t>
            </a:r>
            <a:r>
              <a:rPr lang="ar-SA" dirty="0" smtClean="0">
                <a:cs typeface="B Mitra" pitchFamily="2" charset="-78"/>
              </a:rPr>
              <a:t>کنترل و حذف 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ar-SA" dirty="0" smtClean="0">
                <a:cs typeface="B Mitra" pitchFamily="2" charset="-78"/>
              </a:rPr>
              <a:t>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ar-SA" dirty="0" smtClean="0">
                <a:cs typeface="B Mitra" pitchFamily="2" charset="-78"/>
              </a:rPr>
              <a:t> در جامعه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مشتری :    </a:t>
            </a:r>
            <a:r>
              <a:rPr lang="ar-SA" dirty="0" smtClean="0">
                <a:cs typeface="B Mitra" pitchFamily="2" charset="-78"/>
              </a:rPr>
              <a:t>در نظر داشتن جمعیت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ar-SA" dirty="0" smtClean="0">
                <a:cs typeface="B Mitra" pitchFamily="2" charset="-78"/>
              </a:rPr>
              <a:t>پرخطر</a:t>
            </a:r>
            <a:r>
              <a:rPr lang="fa-IR" dirty="0" smtClean="0">
                <a:cs typeface="B Mitra" pitchFamily="2" charset="-78"/>
              </a:rPr>
              <a:t>و</a:t>
            </a:r>
            <a:r>
              <a:rPr lang="ar-SA" dirty="0" smtClean="0">
                <a:cs typeface="B Mitra" pitchFamily="2" charset="-78"/>
              </a:rPr>
              <a:t> کل جامعه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بازار :      </a:t>
            </a:r>
            <a:r>
              <a:rPr lang="ar-SA" dirty="0" smtClean="0">
                <a:cs typeface="B Mitra" pitchFamily="2" charset="-78"/>
              </a:rPr>
              <a:t>برنامه وزارت بهداشت، درمان و آموزش پزشکی </a:t>
            </a:r>
            <a:r>
              <a:rPr lang="fa-IR" dirty="0" smtClean="0">
                <a:cs typeface="B Mitra" pitchFamily="2" charset="-78"/>
              </a:rPr>
              <a:t>و </a:t>
            </a:r>
            <a:r>
              <a:rPr lang="ar-SA" dirty="0" smtClean="0">
                <a:cs typeface="B Mitra" pitchFamily="2" charset="-78"/>
              </a:rPr>
              <a:t>سایر نهادها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فن </a:t>
            </a:r>
            <a:r>
              <a:rPr lang="fa-IR" dirty="0" err="1" smtClean="0">
                <a:cs typeface="B Mitra" pitchFamily="2" charset="-78"/>
              </a:rPr>
              <a:t>اوری</a:t>
            </a:r>
            <a:r>
              <a:rPr lang="fa-IR" dirty="0" smtClean="0">
                <a:cs typeface="B Mitra" pitchFamily="2" charset="-78"/>
              </a:rPr>
              <a:t> :    </a:t>
            </a:r>
            <a:r>
              <a:rPr lang="ar-SA" dirty="0" smtClean="0">
                <a:cs typeface="B Mitra" pitchFamily="2" charset="-78"/>
              </a:rPr>
              <a:t>تکنولوژیهای غنی سازی 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توجه به بقاء : </a:t>
            </a:r>
            <a:r>
              <a:rPr lang="ar-SA" dirty="0" smtClean="0">
                <a:cs typeface="B Mitra" pitchFamily="2" charset="-78"/>
              </a:rPr>
              <a:t>ارتباطات هماهنگ و هدفمند و نیز جلب حمایت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ar-SA" dirty="0" smtClean="0">
                <a:cs typeface="B Mitra" pitchFamily="2" charset="-78"/>
              </a:rPr>
              <a:t>و تعهد سیاسی 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فلسفه :    </a:t>
            </a:r>
            <a:r>
              <a:rPr lang="ar-SA" dirty="0" smtClean="0">
                <a:cs typeface="B Mitra" pitchFamily="2" charset="-78"/>
              </a:rPr>
              <a:t>تامین سلامت عمومی جامعه و تحقق چشم انداز 1404 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شایستگی :    </a:t>
            </a:r>
            <a:r>
              <a:rPr lang="ar-SA" dirty="0" smtClean="0">
                <a:cs typeface="B Mitra" pitchFamily="2" charset="-78"/>
              </a:rPr>
              <a:t>داشتن برنامة موفق پیشگیری از کمبود ید و الگو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ar-SA" dirty="0" smtClean="0">
                <a:cs typeface="B Mitra" pitchFamily="2" charset="-78"/>
              </a:rPr>
              <a:t>برداری از آن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توجه به مردم :    </a:t>
            </a:r>
            <a:r>
              <a:rPr lang="ar-SA" dirty="0" smtClean="0">
                <a:cs typeface="B Mitra" pitchFamily="2" charset="-78"/>
              </a:rPr>
              <a:t> نظر به فرهنگ اقتصاد و</a:t>
            </a:r>
            <a:r>
              <a:rPr lang="fa-IR" dirty="0" smtClean="0">
                <a:cs typeface="B Mitra" pitchFamily="2" charset="-78"/>
              </a:rPr>
              <a:t>  </a:t>
            </a:r>
            <a:r>
              <a:rPr lang="ar-SA" dirty="0" smtClean="0">
                <a:cs typeface="B Mitra" pitchFamily="2" charset="-78"/>
              </a:rPr>
              <a:t>الگوی تغذیه ای آحاد جامعه </a:t>
            </a: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توجه به کارکنان :      </a:t>
            </a:r>
            <a:r>
              <a:rPr lang="ar-SA" dirty="0" smtClean="0">
                <a:cs typeface="B Mitra" pitchFamily="2" charset="-78"/>
              </a:rPr>
              <a:t>ایجاد انگیزه </a:t>
            </a:r>
            <a:r>
              <a:rPr lang="fa-IR" dirty="0" smtClean="0">
                <a:cs typeface="B Mitra" pitchFamily="2" charset="-78"/>
              </a:rPr>
              <a:t>و</a:t>
            </a:r>
            <a:r>
              <a:rPr lang="ar-SA" dirty="0" smtClean="0">
                <a:cs typeface="B Mitra" pitchFamily="2" charset="-78"/>
              </a:rPr>
              <a:t>مسئولیت پذیری در آنان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عنوان طرح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4525963"/>
          </a:xfrm>
        </p:spPr>
        <p:txBody>
          <a:bodyPr/>
          <a:lstStyle/>
          <a:p>
            <a:pPr algn="ctr" rtl="1">
              <a:buNone/>
            </a:pPr>
            <a:r>
              <a:rPr lang="fa-IR" dirty="0" smtClean="0">
                <a:cs typeface="B Nazanin" pitchFamily="2" charset="-78"/>
              </a:rPr>
              <a:t>      </a:t>
            </a:r>
            <a:r>
              <a:rPr lang="fa-IR" b="1" dirty="0" smtClean="0">
                <a:cs typeface="B Nazanin" pitchFamily="2" charset="-78"/>
              </a:rPr>
              <a:t>تدوین برنامه راهبردی پیشگیری از کمبود  ویتامین</a:t>
            </a:r>
            <a:r>
              <a:rPr lang="en-US" b="1" dirty="0" smtClean="0">
                <a:cs typeface="B Nazanin" pitchFamily="2" charset="-78"/>
              </a:rPr>
              <a:t>D </a:t>
            </a:r>
            <a:r>
              <a:rPr lang="fa-IR" b="1" dirty="0" smtClean="0">
                <a:cs typeface="B Nazanin" pitchFamily="2" charset="-78"/>
              </a:rPr>
              <a:t> در جمهوری اسلامی ایران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شناخت محیط داخل :    ضعف   و   قوت 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شناخت محیط خارج :    تهدید   و   فرصت</a:t>
            </a:r>
            <a:endParaRPr lang="en-US" dirty="0" smtClean="0">
              <a:cs typeface="B Mitra" pitchFamily="2" charset="-78"/>
            </a:endParaRPr>
          </a:p>
          <a:p>
            <a:pPr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راهبرد  </a:t>
            </a:r>
            <a:r>
              <a:rPr lang="en-US" dirty="0" smtClean="0">
                <a:cs typeface="B Mitra" pitchFamily="2" charset="-78"/>
              </a:rPr>
              <a:t>WT</a:t>
            </a:r>
          </a:p>
          <a:p>
            <a:pPr algn="r" rtl="1"/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راهبرد  </a:t>
            </a:r>
            <a:r>
              <a:rPr lang="en-US" dirty="0" smtClean="0">
                <a:cs typeface="B Mitra" pitchFamily="2" charset="-78"/>
              </a:rPr>
              <a:t>WO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راهبرد  </a:t>
            </a:r>
            <a:r>
              <a:rPr lang="en-US" dirty="0" smtClean="0">
                <a:cs typeface="B Mitra" pitchFamily="2" charset="-78"/>
              </a:rPr>
              <a:t>ST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راهبرد  </a:t>
            </a:r>
            <a:r>
              <a:rPr lang="en-US" dirty="0" smtClean="0"/>
              <a:t>SO</a:t>
            </a:r>
          </a:p>
          <a:p>
            <a:pPr algn="r" rtl="1">
              <a:buNone/>
            </a:pPr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Mitra" pitchFamily="2" charset="-78"/>
              </a:rPr>
              <a:t>راهبردهای اولویت دار برنامه پیشگیری و اهداف عینی آنها </a:t>
            </a:r>
            <a:r>
              <a:rPr lang="en-US" dirty="0" smtClean="0">
                <a:cs typeface="B Mitra" pitchFamily="2" charset="-78"/>
              </a:rPr>
              <a:t/>
            </a:r>
            <a:br>
              <a:rPr lang="en-US" dirty="0" smtClean="0">
                <a:cs typeface="B Mitra" pitchFamily="2" charset="-78"/>
              </a:rPr>
            </a:br>
            <a:endParaRPr lang="en-US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راهبرد 1: ارتباطات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 (کد 1): معرفی کمیته راهبردی ارتباطات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 تبیین اهداف برنامه راهبردی ارتباطات :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      (کد 2): افزایش سواد سلامت جامعه درباره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fa-IR" dirty="0" smtClean="0">
                <a:cs typeface="B Mitra" pitchFamily="2" charset="-78"/>
              </a:rPr>
              <a:t> </a:t>
            </a:r>
            <a:endParaRPr lang="en-US" dirty="0" smtClean="0">
              <a:cs typeface="B Mitra" pitchFamily="2" charset="-78"/>
            </a:endParaRP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     (کد 3):  جلب مشارکت کامل سازمانهای مرتبط 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(کد 4): تعیین مخاطبین برنامه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(کد 5): مشخص نمودن اطلاعاتی که باید به مخاطبین ارائه شود.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( کد 6):تبیین نحوه انتقال اطلاعات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( کد 7 ):تشکیل مدیریت بحران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(کد 8): تعریف شاخص </a:t>
            </a:r>
            <a:r>
              <a:rPr lang="fa-IR" dirty="0" err="1" smtClean="0">
                <a:cs typeface="B Mitra" pitchFamily="2" charset="-78"/>
              </a:rPr>
              <a:t>هائی</a:t>
            </a:r>
            <a:r>
              <a:rPr lang="fa-IR" dirty="0" smtClean="0">
                <a:cs typeface="B Mitra" pitchFamily="2" charset="-78"/>
              </a:rPr>
              <a:t> که </a:t>
            </a:r>
            <a:r>
              <a:rPr lang="fa-IR" dirty="0" err="1" smtClean="0">
                <a:cs typeface="B Mitra" pitchFamily="2" charset="-78"/>
              </a:rPr>
              <a:t>نشاندهندة</a:t>
            </a:r>
            <a:r>
              <a:rPr lang="fa-IR" dirty="0" smtClean="0">
                <a:cs typeface="B Mitra" pitchFamily="2" charset="-78"/>
              </a:rPr>
              <a:t> موفقیت </a:t>
            </a:r>
            <a:r>
              <a:rPr lang="fa-IR" dirty="0" err="1" smtClean="0">
                <a:cs typeface="B Mitra" pitchFamily="2" charset="-78"/>
              </a:rPr>
              <a:t>برنامة</a:t>
            </a:r>
            <a:r>
              <a:rPr lang="fa-IR" dirty="0" smtClean="0">
                <a:cs typeface="B Mitra" pitchFamily="2" charset="-78"/>
              </a:rPr>
              <a:t> ارتباطات باشد و داشتن </a:t>
            </a:r>
            <a:r>
              <a:rPr lang="fa-IR" dirty="0" err="1" smtClean="0">
                <a:cs typeface="B Mitra" pitchFamily="2" charset="-78"/>
              </a:rPr>
              <a:t>برنامة</a:t>
            </a:r>
            <a:r>
              <a:rPr lang="fa-IR" dirty="0" smtClean="0">
                <a:cs typeface="B Mitra" pitchFamily="2" charset="-78"/>
              </a:rPr>
              <a:t> پایش و ارزشیابی </a:t>
            </a:r>
            <a:r>
              <a:rPr lang="fa-IR" dirty="0" err="1" smtClean="0">
                <a:cs typeface="B Mitra" pitchFamily="2" charset="-78"/>
              </a:rPr>
              <a:t>برنامة</a:t>
            </a:r>
            <a:r>
              <a:rPr lang="fa-IR" dirty="0" smtClean="0">
                <a:cs typeface="B Mitra" pitchFamily="2" charset="-78"/>
              </a:rPr>
              <a:t> راهبردی ارتباطات. 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      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راهبرد 2: برنامه ریزی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(کد 9 ): مشخص نمودن گروه پر خطر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(کد  10): مشخص نمودن استراتژی خاص گروه پرخطر 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(کد 11):انتخاب ماده غذائی حامل با خصوصیات مناسب</a:t>
            </a:r>
          </a:p>
          <a:p>
            <a:pPr algn="r">
              <a:buNone/>
            </a:pPr>
            <a:r>
              <a:rPr lang="fa-IR" dirty="0" smtClean="0">
                <a:cs typeface="B Mitra" pitchFamily="2" charset="-78"/>
              </a:rPr>
              <a:t>تعیین میزان غنی سازی:</a:t>
            </a:r>
          </a:p>
          <a:p>
            <a:pPr algn="r">
              <a:buNone/>
            </a:pPr>
            <a:r>
              <a:rPr lang="fa-IR" dirty="0" smtClean="0">
                <a:solidFill>
                  <a:srgbClr val="0070C0"/>
                </a:solidFill>
                <a:cs typeface="B Mitra" pitchFamily="2" charset="-78"/>
              </a:rPr>
              <a:t>        </a:t>
            </a:r>
            <a:r>
              <a:rPr lang="fa-IR" dirty="0" smtClean="0">
                <a:cs typeface="B Mitra" pitchFamily="2" charset="-78"/>
              </a:rPr>
              <a:t> (کد 12): مطالعاتی در سراسر کشور </a:t>
            </a:r>
            <a:r>
              <a:rPr lang="fa-IR" dirty="0" err="1" smtClean="0">
                <a:cs typeface="B Mitra" pitchFamily="2" charset="-78"/>
              </a:rPr>
              <a:t>دربارة</a:t>
            </a:r>
            <a:r>
              <a:rPr lang="fa-IR" dirty="0" smtClean="0">
                <a:cs typeface="B Mitra" pitchFamily="2" charset="-78"/>
              </a:rPr>
              <a:t> الگوی تغذیه ای جامعه</a:t>
            </a:r>
          </a:p>
          <a:p>
            <a:pPr algn="r">
              <a:buNone/>
            </a:pPr>
            <a:r>
              <a:rPr lang="fa-IR" dirty="0" smtClean="0">
                <a:solidFill>
                  <a:srgbClr val="0070C0"/>
                </a:solidFill>
                <a:cs typeface="B Mitra" pitchFamily="2" charset="-78"/>
              </a:rPr>
              <a:t>         </a:t>
            </a:r>
            <a:r>
              <a:rPr lang="fa-IR" dirty="0" smtClean="0">
                <a:cs typeface="B Mitra" pitchFamily="2" charset="-78"/>
              </a:rPr>
              <a:t>(کد 13): حداقل ، حداکثر ، میانه مصرف نان در جامعه براساس مطالعات فوق محاسبه گردد. </a:t>
            </a:r>
          </a:p>
          <a:p>
            <a:pPr algn="r" rtl="1">
              <a:buNone/>
            </a:pP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        (کد 14):  مطالعاتی که میزان مصرف کنونی ویتامین را در جامعه نشان می دهد.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        (کد 15):  مطالعاتی که وضعیت کنونی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fa-IR" dirty="0" smtClean="0">
                <a:cs typeface="B Mitra" pitchFamily="2" charset="-78"/>
              </a:rPr>
              <a:t> در جامعه را نشان بدهد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 algn="r" rtl="1">
              <a:buNone/>
            </a:pPr>
            <a:r>
              <a:rPr lang="fa-IR" dirty="0" smtClean="0">
                <a:cs typeface="B Mitra" pitchFamily="2" charset="-78"/>
              </a:rPr>
              <a:t>مشخص نمودن هدف برنامه: </a:t>
            </a:r>
          </a:p>
          <a:p>
            <a:pPr lvl="0" algn="r" rtl="1">
              <a:buNone/>
            </a:pPr>
            <a:r>
              <a:rPr lang="fa-IR" dirty="0" smtClean="0">
                <a:cs typeface="B Mitra" pitchFamily="2" charset="-78"/>
              </a:rPr>
              <a:t>(کد 16) کنترل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fa-IR" dirty="0" smtClean="0">
                <a:cs typeface="B Mitra" pitchFamily="2" charset="-78"/>
              </a:rPr>
              <a:t> در جامعه</a:t>
            </a:r>
          </a:p>
          <a:p>
            <a:pPr lvl="0" algn="r" rtl="1">
              <a:buNone/>
            </a:pPr>
            <a:r>
              <a:rPr lang="fa-IR" dirty="0" smtClean="0">
                <a:cs typeface="B Mitra" pitchFamily="2" charset="-78"/>
              </a:rPr>
              <a:t>(کد 17) مصرف نان غنی شده توسط خانوار بیش از 90درصد </a:t>
            </a:r>
          </a:p>
          <a:p>
            <a:pPr algn="r" rtl="1">
              <a:buNone/>
            </a:pPr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راهبرد 3: جلب حمایت سیاستمداران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18) هزینه غنی سازی نان و مکمل های گروه پرخطر در ابتدا محاسبه شود.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19) هزینه های کشور در مورد اختلالات ناشی از کمبود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fa-IR" dirty="0" smtClean="0">
                <a:cs typeface="B Mitra" pitchFamily="2" charset="-78"/>
              </a:rPr>
              <a:t> محاسبه شود. </a:t>
            </a:r>
          </a:p>
          <a:p>
            <a:pPr algn="r" rtl="1">
              <a:buNone/>
            </a:pP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(کد 20) محاسبه هزینه درمان اختلالات ناشی از کمبود ویتامین </a:t>
            </a:r>
            <a:endParaRPr lang="en-US" dirty="0" smtClean="0">
              <a:solidFill>
                <a:srgbClr val="0070C0"/>
              </a:solidFill>
              <a:cs typeface="B Mitra" pitchFamily="2" charset="-78"/>
            </a:endParaRPr>
          </a:p>
          <a:p>
            <a:pPr lvl="0" algn="r" rtl="1">
              <a:buNone/>
            </a:pPr>
            <a:endParaRPr lang="en-US" dirty="0" smtClean="0">
              <a:cs typeface="B Mitra" pitchFamily="2" charset="-78"/>
            </a:endParaRPr>
          </a:p>
          <a:p>
            <a:pPr algn="r" rtl="1">
              <a:buNone/>
            </a:pP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77500" lnSpcReduction="20000"/>
          </a:bodyPr>
          <a:lstStyle/>
          <a:p>
            <a:pPr algn="r" rtl="1">
              <a:buNone/>
            </a:pPr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راهبرد 4: اجرای برنامه</a:t>
            </a:r>
            <a:endParaRPr lang="en-US" dirty="0" smtClean="0">
              <a:solidFill>
                <a:srgbClr val="0070C0"/>
              </a:solidFill>
              <a:cs typeface="B Mitra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21) کامل کردن مطالعات مورد نیاز برای تحلیل مطلوب وضعیت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22) جمع آوری اطلاعات کلیدی برای فعالیت های تجاری و حمایتی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23) به روز آوری و تصویب قوانین و مقررات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24) ایجاد محیط منظم و قانونمند برای اطمینان از اجرای برنامه .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25) ایجاد توانمندی برای تولید </a:t>
            </a:r>
            <a:r>
              <a:rPr lang="fa-IR" dirty="0" err="1" smtClean="0">
                <a:cs typeface="B Mitra" pitchFamily="2" charset="-78"/>
              </a:rPr>
              <a:t>کنندگان</a:t>
            </a:r>
            <a:r>
              <a:rPr lang="fa-IR" dirty="0" smtClean="0">
                <a:cs typeface="B Mitra" pitchFamily="2" charset="-78"/>
              </a:rPr>
              <a:t> و توزیع </a:t>
            </a:r>
            <a:r>
              <a:rPr lang="fa-IR" dirty="0" err="1" smtClean="0">
                <a:cs typeface="B Mitra" pitchFamily="2" charset="-78"/>
              </a:rPr>
              <a:t>کنندگان</a:t>
            </a:r>
            <a:r>
              <a:rPr lang="fa-IR" dirty="0" smtClean="0">
                <a:cs typeface="B Mitra" pitchFamily="2" charset="-78"/>
              </a:rPr>
              <a:t> در غنی سازی نان و توزیع مناسب آرد غنی شده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26) پایه گذاری طرح بازاریابی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(کد27) شروع طرح فعالیت های پایش برای اطمینان از اینکه آرد به میزان کافی غنی شده و به دست خانوار می رسد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28) استفاده </a:t>
            </a:r>
            <a:r>
              <a:rPr lang="fa-IR" dirty="0" err="1" smtClean="0">
                <a:cs typeface="B Mitra" pitchFamily="2" charset="-78"/>
              </a:rPr>
              <a:t>ازگروهها</a:t>
            </a:r>
            <a:r>
              <a:rPr lang="fa-IR" dirty="0" smtClean="0">
                <a:cs typeface="B Mitra" pitchFamily="2" charset="-78"/>
              </a:rPr>
              <a:t> و تیم های عملکردی که نواحی مشکل دار را بیابند و راه حل آن را بیابند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29) اصلاح قوانین برای دستیابی تدریجی به استاندارد کیفی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(کد30) انجام ارزیابی های دوره ای در سطح جامعه به منظور اطمینان از دستیابی به حذف اختلالات ناشی از کمبود ویتامین </a:t>
            </a:r>
            <a:r>
              <a:rPr lang="en-US" dirty="0" smtClean="0">
                <a:cs typeface="B Mitra" pitchFamily="2" charset="-78"/>
              </a:rPr>
              <a:t> D</a:t>
            </a:r>
            <a:r>
              <a:rPr lang="fa-IR" dirty="0" smtClean="0">
                <a:cs typeface="B Mitra" pitchFamily="2" charset="-78"/>
              </a:rPr>
              <a:t> و تداوم آن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(کد31) حصول اطمینان </a:t>
            </a:r>
            <a:r>
              <a:rPr lang="fa-IR" dirty="0" err="1" smtClean="0">
                <a:cs typeface="B Mitra" pitchFamily="2" charset="-78"/>
              </a:rPr>
              <a:t>ازادغام</a:t>
            </a:r>
            <a:r>
              <a:rPr lang="fa-IR" dirty="0" smtClean="0">
                <a:cs typeface="B Mitra" pitchFamily="2" charset="-78"/>
              </a:rPr>
              <a:t> اجزاء برنامه به صورت فعالیت های معمول </a:t>
            </a:r>
            <a:r>
              <a:rPr lang="fa-IR" dirty="0" err="1" smtClean="0">
                <a:cs typeface="B Mitra" pitchFamily="2" charset="-78"/>
              </a:rPr>
              <a:t>دربخش</a:t>
            </a:r>
            <a:r>
              <a:rPr lang="fa-IR" dirty="0" smtClean="0">
                <a:cs typeface="B Mitra" pitchFamily="2" charset="-78"/>
              </a:rPr>
              <a:t> خصوصی </a:t>
            </a:r>
            <a:r>
              <a:rPr lang="fa-IR" dirty="0" err="1" smtClean="0">
                <a:cs typeface="B Mitra" pitchFamily="2" charset="-78"/>
              </a:rPr>
              <a:t>ودولتی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راهبرد 5 : پایش اجرای برنامه:</a:t>
            </a:r>
            <a:endParaRPr lang="en-US" dirty="0" smtClean="0">
              <a:solidFill>
                <a:srgbClr val="0070C0"/>
              </a:solidFill>
              <a:cs typeface="B Mitra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(کد 32) پایش ویتامین </a:t>
            </a:r>
            <a:r>
              <a:rPr lang="en-US" dirty="0" smtClean="0">
                <a:cs typeface="B Mitra" pitchFamily="2" charset="-78"/>
              </a:rPr>
              <a:t>D</a:t>
            </a:r>
            <a:r>
              <a:rPr lang="fa-IR" dirty="0" smtClean="0">
                <a:cs typeface="B Mitra" pitchFamily="2" charset="-78"/>
              </a:rPr>
              <a:t> آرد مورد مصرف </a:t>
            </a:r>
            <a:r>
              <a:rPr lang="fa-IR" dirty="0" err="1" smtClean="0">
                <a:cs typeface="B Mitra" pitchFamily="2" charset="-78"/>
              </a:rPr>
              <a:t>نانوائی</a:t>
            </a:r>
            <a:r>
              <a:rPr lang="fa-IR" dirty="0" smtClean="0">
                <a:cs typeface="B Mitra" pitchFamily="2" charset="-78"/>
              </a:rPr>
              <a:t> ها از نظر انطباق با استانداردهای تولید و توزیع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33) پایش دسترسی کافی همه افراد در هر منطقه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34) پایش کفایت منابع مالی و انسانی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35) پایش اجرای قوانین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(کد36) پایش تبحر و تجربه پرسنل آزمایشگاه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(کد37) پایش تجهیزات آزمایشگاه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b="1" dirty="0" smtClean="0">
                <a:solidFill>
                  <a:srgbClr val="0070C0"/>
                </a:solidFill>
                <a:cs typeface="B Mitra" pitchFamily="2" charset="-78"/>
              </a:rPr>
              <a:t>راهبرد 6  : ارزشیابی برنامه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(کد 38) تعریف </a:t>
            </a:r>
            <a:r>
              <a:rPr lang="fa-IR" dirty="0" err="1" smtClean="0">
                <a:cs typeface="B Mitra" pitchFamily="2" charset="-78"/>
              </a:rPr>
              <a:t>برنامة</a:t>
            </a:r>
            <a:r>
              <a:rPr lang="fa-IR" dirty="0" smtClean="0">
                <a:cs typeface="B Mitra" pitchFamily="2" charset="-78"/>
              </a:rPr>
              <a:t> ارزشیابی در همان ابتدای برنامه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(کد39) تامین </a:t>
            </a:r>
            <a:r>
              <a:rPr lang="fa-IR" dirty="0" err="1" smtClean="0">
                <a:cs typeface="B Mitra" pitchFamily="2" charset="-78"/>
              </a:rPr>
              <a:t>بودجة</a:t>
            </a:r>
            <a:r>
              <a:rPr lang="fa-IR" dirty="0" smtClean="0">
                <a:cs typeface="B Mitra" pitchFamily="2" charset="-78"/>
              </a:rPr>
              <a:t> برنامه های ارزشیابی از همان ابتدای طرح لحاظ گردد.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(کد 40) اعضا تیم ارزیابی باید مشخص باشد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(کد 41) انجام ارزشیابی هم روی جمعیت روستائی ، هم شهری </a:t>
            </a:r>
          </a:p>
          <a:p>
            <a:pPr algn="r" rtl="1">
              <a:buNone/>
            </a:pPr>
            <a:r>
              <a:rPr lang="fa-IR" dirty="0" smtClean="0">
                <a:cs typeface="B Mitra" pitchFamily="2" charset="-78"/>
              </a:rPr>
              <a:t> (کد42) طرح ریزی مطالعات ارزشیابی بر پایه 2 هدف </a:t>
            </a:r>
          </a:p>
          <a:p>
            <a:pPr algn="r" rtl="1">
              <a:buNone/>
            </a:pP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(کد43) انتخاب جمعیت ارزشیابی به قسمی که معرف یا نماینده جامعه کل کشور باشد. </a:t>
            </a:r>
            <a:endParaRPr lang="en-US" dirty="0" smtClean="0">
              <a:solidFill>
                <a:srgbClr val="0070C0"/>
              </a:solidFill>
              <a:cs typeface="B Mitra" pitchFamily="2" charset="-78"/>
            </a:endParaRPr>
          </a:p>
          <a:p>
            <a:pPr algn="r" rtl="1">
              <a:buNone/>
            </a:pP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8942"/>
            <a:ext cx="8229600" cy="1143000"/>
          </a:xfrm>
        </p:spPr>
        <p:txBody>
          <a:bodyPr/>
          <a:lstStyle/>
          <a:p>
            <a:pPr rtl="1"/>
            <a:r>
              <a:rPr lang="fa-IR" b="1" dirty="0" smtClean="0"/>
              <a:t> نتایج مطالعه روان سنجی</a:t>
            </a:r>
            <a:r>
              <a:rPr lang="en-US" b="1" dirty="0" smtClean="0"/>
              <a:t> </a:t>
            </a:r>
            <a:r>
              <a:rPr lang="fa-IR" b="1" dirty="0" smtClean="0"/>
              <a:t>و بحث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00768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b="1" dirty="0" smtClean="0">
                <a:cs typeface="B Mitra" pitchFamily="2" charset="-78"/>
              </a:rPr>
              <a:t> روایی صوری</a:t>
            </a:r>
          </a:p>
          <a:p>
            <a:pPr algn="r" rtl="1">
              <a:buFont typeface="Wingdings" pitchFamily="2" charset="2"/>
              <a:buChar char="q"/>
            </a:pPr>
            <a:endParaRPr lang="fa-IR" b="1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b="1" dirty="0" smtClean="0">
                <a:cs typeface="B Mitra" pitchFamily="2" charset="-78"/>
              </a:rPr>
              <a:t>روایی محتوی     کیفی   -    کمی  </a:t>
            </a:r>
          </a:p>
          <a:p>
            <a:pPr algn="r" rtl="1">
              <a:buFont typeface="Wingdings" pitchFamily="2" charset="2"/>
              <a:buChar char="q"/>
            </a:pPr>
            <a:endParaRPr lang="fa-IR" b="1" dirty="0" smtClean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b="1" dirty="0" err="1" smtClean="0">
                <a:cs typeface="B Mitra" pitchFamily="2" charset="-78"/>
              </a:rPr>
              <a:t>پایایی</a:t>
            </a:r>
            <a:endParaRPr lang="fa-IR" b="1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071546"/>
          <a:ext cx="8572557" cy="3820275"/>
        </p:xfrm>
        <a:graphic>
          <a:graphicData uri="http://schemas.openxmlformats.org/drawingml/2006/table">
            <a:tbl>
              <a:tblPr/>
              <a:tblGrid>
                <a:gridCol w="373605"/>
                <a:gridCol w="297567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288586"/>
                <a:gridCol w="327503"/>
                <a:gridCol w="453235"/>
                <a:gridCol w="2333233"/>
                <a:gridCol w="170038"/>
              </a:tblGrid>
              <a:tr h="40574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latin typeface="Calibri"/>
                          <a:ea typeface="Calibri"/>
                          <a:cs typeface="Arial"/>
                        </a:rPr>
                        <a:t>نسبت روایی محتوا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latin typeface="Calibri"/>
                          <a:ea typeface="Calibri"/>
                          <a:cs typeface="Arial"/>
                        </a:rPr>
                        <a:t>شاخص روایی محتوا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3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err="1">
                          <a:latin typeface="Calibri"/>
                          <a:ea typeface="Calibri"/>
                          <a:cs typeface="Arial"/>
                        </a:rPr>
                        <a:t>راهبردها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7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امتیاز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ضروری نیست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مفید است ولی ضروری نیست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ضروری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امتیاز کل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امتیاز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ساده نیست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نسبتا ساده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ساده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کاملا ساده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امتیاز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واضح نیست 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نسبتا واضح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واضح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کاملا واضح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امتیاز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مربوط نیست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نسبتا مربوط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مربوط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Calibri"/>
                          <a:cs typeface="Arial"/>
                        </a:rPr>
                        <a:t>کاملا مربوط است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4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Arial"/>
                        </a:rPr>
                        <a:t>کد 1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Arial"/>
                        </a:rPr>
                        <a:t>کد2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3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Arial"/>
                        </a:rPr>
                        <a:t>کد3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045" marR="62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Nazanin" pitchFamily="2" charset="-78"/>
              </a:rPr>
              <a:t>طرح دهندگان و مجریان طرح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46375"/>
            <a:ext cx="8229600" cy="4525963"/>
          </a:xfrm>
        </p:spPr>
        <p:txBody>
          <a:bodyPr/>
          <a:lstStyle/>
          <a:p>
            <a:pPr algn="ctr" rtl="1">
              <a:buNone/>
            </a:pPr>
            <a:r>
              <a:rPr lang="fa-IR" dirty="0" smtClean="0">
                <a:cs typeface="B Nazanin" pitchFamily="2" charset="-78"/>
              </a:rPr>
              <a:t>استاد راهنما: دکتر شهرام </a:t>
            </a:r>
            <a:r>
              <a:rPr lang="fa-IR" dirty="0" err="1" smtClean="0">
                <a:cs typeface="B Nazanin" pitchFamily="2" charset="-78"/>
              </a:rPr>
              <a:t>علمداری</a:t>
            </a:r>
            <a:endParaRPr lang="fa-IR" dirty="0" smtClean="0">
              <a:cs typeface="B Nazanin" pitchFamily="2" charset="-78"/>
            </a:endParaRPr>
          </a:p>
          <a:p>
            <a:pPr algn="ctr">
              <a:buNone/>
            </a:pPr>
            <a:r>
              <a:rPr lang="fa-IR" dirty="0" smtClean="0">
                <a:cs typeface="B Nazanin" pitchFamily="2" charset="-78"/>
              </a:rPr>
              <a:t>استاد مشاور: دکتر فریدون عزیزی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en-US" dirty="0" smtClean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16" y="592659"/>
            <a:ext cx="2507620" cy="141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0"/>
            <a:ext cx="5262573" cy="527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928926" y="2714620"/>
            <a:ext cx="4786346" cy="28575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0034" y="5429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 Rounded MT Bold" pitchFamily="34" charset="0"/>
              </a:rPr>
              <a:t>CVI=</a:t>
            </a:r>
            <a:r>
              <a:rPr lang="en-US" u="sng" dirty="0" smtClean="0">
                <a:latin typeface="Arial Rounded MT Bold" pitchFamily="34" charset="0"/>
              </a:rPr>
              <a:t>NUMBER OF RATING 3 0R 4   </a:t>
            </a:r>
          </a:p>
          <a:p>
            <a:pPr>
              <a:buNone/>
            </a:pPr>
            <a:r>
              <a:rPr lang="en-US" dirty="0" smtClean="0">
                <a:latin typeface="Arial Rounded MT Bold" pitchFamily="34" charset="0"/>
              </a:rPr>
              <a:t>             NOTAL NUMBER OF RATER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"/>
            <a:ext cx="6643734" cy="689669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4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43240" y="3643314"/>
            <a:ext cx="4500594" cy="428628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14414" y="2143116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57356" y="2143116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57356" y="3714752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14414" y="3714752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71736" y="3714752"/>
            <a:ext cx="500066" cy="35719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14414" y="2714620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10" y="1492602"/>
          <a:ext cx="7929618" cy="4008100"/>
        </p:xfrm>
        <a:graphic>
          <a:graphicData uri="http://schemas.openxmlformats.org/drawingml/2006/table">
            <a:tbl>
              <a:tblPr rtl="1"/>
              <a:tblGrid>
                <a:gridCol w="3288546"/>
                <a:gridCol w="4641072"/>
              </a:tblGrid>
              <a:tr h="145345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2  Nazanin"/>
                        </a:rPr>
                        <a:t>کد نامناسب</a:t>
                      </a:r>
                      <a:endParaRPr lang="en-US" sz="1200" dirty="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latin typeface="Times New Roman"/>
                          <a:ea typeface="Calibri"/>
                          <a:cs typeface="2  Nazanin"/>
                        </a:rPr>
                        <a:t>جایگزین مناسب</a:t>
                      </a:r>
                      <a:endParaRPr lang="en-US" sz="120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92040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تعیین مخاطبین برنامه</a:t>
                      </a: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تعیین مخاطبین برنامه راهبردی ارتباطات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8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مشخص نمودن اطلاعاتی که باید به مخاطبین ارائه شود</a:t>
                      </a: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مشخص نمودن اطلاعاتی که هر یک از اعضاء کمیته راهبردی باید به مخاطبین شان ارائه دهند</a:t>
                      </a: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1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تشکیل مدیریت بحران   </a:t>
                      </a: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تشکیل کمیته شرایط اضطراری در طی اجرای پروژه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8215370" cy="21431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3116"/>
            <a:ext cx="8215370" cy="44291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3071802" y="571480"/>
            <a:ext cx="5643602" cy="500066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71802" y="1142984"/>
            <a:ext cx="5643602" cy="428628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71802" y="2143116"/>
            <a:ext cx="4714908" cy="642942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2910" y="5357826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2910" y="6000768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4348" y="2285992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0034" y="357166"/>
          <a:ext cx="8215370" cy="626745"/>
        </p:xfrm>
        <a:graphic>
          <a:graphicData uri="http://schemas.openxmlformats.org/drawingml/2006/table">
            <a:tbl>
              <a:tblPr rtl="1"/>
              <a:tblGrid>
                <a:gridCol w="3407052"/>
                <a:gridCol w="4808318"/>
              </a:tblGrid>
              <a:tr h="62674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latin typeface="Times New Roman"/>
                          <a:ea typeface="Calibri"/>
                          <a:cs typeface="2  Nazanin"/>
                        </a:rPr>
                        <a:t>کد نامناسب</a:t>
                      </a:r>
                      <a:endParaRPr lang="en-US" sz="120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2  Nazanin"/>
                        </a:rPr>
                        <a:t>جایگزین مناسب</a:t>
                      </a:r>
                      <a:endParaRPr lang="en-US" sz="1200" dirty="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0034" y="1000108"/>
          <a:ext cx="8215370" cy="3359803"/>
        </p:xfrm>
        <a:graphic>
          <a:graphicData uri="http://schemas.openxmlformats.org/drawingml/2006/table">
            <a:tbl>
              <a:tblPr rtl="1"/>
              <a:tblGrid>
                <a:gridCol w="3407052"/>
                <a:gridCol w="4808318"/>
              </a:tblGrid>
              <a:tr h="89439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حداقل ، حداکثر ، میانه مصرف نان در جامعه براساس مطالعات فوق محاسبه گردد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حداقل ، حداکثر ، میانه مصرف ماده غذایی حامل مورد نظر در جامعه براساس مطالعات باید محاسبه گردد.  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23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کنترل کمبود ویتامین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در جامعه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کاهش نرخ کمبود ویتامین </a:t>
                      </a:r>
                      <a:r>
                        <a:rPr lang="en-US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 در جامعه</a:t>
                      </a: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415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مصرف نان غنی شده توسط خانوار بیش از 90درصد  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مصرف ماده غذایی غنی 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شده </a:t>
                      </a:r>
                      <a:r>
                        <a:rPr lang="fa-IR" sz="1800" b="1" smtClean="0">
                          <a:latin typeface="Times New Roman"/>
                          <a:ea typeface="Calibri"/>
                          <a:cs typeface="B Mitra" pitchFamily="2" charset="-78"/>
                        </a:rPr>
                        <a:t>در </a:t>
                      </a: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بیش 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از 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90 </a:t>
                      </a:r>
                      <a:r>
                        <a:rPr lang="fa-IR" sz="1800" b="1" smtClean="0">
                          <a:latin typeface="Times New Roman"/>
                          <a:ea typeface="Calibri"/>
                          <a:cs typeface="B Mitra" pitchFamily="2" charset="-78"/>
                        </a:rPr>
                        <a:t>درصدخانوارها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214810" y="537194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b="1" dirty="0" smtClean="0">
                <a:cs typeface="B Mitra" pitchFamily="2" charset="-78"/>
              </a:rPr>
              <a:t>کد 9و10 : باقی ماند</a:t>
            </a:r>
          </a:p>
          <a:p>
            <a:pPr algn="r" rtl="1"/>
            <a:endParaRPr lang="fa-IR" b="1" dirty="0" smtClean="0">
              <a:cs typeface="B Mitra" pitchFamily="2" charset="-78"/>
            </a:endParaRPr>
          </a:p>
          <a:p>
            <a:pPr algn="r" rtl="1"/>
            <a:endParaRPr lang="fa-IR" b="1" dirty="0" smtClean="0">
              <a:cs typeface="B Mitra" pitchFamily="2" charset="-78"/>
            </a:endParaRPr>
          </a:p>
          <a:p>
            <a:pPr algn="r" rtl="1"/>
            <a:r>
              <a:rPr lang="fa-IR" b="1" dirty="0" smtClean="0">
                <a:cs typeface="B Mitra" pitchFamily="2" charset="-78"/>
              </a:rPr>
              <a:t>کد 12: انتقال به 11</a:t>
            </a:r>
            <a:endParaRPr lang="en-US" b="1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800105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85786" y="3500438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14348" y="4572008"/>
            <a:ext cx="500066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71604" y="3500438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71604" y="4572008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159049"/>
          <a:ext cx="8072494" cy="626745"/>
        </p:xfrm>
        <a:graphic>
          <a:graphicData uri="http://schemas.openxmlformats.org/drawingml/2006/table">
            <a:tbl>
              <a:tblPr rtl="1"/>
              <a:tblGrid>
                <a:gridCol w="3347800"/>
                <a:gridCol w="4724694"/>
              </a:tblGrid>
              <a:tr h="62674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2  Nazanin"/>
                        </a:rPr>
                        <a:t>کد نامناسب</a:t>
                      </a:r>
                      <a:endParaRPr lang="en-US" sz="1200" dirty="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2  Nazanin"/>
                        </a:rPr>
                        <a:t>جایگزین مناسب</a:t>
                      </a:r>
                      <a:endParaRPr lang="en-US" sz="1200" dirty="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2910" y="857233"/>
          <a:ext cx="8143932" cy="5786477"/>
        </p:xfrm>
        <a:graphic>
          <a:graphicData uri="http://schemas.openxmlformats.org/drawingml/2006/table">
            <a:tbl>
              <a:tblPr rtl="1"/>
              <a:tblGrid>
                <a:gridCol w="3377426"/>
                <a:gridCol w="4766506"/>
              </a:tblGrid>
              <a:tr h="127703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هزینه غنی سازی نان و مکمل های گروه پرخطر در ابتدا محاسبه شود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هزینه غنی سازی ماده حامل مورد نظر و مکمل های گروه پرخطر در یک بازه زمانی ابتدا محاسبه شود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14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محاسبه هزینه درمان اختلالات ناشی از کمبود ویتامین </a:t>
                      </a:r>
                      <a:r>
                        <a:rPr lang="en-US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بار مالی تحمیل شده به علت درمان اختلالات کمبود ویتامین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بر دولت و مردم و بیمه گر محاسبه گردد.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14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هزینه های کشور در مورد اختلالات ناشی از کمبود ویتامین </a:t>
                      </a:r>
                      <a:r>
                        <a:rPr lang="en-US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 محاسبه شود</a:t>
                      </a: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هزینه تحمیلی ناشی از کمبود ویتامین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بر کیفیت زندگی افراد و سلامت جسم و روان محاسبه گردد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14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محاسبه نرخ عوارض ناشی از کمبود ویتامین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به دنبال مکمل یاری و غنی سازی و مقایسه آن با عدم غنی سازی و مکمل یاری</a:t>
                      </a:r>
                      <a:endParaRPr lang="en-US" sz="18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6929486" cy="6858000"/>
          </a:xfrm>
          <a:prstGeom prst="rect">
            <a:avLst/>
          </a:prstGeom>
          <a:noFill/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8191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00364" y="1571612"/>
            <a:ext cx="4000528" cy="500066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00364" y="3214686"/>
            <a:ext cx="4000528" cy="428628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00364" y="2643182"/>
            <a:ext cx="4000528" cy="500066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071802" y="6286520"/>
            <a:ext cx="3929090" cy="571480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14480" y="1643050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43042" y="4929198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43042" y="4357694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43042" y="3786190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14480" y="2714620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14480" y="2214554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14480" y="1142984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14480" y="642918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14480" y="5643578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14480" y="3214686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14480" y="6357958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28662" y="2714620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28662" y="3214686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28662" y="3786190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28662" y="4929198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28662" y="4357694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928662" y="5643578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28662" y="6357958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28662" y="642918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28662" y="1142984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28662" y="1643050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28662" y="2143116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357422" y="3214686"/>
            <a:ext cx="571504" cy="35719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643306" y="3786190"/>
            <a:ext cx="3357586" cy="428628"/>
          </a:xfrm>
          <a:prstGeom prst="roundRect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643306" y="4357694"/>
            <a:ext cx="3429024" cy="428628"/>
          </a:xfrm>
          <a:prstGeom prst="roundRect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643306" y="5429264"/>
            <a:ext cx="3429024" cy="714380"/>
          </a:xfrm>
          <a:prstGeom prst="roundRect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357166"/>
          <a:ext cx="8215370" cy="626745"/>
        </p:xfrm>
        <a:graphic>
          <a:graphicData uri="http://schemas.openxmlformats.org/drawingml/2006/table">
            <a:tbl>
              <a:tblPr rtl="1"/>
              <a:tblGrid>
                <a:gridCol w="3342727"/>
                <a:gridCol w="4872643"/>
              </a:tblGrid>
              <a:tr h="62674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کد نامناسب</a:t>
                      </a:r>
                      <a:endParaRPr lang="en-US" sz="12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جایگزین مناسب</a:t>
                      </a:r>
                      <a:endParaRPr lang="en-US" sz="12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1472" y="1000108"/>
          <a:ext cx="8072494" cy="1000132"/>
        </p:xfrm>
        <a:graphic>
          <a:graphicData uri="http://schemas.openxmlformats.org/drawingml/2006/table">
            <a:tbl>
              <a:tblPr rtl="1"/>
              <a:tblGrid>
                <a:gridCol w="3284592"/>
                <a:gridCol w="4787902"/>
              </a:tblGrid>
              <a:tr h="10001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 21</a:t>
                      </a:r>
                      <a:r>
                        <a:rPr lang="fa-IR" sz="1800" b="1" baseline="0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   :</a:t>
                      </a: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کامل 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کردن مطالعات مورد نیاز برای تحلیل مطلوب وضعیت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کامل کردن مطالعات مورد نیاز جهت اطمینان از مطلوب بودن تحلیل وضعیت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472" y="2000240"/>
          <a:ext cx="8072494" cy="3845319"/>
        </p:xfrm>
        <a:graphic>
          <a:graphicData uri="http://schemas.openxmlformats.org/drawingml/2006/table">
            <a:tbl>
              <a:tblPr rtl="1"/>
              <a:tblGrid>
                <a:gridCol w="3284592"/>
                <a:gridCol w="4787902"/>
              </a:tblGrid>
              <a:tr h="142218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22 :جمع 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آوری اطلاعات کلیدی برای فعالیت های تجاری و حمایتی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B Mitra" pitchFamily="2" charset="-78"/>
                        </a:rPr>
                        <a:t>جمع آوری اطلاعات بنیادی و کلیدی لازم جهت اجرای برنامه در سطوح مختلف پیاده سازی برنامه پیشگیری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956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23:به 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روز آوری و تصویب قوانین و مقررات  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به روز آوری و تصویب قوانین و مقررات غنی سازی</a:t>
                      </a:r>
                      <a:endParaRPr lang="en-US" sz="180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23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24 :ایجاد 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محیط منظم و قانونمند برای اطمینان از اجرای برنامه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فراهم کردن شرایط و فضای مناسب برای اطمینان از اجرای برنامه </a:t>
                      </a:r>
                      <a:endParaRPr lang="en-US" sz="180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23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 29 :اصلاح 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قوانین برای دستیابی تدریجی به استاندارد کیفی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اصلاح قوانین غنی سازی  برای دستیابی تدریجی به استاندارد کیفی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0"/>
            <a:ext cx="6572296" cy="6858001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791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00364" y="4714884"/>
            <a:ext cx="4429156" cy="357190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14480" y="1500174"/>
            <a:ext cx="571504" cy="35719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00100" y="1071546"/>
            <a:ext cx="571504" cy="357190"/>
          </a:xfrm>
          <a:prstGeom prst="rect">
            <a:avLst/>
          </a:prstGeom>
          <a:noFill/>
          <a:ln>
            <a:solidFill>
              <a:srgbClr val="7CF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solidFill>
            <a:srgbClr val="CAF9FE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بیان مساله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500042"/>
          <a:ext cx="8215370" cy="626745"/>
        </p:xfrm>
        <a:graphic>
          <a:graphicData uri="http://schemas.openxmlformats.org/drawingml/2006/table">
            <a:tbl>
              <a:tblPr rtl="1"/>
              <a:tblGrid>
                <a:gridCol w="3342726"/>
                <a:gridCol w="4872644"/>
              </a:tblGrid>
              <a:tr h="62674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2  Nazanin"/>
                        </a:rPr>
                        <a:t>کد نامناسب</a:t>
                      </a:r>
                      <a:endParaRPr lang="en-US" sz="1200" dirty="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2  Nazanin"/>
                        </a:rPr>
                        <a:t>جایگزین مناسب</a:t>
                      </a:r>
                      <a:endParaRPr lang="en-US" sz="1200" dirty="0">
                        <a:latin typeface="Times New Roman"/>
                        <a:ea typeface="Calibri"/>
                        <a:cs typeface="B 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214422"/>
          <a:ext cx="8215370" cy="3646190"/>
        </p:xfrm>
        <a:graphic>
          <a:graphicData uri="http://schemas.openxmlformats.org/drawingml/2006/table">
            <a:tbl>
              <a:tblPr rtl="1"/>
              <a:tblGrid>
                <a:gridCol w="3342727"/>
                <a:gridCol w="4872643"/>
              </a:tblGrid>
              <a:tr h="142876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پایش ویتامین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آرد مورد مصرف </a:t>
                      </a:r>
                      <a:r>
                        <a:rPr lang="fa-IR" sz="18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نانوائی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ها از نظر انطباق با استانداردهای تولید و توزیع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پایش ویتامین</a:t>
                      </a:r>
                      <a:r>
                        <a:rPr lang="en-US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 موجوددرماده غذایی حامل ازنظر انطباق با استانداردهای تولید و توزیع</a:t>
                      </a:r>
                      <a:endParaRPr lang="en-US" sz="180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پایش دسترسی کافی همه افراد در هر منطقه</a:t>
                      </a:r>
                      <a:endParaRPr lang="en-US" sz="180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پایش دسترسی آسان همه افراد در هر منطقه به ماده غذایی غنی شده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Times New Roman"/>
                          <a:ea typeface="Calibri"/>
                          <a:cs typeface="B Mitra" pitchFamily="2" charset="-78"/>
                        </a:rPr>
                        <a:t>پایش کفایت منابع مالی و انسانی</a:t>
                      </a:r>
                      <a:endParaRPr lang="en-US" sz="180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پایش کفایت بودجه و منابع مالی و همچنین نیروی انسانی متخصص مورد نیاز جهت اجرای برنامه </a:t>
                      </a:r>
                      <a:endParaRPr lang="en-US" sz="1800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بحث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cs typeface="B Mitra" pitchFamily="2" charset="-78"/>
              </a:rPr>
              <a:t> عدم همبستگی:</a:t>
            </a:r>
          </a:p>
          <a:p>
            <a:pPr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تعداد </a:t>
            </a:r>
            <a:r>
              <a:rPr lang="fa-IR" dirty="0" err="1" smtClean="0">
                <a:cs typeface="B Mitra" pitchFamily="2" charset="-78"/>
              </a:rPr>
              <a:t>خبرگان</a:t>
            </a:r>
            <a:r>
              <a:rPr lang="fa-IR" dirty="0" smtClean="0">
                <a:cs typeface="B Mitra" pitchFamily="2" charset="-78"/>
              </a:rPr>
              <a:t> 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عدم ارزیابی دقیق </a:t>
            </a:r>
            <a:r>
              <a:rPr lang="fa-IR" dirty="0" err="1" smtClean="0">
                <a:cs typeface="B Mitra" pitchFamily="2" charset="-78"/>
              </a:rPr>
              <a:t>روائی</a:t>
            </a:r>
            <a:r>
              <a:rPr lang="fa-IR" dirty="0" smtClean="0">
                <a:cs typeface="B Mitra" pitchFamily="2" charset="-78"/>
              </a:rPr>
              <a:t> صوری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وضوح و شفافیت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1500174"/>
            <a:ext cx="822960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fa-IR" sz="8000" b="1" dirty="0" smtClean="0"/>
              <a:t>با تشکّر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89"/>
            <a:ext cx="1214446" cy="119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00174"/>
            <a:ext cx="1143008" cy="111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0034" y="4143380"/>
            <a:ext cx="1214446" cy="117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34" y="285728"/>
            <a:ext cx="1128714" cy="109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15272" y="1571612"/>
            <a:ext cx="103347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86194" y="2786058"/>
            <a:ext cx="124349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43834" y="4071942"/>
            <a:ext cx="1085851" cy="105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C:\Documents and Settings\All Users\Documents\My Pictures\Sample Pictures\wheat.bmp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43834" y="5286388"/>
            <a:ext cx="1095372" cy="1095372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8596" y="5429264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1472" y="2714620"/>
            <a:ext cx="122723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357422" y="5169412"/>
            <a:ext cx="1328743" cy="168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0" y="4995857"/>
            <a:ext cx="1869870" cy="186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What is the problem?</a:t>
            </a:r>
          </a:p>
          <a:p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What are the consequences of </a:t>
            </a:r>
            <a:r>
              <a:rPr lang="en-US" dirty="0" err="1" smtClean="0">
                <a:latin typeface="Arial Black" pitchFamily="34" charset="0"/>
              </a:rPr>
              <a:t>vit</a:t>
            </a:r>
            <a:r>
              <a:rPr lang="en-US" dirty="0" smtClean="0">
                <a:latin typeface="Arial Black" pitchFamily="34" charset="0"/>
              </a:rPr>
              <a:t> D deficiency?</a:t>
            </a:r>
          </a:p>
          <a:p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What is the nature and extend of </a:t>
            </a:r>
            <a:r>
              <a:rPr lang="en-US" dirty="0" err="1" smtClean="0">
                <a:latin typeface="Arial Black" pitchFamily="34" charset="0"/>
              </a:rPr>
              <a:t>vit</a:t>
            </a:r>
            <a:r>
              <a:rPr lang="en-US" dirty="0" smtClean="0">
                <a:latin typeface="Arial Black" pitchFamily="34" charset="0"/>
              </a:rPr>
              <a:t> D deficiency?</a:t>
            </a:r>
          </a:p>
          <a:p>
            <a:endParaRPr lang="en-US" dirty="0" smtClean="0">
              <a:latin typeface="Arial Black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714348" y="2357430"/>
            <a:ext cx="77867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786314" y="6286520"/>
            <a:ext cx="3856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Holick,MF.NEJM.2007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285728"/>
            <a:ext cx="8186766" cy="500066"/>
          </a:xfrm>
          <a:prstGeom prst="rect">
            <a:avLst/>
          </a:prstGeom>
          <a:solidFill>
            <a:srgbClr val="B96EC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Increases cancer incidence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0034" y="857232"/>
            <a:ext cx="8186766" cy="500066"/>
          </a:xfrm>
          <a:prstGeom prst="rect">
            <a:avLst/>
          </a:prstGeom>
          <a:solidFill>
            <a:srgbClr val="778DE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Autoimmune Diseases: T1DM,RA,MS…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736"/>
            <a:ext cx="8186766" cy="500066"/>
          </a:xfrm>
          <a:prstGeom prst="rect">
            <a:avLst/>
          </a:prstGeom>
          <a:solidFill>
            <a:srgbClr val="7CF0F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Cardiovascular Disease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2000240"/>
            <a:ext cx="8186766" cy="500066"/>
          </a:xfrm>
          <a:prstGeom prst="rect">
            <a:avLst/>
          </a:prstGeom>
          <a:solidFill>
            <a:srgbClr val="7CF4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Schizophrenia and Depression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0034" y="2571744"/>
            <a:ext cx="8186766" cy="500066"/>
          </a:xfrm>
          <a:prstGeom prst="rect">
            <a:avLst/>
          </a:prstGeom>
          <a:solidFill>
            <a:srgbClr val="66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Lung Function and Wheezing Illnesses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0034" y="3143248"/>
            <a:ext cx="8186766" cy="500066"/>
          </a:xfrm>
          <a:prstGeom prst="rect">
            <a:avLst/>
          </a:prstGeom>
          <a:solidFill>
            <a:srgbClr val="FFBDDE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Insulin resistanse,obesity,T2DM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00034" y="3714752"/>
            <a:ext cx="8186766" cy="5000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Pregnancy outcome: LBW 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0034" y="4286256"/>
            <a:ext cx="8186766" cy="500066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fetal development and cognition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00034" y="4857760"/>
            <a:ext cx="8186766" cy="500066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mortality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00034" y="5429264"/>
            <a:ext cx="8186766" cy="500066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Infectious disease: tuberculosis,…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6314" y="6215082"/>
            <a:ext cx="3856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Holick,MF.NEJM.2007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IOM DRI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16588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2212">
                <a:tc>
                  <a:txBody>
                    <a:bodyPr/>
                    <a:lstStyle/>
                    <a:p>
                      <a:r>
                        <a:rPr lang="fa-IR" dirty="0" smtClean="0"/>
                        <a:t>       </a:t>
                      </a:r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>
                    <a:solidFill>
                      <a:srgbClr val="AE46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   dietary</a:t>
                      </a:r>
                    </a:p>
                    <a:p>
                      <a:r>
                        <a:rPr lang="en-US" dirty="0" smtClean="0"/>
                        <a:t>allowance</a:t>
                      </a:r>
                      <a:endParaRPr lang="en-US" dirty="0"/>
                    </a:p>
                  </a:txBody>
                  <a:tcPr>
                    <a:solidFill>
                      <a:srgbClr val="AE46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 limit</a:t>
                      </a:r>
                      <a:endParaRPr lang="en-US" dirty="0"/>
                    </a:p>
                  </a:txBody>
                  <a:tcPr>
                    <a:solidFill>
                      <a:srgbClr val="AE46CA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0-6m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400IU=10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1000IU=25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7-12m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400IU=10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1500IU=37.5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1-3y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600IU=15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2500IU=62.5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4-8y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600IU=15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3000IU=75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9-70y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600IU=15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4000IU=100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&gt;70y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800IU=20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4000IU=100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  <a:tr h="532212">
                <a:tc>
                  <a:txBody>
                    <a:bodyPr/>
                    <a:lstStyle/>
                    <a:p>
                      <a:r>
                        <a:rPr lang="en-US" dirty="0" smtClean="0"/>
                        <a:t>Pregnancy</a:t>
                      </a:r>
                      <a:r>
                        <a:rPr lang="en-US" baseline="0" dirty="0" smtClean="0"/>
                        <a:t> and lactation</a:t>
                      </a:r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600IU=15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4000IU=100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F2CA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3" y="785793"/>
          <a:ext cx="7715305" cy="5374824"/>
        </p:xfrm>
        <a:graphic>
          <a:graphicData uri="http://schemas.openxmlformats.org/drawingml/2006/table">
            <a:tbl>
              <a:tblPr rtl="1"/>
              <a:tblGrid>
                <a:gridCol w="1796633"/>
                <a:gridCol w="1689237"/>
                <a:gridCol w="2220248"/>
                <a:gridCol w="2009187"/>
              </a:tblGrid>
              <a:tr h="597203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        مطالعه</a:t>
                      </a:r>
                      <a:endParaRPr lang="en-US" sz="20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latin typeface="Times New Roman"/>
                          <a:ea typeface="Calibri"/>
                          <a:cs typeface="B Mitra" pitchFamily="2" charset="-78"/>
                        </a:rPr>
                        <a:t>           جمعیت </a:t>
                      </a:r>
                      <a:endParaRPr lang="en-US" sz="20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latin typeface="Times New Roman"/>
                          <a:ea typeface="Calibri"/>
                          <a:cs typeface="B Mitra" pitchFamily="2" charset="-78"/>
                        </a:rPr>
                        <a:t>        کمبود ویتامین </a:t>
                      </a:r>
                      <a:r>
                        <a:rPr lang="en-US" sz="2000" b="1">
                          <a:latin typeface="Times New Roman"/>
                          <a:ea typeface="Calibri"/>
                          <a:cs typeface="B Mitra" pitchFamily="2" charset="-78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       شیوع</a:t>
                      </a:r>
                      <a:endParaRPr lang="en-US" sz="20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05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عزیزی </a:t>
                      </a:r>
                      <a:r>
                        <a:rPr lang="fa-IR" sz="16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وهمکاران</a:t>
                      </a:r>
                      <a:r>
                        <a:rPr lang="en-US" sz="1600" b="1" baseline="30000" dirty="0">
                          <a:latin typeface="Times New Roman"/>
                          <a:ea typeface="Calibri"/>
                          <a:cs typeface="B Mitra" pitchFamily="2" charset="-78"/>
                        </a:rPr>
                        <a:t>(24)</a:t>
                      </a:r>
                      <a:endParaRPr lang="en-US" sz="16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Times New Roman"/>
                          <a:ea typeface="Calibri"/>
                          <a:cs typeface="B Mitra" pitchFamily="2" charset="-78"/>
                        </a:rPr>
                        <a:t>3-69 ساله شهر تهران</a:t>
                      </a:r>
                      <a:endParaRPr lang="en-US" sz="12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کمتر از20 </a:t>
                      </a:r>
                      <a:r>
                        <a:rPr lang="fa-IR" sz="14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نانو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گرم در میلی لیتر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زنان 10-29 </a:t>
                      </a:r>
                      <a:r>
                        <a:rPr lang="fa-IR" sz="14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ساله:   0 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7درصد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مردان10-29ساله: 30درصد 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597203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لاریجانی و همکاران</a:t>
                      </a:r>
                      <a:r>
                        <a:rPr lang="en-US" sz="1600" b="1" baseline="30000" dirty="0">
                          <a:latin typeface="Times New Roman"/>
                          <a:ea typeface="Calibri"/>
                          <a:cs typeface="B Mitra" pitchFamily="2" charset="-78"/>
                        </a:rPr>
                        <a:t>(25)</a:t>
                      </a:r>
                      <a:endParaRPr lang="en-US" sz="16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Times New Roman"/>
                          <a:ea typeface="Calibri"/>
                          <a:cs typeface="B Mitra" pitchFamily="2" charset="-78"/>
                        </a:rPr>
                        <a:t>20-69 ساله شهر تهران</a:t>
                      </a:r>
                      <a:endParaRPr lang="en-US" sz="12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کمتر از 35 </a:t>
                      </a:r>
                      <a:r>
                        <a:rPr lang="fa-IR" sz="14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نانومول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در لیتر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   </a:t>
                      </a:r>
                      <a:r>
                        <a:rPr lang="fa-IR" sz="1400" b="1" baseline="0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 6 /79</a:t>
                      </a:r>
                      <a:r>
                        <a:rPr lang="fa-IR" sz="14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درصد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97203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کیخائی</a:t>
                      </a: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 و همکاران</a:t>
                      </a:r>
                      <a:r>
                        <a:rPr lang="en-US" sz="1600" b="1" baseline="30000" dirty="0">
                          <a:latin typeface="Times New Roman"/>
                          <a:ea typeface="Calibri"/>
                          <a:cs typeface="B Mitra" pitchFamily="2" charset="-78"/>
                        </a:rPr>
                        <a:t>(27)</a:t>
                      </a:r>
                      <a:endParaRPr lang="en-US" sz="16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Times New Roman"/>
                          <a:ea typeface="Calibri"/>
                          <a:cs typeface="B Mitra" pitchFamily="2" charset="-78"/>
                        </a:rPr>
                        <a:t>شهر زاهدان</a:t>
                      </a:r>
                      <a:endParaRPr lang="en-US" sz="12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کمتر از30 </a:t>
                      </a:r>
                      <a:r>
                        <a:rPr lang="fa-IR" sz="14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نانو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گرم در میلی لیتر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   </a:t>
                      </a:r>
                      <a:r>
                        <a:rPr lang="fa-IR" sz="14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94/7 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درصد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1194405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نیستانی  </a:t>
                      </a:r>
                      <a:r>
                        <a:rPr lang="fa-IR" sz="16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وهمکاران</a:t>
                      </a:r>
                      <a:r>
                        <a:rPr lang="en-US" sz="1600" b="1" baseline="30000" dirty="0">
                          <a:latin typeface="Times New Roman"/>
                          <a:ea typeface="Calibri"/>
                          <a:cs typeface="B Mitra" pitchFamily="2" charset="-78"/>
                        </a:rPr>
                        <a:t>(26)</a:t>
                      </a:r>
                      <a:endParaRPr lang="en-US" sz="16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B Mitra" pitchFamily="2" charset="-78"/>
                        </a:rPr>
                        <a:t>کودکان 12-9 ساله دبستانی شهر تهران</a:t>
                      </a:r>
                      <a:endParaRPr lang="en-US" sz="12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کمتر از 37 </a:t>
                      </a:r>
                      <a:r>
                        <a:rPr lang="fa-IR" sz="14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نانومول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در لیتر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    86 درصد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194405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مداح</a:t>
                      </a:r>
                      <a:r>
                        <a:rPr lang="fa-IR" sz="16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و همکاران</a:t>
                      </a:r>
                      <a:r>
                        <a:rPr lang="en-US" sz="1600" b="1" baseline="30000" dirty="0">
                          <a:latin typeface="Times New Roman"/>
                          <a:ea typeface="Calibri"/>
                          <a:cs typeface="B Mitra" pitchFamily="2" charset="-78"/>
                        </a:rPr>
                        <a:t>(28)</a:t>
                      </a:r>
                      <a:endParaRPr lang="en-US" sz="16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Times New Roman"/>
                          <a:ea typeface="Calibri"/>
                          <a:cs typeface="B Mitra" pitchFamily="2" charset="-78"/>
                        </a:rPr>
                        <a:t>زنان یائسه شهری و روستائی گیلان</a:t>
                      </a:r>
                      <a:endParaRPr lang="en-US" sz="1200" b="1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کمتر از30 </a:t>
                      </a:r>
                      <a:r>
                        <a:rPr lang="fa-IR" sz="1400" b="1" dirty="0" err="1">
                          <a:latin typeface="Times New Roman"/>
                          <a:ea typeface="Calibri"/>
                          <a:cs typeface="B Mitra" pitchFamily="2" charset="-78"/>
                        </a:rPr>
                        <a:t>نانو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 گرم در میلی لیتر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شهری: </a:t>
                      </a:r>
                      <a:r>
                        <a:rPr lang="fa-IR" sz="14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84/7 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درصد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  <a:p>
                      <a:pPr algn="justLow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latin typeface="Times New Roman"/>
                          <a:ea typeface="Calibri"/>
                          <a:cs typeface="B Mitra" pitchFamily="2" charset="-78"/>
                        </a:rPr>
                        <a:t>روستائی:79/5 </a:t>
                      </a:r>
                      <a:r>
                        <a:rPr lang="fa-IR" sz="1400" b="1" dirty="0">
                          <a:latin typeface="Times New Roman"/>
                          <a:ea typeface="Calibri"/>
                          <a:cs typeface="B Mitra" pitchFamily="2" charset="-78"/>
                        </a:rPr>
                        <a:t>درصد</a:t>
                      </a:r>
                      <a:endParaRPr lang="en-US" sz="1200" b="1" dirty="0">
                        <a:latin typeface="Times New Roman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5737</TotalTime>
  <Words>2113</Words>
  <Application>Microsoft Office PowerPoint</Application>
  <PresentationFormat>On-screen Show (4:3)</PresentationFormat>
  <Paragraphs>316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به نامش و یاریش </vt:lpstr>
      <vt:lpstr>عنوان طرح</vt:lpstr>
      <vt:lpstr>طرح دهندگان و مجریان طرح</vt:lpstr>
      <vt:lpstr>بیان مساله</vt:lpstr>
      <vt:lpstr>Slide 5</vt:lpstr>
      <vt:lpstr>Slide 6</vt:lpstr>
      <vt:lpstr>Slide 7</vt:lpstr>
      <vt:lpstr>IOM DRI</vt:lpstr>
      <vt:lpstr>Slide 9</vt:lpstr>
      <vt:lpstr>هدف اصلي طرح</vt:lpstr>
      <vt:lpstr>اهداف فرعي طرح</vt:lpstr>
      <vt:lpstr>Slide 12</vt:lpstr>
      <vt:lpstr>نحوه اجراي تحقيق:</vt:lpstr>
      <vt:lpstr>مرحله دوم</vt:lpstr>
      <vt:lpstr>نتایج مطالعه تحلیلی تطبیقی</vt:lpstr>
      <vt:lpstr>اصول برنامه</vt:lpstr>
      <vt:lpstr>چشم انداز</vt:lpstr>
      <vt:lpstr>اهداف کلی برنامه</vt:lpstr>
      <vt:lpstr>بیانیه ماموریت برنامه </vt:lpstr>
      <vt:lpstr>Slide 20</vt:lpstr>
      <vt:lpstr>راهبردهای اولویت دار برنامه پیشگیری و اهداف عینی آنها  </vt:lpstr>
      <vt:lpstr>Slide 22</vt:lpstr>
      <vt:lpstr>Slide 23</vt:lpstr>
      <vt:lpstr>Slide 24</vt:lpstr>
      <vt:lpstr>Slide 25</vt:lpstr>
      <vt:lpstr>Slide 26</vt:lpstr>
      <vt:lpstr> نتایج مطالعه روان سنجی و بحث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بحث</vt:lpstr>
      <vt:lpstr>با تشکّر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850015</dc:creator>
  <cp:lastModifiedBy>conferance</cp:lastModifiedBy>
  <cp:revision>121</cp:revision>
  <dcterms:created xsi:type="dcterms:W3CDTF">2014-03-07T00:20:39Z</dcterms:created>
  <dcterms:modified xsi:type="dcterms:W3CDTF">2014-08-11T04:58:31Z</dcterms:modified>
</cp:coreProperties>
</file>