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7" r:id="rId2"/>
    <p:sldId id="259" r:id="rId3"/>
    <p:sldId id="260" r:id="rId4"/>
    <p:sldId id="258" r:id="rId5"/>
    <p:sldId id="261" r:id="rId6"/>
    <p:sldId id="263" r:id="rId7"/>
    <p:sldId id="271" r:id="rId8"/>
    <p:sldId id="266" r:id="rId9"/>
    <p:sldId id="309" r:id="rId10"/>
    <p:sldId id="295" r:id="rId11"/>
    <p:sldId id="296" r:id="rId12"/>
    <p:sldId id="297" r:id="rId13"/>
    <p:sldId id="298" r:id="rId14"/>
    <p:sldId id="299" r:id="rId15"/>
    <p:sldId id="335" r:id="rId16"/>
    <p:sldId id="313" r:id="rId17"/>
    <p:sldId id="314" r:id="rId18"/>
    <p:sldId id="316" r:id="rId19"/>
    <p:sldId id="315" r:id="rId20"/>
    <p:sldId id="324" r:id="rId21"/>
    <p:sldId id="317" r:id="rId22"/>
    <p:sldId id="319" r:id="rId23"/>
    <p:sldId id="320" r:id="rId24"/>
    <p:sldId id="321" r:id="rId25"/>
    <p:sldId id="322" r:id="rId26"/>
    <p:sldId id="323" r:id="rId27"/>
    <p:sldId id="336" r:id="rId28"/>
    <p:sldId id="337" r:id="rId29"/>
    <p:sldId id="338" r:id="rId30"/>
    <p:sldId id="300" r:id="rId31"/>
    <p:sldId id="318" r:id="rId32"/>
    <p:sldId id="339" r:id="rId33"/>
    <p:sldId id="340" r:id="rId34"/>
    <p:sldId id="341" r:id="rId35"/>
    <p:sldId id="342" r:id="rId36"/>
    <p:sldId id="343" r:id="rId37"/>
    <p:sldId id="326" r:id="rId38"/>
    <p:sldId id="330" r:id="rId39"/>
    <p:sldId id="327" r:id="rId40"/>
    <p:sldId id="331" r:id="rId41"/>
    <p:sldId id="332" r:id="rId42"/>
    <p:sldId id="303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66FF66"/>
    <a:srgbClr val="FFFF66"/>
    <a:srgbClr val="FFCCCC"/>
    <a:srgbClr val="5E9D25"/>
    <a:srgbClr val="FF33CC"/>
    <a:srgbClr val="7CF0F6"/>
    <a:srgbClr val="00FF00"/>
    <a:srgbClr val="66FFCC"/>
    <a:srgbClr val="99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128" autoAdjust="0"/>
    <p:restoredTop sz="93559" autoAdjust="0"/>
  </p:normalViewPr>
  <p:slideViewPr>
    <p:cSldViewPr>
      <p:cViewPr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DDCF7F-5E45-4538-86C5-25EBE8C188CF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967B16EB-7B11-467E-B7C3-D01276810AFA}">
      <dgm:prSet phldrT="[Text]"/>
      <dgm:spPr/>
      <dgm:t>
        <a:bodyPr/>
        <a:lstStyle/>
        <a:p>
          <a:r>
            <a:rPr lang="en-US" dirty="0" smtClean="0">
              <a:latin typeface="Arial Black" pitchFamily="34" charset="0"/>
            </a:rPr>
            <a:t>RICKETS,</a:t>
          </a:r>
        </a:p>
        <a:p>
          <a:r>
            <a:rPr lang="en-US" dirty="0" smtClean="0">
              <a:latin typeface="Arial Black" pitchFamily="34" charset="0"/>
            </a:rPr>
            <a:t>OSTEOMALACIA,</a:t>
          </a:r>
        </a:p>
        <a:p>
          <a:r>
            <a:rPr lang="en-US" dirty="0" smtClean="0">
              <a:latin typeface="Arial Black" pitchFamily="34" charset="0"/>
            </a:rPr>
            <a:t>OSTEOPOROTIC  FX</a:t>
          </a:r>
          <a:endParaRPr lang="en-US" dirty="0">
            <a:latin typeface="Arial Black" pitchFamily="34" charset="0"/>
          </a:endParaRPr>
        </a:p>
      </dgm:t>
    </dgm:pt>
    <dgm:pt modelId="{A8E12768-1180-4D97-BB83-DE6C86A271D2}" type="parTrans" cxnId="{04936E67-6535-440D-A707-875EC8ECE63B}">
      <dgm:prSet/>
      <dgm:spPr/>
      <dgm:t>
        <a:bodyPr/>
        <a:lstStyle/>
        <a:p>
          <a:endParaRPr lang="en-US"/>
        </a:p>
      </dgm:t>
    </dgm:pt>
    <dgm:pt modelId="{77C369E6-E8BF-4893-90EB-31314B528035}" type="sibTrans" cxnId="{04936E67-6535-440D-A707-875EC8ECE63B}">
      <dgm:prSet/>
      <dgm:spPr/>
      <dgm:t>
        <a:bodyPr/>
        <a:lstStyle/>
        <a:p>
          <a:endParaRPr lang="en-US"/>
        </a:p>
      </dgm:t>
    </dgm:pt>
    <dgm:pt modelId="{192CF7DD-CB1F-4424-BC9A-0CA38F92030F}">
      <dgm:prSet phldrT="[Text]"/>
      <dgm:spPr>
        <a:solidFill>
          <a:srgbClr val="7CF0F6"/>
        </a:solidFill>
      </dgm:spPr>
      <dgm:t>
        <a:bodyPr/>
        <a:lstStyle/>
        <a:p>
          <a:r>
            <a:rPr lang="en-US" dirty="0" smtClean="0">
              <a:latin typeface="Arial Black" pitchFamily="34" charset="0"/>
            </a:rPr>
            <a:t>Cancer , CVD , Mortality , fetus development</a:t>
          </a:r>
          <a:endParaRPr lang="en-US" dirty="0">
            <a:latin typeface="Arial Black" pitchFamily="34" charset="0"/>
          </a:endParaRPr>
        </a:p>
      </dgm:t>
    </dgm:pt>
    <dgm:pt modelId="{89835FC5-D4A6-41B4-B380-DC7DB8F9A4A5}" type="parTrans" cxnId="{A4D9DC32-B1EB-4193-856E-EECE009E2239}">
      <dgm:prSet/>
      <dgm:spPr/>
      <dgm:t>
        <a:bodyPr/>
        <a:lstStyle/>
        <a:p>
          <a:endParaRPr lang="en-US"/>
        </a:p>
      </dgm:t>
    </dgm:pt>
    <dgm:pt modelId="{A369F470-B2BD-44E6-8636-74303177FD96}" type="sibTrans" cxnId="{A4D9DC32-B1EB-4193-856E-EECE009E2239}">
      <dgm:prSet/>
      <dgm:spPr/>
      <dgm:t>
        <a:bodyPr/>
        <a:lstStyle/>
        <a:p>
          <a:endParaRPr lang="en-US"/>
        </a:p>
      </dgm:t>
    </dgm:pt>
    <dgm:pt modelId="{DFC5E0D7-A731-423F-B41D-3F7D43512B23}">
      <dgm:prSet phldrT="[Text]"/>
      <dgm:spPr>
        <a:solidFill>
          <a:srgbClr val="CAF9FE"/>
        </a:solidFill>
      </dgm:spPr>
      <dgm:t>
        <a:bodyPr/>
        <a:lstStyle/>
        <a:p>
          <a:r>
            <a:rPr lang="en-US" dirty="0" smtClean="0">
              <a:latin typeface="Arial Black" pitchFamily="34" charset="0"/>
            </a:rPr>
            <a:t>Other Chronic illness…</a:t>
          </a:r>
          <a:endParaRPr lang="en-US" dirty="0">
            <a:latin typeface="Arial Black" pitchFamily="34" charset="0"/>
          </a:endParaRPr>
        </a:p>
      </dgm:t>
    </dgm:pt>
    <dgm:pt modelId="{004A6082-A63B-4FC9-97B3-B197D77DED8C}" type="parTrans" cxnId="{43382A63-E7AF-48B0-BFED-80FF8DA692FC}">
      <dgm:prSet/>
      <dgm:spPr/>
      <dgm:t>
        <a:bodyPr/>
        <a:lstStyle/>
        <a:p>
          <a:endParaRPr lang="en-US"/>
        </a:p>
      </dgm:t>
    </dgm:pt>
    <dgm:pt modelId="{16A9B266-CCD8-49BD-8433-3CFC65772DCE}" type="sibTrans" cxnId="{43382A63-E7AF-48B0-BFED-80FF8DA692FC}">
      <dgm:prSet/>
      <dgm:spPr/>
      <dgm:t>
        <a:bodyPr/>
        <a:lstStyle/>
        <a:p>
          <a:endParaRPr lang="en-US"/>
        </a:p>
      </dgm:t>
    </dgm:pt>
    <dgm:pt modelId="{9585C3FB-C6D5-4847-805B-45E51631D6B9}" type="pres">
      <dgm:prSet presAssocID="{0ADDCF7F-5E45-4538-86C5-25EBE8C188CF}" presName="Name0" presStyleCnt="0">
        <dgm:presLayoutVars>
          <dgm:dir/>
          <dgm:animLvl val="lvl"/>
          <dgm:resizeHandles val="exact"/>
        </dgm:presLayoutVars>
      </dgm:prSet>
      <dgm:spPr/>
    </dgm:pt>
    <dgm:pt modelId="{8BF45AF8-E8C8-44FD-9A26-E7CC38466D46}" type="pres">
      <dgm:prSet presAssocID="{967B16EB-7B11-467E-B7C3-D01276810AFA}" presName="Name8" presStyleCnt="0"/>
      <dgm:spPr/>
    </dgm:pt>
    <dgm:pt modelId="{37E5C098-211C-41C8-B078-FA179EEAEF1B}" type="pres">
      <dgm:prSet presAssocID="{967B16EB-7B11-467E-B7C3-D01276810AFA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3AB05F-65A4-42B9-836B-F8164C0A263E}" type="pres">
      <dgm:prSet presAssocID="{967B16EB-7B11-467E-B7C3-D01276810AF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CBBE75-8E43-497B-89C2-CDC3EA7CB07C}" type="pres">
      <dgm:prSet presAssocID="{192CF7DD-CB1F-4424-BC9A-0CA38F92030F}" presName="Name8" presStyleCnt="0"/>
      <dgm:spPr/>
    </dgm:pt>
    <dgm:pt modelId="{6AD0AEF7-A980-45F8-83D5-9164FE32230B}" type="pres">
      <dgm:prSet presAssocID="{192CF7DD-CB1F-4424-BC9A-0CA38F92030F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EF1FD5-7C1F-43E0-8815-AA052B2C19E8}" type="pres">
      <dgm:prSet presAssocID="{192CF7DD-CB1F-4424-BC9A-0CA38F92030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B911D7-4DF1-4202-A5A3-1C071C8CD56E}" type="pres">
      <dgm:prSet presAssocID="{DFC5E0D7-A731-423F-B41D-3F7D43512B23}" presName="Name8" presStyleCnt="0"/>
      <dgm:spPr/>
    </dgm:pt>
    <dgm:pt modelId="{79BC8776-92DB-43BD-900D-F34366FFFB17}" type="pres">
      <dgm:prSet presAssocID="{DFC5E0D7-A731-423F-B41D-3F7D43512B23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DCD6E4-BBA4-40B2-8422-BE4045D98D7B}" type="pres">
      <dgm:prSet presAssocID="{DFC5E0D7-A731-423F-B41D-3F7D43512B2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A743E98-38EF-4F18-869E-35F039400213}" type="presOf" srcId="{192CF7DD-CB1F-4424-BC9A-0CA38F92030F}" destId="{09EF1FD5-7C1F-43E0-8815-AA052B2C19E8}" srcOrd="1" destOrd="0" presId="urn:microsoft.com/office/officeart/2005/8/layout/pyramid1"/>
    <dgm:cxn modelId="{04936E67-6535-440D-A707-875EC8ECE63B}" srcId="{0ADDCF7F-5E45-4538-86C5-25EBE8C188CF}" destId="{967B16EB-7B11-467E-B7C3-D01276810AFA}" srcOrd="0" destOrd="0" parTransId="{A8E12768-1180-4D97-BB83-DE6C86A271D2}" sibTransId="{77C369E6-E8BF-4893-90EB-31314B528035}"/>
    <dgm:cxn modelId="{83E2C223-386B-4E45-928E-94B88CBAD292}" type="presOf" srcId="{DFC5E0D7-A731-423F-B41D-3F7D43512B23}" destId="{62DCD6E4-BBA4-40B2-8422-BE4045D98D7B}" srcOrd="1" destOrd="0" presId="urn:microsoft.com/office/officeart/2005/8/layout/pyramid1"/>
    <dgm:cxn modelId="{B2C9A8DE-1C5C-4BFD-9BA0-26FFA7ED5C11}" type="presOf" srcId="{192CF7DD-CB1F-4424-BC9A-0CA38F92030F}" destId="{6AD0AEF7-A980-45F8-83D5-9164FE32230B}" srcOrd="0" destOrd="0" presId="urn:microsoft.com/office/officeart/2005/8/layout/pyramid1"/>
    <dgm:cxn modelId="{A4D9DC32-B1EB-4193-856E-EECE009E2239}" srcId="{0ADDCF7F-5E45-4538-86C5-25EBE8C188CF}" destId="{192CF7DD-CB1F-4424-BC9A-0CA38F92030F}" srcOrd="1" destOrd="0" parTransId="{89835FC5-D4A6-41B4-B380-DC7DB8F9A4A5}" sibTransId="{A369F470-B2BD-44E6-8636-74303177FD96}"/>
    <dgm:cxn modelId="{43382A63-E7AF-48B0-BFED-80FF8DA692FC}" srcId="{0ADDCF7F-5E45-4538-86C5-25EBE8C188CF}" destId="{DFC5E0D7-A731-423F-B41D-3F7D43512B23}" srcOrd="2" destOrd="0" parTransId="{004A6082-A63B-4FC9-97B3-B197D77DED8C}" sibTransId="{16A9B266-CCD8-49BD-8433-3CFC65772DCE}"/>
    <dgm:cxn modelId="{E44A7F1F-70D5-4FD8-8715-568BCC3F38C3}" type="presOf" srcId="{DFC5E0D7-A731-423F-B41D-3F7D43512B23}" destId="{79BC8776-92DB-43BD-900D-F34366FFFB17}" srcOrd="0" destOrd="0" presId="urn:microsoft.com/office/officeart/2005/8/layout/pyramid1"/>
    <dgm:cxn modelId="{8E7BB40A-7EB6-44A5-94A1-D00382F81E28}" type="presOf" srcId="{967B16EB-7B11-467E-B7C3-D01276810AFA}" destId="{EF3AB05F-65A4-42B9-836B-F8164C0A263E}" srcOrd="1" destOrd="0" presId="urn:microsoft.com/office/officeart/2005/8/layout/pyramid1"/>
    <dgm:cxn modelId="{E92E0A15-8B26-4F4B-8034-0069B4CA26D3}" type="presOf" srcId="{0ADDCF7F-5E45-4538-86C5-25EBE8C188CF}" destId="{9585C3FB-C6D5-4847-805B-45E51631D6B9}" srcOrd="0" destOrd="0" presId="urn:microsoft.com/office/officeart/2005/8/layout/pyramid1"/>
    <dgm:cxn modelId="{4C49D140-B802-4811-8A34-382F212DE0E2}" type="presOf" srcId="{967B16EB-7B11-467E-B7C3-D01276810AFA}" destId="{37E5C098-211C-41C8-B078-FA179EEAEF1B}" srcOrd="0" destOrd="0" presId="urn:microsoft.com/office/officeart/2005/8/layout/pyramid1"/>
    <dgm:cxn modelId="{FFDA761E-C584-4C24-B9D9-AA40239B635A}" type="presParOf" srcId="{9585C3FB-C6D5-4847-805B-45E51631D6B9}" destId="{8BF45AF8-E8C8-44FD-9A26-E7CC38466D46}" srcOrd="0" destOrd="0" presId="urn:microsoft.com/office/officeart/2005/8/layout/pyramid1"/>
    <dgm:cxn modelId="{574D3098-BAC3-4205-B19D-7A842E79CB4B}" type="presParOf" srcId="{8BF45AF8-E8C8-44FD-9A26-E7CC38466D46}" destId="{37E5C098-211C-41C8-B078-FA179EEAEF1B}" srcOrd="0" destOrd="0" presId="urn:microsoft.com/office/officeart/2005/8/layout/pyramid1"/>
    <dgm:cxn modelId="{D3A16FAC-EF28-4D75-81AE-588294680281}" type="presParOf" srcId="{8BF45AF8-E8C8-44FD-9A26-E7CC38466D46}" destId="{EF3AB05F-65A4-42B9-836B-F8164C0A263E}" srcOrd="1" destOrd="0" presId="urn:microsoft.com/office/officeart/2005/8/layout/pyramid1"/>
    <dgm:cxn modelId="{48F32830-22F9-48ED-9322-0EC80DA0C1D0}" type="presParOf" srcId="{9585C3FB-C6D5-4847-805B-45E51631D6B9}" destId="{1CCBBE75-8E43-497B-89C2-CDC3EA7CB07C}" srcOrd="1" destOrd="0" presId="urn:microsoft.com/office/officeart/2005/8/layout/pyramid1"/>
    <dgm:cxn modelId="{9612F1A8-5D7E-4ED6-8833-7B15C100DCEE}" type="presParOf" srcId="{1CCBBE75-8E43-497B-89C2-CDC3EA7CB07C}" destId="{6AD0AEF7-A980-45F8-83D5-9164FE32230B}" srcOrd="0" destOrd="0" presId="urn:microsoft.com/office/officeart/2005/8/layout/pyramid1"/>
    <dgm:cxn modelId="{33D84C31-7125-43B9-B50A-72F8F89BC1D3}" type="presParOf" srcId="{1CCBBE75-8E43-497B-89C2-CDC3EA7CB07C}" destId="{09EF1FD5-7C1F-43E0-8815-AA052B2C19E8}" srcOrd="1" destOrd="0" presId="urn:microsoft.com/office/officeart/2005/8/layout/pyramid1"/>
    <dgm:cxn modelId="{994D3006-131D-46DC-A5A2-24DDF5C0D04E}" type="presParOf" srcId="{9585C3FB-C6D5-4847-805B-45E51631D6B9}" destId="{23B911D7-4DF1-4202-A5A3-1C071C8CD56E}" srcOrd="2" destOrd="0" presId="urn:microsoft.com/office/officeart/2005/8/layout/pyramid1"/>
    <dgm:cxn modelId="{80EED9EB-9E4E-4EC8-8ABA-A1780161FE45}" type="presParOf" srcId="{23B911D7-4DF1-4202-A5A3-1C071C8CD56E}" destId="{79BC8776-92DB-43BD-900D-F34366FFFB17}" srcOrd="0" destOrd="0" presId="urn:microsoft.com/office/officeart/2005/8/layout/pyramid1"/>
    <dgm:cxn modelId="{430F1BAA-BF32-4CC1-B118-4E725182266B}" type="presParOf" srcId="{23B911D7-4DF1-4202-A5A3-1C071C8CD56E}" destId="{62DCD6E4-BBA4-40B2-8422-BE4045D98D7B}" srcOrd="1" destOrd="0" presId="urn:microsoft.com/office/officeart/2005/8/layout/pyramid1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D83E5-7FF1-48AA-A813-9A0FF5138046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470587-24E8-43D9-AAAB-574B404D1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61A9-9A33-45E1-A3D0-E85D4B2E21D3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DBA35-DBEA-41B2-A8F5-CAA93AF15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61A9-9A33-45E1-A3D0-E85D4B2E21D3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DBA35-DBEA-41B2-A8F5-CAA93AF15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61A9-9A33-45E1-A3D0-E85D4B2E21D3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DBA35-DBEA-41B2-A8F5-CAA93AF15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61A9-9A33-45E1-A3D0-E85D4B2E21D3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DBA35-DBEA-41B2-A8F5-CAA93AF15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61A9-9A33-45E1-A3D0-E85D4B2E21D3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DBA35-DBEA-41B2-A8F5-CAA93AF15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61A9-9A33-45E1-A3D0-E85D4B2E21D3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DBA35-DBEA-41B2-A8F5-CAA93AF15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61A9-9A33-45E1-A3D0-E85D4B2E21D3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DBA35-DBEA-41B2-A8F5-CAA93AF15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61A9-9A33-45E1-A3D0-E85D4B2E21D3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DBA35-DBEA-41B2-A8F5-CAA93AF15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61A9-9A33-45E1-A3D0-E85D4B2E21D3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DBA35-DBEA-41B2-A8F5-CAA93AF15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61A9-9A33-45E1-A3D0-E85D4B2E21D3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DBA35-DBEA-41B2-A8F5-CAA93AF15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61A9-9A33-45E1-A3D0-E85D4B2E21D3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DBA35-DBEA-41B2-A8F5-CAA93AF15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C61A9-9A33-45E1-A3D0-E85D4B2E21D3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DBA35-DBEA-41B2-A8F5-CAA93AF15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1827215"/>
          </a:xfrm>
        </p:spPr>
        <p:txBody>
          <a:bodyPr>
            <a:normAutofit/>
          </a:bodyPr>
          <a:lstStyle/>
          <a:p>
            <a:r>
              <a:rPr lang="fa-IR" sz="6600" dirty="0" smtClean="0">
                <a:cs typeface="B Nazanin" pitchFamily="2" charset="-78"/>
              </a:rPr>
              <a:t>به نامش و </a:t>
            </a:r>
            <a:r>
              <a:rPr lang="fa-IR" sz="6600" dirty="0" err="1" smtClean="0">
                <a:cs typeface="B Nazanin" pitchFamily="2" charset="-78"/>
              </a:rPr>
              <a:t>یاریش</a:t>
            </a:r>
            <a:r>
              <a:rPr lang="fa-IR" sz="6600" dirty="0" smtClean="0">
                <a:cs typeface="B Nazanin" pitchFamily="2" charset="-78"/>
              </a:rPr>
              <a:t> </a:t>
            </a:r>
            <a:endParaRPr lang="fa-IR" sz="6600" dirty="0">
              <a:cs typeface="B 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>
            <a:normAutofit fontScale="92500" lnSpcReduction="10000"/>
          </a:bodyPr>
          <a:lstStyle/>
          <a:p>
            <a:r>
              <a:rPr lang="fa-IR" sz="2800" b="1" dirty="0" smtClean="0">
                <a:solidFill>
                  <a:schemeClr val="tx1"/>
                </a:solidFill>
                <a:cs typeface="B Nazanin" pitchFamily="2" charset="-78"/>
              </a:rPr>
              <a:t>پایان نامه دوره دستیاری فوق تخصصی</a:t>
            </a:r>
          </a:p>
          <a:p>
            <a:r>
              <a:rPr lang="fa-IR" sz="2800" b="1" dirty="0" smtClean="0">
                <a:solidFill>
                  <a:schemeClr val="tx1"/>
                </a:solidFill>
                <a:cs typeface="B Nazanin" pitchFamily="2" charset="-78"/>
              </a:rPr>
              <a:t>مهشید معصوم </a:t>
            </a:r>
            <a:r>
              <a:rPr lang="fa-IR" sz="2800" b="1" dirty="0" err="1" smtClean="0">
                <a:solidFill>
                  <a:schemeClr val="tx1"/>
                </a:solidFill>
                <a:cs typeface="B Nazanin" pitchFamily="2" charset="-78"/>
              </a:rPr>
              <a:t>بابائی</a:t>
            </a:r>
            <a:r>
              <a:rPr lang="fa-IR" sz="2800" b="1" dirty="0" smtClean="0">
                <a:solidFill>
                  <a:schemeClr val="tx1"/>
                </a:solidFill>
                <a:cs typeface="B Nazanin" pitchFamily="2" charset="-78"/>
              </a:rPr>
              <a:t> </a:t>
            </a:r>
          </a:p>
          <a:p>
            <a:r>
              <a:rPr lang="fa-IR" sz="2800" b="1" dirty="0" smtClean="0">
                <a:solidFill>
                  <a:schemeClr val="tx1"/>
                </a:solidFill>
                <a:cs typeface="B Nazanin" pitchFamily="2" charset="-78"/>
              </a:rPr>
              <a:t>پژوهشکده غدد درون ریز و متابولیسم</a:t>
            </a:r>
          </a:p>
          <a:p>
            <a:r>
              <a:rPr lang="fa-IR" sz="2800" b="1" dirty="0" smtClean="0">
                <a:solidFill>
                  <a:schemeClr val="tx1"/>
                </a:solidFill>
                <a:cs typeface="B Nazanin" pitchFamily="2" charset="-78"/>
              </a:rPr>
              <a:t>دانشگاه علوم پزشکی شهید بهشتی</a:t>
            </a:r>
          </a:p>
          <a:p>
            <a:r>
              <a:rPr lang="fa-IR" sz="2800" b="1" dirty="0" smtClean="0">
                <a:solidFill>
                  <a:schemeClr val="tx1"/>
                </a:solidFill>
                <a:cs typeface="B Nazanin" pitchFamily="2" charset="-78"/>
              </a:rPr>
              <a:t>مرداد 1393</a:t>
            </a:r>
            <a:endParaRPr lang="fa-IR" sz="2800" b="1" dirty="0">
              <a:solidFill>
                <a:schemeClr val="tx1"/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solidFill>
            <a:schemeClr val="bg1"/>
          </a:solidFill>
        </p:spPr>
        <p:txBody>
          <a:bodyPr/>
          <a:lstStyle/>
          <a:p>
            <a:r>
              <a:rPr lang="ar-SA" dirty="0" smtClean="0">
                <a:solidFill>
                  <a:srgbClr val="FF0000"/>
                </a:solidFill>
                <a:cs typeface="B Mitra" pitchFamily="2" charset="-78"/>
              </a:rPr>
              <a:t>هدف اصلي طرح</a:t>
            </a:r>
            <a:endParaRPr lang="en-US" dirty="0">
              <a:solidFill>
                <a:srgbClr val="FF0000"/>
              </a:solidFill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/>
            <a:endParaRPr lang="en-US" dirty="0" smtClean="0">
              <a:cs typeface="B Mitra" pitchFamily="2" charset="-78"/>
            </a:endParaRPr>
          </a:p>
          <a:p>
            <a:pPr algn="ctr" rtl="1">
              <a:buNone/>
            </a:pPr>
            <a:r>
              <a:rPr lang="ar-SA" dirty="0" smtClean="0">
                <a:cs typeface="B Mitra" pitchFamily="2" charset="-78"/>
              </a:rPr>
              <a:t>تدوین </a:t>
            </a:r>
            <a:r>
              <a:rPr lang="fa-IR" dirty="0" smtClean="0">
                <a:cs typeface="B Mitra" pitchFamily="2" charset="-78"/>
              </a:rPr>
              <a:t>برنامه راهبردی </a:t>
            </a:r>
            <a:r>
              <a:rPr lang="ar-SA" dirty="0" smtClean="0">
                <a:cs typeface="B Mitra" pitchFamily="2" charset="-78"/>
              </a:rPr>
              <a:t>پیشگیری از کمبود ویتامین</a:t>
            </a:r>
            <a:r>
              <a:rPr lang="en-US" dirty="0" smtClean="0">
                <a:cs typeface="B Mitra" pitchFamily="2" charset="-78"/>
              </a:rPr>
              <a:t>D </a:t>
            </a:r>
          </a:p>
          <a:p>
            <a:pPr algn="ctr">
              <a:buNone/>
            </a:pPr>
            <a:r>
              <a:rPr lang="fa-IR" dirty="0" smtClean="0">
                <a:cs typeface="B Mitra" pitchFamily="2" charset="-78"/>
              </a:rPr>
              <a:t>در جمهوری اسلامی ایران</a:t>
            </a:r>
            <a:endParaRPr lang="en-US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fa-IR" dirty="0" smtClean="0">
                <a:solidFill>
                  <a:srgbClr val="FF0000"/>
                </a:solidFill>
              </a:rPr>
              <a:t>ا</a:t>
            </a:r>
            <a:r>
              <a:rPr lang="ar-SA" dirty="0" smtClean="0">
                <a:solidFill>
                  <a:srgbClr val="FF0000"/>
                </a:solidFill>
              </a:rPr>
              <a:t>هد</a:t>
            </a:r>
            <a:r>
              <a:rPr lang="fa-IR" dirty="0" smtClean="0">
                <a:solidFill>
                  <a:srgbClr val="FF0000"/>
                </a:solidFill>
              </a:rPr>
              <a:t>ا</a:t>
            </a:r>
            <a:r>
              <a:rPr lang="ar-SA" dirty="0" smtClean="0">
                <a:solidFill>
                  <a:srgbClr val="FF0000"/>
                </a:solidFill>
              </a:rPr>
              <a:t>ف </a:t>
            </a:r>
            <a:r>
              <a:rPr lang="fa-IR" dirty="0" smtClean="0">
                <a:solidFill>
                  <a:srgbClr val="FF0000"/>
                </a:solidFill>
              </a:rPr>
              <a:t>فرع</a:t>
            </a:r>
            <a:r>
              <a:rPr lang="ar-SA" dirty="0" smtClean="0">
                <a:solidFill>
                  <a:srgbClr val="FF0000"/>
                </a:solidFill>
              </a:rPr>
              <a:t>ي طرح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15040"/>
          </a:xfrm>
        </p:spPr>
        <p:txBody>
          <a:bodyPr>
            <a:normAutofit fontScale="92500" lnSpcReduction="10000"/>
          </a:bodyPr>
          <a:lstStyle/>
          <a:p>
            <a:pPr algn="r" rtl="1">
              <a:buFont typeface="Wingdings" pitchFamily="2" charset="2"/>
              <a:buChar char="Ø"/>
            </a:pPr>
            <a:r>
              <a:rPr lang="fa-IR" dirty="0" smtClean="0">
                <a:solidFill>
                  <a:srgbClr val="5E9D25"/>
                </a:solidFill>
                <a:cs typeface="B Mitra" pitchFamily="2" charset="-78"/>
              </a:rPr>
              <a:t>اهداف مربوط به تدوین برنامه:</a:t>
            </a:r>
          </a:p>
          <a:p>
            <a:pPr marL="514350" indent="-514350" algn="r" rtl="1">
              <a:buFont typeface="+mj-lt"/>
              <a:buAutoNum type="arabicParenR"/>
            </a:pPr>
            <a:r>
              <a:rPr lang="ar-SA" dirty="0" smtClean="0">
                <a:cs typeface="B Mitra" pitchFamily="2" charset="-78"/>
              </a:rPr>
              <a:t>بررسی وضعیت موجود کمبود ویتامین </a:t>
            </a:r>
            <a:r>
              <a:rPr lang="en-US" dirty="0" smtClean="0">
                <a:cs typeface="B Mitra" pitchFamily="2" charset="-78"/>
              </a:rPr>
              <a:t>D</a:t>
            </a:r>
            <a:r>
              <a:rPr lang="ar-SA" dirty="0" smtClean="0">
                <a:cs typeface="B Mitra" pitchFamily="2" charset="-78"/>
              </a:rPr>
              <a:t>در کشور </a:t>
            </a:r>
            <a:endParaRPr lang="en-US" dirty="0" smtClean="0">
              <a:cs typeface="B Mitra" pitchFamily="2" charset="-78"/>
            </a:endParaRPr>
          </a:p>
          <a:p>
            <a:pPr marL="514350" indent="-514350" algn="r" rtl="1">
              <a:buFont typeface="+mj-lt"/>
              <a:buAutoNum type="arabicParenR"/>
            </a:pPr>
            <a:r>
              <a:rPr lang="ar-SA" dirty="0" smtClean="0">
                <a:cs typeface="B Mitra" pitchFamily="2" charset="-78"/>
              </a:rPr>
              <a:t>بررسی وضعیت اقدامات انجام شده در کشور و جهان در جهت پیشگیری از کمبود ویتامین</a:t>
            </a:r>
            <a:r>
              <a:rPr lang="en-US" dirty="0" smtClean="0">
                <a:cs typeface="B Mitra" pitchFamily="2" charset="-78"/>
              </a:rPr>
              <a:t>D</a:t>
            </a:r>
          </a:p>
          <a:p>
            <a:pPr marL="514350" indent="-514350" algn="r" rtl="1">
              <a:buFont typeface="+mj-lt"/>
              <a:buAutoNum type="arabicParenR"/>
            </a:pPr>
            <a:r>
              <a:rPr lang="ar-SA" dirty="0" smtClean="0">
                <a:cs typeface="B Mitra" pitchFamily="2" charset="-78"/>
              </a:rPr>
              <a:t>تبیین ماموریت برنامه راهبردی پیشگیری از کمبود ویتامین</a:t>
            </a:r>
            <a:r>
              <a:rPr lang="en-US" dirty="0" smtClean="0">
                <a:cs typeface="B Mitra" pitchFamily="2" charset="-78"/>
              </a:rPr>
              <a:t>D</a:t>
            </a:r>
          </a:p>
          <a:p>
            <a:pPr marL="514350" indent="-514350" algn="r" rtl="1">
              <a:buFont typeface="+mj-lt"/>
              <a:buAutoNum type="arabicParenR"/>
            </a:pPr>
            <a:r>
              <a:rPr lang="ar-SA" dirty="0" smtClean="0">
                <a:cs typeface="B Mitra" pitchFamily="2" charset="-78"/>
              </a:rPr>
              <a:t>تبیین اهداف برنامه راهبردی پیشگیری از کمبود ویتامین</a:t>
            </a:r>
            <a:r>
              <a:rPr lang="en-US" dirty="0" smtClean="0">
                <a:cs typeface="B Mitra" pitchFamily="2" charset="-78"/>
              </a:rPr>
              <a:t>D</a:t>
            </a:r>
          </a:p>
          <a:p>
            <a:pPr marL="514350" indent="-514350" algn="r" rtl="1">
              <a:buFont typeface="+mj-lt"/>
              <a:buAutoNum type="arabicParenR"/>
            </a:pPr>
            <a:r>
              <a:rPr lang="ar-SA" dirty="0" smtClean="0">
                <a:cs typeface="B Mitra" pitchFamily="2" charset="-78"/>
              </a:rPr>
              <a:t> تبیین چشم انداز برنامه راهبردی پیشگیری از کمبود ویتامین</a:t>
            </a:r>
            <a:r>
              <a:rPr lang="en-US" dirty="0" smtClean="0">
                <a:cs typeface="B Mitra" pitchFamily="2" charset="-78"/>
              </a:rPr>
              <a:t>D</a:t>
            </a:r>
          </a:p>
          <a:p>
            <a:pPr marL="514350" indent="-514350" algn="r" rtl="1">
              <a:buFont typeface="+mj-lt"/>
              <a:buAutoNum type="arabicParenR"/>
            </a:pPr>
            <a:r>
              <a:rPr lang="ar-SA" dirty="0" smtClean="0">
                <a:cs typeface="B Mitra" pitchFamily="2" charset="-78"/>
              </a:rPr>
              <a:t>مشخص نمودن عوامل ضعف و قوت محیط داخلی نظام سلا مت</a:t>
            </a:r>
            <a:endParaRPr lang="en-US" dirty="0" smtClean="0">
              <a:cs typeface="B Mitra" pitchFamily="2" charset="-78"/>
            </a:endParaRPr>
          </a:p>
          <a:p>
            <a:pPr marL="514350" indent="-514350" algn="r" rtl="1">
              <a:buFont typeface="+mj-lt"/>
              <a:buAutoNum type="arabicParenR"/>
            </a:pPr>
            <a:r>
              <a:rPr lang="ar-SA" dirty="0" smtClean="0">
                <a:cs typeface="B Mitra" pitchFamily="2" charset="-78"/>
              </a:rPr>
              <a:t>مشخص نمودن عوامل فرصت و تهدید محیط خارج نظام سلا مت</a:t>
            </a:r>
            <a:endParaRPr lang="en-US" dirty="0" smtClean="0">
              <a:cs typeface="B Mitra" pitchFamily="2" charset="-78"/>
            </a:endParaRPr>
          </a:p>
          <a:p>
            <a:pPr marL="514350" indent="-514350" algn="r" rtl="1">
              <a:buFont typeface="+mj-lt"/>
              <a:buAutoNum type="arabicParenR"/>
            </a:pPr>
            <a:r>
              <a:rPr lang="ar-SA" dirty="0" smtClean="0">
                <a:cs typeface="B Mitra" pitchFamily="2" charset="-78"/>
              </a:rPr>
              <a:t>تعیین راهبردهای </a:t>
            </a:r>
            <a:r>
              <a:rPr lang="en-US" dirty="0" smtClean="0">
                <a:cs typeface="B Mitra" pitchFamily="2" charset="-78"/>
              </a:rPr>
              <a:t>SWOT </a:t>
            </a:r>
            <a:r>
              <a:rPr lang="fa-IR" dirty="0" smtClean="0">
                <a:cs typeface="B Mitra" pitchFamily="2" charset="-78"/>
              </a:rPr>
              <a:t> بر اساس عوامل  قبل</a:t>
            </a:r>
            <a:endParaRPr lang="en-US" dirty="0" smtClean="0">
              <a:cs typeface="B Mitra" pitchFamily="2" charset="-78"/>
            </a:endParaRPr>
          </a:p>
          <a:p>
            <a:pPr marL="514350" indent="-514350" algn="r" rtl="1">
              <a:buFont typeface="+mj-lt"/>
              <a:buAutoNum type="arabicParenR"/>
            </a:pPr>
            <a:r>
              <a:rPr lang="ar-SA" dirty="0" smtClean="0">
                <a:cs typeface="B Mitra" pitchFamily="2" charset="-78"/>
              </a:rPr>
              <a:t>انتخاب راهبردهای الویت دار کشور </a:t>
            </a:r>
            <a:r>
              <a:rPr lang="fa-IR" dirty="0" smtClean="0">
                <a:cs typeface="B Mitra" pitchFamily="2" charset="-78"/>
              </a:rPr>
              <a:t> بر  اساس راهبردهای </a:t>
            </a:r>
            <a:r>
              <a:rPr lang="en-US" dirty="0" smtClean="0">
                <a:cs typeface="B Mitra" pitchFamily="2" charset="-78"/>
              </a:rPr>
              <a:t>SWOT</a:t>
            </a:r>
          </a:p>
          <a:p>
            <a:pPr lvl="0" algn="r" rtl="1">
              <a:buNone/>
            </a:pPr>
            <a:endParaRPr lang="en-US" dirty="0" smtClean="0">
              <a:cs typeface="B Mitra" pitchFamily="2" charset="-78"/>
            </a:endParaRPr>
          </a:p>
          <a:p>
            <a:pPr algn="r"/>
            <a:endParaRPr lang="en-US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214974"/>
          </a:xfrm>
        </p:spPr>
        <p:txBody>
          <a:bodyPr>
            <a:normAutofit/>
          </a:bodyPr>
          <a:lstStyle/>
          <a:p>
            <a:pPr algn="r" rtl="1">
              <a:buFont typeface="Wingdings" pitchFamily="2" charset="2"/>
              <a:buChar char="Ø"/>
            </a:pPr>
            <a:r>
              <a:rPr lang="ar-SA" dirty="0" smtClean="0">
                <a:solidFill>
                  <a:srgbClr val="5E9D25"/>
                </a:solidFill>
                <a:cs typeface="B Mitra" pitchFamily="2" charset="-78"/>
              </a:rPr>
              <a:t>ارزیابی سند تدوین شده</a:t>
            </a:r>
            <a:r>
              <a:rPr lang="en-US" dirty="0" smtClean="0">
                <a:solidFill>
                  <a:srgbClr val="5E9D25"/>
                </a:solidFill>
                <a:cs typeface="B Mitra" pitchFamily="2" charset="-78"/>
              </a:rPr>
              <a:t> </a:t>
            </a:r>
            <a:r>
              <a:rPr lang="en-US" dirty="0" smtClean="0">
                <a:cs typeface="B Mitra" pitchFamily="2" charset="-78"/>
              </a:rPr>
              <a:t>:</a:t>
            </a:r>
          </a:p>
          <a:p>
            <a:pPr marL="514350" indent="-514350" algn="r" rtl="1">
              <a:buFont typeface="+mj-lt"/>
              <a:buAutoNum type="arabicParenR"/>
            </a:pPr>
            <a:r>
              <a:rPr lang="ar-SA" dirty="0" smtClean="0">
                <a:cs typeface="B Mitra" pitchFamily="2" charset="-78"/>
              </a:rPr>
              <a:t>تدوین </a:t>
            </a:r>
            <a:r>
              <a:rPr lang="fa-IR" dirty="0" smtClean="0">
                <a:cs typeface="B Mitra" pitchFamily="2" charset="-78"/>
              </a:rPr>
              <a:t>پرسشنامه بر  اساس راهبردهای </a:t>
            </a:r>
            <a:r>
              <a:rPr lang="ar-SA" dirty="0" smtClean="0">
                <a:cs typeface="B Mitra" pitchFamily="2" charset="-78"/>
              </a:rPr>
              <a:t>الویت دار</a:t>
            </a:r>
            <a:endParaRPr lang="en-US" dirty="0" smtClean="0">
              <a:cs typeface="B Mitra" pitchFamily="2" charset="-78"/>
            </a:endParaRPr>
          </a:p>
          <a:p>
            <a:pPr marL="514350" indent="-514350" algn="r" rtl="1">
              <a:buFont typeface="+mj-lt"/>
              <a:buAutoNum type="arabicParenR"/>
            </a:pPr>
            <a:r>
              <a:rPr lang="fa-IR" dirty="0" smtClean="0">
                <a:cs typeface="B Mitra" pitchFamily="2" charset="-78"/>
              </a:rPr>
              <a:t>ارزیابی </a:t>
            </a:r>
            <a:r>
              <a:rPr lang="fa-IR" dirty="0" err="1" smtClean="0">
                <a:cs typeface="B Mitra" pitchFamily="2" charset="-78"/>
              </a:rPr>
              <a:t>روائی</a:t>
            </a:r>
            <a:r>
              <a:rPr lang="fa-IR" dirty="0" smtClean="0">
                <a:cs typeface="B Mitra" pitchFamily="2" charset="-78"/>
              </a:rPr>
              <a:t>  سند</a:t>
            </a:r>
            <a:endParaRPr lang="en-US" dirty="0" smtClean="0">
              <a:cs typeface="B Mitra" pitchFamily="2" charset="-78"/>
            </a:endParaRPr>
          </a:p>
          <a:p>
            <a:pPr marL="514350" indent="-514350" algn="r" rtl="1">
              <a:buFont typeface="+mj-lt"/>
              <a:buAutoNum type="arabicParenR"/>
            </a:pPr>
            <a:r>
              <a:rPr lang="fa-IR" dirty="0" smtClean="0">
                <a:cs typeface="B Mitra" pitchFamily="2" charset="-78"/>
              </a:rPr>
              <a:t>ارزیابی </a:t>
            </a:r>
            <a:r>
              <a:rPr lang="fa-IR" dirty="0" err="1" smtClean="0">
                <a:cs typeface="B Mitra" pitchFamily="2" charset="-78"/>
              </a:rPr>
              <a:t>پایائی</a:t>
            </a:r>
            <a:r>
              <a:rPr lang="fa-IR" dirty="0" smtClean="0">
                <a:cs typeface="B Mitra" pitchFamily="2" charset="-78"/>
              </a:rPr>
              <a:t>  سند</a:t>
            </a:r>
            <a:endParaRPr lang="en-US" dirty="0" smtClean="0">
              <a:cs typeface="B Mitra" pitchFamily="2" charset="-78"/>
            </a:endParaRPr>
          </a:p>
          <a:p>
            <a:pPr marL="514350" indent="-514350" algn="r" rtl="1">
              <a:buFont typeface="+mj-lt"/>
              <a:buAutoNum type="arabicParenR"/>
            </a:pPr>
            <a:r>
              <a:rPr lang="ar-SA" dirty="0" smtClean="0">
                <a:cs typeface="B Mitra" pitchFamily="2" charset="-78"/>
              </a:rPr>
              <a:t>تدوین برنامه نهایی</a:t>
            </a:r>
            <a:endParaRPr lang="en-US" dirty="0" smtClean="0">
              <a:cs typeface="B Mitra" pitchFamily="2" charset="-78"/>
            </a:endParaRPr>
          </a:p>
          <a:p>
            <a:pPr algn="r" rt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rtl="1"/>
            <a:r>
              <a:rPr lang="fa-IR" b="1" dirty="0" smtClean="0">
                <a:solidFill>
                  <a:srgbClr val="FF0000"/>
                </a:solidFill>
              </a:rPr>
              <a:t>نحوه </a:t>
            </a:r>
            <a:r>
              <a:rPr lang="fa-IR" b="1" dirty="0" err="1" smtClean="0">
                <a:solidFill>
                  <a:srgbClr val="FF0000"/>
                </a:solidFill>
              </a:rPr>
              <a:t>اجراي</a:t>
            </a:r>
            <a:r>
              <a:rPr lang="fa-IR" b="1" dirty="0" smtClean="0">
                <a:solidFill>
                  <a:srgbClr val="FF0000"/>
                </a:solidFill>
              </a:rPr>
              <a:t> </a:t>
            </a:r>
            <a:r>
              <a:rPr lang="fa-IR" b="1" dirty="0" err="1" smtClean="0">
                <a:solidFill>
                  <a:srgbClr val="FF0000"/>
                </a:solidFill>
              </a:rPr>
              <a:t>تحقيق</a:t>
            </a:r>
            <a:r>
              <a:rPr lang="fa-IR" b="1" dirty="0" smtClean="0">
                <a:solidFill>
                  <a:srgbClr val="FF0000"/>
                </a:solidFill>
              </a:rPr>
              <a:t>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643602"/>
          </a:xfrm>
        </p:spPr>
        <p:txBody>
          <a:bodyPr>
            <a:normAutofit/>
          </a:bodyPr>
          <a:lstStyle/>
          <a:p>
            <a:pPr algn="r" rtl="1">
              <a:buFont typeface="Wingdings" pitchFamily="2" charset="2"/>
              <a:buChar char="Ø"/>
            </a:pPr>
            <a:r>
              <a:rPr lang="fa-IR" dirty="0" smtClean="0">
                <a:solidFill>
                  <a:srgbClr val="5E9D25"/>
                </a:solidFill>
                <a:cs typeface="B Mitra" pitchFamily="2" charset="-78"/>
              </a:rPr>
              <a:t>مطالعه : تحلیلی تطبیقی  و روان سنجی</a:t>
            </a:r>
          </a:p>
          <a:p>
            <a:pPr algn="r">
              <a:buNone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                            مرحله اول</a:t>
            </a:r>
          </a:p>
          <a:p>
            <a:pPr algn="r" rtl="1">
              <a:buFont typeface="Wingdings" pitchFamily="2" charset="2"/>
              <a:buChar char="§"/>
            </a:pPr>
            <a:r>
              <a:rPr lang="fa-IR" dirty="0" smtClean="0">
                <a:cs typeface="B Mitra" pitchFamily="2" charset="-78"/>
              </a:rPr>
              <a:t>با مطالعه و تحلیل اسناد </a:t>
            </a:r>
            <a:r>
              <a:rPr lang="fa-IR" dirty="0" err="1" smtClean="0">
                <a:cs typeface="B Mitra" pitchFamily="2" charset="-78"/>
              </a:rPr>
              <a:t>بالادستی</a:t>
            </a:r>
            <a:r>
              <a:rPr lang="fa-IR" dirty="0" smtClean="0">
                <a:cs typeface="B Mitra" pitchFamily="2" charset="-78"/>
              </a:rPr>
              <a:t> مرور مقالات و  منابع موجود،</a:t>
            </a:r>
            <a:endParaRPr lang="en-US" dirty="0" smtClean="0">
              <a:cs typeface="B Mitra" pitchFamily="2" charset="-78"/>
            </a:endParaRPr>
          </a:p>
          <a:p>
            <a:pPr algn="r">
              <a:buNone/>
            </a:pPr>
            <a:r>
              <a:rPr lang="fa-IR" dirty="0" smtClean="0">
                <a:cs typeface="B Mitra" pitchFamily="2" charset="-78"/>
              </a:rPr>
              <a:t>                </a:t>
            </a:r>
            <a:r>
              <a:rPr lang="en-US" dirty="0" smtClean="0">
                <a:cs typeface="B Mitra" pitchFamily="2" charset="-78"/>
              </a:rPr>
              <a:t> </a:t>
            </a:r>
            <a:r>
              <a:rPr lang="fa-IR" dirty="0" smtClean="0">
                <a:cs typeface="B Mitra" pitchFamily="2" charset="-78"/>
              </a:rPr>
              <a:t>     با در نظر داشتن شرایط کنونی جامعه ایرانی</a:t>
            </a:r>
            <a:endParaRPr lang="en-US" dirty="0" smtClean="0">
              <a:cs typeface="B Mitra" pitchFamily="2" charset="-78"/>
            </a:endParaRPr>
          </a:p>
          <a:p>
            <a:pPr algn="r" rtl="1">
              <a:buFont typeface="Wingdings" pitchFamily="2" charset="2"/>
              <a:buChar char="§"/>
            </a:pPr>
            <a:r>
              <a:rPr lang="fa-IR" dirty="0" smtClean="0">
                <a:cs typeface="B Mitra" pitchFamily="2" charset="-78"/>
              </a:rPr>
              <a:t>مطابق با روش های مرسوم در تدوین راهبرد </a:t>
            </a:r>
            <a:r>
              <a:rPr lang="fa-IR" b="1" dirty="0" smtClean="0">
                <a:cs typeface="B Mitra" pitchFamily="2" charset="-78"/>
              </a:rPr>
              <a:t> </a:t>
            </a:r>
          </a:p>
          <a:p>
            <a:pPr algn="r" rtl="1">
              <a:buFont typeface="Wingdings" pitchFamily="2" charset="2"/>
              <a:buChar char="§"/>
            </a:pPr>
            <a:r>
              <a:rPr lang="fa-IR" dirty="0" smtClean="0">
                <a:cs typeface="B Mitra" pitchFamily="2" charset="-78"/>
              </a:rPr>
              <a:t>اصول حاکم </a:t>
            </a:r>
            <a:r>
              <a:rPr lang="fa-IR" dirty="0" smtClean="0">
                <a:latin typeface="Times New Roman"/>
                <a:cs typeface="B Mitra" pitchFamily="2" charset="-78"/>
              </a:rPr>
              <a:t>، </a:t>
            </a:r>
            <a:r>
              <a:rPr lang="fa-IR" dirty="0" smtClean="0">
                <a:cs typeface="B Mitra" pitchFamily="2" charset="-78"/>
              </a:rPr>
              <a:t>اهداف کلی   </a:t>
            </a:r>
            <a:r>
              <a:rPr lang="fa-IR" dirty="0" smtClean="0">
                <a:latin typeface="Times New Roman"/>
                <a:cs typeface="B Mitra" pitchFamily="2" charset="-78"/>
              </a:rPr>
              <a:t>، چشم انداز </a:t>
            </a:r>
          </a:p>
          <a:p>
            <a:pPr algn="r" rtl="1">
              <a:buFont typeface="Wingdings" pitchFamily="2" charset="2"/>
              <a:buChar char="§"/>
            </a:pPr>
            <a:r>
              <a:rPr lang="fa-IR" dirty="0" smtClean="0">
                <a:latin typeface="Times New Roman"/>
                <a:cs typeface="B Mitra" pitchFamily="2" charset="-78"/>
              </a:rPr>
              <a:t>ماموریّت ، شناخت محیط داخلی و خارجی </a:t>
            </a:r>
            <a:r>
              <a:rPr lang="en-US" dirty="0" smtClean="0">
                <a:latin typeface="Times New Roman"/>
                <a:cs typeface="B Mitra" pitchFamily="2" charset="-78"/>
              </a:rPr>
              <a:t>) </a:t>
            </a:r>
            <a:r>
              <a:rPr lang="fa-IR" dirty="0" smtClean="0">
                <a:latin typeface="Times New Roman"/>
                <a:cs typeface="B Mitra" pitchFamily="2" charset="-78"/>
              </a:rPr>
              <a:t>ضعف ، قدرت ، تهدید ،  فرصت ) راهبردهای</a:t>
            </a:r>
            <a:r>
              <a:rPr lang="en-US" dirty="0" smtClean="0">
                <a:latin typeface="Times New Roman"/>
                <a:cs typeface="B Mitra" pitchFamily="2" charset="-78"/>
              </a:rPr>
              <a:t>SWOT</a:t>
            </a:r>
            <a:endParaRPr lang="fa-IR" dirty="0" smtClean="0">
              <a:latin typeface="Times New Roman"/>
              <a:cs typeface="B Mitra" pitchFamily="2" charset="-78"/>
            </a:endParaRPr>
          </a:p>
          <a:p>
            <a:pPr algn="r" rtl="1">
              <a:buFont typeface="Wingdings" pitchFamily="2" charset="2"/>
              <a:buChar char="§"/>
            </a:pPr>
            <a:r>
              <a:rPr lang="fa-IR" dirty="0" smtClean="0">
                <a:latin typeface="Times New Roman"/>
                <a:cs typeface="B Mitra" pitchFamily="2" charset="-78"/>
              </a:rPr>
              <a:t>راهبرد های پیشنهادی</a:t>
            </a:r>
          </a:p>
          <a:p>
            <a:pPr algn="r" rtl="1">
              <a:buNone/>
            </a:pPr>
            <a:endParaRPr lang="fa-IR" dirty="0" smtClean="0">
              <a:cs typeface="B Mitra" pitchFamily="2" charset="-78"/>
            </a:endParaRPr>
          </a:p>
          <a:p>
            <a:pPr algn="r">
              <a:buNone/>
            </a:pPr>
            <a:endParaRPr lang="en-US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FF0000"/>
                </a:solidFill>
              </a:rPr>
              <a:t>مرحله دوم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357850"/>
          </a:xfrm>
        </p:spPr>
        <p:txBody>
          <a:bodyPr/>
          <a:lstStyle/>
          <a:p>
            <a:pPr algn="r">
              <a:buNone/>
            </a:pPr>
            <a:r>
              <a:rPr lang="fa-IR" dirty="0" err="1" smtClean="0">
                <a:cs typeface="B Mitra" pitchFamily="2" charset="-78"/>
              </a:rPr>
              <a:t>•تنظیم</a:t>
            </a:r>
            <a:r>
              <a:rPr lang="fa-IR" dirty="0" smtClean="0">
                <a:cs typeface="B Mitra" pitchFamily="2" charset="-78"/>
              </a:rPr>
              <a:t> پرسشنامه</a:t>
            </a:r>
          </a:p>
          <a:p>
            <a:pPr algn="r">
              <a:buNone/>
            </a:pPr>
            <a:r>
              <a:rPr lang="fa-IR" dirty="0" err="1" smtClean="0">
                <a:cs typeface="B Mitra" pitchFamily="2" charset="-78"/>
              </a:rPr>
              <a:t>•سنجش</a:t>
            </a:r>
            <a:r>
              <a:rPr lang="fa-IR" dirty="0" smtClean="0">
                <a:cs typeface="B Mitra" pitchFamily="2" charset="-78"/>
              </a:rPr>
              <a:t> </a:t>
            </a:r>
            <a:r>
              <a:rPr lang="fa-IR" dirty="0" err="1" smtClean="0">
                <a:cs typeface="B Mitra" pitchFamily="2" charset="-78"/>
              </a:rPr>
              <a:t>روائی</a:t>
            </a:r>
            <a:r>
              <a:rPr lang="fa-IR" dirty="0" smtClean="0">
                <a:cs typeface="B Mitra" pitchFamily="2" charset="-78"/>
              </a:rPr>
              <a:t> پرسشنامه  : </a:t>
            </a:r>
            <a:r>
              <a:rPr lang="fa-IR" dirty="0" err="1" smtClean="0">
                <a:cs typeface="B Mitra" pitchFamily="2" charset="-78"/>
              </a:rPr>
              <a:t>روائی</a:t>
            </a:r>
            <a:r>
              <a:rPr lang="fa-IR" dirty="0" smtClean="0">
                <a:cs typeface="B Mitra" pitchFamily="2" charset="-78"/>
              </a:rPr>
              <a:t> صوری </a:t>
            </a:r>
          </a:p>
          <a:p>
            <a:pPr algn="r">
              <a:buNone/>
            </a:pPr>
            <a:r>
              <a:rPr lang="fa-IR" dirty="0" smtClean="0">
                <a:cs typeface="B Mitra" pitchFamily="2" charset="-78"/>
              </a:rPr>
              <a:t>                                </a:t>
            </a:r>
            <a:r>
              <a:rPr lang="fa-IR" dirty="0" err="1" smtClean="0">
                <a:cs typeface="B Mitra" pitchFamily="2" charset="-78"/>
              </a:rPr>
              <a:t>روائی</a:t>
            </a:r>
            <a:r>
              <a:rPr lang="fa-IR" dirty="0" smtClean="0">
                <a:cs typeface="B Mitra" pitchFamily="2" charset="-78"/>
              </a:rPr>
              <a:t> محتوا</a:t>
            </a:r>
          </a:p>
          <a:p>
            <a:pPr algn="r">
              <a:buNone/>
            </a:pPr>
            <a:r>
              <a:rPr lang="fa-IR" dirty="0" err="1" smtClean="0">
                <a:cs typeface="B Mitra" pitchFamily="2" charset="-78"/>
              </a:rPr>
              <a:t>روائی</a:t>
            </a:r>
            <a:r>
              <a:rPr lang="fa-IR" dirty="0" smtClean="0">
                <a:cs typeface="B Mitra" pitchFamily="2" charset="-78"/>
              </a:rPr>
              <a:t> صوری</a:t>
            </a:r>
          </a:p>
          <a:p>
            <a:pPr algn="r">
              <a:buNone/>
            </a:pPr>
            <a:r>
              <a:rPr lang="fa-IR" b="1" dirty="0" smtClean="0">
                <a:cs typeface="B Mitra" pitchFamily="2" charset="-78"/>
              </a:rPr>
              <a:t>       اظهار نظر </a:t>
            </a:r>
            <a:r>
              <a:rPr lang="fa-IR" dirty="0" smtClean="0">
                <a:cs typeface="B Mitra" pitchFamily="2" charset="-78"/>
              </a:rPr>
              <a:t> </a:t>
            </a:r>
            <a:r>
              <a:rPr lang="fa-IR" b="1" dirty="0" err="1" smtClean="0">
                <a:cs typeface="B Mitra" pitchFamily="2" charset="-78"/>
              </a:rPr>
              <a:t>درخصوص</a:t>
            </a:r>
            <a:r>
              <a:rPr lang="fa-IR" b="1" dirty="0" smtClean="0">
                <a:cs typeface="B Mitra" pitchFamily="2" charset="-78"/>
              </a:rPr>
              <a:t> شکل ظاهری ، </a:t>
            </a:r>
            <a:r>
              <a:rPr lang="fa-IR" b="1" dirty="0" err="1" smtClean="0">
                <a:cs typeface="B Mitra" pitchFamily="2" charset="-78"/>
              </a:rPr>
              <a:t>خوانائی</a:t>
            </a:r>
            <a:r>
              <a:rPr lang="fa-IR" b="1" dirty="0" smtClean="0">
                <a:cs typeface="B Mitra" pitchFamily="2" charset="-78"/>
              </a:rPr>
              <a:t>، نحوه         نگارش،  </a:t>
            </a:r>
            <a:r>
              <a:rPr lang="fa-IR" b="1" dirty="0" err="1" smtClean="0">
                <a:cs typeface="B Mitra" pitchFamily="2" charset="-78"/>
              </a:rPr>
              <a:t>ارایش</a:t>
            </a:r>
            <a:r>
              <a:rPr lang="fa-IR" b="1" dirty="0" smtClean="0">
                <a:cs typeface="B Mitra" pitchFamily="2" charset="-78"/>
              </a:rPr>
              <a:t> جملات</a:t>
            </a:r>
          </a:p>
          <a:p>
            <a:pPr algn="r">
              <a:buNone/>
            </a:pPr>
            <a:r>
              <a:rPr lang="fa-IR" dirty="0" smtClean="0">
                <a:cs typeface="B Mitra" pitchFamily="2" charset="-78"/>
              </a:rPr>
              <a:t> </a:t>
            </a:r>
            <a:r>
              <a:rPr lang="fa-IR" dirty="0" err="1" smtClean="0">
                <a:cs typeface="B Mitra" pitchFamily="2" charset="-78"/>
              </a:rPr>
              <a:t>روائی</a:t>
            </a:r>
            <a:r>
              <a:rPr lang="fa-IR" dirty="0" smtClean="0">
                <a:cs typeface="B Mitra" pitchFamily="2" charset="-78"/>
              </a:rPr>
              <a:t> محتوا : کیفی </a:t>
            </a:r>
          </a:p>
          <a:p>
            <a:pPr algn="r">
              <a:buNone/>
            </a:pPr>
            <a:r>
              <a:rPr lang="en-US" dirty="0" smtClean="0">
                <a:cs typeface="B Mitra" pitchFamily="2" charset="-78"/>
              </a:rPr>
              <a:t>(S,C,R)CVI ,CVR: </a:t>
            </a:r>
            <a:r>
              <a:rPr lang="fa-IR" dirty="0" smtClean="0">
                <a:cs typeface="B Mitra" pitchFamily="2" charset="-78"/>
              </a:rPr>
              <a:t>                   کمی </a:t>
            </a:r>
          </a:p>
          <a:p>
            <a:pPr algn="r">
              <a:buNone/>
            </a:pPr>
            <a:endParaRPr lang="fa-IR" dirty="0" smtClean="0"/>
          </a:p>
        </p:txBody>
      </p:sp>
      <p:sp>
        <p:nvSpPr>
          <p:cNvPr id="4" name="Oval 3"/>
          <p:cNvSpPr/>
          <p:nvPr/>
        </p:nvSpPr>
        <p:spPr>
          <a:xfrm>
            <a:off x="8572528" y="5000636"/>
            <a:ext cx="214314" cy="142876"/>
          </a:xfrm>
          <a:prstGeom prst="ellipse">
            <a:avLst/>
          </a:prstGeom>
          <a:solidFill>
            <a:srgbClr val="23E351"/>
          </a:solidFill>
          <a:ln>
            <a:solidFill>
              <a:srgbClr val="23E3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643966" y="3357562"/>
            <a:ext cx="214314" cy="142876"/>
          </a:xfrm>
          <a:prstGeom prst="ellipse">
            <a:avLst/>
          </a:prstGeom>
          <a:solidFill>
            <a:srgbClr val="23E351"/>
          </a:solidFill>
          <a:ln>
            <a:solidFill>
              <a:srgbClr val="23E3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43190"/>
            <a:ext cx="8229600" cy="1143000"/>
          </a:xfrm>
        </p:spPr>
        <p:txBody>
          <a:bodyPr/>
          <a:lstStyle/>
          <a:p>
            <a:r>
              <a:rPr lang="fa-IR" b="1" dirty="0" smtClean="0">
                <a:cs typeface="B Mitra" pitchFamily="2" charset="-78"/>
              </a:rPr>
              <a:t>نتایج مطالعه تحلیلی تطبیقی</a:t>
            </a:r>
            <a:endParaRPr lang="en-US" b="1" dirty="0"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3714752"/>
            <a:ext cx="8229600" cy="452596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</a:rPr>
              <a:t>اصول برنامه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92500" lnSpcReduction="20000"/>
          </a:bodyPr>
          <a:lstStyle/>
          <a:p>
            <a:pPr algn="r" rtl="1">
              <a:buNone/>
            </a:pPr>
            <a:endParaRPr lang="en-US" sz="2800" dirty="0" smtClean="0">
              <a:cs typeface="B Mitra" pitchFamily="2" charset="-78"/>
            </a:endParaRPr>
          </a:p>
          <a:p>
            <a:pPr lvl="0" algn="r" rtl="1"/>
            <a:r>
              <a:rPr lang="fa-IR" dirty="0" smtClean="0">
                <a:cs typeface="B Mitra" pitchFamily="2" charset="-78"/>
              </a:rPr>
              <a:t>احترام به ارزشهای اخلاقی</a:t>
            </a:r>
            <a:endParaRPr lang="en-US" sz="2400" dirty="0" smtClean="0">
              <a:cs typeface="B Mitra" pitchFamily="2" charset="-78"/>
            </a:endParaRPr>
          </a:p>
          <a:p>
            <a:pPr lvl="0" algn="r" rtl="1"/>
            <a:r>
              <a:rPr lang="fa-IR" dirty="0" smtClean="0">
                <a:cs typeface="B Mitra" pitchFamily="2" charset="-78"/>
              </a:rPr>
              <a:t>پاسخگوئی و مسئولیت پذیری</a:t>
            </a:r>
            <a:endParaRPr lang="en-US" sz="2800" dirty="0" smtClean="0">
              <a:cs typeface="B Mitra" pitchFamily="2" charset="-78"/>
            </a:endParaRPr>
          </a:p>
          <a:p>
            <a:pPr lvl="0" algn="r" rtl="1"/>
            <a:r>
              <a:rPr lang="fa-IR" dirty="0" smtClean="0">
                <a:cs typeface="B Mitra" pitchFamily="2" charset="-78"/>
              </a:rPr>
              <a:t>بهره </a:t>
            </a:r>
            <a:r>
              <a:rPr lang="fa-IR" dirty="0" err="1" smtClean="0">
                <a:cs typeface="B Mitra" pitchFamily="2" charset="-78"/>
              </a:rPr>
              <a:t>مندی</a:t>
            </a:r>
            <a:r>
              <a:rPr lang="fa-IR" dirty="0" smtClean="0">
                <a:cs typeface="B Mitra" pitchFamily="2" charset="-78"/>
              </a:rPr>
              <a:t> عادلانه</a:t>
            </a:r>
            <a:endParaRPr lang="en-US" sz="2800" dirty="0" smtClean="0">
              <a:cs typeface="B Mitra" pitchFamily="2" charset="-78"/>
            </a:endParaRPr>
          </a:p>
          <a:p>
            <a:pPr lvl="0" algn="r" rtl="1"/>
            <a:r>
              <a:rPr lang="fa-IR" dirty="0" smtClean="0">
                <a:cs typeface="B Mitra" pitchFamily="2" charset="-78"/>
              </a:rPr>
              <a:t>ارتقای سلامت و پیشگیری</a:t>
            </a:r>
            <a:endParaRPr lang="en-US" sz="2800" dirty="0" smtClean="0">
              <a:cs typeface="B Mitra" pitchFamily="2" charset="-78"/>
            </a:endParaRPr>
          </a:p>
          <a:p>
            <a:pPr lvl="0" algn="r" rtl="1"/>
            <a:r>
              <a:rPr lang="fa-IR" dirty="0" smtClean="0">
                <a:cs typeface="B Mitra" pitchFamily="2" charset="-78"/>
              </a:rPr>
              <a:t>مشارکت مردم</a:t>
            </a:r>
            <a:r>
              <a:rPr lang="en-US" dirty="0" smtClean="0">
                <a:cs typeface="B Mitra" pitchFamily="2" charset="-78"/>
              </a:rPr>
              <a:t>  </a:t>
            </a:r>
          </a:p>
          <a:p>
            <a:pPr lvl="0" algn="r" rtl="1"/>
            <a:r>
              <a:rPr lang="fa-IR" dirty="0" smtClean="0">
                <a:cs typeface="B Mitra" pitchFamily="2" charset="-78"/>
              </a:rPr>
              <a:t>همکاری بین بخشی</a:t>
            </a:r>
            <a:endParaRPr lang="en-US" dirty="0" smtClean="0">
              <a:cs typeface="B Mitra" pitchFamily="2" charset="-78"/>
            </a:endParaRPr>
          </a:p>
          <a:p>
            <a:pPr lvl="0" algn="r" rtl="1"/>
            <a:r>
              <a:rPr lang="fa-IR" dirty="0" smtClean="0">
                <a:cs typeface="B Mitra" pitchFamily="2" charset="-78"/>
              </a:rPr>
              <a:t>تولیت یکپارچه</a:t>
            </a:r>
            <a:endParaRPr lang="en-US" dirty="0" smtClean="0">
              <a:cs typeface="B Mitra" pitchFamily="2" charset="-78"/>
            </a:endParaRPr>
          </a:p>
          <a:p>
            <a:pPr lvl="0" algn="r" rtl="1"/>
            <a:r>
              <a:rPr lang="fa-IR" dirty="0" smtClean="0">
                <a:cs typeface="B Mitra" pitchFamily="2" charset="-78"/>
              </a:rPr>
              <a:t>بهره گیری از نوآوری و فناوری مطلوب</a:t>
            </a:r>
            <a:endParaRPr lang="en-US" dirty="0" smtClean="0">
              <a:cs typeface="B Mitra" pitchFamily="2" charset="-78"/>
            </a:endParaRPr>
          </a:p>
          <a:p>
            <a:pPr algn="r" rtl="1"/>
            <a:r>
              <a:rPr lang="fa-IR" dirty="0" smtClean="0">
                <a:cs typeface="B Mitra" pitchFamily="2" charset="-78"/>
              </a:rPr>
              <a:t>ارتقای سرمایه انسانی</a:t>
            </a:r>
            <a:endParaRPr lang="en-US" dirty="0" smtClean="0">
              <a:cs typeface="B Mitra" pitchFamily="2" charset="-78"/>
            </a:endParaRPr>
          </a:p>
          <a:p>
            <a:pPr algn="r" rtl="1"/>
            <a:r>
              <a:rPr lang="fa-IR" dirty="0" smtClean="0">
                <a:cs typeface="B Mitra" pitchFamily="2" charset="-78"/>
              </a:rPr>
              <a:t>تعالی و توازن</a:t>
            </a:r>
            <a:endParaRPr lang="en-US" dirty="0" smtClean="0">
              <a:cs typeface="B Mitra" pitchFamily="2" charset="-78"/>
            </a:endParaRPr>
          </a:p>
          <a:p>
            <a:pPr algn="r"/>
            <a:endParaRPr lang="en-US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</a:rPr>
              <a:t>چشم انداز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dirty="0" smtClean="0">
                <a:cs typeface="B Mitra" pitchFamily="2" charset="-78"/>
              </a:rPr>
              <a:t>جمهوری اسلامی ایران در سال 1404 واجد جامعه ای سالم و توانمند در تحقیق چشم انداز نقشه تحول نظام سلامت است</a:t>
            </a:r>
            <a:r>
              <a:rPr lang="fa-IR" dirty="0" smtClean="0">
                <a:cs typeface="B Mitra" pitchFamily="2" charset="-78"/>
              </a:rPr>
              <a:t>.</a:t>
            </a:r>
          </a:p>
          <a:p>
            <a:pPr algn="ctr" rtl="1"/>
            <a:endParaRPr lang="fa-IR" dirty="0" smtClean="0">
              <a:cs typeface="B Mitra" pitchFamily="2" charset="-78"/>
            </a:endParaRPr>
          </a:p>
          <a:p>
            <a:pPr algn="ctr" rtl="1"/>
            <a:endParaRPr lang="fa-IR" dirty="0" smtClean="0">
              <a:cs typeface="B Mitra" pitchFamily="2" charset="-78"/>
            </a:endParaRPr>
          </a:p>
          <a:p>
            <a:pPr algn="ctr" rtl="1"/>
            <a:r>
              <a:rPr lang="ar-SA" dirty="0" smtClean="0">
                <a:cs typeface="B Mitra" pitchFamily="2" charset="-78"/>
              </a:rPr>
              <a:t>چشم انداز سند راهبردی پیشگیری از کمبود ویتامین </a:t>
            </a:r>
            <a:r>
              <a:rPr lang="en-US" dirty="0" smtClean="0">
                <a:cs typeface="B Mitra" pitchFamily="2" charset="-78"/>
              </a:rPr>
              <a:t>D</a:t>
            </a:r>
            <a:r>
              <a:rPr lang="ar-SA" dirty="0" smtClean="0">
                <a:cs typeface="B Mitra" pitchFamily="2" charset="-78"/>
              </a:rPr>
              <a:t> در سال 1404، رسیدن به شیوع کمتر از 10 درصد در کمبود شدید ویتامین </a:t>
            </a:r>
            <a:r>
              <a:rPr lang="en-US" dirty="0" smtClean="0">
                <a:cs typeface="B Mitra" pitchFamily="2" charset="-78"/>
              </a:rPr>
              <a:t>D</a:t>
            </a:r>
            <a:r>
              <a:rPr lang="ar-SA" dirty="0" smtClean="0">
                <a:cs typeface="B Mitra" pitchFamily="2" charset="-78"/>
              </a:rPr>
              <a:t> و شیوع حداکثر 20 درصد در کمبود متوسط وخفیف ویتامین </a:t>
            </a:r>
            <a:r>
              <a:rPr lang="en-US" dirty="0" smtClean="0">
                <a:cs typeface="B Mitra" pitchFamily="2" charset="-78"/>
              </a:rPr>
              <a:t>D</a:t>
            </a:r>
            <a:r>
              <a:rPr lang="ar-SA" dirty="0" smtClean="0">
                <a:cs typeface="B Mitra" pitchFamily="2" charset="-78"/>
              </a:rPr>
              <a:t> خواهد بود. </a:t>
            </a:r>
            <a:endParaRPr lang="en-US" dirty="0" smtClean="0">
              <a:cs typeface="B Mitra" pitchFamily="2" charset="-78"/>
            </a:endParaRPr>
          </a:p>
          <a:p>
            <a:pPr algn="l" rtl="1"/>
            <a:endParaRPr lang="en-US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اهداف کلی</a:t>
            </a:r>
            <a:r>
              <a:rPr lang="fa-IR" b="1" dirty="0" smtClean="0">
                <a:solidFill>
                  <a:srgbClr val="FF0000"/>
                </a:solidFill>
              </a:rPr>
              <a:t> برنامه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r" rtl="1"/>
            <a:r>
              <a:rPr lang="fa-IR" dirty="0" smtClean="0">
                <a:cs typeface="B Mitra" pitchFamily="2" charset="-78"/>
              </a:rPr>
              <a:t>بهبود شاخص کمبود </a:t>
            </a:r>
            <a:r>
              <a:rPr lang="ar-SA" dirty="0" smtClean="0">
                <a:cs typeface="B Mitra" pitchFamily="2" charset="-78"/>
              </a:rPr>
              <a:t>ویتامین </a:t>
            </a:r>
            <a:r>
              <a:rPr lang="en-US" dirty="0" smtClean="0">
                <a:cs typeface="B Mitra" pitchFamily="2" charset="-78"/>
              </a:rPr>
              <a:t>D </a:t>
            </a:r>
          </a:p>
          <a:p>
            <a:pPr lvl="0" algn="r" rtl="1"/>
            <a:r>
              <a:rPr lang="ar-SA" dirty="0" smtClean="0">
                <a:cs typeface="B Mitra" pitchFamily="2" charset="-78"/>
              </a:rPr>
              <a:t>ارتقای کیفیت زندگی مرتبط با وضعیت ویتامین </a:t>
            </a:r>
            <a:r>
              <a:rPr lang="en-US" dirty="0" smtClean="0">
                <a:cs typeface="B Mitra" pitchFamily="2" charset="-78"/>
              </a:rPr>
              <a:t>D</a:t>
            </a:r>
          </a:p>
          <a:p>
            <a:pPr lvl="0" algn="r" rtl="1"/>
            <a:r>
              <a:rPr lang="ar-SA" dirty="0" smtClean="0">
                <a:cs typeface="B Mitra" pitchFamily="2" charset="-78"/>
              </a:rPr>
              <a:t>کاهش بار ناشی از کمبود ویتامین </a:t>
            </a:r>
            <a:r>
              <a:rPr lang="en-US" dirty="0" smtClean="0">
                <a:cs typeface="B Mitra" pitchFamily="2" charset="-78"/>
              </a:rPr>
              <a:t>D</a:t>
            </a:r>
          </a:p>
          <a:p>
            <a:pPr lvl="0" algn="r" rtl="1"/>
            <a:r>
              <a:rPr lang="ar-SA" dirty="0" smtClean="0">
                <a:cs typeface="B Mitra" pitchFamily="2" charset="-78"/>
              </a:rPr>
              <a:t>افزایش سواد سلامت جامعه دربارة ویتامین </a:t>
            </a:r>
            <a:r>
              <a:rPr lang="en-US" dirty="0" smtClean="0">
                <a:cs typeface="B Mitra" pitchFamily="2" charset="-78"/>
              </a:rPr>
              <a:t>D</a:t>
            </a:r>
            <a:r>
              <a:rPr lang="ar-SA" dirty="0" smtClean="0">
                <a:cs typeface="B Mitra" pitchFamily="2" charset="-78"/>
              </a:rPr>
              <a:t> کمبود و عوارض ناشی از آن </a:t>
            </a:r>
            <a:endParaRPr lang="en-US" dirty="0" smtClean="0">
              <a:cs typeface="B Mitra" pitchFamily="2" charset="-78"/>
            </a:endParaRPr>
          </a:p>
          <a:p>
            <a:pPr lvl="0" algn="r" rtl="1"/>
            <a:r>
              <a:rPr lang="ar-SA" dirty="0" smtClean="0">
                <a:cs typeface="B Mitra" pitchFamily="2" charset="-78"/>
              </a:rPr>
              <a:t>حفاظت مالی خانوارها در برابر هزینه های ناشی از کمبود ویتامین </a:t>
            </a:r>
            <a:r>
              <a:rPr lang="en-US" dirty="0" smtClean="0">
                <a:cs typeface="B Mitra" pitchFamily="2" charset="-78"/>
              </a:rPr>
              <a:t>D </a:t>
            </a:r>
          </a:p>
          <a:p>
            <a:pPr lvl="0" algn="r" rtl="1"/>
            <a:r>
              <a:rPr lang="ar-SA" dirty="0" smtClean="0">
                <a:cs typeface="B Mitra" pitchFamily="2" charset="-78"/>
              </a:rPr>
              <a:t>حفظ و افزایش سرمایه های اجتماعی</a:t>
            </a:r>
            <a:endParaRPr lang="en-US" dirty="0" smtClean="0">
              <a:cs typeface="B Mitra" pitchFamily="2" charset="-78"/>
            </a:endParaRPr>
          </a:p>
          <a:p>
            <a:pPr lvl="0" algn="r" rtl="1"/>
            <a:r>
              <a:rPr lang="ar-SA" dirty="0" smtClean="0">
                <a:cs typeface="B Mitra" pitchFamily="2" charset="-78"/>
              </a:rPr>
              <a:t>کاهش سطح خطاهای ناشی از مداخله های سلامتی </a:t>
            </a:r>
            <a:endParaRPr lang="en-US" dirty="0" smtClean="0">
              <a:cs typeface="B Mitra" pitchFamily="2" charset="-78"/>
            </a:endParaRPr>
          </a:p>
          <a:p>
            <a:pPr lvl="0" algn="r" rtl="1"/>
            <a:r>
              <a:rPr lang="ar-SA" dirty="0" smtClean="0">
                <a:cs typeface="B Mitra" pitchFamily="2" charset="-78"/>
              </a:rPr>
              <a:t>کاهش نا امنی غذائی خانوار</a:t>
            </a:r>
            <a:endParaRPr lang="en-US" dirty="0" smtClean="0">
              <a:cs typeface="B Mitra" pitchFamily="2" charset="-78"/>
            </a:endParaRPr>
          </a:p>
          <a:p>
            <a:pPr lvl="0" algn="r" rtl="1"/>
            <a:r>
              <a:rPr lang="ar-SA" dirty="0" smtClean="0">
                <a:cs typeface="B Mitra" pitchFamily="2" charset="-78"/>
              </a:rPr>
              <a:t>جلب مشارکت مردم در برنام</a:t>
            </a:r>
            <a:r>
              <a:rPr lang="fa-IR" dirty="0" smtClean="0">
                <a:cs typeface="B Mitra" pitchFamily="2" charset="-78"/>
              </a:rPr>
              <a:t>ه</a:t>
            </a:r>
            <a:r>
              <a:rPr lang="ar-SA" dirty="0" smtClean="0">
                <a:cs typeface="B Mitra" pitchFamily="2" charset="-78"/>
              </a:rPr>
              <a:t> پیشگیری از کمبود ویتامین </a:t>
            </a:r>
            <a:r>
              <a:rPr lang="en-US" dirty="0" smtClean="0">
                <a:cs typeface="B Mitra" pitchFamily="2" charset="-78"/>
              </a:rPr>
              <a:t>D</a:t>
            </a:r>
          </a:p>
          <a:p>
            <a:pPr lvl="0" algn="r" rtl="1"/>
            <a:r>
              <a:rPr lang="ar-SA" dirty="0" smtClean="0">
                <a:cs typeface="B Mitra" pitchFamily="2" charset="-78"/>
              </a:rPr>
              <a:t>جلب مشارکت نهادهای ضروری در تدوین و اجرای برنامه پیشگیری از کمبود ویتامین </a:t>
            </a:r>
            <a:r>
              <a:rPr lang="en-US" dirty="0" smtClean="0">
                <a:cs typeface="B Mitra" pitchFamily="2" charset="-78"/>
              </a:rPr>
              <a:t>D</a:t>
            </a:r>
          </a:p>
          <a:p>
            <a:pPr lvl="0" algn="r" rtl="1"/>
            <a:r>
              <a:rPr lang="ar-SA" dirty="0" smtClean="0">
                <a:cs typeface="B Mitra" pitchFamily="2" charset="-78"/>
              </a:rPr>
              <a:t>توزیع عادلانه خدمت در جامعه</a:t>
            </a:r>
            <a:endParaRPr lang="en-US" dirty="0" smtClean="0">
              <a:cs typeface="B Mitra" pitchFamily="2" charset="-78"/>
            </a:endParaRPr>
          </a:p>
          <a:p>
            <a:endParaRPr lang="en-US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 smtClean="0">
                <a:solidFill>
                  <a:srgbClr val="FF0000"/>
                </a:solidFill>
                <a:cs typeface="B Mitra" pitchFamily="2" charset="-78"/>
              </a:rPr>
              <a:t>بیانیه ماموریت </a:t>
            </a:r>
            <a:r>
              <a:rPr lang="fa-IR" b="1" dirty="0" smtClean="0">
                <a:solidFill>
                  <a:srgbClr val="FF0000"/>
                </a:solidFill>
                <a:cs typeface="B Mitra" pitchFamily="2" charset="-78"/>
              </a:rPr>
              <a:t>برنامه</a:t>
            </a:r>
            <a:r>
              <a:rPr lang="en-US" dirty="0" smtClean="0">
                <a:cs typeface="B Mitra" pitchFamily="2" charset="-78"/>
              </a:rPr>
              <a:t/>
            </a:r>
            <a:br>
              <a:rPr lang="en-US" dirty="0" smtClean="0">
                <a:cs typeface="B Mitra" pitchFamily="2" charset="-78"/>
              </a:rPr>
            </a:br>
            <a:endParaRPr lang="en-US" dirty="0"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918" y="1071546"/>
            <a:ext cx="8686800" cy="5357850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fa-IR" dirty="0" smtClean="0">
                <a:cs typeface="B Mitra" pitchFamily="2" charset="-78"/>
              </a:rPr>
              <a:t>محصول :   </a:t>
            </a:r>
            <a:r>
              <a:rPr lang="ar-SA" dirty="0" smtClean="0">
                <a:cs typeface="B Mitra" pitchFamily="2" charset="-78"/>
              </a:rPr>
              <a:t>پیشگیری از کمبود ویتامین</a:t>
            </a:r>
            <a:r>
              <a:rPr lang="fa-IR" dirty="0" smtClean="0">
                <a:cs typeface="B Mitra" pitchFamily="2" charset="-78"/>
              </a:rPr>
              <a:t> و</a:t>
            </a:r>
            <a:r>
              <a:rPr lang="ar-SA" dirty="0" smtClean="0">
                <a:cs typeface="B Mitra" pitchFamily="2" charset="-78"/>
              </a:rPr>
              <a:t>کنترل و حذف </a:t>
            </a:r>
            <a:r>
              <a:rPr lang="fa-IR" dirty="0" smtClean="0">
                <a:cs typeface="B Mitra" pitchFamily="2" charset="-78"/>
              </a:rPr>
              <a:t> </a:t>
            </a:r>
            <a:r>
              <a:rPr lang="ar-SA" dirty="0" smtClean="0">
                <a:cs typeface="B Mitra" pitchFamily="2" charset="-78"/>
              </a:rPr>
              <a:t>کمبود ویتامین </a:t>
            </a:r>
            <a:r>
              <a:rPr lang="en-US" dirty="0" smtClean="0">
                <a:cs typeface="B Mitra" pitchFamily="2" charset="-78"/>
              </a:rPr>
              <a:t>D</a:t>
            </a:r>
            <a:r>
              <a:rPr lang="ar-SA" dirty="0" smtClean="0">
                <a:cs typeface="B Mitra" pitchFamily="2" charset="-78"/>
              </a:rPr>
              <a:t> در جامعه</a:t>
            </a:r>
            <a:endParaRPr lang="fa-IR" dirty="0" smtClean="0">
              <a:cs typeface="B Mitra" pitchFamily="2" charset="-78"/>
            </a:endParaRPr>
          </a:p>
          <a:p>
            <a:pPr algn="r" rtl="1"/>
            <a:r>
              <a:rPr lang="fa-IR" dirty="0" smtClean="0">
                <a:cs typeface="B Mitra" pitchFamily="2" charset="-78"/>
              </a:rPr>
              <a:t>مشتری :    </a:t>
            </a:r>
            <a:r>
              <a:rPr lang="ar-SA" dirty="0" smtClean="0">
                <a:cs typeface="B Mitra" pitchFamily="2" charset="-78"/>
              </a:rPr>
              <a:t>در نظر داشتن جمعیت</a:t>
            </a:r>
            <a:r>
              <a:rPr lang="fa-IR" dirty="0" smtClean="0">
                <a:cs typeface="B Mitra" pitchFamily="2" charset="-78"/>
              </a:rPr>
              <a:t> </a:t>
            </a:r>
            <a:r>
              <a:rPr lang="ar-SA" dirty="0" smtClean="0">
                <a:cs typeface="B Mitra" pitchFamily="2" charset="-78"/>
              </a:rPr>
              <a:t>پرخطر</a:t>
            </a:r>
            <a:r>
              <a:rPr lang="fa-IR" dirty="0" smtClean="0">
                <a:cs typeface="B Mitra" pitchFamily="2" charset="-78"/>
              </a:rPr>
              <a:t>و</a:t>
            </a:r>
            <a:r>
              <a:rPr lang="ar-SA" dirty="0" smtClean="0">
                <a:cs typeface="B Mitra" pitchFamily="2" charset="-78"/>
              </a:rPr>
              <a:t> کل جامعه</a:t>
            </a:r>
            <a:endParaRPr lang="fa-IR" dirty="0" smtClean="0">
              <a:cs typeface="B Mitra" pitchFamily="2" charset="-78"/>
            </a:endParaRPr>
          </a:p>
          <a:p>
            <a:pPr algn="r" rtl="1"/>
            <a:r>
              <a:rPr lang="fa-IR" dirty="0" smtClean="0">
                <a:cs typeface="B Mitra" pitchFamily="2" charset="-78"/>
              </a:rPr>
              <a:t>بازار :      </a:t>
            </a:r>
            <a:r>
              <a:rPr lang="ar-SA" dirty="0" smtClean="0">
                <a:cs typeface="B Mitra" pitchFamily="2" charset="-78"/>
              </a:rPr>
              <a:t>برنامه وزارت بهداشت، درمان و آموزش پزشکی </a:t>
            </a:r>
            <a:r>
              <a:rPr lang="fa-IR" dirty="0" smtClean="0">
                <a:cs typeface="B Mitra" pitchFamily="2" charset="-78"/>
              </a:rPr>
              <a:t>و </a:t>
            </a:r>
            <a:r>
              <a:rPr lang="ar-SA" dirty="0" smtClean="0">
                <a:cs typeface="B Mitra" pitchFamily="2" charset="-78"/>
              </a:rPr>
              <a:t>سایر نهادها</a:t>
            </a:r>
            <a:endParaRPr lang="fa-IR" dirty="0" smtClean="0">
              <a:cs typeface="B Mitra" pitchFamily="2" charset="-78"/>
            </a:endParaRPr>
          </a:p>
          <a:p>
            <a:pPr algn="r" rtl="1"/>
            <a:r>
              <a:rPr lang="fa-IR" dirty="0" smtClean="0">
                <a:cs typeface="B Mitra" pitchFamily="2" charset="-78"/>
              </a:rPr>
              <a:t>فن </a:t>
            </a:r>
            <a:r>
              <a:rPr lang="fa-IR" dirty="0" err="1" smtClean="0">
                <a:cs typeface="B Mitra" pitchFamily="2" charset="-78"/>
              </a:rPr>
              <a:t>اوری</a:t>
            </a:r>
            <a:r>
              <a:rPr lang="fa-IR" dirty="0" smtClean="0">
                <a:cs typeface="B Mitra" pitchFamily="2" charset="-78"/>
              </a:rPr>
              <a:t> :    </a:t>
            </a:r>
            <a:r>
              <a:rPr lang="ar-SA" dirty="0" smtClean="0">
                <a:cs typeface="B Mitra" pitchFamily="2" charset="-78"/>
              </a:rPr>
              <a:t>تکنولوژیهای غنی سازی </a:t>
            </a:r>
            <a:endParaRPr lang="fa-IR" dirty="0" smtClean="0">
              <a:cs typeface="B Mitra" pitchFamily="2" charset="-78"/>
            </a:endParaRPr>
          </a:p>
          <a:p>
            <a:pPr algn="r" rtl="1"/>
            <a:r>
              <a:rPr lang="fa-IR" dirty="0" smtClean="0">
                <a:cs typeface="B Mitra" pitchFamily="2" charset="-78"/>
              </a:rPr>
              <a:t>توجه به بقاء : </a:t>
            </a:r>
            <a:r>
              <a:rPr lang="ar-SA" dirty="0" smtClean="0">
                <a:cs typeface="B Mitra" pitchFamily="2" charset="-78"/>
              </a:rPr>
              <a:t>ارتباطات هماهنگ و هدفمند و نیز جلب حمایت</a:t>
            </a:r>
            <a:r>
              <a:rPr lang="fa-IR" dirty="0" smtClean="0">
                <a:cs typeface="B Mitra" pitchFamily="2" charset="-78"/>
              </a:rPr>
              <a:t> </a:t>
            </a:r>
            <a:r>
              <a:rPr lang="ar-SA" dirty="0" smtClean="0">
                <a:cs typeface="B Mitra" pitchFamily="2" charset="-78"/>
              </a:rPr>
              <a:t>و تعهد سیاسی </a:t>
            </a:r>
            <a:endParaRPr lang="fa-IR" dirty="0" smtClean="0">
              <a:cs typeface="B Mitra" pitchFamily="2" charset="-78"/>
            </a:endParaRPr>
          </a:p>
          <a:p>
            <a:pPr algn="r" rtl="1"/>
            <a:r>
              <a:rPr lang="fa-IR" dirty="0" smtClean="0">
                <a:cs typeface="B Mitra" pitchFamily="2" charset="-78"/>
              </a:rPr>
              <a:t>فلسفه :    </a:t>
            </a:r>
            <a:r>
              <a:rPr lang="ar-SA" dirty="0" smtClean="0">
                <a:cs typeface="B Mitra" pitchFamily="2" charset="-78"/>
              </a:rPr>
              <a:t>تامین سلامت عمومی جامعه و تحقق چشم انداز 1404 </a:t>
            </a:r>
            <a:endParaRPr lang="fa-IR" dirty="0" smtClean="0">
              <a:cs typeface="B Mitra" pitchFamily="2" charset="-78"/>
            </a:endParaRPr>
          </a:p>
          <a:p>
            <a:pPr algn="r" rtl="1"/>
            <a:r>
              <a:rPr lang="fa-IR" dirty="0" smtClean="0">
                <a:cs typeface="B Mitra" pitchFamily="2" charset="-78"/>
              </a:rPr>
              <a:t>شایستگی :    </a:t>
            </a:r>
            <a:r>
              <a:rPr lang="ar-SA" dirty="0" smtClean="0">
                <a:cs typeface="B Mitra" pitchFamily="2" charset="-78"/>
              </a:rPr>
              <a:t>داشتن برنامة موفق پیشگیری از کمبود ید و الگو</a:t>
            </a:r>
            <a:r>
              <a:rPr lang="fa-IR" dirty="0" smtClean="0">
                <a:cs typeface="B Mitra" pitchFamily="2" charset="-78"/>
              </a:rPr>
              <a:t> </a:t>
            </a:r>
            <a:r>
              <a:rPr lang="ar-SA" dirty="0" smtClean="0">
                <a:cs typeface="B Mitra" pitchFamily="2" charset="-78"/>
              </a:rPr>
              <a:t>برداری از آن</a:t>
            </a:r>
            <a:endParaRPr lang="fa-IR" dirty="0" smtClean="0">
              <a:cs typeface="B Mitra" pitchFamily="2" charset="-78"/>
            </a:endParaRPr>
          </a:p>
          <a:p>
            <a:pPr algn="r" rtl="1"/>
            <a:r>
              <a:rPr lang="fa-IR" dirty="0" smtClean="0">
                <a:cs typeface="B Mitra" pitchFamily="2" charset="-78"/>
              </a:rPr>
              <a:t>توجه به مردم :    </a:t>
            </a:r>
            <a:r>
              <a:rPr lang="ar-SA" dirty="0" smtClean="0">
                <a:cs typeface="B Mitra" pitchFamily="2" charset="-78"/>
              </a:rPr>
              <a:t> نظر به فرهنگ اقتصاد و</a:t>
            </a:r>
            <a:r>
              <a:rPr lang="fa-IR" dirty="0" smtClean="0">
                <a:cs typeface="B Mitra" pitchFamily="2" charset="-78"/>
              </a:rPr>
              <a:t>  </a:t>
            </a:r>
            <a:r>
              <a:rPr lang="ar-SA" dirty="0" smtClean="0">
                <a:cs typeface="B Mitra" pitchFamily="2" charset="-78"/>
              </a:rPr>
              <a:t>الگوی تغذیه ای آحاد جامعه </a:t>
            </a:r>
            <a:endParaRPr lang="fa-IR" dirty="0" smtClean="0">
              <a:cs typeface="B Mitra" pitchFamily="2" charset="-78"/>
            </a:endParaRPr>
          </a:p>
          <a:p>
            <a:pPr algn="r" rtl="1"/>
            <a:r>
              <a:rPr lang="fa-IR" dirty="0" smtClean="0">
                <a:cs typeface="B Mitra" pitchFamily="2" charset="-78"/>
              </a:rPr>
              <a:t>توجه به کارکنان :      </a:t>
            </a:r>
            <a:r>
              <a:rPr lang="ar-SA" dirty="0" smtClean="0">
                <a:cs typeface="B Mitra" pitchFamily="2" charset="-78"/>
              </a:rPr>
              <a:t>ایجاد انگیزه </a:t>
            </a:r>
            <a:r>
              <a:rPr lang="fa-IR" dirty="0" smtClean="0">
                <a:cs typeface="B Mitra" pitchFamily="2" charset="-78"/>
              </a:rPr>
              <a:t>و</a:t>
            </a:r>
            <a:r>
              <a:rPr lang="ar-SA" dirty="0" smtClean="0">
                <a:cs typeface="B Mitra" pitchFamily="2" charset="-78"/>
              </a:rPr>
              <a:t>مسئولیت پذیری در آنان</a:t>
            </a:r>
            <a:endParaRPr lang="en-US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cs typeface="B Nazanin" pitchFamily="2" charset="-78"/>
              </a:rPr>
              <a:t>عنوان طرح</a:t>
            </a:r>
            <a:endParaRPr lang="fa-IR" b="1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786058"/>
            <a:ext cx="8229600" cy="4525963"/>
          </a:xfrm>
        </p:spPr>
        <p:txBody>
          <a:bodyPr/>
          <a:lstStyle/>
          <a:p>
            <a:pPr algn="ctr" rtl="1">
              <a:buNone/>
            </a:pPr>
            <a:r>
              <a:rPr lang="fa-IR" dirty="0" smtClean="0">
                <a:cs typeface="B Nazanin" pitchFamily="2" charset="-78"/>
              </a:rPr>
              <a:t>      </a:t>
            </a:r>
            <a:r>
              <a:rPr lang="fa-IR" b="1" dirty="0" smtClean="0">
                <a:cs typeface="B Nazanin" pitchFamily="2" charset="-78"/>
              </a:rPr>
              <a:t>تدوین برنامه راهبردی پیشگیری از کمبود  ویتامین</a:t>
            </a:r>
            <a:r>
              <a:rPr lang="en-US" b="1" dirty="0" smtClean="0">
                <a:cs typeface="B Nazanin" pitchFamily="2" charset="-78"/>
              </a:rPr>
              <a:t>D </a:t>
            </a:r>
            <a:r>
              <a:rPr lang="fa-IR" b="1" dirty="0" smtClean="0">
                <a:cs typeface="B Nazanin" pitchFamily="2" charset="-78"/>
              </a:rPr>
              <a:t> در جمهوری اسلامی ایران</a:t>
            </a:r>
            <a:endParaRPr lang="fa-IR" b="1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 algn="r" rtl="1"/>
            <a:r>
              <a:rPr lang="fa-IR" dirty="0" smtClean="0">
                <a:cs typeface="B Mitra" pitchFamily="2" charset="-78"/>
              </a:rPr>
              <a:t>شناخت محیط داخل :    ضعف   و   قوت </a:t>
            </a:r>
          </a:p>
          <a:p>
            <a:pPr algn="r" rtl="1"/>
            <a:r>
              <a:rPr lang="fa-IR" dirty="0" smtClean="0">
                <a:cs typeface="B Mitra" pitchFamily="2" charset="-78"/>
              </a:rPr>
              <a:t>شناخت محیط خارج :    تهدید   و   فرصت</a:t>
            </a:r>
            <a:endParaRPr lang="en-US" dirty="0" smtClean="0">
              <a:cs typeface="B Mitra" pitchFamily="2" charset="-78"/>
            </a:endParaRPr>
          </a:p>
          <a:p>
            <a:pPr algn="r" rtl="1">
              <a:buNone/>
            </a:pPr>
            <a:endParaRPr lang="fa-IR" dirty="0" smtClean="0">
              <a:cs typeface="B Mitra" pitchFamily="2" charset="-78"/>
            </a:endParaRPr>
          </a:p>
          <a:p>
            <a:pPr algn="r" rtl="1"/>
            <a:r>
              <a:rPr lang="fa-IR" dirty="0" smtClean="0">
                <a:cs typeface="B Mitra" pitchFamily="2" charset="-78"/>
              </a:rPr>
              <a:t>راهبرد  </a:t>
            </a:r>
            <a:r>
              <a:rPr lang="en-US" dirty="0" smtClean="0">
                <a:cs typeface="B Mitra" pitchFamily="2" charset="-78"/>
              </a:rPr>
              <a:t>WT</a:t>
            </a:r>
          </a:p>
          <a:p>
            <a:pPr algn="r" rtl="1"/>
            <a:r>
              <a:rPr lang="en-US" dirty="0" smtClean="0">
                <a:cs typeface="B Mitra" pitchFamily="2" charset="-78"/>
              </a:rPr>
              <a:t> </a:t>
            </a:r>
            <a:r>
              <a:rPr lang="fa-IR" dirty="0" smtClean="0">
                <a:cs typeface="B Mitra" pitchFamily="2" charset="-78"/>
              </a:rPr>
              <a:t>راهبرد  </a:t>
            </a:r>
            <a:r>
              <a:rPr lang="en-US" dirty="0" smtClean="0">
                <a:cs typeface="B Mitra" pitchFamily="2" charset="-78"/>
              </a:rPr>
              <a:t>WO</a:t>
            </a:r>
          </a:p>
          <a:p>
            <a:pPr algn="r" rtl="1"/>
            <a:r>
              <a:rPr lang="fa-IR" dirty="0" smtClean="0">
                <a:cs typeface="B Mitra" pitchFamily="2" charset="-78"/>
              </a:rPr>
              <a:t>راهبرد  </a:t>
            </a:r>
            <a:r>
              <a:rPr lang="en-US" dirty="0" smtClean="0">
                <a:cs typeface="B Mitra" pitchFamily="2" charset="-78"/>
              </a:rPr>
              <a:t>ST</a:t>
            </a:r>
          </a:p>
          <a:p>
            <a:pPr algn="r" rtl="1"/>
            <a:r>
              <a:rPr lang="fa-IR" dirty="0" smtClean="0">
                <a:cs typeface="B Mitra" pitchFamily="2" charset="-78"/>
              </a:rPr>
              <a:t>راهبرد  </a:t>
            </a:r>
            <a:r>
              <a:rPr lang="en-US" dirty="0" smtClean="0"/>
              <a:t>SO</a:t>
            </a:r>
          </a:p>
          <a:p>
            <a:pPr algn="r" rtl="1">
              <a:buNone/>
            </a:pPr>
            <a:endParaRPr lang="fa-IR" dirty="0" smtClean="0"/>
          </a:p>
          <a:p>
            <a:pPr algn="r" rtl="1"/>
            <a:endParaRPr lang="fa-IR" dirty="0" smtClean="0"/>
          </a:p>
          <a:p>
            <a:pPr algn="r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a-IR" b="1" dirty="0" smtClean="0">
                <a:cs typeface="B Mitra" pitchFamily="2" charset="-78"/>
              </a:rPr>
              <a:t>راهبردهای اولویت دار برنامه پیشگیری و اهداف عینی آنها </a:t>
            </a:r>
            <a:r>
              <a:rPr lang="en-US" dirty="0" smtClean="0">
                <a:cs typeface="B Mitra" pitchFamily="2" charset="-78"/>
              </a:rPr>
              <a:t/>
            </a:r>
            <a:br>
              <a:rPr lang="en-US" dirty="0" smtClean="0">
                <a:cs typeface="B Mitra" pitchFamily="2" charset="-78"/>
              </a:rPr>
            </a:br>
            <a:endParaRPr lang="en-US" dirty="0"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500702"/>
          </a:xfrm>
        </p:spPr>
        <p:txBody>
          <a:bodyPr>
            <a:normAutofit fontScale="92500" lnSpcReduction="20000"/>
          </a:bodyPr>
          <a:lstStyle/>
          <a:p>
            <a:pPr algn="r" rtl="1"/>
            <a:r>
              <a:rPr lang="fa-IR" b="1" dirty="0" smtClean="0">
                <a:solidFill>
                  <a:srgbClr val="0070C0"/>
                </a:solidFill>
                <a:cs typeface="B Mitra" pitchFamily="2" charset="-78"/>
              </a:rPr>
              <a:t>راهبرد 1: ارتباطات</a:t>
            </a:r>
          </a:p>
          <a:p>
            <a:pPr algn="r" rtl="1">
              <a:buNone/>
            </a:pPr>
            <a:r>
              <a:rPr lang="fa-IR" dirty="0" smtClean="0">
                <a:cs typeface="B Mitra" pitchFamily="2" charset="-78"/>
              </a:rPr>
              <a:t>  (کد 1): معرفی کمیته راهبردی ارتباطات </a:t>
            </a:r>
          </a:p>
          <a:p>
            <a:pPr algn="r" rtl="1">
              <a:buNone/>
            </a:pPr>
            <a:r>
              <a:rPr lang="fa-IR" dirty="0" smtClean="0">
                <a:cs typeface="B Mitra" pitchFamily="2" charset="-78"/>
              </a:rPr>
              <a:t>  تبیین اهداف برنامه راهبردی ارتباطات :</a:t>
            </a:r>
          </a:p>
          <a:p>
            <a:pPr algn="r" rtl="1">
              <a:buNone/>
            </a:pPr>
            <a:r>
              <a:rPr lang="fa-IR" dirty="0" smtClean="0">
                <a:cs typeface="B Mitra" pitchFamily="2" charset="-78"/>
              </a:rPr>
              <a:t>       (کد 2): افزایش سواد سلامت جامعه درباره ویتامین </a:t>
            </a:r>
            <a:r>
              <a:rPr lang="en-US" dirty="0" smtClean="0">
                <a:cs typeface="B Mitra" pitchFamily="2" charset="-78"/>
              </a:rPr>
              <a:t>D</a:t>
            </a:r>
            <a:r>
              <a:rPr lang="fa-IR" dirty="0" smtClean="0">
                <a:cs typeface="B Mitra" pitchFamily="2" charset="-78"/>
              </a:rPr>
              <a:t> </a:t>
            </a:r>
            <a:endParaRPr lang="en-US" dirty="0" smtClean="0">
              <a:cs typeface="B Mitra" pitchFamily="2" charset="-78"/>
            </a:endParaRPr>
          </a:p>
          <a:p>
            <a:pPr algn="r">
              <a:buNone/>
            </a:pPr>
            <a:r>
              <a:rPr lang="fa-IR" dirty="0" smtClean="0">
                <a:cs typeface="B Mitra" pitchFamily="2" charset="-78"/>
              </a:rPr>
              <a:t>       (کد 3):  جلب مشارکت کامل سازمانهای مرتبط  </a:t>
            </a:r>
          </a:p>
          <a:p>
            <a:pPr algn="r">
              <a:buNone/>
            </a:pPr>
            <a:r>
              <a:rPr lang="fa-IR" dirty="0" smtClean="0">
                <a:cs typeface="B Mitra" pitchFamily="2" charset="-78"/>
              </a:rPr>
              <a:t>  (کد 4): تعیین مخاطبین برنامه </a:t>
            </a:r>
          </a:p>
          <a:p>
            <a:pPr algn="r">
              <a:buNone/>
            </a:pPr>
            <a:r>
              <a:rPr lang="fa-IR" dirty="0" smtClean="0">
                <a:cs typeface="B Mitra" pitchFamily="2" charset="-78"/>
              </a:rPr>
              <a:t>  (کد 5): مشخص نمودن اطلاعاتی که باید به مخاطبین ارائه شود.</a:t>
            </a:r>
          </a:p>
          <a:p>
            <a:pPr algn="r">
              <a:buNone/>
            </a:pPr>
            <a:r>
              <a:rPr lang="fa-IR" dirty="0" smtClean="0">
                <a:cs typeface="B Mitra" pitchFamily="2" charset="-78"/>
              </a:rPr>
              <a:t>  ( کد 6):تبیین نحوه انتقال اطلاعات </a:t>
            </a:r>
          </a:p>
          <a:p>
            <a:pPr algn="r">
              <a:buNone/>
            </a:pPr>
            <a:r>
              <a:rPr lang="fa-IR" dirty="0" smtClean="0">
                <a:cs typeface="B Mitra" pitchFamily="2" charset="-78"/>
              </a:rPr>
              <a:t>  ( کد 7 ):تشکیل مدیریت بحران </a:t>
            </a:r>
          </a:p>
          <a:p>
            <a:pPr algn="r">
              <a:buNone/>
            </a:pPr>
            <a:r>
              <a:rPr lang="fa-IR" dirty="0" smtClean="0">
                <a:cs typeface="B Mitra" pitchFamily="2" charset="-78"/>
              </a:rPr>
              <a:t>  (کد 8): تعریف شاخص </a:t>
            </a:r>
            <a:r>
              <a:rPr lang="fa-IR" dirty="0" err="1" smtClean="0">
                <a:cs typeface="B Mitra" pitchFamily="2" charset="-78"/>
              </a:rPr>
              <a:t>هائی</a:t>
            </a:r>
            <a:r>
              <a:rPr lang="fa-IR" dirty="0" smtClean="0">
                <a:cs typeface="B Mitra" pitchFamily="2" charset="-78"/>
              </a:rPr>
              <a:t> که </a:t>
            </a:r>
            <a:r>
              <a:rPr lang="fa-IR" dirty="0" err="1" smtClean="0">
                <a:cs typeface="B Mitra" pitchFamily="2" charset="-78"/>
              </a:rPr>
              <a:t>نشاندهندة</a:t>
            </a:r>
            <a:r>
              <a:rPr lang="fa-IR" dirty="0" smtClean="0">
                <a:cs typeface="B Mitra" pitchFamily="2" charset="-78"/>
              </a:rPr>
              <a:t> موفقیت </a:t>
            </a:r>
            <a:r>
              <a:rPr lang="fa-IR" dirty="0" err="1" smtClean="0">
                <a:cs typeface="B Mitra" pitchFamily="2" charset="-78"/>
              </a:rPr>
              <a:t>برنامة</a:t>
            </a:r>
            <a:r>
              <a:rPr lang="fa-IR" dirty="0" smtClean="0">
                <a:cs typeface="B Mitra" pitchFamily="2" charset="-78"/>
              </a:rPr>
              <a:t> ارتباطات باشد و داشتن </a:t>
            </a:r>
            <a:r>
              <a:rPr lang="fa-IR" dirty="0" err="1" smtClean="0">
                <a:cs typeface="B Mitra" pitchFamily="2" charset="-78"/>
              </a:rPr>
              <a:t>برنامة</a:t>
            </a:r>
            <a:r>
              <a:rPr lang="fa-IR" dirty="0" smtClean="0">
                <a:cs typeface="B Mitra" pitchFamily="2" charset="-78"/>
              </a:rPr>
              <a:t> پایش و ارزشیابی </a:t>
            </a:r>
            <a:r>
              <a:rPr lang="fa-IR" dirty="0" err="1" smtClean="0">
                <a:cs typeface="B Mitra" pitchFamily="2" charset="-78"/>
              </a:rPr>
              <a:t>برنامة</a:t>
            </a:r>
            <a:r>
              <a:rPr lang="fa-IR" dirty="0" smtClean="0">
                <a:cs typeface="B Mitra" pitchFamily="2" charset="-78"/>
              </a:rPr>
              <a:t> راهبردی ارتباطات.  </a:t>
            </a:r>
          </a:p>
          <a:p>
            <a:pPr algn="r">
              <a:buNone/>
            </a:pPr>
            <a:r>
              <a:rPr lang="fa-IR" dirty="0" smtClean="0">
                <a:cs typeface="B Mitra" pitchFamily="2" charset="-78"/>
              </a:rPr>
              <a:t>      </a:t>
            </a:r>
            <a:endParaRPr lang="en-US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fa-IR" b="1" dirty="0" smtClean="0">
                <a:solidFill>
                  <a:srgbClr val="0070C0"/>
                </a:solidFill>
                <a:cs typeface="B Mitra" pitchFamily="2" charset="-78"/>
              </a:rPr>
              <a:t>راهبرد 2: برنامه ریزی</a:t>
            </a:r>
          </a:p>
          <a:p>
            <a:pPr algn="r">
              <a:buNone/>
            </a:pPr>
            <a:r>
              <a:rPr lang="fa-IR" dirty="0" smtClean="0">
                <a:cs typeface="B Mitra" pitchFamily="2" charset="-78"/>
              </a:rPr>
              <a:t>(کد 9 ): مشخص نمودن گروه پر خطر </a:t>
            </a:r>
          </a:p>
          <a:p>
            <a:pPr algn="r">
              <a:buNone/>
            </a:pPr>
            <a:r>
              <a:rPr lang="fa-IR" dirty="0" smtClean="0">
                <a:cs typeface="B Mitra" pitchFamily="2" charset="-78"/>
              </a:rPr>
              <a:t>(کد  10): مشخص نمودن استراتژی خاص گروه پرخطر </a:t>
            </a:r>
          </a:p>
          <a:p>
            <a:pPr algn="r">
              <a:buNone/>
            </a:pPr>
            <a:r>
              <a:rPr lang="fa-IR" dirty="0" smtClean="0">
                <a:cs typeface="B Mitra" pitchFamily="2" charset="-78"/>
              </a:rPr>
              <a:t>(کد 11):انتخاب ماده غذائی حامل با خصوصیات مناسب</a:t>
            </a:r>
          </a:p>
          <a:p>
            <a:pPr algn="r">
              <a:buNone/>
            </a:pPr>
            <a:r>
              <a:rPr lang="fa-IR" dirty="0" smtClean="0">
                <a:cs typeface="B Mitra" pitchFamily="2" charset="-78"/>
              </a:rPr>
              <a:t>تعیین میزان غنی سازی:</a:t>
            </a:r>
          </a:p>
          <a:p>
            <a:pPr algn="r">
              <a:buNone/>
            </a:pPr>
            <a:r>
              <a:rPr lang="fa-IR" dirty="0" smtClean="0">
                <a:solidFill>
                  <a:srgbClr val="0070C0"/>
                </a:solidFill>
                <a:cs typeface="B Mitra" pitchFamily="2" charset="-78"/>
              </a:rPr>
              <a:t>        </a:t>
            </a:r>
            <a:r>
              <a:rPr lang="fa-IR" dirty="0" smtClean="0">
                <a:cs typeface="B Mitra" pitchFamily="2" charset="-78"/>
              </a:rPr>
              <a:t> (کد 12): مطالعاتی در سراسر کشور </a:t>
            </a:r>
            <a:r>
              <a:rPr lang="fa-IR" dirty="0" err="1" smtClean="0">
                <a:cs typeface="B Mitra" pitchFamily="2" charset="-78"/>
              </a:rPr>
              <a:t>دربارة</a:t>
            </a:r>
            <a:r>
              <a:rPr lang="fa-IR" dirty="0" smtClean="0">
                <a:cs typeface="B Mitra" pitchFamily="2" charset="-78"/>
              </a:rPr>
              <a:t> الگوی تغذیه ای جامعه</a:t>
            </a:r>
          </a:p>
          <a:p>
            <a:pPr algn="r">
              <a:buNone/>
            </a:pPr>
            <a:r>
              <a:rPr lang="fa-IR" dirty="0" smtClean="0">
                <a:solidFill>
                  <a:srgbClr val="0070C0"/>
                </a:solidFill>
                <a:cs typeface="B Mitra" pitchFamily="2" charset="-78"/>
              </a:rPr>
              <a:t>         </a:t>
            </a:r>
            <a:r>
              <a:rPr lang="fa-IR" dirty="0" smtClean="0">
                <a:cs typeface="B Mitra" pitchFamily="2" charset="-78"/>
              </a:rPr>
              <a:t>(کد 13): حداقل ، حداکثر ، میانه مصرف نان در جامعه براساس مطالعات فوق محاسبه گردد. </a:t>
            </a:r>
          </a:p>
          <a:p>
            <a:pPr algn="r" rtl="1">
              <a:buNone/>
            </a:pPr>
            <a:r>
              <a:rPr lang="en-US" dirty="0" smtClean="0">
                <a:cs typeface="B Mitra" pitchFamily="2" charset="-78"/>
              </a:rPr>
              <a:t> </a:t>
            </a:r>
            <a:r>
              <a:rPr lang="fa-IR" dirty="0" smtClean="0">
                <a:cs typeface="B Mitra" pitchFamily="2" charset="-78"/>
              </a:rPr>
              <a:t>        (کد 14):  مطالعاتی که میزان مصرف کنونی ویتامین را در جامعه نشان می دهد.</a:t>
            </a:r>
          </a:p>
          <a:p>
            <a:pPr algn="r" rtl="1">
              <a:buNone/>
            </a:pPr>
            <a:r>
              <a:rPr lang="fa-IR" dirty="0" smtClean="0">
                <a:cs typeface="B Mitra" pitchFamily="2" charset="-78"/>
              </a:rPr>
              <a:t>         (کد 15):  مطالعاتی که وضعیت کنونی ویتامین </a:t>
            </a:r>
            <a:r>
              <a:rPr lang="en-US" dirty="0" smtClean="0">
                <a:cs typeface="B Mitra" pitchFamily="2" charset="-78"/>
              </a:rPr>
              <a:t>D</a:t>
            </a:r>
            <a:r>
              <a:rPr lang="fa-IR" dirty="0" smtClean="0">
                <a:cs typeface="B Mitra" pitchFamily="2" charset="-78"/>
              </a:rPr>
              <a:t> در جامعه را نشان بدهد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lvl="0" algn="r" rtl="1">
              <a:buNone/>
            </a:pPr>
            <a:r>
              <a:rPr lang="fa-IR" dirty="0" smtClean="0">
                <a:cs typeface="B Mitra" pitchFamily="2" charset="-78"/>
              </a:rPr>
              <a:t>مشخص نمودن هدف برنامه: </a:t>
            </a:r>
          </a:p>
          <a:p>
            <a:pPr lvl="0" algn="r" rtl="1">
              <a:buNone/>
            </a:pPr>
            <a:r>
              <a:rPr lang="fa-IR" dirty="0" smtClean="0">
                <a:cs typeface="B Mitra" pitchFamily="2" charset="-78"/>
              </a:rPr>
              <a:t>(کد 16) کنترل کمبود ویتامین </a:t>
            </a:r>
            <a:r>
              <a:rPr lang="en-US" dirty="0" smtClean="0">
                <a:cs typeface="B Mitra" pitchFamily="2" charset="-78"/>
              </a:rPr>
              <a:t>D</a:t>
            </a:r>
            <a:r>
              <a:rPr lang="fa-IR" dirty="0" smtClean="0">
                <a:cs typeface="B Mitra" pitchFamily="2" charset="-78"/>
              </a:rPr>
              <a:t> در جامعه</a:t>
            </a:r>
          </a:p>
          <a:p>
            <a:pPr lvl="0" algn="r" rtl="1">
              <a:buNone/>
            </a:pPr>
            <a:r>
              <a:rPr lang="fa-IR" dirty="0" smtClean="0">
                <a:cs typeface="B Mitra" pitchFamily="2" charset="-78"/>
              </a:rPr>
              <a:t>(کد 17) مصرف نان غنی شده توسط خانوار بیش از 90درصد </a:t>
            </a:r>
          </a:p>
          <a:p>
            <a:pPr algn="r" rtl="1">
              <a:buNone/>
            </a:pPr>
            <a:r>
              <a:rPr lang="fa-IR" b="1" dirty="0" smtClean="0">
                <a:solidFill>
                  <a:srgbClr val="0070C0"/>
                </a:solidFill>
                <a:cs typeface="B Mitra" pitchFamily="2" charset="-78"/>
              </a:rPr>
              <a:t>راهبرد 3: جلب حمایت سیاستمداران</a:t>
            </a:r>
          </a:p>
          <a:p>
            <a:pPr algn="r" rtl="1">
              <a:buNone/>
            </a:pPr>
            <a:r>
              <a:rPr lang="fa-IR" dirty="0" smtClean="0">
                <a:cs typeface="B Mitra" pitchFamily="2" charset="-78"/>
              </a:rPr>
              <a:t>(کد 18) هزینه غنی سازی نان و مکمل های گروه پرخطر در ابتدا محاسبه شود. </a:t>
            </a:r>
          </a:p>
          <a:p>
            <a:pPr algn="r" rtl="1">
              <a:buNone/>
            </a:pPr>
            <a:r>
              <a:rPr lang="fa-IR" dirty="0" smtClean="0">
                <a:cs typeface="B Mitra" pitchFamily="2" charset="-78"/>
              </a:rPr>
              <a:t>(کد 19) هزینه های کشور در مورد اختلالات ناشی از کمبود ویتامین </a:t>
            </a:r>
            <a:r>
              <a:rPr lang="en-US" dirty="0" smtClean="0">
                <a:cs typeface="B Mitra" pitchFamily="2" charset="-78"/>
              </a:rPr>
              <a:t>D</a:t>
            </a:r>
            <a:r>
              <a:rPr lang="fa-IR" dirty="0" smtClean="0">
                <a:cs typeface="B Mitra" pitchFamily="2" charset="-78"/>
              </a:rPr>
              <a:t> محاسبه شود. </a:t>
            </a:r>
          </a:p>
          <a:p>
            <a:pPr algn="r" rtl="1">
              <a:buNone/>
            </a:pPr>
            <a:r>
              <a:rPr lang="en-US" dirty="0" smtClean="0">
                <a:cs typeface="B Mitra" pitchFamily="2" charset="-78"/>
              </a:rPr>
              <a:t> </a:t>
            </a:r>
            <a:r>
              <a:rPr lang="fa-IR" dirty="0" smtClean="0">
                <a:cs typeface="B Mitra" pitchFamily="2" charset="-78"/>
              </a:rPr>
              <a:t>(کد 20) محاسبه هزینه درمان اختلالات ناشی از کمبود ویتامین </a:t>
            </a:r>
            <a:endParaRPr lang="en-US" dirty="0" smtClean="0">
              <a:solidFill>
                <a:srgbClr val="0070C0"/>
              </a:solidFill>
              <a:cs typeface="B Mitra" pitchFamily="2" charset="-78"/>
            </a:endParaRPr>
          </a:p>
          <a:p>
            <a:pPr lvl="0" algn="r" rtl="1">
              <a:buNone/>
            </a:pPr>
            <a:endParaRPr lang="en-US" dirty="0" smtClean="0">
              <a:cs typeface="B Mitra" pitchFamily="2" charset="-78"/>
            </a:endParaRPr>
          </a:p>
          <a:p>
            <a:pPr algn="r" rtl="1">
              <a:buNone/>
            </a:pPr>
            <a:endParaRPr lang="en-US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>
            <a:normAutofit fontScale="77500" lnSpcReduction="20000"/>
          </a:bodyPr>
          <a:lstStyle/>
          <a:p>
            <a:pPr algn="r" rtl="1">
              <a:buNone/>
            </a:pPr>
            <a:r>
              <a:rPr lang="fa-IR" b="1" dirty="0" smtClean="0">
                <a:solidFill>
                  <a:srgbClr val="0070C0"/>
                </a:solidFill>
                <a:cs typeface="B Mitra" pitchFamily="2" charset="-78"/>
              </a:rPr>
              <a:t>راهبرد 4: اجرای برنامه</a:t>
            </a:r>
            <a:endParaRPr lang="en-US" dirty="0" smtClean="0">
              <a:solidFill>
                <a:srgbClr val="0070C0"/>
              </a:solidFill>
              <a:cs typeface="B Mitra" pitchFamily="2" charset="-78"/>
            </a:endParaRPr>
          </a:p>
          <a:p>
            <a:pPr algn="r" rtl="1">
              <a:buNone/>
            </a:pPr>
            <a:r>
              <a:rPr lang="fa-IR" dirty="0" smtClean="0">
                <a:cs typeface="B Mitra" pitchFamily="2" charset="-78"/>
              </a:rPr>
              <a:t>(کد 21) کامل کردن مطالعات مورد نیاز برای تحلیل مطلوب وضعیت </a:t>
            </a:r>
          </a:p>
          <a:p>
            <a:pPr algn="r" rtl="1">
              <a:buNone/>
            </a:pPr>
            <a:r>
              <a:rPr lang="fa-IR" dirty="0" smtClean="0">
                <a:cs typeface="B Mitra" pitchFamily="2" charset="-78"/>
              </a:rPr>
              <a:t>(کد 22) جمع آوری اطلاعات کلیدی برای فعالیت های تجاری و حمایتی </a:t>
            </a:r>
          </a:p>
          <a:p>
            <a:pPr algn="r" rtl="1">
              <a:buNone/>
            </a:pPr>
            <a:r>
              <a:rPr lang="fa-IR" dirty="0" smtClean="0">
                <a:cs typeface="B Mitra" pitchFamily="2" charset="-78"/>
              </a:rPr>
              <a:t>(کد 23) به روز آوری و تصویب قوانین و مقررات </a:t>
            </a:r>
          </a:p>
          <a:p>
            <a:pPr algn="r" rtl="1">
              <a:buNone/>
            </a:pPr>
            <a:r>
              <a:rPr lang="fa-IR" dirty="0" smtClean="0">
                <a:cs typeface="B Mitra" pitchFamily="2" charset="-78"/>
              </a:rPr>
              <a:t>(کد 24) ایجاد محیط منظم و قانونمند برای اطمینان از اجرای برنامه . </a:t>
            </a:r>
          </a:p>
          <a:p>
            <a:pPr algn="r" rtl="1">
              <a:buNone/>
            </a:pPr>
            <a:r>
              <a:rPr lang="fa-IR" dirty="0" smtClean="0">
                <a:cs typeface="B Mitra" pitchFamily="2" charset="-78"/>
              </a:rPr>
              <a:t>(کد 25) ایجاد توانمندی برای تولید </a:t>
            </a:r>
            <a:r>
              <a:rPr lang="fa-IR" dirty="0" err="1" smtClean="0">
                <a:cs typeface="B Mitra" pitchFamily="2" charset="-78"/>
              </a:rPr>
              <a:t>کنندگان</a:t>
            </a:r>
            <a:r>
              <a:rPr lang="fa-IR" dirty="0" smtClean="0">
                <a:cs typeface="B Mitra" pitchFamily="2" charset="-78"/>
              </a:rPr>
              <a:t> و توزیع </a:t>
            </a:r>
            <a:r>
              <a:rPr lang="fa-IR" dirty="0" err="1" smtClean="0">
                <a:cs typeface="B Mitra" pitchFamily="2" charset="-78"/>
              </a:rPr>
              <a:t>کنندگان</a:t>
            </a:r>
            <a:r>
              <a:rPr lang="fa-IR" dirty="0" smtClean="0">
                <a:cs typeface="B Mitra" pitchFamily="2" charset="-78"/>
              </a:rPr>
              <a:t> در غنی سازی نان و توزیع مناسب آرد غنی شده </a:t>
            </a:r>
          </a:p>
          <a:p>
            <a:pPr algn="r" rtl="1">
              <a:buNone/>
            </a:pPr>
            <a:r>
              <a:rPr lang="fa-IR" dirty="0" smtClean="0">
                <a:cs typeface="B Mitra" pitchFamily="2" charset="-78"/>
              </a:rPr>
              <a:t>(کد 26) پایه گذاری طرح بازاریابی </a:t>
            </a:r>
          </a:p>
          <a:p>
            <a:pPr algn="r" rtl="1">
              <a:buNone/>
            </a:pPr>
            <a:r>
              <a:rPr lang="fa-IR" dirty="0" smtClean="0">
                <a:cs typeface="B Mitra" pitchFamily="2" charset="-78"/>
              </a:rPr>
              <a:t>(کد27) شروع طرح فعالیت های پایش برای اطمینان از اینکه آرد به میزان کافی غنی شده و به دست خانوار می رسد </a:t>
            </a:r>
          </a:p>
          <a:p>
            <a:pPr algn="r" rtl="1">
              <a:buNone/>
            </a:pPr>
            <a:r>
              <a:rPr lang="fa-IR" dirty="0" smtClean="0">
                <a:cs typeface="B Mitra" pitchFamily="2" charset="-78"/>
              </a:rPr>
              <a:t>(کد 28) استفاده </a:t>
            </a:r>
            <a:r>
              <a:rPr lang="fa-IR" dirty="0" err="1" smtClean="0">
                <a:cs typeface="B Mitra" pitchFamily="2" charset="-78"/>
              </a:rPr>
              <a:t>ازگروهها</a:t>
            </a:r>
            <a:r>
              <a:rPr lang="fa-IR" dirty="0" smtClean="0">
                <a:cs typeface="B Mitra" pitchFamily="2" charset="-78"/>
              </a:rPr>
              <a:t> و تیم های عملکردی که نواحی مشکل دار را بیابند و راه حل آن را بیابند</a:t>
            </a:r>
          </a:p>
          <a:p>
            <a:pPr algn="r" rtl="1">
              <a:buNone/>
            </a:pPr>
            <a:r>
              <a:rPr lang="fa-IR" dirty="0" smtClean="0">
                <a:cs typeface="B Mitra" pitchFamily="2" charset="-78"/>
              </a:rPr>
              <a:t>(کد 29) اصلاح قوانین برای دستیابی تدریجی به استاندارد کیفی </a:t>
            </a:r>
          </a:p>
          <a:p>
            <a:pPr algn="r" rtl="1">
              <a:buNone/>
            </a:pPr>
            <a:r>
              <a:rPr lang="fa-IR" dirty="0" smtClean="0">
                <a:cs typeface="B Mitra" pitchFamily="2" charset="-78"/>
              </a:rPr>
              <a:t> (کد30) انجام ارزیابی های دوره ای در سطح جامعه به منظور اطمینان از دستیابی به حذف اختلالات ناشی از کمبود ویتامین </a:t>
            </a:r>
            <a:r>
              <a:rPr lang="en-US" dirty="0" smtClean="0">
                <a:cs typeface="B Mitra" pitchFamily="2" charset="-78"/>
              </a:rPr>
              <a:t> D</a:t>
            </a:r>
            <a:r>
              <a:rPr lang="fa-IR" dirty="0" smtClean="0">
                <a:cs typeface="B Mitra" pitchFamily="2" charset="-78"/>
              </a:rPr>
              <a:t> و تداوم آن </a:t>
            </a:r>
          </a:p>
          <a:p>
            <a:pPr algn="r" rtl="1">
              <a:buNone/>
            </a:pPr>
            <a:r>
              <a:rPr lang="fa-IR" dirty="0" smtClean="0">
                <a:cs typeface="B Mitra" pitchFamily="2" charset="-78"/>
              </a:rPr>
              <a:t>(کد31) حصول اطمینان </a:t>
            </a:r>
            <a:r>
              <a:rPr lang="fa-IR" dirty="0" err="1" smtClean="0">
                <a:cs typeface="B Mitra" pitchFamily="2" charset="-78"/>
              </a:rPr>
              <a:t>ازادغام</a:t>
            </a:r>
            <a:r>
              <a:rPr lang="fa-IR" dirty="0" smtClean="0">
                <a:cs typeface="B Mitra" pitchFamily="2" charset="-78"/>
              </a:rPr>
              <a:t> اجزاء برنامه به صورت فعالیت های معمول </a:t>
            </a:r>
            <a:r>
              <a:rPr lang="fa-IR" dirty="0" err="1" smtClean="0">
                <a:cs typeface="B Mitra" pitchFamily="2" charset="-78"/>
              </a:rPr>
              <a:t>دربخش</a:t>
            </a:r>
            <a:r>
              <a:rPr lang="fa-IR" dirty="0" smtClean="0">
                <a:cs typeface="B Mitra" pitchFamily="2" charset="-78"/>
              </a:rPr>
              <a:t> خصوصی </a:t>
            </a:r>
            <a:r>
              <a:rPr lang="fa-IR" dirty="0" err="1" smtClean="0">
                <a:cs typeface="B Mitra" pitchFamily="2" charset="-78"/>
              </a:rPr>
              <a:t>ودولتی</a:t>
            </a:r>
            <a:endParaRPr lang="en-US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fa-IR" b="1" dirty="0" smtClean="0">
                <a:solidFill>
                  <a:srgbClr val="0070C0"/>
                </a:solidFill>
                <a:cs typeface="B Mitra" pitchFamily="2" charset="-78"/>
              </a:rPr>
              <a:t>راهبرد 5 : پایش اجرای برنامه:</a:t>
            </a:r>
            <a:endParaRPr lang="en-US" dirty="0" smtClean="0">
              <a:solidFill>
                <a:srgbClr val="0070C0"/>
              </a:solidFill>
              <a:cs typeface="B Mitra" pitchFamily="2" charset="-78"/>
            </a:endParaRPr>
          </a:p>
          <a:p>
            <a:pPr algn="r" rtl="1">
              <a:buNone/>
            </a:pPr>
            <a:r>
              <a:rPr lang="fa-IR" dirty="0" smtClean="0">
                <a:cs typeface="B Mitra" pitchFamily="2" charset="-78"/>
              </a:rPr>
              <a:t> (کد 32) پایش ویتامین </a:t>
            </a:r>
            <a:r>
              <a:rPr lang="en-US" dirty="0" smtClean="0">
                <a:cs typeface="B Mitra" pitchFamily="2" charset="-78"/>
              </a:rPr>
              <a:t>D</a:t>
            </a:r>
            <a:r>
              <a:rPr lang="fa-IR" dirty="0" smtClean="0">
                <a:cs typeface="B Mitra" pitchFamily="2" charset="-78"/>
              </a:rPr>
              <a:t> آرد مورد مصرف </a:t>
            </a:r>
            <a:r>
              <a:rPr lang="fa-IR" dirty="0" err="1" smtClean="0">
                <a:cs typeface="B Mitra" pitchFamily="2" charset="-78"/>
              </a:rPr>
              <a:t>نانوائی</a:t>
            </a:r>
            <a:r>
              <a:rPr lang="fa-IR" dirty="0" smtClean="0">
                <a:cs typeface="B Mitra" pitchFamily="2" charset="-78"/>
              </a:rPr>
              <a:t> ها از نظر انطباق با استانداردهای تولید و توزیع </a:t>
            </a:r>
          </a:p>
          <a:p>
            <a:pPr algn="r" rtl="1">
              <a:buNone/>
            </a:pPr>
            <a:r>
              <a:rPr lang="fa-IR" dirty="0" smtClean="0">
                <a:cs typeface="B Mitra" pitchFamily="2" charset="-78"/>
              </a:rPr>
              <a:t>(کد 33) پایش دسترسی کافی همه افراد در هر منطقه </a:t>
            </a:r>
          </a:p>
          <a:p>
            <a:pPr algn="r" rtl="1">
              <a:buNone/>
            </a:pPr>
            <a:r>
              <a:rPr lang="fa-IR" dirty="0" smtClean="0">
                <a:cs typeface="B Mitra" pitchFamily="2" charset="-78"/>
              </a:rPr>
              <a:t>(کد 34) پایش کفایت منابع مالی و انسانی </a:t>
            </a:r>
          </a:p>
          <a:p>
            <a:pPr algn="r" rtl="1">
              <a:buNone/>
            </a:pPr>
            <a:r>
              <a:rPr lang="fa-IR" dirty="0" smtClean="0">
                <a:cs typeface="B Mitra" pitchFamily="2" charset="-78"/>
              </a:rPr>
              <a:t>(کد 35) پایش اجرای قوانین</a:t>
            </a:r>
          </a:p>
          <a:p>
            <a:pPr algn="r" rtl="1">
              <a:buNone/>
            </a:pPr>
            <a:r>
              <a:rPr lang="fa-IR" dirty="0" smtClean="0">
                <a:cs typeface="B Mitra" pitchFamily="2" charset="-78"/>
              </a:rPr>
              <a:t>(کد36) پایش تبحر و تجربه پرسنل آزمایشگاه</a:t>
            </a:r>
          </a:p>
          <a:p>
            <a:pPr algn="r" rtl="1">
              <a:buNone/>
            </a:pPr>
            <a:r>
              <a:rPr lang="fa-IR" dirty="0" smtClean="0">
                <a:cs typeface="B Mitra" pitchFamily="2" charset="-78"/>
              </a:rPr>
              <a:t>(کد37) پایش تجهیزات آزمایشگاه</a:t>
            </a:r>
            <a:endParaRPr lang="en-US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fa-IR" b="1" dirty="0" smtClean="0">
                <a:solidFill>
                  <a:srgbClr val="0070C0"/>
                </a:solidFill>
                <a:cs typeface="B Mitra" pitchFamily="2" charset="-78"/>
              </a:rPr>
              <a:t>راهبرد 6  : ارزشیابی برنامه</a:t>
            </a:r>
          </a:p>
          <a:p>
            <a:pPr algn="r" rtl="1">
              <a:buNone/>
            </a:pPr>
            <a:r>
              <a:rPr lang="fa-IR" dirty="0" smtClean="0">
                <a:cs typeface="B Mitra" pitchFamily="2" charset="-78"/>
              </a:rPr>
              <a:t> (کد 38) تعریف </a:t>
            </a:r>
            <a:r>
              <a:rPr lang="fa-IR" dirty="0" err="1" smtClean="0">
                <a:cs typeface="B Mitra" pitchFamily="2" charset="-78"/>
              </a:rPr>
              <a:t>برنامة</a:t>
            </a:r>
            <a:r>
              <a:rPr lang="fa-IR" dirty="0" smtClean="0">
                <a:cs typeface="B Mitra" pitchFamily="2" charset="-78"/>
              </a:rPr>
              <a:t> ارزشیابی در همان ابتدای برنامه</a:t>
            </a:r>
          </a:p>
          <a:p>
            <a:pPr algn="r" rtl="1">
              <a:buNone/>
            </a:pPr>
            <a:r>
              <a:rPr lang="fa-IR" dirty="0" smtClean="0">
                <a:cs typeface="B Mitra" pitchFamily="2" charset="-78"/>
              </a:rPr>
              <a:t> (کد39) تامین </a:t>
            </a:r>
            <a:r>
              <a:rPr lang="fa-IR" dirty="0" err="1" smtClean="0">
                <a:cs typeface="B Mitra" pitchFamily="2" charset="-78"/>
              </a:rPr>
              <a:t>بودجة</a:t>
            </a:r>
            <a:r>
              <a:rPr lang="fa-IR" dirty="0" smtClean="0">
                <a:cs typeface="B Mitra" pitchFamily="2" charset="-78"/>
              </a:rPr>
              <a:t> برنامه های ارزشیابی از همان ابتدای طرح لحاظ گردد. </a:t>
            </a:r>
          </a:p>
          <a:p>
            <a:pPr algn="r" rtl="1">
              <a:buNone/>
            </a:pPr>
            <a:r>
              <a:rPr lang="fa-IR" dirty="0" smtClean="0">
                <a:cs typeface="B Mitra" pitchFamily="2" charset="-78"/>
              </a:rPr>
              <a:t> (کد 40) اعضا تیم ارزیابی باید مشخص باشد</a:t>
            </a:r>
          </a:p>
          <a:p>
            <a:pPr algn="r" rtl="1">
              <a:buNone/>
            </a:pPr>
            <a:r>
              <a:rPr lang="fa-IR" dirty="0" smtClean="0">
                <a:cs typeface="B Mitra" pitchFamily="2" charset="-78"/>
              </a:rPr>
              <a:t>(کد 41) انجام ارزشیابی هم روی جمعیت روستائی ، هم شهری </a:t>
            </a:r>
          </a:p>
          <a:p>
            <a:pPr algn="r" rtl="1">
              <a:buNone/>
            </a:pPr>
            <a:r>
              <a:rPr lang="fa-IR" dirty="0" smtClean="0">
                <a:cs typeface="B Mitra" pitchFamily="2" charset="-78"/>
              </a:rPr>
              <a:t> (کد42) طرح ریزی مطالعات ارزشیابی بر پایه 2 هدف </a:t>
            </a:r>
          </a:p>
          <a:p>
            <a:pPr algn="r" rtl="1">
              <a:buNone/>
            </a:pPr>
            <a:r>
              <a:rPr lang="en-US" dirty="0" smtClean="0">
                <a:cs typeface="B Mitra" pitchFamily="2" charset="-78"/>
              </a:rPr>
              <a:t> </a:t>
            </a:r>
            <a:r>
              <a:rPr lang="fa-IR" dirty="0" smtClean="0">
                <a:cs typeface="B Mitra" pitchFamily="2" charset="-78"/>
              </a:rPr>
              <a:t>(کد43) انتخاب جمعیت ارزشیابی به قسمی که معرف یا نماینده جامعه کل کشور باشد. </a:t>
            </a:r>
            <a:endParaRPr lang="en-US" dirty="0" smtClean="0">
              <a:solidFill>
                <a:srgbClr val="0070C0"/>
              </a:solidFill>
              <a:cs typeface="B Mitra" pitchFamily="2" charset="-78"/>
            </a:endParaRPr>
          </a:p>
          <a:p>
            <a:pPr algn="r" rtl="1">
              <a:buNone/>
            </a:pPr>
            <a:endParaRPr lang="en-US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8942"/>
            <a:ext cx="8229600" cy="1143000"/>
          </a:xfrm>
        </p:spPr>
        <p:txBody>
          <a:bodyPr/>
          <a:lstStyle/>
          <a:p>
            <a:pPr rtl="1"/>
            <a:r>
              <a:rPr lang="fa-IR" b="1" dirty="0" smtClean="0"/>
              <a:t> نتایج مطالعه روان سنجی</a:t>
            </a:r>
            <a:r>
              <a:rPr lang="en-US" b="1" dirty="0" smtClean="0"/>
              <a:t> </a:t>
            </a:r>
            <a:r>
              <a:rPr lang="fa-IR" b="1" dirty="0" smtClean="0"/>
              <a:t>و بحث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00768"/>
            <a:ext cx="8229600" cy="452596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q"/>
            </a:pPr>
            <a:r>
              <a:rPr lang="fa-IR" b="1" dirty="0" smtClean="0">
                <a:cs typeface="B Mitra" pitchFamily="2" charset="-78"/>
              </a:rPr>
              <a:t> روایی صوری</a:t>
            </a:r>
          </a:p>
          <a:p>
            <a:pPr algn="r" rtl="1">
              <a:buFont typeface="Wingdings" pitchFamily="2" charset="2"/>
              <a:buChar char="q"/>
            </a:pPr>
            <a:endParaRPr lang="fa-IR" b="1" dirty="0" smtClean="0">
              <a:cs typeface="B Mitra" pitchFamily="2" charset="-78"/>
            </a:endParaRPr>
          </a:p>
          <a:p>
            <a:pPr algn="r" rtl="1">
              <a:buFont typeface="Wingdings" pitchFamily="2" charset="2"/>
              <a:buChar char="q"/>
            </a:pPr>
            <a:r>
              <a:rPr lang="fa-IR" b="1" dirty="0" smtClean="0">
                <a:cs typeface="B Mitra" pitchFamily="2" charset="-78"/>
              </a:rPr>
              <a:t>روایی محتوی     کیفی   -    کمی  </a:t>
            </a:r>
          </a:p>
          <a:p>
            <a:pPr algn="r" rtl="1">
              <a:buFont typeface="Wingdings" pitchFamily="2" charset="2"/>
              <a:buChar char="q"/>
            </a:pPr>
            <a:endParaRPr lang="fa-IR" b="1" dirty="0" smtClean="0">
              <a:cs typeface="B Mitra" pitchFamily="2" charset="-78"/>
            </a:endParaRPr>
          </a:p>
          <a:p>
            <a:pPr algn="r" rtl="1">
              <a:buFont typeface="Wingdings" pitchFamily="2" charset="2"/>
              <a:buChar char="q"/>
            </a:pPr>
            <a:r>
              <a:rPr lang="fa-IR" b="1" dirty="0" err="1" smtClean="0">
                <a:cs typeface="B Mitra" pitchFamily="2" charset="-78"/>
              </a:rPr>
              <a:t>پایایی</a:t>
            </a:r>
            <a:endParaRPr lang="fa-IR" b="1" dirty="0" smtClean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5720" y="1071546"/>
          <a:ext cx="8572557" cy="3820275"/>
        </p:xfrm>
        <a:graphic>
          <a:graphicData uri="http://schemas.openxmlformats.org/drawingml/2006/table">
            <a:tbl>
              <a:tblPr/>
              <a:tblGrid>
                <a:gridCol w="373605"/>
                <a:gridCol w="297567"/>
                <a:gridCol w="288586"/>
                <a:gridCol w="288586"/>
                <a:gridCol w="288586"/>
                <a:gridCol w="288586"/>
                <a:gridCol w="288586"/>
                <a:gridCol w="288586"/>
                <a:gridCol w="288586"/>
                <a:gridCol w="288586"/>
                <a:gridCol w="288586"/>
                <a:gridCol w="288586"/>
                <a:gridCol w="288586"/>
                <a:gridCol w="288586"/>
                <a:gridCol w="288586"/>
                <a:gridCol w="288586"/>
                <a:gridCol w="288586"/>
                <a:gridCol w="288586"/>
                <a:gridCol w="327503"/>
                <a:gridCol w="453235"/>
                <a:gridCol w="2333233"/>
                <a:gridCol w="170038"/>
              </a:tblGrid>
              <a:tr h="40574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b="1" dirty="0">
                          <a:latin typeface="Calibri"/>
                          <a:ea typeface="Calibri"/>
                          <a:cs typeface="Arial"/>
                        </a:rPr>
                        <a:t>نسبت روایی محتوا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b="1">
                          <a:latin typeface="Calibri"/>
                          <a:ea typeface="Calibri"/>
                          <a:cs typeface="Arial"/>
                        </a:rPr>
                        <a:t>شاخص روایی محتوا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3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b="1" dirty="0" err="1">
                          <a:latin typeface="Calibri"/>
                          <a:ea typeface="Calibri"/>
                          <a:cs typeface="Arial"/>
                        </a:rPr>
                        <a:t>راهبردها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0274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Calibri"/>
                          <a:ea typeface="Calibri"/>
                          <a:cs typeface="Arial"/>
                        </a:rPr>
                        <a:t>امتیاز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Calibri"/>
                          <a:ea typeface="Calibri"/>
                          <a:cs typeface="Arial"/>
                        </a:rPr>
                        <a:t>ضروری نیست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Calibri"/>
                          <a:ea typeface="Calibri"/>
                          <a:cs typeface="Arial"/>
                        </a:rPr>
                        <a:t>مفید است ولی ضروری نیست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Calibri"/>
                          <a:ea typeface="Calibri"/>
                          <a:cs typeface="Arial"/>
                        </a:rPr>
                        <a:t>ضروری است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Calibri"/>
                          <a:ea typeface="Calibri"/>
                          <a:cs typeface="Arial"/>
                        </a:rPr>
                        <a:t>امتیاز کل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Calibri"/>
                          <a:ea typeface="Calibri"/>
                          <a:cs typeface="Arial"/>
                        </a:rPr>
                        <a:t>امتیاز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Calibri"/>
                          <a:ea typeface="Calibri"/>
                          <a:cs typeface="Arial"/>
                        </a:rPr>
                        <a:t>ساده نیست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Calibri"/>
                          <a:ea typeface="Calibri"/>
                          <a:cs typeface="Arial"/>
                        </a:rPr>
                        <a:t>نسبتا ساده است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Calibri"/>
                          <a:ea typeface="Calibri"/>
                          <a:cs typeface="Arial"/>
                        </a:rPr>
                        <a:t>ساده است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Calibri"/>
                          <a:ea typeface="Calibri"/>
                          <a:cs typeface="Arial"/>
                        </a:rPr>
                        <a:t>کاملا ساده است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Calibri"/>
                          <a:ea typeface="Calibri"/>
                          <a:cs typeface="Arial"/>
                        </a:rPr>
                        <a:t>امتیاز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Calibri"/>
                          <a:ea typeface="Calibri"/>
                          <a:cs typeface="Arial"/>
                        </a:rPr>
                        <a:t>واضح نیست 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Calibri"/>
                          <a:ea typeface="Calibri"/>
                          <a:cs typeface="Arial"/>
                        </a:rPr>
                        <a:t>نسبتا واضح است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Calibri"/>
                          <a:ea typeface="Calibri"/>
                          <a:cs typeface="Arial"/>
                        </a:rPr>
                        <a:t>واضح است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Calibri"/>
                          <a:ea typeface="Calibri"/>
                          <a:cs typeface="Arial"/>
                        </a:rPr>
                        <a:t>کاملا واضح است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Calibri"/>
                          <a:ea typeface="Calibri"/>
                          <a:cs typeface="Arial"/>
                        </a:rPr>
                        <a:t>امتیاز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Calibri"/>
                          <a:ea typeface="Calibri"/>
                          <a:cs typeface="Arial"/>
                        </a:rPr>
                        <a:t>مربوط نیست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Calibri"/>
                          <a:ea typeface="Calibri"/>
                          <a:cs typeface="Arial"/>
                        </a:rPr>
                        <a:t>نسبتا مربوط است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Calibri"/>
                          <a:ea typeface="Calibri"/>
                          <a:cs typeface="Arial"/>
                        </a:rPr>
                        <a:t>مربوط است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Calibri"/>
                          <a:ea typeface="Calibri"/>
                          <a:cs typeface="Arial"/>
                        </a:rPr>
                        <a:t>کاملا مربوط است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48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latin typeface="Calibri"/>
                          <a:ea typeface="Calibri"/>
                          <a:cs typeface="Arial"/>
                        </a:rPr>
                        <a:t>کد 1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0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latin typeface="Calibri"/>
                          <a:ea typeface="Calibri"/>
                          <a:cs typeface="Arial"/>
                        </a:rPr>
                        <a:t>کد2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3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dirty="0">
                          <a:latin typeface="Calibri"/>
                          <a:ea typeface="Calibri"/>
                          <a:cs typeface="Arial"/>
                        </a:rPr>
                        <a:t>کد3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045" marR="62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b="1" dirty="0" smtClean="0">
                <a:cs typeface="B Nazanin" pitchFamily="2" charset="-78"/>
              </a:rPr>
              <a:t>طرح دهندگان و مجریان طرح</a:t>
            </a:r>
            <a:endParaRPr lang="fa-IR" b="1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46375"/>
            <a:ext cx="8229600" cy="4525963"/>
          </a:xfrm>
        </p:spPr>
        <p:txBody>
          <a:bodyPr/>
          <a:lstStyle/>
          <a:p>
            <a:pPr algn="ctr" rtl="1">
              <a:buNone/>
            </a:pPr>
            <a:r>
              <a:rPr lang="fa-IR" dirty="0" smtClean="0">
                <a:cs typeface="B Nazanin" pitchFamily="2" charset="-78"/>
              </a:rPr>
              <a:t>استاد راهنما: دکتر شهرام </a:t>
            </a:r>
            <a:r>
              <a:rPr lang="fa-IR" dirty="0" err="1" smtClean="0">
                <a:cs typeface="B Nazanin" pitchFamily="2" charset="-78"/>
              </a:rPr>
              <a:t>علمداری</a:t>
            </a:r>
            <a:endParaRPr lang="fa-IR" dirty="0" smtClean="0">
              <a:cs typeface="B Nazanin" pitchFamily="2" charset="-78"/>
            </a:endParaRPr>
          </a:p>
          <a:p>
            <a:pPr algn="ctr">
              <a:buNone/>
            </a:pPr>
            <a:r>
              <a:rPr lang="fa-IR" dirty="0" smtClean="0">
                <a:cs typeface="B Nazanin" pitchFamily="2" charset="-78"/>
              </a:rPr>
              <a:t>استاد مشاور: دکتر فریدون عزیزی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 algn="r">
              <a:buNone/>
            </a:pPr>
            <a:endParaRPr lang="en-US" dirty="0" smtClean="0"/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116" y="592659"/>
            <a:ext cx="2507620" cy="141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0"/>
            <a:ext cx="5262573" cy="5272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2928926" y="2714620"/>
            <a:ext cx="4786346" cy="28575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00034" y="542926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CVI=</a:t>
            </a:r>
            <a:r>
              <a:rPr lang="en-US" u="sng" dirty="0" smtClean="0">
                <a:latin typeface="Arial Rounded MT Bold" pitchFamily="34" charset="0"/>
              </a:rPr>
              <a:t>NUMBER OF RATING 3 0R 4   </a:t>
            </a:r>
          </a:p>
          <a:p>
            <a:pPr>
              <a:buNone/>
            </a:pPr>
            <a:r>
              <a:rPr lang="en-US" dirty="0" smtClean="0">
                <a:latin typeface="Arial Rounded MT Bold" pitchFamily="34" charset="0"/>
              </a:rPr>
              <a:t>             NOTAL NUMBER OF RATER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"/>
            <a:ext cx="6643734" cy="689669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7648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143240" y="3643314"/>
            <a:ext cx="4500594" cy="428628"/>
          </a:xfrm>
          <a:prstGeom prst="round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14414" y="2143116"/>
            <a:ext cx="500066" cy="357190"/>
          </a:xfrm>
          <a:prstGeom prst="rect">
            <a:avLst/>
          </a:prstGeom>
          <a:noFill/>
          <a:ln>
            <a:solidFill>
              <a:srgbClr val="7CF0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857356" y="2143116"/>
            <a:ext cx="571504" cy="357190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857356" y="3714752"/>
            <a:ext cx="571504" cy="357190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14414" y="3714752"/>
            <a:ext cx="500066" cy="357190"/>
          </a:xfrm>
          <a:prstGeom prst="rect">
            <a:avLst/>
          </a:prstGeom>
          <a:noFill/>
          <a:ln>
            <a:solidFill>
              <a:srgbClr val="7CF0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571736" y="3714752"/>
            <a:ext cx="500066" cy="357190"/>
          </a:xfrm>
          <a:prstGeom prst="rect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214414" y="2714620"/>
            <a:ext cx="500066" cy="357190"/>
          </a:xfrm>
          <a:prstGeom prst="rect">
            <a:avLst/>
          </a:prstGeom>
          <a:noFill/>
          <a:ln>
            <a:solidFill>
              <a:srgbClr val="7CF0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42910" y="1492602"/>
          <a:ext cx="7929618" cy="4008100"/>
        </p:xfrm>
        <a:graphic>
          <a:graphicData uri="http://schemas.openxmlformats.org/drawingml/2006/table">
            <a:tbl>
              <a:tblPr rtl="1"/>
              <a:tblGrid>
                <a:gridCol w="3288546"/>
                <a:gridCol w="4641072"/>
              </a:tblGrid>
              <a:tr h="1453453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latin typeface="Times New Roman"/>
                          <a:ea typeface="Calibri"/>
                          <a:cs typeface="2  Nazanin"/>
                        </a:rPr>
                        <a:t>کد نامناسب</a:t>
                      </a:r>
                      <a:endParaRPr lang="en-US" sz="1200" dirty="0">
                        <a:latin typeface="Times New Roman"/>
                        <a:ea typeface="Calibri"/>
                        <a:cs typeface="B Mitr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latin typeface="Times New Roman"/>
                          <a:ea typeface="Calibri"/>
                          <a:cs typeface="2  Nazanin"/>
                        </a:rPr>
                        <a:t>جایگزین مناسب</a:t>
                      </a:r>
                      <a:endParaRPr lang="en-US" sz="1200">
                        <a:latin typeface="Times New Roman"/>
                        <a:ea typeface="Calibri"/>
                        <a:cs typeface="B Mitr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920404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latin typeface="Times New Roman"/>
                          <a:ea typeface="Calibri"/>
                          <a:cs typeface="B Mitra" pitchFamily="2" charset="-78"/>
                        </a:rPr>
                        <a:t>تعیین مخاطبین برنامه</a:t>
                      </a:r>
                      <a:endParaRPr lang="en-US" sz="1800" b="1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تعیین مخاطبین برنامه راهبردی ارتباطات</a:t>
                      </a:r>
                      <a:endParaRPr lang="en-US" sz="1800" b="1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8082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latin typeface="Times New Roman"/>
                          <a:ea typeface="Calibri"/>
                          <a:cs typeface="B Mitra" pitchFamily="2" charset="-78"/>
                        </a:rPr>
                        <a:t>مشخص نمودن اطلاعاتی که باید به مخاطبین ارائه شود</a:t>
                      </a:r>
                      <a:endParaRPr lang="en-US" sz="1800" b="1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latin typeface="Times New Roman"/>
                          <a:ea typeface="Calibri"/>
                          <a:cs typeface="B Mitra" pitchFamily="2" charset="-78"/>
                        </a:rPr>
                        <a:t>مشخص نمودن اطلاعاتی که هر یک از اعضاء کمیته راهبردی باید به مخاطبین شان ارائه دهند</a:t>
                      </a:r>
                      <a:endParaRPr lang="en-US" sz="1800" b="1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6161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latin typeface="Times New Roman"/>
                          <a:ea typeface="Calibri"/>
                          <a:cs typeface="B Mitra" pitchFamily="2" charset="-78"/>
                        </a:rPr>
                        <a:t>تشکیل مدیریت بحران   </a:t>
                      </a:r>
                      <a:endParaRPr lang="en-US" sz="1800" b="1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تشکیل کمیته شرایط اضطراری در طی اجرای پروژه</a:t>
                      </a:r>
                      <a:endParaRPr lang="en-US" sz="1800" b="1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0"/>
            <a:ext cx="8215370" cy="21431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604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143116"/>
            <a:ext cx="8215370" cy="44291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6" name="Rounded Rectangle 5"/>
          <p:cNvSpPr/>
          <p:nvPr/>
        </p:nvSpPr>
        <p:spPr>
          <a:xfrm>
            <a:off x="3071802" y="571480"/>
            <a:ext cx="5643602" cy="500066"/>
          </a:xfrm>
          <a:prstGeom prst="round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71802" y="1142984"/>
            <a:ext cx="5643602" cy="428628"/>
          </a:xfrm>
          <a:prstGeom prst="round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071802" y="2143116"/>
            <a:ext cx="4714908" cy="642942"/>
          </a:xfrm>
          <a:prstGeom prst="round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42910" y="5357826"/>
            <a:ext cx="500066" cy="357190"/>
          </a:xfrm>
          <a:prstGeom prst="rect">
            <a:avLst/>
          </a:prstGeom>
          <a:noFill/>
          <a:ln>
            <a:solidFill>
              <a:srgbClr val="7CF0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42910" y="6000768"/>
            <a:ext cx="500066" cy="357190"/>
          </a:xfrm>
          <a:prstGeom prst="rect">
            <a:avLst/>
          </a:prstGeom>
          <a:noFill/>
          <a:ln>
            <a:solidFill>
              <a:srgbClr val="7CF0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14348" y="2285992"/>
            <a:ext cx="500066" cy="357190"/>
          </a:xfrm>
          <a:prstGeom prst="rect">
            <a:avLst/>
          </a:prstGeom>
          <a:noFill/>
          <a:ln>
            <a:solidFill>
              <a:srgbClr val="7CF0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00034" y="357166"/>
          <a:ext cx="8215370" cy="626745"/>
        </p:xfrm>
        <a:graphic>
          <a:graphicData uri="http://schemas.openxmlformats.org/drawingml/2006/table">
            <a:tbl>
              <a:tblPr rtl="1"/>
              <a:tblGrid>
                <a:gridCol w="3407052"/>
                <a:gridCol w="4808318"/>
              </a:tblGrid>
              <a:tr h="626745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latin typeface="Times New Roman"/>
                          <a:ea typeface="Calibri"/>
                          <a:cs typeface="2  Nazanin"/>
                        </a:rPr>
                        <a:t>کد نامناسب</a:t>
                      </a:r>
                      <a:endParaRPr lang="en-US" sz="1200">
                        <a:latin typeface="Times New Roman"/>
                        <a:ea typeface="Calibri"/>
                        <a:cs typeface="B Mitr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latin typeface="Times New Roman"/>
                          <a:ea typeface="Calibri"/>
                          <a:cs typeface="2  Nazanin"/>
                        </a:rPr>
                        <a:t>جایگزین مناسب</a:t>
                      </a:r>
                      <a:endParaRPr lang="en-US" sz="1200" dirty="0">
                        <a:latin typeface="Times New Roman"/>
                        <a:ea typeface="Calibri"/>
                        <a:cs typeface="B Mitr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00034" y="1000108"/>
          <a:ext cx="8215370" cy="3359803"/>
        </p:xfrm>
        <a:graphic>
          <a:graphicData uri="http://schemas.openxmlformats.org/drawingml/2006/table">
            <a:tbl>
              <a:tblPr rtl="1"/>
              <a:tblGrid>
                <a:gridCol w="3407052"/>
                <a:gridCol w="4808318"/>
              </a:tblGrid>
              <a:tr h="894398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حداقل ، حداکثر ، میانه مصرف نان در جامعه براساس مطالعات فوق محاسبه گردد</a:t>
                      </a:r>
                      <a:endParaRPr lang="en-US" sz="1800" b="1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حداقل ، حداکثر ، میانه مصرف ماده غذایی حامل مورد نظر در جامعه براساس مطالعات باید محاسبه گردد.  </a:t>
                      </a:r>
                      <a:endParaRPr lang="en-US" sz="1800" b="1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7238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کنترل کمبود ویتامین 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D</a:t>
                      </a:r>
                      <a:r>
                        <a:rPr lang="fa-IR" sz="18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 در جامعه</a:t>
                      </a:r>
                      <a:endParaRPr lang="en-US" sz="1800" b="1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latin typeface="Times New Roman"/>
                          <a:ea typeface="Calibri"/>
                          <a:cs typeface="B Mitra" pitchFamily="2" charset="-78"/>
                        </a:rPr>
                        <a:t>کاهش نرخ کمبود ویتامین </a:t>
                      </a:r>
                      <a:r>
                        <a:rPr lang="en-US" sz="1800" b="1">
                          <a:latin typeface="Times New Roman"/>
                          <a:ea typeface="Calibri"/>
                          <a:cs typeface="B Mitra" pitchFamily="2" charset="-78"/>
                        </a:rPr>
                        <a:t>D</a:t>
                      </a:r>
                      <a:r>
                        <a:rPr lang="fa-IR" sz="1800" b="1">
                          <a:latin typeface="Times New Roman"/>
                          <a:ea typeface="Calibri"/>
                          <a:cs typeface="B Mitra" pitchFamily="2" charset="-78"/>
                        </a:rPr>
                        <a:t> در جامعه</a:t>
                      </a:r>
                      <a:endParaRPr lang="en-US" sz="1800" b="1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2415">
                <a:tc>
                  <a:txBody>
                    <a:bodyPr/>
                    <a:lstStyle/>
                    <a:p>
                      <a:pPr algn="justLow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مصرف نان غنی شده توسط خانوار بیش از 90درصد  </a:t>
                      </a:r>
                      <a:endParaRPr lang="en-US" sz="1800" b="1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مصرف ماده غذایی غنی </a:t>
                      </a:r>
                      <a:r>
                        <a:rPr lang="fa-IR" sz="1800" b="1">
                          <a:latin typeface="Times New Roman"/>
                          <a:ea typeface="Calibri"/>
                          <a:cs typeface="B Mitra" pitchFamily="2" charset="-78"/>
                        </a:rPr>
                        <a:t>شده </a:t>
                      </a:r>
                      <a:r>
                        <a:rPr lang="fa-IR" sz="1800" b="1" smtClean="0">
                          <a:latin typeface="Times New Roman"/>
                          <a:ea typeface="Calibri"/>
                          <a:cs typeface="B Mitra" pitchFamily="2" charset="-78"/>
                        </a:rPr>
                        <a:t>در </a:t>
                      </a:r>
                      <a:r>
                        <a:rPr lang="fa-IR" sz="1800" b="1" dirty="0" smtClean="0">
                          <a:latin typeface="Times New Roman"/>
                          <a:ea typeface="Calibri"/>
                          <a:cs typeface="B Mitra" pitchFamily="2" charset="-78"/>
                        </a:rPr>
                        <a:t>بیش </a:t>
                      </a:r>
                      <a:r>
                        <a:rPr lang="fa-IR" sz="18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از </a:t>
                      </a:r>
                      <a:r>
                        <a:rPr lang="fa-IR" sz="1800" b="1">
                          <a:latin typeface="Times New Roman"/>
                          <a:ea typeface="Calibri"/>
                          <a:cs typeface="B Mitra" pitchFamily="2" charset="-78"/>
                        </a:rPr>
                        <a:t>90 </a:t>
                      </a:r>
                      <a:r>
                        <a:rPr lang="fa-IR" sz="1800" b="1" smtClean="0">
                          <a:latin typeface="Times New Roman"/>
                          <a:ea typeface="Calibri"/>
                          <a:cs typeface="B Mitra" pitchFamily="2" charset="-78"/>
                        </a:rPr>
                        <a:t>درصدخانوارها</a:t>
                      </a:r>
                      <a:endParaRPr lang="en-US" sz="1800" b="1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214810" y="5371943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fa-IR" b="1" dirty="0" smtClean="0">
                <a:cs typeface="B Mitra" pitchFamily="2" charset="-78"/>
              </a:rPr>
              <a:t>کد 9و10 : باقی ماند</a:t>
            </a:r>
          </a:p>
          <a:p>
            <a:pPr algn="r" rtl="1"/>
            <a:endParaRPr lang="fa-IR" b="1" dirty="0" smtClean="0">
              <a:cs typeface="B Mitra" pitchFamily="2" charset="-78"/>
            </a:endParaRPr>
          </a:p>
          <a:p>
            <a:pPr algn="r" rtl="1"/>
            <a:endParaRPr lang="fa-IR" b="1" dirty="0" smtClean="0">
              <a:cs typeface="B Mitra" pitchFamily="2" charset="-78"/>
            </a:endParaRPr>
          </a:p>
          <a:p>
            <a:pPr algn="r" rtl="1"/>
            <a:r>
              <a:rPr lang="fa-IR" b="1" dirty="0" smtClean="0">
                <a:cs typeface="B Mitra" pitchFamily="2" charset="-78"/>
              </a:rPr>
              <a:t>کد 12: انتقال به 11</a:t>
            </a:r>
            <a:endParaRPr lang="en-US" b="1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071546"/>
            <a:ext cx="8001056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785786" y="3500438"/>
            <a:ext cx="500066" cy="357190"/>
          </a:xfrm>
          <a:prstGeom prst="rect">
            <a:avLst/>
          </a:prstGeom>
          <a:noFill/>
          <a:ln>
            <a:solidFill>
              <a:srgbClr val="7CF0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14348" y="4572008"/>
            <a:ext cx="500066" cy="357190"/>
          </a:xfrm>
          <a:prstGeom prst="rect">
            <a:avLst/>
          </a:prstGeom>
          <a:noFill/>
          <a:ln>
            <a:solidFill>
              <a:srgbClr val="7CF0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71604" y="3500438"/>
            <a:ext cx="571504" cy="357190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71604" y="4572008"/>
            <a:ext cx="571504" cy="357190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14348" y="159049"/>
          <a:ext cx="8072494" cy="626745"/>
        </p:xfrm>
        <a:graphic>
          <a:graphicData uri="http://schemas.openxmlformats.org/drawingml/2006/table">
            <a:tbl>
              <a:tblPr rtl="1"/>
              <a:tblGrid>
                <a:gridCol w="3347800"/>
                <a:gridCol w="4724694"/>
              </a:tblGrid>
              <a:tr h="626745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latin typeface="Times New Roman"/>
                          <a:ea typeface="Calibri"/>
                          <a:cs typeface="2  Nazanin"/>
                        </a:rPr>
                        <a:t>کد نامناسب</a:t>
                      </a:r>
                      <a:endParaRPr lang="en-US" sz="1200" dirty="0">
                        <a:latin typeface="Times New Roman"/>
                        <a:ea typeface="Calibri"/>
                        <a:cs typeface="B Mitr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latin typeface="Times New Roman"/>
                          <a:ea typeface="Calibri"/>
                          <a:cs typeface="2  Nazanin"/>
                        </a:rPr>
                        <a:t>جایگزین مناسب</a:t>
                      </a:r>
                      <a:endParaRPr lang="en-US" sz="1200" dirty="0">
                        <a:latin typeface="Times New Roman"/>
                        <a:ea typeface="Calibri"/>
                        <a:cs typeface="B Mitr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42910" y="857233"/>
          <a:ext cx="8143932" cy="5786477"/>
        </p:xfrm>
        <a:graphic>
          <a:graphicData uri="http://schemas.openxmlformats.org/drawingml/2006/table">
            <a:tbl>
              <a:tblPr rtl="1"/>
              <a:tblGrid>
                <a:gridCol w="3377426"/>
                <a:gridCol w="4766506"/>
              </a:tblGrid>
              <a:tr h="1277033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هزینه غنی سازی نان و مکمل های گروه پرخطر در ابتدا محاسبه شود</a:t>
                      </a:r>
                      <a:endParaRPr lang="en-US" sz="1800" b="1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هزینه غنی سازی ماده حامل مورد نظر و مکمل های گروه پرخطر در یک بازه زمانی ابتدا محاسبه شود</a:t>
                      </a:r>
                      <a:endParaRPr lang="en-US" sz="1800" b="1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3148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latin typeface="Times New Roman"/>
                          <a:ea typeface="Calibri"/>
                          <a:cs typeface="B Mitra" pitchFamily="2" charset="-78"/>
                        </a:rPr>
                        <a:t>محاسبه هزینه درمان اختلالات ناشی از کمبود ویتامین </a:t>
                      </a:r>
                      <a:r>
                        <a:rPr lang="en-US" sz="1800" b="1">
                          <a:latin typeface="Times New Roman"/>
                          <a:ea typeface="Calibri"/>
                          <a:cs typeface="B Mitra" pitchFamily="2" charset="-78"/>
                        </a:rPr>
                        <a:t>D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بار مالی تحمیل شده به علت درمان اختلالات کمبود ویتامین 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D</a:t>
                      </a:r>
                      <a:r>
                        <a:rPr lang="fa-IR" sz="18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 بر دولت و مردم و بیمه گر محاسبه گردد.</a:t>
                      </a:r>
                      <a:endParaRPr lang="en-US" sz="1800" b="1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3148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latin typeface="Times New Roman"/>
                          <a:ea typeface="Calibri"/>
                          <a:cs typeface="B Mitra" pitchFamily="2" charset="-78"/>
                        </a:rPr>
                        <a:t>هزینه های کشور در مورد اختلالات ناشی از کمبود ویتامین </a:t>
                      </a:r>
                      <a:r>
                        <a:rPr lang="en-US" sz="1800" b="1">
                          <a:latin typeface="Times New Roman"/>
                          <a:ea typeface="Calibri"/>
                          <a:cs typeface="B Mitra" pitchFamily="2" charset="-78"/>
                        </a:rPr>
                        <a:t>D</a:t>
                      </a:r>
                      <a:r>
                        <a:rPr lang="fa-IR" sz="1800" b="1">
                          <a:latin typeface="Times New Roman"/>
                          <a:ea typeface="Calibri"/>
                          <a:cs typeface="B Mitra" pitchFamily="2" charset="-78"/>
                        </a:rPr>
                        <a:t> محاسبه شود</a:t>
                      </a:r>
                      <a:endParaRPr lang="en-US" sz="1800" b="1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هزینه تحمیلی ناشی از کمبود ویتامین 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D</a:t>
                      </a:r>
                      <a:r>
                        <a:rPr lang="fa-IR" sz="18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 بر کیفیت زندگی افراد و سلامت جسم و روان محاسبه گردد</a:t>
                      </a:r>
                      <a:endParaRPr lang="en-US" sz="1800" b="1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3148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b="1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محاسبه نرخ عوارض ناشی از کمبود ویتامین 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D</a:t>
                      </a:r>
                      <a:r>
                        <a:rPr lang="fa-IR" sz="18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 به دنبال مکمل یاری و غنی سازی و مقایسه آن با عدم غنی سازی و مکمل یاری</a:t>
                      </a:r>
                      <a:endParaRPr lang="en-US" sz="1800" b="1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324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0"/>
            <a:ext cx="6929486" cy="6858000"/>
          </a:xfrm>
          <a:prstGeom prst="rect">
            <a:avLst/>
          </a:prstGeom>
          <a:noFill/>
        </p:spPr>
      </p:pic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0" y="8191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000364" y="1571612"/>
            <a:ext cx="4000528" cy="500066"/>
          </a:xfrm>
          <a:prstGeom prst="round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000364" y="3214686"/>
            <a:ext cx="4000528" cy="428628"/>
          </a:xfrm>
          <a:prstGeom prst="round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000364" y="2643182"/>
            <a:ext cx="4000528" cy="500066"/>
          </a:xfrm>
          <a:prstGeom prst="round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3071802" y="6286520"/>
            <a:ext cx="3929090" cy="571480"/>
          </a:xfrm>
          <a:prstGeom prst="round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714480" y="1643050"/>
            <a:ext cx="571504" cy="357190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43042" y="4929198"/>
            <a:ext cx="571504" cy="357190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643042" y="4357694"/>
            <a:ext cx="571504" cy="357190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643042" y="3786190"/>
            <a:ext cx="571504" cy="357190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714480" y="2714620"/>
            <a:ext cx="571504" cy="357190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714480" y="2214554"/>
            <a:ext cx="571504" cy="357190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714480" y="1142984"/>
            <a:ext cx="571504" cy="357190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714480" y="642918"/>
            <a:ext cx="571504" cy="357190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714480" y="5643578"/>
            <a:ext cx="571504" cy="357190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714480" y="3214686"/>
            <a:ext cx="571504" cy="357190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714480" y="6357958"/>
            <a:ext cx="571504" cy="357190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928662" y="2714620"/>
            <a:ext cx="571504" cy="357190"/>
          </a:xfrm>
          <a:prstGeom prst="rect">
            <a:avLst/>
          </a:prstGeom>
          <a:noFill/>
          <a:ln>
            <a:solidFill>
              <a:srgbClr val="7CF0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928662" y="3214686"/>
            <a:ext cx="571504" cy="357190"/>
          </a:xfrm>
          <a:prstGeom prst="rect">
            <a:avLst/>
          </a:prstGeom>
          <a:noFill/>
          <a:ln>
            <a:solidFill>
              <a:srgbClr val="7CF0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928662" y="3786190"/>
            <a:ext cx="571504" cy="357190"/>
          </a:xfrm>
          <a:prstGeom prst="rect">
            <a:avLst/>
          </a:prstGeom>
          <a:noFill/>
          <a:ln>
            <a:solidFill>
              <a:srgbClr val="7CF0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928662" y="4929198"/>
            <a:ext cx="571504" cy="357190"/>
          </a:xfrm>
          <a:prstGeom prst="rect">
            <a:avLst/>
          </a:prstGeom>
          <a:noFill/>
          <a:ln>
            <a:solidFill>
              <a:srgbClr val="7CF0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928662" y="4357694"/>
            <a:ext cx="571504" cy="357190"/>
          </a:xfrm>
          <a:prstGeom prst="rect">
            <a:avLst/>
          </a:prstGeom>
          <a:noFill/>
          <a:ln>
            <a:solidFill>
              <a:srgbClr val="7CF0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928662" y="5643578"/>
            <a:ext cx="571504" cy="357190"/>
          </a:xfrm>
          <a:prstGeom prst="rect">
            <a:avLst/>
          </a:prstGeom>
          <a:noFill/>
          <a:ln>
            <a:solidFill>
              <a:srgbClr val="7CF0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928662" y="6357958"/>
            <a:ext cx="571504" cy="357190"/>
          </a:xfrm>
          <a:prstGeom prst="rect">
            <a:avLst/>
          </a:prstGeom>
          <a:noFill/>
          <a:ln>
            <a:solidFill>
              <a:srgbClr val="7CF0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928662" y="642918"/>
            <a:ext cx="571504" cy="357190"/>
          </a:xfrm>
          <a:prstGeom prst="rect">
            <a:avLst/>
          </a:prstGeom>
          <a:noFill/>
          <a:ln>
            <a:solidFill>
              <a:srgbClr val="7CF0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928662" y="1142984"/>
            <a:ext cx="571504" cy="357190"/>
          </a:xfrm>
          <a:prstGeom prst="rect">
            <a:avLst/>
          </a:prstGeom>
          <a:noFill/>
          <a:ln>
            <a:solidFill>
              <a:srgbClr val="7CF0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928662" y="1643050"/>
            <a:ext cx="571504" cy="357190"/>
          </a:xfrm>
          <a:prstGeom prst="rect">
            <a:avLst/>
          </a:prstGeom>
          <a:noFill/>
          <a:ln>
            <a:solidFill>
              <a:srgbClr val="7CF0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928662" y="2143116"/>
            <a:ext cx="571504" cy="357190"/>
          </a:xfrm>
          <a:prstGeom prst="rect">
            <a:avLst/>
          </a:prstGeom>
          <a:noFill/>
          <a:ln>
            <a:solidFill>
              <a:srgbClr val="7CF0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357422" y="3214686"/>
            <a:ext cx="571504" cy="357190"/>
          </a:xfrm>
          <a:prstGeom prst="rect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643306" y="3786190"/>
            <a:ext cx="3357586" cy="428628"/>
          </a:xfrm>
          <a:prstGeom prst="roundRect">
            <a:avLst/>
          </a:prstGeom>
          <a:noFill/>
          <a:ln w="539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3643306" y="4357694"/>
            <a:ext cx="3429024" cy="428628"/>
          </a:xfrm>
          <a:prstGeom prst="roundRect">
            <a:avLst/>
          </a:prstGeom>
          <a:noFill/>
          <a:ln w="539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3643306" y="5429264"/>
            <a:ext cx="3429024" cy="714380"/>
          </a:xfrm>
          <a:prstGeom prst="roundRect">
            <a:avLst/>
          </a:prstGeom>
          <a:noFill/>
          <a:ln w="539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34" y="357166"/>
          <a:ext cx="8215370" cy="626745"/>
        </p:xfrm>
        <a:graphic>
          <a:graphicData uri="http://schemas.openxmlformats.org/drawingml/2006/table">
            <a:tbl>
              <a:tblPr rtl="1"/>
              <a:tblGrid>
                <a:gridCol w="3342727"/>
                <a:gridCol w="4872643"/>
              </a:tblGrid>
              <a:tr h="626745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کد نامناسب</a:t>
                      </a:r>
                      <a:endParaRPr lang="en-US" sz="1200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جایگزین مناسب</a:t>
                      </a:r>
                      <a:endParaRPr lang="en-US" sz="1200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71472" y="1000108"/>
          <a:ext cx="8072494" cy="1000132"/>
        </p:xfrm>
        <a:graphic>
          <a:graphicData uri="http://schemas.openxmlformats.org/drawingml/2006/table">
            <a:tbl>
              <a:tblPr rtl="1"/>
              <a:tblGrid>
                <a:gridCol w="3284592"/>
                <a:gridCol w="4787902"/>
              </a:tblGrid>
              <a:tr h="1000132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latin typeface="Times New Roman"/>
                          <a:ea typeface="Calibri"/>
                          <a:cs typeface="B Mitra" pitchFamily="2" charset="-78"/>
                        </a:rPr>
                        <a:t> 21</a:t>
                      </a:r>
                      <a:r>
                        <a:rPr lang="fa-IR" sz="1800" b="1" baseline="0" dirty="0" smtClean="0">
                          <a:latin typeface="Times New Roman"/>
                          <a:ea typeface="Calibri"/>
                          <a:cs typeface="B Mitra" pitchFamily="2" charset="-78"/>
                        </a:rPr>
                        <a:t>   :</a:t>
                      </a:r>
                      <a:r>
                        <a:rPr lang="fa-IR" sz="1800" b="1" dirty="0" smtClean="0">
                          <a:latin typeface="Times New Roman"/>
                          <a:ea typeface="Calibri"/>
                          <a:cs typeface="B Mitra" pitchFamily="2" charset="-78"/>
                        </a:rPr>
                        <a:t>کامل </a:t>
                      </a:r>
                      <a:r>
                        <a:rPr lang="fa-IR" sz="18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کردن مطالعات مورد نیاز برای تحلیل مطلوب وضعیت</a:t>
                      </a:r>
                      <a:endParaRPr lang="en-US" sz="1800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کامل کردن مطالعات مورد نیاز جهت اطمینان از مطلوب بودن تحلیل وضعیت</a:t>
                      </a:r>
                      <a:endParaRPr lang="en-US" sz="1800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71472" y="2000240"/>
          <a:ext cx="8072494" cy="3845319"/>
        </p:xfrm>
        <a:graphic>
          <a:graphicData uri="http://schemas.openxmlformats.org/drawingml/2006/table">
            <a:tbl>
              <a:tblPr rtl="1"/>
              <a:tblGrid>
                <a:gridCol w="3284592"/>
                <a:gridCol w="4787902"/>
              </a:tblGrid>
              <a:tr h="1422183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latin typeface="Times New Roman"/>
                          <a:ea typeface="Calibri"/>
                          <a:cs typeface="B Mitra" pitchFamily="2" charset="-78"/>
                        </a:rPr>
                        <a:t>22 :جمع </a:t>
                      </a:r>
                      <a:r>
                        <a:rPr lang="fa-IR" sz="18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آوری اطلاعات کلیدی برای فعالیت های تجاری و حمایتی</a:t>
                      </a:r>
                      <a:endParaRPr lang="en-US" sz="1800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B Mitra" pitchFamily="2" charset="-78"/>
                        </a:rPr>
                        <a:t>جمع آوری اطلاعات بنیادی و کلیدی لازم جهت اجرای برنامه در سطوح مختلف پیاده سازی برنامه پیشگیری</a:t>
                      </a:r>
                      <a:endParaRPr lang="en-US" sz="1800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9565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latin typeface="Times New Roman"/>
                          <a:ea typeface="Calibri"/>
                          <a:cs typeface="B Mitra" pitchFamily="2" charset="-78"/>
                        </a:rPr>
                        <a:t>23:به </a:t>
                      </a:r>
                      <a:r>
                        <a:rPr lang="fa-IR" sz="18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روز آوری و تصویب قوانین و مقررات  </a:t>
                      </a:r>
                      <a:endParaRPr lang="en-US" sz="1800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latin typeface="Times New Roman"/>
                          <a:ea typeface="Calibri"/>
                          <a:cs typeface="B Mitra" pitchFamily="2" charset="-78"/>
                        </a:rPr>
                        <a:t>به روز آوری و تصویب قوانین و مقررات غنی سازی</a:t>
                      </a:r>
                      <a:endParaRPr lang="en-US" sz="180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7233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latin typeface="Times New Roman"/>
                          <a:ea typeface="Calibri"/>
                          <a:cs typeface="B Mitra" pitchFamily="2" charset="-78"/>
                        </a:rPr>
                        <a:t>24 :ایجاد </a:t>
                      </a:r>
                      <a:r>
                        <a:rPr lang="fa-IR" sz="18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محیط منظم و قانونمند برای اطمینان از اجرای برنامه</a:t>
                      </a:r>
                      <a:endParaRPr lang="en-US" sz="1800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latin typeface="Times New Roman"/>
                          <a:ea typeface="Calibri"/>
                          <a:cs typeface="B Mitra" pitchFamily="2" charset="-78"/>
                        </a:rPr>
                        <a:t>فراهم کردن شرایط و فضای مناسب برای اطمینان از اجرای برنامه </a:t>
                      </a:r>
                      <a:endParaRPr lang="en-US" sz="180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7233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latin typeface="Times New Roman"/>
                          <a:ea typeface="Calibri"/>
                          <a:cs typeface="B Mitra" pitchFamily="2" charset="-78"/>
                        </a:rPr>
                        <a:t> 29 :اصلاح </a:t>
                      </a:r>
                      <a:r>
                        <a:rPr lang="fa-IR" sz="18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قوانین برای دستیابی تدریجی به استاندارد کیفی</a:t>
                      </a:r>
                      <a:endParaRPr lang="en-US" sz="1800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اصلاح قوانین غنی سازی  برای دستیابی تدریجی به استاندارد کیفی</a:t>
                      </a:r>
                      <a:endParaRPr lang="en-US" sz="1800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427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0"/>
            <a:ext cx="6572296" cy="6858001"/>
          </a:xfrm>
          <a:prstGeom prst="rect">
            <a:avLst/>
          </a:prstGeom>
          <a:noFill/>
        </p:spPr>
      </p:pic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0" y="791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000364" y="4714884"/>
            <a:ext cx="4429156" cy="357190"/>
          </a:xfrm>
          <a:prstGeom prst="round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714480" y="1500174"/>
            <a:ext cx="571504" cy="357190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00100" y="1071546"/>
            <a:ext cx="571504" cy="357190"/>
          </a:xfrm>
          <a:prstGeom prst="rect">
            <a:avLst/>
          </a:prstGeom>
          <a:noFill/>
          <a:ln>
            <a:solidFill>
              <a:srgbClr val="7CF0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solidFill>
            <a:srgbClr val="CAF9FE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fa-IR" b="1" dirty="0" smtClean="0">
                <a:cs typeface="B Nazanin" pitchFamily="2" charset="-78"/>
              </a:rPr>
              <a:t>بیان مساله</a:t>
            </a:r>
            <a:endParaRPr lang="fa-IR" b="1" dirty="0">
              <a:cs typeface="B Nazanin" pitchFamily="2" charset="-78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34" y="500042"/>
          <a:ext cx="8215370" cy="626745"/>
        </p:xfrm>
        <a:graphic>
          <a:graphicData uri="http://schemas.openxmlformats.org/drawingml/2006/table">
            <a:tbl>
              <a:tblPr rtl="1"/>
              <a:tblGrid>
                <a:gridCol w="3342726"/>
                <a:gridCol w="4872644"/>
              </a:tblGrid>
              <a:tr h="626745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latin typeface="Times New Roman"/>
                          <a:ea typeface="Calibri"/>
                          <a:cs typeface="2  Nazanin"/>
                        </a:rPr>
                        <a:t>کد نامناسب</a:t>
                      </a:r>
                      <a:endParaRPr lang="en-US" sz="1200" dirty="0">
                        <a:latin typeface="Times New Roman"/>
                        <a:ea typeface="Calibri"/>
                        <a:cs typeface="B Mitr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latin typeface="Times New Roman"/>
                          <a:ea typeface="Calibri"/>
                          <a:cs typeface="2  Nazanin"/>
                        </a:rPr>
                        <a:t>جایگزین مناسب</a:t>
                      </a:r>
                      <a:endParaRPr lang="en-US" sz="1200" dirty="0">
                        <a:latin typeface="Times New Roman"/>
                        <a:ea typeface="Calibri"/>
                        <a:cs typeface="B Mitr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0034" y="1214422"/>
          <a:ext cx="8215370" cy="3646190"/>
        </p:xfrm>
        <a:graphic>
          <a:graphicData uri="http://schemas.openxmlformats.org/drawingml/2006/table">
            <a:tbl>
              <a:tblPr rtl="1"/>
              <a:tblGrid>
                <a:gridCol w="3342727"/>
                <a:gridCol w="4872643"/>
              </a:tblGrid>
              <a:tr h="1428760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پایش ویتامین 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D</a:t>
                      </a:r>
                      <a:r>
                        <a:rPr lang="fa-IR" sz="18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 آرد مورد مصرف </a:t>
                      </a:r>
                      <a:r>
                        <a:rPr lang="fa-IR" sz="1800" b="1" dirty="0" err="1">
                          <a:latin typeface="Times New Roman"/>
                          <a:ea typeface="Calibri"/>
                          <a:cs typeface="B Mitra" pitchFamily="2" charset="-78"/>
                        </a:rPr>
                        <a:t>نانوائی</a:t>
                      </a:r>
                      <a:r>
                        <a:rPr lang="fa-IR" sz="18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 ها از نظر انطباق با استانداردهای تولید و توزیع</a:t>
                      </a:r>
                      <a:endParaRPr lang="en-US" sz="1800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latin typeface="Times New Roman"/>
                          <a:ea typeface="Calibri"/>
                          <a:cs typeface="B Mitra" pitchFamily="2" charset="-78"/>
                        </a:rPr>
                        <a:t>پایش ویتامین</a:t>
                      </a:r>
                      <a:r>
                        <a:rPr lang="en-US" sz="1800" b="1">
                          <a:latin typeface="Times New Roman"/>
                          <a:ea typeface="Calibri"/>
                          <a:cs typeface="B Mitra" pitchFamily="2" charset="-78"/>
                        </a:rPr>
                        <a:t>D</a:t>
                      </a:r>
                      <a:r>
                        <a:rPr lang="fa-IR" sz="1800" b="1">
                          <a:latin typeface="Times New Roman"/>
                          <a:ea typeface="Calibri"/>
                          <a:cs typeface="B Mitra" pitchFamily="2" charset="-78"/>
                        </a:rPr>
                        <a:t> موجوددرماده غذایی حامل ازنظر انطباق با استانداردهای تولید و توزیع</a:t>
                      </a:r>
                      <a:endParaRPr lang="en-US" sz="180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latin typeface="Times New Roman"/>
                          <a:ea typeface="Calibri"/>
                          <a:cs typeface="B Mitra" pitchFamily="2" charset="-78"/>
                        </a:rPr>
                        <a:t>پایش دسترسی کافی همه افراد در هر منطقه</a:t>
                      </a:r>
                      <a:endParaRPr lang="en-US" sz="180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پایش دسترسی آسان همه افراد در هر منطقه به ماده غذایی غنی شده</a:t>
                      </a:r>
                      <a:endParaRPr lang="en-US" sz="1800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60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latin typeface="Times New Roman"/>
                          <a:ea typeface="Calibri"/>
                          <a:cs typeface="B Mitra" pitchFamily="2" charset="-78"/>
                        </a:rPr>
                        <a:t>پایش کفایت منابع مالی و انسانی</a:t>
                      </a:r>
                      <a:endParaRPr lang="en-US" sz="180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پایش کفایت بودجه و منابع مالی و همچنین نیروی انسانی متخصص مورد نیاز جهت اجرای برنامه </a:t>
                      </a:r>
                      <a:endParaRPr lang="en-US" sz="1800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بحث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Ø"/>
            </a:pPr>
            <a:r>
              <a:rPr lang="fa-IR" dirty="0" smtClean="0">
                <a:cs typeface="B Mitra" pitchFamily="2" charset="-78"/>
              </a:rPr>
              <a:t> عدم همبستگی:</a:t>
            </a:r>
          </a:p>
          <a:p>
            <a:pPr algn="r" rtl="1">
              <a:buNone/>
            </a:pPr>
            <a:endParaRPr lang="fa-IR" dirty="0" smtClean="0">
              <a:cs typeface="B Mitra" pitchFamily="2" charset="-78"/>
            </a:endParaRPr>
          </a:p>
          <a:p>
            <a:pPr algn="r" rtl="1"/>
            <a:r>
              <a:rPr lang="fa-IR" dirty="0" smtClean="0">
                <a:cs typeface="B Mitra" pitchFamily="2" charset="-78"/>
              </a:rPr>
              <a:t>تعداد </a:t>
            </a:r>
            <a:r>
              <a:rPr lang="fa-IR" dirty="0" err="1" smtClean="0">
                <a:cs typeface="B Mitra" pitchFamily="2" charset="-78"/>
              </a:rPr>
              <a:t>خبرگان</a:t>
            </a:r>
            <a:r>
              <a:rPr lang="fa-IR" dirty="0" smtClean="0">
                <a:cs typeface="B Mitra" pitchFamily="2" charset="-78"/>
              </a:rPr>
              <a:t> </a:t>
            </a:r>
          </a:p>
          <a:p>
            <a:pPr algn="r" rtl="1"/>
            <a:r>
              <a:rPr lang="fa-IR" dirty="0" smtClean="0">
                <a:cs typeface="B Mitra" pitchFamily="2" charset="-78"/>
              </a:rPr>
              <a:t>عدم ارزیابی دقیق </a:t>
            </a:r>
            <a:r>
              <a:rPr lang="fa-IR" dirty="0" err="1" smtClean="0">
                <a:cs typeface="B Mitra" pitchFamily="2" charset="-78"/>
              </a:rPr>
              <a:t>روائی</a:t>
            </a:r>
            <a:r>
              <a:rPr lang="fa-IR" dirty="0" smtClean="0">
                <a:cs typeface="B Mitra" pitchFamily="2" charset="-78"/>
              </a:rPr>
              <a:t> صوری</a:t>
            </a:r>
          </a:p>
          <a:p>
            <a:pPr algn="r" rtl="1"/>
            <a:r>
              <a:rPr lang="fa-IR" dirty="0" smtClean="0">
                <a:cs typeface="B Mitra" pitchFamily="2" charset="-78"/>
              </a:rPr>
              <a:t>وضوح و شفافیت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42" y="1500174"/>
            <a:ext cx="8229600" cy="1143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fa-IR" sz="8000" b="1" dirty="0" smtClean="0"/>
              <a:t>با تشکّر</a:t>
            </a:r>
            <a:endParaRPr lang="en-US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289"/>
            <a:ext cx="1214446" cy="1190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500174"/>
            <a:ext cx="1143008" cy="1119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00034" y="4143380"/>
            <a:ext cx="1214446" cy="117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43834" y="285728"/>
            <a:ext cx="1128714" cy="1093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715272" y="1571612"/>
            <a:ext cx="1033470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486194" y="2786058"/>
            <a:ext cx="1243492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643834" y="4071942"/>
            <a:ext cx="1085851" cy="1052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 descr="C:\Documents and Settings\All Users\Documents\My Pictures\Sample Pictures\wheat.bmp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43834" y="5286388"/>
            <a:ext cx="1095372" cy="1095372"/>
          </a:xfrm>
          <a:prstGeom prst="rect">
            <a:avLst/>
          </a:prstGeom>
          <a:noFill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28596" y="5429264"/>
            <a:ext cx="1285884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71472" y="2714620"/>
            <a:ext cx="122723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357422" y="5169412"/>
            <a:ext cx="1328743" cy="168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572000" y="4995857"/>
            <a:ext cx="1869870" cy="1862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525963"/>
          </a:xfrm>
        </p:spPr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What is the problem?</a:t>
            </a:r>
          </a:p>
          <a:p>
            <a:endParaRPr lang="en-US" dirty="0" smtClean="0">
              <a:latin typeface="Arial Black" pitchFamily="34" charset="0"/>
            </a:endParaRPr>
          </a:p>
          <a:p>
            <a:r>
              <a:rPr lang="en-US" dirty="0" smtClean="0">
                <a:latin typeface="Arial Black" pitchFamily="34" charset="0"/>
              </a:rPr>
              <a:t>What are the consequences of </a:t>
            </a:r>
            <a:r>
              <a:rPr lang="en-US" dirty="0" err="1" smtClean="0">
                <a:latin typeface="Arial Black" pitchFamily="34" charset="0"/>
              </a:rPr>
              <a:t>vit</a:t>
            </a:r>
            <a:r>
              <a:rPr lang="en-US" dirty="0" smtClean="0">
                <a:latin typeface="Arial Black" pitchFamily="34" charset="0"/>
              </a:rPr>
              <a:t> D deficiency?</a:t>
            </a:r>
          </a:p>
          <a:p>
            <a:endParaRPr lang="en-US" dirty="0" smtClean="0">
              <a:latin typeface="Arial Black" pitchFamily="34" charset="0"/>
            </a:endParaRPr>
          </a:p>
          <a:p>
            <a:r>
              <a:rPr lang="en-US" dirty="0" smtClean="0">
                <a:latin typeface="Arial Black" pitchFamily="34" charset="0"/>
              </a:rPr>
              <a:t>What is the nature and extend of </a:t>
            </a:r>
            <a:r>
              <a:rPr lang="en-US" dirty="0" err="1" smtClean="0">
                <a:latin typeface="Arial Black" pitchFamily="34" charset="0"/>
              </a:rPr>
              <a:t>vit</a:t>
            </a:r>
            <a:r>
              <a:rPr lang="en-US" dirty="0" smtClean="0">
                <a:latin typeface="Arial Black" pitchFamily="34" charset="0"/>
              </a:rPr>
              <a:t> D deficiency?</a:t>
            </a:r>
          </a:p>
          <a:p>
            <a:endParaRPr lang="en-US" dirty="0" smtClean="0">
              <a:latin typeface="Arial Black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500042"/>
          <a:ext cx="8229600" cy="5626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714348" y="2357430"/>
            <a:ext cx="77867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4786314" y="6286520"/>
            <a:ext cx="38562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Holick,MF.NEJM.2007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00034" y="285728"/>
            <a:ext cx="8186766" cy="500066"/>
          </a:xfrm>
          <a:prstGeom prst="rect">
            <a:avLst/>
          </a:prstGeom>
          <a:solidFill>
            <a:srgbClr val="B96EC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Increases cancer incidence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00034" y="857232"/>
            <a:ext cx="8186766" cy="500066"/>
          </a:xfrm>
          <a:prstGeom prst="rect">
            <a:avLst/>
          </a:prstGeom>
          <a:solidFill>
            <a:srgbClr val="778DED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Autoimmune Diseases: T1DM,RA,MS…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00034" y="1428736"/>
            <a:ext cx="8186766" cy="500066"/>
          </a:xfrm>
          <a:prstGeom prst="rect">
            <a:avLst/>
          </a:prstGeom>
          <a:solidFill>
            <a:srgbClr val="7CF0F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Cardiovascular Disease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00034" y="2000240"/>
            <a:ext cx="8186766" cy="500066"/>
          </a:xfrm>
          <a:prstGeom prst="rect">
            <a:avLst/>
          </a:prstGeom>
          <a:solidFill>
            <a:srgbClr val="7CF4A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Schizophrenia and Depression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00034" y="2571744"/>
            <a:ext cx="8186766" cy="500066"/>
          </a:xfrm>
          <a:prstGeom prst="rect">
            <a:avLst/>
          </a:prstGeom>
          <a:solidFill>
            <a:srgbClr val="66FF3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Lung Function and Wheezing Illnesses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00034" y="3143248"/>
            <a:ext cx="8186766" cy="500066"/>
          </a:xfrm>
          <a:prstGeom prst="rect">
            <a:avLst/>
          </a:prstGeom>
          <a:solidFill>
            <a:srgbClr val="FFBDDE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Insulin resistanse,obesity,T2DM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00034" y="3714752"/>
            <a:ext cx="8186766" cy="50006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Pregnancy outcome: LBW  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00034" y="4286256"/>
            <a:ext cx="8186766" cy="500066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fetal development and cognition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500034" y="4857760"/>
            <a:ext cx="8186766" cy="500066"/>
          </a:xfrm>
          <a:prstGeom prst="rect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mortality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500034" y="5429264"/>
            <a:ext cx="8186766" cy="500066"/>
          </a:xfrm>
          <a:prstGeom prst="rect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Infectious disease: tuberculosis,…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786314" y="6215082"/>
            <a:ext cx="38562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Holick,MF.NEJM.2007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IOM DRI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1165880"/>
          <a:ext cx="82296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32212">
                <a:tc>
                  <a:txBody>
                    <a:bodyPr/>
                    <a:lstStyle/>
                    <a:p>
                      <a:r>
                        <a:rPr lang="fa-IR" dirty="0" smtClean="0"/>
                        <a:t>       </a:t>
                      </a:r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>
                    <a:solidFill>
                      <a:srgbClr val="AE46C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Recommended   dietary</a:t>
                      </a:r>
                    </a:p>
                    <a:p>
                      <a:r>
                        <a:rPr lang="en-US" dirty="0" smtClean="0"/>
                        <a:t>allowance</a:t>
                      </a:r>
                      <a:endParaRPr lang="en-US" dirty="0"/>
                    </a:p>
                  </a:txBody>
                  <a:tcPr>
                    <a:solidFill>
                      <a:srgbClr val="AE46C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Upper limit</a:t>
                      </a:r>
                      <a:endParaRPr lang="en-US" dirty="0"/>
                    </a:p>
                  </a:txBody>
                  <a:tcPr>
                    <a:solidFill>
                      <a:srgbClr val="AE46CA"/>
                    </a:solidFill>
                  </a:tcPr>
                </a:tc>
              </a:tr>
              <a:tr h="532212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0-6m</a:t>
                      </a:r>
                      <a:endParaRPr lang="en-US" dirty="0"/>
                    </a:p>
                  </a:txBody>
                  <a:tcPr>
                    <a:solidFill>
                      <a:srgbClr val="F2CAEC"/>
                    </a:solidFill>
                  </a:tcPr>
                </a:tc>
                <a:tc>
                  <a:txBody>
                    <a:bodyPr/>
                    <a:lstStyle/>
                    <a:p>
                      <a:pPr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400IU=10</a:t>
                      </a:r>
                      <a:r>
                        <a:rPr lang="el-G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2C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1000IU=25</a:t>
                      </a:r>
                      <a:r>
                        <a:rPr lang="el-G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rgbClr val="F2CAEC"/>
                    </a:solidFill>
                  </a:tcPr>
                </a:tc>
              </a:tr>
              <a:tr h="532212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7-12m</a:t>
                      </a:r>
                      <a:endParaRPr lang="en-US" dirty="0"/>
                    </a:p>
                  </a:txBody>
                  <a:tcPr>
                    <a:solidFill>
                      <a:srgbClr val="F2C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400IU=10</a:t>
                      </a:r>
                      <a:r>
                        <a:rPr lang="el-G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rgbClr val="F2C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1500IU=37.5</a:t>
                      </a:r>
                      <a:r>
                        <a:rPr lang="el-G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rgbClr val="F2CAEC"/>
                    </a:solidFill>
                  </a:tcPr>
                </a:tc>
              </a:tr>
              <a:tr h="532212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1-3y</a:t>
                      </a:r>
                      <a:endParaRPr lang="en-US" dirty="0"/>
                    </a:p>
                  </a:txBody>
                  <a:tcPr>
                    <a:solidFill>
                      <a:srgbClr val="F2C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600IU=15</a:t>
                      </a:r>
                      <a:r>
                        <a:rPr lang="el-G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rgbClr val="F2C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2500IU=62.5</a:t>
                      </a:r>
                      <a:r>
                        <a:rPr lang="el-G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rgbClr val="F2CAEC"/>
                    </a:solidFill>
                  </a:tcPr>
                </a:tc>
              </a:tr>
              <a:tr h="532212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4-8y</a:t>
                      </a:r>
                      <a:endParaRPr lang="en-US" dirty="0"/>
                    </a:p>
                  </a:txBody>
                  <a:tcPr>
                    <a:solidFill>
                      <a:srgbClr val="F2C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600IU=15</a:t>
                      </a:r>
                      <a:r>
                        <a:rPr lang="el-G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rgbClr val="F2C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3000IU=75</a:t>
                      </a:r>
                      <a:r>
                        <a:rPr lang="el-G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rgbClr val="F2CAEC"/>
                    </a:solidFill>
                  </a:tcPr>
                </a:tc>
              </a:tr>
              <a:tr h="532212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9-70y</a:t>
                      </a:r>
                      <a:endParaRPr lang="en-US" dirty="0"/>
                    </a:p>
                  </a:txBody>
                  <a:tcPr>
                    <a:solidFill>
                      <a:srgbClr val="F2C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600IU=15</a:t>
                      </a:r>
                      <a:r>
                        <a:rPr lang="el-G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rgbClr val="F2C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4000IU=100</a:t>
                      </a:r>
                      <a:r>
                        <a:rPr lang="el-G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rgbClr val="F2CAEC"/>
                    </a:solidFill>
                  </a:tcPr>
                </a:tc>
              </a:tr>
              <a:tr h="532212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&gt;70y</a:t>
                      </a:r>
                      <a:endParaRPr lang="en-US" dirty="0"/>
                    </a:p>
                  </a:txBody>
                  <a:tcPr>
                    <a:solidFill>
                      <a:srgbClr val="F2C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800IU=20</a:t>
                      </a:r>
                      <a:r>
                        <a:rPr lang="el-G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rgbClr val="F2C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4000IU=100</a:t>
                      </a:r>
                      <a:r>
                        <a:rPr lang="el-G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rgbClr val="F2CAEC"/>
                    </a:solidFill>
                  </a:tcPr>
                </a:tc>
              </a:tr>
              <a:tr h="532212">
                <a:tc>
                  <a:txBody>
                    <a:bodyPr/>
                    <a:lstStyle/>
                    <a:p>
                      <a:r>
                        <a:rPr lang="en-US" dirty="0" smtClean="0"/>
                        <a:t>Pregnancy</a:t>
                      </a:r>
                      <a:r>
                        <a:rPr lang="en-US" baseline="0" dirty="0" smtClean="0"/>
                        <a:t> and lactation</a:t>
                      </a:r>
                      <a:endParaRPr lang="en-US" dirty="0"/>
                    </a:p>
                  </a:txBody>
                  <a:tcPr>
                    <a:solidFill>
                      <a:srgbClr val="F2C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600IU=15</a:t>
                      </a:r>
                      <a:r>
                        <a:rPr lang="el-G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rgbClr val="F2C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4000IU=100</a:t>
                      </a:r>
                      <a:r>
                        <a:rPr lang="el-G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rgbClr val="F2CAE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57223" y="785793"/>
          <a:ext cx="7715305" cy="5374824"/>
        </p:xfrm>
        <a:graphic>
          <a:graphicData uri="http://schemas.openxmlformats.org/drawingml/2006/table">
            <a:tbl>
              <a:tblPr rtl="1"/>
              <a:tblGrid>
                <a:gridCol w="1796633"/>
                <a:gridCol w="1689237"/>
                <a:gridCol w="2220248"/>
                <a:gridCol w="2009187"/>
              </a:tblGrid>
              <a:tr h="597203">
                <a:tc>
                  <a:txBody>
                    <a:bodyPr/>
                    <a:lstStyle/>
                    <a:p>
                      <a:pPr algn="justLow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         مطالعه</a:t>
                      </a:r>
                      <a:endParaRPr lang="en-US" sz="2000" b="1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latin typeface="Times New Roman"/>
                          <a:ea typeface="Calibri"/>
                          <a:cs typeface="B Mitra" pitchFamily="2" charset="-78"/>
                        </a:rPr>
                        <a:t>           جمعیت </a:t>
                      </a:r>
                      <a:endParaRPr lang="en-US" sz="2000" b="1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latin typeface="Times New Roman"/>
                          <a:ea typeface="Calibri"/>
                          <a:cs typeface="B Mitra" pitchFamily="2" charset="-78"/>
                        </a:rPr>
                        <a:t>        کمبود ویتامین </a:t>
                      </a:r>
                      <a:r>
                        <a:rPr lang="en-US" sz="2000" b="1">
                          <a:latin typeface="Times New Roman"/>
                          <a:ea typeface="Calibri"/>
                          <a:cs typeface="B Mitra" pitchFamily="2" charset="-78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        شیوع</a:t>
                      </a:r>
                      <a:endParaRPr lang="en-US" sz="2000" b="1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05">
                <a:tc>
                  <a:txBody>
                    <a:bodyPr/>
                    <a:lstStyle/>
                    <a:p>
                      <a:pPr algn="justLow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عزیزی </a:t>
                      </a:r>
                      <a:r>
                        <a:rPr lang="fa-IR" sz="1600" b="1" dirty="0" err="1">
                          <a:latin typeface="Times New Roman"/>
                          <a:ea typeface="Calibri"/>
                          <a:cs typeface="B Mitra" pitchFamily="2" charset="-78"/>
                        </a:rPr>
                        <a:t>وهمکاران</a:t>
                      </a:r>
                      <a:r>
                        <a:rPr lang="en-US" sz="1600" b="1" baseline="30000" dirty="0">
                          <a:latin typeface="Times New Roman"/>
                          <a:ea typeface="Calibri"/>
                          <a:cs typeface="B Mitra" pitchFamily="2" charset="-78"/>
                        </a:rPr>
                        <a:t>(24)</a:t>
                      </a:r>
                      <a:endParaRPr lang="en-US" sz="1600" b="1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Times New Roman"/>
                          <a:ea typeface="Calibri"/>
                          <a:cs typeface="B Mitra" pitchFamily="2" charset="-78"/>
                        </a:rPr>
                        <a:t>3-69 ساله شهر تهران</a:t>
                      </a:r>
                      <a:endParaRPr lang="en-US" sz="1200" b="1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کمتر از20 </a:t>
                      </a:r>
                      <a:r>
                        <a:rPr lang="fa-IR" sz="1400" b="1" dirty="0" err="1">
                          <a:latin typeface="Times New Roman"/>
                          <a:ea typeface="Calibri"/>
                          <a:cs typeface="B Mitra" pitchFamily="2" charset="-78"/>
                        </a:rPr>
                        <a:t>نانو</a:t>
                      </a:r>
                      <a:r>
                        <a:rPr lang="fa-IR" sz="14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 گرم در میلی لیتر</a:t>
                      </a:r>
                      <a:endParaRPr lang="en-US" sz="1200" b="1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زنان 10-29 </a:t>
                      </a:r>
                      <a:r>
                        <a:rPr lang="fa-IR" sz="1400" b="1" dirty="0" smtClean="0">
                          <a:latin typeface="Times New Roman"/>
                          <a:ea typeface="Calibri"/>
                          <a:cs typeface="B Mitra" pitchFamily="2" charset="-78"/>
                        </a:rPr>
                        <a:t>ساله:   0 </a:t>
                      </a:r>
                      <a:r>
                        <a:rPr lang="fa-IR" sz="14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7درصد</a:t>
                      </a:r>
                      <a:endParaRPr lang="en-US" sz="1200" b="1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مردان10-29ساله: 30درصد </a:t>
                      </a:r>
                      <a:endParaRPr lang="en-US" sz="1200" b="1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</a:tr>
              <a:tr h="597203">
                <a:tc>
                  <a:txBody>
                    <a:bodyPr/>
                    <a:lstStyle/>
                    <a:p>
                      <a:pPr algn="justLow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لاریجانی و همکاران</a:t>
                      </a:r>
                      <a:r>
                        <a:rPr lang="en-US" sz="1600" b="1" baseline="30000" dirty="0">
                          <a:latin typeface="Times New Roman"/>
                          <a:ea typeface="Calibri"/>
                          <a:cs typeface="B Mitra" pitchFamily="2" charset="-78"/>
                        </a:rPr>
                        <a:t>(25)</a:t>
                      </a:r>
                      <a:endParaRPr lang="en-US" sz="1600" b="1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Times New Roman"/>
                          <a:ea typeface="Calibri"/>
                          <a:cs typeface="B Mitra" pitchFamily="2" charset="-78"/>
                        </a:rPr>
                        <a:t>20-69 ساله شهر تهران</a:t>
                      </a:r>
                      <a:endParaRPr lang="en-US" sz="1200" b="1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 کمتر از 35 </a:t>
                      </a:r>
                      <a:r>
                        <a:rPr lang="fa-IR" sz="1400" b="1" dirty="0" err="1">
                          <a:latin typeface="Times New Roman"/>
                          <a:ea typeface="Calibri"/>
                          <a:cs typeface="B Mitra" pitchFamily="2" charset="-78"/>
                        </a:rPr>
                        <a:t>نانومول</a:t>
                      </a:r>
                      <a:r>
                        <a:rPr lang="fa-IR" sz="14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 در لیتر</a:t>
                      </a:r>
                      <a:endParaRPr lang="en-US" sz="1200" b="1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    </a:t>
                      </a:r>
                      <a:r>
                        <a:rPr lang="fa-IR" sz="1400" b="1" baseline="0" dirty="0" smtClean="0">
                          <a:latin typeface="Times New Roman"/>
                          <a:ea typeface="Calibri"/>
                          <a:cs typeface="B Mitra" pitchFamily="2" charset="-78"/>
                        </a:rPr>
                        <a:t> 6 /79</a:t>
                      </a:r>
                      <a:r>
                        <a:rPr lang="fa-IR" sz="1400" b="1" dirty="0" smtClean="0">
                          <a:latin typeface="Times New Roman"/>
                          <a:ea typeface="Calibri"/>
                          <a:cs typeface="B Mitra" pitchFamily="2" charset="-78"/>
                        </a:rPr>
                        <a:t>درصد</a:t>
                      </a:r>
                      <a:endParaRPr lang="en-US" sz="1200" b="1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597203">
                <a:tc>
                  <a:txBody>
                    <a:bodyPr/>
                    <a:lstStyle/>
                    <a:p>
                      <a:pPr algn="justLow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 err="1">
                          <a:latin typeface="Times New Roman"/>
                          <a:ea typeface="Calibri"/>
                          <a:cs typeface="B Mitra" pitchFamily="2" charset="-78"/>
                        </a:rPr>
                        <a:t>کیخائی</a:t>
                      </a:r>
                      <a:r>
                        <a:rPr lang="fa-IR" sz="16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  و همکاران</a:t>
                      </a:r>
                      <a:r>
                        <a:rPr lang="en-US" sz="1600" b="1" baseline="30000" dirty="0">
                          <a:latin typeface="Times New Roman"/>
                          <a:ea typeface="Calibri"/>
                          <a:cs typeface="B Mitra" pitchFamily="2" charset="-78"/>
                        </a:rPr>
                        <a:t>(27)</a:t>
                      </a:r>
                      <a:endParaRPr lang="en-US" sz="1600" b="1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Times New Roman"/>
                          <a:ea typeface="Calibri"/>
                          <a:cs typeface="B Mitra" pitchFamily="2" charset="-78"/>
                        </a:rPr>
                        <a:t>شهر زاهدان</a:t>
                      </a:r>
                      <a:endParaRPr lang="en-US" sz="1200" b="1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کمتر از30 </a:t>
                      </a:r>
                      <a:r>
                        <a:rPr lang="fa-IR" sz="1400" b="1" dirty="0" err="1">
                          <a:latin typeface="Times New Roman"/>
                          <a:ea typeface="Calibri"/>
                          <a:cs typeface="B Mitra" pitchFamily="2" charset="-78"/>
                        </a:rPr>
                        <a:t>نانو</a:t>
                      </a:r>
                      <a:r>
                        <a:rPr lang="fa-IR" sz="14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 گرم در میلی لیتر</a:t>
                      </a:r>
                      <a:endParaRPr lang="en-US" sz="1200" b="1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    </a:t>
                      </a:r>
                      <a:r>
                        <a:rPr lang="fa-IR" sz="1400" b="1" dirty="0" smtClean="0">
                          <a:latin typeface="Times New Roman"/>
                          <a:ea typeface="Calibri"/>
                          <a:cs typeface="B Mitra" pitchFamily="2" charset="-78"/>
                        </a:rPr>
                        <a:t>94/7 </a:t>
                      </a:r>
                      <a:r>
                        <a:rPr lang="fa-IR" sz="14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درصد</a:t>
                      </a:r>
                      <a:endParaRPr lang="en-US" sz="1200" b="1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</a:tr>
              <a:tr h="1194405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 نیستانی  </a:t>
                      </a:r>
                      <a:r>
                        <a:rPr lang="fa-IR" sz="1600" b="1" dirty="0" err="1">
                          <a:latin typeface="Times New Roman"/>
                          <a:ea typeface="Calibri"/>
                          <a:cs typeface="B Mitra" pitchFamily="2" charset="-78"/>
                        </a:rPr>
                        <a:t>وهمکاران</a:t>
                      </a:r>
                      <a:r>
                        <a:rPr lang="en-US" sz="1600" b="1" baseline="30000" dirty="0">
                          <a:latin typeface="Times New Roman"/>
                          <a:ea typeface="Calibri"/>
                          <a:cs typeface="B Mitra" pitchFamily="2" charset="-78"/>
                        </a:rPr>
                        <a:t>(26)</a:t>
                      </a:r>
                      <a:endParaRPr lang="en-US" sz="1600" b="1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B Mitra" pitchFamily="2" charset="-78"/>
                        </a:rPr>
                        <a:t>کودکان 12-9 ساله دبستانی شهر تهران</a:t>
                      </a:r>
                      <a:endParaRPr lang="en-US" sz="1200" b="1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کمتر از 37 </a:t>
                      </a:r>
                      <a:r>
                        <a:rPr lang="fa-IR" sz="1400" b="1" dirty="0" err="1">
                          <a:latin typeface="Times New Roman"/>
                          <a:ea typeface="Calibri"/>
                          <a:cs typeface="B Mitra" pitchFamily="2" charset="-78"/>
                        </a:rPr>
                        <a:t>نانومول</a:t>
                      </a:r>
                      <a:r>
                        <a:rPr lang="fa-IR" sz="14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 در لیتر</a:t>
                      </a:r>
                      <a:endParaRPr lang="en-US" sz="1200" b="1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     86 درصد</a:t>
                      </a:r>
                      <a:endParaRPr lang="en-US" sz="1200" b="1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1194405">
                <a:tc>
                  <a:txBody>
                    <a:bodyPr/>
                    <a:lstStyle/>
                    <a:p>
                      <a:pPr algn="justLow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 err="1">
                          <a:latin typeface="Times New Roman"/>
                          <a:ea typeface="Calibri"/>
                          <a:cs typeface="B Mitra" pitchFamily="2" charset="-78"/>
                        </a:rPr>
                        <a:t>مداح</a:t>
                      </a:r>
                      <a:r>
                        <a:rPr lang="fa-IR" sz="16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 و همکاران</a:t>
                      </a:r>
                      <a:r>
                        <a:rPr lang="en-US" sz="1600" b="1" baseline="30000" dirty="0">
                          <a:latin typeface="Times New Roman"/>
                          <a:ea typeface="Calibri"/>
                          <a:cs typeface="B Mitra" pitchFamily="2" charset="-78"/>
                        </a:rPr>
                        <a:t>(28)</a:t>
                      </a:r>
                      <a:endParaRPr lang="en-US" sz="1600" b="1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Times New Roman"/>
                          <a:ea typeface="Calibri"/>
                          <a:cs typeface="B Mitra" pitchFamily="2" charset="-78"/>
                        </a:rPr>
                        <a:t>زنان یائسه شهری و روستائی گیلان</a:t>
                      </a:r>
                      <a:endParaRPr lang="en-US" sz="1200" b="1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کمتر از30 </a:t>
                      </a:r>
                      <a:r>
                        <a:rPr lang="fa-IR" sz="1400" b="1" dirty="0" err="1">
                          <a:latin typeface="Times New Roman"/>
                          <a:ea typeface="Calibri"/>
                          <a:cs typeface="B Mitra" pitchFamily="2" charset="-78"/>
                        </a:rPr>
                        <a:t>نانو</a:t>
                      </a:r>
                      <a:r>
                        <a:rPr lang="fa-IR" sz="14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 گرم در میلی لیتر</a:t>
                      </a:r>
                      <a:endParaRPr lang="en-US" sz="1200" b="1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شهری: </a:t>
                      </a:r>
                      <a:r>
                        <a:rPr lang="fa-IR" sz="1400" b="1" dirty="0" smtClean="0">
                          <a:latin typeface="Times New Roman"/>
                          <a:ea typeface="Calibri"/>
                          <a:cs typeface="B Mitra" pitchFamily="2" charset="-78"/>
                        </a:rPr>
                        <a:t>84/7 </a:t>
                      </a:r>
                      <a:r>
                        <a:rPr lang="fa-IR" sz="14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درصد</a:t>
                      </a:r>
                      <a:endParaRPr lang="en-US" sz="1200" b="1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 smtClean="0">
                          <a:latin typeface="Times New Roman"/>
                          <a:ea typeface="Calibri"/>
                          <a:cs typeface="B Mitra" pitchFamily="2" charset="-78"/>
                        </a:rPr>
                        <a:t>روستائی:79/5 </a:t>
                      </a:r>
                      <a:r>
                        <a:rPr lang="fa-IR" sz="14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درصد</a:t>
                      </a:r>
                      <a:endParaRPr lang="en-US" sz="1200" b="1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5737</TotalTime>
  <Words>2113</Words>
  <Application>Microsoft Office PowerPoint</Application>
  <PresentationFormat>On-screen Show (4:3)</PresentationFormat>
  <Paragraphs>316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به نامش و یاریش </vt:lpstr>
      <vt:lpstr>عنوان طرح</vt:lpstr>
      <vt:lpstr>طرح دهندگان و مجریان طرح</vt:lpstr>
      <vt:lpstr>بیان مساله</vt:lpstr>
      <vt:lpstr>Slide 5</vt:lpstr>
      <vt:lpstr>Slide 6</vt:lpstr>
      <vt:lpstr>Slide 7</vt:lpstr>
      <vt:lpstr>IOM DRI</vt:lpstr>
      <vt:lpstr>Slide 9</vt:lpstr>
      <vt:lpstr>هدف اصلي طرح</vt:lpstr>
      <vt:lpstr>اهداف فرعي طرح</vt:lpstr>
      <vt:lpstr>Slide 12</vt:lpstr>
      <vt:lpstr>نحوه اجراي تحقيق:</vt:lpstr>
      <vt:lpstr>مرحله دوم</vt:lpstr>
      <vt:lpstr>نتایج مطالعه تحلیلی تطبیقی</vt:lpstr>
      <vt:lpstr>اصول برنامه</vt:lpstr>
      <vt:lpstr>چشم انداز</vt:lpstr>
      <vt:lpstr>اهداف کلی برنامه</vt:lpstr>
      <vt:lpstr>بیانیه ماموریت برنامه </vt:lpstr>
      <vt:lpstr>Slide 20</vt:lpstr>
      <vt:lpstr>راهبردهای اولویت دار برنامه پیشگیری و اهداف عینی آنها  </vt:lpstr>
      <vt:lpstr>Slide 22</vt:lpstr>
      <vt:lpstr>Slide 23</vt:lpstr>
      <vt:lpstr>Slide 24</vt:lpstr>
      <vt:lpstr>Slide 25</vt:lpstr>
      <vt:lpstr>Slide 26</vt:lpstr>
      <vt:lpstr> نتایج مطالعه روان سنجی و بحث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بحث</vt:lpstr>
      <vt:lpstr>با تشکّر</vt:lpstr>
    </vt:vector>
  </TitlesOfParts>
  <Company>MRT www.Win2Farsi.com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850015</dc:creator>
  <cp:lastModifiedBy>conferance</cp:lastModifiedBy>
  <cp:revision>121</cp:revision>
  <dcterms:created xsi:type="dcterms:W3CDTF">2014-03-07T00:20:39Z</dcterms:created>
  <dcterms:modified xsi:type="dcterms:W3CDTF">2014-08-11T04:58:31Z</dcterms:modified>
</cp:coreProperties>
</file>