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1"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38F310-945C-4ACA-88EE-6AD54768E8CF}"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8F310-945C-4ACA-88EE-6AD54768E8CF}"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8F310-945C-4ACA-88EE-6AD54768E8CF}"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8F310-945C-4ACA-88EE-6AD54768E8CF}"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8F310-945C-4ACA-88EE-6AD54768E8CF}"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8F310-945C-4ACA-88EE-6AD54768E8CF}" type="datetimeFigureOut">
              <a:rPr lang="en-US" smtClean="0"/>
              <a:pPr/>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38F310-945C-4ACA-88EE-6AD54768E8CF}" type="datetimeFigureOut">
              <a:rPr lang="en-US" smtClean="0"/>
              <a:pPr/>
              <a:t>7/15/2018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38F310-945C-4ACA-88EE-6AD54768E8CF}" type="datetimeFigureOut">
              <a:rPr lang="en-US" smtClean="0"/>
              <a:pPr/>
              <a:t>7/15/2018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8F310-945C-4ACA-88EE-6AD54768E8CF}" type="datetimeFigureOut">
              <a:rPr lang="en-US" smtClean="0"/>
              <a:pPr/>
              <a:t>7/15/2018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8F310-945C-4ACA-88EE-6AD54768E8CF}" type="datetimeFigureOut">
              <a:rPr lang="en-US" smtClean="0"/>
              <a:pPr/>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8F310-945C-4ACA-88EE-6AD54768E8CF}" type="datetimeFigureOut">
              <a:rPr lang="en-US" smtClean="0"/>
              <a:pPr/>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52731-DD11-4ED0-93BC-74FD29D220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8F310-945C-4ACA-88EE-6AD54768E8CF}" type="datetimeFigureOut">
              <a:rPr lang="en-US" smtClean="0"/>
              <a:pPr/>
              <a:t>7/15/2018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52731-DD11-4ED0-93BC-74FD29D220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362199"/>
          </a:xfrm>
        </p:spPr>
        <p:txBody>
          <a:bodyPr>
            <a:normAutofit/>
          </a:bodyPr>
          <a:lstStyle/>
          <a:p>
            <a:r>
              <a:rPr lang="en-US" dirty="0" smtClean="0"/>
              <a:t> medically induced CSF  leakage in  pituitary adenomas</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Rhim</a:t>
            </a:r>
            <a:r>
              <a:rPr lang="en-US" dirty="0" smtClean="0"/>
              <a:t> </a:t>
            </a:r>
            <a:r>
              <a:rPr lang="en-US" dirty="0" err="1" smtClean="0"/>
              <a:t>Zahedi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304800" y="762000"/>
            <a:ext cx="8534400" cy="5791200"/>
          </a:xfrm>
        </p:spPr>
        <p:txBody>
          <a:bodyPr>
            <a:normAutofit fontScale="92500" lnSpcReduction="20000"/>
          </a:bodyPr>
          <a:lstStyle/>
          <a:p>
            <a:r>
              <a:rPr lang="en-US" dirty="0" smtClean="0"/>
              <a:t> Of the patients who developed CSF </a:t>
            </a:r>
            <a:r>
              <a:rPr lang="en-US" dirty="0" err="1" smtClean="0"/>
              <a:t>rhinorrhea</a:t>
            </a:r>
            <a:r>
              <a:rPr lang="en-US" dirty="0" smtClean="0"/>
              <a:t> while taking DA medications, </a:t>
            </a:r>
            <a:r>
              <a:rPr lang="en-US" dirty="0" smtClean="0">
                <a:solidFill>
                  <a:srgbClr val="00B0F0"/>
                </a:solidFill>
              </a:rPr>
              <a:t>24</a:t>
            </a:r>
            <a:r>
              <a:rPr lang="en-US" dirty="0" smtClean="0"/>
              <a:t> were taking </a:t>
            </a:r>
            <a:r>
              <a:rPr lang="en-US" dirty="0" err="1" smtClean="0">
                <a:solidFill>
                  <a:srgbClr val="00B0F0"/>
                </a:solidFill>
              </a:rPr>
              <a:t>bromocriptine</a:t>
            </a:r>
            <a:r>
              <a:rPr lang="en-US" dirty="0" smtClean="0"/>
              <a:t> and </a:t>
            </a:r>
            <a:r>
              <a:rPr lang="en-US" dirty="0" smtClean="0">
                <a:solidFill>
                  <a:srgbClr val="FF0000"/>
                </a:solidFill>
              </a:rPr>
              <a:t>13</a:t>
            </a:r>
            <a:r>
              <a:rPr lang="en-US" dirty="0" smtClean="0"/>
              <a:t> were taking </a:t>
            </a:r>
            <a:r>
              <a:rPr lang="en-US" dirty="0" err="1" smtClean="0">
                <a:solidFill>
                  <a:srgbClr val="FF0000"/>
                </a:solidFill>
              </a:rPr>
              <a:t>cabergoline</a:t>
            </a:r>
            <a:endParaRPr lang="en-US" dirty="0">
              <a:solidFill>
                <a:srgbClr val="FF0000"/>
              </a:solidFill>
            </a:endParaRPr>
          </a:p>
          <a:p>
            <a:endParaRPr lang="en-US" dirty="0" smtClean="0"/>
          </a:p>
          <a:p>
            <a:r>
              <a:rPr lang="en-US" dirty="0" smtClean="0"/>
              <a:t> The </a:t>
            </a:r>
            <a:r>
              <a:rPr lang="en-US" dirty="0" smtClean="0">
                <a:solidFill>
                  <a:srgbClr val="00B0F0"/>
                </a:solidFill>
              </a:rPr>
              <a:t>average time </a:t>
            </a:r>
            <a:r>
              <a:rPr lang="en-US" dirty="0" smtClean="0"/>
              <a:t>from initiation of medical therapy to onset of </a:t>
            </a:r>
            <a:r>
              <a:rPr lang="en-US" dirty="0" err="1" smtClean="0"/>
              <a:t>rhinorrhea</a:t>
            </a:r>
            <a:r>
              <a:rPr lang="en-US" dirty="0" smtClean="0"/>
              <a:t> was </a:t>
            </a:r>
            <a:r>
              <a:rPr lang="en-US" dirty="0" smtClean="0">
                <a:solidFill>
                  <a:srgbClr val="00B0F0"/>
                </a:solidFill>
              </a:rPr>
              <a:t>3.3 months </a:t>
            </a:r>
            <a:r>
              <a:rPr lang="en-US" dirty="0" smtClean="0"/>
              <a:t>(range 3 days–17 months)</a:t>
            </a:r>
          </a:p>
          <a:p>
            <a:pPr>
              <a:buNone/>
            </a:pPr>
            <a:endParaRPr lang="en-US" dirty="0"/>
          </a:p>
          <a:p>
            <a:r>
              <a:rPr lang="en-US" dirty="0" smtClean="0"/>
              <a:t> Seven patients (</a:t>
            </a:r>
            <a:r>
              <a:rPr lang="en-US" dirty="0" smtClean="0">
                <a:solidFill>
                  <a:srgbClr val="00B0F0"/>
                </a:solidFill>
              </a:rPr>
              <a:t>14%</a:t>
            </a:r>
            <a:r>
              <a:rPr lang="en-US" dirty="0" smtClean="0"/>
              <a:t>) presented with </a:t>
            </a:r>
            <a:r>
              <a:rPr lang="en-US" dirty="0" smtClean="0">
                <a:solidFill>
                  <a:srgbClr val="00B0F0"/>
                </a:solidFill>
              </a:rPr>
              <a:t>meningitis</a:t>
            </a:r>
            <a:r>
              <a:rPr lang="en-US" dirty="0" smtClean="0"/>
              <a:t> in conjunction with CSF </a:t>
            </a:r>
            <a:r>
              <a:rPr lang="en-US" dirty="0" err="1" smtClean="0"/>
              <a:t>rhinorrhea</a:t>
            </a:r>
            <a:endParaRPr lang="en-US" dirty="0" smtClean="0"/>
          </a:p>
          <a:p>
            <a:endParaRPr lang="en-US" dirty="0"/>
          </a:p>
          <a:p>
            <a:r>
              <a:rPr lang="en-US" dirty="0" smtClean="0"/>
              <a:t> Tumor size was reported in 9 of 52 cases (17%), with a mean maximum tumor diameter of 3.6 cm</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r>
              <a:rPr lang="en-US" dirty="0" smtClean="0"/>
              <a:t>. Forty-nine of 52 patients (</a:t>
            </a:r>
            <a:r>
              <a:rPr lang="en-US" dirty="0" smtClean="0">
                <a:solidFill>
                  <a:srgbClr val="FF0000"/>
                </a:solidFill>
              </a:rPr>
              <a:t>94%</a:t>
            </a:r>
            <a:r>
              <a:rPr lang="en-US" dirty="0" smtClean="0"/>
              <a:t>) were reported to have tumors with </a:t>
            </a:r>
            <a:r>
              <a:rPr lang="en-US" dirty="0" err="1" smtClean="0"/>
              <a:t>neuroimaging</a:t>
            </a:r>
            <a:r>
              <a:rPr lang="en-US" dirty="0" smtClean="0"/>
              <a:t> evidence </a:t>
            </a:r>
            <a:r>
              <a:rPr lang="en-US" dirty="0" smtClean="0">
                <a:solidFill>
                  <a:srgbClr val="FF0000"/>
                </a:solidFill>
              </a:rPr>
              <a:t>of </a:t>
            </a:r>
            <a:r>
              <a:rPr lang="en-US" dirty="0" err="1" smtClean="0">
                <a:solidFill>
                  <a:srgbClr val="FF0000"/>
                </a:solidFill>
              </a:rPr>
              <a:t>extrasellar</a:t>
            </a:r>
            <a:r>
              <a:rPr lang="en-US" dirty="0" smtClean="0">
                <a:solidFill>
                  <a:srgbClr val="FF0000"/>
                </a:solidFill>
              </a:rPr>
              <a:t> tumor </a:t>
            </a:r>
            <a:r>
              <a:rPr lang="en-US" dirty="0" smtClean="0">
                <a:solidFill>
                  <a:srgbClr val="FF0000"/>
                </a:solidFill>
              </a:rPr>
              <a:t>invasion </a:t>
            </a:r>
            <a:endParaRPr lang="en-US" dirty="0" smtClean="0">
              <a:solidFill>
                <a:srgbClr val="FF0000"/>
              </a:solidFill>
            </a:endParaRPr>
          </a:p>
          <a:p>
            <a:pPr>
              <a:buNone/>
            </a:pPr>
            <a:endParaRPr lang="en-US" dirty="0" smtClean="0"/>
          </a:p>
          <a:p>
            <a:r>
              <a:rPr lang="en-US" dirty="0" smtClean="0"/>
              <a:t> Specific invasion into the sphenoid sinus, </a:t>
            </a:r>
            <a:r>
              <a:rPr lang="en-US" dirty="0" err="1" smtClean="0"/>
              <a:t>ethmoid</a:t>
            </a:r>
            <a:r>
              <a:rPr lang="en-US" dirty="0" smtClean="0"/>
              <a:t> sinus, or </a:t>
            </a:r>
            <a:r>
              <a:rPr lang="en-US" dirty="0" err="1" smtClean="0"/>
              <a:t>clivus</a:t>
            </a:r>
            <a:r>
              <a:rPr lang="en-US" dirty="0" smtClean="0"/>
              <a:t> was documented in 29 patients (56%)</a:t>
            </a:r>
          </a:p>
          <a:p>
            <a:endParaRPr lang="en-US" dirty="0"/>
          </a:p>
          <a:p>
            <a:r>
              <a:rPr lang="en-US" dirty="0" smtClean="0"/>
              <a:t> In 47 patients, a discrete skull base defect could be identified on imaging studies, most frequently with thin-slice CT images in the coronal plane</a:t>
            </a:r>
          </a:p>
          <a:p>
            <a:endParaRPr lang="en-US" dirty="0"/>
          </a:p>
          <a:p>
            <a:r>
              <a:rPr lang="en-US" dirty="0" smtClean="0"/>
              <a:t> The average initial </a:t>
            </a:r>
            <a:r>
              <a:rPr lang="en-US" dirty="0" err="1" smtClean="0">
                <a:solidFill>
                  <a:srgbClr val="00B0F0"/>
                </a:solidFill>
              </a:rPr>
              <a:t>prolactin</a:t>
            </a:r>
            <a:r>
              <a:rPr lang="en-US" dirty="0" smtClean="0"/>
              <a:t> level in patients with </a:t>
            </a:r>
            <a:r>
              <a:rPr lang="en-US" dirty="0" smtClean="0">
                <a:solidFill>
                  <a:srgbClr val="00B0F0"/>
                </a:solidFill>
              </a:rPr>
              <a:t>spontaneous</a:t>
            </a:r>
            <a:r>
              <a:rPr lang="en-US" dirty="0" smtClean="0"/>
              <a:t> CSF leakage was </a:t>
            </a:r>
            <a:r>
              <a:rPr lang="en-US" dirty="0" smtClean="0">
                <a:solidFill>
                  <a:srgbClr val="00B0F0"/>
                </a:solidFill>
              </a:rPr>
              <a:t>9169 </a:t>
            </a:r>
            <a:r>
              <a:rPr lang="en-US" dirty="0" err="1" smtClean="0">
                <a:solidFill>
                  <a:srgbClr val="00B0F0"/>
                </a:solidFill>
              </a:rPr>
              <a:t>ng</a:t>
            </a:r>
            <a:r>
              <a:rPr lang="en-US" dirty="0" smtClean="0">
                <a:solidFill>
                  <a:srgbClr val="00B0F0"/>
                </a:solidFill>
              </a:rPr>
              <a:t>/ ml</a:t>
            </a:r>
            <a:r>
              <a:rPr lang="en-US" dirty="0" smtClean="0"/>
              <a:t>, compared with </a:t>
            </a:r>
            <a:r>
              <a:rPr lang="en-US" dirty="0" smtClean="0">
                <a:solidFill>
                  <a:srgbClr val="92D050"/>
                </a:solidFill>
              </a:rPr>
              <a:t>4917 </a:t>
            </a:r>
            <a:r>
              <a:rPr lang="en-US" dirty="0" err="1" smtClean="0">
                <a:solidFill>
                  <a:srgbClr val="92D050"/>
                </a:solidFill>
              </a:rPr>
              <a:t>ng</a:t>
            </a:r>
            <a:r>
              <a:rPr lang="en-US" dirty="0" smtClean="0">
                <a:solidFill>
                  <a:srgbClr val="92D050"/>
                </a:solidFill>
              </a:rPr>
              <a:t>/ml </a:t>
            </a:r>
            <a:r>
              <a:rPr lang="en-US" dirty="0" smtClean="0"/>
              <a:t>in those with </a:t>
            </a:r>
            <a:r>
              <a:rPr lang="en-US" dirty="0" smtClean="0">
                <a:solidFill>
                  <a:srgbClr val="92D050"/>
                </a:solidFill>
              </a:rPr>
              <a:t>medically induced </a:t>
            </a:r>
            <a:r>
              <a:rPr lang="en-US" dirty="0" smtClean="0"/>
              <a:t>leakage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Treatment Characteristics in Patients With CSF Leaks and Underlying Pituitary Adenomas</a:t>
            </a:r>
            <a:endParaRPr lang="en-US" sz="3200" dirty="0"/>
          </a:p>
        </p:txBody>
      </p:sp>
      <p:sp>
        <p:nvSpPr>
          <p:cNvPr id="3" name="Content Placeholder 2"/>
          <p:cNvSpPr>
            <a:spLocks noGrp="1"/>
          </p:cNvSpPr>
          <p:nvPr>
            <p:ph idx="1"/>
          </p:nvPr>
        </p:nvSpPr>
        <p:spPr>
          <a:xfrm>
            <a:off x="304800" y="1828800"/>
            <a:ext cx="8610600" cy="4724400"/>
          </a:xfrm>
        </p:spPr>
        <p:txBody>
          <a:bodyPr>
            <a:normAutofit fontScale="70000" lnSpcReduction="20000"/>
          </a:bodyPr>
          <a:lstStyle/>
          <a:p>
            <a:r>
              <a:rPr lang="en-US" dirty="0" smtClean="0"/>
              <a:t>In </a:t>
            </a:r>
            <a:r>
              <a:rPr lang="en-US" dirty="0" smtClean="0">
                <a:solidFill>
                  <a:srgbClr val="00B0F0"/>
                </a:solidFill>
              </a:rPr>
              <a:t>4 patients, </a:t>
            </a:r>
            <a:r>
              <a:rPr lang="en-US" dirty="0" err="1" smtClean="0">
                <a:solidFill>
                  <a:srgbClr val="00B0F0"/>
                </a:solidFill>
              </a:rPr>
              <a:t>nonoperative</a:t>
            </a:r>
            <a:r>
              <a:rPr lang="en-US" dirty="0" smtClean="0">
                <a:solidFill>
                  <a:srgbClr val="00B0F0"/>
                </a:solidFill>
              </a:rPr>
              <a:t> management </a:t>
            </a:r>
            <a:r>
              <a:rPr lang="en-US" dirty="0" smtClean="0"/>
              <a:t>was successfully employed. Of these, 1 patient was successfully treated with temporary lumbar drainage and the other 3 with bed rest or withdrawal of medications</a:t>
            </a:r>
          </a:p>
          <a:p>
            <a:endParaRPr lang="en-US" dirty="0"/>
          </a:p>
          <a:p>
            <a:r>
              <a:rPr lang="en-US" dirty="0" smtClean="0"/>
              <a:t>Forty-six patients (</a:t>
            </a:r>
            <a:r>
              <a:rPr lang="en-US" dirty="0" smtClean="0">
                <a:solidFill>
                  <a:srgbClr val="00B0F0"/>
                </a:solidFill>
              </a:rPr>
              <a:t>88%</a:t>
            </a:r>
            <a:r>
              <a:rPr lang="en-US" dirty="0" smtClean="0"/>
              <a:t>) ultimately underwent </a:t>
            </a:r>
            <a:r>
              <a:rPr lang="en-US" dirty="0" smtClean="0">
                <a:solidFill>
                  <a:srgbClr val="00B0F0"/>
                </a:solidFill>
              </a:rPr>
              <a:t>surgical intervention </a:t>
            </a:r>
            <a:r>
              <a:rPr lang="en-US" dirty="0" smtClean="0"/>
              <a:t>as the definitive treatment for the CSF leak</a:t>
            </a:r>
          </a:p>
          <a:p>
            <a:endParaRPr lang="en-US" dirty="0"/>
          </a:p>
          <a:p>
            <a:r>
              <a:rPr lang="en-US" dirty="0" smtClean="0"/>
              <a:t>Definitive procedures for the CSF leaks included: </a:t>
            </a:r>
            <a:r>
              <a:rPr lang="en-US" dirty="0" err="1" smtClean="0">
                <a:solidFill>
                  <a:srgbClr val="FF0000"/>
                </a:solidFill>
              </a:rPr>
              <a:t>transsphenoidal</a:t>
            </a:r>
            <a:r>
              <a:rPr lang="en-US" dirty="0" smtClean="0">
                <a:solidFill>
                  <a:srgbClr val="FF0000"/>
                </a:solidFill>
              </a:rPr>
              <a:t> surgery (32 patients)</a:t>
            </a:r>
            <a:r>
              <a:rPr lang="en-US" dirty="0" smtClean="0"/>
              <a:t>, </a:t>
            </a:r>
            <a:r>
              <a:rPr lang="en-US" dirty="0" smtClean="0">
                <a:solidFill>
                  <a:srgbClr val="92D050"/>
                </a:solidFill>
              </a:rPr>
              <a:t>craniotomy (5 patients), </a:t>
            </a:r>
            <a:r>
              <a:rPr lang="en-US" dirty="0" err="1" smtClean="0">
                <a:solidFill>
                  <a:srgbClr val="00B0F0"/>
                </a:solidFill>
              </a:rPr>
              <a:t>lumboperitoneal</a:t>
            </a:r>
            <a:r>
              <a:rPr lang="en-US" dirty="0" smtClean="0">
                <a:solidFill>
                  <a:srgbClr val="00B0F0"/>
                </a:solidFill>
              </a:rPr>
              <a:t> shunt (2 patients)</a:t>
            </a:r>
            <a:r>
              <a:rPr lang="en-US" dirty="0" smtClean="0"/>
              <a:t>, and unknown approach (7 patients).</a:t>
            </a:r>
          </a:p>
          <a:p>
            <a:endParaRPr lang="en-US" dirty="0" smtClean="0"/>
          </a:p>
          <a:p>
            <a:r>
              <a:rPr lang="en-US" dirty="0" smtClean="0"/>
              <a:t> In </a:t>
            </a:r>
            <a:r>
              <a:rPr lang="en-US" dirty="0" smtClean="0">
                <a:solidFill>
                  <a:srgbClr val="00B0F0"/>
                </a:solidFill>
              </a:rPr>
              <a:t>21 of 38 cases </a:t>
            </a:r>
            <a:r>
              <a:rPr lang="en-US" dirty="0" smtClean="0"/>
              <a:t>of DA-induced leak, there was </a:t>
            </a:r>
            <a:r>
              <a:rPr lang="en-US" dirty="0" smtClean="0">
                <a:solidFill>
                  <a:srgbClr val="00B0F0"/>
                </a:solidFill>
              </a:rPr>
              <a:t>no documented recurrence</a:t>
            </a:r>
            <a:r>
              <a:rPr lang="en-US" dirty="0" smtClean="0"/>
              <a:t> after the initial treatment</a:t>
            </a:r>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219200"/>
            <a:ext cx="8534400" cy="5257800"/>
          </a:xfrm>
        </p:spPr>
        <p:txBody>
          <a:bodyPr>
            <a:normAutofit fontScale="77500" lnSpcReduction="20000"/>
          </a:bodyPr>
          <a:lstStyle/>
          <a:p>
            <a:r>
              <a:rPr lang="en-US" dirty="0" smtClean="0">
                <a:solidFill>
                  <a:srgbClr val="FF0000"/>
                </a:solidFill>
              </a:rPr>
              <a:t>Recurrence</a:t>
            </a:r>
            <a:r>
              <a:rPr lang="en-US" dirty="0" smtClean="0"/>
              <a:t> was documented in the remaining </a:t>
            </a:r>
            <a:r>
              <a:rPr lang="en-US" dirty="0" smtClean="0">
                <a:solidFill>
                  <a:srgbClr val="FF0000"/>
                </a:solidFill>
              </a:rPr>
              <a:t>17 cases</a:t>
            </a:r>
            <a:r>
              <a:rPr lang="en-US" dirty="0" smtClean="0"/>
              <a:t>, and a combination of treatment approaches was employed</a:t>
            </a:r>
          </a:p>
          <a:p>
            <a:endParaRPr lang="en-US" dirty="0"/>
          </a:p>
          <a:p>
            <a:r>
              <a:rPr lang="en-US" dirty="0" smtClean="0"/>
              <a:t> In 8 cases, temporary cessation of </a:t>
            </a:r>
            <a:r>
              <a:rPr lang="en-US" dirty="0" err="1" smtClean="0"/>
              <a:t>rhinorrhea</a:t>
            </a:r>
            <a:r>
              <a:rPr lang="en-US" dirty="0" smtClean="0"/>
              <a:t> occurred with treatment reduction or withdrawal, but the </a:t>
            </a:r>
            <a:r>
              <a:rPr lang="en-US" dirty="0" err="1" smtClean="0"/>
              <a:t>rhinorrhea</a:t>
            </a:r>
            <a:r>
              <a:rPr lang="en-US" dirty="0" smtClean="0"/>
              <a:t> recurred within days or weeks of restarting medical treatment</a:t>
            </a:r>
          </a:p>
          <a:p>
            <a:endParaRPr lang="en-US" dirty="0"/>
          </a:p>
          <a:p>
            <a:r>
              <a:rPr lang="en-US" dirty="0" smtClean="0"/>
              <a:t>In </a:t>
            </a:r>
            <a:r>
              <a:rPr lang="en-US" dirty="0" smtClean="0">
                <a:solidFill>
                  <a:srgbClr val="00B0F0"/>
                </a:solidFill>
              </a:rPr>
              <a:t>7 cases</a:t>
            </a:r>
            <a:r>
              <a:rPr lang="en-US" dirty="0" smtClean="0"/>
              <a:t>, </a:t>
            </a:r>
            <a:r>
              <a:rPr lang="en-US" dirty="0" err="1" smtClean="0"/>
              <a:t>rhinorrhea</a:t>
            </a:r>
            <a:r>
              <a:rPr lang="en-US" dirty="0" smtClean="0"/>
              <a:t> </a:t>
            </a:r>
            <a:r>
              <a:rPr lang="en-US" dirty="0" smtClean="0">
                <a:solidFill>
                  <a:srgbClr val="00B0F0"/>
                </a:solidFill>
              </a:rPr>
              <a:t>recurred despite initial surgical </a:t>
            </a:r>
            <a:r>
              <a:rPr lang="en-US" dirty="0" smtClean="0"/>
              <a:t>treatment</a:t>
            </a:r>
          </a:p>
          <a:p>
            <a:endParaRPr lang="en-US" dirty="0"/>
          </a:p>
          <a:p>
            <a:r>
              <a:rPr lang="en-US" dirty="0" smtClean="0"/>
              <a:t> Of these cases, </a:t>
            </a:r>
            <a:r>
              <a:rPr lang="en-US" dirty="0" err="1" smtClean="0"/>
              <a:t>rhinorrhea</a:t>
            </a:r>
            <a:r>
              <a:rPr lang="en-US" dirty="0" smtClean="0"/>
              <a:t> was ultimately resolved with a </a:t>
            </a:r>
            <a:r>
              <a:rPr lang="en-US" dirty="0" err="1" smtClean="0"/>
              <a:t>transsphenoidal</a:t>
            </a:r>
            <a:r>
              <a:rPr lang="en-US" dirty="0" smtClean="0"/>
              <a:t> approach in 3 patients, a </a:t>
            </a:r>
            <a:r>
              <a:rPr lang="en-US" dirty="0" err="1" smtClean="0"/>
              <a:t>transfrontal</a:t>
            </a:r>
            <a:r>
              <a:rPr lang="en-US" dirty="0" smtClean="0"/>
              <a:t> approach in 1 patient, </a:t>
            </a:r>
            <a:r>
              <a:rPr lang="en-US" dirty="0" err="1" smtClean="0"/>
              <a:t>lumboperitoneal</a:t>
            </a:r>
            <a:r>
              <a:rPr lang="en-US" dirty="0" smtClean="0"/>
              <a:t> shunt placement in 1 patient, and craniotomy in 1 patient, and it subsided without treatment in 1 patient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 The majority of cases of nonsurgical CSF leaks, the leaks occur in the setting of </a:t>
            </a:r>
            <a:r>
              <a:rPr lang="en-US" dirty="0" smtClean="0">
                <a:solidFill>
                  <a:srgbClr val="FF0000"/>
                </a:solidFill>
              </a:rPr>
              <a:t>invasive pituitary tumors </a:t>
            </a:r>
            <a:r>
              <a:rPr lang="en-US" dirty="0" smtClean="0"/>
              <a:t>(typically </a:t>
            </a:r>
            <a:r>
              <a:rPr lang="en-US" dirty="0" err="1" smtClean="0"/>
              <a:t>prolactinomas</a:t>
            </a:r>
            <a:r>
              <a:rPr lang="en-US" dirty="0" smtClean="0"/>
              <a:t>) following initiation of standard medical management</a:t>
            </a:r>
          </a:p>
          <a:p>
            <a:pPr>
              <a:buNone/>
            </a:pPr>
            <a:endParaRPr lang="en-US" dirty="0"/>
          </a:p>
          <a:p>
            <a:r>
              <a:rPr lang="en-US" dirty="0" smtClean="0"/>
              <a:t> In larger and more invasive pituitary adenomas, tumor expansion into the surrounding </a:t>
            </a:r>
            <a:r>
              <a:rPr lang="en-US" dirty="0" err="1" smtClean="0"/>
              <a:t>dural</a:t>
            </a:r>
            <a:r>
              <a:rPr lang="en-US" dirty="0" smtClean="0"/>
              <a:t> and bony structures is commonly </a:t>
            </a:r>
            <a:r>
              <a:rPr lang="en-US" dirty="0" smtClean="0"/>
              <a:t>observed</a:t>
            </a:r>
          </a:p>
          <a:p>
            <a:endParaRPr lang="en-US" dirty="0" smtClean="0"/>
          </a:p>
          <a:p>
            <a:r>
              <a:rPr lang="en-US" dirty="0" smtClean="0"/>
              <a:t>For instance, GH-secreting adenomas and </a:t>
            </a:r>
            <a:r>
              <a:rPr lang="en-US" dirty="0" err="1" smtClean="0"/>
              <a:t>prolactinomas</a:t>
            </a:r>
            <a:r>
              <a:rPr lang="en-US" dirty="0" smtClean="0"/>
              <a:t> are known to frequently invade the </a:t>
            </a:r>
            <a:r>
              <a:rPr lang="en-US" dirty="0" err="1" smtClean="0"/>
              <a:t>sellar</a:t>
            </a:r>
            <a:r>
              <a:rPr lang="en-US" dirty="0" smtClean="0"/>
              <a:t> floor and </a:t>
            </a:r>
            <a:r>
              <a:rPr lang="en-US" dirty="0" err="1" smtClean="0"/>
              <a:t>infrasellar</a:t>
            </a:r>
            <a:r>
              <a:rPr lang="en-US" dirty="0" smtClean="0"/>
              <a:t> space (sphenoid sinus and </a:t>
            </a:r>
            <a:r>
              <a:rPr lang="en-US" dirty="0" err="1" smtClean="0"/>
              <a:t>clivus</a:t>
            </a:r>
            <a:r>
              <a:rPr lang="en-US" dirty="0" smtClean="0"/>
              <a: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 whereas </a:t>
            </a:r>
            <a:r>
              <a:rPr lang="en-US" dirty="0" smtClean="0">
                <a:solidFill>
                  <a:srgbClr val="00B0F0"/>
                </a:solidFill>
              </a:rPr>
              <a:t>nonfunctioning </a:t>
            </a:r>
            <a:r>
              <a:rPr lang="en-US" dirty="0" err="1" smtClean="0">
                <a:solidFill>
                  <a:schemeClr val="tx1">
                    <a:lumMod val="95000"/>
                    <a:lumOff val="5000"/>
                  </a:schemeClr>
                </a:solidFill>
              </a:rPr>
              <a:t>macroadenomas</a:t>
            </a:r>
            <a:r>
              <a:rPr lang="en-US" dirty="0" smtClean="0">
                <a:solidFill>
                  <a:schemeClr val="tx1">
                    <a:lumMod val="95000"/>
                    <a:lumOff val="5000"/>
                  </a:schemeClr>
                </a:solidFill>
              </a:rPr>
              <a:t> </a:t>
            </a:r>
            <a:r>
              <a:rPr lang="en-US" dirty="0" smtClean="0"/>
              <a:t>have a tendency to invade the </a:t>
            </a:r>
            <a:r>
              <a:rPr lang="en-US" dirty="0" err="1" smtClean="0">
                <a:solidFill>
                  <a:srgbClr val="00B0F0"/>
                </a:solidFill>
              </a:rPr>
              <a:t>suprasellar</a:t>
            </a:r>
            <a:r>
              <a:rPr lang="en-US" dirty="0" smtClean="0">
                <a:solidFill>
                  <a:srgbClr val="00B0F0"/>
                </a:solidFill>
              </a:rPr>
              <a:t> </a:t>
            </a:r>
            <a:r>
              <a:rPr lang="en-US" dirty="0" smtClean="0"/>
              <a:t>space via bowing or invasion of the </a:t>
            </a:r>
            <a:r>
              <a:rPr lang="en-US" dirty="0" err="1" smtClean="0"/>
              <a:t>diaphragma</a:t>
            </a:r>
            <a:r>
              <a:rPr lang="en-US" dirty="0" smtClean="0"/>
              <a:t> </a:t>
            </a:r>
            <a:r>
              <a:rPr lang="en-US" dirty="0" err="1" smtClean="0"/>
              <a:t>sellae</a:t>
            </a:r>
            <a:endParaRPr lang="en-US" dirty="0" smtClean="0"/>
          </a:p>
          <a:p>
            <a:endParaRPr lang="en-US" dirty="0" smtClean="0"/>
          </a:p>
          <a:p>
            <a:r>
              <a:rPr lang="en-US" dirty="0" smtClean="0"/>
              <a:t> In cases where </a:t>
            </a:r>
            <a:r>
              <a:rPr lang="en-US" dirty="0" smtClean="0"/>
              <a:t>the </a:t>
            </a:r>
            <a:r>
              <a:rPr lang="en-US" dirty="0" err="1" smtClean="0">
                <a:solidFill>
                  <a:srgbClr val="00B0F0"/>
                </a:solidFill>
              </a:rPr>
              <a:t>arachnoid</a:t>
            </a:r>
            <a:r>
              <a:rPr lang="en-US" dirty="0" smtClean="0"/>
              <a:t> and/or brain </a:t>
            </a:r>
            <a:r>
              <a:rPr lang="en-US" dirty="0" smtClean="0">
                <a:solidFill>
                  <a:srgbClr val="00B0F0"/>
                </a:solidFill>
              </a:rPr>
              <a:t>parenchyma</a:t>
            </a:r>
            <a:r>
              <a:rPr lang="en-US" dirty="0" smtClean="0"/>
              <a:t> have also been violated, the potential for developing a </a:t>
            </a:r>
            <a:r>
              <a:rPr lang="en-US" dirty="0" smtClean="0">
                <a:solidFill>
                  <a:srgbClr val="00B0F0"/>
                </a:solidFill>
              </a:rPr>
              <a:t>CSF fistula </a:t>
            </a:r>
            <a:r>
              <a:rPr lang="en-US" dirty="0" smtClean="0"/>
              <a:t>has been </a:t>
            </a:r>
            <a:r>
              <a:rPr lang="en-US" dirty="0" smtClean="0"/>
              <a:t>established</a:t>
            </a:r>
          </a:p>
          <a:p>
            <a:endParaRPr lang="en-US" dirty="0" smtClean="0"/>
          </a:p>
          <a:p>
            <a:r>
              <a:rPr lang="en-US" dirty="0" smtClean="0"/>
              <a:t> These communications have little clinical significance as long as the tumor occludes the opening and serves as a “plug,” thus preventing the escape of CSF</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382000" cy="5334000"/>
          </a:xfrm>
        </p:spPr>
        <p:txBody>
          <a:bodyPr>
            <a:normAutofit fontScale="77500" lnSpcReduction="20000"/>
          </a:bodyPr>
          <a:lstStyle/>
          <a:p>
            <a:r>
              <a:rPr lang="en-US" dirty="0" smtClean="0"/>
              <a:t>Any significant reduction in tumor size, however, can provide a conduit for the escape of CSF, typically resulting in CSF </a:t>
            </a:r>
            <a:r>
              <a:rPr lang="en-US" dirty="0" err="1" smtClean="0"/>
              <a:t>rhinorrhea</a:t>
            </a:r>
            <a:endParaRPr lang="en-US" dirty="0" smtClean="0"/>
          </a:p>
          <a:p>
            <a:endParaRPr lang="en-US" dirty="0" smtClean="0"/>
          </a:p>
          <a:p>
            <a:r>
              <a:rPr lang="en-US" dirty="0" smtClean="0"/>
              <a:t> </a:t>
            </a:r>
            <a:r>
              <a:rPr lang="en-US" dirty="0" smtClean="0">
                <a:solidFill>
                  <a:srgbClr val="00B0F0"/>
                </a:solidFill>
              </a:rPr>
              <a:t>Rapid tumor shrinkage </a:t>
            </a:r>
            <a:r>
              <a:rPr lang="en-US" dirty="0" smtClean="0"/>
              <a:t>is frequently associated with initiation of dopamine agonist therapy for </a:t>
            </a:r>
            <a:r>
              <a:rPr lang="en-US" dirty="0" err="1" smtClean="0"/>
              <a:t>prolactin</a:t>
            </a:r>
            <a:r>
              <a:rPr lang="en-US" dirty="0" smtClean="0"/>
              <a:t>-secreting </a:t>
            </a:r>
            <a:r>
              <a:rPr lang="en-US" dirty="0" smtClean="0"/>
              <a:t>tumors</a:t>
            </a:r>
          </a:p>
          <a:p>
            <a:endParaRPr lang="en-US" dirty="0" smtClean="0"/>
          </a:p>
          <a:p>
            <a:r>
              <a:rPr lang="en-US" dirty="0" smtClean="0"/>
              <a:t> The development of meningitis should be anticipated and addressed in advance in cases of nonsurgical CSF leak. </a:t>
            </a:r>
            <a:endParaRPr lang="en-US" dirty="0" smtClean="0"/>
          </a:p>
          <a:p>
            <a:endParaRPr lang="en-US" dirty="0" smtClean="0"/>
          </a:p>
          <a:p>
            <a:r>
              <a:rPr lang="en-US" dirty="0" smtClean="0">
                <a:solidFill>
                  <a:srgbClr val="00B0F0"/>
                </a:solidFill>
              </a:rPr>
              <a:t>Surgical repair is the recommended initial treatment </a:t>
            </a:r>
            <a:r>
              <a:rPr lang="en-US" dirty="0" smtClean="0"/>
              <a:t>for definitive management of DA-induced </a:t>
            </a:r>
            <a:r>
              <a:rPr lang="en-US" dirty="0" err="1" smtClean="0"/>
              <a:t>rhinorrhea</a:t>
            </a:r>
            <a:r>
              <a:rPr lang="en-US" dirty="0" smtClean="0"/>
              <a:t>, and was ultimately required in nearly 90% of patients reviewed in the literature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43000"/>
            <a:ext cx="8534400" cy="5257800"/>
          </a:xfrm>
        </p:spPr>
        <p:txBody>
          <a:bodyPr>
            <a:normAutofit fontScale="62500" lnSpcReduction="20000"/>
          </a:bodyPr>
          <a:lstStyle/>
          <a:p>
            <a:r>
              <a:rPr lang="en-US" dirty="0" smtClean="0"/>
              <a:t> Our preferred operation in the majority of cases is the </a:t>
            </a:r>
            <a:r>
              <a:rPr lang="en-US" dirty="0" smtClean="0">
                <a:solidFill>
                  <a:srgbClr val="00B0F0"/>
                </a:solidFill>
              </a:rPr>
              <a:t>endoscopic </a:t>
            </a:r>
            <a:r>
              <a:rPr lang="en-US" dirty="0" err="1" smtClean="0">
                <a:solidFill>
                  <a:srgbClr val="00B0F0"/>
                </a:solidFill>
              </a:rPr>
              <a:t>endonasal</a:t>
            </a:r>
            <a:r>
              <a:rPr lang="en-US" dirty="0" smtClean="0">
                <a:solidFill>
                  <a:srgbClr val="00B0F0"/>
                </a:solidFill>
              </a:rPr>
              <a:t> approach</a:t>
            </a:r>
            <a:r>
              <a:rPr lang="en-US" dirty="0" smtClean="0"/>
              <a:t>, although open surgical repair via a craniotomy may be warranted in a minority of </a:t>
            </a:r>
            <a:r>
              <a:rPr lang="en-US" dirty="0" smtClean="0"/>
              <a:t>cases </a:t>
            </a:r>
          </a:p>
          <a:p>
            <a:endParaRPr lang="en-US" dirty="0" smtClean="0"/>
          </a:p>
          <a:p>
            <a:r>
              <a:rPr lang="en-US" dirty="0" smtClean="0"/>
              <a:t> Depending on the tumor subtype and growth patterns, tumor resection may be concurrently achieved prior to reconstruction of the skull base in these instances, although complete tumor resection may be limited in many of these cases as these tumors are by definition invasive into bone and </a:t>
            </a:r>
            <a:r>
              <a:rPr lang="en-US" dirty="0" err="1" smtClean="0"/>
              <a:t>dura</a:t>
            </a:r>
            <a:endParaRPr lang="en-US" dirty="0" smtClean="0"/>
          </a:p>
          <a:p>
            <a:endParaRPr lang="en-US" dirty="0" smtClean="0"/>
          </a:p>
          <a:p>
            <a:r>
              <a:rPr lang="en-US" dirty="0" smtClean="0"/>
              <a:t> For smaller “weeping” CSF leaks, </a:t>
            </a:r>
            <a:r>
              <a:rPr lang="en-US" dirty="0" err="1" smtClean="0"/>
              <a:t>dural</a:t>
            </a:r>
            <a:r>
              <a:rPr lang="en-US" dirty="0" smtClean="0"/>
              <a:t> substitutes and/or fibrin glue may be used to achieve a successful </a:t>
            </a:r>
            <a:r>
              <a:rPr lang="en-US" dirty="0" smtClean="0"/>
              <a:t>repair</a:t>
            </a:r>
          </a:p>
          <a:p>
            <a:endParaRPr lang="en-US" dirty="0" smtClean="0"/>
          </a:p>
          <a:p>
            <a:r>
              <a:rPr lang="en-US" dirty="0" smtClean="0"/>
              <a:t> For larger CSF leaks, the use of </a:t>
            </a:r>
            <a:r>
              <a:rPr lang="en-US" dirty="0" err="1" smtClean="0"/>
              <a:t>autologous</a:t>
            </a:r>
            <a:r>
              <a:rPr lang="en-US" dirty="0" smtClean="0"/>
              <a:t> fat or fascia is recommended, with or without a </a:t>
            </a:r>
            <a:r>
              <a:rPr lang="en-US" dirty="0" err="1" smtClean="0"/>
              <a:t>sellar</a:t>
            </a:r>
            <a:r>
              <a:rPr lang="en-US" dirty="0" smtClean="0"/>
              <a:t> floor </a:t>
            </a:r>
            <a:r>
              <a:rPr lang="en-US" dirty="0" smtClean="0"/>
              <a:t>buttress</a:t>
            </a:r>
          </a:p>
          <a:p>
            <a:endParaRPr lang="en-US" dirty="0" smtClean="0"/>
          </a:p>
          <a:p>
            <a:r>
              <a:rPr lang="en-US" dirty="0" smtClean="0"/>
              <a:t> For extremely large or refractory CSF leaks, rotation of a </a:t>
            </a:r>
            <a:r>
              <a:rPr lang="en-US" dirty="0" err="1" smtClean="0"/>
              <a:t>pedicled</a:t>
            </a:r>
            <a:r>
              <a:rPr lang="en-US" dirty="0" smtClean="0"/>
              <a:t> </a:t>
            </a:r>
            <a:r>
              <a:rPr lang="en-US" dirty="0" err="1" smtClean="0"/>
              <a:t>nasoseptal</a:t>
            </a:r>
            <a:r>
              <a:rPr lang="en-US" dirty="0" smtClean="0"/>
              <a:t> flap may be required to definitively address the CSF fistula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 reduction or discontinuation </a:t>
            </a:r>
            <a:r>
              <a:rPr lang="en-US" dirty="0" smtClean="0"/>
              <a:t>of medical therapy was attempted as the primary treatment in 24% of cases, we do </a:t>
            </a:r>
            <a:r>
              <a:rPr lang="en-US" dirty="0" smtClean="0">
                <a:solidFill>
                  <a:srgbClr val="FF0000"/>
                </a:solidFill>
              </a:rPr>
              <a:t>not recommend </a:t>
            </a:r>
            <a:r>
              <a:rPr lang="en-US" dirty="0" smtClean="0"/>
              <a:t>this strategy in patients who are candidates for surgical </a:t>
            </a:r>
            <a:r>
              <a:rPr lang="en-US" dirty="0" smtClean="0"/>
              <a:t>repair</a:t>
            </a:r>
          </a:p>
          <a:p>
            <a:endParaRPr lang="en-US" dirty="0" smtClean="0"/>
          </a:p>
          <a:p>
            <a:r>
              <a:rPr lang="en-US" dirty="0" smtClean="0"/>
              <a:t> The half-life of </a:t>
            </a:r>
            <a:r>
              <a:rPr lang="en-US" dirty="0" err="1" smtClean="0"/>
              <a:t>cabergoline</a:t>
            </a:r>
            <a:r>
              <a:rPr lang="en-US" dirty="0" smtClean="0"/>
              <a:t> is 63–69 hours and that of </a:t>
            </a:r>
            <a:r>
              <a:rPr lang="en-US" dirty="0" err="1" smtClean="0"/>
              <a:t>bromocriptine</a:t>
            </a:r>
            <a:r>
              <a:rPr lang="en-US" dirty="0" smtClean="0"/>
              <a:t> is 12–14 hours, suggesting that no immediate effects from medication discontinuation will be achieved via this </a:t>
            </a:r>
            <a:r>
              <a:rPr lang="en-US" dirty="0" smtClean="0"/>
              <a:t>strategy</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 We recommend surgical repair of spontaneous or medically induced CSF leaks in the setting of pituitary adenomas, along with safe maximal tumor resection, in patients who are surgical </a:t>
            </a:r>
            <a:r>
              <a:rPr lang="en-US" dirty="0" smtClean="0"/>
              <a:t>candidates</a:t>
            </a:r>
          </a:p>
          <a:p>
            <a:endParaRPr lang="en-US" dirty="0" smtClean="0"/>
          </a:p>
          <a:p>
            <a:r>
              <a:rPr lang="en-US" dirty="0" smtClean="0"/>
              <a:t> In patients who are not surgical candidates, a more conservative approach would include temporary cessation of medical therapy and temporary insertion of a lumbar drain, but this strategy is not recommended as a first-line therapy unless deemed medically necessary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Autofit/>
          </a:bodyPr>
          <a:lstStyle/>
          <a:p>
            <a:pPr algn="just"/>
            <a:r>
              <a:rPr lang="en-US" sz="2400" dirty="0" smtClean="0"/>
              <a:t> CSF </a:t>
            </a:r>
            <a:r>
              <a:rPr lang="en-US" sz="2400" dirty="0" err="1" smtClean="0"/>
              <a:t>rhinorrhea</a:t>
            </a:r>
            <a:r>
              <a:rPr lang="en-US" sz="2400" dirty="0" smtClean="0"/>
              <a:t> can be easily differentiated from allergic rhinitis or other nasal discharge conditions by biochemical analysis of fluid for sugar (usually more than 30 mg/</a:t>
            </a:r>
            <a:r>
              <a:rPr lang="en-US" sz="2400" dirty="0" err="1" smtClean="0"/>
              <a:t>dL</a:t>
            </a:r>
            <a:r>
              <a:rPr lang="en-US" sz="2400" dirty="0" smtClean="0"/>
              <a:t>) and beta-2 </a:t>
            </a:r>
            <a:r>
              <a:rPr lang="en-US" sz="2400" dirty="0" err="1" smtClean="0"/>
              <a:t>transferrin</a:t>
            </a:r>
            <a:r>
              <a:rPr lang="en-US" sz="2400" dirty="0" smtClean="0"/>
              <a:t>, which is present in CSF-containing fluid</a:t>
            </a:r>
            <a:endParaRPr lang="en-US"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432" y="2438400"/>
            <a:ext cx="8515767" cy="401359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971800"/>
            <a:ext cx="8229600" cy="3154363"/>
          </a:xfrm>
        </p:spPr>
        <p:txBody>
          <a:bodyPr>
            <a:normAutofit/>
          </a:bodyPr>
          <a:lstStyle/>
          <a:p>
            <a:r>
              <a:rPr lang="en-US" dirty="0" smtClean="0"/>
              <a:t> A 35-year-old obese male presented with weight gain of over 100 pounds within the last year and absent morning tumescence. Laboratory evaluation was notable for elevated total </a:t>
            </a:r>
            <a:r>
              <a:rPr lang="en-US" dirty="0" err="1" smtClean="0"/>
              <a:t>prolactin</a:t>
            </a:r>
            <a:r>
              <a:rPr lang="en-US" dirty="0" smtClean="0"/>
              <a:t> (PRL) (4,655 </a:t>
            </a:r>
            <a:r>
              <a:rPr lang="en-US" dirty="0" err="1" smtClean="0"/>
              <a:t>ng</a:t>
            </a:r>
            <a:r>
              <a:rPr lang="en-US" dirty="0" smtClean="0"/>
              <a:t>/</a:t>
            </a:r>
            <a:r>
              <a:rPr lang="en-US" dirty="0" err="1" smtClean="0"/>
              <a:t>mL</a:t>
            </a:r>
            <a:r>
              <a:rPr lang="en-US" dirty="0" smtClean="0"/>
              <a:t>) and low total testosterone (24 </a:t>
            </a:r>
            <a:r>
              <a:rPr lang="en-US" dirty="0" err="1" smtClean="0"/>
              <a:t>ng</a:t>
            </a:r>
            <a:r>
              <a:rPr lang="en-US" dirty="0" smtClean="0"/>
              <a:t>/</a:t>
            </a:r>
            <a:r>
              <a:rPr lang="en-US" dirty="0" err="1" smtClean="0"/>
              <a:t>dL</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06144" y="0"/>
            <a:ext cx="8633056" cy="2362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MRI revealed </a:t>
            </a:r>
            <a:r>
              <a:rPr lang="en-US" sz="2800" dirty="0" smtClean="0"/>
              <a:t>a large pituitary adenoma (4.2 × 2.5 × 3.5 cm) extending into the cavernous and sphenoid sinuses, partially eroding the sphenoid bone</a:t>
            </a:r>
            <a:endParaRPr lang="en-US" sz="28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1905000" y="2209800"/>
            <a:ext cx="5638799"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cabergoline</a:t>
            </a:r>
            <a:r>
              <a:rPr lang="en-US" dirty="0" smtClean="0"/>
              <a:t> 250 µg twice a week was started. After two doses of </a:t>
            </a:r>
            <a:r>
              <a:rPr lang="en-US" dirty="0" err="1" smtClean="0"/>
              <a:t>cabergoline</a:t>
            </a:r>
            <a:r>
              <a:rPr lang="en-US" dirty="0" smtClean="0"/>
              <a:t>, the patient developed CSF </a:t>
            </a:r>
            <a:r>
              <a:rPr lang="en-US" dirty="0" err="1" smtClean="0"/>
              <a:t>rhinorrhea</a:t>
            </a:r>
            <a:endParaRPr lang="en-US" dirty="0" smtClean="0"/>
          </a:p>
          <a:p>
            <a:endParaRPr lang="en-US" dirty="0" smtClean="0"/>
          </a:p>
          <a:p>
            <a:r>
              <a:rPr lang="en-US" dirty="0" smtClean="0"/>
              <a:t>Serum mono total PRL of 370 </a:t>
            </a:r>
            <a:r>
              <a:rPr lang="en-US" dirty="0" err="1" smtClean="0"/>
              <a:t>ng</a:t>
            </a:r>
            <a:r>
              <a:rPr lang="en-US" dirty="0" smtClean="0"/>
              <a:t>/</a:t>
            </a:r>
            <a:r>
              <a:rPr lang="en-US" dirty="0" err="1" smtClean="0"/>
              <a:t>mL.</a:t>
            </a:r>
            <a:r>
              <a:rPr lang="en-US" dirty="0" smtClean="0"/>
              <a:t> MRI pituitary revealed persistent tumor, size 4.2 × 3.5 × 2.5 cm. </a:t>
            </a:r>
            <a:r>
              <a:rPr lang="en-US" dirty="0" err="1" smtClean="0"/>
              <a:t>Cabergoline</a:t>
            </a:r>
            <a:r>
              <a:rPr lang="en-US" dirty="0" smtClean="0"/>
              <a:t> dose was increased to 500 µg twice/week</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CSF </a:t>
            </a:r>
            <a:r>
              <a:rPr lang="en-US" sz="2800" dirty="0" err="1" smtClean="0"/>
              <a:t>rhinorrhea</a:t>
            </a:r>
            <a:r>
              <a:rPr lang="en-US" sz="2800" dirty="0" smtClean="0"/>
              <a:t> completely resolved. Concurrently, </a:t>
            </a:r>
            <a:r>
              <a:rPr lang="en-US" sz="2800" dirty="0" err="1" smtClean="0"/>
              <a:t>monomeric</a:t>
            </a:r>
            <a:r>
              <a:rPr lang="en-US" sz="2800" dirty="0" smtClean="0"/>
              <a:t> PRL decreased to 90 </a:t>
            </a:r>
            <a:r>
              <a:rPr lang="en-US" sz="2800" dirty="0" err="1" smtClean="0"/>
              <a:t>ng</a:t>
            </a:r>
            <a:r>
              <a:rPr lang="en-US" sz="2800" dirty="0" smtClean="0"/>
              <a:t>/</a:t>
            </a:r>
            <a:r>
              <a:rPr lang="en-US" sz="2800" dirty="0" err="1" smtClean="0"/>
              <a:t>mL</a:t>
            </a:r>
            <a:r>
              <a:rPr lang="en-US" sz="2800" dirty="0" smtClean="0"/>
              <a:t>, with a total PRL of 102 </a:t>
            </a:r>
            <a:r>
              <a:rPr lang="en-US" sz="2800" dirty="0" err="1" smtClean="0"/>
              <a:t>ng</a:t>
            </a:r>
            <a:r>
              <a:rPr lang="en-US" sz="2800" dirty="0" smtClean="0"/>
              <a:t>/</a:t>
            </a:r>
            <a:r>
              <a:rPr lang="en-US" sz="2800" dirty="0" err="1" smtClean="0"/>
              <a:t>mL.</a:t>
            </a:r>
            <a:endParaRPr lang="en-US"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522406" y="1676399"/>
            <a:ext cx="4564193" cy="4876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3399" y="77692"/>
            <a:ext cx="7987169" cy="6627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895600"/>
            <a:ext cx="8229600" cy="3505200"/>
          </a:xfrm>
        </p:spPr>
        <p:txBody>
          <a:bodyPr>
            <a:normAutofit lnSpcReduction="10000"/>
          </a:bodyPr>
          <a:lstStyle/>
          <a:p>
            <a:r>
              <a:rPr lang="en-US" dirty="0" smtClean="0"/>
              <a:t>MRI </a:t>
            </a:r>
            <a:r>
              <a:rPr lang="en-US" dirty="0" smtClean="0"/>
              <a:t>is the modality of choice to provide </a:t>
            </a:r>
            <a:r>
              <a:rPr lang="en-US" dirty="0" err="1" smtClean="0"/>
              <a:t>multiplanar</a:t>
            </a:r>
            <a:r>
              <a:rPr lang="en-US" dirty="0" smtClean="0"/>
              <a:t> high-contrast images of the pituitary gland and its adjacent </a:t>
            </a:r>
            <a:r>
              <a:rPr lang="en-US" dirty="0" smtClean="0"/>
              <a:t>structures</a:t>
            </a:r>
          </a:p>
          <a:p>
            <a:pPr>
              <a:buNone/>
            </a:pPr>
            <a:endParaRPr lang="en-US" dirty="0" smtClean="0"/>
          </a:p>
          <a:p>
            <a:r>
              <a:rPr lang="en-US" dirty="0" smtClean="0"/>
              <a:t>(CT) is used only for supplementary purposes, i.e., to look for bony changes or to exclude or visualize calcifications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81000" y="304801"/>
            <a:ext cx="8305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A standard protocol for MRI of the pituitary and </a:t>
            </a:r>
            <a:r>
              <a:rPr lang="en-US" sz="2800" dirty="0" err="1" smtClean="0"/>
              <a:t>parasellar</a:t>
            </a:r>
            <a:r>
              <a:rPr lang="en-US" sz="2800" dirty="0" smtClean="0"/>
              <a:t> region consists of thin-section (2–3 mm) </a:t>
            </a:r>
            <a:r>
              <a:rPr lang="en-US" sz="2800" dirty="0" err="1" smtClean="0"/>
              <a:t>sagittal</a:t>
            </a:r>
            <a:r>
              <a:rPr lang="en-US" sz="2800" dirty="0" smtClean="0"/>
              <a:t> and coronal T1-weighted images with and without contrast enhancement</a:t>
            </a:r>
            <a:endParaRPr lang="en-US" sz="28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04801" y="1785350"/>
            <a:ext cx="8633448" cy="47678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They are relatively common incidental findings at autopsy (up to 30%) usually remaining asymptomatic</a:t>
            </a:r>
            <a:endParaRPr lang="en-US" sz="28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914400" y="2001044"/>
            <a:ext cx="6629400" cy="4704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It is thought that </a:t>
            </a:r>
            <a:r>
              <a:rPr lang="en-US" sz="2800" dirty="0" err="1" smtClean="0"/>
              <a:t>arachnoid</a:t>
            </a:r>
            <a:r>
              <a:rPr lang="en-US" sz="2800" dirty="0" smtClean="0"/>
              <a:t> cysts arise from </a:t>
            </a:r>
            <a:r>
              <a:rPr lang="en-US" sz="2800" dirty="0" err="1" smtClean="0"/>
              <a:t>herniation</a:t>
            </a:r>
            <a:r>
              <a:rPr lang="en-US" sz="2800" dirty="0" smtClean="0"/>
              <a:t> of an </a:t>
            </a:r>
            <a:r>
              <a:rPr lang="en-US" sz="2800" dirty="0" err="1" smtClean="0"/>
              <a:t>arachnoid</a:t>
            </a:r>
            <a:r>
              <a:rPr lang="en-US" sz="2800" dirty="0" smtClean="0"/>
              <a:t> </a:t>
            </a:r>
            <a:r>
              <a:rPr lang="en-US" sz="2800" dirty="0" err="1" smtClean="0"/>
              <a:t>diverticulum</a:t>
            </a:r>
            <a:r>
              <a:rPr lang="en-US" sz="2800" dirty="0" smtClean="0"/>
              <a:t> through an incomplete </a:t>
            </a:r>
            <a:r>
              <a:rPr lang="en-US" sz="2800" dirty="0" err="1" smtClean="0"/>
              <a:t>diaphragma</a:t>
            </a:r>
            <a:r>
              <a:rPr lang="en-US" sz="2800" dirty="0" smtClean="0"/>
              <a:t> </a:t>
            </a:r>
            <a:r>
              <a:rPr lang="en-US" sz="2800" dirty="0" err="1" smtClean="0"/>
              <a:t>sellae</a:t>
            </a:r>
            <a:endParaRPr lang="en-US" sz="28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381000" y="1799431"/>
            <a:ext cx="8594478" cy="4655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typically seen as a small nodule with characteristic high signal at the median eminence in the floor of the third ventricle</a:t>
            </a:r>
            <a:endParaRPr lang="en-US" sz="32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542574" y="2424905"/>
            <a:ext cx="7687025" cy="425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0"/>
            <a:ext cx="8229600" cy="3078163"/>
          </a:xfrm>
        </p:spPr>
        <p:txBody>
          <a:bodyPr/>
          <a:lstStyle/>
          <a:p>
            <a:r>
              <a:rPr lang="en-US" dirty="0" smtClean="0"/>
              <a:t>Twenty-nine articles were identified from between the years 1980 and 2011, describing 52 patients with spontaneous or medically induced CSF leaks in the setting of a pituitary adenoma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228601"/>
            <a:ext cx="8610600" cy="2133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Cavernous sinus invasion often restricts complete surgical tumor resection</a:t>
            </a:r>
            <a:endParaRPr lang="en-US" sz="32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762000" y="2039143"/>
            <a:ext cx="6629400" cy="4650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err="1" smtClean="0"/>
              <a:t>Intratumoral</a:t>
            </a:r>
            <a:r>
              <a:rPr lang="en-US" sz="2800" dirty="0" smtClean="0"/>
              <a:t> hemorrhage of </a:t>
            </a:r>
            <a:r>
              <a:rPr lang="en-US" sz="2800" dirty="0" err="1" smtClean="0"/>
              <a:t>macroadenomas</a:t>
            </a:r>
            <a:r>
              <a:rPr lang="en-US" sz="2800" dirty="0" smtClean="0"/>
              <a:t> </a:t>
            </a:r>
            <a:r>
              <a:rPr lang="en-US" sz="2800" dirty="0" smtClean="0"/>
              <a:t> </a:t>
            </a:r>
            <a:r>
              <a:rPr lang="en-US" sz="2800" dirty="0" smtClean="0"/>
              <a:t>occurs in up to 10–15% of incidental pituitary adenomas</a:t>
            </a:r>
            <a:endParaRPr lang="en-US" sz="2800"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44988" y="2667000"/>
            <a:ext cx="8980156"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Microadenomas</a:t>
            </a:r>
            <a:r>
              <a:rPr lang="en-US" sz="2800" dirty="0" smtClean="0"/>
              <a:t> are best seen on coronal images and usually appear hypo- or </a:t>
            </a:r>
            <a:r>
              <a:rPr lang="en-US" sz="2800" dirty="0" err="1" smtClean="0"/>
              <a:t>isointense</a:t>
            </a:r>
            <a:r>
              <a:rPr lang="en-US" sz="2800" dirty="0" smtClean="0"/>
              <a:t> relative to normal pituitary tissue on unenhanced T1-weighted images</a:t>
            </a:r>
            <a:endParaRPr lang="en-US" sz="2800"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337654" y="2401094"/>
            <a:ext cx="7434745" cy="418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if residual tumor is suspected after incomplete resection of invasive pituitary adenomas. Also in case of persisting or recurring hormone disturbances, MRI is the modality of choice to visualize residual tumor</a:t>
            </a:r>
            <a:endParaRPr lang="en-US" sz="2800"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32654" y="2648744"/>
            <a:ext cx="8988268" cy="2761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Due to an en plaque growth pattern often associated with a “</a:t>
            </a:r>
            <a:r>
              <a:rPr lang="en-US" sz="2800" dirty="0" err="1" smtClean="0"/>
              <a:t>dural</a:t>
            </a:r>
            <a:r>
              <a:rPr lang="en-US" sz="2800" dirty="0" smtClean="0"/>
              <a:t> tail”, differentiation from pituitary </a:t>
            </a:r>
            <a:r>
              <a:rPr lang="en-US" sz="2800" dirty="0" err="1" smtClean="0"/>
              <a:t>macroadenomas</a:t>
            </a:r>
            <a:r>
              <a:rPr lang="en-US" sz="2800" dirty="0" smtClean="0"/>
              <a:t> usually is not a problem</a:t>
            </a:r>
            <a:endParaRPr lang="en-US" sz="28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39507" y="2505869"/>
            <a:ext cx="8955685" cy="3056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lstStyle/>
          <a:p>
            <a:r>
              <a:rPr lang="en-US" dirty="0" smtClean="0"/>
              <a:t>Thank you for your attention</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 The etiologies of spontaneous CSF leaks are numerous, and leaks have been associated with various factors, including obesity, trauma, and </a:t>
            </a:r>
            <a:r>
              <a:rPr lang="en-US" dirty="0" err="1" smtClean="0"/>
              <a:t>multiparity</a:t>
            </a:r>
            <a:endParaRPr lang="en-US" dirty="0" smtClean="0"/>
          </a:p>
          <a:p>
            <a:endParaRPr lang="en-US" dirty="0"/>
          </a:p>
          <a:p>
            <a:r>
              <a:rPr lang="en-US" dirty="0" smtClean="0"/>
              <a:t> There have also been several reports of development of CSF </a:t>
            </a:r>
            <a:r>
              <a:rPr lang="en-US" dirty="0" err="1" smtClean="0"/>
              <a:t>rhinorrhea</a:t>
            </a:r>
            <a:r>
              <a:rPr lang="en-US" dirty="0" smtClean="0"/>
              <a:t> following the initiation of medical treatment for pituitary adenomas</a:t>
            </a:r>
          </a:p>
          <a:p>
            <a:endParaRPr lang="en-US" dirty="0"/>
          </a:p>
          <a:p>
            <a:r>
              <a:rPr lang="en-US" dirty="0" smtClean="0"/>
              <a:t>The classical description of this phenomenon has been in the setting of DA therapy for </a:t>
            </a:r>
            <a:r>
              <a:rPr lang="en-US" dirty="0" err="1" smtClean="0"/>
              <a:t>prolactin</a:t>
            </a:r>
            <a:r>
              <a:rPr lang="en-US" dirty="0" smtClean="0"/>
              <a:t>-secreting tumors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45356" y="1066800"/>
            <a:ext cx="885328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342900" y="4191000"/>
            <a:ext cx="8458200" cy="2438400"/>
          </a:xfrm>
          <a:prstGeom prst="rect">
            <a:avLst/>
          </a:prstGeom>
          <a:noFill/>
          <a:ln w="9525">
            <a:noFill/>
            <a:miter lim="800000"/>
            <a:headEnd/>
            <a:tailEnd/>
          </a:ln>
        </p:spPr>
      </p:pic>
      <p:sp>
        <p:nvSpPr>
          <p:cNvPr id="6" name="Content Placeholder 5"/>
          <p:cNvSpPr>
            <a:spLocks noGrp="1"/>
          </p:cNvSpPr>
          <p:nvPr>
            <p:ph idx="1"/>
          </p:nvPr>
        </p:nvSpPr>
        <p:spPr>
          <a:xfrm>
            <a:off x="381000" y="1600200"/>
            <a:ext cx="8382000" cy="4525963"/>
          </a:xfrm>
        </p:spPr>
        <p:txBody>
          <a:bodyPr/>
          <a:lstStyle/>
          <a:p>
            <a:endParaRPr lang="en-US" dirty="0"/>
          </a:p>
        </p:txBody>
      </p:sp>
      <p:pic>
        <p:nvPicPr>
          <p:cNvPr id="3076" name="Picture 4"/>
          <p:cNvPicPr>
            <a:picLocks noChangeAspect="1" noChangeArrowheads="1"/>
          </p:cNvPicPr>
          <p:nvPr/>
        </p:nvPicPr>
        <p:blipFill>
          <a:blip r:embed="rId3" cstate="print"/>
          <a:srcRect/>
          <a:stretch>
            <a:fillRect/>
          </a:stretch>
        </p:blipFill>
        <p:spPr bwMode="auto">
          <a:xfrm>
            <a:off x="304800" y="0"/>
            <a:ext cx="844867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5117" y="1828800"/>
            <a:ext cx="8900764"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Results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 A majority of these cases (</a:t>
            </a:r>
            <a:r>
              <a:rPr lang="en-US" dirty="0" smtClean="0">
                <a:solidFill>
                  <a:srgbClr val="00B0F0"/>
                </a:solidFill>
              </a:rPr>
              <a:t>38 patients, 73%) </a:t>
            </a:r>
            <a:r>
              <a:rPr lang="en-US" dirty="0" smtClean="0"/>
              <a:t>occurred following initiation of </a:t>
            </a:r>
            <a:r>
              <a:rPr lang="en-US" dirty="0" smtClean="0">
                <a:solidFill>
                  <a:srgbClr val="00B0F0"/>
                </a:solidFill>
              </a:rPr>
              <a:t>medical therapy</a:t>
            </a:r>
          </a:p>
          <a:p>
            <a:pPr>
              <a:buNone/>
            </a:pPr>
            <a:endParaRPr lang="en-US" dirty="0" smtClean="0"/>
          </a:p>
          <a:p>
            <a:r>
              <a:rPr lang="en-US" dirty="0" smtClean="0"/>
              <a:t> whereas the CSF leak developed as the presenting symptom of a pituitary adenoma in the remaining 14 patients (27%)</a:t>
            </a:r>
          </a:p>
          <a:p>
            <a:endParaRPr lang="en-US" dirty="0"/>
          </a:p>
          <a:p>
            <a:r>
              <a:rPr lang="en-US" dirty="0" smtClean="0"/>
              <a:t> Forty-two patients (</a:t>
            </a:r>
            <a:r>
              <a:rPr lang="en-US" dirty="0" smtClean="0">
                <a:solidFill>
                  <a:srgbClr val="00B0F0"/>
                </a:solidFill>
              </a:rPr>
              <a:t>81%</a:t>
            </a:r>
            <a:r>
              <a:rPr lang="en-US" dirty="0" smtClean="0"/>
              <a:t>) had a </a:t>
            </a:r>
            <a:r>
              <a:rPr lang="en-US" dirty="0" err="1" smtClean="0">
                <a:solidFill>
                  <a:srgbClr val="00B0F0"/>
                </a:solidFill>
              </a:rPr>
              <a:t>prolactinoma</a:t>
            </a:r>
            <a:endParaRPr lang="en-US" dirty="0" smtClean="0"/>
          </a:p>
          <a:p>
            <a:endParaRPr lang="en-US" dirty="0"/>
          </a:p>
          <a:p>
            <a:r>
              <a:rPr lang="en-US" dirty="0" smtClean="0"/>
              <a:t>The remaining 10 patients had the following tumor subtypes: nonfunctioning pituitary adenoma (6 patients, 11%), </a:t>
            </a:r>
            <a:r>
              <a:rPr lang="en-US" dirty="0" err="1" smtClean="0"/>
              <a:t>mammosomatotroph</a:t>
            </a:r>
            <a:r>
              <a:rPr lang="en-US" dirty="0" smtClean="0"/>
              <a:t> cell adenoma (1 patient, 2%), GH-secreting adenoma (2 patients, 4%), and ACTH-secreting adenoma (1 patient, 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a:buNone/>
            </a:pPr>
            <a:endParaRPr lang="en-US" dirty="0"/>
          </a:p>
          <a:p>
            <a:r>
              <a:rPr lang="en-US" dirty="0" smtClean="0">
                <a:solidFill>
                  <a:srgbClr val="00B0F0"/>
                </a:solidFill>
              </a:rPr>
              <a:t>36</a:t>
            </a:r>
            <a:r>
              <a:rPr lang="en-US" dirty="0" smtClean="0">
                <a:solidFill>
                  <a:srgbClr val="00B0F0"/>
                </a:solidFill>
              </a:rPr>
              <a:t> </a:t>
            </a:r>
            <a:r>
              <a:rPr lang="en-US" dirty="0" smtClean="0">
                <a:solidFill>
                  <a:srgbClr val="00B0F0"/>
                </a:solidFill>
              </a:rPr>
              <a:t>of the 38 patients </a:t>
            </a:r>
            <a:r>
              <a:rPr lang="en-US" dirty="0" smtClean="0"/>
              <a:t>who developed CSF leaks following initiation of medical therapy had </a:t>
            </a:r>
            <a:r>
              <a:rPr lang="en-US" dirty="0" err="1" smtClean="0">
                <a:solidFill>
                  <a:srgbClr val="00B0F0"/>
                </a:solidFill>
              </a:rPr>
              <a:t>prolactinomas</a:t>
            </a:r>
            <a:endParaRPr lang="en-US" dirty="0" smtClean="0">
              <a:solidFill>
                <a:srgbClr val="00B0F0"/>
              </a:solidFill>
            </a:endParaRPr>
          </a:p>
          <a:p>
            <a:endParaRPr lang="en-US" dirty="0"/>
          </a:p>
          <a:p>
            <a:r>
              <a:rPr lang="en-US" dirty="0" smtClean="0"/>
              <a:t> whereas patients who developed spontaneous (</a:t>
            </a:r>
            <a:r>
              <a:rPr lang="en-US" dirty="0" err="1" smtClean="0"/>
              <a:t>noniatrogenic</a:t>
            </a:r>
            <a:r>
              <a:rPr lang="en-US" dirty="0" smtClean="0"/>
              <a:t>) CSF leaks had a variety of pituitary adenomas (6 </a:t>
            </a:r>
            <a:r>
              <a:rPr lang="en-US" dirty="0" err="1" smtClean="0"/>
              <a:t>prolactinomas</a:t>
            </a:r>
            <a:r>
              <a:rPr lang="en-US" dirty="0" smtClean="0"/>
              <a:t>, 6 nonfunctioning pituitary adenomas, 1 GH-secreting adenoma, and 1 ACTH-secreting adenoma)</a:t>
            </a:r>
          </a:p>
          <a:p>
            <a:endParaRPr lang="en-US" dirty="0" smtClean="0"/>
          </a:p>
          <a:p>
            <a:r>
              <a:rPr lang="en-US" dirty="0" smtClean="0"/>
              <a:t>The medical agents most closely associated with CSF leakage were </a:t>
            </a:r>
            <a:r>
              <a:rPr lang="en-US" dirty="0" smtClean="0">
                <a:solidFill>
                  <a:srgbClr val="00B0F0"/>
                </a:solidFill>
              </a:rPr>
              <a:t>DA medications </a:t>
            </a:r>
            <a:r>
              <a:rPr lang="en-US" dirty="0" smtClean="0"/>
              <a:t>in 37 patients </a:t>
            </a:r>
            <a:r>
              <a:rPr lang="en-US" dirty="0" smtClean="0">
                <a:solidFill>
                  <a:srgbClr val="00B0F0"/>
                </a:solidFill>
              </a:rPr>
              <a:t>(97%) </a:t>
            </a:r>
            <a:r>
              <a:rPr lang="en-US" dirty="0" smtClean="0"/>
              <a:t>and a </a:t>
            </a:r>
            <a:r>
              <a:rPr lang="en-US" dirty="0" err="1" smtClean="0"/>
              <a:t>somatostatin</a:t>
            </a:r>
            <a:r>
              <a:rPr lang="en-US" dirty="0" smtClean="0"/>
              <a:t> analog (</a:t>
            </a:r>
            <a:r>
              <a:rPr lang="en-US" dirty="0" err="1" smtClean="0"/>
              <a:t>lanreotide</a:t>
            </a:r>
            <a:r>
              <a:rPr lang="en-US" dirty="0" smtClean="0"/>
              <a:t>) in 1 patient (3%)</a:t>
            </a:r>
            <a:endParaRPr lang="en-US" dirty="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1565</Words>
  <Application>Microsoft Office PowerPoint</Application>
  <PresentationFormat>On-screen Show (4:3)</PresentationFormat>
  <Paragraphs>104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medically induced CSF  leakage in  pituitary adenomas</vt:lpstr>
      <vt:lpstr> CSF rhinorrhea can be easily differentiated from allergic rhinitis or other nasal discharge conditions by biochemical analysis of fluid for sugar (usually more than 30 mg/dL) and beta-2 transferrin, which is present in CSF-containing fluid</vt:lpstr>
      <vt:lpstr>Slide 3</vt:lpstr>
      <vt:lpstr>Slide 4</vt:lpstr>
      <vt:lpstr>Slide 5</vt:lpstr>
      <vt:lpstr>Slide 6</vt:lpstr>
      <vt:lpstr>Slide 7</vt:lpstr>
      <vt:lpstr>Results</vt:lpstr>
      <vt:lpstr>Slide 9</vt:lpstr>
      <vt:lpstr>Slide 10</vt:lpstr>
      <vt:lpstr>Slide 11</vt:lpstr>
      <vt:lpstr>Treatment Characteristics in Patients With CSF Leaks and Underlying Pituitary Adenomas</vt:lpstr>
      <vt:lpstr>Slide 13</vt:lpstr>
      <vt:lpstr>Slide 14</vt:lpstr>
      <vt:lpstr>Slide 15</vt:lpstr>
      <vt:lpstr>Slide 16</vt:lpstr>
      <vt:lpstr>Slide 17</vt:lpstr>
      <vt:lpstr>Slide 18</vt:lpstr>
      <vt:lpstr>Slide 19</vt:lpstr>
      <vt:lpstr>Slide 20</vt:lpstr>
      <vt:lpstr>MRI revealed a large pituitary adenoma (4.2 × 2.5 × 3.5 cm) extending into the cavernous and sphenoid sinuses, partially eroding the sphenoid bone</vt:lpstr>
      <vt:lpstr>Slide 22</vt:lpstr>
      <vt:lpstr>CSF rhinorrhea completely resolved. Concurrently, monomeric PRL decreased to 90 ng/mL, with a total PRL of 102 ng/mL.</vt:lpstr>
      <vt:lpstr>Slide 24</vt:lpstr>
      <vt:lpstr>Slide 25</vt:lpstr>
      <vt:lpstr>A standard protocol for MRI of the pituitary and parasellar region consists of thin-section (2–3 mm) sagittal and coronal T1-weighted images with and without contrast enhancement</vt:lpstr>
      <vt:lpstr>They are relatively common incidental findings at autopsy (up to 30%) usually remaining asymptomatic</vt:lpstr>
      <vt:lpstr>It is thought that arachnoid cysts arise from herniation of an arachnoid diverticulum through an incomplete diaphragma sellae</vt:lpstr>
      <vt:lpstr>typically seen as a small nodule with characteristic high signal at the median eminence in the floor of the third ventricle</vt:lpstr>
      <vt:lpstr>Cavernous sinus invasion often restricts complete surgical tumor resection</vt:lpstr>
      <vt:lpstr>Intratumoral hemorrhage of macroadenomas  occurs in up to 10–15% of incidental pituitary adenomas</vt:lpstr>
      <vt:lpstr>Microadenomas are best seen on coronal images and usually appear hypo- or isointense relative to normal pituitary tissue on unenhanced T1-weighted images</vt:lpstr>
      <vt:lpstr>if residual tumor is suspected after incomplete resection of invasive pituitary adenomas. Also in case of persisting or recurring hormone disturbances, MRI is the modality of choice to visualize residual tumor</vt:lpstr>
      <vt:lpstr>Due to an en plaque growth pattern often associated with a “dural tail”, differentiation from pituitary macroadenomas usually is not a problem</vt:lpstr>
      <vt:lpstr>Thank you for your attention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medically induced CSF  leakage in  pituitary adenomas</dc:title>
  <dc:creator>Baharak</dc:creator>
  <cp:lastModifiedBy>Baharak</cp:lastModifiedBy>
  <cp:revision>107</cp:revision>
  <dcterms:created xsi:type="dcterms:W3CDTF">2018-07-14T15:19:36Z</dcterms:created>
  <dcterms:modified xsi:type="dcterms:W3CDTF">2018-07-16T01:02:32Z</dcterms:modified>
</cp:coreProperties>
</file>