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80" r:id="rId3"/>
    <p:sldId id="258" r:id="rId4"/>
    <p:sldId id="265" r:id="rId5"/>
    <p:sldId id="320" r:id="rId6"/>
    <p:sldId id="322" r:id="rId7"/>
    <p:sldId id="318" r:id="rId8"/>
    <p:sldId id="323" r:id="rId9"/>
    <p:sldId id="281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292" r:id="rId21"/>
    <p:sldId id="334" r:id="rId22"/>
    <p:sldId id="337" r:id="rId23"/>
    <p:sldId id="339" r:id="rId24"/>
    <p:sldId id="342" r:id="rId25"/>
    <p:sldId id="341" r:id="rId26"/>
    <p:sldId id="343" r:id="rId27"/>
    <p:sldId id="344" r:id="rId28"/>
    <p:sldId id="345" r:id="rId29"/>
    <p:sldId id="349" r:id="rId30"/>
    <p:sldId id="348" r:id="rId31"/>
    <p:sldId id="354" r:id="rId32"/>
    <p:sldId id="351" r:id="rId33"/>
    <p:sldId id="352" r:id="rId34"/>
    <p:sldId id="270" r:id="rId35"/>
    <p:sldId id="356" r:id="rId36"/>
    <p:sldId id="359" r:id="rId37"/>
    <p:sldId id="362" r:id="rId38"/>
    <p:sldId id="361" r:id="rId39"/>
    <p:sldId id="367" r:id="rId40"/>
    <p:sldId id="376" r:id="rId41"/>
    <p:sldId id="383" r:id="rId42"/>
    <p:sldId id="384" r:id="rId43"/>
    <p:sldId id="377" r:id="rId44"/>
    <p:sldId id="378" r:id="rId45"/>
    <p:sldId id="386" r:id="rId46"/>
    <p:sldId id="38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6-04-25T22:42:54.7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9286 6382,'24'-24,"0"24,0 0,-24 0,24 0,0 0,-24 0,23 0,-23 0,24 0,-24 0,24 0,0 0,-24 0,24 0,-24 0,23 0,-23 0,24 0,0 0,0 0,0 0,0 0,-1 0,-23 0,48 0,23 0,-47 0,0 0,24 0,-25 0,25 0,-24 0,0 0,-24 0,23 0,1 0,0 0,-24 0,24 0,-24 0,24 0,-24 0,24 0,-1 0,-23 0,24 0,24 0,-48 0,24 0,47 0,-23 0,-1 0,1 0,-24 0,23 0,-23 0,0 0,0 0,-24 0,47 0,-47 0,24 0,0 0,0 0,-24 0,24 0,-24 0,23 0,1 0,0 0,-24 0,24 0,24 0,-25 0,1 0,0 0,-24 0,48 0,-25 0,1 0,0 0,24 0,-48 0,47 0,-47 0,24 0,0 0,0 0,0 0,-24 0,23 0,1 0,-24 0,24 0,0 0,-24 0,24 0,-1 0,-23 0,24 0,0 0,0 0,0 0,-24 0,23 0,-23 0,24 0,0 0,-24 0,24 0,0 0,0 0,-24 0,23 0,-23 0,24 0,-24 0,48 0,-24 0,-1 0,1 0,48 0,-72 0,47 0,-23 0,-24 0,24 0,-24 0,24 0,0 0,-24 0,23 0,-23 0,24 0,0 0,0 0,23 0,-23 0,0 0,0 0,0 0,-1 0,25 0,-48 0,24 0,-24 0,24 0,-24 0,24 0,-1 0,-23 0,24 0,24 0,-48 0,24 0,-24 0,47 0,-47 0,24 0,0 0,0 0,0 0,23 0,-23 0,0 0,-24 0,24 0,-24 0,23 0,-23 0,48 0,-24 0,-24 0,47 0,1 0,0 0,-48 0,47 0,-23 0,0 0,0 0,23 0,-23 0,0 0,24 0,-25 0,1 0,24 0,-24 0,-24 0,47 0,-47 0,24 0,-24 0,24 0,-24 0,48 0,-48 0,23 0,25 0,-48 0,24 0,0 0,-1 0,-23 0,24 0,-24 0</inkml:trace>
  <inkml:trace contextRef="#ctx0" brushRef="#br0" timeOffset="9640.625">9334 6810,'24'0,"47"0,-23 0,23 0,25 0,-25 0,-23 0,23 0,-23 0,-24 0,-24 0,47 0,-47 0,24 0,0 0,23 0,-23 0,24 0,0 0,-25 0,1 0,0 0,0 0,0 0,-24 0,23 0,-23 0,48 0,-48 0,48 0,-24 0,23 0,1 0,-1 0,-23 0,24 0,-24 0,-24 0,47 0,-47 0,24 0,-24 0,24 0,-24 0,24 0,-1 0,-23 0,24 0,0 0,0 0,-24 0,24 0,23 0,-23 0,0 0,-24 0,24 0,0 0,-1 0,1 0,-24 0,48 0,-48 0,24 0,0 0,-1 0,1 0,-24 0,48 0,-24 0,-1 0,1 0,24 0,-24 0,-1 0,-23 0,24 0,24 0,-24 0,-1 0,1 0,0 0,0 0,0 0,0 0,-1 0,25 0,0 0,-48 0,23 0,1 0,0 0,0 0,0 0,-24 0,24 0,-1 0,1 0,0 0,-24 0,48 0,-48 0,23 0,-23 0,24 0,-24 0,24 0,0 0,0 0,23 0,-23 0,0 0,23 0,-23 0,0 0,0 0,0 0,0 0,-1 0,25 0,-48 0,48 0,-1 0,-23 0,0 0,0 0,-24 0,47 0,-47 0,24 0,-24 0,24 0,-24 0,24 0,0 0,-1 0,-23 0,24 0,0 0,0 0,0 0,-1 0,1 0,0 0,0 0,0 0,-1 0,1 0,0 0,-24 0,24 0,0 0,-24 0,24 0,-1 0,-23 0,24 0,0 0,-24 0,24 0,-24 0,24 0,-24 0,47 0,-47 0,24 0,0 0,0 0,-24 0,24 0,-24 0,23 0,1 0,0 0,0 0,-24 0,47 0,-47 0,24 0,24 0,-48 0,47 0,-23 0,-24 0,48 0,-48 0,24 0,-24 0,23 0,-23 0,24 0,0 0,-24 0,24 0,0 0,-24 0,24 0,-1 0,1 0,0 0,0 0,-24 0,24 0,-24 0,23 0,1 0,0 0,-24 0,24 0,-24 0,48 0,-48 0,23 0,-23 0,24 0,0 0,0 0,23 0,-47 0,24 0,0 0,-24 0,24 0,0 0,-1 0,1 0,0 0,24 0,-48 0,23 0,1 0,0 0,0 0,-24 0,24 0,-24 0,24 0,-1 0,-23 0,24 0,-24 0,24 0,24 0,-25 0,1 0,-24 0,24 0,0 0,-24 0,48 0,-48 0,23 0,1 0,0 0,0 0,0 0,-1 0,-23 0,24 0,0 0,0 0,-24 0,24 0,-1 0,1 0,0 0,0 0,0 0,-1 0,49 0,-48 0,23 0,-23 0,24 0,-24 0,23 0,-23 0,0 0,-24 0,48 0,-48 0,23 0,1 0,-24 0,48 0,-24 0,-1 0,-23 0,24 0,0 0,0 0,0 0,-24 0,23 0,-23 0,48 0,-48 0,24 0,0 0,-1 0,1 0,0 0,0 0,-24 0,24 0,-24 0,24 0,-1 0,1 0,-24 0,24 0,0 0,-24 0,24 0,-1 0,-23 0,24 0,-24 0,24 0,-24 0,24 0,0 0,-24 0,24 0,-24 0,23 0,-23 0,24 0,0 0,-24 0,24 0,0 0,-1 0,-23 0,24 0,-24 0,24 0,0 0,0 0,-24 0,23 0,-23 0,24 0,-24 0,24 0,0 0,-24 0,24 0,-24 0,23 0,-23 0,24 0,0 0,-24 0,24 0,-24 0,24 0,0 0,-1 0,1 0,0 0,0 0,0 0,-1 0,1 0,-24 0,24 0,-24 0,24 0,-24 0,48 0,-48 0,23 0,-23 0,24 0</inkml:trace>
  <inkml:trace contextRef="#ctx0" brushRef="#br0" timeOffset="20546.875">9239 7263,'0'-24,"24"24,-1 0,-23 0,48 0,-24 0,24 0,-25 0,25 0,-48 0,24 0,-24 0,24 0,-1 0,-23 0,24 0,-24 0,48 0,-48 0,24 0,0 0,-1 0,1 0,24 0,-48 0,24 0,-24 0,23 0,-23 0,24 0,0 0,-24 0,24 0,23 0,-47 0,24 0,0 0,0 0,-24 0,24 0,-24 0,23 0,-23 0,24 0,0 0,-24 0,24 0,0 0,0 0,-24 0,23 0,1 0,0 0,47 0,-47 0,24 0,0 0,-25 0,25 0,-48 0,24 0,0 0,-24 0,23 0,1 0,0 0,-24 0,48 0,-48 0,23 0,-23 0,24 0,0 0,0 0,0 0,-1 0,25 0,-24 0,0 0,0 0,-24 0,23 0,-23 0,24 0,0 0,-24 0,24 0,-24 0,24 0,-1 0,1 0,0 0,-24 0,24 0,0 0,0 0,-24 0,23 0,1 0,0 0,0 0,0 0,-1 0,1 0,0 0,24 0,-48 0,23 0,1 0,-24 0,48 0,-48 0,47 0,-23 0,0 0,24 0,-24 0,-1 0,-23 0,24 0,0 0,-24 0,24 0,0 0,-24 0,47 0,-23 0,0 0,24 0,-25 0,1 0,0 0,24 0,-25 0,1 0,0 0,-24 0,48 0,-48 0,23 0,1 0,-24 0,24 0,0 0,-24 0,24 0,-24 0,23 0,-23 0,24 0,0 0,-24 0,24 0,-24 0,24 0,-24 0,24 0,-1 0,-23 0,24 0,-24 0,24 0,-24 0,48 0,-48 0,23 0,-23 0,24 0,-24 0,24 0,0 0,-24 0,24 0,0 0,-1 0,1 0,0 0,0 0,0 0,-24 0,23 0,-23 0,24 0,0 0,-24 0,24 0,-24 0,24 0,-72 0,24 0,-23 0,23 0,24 0,-24 0,24 0,-24 0,0 0,24 0,-23 0,23 0,-24 0,24 0,-24 0,0 0,24 0,-24 0,0 0,24 0,-23 0,-1 0,24 0,-24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784A1-A291-45E9-AB21-5DE87476EB8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4DDE9-F5B2-4CD0-9D1D-1FD3B806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2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72435-20E5-41C2-B89A-7969BC28B021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9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FB54-43B8-4696-AD79-598A58BABBA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4B88-D801-4C5E-B93F-B4FE145F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FB54-43B8-4696-AD79-598A58BABBA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4B88-D801-4C5E-B93F-B4FE145F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7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FB54-43B8-4696-AD79-598A58BABBA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4B88-D801-4C5E-B93F-B4FE145F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1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FB54-43B8-4696-AD79-598A58BABBA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4B88-D801-4C5E-B93F-B4FE145F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3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FB54-43B8-4696-AD79-598A58BABBA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4B88-D801-4C5E-B93F-B4FE145F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7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FB54-43B8-4696-AD79-598A58BABBA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4B88-D801-4C5E-B93F-B4FE145F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4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FB54-43B8-4696-AD79-598A58BABBA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4B88-D801-4C5E-B93F-B4FE145F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4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FB54-43B8-4696-AD79-598A58BABBA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4B88-D801-4C5E-B93F-B4FE145F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7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FB54-43B8-4696-AD79-598A58BABBA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4B88-D801-4C5E-B93F-B4FE145F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3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FB54-43B8-4696-AD79-598A58BABBA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4B88-D801-4C5E-B93F-B4FE145F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6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FB54-43B8-4696-AD79-598A58BABBA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4B88-D801-4C5E-B93F-B4FE145F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0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FB54-43B8-4696-AD79-598A58BABBA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74B88-D801-4C5E-B93F-B4FE145F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5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In The Name of God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324036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ADRENAL INCIDENTALOMA</a:t>
            </a:r>
          </a:p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Fatemeh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zameni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MD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Fellow of Endocrinology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Research Institute of Endocrine Sciences</a:t>
            </a:r>
          </a:p>
          <a:p>
            <a:r>
              <a:rPr lang="en-US" dirty="0" smtClean="0"/>
              <a:t>2016  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31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SIT:</a:t>
            </a:r>
            <a:endParaRPr lang="fa-I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1643051"/>
            <a:ext cx="821055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643050"/>
            <a:ext cx="650085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4209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Our Case: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l" rtl="0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4000" b="1" dirty="0" smtClean="0"/>
              <a:t>SIT: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                              Start                 End</a:t>
            </a:r>
          </a:p>
          <a:p>
            <a:pPr algn="l" rtl="0">
              <a:buNone/>
            </a:pPr>
            <a:r>
              <a:rPr lang="en-US" dirty="0" smtClean="0"/>
              <a:t>     PAC (ng/dL)                  75.8          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70.9</a:t>
            </a:r>
          </a:p>
          <a:p>
            <a:pPr algn="l" rtl="0">
              <a:buNone/>
            </a:pPr>
            <a:r>
              <a:rPr lang="en-US" dirty="0" smtClean="0"/>
              <a:t>     PRA (ng/mL/h)             0.33                 0.39</a:t>
            </a:r>
          </a:p>
          <a:p>
            <a:pPr algn="l" rtl="0">
              <a:buNone/>
            </a:pPr>
            <a:r>
              <a:rPr lang="en-US" dirty="0" smtClean="0"/>
              <a:t>     Cortisol (micg/dL)        5.86                5.65</a:t>
            </a:r>
          </a:p>
          <a:p>
            <a:pPr algn="l" rtl="0">
              <a:buNone/>
            </a:pPr>
            <a:r>
              <a:rPr lang="en-US" dirty="0" smtClean="0"/>
              <a:t>     Potassium (mg/dL)       3.9                   3.5</a:t>
            </a:r>
          </a:p>
          <a:p>
            <a:pPr algn="l" rtl="0">
              <a:buNone/>
            </a:pPr>
            <a:r>
              <a:rPr lang="en-US" dirty="0" smtClean="0"/>
              <a:t>     PAC/Cortisol                  12.9         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12.5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786578" y="2928934"/>
            <a:ext cx="1057276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ounded Rectangle 4"/>
          <p:cNvSpPr/>
          <p:nvPr/>
        </p:nvSpPr>
        <p:spPr>
          <a:xfrm>
            <a:off x="6929454" y="5286388"/>
            <a:ext cx="857256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802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u="sng" dirty="0" smtClean="0"/>
              <a:t>Subtype Classification:</a:t>
            </a:r>
            <a:endParaRPr lang="fa-IR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Adrenal CT scan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Adrenal venous sampling (AVS):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If surgical treatment is practicable and desired by the patient 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To distinguish between unilateral and bilateral adrenal disease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Ancillary tests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7708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Adrenal CT Scan: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u="sng" dirty="0" smtClean="0"/>
              <a:t>APA</a:t>
            </a:r>
            <a:r>
              <a:rPr lang="en-US" dirty="0" smtClean="0"/>
              <a:t>: usually &lt; 2 cm, hypodense nodule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u="sng" dirty="0" smtClean="0"/>
              <a:t>IHA</a:t>
            </a:r>
            <a:r>
              <a:rPr lang="en-US" dirty="0" smtClean="0"/>
              <a:t>: normal-appearing or unilateral or                     bilateral nodular changes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Aldosterone-producing adrenal </a:t>
            </a:r>
            <a:r>
              <a:rPr lang="en-US" u="sng" dirty="0" smtClean="0"/>
              <a:t>carcinomas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r>
              <a:rPr lang="en-US" dirty="0" smtClean="0"/>
              <a:t>    almost always &gt; 4 cm and with suspicious imaging phenotype</a:t>
            </a:r>
          </a:p>
          <a:p>
            <a:pPr algn="l" rt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Sensitivity: 48-58%; Specificity: 90%</a:t>
            </a:r>
          </a:p>
          <a:p>
            <a:pPr algn="l" rt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Several Limitations especially in older patients (&gt;40 yr), thus: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AVS is essential to direct appropriate therapy</a:t>
            </a:r>
          </a:p>
          <a:p>
            <a:pPr algn="l" rtl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fa-I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6357958"/>
            <a:ext cx="842966" cy="36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6357958"/>
            <a:ext cx="64294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6357958"/>
            <a:ext cx="228601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5929330"/>
            <a:ext cx="131445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6000768"/>
            <a:ext cx="533402" cy="38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6000768"/>
            <a:ext cx="225267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8682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Our Case: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4000" b="1" dirty="0" smtClean="0"/>
              <a:t>Adrenal CT scan:</a:t>
            </a:r>
          </a:p>
          <a:p>
            <a:pPr algn="l" rtl="0">
              <a:buNone/>
            </a:pPr>
            <a:r>
              <a:rPr lang="en-US" sz="4000" dirty="0" smtClean="0"/>
              <a:t>   </a:t>
            </a:r>
            <a:r>
              <a:rPr lang="en-US" dirty="0" smtClean="0"/>
              <a:t>A 38 mm mass with small central calcification of right adrenal.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sz="4000" dirty="0" smtClean="0"/>
              <a:t> HU in </a:t>
            </a:r>
            <a:r>
              <a:rPr lang="en-US" sz="4000" dirty="0" err="1" smtClean="0"/>
              <a:t>precontrast</a:t>
            </a:r>
            <a:r>
              <a:rPr lang="en-US" sz="4000" dirty="0" smtClean="0"/>
              <a:t> : 12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4000" dirty="0" smtClean="0"/>
              <a:t> HU  in portal phase : 80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4000" dirty="0" smtClean="0"/>
              <a:t> HU in delay phase : 40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4000" dirty="0" smtClean="0"/>
              <a:t> Absolute wash out : 66%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413342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Unsuccessful or unavailable AVS: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arenR"/>
            </a:pPr>
            <a:r>
              <a:rPr lang="en-US" dirty="0" smtClean="0"/>
              <a:t>Repeat AVS</a:t>
            </a:r>
          </a:p>
          <a:p>
            <a:pPr marL="514350" indent="-514350" algn="l" rtl="0">
              <a:buFont typeface="+mj-lt"/>
              <a:buAutoNum type="arabicParenR"/>
            </a:pPr>
            <a:r>
              <a:rPr lang="en-US" dirty="0" smtClean="0"/>
              <a:t>Treat with MR antagonist</a:t>
            </a:r>
          </a:p>
          <a:p>
            <a:pPr marL="514350" indent="-514350" algn="l" rtl="0">
              <a:buFont typeface="+mj-lt"/>
              <a:buAutoNum type="arabicParenR"/>
            </a:pPr>
            <a:r>
              <a:rPr lang="en-US" dirty="0" smtClean="0"/>
              <a:t>Consider surgery based on the other studies:</a:t>
            </a:r>
          </a:p>
          <a:p>
            <a:pPr marL="514350" indent="-514350" algn="l" rtl="0">
              <a:buFont typeface="Wingdings" pitchFamily="2" charset="2"/>
              <a:buChar char="§"/>
            </a:pPr>
            <a:r>
              <a:rPr lang="en-US" dirty="0" smtClean="0"/>
              <a:t>Adrenal CT Scan</a:t>
            </a:r>
          </a:p>
          <a:p>
            <a:pPr marL="514350" indent="-514350" algn="l" rtl="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Posture Stimulation Test</a:t>
            </a:r>
          </a:p>
          <a:p>
            <a:pPr marL="514350" indent="-514350" algn="l" rtl="0">
              <a:buFont typeface="Wingdings" pitchFamily="2" charset="2"/>
              <a:buChar char="§"/>
            </a:pPr>
            <a:r>
              <a:rPr lang="en-US" sz="2800" dirty="0" smtClean="0"/>
              <a:t>Morning Recumbent 18-OHB levels</a:t>
            </a:r>
          </a:p>
          <a:p>
            <a:pPr marL="514350" indent="-514350" algn="l" rtl="0">
              <a:buNone/>
            </a:pPr>
            <a:r>
              <a:rPr lang="en-US" sz="2800" dirty="0" smtClean="0"/>
              <a:t>       Not available</a:t>
            </a:r>
          </a:p>
          <a:p>
            <a:pPr marL="514350" indent="-514350" algn="l" rtl="0">
              <a:buNone/>
            </a:pPr>
            <a:r>
              <a:rPr lang="en-US" sz="2800" dirty="0" smtClean="0"/>
              <a:t>       Low accuracy</a:t>
            </a:r>
          </a:p>
        </p:txBody>
      </p:sp>
    </p:spTree>
    <p:extLst>
      <p:ext uri="{BB962C8B-B14F-4D97-AF65-F5344CB8AC3E}">
        <p14:creationId xmlns:p14="http://schemas.microsoft.com/office/powerpoint/2010/main" val="159823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Posture Stimulation Test: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The absence of the significant increase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(&lt;30%) </a:t>
            </a:r>
            <a:r>
              <a:rPr lang="en-US" dirty="0" smtClean="0"/>
              <a:t>of PAC at the upright posture supports the diagnosis of APA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Test accuracy: 85%</a:t>
            </a:r>
          </a:p>
          <a:p>
            <a:pPr algn="l" rtl="0">
              <a:buNone/>
            </a:pPr>
            <a:r>
              <a:rPr lang="en-US" sz="2000" dirty="0" smtClean="0"/>
              <a:t>                                                             Fontes RG, Am J Hypertens 1991;4:786-91</a:t>
            </a:r>
          </a:p>
          <a:p>
            <a:pPr algn="l" rtl="0">
              <a:buNone/>
            </a:pPr>
            <a:r>
              <a:rPr lang="en-US" sz="2000" dirty="0" smtClean="0"/>
              <a:t>                             Young WF, Endocrinol Metab Clin North Am 1988;17:367-95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The fall in PAC during 4 h erect posture has PPV of 100% for diagnosis of unilateral lesion</a:t>
            </a:r>
          </a:p>
          <a:p>
            <a:pPr algn="l" rtl="0">
              <a:buNone/>
            </a:pPr>
            <a:r>
              <a:rPr lang="en-US" sz="2000" dirty="0" smtClean="0"/>
              <a:t>                                          Espiner EA, J Clin Endocrinol Metab 2003;88:3637-44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907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Our Case: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4000" b="1" dirty="0" smtClean="0"/>
              <a:t>Posture Stimulation Test:</a:t>
            </a:r>
          </a:p>
          <a:p>
            <a:pPr algn="l" rtl="0">
              <a:buNone/>
            </a:pPr>
            <a:r>
              <a:rPr lang="en-US" sz="4000" b="1" dirty="0" smtClean="0"/>
              <a:t>    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overnight recumbent       2 h ambulation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dirty="0" smtClean="0"/>
              <a:t>    PAC (ng/dL)                  87.0                      75.8</a:t>
            </a:r>
          </a:p>
          <a:p>
            <a:pPr algn="l" rtl="0">
              <a:buNone/>
            </a:pPr>
            <a:r>
              <a:rPr lang="en-US" dirty="0" smtClean="0"/>
              <a:t>    PRA (ng/mL/h)            0.32                      0.33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PAC increase:  - 11.2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- 12 %)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u="sng" dirty="0" smtClean="0"/>
              <a:t>Summary of Diagnostic Studies:</a:t>
            </a:r>
            <a:endParaRPr lang="fa-IR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ARR = </a:t>
            </a:r>
            <a:r>
              <a:rPr lang="en-US" dirty="0" smtClean="0">
                <a:solidFill>
                  <a:srgbClr val="C00000"/>
                </a:solidFill>
              </a:rPr>
              <a:t>235.5</a:t>
            </a:r>
            <a:r>
              <a:rPr lang="en-US" dirty="0" smtClean="0"/>
              <a:t> 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 per ng/mL/h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Post-SIT  PAC=  </a:t>
            </a:r>
            <a:r>
              <a:rPr lang="en-US" dirty="0" smtClean="0">
                <a:solidFill>
                  <a:srgbClr val="C00000"/>
                </a:solidFill>
              </a:rPr>
              <a:t>70.9</a:t>
            </a:r>
            <a:r>
              <a:rPr lang="en-US" dirty="0" smtClean="0"/>
              <a:t>  ng/dL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Post-SIT  PAC/Cortisol= </a:t>
            </a:r>
            <a:r>
              <a:rPr lang="en-US" dirty="0" smtClean="0">
                <a:solidFill>
                  <a:srgbClr val="C00000"/>
                </a:solidFill>
              </a:rPr>
              <a:t>12.5 </a:t>
            </a:r>
            <a:r>
              <a:rPr lang="en-US" dirty="0" smtClean="0"/>
              <a:t>ng/dL per micg/dL (in favor of APA)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posture stimulation test (in favor of APA)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An</a:t>
            </a:r>
            <a:r>
              <a:rPr lang="en-US" dirty="0" smtClean="0">
                <a:solidFill>
                  <a:srgbClr val="C00000"/>
                </a:solidFill>
              </a:rPr>
              <a:t> adenoma </a:t>
            </a:r>
            <a:r>
              <a:rPr lang="en-US" dirty="0" smtClean="0"/>
              <a:t>on CT scan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7206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Diagnosis</a:t>
            </a:r>
            <a:endParaRPr lang="fa-IR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Aldosterone-producing Adenoma</a:t>
            </a:r>
            <a:endParaRPr lang="fa-IR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4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ADRENAL INCIDENTALOMA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Adrenal </a:t>
            </a:r>
            <a:r>
              <a:rPr lang="en-US" sz="2800" dirty="0" err="1"/>
              <a:t>incidentaloma</a:t>
            </a:r>
            <a:r>
              <a:rPr lang="en-US" sz="2800" dirty="0"/>
              <a:t> refers to the casual detection </a:t>
            </a:r>
            <a:r>
              <a:rPr lang="en-US" sz="2800" dirty="0" smtClean="0"/>
              <a:t>of an </a:t>
            </a:r>
            <a:r>
              <a:rPr lang="en-US" sz="2800" dirty="0"/>
              <a:t>adrenal lesion during imaging performed for </a:t>
            </a:r>
            <a:r>
              <a:rPr lang="en-US" sz="2800" dirty="0" smtClean="0"/>
              <a:t>reasons unrelated </a:t>
            </a:r>
            <a:r>
              <a:rPr lang="en-US" sz="2800" dirty="0"/>
              <a:t>to adrenal disease.</a:t>
            </a:r>
          </a:p>
        </p:txBody>
      </p:sp>
    </p:spTree>
    <p:extLst>
      <p:ext uri="{BB962C8B-B14F-4D97-AF65-F5344CB8AC3E}">
        <p14:creationId xmlns:p14="http://schemas.microsoft.com/office/powerpoint/2010/main" val="326856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23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Subclinical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/>
              <a:t>Cushing’s </a:t>
            </a:r>
            <a:r>
              <a:rPr lang="en-US" sz="4000" b="1" dirty="0" smtClean="0"/>
              <a:t>syndrome(SCS)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00809"/>
            <a:ext cx="7848600" cy="4928592"/>
          </a:xfrm>
        </p:spPr>
        <p:txBody>
          <a:bodyPr>
            <a:normAutofit/>
          </a:bodyPr>
          <a:lstStyle/>
          <a:p>
            <a:r>
              <a:rPr lang="en-US" dirty="0"/>
              <a:t>The presence of one or more abnormalities in cortisol secretion in patients who do not present features of overt Cushing’s syndrome.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Prevalence : 1% to 47%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Higher in bilateral lesions </a:t>
            </a:r>
          </a:p>
          <a:p>
            <a:pPr algn="justLow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6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842448" cy="4525963"/>
          </a:xfrm>
        </p:spPr>
        <p:txBody>
          <a:bodyPr>
            <a:normAutofit/>
          </a:bodyPr>
          <a:lstStyle/>
          <a:p>
            <a:pPr algn="justLow"/>
            <a:r>
              <a:rPr lang="en-US" sz="2800" dirty="0" smtClean="0"/>
              <a:t>Cortisol level </a:t>
            </a:r>
            <a:r>
              <a:rPr lang="en-US" sz="2800" dirty="0" smtClean="0">
                <a:solidFill>
                  <a:srgbClr val="C00000"/>
                </a:solidFill>
              </a:rPr>
              <a:t>&lt; 1.8micg/</a:t>
            </a:r>
            <a:r>
              <a:rPr lang="en-US" sz="2800" dirty="0" err="1" smtClean="0">
                <a:solidFill>
                  <a:srgbClr val="C00000"/>
                </a:solidFill>
              </a:rPr>
              <a:t>dL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after 1 mg</a:t>
            </a:r>
          </a:p>
          <a:p>
            <a:pPr marL="0" indent="0" algn="justLow">
              <a:buNone/>
            </a:pPr>
            <a:r>
              <a:rPr lang="en-US" sz="2800" dirty="0" smtClean="0"/>
              <a:t>    dexamethasone clearly exclude autonomous</a:t>
            </a:r>
          </a:p>
          <a:p>
            <a:pPr marL="0" indent="0" algn="justLow">
              <a:buNone/>
            </a:pPr>
            <a:r>
              <a:rPr lang="en-US" sz="2800" dirty="0" smtClean="0"/>
              <a:t>    cortisol secretion.</a:t>
            </a:r>
          </a:p>
          <a:p>
            <a:pPr algn="justLow"/>
            <a:endParaRPr lang="en-US" sz="2800" dirty="0" smtClean="0"/>
          </a:p>
          <a:p>
            <a:pPr algn="justLow"/>
            <a:r>
              <a:rPr lang="en-US" sz="2800" dirty="0" smtClean="0"/>
              <a:t>Cortisol levels </a:t>
            </a:r>
            <a:r>
              <a:rPr lang="en-US" sz="2800" dirty="0" smtClean="0">
                <a:solidFill>
                  <a:srgbClr val="C00000"/>
                </a:solidFill>
              </a:rPr>
              <a:t>&gt;5 </a:t>
            </a:r>
            <a:r>
              <a:rPr lang="en-US" sz="2800" dirty="0" err="1" smtClean="0">
                <a:solidFill>
                  <a:srgbClr val="C00000"/>
                </a:solidFill>
              </a:rPr>
              <a:t>micg</a:t>
            </a:r>
            <a:r>
              <a:rPr lang="en-US" sz="2800" dirty="0" smtClean="0">
                <a:solidFill>
                  <a:srgbClr val="C00000"/>
                </a:solidFill>
              </a:rPr>
              <a:t>/</a:t>
            </a:r>
            <a:r>
              <a:rPr lang="en-US" sz="2800" dirty="0" err="1" smtClean="0">
                <a:solidFill>
                  <a:srgbClr val="C00000"/>
                </a:solidFill>
              </a:rPr>
              <a:t>dL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likely indicate SCS if no interfering conditions are present.</a:t>
            </a:r>
          </a:p>
          <a:p>
            <a:pPr algn="justLow"/>
            <a:endParaRPr lang="en-US" sz="2800" dirty="0" smtClean="0"/>
          </a:p>
          <a:p>
            <a:pPr algn="justLow"/>
            <a:r>
              <a:rPr lang="en-US" sz="2800" dirty="0" smtClean="0"/>
              <a:t>Cortisol level </a:t>
            </a:r>
            <a:r>
              <a:rPr lang="en-US" sz="2800" dirty="0" smtClean="0">
                <a:solidFill>
                  <a:srgbClr val="C00000"/>
                </a:solidFill>
              </a:rPr>
              <a:t>1.8 - 5 </a:t>
            </a:r>
            <a:r>
              <a:rPr lang="en-US" sz="2800" dirty="0" err="1" smtClean="0">
                <a:solidFill>
                  <a:srgbClr val="C00000"/>
                </a:solidFill>
              </a:rPr>
              <a:t>micg</a:t>
            </a:r>
            <a:r>
              <a:rPr lang="en-US" sz="2800" dirty="0" smtClean="0">
                <a:solidFill>
                  <a:srgbClr val="C00000"/>
                </a:solidFill>
              </a:rPr>
              <a:t>/</a:t>
            </a:r>
            <a:r>
              <a:rPr lang="en-US" sz="2800" dirty="0" err="1" smtClean="0">
                <a:solidFill>
                  <a:srgbClr val="C00000"/>
                </a:solidFill>
              </a:rPr>
              <a:t>dL</a:t>
            </a:r>
            <a:r>
              <a:rPr lang="en-US" sz="2800" dirty="0" smtClean="0"/>
              <a:t> DST be considered as indeterminate.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562884D3-3038-4A0F-94D2-1F9DAA8B7DE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8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79248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When the results of the 1-mg DST are undefined ,SCS may be definitively demonstrated with </a:t>
            </a:r>
            <a:r>
              <a:rPr lang="en-US" sz="2400" dirty="0" smtClean="0">
                <a:solidFill>
                  <a:srgbClr val="C00000"/>
                </a:solidFill>
              </a:rPr>
              <a:t>additional work-up</a:t>
            </a:r>
            <a:r>
              <a:rPr lang="en-US" sz="2400" dirty="0" smtClean="0"/>
              <a:t>, i.e. measurement of </a:t>
            </a:r>
            <a:r>
              <a:rPr lang="en-US" sz="2400" dirty="0" smtClean="0">
                <a:solidFill>
                  <a:srgbClr val="C00000"/>
                </a:solidFill>
              </a:rPr>
              <a:t>ACTH, UFC or late-night salivary </a:t>
            </a:r>
            <a:r>
              <a:rPr lang="en-US" sz="2400" dirty="0" err="1" smtClean="0">
                <a:solidFill>
                  <a:srgbClr val="C00000"/>
                </a:solidFill>
              </a:rPr>
              <a:t>cortisol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 We are not using adrenal </a:t>
            </a:r>
            <a:r>
              <a:rPr lang="en-US" sz="2400" dirty="0" err="1" smtClean="0"/>
              <a:t>scintigraphy</a:t>
            </a:r>
            <a:r>
              <a:rPr lang="en-US" sz="2400" dirty="0" smtClean="0"/>
              <a:t> anymore to detect autonomous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 secretion because this test causes a high radiation exposure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562884D3-3038-4A0F-94D2-1F9DAA8B7DE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work-up should be performed for subclinical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hypercortisolism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A head-to-head comparison made </a:t>
            </a:r>
            <a:r>
              <a:rPr lang="en-US" sz="2200" dirty="0" smtClean="0">
                <a:solidFill>
                  <a:srgbClr val="C00000"/>
                </a:solidFill>
              </a:rPr>
              <a:t>did not find any advantage of the 8 mg DST</a:t>
            </a:r>
            <a:r>
              <a:rPr lang="en-US" sz="2200" dirty="0" smtClean="0"/>
              <a:t> compared to the 1-mg DST in the screening of SCS.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 The </a:t>
            </a:r>
            <a:r>
              <a:rPr lang="en-US" sz="2200" dirty="0" smtClean="0">
                <a:solidFill>
                  <a:srgbClr val="C00000"/>
                </a:solidFill>
              </a:rPr>
              <a:t>2-day low-dose DST </a:t>
            </a:r>
            <a:r>
              <a:rPr lang="en-US" sz="2200" dirty="0" smtClean="0"/>
              <a:t>has been proposed as a confirmatory test because it should be more accurate, although more time-consuming, than the overnight DST.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>
                <a:solidFill>
                  <a:srgbClr val="C00000"/>
                </a:solidFill>
              </a:rPr>
              <a:t>UFC &amp; ACTH </a:t>
            </a:r>
            <a:r>
              <a:rPr lang="en-US" sz="2200" dirty="0" smtClean="0"/>
              <a:t>results is flawed by technical problems.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>
                <a:solidFill>
                  <a:srgbClr val="C00000"/>
                </a:solidFill>
              </a:rPr>
              <a:t>Late-night salivary cortisol </a:t>
            </a:r>
            <a:r>
              <a:rPr lang="en-US" sz="2200" dirty="0" smtClean="0"/>
              <a:t>may be more specific than the 1-mg DST, identifying patients with a more than minimal cortisol excess.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Midnight serum </a:t>
            </a:r>
            <a:r>
              <a:rPr lang="en-US" sz="2200" dirty="0" err="1" smtClean="0">
                <a:solidFill>
                  <a:srgbClr val="C00000"/>
                </a:solidFill>
              </a:rPr>
              <a:t>cortisol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/>
              <a:t>is a reliable method to detect a disturbance in the </a:t>
            </a:r>
            <a:r>
              <a:rPr lang="en-US" sz="2200" dirty="0" err="1" smtClean="0"/>
              <a:t>cortisol</a:t>
            </a:r>
            <a:r>
              <a:rPr lang="en-US" sz="2200" dirty="0" smtClean="0"/>
              <a:t> rhythm.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88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sng" dirty="0"/>
              <a:t>Summary of Diagnostic Studies</a:t>
            </a:r>
            <a:r>
              <a:rPr lang="en-US" sz="4400" b="1" u="sng" dirty="0" smtClean="0"/>
              <a:t>:</a:t>
            </a:r>
          </a:p>
          <a:p>
            <a:pPr marL="0" indent="0">
              <a:buNone/>
            </a:pPr>
            <a:endParaRPr lang="en-US" sz="4400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Cortisoi</a:t>
            </a:r>
            <a:r>
              <a:rPr lang="en-US" dirty="0" smtClean="0"/>
              <a:t> over night :  </a:t>
            </a:r>
            <a:r>
              <a:rPr lang="en-US" dirty="0" smtClean="0">
                <a:solidFill>
                  <a:srgbClr val="C00000"/>
                </a:solidFill>
              </a:rPr>
              <a:t>2.42  </a:t>
            </a:r>
            <a:r>
              <a:rPr lang="en-US" dirty="0" smtClean="0"/>
              <a:t>mcg/dl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UFC  :   </a:t>
            </a:r>
            <a:r>
              <a:rPr lang="en-US" dirty="0" smtClean="0">
                <a:solidFill>
                  <a:srgbClr val="C00000"/>
                </a:solidFill>
              </a:rPr>
              <a:t>17.6 </a:t>
            </a:r>
            <a:r>
              <a:rPr lang="en-US" dirty="0" smtClean="0"/>
              <a:t> mcg/24 </a:t>
            </a:r>
            <a:r>
              <a:rPr lang="en-US" dirty="0" err="1" smtClean="0"/>
              <a:t>hs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Cortisol  11 PM  </a:t>
            </a:r>
            <a:r>
              <a:rPr lang="en-US" dirty="0"/>
              <a:t>:  </a:t>
            </a:r>
            <a:r>
              <a:rPr lang="en-US" dirty="0" smtClean="0">
                <a:solidFill>
                  <a:srgbClr val="C00000"/>
                </a:solidFill>
              </a:rPr>
              <a:t>37.3 </a:t>
            </a:r>
            <a:r>
              <a:rPr lang="en-US" dirty="0" smtClean="0"/>
              <a:t> mcg/dl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Cortisol  8 AM    :  </a:t>
            </a:r>
            <a:r>
              <a:rPr lang="en-US" dirty="0">
                <a:solidFill>
                  <a:srgbClr val="C00000"/>
                </a:solidFill>
              </a:rPr>
              <a:t>16.5  </a:t>
            </a:r>
            <a:r>
              <a:rPr lang="en-US" dirty="0"/>
              <a:t>  </a:t>
            </a:r>
            <a:r>
              <a:rPr lang="en-US" dirty="0" smtClean="0"/>
              <a:t>mcg/dl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ACTH      :   </a:t>
            </a:r>
            <a:r>
              <a:rPr lang="en-US" dirty="0" smtClean="0">
                <a:solidFill>
                  <a:srgbClr val="C00000"/>
                </a:solidFill>
              </a:rPr>
              <a:t>10.7  </a:t>
            </a:r>
            <a:r>
              <a:rPr lang="en-US" dirty="0" smtClean="0"/>
              <a:t> </a:t>
            </a:r>
            <a:r>
              <a:rPr lang="en-US" dirty="0" err="1" smtClean="0"/>
              <a:t>pg</a:t>
            </a:r>
            <a:r>
              <a:rPr lang="en-US" dirty="0" smtClean="0"/>
              <a:t>/ml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DHEA.S   :   </a:t>
            </a:r>
            <a:r>
              <a:rPr lang="en-US" dirty="0" smtClean="0">
                <a:solidFill>
                  <a:srgbClr val="C00000"/>
                </a:solidFill>
              </a:rPr>
              <a:t>14.0 </a:t>
            </a:r>
            <a:r>
              <a:rPr lang="en-US" dirty="0" smtClean="0"/>
              <a:t> mcg/dl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78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Diagnosis :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b="1" dirty="0" smtClean="0">
                <a:solidFill>
                  <a:srgbClr val="C00000"/>
                </a:solidFill>
              </a:rPr>
              <a:t> Subclinical Cushing’s </a:t>
            </a:r>
            <a:r>
              <a:rPr lang="en-US" sz="4400" b="1" dirty="0">
                <a:solidFill>
                  <a:srgbClr val="C00000"/>
                </a:solidFill>
              </a:rPr>
              <a:t>syndrome</a:t>
            </a:r>
            <a:endParaRPr lang="en-US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98496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US" sz="4400" b="1" dirty="0"/>
              <a:t>Diagnosis </a:t>
            </a:r>
            <a:r>
              <a:rPr lang="en-US" sz="4400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 Aldosterone-producing </a:t>
            </a:r>
            <a:r>
              <a:rPr lang="en-US" b="1" dirty="0">
                <a:solidFill>
                  <a:srgbClr val="C00000"/>
                </a:solidFill>
              </a:rPr>
              <a:t>Adenoma</a:t>
            </a:r>
            <a:endParaRPr lang="fa-IR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C00000"/>
                </a:solidFill>
              </a:rPr>
              <a:t> Subclinical Cushing’s syndrome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99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Recommendation of endocrine society guideline (2015):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r>
              <a:rPr lang="en-US" b="1" i="1" dirty="0">
                <a:solidFill>
                  <a:srgbClr val="C00000"/>
                </a:solidFill>
              </a:rPr>
              <a:t>Documented unilateral PA: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b="1" i="1" dirty="0">
                <a:solidFill>
                  <a:srgbClr val="C00000"/>
                </a:solidFill>
              </a:rPr>
              <a:t>Unilateral laparoscopic </a:t>
            </a:r>
            <a:r>
              <a:rPr lang="en-US" b="1" i="1" dirty="0" err="1" smtClean="0">
                <a:solidFill>
                  <a:srgbClr val="C00000"/>
                </a:solidFill>
              </a:rPr>
              <a:t>adrenalectomy</a:t>
            </a:r>
            <a:endParaRPr lang="en-US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77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u="sng" dirty="0" smtClean="0"/>
              <a:t>Outcome After Adrenalectomy:</a:t>
            </a:r>
            <a:endParaRPr lang="fa-IR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Cure of HTN (&lt;140/90 mmHg): </a:t>
            </a:r>
          </a:p>
          <a:p>
            <a:pPr marL="0" indent="0">
              <a:buNone/>
            </a:pPr>
            <a:r>
              <a:rPr lang="en-US" dirty="0" smtClean="0"/>
              <a:t>        50 % </a:t>
            </a:r>
            <a:r>
              <a:rPr lang="en-US" dirty="0"/>
              <a:t>(range 35%–80</a:t>
            </a:r>
            <a:r>
              <a:rPr lang="en-US" dirty="0" smtClean="0"/>
              <a:t>%)</a:t>
            </a:r>
            <a:r>
              <a:rPr lang="en-US" dirty="0"/>
              <a:t> of </a:t>
            </a:r>
            <a:r>
              <a:rPr lang="en-US" dirty="0" smtClean="0"/>
              <a:t>patients with </a:t>
            </a:r>
            <a:r>
              <a:rPr lang="en-US" dirty="0"/>
              <a:t>APA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 Improvement of BP control: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dirty="0"/>
              <a:t> </a:t>
            </a:r>
            <a:r>
              <a:rPr lang="en-US" dirty="0" smtClean="0"/>
              <a:t>  100%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214950"/>
            <a:ext cx="83820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5214950"/>
            <a:ext cx="32956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5786454"/>
            <a:ext cx="157163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5786454"/>
            <a:ext cx="3071834" cy="53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4714884"/>
            <a:ext cx="1071570" cy="43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57356" y="4714884"/>
            <a:ext cx="785818" cy="44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71736" y="4714884"/>
            <a:ext cx="2714644" cy="44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722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Etiology of </a:t>
            </a:r>
            <a:r>
              <a:rPr lang="en-US" sz="2800" b="1" dirty="0"/>
              <a:t>ADRENAL INCIDENTALOMA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276350"/>
            <a:ext cx="8810625" cy="4672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370981"/>
            <a:ext cx="2448272" cy="20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12360" y="6301075"/>
            <a:ext cx="601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773085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Outcome After </a:t>
            </a:r>
            <a:r>
              <a:rPr lang="en-US" b="1" u="sng" dirty="0" err="1"/>
              <a:t>Adrenalectomy</a:t>
            </a:r>
            <a:r>
              <a:rPr lang="en-US" b="1" u="sng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large case-control study demonstrated a </a:t>
            </a:r>
            <a:r>
              <a:rPr lang="en-US" dirty="0" smtClean="0"/>
              <a:t>similar mortality </a:t>
            </a:r>
            <a:r>
              <a:rPr lang="en-US" dirty="0"/>
              <a:t>of patients with PA treated either with </a:t>
            </a:r>
            <a:r>
              <a:rPr lang="en-US" dirty="0" err="1" smtClean="0"/>
              <a:t>adrenalectomy</a:t>
            </a:r>
            <a:r>
              <a:rPr lang="en-US" dirty="0"/>
              <a:t> </a:t>
            </a:r>
            <a:r>
              <a:rPr lang="en-US" dirty="0" smtClean="0"/>
              <a:t>or with MR antagonists </a:t>
            </a:r>
            <a:r>
              <a:rPr lang="en-US" dirty="0"/>
              <a:t>compared with </a:t>
            </a:r>
            <a:r>
              <a:rPr lang="en-US" dirty="0" smtClean="0"/>
              <a:t>mortality of </a:t>
            </a:r>
            <a:r>
              <a:rPr lang="en-US" dirty="0"/>
              <a:t>patients with essential (primary) </a:t>
            </a:r>
            <a:r>
              <a:rPr lang="en-US" dirty="0" smtClean="0"/>
              <a:t>hypertension.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drenalectomy</a:t>
            </a:r>
            <a:r>
              <a:rPr lang="en-US" dirty="0" smtClean="0"/>
              <a:t> </a:t>
            </a:r>
            <a:r>
              <a:rPr lang="en-US" dirty="0"/>
              <a:t>induces a significant and </a:t>
            </a:r>
            <a:r>
              <a:rPr lang="en-US" dirty="0" smtClean="0"/>
              <a:t>sustained reduction in LV mass </a:t>
            </a:r>
            <a:r>
              <a:rPr lang="en-US" dirty="0"/>
              <a:t>index due to a reduction </a:t>
            </a:r>
            <a:r>
              <a:rPr lang="en-US" dirty="0" smtClean="0"/>
              <a:t>in LV</a:t>
            </a:r>
            <a:r>
              <a:rPr lang="en-US" dirty="0"/>
              <a:t> </a:t>
            </a:r>
            <a:r>
              <a:rPr lang="en-US" dirty="0" smtClean="0"/>
              <a:t>diameter </a:t>
            </a:r>
            <a:r>
              <a:rPr lang="en-US" dirty="0"/>
              <a:t>and volume with a reduction in LV </a:t>
            </a:r>
            <a:r>
              <a:rPr lang="en-US" dirty="0" smtClean="0"/>
              <a:t>workload  (</a:t>
            </a:r>
            <a:r>
              <a:rPr lang="en-US" dirty="0"/>
              <a:t>improvement in diastolic dysfunction)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Adrenalectomy</a:t>
            </a:r>
            <a:r>
              <a:rPr lang="en-US" dirty="0"/>
              <a:t> </a:t>
            </a:r>
            <a:r>
              <a:rPr lang="en-US" dirty="0" smtClean="0"/>
              <a:t>also </a:t>
            </a:r>
            <a:r>
              <a:rPr lang="en-US" dirty="0"/>
              <a:t>appears to reverse the increase in carotid </a:t>
            </a:r>
            <a:r>
              <a:rPr lang="en-US" dirty="0" smtClean="0"/>
              <a:t>intima media thickness </a:t>
            </a:r>
            <a:r>
              <a:rPr lang="en-US" dirty="0"/>
              <a:t>and arterial stiffness in patients with </a:t>
            </a:r>
            <a:r>
              <a:rPr lang="en-US" dirty="0" smtClean="0"/>
              <a:t>unilateral PA 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b="1" dirty="0" smtClean="0"/>
              <a:t>                                                                                                                                           </a:t>
            </a:r>
            <a:r>
              <a:rPr lang="it-IT" sz="1600" b="1" dirty="0"/>
              <a:t>Rossi GP, </a:t>
            </a:r>
            <a:r>
              <a:rPr lang="en-US" sz="1600" i="1" dirty="0"/>
              <a:t>Hypertension</a:t>
            </a:r>
            <a:r>
              <a:rPr lang="en-US" sz="1600" dirty="0"/>
              <a:t>. </a:t>
            </a:r>
            <a:r>
              <a:rPr lang="en-US" sz="1600" dirty="0" smtClean="0"/>
              <a:t>2013;62:62–69.</a:t>
            </a:r>
          </a:p>
          <a:p>
            <a:pPr marL="0" indent="0">
              <a:buNone/>
            </a:pPr>
            <a:r>
              <a:rPr lang="de-DE" sz="1600" dirty="0" smtClean="0"/>
              <a:t>                                                                                                                                           </a:t>
            </a:r>
            <a:r>
              <a:rPr lang="de-DE" sz="1600" b="1" dirty="0" smtClean="0"/>
              <a:t>Reincke M, </a:t>
            </a:r>
            <a:r>
              <a:rPr lang="en-US" sz="1600" i="1" dirty="0" smtClean="0"/>
              <a:t>Hypertension</a:t>
            </a:r>
            <a:r>
              <a:rPr lang="en-US" sz="1600" dirty="0" smtClean="0"/>
              <a:t>. 2012;60:618–624.</a:t>
            </a:r>
          </a:p>
          <a:p>
            <a:pPr marL="0" indent="0">
              <a:buNone/>
            </a:pPr>
            <a:r>
              <a:rPr lang="en-US" sz="1600" dirty="0" smtClean="0"/>
              <a:t>                                                                                                                                           </a:t>
            </a:r>
            <a:r>
              <a:rPr lang="en-US" sz="1600" b="1" dirty="0"/>
              <a:t>Lin </a:t>
            </a:r>
            <a:r>
              <a:rPr lang="en-US" sz="1600" b="1" dirty="0" err="1"/>
              <a:t>YH</a:t>
            </a:r>
            <a:r>
              <a:rPr lang="en-US" sz="1600" i="1" dirty="0" err="1"/>
              <a:t>Atherosclerosis</a:t>
            </a:r>
            <a:r>
              <a:rPr lang="en-US" sz="1600" dirty="0"/>
              <a:t>. 2012;221:154–159.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4655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Outcome After </a:t>
            </a:r>
            <a:r>
              <a:rPr lang="en-US" b="1" u="sng" dirty="0" err="1"/>
              <a:t>Adrenalectomy</a:t>
            </a:r>
            <a:r>
              <a:rPr lang="en-US" b="1" u="sng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Two prospective studies also reported the reversal of albuminuria 1 year following </a:t>
            </a:r>
            <a:r>
              <a:rPr lang="en-US" dirty="0" err="1" smtClean="0"/>
              <a:t>adrenalectomy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1600" b="1" dirty="0" smtClean="0"/>
              <a:t>                                                                      Wu </a:t>
            </a:r>
            <a:r>
              <a:rPr lang="en-US" sz="1600" b="1" dirty="0"/>
              <a:t>VC, </a:t>
            </a:r>
            <a:r>
              <a:rPr lang="en-US" sz="1600" b="1" dirty="0" err="1"/>
              <a:t>Kuo</a:t>
            </a:r>
            <a:r>
              <a:rPr lang="en-US" sz="1600" b="1" dirty="0"/>
              <a:t> CC,</a:t>
            </a:r>
            <a:r>
              <a:rPr lang="en-US" sz="1600" dirty="0"/>
              <a:t> </a:t>
            </a:r>
            <a:r>
              <a:rPr lang="en-US" sz="1600" i="1" dirty="0"/>
              <a:t>Journal of hypertension</a:t>
            </a:r>
            <a:r>
              <a:rPr lang="en-US" sz="1600" dirty="0"/>
              <a:t>. </a:t>
            </a:r>
            <a:r>
              <a:rPr lang="en-US" sz="1600" dirty="0" smtClean="0"/>
              <a:t>2011;29:1778–1786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                                                           Jacobsen </a:t>
            </a:r>
            <a:r>
              <a:rPr lang="en-US" sz="1600" b="1" dirty="0"/>
              <a:t>NE, </a:t>
            </a:r>
            <a:r>
              <a:rPr lang="en-US" sz="1600" i="1" dirty="0"/>
              <a:t>The Canadian journal of urology</a:t>
            </a:r>
            <a:r>
              <a:rPr lang="en-US" sz="1600" dirty="0"/>
              <a:t>. </a:t>
            </a:r>
            <a:r>
              <a:rPr lang="en-US" sz="1600" dirty="0" smtClean="0"/>
              <a:t>2003;10:1995–1999</a:t>
            </a:r>
            <a:endParaRPr lang="en-US" sz="15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Another </a:t>
            </a:r>
            <a:r>
              <a:rPr lang="en-US" dirty="0"/>
              <a:t>study reported </a:t>
            </a:r>
            <a:r>
              <a:rPr lang="en-US" dirty="0" smtClean="0"/>
              <a:t>significant improvement</a:t>
            </a:r>
          </a:p>
          <a:p>
            <a:r>
              <a:rPr lang="en-US" dirty="0" smtClean="0"/>
              <a:t>in QOL by 3 months sustained at 6 months (38).</a:t>
            </a:r>
          </a:p>
          <a:p>
            <a:pPr marL="0" indent="0">
              <a:buNone/>
            </a:pPr>
            <a:r>
              <a:rPr lang="en-US" sz="1600" b="1" dirty="0" smtClean="0"/>
              <a:t>                               </a:t>
            </a:r>
            <a:r>
              <a:rPr lang="en-US" sz="1600" b="1" dirty="0" err="1" smtClean="0"/>
              <a:t>Sukor</a:t>
            </a:r>
            <a:r>
              <a:rPr lang="en-US" sz="1600" b="1" dirty="0" smtClean="0"/>
              <a:t> N</a:t>
            </a:r>
            <a:r>
              <a:rPr lang="en-US" sz="1600" dirty="0"/>
              <a:t> </a:t>
            </a:r>
            <a:r>
              <a:rPr lang="en-US" sz="1600" i="1" dirty="0" smtClean="0"/>
              <a:t>The </a:t>
            </a:r>
            <a:r>
              <a:rPr lang="en-US" sz="1600" i="1" dirty="0"/>
              <a:t>Journal of clinical endocrinology and metabolism</a:t>
            </a:r>
            <a:r>
              <a:rPr lang="en-US" sz="1600" dirty="0" smtClean="0"/>
              <a:t>. 2010;95:1360–1364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7948270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u="sng" dirty="0" smtClean="0"/>
              <a:t>Outcome After Adrenalectomy: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Predictors of complete resolution of HTN: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&lt;=2 preoperative antihypertensive drugs**</a:t>
            </a:r>
            <a:endParaRPr lang="fa-IR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&lt;=1 first-degree relative with HTN**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Younger age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Shorter duration of HTN (&lt; 6 years)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Lower BMI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Female sex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Higher preoperative ARR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Higher urinary aldosterone secretion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Positive preoperative response to Spironolactone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APA size of &lt;= 20 mm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5929330"/>
            <a:ext cx="80486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5929330"/>
            <a:ext cx="714380" cy="45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5929330"/>
            <a:ext cx="2714644" cy="43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6286520"/>
            <a:ext cx="890591" cy="38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6357958"/>
            <a:ext cx="809631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6357958"/>
            <a:ext cx="242889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9124" y="5572140"/>
            <a:ext cx="819150" cy="40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6380" y="5572140"/>
            <a:ext cx="3857620" cy="39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4991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231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Subclinical </a:t>
            </a:r>
            <a:r>
              <a:rPr lang="en-US" sz="3200" b="1" dirty="0" err="1"/>
              <a:t>Hypercortisolism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Sustained </a:t>
            </a:r>
            <a:r>
              <a:rPr lang="en-US" sz="2400" dirty="0"/>
              <a:t>tissue exposure to even </a:t>
            </a:r>
            <a:r>
              <a:rPr lang="en-US" sz="2400" b="1" dirty="0"/>
              <a:t>mildly</a:t>
            </a:r>
            <a:r>
              <a:rPr lang="en-US" sz="2400" dirty="0"/>
              <a:t> </a:t>
            </a:r>
            <a:r>
              <a:rPr lang="en-US" sz="2400" dirty="0" smtClean="0"/>
              <a:t>elevated cortisol </a:t>
            </a:r>
            <a:r>
              <a:rPr lang="en-US" sz="2400" dirty="0"/>
              <a:t>levels may lead to detrimental clinical </a:t>
            </a:r>
            <a:r>
              <a:rPr lang="en-US" sz="2400" dirty="0" smtClean="0"/>
              <a:t>consequences: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O</a:t>
            </a:r>
            <a:r>
              <a:rPr lang="en-US" sz="2400" dirty="0" smtClean="0"/>
              <a:t>besity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Hypertension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/>
              <a:t>I</a:t>
            </a:r>
            <a:r>
              <a:rPr lang="en-US" sz="2400" dirty="0" smtClean="0"/>
              <a:t>mpaired </a:t>
            </a:r>
            <a:r>
              <a:rPr lang="en-US" sz="2400" dirty="0"/>
              <a:t>glucose and lipid </a:t>
            </a:r>
            <a:r>
              <a:rPr lang="en-US" sz="2400" dirty="0" smtClean="0"/>
              <a:t>metabolism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I</a:t>
            </a:r>
            <a:r>
              <a:rPr lang="en-US" sz="2400" dirty="0" smtClean="0"/>
              <a:t>nsulin resistance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Other </a:t>
            </a:r>
            <a:r>
              <a:rPr lang="en-US" sz="2400" dirty="0"/>
              <a:t>features of metabolic syndrome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An</a:t>
            </a:r>
            <a:r>
              <a:rPr lang="en-US" sz="2400" dirty="0"/>
              <a:t> </a:t>
            </a:r>
            <a:r>
              <a:rPr lang="en-US" sz="2400" dirty="0" smtClean="0"/>
              <a:t>increased </a:t>
            </a:r>
            <a:r>
              <a:rPr lang="en-US" sz="2400" dirty="0"/>
              <a:t>cardiovascular </a:t>
            </a:r>
            <a:r>
              <a:rPr lang="en-US" sz="2400" dirty="0" smtClean="0"/>
              <a:t>risk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Up </a:t>
            </a:r>
            <a:r>
              <a:rPr lang="en-US" sz="2400" dirty="0"/>
              <a:t>to 43% to </a:t>
            </a:r>
            <a:r>
              <a:rPr lang="en-US" sz="2400" dirty="0" smtClean="0"/>
              <a:t>72%  present bone </a:t>
            </a:r>
            <a:r>
              <a:rPr lang="en-US" sz="2400" dirty="0"/>
              <a:t>mineral loss and vertebral </a:t>
            </a:r>
            <a:r>
              <a:rPr lang="en-US" sz="2400" dirty="0" smtClean="0"/>
              <a:t>fractures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370981"/>
            <a:ext cx="2448272" cy="20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812360" y="6285261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42724848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with apparently non-functioning adrenal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incidentalomas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 be at increased cardiovascular risk due to excessive cortisol secretion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584" y="6093296"/>
            <a:ext cx="8534400" cy="4900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Ioannis</a:t>
            </a:r>
            <a:r>
              <a:rPr lang="en-US" sz="2400" b="1" dirty="0" smtClean="0"/>
              <a:t> I, J </a:t>
            </a:r>
            <a:r>
              <a:rPr lang="en-US" sz="2400" b="1" dirty="0" err="1" smtClean="0"/>
              <a:t>Clin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Endocrinol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Metab</a:t>
            </a:r>
            <a:r>
              <a:rPr lang="en-US" sz="2400" b="1" dirty="0" smtClean="0"/>
              <a:t>, 2013-4064.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message: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6237"/>
            <a:ext cx="7315200" cy="4525963"/>
          </a:xfrm>
        </p:spPr>
        <p:txBody>
          <a:bodyPr>
            <a:normAutofit/>
          </a:bodyPr>
          <a:lstStyle/>
          <a:p>
            <a:pPr algn="justLow"/>
            <a:r>
              <a:rPr lang="en-US" sz="2500" dirty="0" smtClean="0"/>
              <a:t> </a:t>
            </a:r>
            <a:r>
              <a:rPr lang="en-US" sz="2400" dirty="0" smtClean="0"/>
              <a:t>Patients without DM2, HTN and </a:t>
            </a:r>
            <a:r>
              <a:rPr lang="en-US" sz="2400" dirty="0" err="1" smtClean="0"/>
              <a:t>hyperlipidemia</a:t>
            </a:r>
            <a:r>
              <a:rPr lang="en-US" sz="2400" dirty="0" smtClean="0"/>
              <a:t> harboring apparently NFAI found increased CVDR assessed by biochemical markers and noninvasive imaging markers of subclinical atherosclerosis.</a:t>
            </a:r>
          </a:p>
          <a:p>
            <a:pPr algn="justLow"/>
            <a:endParaRPr lang="en-US" sz="2400" dirty="0" smtClean="0"/>
          </a:p>
          <a:p>
            <a:pPr algn="justLow"/>
            <a:r>
              <a:rPr lang="en-US" sz="2400" dirty="0" smtClean="0"/>
              <a:t> NFAI appear to adversely affect the endothelium both structurally and functionally, that could predict future cardiovascular events.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2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Beneficial Metabolic Effects of Prompt Surgical Treatment in Patients with an Adrenal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Incidentaloma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Causing Biochemical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Hypercortisolism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5805264"/>
            <a:ext cx="7467600" cy="6633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it-IT" sz="2200" dirty="0" smtClean="0"/>
          </a:p>
          <a:p>
            <a:pPr algn="ctr">
              <a:buNone/>
            </a:pPr>
            <a:r>
              <a:rPr lang="it-IT" sz="2200" dirty="0"/>
              <a:t> Iacopo </a:t>
            </a:r>
            <a:r>
              <a:rPr lang="it-IT" sz="2200" dirty="0" smtClean="0"/>
              <a:t>Chiodini, J Clin Endocrinol Metab, June 2010, 95(6):2736–2645   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9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Message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419600"/>
          </a:xfrm>
        </p:spPr>
        <p:txBody>
          <a:bodyPr>
            <a:normAutofit/>
          </a:bodyPr>
          <a:lstStyle/>
          <a:p>
            <a:pPr algn="justLow"/>
            <a:r>
              <a:rPr lang="en-US" sz="2400" dirty="0" smtClean="0"/>
              <a:t>In patients with adrenal </a:t>
            </a:r>
            <a:r>
              <a:rPr lang="en-US" sz="2400" dirty="0" err="1" smtClean="0"/>
              <a:t>incidentalomas</a:t>
            </a:r>
            <a:r>
              <a:rPr lang="en-US" sz="2400" dirty="0" smtClean="0"/>
              <a:t>, particularly if potential </a:t>
            </a:r>
            <a:r>
              <a:rPr lang="en-US" sz="2400" dirty="0" err="1" smtClean="0"/>
              <a:t>comorbidities</a:t>
            </a:r>
            <a:r>
              <a:rPr lang="en-US" sz="2400" dirty="0" smtClean="0"/>
              <a:t> are </a:t>
            </a:r>
            <a:r>
              <a:rPr lang="en-US" sz="2400" dirty="0" err="1" smtClean="0"/>
              <a:t>present,the</a:t>
            </a:r>
            <a:r>
              <a:rPr lang="en-US" sz="2400" dirty="0" smtClean="0"/>
              <a:t> surgical treatment appears to be useful, whereas the conservative approach deleterious regarding BP and FBS.</a:t>
            </a:r>
          </a:p>
          <a:p>
            <a:pPr algn="justLow"/>
            <a:endParaRPr lang="en-US" sz="2400" dirty="0" smtClean="0"/>
          </a:p>
          <a:p>
            <a:pPr algn="justLow"/>
            <a:r>
              <a:rPr lang="en-US" sz="2400" dirty="0" smtClean="0"/>
              <a:t>The biochemical diagnosis of SH is useful in detecting patients who better take advantage of the surgical treatment.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5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Surgical Versus Conservative Management for Subclinical Cushing Syndrome in Adrenal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Incidentalomas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2400" b="1" dirty="0" smtClean="0"/>
          </a:p>
          <a:p>
            <a:pPr algn="ctr">
              <a:buNone/>
            </a:pPr>
            <a:endParaRPr lang="it-IT" sz="2400" b="1" dirty="0"/>
          </a:p>
          <a:p>
            <a:pPr algn="ctr">
              <a:buNone/>
            </a:pPr>
            <a:endParaRPr lang="it-IT" sz="2400" b="1" dirty="0" smtClean="0"/>
          </a:p>
          <a:p>
            <a:pPr algn="ctr">
              <a:buNone/>
            </a:pPr>
            <a:endParaRPr lang="it-IT" sz="2400" b="1" dirty="0"/>
          </a:p>
          <a:p>
            <a:pPr algn="ctr">
              <a:buNone/>
            </a:pPr>
            <a:endParaRPr lang="it-IT" sz="2400" b="1" dirty="0" smtClean="0"/>
          </a:p>
          <a:p>
            <a:pPr algn="ctr">
              <a:buNone/>
            </a:pPr>
            <a:r>
              <a:rPr lang="it-IT" sz="2400" b="1" dirty="0" smtClean="0"/>
              <a:t>Antonio Toniato, </a:t>
            </a:r>
            <a:r>
              <a:rPr lang="en-US" sz="2400" b="1" dirty="0" smtClean="0"/>
              <a:t>Annals of Surgery • Volume 249, Number 3, March 2009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2884D3-3038-4A0F-94D2-1F9DAA8B7DE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en-US" sz="2800" b="1" dirty="0"/>
              <a:t>Assessment of the Patient with Adrenal </a:t>
            </a:r>
            <a:r>
              <a:rPr lang="en-US" sz="2800" b="1" dirty="0" err="1"/>
              <a:t>Incidentaloma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/>
              <a:t>Imaging </a:t>
            </a:r>
            <a:r>
              <a:rPr lang="en-US" dirty="0" smtClean="0"/>
              <a:t>Studies: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sz="2000" b="1" dirty="0" smtClean="0"/>
              <a:t>1-Size	</a:t>
            </a:r>
            <a:endParaRPr lang="en-US" dirty="0" smtClean="0"/>
          </a:p>
          <a:p>
            <a:pPr marL="0" indent="0">
              <a:buNone/>
            </a:pPr>
            <a:r>
              <a:rPr lang="en-US" sz="2000" b="1" dirty="0" smtClean="0"/>
              <a:t>           2- </a:t>
            </a:r>
            <a:r>
              <a:rPr lang="en-US" sz="2000" b="1" dirty="0"/>
              <a:t>Hounsfield units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3-Washout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/>
              <a:t>Hormonal </a:t>
            </a:r>
            <a:r>
              <a:rPr lang="en-US" dirty="0" smtClean="0"/>
              <a:t>Evaluation :</a:t>
            </a:r>
          </a:p>
          <a:p>
            <a:pPr marL="0" indent="0">
              <a:buNone/>
            </a:pPr>
            <a:r>
              <a:rPr lang="en-US" sz="2000" b="1" dirty="0" smtClean="0"/>
              <a:t>            </a:t>
            </a:r>
            <a:r>
              <a:rPr lang="en-US" sz="2000" b="1" dirty="0"/>
              <a:t>1-Pheochromocytoma 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            2- Primary </a:t>
            </a:r>
            <a:r>
              <a:rPr lang="en-US" sz="2000" b="1" dirty="0" err="1"/>
              <a:t>aldosteronism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            3-Cushing’s syndrome</a:t>
            </a:r>
          </a:p>
          <a:p>
            <a:pPr marL="0" indent="0">
              <a:buNone/>
            </a:pPr>
            <a:r>
              <a:rPr lang="en-US" sz="2000" b="1" dirty="0" smtClean="0"/>
              <a:t>              </a:t>
            </a:r>
            <a:endParaRPr lang="en-US" sz="20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370981"/>
            <a:ext cx="2448272" cy="20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895401" y="6370981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527568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Message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4525963"/>
          </a:xfrm>
        </p:spPr>
        <p:txBody>
          <a:bodyPr>
            <a:noAutofit/>
          </a:bodyPr>
          <a:lstStyle/>
          <a:p>
            <a:pPr algn="justLow"/>
            <a:r>
              <a:rPr lang="en-US" sz="2200" dirty="0" smtClean="0"/>
              <a:t>Laparoscopic surgery proved a safe procedure in our SCS patients. Most of the patients with </a:t>
            </a:r>
            <a:r>
              <a:rPr lang="en-US" sz="2200" dirty="0" err="1" smtClean="0"/>
              <a:t>comorbidities</a:t>
            </a:r>
            <a:r>
              <a:rPr lang="en-US" sz="2200" dirty="0" smtClean="0"/>
              <a:t> (mainly important cardiovascular risk factors) saw improvements in their parameters after surgery.</a:t>
            </a:r>
          </a:p>
          <a:p>
            <a:pPr algn="justLow"/>
            <a:endParaRPr lang="en-US" sz="1800" dirty="0" smtClean="0"/>
          </a:p>
          <a:p>
            <a:pPr algn="justLow"/>
            <a:r>
              <a:rPr lang="en-US" sz="2200" dirty="0" smtClean="0"/>
              <a:t>None of the patients in the conservatively managed group progressed from subclinical to overt Cushing syndrome requiring a mandatory surgical treatment, no improvement was noted in their clinical conditions, while several patients experienced deterioration in their clinical features attributable to </a:t>
            </a:r>
            <a:r>
              <a:rPr lang="en-US" sz="2200" dirty="0" err="1" smtClean="0"/>
              <a:t>hypercortisolism</a:t>
            </a:r>
            <a:r>
              <a:rPr lang="en-US" sz="2200" dirty="0" smtClean="0"/>
              <a:t>. </a:t>
            </a:r>
          </a:p>
          <a:p>
            <a:pPr algn="justLow"/>
            <a:endParaRPr lang="en-US" sz="1800" dirty="0" smtClean="0"/>
          </a:p>
          <a:p>
            <a:pPr algn="justLow"/>
            <a:r>
              <a:rPr lang="en-US" sz="2200" dirty="0" smtClean="0"/>
              <a:t>Our results show that laparoscopic </a:t>
            </a:r>
            <a:r>
              <a:rPr lang="en-US" sz="2200" dirty="0" err="1" smtClean="0"/>
              <a:t>adrenalectomy</a:t>
            </a:r>
            <a:r>
              <a:rPr lang="en-US" sz="2200" dirty="0" smtClean="0"/>
              <a:t>, performed by skilled surgeons, is more beneficial than conservative management for </a:t>
            </a:r>
            <a:r>
              <a:rPr lang="en-US" sz="2200" smtClean="0"/>
              <a:t>SCS patients.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2884D3-3038-4A0F-94D2-1F9DAA8B7DE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458200" cy="1676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Long-Term Follow-Up in Adrenal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Incidentalomas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Italian Multicenter Study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589240"/>
            <a:ext cx="8229600" cy="86409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it-IT" sz="2400" b="1" dirty="0" smtClean="0"/>
          </a:p>
          <a:p>
            <a:pPr algn="ctr">
              <a:buNone/>
            </a:pPr>
            <a:r>
              <a:rPr lang="it-IT" sz="2400" b="1" dirty="0" smtClean="0"/>
              <a:t>Valentina Morelli, </a:t>
            </a:r>
          </a:p>
          <a:p>
            <a:pPr algn="ctr">
              <a:buNone/>
            </a:pPr>
            <a:endParaRPr lang="it-IT" sz="2400" b="1" dirty="0" smtClean="0"/>
          </a:p>
          <a:p>
            <a:pPr algn="ctr">
              <a:buNone/>
            </a:pPr>
            <a:r>
              <a:rPr lang="en-US" sz="2400" b="1" dirty="0" smtClean="0"/>
              <a:t>J </a:t>
            </a:r>
            <a:r>
              <a:rPr lang="en-US" sz="2400" b="1" dirty="0" err="1" smtClean="0"/>
              <a:t>Clin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Endocrinol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Metab</a:t>
            </a:r>
            <a:r>
              <a:rPr lang="en-US" sz="2400" b="1" dirty="0" smtClean="0"/>
              <a:t>, March 2014, 99(3):827–834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66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Message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001000" cy="4221163"/>
          </a:xfrm>
        </p:spPr>
        <p:txBody>
          <a:bodyPr>
            <a:normAutofit/>
          </a:bodyPr>
          <a:lstStyle/>
          <a:p>
            <a:pPr algn="justLow"/>
            <a:r>
              <a:rPr lang="en-US" sz="2400" dirty="0" err="1" smtClean="0"/>
              <a:t>AIl</a:t>
            </a:r>
            <a:r>
              <a:rPr lang="en-US" sz="2400" dirty="0" smtClean="0"/>
              <a:t> patients without SH, a clinical an biochemical long-term follow-up is recommended for the risk of SH development, especially in patients with an adenoma of&gt; 2.4 cm.</a:t>
            </a:r>
          </a:p>
          <a:p>
            <a:pPr algn="justLow"/>
            <a:endParaRPr lang="en-US" sz="2400" dirty="0" smtClean="0"/>
          </a:p>
          <a:p>
            <a:pPr algn="justLow"/>
            <a:r>
              <a:rPr lang="en-US" sz="2400" dirty="0" smtClean="0"/>
              <a:t>In </a:t>
            </a:r>
            <a:r>
              <a:rPr lang="en-US" sz="2400" dirty="0" err="1" smtClean="0"/>
              <a:t>AIl</a:t>
            </a:r>
            <a:r>
              <a:rPr lang="en-US" sz="2400" dirty="0" smtClean="0"/>
              <a:t> patients with SH, the increased risk of incident CVEs has to be taken into account in addressing the treatment of choice.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9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AND RECOMMENDATIONS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648200"/>
          </a:xfrm>
        </p:spPr>
        <p:txBody>
          <a:bodyPr>
            <a:normAutofit fontScale="92500" lnSpcReduction="20000"/>
          </a:bodyPr>
          <a:lstStyle/>
          <a:p>
            <a:pPr algn="justLow"/>
            <a:r>
              <a:rPr lang="en-US" sz="2800" b="1" dirty="0" smtClean="0"/>
              <a:t>Surgery</a:t>
            </a:r>
            <a:r>
              <a:rPr lang="en-US" sz="2800" dirty="0" smtClean="0"/>
              <a:t> </a:t>
            </a:r>
          </a:p>
          <a:p>
            <a:pPr lvl="1" algn="justLow"/>
            <a:r>
              <a:rPr lang="en-US" sz="2400" dirty="0" smtClean="0"/>
              <a:t>younger patients with SCH</a:t>
            </a:r>
          </a:p>
          <a:p>
            <a:pPr lvl="1" algn="justLow"/>
            <a:r>
              <a:rPr lang="en-US" sz="2400" dirty="0" smtClean="0"/>
              <a:t>patients who present vascular, metabolic or bone disorders potentially linked to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 excess and are of:</a:t>
            </a:r>
          </a:p>
          <a:p>
            <a:pPr lvl="1" algn="justLow"/>
            <a:r>
              <a:rPr lang="en-US" sz="2400" dirty="0" smtClean="0"/>
              <a:t> recent onset</a:t>
            </a:r>
          </a:p>
          <a:p>
            <a:pPr lvl="1" algn="justLow"/>
            <a:r>
              <a:rPr lang="en-US" sz="2400" dirty="0" smtClean="0"/>
              <a:t>difficult to control</a:t>
            </a:r>
          </a:p>
          <a:p>
            <a:pPr lvl="1" algn="justLow"/>
            <a:r>
              <a:rPr lang="en-US" sz="2400" dirty="0" smtClean="0"/>
              <a:t> progressively deteriorating.</a:t>
            </a:r>
          </a:p>
          <a:p>
            <a:pPr lvl="1" algn="justLow"/>
            <a:endParaRPr lang="en-US" sz="2400" dirty="0" smtClean="0"/>
          </a:p>
          <a:p>
            <a:pPr algn="justLow"/>
            <a:r>
              <a:rPr lang="en-US" sz="2800" b="1" dirty="0" smtClean="0"/>
              <a:t>Not</a:t>
            </a:r>
            <a:r>
              <a:rPr lang="en-US" sz="2800" dirty="0" smtClean="0"/>
              <a:t> </a:t>
            </a:r>
            <a:r>
              <a:rPr lang="en-US" sz="2800" b="1" dirty="0" smtClean="0"/>
              <a:t>Surgery</a:t>
            </a:r>
            <a:r>
              <a:rPr lang="en-US" sz="2800" dirty="0" smtClean="0"/>
              <a:t> </a:t>
            </a:r>
          </a:p>
          <a:p>
            <a:pPr lvl="1" algn="justLow"/>
            <a:r>
              <a:rPr lang="en-US" sz="2400" dirty="0" smtClean="0"/>
              <a:t>Advanced age</a:t>
            </a:r>
          </a:p>
          <a:p>
            <a:pPr lvl="1" algn="justLow"/>
            <a:r>
              <a:rPr lang="en-US" sz="2400" dirty="0" smtClean="0"/>
              <a:t> long history of associated diseases with established target organ damage are factors predicting unsuccessfulness of surgery in overt Cushing’s syndrome.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562884D3-3038-4A0F-94D2-1F9DAA8B7DE6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8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AND RECOMMENDATIONS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30000" contrast="20000"/>
          </a:blip>
          <a:stretch>
            <a:fillRect/>
          </a:stretch>
        </p:blipFill>
        <p:spPr bwMode="auto">
          <a:xfrm>
            <a:off x="2209800" y="1524000"/>
            <a:ext cx="4953000" cy="52330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562884D3-3038-4A0F-94D2-1F9DAA8B7DE6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Our Case </a:t>
            </a:r>
            <a:r>
              <a:rPr lang="en-US" b="1" dirty="0" err="1" smtClean="0"/>
              <a:t>Recomendation</a:t>
            </a:r>
            <a:r>
              <a:rPr lang="en-US" b="1" dirty="0" smtClean="0"/>
              <a:t> :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§"/>
            </a:pPr>
            <a:endParaRPr lang="en-US" sz="3600" dirty="0" smtClean="0">
              <a:solidFill>
                <a:srgbClr val="C00000"/>
              </a:solidFill>
            </a:endParaRPr>
          </a:p>
          <a:p>
            <a:pPr algn="l" rtl="0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C00000"/>
                </a:solidFill>
              </a:rPr>
              <a:t>Laparoscopic  Right  </a:t>
            </a:r>
            <a:r>
              <a:rPr lang="en-US" sz="3600" dirty="0" err="1" smtClean="0">
                <a:solidFill>
                  <a:srgbClr val="C00000"/>
                </a:solidFill>
              </a:rPr>
              <a:t>adrenalectomy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54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540552" cy="70294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5400" b="1" i="1" dirty="0" smtClean="0">
                <a:solidFill>
                  <a:srgbClr val="C00000"/>
                </a:solidFill>
                <a:ea typeface="+mj-ea"/>
                <a:cs typeface="+mj-cs"/>
              </a:rPr>
              <a:t>    </a:t>
            </a:r>
          </a:p>
          <a:p>
            <a:pPr marL="0" indent="0">
              <a:buNone/>
            </a:pPr>
            <a:r>
              <a:rPr lang="en-US" sz="5400" b="1" i="1" dirty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5400" b="1" i="1" dirty="0" smtClean="0">
                <a:solidFill>
                  <a:srgbClr val="C00000"/>
                </a:solidFill>
                <a:ea typeface="+mj-ea"/>
                <a:cs typeface="+mj-cs"/>
              </a:rPr>
              <a:t>  </a:t>
            </a:r>
          </a:p>
          <a:p>
            <a:pPr marL="0" indent="0">
              <a:buNone/>
            </a:pPr>
            <a:r>
              <a:rPr lang="en-US" sz="5400" b="1" i="1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5400" b="1" i="1" smtClean="0">
                <a:solidFill>
                  <a:srgbClr val="C00000"/>
                </a:solidFill>
                <a:ea typeface="+mj-ea"/>
                <a:cs typeface="+mj-cs"/>
              </a:rPr>
              <a:t>    Thanks </a:t>
            </a:r>
            <a:r>
              <a:rPr lang="en-US" sz="5400" b="1" i="1" dirty="0">
                <a:solidFill>
                  <a:srgbClr val="C00000"/>
                </a:solidFill>
                <a:ea typeface="+mj-ea"/>
                <a:cs typeface="+mj-cs"/>
              </a:rPr>
              <a:t>For Your Patience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2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ARR cut-off values:</a:t>
            </a:r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1643050"/>
            <a:ext cx="83439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429000"/>
            <a:ext cx="78581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2123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Our Case: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ü"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ARR = 235.5</a:t>
            </a:r>
            <a:endParaRPr lang="fa-I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80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u="sng" dirty="0" smtClean="0"/>
              <a:t>Case Confirmation:</a:t>
            </a:r>
            <a:endParaRPr lang="fa-IR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3600" dirty="0" smtClean="0"/>
              <a:t>Four testing procedures:</a:t>
            </a:r>
            <a:r>
              <a:rPr lang="en-US" dirty="0" smtClean="0"/>
              <a:t> </a:t>
            </a:r>
            <a:r>
              <a:rPr lang="en-US" sz="2400" dirty="0" smtClean="0"/>
              <a:t>(No gold standard)</a:t>
            </a:r>
          </a:p>
          <a:p>
            <a:pPr marL="857250" indent="-857250" algn="l" rtl="0">
              <a:buAutoNum type="arabicPeriod"/>
            </a:pPr>
            <a:r>
              <a:rPr lang="en-US" sz="3600" dirty="0" smtClean="0"/>
              <a:t>Oral sodium loading test</a:t>
            </a:r>
          </a:p>
          <a:p>
            <a:pPr marL="857250" indent="-857250" algn="l" rtl="0">
              <a:buAutoNum type="arabicPeriod"/>
            </a:pP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Saline infusion test (SIT)</a:t>
            </a:r>
          </a:p>
          <a:p>
            <a:pPr marL="857250" indent="-857250" algn="l" rtl="0">
              <a:buAutoNum type="arabicPeriod"/>
            </a:pPr>
            <a:r>
              <a:rPr lang="en-US" sz="3600" dirty="0" smtClean="0"/>
              <a:t>Fludrocortisone suppression test</a:t>
            </a:r>
          </a:p>
          <a:p>
            <a:pPr marL="857250" indent="-857250" algn="l" rtl="0">
              <a:buAutoNum type="arabicPeriod"/>
            </a:pPr>
            <a:r>
              <a:rPr lang="en-US" sz="3600" dirty="0" smtClean="0"/>
              <a:t>Captopril challenge test</a:t>
            </a:r>
          </a:p>
          <a:p>
            <a:pPr marL="857250" indent="-857250" algn="l" rtl="0">
              <a:buNone/>
            </a:pPr>
            <a:r>
              <a:rPr lang="en-US" dirty="0" smtClean="0"/>
              <a:t>*Choice: cost, compliance, lab routine, </a:t>
            </a:r>
          </a:p>
          <a:p>
            <a:pPr marL="857250" indent="-85725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     local expertise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2726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SIT:</a:t>
            </a:r>
            <a:endParaRPr lang="fa-I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214950"/>
            <a:ext cx="13573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5357826"/>
            <a:ext cx="7143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5286388"/>
            <a:ext cx="257176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5786454"/>
            <a:ext cx="1143008" cy="52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08" y="5857892"/>
            <a:ext cx="642942" cy="39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Lack powerful study designs for establishing the test accuracy</a:t>
            </a:r>
          </a:p>
          <a:p>
            <a:pPr algn="l" rtl="0"/>
            <a:r>
              <a:rPr lang="en-US" dirty="0" smtClean="0"/>
              <a:t>Sensitivity: 83-88%</a:t>
            </a:r>
          </a:p>
          <a:p>
            <a:pPr algn="l" rtl="0"/>
            <a:r>
              <a:rPr lang="en-US" dirty="0" smtClean="0"/>
              <a:t>Specificity: 75-100%</a:t>
            </a:r>
            <a:endParaRPr lang="fa-IR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5786454"/>
            <a:ext cx="2214578" cy="44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722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556792"/>
            <a:ext cx="91440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326040" y="2288880"/>
              <a:ext cx="2914920" cy="3261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16680" y="2279520"/>
                <a:ext cx="2933640" cy="34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44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1591</Words>
  <Application>Microsoft Office PowerPoint</Application>
  <PresentationFormat>On-screen Show (4:3)</PresentationFormat>
  <Paragraphs>260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Times New Roman</vt:lpstr>
      <vt:lpstr>Wingdings</vt:lpstr>
      <vt:lpstr>Office Theme</vt:lpstr>
      <vt:lpstr>In The Name of God</vt:lpstr>
      <vt:lpstr>ADRENAL INCIDENTALOMA </vt:lpstr>
      <vt:lpstr>Etiology of ADRENAL INCIDENTALOMA</vt:lpstr>
      <vt:lpstr>Assessment of the Patient with Adrenal Incidentaloma</vt:lpstr>
      <vt:lpstr>ARR cut-off values:</vt:lpstr>
      <vt:lpstr>Our Case:</vt:lpstr>
      <vt:lpstr>Case Confirmation:</vt:lpstr>
      <vt:lpstr>SIT:</vt:lpstr>
      <vt:lpstr>SIT</vt:lpstr>
      <vt:lpstr>SIT:</vt:lpstr>
      <vt:lpstr>Our Case:</vt:lpstr>
      <vt:lpstr>Subtype Classification:</vt:lpstr>
      <vt:lpstr>Adrenal CT Scan:</vt:lpstr>
      <vt:lpstr>Our Case:</vt:lpstr>
      <vt:lpstr>Unsuccessful or unavailable AVS:</vt:lpstr>
      <vt:lpstr>Posture Stimulation Test:</vt:lpstr>
      <vt:lpstr>Our Case:</vt:lpstr>
      <vt:lpstr>Summary of Diagnostic Studies:</vt:lpstr>
      <vt:lpstr>Diagnosis</vt:lpstr>
      <vt:lpstr>PowerPoint Presentation</vt:lpstr>
      <vt:lpstr>The Concept of Subclinical Cushing’s syndrome(SCS)</vt:lpstr>
      <vt:lpstr>Diagnosis</vt:lpstr>
      <vt:lpstr>PowerPoint Presentation</vt:lpstr>
      <vt:lpstr>What work-up should be performed for subclinical hypercortisolism?</vt:lpstr>
      <vt:lpstr>PowerPoint Presentation</vt:lpstr>
      <vt:lpstr>PowerPoint Presentation</vt:lpstr>
      <vt:lpstr>PowerPoint Presentation</vt:lpstr>
      <vt:lpstr>Management:</vt:lpstr>
      <vt:lpstr>Outcome After Adrenalectomy:</vt:lpstr>
      <vt:lpstr>Outcome After Adrenalectomy:</vt:lpstr>
      <vt:lpstr>Outcome After Adrenalectomy:</vt:lpstr>
      <vt:lpstr>Outcome After Adrenalectomy:</vt:lpstr>
      <vt:lpstr>PowerPoint Presentation</vt:lpstr>
      <vt:lpstr>Subclinical Hypercortisolism </vt:lpstr>
      <vt:lpstr>       Patients with apparently non-functioning adrenal incidentalomas may be at increased cardiovascular risk due to excessive cortisol secretion     </vt:lpstr>
      <vt:lpstr>Key message:</vt:lpstr>
      <vt:lpstr>  Beneficial Metabolic Effects of Prompt Surgical Treatment in Patients with an Adrenal Incidentaloma Causing Biochemical Hypercortisolism  </vt:lpstr>
      <vt:lpstr> Key Message</vt:lpstr>
      <vt:lpstr>PowerPoint Presentation</vt:lpstr>
      <vt:lpstr>Key Message</vt:lpstr>
      <vt:lpstr>Long-Term Follow-Up in Adrenal Incidentalomas :  An Italian Multicenter Study</vt:lpstr>
      <vt:lpstr>Key Message</vt:lpstr>
      <vt:lpstr>SUMMARY AND RECOMMENDATIONS</vt:lpstr>
      <vt:lpstr>SUMMARY AND RECOMMENDATIONS </vt:lpstr>
      <vt:lpstr>Our Case Recomendation :</vt:lpstr>
      <vt:lpstr>PowerPoint Presentation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MRT</dc:creator>
  <cp:lastModifiedBy>Saloon3</cp:lastModifiedBy>
  <cp:revision>39</cp:revision>
  <dcterms:created xsi:type="dcterms:W3CDTF">2016-04-24T20:13:55Z</dcterms:created>
  <dcterms:modified xsi:type="dcterms:W3CDTF">2016-05-02T03:56:41Z</dcterms:modified>
</cp:coreProperties>
</file>